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notesSlides/notesSlide37.xml" ContentType="application/vnd.openxmlformats-officedocument.presentationml.notesSlide+xml"/>
  <Default Extension="jpeg" ContentType="image/jpeg"/>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5" r:id="rId4"/>
  </p:sldMasterIdLst>
  <p:notesMasterIdLst>
    <p:notesMasterId r:id="rId72"/>
  </p:notesMasterIdLst>
  <p:handoutMasterIdLst>
    <p:handoutMasterId r:id="rId73"/>
  </p:handoutMasterIdLst>
  <p:sldIdLst>
    <p:sldId id="476" r:id="rId5"/>
    <p:sldId id="477" r:id="rId6"/>
    <p:sldId id="525" r:id="rId7"/>
    <p:sldId id="479" r:id="rId8"/>
    <p:sldId id="526" r:id="rId9"/>
    <p:sldId id="481" r:id="rId10"/>
    <p:sldId id="482" r:id="rId11"/>
    <p:sldId id="483" r:id="rId12"/>
    <p:sldId id="484" r:id="rId13"/>
    <p:sldId id="485" r:id="rId14"/>
    <p:sldId id="486" r:id="rId15"/>
    <p:sldId id="487" r:id="rId16"/>
    <p:sldId id="527" r:id="rId17"/>
    <p:sldId id="489" r:id="rId18"/>
    <p:sldId id="490" r:id="rId19"/>
    <p:sldId id="491" r:id="rId20"/>
    <p:sldId id="528" r:id="rId21"/>
    <p:sldId id="494" r:id="rId22"/>
    <p:sldId id="495" r:id="rId23"/>
    <p:sldId id="496" r:id="rId24"/>
    <p:sldId id="497" r:id="rId25"/>
    <p:sldId id="498" r:id="rId26"/>
    <p:sldId id="499" r:id="rId27"/>
    <p:sldId id="500" r:id="rId28"/>
    <p:sldId id="501" r:id="rId29"/>
    <p:sldId id="502" r:id="rId30"/>
    <p:sldId id="503" r:id="rId31"/>
    <p:sldId id="551" r:id="rId32"/>
    <p:sldId id="533" r:id="rId33"/>
    <p:sldId id="534" r:id="rId34"/>
    <p:sldId id="535" r:id="rId35"/>
    <p:sldId id="536" r:id="rId36"/>
    <p:sldId id="537" r:id="rId37"/>
    <p:sldId id="538" r:id="rId38"/>
    <p:sldId id="539" r:id="rId39"/>
    <p:sldId id="540" r:id="rId40"/>
    <p:sldId id="541" r:id="rId41"/>
    <p:sldId id="542" r:id="rId42"/>
    <p:sldId id="543" r:id="rId43"/>
    <p:sldId id="544" r:id="rId44"/>
    <p:sldId id="545" r:id="rId45"/>
    <p:sldId id="546" r:id="rId46"/>
    <p:sldId id="547" r:id="rId47"/>
    <p:sldId id="548" r:id="rId48"/>
    <p:sldId id="549" r:id="rId49"/>
    <p:sldId id="550" r:id="rId50"/>
    <p:sldId id="529" r:id="rId51"/>
    <p:sldId id="505" r:id="rId52"/>
    <p:sldId id="506" r:id="rId53"/>
    <p:sldId id="507" r:id="rId54"/>
    <p:sldId id="508" r:id="rId55"/>
    <p:sldId id="509" r:id="rId56"/>
    <p:sldId id="510" r:id="rId57"/>
    <p:sldId id="511" r:id="rId58"/>
    <p:sldId id="512" r:id="rId59"/>
    <p:sldId id="513" r:id="rId60"/>
    <p:sldId id="514" r:id="rId61"/>
    <p:sldId id="515" r:id="rId62"/>
    <p:sldId id="530" r:id="rId63"/>
    <p:sldId id="517" r:id="rId64"/>
    <p:sldId id="518" r:id="rId65"/>
    <p:sldId id="531" r:id="rId66"/>
    <p:sldId id="520" r:id="rId67"/>
    <p:sldId id="521" r:id="rId68"/>
    <p:sldId id="522" r:id="rId69"/>
    <p:sldId id="523" r:id="rId70"/>
    <p:sldId id="524" r:id="rId71"/>
  </p:sldIdLst>
  <p:sldSz cx="9144000" cy="6858000" type="letter"/>
  <p:notesSz cx="7315200" cy="9601200"/>
  <p:defaultTextStyle>
    <a:defPPr>
      <a:defRPr lang="en-US"/>
    </a:defPPr>
    <a:lvl1pPr algn="l" rtl="0" fontAlgn="base">
      <a:spcBef>
        <a:spcPct val="0"/>
      </a:spcBef>
      <a:spcAft>
        <a:spcPct val="0"/>
      </a:spcAft>
      <a:defRPr sz="2000" kern="1200">
        <a:solidFill>
          <a:schemeClr val="tx1"/>
        </a:solidFill>
        <a:latin typeface="Arial" pitchFamily="34" charset="0"/>
        <a:ea typeface="+mn-ea"/>
        <a:cs typeface="+mn-cs"/>
      </a:defRPr>
    </a:lvl1pPr>
    <a:lvl2pPr marL="457200" algn="l" rtl="0" fontAlgn="base">
      <a:spcBef>
        <a:spcPct val="0"/>
      </a:spcBef>
      <a:spcAft>
        <a:spcPct val="0"/>
      </a:spcAft>
      <a:defRPr sz="2000" kern="1200">
        <a:solidFill>
          <a:schemeClr val="tx1"/>
        </a:solidFill>
        <a:latin typeface="Arial" pitchFamily="34" charset="0"/>
        <a:ea typeface="+mn-ea"/>
        <a:cs typeface="+mn-cs"/>
      </a:defRPr>
    </a:lvl2pPr>
    <a:lvl3pPr marL="914400" algn="l" rtl="0" fontAlgn="base">
      <a:spcBef>
        <a:spcPct val="0"/>
      </a:spcBef>
      <a:spcAft>
        <a:spcPct val="0"/>
      </a:spcAft>
      <a:defRPr sz="2000" kern="1200">
        <a:solidFill>
          <a:schemeClr val="tx1"/>
        </a:solidFill>
        <a:latin typeface="Arial" pitchFamily="34" charset="0"/>
        <a:ea typeface="+mn-ea"/>
        <a:cs typeface="+mn-cs"/>
      </a:defRPr>
    </a:lvl3pPr>
    <a:lvl4pPr marL="1371600" algn="l" rtl="0" fontAlgn="base">
      <a:spcBef>
        <a:spcPct val="0"/>
      </a:spcBef>
      <a:spcAft>
        <a:spcPct val="0"/>
      </a:spcAft>
      <a:defRPr sz="2000" kern="1200">
        <a:solidFill>
          <a:schemeClr val="tx1"/>
        </a:solidFill>
        <a:latin typeface="Arial" pitchFamily="34" charset="0"/>
        <a:ea typeface="+mn-ea"/>
        <a:cs typeface="+mn-cs"/>
      </a:defRPr>
    </a:lvl4pPr>
    <a:lvl5pPr marL="1828800" algn="l" rtl="0" fontAlgn="base">
      <a:spcBef>
        <a:spcPct val="0"/>
      </a:spcBef>
      <a:spcAft>
        <a:spcPct val="0"/>
      </a:spcAft>
      <a:defRPr sz="2000" kern="1200">
        <a:solidFill>
          <a:schemeClr val="tx1"/>
        </a:solidFill>
        <a:latin typeface="Arial" pitchFamily="34" charset="0"/>
        <a:ea typeface="+mn-ea"/>
        <a:cs typeface="+mn-cs"/>
      </a:defRPr>
    </a:lvl5pPr>
    <a:lvl6pPr marL="2286000" algn="l" defTabSz="914400" rtl="0" eaLnBrk="1" latinLnBrk="0" hangingPunct="1">
      <a:defRPr sz="2000" kern="1200">
        <a:solidFill>
          <a:schemeClr val="tx1"/>
        </a:solidFill>
        <a:latin typeface="Arial" pitchFamily="34" charset="0"/>
        <a:ea typeface="+mn-ea"/>
        <a:cs typeface="+mn-cs"/>
      </a:defRPr>
    </a:lvl6pPr>
    <a:lvl7pPr marL="2743200" algn="l" defTabSz="914400" rtl="0" eaLnBrk="1" latinLnBrk="0" hangingPunct="1">
      <a:defRPr sz="2000" kern="1200">
        <a:solidFill>
          <a:schemeClr val="tx1"/>
        </a:solidFill>
        <a:latin typeface="Arial" pitchFamily="34" charset="0"/>
        <a:ea typeface="+mn-ea"/>
        <a:cs typeface="+mn-cs"/>
      </a:defRPr>
    </a:lvl7pPr>
    <a:lvl8pPr marL="3200400" algn="l" defTabSz="914400" rtl="0" eaLnBrk="1" latinLnBrk="0" hangingPunct="1">
      <a:defRPr sz="2000" kern="1200">
        <a:solidFill>
          <a:schemeClr val="tx1"/>
        </a:solidFill>
        <a:latin typeface="Arial" pitchFamily="34" charset="0"/>
        <a:ea typeface="+mn-ea"/>
        <a:cs typeface="+mn-cs"/>
      </a:defRPr>
    </a:lvl8pPr>
    <a:lvl9pPr marL="3657600" algn="l" defTabSz="914400" rtl="0" eaLnBrk="1" latinLnBrk="0" hangingPunct="1">
      <a:defRPr sz="2000" kern="1200">
        <a:solidFill>
          <a:schemeClr val="tx1"/>
        </a:solidFill>
        <a:latin typeface="Arial"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ucedo" initials="s" lastIdx="1" clrIdx="0"/>
  <p:cmAuthor id="1" name="Brian O'Keefe" initials="BDO" lastIdx="5"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DFEFE"/>
    <a:srgbClr val="FEFFFE"/>
    <a:srgbClr val="FFFEFE"/>
    <a:srgbClr val="FFFFFE"/>
    <a:srgbClr val="FFFEFF"/>
    <a:srgbClr val="FEFFFF"/>
    <a:srgbClr val="9E3039"/>
    <a:srgbClr val="614D7D"/>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11" autoAdjust="0"/>
    <p:restoredTop sz="64011" autoAdjust="0"/>
  </p:normalViewPr>
  <p:slideViewPr>
    <p:cSldViewPr snapToGrid="0">
      <p:cViewPr>
        <p:scale>
          <a:sx n="46" d="100"/>
          <a:sy n="46" d="100"/>
        </p:scale>
        <p:origin x="-2466" y="-408"/>
      </p:cViewPr>
      <p:guideLst>
        <p:guide orient="horz" pos="444"/>
        <p:guide orient="horz" pos="795"/>
        <p:guide pos="709"/>
        <p:guide pos="5621"/>
        <p:guide pos="324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89" d="100"/>
          <a:sy n="89" d="100"/>
        </p:scale>
        <p:origin x="-2868" y="-72"/>
      </p:cViewPr>
      <p:guideLst>
        <p:guide orient="horz" pos="2775"/>
        <p:guide pos="434"/>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handoutMaster" Target="handoutMasters/handoutMaster1.xml"/><Relationship Id="rId78"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Box 20"/>
          <p:cNvSpPr txBox="1">
            <a:spLocks noChangeArrowheads="1"/>
          </p:cNvSpPr>
          <p:nvPr/>
        </p:nvSpPr>
        <p:spPr bwMode="hidden">
          <a:xfrm>
            <a:off x="635843"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3"/>
          </p:nvPr>
        </p:nvSpPr>
        <p:spPr>
          <a:xfrm>
            <a:off x="6266310"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4"/>
          <p:cNvSpPr>
            <a:spLocks noGrp="1" noRot="1" noChangeAspect="1" noChangeArrowheads="1" noTextEdit="1"/>
          </p:cNvSpPr>
          <p:nvPr>
            <p:ph type="sldImg" idx="2"/>
          </p:nvPr>
        </p:nvSpPr>
        <p:spPr bwMode="auto">
          <a:xfrm>
            <a:off x="685800" y="228600"/>
            <a:ext cx="5184648" cy="38862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8974" y="4389120"/>
            <a:ext cx="6172200" cy="48006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noProof="0" dirty="0" smtClean="0"/>
              <a:t>Click to edit Master text styles</a:t>
            </a:r>
          </a:p>
          <a:p>
            <a:pPr lvl="1"/>
            <a:r>
              <a:rPr lang="en-US" noProof="0" dirty="0" smtClean="0"/>
              <a:t> Second level</a:t>
            </a:r>
          </a:p>
          <a:p>
            <a:pPr lvl="2"/>
            <a:r>
              <a:rPr lang="en-US" noProof="0" dirty="0" smtClean="0"/>
              <a:t> Third level</a:t>
            </a:r>
          </a:p>
          <a:p>
            <a:pPr lvl="3"/>
            <a:r>
              <a:rPr lang="en-US" noProof="0" dirty="0" smtClean="0"/>
              <a:t> Fourth level</a:t>
            </a:r>
          </a:p>
          <a:p>
            <a:pPr lvl="1"/>
            <a:endParaRPr lang="en-US" noProof="0" dirty="0" smtClean="0"/>
          </a:p>
        </p:txBody>
      </p:sp>
      <p:sp>
        <p:nvSpPr>
          <p:cNvPr id="7188" name="Text Box 20"/>
          <p:cNvSpPr txBox="1">
            <a:spLocks noChangeArrowheads="1"/>
          </p:cNvSpPr>
          <p:nvPr/>
        </p:nvSpPr>
        <p:spPr bwMode="hidden">
          <a:xfrm>
            <a:off x="795338"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5"/>
          </p:nvPr>
        </p:nvSpPr>
        <p:spPr>
          <a:xfrm>
            <a:off x="6170613"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100" kern="1200">
        <a:solidFill>
          <a:schemeClr val="tx1"/>
        </a:solidFill>
        <a:latin typeface="Times New Roman" pitchFamily="18" charset="0"/>
        <a:ea typeface="+mn-ea"/>
        <a:cs typeface="+mn-cs"/>
      </a:defRPr>
    </a:lvl1pPr>
    <a:lvl2pPr marL="16827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2pPr>
    <a:lvl3pPr marL="34925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3pPr>
    <a:lvl4pPr marL="51752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PERFORMANCE</a:t>
            </a:r>
            <a:endParaRPr dirty="0"/>
          </a:p>
        </p:txBody>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a:t>
            </a:r>
            <a:r>
              <a:rPr lang="en-US" baseline="0" dirty="0" smtClean="0"/>
              <a:t> OBJECTIVES</a:t>
            </a:r>
            <a:endParaRPr dirty="0"/>
          </a:p>
        </p:txBody>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3</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SYSSTAT</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Notes Placeholder 8"/>
          <p:cNvSpPr>
            <a:spLocks noGrp="1"/>
          </p:cNvSpPr>
          <p:nvPr>
            <p:ph type="body" idx="1"/>
          </p:nvPr>
        </p:nvSpPr>
        <p:spPr/>
        <p:txBody>
          <a:bodyPr>
            <a:normAutofit fontScale="92500"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WRITE PERFORMANCE: SYSSTAT COMMAND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rPr dirty="0"/>
              <a:t>best command for viewing system utilization is </a:t>
            </a:r>
            <a:r>
              <a:rPr dirty="0" err="1">
                <a:latin typeface="Courier New" pitchFamily="49" charset="0"/>
              </a:rPr>
              <a:t>sysstat</a:t>
            </a:r>
            <a:r>
              <a:rPr dirty="0">
                <a:latin typeface="Courier New" pitchFamily="49" charset="0"/>
              </a:rPr>
              <a:t> [interval]</a:t>
            </a:r>
            <a:r>
              <a:rPr dirty="0"/>
              <a:t>, where interval is the incremental interval in seconds (the default is every 15 seconds). The </a:t>
            </a:r>
            <a:r>
              <a:rPr dirty="0" err="1">
                <a:latin typeface="Courier New" pitchFamily="49" charset="0"/>
              </a:rPr>
              <a:t>sysstat</a:t>
            </a:r>
            <a:r>
              <a:rPr dirty="0"/>
              <a:t> command is a little like a speedometer for your storage system, allowing you to view real-time activity per second.</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statistics displayed by the </a:t>
            </a:r>
            <a:r>
              <a:rPr dirty="0" err="1">
                <a:latin typeface="Courier New" pitchFamily="49" charset="0"/>
              </a:rPr>
              <a:t>sysstat</a:t>
            </a:r>
            <a:r>
              <a:rPr dirty="0"/>
              <a:t> command should help you answer questions such as: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Is the system usage steady or does it fluctuate?</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Is the CPU percentage high without corresponding input/output activity</a:t>
            </a:r>
            <a:r>
              <a:rPr dirty="0" smtClean="0"/>
              <a:t>?</a:t>
            </a:r>
            <a:endParaRPr dirty="0"/>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a:t>Interpreting </a:t>
            </a:r>
            <a:r>
              <a:rPr b="1" cap="all" dirty="0" err="1"/>
              <a:t>sysstat</a:t>
            </a:r>
            <a:r>
              <a:rPr b="1" cap="all" dirty="0"/>
              <a:t> Results</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following is a description of </a:t>
            </a:r>
            <a:r>
              <a:rPr dirty="0" err="1">
                <a:latin typeface="Courier New" pitchFamily="49" charset="0"/>
              </a:rPr>
              <a:t>sysstat</a:t>
            </a:r>
            <a:r>
              <a:rPr dirty="0"/>
              <a:t> command results: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CPU—Displays an average of the busiest </a:t>
            </a:r>
            <a:r>
              <a:rPr dirty="0" smtClean="0"/>
              <a:t>CPUs</a:t>
            </a:r>
            <a:r>
              <a:rPr lang="en-US" dirty="0" smtClean="0"/>
              <a:t>.</a:t>
            </a:r>
            <a:r>
              <a:rPr lang="en-US" baseline="0" dirty="0" smtClean="0"/>
              <a:t>  </a:t>
            </a:r>
            <a:r>
              <a:rPr b="1" dirty="0" smtClean="0"/>
              <a:t>NOTE</a:t>
            </a:r>
            <a:r>
              <a:rPr b="1" dirty="0"/>
              <a:t>: </a:t>
            </a:r>
            <a:r>
              <a:rPr dirty="0"/>
              <a:t>The </a:t>
            </a:r>
            <a:r>
              <a:rPr dirty="0" err="1">
                <a:latin typeface="Courier New" pitchFamily="49" charset="0"/>
              </a:rPr>
              <a:t>sysstat</a:t>
            </a:r>
            <a:r>
              <a:rPr dirty="0">
                <a:latin typeface="Courier New" pitchFamily="49" charset="0"/>
              </a:rPr>
              <a:t> </a:t>
            </a:r>
            <a:r>
              <a:rPr dirty="0" smtClean="0">
                <a:latin typeface="Courier New" pitchFamily="49" charset="0"/>
              </a:rPr>
              <a:t>–</a:t>
            </a:r>
            <a:r>
              <a:rPr lang="en-US" dirty="0" smtClean="0">
                <a:latin typeface="Courier New" pitchFamily="49" charset="0"/>
              </a:rPr>
              <a:t>m</a:t>
            </a:r>
            <a:r>
              <a:rPr dirty="0" smtClean="0">
                <a:latin typeface="Courier New" pitchFamily="49" charset="0"/>
              </a:rPr>
              <a:t> </a:t>
            </a:r>
            <a:r>
              <a:rPr dirty="0"/>
              <a:t>command displays statistics for each CPU in a multiprocessor system.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NFS—Number of NFS operations per second</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CIFS—Number of CIFS operations per second</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HTTP—Number of HTTP operations per second</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Net KBps in and out—The kilobytes per second of data requested from the network as a read or write</a:t>
            </a:r>
          </a:p>
          <a:p>
            <a:pPr lvl="1">
              <a:buFont typeface="Arial" pitchFamily="34" charset="0"/>
              <a:buChar char="•"/>
              <a:defRPr/>
            </a:pPr>
            <a:r>
              <a:rPr dirty="0"/>
              <a:t>This is the network traffic displayed in KBps, which tells you how much network traffic the storage appliance is handling, how constant that traffic is, and if the system is exceeding its network traffic limitations.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 Disk KBps reads and writes—Shows disk activity</a:t>
            </a:r>
          </a:p>
          <a:p>
            <a:pPr lvl="1">
              <a:buFont typeface="Arial" pitchFamily="34" charset="0"/>
              <a:buChar char="•"/>
              <a:defRPr/>
            </a:pPr>
            <a:r>
              <a:rPr dirty="0"/>
              <a:t>Disk reads occur if data is not cached. Disk writes should occur ideally every 10 seconds.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Cache age—Displays the age, in minutes, of the oldest read-only blocks in the buffer cache (not information relevant to diagnosing performance</a:t>
            </a:r>
            <a:r>
              <a:rPr dirty="0" smtClean="0"/>
              <a:t>)</a:t>
            </a:r>
            <a:r>
              <a:rPr lang="en-US" dirty="0" smtClean="0"/>
              <a:t>.</a:t>
            </a:r>
            <a:endParaRPr dirty="0"/>
          </a:p>
        </p:txBody>
      </p:sp>
      <p:sp>
        <p:nvSpPr>
          <p:cNvPr id="5" name="Slide Image Placeholder 4"/>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5</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STATS</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PERFORMANCE COUNTERS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9"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COUNTER MANAGER (REVIEW)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Counter </a:t>
            </a:r>
            <a:r>
              <a:t>Manager is a thin layer built into the Data ONTAP architecture that provides a single view of Data ONTAP performance counters and a standard performance API set for all clients. Clients include ZAPI, AutoSupport, Windows® perfmon, SNMP, and the command-line interface.</a:t>
            </a:r>
          </a:p>
          <a:p>
            <a:pPr marL="0" marR="0" indent="0" algn="l" defTabSz="914400" rtl="0" eaLnBrk="0" fontAlgn="base" latinLnBrk="0" hangingPunct="0">
              <a:lnSpc>
                <a:spcPct val="100000"/>
              </a:lnSpc>
              <a:spcBef>
                <a:spcPct val="30000"/>
              </a:spcBef>
              <a:spcAft>
                <a:spcPct val="0"/>
              </a:spcAft>
              <a:buClrTx/>
              <a:buSzTx/>
              <a:buFontTx/>
              <a:buNone/>
              <a:tabLst/>
              <a:defRPr/>
            </a:pPr>
            <a:r>
              <a:rPr b="1" cap="all"/>
              <a:t>Motivation</a:t>
            </a:r>
          </a:p>
          <a:p>
            <a:pPr marL="0" marR="0" indent="0" algn="l" defTabSz="914400" rtl="0" eaLnBrk="0" fontAlgn="base" latinLnBrk="0" hangingPunct="0">
              <a:lnSpc>
                <a:spcPct val="100000"/>
              </a:lnSpc>
              <a:spcBef>
                <a:spcPct val="30000"/>
              </a:spcBef>
              <a:spcAft>
                <a:spcPct val="0"/>
              </a:spcAft>
              <a:buClrTx/>
              <a:buSzTx/>
              <a:buFontTx/>
              <a:buNone/>
              <a:tabLst/>
              <a:defRPr/>
            </a:pPr>
            <a:r>
              <a:t>Counter Manager was engineered into the architecture of Data ONTAP 6.5 to create a complete set of performance metrics that can supply you with statistics for analysis of configuration mistakes.</a:t>
            </a:r>
          </a:p>
          <a:p>
            <a:pPr marL="0" marR="0" indent="0" algn="l" defTabSz="914400" rtl="0" eaLnBrk="0" fontAlgn="base" latinLnBrk="0" hangingPunct="0">
              <a:lnSpc>
                <a:spcPct val="100000"/>
              </a:lnSpc>
              <a:spcBef>
                <a:spcPct val="30000"/>
              </a:spcBef>
              <a:spcAft>
                <a:spcPct val="0"/>
              </a:spcAft>
              <a:buClrTx/>
              <a:buSzTx/>
              <a:buFontTx/>
              <a:buNone/>
              <a:tabLst/>
              <a:defRPr/>
            </a:pPr>
            <a:r>
              <a:t>Counter Manager provides an infrastructure to:</a:t>
            </a:r>
          </a:p>
          <a:p>
            <a:pPr marL="0" marR="0" indent="0" algn="l" defTabSz="914400" rtl="0" eaLnBrk="0" fontAlgn="base" latinLnBrk="0" hangingPunct="0">
              <a:lnSpc>
                <a:spcPct val="100000"/>
              </a:lnSpc>
              <a:spcBef>
                <a:spcPct val="30000"/>
              </a:spcBef>
              <a:spcAft>
                <a:spcPct val="0"/>
              </a:spcAft>
              <a:buClrTx/>
              <a:buSzTx/>
              <a:buFontTx/>
              <a:buNone/>
              <a:tabLst/>
              <a:defRPr/>
            </a:pPr>
            <a:r>
              <a:t>Improve customer and internal performance monitoring</a:t>
            </a:r>
          </a:p>
          <a:p>
            <a:pPr marL="0" marR="0" indent="0" algn="l" defTabSz="914400" rtl="0" eaLnBrk="0" fontAlgn="base" latinLnBrk="0" hangingPunct="0">
              <a:lnSpc>
                <a:spcPct val="100000"/>
              </a:lnSpc>
              <a:spcBef>
                <a:spcPct val="30000"/>
              </a:spcBef>
              <a:spcAft>
                <a:spcPct val="0"/>
              </a:spcAft>
              <a:buClrTx/>
              <a:buSzTx/>
              <a:buFontTx/>
              <a:buNone/>
              <a:tabLst/>
              <a:defRPr/>
            </a:pPr>
            <a:r>
              <a:t>Provide simple performance problem diagnosis</a:t>
            </a:r>
          </a:p>
          <a:p>
            <a:pPr marL="0" marR="0" indent="0" algn="l" defTabSz="914400" rtl="0" eaLnBrk="0" fontAlgn="base" latinLnBrk="0" hangingPunct="0">
              <a:lnSpc>
                <a:spcPct val="100000"/>
              </a:lnSpc>
              <a:spcBef>
                <a:spcPct val="30000"/>
              </a:spcBef>
              <a:spcAft>
                <a:spcPct val="0"/>
              </a:spcAft>
              <a:buClrTx/>
              <a:buSzTx/>
              <a:buFontTx/>
              <a:buNone/>
              <a:tabLst/>
              <a:defRPr/>
            </a:pPr>
            <a:r>
              <a:t>Enhance existing sizing processes</a:t>
            </a:r>
          </a:p>
          <a:p>
            <a:pPr marL="0" marR="0" indent="0" algn="l" defTabSz="914400" rtl="0" eaLnBrk="0" fontAlgn="base" latinLnBrk="0" hangingPunct="0">
              <a:lnSpc>
                <a:spcPct val="100000"/>
              </a:lnSpc>
              <a:spcBef>
                <a:spcPct val="30000"/>
              </a:spcBef>
              <a:spcAft>
                <a:spcPct val="0"/>
              </a:spcAft>
              <a:buClrTx/>
              <a:buSzTx/>
              <a:buFontTx/>
              <a:buNone/>
              <a:tabLst/>
              <a:defRPr/>
            </a:pPr>
            <a:r>
              <a:t>Provide capacity planning capabilities</a:t>
            </a:r>
          </a:p>
          <a:p>
            <a:pPr marL="0" marR="0" indent="0" algn="l" defTabSz="914400" rtl="0" eaLnBrk="0" fontAlgn="base" latinLnBrk="0" hangingPunct="0">
              <a:lnSpc>
                <a:spcPct val="100000"/>
              </a:lnSpc>
              <a:spcBef>
                <a:spcPct val="30000"/>
              </a:spcBef>
              <a:spcAft>
                <a:spcPct val="0"/>
              </a:spcAft>
              <a:buClrTx/>
              <a:buSzTx/>
              <a:buFontTx/>
              <a:buNone/>
              <a:tabLst/>
              <a:defRPr/>
            </a:pPr>
            <a:r>
              <a:t>For a complete list of the performance counters available in Data ONTAP, look in the Operations Manager documentation for Performance Objects and Counters.</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latin typeface="Courier New" pitchFamily="49" charset="0"/>
              </a:rPr>
              <a:t>STATS: COMMAND SYNTAX</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latin typeface="Courier New" pitchFamily="49"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smtClean="0">
                <a:latin typeface="Courier New" pitchFamily="49" charset="0"/>
              </a:rPr>
              <a:t>stats </a:t>
            </a:r>
            <a:r>
              <a:t>Command</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stats list objects</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stats list instances [ object_name ] </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stats list counters [-p preset]|[ object_name ] </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stats explain counters [ object_name][ counter_name ]</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stats show [ -n num ][ -i interval ][ -o path ] [ -I identifier ][ -d delimeter ][ -p preset ][ -r | -c ][ object_def { object_def } ] </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stats start [-p preset][-I identifier][{object_def}]</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stats stop [-p preset][-I identifier][-r] [-c] [-o path_name]</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STATS: COMMAND EXAMPLE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STATS COMMAND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A </a:t>
            </a:r>
            <a:r>
              <a:rPr dirty="0"/>
              <a:t>single "*" means all counters in all instances of all objects.</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STATS COMMAND</a:t>
            </a:r>
            <a:r>
              <a:rPr lang="en-US" baseline="0" dirty="0" smtClean="0"/>
              <a:t> (CONT.)</a:t>
            </a:r>
            <a:endParaRPr lang="en-US" b="1"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b="1"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b="1" dirty="0" smtClean="0"/>
              <a:t>NOTE</a:t>
            </a:r>
            <a:r>
              <a:rPr b="1" dirty="0"/>
              <a:t>:</a:t>
            </a:r>
            <a:r>
              <a:rPr dirty="0"/>
              <a:t> The command </a:t>
            </a:r>
            <a:r>
              <a:rPr dirty="0">
                <a:latin typeface="Courier New" pitchFamily="49" charset="0"/>
              </a:rPr>
              <a:t>storage show disk –a </a:t>
            </a:r>
            <a:r>
              <a:rPr dirty="0"/>
              <a:t>will show the worldwide name for a specific disk in your system.</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PRESET SYSSTAT.XML FILE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rPr>
                <a:latin typeface="Courier New" pitchFamily="49" charset="0"/>
              </a:rPr>
              <a:t>stats </a:t>
            </a:r>
            <a:r>
              <a:t>command supports preset configurations that contain commonly used combinations of statistics and formats. The preset to be used is specified with the </a:t>
            </a:r>
            <a:r>
              <a:rPr>
                <a:latin typeface="Courier New" pitchFamily="49" charset="0"/>
              </a:rPr>
              <a:t>-p </a:t>
            </a:r>
            <a:r>
              <a:t>command-line argument. For example: </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stats show -p sysstat</a:t>
            </a:r>
          </a:p>
          <a:p>
            <a:pPr marL="0" marR="0" indent="0" algn="l" defTabSz="914400" rtl="0" eaLnBrk="0" fontAlgn="base" latinLnBrk="0" hangingPunct="0">
              <a:lnSpc>
                <a:spcPct val="100000"/>
              </a:lnSpc>
              <a:spcBef>
                <a:spcPct val="30000"/>
              </a:spcBef>
              <a:spcAft>
                <a:spcPct val="0"/>
              </a:spcAft>
              <a:buClrTx/>
              <a:buSzTx/>
              <a:buFontTx/>
              <a:buNone/>
              <a:tabLst/>
              <a:defRPr/>
            </a:pPr>
            <a:r>
              <a:t>Each preset is stored in a file, the /etc/stats/preset directory of the root volume. This directory contains a few template files that may be customized.</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13</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PERFSTAT</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7"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PERFSTAT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rPr dirty="0" err="1">
                <a:latin typeface="Courier New" pitchFamily="49" charset="0"/>
              </a:rPr>
              <a:t>perfstat</a:t>
            </a:r>
            <a:r>
              <a:rPr dirty="0"/>
              <a:t> script is available for download from the NOW (NetApp on the Web) site. It is a simple script that administrators can run from a client. The script runs several storage system commands and client commands to collect data.</a:t>
            </a: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err="1">
                <a:latin typeface="Courier New" pitchFamily="49" charset="0"/>
              </a:rPr>
              <a:t>perfstat</a:t>
            </a:r>
            <a:r>
              <a:rPr b="1" cap="all" dirty="0"/>
              <a:t> Tool Captures just about Everything </a:t>
            </a:r>
          </a:p>
          <a:p>
            <a:pPr marL="0" marR="0" indent="0" algn="l" defTabSz="914400" rtl="0" eaLnBrk="0" fontAlgn="base" latinLnBrk="0" hangingPunct="0">
              <a:lnSpc>
                <a:spcPct val="100000"/>
              </a:lnSpc>
              <a:spcBef>
                <a:spcPct val="30000"/>
              </a:spcBef>
              <a:spcAft>
                <a:spcPct val="0"/>
              </a:spcAft>
              <a:buClrTx/>
              <a:buSzTx/>
              <a:buFontTx/>
              <a:buNone/>
              <a:tabLst/>
              <a:defRPr/>
            </a:pPr>
            <a:r>
              <a:rPr dirty="0" err="1">
                <a:latin typeface="Courier New" pitchFamily="49" charset="0"/>
              </a:rPr>
              <a:t>perfstat</a:t>
            </a:r>
            <a:r>
              <a:rPr dirty="0"/>
              <a:t> </a:t>
            </a:r>
            <a:r>
              <a:rPr lang="en-US" smtClean="0"/>
              <a:t>for UNIX </a:t>
            </a:r>
            <a:r>
              <a:rPr smtClean="0"/>
              <a:t>is </a:t>
            </a:r>
            <a:r>
              <a:rPr dirty="0"/>
              <a:t>a simple Bourne shell script that captures performance and configuration statistics. Output from </a:t>
            </a:r>
            <a:r>
              <a:rPr dirty="0" err="1">
                <a:latin typeface="Courier New" pitchFamily="49" charset="0"/>
              </a:rPr>
              <a:t>perfstat</a:t>
            </a:r>
            <a:r>
              <a:rPr dirty="0"/>
              <a:t> is typically captured in an output file for later analysis. </a:t>
            </a:r>
            <a:r>
              <a:rPr dirty="0" err="1">
                <a:latin typeface="Courier New" pitchFamily="49" charset="0"/>
              </a:rPr>
              <a:t>perfstat</a:t>
            </a:r>
            <a:r>
              <a:rPr dirty="0"/>
              <a:t> is capable of capturing information from the host(s) and NetApp storage systems simultaneously. Currently, </a:t>
            </a:r>
            <a:r>
              <a:rPr dirty="0" err="1">
                <a:latin typeface="Courier New" pitchFamily="49" charset="0"/>
              </a:rPr>
              <a:t>perfstat</a:t>
            </a:r>
            <a:r>
              <a:rPr dirty="0"/>
              <a:t> supports the following operating system platforms: Solaris™, HP-UX®, OSF1, Linux®, AIX®, FreeBSD.</a:t>
            </a:r>
          </a:p>
          <a:p>
            <a:pPr marL="0" marR="0" indent="0" algn="l" defTabSz="914400" rtl="0" eaLnBrk="0" fontAlgn="base" latinLnBrk="0" hangingPunct="0">
              <a:lnSpc>
                <a:spcPct val="100000"/>
              </a:lnSpc>
              <a:spcBef>
                <a:spcPct val="30000"/>
              </a:spcBef>
              <a:spcAft>
                <a:spcPct val="0"/>
              </a:spcAft>
              <a:buClrTx/>
              <a:buSzTx/>
              <a:buFontTx/>
              <a:buNone/>
              <a:tabLst/>
              <a:defRPr/>
            </a:pPr>
            <a:r>
              <a:rPr dirty="0" err="1">
                <a:latin typeface="Courier New" pitchFamily="49" charset="0"/>
              </a:rPr>
              <a:t>perfstat</a:t>
            </a:r>
            <a:r>
              <a:rPr dirty="0"/>
              <a:t> is typically run as the root user from the host or as a user with root-level permissions.</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PERFSTAT EXAMPLES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Use </a:t>
            </a:r>
            <a:r>
              <a:t>with a workload running in the background to monitor performance:</a:t>
            </a:r>
          </a:p>
          <a:p>
            <a:pPr marL="0" marR="0" indent="0" algn="l" defTabSz="914400" rtl="0" eaLnBrk="0" fontAlgn="base" latinLnBrk="0" hangingPunct="0">
              <a:lnSpc>
                <a:spcPct val="100000"/>
              </a:lnSpc>
              <a:spcBef>
                <a:spcPct val="30000"/>
              </a:spcBef>
              <a:spcAft>
                <a:spcPct val="0"/>
              </a:spcAft>
              <a:buClrTx/>
              <a:buSzTx/>
              <a:buFontTx/>
              <a:buNone/>
              <a:tabLst/>
              <a:defRPr/>
            </a:pPr>
            <a:r>
              <a:rPr b="1">
                <a:latin typeface="Courier New" pitchFamily="49" charset="0"/>
              </a:rPr>
              <a:t>perfstat -f storagesystemname -t 10 &gt; perfstat.out</a:t>
            </a:r>
          </a:p>
          <a:p>
            <a:pPr marL="0" marR="0" indent="0" algn="l" defTabSz="914400" rtl="0" eaLnBrk="0" fontAlgn="base" latinLnBrk="0" hangingPunct="0">
              <a:lnSpc>
                <a:spcPct val="100000"/>
              </a:lnSpc>
              <a:spcBef>
                <a:spcPct val="30000"/>
              </a:spcBef>
              <a:spcAft>
                <a:spcPct val="0"/>
              </a:spcAft>
              <a:buClrTx/>
              <a:buSzTx/>
              <a:buFontTx/>
              <a:buNone/>
              <a:tabLst/>
              <a:defRPr/>
            </a:pPr>
            <a:r>
              <a:t>Send perfstat.out to NetApp Technical Support for analysis. </a:t>
            </a:r>
          </a:p>
          <a:p>
            <a:pPr marL="0" marR="0" indent="0" algn="l" defTabSz="914400" rtl="0" eaLnBrk="0" fontAlgn="base" latinLnBrk="0" hangingPunct="0">
              <a:lnSpc>
                <a:spcPct val="100000"/>
              </a:lnSpc>
              <a:spcBef>
                <a:spcPct val="30000"/>
              </a:spcBef>
              <a:spcAft>
                <a:spcPct val="0"/>
              </a:spcAft>
              <a:buClrTx/>
              <a:buSzTx/>
              <a:buFontTx/>
              <a:buNone/>
              <a:tabLst/>
              <a:defRPr/>
            </a:pPr>
            <a:r>
              <a:t>To gather information from multiple storage systems, use:</a:t>
            </a:r>
          </a:p>
          <a:p>
            <a:pPr marL="0" marR="0" indent="0" algn="l" defTabSz="914400" rtl="0" eaLnBrk="0" fontAlgn="base" latinLnBrk="0" hangingPunct="0">
              <a:lnSpc>
                <a:spcPct val="100000"/>
              </a:lnSpc>
              <a:spcBef>
                <a:spcPct val="30000"/>
              </a:spcBef>
              <a:spcAft>
                <a:spcPct val="0"/>
              </a:spcAft>
              <a:buClrTx/>
              <a:buSzTx/>
              <a:buFontTx/>
              <a:buNone/>
              <a:tabLst/>
              <a:defRPr/>
            </a:pPr>
            <a:r>
              <a:rPr b="1">
                <a:latin typeface="Courier New" pitchFamily="49" charset="0"/>
              </a:rPr>
              <a:t>perfstat -f storagesystemname1, storagesystemname2 -t 10 &gt; perfstat.out</a:t>
            </a:r>
          </a:p>
          <a:p>
            <a:pPr marL="0" marR="0" indent="0" algn="l" defTabSz="914400" rtl="0" eaLnBrk="0" fontAlgn="base" latinLnBrk="0" hangingPunct="0">
              <a:lnSpc>
                <a:spcPct val="100000"/>
              </a:lnSpc>
              <a:spcBef>
                <a:spcPct val="30000"/>
              </a:spcBef>
              <a:spcAft>
                <a:spcPct val="0"/>
              </a:spcAft>
              <a:buClrTx/>
              <a:buSzTx/>
              <a:buFontTx/>
              <a:buNone/>
              <a:tabLst/>
              <a:defRPr/>
            </a:pPr>
            <a:r>
              <a:t>An alternative technique:</a:t>
            </a:r>
          </a:p>
          <a:p>
            <a:pPr marL="0" marR="0" indent="0" algn="l" defTabSz="914400" rtl="0" eaLnBrk="0" fontAlgn="base" latinLnBrk="0" hangingPunct="0">
              <a:lnSpc>
                <a:spcPct val="100000"/>
              </a:lnSpc>
              <a:spcBef>
                <a:spcPct val="30000"/>
              </a:spcBef>
              <a:spcAft>
                <a:spcPct val="0"/>
              </a:spcAft>
              <a:buClrTx/>
              <a:buSzTx/>
              <a:buFontTx/>
              <a:buNone/>
              <a:tabLst/>
              <a:defRPr/>
            </a:pPr>
            <a:r>
              <a:rPr b="1">
                <a:latin typeface="Courier New" pitchFamily="49" charset="0"/>
              </a:rPr>
              <a:t>perfstat -b -f storagesystemname -t 10 &gt; perfstat.out</a:t>
            </a:r>
          </a:p>
          <a:p>
            <a:pPr marL="0" marR="0" indent="0" algn="l" defTabSz="914400" rtl="0" eaLnBrk="0" fontAlgn="base" latinLnBrk="0" hangingPunct="0">
              <a:lnSpc>
                <a:spcPct val="100000"/>
              </a:lnSpc>
              <a:spcBef>
                <a:spcPct val="30000"/>
              </a:spcBef>
              <a:spcAft>
                <a:spcPct val="0"/>
              </a:spcAft>
              <a:buClrTx/>
              <a:buSzTx/>
              <a:buFontTx/>
              <a:buNone/>
              <a:tabLst/>
              <a:defRPr/>
            </a:pPr>
            <a:r>
              <a:t>Run a workload of interest:</a:t>
            </a:r>
          </a:p>
          <a:p>
            <a:pPr marL="0" marR="0" indent="0" algn="l" defTabSz="914400" rtl="0" eaLnBrk="0" fontAlgn="base" latinLnBrk="0" hangingPunct="0">
              <a:lnSpc>
                <a:spcPct val="100000"/>
              </a:lnSpc>
              <a:spcBef>
                <a:spcPct val="30000"/>
              </a:spcBef>
              <a:spcAft>
                <a:spcPct val="0"/>
              </a:spcAft>
              <a:buClrTx/>
              <a:buSzTx/>
              <a:buFontTx/>
              <a:buNone/>
              <a:tabLst/>
              <a:defRPr/>
            </a:pPr>
            <a:r>
              <a:rPr b="1">
                <a:latin typeface="Courier New" pitchFamily="49" charset="0"/>
              </a:rPr>
              <a:t>perfstat -e -f storagesystemname &gt;&gt; perfstat.out</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latin typeface="Courier New" pitchFamily="49" charset="0"/>
              </a:rPr>
              <a:t>PERFSTAT</a:t>
            </a:r>
            <a:r>
              <a:rPr lang="en-US" baseline="0" dirty="0" smtClean="0">
                <a:latin typeface="Courier New" pitchFamily="49" charset="0"/>
              </a:rPr>
              <a:t> OUTPUT</a:t>
            </a:r>
            <a:endParaRPr lang="en-US" dirty="0" smtClean="0">
              <a:latin typeface="Courier New" pitchFamily="49"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latin typeface="Courier New" pitchFamily="49"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dirty="0" err="1" smtClean="0">
                <a:latin typeface="Courier New" pitchFamily="49" charset="0"/>
              </a:rPr>
              <a:t>perfstat</a:t>
            </a:r>
            <a:r>
              <a:rPr dirty="0" smtClean="0"/>
              <a:t> </a:t>
            </a:r>
            <a:r>
              <a:rPr dirty="0"/>
              <a:t>output is divided into storage system output called storage system-side or host-side output. This output is further divided into the iterations given at the command line. You can view the output of the commands prior to the iteration (PRESTATS) and after the iteration (POSTSTATS).</a:t>
            </a:r>
          </a:p>
          <a:p>
            <a:pPr marL="0" marR="0" indent="0" algn="l" defTabSz="914400" rtl="0" eaLnBrk="0" fontAlgn="base" latinLnBrk="0" hangingPunct="0">
              <a:lnSpc>
                <a:spcPct val="100000"/>
              </a:lnSpc>
              <a:spcBef>
                <a:spcPct val="30000"/>
              </a:spcBef>
              <a:spcAft>
                <a:spcPct val="0"/>
              </a:spcAft>
              <a:buClrTx/>
              <a:buSzTx/>
              <a:buFontTx/>
              <a:buNone/>
              <a:tabLst/>
              <a:defRPr/>
            </a:pPr>
            <a:r>
              <a:rPr dirty="0"/>
              <a:t>Using utilities like </a:t>
            </a:r>
            <a:r>
              <a:rPr dirty="0" err="1"/>
              <a:t>PerfViewer</a:t>
            </a:r>
            <a:r>
              <a:rPr dirty="0"/>
              <a:t> can help you find all the information in the output of </a:t>
            </a:r>
            <a:r>
              <a:rPr dirty="0" err="1">
                <a:latin typeface="Courier New" pitchFamily="49" charset="0"/>
              </a:rPr>
              <a:t>perfstat</a:t>
            </a:r>
            <a:r>
              <a:rPr dirty="0">
                <a:latin typeface="Courier New" pitchFamily="49" charset="0"/>
              </a:rPr>
              <a:t>.</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17</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DATA GROWTH</a:t>
            </a:r>
            <a:r>
              <a:rPr lang="en-US" baseline="0" dirty="0" smtClean="0"/>
              <a:t> MANAGEMENT</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DATA LAYOUT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Free </a:t>
            </a:r>
            <a:r>
              <a:t>space locality can affect disk performance when the free space available on an aggregate is scattered unevenly across a RAID group or RAID groups. Free space locality issues occur over time as old data is deleted and the data blocks associated with that data become available. It is part of the natural aging process for a volume. Administrators can take measures to prevent any performance degradation.</a:t>
            </a:r>
          </a:p>
          <a:p>
            <a:pPr marL="0" marR="0" indent="0" algn="l" defTabSz="914400" rtl="0" eaLnBrk="0" fontAlgn="base" latinLnBrk="0" hangingPunct="0">
              <a:lnSpc>
                <a:spcPct val="100000"/>
              </a:lnSpc>
              <a:spcBef>
                <a:spcPct val="30000"/>
              </a:spcBef>
              <a:spcAft>
                <a:spcPct val="0"/>
              </a:spcAft>
              <a:buClrTx/>
              <a:buSzTx/>
              <a:buFontTx/>
              <a:buNone/>
              <a:tabLst/>
              <a:defRPr/>
            </a:pPr>
            <a:r>
              <a:t>File space locality issues occur when the data blocks associated with a file are not stored together in contiguous areas of the disks. When the WAFL® file system writes files, it attempts to write using the most efficient data layout. When the disks are very full, WAFL cannot optimize the writes for efficiency.</a:t>
            </a: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FREE SPACE USAGE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Space </a:t>
            </a:r>
            <a:r>
              <a:t>locality issues are caused when an aggregate becomes close to full and the file system is aging. As older data is removed, the Snapshot™ copies associated with that data expire, resulting in free blocks. However, the newly freed blocks are often not in contiguous areas of the disk. The result is space locality issues.</a:t>
            </a:r>
          </a:p>
          <a:p>
            <a:pPr marL="0" marR="0" indent="0" algn="l" defTabSz="914400" rtl="0" eaLnBrk="0" fontAlgn="base" latinLnBrk="0" hangingPunct="0">
              <a:lnSpc>
                <a:spcPct val="100000"/>
              </a:lnSpc>
              <a:spcBef>
                <a:spcPct val="30000"/>
              </a:spcBef>
              <a:spcAft>
                <a:spcPct val="0"/>
              </a:spcAft>
              <a:buClrTx/>
              <a:buSzTx/>
              <a:buFontTx/>
              <a:buNone/>
              <a:tabLst/>
              <a:defRPr/>
            </a:pPr>
            <a:r>
              <a:t>Adding disks in small increments (in other words, less than a RAID group at a time) means that writes to the new disks will be in partial stripes. WAFL will try to increase efficiency by writing to the new disks.</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SYMPTOMS OF SPACE LOCALITY ISSUES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To </a:t>
            </a:r>
            <a:r>
              <a:t>calculate the number of blocks written for a particular RAID group, multiply how many times a stripe was written to each RAID group by the number of blocks that were written to in that stripe. For instance, in the example above:</a:t>
            </a:r>
          </a:p>
          <a:p>
            <a:pPr marL="0" marR="0" indent="0" algn="l" defTabSz="914400" rtl="0" eaLnBrk="0" fontAlgn="base" latinLnBrk="0" hangingPunct="0">
              <a:lnSpc>
                <a:spcPct val="100000"/>
              </a:lnSpc>
              <a:spcBef>
                <a:spcPct val="30000"/>
              </a:spcBef>
              <a:spcAft>
                <a:spcPct val="0"/>
              </a:spcAft>
              <a:buClrTx/>
              <a:buSzTx/>
              <a:buFontTx/>
              <a:buNone/>
              <a:tabLst/>
              <a:defRPr/>
            </a:pPr>
            <a:r>
              <a:t>One disk was written to in the stripe of seven = </a:t>
            </a:r>
            <a:r>
              <a:rPr b="1"/>
              <a:t>1217.20 stripes (1.24 stripes * 7 disk = 8520.4 blocks)</a:t>
            </a:r>
          </a:p>
          <a:p>
            <a:pPr marL="0" marR="0" indent="0" algn="l" defTabSz="914400" rtl="0" eaLnBrk="0" fontAlgn="base" latinLnBrk="0" hangingPunct="0">
              <a:lnSpc>
                <a:spcPct val="100000"/>
              </a:lnSpc>
              <a:spcBef>
                <a:spcPct val="30000"/>
              </a:spcBef>
              <a:spcAft>
                <a:spcPct val="0"/>
              </a:spcAft>
              <a:buClrTx/>
              <a:buSzTx/>
              <a:buFontTx/>
              <a:buNone/>
              <a:tabLst/>
              <a:defRPr/>
            </a:pPr>
            <a:r>
              <a:t>Two disks were written to in the stripe of seven = </a:t>
            </a:r>
            <a:r>
              <a:rPr b="1"/>
              <a:t>1103.87 stripes (0.59 stripes * 7 disks = 7727.09 blocks)</a:t>
            </a:r>
          </a:p>
          <a:p>
            <a:pPr marL="0" marR="0" indent="0" algn="l" defTabSz="914400" rtl="0" eaLnBrk="0" fontAlgn="base" latinLnBrk="0" hangingPunct="0">
              <a:lnSpc>
                <a:spcPct val="100000"/>
              </a:lnSpc>
              <a:spcBef>
                <a:spcPct val="30000"/>
              </a:spcBef>
              <a:spcAft>
                <a:spcPct val="0"/>
              </a:spcAft>
              <a:buClrTx/>
              <a:buSzTx/>
              <a:buFontTx/>
              <a:buNone/>
              <a:tabLst/>
              <a:defRPr/>
            </a:pPr>
            <a:r>
              <a:t>Three disks were written to in the stripe of seven = </a:t>
            </a:r>
            <a:r>
              <a:rPr b="1"/>
              <a:t>868.77 stripes (1.87 stripes * 7 disks = 6081.39 blocks)</a:t>
            </a:r>
          </a:p>
          <a:p>
            <a:pPr marL="0" marR="0" indent="0" algn="l" defTabSz="914400" rtl="0" eaLnBrk="0" fontAlgn="base" latinLnBrk="0" hangingPunct="0">
              <a:lnSpc>
                <a:spcPct val="100000"/>
              </a:lnSpc>
              <a:spcBef>
                <a:spcPct val="30000"/>
              </a:spcBef>
              <a:spcAft>
                <a:spcPct val="0"/>
              </a:spcAft>
              <a:buClrTx/>
              <a:buSzTx/>
              <a:buFontTx/>
              <a:buNone/>
              <a:tabLst/>
              <a:defRPr/>
            </a:pPr>
            <a:r>
              <a:t>NOTE: This output has been simplified for the sake of discussion. Large RAID groups improve performance. The RAID group size of seven has been used only for an educational sample.</a:t>
            </a:r>
          </a:p>
          <a:p>
            <a:pPr marL="0" marR="0" indent="0" algn="l" defTabSz="914400" rtl="0" eaLnBrk="0" fontAlgn="base" latinLnBrk="0" hangingPunct="0">
              <a:lnSpc>
                <a:spcPct val="100000"/>
              </a:lnSpc>
              <a:spcBef>
                <a:spcPct val="30000"/>
              </a:spcBef>
              <a:spcAft>
                <a:spcPct val="0"/>
              </a:spcAft>
              <a:buClrTx/>
              <a:buSzTx/>
              <a:buFontTx/>
              <a:buNone/>
              <a:tabLst/>
              <a:defRPr/>
            </a:pPr>
            <a:r>
              <a:t>Things to remember: </a:t>
            </a:r>
          </a:p>
          <a:p>
            <a:pPr marL="0" marR="0" indent="0" algn="l" defTabSz="914400" rtl="0" eaLnBrk="0" fontAlgn="base" latinLnBrk="0" hangingPunct="0">
              <a:lnSpc>
                <a:spcPct val="100000"/>
              </a:lnSpc>
              <a:spcBef>
                <a:spcPct val="30000"/>
              </a:spcBef>
              <a:spcAft>
                <a:spcPct val="0"/>
              </a:spcAft>
              <a:buClrTx/>
              <a:buSzTx/>
              <a:buFontTx/>
              <a:buNone/>
              <a:tabLst/>
              <a:defRPr/>
            </a:pPr>
            <a:r>
              <a:t>This output is for data disks only.</a:t>
            </a:r>
          </a:p>
          <a:p>
            <a:pPr marL="0" marR="0" indent="0" algn="l" defTabSz="914400" rtl="0" eaLnBrk="0" fontAlgn="base" latinLnBrk="0" hangingPunct="0">
              <a:lnSpc>
                <a:spcPct val="100000"/>
              </a:lnSpc>
              <a:spcBef>
                <a:spcPct val="30000"/>
              </a:spcBef>
              <a:spcAft>
                <a:spcPct val="0"/>
              </a:spcAft>
              <a:buClrTx/>
              <a:buSzTx/>
              <a:buFontTx/>
              <a:buNone/>
              <a:tabLst/>
              <a:defRPr/>
            </a:pPr>
            <a:r>
              <a:t>Data is calculated from per-second averages.</a:t>
            </a:r>
          </a:p>
          <a:p>
            <a:pPr marL="0" marR="0" indent="0" algn="l" defTabSz="914400" rtl="0" eaLnBrk="0" fontAlgn="base" latinLnBrk="0" hangingPunct="0">
              <a:lnSpc>
                <a:spcPct val="100000"/>
              </a:lnSpc>
              <a:spcBef>
                <a:spcPct val="30000"/>
              </a:spcBef>
              <a:spcAft>
                <a:spcPct val="0"/>
              </a:spcAft>
              <a:buClrTx/>
              <a:buSzTx/>
              <a:buFontTx/>
              <a:buNone/>
              <a:tabLst/>
              <a:defRPr/>
            </a:pPr>
            <a:r>
              <a:t>Data is only calculated for the time when statit was running.</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SPACE LOCALITY ISSUE PREVENTION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Steps </a:t>
            </a:r>
            <a:r>
              <a:rPr dirty="0"/>
              <a:t>to avoid space locality issues:</a:t>
            </a:r>
          </a:p>
          <a:p>
            <a:pPr marL="0" marR="0" indent="0" algn="l" defTabSz="914400" rtl="0" eaLnBrk="0" fontAlgn="base" latinLnBrk="0" hangingPunct="0">
              <a:lnSpc>
                <a:spcPct val="100000"/>
              </a:lnSpc>
              <a:spcBef>
                <a:spcPct val="30000"/>
              </a:spcBef>
              <a:spcAft>
                <a:spcPct val="0"/>
              </a:spcAft>
              <a:buClrTx/>
              <a:buSzTx/>
              <a:buFontTx/>
              <a:buNone/>
              <a:tabLst/>
              <a:defRPr/>
            </a:pPr>
            <a:r>
              <a:rPr dirty="0"/>
              <a:t>Maintain 25% free space in aggregates for database loads</a:t>
            </a:r>
          </a:p>
          <a:p>
            <a:pPr marL="0" marR="0" indent="0" algn="l" defTabSz="914400" rtl="0" eaLnBrk="0" fontAlgn="base" latinLnBrk="0" hangingPunct="0">
              <a:lnSpc>
                <a:spcPct val="100000"/>
              </a:lnSpc>
              <a:spcBef>
                <a:spcPct val="30000"/>
              </a:spcBef>
              <a:spcAft>
                <a:spcPct val="0"/>
              </a:spcAft>
              <a:buClrTx/>
              <a:buSzTx/>
              <a:buFontTx/>
              <a:buNone/>
              <a:tabLst/>
              <a:defRPr/>
            </a:pPr>
            <a:r>
              <a:rPr dirty="0"/>
              <a:t>Maintain 15% free space in aggregates for file-based loads</a:t>
            </a:r>
          </a:p>
          <a:p>
            <a:pPr marL="0" marR="0" indent="0" algn="l" defTabSz="914400" rtl="0" eaLnBrk="0" fontAlgn="base" latinLnBrk="0" hangingPunct="0">
              <a:lnSpc>
                <a:spcPct val="100000"/>
              </a:lnSpc>
              <a:spcBef>
                <a:spcPct val="30000"/>
              </a:spcBef>
              <a:spcAft>
                <a:spcPct val="0"/>
              </a:spcAft>
              <a:buClrTx/>
              <a:buSzTx/>
              <a:buFontTx/>
              <a:buNone/>
              <a:tabLst/>
              <a:defRPr/>
            </a:pPr>
            <a:r>
              <a:rPr dirty="0"/>
              <a:t>Add at least four disks to an aggregate at a time</a:t>
            </a:r>
          </a:p>
          <a:p>
            <a:pPr marL="0" marR="0" indent="0" algn="l" defTabSz="914400" rtl="0" eaLnBrk="0" fontAlgn="base" latinLnBrk="0" hangingPunct="0">
              <a:lnSpc>
                <a:spcPct val="100000"/>
              </a:lnSpc>
              <a:spcBef>
                <a:spcPct val="30000"/>
              </a:spcBef>
              <a:spcAft>
                <a:spcPct val="0"/>
              </a:spcAft>
              <a:buClrTx/>
              <a:buSzTx/>
              <a:buFontTx/>
              <a:buNone/>
              <a:tabLst/>
              <a:defRPr/>
            </a:pPr>
            <a:r>
              <a:rPr dirty="0"/>
              <a:t>Data ONTAP 7.0 has additional tools to mitigate space (and file) spatial locality issues on flexible volumes</a:t>
            </a:r>
            <a:r>
              <a:rPr dirty="0" smtClean="0"/>
              <a:t>.</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smtClean="0"/>
              <a:t>NOTE:</a:t>
            </a:r>
            <a:r>
              <a:rPr lang="en-US" b="1" baseline="0" dirty="0" smtClean="0"/>
              <a:t>  </a:t>
            </a:r>
            <a:r>
              <a:rPr lang="en-US" baseline="0" dirty="0" smtClean="0"/>
              <a:t>NetApp best practice is to add disks equal to the number of disks already in the RAID group.  </a:t>
            </a:r>
            <a:endParaRPr dirty="0"/>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SOLUTIONS FOR SPACE LOCALITY ISSUES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t>reallocation family of commands manages the allocation, or layout, of large files and LUNs on a storage system. Additionally, all files in a volume may be reallocated and the block layout of aggregates may be optimized. Using the reallocate command, layout measurement and optimization (reallocation) can be automated. </a:t>
            </a:r>
          </a:p>
          <a:p>
            <a:pPr marL="0" marR="0" indent="0" algn="l" defTabSz="914400" rtl="0" eaLnBrk="0" fontAlgn="base" latinLnBrk="0" hangingPunct="0">
              <a:lnSpc>
                <a:spcPct val="100000"/>
              </a:lnSpc>
              <a:spcBef>
                <a:spcPct val="30000"/>
              </a:spcBef>
              <a:spcAft>
                <a:spcPct val="0"/>
              </a:spcAft>
              <a:buClrTx/>
              <a:buSzTx/>
              <a:buFontTx/>
              <a:buNone/>
              <a:tabLst/>
              <a:defRPr/>
            </a:pPr>
            <a:r>
              <a:t>The allocation management process consists of three main steps: </a:t>
            </a:r>
          </a:p>
          <a:p>
            <a:pPr marL="0" marR="0" indent="0" algn="l" defTabSz="914400" rtl="0" eaLnBrk="0" fontAlgn="base" latinLnBrk="0" hangingPunct="0">
              <a:lnSpc>
                <a:spcPct val="100000"/>
              </a:lnSpc>
              <a:spcBef>
                <a:spcPct val="30000"/>
              </a:spcBef>
              <a:spcAft>
                <a:spcPct val="0"/>
              </a:spcAft>
              <a:buClrTx/>
              <a:buSzTx/>
              <a:buFontTx/>
              <a:buNone/>
              <a:tabLst/>
              <a:defRPr/>
            </a:pPr>
            <a:r>
              <a:rPr b="1"/>
              <a:t>Measure the current layout</a:t>
            </a:r>
            <a:r>
              <a:t>. If the optimization is less than a threshold value, then take no action. This step is optional. </a:t>
            </a:r>
          </a:p>
          <a:p>
            <a:pPr marL="0" marR="0" indent="0" algn="l" defTabSz="914400" rtl="0" eaLnBrk="0" fontAlgn="base" latinLnBrk="0" hangingPunct="0">
              <a:lnSpc>
                <a:spcPct val="100000"/>
              </a:lnSpc>
              <a:spcBef>
                <a:spcPct val="30000"/>
              </a:spcBef>
              <a:spcAft>
                <a:spcPct val="0"/>
              </a:spcAft>
              <a:buClrTx/>
              <a:buSzTx/>
              <a:buFontTx/>
              <a:buNone/>
              <a:tabLst/>
              <a:defRPr/>
            </a:pPr>
            <a:r>
              <a:rPr b="1"/>
              <a:t>Perform reallocation</a:t>
            </a:r>
            <a:r>
              <a:t>. When performing aggregate reallocation only Step two currently applies. This is split into two phases: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Perform block reallocation of the aggregate.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t>Fix the flexible volume information within the aggregate.</a:t>
            </a:r>
          </a:p>
          <a:p>
            <a:pPr marL="0" marR="0" indent="0" algn="l" defTabSz="914400" rtl="0" eaLnBrk="0" fontAlgn="base" latinLnBrk="0" hangingPunct="0">
              <a:lnSpc>
                <a:spcPct val="100000"/>
              </a:lnSpc>
              <a:spcBef>
                <a:spcPct val="30000"/>
              </a:spcBef>
              <a:spcAft>
                <a:spcPct val="0"/>
              </a:spcAft>
              <a:buClrTx/>
              <a:buSzTx/>
              <a:buFontTx/>
              <a:buNone/>
              <a:tabLst/>
              <a:defRPr/>
            </a:pPr>
            <a:r>
              <a:rPr b="1"/>
              <a:t>Measure the layout again</a:t>
            </a:r>
            <a:r>
              <a:t>. If the optimization is above the threshold value, repeat Step two and Step three as necessary. </a:t>
            </a:r>
          </a:p>
          <a:p>
            <a:pPr marL="0" marR="0" indent="0" algn="l" defTabSz="914400" rtl="0" eaLnBrk="0" fontAlgn="base" latinLnBrk="0" hangingPunct="0">
              <a:lnSpc>
                <a:spcPct val="100000"/>
              </a:lnSpc>
              <a:spcBef>
                <a:spcPct val="30000"/>
              </a:spcBef>
              <a:spcAft>
                <a:spcPct val="0"/>
              </a:spcAft>
              <a:buClrTx/>
              <a:buSzTx/>
              <a:buFontTx/>
              <a:buNone/>
              <a:tabLst/>
              <a:defRPr/>
            </a:pPr>
            <a:r>
              <a:t>These steps, together with scheduling reallocation comprise a reallocation job.</a:t>
            </a: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REALLOCATION SCHEDULING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Before </a:t>
            </a:r>
            <a:r>
              <a:t>scheduling a job, remember to start the job. Starting the job creates a default schedule that you then modify when you use the </a:t>
            </a:r>
            <a:r>
              <a:rPr>
                <a:latin typeface="Courier New" pitchFamily="49" charset="0"/>
              </a:rPr>
              <a:t>reallocate schedule</a:t>
            </a:r>
            <a:r>
              <a:t> command.</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0" cap="all" dirty="0" smtClean="0"/>
              <a:t>REALLOCATION SCHEDULING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1" cap="all"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smtClean="0"/>
              <a:t>Samples</a:t>
            </a:r>
            <a:endParaRPr b="1" cap="all" dirty="0"/>
          </a:p>
          <a:p>
            <a:pPr marL="0" marR="0" indent="0" algn="l" defTabSz="914400" rtl="0" eaLnBrk="0" fontAlgn="base" latinLnBrk="0" hangingPunct="0">
              <a:lnSpc>
                <a:spcPct val="100000"/>
              </a:lnSpc>
              <a:spcBef>
                <a:spcPct val="30000"/>
              </a:spcBef>
              <a:spcAft>
                <a:spcPct val="0"/>
              </a:spcAft>
              <a:buClrTx/>
              <a:buSzTx/>
              <a:buFontTx/>
              <a:buNone/>
              <a:tabLst/>
              <a:defRPr/>
            </a:pPr>
            <a:r>
              <a:rPr b="1" dirty="0"/>
              <a:t>Example 1:</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reallocate start /</a:t>
            </a:r>
            <a:r>
              <a:rPr dirty="0" err="1">
                <a:latin typeface="Courier New" pitchFamily="49" charset="0"/>
              </a:rPr>
              <a:t>vol</a:t>
            </a:r>
            <a:r>
              <a:rPr dirty="0">
                <a:latin typeface="Courier New" pitchFamily="49" charset="0"/>
              </a:rPr>
              <a:t>/flex1/</a:t>
            </a:r>
            <a:r>
              <a:rPr dirty="0" err="1">
                <a:latin typeface="Courier New" pitchFamily="49" charset="0"/>
              </a:rPr>
              <a:t>abc</a:t>
            </a:r>
            <a:endParaRPr dirty="0">
              <a:latin typeface="Courier New" pitchFamily="49"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dirty="0"/>
              <a:t>Explanation: Starts a reallocate job on /</a:t>
            </a:r>
            <a:r>
              <a:rPr dirty="0" err="1"/>
              <a:t>vol</a:t>
            </a:r>
            <a:r>
              <a:rPr dirty="0"/>
              <a:t>/flex1/</a:t>
            </a:r>
            <a:r>
              <a:rPr dirty="0" err="1"/>
              <a:t>abc</a:t>
            </a:r>
            <a:r>
              <a:rPr dirty="0"/>
              <a:t>, setting the interval to one day by default.</a:t>
            </a:r>
          </a:p>
          <a:p>
            <a:pPr marL="0" marR="0" indent="0" algn="l" defTabSz="914400" rtl="0" eaLnBrk="0" fontAlgn="base" latinLnBrk="0" hangingPunct="0">
              <a:lnSpc>
                <a:spcPct val="100000"/>
              </a:lnSpc>
              <a:spcBef>
                <a:spcPct val="30000"/>
              </a:spcBef>
              <a:spcAft>
                <a:spcPct val="0"/>
              </a:spcAft>
              <a:buClrTx/>
              <a:buSzTx/>
              <a:buFontTx/>
              <a:buNone/>
              <a:tabLst/>
              <a:defRPr/>
            </a:pPr>
            <a:r>
              <a:rPr b="1" dirty="0"/>
              <a:t>Example 2:</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reallocate schedule -s "0 23 * 6" /</a:t>
            </a:r>
            <a:r>
              <a:rPr dirty="0" err="1">
                <a:latin typeface="Courier New" pitchFamily="49" charset="0"/>
              </a:rPr>
              <a:t>vol</a:t>
            </a:r>
            <a:r>
              <a:rPr dirty="0">
                <a:latin typeface="Courier New" pitchFamily="49" charset="0"/>
              </a:rPr>
              <a:t>/flex1/</a:t>
            </a:r>
            <a:r>
              <a:rPr dirty="0" err="1">
                <a:latin typeface="Courier New" pitchFamily="49" charset="0"/>
              </a:rPr>
              <a:t>abc</a:t>
            </a:r>
            <a:endParaRPr dirty="0">
              <a:latin typeface="Courier New" pitchFamily="49"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dirty="0"/>
              <a:t>Explanation: Sets the scheduled reallocate job on /</a:t>
            </a:r>
            <a:r>
              <a:rPr dirty="0" err="1"/>
              <a:t>vol</a:t>
            </a:r>
            <a:r>
              <a:rPr dirty="0"/>
              <a:t>/flex1/</a:t>
            </a:r>
            <a:r>
              <a:rPr dirty="0" err="1"/>
              <a:t>abc</a:t>
            </a:r>
            <a:r>
              <a:rPr dirty="0"/>
              <a:t> to start at 11:00 p.m. every Saturday.</a:t>
            </a:r>
          </a:p>
          <a:p>
            <a:pPr marL="0" marR="0" indent="0" algn="l" defTabSz="914400" rtl="0" eaLnBrk="0" fontAlgn="base" latinLnBrk="0" hangingPunct="0">
              <a:lnSpc>
                <a:spcPct val="100000"/>
              </a:lnSpc>
              <a:spcBef>
                <a:spcPct val="30000"/>
              </a:spcBef>
              <a:spcAft>
                <a:spcPct val="0"/>
              </a:spcAft>
              <a:buClrTx/>
              <a:buSzTx/>
              <a:buFontTx/>
              <a:buNone/>
              <a:tabLst/>
              <a:defRPr/>
            </a:pPr>
            <a:r>
              <a:rPr b="1" dirty="0"/>
              <a:t>Example 3:</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reallocate schedule –d /</a:t>
            </a:r>
            <a:r>
              <a:rPr dirty="0" err="1">
                <a:latin typeface="Courier New" pitchFamily="49" charset="0"/>
              </a:rPr>
              <a:t>vol</a:t>
            </a:r>
            <a:r>
              <a:rPr dirty="0">
                <a:latin typeface="Courier New" pitchFamily="49" charset="0"/>
              </a:rPr>
              <a:t>/flex1/</a:t>
            </a:r>
            <a:r>
              <a:rPr dirty="0" err="1">
                <a:latin typeface="Courier New" pitchFamily="49" charset="0"/>
              </a:rPr>
              <a:t>abc</a:t>
            </a:r>
            <a:endParaRPr dirty="0">
              <a:latin typeface="Courier New" pitchFamily="49"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dirty="0"/>
              <a:t>Explanation: Reverts the reallocate job for /</a:t>
            </a:r>
            <a:r>
              <a:rPr dirty="0" err="1"/>
              <a:t>vol</a:t>
            </a:r>
            <a:r>
              <a:rPr dirty="0"/>
              <a:t>/flex1/</a:t>
            </a:r>
            <a:r>
              <a:rPr dirty="0" err="1"/>
              <a:t>abc</a:t>
            </a:r>
            <a:r>
              <a:rPr dirty="0"/>
              <a:t> to the default interval of one day.</a:t>
            </a:r>
          </a:p>
          <a:p>
            <a:pPr marL="0" marR="0" indent="0" algn="l" defTabSz="914400" rtl="0" eaLnBrk="0" fontAlgn="base" latinLnBrk="0" hangingPunct="0">
              <a:lnSpc>
                <a:spcPct val="100000"/>
              </a:lnSpc>
              <a:spcBef>
                <a:spcPct val="30000"/>
              </a:spcBef>
              <a:spcAft>
                <a:spcPct val="0"/>
              </a:spcAft>
              <a:buClrTx/>
              <a:buSzTx/>
              <a:buFontTx/>
              <a:buNone/>
              <a:tabLst/>
              <a:defRPr/>
            </a:pPr>
            <a:r>
              <a:rPr b="1" dirty="0"/>
              <a:t>Example 4:</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reallocate stop /</a:t>
            </a:r>
            <a:r>
              <a:rPr dirty="0" err="1">
                <a:latin typeface="Courier New" pitchFamily="49" charset="0"/>
              </a:rPr>
              <a:t>vol</a:t>
            </a:r>
            <a:r>
              <a:rPr dirty="0">
                <a:latin typeface="Courier New" pitchFamily="49" charset="0"/>
              </a:rPr>
              <a:t>/flex1/</a:t>
            </a:r>
            <a:r>
              <a:rPr dirty="0" err="1">
                <a:latin typeface="Courier New" pitchFamily="49" charset="0"/>
              </a:rPr>
              <a:t>abc</a:t>
            </a:r>
            <a:endParaRPr dirty="0">
              <a:latin typeface="Courier New" pitchFamily="49"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dirty="0"/>
              <a:t>Explanation: Stops all reallocate jobs on /</a:t>
            </a:r>
            <a:r>
              <a:rPr dirty="0" err="1"/>
              <a:t>vol</a:t>
            </a:r>
            <a:r>
              <a:rPr dirty="0"/>
              <a:t>/flex1/</a:t>
            </a:r>
            <a:r>
              <a:rPr dirty="0" err="1"/>
              <a:t>abc</a:t>
            </a:r>
            <a:r>
              <a:rPr dirty="0"/>
              <a:t>.</a:t>
            </a:r>
          </a:p>
          <a:p>
            <a:pPr marL="0" marR="0" indent="0" algn="l" defTabSz="914400" rtl="0" eaLnBrk="0" fontAlgn="base" latinLnBrk="0" hangingPunct="0">
              <a:lnSpc>
                <a:spcPct val="100000"/>
              </a:lnSpc>
              <a:spcBef>
                <a:spcPct val="30000"/>
              </a:spcBef>
              <a:spcAft>
                <a:spcPct val="0"/>
              </a:spcAft>
              <a:buClrTx/>
              <a:buSzTx/>
              <a:buFontTx/>
              <a:buNone/>
              <a:tabLst/>
              <a:defRPr/>
            </a:pPr>
            <a:r>
              <a:rPr b="1" dirty="0"/>
              <a:t>Example 5:</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reallocate start –f /</a:t>
            </a:r>
            <a:r>
              <a:rPr dirty="0" err="1">
                <a:latin typeface="Courier New" pitchFamily="49" charset="0"/>
              </a:rPr>
              <a:t>vol</a:t>
            </a:r>
            <a:r>
              <a:rPr dirty="0">
                <a:latin typeface="Courier New" pitchFamily="49" charset="0"/>
              </a:rPr>
              <a:t>/flex1</a:t>
            </a:r>
          </a:p>
          <a:p>
            <a:pPr marL="0" marR="0" indent="0" algn="l" defTabSz="914400" rtl="0" eaLnBrk="0" fontAlgn="base" latinLnBrk="0" hangingPunct="0">
              <a:lnSpc>
                <a:spcPct val="100000"/>
              </a:lnSpc>
              <a:spcBef>
                <a:spcPct val="30000"/>
              </a:spcBef>
              <a:spcAft>
                <a:spcPct val="0"/>
              </a:spcAft>
              <a:buClrTx/>
              <a:buSzTx/>
              <a:buFontTx/>
              <a:buNone/>
              <a:tabLst/>
              <a:defRPr/>
            </a:pPr>
            <a:r>
              <a:rPr dirty="0"/>
              <a:t>Explanation: Starts a full reallocate on the volume named flex1</a:t>
            </a:r>
            <a:r>
              <a:rPr dirty="0" smtClean="0"/>
              <a:t>.</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REALLOCATE COMMAND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REALLOCATE COMMAND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0" cap="all" dirty="0" smtClean="0">
                <a:latin typeface="Courier New" pitchFamily="49" charset="0"/>
              </a:rPr>
              <a:t>REALLOCATE COMMAND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1" cap="all" dirty="0" smtClean="0">
              <a:latin typeface="Courier New" pitchFamily="49"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smtClean="0">
                <a:latin typeface="Courier New" pitchFamily="49" charset="0"/>
              </a:rPr>
              <a:t>reallocate </a:t>
            </a:r>
            <a:r>
              <a:rPr b="1" cap="all" dirty="0">
                <a:latin typeface="Courier New" pitchFamily="49" charset="0"/>
              </a:rPr>
              <a:t>start –A aggr1</a:t>
            </a:r>
          </a:p>
          <a:p>
            <a:pPr marL="0" marR="0" indent="0" algn="l" defTabSz="914400" rtl="0" eaLnBrk="0" fontAlgn="base" latinLnBrk="0" hangingPunct="0">
              <a:lnSpc>
                <a:spcPct val="100000"/>
              </a:lnSpc>
              <a:spcBef>
                <a:spcPct val="30000"/>
              </a:spcBef>
              <a:spcAft>
                <a:spcPct val="0"/>
              </a:spcAft>
              <a:buClrTx/>
              <a:buSzTx/>
              <a:buFontTx/>
              <a:buNone/>
              <a:tabLst/>
              <a:defRPr/>
            </a:pPr>
            <a:r>
              <a:rPr b="1" dirty="0"/>
              <a:t>Perform reallocation on the aggregate aggr1.</a:t>
            </a:r>
            <a:r>
              <a:rPr dirty="0"/>
              <a:t> Aggregate-level reallocation optimizes the location of physical blocks in the aggregate, improving contiguous free space in the </a:t>
            </a:r>
            <a:r>
              <a:rPr dirty="0" smtClean="0"/>
              <a:t>aggregate.</a:t>
            </a:r>
            <a:r>
              <a:rPr lang="en-US" baseline="0" dirty="0" smtClean="0"/>
              <a:t> </a:t>
            </a:r>
            <a:r>
              <a:rPr dirty="0" smtClean="0"/>
              <a:t>Aggregate </a:t>
            </a:r>
            <a:r>
              <a:rPr dirty="0"/>
              <a:t>Snapshot copies should be deleted prior to running aggregate reallocation. Blocks in an aggregate Snapshot copy will not be reallocated.</a:t>
            </a:r>
          </a:p>
          <a:p>
            <a:pPr marL="0" marR="0" indent="0" algn="l" defTabSz="914400" rtl="0" eaLnBrk="0" fontAlgn="base" latinLnBrk="0" hangingPunct="0">
              <a:lnSpc>
                <a:spcPct val="100000"/>
              </a:lnSpc>
              <a:spcBef>
                <a:spcPct val="30000"/>
              </a:spcBef>
              <a:spcAft>
                <a:spcPct val="0"/>
              </a:spcAft>
              <a:buClrTx/>
              <a:buSzTx/>
              <a:buFontTx/>
              <a:buNone/>
              <a:tabLst/>
              <a:defRPr/>
            </a:pPr>
            <a:r>
              <a:rPr dirty="0"/>
              <a:t>Volumes in an aggregate on which aggregate reallocation has started but has not successfully completed will have the '</a:t>
            </a:r>
            <a:r>
              <a:rPr dirty="0" err="1"/>
              <a:t>active_redirect</a:t>
            </a:r>
            <a:r>
              <a:rPr dirty="0"/>
              <a:t>' status. Read performance to such volumes may be degraded until aggregate reallocation is successfully completed.  Volumes in an aggregate that has previously undergone aggregate reallocation will have the 'redirect' status.</a:t>
            </a:r>
          </a:p>
          <a:p>
            <a:pPr marL="0" marR="0" indent="0" algn="l" defTabSz="914400" rtl="0" eaLnBrk="0" fontAlgn="base" latinLnBrk="0" hangingPunct="0">
              <a:lnSpc>
                <a:spcPct val="100000"/>
              </a:lnSpc>
              <a:spcBef>
                <a:spcPct val="30000"/>
              </a:spcBef>
              <a:spcAft>
                <a:spcPct val="0"/>
              </a:spcAft>
              <a:buClrTx/>
              <a:buSzTx/>
              <a:buFontTx/>
              <a:buNone/>
              <a:tabLst/>
              <a:defRPr/>
            </a:pPr>
            <a:r>
              <a:rPr dirty="0"/>
              <a:t>Do not use -A after growing an aggregate if you wish to optimize the layout of existing data; instead use </a:t>
            </a:r>
            <a:r>
              <a:rPr dirty="0">
                <a:latin typeface="Courier New" pitchFamily="49" charset="0"/>
              </a:rPr>
              <a:t>reallocate start -f /</a:t>
            </a:r>
            <a:r>
              <a:rPr dirty="0" err="1">
                <a:latin typeface="Courier New" pitchFamily="49" charset="0"/>
              </a:rPr>
              <a:t>vol</a:t>
            </a:r>
            <a:r>
              <a:rPr dirty="0">
                <a:latin typeface="Courier New" pitchFamily="49" charset="0"/>
              </a:rPr>
              <a:t>/&lt;</a:t>
            </a:r>
            <a:r>
              <a:rPr i="1" dirty="0" err="1">
                <a:latin typeface="Courier New" pitchFamily="49" charset="0"/>
              </a:rPr>
              <a:t>volname</a:t>
            </a:r>
            <a:r>
              <a:rPr dirty="0">
                <a:latin typeface="Courier New" pitchFamily="49" charset="0"/>
              </a:rPr>
              <a:t>&gt; </a:t>
            </a:r>
            <a:r>
              <a:rPr dirty="0"/>
              <a:t>for each volume in the aggregate.</a:t>
            </a: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a:latin typeface="Courier New" pitchFamily="49" charset="0"/>
              </a:rPr>
              <a:t>reallocate start –p filename</a:t>
            </a:r>
          </a:p>
          <a:p>
            <a:pPr marL="0" marR="0" indent="0" algn="l" defTabSz="914400" rtl="0" eaLnBrk="0" fontAlgn="base" latinLnBrk="0" hangingPunct="0">
              <a:lnSpc>
                <a:spcPct val="100000"/>
              </a:lnSpc>
              <a:spcBef>
                <a:spcPct val="30000"/>
              </a:spcBef>
              <a:spcAft>
                <a:spcPct val="0"/>
              </a:spcAft>
              <a:buClrTx/>
              <a:buSzTx/>
              <a:buFontTx/>
              <a:buNone/>
              <a:tabLst/>
              <a:defRPr/>
            </a:pPr>
            <a:r>
              <a:rPr dirty="0"/>
              <a:t>A physical reallocation (using the -p option of the </a:t>
            </a:r>
            <a:r>
              <a:rPr dirty="0">
                <a:latin typeface="Courier New" pitchFamily="49" charset="0"/>
              </a:rPr>
              <a:t>reallocate start</a:t>
            </a:r>
            <a:r>
              <a:rPr dirty="0"/>
              <a:t> command) reallocates user data on the physical blocks in the aggregate, while preserving the logical block locations within a flexible volume. You can perform physical reallocation with flexible volumes or with files and LUNs within flexible volumes.</a:t>
            </a:r>
          </a:p>
          <a:p>
            <a:pPr marL="0" marR="0" indent="0" algn="l" defTabSz="914400" rtl="0" eaLnBrk="0" fontAlgn="base" latinLnBrk="0" hangingPunct="0">
              <a:lnSpc>
                <a:spcPct val="100000"/>
              </a:lnSpc>
              <a:spcBef>
                <a:spcPct val="30000"/>
              </a:spcBef>
              <a:spcAft>
                <a:spcPct val="0"/>
              </a:spcAft>
              <a:buClrTx/>
              <a:buSzTx/>
              <a:buFontTx/>
              <a:buNone/>
              <a:tabLst/>
              <a:defRPr/>
            </a:pPr>
            <a:r>
              <a:rPr dirty="0"/>
              <a:t>Physical reallocation might reduce the extra storage requirements in a flexible volume when reallocation is run on a volume with Snapshot copies. It might also reduce the amount of data that needs to be transmitted by SnapMirror® on its next update after reallocation is performed on a SnapMirror source volume. Physical reallocation is not supported on flexible volumes or on files and LUNs within flexible volumes that are in an aggregate created by a version of Data ONTAP earlier than Data ONTAP 7.2.</a:t>
            </a: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28</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solidFill>
                  <a:srgbClr val="000000"/>
                </a:solidFill>
              </a:rPr>
              <a:t>DEDUPLICATION</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3" name="Rectangle 3"/>
          <p:cNvSpPr>
            <a:spLocks noGrp="1" noChangeArrowheads="1"/>
          </p:cNvSpPr>
          <p:nvPr>
            <p:ph type="body" idx="1"/>
          </p:nvPr>
        </p:nvSpPr>
        <p:spPr/>
        <p:txBody>
          <a:bodyPr>
            <a:normAutofit lnSpcReduction="10000"/>
          </a:bodyPr>
          <a:lstStyle/>
          <a:p>
            <a:pPr eaLnBrk="1" hangingPunct="1">
              <a:defRPr/>
            </a:pPr>
            <a:r>
              <a:rPr lang="en-US" smtClean="0"/>
              <a:t>DEDUPLICATION</a:t>
            </a:r>
          </a:p>
          <a:p>
            <a:pPr eaLnBrk="1" hangingPunct="1">
              <a:defRPr/>
            </a:pPr>
            <a:endParaRPr lang="en-US" smtClean="0"/>
          </a:p>
          <a:p>
            <a:pPr eaLnBrk="1" hangingPunct="1">
              <a:defRPr/>
            </a:pPr>
            <a:r>
              <a:rPr lang="en-US" smtClean="0"/>
              <a:t>Deduplication </a:t>
            </a:r>
            <a:r>
              <a:rPr lang="en-US" dirty="0" smtClean="0"/>
              <a:t>can be thought of as the process of “</a:t>
            </a:r>
            <a:r>
              <a:rPr lang="en-US" dirty="0" err="1" smtClean="0"/>
              <a:t>unduplicating</a:t>
            </a:r>
            <a:r>
              <a:rPr lang="en-US" dirty="0" smtClean="0"/>
              <a:t>” data. The term </a:t>
            </a:r>
            <a:r>
              <a:rPr lang="en-US" dirty="0" err="1" smtClean="0"/>
              <a:t>deduplication</a:t>
            </a:r>
            <a:r>
              <a:rPr lang="en-US" dirty="0" smtClean="0"/>
              <a:t> was first coined by database administrators many years ago as a way of describing the process of removing duplicate records after two databases had been merged. </a:t>
            </a:r>
          </a:p>
          <a:p>
            <a:pPr eaLnBrk="1" hangingPunct="1">
              <a:defRPr/>
            </a:pPr>
            <a:r>
              <a:rPr lang="en-US" dirty="0" smtClean="0"/>
              <a:t>In the context of disk storage, deduplication refers to any algorithm that searches for duplicate data objects (for example, blocks, chunks, files) and discards those duplicates. When duplicate data is detected, it is not retained, but instead a “data pointer” is modified so that the storage system references an exact copy of the data object already stored on disk. This deduplication feature works well with datasets that have lots of duplicated date (for example, full backups).</a:t>
            </a:r>
          </a:p>
          <a:p>
            <a:pPr eaLnBrk="1" hangingPunct="1">
              <a:defRPr/>
            </a:pPr>
            <a:r>
              <a:rPr lang="en-US" dirty="0" smtClean="0"/>
              <a:t>When configured, NetApp deduplication runs as a background process that is transparent to any client accessing data from a storage system. This feature allows a reduction of storage costs by reducing the actual amount stored over time. For example, if a 100 GB full backup is taken on the first night and then there is 5 GB of data change during the next day, the second nightly backup will only need to store the 5 GB changed data.  This amounts to a 95% spatial reduction on the second backup. A full backup can yield more than 90% spatial reduction with incremental backups averaging about 30% of the time. With non-backup scenarios, such as with virtual machine images, gains of up to 40% space savings may be realized. To estimate your own savings, please visit our deduplication calculator at </a:t>
            </a:r>
            <a:r>
              <a:rPr lang="en-US" i="1" dirty="0" smtClean="0"/>
              <a:t>http://www.dedupecalc.com</a:t>
            </a:r>
            <a:r>
              <a:rPr lang="en-US" dirty="0" smtClean="0"/>
              <a:t>.        </a:t>
            </a:r>
          </a:p>
          <a:p>
            <a:pPr eaLnBrk="1" hangingPunct="1">
              <a:defRPr/>
            </a:pPr>
            <a:endParaRPr lang="en-US" dirty="0"/>
          </a:p>
        </p:txBody>
      </p:sp>
      <p:sp>
        <p:nvSpPr>
          <p:cNvPr id="82947" name="Slide Image Placeholder 6"/>
          <p:cNvSpPr>
            <a:spLocks noGrp="1" noRot="1" noChangeAspect="1" noTextEdit="1"/>
          </p:cNvSpPr>
          <p:nvPr>
            <p:ph type="sldImg"/>
          </p:nvPr>
        </p:nvSpPr>
        <p:spPr>
          <a:ln/>
        </p:spPr>
      </p:sp>
      <p:sp>
        <p:nvSpPr>
          <p:cNvPr id="82948" name="Slide Number Placeholder 3"/>
          <p:cNvSpPr>
            <a:spLocks noGrp="1"/>
          </p:cNvSpPr>
          <p:nvPr>
            <p:ph type="sldNum" sz="quarter" idx="5"/>
          </p:nvPr>
        </p:nvSpPr>
        <p:spPr>
          <a:noFill/>
        </p:spPr>
        <p:txBody>
          <a:bodyPr/>
          <a:lstStyle/>
          <a:p>
            <a:r>
              <a:rPr lang="en-US" smtClean="0">
                <a:latin typeface="Arial" charset="0"/>
              </a:rPr>
              <a:t>		12-</a:t>
            </a:r>
            <a:fld id="{9971BD54-8449-47FD-ADB9-41EB30D1255E}" type="slidenum">
              <a:rPr lang="en-US" smtClean="0">
                <a:latin typeface="Arial" charset="0"/>
              </a:rPr>
              <a:pPr/>
              <a:t>29</a:t>
            </a:fld>
            <a:endParaRPr lang="en-US" smtClean="0">
              <a:latin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70" name="Text Box 3"/>
          <p:cNvSpPr txBox="1">
            <a:spLocks noChangeArrowheads="1"/>
          </p:cNvSpPr>
          <p:nvPr/>
        </p:nvSpPr>
        <p:spPr bwMode="auto">
          <a:xfrm>
            <a:off x="1219200" y="722313"/>
            <a:ext cx="4876800" cy="3598862"/>
          </a:xfrm>
          <a:prstGeom prst="rect">
            <a:avLst/>
          </a:prstGeom>
          <a:solidFill>
            <a:srgbClr val="FFFFFF"/>
          </a:solidFill>
          <a:ln w="9525">
            <a:solidFill>
              <a:srgbClr val="000000"/>
            </a:solidFill>
            <a:miter lim="800000"/>
            <a:headEnd/>
            <a:tailEnd/>
          </a:ln>
        </p:spPr>
        <p:txBody>
          <a:bodyPr wrap="none" anchor="ctr"/>
          <a:lstStyle/>
          <a:p>
            <a:pPr algn="ctr">
              <a:buClr>
                <a:schemeClr val="accent2"/>
              </a:buClr>
              <a:buFont typeface="Wingdings 2" pitchFamily="18" charset="2"/>
              <a:buNone/>
            </a:pPr>
            <a:endParaRPr lang="en-US"/>
          </a:p>
        </p:txBody>
      </p:sp>
      <p:sp>
        <p:nvSpPr>
          <p:cNvPr id="83971" name="Slide Image Placeholder 5"/>
          <p:cNvSpPr>
            <a:spLocks noGrp="1" noRot="1" noChangeAspect="1" noTextEdit="1"/>
          </p:cNvSpPr>
          <p:nvPr>
            <p:ph type="sldImg"/>
          </p:nvPr>
        </p:nvSpPr>
        <p:spPr>
          <a:ln/>
        </p:spPr>
      </p:sp>
      <p:sp>
        <p:nvSpPr>
          <p:cNvPr id="83972" name="Notes Placeholder 6"/>
          <p:cNvSpPr>
            <a:spLocks noGrp="1"/>
          </p:cNvSpPr>
          <p:nvPr>
            <p:ph type="body" idx="1"/>
          </p:nvPr>
        </p:nvSpPr>
        <p:spPr>
          <a:noFill/>
          <a:ln/>
        </p:spPr>
        <p:txBody>
          <a:bodyPr/>
          <a:lstStyle/>
          <a:p>
            <a:pPr eaLnBrk="1" hangingPunct="1"/>
            <a:r>
              <a:rPr lang="en-US" smtClean="0">
                <a:latin typeface="Arial" charset="0"/>
              </a:rPr>
              <a:t>DEDUPLICATION IN ACTION</a:t>
            </a:r>
          </a:p>
          <a:p>
            <a:pPr eaLnBrk="1" hangingPunct="1"/>
            <a:endParaRPr lang="en-US" smtClean="0">
              <a:latin typeface="Arial" charset="0"/>
            </a:endParaRPr>
          </a:p>
          <a:p>
            <a:pPr eaLnBrk="1" hangingPunct="1"/>
            <a:r>
              <a:rPr lang="en-US" smtClean="0">
                <a:latin typeface="Arial" charset="0"/>
              </a:rPr>
              <a:t>In </a:t>
            </a:r>
            <a:r>
              <a:rPr lang="en-US" smtClean="0">
                <a:latin typeface="Arial" charset="0"/>
              </a:rPr>
              <a:t>this example, one user creates a PowerPoint® presentation (presentation.ppt) that is 20 blocks in size. This presentation is then copied to another location by another user. Finally, a third user copies the presentation to a third location and edits the file, adding 10 blocks. </a:t>
            </a:r>
          </a:p>
          <a:p>
            <a:pPr eaLnBrk="1" hangingPunct="1"/>
            <a:r>
              <a:rPr lang="en-US" smtClean="0">
                <a:latin typeface="Arial" charset="0"/>
              </a:rPr>
              <a:t>When we store these files on a storage system with deduplication configured, the original presentation file will be saved, while the second copy, because it is identical to the original, merely references the original file’s location on the storage system. The third location of the presentation file is not completely duplicated. Because the third user edited the file, the edits are saved to the storage system while referencing all unedited blocks back to the original file.</a:t>
            </a:r>
          </a:p>
          <a:p>
            <a:pPr eaLnBrk="1" hangingPunct="1"/>
            <a:r>
              <a:rPr lang="en-US" smtClean="0">
                <a:latin typeface="Arial" charset="0"/>
              </a:rPr>
              <a:t>With NetApp deduplication, there are 30 blocks being used to store a total of 70 blocks worth of data. This is a 58% space savings.  </a:t>
            </a:r>
          </a:p>
          <a:p>
            <a:pPr eaLnBrk="1" hangingPunct="1"/>
            <a:r>
              <a:rPr lang="en-US" smtClean="0">
                <a:latin typeface="Arial" charset="0"/>
              </a:rPr>
              <a:t> </a:t>
            </a:r>
          </a:p>
        </p:txBody>
      </p:sp>
      <p:sp>
        <p:nvSpPr>
          <p:cNvPr id="83973" name="Slide Number Placeholder 3"/>
          <p:cNvSpPr>
            <a:spLocks noGrp="1"/>
          </p:cNvSpPr>
          <p:nvPr>
            <p:ph type="sldNum" sz="quarter" idx="5"/>
          </p:nvPr>
        </p:nvSpPr>
        <p:spPr>
          <a:noFill/>
        </p:spPr>
        <p:txBody>
          <a:bodyPr/>
          <a:lstStyle/>
          <a:p>
            <a:r>
              <a:rPr lang="en-US" smtClean="0">
                <a:latin typeface="Arial" charset="0"/>
              </a:rPr>
              <a:t>		12-</a:t>
            </a:r>
            <a:fld id="{AEBEF7AF-605A-4A0F-9A93-7B6BE11B1E3D}" type="slidenum">
              <a:rPr lang="en-US" smtClean="0">
                <a:latin typeface="Arial" charset="0"/>
              </a:rPr>
              <a:pPr/>
              <a:t>30</a:t>
            </a:fld>
            <a:endParaRPr lang="en-US" smtClean="0">
              <a:latin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5"/>
          <p:cNvSpPr>
            <a:spLocks noGrp="1" noRot="1" noChangeAspect="1" noTextEdit="1"/>
          </p:cNvSpPr>
          <p:nvPr>
            <p:ph type="sldImg"/>
          </p:nvPr>
        </p:nvSpPr>
        <p:spPr>
          <a:ln/>
        </p:spPr>
      </p:sp>
      <p:sp>
        <p:nvSpPr>
          <p:cNvPr id="84995" name="Notes Placeholder 6"/>
          <p:cNvSpPr>
            <a:spLocks noGrp="1"/>
          </p:cNvSpPr>
          <p:nvPr>
            <p:ph type="body" idx="1"/>
          </p:nvPr>
        </p:nvSpPr>
        <p:spPr>
          <a:noFill/>
          <a:ln/>
        </p:spPr>
        <p:txBody>
          <a:bodyPr/>
          <a:lstStyle/>
          <a:p>
            <a:pPr eaLnBrk="1" hangingPunct="1"/>
            <a:r>
              <a:rPr lang="en-US" smtClean="0">
                <a:latin typeface="Arial" charset="0"/>
              </a:rPr>
              <a:t>NETAPP DEDUPLICATION: INTERNALS</a:t>
            </a:r>
          </a:p>
          <a:p>
            <a:pPr eaLnBrk="1" hangingPunct="1"/>
            <a:endParaRPr lang="en-US" smtClean="0">
              <a:latin typeface="Arial" charset="0"/>
            </a:endParaRPr>
          </a:p>
          <a:p>
            <a:pPr eaLnBrk="1" hangingPunct="1"/>
            <a:r>
              <a:rPr lang="en-US" smtClean="0">
                <a:latin typeface="Arial" charset="0"/>
              </a:rPr>
              <a:t>Typically</a:t>
            </a:r>
            <a:r>
              <a:rPr lang="en-US" smtClean="0">
                <a:latin typeface="Arial" charset="0"/>
              </a:rPr>
              <a:t>, when deduplication is enabled on a volume, data already exists on it. NetApp deduplication must then scan the existing blocks in the flexible volume and create a fingerprint file. This is accomplished by an administrator running the </a:t>
            </a:r>
            <a:r>
              <a:rPr lang="en-US" smtClean="0">
                <a:latin typeface="Courier New" pitchFamily="49" charset="0"/>
                <a:cs typeface="Courier New" pitchFamily="49" charset="0"/>
              </a:rPr>
              <a:t>sis start -s </a:t>
            </a:r>
            <a:r>
              <a:rPr lang="en-US" smtClean="0">
                <a:latin typeface="Arial" charset="0"/>
              </a:rPr>
              <a:t>command. During this phase, a gatherer process will identify all existing files, generate fingerprints and place them in a gatherer file.  A fingerprint is a combination of a calculated value and the block location (that is </a:t>
            </a:r>
            <a:r>
              <a:rPr lang="en-GB" smtClean="0">
                <a:latin typeface="Arial" charset="0"/>
              </a:rPr>
              <a:t>[fingerprint value, block location]). The results are a 32-bytes-per-fingerprint record or 0.8% overhead. </a:t>
            </a:r>
            <a:r>
              <a:rPr lang="en-US" smtClean="0">
                <a:latin typeface="Arial" charset="0"/>
              </a:rPr>
              <a:t>The gatherer will then pass this information to a Fingerprint Manager which performs a sorting of fingerprints using quick sort and merge sort techniques (“qsort” and merge sort in the figure). New fingerprints are then written to the fingerprint file. Over time, the fingerprint file might have a number of stale entries due to the files being deleted or moved to another volume.  After 20% of the entries become stale, a stale remover phase occurs to purge the fingerprint file of outdated records.       </a:t>
            </a:r>
          </a:p>
          <a:p>
            <a:pPr eaLnBrk="1" hangingPunct="1"/>
            <a:endParaRPr lang="en-US" smtClean="0">
              <a:latin typeface="Arial" charset="0"/>
            </a:endParaRPr>
          </a:p>
        </p:txBody>
      </p:sp>
      <p:sp>
        <p:nvSpPr>
          <p:cNvPr id="84996" name="Slide Number Placeholder 3"/>
          <p:cNvSpPr>
            <a:spLocks noGrp="1"/>
          </p:cNvSpPr>
          <p:nvPr>
            <p:ph type="sldNum" sz="quarter" idx="5"/>
          </p:nvPr>
        </p:nvSpPr>
        <p:spPr>
          <a:noFill/>
        </p:spPr>
        <p:txBody>
          <a:bodyPr/>
          <a:lstStyle/>
          <a:p>
            <a:r>
              <a:rPr lang="en-US" smtClean="0">
                <a:latin typeface="Arial" charset="0"/>
              </a:rPr>
              <a:t>		12-</a:t>
            </a:r>
            <a:fld id="{1B350991-90D7-471B-9A91-323104A0C1B1}" type="slidenum">
              <a:rPr lang="en-US" smtClean="0">
                <a:latin typeface="Arial" charset="0"/>
              </a:rPr>
              <a:pPr/>
              <a:t>31</a:t>
            </a:fld>
            <a:endParaRPr lang="en-US" smtClean="0">
              <a:latin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5"/>
          <p:cNvSpPr>
            <a:spLocks noGrp="1" noRot="1" noChangeAspect="1" noTextEdit="1"/>
          </p:cNvSpPr>
          <p:nvPr>
            <p:ph type="sldImg"/>
          </p:nvPr>
        </p:nvSpPr>
        <p:spPr>
          <a:ln/>
        </p:spPr>
      </p:sp>
      <p:sp>
        <p:nvSpPr>
          <p:cNvPr id="86019" name="Notes Placeholder 6"/>
          <p:cNvSpPr>
            <a:spLocks noGrp="1"/>
          </p:cNvSpPr>
          <p:nvPr>
            <p:ph type="body" idx="1"/>
          </p:nvPr>
        </p:nvSpPr>
        <p:spPr>
          <a:noFill/>
          <a:ln/>
        </p:spPr>
        <p:txBody>
          <a:bodyPr/>
          <a:lstStyle/>
          <a:p>
            <a:pPr eaLnBrk="1" hangingPunct="1"/>
            <a:r>
              <a:rPr lang="en-US" smtClean="0">
                <a:latin typeface="Arial" charset="0"/>
              </a:rPr>
              <a:t>NETAPP DEDUPLICATION: INTERNALS (CONT.)</a:t>
            </a:r>
          </a:p>
          <a:p>
            <a:pPr eaLnBrk="1" hangingPunct="1"/>
            <a:endParaRPr lang="en-US" smtClean="0">
              <a:latin typeface="Arial" charset="0"/>
            </a:endParaRPr>
          </a:p>
          <a:p>
            <a:pPr eaLnBrk="1" hangingPunct="1"/>
            <a:r>
              <a:rPr lang="en-US" smtClean="0">
                <a:latin typeface="Arial" charset="0"/>
              </a:rPr>
              <a:t>Duplicates </a:t>
            </a:r>
            <a:r>
              <a:rPr lang="en-US" smtClean="0">
                <a:latin typeface="Arial" charset="0"/>
              </a:rPr>
              <a:t>are identified during the merge sort process. Identified duplicate records are sorted by inode and then duplicate blocks are eliminated by the block sharing engine one after the other in the order of the inode number.  </a:t>
            </a:r>
            <a:r>
              <a:rPr lang="en-GB" smtClean="0">
                <a:latin typeface="Arial" charset="0"/>
              </a:rPr>
              <a:t>Fingerprints are used to find potential duplicate blocks, but data comparison is always done before duplicates are eliminated. After the block has been identified as a true duplicate, </a:t>
            </a:r>
            <a:r>
              <a:rPr lang="en-US" smtClean="0">
                <a:latin typeface="Arial" charset="0"/>
              </a:rPr>
              <a:t>indirect blocks are updated by pointing to the already existing data block. The reference count metadata is incremented. The duplicate block, having no inode or indirect blocking to it (that is refcount value of ‘0’), is considered free by WAFL.   </a:t>
            </a:r>
          </a:p>
        </p:txBody>
      </p:sp>
      <p:sp>
        <p:nvSpPr>
          <p:cNvPr id="86020" name="Slide Number Placeholder 3"/>
          <p:cNvSpPr>
            <a:spLocks noGrp="1"/>
          </p:cNvSpPr>
          <p:nvPr>
            <p:ph type="sldNum" sz="quarter" idx="5"/>
          </p:nvPr>
        </p:nvSpPr>
        <p:spPr>
          <a:noFill/>
        </p:spPr>
        <p:txBody>
          <a:bodyPr/>
          <a:lstStyle/>
          <a:p>
            <a:r>
              <a:rPr lang="en-US" smtClean="0">
                <a:latin typeface="Arial" charset="0"/>
              </a:rPr>
              <a:t>		12-</a:t>
            </a:r>
            <a:fld id="{62CF137C-8212-4057-A6E6-26965A5473CA}" type="slidenum">
              <a:rPr lang="en-US" smtClean="0">
                <a:latin typeface="Arial" charset="0"/>
              </a:rPr>
              <a:pPr/>
              <a:t>32</a:t>
            </a:fld>
            <a:endParaRPr lang="en-US" smtClean="0">
              <a:latin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5"/>
          <p:cNvSpPr>
            <a:spLocks noGrp="1" noRot="1" noChangeAspect="1" noTextEdit="1"/>
          </p:cNvSpPr>
          <p:nvPr>
            <p:ph type="sldImg"/>
          </p:nvPr>
        </p:nvSpPr>
        <p:spPr>
          <a:ln/>
        </p:spPr>
      </p:sp>
      <p:sp>
        <p:nvSpPr>
          <p:cNvPr id="87043" name="Notes Placeholder 6"/>
          <p:cNvSpPr>
            <a:spLocks noGrp="1"/>
          </p:cNvSpPr>
          <p:nvPr>
            <p:ph type="body" idx="1"/>
          </p:nvPr>
        </p:nvSpPr>
        <p:spPr>
          <a:noFill/>
          <a:ln/>
        </p:spPr>
        <p:txBody>
          <a:bodyPr/>
          <a:lstStyle/>
          <a:p>
            <a:pPr eaLnBrk="1" hangingPunct="1"/>
            <a:r>
              <a:rPr lang="en-US" smtClean="0">
                <a:latin typeface="Arial" charset="0"/>
              </a:rPr>
              <a:t>NETAPP DEDUPLICATION: INTERNALS (CONT.)</a:t>
            </a:r>
          </a:p>
          <a:p>
            <a:pPr eaLnBrk="1" hangingPunct="1"/>
            <a:endParaRPr lang="en-US" smtClean="0">
              <a:latin typeface="Arial" charset="0"/>
            </a:endParaRPr>
          </a:p>
          <a:p>
            <a:pPr eaLnBrk="1" hangingPunct="1"/>
            <a:r>
              <a:rPr lang="en-US" smtClean="0">
                <a:latin typeface="Arial" charset="0"/>
              </a:rPr>
              <a:t>When </a:t>
            </a:r>
            <a:r>
              <a:rPr lang="en-US" smtClean="0">
                <a:latin typeface="Arial" charset="0"/>
              </a:rPr>
              <a:t>new write requests come in to the storage system, a new fingerprint is calculated and is written to a change log in the flexible volume metadata.       </a:t>
            </a:r>
          </a:p>
          <a:p>
            <a:pPr eaLnBrk="1" hangingPunct="1"/>
            <a:endParaRPr lang="en-US" smtClean="0">
              <a:latin typeface="Arial" charset="0"/>
            </a:endParaRPr>
          </a:p>
        </p:txBody>
      </p:sp>
      <p:sp>
        <p:nvSpPr>
          <p:cNvPr id="87044" name="Slide Number Placeholder 3"/>
          <p:cNvSpPr>
            <a:spLocks noGrp="1"/>
          </p:cNvSpPr>
          <p:nvPr>
            <p:ph type="sldNum" sz="quarter" idx="5"/>
          </p:nvPr>
        </p:nvSpPr>
        <p:spPr>
          <a:noFill/>
        </p:spPr>
        <p:txBody>
          <a:bodyPr/>
          <a:lstStyle/>
          <a:p>
            <a:r>
              <a:rPr lang="en-US" smtClean="0">
                <a:latin typeface="Arial" charset="0"/>
              </a:rPr>
              <a:t>		12-</a:t>
            </a:r>
            <a:fld id="{EDB3546C-E744-44F7-BEAF-FEF7B0BB1876}" type="slidenum">
              <a:rPr lang="en-US" smtClean="0">
                <a:latin typeface="Arial" charset="0"/>
              </a:rPr>
              <a:pPr/>
              <a:t>33</a:t>
            </a:fld>
            <a:endParaRPr lang="en-US" smtClean="0">
              <a:latin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5"/>
          <p:cNvSpPr>
            <a:spLocks noGrp="1" noRot="1" noChangeAspect="1" noTextEdit="1"/>
          </p:cNvSpPr>
          <p:nvPr>
            <p:ph type="sldImg"/>
          </p:nvPr>
        </p:nvSpPr>
        <p:spPr>
          <a:ln/>
        </p:spPr>
      </p:sp>
      <p:sp>
        <p:nvSpPr>
          <p:cNvPr id="88067" name="Notes Placeholder 6"/>
          <p:cNvSpPr>
            <a:spLocks noGrp="1"/>
          </p:cNvSpPr>
          <p:nvPr>
            <p:ph type="body" idx="1"/>
          </p:nvPr>
        </p:nvSpPr>
        <p:spPr>
          <a:noFill/>
          <a:ln/>
        </p:spPr>
        <p:txBody>
          <a:bodyPr/>
          <a:lstStyle/>
          <a:p>
            <a:pPr eaLnBrk="1" hangingPunct="1"/>
            <a:r>
              <a:rPr lang="en-US" smtClean="0">
                <a:latin typeface="Arial" charset="0"/>
              </a:rPr>
              <a:t>NETAPP DEDUPLICATION: INTERNALS (CONT.)</a:t>
            </a:r>
          </a:p>
          <a:p>
            <a:pPr eaLnBrk="1" hangingPunct="1"/>
            <a:endParaRPr lang="en-US" smtClean="0">
              <a:latin typeface="Arial" charset="0"/>
            </a:endParaRPr>
          </a:p>
          <a:p>
            <a:pPr eaLnBrk="1" hangingPunct="1"/>
            <a:r>
              <a:rPr lang="en-US" smtClean="0">
                <a:latin typeface="Arial" charset="0"/>
              </a:rPr>
              <a:t>The </a:t>
            </a:r>
            <a:r>
              <a:rPr lang="en-US" smtClean="0">
                <a:latin typeface="Arial" charset="0"/>
              </a:rPr>
              <a:t>change log is then sorted by the Fingerprint Manager and the new fingers are merged into the fingerprint file.  While the first change log is being processed, all new data written to the storage system is fingerprinted and its fingerprint is written to a second change log file.    </a:t>
            </a:r>
          </a:p>
          <a:p>
            <a:pPr eaLnBrk="1" hangingPunct="1"/>
            <a:endParaRPr lang="en-US" smtClean="0">
              <a:latin typeface="Arial" charset="0"/>
            </a:endParaRPr>
          </a:p>
        </p:txBody>
      </p:sp>
      <p:sp>
        <p:nvSpPr>
          <p:cNvPr id="88068" name="Slide Number Placeholder 3"/>
          <p:cNvSpPr>
            <a:spLocks noGrp="1"/>
          </p:cNvSpPr>
          <p:nvPr>
            <p:ph type="sldNum" sz="quarter" idx="5"/>
          </p:nvPr>
        </p:nvSpPr>
        <p:spPr>
          <a:noFill/>
        </p:spPr>
        <p:txBody>
          <a:bodyPr/>
          <a:lstStyle/>
          <a:p>
            <a:r>
              <a:rPr lang="en-US" smtClean="0">
                <a:latin typeface="Arial" charset="0"/>
              </a:rPr>
              <a:t>		12-</a:t>
            </a:r>
            <a:fld id="{EACF4B71-3707-4048-A378-5C492B3E35E5}" type="slidenum">
              <a:rPr lang="en-US" smtClean="0">
                <a:latin typeface="Arial" charset="0"/>
              </a:rPr>
              <a:pPr/>
              <a:t>34</a:t>
            </a:fld>
            <a:endParaRPr lang="en-US" smtClean="0">
              <a:latin typeface="Arial"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5"/>
          <p:cNvSpPr>
            <a:spLocks noGrp="1" noRot="1" noChangeAspect="1" noTextEdit="1"/>
          </p:cNvSpPr>
          <p:nvPr>
            <p:ph type="sldImg"/>
          </p:nvPr>
        </p:nvSpPr>
        <p:spPr>
          <a:ln/>
        </p:spPr>
      </p:sp>
      <p:sp>
        <p:nvSpPr>
          <p:cNvPr id="89091" name="Notes Placeholder 6"/>
          <p:cNvSpPr>
            <a:spLocks noGrp="1"/>
          </p:cNvSpPr>
          <p:nvPr>
            <p:ph type="body" idx="1"/>
          </p:nvPr>
        </p:nvSpPr>
        <p:spPr>
          <a:noFill/>
          <a:ln/>
        </p:spPr>
        <p:txBody>
          <a:bodyPr/>
          <a:lstStyle/>
          <a:p>
            <a:pPr eaLnBrk="1" hangingPunct="1"/>
            <a:r>
              <a:rPr lang="en-US" smtClean="0">
                <a:latin typeface="Arial" charset="0"/>
              </a:rPr>
              <a:t>NETAPP DEDUPLICATION: INTERNALS (CONT.)</a:t>
            </a:r>
          </a:p>
          <a:p>
            <a:pPr eaLnBrk="1" hangingPunct="1"/>
            <a:endParaRPr lang="en-US" smtClean="0">
              <a:latin typeface="Arial" charset="0"/>
            </a:endParaRPr>
          </a:p>
          <a:p>
            <a:pPr eaLnBrk="1" hangingPunct="1"/>
            <a:r>
              <a:rPr lang="en-US" smtClean="0">
                <a:latin typeface="Arial" charset="0"/>
              </a:rPr>
              <a:t>Duplicates </a:t>
            </a:r>
            <a:r>
              <a:rPr lang="en-US" smtClean="0">
                <a:latin typeface="Arial" charset="0"/>
              </a:rPr>
              <a:t>are then identified, sorted by inode, and then after a byte-by-byte comparison to verify the blocks are truly duplicate, indirect blocks are updated pointing to the already existing data block. The reference count metadata is updated. The duplicate block, having no inode or indirect blocking to it (that is refcount value of ‘0’), is considered free by WAFL.   </a:t>
            </a:r>
          </a:p>
          <a:p>
            <a:pPr eaLnBrk="1" hangingPunct="1"/>
            <a:r>
              <a:rPr lang="en-US" smtClean="0">
                <a:latin typeface="Arial" charset="0"/>
              </a:rPr>
              <a:t> </a:t>
            </a:r>
          </a:p>
        </p:txBody>
      </p:sp>
      <p:sp>
        <p:nvSpPr>
          <p:cNvPr id="89092" name="Slide Number Placeholder 3"/>
          <p:cNvSpPr>
            <a:spLocks noGrp="1"/>
          </p:cNvSpPr>
          <p:nvPr>
            <p:ph type="sldNum" sz="quarter" idx="5"/>
          </p:nvPr>
        </p:nvSpPr>
        <p:spPr>
          <a:noFill/>
        </p:spPr>
        <p:txBody>
          <a:bodyPr/>
          <a:lstStyle/>
          <a:p>
            <a:r>
              <a:rPr lang="en-US" smtClean="0">
                <a:latin typeface="Arial" charset="0"/>
              </a:rPr>
              <a:t>		12-</a:t>
            </a:r>
            <a:fld id="{ED4165D3-AD1F-40D0-9882-07DFD254AF15}" type="slidenum">
              <a:rPr lang="en-US" smtClean="0">
                <a:latin typeface="Arial" charset="0"/>
              </a:rPr>
              <a:pPr/>
              <a:t>35</a:t>
            </a:fld>
            <a:endParaRPr lang="en-US" smtClean="0">
              <a:latin typeface="Arial"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5"/>
          <p:cNvSpPr>
            <a:spLocks noGrp="1" noRot="1" noChangeAspect="1" noTextEdit="1"/>
          </p:cNvSpPr>
          <p:nvPr>
            <p:ph type="sldImg"/>
          </p:nvPr>
        </p:nvSpPr>
        <p:spPr>
          <a:ln/>
        </p:spPr>
      </p:sp>
      <p:sp>
        <p:nvSpPr>
          <p:cNvPr id="90115" name="Notes Placeholder 6"/>
          <p:cNvSpPr>
            <a:spLocks noGrp="1"/>
          </p:cNvSpPr>
          <p:nvPr>
            <p:ph type="body" idx="1"/>
          </p:nvPr>
        </p:nvSpPr>
        <p:spPr>
          <a:noFill/>
          <a:ln/>
        </p:spPr>
        <p:txBody>
          <a:bodyPr/>
          <a:lstStyle/>
          <a:p>
            <a:pPr eaLnBrk="1" hangingPunct="1"/>
            <a:r>
              <a:rPr lang="en-US" smtClean="0">
                <a:latin typeface="Arial" charset="0"/>
              </a:rPr>
              <a:t>NETAPP DEDUPLICATION: INTERNALS (CONT.)</a:t>
            </a:r>
          </a:p>
          <a:p>
            <a:pPr eaLnBrk="1" hangingPunct="1"/>
            <a:endParaRPr lang="en-US" smtClean="0">
              <a:latin typeface="Arial" charset="0"/>
            </a:endParaRPr>
          </a:p>
          <a:p>
            <a:pPr eaLnBrk="1" hangingPunct="1"/>
            <a:r>
              <a:rPr lang="en-US" smtClean="0">
                <a:latin typeface="Arial" charset="0"/>
              </a:rPr>
              <a:t>For </a:t>
            </a:r>
            <a:r>
              <a:rPr lang="en-US" smtClean="0">
                <a:latin typeface="Arial" charset="0"/>
              </a:rPr>
              <a:t>maintenance, a storage administrator may run the </a:t>
            </a:r>
            <a:r>
              <a:rPr lang="en-US" smtClean="0">
                <a:latin typeface="Courier New" pitchFamily="49" charset="0"/>
                <a:cs typeface="Courier New" pitchFamily="49" charset="0"/>
              </a:rPr>
              <a:t>sis check </a:t>
            </a:r>
            <a:r>
              <a:rPr lang="en-US" smtClean="0">
                <a:latin typeface="Arial" charset="0"/>
              </a:rPr>
              <a:t>command, which verifies the integrity of the fingerprint file. This is automatically triggered by the deduplication operation when 20% of fingerprint entries become stale.  </a:t>
            </a:r>
          </a:p>
          <a:p>
            <a:pPr eaLnBrk="1" hangingPunct="1"/>
            <a:endParaRPr lang="en-US" smtClean="0">
              <a:latin typeface="Arial" charset="0"/>
            </a:endParaRPr>
          </a:p>
        </p:txBody>
      </p:sp>
      <p:sp>
        <p:nvSpPr>
          <p:cNvPr id="90116" name="Slide Number Placeholder 3"/>
          <p:cNvSpPr>
            <a:spLocks noGrp="1"/>
          </p:cNvSpPr>
          <p:nvPr>
            <p:ph type="sldNum" sz="quarter" idx="5"/>
          </p:nvPr>
        </p:nvSpPr>
        <p:spPr>
          <a:noFill/>
        </p:spPr>
        <p:txBody>
          <a:bodyPr/>
          <a:lstStyle/>
          <a:p>
            <a:r>
              <a:rPr lang="en-US" smtClean="0">
                <a:latin typeface="Arial" charset="0"/>
              </a:rPr>
              <a:t>		12-</a:t>
            </a:r>
            <a:fld id="{23541A8F-A32B-488C-B182-DAE23FB810CF}" type="slidenum">
              <a:rPr lang="en-US" smtClean="0">
                <a:latin typeface="Arial" charset="0"/>
              </a:rPr>
              <a:pPr/>
              <a:t>36</a:t>
            </a:fld>
            <a:endParaRPr lang="en-US" smtClean="0">
              <a:latin typeface="Arial"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5"/>
          <p:cNvSpPr>
            <a:spLocks noGrp="1" noRot="1" noChangeAspect="1" noTextEdit="1"/>
          </p:cNvSpPr>
          <p:nvPr>
            <p:ph type="sldImg"/>
          </p:nvPr>
        </p:nvSpPr>
        <p:spPr>
          <a:ln/>
        </p:spPr>
      </p:sp>
      <p:sp>
        <p:nvSpPr>
          <p:cNvPr id="91139" name="Notes Placeholder 6"/>
          <p:cNvSpPr>
            <a:spLocks noGrp="1"/>
          </p:cNvSpPr>
          <p:nvPr>
            <p:ph type="body" idx="1"/>
          </p:nvPr>
        </p:nvSpPr>
        <p:spPr>
          <a:noFill/>
          <a:ln/>
        </p:spPr>
        <p:txBody>
          <a:bodyPr/>
          <a:lstStyle/>
          <a:p>
            <a:pPr eaLnBrk="1" hangingPunct="1"/>
            <a:r>
              <a:rPr lang="en-US" smtClean="0">
                <a:latin typeface="Arial" charset="0"/>
              </a:rPr>
              <a:t>NETAPP DEDUPLICATION: STAGES</a:t>
            </a:r>
          </a:p>
          <a:p>
            <a:pPr eaLnBrk="1" hangingPunct="1"/>
            <a:endParaRPr lang="en-US" smtClean="0">
              <a:latin typeface="Arial" charset="0"/>
            </a:endParaRPr>
          </a:p>
          <a:p>
            <a:pPr eaLnBrk="1" hangingPunct="1"/>
            <a:r>
              <a:rPr lang="en-US" smtClean="0">
                <a:latin typeface="Arial" charset="0"/>
              </a:rPr>
              <a:t>As </a:t>
            </a:r>
            <a:r>
              <a:rPr lang="en-US" smtClean="0">
                <a:latin typeface="Arial" charset="0"/>
              </a:rPr>
              <a:t>we have seen, NetApp deduplication eliminates duplicated data through sharing across files. This can be summarized in three back stages of gathering or initialization, sorting, and deduplicating files. Additionally, there is a checking stage that verifies the integrity of the fingerprint file.  </a:t>
            </a:r>
          </a:p>
          <a:p>
            <a:pPr eaLnBrk="1" hangingPunct="1"/>
            <a:endParaRPr lang="en-US" smtClean="0">
              <a:latin typeface="Arial" charset="0"/>
            </a:endParaRPr>
          </a:p>
        </p:txBody>
      </p:sp>
      <p:sp>
        <p:nvSpPr>
          <p:cNvPr id="91140" name="Slide Number Placeholder 3"/>
          <p:cNvSpPr>
            <a:spLocks noGrp="1"/>
          </p:cNvSpPr>
          <p:nvPr>
            <p:ph type="sldNum" sz="quarter" idx="5"/>
          </p:nvPr>
        </p:nvSpPr>
        <p:spPr>
          <a:noFill/>
        </p:spPr>
        <p:txBody>
          <a:bodyPr/>
          <a:lstStyle/>
          <a:p>
            <a:r>
              <a:rPr lang="en-US" smtClean="0">
                <a:latin typeface="Arial" charset="0"/>
              </a:rPr>
              <a:t>		12-</a:t>
            </a:r>
            <a:fld id="{B6D1F074-1DBD-4F7B-872E-FEA8A3FCE7D2}" type="slidenum">
              <a:rPr lang="en-US" smtClean="0">
                <a:latin typeface="Arial" charset="0"/>
              </a:rPr>
              <a:pPr/>
              <a:t>37</a:t>
            </a:fld>
            <a:endParaRPr lang="en-US" smtClean="0">
              <a:latin typeface="Arial"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6"/>
          <p:cNvSpPr>
            <a:spLocks noGrp="1" noRot="1" noChangeAspect="1" noTextEdit="1"/>
          </p:cNvSpPr>
          <p:nvPr>
            <p:ph type="sldImg"/>
          </p:nvPr>
        </p:nvSpPr>
        <p:spPr>
          <a:ln/>
        </p:spPr>
      </p:sp>
      <p:sp>
        <p:nvSpPr>
          <p:cNvPr id="92163" name="Slide Number Placeholder 3"/>
          <p:cNvSpPr>
            <a:spLocks noGrp="1"/>
          </p:cNvSpPr>
          <p:nvPr>
            <p:ph type="sldNum" sz="quarter" idx="5"/>
          </p:nvPr>
        </p:nvSpPr>
        <p:spPr>
          <a:noFill/>
        </p:spPr>
        <p:txBody>
          <a:bodyPr/>
          <a:lstStyle/>
          <a:p>
            <a:r>
              <a:rPr lang="en-US" smtClean="0">
                <a:latin typeface="Arial" charset="0"/>
              </a:rPr>
              <a:t>		12-</a:t>
            </a:r>
            <a:fld id="{546BD49C-73C1-457F-9DC4-80483B648954}" type="slidenum">
              <a:rPr lang="en-US" smtClean="0">
                <a:latin typeface="Arial" charset="0"/>
              </a:rPr>
              <a:pPr/>
              <a:t>38</a:t>
            </a:fld>
            <a:endParaRPr lang="en-US" smtClean="0">
              <a:latin typeface="Arial" charset="0"/>
            </a:endParaRPr>
          </a:p>
        </p:txBody>
      </p:sp>
      <p:sp>
        <p:nvSpPr>
          <p:cNvPr id="5" name="Notes Placeholder 4"/>
          <p:cNvSpPr>
            <a:spLocks noGrp="1"/>
          </p:cNvSpPr>
          <p:nvPr>
            <p:ph type="body" sz="quarter" idx="10"/>
          </p:nvPr>
        </p:nvSpPr>
        <p:spPr/>
        <p:txBody>
          <a:bodyPr>
            <a:normAutofit lnSpcReduction="10000"/>
          </a:bodyPr>
          <a:lstStyle/>
          <a:p>
            <a:pPr eaLnBrk="1" hangingPunct="1">
              <a:defRPr/>
            </a:pPr>
            <a:r>
              <a:rPr lang="en-US" smtClean="0"/>
              <a:t>CONFIGURATION OVERVIEW</a:t>
            </a:r>
          </a:p>
          <a:p>
            <a:pPr eaLnBrk="1" hangingPunct="1">
              <a:defRPr/>
            </a:pPr>
            <a:endParaRPr lang="en-US" smtClean="0"/>
          </a:p>
          <a:p>
            <a:pPr eaLnBrk="1" hangingPunct="1">
              <a:defRPr/>
            </a:pPr>
            <a:r>
              <a:rPr lang="en-US" smtClean="0"/>
              <a:t>To </a:t>
            </a:r>
            <a:r>
              <a:rPr lang="en-US" dirty="0" smtClean="0"/>
              <a:t>configure NetApp deduplication, you must first license it on the storage system. Use the </a:t>
            </a:r>
            <a:r>
              <a:rPr lang="en-US" dirty="0" smtClean="0">
                <a:latin typeface="Courier New" pitchFamily="49" charset="0"/>
                <a:cs typeface="Courier New" pitchFamily="49" charset="0"/>
              </a:rPr>
              <a:t>license add </a:t>
            </a:r>
            <a:r>
              <a:rPr lang="en-US" dirty="0" smtClean="0"/>
              <a:t>command to perform this task.  Next, you must turn it on with the </a:t>
            </a:r>
            <a:r>
              <a:rPr lang="en-US" dirty="0" smtClean="0">
                <a:latin typeface="Courier New" pitchFamily="49" charset="0"/>
                <a:cs typeface="Courier New" pitchFamily="49" charset="0"/>
              </a:rPr>
              <a:t>sis on </a:t>
            </a:r>
            <a:r>
              <a:rPr lang="en-US" dirty="0" smtClean="0"/>
              <a:t>command to the volume you wish to </a:t>
            </a:r>
            <a:r>
              <a:rPr lang="en-US" dirty="0" err="1" smtClean="0"/>
              <a:t>deduplicate</a:t>
            </a:r>
            <a:r>
              <a:rPr lang="en-US" dirty="0" smtClean="0"/>
              <a:t>.  </a:t>
            </a:r>
          </a:p>
          <a:p>
            <a:pPr eaLnBrk="1" hangingPunct="1">
              <a:defRPr/>
            </a:pPr>
            <a:r>
              <a:rPr lang="en-US" dirty="0" smtClean="0"/>
              <a:t>If data already exists on the storage system’s volume that you wish to </a:t>
            </a:r>
            <a:r>
              <a:rPr lang="en-US" dirty="0" err="1" smtClean="0"/>
              <a:t>deduplicate</a:t>
            </a:r>
            <a:r>
              <a:rPr lang="en-US" dirty="0" smtClean="0"/>
              <a:t>, you need to run the </a:t>
            </a:r>
            <a:r>
              <a:rPr lang="en-US" dirty="0" smtClean="0">
                <a:latin typeface="Courier New" pitchFamily="49" charset="0"/>
                <a:cs typeface="Courier New" pitchFamily="49" charset="0"/>
              </a:rPr>
              <a:t>sis start -s </a:t>
            </a:r>
            <a:r>
              <a:rPr lang="en-US" dirty="0" smtClean="0"/>
              <a:t>command on the volume.  This will </a:t>
            </a:r>
            <a:r>
              <a:rPr lang="en-GB" dirty="0" smtClean="0"/>
              <a:t>scan the file system to collect fingerprints to each data block and will sort fingerprints to identify duplicate blocks. Each fingerprint entry maps a fingerprint value to the location of a disk block: [fingerprint value, block location]. Such data structure enables us to query blocks based on block contents. </a:t>
            </a:r>
            <a:endParaRPr lang="en-US" dirty="0" smtClean="0"/>
          </a:p>
          <a:p>
            <a:pPr eaLnBrk="1" hangingPunct="1">
              <a:defRPr/>
            </a:pPr>
            <a:r>
              <a:rPr lang="en-GB" dirty="0" smtClean="0"/>
              <a:t>The system can then be configured to run the </a:t>
            </a:r>
            <a:r>
              <a:rPr lang="en-GB" dirty="0" err="1" smtClean="0"/>
              <a:t>deduplicate</a:t>
            </a:r>
            <a:r>
              <a:rPr lang="en-GB" dirty="0" smtClean="0"/>
              <a:t> process at a particular time with the </a:t>
            </a:r>
            <a:r>
              <a:rPr lang="en-GB" dirty="0" smtClean="0">
                <a:latin typeface="Courier New" pitchFamily="49" charset="0"/>
                <a:cs typeface="Courier New" pitchFamily="49" charset="0"/>
              </a:rPr>
              <a:t>sis config </a:t>
            </a:r>
            <a:r>
              <a:rPr lang="en-GB" dirty="0" smtClean="0"/>
              <a:t>command.  The storage administrator may then run the sis start command to process fingerprints present in the change log, which are recorded while writing data to disk.  During this step, new duplicate blocks will be eliminated and a list of new fingerprints will be added to the database. This can be done manually by running the </a:t>
            </a:r>
            <a:r>
              <a:rPr lang="en-GB" dirty="0" smtClean="0">
                <a:latin typeface="Courier New" pitchFamily="49" charset="0"/>
                <a:cs typeface="Courier New" pitchFamily="49" charset="0"/>
              </a:rPr>
              <a:t>sis start </a:t>
            </a:r>
            <a:r>
              <a:rPr lang="en-GB" dirty="0" smtClean="0"/>
              <a:t>command or it may be automatically triggered by a scheduled deduplication process.</a:t>
            </a:r>
            <a:endParaRPr lang="en-US" dirty="0" smtClean="0"/>
          </a:p>
          <a:p>
            <a:pPr eaLnBrk="1" hangingPunct="1">
              <a:defRPr/>
            </a:pPr>
            <a:r>
              <a:rPr lang="en-GB" dirty="0" smtClean="0"/>
              <a:t>The storage administrator may view </a:t>
            </a:r>
            <a:r>
              <a:rPr lang="en-GB" dirty="0" smtClean="0">
                <a:latin typeface="Courier New" pitchFamily="49" charset="0"/>
                <a:cs typeface="Courier New" pitchFamily="49" charset="0"/>
              </a:rPr>
              <a:t>sis status </a:t>
            </a:r>
            <a:r>
              <a:rPr lang="en-GB" dirty="0" smtClean="0"/>
              <a:t>to verify the status of the </a:t>
            </a:r>
            <a:r>
              <a:rPr lang="en-GB" dirty="0" err="1" smtClean="0"/>
              <a:t>deduplication</a:t>
            </a:r>
            <a:r>
              <a:rPr lang="en-GB" dirty="0" smtClean="0"/>
              <a:t> operation and use </a:t>
            </a:r>
            <a:r>
              <a:rPr lang="en-GB" dirty="0" err="1" smtClean="0">
                <a:latin typeface="Courier New" pitchFamily="49" charset="0"/>
                <a:cs typeface="Courier New" pitchFamily="49" charset="0"/>
              </a:rPr>
              <a:t>df</a:t>
            </a:r>
            <a:r>
              <a:rPr lang="en-GB" dirty="0" smtClean="0">
                <a:latin typeface="Courier New" pitchFamily="49" charset="0"/>
                <a:cs typeface="Courier New" pitchFamily="49" charset="0"/>
              </a:rPr>
              <a:t> -s </a:t>
            </a:r>
            <a:r>
              <a:rPr lang="en-GB" dirty="0" smtClean="0"/>
              <a:t>to view the amount of space savings.</a:t>
            </a:r>
            <a:endParaRPr lang="en-US" dirty="0" smtClean="0"/>
          </a:p>
          <a:p>
            <a:pPr eaLnBrk="1" hangingPunct="1">
              <a:defRPr/>
            </a:pPr>
            <a:r>
              <a:rPr lang="en-GB" dirty="0" smtClean="0"/>
              <a:t>NOTE: When files are removed, the fingerprints are not automatically purged. Stale fingerprints are purged after a certain threshold is reached or a </a:t>
            </a:r>
            <a:r>
              <a:rPr lang="en-GB" dirty="0" smtClean="0">
                <a:latin typeface="Courier New" pitchFamily="49" charset="0"/>
                <a:cs typeface="Courier New" pitchFamily="49" charset="0"/>
              </a:rPr>
              <a:t>sis check </a:t>
            </a:r>
            <a:r>
              <a:rPr lang="en-GB" dirty="0" smtClean="0"/>
              <a:t>command is run explicitly on the volume.</a:t>
            </a:r>
            <a:endParaRPr lang="en-US" dirty="0" smtClean="0"/>
          </a:p>
          <a:p>
            <a:pPr eaLnBrk="1" hangingPunct="1">
              <a:defRPr/>
            </a:pPr>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5"/>
          <p:cNvSpPr>
            <a:spLocks noGrp="1" noRot="1" noChangeAspect="1" noTextEdit="1"/>
          </p:cNvSpPr>
          <p:nvPr>
            <p:ph type="sldImg"/>
          </p:nvPr>
        </p:nvSpPr>
        <p:spPr>
          <a:xfrm>
            <a:off x="687388" y="228600"/>
            <a:ext cx="5181600" cy="3886200"/>
          </a:xfrm>
          <a:ln/>
        </p:spPr>
      </p:sp>
      <p:sp>
        <p:nvSpPr>
          <p:cNvPr id="93187" name="Notes Placeholder 6"/>
          <p:cNvSpPr>
            <a:spLocks noGrp="1"/>
          </p:cNvSpPr>
          <p:nvPr>
            <p:ph type="body" idx="1"/>
          </p:nvPr>
        </p:nvSpPr>
        <p:spPr>
          <a:noFill/>
          <a:ln/>
        </p:spPr>
        <p:txBody>
          <a:bodyPr/>
          <a:lstStyle/>
          <a:p>
            <a:pPr eaLnBrk="1" hangingPunct="1"/>
            <a:r>
              <a:rPr lang="en-US" smtClean="0">
                <a:latin typeface="Arial" charset="0"/>
              </a:rPr>
              <a:t>CONFIGURING DEDUPLICATION</a:t>
            </a:r>
          </a:p>
          <a:p>
            <a:pPr eaLnBrk="1" hangingPunct="1"/>
            <a:endParaRPr lang="en-US" smtClean="0">
              <a:latin typeface="Arial" charset="0"/>
            </a:endParaRPr>
          </a:p>
          <a:p>
            <a:pPr eaLnBrk="1" hangingPunct="1"/>
            <a:r>
              <a:rPr lang="en-US" smtClean="0">
                <a:latin typeface="Arial" charset="0"/>
              </a:rPr>
              <a:t>Here </a:t>
            </a:r>
            <a:r>
              <a:rPr lang="en-US" smtClean="0">
                <a:latin typeface="Arial" charset="0"/>
              </a:rPr>
              <a:t>is an example of turning on deduplication on a volume named </a:t>
            </a:r>
            <a:r>
              <a:rPr lang="en-US" b="1" i="1" smtClean="0">
                <a:latin typeface="Arial" charset="0"/>
              </a:rPr>
              <a:t>vol1.</a:t>
            </a:r>
            <a:r>
              <a:rPr lang="en-US" smtClean="0">
                <a:latin typeface="Arial" charset="0"/>
              </a:rPr>
              <a:t>  </a:t>
            </a:r>
          </a:p>
          <a:p>
            <a:pPr eaLnBrk="1" hangingPunct="1"/>
            <a:r>
              <a:rPr lang="en-US" smtClean="0">
                <a:latin typeface="Arial" charset="0"/>
              </a:rPr>
              <a:t>Next, the storage administrator scans the volume to identify current space savings and add the existing data’s fingerprint records to the fingerprint database by using the </a:t>
            </a:r>
            <a:r>
              <a:rPr lang="en-US" smtClean="0">
                <a:latin typeface="Courier New" pitchFamily="49" charset="0"/>
                <a:cs typeface="Courier New" pitchFamily="49" charset="0"/>
              </a:rPr>
              <a:t>sis start -s </a:t>
            </a:r>
            <a:r>
              <a:rPr lang="en-US" smtClean="0">
                <a:latin typeface="Arial" charset="0"/>
              </a:rPr>
              <a:t>command.       </a:t>
            </a:r>
          </a:p>
          <a:p>
            <a:pPr eaLnBrk="1" hangingPunct="1"/>
            <a:endParaRPr lang="en-US" smtClean="0">
              <a:latin typeface="Arial" charset="0"/>
            </a:endParaRPr>
          </a:p>
        </p:txBody>
      </p:sp>
      <p:sp>
        <p:nvSpPr>
          <p:cNvPr id="93188" name="Slide Number Placeholder 3"/>
          <p:cNvSpPr>
            <a:spLocks noGrp="1"/>
          </p:cNvSpPr>
          <p:nvPr>
            <p:ph type="sldNum" sz="quarter" idx="5"/>
          </p:nvPr>
        </p:nvSpPr>
        <p:spPr>
          <a:noFill/>
        </p:spPr>
        <p:txBody>
          <a:bodyPr/>
          <a:lstStyle/>
          <a:p>
            <a:r>
              <a:rPr lang="en-US" smtClean="0">
                <a:latin typeface="Arial" charset="0"/>
              </a:rPr>
              <a:t>		12-</a:t>
            </a:r>
            <a:fld id="{29F421EC-73C4-4AB6-932E-2DF7320FD81A}" type="slidenum">
              <a:rPr lang="en-US" smtClean="0">
                <a:latin typeface="Arial" charset="0"/>
              </a:rPr>
              <a:pPr/>
              <a:t>39</a:t>
            </a:fld>
            <a:endParaRPr lang="en-US" smtClean="0">
              <a:latin typeface="Arial"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5"/>
          <p:cNvSpPr>
            <a:spLocks noGrp="1" noRot="1" noChangeAspect="1" noTextEdit="1"/>
          </p:cNvSpPr>
          <p:nvPr>
            <p:ph type="sldImg"/>
          </p:nvPr>
        </p:nvSpPr>
        <p:spPr>
          <a:xfrm>
            <a:off x="687388" y="228600"/>
            <a:ext cx="5181600" cy="3886200"/>
          </a:xfrm>
          <a:ln/>
        </p:spPr>
      </p:sp>
      <p:sp>
        <p:nvSpPr>
          <p:cNvPr id="94211" name="Notes Placeholder 6"/>
          <p:cNvSpPr>
            <a:spLocks noGrp="1"/>
          </p:cNvSpPr>
          <p:nvPr>
            <p:ph type="body" idx="1"/>
          </p:nvPr>
        </p:nvSpPr>
        <p:spPr>
          <a:noFill/>
          <a:ln/>
        </p:spPr>
        <p:txBody>
          <a:bodyPr/>
          <a:lstStyle/>
          <a:p>
            <a:pPr eaLnBrk="1" hangingPunct="1"/>
            <a:r>
              <a:rPr lang="en-US" smtClean="0">
                <a:latin typeface="Arial" charset="0"/>
              </a:rPr>
              <a:t>CONFIGURING DEDUPLICATION (CONT.)</a:t>
            </a:r>
          </a:p>
          <a:p>
            <a:pPr eaLnBrk="1" hangingPunct="1"/>
            <a:endParaRPr lang="en-US" smtClean="0">
              <a:latin typeface="Arial" charset="0"/>
            </a:endParaRPr>
          </a:p>
          <a:p>
            <a:pPr eaLnBrk="1" hangingPunct="1"/>
            <a:r>
              <a:rPr lang="en-US" smtClean="0">
                <a:latin typeface="Arial" charset="0"/>
              </a:rPr>
              <a:t>Here</a:t>
            </a:r>
            <a:r>
              <a:rPr lang="en-US" smtClean="0">
                <a:latin typeface="Arial" charset="0"/>
              </a:rPr>
              <a:t>, the storage administrator uses the sis status command to confirm the initialization scan progress that was started with the </a:t>
            </a:r>
            <a:r>
              <a:rPr lang="en-US" smtClean="0">
                <a:latin typeface="Courier New" pitchFamily="49" charset="0"/>
                <a:cs typeface="Courier New" pitchFamily="49" charset="0"/>
              </a:rPr>
              <a:t>sis start -s </a:t>
            </a:r>
            <a:r>
              <a:rPr lang="en-US" smtClean="0">
                <a:latin typeface="Arial" charset="0"/>
              </a:rPr>
              <a:t>command.  When the system is idle, the amount of time the process has been idle appears with the </a:t>
            </a:r>
            <a:r>
              <a:rPr lang="en-US" smtClean="0">
                <a:latin typeface="Courier New" pitchFamily="49" charset="0"/>
                <a:cs typeface="Courier New" pitchFamily="49" charset="0"/>
              </a:rPr>
              <a:t>sis status </a:t>
            </a:r>
            <a:r>
              <a:rPr lang="en-US" smtClean="0">
                <a:latin typeface="Arial" charset="0"/>
              </a:rPr>
              <a:t>command.  Finally, a storage administrator can verify the amount of savings by using the </a:t>
            </a:r>
            <a:r>
              <a:rPr lang="en-US" smtClean="0">
                <a:latin typeface="Courier New" pitchFamily="49" charset="0"/>
                <a:cs typeface="Courier New" pitchFamily="49" charset="0"/>
              </a:rPr>
              <a:t>df -s </a:t>
            </a:r>
            <a:r>
              <a:rPr lang="en-US" smtClean="0">
                <a:latin typeface="Arial" charset="0"/>
              </a:rPr>
              <a:t>command.  </a:t>
            </a:r>
          </a:p>
          <a:p>
            <a:pPr eaLnBrk="1" hangingPunct="1"/>
            <a:endParaRPr lang="en-US" smtClean="0">
              <a:latin typeface="Arial" charset="0"/>
            </a:endParaRPr>
          </a:p>
        </p:txBody>
      </p:sp>
      <p:sp>
        <p:nvSpPr>
          <p:cNvPr id="94212" name="Slide Number Placeholder 3"/>
          <p:cNvSpPr>
            <a:spLocks noGrp="1"/>
          </p:cNvSpPr>
          <p:nvPr>
            <p:ph type="sldNum" sz="quarter" idx="5"/>
          </p:nvPr>
        </p:nvSpPr>
        <p:spPr>
          <a:noFill/>
        </p:spPr>
        <p:txBody>
          <a:bodyPr/>
          <a:lstStyle/>
          <a:p>
            <a:r>
              <a:rPr lang="en-US" smtClean="0">
                <a:latin typeface="Arial" charset="0"/>
              </a:rPr>
              <a:t>		12-</a:t>
            </a:r>
            <a:fld id="{A66867C8-8338-412F-AFE9-12A8567BD72B}" type="slidenum">
              <a:rPr lang="en-US" smtClean="0">
                <a:latin typeface="Arial" charset="0"/>
              </a:rPr>
              <a:pPr/>
              <a:t>40</a:t>
            </a:fld>
            <a:endParaRPr lang="en-US" smtClean="0">
              <a:latin typeface="Arial"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5"/>
          <p:cNvSpPr>
            <a:spLocks noGrp="1" noRot="1" noChangeAspect="1" noTextEdit="1"/>
          </p:cNvSpPr>
          <p:nvPr>
            <p:ph type="sldImg"/>
          </p:nvPr>
        </p:nvSpPr>
        <p:spPr>
          <a:xfrm>
            <a:off x="687388" y="228600"/>
            <a:ext cx="5181600" cy="3886200"/>
          </a:xfrm>
          <a:ln/>
        </p:spPr>
      </p:sp>
      <p:sp>
        <p:nvSpPr>
          <p:cNvPr id="95235" name="Notes Placeholder 6"/>
          <p:cNvSpPr>
            <a:spLocks noGrp="1"/>
          </p:cNvSpPr>
          <p:nvPr>
            <p:ph type="body" idx="1"/>
          </p:nvPr>
        </p:nvSpPr>
        <p:spPr>
          <a:noFill/>
          <a:ln/>
        </p:spPr>
        <p:txBody>
          <a:bodyPr/>
          <a:lstStyle/>
          <a:p>
            <a:pPr eaLnBrk="1" hangingPunct="1"/>
            <a:r>
              <a:rPr lang="en-US" smtClean="0">
                <a:latin typeface="Arial" charset="0"/>
              </a:rPr>
              <a:t>SIS STATUS PROGRESS AND STAGES</a:t>
            </a:r>
          </a:p>
          <a:p>
            <a:pPr eaLnBrk="1" hangingPunct="1"/>
            <a:endParaRPr lang="en-US" smtClean="0">
              <a:latin typeface="Arial" charset="0"/>
            </a:endParaRPr>
          </a:p>
          <a:p>
            <a:pPr eaLnBrk="1" hangingPunct="1"/>
            <a:r>
              <a:rPr lang="en-US" smtClean="0">
                <a:latin typeface="Arial" charset="0"/>
              </a:rPr>
              <a:t>The </a:t>
            </a:r>
            <a:r>
              <a:rPr lang="en-US" smtClean="0">
                <a:latin typeface="Courier New" pitchFamily="49" charset="0"/>
                <a:cs typeface="Courier New" pitchFamily="49" charset="0"/>
              </a:rPr>
              <a:t>sis status </a:t>
            </a:r>
            <a:r>
              <a:rPr lang="en-US" smtClean="0">
                <a:latin typeface="Arial" charset="0"/>
              </a:rPr>
              <a:t>command will display different messages depending on stage of the deduplication process that is occurring on the storage system. This slide shows the four basic stages and the associated progress message.    </a:t>
            </a:r>
          </a:p>
        </p:txBody>
      </p:sp>
      <p:sp>
        <p:nvSpPr>
          <p:cNvPr id="95236" name="Slide Number Placeholder 3"/>
          <p:cNvSpPr>
            <a:spLocks noGrp="1"/>
          </p:cNvSpPr>
          <p:nvPr>
            <p:ph type="sldNum" sz="quarter" idx="5"/>
          </p:nvPr>
        </p:nvSpPr>
        <p:spPr>
          <a:noFill/>
        </p:spPr>
        <p:txBody>
          <a:bodyPr/>
          <a:lstStyle/>
          <a:p>
            <a:r>
              <a:rPr lang="en-US" smtClean="0">
                <a:latin typeface="Arial" charset="0"/>
              </a:rPr>
              <a:t>		12-</a:t>
            </a:r>
            <a:fld id="{A8FDE501-459E-4604-BBF3-C46EB3BF9868}" type="slidenum">
              <a:rPr lang="en-US" smtClean="0">
                <a:latin typeface="Arial" charset="0"/>
              </a:rPr>
              <a:pPr/>
              <a:t>41</a:t>
            </a:fld>
            <a:endParaRPr lang="en-US" smtClean="0">
              <a:latin typeface="Arial"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6"/>
          <p:cNvSpPr>
            <a:spLocks noGrp="1" noRot="1" noChangeAspect="1" noTextEdit="1"/>
          </p:cNvSpPr>
          <p:nvPr>
            <p:ph type="sldImg"/>
          </p:nvPr>
        </p:nvSpPr>
        <p:spPr>
          <a:xfrm>
            <a:off x="687388" y="228600"/>
            <a:ext cx="5181600" cy="3886200"/>
          </a:xfrm>
          <a:ln/>
        </p:spPr>
      </p:sp>
      <p:sp>
        <p:nvSpPr>
          <p:cNvPr id="96259" name="Slide Number Placeholder 3"/>
          <p:cNvSpPr>
            <a:spLocks noGrp="1"/>
          </p:cNvSpPr>
          <p:nvPr>
            <p:ph type="sldNum" sz="quarter" idx="5"/>
          </p:nvPr>
        </p:nvSpPr>
        <p:spPr>
          <a:noFill/>
        </p:spPr>
        <p:txBody>
          <a:bodyPr/>
          <a:lstStyle/>
          <a:p>
            <a:r>
              <a:rPr lang="en-US" smtClean="0">
                <a:latin typeface="Arial" charset="0"/>
              </a:rPr>
              <a:t>		12-</a:t>
            </a:r>
            <a:fld id="{84D1E57A-8086-4220-A0F7-593F9D185051}" type="slidenum">
              <a:rPr lang="en-US" smtClean="0">
                <a:latin typeface="Arial" charset="0"/>
              </a:rPr>
              <a:pPr/>
              <a:t>42</a:t>
            </a:fld>
            <a:endParaRPr lang="en-US" smtClean="0">
              <a:latin typeface="Arial" charset="0"/>
            </a:endParaRPr>
          </a:p>
        </p:txBody>
      </p:sp>
      <p:sp>
        <p:nvSpPr>
          <p:cNvPr id="96260" name="Notes Placeholder 4"/>
          <p:cNvSpPr>
            <a:spLocks noGrp="1"/>
          </p:cNvSpPr>
          <p:nvPr>
            <p:ph type="body" sz="quarter" idx="10"/>
          </p:nvPr>
        </p:nvSpPr>
        <p:spPr>
          <a:noFill/>
          <a:ln/>
        </p:spPr>
        <p:txBody>
          <a:bodyPr/>
          <a:lstStyle/>
          <a:p>
            <a:pPr eaLnBrk="1" hangingPunct="1"/>
            <a:r>
              <a:rPr lang="en-US" smtClean="0">
                <a:latin typeface="Arial" charset="0"/>
              </a:rPr>
              <a:t>SCHEDULING DEDUPLICATION</a:t>
            </a:r>
          </a:p>
          <a:p>
            <a:pPr eaLnBrk="1" hangingPunct="1"/>
            <a:endParaRPr lang="en-US" smtClean="0">
              <a:latin typeface="Arial" charset="0"/>
            </a:endParaRPr>
          </a:p>
          <a:p>
            <a:pPr eaLnBrk="1" hangingPunct="1"/>
            <a:r>
              <a:rPr lang="en-US" smtClean="0">
                <a:latin typeface="Arial" charset="0"/>
              </a:rPr>
              <a:t>By </a:t>
            </a:r>
            <a:r>
              <a:rPr lang="en-US" dirty="0" smtClean="0">
                <a:latin typeface="Arial" charset="0"/>
              </a:rPr>
              <a:t>default, deduplication occurs at midnight every day. This schedule may be configured by using the </a:t>
            </a:r>
            <a:r>
              <a:rPr lang="en-US" dirty="0" smtClean="0">
                <a:latin typeface="Courier New" pitchFamily="49" charset="0"/>
                <a:cs typeface="Courier New" pitchFamily="49" charset="0"/>
              </a:rPr>
              <a:t>sis config </a:t>
            </a:r>
            <a:r>
              <a:rPr lang="en-US" dirty="0" smtClean="0">
                <a:latin typeface="Arial" charset="0"/>
              </a:rPr>
              <a:t>command.  </a:t>
            </a:r>
          </a:p>
          <a:p>
            <a:pPr eaLnBrk="1" hangingPunct="1"/>
            <a:r>
              <a:rPr lang="en-US" dirty="0" smtClean="0">
                <a:latin typeface="Arial" charset="0"/>
              </a:rPr>
              <a:t>The schedule (-s) parameter can be specified in one of four ways:  </a:t>
            </a:r>
          </a:p>
          <a:p>
            <a:pPr marL="463550" lvl="1" indent="-228600" eaLnBrk="1" hangingPunct="1">
              <a:buFont typeface="Calibri" pitchFamily="34" charset="0"/>
              <a:buAutoNum type="arabicPeriod"/>
            </a:pPr>
            <a:r>
              <a:rPr lang="en-US" dirty="0" smtClean="0">
                <a:latin typeface="Arial" charset="0"/>
              </a:rPr>
              <a:t>If "-" is specified, there won't be a scheduled deduplication operation on the flexible volume.</a:t>
            </a:r>
          </a:p>
          <a:p>
            <a:pPr marL="463550" lvl="1" indent="-228600" eaLnBrk="1" hangingPunct="1">
              <a:buFont typeface="Calibri" pitchFamily="34" charset="0"/>
              <a:buAutoNum type="arabicPeriod"/>
            </a:pPr>
            <a:r>
              <a:rPr lang="en-US" dirty="0" smtClean="0">
                <a:latin typeface="Arial" charset="0"/>
              </a:rPr>
              <a:t>The hours list can be given and then the day list, separated by the ‘@’ sign.</a:t>
            </a:r>
          </a:p>
          <a:p>
            <a:pPr marL="463550" lvl="1" indent="-228600" eaLnBrk="1" hangingPunct="1">
              <a:buFont typeface="Calibri" pitchFamily="34" charset="0"/>
              <a:buAutoNum type="arabicPeriod"/>
            </a:pPr>
            <a:r>
              <a:rPr lang="en-US" dirty="0" smtClean="0">
                <a:latin typeface="Arial" charset="0"/>
              </a:rPr>
              <a:t>If “auto” is specified, then deduplication will run on the flexible volume whenever there are 20% new fingerprints in the change log.   </a:t>
            </a:r>
          </a:p>
          <a:p>
            <a:pPr marL="463550" lvl="1" indent="-228600" eaLnBrk="1" hangingPunct="1">
              <a:buFont typeface="Calibri" pitchFamily="34" charset="0"/>
              <a:buAutoNum type="arabicPeriod"/>
            </a:pPr>
            <a:r>
              <a:rPr lang="en-US" dirty="0" smtClean="0">
                <a:latin typeface="Arial" charset="0"/>
              </a:rPr>
              <a:t>The days list can be given and then the hour list, separated by the ‘@’ sign.  </a:t>
            </a:r>
          </a:p>
          <a:p>
            <a:pPr eaLnBrk="1" hangingPunct="1"/>
            <a:endParaRPr lang="en-US" dirty="0" smtClean="0">
              <a:latin typeface="Arial"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2" name="Rectangle 5"/>
          <p:cNvSpPr>
            <a:spLocks noGrp="1" noRot="1" noChangeAspect="1" noChangeArrowheads="1" noTextEdit="1"/>
          </p:cNvSpPr>
          <p:nvPr>
            <p:ph type="sldImg"/>
          </p:nvPr>
        </p:nvSpPr>
        <p:spPr>
          <a:ln/>
        </p:spPr>
      </p:sp>
      <p:sp>
        <p:nvSpPr>
          <p:cNvPr id="97283" name="Rectangle 6"/>
          <p:cNvSpPr>
            <a:spLocks noGrp="1" noChangeArrowheads="1"/>
          </p:cNvSpPr>
          <p:nvPr>
            <p:ph type="body" idx="1"/>
          </p:nvPr>
        </p:nvSpPr>
        <p:spPr>
          <a:noFill/>
          <a:ln/>
        </p:spPr>
        <p:txBody>
          <a:bodyPr/>
          <a:lstStyle/>
          <a:p>
            <a:pPr eaLnBrk="1" hangingPunct="1"/>
            <a:r>
              <a:rPr lang="en-US" smtClean="0">
                <a:latin typeface="Arial" charset="0"/>
              </a:rPr>
              <a:t>OTHER COMMANDS</a:t>
            </a:r>
          </a:p>
          <a:p>
            <a:pPr eaLnBrk="1" hangingPunct="1"/>
            <a:endParaRPr lang="en-US" smtClean="0">
              <a:latin typeface="Arial" charset="0"/>
            </a:endParaRPr>
          </a:p>
          <a:p>
            <a:pPr eaLnBrk="1" hangingPunct="1"/>
            <a:r>
              <a:rPr lang="en-US" smtClean="0">
                <a:latin typeface="Arial" charset="0"/>
              </a:rPr>
              <a:t>The </a:t>
            </a:r>
            <a:r>
              <a:rPr lang="en-US" smtClean="0">
                <a:latin typeface="Courier New" pitchFamily="49" charset="0"/>
                <a:cs typeface="Courier New" pitchFamily="49" charset="0"/>
              </a:rPr>
              <a:t>vol status </a:t>
            </a:r>
            <a:r>
              <a:rPr lang="en-US" smtClean="0">
                <a:latin typeface="Arial" charset="0"/>
              </a:rPr>
              <a:t>command can be used to confirm whether a volume is a deduplication volume. The </a:t>
            </a:r>
            <a:r>
              <a:rPr lang="en-US" smtClean="0">
                <a:latin typeface="Courier New" pitchFamily="49" charset="0"/>
                <a:cs typeface="Courier New" pitchFamily="49" charset="0"/>
              </a:rPr>
              <a:t>sis </a:t>
            </a:r>
            <a:r>
              <a:rPr lang="en-US" smtClean="0">
                <a:latin typeface="Arial" charset="0"/>
              </a:rPr>
              <a:t>keyword will appear with in the status column if the volume is a deduplication volume.</a:t>
            </a:r>
          </a:p>
        </p:txBody>
      </p:sp>
      <p:sp>
        <p:nvSpPr>
          <p:cNvPr id="97284" name="Slide Number Placeholder 3"/>
          <p:cNvSpPr>
            <a:spLocks noGrp="1"/>
          </p:cNvSpPr>
          <p:nvPr>
            <p:ph type="sldNum" sz="quarter" idx="5"/>
          </p:nvPr>
        </p:nvSpPr>
        <p:spPr>
          <a:noFill/>
        </p:spPr>
        <p:txBody>
          <a:bodyPr/>
          <a:lstStyle/>
          <a:p>
            <a:r>
              <a:rPr lang="en-US" smtClean="0">
                <a:latin typeface="Arial" charset="0"/>
              </a:rPr>
              <a:t>		12-</a:t>
            </a:r>
            <a:fld id="{D7F1077B-AA8E-4DCD-B320-11B1C2620D6F}" type="slidenum">
              <a:rPr lang="en-US" smtClean="0">
                <a:latin typeface="Arial" charset="0"/>
              </a:rPr>
              <a:pPr/>
              <a:t>43</a:t>
            </a:fld>
            <a:endParaRPr lang="en-US" smtClean="0">
              <a:latin typeface="Arial"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Number Placeholder 3"/>
          <p:cNvSpPr>
            <a:spLocks noGrp="1"/>
          </p:cNvSpPr>
          <p:nvPr>
            <p:ph type="sldNum" sz="quarter" idx="5"/>
          </p:nvPr>
        </p:nvSpPr>
        <p:spPr>
          <a:noFill/>
        </p:spPr>
        <p:txBody>
          <a:bodyPr/>
          <a:lstStyle/>
          <a:p>
            <a:r>
              <a:rPr lang="en-US" smtClean="0"/>
              <a:t>		11-</a:t>
            </a:r>
            <a:fld id="{A6C8B9D7-9DF1-43BB-9A4F-79F0441DBEBC}" type="slidenum">
              <a:rPr lang="en-US" smtClean="0"/>
              <a:pPr/>
              <a:t>44</a:t>
            </a:fld>
            <a:endParaRPr lang="en-US" smtClean="0"/>
          </a:p>
        </p:txBody>
      </p:sp>
      <p:sp>
        <p:nvSpPr>
          <p:cNvPr id="77827" name="Slide Image Placeholder 5"/>
          <p:cNvSpPr>
            <a:spLocks noGrp="1" noRot="1" noChangeAspect="1" noTextEdit="1"/>
          </p:cNvSpPr>
          <p:nvPr>
            <p:ph type="sldImg"/>
          </p:nvPr>
        </p:nvSpPr>
        <p:spPr>
          <a:xfrm>
            <a:off x="687388" y="228600"/>
            <a:ext cx="5181600" cy="3886200"/>
          </a:xfrm>
          <a:ln/>
        </p:spPr>
      </p:sp>
      <p:sp>
        <p:nvSpPr>
          <p:cNvPr id="77828" name="Notes Placeholder 6"/>
          <p:cNvSpPr>
            <a:spLocks noGrp="1"/>
          </p:cNvSpPr>
          <p:nvPr>
            <p:ph type="body" idx="1"/>
          </p:nvPr>
        </p:nvSpPr>
        <p:spPr>
          <a:noFill/>
          <a:ln/>
        </p:spPr>
        <p:txBody>
          <a:bodyPr/>
          <a:lstStyle/>
          <a:p>
            <a:pPr eaLnBrk="1" hangingPunct="1"/>
            <a:r>
              <a:rPr lang="en-US" smtClean="0"/>
              <a:t>SYSTEM MANAGER: DEDUPLICATION</a:t>
            </a:r>
          </a:p>
          <a:p>
            <a:pPr eaLnBrk="1" hangingPunct="1"/>
            <a:endParaRPr lang="en-US" smtClean="0"/>
          </a:p>
          <a:p>
            <a:pPr eaLnBrk="1" hangingPunct="1"/>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DEDUPLICATION AND SNAPVAULT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Deduplication </a:t>
            </a:r>
            <a:r>
              <a:t>and SnapVault work together in the following ways:</a:t>
            </a:r>
          </a:p>
          <a:p>
            <a:pPr marL="0" marR="0" indent="0" algn="l" defTabSz="914400" rtl="0" eaLnBrk="0" fontAlgn="base" latinLnBrk="0" hangingPunct="0">
              <a:lnSpc>
                <a:spcPct val="100000"/>
              </a:lnSpc>
              <a:spcBef>
                <a:spcPct val="30000"/>
              </a:spcBef>
              <a:spcAft>
                <a:spcPct val="0"/>
              </a:spcAft>
              <a:buClrTx/>
              <a:buSzTx/>
              <a:buFontTx/>
              <a:buNone/>
              <a:tabLst/>
              <a:defRPr/>
            </a:pPr>
            <a:r>
              <a:t>Deduplication starts automatically after a SnapVault transfer completes. </a:t>
            </a:r>
          </a:p>
          <a:p>
            <a:pPr marL="0" marR="0" indent="0" algn="l" defTabSz="914400" rtl="0" eaLnBrk="0" fontAlgn="base" latinLnBrk="0" hangingPunct="0">
              <a:lnSpc>
                <a:spcPct val="100000"/>
              </a:lnSpc>
              <a:spcBef>
                <a:spcPct val="30000"/>
              </a:spcBef>
              <a:spcAft>
                <a:spcPct val="0"/>
              </a:spcAft>
              <a:buClrTx/>
              <a:buSzTx/>
              <a:buFontTx/>
              <a:buNone/>
              <a:tabLst/>
              <a:defRPr/>
            </a:pPr>
            <a:r>
              <a:t>NOTE: After every SnapVault transfer, deduplication checks the log of changes. The deduplication of blocks is initiated only if the number of changed blocks is greater than 20 percent of the blocks in the volume.</a:t>
            </a:r>
          </a:p>
          <a:p>
            <a:pPr marL="0" marR="0" indent="0" algn="l" defTabSz="914400" rtl="0" eaLnBrk="0" fontAlgn="base" latinLnBrk="0" hangingPunct="0">
              <a:lnSpc>
                <a:spcPct val="100000"/>
              </a:lnSpc>
              <a:spcBef>
                <a:spcPct val="30000"/>
              </a:spcBef>
              <a:spcAft>
                <a:spcPct val="0"/>
              </a:spcAft>
              <a:buClrTx/>
              <a:buSzTx/>
              <a:buFontTx/>
              <a:buNone/>
              <a:tabLst/>
              <a:defRPr/>
            </a:pPr>
            <a:r>
              <a:t>Deduplication of a SnapVault volume cannot be run based on a schedule. Deduplication internally synchronizes with the SnapVault schedule. Therefore, no external synchronization is required between deduplication runs and the schedule of SnapVault transfers. However, deduplication can be run manually. </a:t>
            </a:r>
          </a:p>
          <a:p>
            <a:pPr marL="0" marR="0" indent="0" algn="l" defTabSz="914400" rtl="0" eaLnBrk="0" fontAlgn="base" latinLnBrk="0" hangingPunct="0">
              <a:lnSpc>
                <a:spcPct val="100000"/>
              </a:lnSpc>
              <a:spcBef>
                <a:spcPct val="30000"/>
              </a:spcBef>
              <a:spcAft>
                <a:spcPct val="0"/>
              </a:spcAft>
              <a:buClrTx/>
              <a:buSzTx/>
              <a:buFontTx/>
              <a:buNone/>
              <a:tabLst/>
              <a:defRPr/>
            </a:pPr>
            <a:r>
              <a:t>The maximum number of deduplication operations allowed to run concurrently on a storage system is eight. This includes the deduplication operations linked to SnapVault volumes and those that are not linked to SnapVault volumes. </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45</a:t>
            </a:fld>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MONITORING DEDUPLICATION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You </a:t>
            </a:r>
            <a:r>
              <a:rPr dirty="0"/>
              <a:t>can use the Data ONTAP </a:t>
            </a:r>
            <a:r>
              <a:rPr dirty="0">
                <a:latin typeface="Courier New" pitchFamily="49" charset="0"/>
              </a:rPr>
              <a:t>sis status</a:t>
            </a:r>
            <a:r>
              <a:rPr dirty="0"/>
              <a:t> command to monitor the deduplication process progress. </a:t>
            </a:r>
          </a:p>
          <a:p>
            <a:pPr marL="0" marR="0" indent="0" algn="l" defTabSz="914400" rtl="0" eaLnBrk="0" fontAlgn="base" latinLnBrk="0" hangingPunct="0">
              <a:lnSpc>
                <a:spcPct val="100000"/>
              </a:lnSpc>
              <a:spcBef>
                <a:spcPct val="30000"/>
              </a:spcBef>
              <a:spcAft>
                <a:spcPct val="0"/>
              </a:spcAft>
              <a:buClrTx/>
              <a:buSzTx/>
              <a:buFontTx/>
              <a:buNone/>
              <a:tabLst/>
              <a:defRPr/>
            </a:pPr>
            <a:r>
              <a:rPr dirty="0"/>
              <a:t>In the above example:</a:t>
            </a:r>
          </a:p>
          <a:p>
            <a:pPr marL="0" marR="0" indent="0" algn="l" defTabSz="914400" rtl="0" eaLnBrk="0" fontAlgn="base" latinLnBrk="0" hangingPunct="0">
              <a:lnSpc>
                <a:spcPct val="100000"/>
              </a:lnSpc>
              <a:spcBef>
                <a:spcPct val="30000"/>
              </a:spcBef>
              <a:spcAft>
                <a:spcPct val="0"/>
              </a:spcAft>
              <a:buClrTx/>
              <a:buSzTx/>
              <a:buFontTx/>
              <a:buNone/>
              <a:tabLst/>
              <a:defRPr/>
            </a:pPr>
            <a:r>
              <a:rPr dirty="0"/>
              <a:t>Volume </a:t>
            </a:r>
            <a:r>
              <a:rPr b="1" dirty="0"/>
              <a:t>vol1</a:t>
            </a:r>
            <a:r>
              <a:rPr dirty="0"/>
              <a:t> is </a:t>
            </a:r>
            <a:r>
              <a:rPr i="1" dirty="0"/>
              <a:t>Idle</a:t>
            </a:r>
            <a:r>
              <a:rPr dirty="0"/>
              <a:t>. Deduplication on the volume finished 10:45:23 ago. </a:t>
            </a:r>
          </a:p>
          <a:p>
            <a:pPr marL="0" marR="0" indent="0" algn="l" defTabSz="914400" rtl="0" eaLnBrk="0" fontAlgn="base" latinLnBrk="0" hangingPunct="0">
              <a:lnSpc>
                <a:spcPct val="100000"/>
              </a:lnSpc>
              <a:spcBef>
                <a:spcPct val="30000"/>
              </a:spcBef>
              <a:spcAft>
                <a:spcPct val="0"/>
              </a:spcAft>
              <a:buClrTx/>
              <a:buSzTx/>
              <a:buFontTx/>
              <a:buNone/>
              <a:tabLst/>
              <a:defRPr/>
            </a:pPr>
            <a:r>
              <a:rPr dirty="0"/>
              <a:t>Volume </a:t>
            </a:r>
            <a:r>
              <a:rPr b="1" dirty="0"/>
              <a:t>vol2</a:t>
            </a:r>
            <a:r>
              <a:rPr dirty="0"/>
              <a:t> is </a:t>
            </a:r>
            <a:r>
              <a:rPr i="1" dirty="0"/>
              <a:t>Active</a:t>
            </a:r>
            <a:r>
              <a:rPr dirty="0"/>
              <a:t>. Deduplication is doing the whole volume scanning. So far, it has scanned 25 GB of data. </a:t>
            </a:r>
          </a:p>
          <a:p>
            <a:pPr marL="0" marR="0" indent="0" algn="l" defTabSz="914400" rtl="0" eaLnBrk="0" fontAlgn="base" latinLnBrk="0" hangingPunct="0">
              <a:lnSpc>
                <a:spcPct val="100000"/>
              </a:lnSpc>
              <a:spcBef>
                <a:spcPct val="30000"/>
              </a:spcBef>
              <a:spcAft>
                <a:spcPct val="0"/>
              </a:spcAft>
              <a:buClrTx/>
              <a:buSzTx/>
              <a:buFontTx/>
              <a:buNone/>
              <a:tabLst/>
              <a:defRPr/>
            </a:pPr>
            <a:r>
              <a:rPr dirty="0"/>
              <a:t>Volume </a:t>
            </a:r>
            <a:r>
              <a:rPr b="1" dirty="0"/>
              <a:t>vol3</a:t>
            </a:r>
            <a:r>
              <a:rPr dirty="0"/>
              <a:t> is </a:t>
            </a:r>
            <a:r>
              <a:rPr i="1" dirty="0"/>
              <a:t>Active</a:t>
            </a:r>
            <a:r>
              <a:rPr dirty="0"/>
              <a:t>. The operation is searching for duplicated data. There is 25 MB of data already searched. </a:t>
            </a:r>
          </a:p>
          <a:p>
            <a:pPr marL="0" marR="0" indent="0" algn="l" defTabSz="914400" rtl="0" eaLnBrk="0" fontAlgn="base" latinLnBrk="0" hangingPunct="0">
              <a:lnSpc>
                <a:spcPct val="100000"/>
              </a:lnSpc>
              <a:spcBef>
                <a:spcPct val="30000"/>
              </a:spcBef>
              <a:spcAft>
                <a:spcPct val="0"/>
              </a:spcAft>
              <a:buClrTx/>
              <a:buSzTx/>
              <a:buFontTx/>
              <a:buNone/>
              <a:tabLst/>
              <a:defRPr/>
            </a:pPr>
            <a:r>
              <a:rPr dirty="0"/>
              <a:t>Volume </a:t>
            </a:r>
            <a:r>
              <a:rPr b="1" dirty="0"/>
              <a:t>vol4</a:t>
            </a:r>
            <a:r>
              <a:rPr dirty="0"/>
              <a:t> is also </a:t>
            </a:r>
            <a:r>
              <a:rPr i="1" dirty="0"/>
              <a:t>Active</a:t>
            </a:r>
            <a:r>
              <a:rPr dirty="0"/>
              <a:t>. The operation has saved 40 MB of data. This is 20% of the total duplicate data found in the searching stage. </a:t>
            </a:r>
          </a:p>
          <a:p>
            <a:pPr marL="0" marR="0" indent="0" algn="l" defTabSz="914400" rtl="0" eaLnBrk="0" fontAlgn="base" latinLnBrk="0" hangingPunct="0">
              <a:lnSpc>
                <a:spcPct val="100000"/>
              </a:lnSpc>
              <a:spcBef>
                <a:spcPct val="30000"/>
              </a:spcBef>
              <a:spcAft>
                <a:spcPct val="0"/>
              </a:spcAft>
              <a:buClrTx/>
              <a:buSzTx/>
              <a:buFontTx/>
              <a:buNone/>
              <a:tabLst/>
              <a:defRPr/>
            </a:pPr>
            <a:r>
              <a:rPr dirty="0"/>
              <a:t>You can find out how much space you have saved with deduplication by using the Data ONTAP </a:t>
            </a:r>
            <a:r>
              <a:rPr dirty="0" err="1">
                <a:latin typeface="Courier New" pitchFamily="49" charset="0"/>
              </a:rPr>
              <a:t>snapvault</a:t>
            </a:r>
            <a:r>
              <a:rPr dirty="0">
                <a:latin typeface="Courier New" pitchFamily="49" charset="0"/>
              </a:rPr>
              <a:t> status –b </a:t>
            </a:r>
            <a:r>
              <a:rPr dirty="0"/>
              <a:t>command. Do not use the </a:t>
            </a:r>
            <a:r>
              <a:rPr dirty="0" err="1">
                <a:latin typeface="Courier New" pitchFamily="49" charset="0"/>
              </a:rPr>
              <a:t>df</a:t>
            </a:r>
            <a:r>
              <a:rPr dirty="0">
                <a:latin typeface="Courier New" pitchFamily="49" charset="0"/>
              </a:rPr>
              <a:t> –s </a:t>
            </a:r>
            <a:r>
              <a:rPr dirty="0"/>
              <a:t>command.</a:t>
            </a:r>
          </a:p>
          <a:p>
            <a:pPr marL="0" marR="0" indent="0" algn="l" defTabSz="914400" rtl="0" eaLnBrk="0" fontAlgn="base" latinLnBrk="0" hangingPunct="0">
              <a:lnSpc>
                <a:spcPct val="100000"/>
              </a:lnSpc>
              <a:spcBef>
                <a:spcPct val="30000"/>
              </a:spcBef>
              <a:spcAft>
                <a:spcPct val="0"/>
              </a:spcAft>
              <a:buClrTx/>
              <a:buSzTx/>
              <a:buFontTx/>
              <a:buNone/>
              <a:tabLst/>
              <a:defRPr/>
            </a:pPr>
            <a:r>
              <a:rPr dirty="0"/>
              <a:t>Descriptions of the </a:t>
            </a:r>
            <a:r>
              <a:rPr dirty="0" err="1">
                <a:latin typeface="Courier New" pitchFamily="49" charset="0"/>
              </a:rPr>
              <a:t>snapvault</a:t>
            </a:r>
            <a:r>
              <a:rPr dirty="0">
                <a:latin typeface="Courier New" pitchFamily="49" charset="0"/>
              </a:rPr>
              <a:t> status -b </a:t>
            </a:r>
            <a:r>
              <a:rPr dirty="0"/>
              <a:t>command output fields:</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actual</a:t>
            </a:r>
            <a:r>
              <a:rPr dirty="0"/>
              <a:t> - Total data sent from Veritas™ NetBackup™ and “stored</a:t>
            </a:r>
            <a:r>
              <a:rPr dirty="0" smtClean="0"/>
              <a:t>”</a:t>
            </a:r>
            <a:r>
              <a:rPr lang="en-US" dirty="0" smtClean="0"/>
              <a:t>.</a:t>
            </a:r>
            <a:endParaRPr dirty="0"/>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used</a:t>
            </a:r>
            <a:r>
              <a:rPr dirty="0"/>
              <a:t> - Total disk space consumed on the </a:t>
            </a:r>
            <a:r>
              <a:rPr dirty="0" smtClean="0"/>
              <a:t>volume</a:t>
            </a:r>
            <a:r>
              <a:rPr lang="en-US" dirty="0" smtClean="0"/>
              <a:t>.</a:t>
            </a:r>
            <a:endParaRPr dirty="0"/>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saved</a:t>
            </a:r>
            <a:r>
              <a:rPr dirty="0"/>
              <a:t> - Total storage savings on the </a:t>
            </a:r>
            <a:r>
              <a:rPr dirty="0" smtClean="0"/>
              <a:t>volume</a:t>
            </a:r>
            <a:r>
              <a:rPr lang="en-US" dirty="0" smtClean="0"/>
              <a:t>.</a:t>
            </a:r>
            <a:endParaRPr dirty="0"/>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%saved</a:t>
            </a:r>
            <a:r>
              <a:rPr dirty="0"/>
              <a:t> - Percentage of storage </a:t>
            </a:r>
            <a:r>
              <a:rPr dirty="0" smtClean="0"/>
              <a:t>saved</a:t>
            </a:r>
            <a:r>
              <a:rPr lang="en-US" dirty="0" smtClean="0"/>
              <a:t>.</a:t>
            </a:r>
            <a:endParaRPr dirty="0"/>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ratio</a:t>
            </a:r>
            <a:r>
              <a:rPr dirty="0"/>
              <a:t> - The effective compression ratio storage savings is </a:t>
            </a:r>
            <a:r>
              <a:rPr dirty="0" smtClean="0"/>
              <a:t>providing</a:t>
            </a:r>
            <a:r>
              <a:rPr lang="en-US" dirty="0" smtClean="0"/>
              <a:t>.</a:t>
            </a:r>
            <a:endParaRPr dirty="0"/>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46</a:t>
            </a:fld>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47</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OPTIMZING DATA ONTAP CONFIGURATION FOR NAS</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OPTIMIZING NAS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48</a:t>
            </a:fld>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THE NFSSTAT COMMAND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A </a:t>
            </a:r>
            <a:r>
              <a:t>large number of NFS reply cache hits can indicate a potential client problem or a network problem. </a:t>
            </a:r>
          </a:p>
          <a:p>
            <a:pPr marL="0" marR="0" indent="0" algn="l" defTabSz="914400" rtl="0" eaLnBrk="0" fontAlgn="base" latinLnBrk="0" hangingPunct="0">
              <a:lnSpc>
                <a:spcPct val="100000"/>
              </a:lnSpc>
              <a:spcBef>
                <a:spcPct val="30000"/>
              </a:spcBef>
              <a:spcAft>
                <a:spcPct val="0"/>
              </a:spcAft>
              <a:buClrTx/>
              <a:buSzTx/>
              <a:buFontTx/>
              <a:buNone/>
              <a:tabLst/>
              <a:defRPr/>
            </a:pPr>
            <a:r>
              <a:t>Use the </a:t>
            </a:r>
            <a:r>
              <a:rPr>
                <a:latin typeface="Courier New" pitchFamily="49" charset="0"/>
              </a:rPr>
              <a:t>nfsstat –d </a:t>
            </a:r>
            <a:r>
              <a:t>command to determine if the threshold for NFS reply cache is too high. A threshold for this should be around 0.1%. To calculate the threshold:</a:t>
            </a:r>
          </a:p>
          <a:p>
            <a:pPr marL="0" marR="0" indent="0" algn="l" defTabSz="914400" rtl="0" eaLnBrk="0" fontAlgn="base" latinLnBrk="0" hangingPunct="0">
              <a:lnSpc>
                <a:spcPct val="100000"/>
              </a:lnSpc>
              <a:spcBef>
                <a:spcPct val="30000"/>
              </a:spcBef>
              <a:spcAft>
                <a:spcPct val="0"/>
              </a:spcAft>
              <a:buClrTx/>
              <a:buSzTx/>
              <a:buFontTx/>
              <a:buNone/>
              <a:tabLst/>
              <a:defRPr/>
            </a:pPr>
            <a:r>
              <a:t>Add “misses” for TCP and UDP.</a:t>
            </a:r>
          </a:p>
          <a:p>
            <a:pPr marL="0" marR="0" indent="0" algn="l" defTabSz="914400" rtl="0" eaLnBrk="0" fontAlgn="base" latinLnBrk="0" hangingPunct="0">
              <a:lnSpc>
                <a:spcPct val="100000"/>
              </a:lnSpc>
              <a:spcBef>
                <a:spcPct val="30000"/>
              </a:spcBef>
              <a:spcAft>
                <a:spcPct val="0"/>
              </a:spcAft>
              <a:buClrTx/>
              <a:buSzTx/>
              <a:buFontTx/>
              <a:buNone/>
              <a:tabLst/>
              <a:defRPr/>
            </a:pPr>
            <a:r>
              <a:t>Add all other numbers to determine hits.</a:t>
            </a:r>
          </a:p>
          <a:p>
            <a:pPr marL="0" marR="0" indent="0" algn="l" defTabSz="914400" rtl="0" eaLnBrk="0" fontAlgn="base" latinLnBrk="0" hangingPunct="0">
              <a:lnSpc>
                <a:spcPct val="100000"/>
              </a:lnSpc>
              <a:spcBef>
                <a:spcPct val="30000"/>
              </a:spcBef>
              <a:spcAft>
                <a:spcPct val="0"/>
              </a:spcAft>
              <a:buClrTx/>
              <a:buSzTx/>
              <a:buFontTx/>
              <a:buNone/>
              <a:tabLst/>
              <a:defRPr/>
            </a:pPr>
            <a:r>
              <a:t>Divide the hits by the misses to get a percentage.</a:t>
            </a: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49</a:t>
            </a:fld>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9"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NFS CLIENT-SIDE TUNING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For </a:t>
            </a:r>
            <a:r>
              <a:t>NFS, the storage system supports both TCP and UDP. NetApp recommends TCP over UDP.</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50</a:t>
            </a:fld>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NFS CLIENT-SIDE TUNING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rPr>
                <a:latin typeface="Courier New" pitchFamily="49" charset="0"/>
              </a:rPr>
              <a:t>rsize</a:t>
            </a:r>
            <a:r>
              <a:t> and </a:t>
            </a:r>
            <a:r>
              <a:rPr>
                <a:latin typeface="Courier New" pitchFamily="49" charset="0"/>
              </a:rPr>
              <a:t>wsize </a:t>
            </a:r>
            <a:r>
              <a:t>mount options determine how large a network read or write operation can be before the client breaks it into smaller operations. If jumbo frames are enabled, it is important to use an </a:t>
            </a:r>
            <a:r>
              <a:rPr>
                <a:latin typeface="Courier New" pitchFamily="49" charset="0"/>
              </a:rPr>
              <a:t>rsize</a:t>
            </a:r>
            <a:r>
              <a:t> and </a:t>
            </a:r>
            <a:r>
              <a:rPr>
                <a:latin typeface="Courier New" pitchFamily="49" charset="0"/>
              </a:rPr>
              <a:t>wsize</a:t>
            </a:r>
            <a:r>
              <a:t> that will effectively fill the jumbo frame. </a:t>
            </a:r>
          </a:p>
          <a:p>
            <a:pPr marL="0" marR="0" indent="0" algn="l" defTabSz="914400" rtl="0" eaLnBrk="0" fontAlgn="base" latinLnBrk="0" hangingPunct="0">
              <a:lnSpc>
                <a:spcPct val="100000"/>
              </a:lnSpc>
              <a:spcBef>
                <a:spcPct val="30000"/>
              </a:spcBef>
              <a:spcAft>
                <a:spcPct val="0"/>
              </a:spcAft>
              <a:buClrTx/>
              <a:buSzTx/>
              <a:buFontTx/>
              <a:buNone/>
              <a:tabLst/>
              <a:defRPr/>
            </a:pPr>
            <a:r>
              <a:t>Low </a:t>
            </a:r>
            <a:r>
              <a:rPr>
                <a:latin typeface="Courier New" pitchFamily="49" charset="0"/>
              </a:rPr>
              <a:t>rsize</a:t>
            </a:r>
            <a:r>
              <a:t> and </a:t>
            </a:r>
            <a:r>
              <a:rPr>
                <a:latin typeface="Courier New" pitchFamily="49" charset="0"/>
              </a:rPr>
              <a:t>wsize</a:t>
            </a:r>
            <a:r>
              <a:t> values can be appropriate if adverse network conditions prevent NFS from working with higher values. However, when you encounter poor performance because of network problems, switching to NFS over TCP is a better way to achieve good performance than using small read or write sizes over UDP. The client and server fragment large UDP datagrams, such as single read or write operations more than a kilobyte, into individual IP packets. RPC-over-UDP retransmits a whole RPC request if any part of it is lost on the network, whereas RPC-over-TCP efficiently recovers a few lost packets and reassembles the complete request at the receiving end. </a:t>
            </a:r>
          </a:p>
          <a:p>
            <a:pPr marL="0" marR="0" indent="0" algn="l" defTabSz="914400" rtl="0" eaLnBrk="0" fontAlgn="base" latinLnBrk="0" hangingPunct="0">
              <a:lnSpc>
                <a:spcPct val="100000"/>
              </a:lnSpc>
              <a:spcBef>
                <a:spcPct val="30000"/>
              </a:spcBef>
              <a:spcAft>
                <a:spcPct val="0"/>
              </a:spcAft>
              <a:buClrTx/>
              <a:buSzTx/>
              <a:buFontTx/>
              <a:buNone/>
              <a:tabLst/>
              <a:defRPr/>
            </a:pPr>
            <a:r>
              <a:t>Therefore using NFS over TCP, with 32K read and write sizes, usually provides good performance by allowing a single RPC to transmit or receive a large amount of data. With NFS over UDP, 32K read and write sizes may provide good performance, but often using NFS over UDP results in terrible performance if the network is at all congested. A good compromise value when using NFS over UDP is 8K or less. If you find even that does not work well, and you cannot improve network conditions, we recommend switching to NFS over TCP if possible. </a:t>
            </a: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51</a:t>
            </a:fld>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0" cap="all" dirty="0" smtClean="0"/>
              <a:t>NFS CLIENT-SIDE TUNING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1" cap="all"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smtClean="0"/>
              <a:t>The </a:t>
            </a:r>
            <a:r>
              <a:rPr b="1" cap="all" dirty="0" err="1"/>
              <a:t>no_atime</a:t>
            </a:r>
            <a:r>
              <a:rPr b="1" cap="all" dirty="0"/>
              <a:t> COMMAND</a:t>
            </a:r>
          </a:p>
          <a:p>
            <a:pPr marL="0" marR="0" indent="0" algn="l" defTabSz="914400" rtl="0" eaLnBrk="0" fontAlgn="base" latinLnBrk="0" hangingPunct="0">
              <a:lnSpc>
                <a:spcPct val="100000"/>
              </a:lnSpc>
              <a:spcBef>
                <a:spcPct val="30000"/>
              </a:spcBef>
              <a:spcAft>
                <a:spcPct val="0"/>
              </a:spcAft>
              <a:buClrTx/>
              <a:buSzTx/>
              <a:buFontTx/>
              <a:buNone/>
              <a:tabLst/>
              <a:defRPr/>
            </a:pPr>
            <a:r>
              <a:rPr dirty="0"/>
              <a:t>It is a common trick for system administrators to set the </a:t>
            </a:r>
            <a:r>
              <a:rPr i="1" dirty="0" err="1"/>
              <a:t>noatime</a:t>
            </a:r>
            <a:r>
              <a:rPr dirty="0"/>
              <a:t> mount option on local file systems to improve disk performance. Because NFS servers, not clients, control the values contained in a file's timestamps (access time, metadata change time, and data modify time) by default, this trick is not effective for NFS mounts. However, storage systems allow you to reduce the overhead caused by aggressive </a:t>
            </a:r>
            <a:r>
              <a:rPr i="1" dirty="0" err="1"/>
              <a:t>atime</a:t>
            </a:r>
            <a:r>
              <a:rPr dirty="0"/>
              <a:t> flushing if you set a volume's </a:t>
            </a:r>
            <a:r>
              <a:rPr i="1" dirty="0" err="1">
                <a:latin typeface="Courier New" pitchFamily="49" charset="0"/>
              </a:rPr>
              <a:t>no_atime_update</a:t>
            </a:r>
            <a:r>
              <a:rPr i="1" dirty="0"/>
              <a:t> </a:t>
            </a:r>
            <a:r>
              <a:rPr dirty="0"/>
              <a:t>option. On a storage system console, type </a:t>
            </a:r>
            <a:r>
              <a:rPr dirty="0">
                <a:latin typeface="Courier New" pitchFamily="49" charset="0"/>
              </a:rPr>
              <a:t>help </a:t>
            </a:r>
            <a:r>
              <a:rPr dirty="0" err="1">
                <a:latin typeface="Courier New" pitchFamily="49" charset="0"/>
              </a:rPr>
              <a:t>vol</a:t>
            </a:r>
            <a:r>
              <a:rPr dirty="0">
                <a:latin typeface="Courier New" pitchFamily="49" charset="0"/>
              </a:rPr>
              <a:t> options</a:t>
            </a:r>
            <a:r>
              <a:rPr dirty="0"/>
              <a:t> for details.</a:t>
            </a: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52</a:t>
            </a:fld>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0" cap="all" dirty="0" smtClean="0"/>
              <a:t>NFS CLIENT-SIDE CACHING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1" cap="all"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smtClean="0"/>
              <a:t>Increase </a:t>
            </a:r>
            <a:r>
              <a:rPr b="1" cap="all" dirty="0"/>
              <a:t>RAM for the client</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most effective way to improve client-side performance is to increase the client cache abilities by adding RAM to your clients. This should greatly reduce the cache turnover rate and should result in fewer read requests and faster client response time.</a:t>
            </a: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a:t>How can you determine if the client has the right amount of RAM?</a:t>
            </a:r>
          </a:p>
          <a:p>
            <a:pPr marL="0" marR="0" indent="0" algn="l" defTabSz="914400" rtl="0" eaLnBrk="0" fontAlgn="base" latinLnBrk="0" hangingPunct="0">
              <a:lnSpc>
                <a:spcPct val="100000"/>
              </a:lnSpc>
              <a:spcBef>
                <a:spcPct val="30000"/>
              </a:spcBef>
              <a:spcAft>
                <a:spcPct val="0"/>
              </a:spcAft>
              <a:buClrTx/>
              <a:buSzTx/>
              <a:buFontTx/>
              <a:buNone/>
              <a:tabLst/>
              <a:defRPr/>
            </a:pPr>
            <a:r>
              <a:rPr dirty="0"/>
              <a:t>Lengthen the attribute cache time-out (</a:t>
            </a:r>
            <a:r>
              <a:rPr dirty="0" err="1"/>
              <a:t>actimeo</a:t>
            </a:r>
            <a:r>
              <a:rPr dirty="0" smtClean="0"/>
              <a:t>).</a:t>
            </a:r>
            <a:r>
              <a:rPr lang="en-US" baseline="0" dirty="0" smtClean="0"/>
              <a:t>  </a:t>
            </a:r>
            <a:r>
              <a:rPr dirty="0" smtClean="0"/>
              <a:t>Use </a:t>
            </a:r>
            <a:r>
              <a:rPr dirty="0"/>
              <a:t>the “no acknowledgement” option (</a:t>
            </a:r>
            <a:r>
              <a:rPr dirty="0" err="1"/>
              <a:t>noac</a:t>
            </a:r>
            <a:r>
              <a:rPr dirty="0"/>
              <a:t>).</a:t>
            </a:r>
          </a:p>
          <a:p>
            <a:pPr marL="0" marR="0" indent="0" algn="l" defTabSz="914400" rtl="0" eaLnBrk="0" fontAlgn="base" latinLnBrk="0" hangingPunct="0">
              <a:lnSpc>
                <a:spcPct val="100000"/>
              </a:lnSpc>
              <a:spcBef>
                <a:spcPct val="30000"/>
              </a:spcBef>
              <a:spcAft>
                <a:spcPct val="0"/>
              </a:spcAft>
              <a:buClrTx/>
              <a:buSzTx/>
              <a:buFontTx/>
              <a:buNone/>
              <a:tabLst/>
              <a:defRPr/>
            </a:pPr>
            <a:r>
              <a:rPr dirty="0"/>
              <a:t>Linux has a special mount option for file systems called </a:t>
            </a:r>
            <a:r>
              <a:rPr dirty="0" err="1"/>
              <a:t>noatime</a:t>
            </a:r>
            <a:r>
              <a:rPr dirty="0"/>
              <a:t> that can be added to each line that addresses one file system in the /etc/</a:t>
            </a:r>
            <a:r>
              <a:rPr dirty="0" err="1"/>
              <a:t>fstab</a:t>
            </a:r>
            <a:r>
              <a:rPr dirty="0"/>
              <a:t> file. If a file system has been mounted with this option, reading accesses to the file system will no longer result in an update to the </a:t>
            </a:r>
            <a:r>
              <a:rPr dirty="0" err="1"/>
              <a:t>atime</a:t>
            </a:r>
            <a:r>
              <a:rPr dirty="0"/>
              <a:t> information associated with the file like we have explained above. The importance of the </a:t>
            </a:r>
            <a:r>
              <a:rPr dirty="0" err="1"/>
              <a:t>noatime</a:t>
            </a:r>
            <a:r>
              <a:rPr dirty="0"/>
              <a:t> setting is that it eliminates the system’s need to make writes to the file system for files that are simply being read. Because writes can be somewhat expensive, this can result in measurable performance gains. Note that the write time information to a file will continue to be updated any time that the file is written to. We will set the </a:t>
            </a:r>
            <a:r>
              <a:rPr dirty="0" err="1"/>
              <a:t>noatime</a:t>
            </a:r>
            <a:r>
              <a:rPr dirty="0"/>
              <a:t> option to our /</a:t>
            </a:r>
            <a:r>
              <a:rPr dirty="0" err="1"/>
              <a:t>chroot</a:t>
            </a:r>
            <a:r>
              <a:rPr dirty="0"/>
              <a:t> file system. </a:t>
            </a: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a:t>Use the no access time (</a:t>
            </a:r>
            <a:r>
              <a:rPr b="1" cap="all" dirty="0" err="1"/>
              <a:t>noatime</a:t>
            </a:r>
            <a:r>
              <a:rPr b="1" cap="all" dirty="0"/>
              <a:t> and </a:t>
            </a:r>
            <a:r>
              <a:rPr b="1" cap="all" dirty="0" err="1"/>
              <a:t>nodirtime</a:t>
            </a:r>
            <a:r>
              <a:rPr b="1" cap="all" dirty="0"/>
              <a:t>) option</a:t>
            </a:r>
          </a:p>
          <a:p>
            <a:pPr marL="0" marR="0" indent="0" algn="l" defTabSz="914400" rtl="0" eaLnBrk="0" fontAlgn="base" latinLnBrk="0" hangingPunct="0">
              <a:lnSpc>
                <a:spcPct val="100000"/>
              </a:lnSpc>
              <a:spcBef>
                <a:spcPct val="30000"/>
              </a:spcBef>
              <a:spcAft>
                <a:spcPct val="0"/>
              </a:spcAft>
              <a:buClrTx/>
              <a:buSzTx/>
              <a:buFontTx/>
              <a:buNone/>
              <a:tabLst/>
              <a:defRPr/>
            </a:pPr>
            <a:r>
              <a:rPr dirty="0"/>
              <a:t>By default, the file system is mounted with normal access time (</a:t>
            </a:r>
            <a:r>
              <a:rPr i="1" dirty="0" err="1"/>
              <a:t>atime</a:t>
            </a:r>
            <a:r>
              <a:rPr dirty="0"/>
              <a:t>) recording. If </a:t>
            </a:r>
            <a:r>
              <a:rPr i="1" dirty="0" err="1"/>
              <a:t>noatime</a:t>
            </a:r>
            <a:r>
              <a:rPr dirty="0"/>
              <a:t> is specified, the file system will ignore access time updates on files, except when they coincide with updates to the </a:t>
            </a:r>
            <a:r>
              <a:rPr dirty="0" err="1"/>
              <a:t>ctime</a:t>
            </a:r>
            <a:r>
              <a:rPr dirty="0"/>
              <a:t> or </a:t>
            </a:r>
            <a:r>
              <a:rPr dirty="0" err="1"/>
              <a:t>mtime</a:t>
            </a:r>
            <a:r>
              <a:rPr dirty="0"/>
              <a:t> values. This option reduces disk activity on file system where access times are unimportant. Consult the manual pages for your version of UNIX for the right option. The option is </a:t>
            </a:r>
            <a:r>
              <a:rPr dirty="0" err="1"/>
              <a:t>noatime</a:t>
            </a:r>
            <a:r>
              <a:rPr dirty="0"/>
              <a:t> for Solaris and Linux. The option is </a:t>
            </a:r>
            <a:r>
              <a:rPr i="1" dirty="0" err="1"/>
              <a:t>noac</a:t>
            </a:r>
            <a:r>
              <a:rPr dirty="0"/>
              <a:t> (no attributes) for FreeBSD.</a:t>
            </a: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53</a:t>
            </a:fld>
            <a:endParaRPr 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TUNING THE CLIENT OPERATING SYSTEM</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54</a:t>
            </a:fld>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0" cap="all" dirty="0" smtClean="0"/>
              <a:t>OPTIMIZE CIFS CLIENT CONFIGURATION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1" cap="all"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smtClean="0"/>
              <a:t>Hardware </a:t>
            </a:r>
            <a:r>
              <a:rPr b="1" cap="all" dirty="0"/>
              <a:t>and Operating System dependencies</a:t>
            </a:r>
          </a:p>
          <a:p>
            <a:pPr marL="0" marR="0" indent="0" algn="l" defTabSz="914400" rtl="0" eaLnBrk="0" fontAlgn="base" latinLnBrk="0" hangingPunct="0">
              <a:lnSpc>
                <a:spcPct val="100000"/>
              </a:lnSpc>
              <a:spcBef>
                <a:spcPct val="30000"/>
              </a:spcBef>
              <a:spcAft>
                <a:spcPct val="0"/>
              </a:spcAft>
              <a:buClrTx/>
              <a:buSzTx/>
              <a:buFontTx/>
              <a:buNone/>
              <a:tabLst/>
              <a:defRPr/>
            </a:pPr>
            <a:r>
              <a:rPr dirty="0"/>
              <a:t>CIFS performance is sensitive to client performance (mostly due to opportunistic locking). The faster clients provide better overall performance. Clients with larger memory will also have better performance. </a:t>
            </a: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a:t>Window size setting</a:t>
            </a:r>
          </a:p>
          <a:p>
            <a:pPr marL="0" marR="0" indent="0" algn="l" defTabSz="914400" rtl="0" eaLnBrk="0" fontAlgn="base" latinLnBrk="0" hangingPunct="0">
              <a:lnSpc>
                <a:spcPct val="100000"/>
              </a:lnSpc>
              <a:spcBef>
                <a:spcPct val="30000"/>
              </a:spcBef>
              <a:spcAft>
                <a:spcPct val="0"/>
              </a:spcAft>
              <a:buClrTx/>
              <a:buSzTx/>
              <a:buFontTx/>
              <a:buNone/>
              <a:tabLst/>
              <a:defRPr/>
            </a:pPr>
            <a:r>
              <a:rPr dirty="0"/>
              <a:t>Large window size basically increases the number of messages that can be in flight. The maximum window size that is supported on our storage system is 64,240. Increasing this on both the storage system and clients can dramatically improve performance for large transfers. You need to set the </a:t>
            </a:r>
            <a:r>
              <a:rPr dirty="0" err="1">
                <a:latin typeface="Courier New" pitchFamily="49" charset="0"/>
              </a:rPr>
              <a:t>cifs.tcp_window_size</a:t>
            </a:r>
            <a:r>
              <a:rPr dirty="0"/>
              <a:t> option to 64240. The window size on the client is controlled by adding the registry value (</a:t>
            </a:r>
            <a:r>
              <a:rPr dirty="0" err="1"/>
              <a:t>dword</a:t>
            </a:r>
            <a:r>
              <a:rPr dirty="0"/>
              <a:t>): </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\\HKEY_LOCAL_MACHINE\SYSTEM\CurrentControlSet\Services\Tcpip\</a:t>
            </a:r>
            <a:r>
              <a:rPr dirty="0"/>
              <a:t/>
            </a:r>
            <a:br>
              <a:rPr dirty="0"/>
            </a:br>
            <a:r>
              <a:rPr dirty="0">
                <a:latin typeface="Courier New" pitchFamily="49" charset="0"/>
              </a:rPr>
              <a:t>Parameters\</a:t>
            </a:r>
            <a:r>
              <a:rPr dirty="0" err="1">
                <a:latin typeface="Courier New" pitchFamily="49" charset="0"/>
              </a:rPr>
              <a:t>TcpWindowSize</a:t>
            </a:r>
            <a:endParaRPr dirty="0">
              <a:latin typeface="Courier New" pitchFamily="49"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dirty="0"/>
              <a:t>Then set this value to 64240 (0xFAF0 in hex).  </a:t>
            </a: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55</a:t>
            </a:fld>
            <a:endParaRPr 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FR" b="0" cap="all" dirty="0" smtClean="0">
                <a:latin typeface="Courier New" pitchFamily="49" charset="0"/>
              </a:rPr>
              <a:t>OPTIMIZE CIFS CLIENT CONFIGURATION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fr-FR" b="1" cap="all" dirty="0" smtClean="0">
              <a:latin typeface="Courier New" pitchFamily="49"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err="1" smtClean="0">
                <a:latin typeface="Courier New" pitchFamily="49" charset="0"/>
              </a:rPr>
              <a:t>Cifs.max_mpx</a:t>
            </a:r>
            <a:endParaRPr b="1" cap="all" dirty="0">
              <a:latin typeface="Courier New" pitchFamily="49"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dirty="0"/>
              <a:t>This tells the client how many operations can be pending on the storage system at the same time. The value should never be set below the NT default of 50. If </a:t>
            </a:r>
            <a:r>
              <a:rPr dirty="0" err="1">
                <a:latin typeface="Courier New" pitchFamily="49" charset="0"/>
              </a:rPr>
              <a:t>cifs</a:t>
            </a:r>
            <a:r>
              <a:rPr dirty="0">
                <a:latin typeface="Courier New" pitchFamily="49" charset="0"/>
              </a:rPr>
              <a:t> stat</a:t>
            </a:r>
            <a:r>
              <a:rPr dirty="0"/>
              <a:t> shows a maximum multiplex value greater than 32, you need to raise this number. Do not set this to any other values without an explicit conversation with NetApp Global Services. One way you can tell how much is enough is to run </a:t>
            </a:r>
            <a:r>
              <a:rPr dirty="0" err="1">
                <a:latin typeface="Courier New" pitchFamily="49" charset="0"/>
              </a:rPr>
              <a:t>perfmon</a:t>
            </a:r>
            <a:r>
              <a:rPr dirty="0"/>
              <a:t> on the client that is consuming the most resources and look at the Redirector\current commands’ statistics. The </a:t>
            </a:r>
            <a:r>
              <a:rPr dirty="0" err="1">
                <a:latin typeface="Courier New" pitchFamily="49" charset="0"/>
              </a:rPr>
              <a:t>Max_mpx</a:t>
            </a:r>
            <a:r>
              <a:rPr dirty="0"/>
              <a:t> value should be set to a healthy margin above that number. It should be noted that just automatically switching the setting this high is not a good idea. High values consume a lot of resources in the clients. That is one of the reasons that this is a hidden option. Setting this to an unapproved value will cause errors on some clients.</a:t>
            </a: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err="1">
                <a:latin typeface="Courier New" pitchFamily="49" charset="0"/>
              </a:rPr>
              <a:t>cifs.neg.buf.size</a:t>
            </a:r>
            <a:endParaRPr b="1" cap="all" dirty="0">
              <a:latin typeface="Courier New" pitchFamily="49"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dirty="0"/>
              <a:t>If you are having CIFS write performance issues, this is a configuration value you may wish to tune. For more information on this, refer to:</a:t>
            </a:r>
          </a:p>
          <a:p>
            <a:pPr marL="0" marR="0" indent="0" algn="l" defTabSz="914400" rtl="0" eaLnBrk="0" fontAlgn="base" latinLnBrk="0" hangingPunct="0">
              <a:lnSpc>
                <a:spcPct val="100000"/>
              </a:lnSpc>
              <a:spcBef>
                <a:spcPct val="30000"/>
              </a:spcBef>
              <a:spcAft>
                <a:spcPct val="0"/>
              </a:spcAft>
              <a:buClrTx/>
              <a:buSzTx/>
              <a:buFontTx/>
              <a:buNone/>
              <a:tabLst/>
              <a:defRPr/>
            </a:pPr>
            <a:r>
              <a:rPr dirty="0"/>
              <a:t>Microsoft:  http://support.microsoft.com/kb/q223140/</a:t>
            </a:r>
          </a:p>
          <a:p>
            <a:pPr marL="0" marR="0" indent="0" algn="l" defTabSz="914400" rtl="0" eaLnBrk="0" fontAlgn="base" latinLnBrk="0" hangingPunct="0">
              <a:lnSpc>
                <a:spcPct val="100000"/>
              </a:lnSpc>
              <a:spcBef>
                <a:spcPct val="30000"/>
              </a:spcBef>
              <a:spcAft>
                <a:spcPct val="0"/>
              </a:spcAft>
              <a:buClrTx/>
              <a:buSzTx/>
              <a:buFontTx/>
              <a:buNone/>
              <a:tabLst/>
              <a:defRPr/>
            </a:pPr>
            <a:r>
              <a:rPr dirty="0"/>
              <a:t>NetApp:  http://now.netapp.com/Knowledgebase/solutionarea.asp?id=ntapcs675</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56</a:t>
            </a:fld>
            <a:endParaRPr 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FR" smtClean="0"/>
              <a:t>OPTIMIZE CIFS CLIENT CONFIGURATION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fr-FR"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Opportunistic </a:t>
            </a:r>
            <a:r>
              <a:t>locks (oplocks) enable a CIFS client in certain file-sharing scenarios to perform client-side caching of read-ahead, write-behind, and lock information. A client can then read from or write to a file without regularly reminding the server that it needs access to the file in question. This improves performance by reducing network traffic.</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57</a:t>
            </a:fld>
            <a:endParaRPr 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FR" smtClean="0"/>
              <a:t>OPTIMIZE CIFS CLIENT CONFIGURATION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fr-FR"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You </a:t>
            </a:r>
            <a:r>
              <a:t>can turn CIFS oplocks off on individual clients. If you turn them off at the storage system, this will disable all oplocks to or from the storage system.</a:t>
            </a: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58</a:t>
            </a:fld>
            <a:endParaRPr 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59</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OPTIMZING DATA ONTAP CONFIGURATION FOR SAN</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MISALIGNED I/O AND PARTIAL WRITES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Key </a:t>
            </a:r>
            <a:r>
              <a:t>point: each I/O to a block in the active partition (yellow) maps onto two partial blocks in the LUN (gray).</a:t>
            </a:r>
          </a:p>
          <a:p>
            <a:pPr marL="0" marR="0" indent="0" algn="l" defTabSz="914400" rtl="0" eaLnBrk="0" fontAlgn="base" latinLnBrk="0" hangingPunct="0">
              <a:lnSpc>
                <a:spcPct val="100000"/>
              </a:lnSpc>
              <a:spcBef>
                <a:spcPct val="30000"/>
              </a:spcBef>
              <a:spcAft>
                <a:spcPct val="0"/>
              </a:spcAft>
              <a:buClrTx/>
              <a:buSzTx/>
              <a:buFontTx/>
              <a:buNone/>
              <a:tabLst/>
              <a:defRPr/>
            </a:pPr>
            <a:r>
              <a:t>Consider this scenario: block 0 of the active partition is written. Sometime later block 1 is written. Sometime later block 0 is read. It will require two disk operations to fetch LUN blocks 0 and 1 because they will be on distinct places on the disk.</a:t>
            </a:r>
          </a:p>
          <a:p>
            <a:pPr marL="0" marR="0" indent="0" algn="l" defTabSz="914400" rtl="0" eaLnBrk="0" fontAlgn="base" latinLnBrk="0" hangingPunct="0">
              <a:lnSpc>
                <a:spcPct val="100000"/>
              </a:lnSpc>
              <a:spcBef>
                <a:spcPct val="30000"/>
              </a:spcBef>
              <a:spcAft>
                <a:spcPct val="0"/>
              </a:spcAft>
              <a:buClrTx/>
              <a:buSzTx/>
              <a:buFontTx/>
              <a:buNone/>
              <a:tabLst/>
              <a:defRPr/>
            </a:pPr>
            <a:r>
              <a:t>Note that the solution is to create the LUN properly in the first place. Properly created LUNs have a special place to store the partition table.</a:t>
            </a:r>
          </a:p>
          <a:p>
            <a:pPr marL="0" marR="0" indent="0" algn="l" defTabSz="914400" rtl="0" eaLnBrk="0" fontAlgn="base" latinLnBrk="0" hangingPunct="0">
              <a:lnSpc>
                <a:spcPct val="100000"/>
              </a:lnSpc>
              <a:spcBef>
                <a:spcPct val="30000"/>
              </a:spcBef>
              <a:spcAft>
                <a:spcPct val="0"/>
              </a:spcAft>
              <a:buClrTx/>
              <a:buSzTx/>
              <a:buFontTx/>
              <a:buNone/>
              <a:tabLst/>
              <a:defRPr/>
            </a:pPr>
            <a:r>
              <a:rPr b="1" cap="all"/>
              <a:t>Ways to Prevent the Misaligned I/O and partial writes</a:t>
            </a:r>
          </a:p>
          <a:p>
            <a:pPr marL="0" marR="0" indent="0" algn="l" defTabSz="914400" rtl="0" eaLnBrk="0" fontAlgn="base" latinLnBrk="0" hangingPunct="0">
              <a:lnSpc>
                <a:spcPct val="100000"/>
              </a:lnSpc>
              <a:spcBef>
                <a:spcPct val="30000"/>
              </a:spcBef>
              <a:spcAft>
                <a:spcPct val="0"/>
              </a:spcAft>
              <a:buClrTx/>
              <a:buSzTx/>
              <a:buFontTx/>
              <a:buNone/>
              <a:tabLst/>
              <a:defRPr/>
            </a:pPr>
            <a:r>
              <a:t>Use SnapDrive® to create LUNs.</a:t>
            </a:r>
          </a:p>
          <a:p>
            <a:pPr marL="0" marR="0" indent="0" algn="l" defTabSz="914400" rtl="0" eaLnBrk="0" fontAlgn="base" latinLnBrk="0" hangingPunct="0">
              <a:lnSpc>
                <a:spcPct val="100000"/>
              </a:lnSpc>
              <a:spcBef>
                <a:spcPct val="30000"/>
              </a:spcBef>
              <a:spcAft>
                <a:spcPct val="0"/>
              </a:spcAft>
              <a:buClrTx/>
              <a:buSzTx/>
              <a:buFontTx/>
              <a:buNone/>
              <a:tabLst/>
              <a:defRPr/>
            </a:pPr>
            <a:r>
              <a:t>Create LUNs using the correct type (Windows, Linux, Solaris).</a:t>
            </a:r>
          </a:p>
        </p:txBody>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60</a:t>
            </a:fld>
            <a:endParaRPr 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9"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MISALIGNED I/O AND PARTIAL WRITES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WAFL </a:t>
            </a:r>
            <a:r>
              <a:t>always moves data to and from disks in multiples of 4-KB chunks. If a LUN write does not start or end on what WAFL believes is a 4-KB boundary, a partial write is done. A partial write is a write that covers only part of one of the WAFL file system’s 4-KB buffers. WAFL must read the old 4-KB chunk into memory, overlay the partial write, and then commit the merged result back to disk.</a:t>
            </a:r>
          </a:p>
          <a:p>
            <a:pPr marL="0" marR="0" indent="0" algn="l" defTabSz="914400" rtl="0" eaLnBrk="0" fontAlgn="base" latinLnBrk="0" hangingPunct="0">
              <a:lnSpc>
                <a:spcPct val="100000"/>
              </a:lnSpc>
              <a:spcBef>
                <a:spcPct val="30000"/>
              </a:spcBef>
              <a:spcAft>
                <a:spcPct val="0"/>
              </a:spcAft>
              <a:buClrTx/>
              <a:buSzTx/>
              <a:buFontTx/>
              <a:buNone/>
              <a:tabLst/>
              <a:defRPr/>
            </a:pPr>
            <a:r>
              <a:t>This process is slow and wasteful, and can also slow down the processing of consistency points (CPs).</a:t>
            </a:r>
          </a:p>
          <a:p>
            <a:pPr marL="0" marR="0" indent="0" algn="l" defTabSz="914400" rtl="0" eaLnBrk="0" fontAlgn="base" latinLnBrk="0" hangingPunct="0">
              <a:lnSpc>
                <a:spcPct val="100000"/>
              </a:lnSpc>
              <a:spcBef>
                <a:spcPct val="30000"/>
              </a:spcBef>
              <a:spcAft>
                <a:spcPct val="0"/>
              </a:spcAft>
              <a:buClrTx/>
              <a:buSzTx/>
              <a:buFontTx/>
              <a:buNone/>
              <a:tabLst/>
              <a:defRPr/>
            </a:pPr>
            <a:r>
              <a:t>WAFL will only allow a certain number of partially written buffers to exist in a CP. This prevents extending the CP and causing back-to-back CPs.</a:t>
            </a:r>
          </a:p>
        </p:txBody>
      </p:sp>
      <p:sp>
        <p:nvSpPr>
          <p:cNvPr id="5" name="Slide Image Placeholder 4"/>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61</a:t>
            </a:fld>
            <a:endParaRPr 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62</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endParaRPr dirty="0"/>
          </a:p>
        </p:txBody>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63</a:t>
            </a:fld>
            <a:endParaRPr 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EXERCISE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64</a:t>
            </a:fld>
            <a:endParaRPr 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65</a:t>
            </a:fld>
            <a:endParaRPr 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687388" y="228600"/>
            <a:ext cx="5181600" cy="3886200"/>
          </a:xfrm>
        </p:spPr>
      </p:sp>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66</a:t>
            </a:fld>
            <a:endParaRPr 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Notes Placeholder 8"/>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 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67</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5" name="Freeform 3"/>
          <p:cNvSpPr>
            <a:spLocks/>
          </p:cNvSpPr>
          <p:nvPr userDrawn="1"/>
        </p:nvSpPr>
        <p:spPr bwMode="invGray">
          <a:xfrm>
            <a:off x="1447800" y="0"/>
            <a:ext cx="7696200" cy="6858000"/>
          </a:xfrm>
          <a:custGeom>
            <a:avLst/>
            <a:gdLst/>
            <a:ahLst/>
            <a:cxnLst>
              <a:cxn ang="0">
                <a:pos x="0" y="4320"/>
              </a:cxn>
              <a:cxn ang="0">
                <a:pos x="0" y="0"/>
              </a:cxn>
              <a:cxn ang="0">
                <a:pos x="4848" y="0"/>
              </a:cxn>
              <a:cxn ang="0">
                <a:pos x="4848" y="4320"/>
              </a:cxn>
              <a:cxn ang="0">
                <a:pos x="4608" y="4320"/>
              </a:cxn>
              <a:cxn ang="0">
                <a:pos x="4608" y="1344"/>
              </a:cxn>
              <a:cxn ang="0">
                <a:pos x="2880" y="1344"/>
              </a:cxn>
              <a:cxn ang="0">
                <a:pos x="2880" y="4320"/>
              </a:cxn>
              <a:cxn ang="0">
                <a:pos x="0" y="4320"/>
              </a:cxn>
            </a:cxnLst>
            <a:rect l="0" t="0" r="r" b="b"/>
            <a:pathLst>
              <a:path w="4848" h="4320">
                <a:moveTo>
                  <a:pt x="0" y="4320"/>
                </a:moveTo>
                <a:lnTo>
                  <a:pt x="0" y="0"/>
                </a:lnTo>
                <a:lnTo>
                  <a:pt x="4848" y="0"/>
                </a:lnTo>
                <a:lnTo>
                  <a:pt x="4848" y="4320"/>
                </a:lnTo>
                <a:lnTo>
                  <a:pt x="4608" y="4320"/>
                </a:lnTo>
                <a:lnTo>
                  <a:pt x="4608" y="1344"/>
                </a:lnTo>
                <a:lnTo>
                  <a:pt x="2880" y="1344"/>
                </a:lnTo>
                <a:lnTo>
                  <a:pt x="2880" y="4320"/>
                </a:lnTo>
                <a:lnTo>
                  <a:pt x="0" y="4320"/>
                </a:lnTo>
                <a:close/>
              </a:path>
            </a:pathLst>
          </a:custGeom>
          <a:solidFill>
            <a:schemeClr val="hlink"/>
          </a:solidFill>
          <a:ln w="9525" cap="flat" cmpd="sng">
            <a:noFill/>
            <a:prstDash val="solid"/>
            <a:round/>
            <a:headEnd/>
            <a:tailEnd/>
          </a:ln>
          <a:effectLst/>
        </p:spPr>
        <p:txBody>
          <a:bodyPr wrap="none" anchor="ctr">
            <a:spAutoFit/>
          </a:bodyPr>
          <a:lstStyle/>
          <a:p>
            <a:pPr algn="ctr">
              <a:buClr>
                <a:schemeClr val="accent2"/>
              </a:buClr>
              <a:buFont typeface="Wingdings 2" pitchFamily="18" charset="2"/>
              <a:buNone/>
              <a:defRPr/>
            </a:pPr>
            <a:endParaRPr lang="en-US" dirty="0"/>
          </a:p>
        </p:txBody>
      </p:sp>
      <p:sp>
        <p:nvSpPr>
          <p:cNvPr id="38918" name="Rectangle 6"/>
          <p:cNvSpPr>
            <a:spLocks noGrp="1" noChangeArrowheads="1"/>
          </p:cNvSpPr>
          <p:nvPr>
            <p:ph type="subTitle" idx="1"/>
          </p:nvPr>
        </p:nvSpPr>
        <p:spPr bwMode="black">
          <a:xfrm>
            <a:off x="1533525" y="4410075"/>
            <a:ext cx="4343400" cy="1685925"/>
          </a:xfrm>
        </p:spPr>
        <p:txBody>
          <a:bodyPr/>
          <a:lstStyle>
            <a:lvl1pPr marL="0" indent="0">
              <a:buFont typeface="Wingdings 2" pitchFamily="18" charset="2"/>
              <a:buNone/>
              <a:defRPr sz="2000">
                <a:solidFill>
                  <a:schemeClr val="bg1"/>
                </a:solidFill>
              </a:defRPr>
            </a:lvl1pPr>
          </a:lstStyle>
          <a:p>
            <a:r>
              <a:rPr lang="en-US"/>
              <a:t>Click to edit Master subtitle style</a:t>
            </a:r>
          </a:p>
        </p:txBody>
      </p:sp>
      <p:sp>
        <p:nvSpPr>
          <p:cNvPr id="38919" name="Rectangle 7"/>
          <p:cNvSpPr>
            <a:spLocks noGrp="1" noChangeArrowheads="1"/>
          </p:cNvSpPr>
          <p:nvPr>
            <p:ph type="ctrTitle"/>
          </p:nvPr>
        </p:nvSpPr>
        <p:spPr bwMode="black">
          <a:xfrm>
            <a:off x="1524000" y="2006600"/>
            <a:ext cx="4343400" cy="2003425"/>
          </a:xfrm>
        </p:spPr>
        <p:txBody>
          <a:bodyPr tIns="45720" bIns="45720" anchor="b"/>
          <a:lstStyle>
            <a:lvl1pPr>
              <a:defRPr sz="3400">
                <a:solidFill>
                  <a:schemeClr val="bg1"/>
                </a:solidFill>
              </a:defRPr>
            </a:lvl1pPr>
          </a:lstStyle>
          <a:p>
            <a:r>
              <a:rPr lang="en-US"/>
              <a:t>Click to edit Master title style</a:t>
            </a:r>
          </a:p>
        </p:txBody>
      </p:sp>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2" name="Picture 11" descr="na_logotag_vrt_2c_rgb_sm.png"/>
          <p:cNvPicPr>
            <a:picLocks noChangeAspect="1"/>
          </p:cNvPicPr>
          <p:nvPr userDrawn="1"/>
        </p:nvPicPr>
        <p:blipFill>
          <a:blip r:embed="rId2" cstate="print"/>
          <a:stretch>
            <a:fillRect/>
          </a:stretch>
        </p:blipFill>
        <p:spPr>
          <a:xfrm>
            <a:off x="40887" y="69246"/>
            <a:ext cx="1344168" cy="1707093"/>
          </a:xfrm>
          <a:prstGeom prst="rect">
            <a:avLst/>
          </a:prstGeom>
        </p:spPr>
      </p:pic>
      <p:pic>
        <p:nvPicPr>
          <p:cNvPr id="11" name="Picture 10" descr="na_tagR_1c-rev_rgb.png"/>
          <p:cNvPicPr>
            <a:picLocks noChangeAspect="1"/>
          </p:cNvPicPr>
          <p:nvPr userDrawn="1"/>
        </p:nvPicPr>
        <p:blipFill>
          <a:blip r:embed="rId3" cstate="print"/>
          <a:stretch>
            <a:fillRect/>
          </a:stretch>
        </p:blipFill>
        <p:spPr>
          <a:xfrm>
            <a:off x="6678709" y="1000695"/>
            <a:ext cx="2286000" cy="584835"/>
          </a:xfrm>
          <a:prstGeom prst="rect">
            <a:avLst/>
          </a:prstGeom>
        </p:spPr>
      </p:pic>
      <p:pic>
        <p:nvPicPr>
          <p:cNvPr id="15" name="Picture 14" descr="wing.png"/>
          <p:cNvPicPr>
            <a:picLocks noChangeAspect="1"/>
          </p:cNvPicPr>
          <p:nvPr userDrawn="1"/>
        </p:nvPicPr>
        <p:blipFill>
          <a:blip r:embed="rId4" cstate="print"/>
          <a:stretch>
            <a:fillRect/>
          </a:stretch>
        </p:blipFill>
        <p:spPr>
          <a:xfrm>
            <a:off x="3903936" y="3827930"/>
            <a:ext cx="4864666" cy="147021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ubtitle Slide">
    <p:bg>
      <p:bgPr>
        <a:solidFill>
          <a:srgbClr val="FFFFFF"/>
        </a:solidFill>
        <a:effectLst/>
      </p:bgPr>
    </p:bg>
    <p:spTree>
      <p:nvGrpSpPr>
        <p:cNvPr id="1" name=""/>
        <p:cNvGrpSpPr/>
        <p:nvPr/>
      </p:nvGrpSpPr>
      <p:grpSpPr>
        <a:xfrm>
          <a:off x="0" y="0"/>
          <a:ext cx="0" cy="0"/>
          <a:chOff x="0" y="0"/>
          <a:chExt cx="0" cy="0"/>
        </a:xfrm>
      </p:grpSpPr>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1" name="Picture 10" descr="na_tagR_1c-rev_rgb.png"/>
          <p:cNvPicPr>
            <a:picLocks noChangeAspect="1"/>
          </p:cNvPicPr>
          <p:nvPr userDrawn="1"/>
        </p:nvPicPr>
        <p:blipFill>
          <a:blip r:embed="rId2" cstate="print"/>
          <a:stretch>
            <a:fillRect/>
          </a:stretch>
        </p:blipFill>
        <p:spPr>
          <a:xfrm>
            <a:off x="6678709" y="1000695"/>
            <a:ext cx="2286000" cy="584835"/>
          </a:xfrm>
          <a:prstGeom prst="rect">
            <a:avLst/>
          </a:prstGeom>
        </p:spPr>
      </p:pic>
      <p:sp>
        <p:nvSpPr>
          <p:cNvPr id="10" name="Rectangle 2"/>
          <p:cNvSpPr>
            <a:spLocks noChangeArrowheads="1"/>
          </p:cNvSpPr>
          <p:nvPr userDrawn="1"/>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4" name="Slide Number Placeholder 4"/>
          <p:cNvSpPr>
            <a:spLocks noGrp="1"/>
          </p:cNvSpPr>
          <p:nvPr userDrawn="1">
            <p:ph type="sldNum" sz="quarter" idx="11"/>
          </p:nvPr>
        </p:nvSpPr>
        <p:spPr>
          <a:xfrm>
            <a:off x="8305800" y="6597650"/>
            <a:ext cx="685800" cy="228600"/>
          </a:xfrm>
          <a:noFill/>
        </p:spPr>
        <p:txBody>
          <a:bodyPr/>
          <a:lstStyle/>
          <a:p>
            <a:fld id="{B16028E5-E08D-449F-84F1-7657E6E1EFEF}" type="slidenum">
              <a:rPr lang="en-US" smtClean="0"/>
              <a:pPr/>
              <a:t>‹#›</a:t>
            </a:fld>
            <a:endParaRPr lang="en-US" dirty="0" smtClean="0"/>
          </a:p>
        </p:txBody>
      </p:sp>
      <p:pic>
        <p:nvPicPr>
          <p:cNvPr id="16" name="Picture 15" descr="jump.png"/>
          <p:cNvPicPr>
            <a:picLocks noChangeAspect="1"/>
          </p:cNvPicPr>
          <p:nvPr userDrawn="1"/>
        </p:nvPicPr>
        <p:blipFill>
          <a:blip r:embed="rId3" cstate="print"/>
          <a:stretch>
            <a:fillRect/>
          </a:stretch>
        </p:blipFill>
        <p:spPr>
          <a:xfrm>
            <a:off x="5396089" y="1230496"/>
            <a:ext cx="3533421" cy="1943382"/>
          </a:xfrm>
          <a:prstGeom prst="rect">
            <a:avLst/>
          </a:prstGeom>
        </p:spPr>
      </p:pic>
      <p:pic>
        <p:nvPicPr>
          <p:cNvPr id="15" name="Picture 14" descr="na_logotag_vrt_2c_rgb_sm.png"/>
          <p:cNvPicPr>
            <a:picLocks noChangeAspect="1"/>
          </p:cNvPicPr>
          <p:nvPr userDrawn="1"/>
        </p:nvPicPr>
        <p:blipFill>
          <a:blip r:embed="rId4" cstate="print"/>
          <a:stretch>
            <a:fillRect/>
          </a:stretch>
        </p:blipFill>
        <p:spPr>
          <a:xfrm>
            <a:off x="125127" y="73989"/>
            <a:ext cx="859536" cy="1091610"/>
          </a:xfrm>
          <a:prstGeom prst="rect">
            <a:avLst/>
          </a:prstGeom>
        </p:spPr>
      </p:pic>
      <p:sp>
        <p:nvSpPr>
          <p:cNvPr id="18" name="Title 17"/>
          <p:cNvSpPr>
            <a:spLocks noGrp="1"/>
          </p:cNvSpPr>
          <p:nvPr>
            <p:ph type="title"/>
          </p:nvPr>
        </p:nvSpPr>
        <p:spPr>
          <a:xfrm>
            <a:off x="1123950" y="1262064"/>
            <a:ext cx="4025900" cy="2742908"/>
          </a:xfrm>
          <a:noFill/>
          <a:ln w="9525">
            <a:noFill/>
            <a:miter lim="800000"/>
            <a:headEnd/>
            <a:tailEnd/>
          </a:ln>
        </p:spPr>
        <p:txBody>
          <a:bodyPr vert="horz" wrap="square" lIns="91440" tIns="0" rIns="91440" bIns="0" numCol="1" anchor="b" anchorCtr="0" compatLnSpc="1">
            <a:prstTxWarp prst="textNoShape">
              <a:avLst/>
            </a:prstTxWarp>
          </a:bodyPr>
          <a:lstStyle>
            <a:lvl1pPr algn="l" rtl="0" eaLnBrk="0" fontAlgn="base" hangingPunct="0">
              <a:spcBef>
                <a:spcPct val="0"/>
              </a:spcBef>
              <a:spcAft>
                <a:spcPct val="0"/>
              </a:spcAft>
              <a:defRPr lang="en-US" sz="3000" b="1" dirty="0">
                <a:solidFill>
                  <a:schemeClr val="tx1"/>
                </a:solidFill>
                <a:latin typeface="+mj-lt"/>
                <a:ea typeface="+mj-ea"/>
                <a:cs typeface="+mj-cs"/>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5A215FA5-3C60-46E0-B474-67F17A5F2E76}" type="slidenum">
              <a:rPr lang="en-US"/>
              <a:pPr>
                <a:defRPr/>
              </a:pPr>
              <a:t>‹#›</a:t>
            </a:fld>
            <a:endParaRPr lang="en-US" dirty="0"/>
          </a:p>
        </p:txBody>
      </p:sp>
      <p:sp>
        <p:nvSpPr>
          <p:cNvPr id="5"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itle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50292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C0721F76-E55F-4874-A991-2DD9494AE5AA}" type="slidenum">
              <a:rPr lang="en-US"/>
              <a:pPr>
                <a:defRPr/>
              </a:pPr>
              <a:t>‹#›</a:t>
            </a:fld>
            <a:endParaRPr lang="en-US" dirty="0"/>
          </a:p>
        </p:txBody>
      </p:sp>
      <p:sp>
        <p:nvSpPr>
          <p:cNvPr id="6"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ntent Left, Picture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5024257" y="1124711"/>
            <a:ext cx="3849624"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2"/>
          <p:cNvSpPr>
            <a:spLocks noGrp="1"/>
          </p:cNvSpPr>
          <p:nvPr>
            <p:ph type="body" sz="half" idx="12"/>
          </p:nvPr>
        </p:nvSpPr>
        <p:spPr>
          <a:xfrm>
            <a:off x="990600"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ontent Right, Picture Lef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11" name="Text Placeholder 2"/>
          <p:cNvSpPr>
            <a:spLocks noGrp="1"/>
          </p:cNvSpPr>
          <p:nvPr>
            <p:ph type="body" sz="half" idx="1"/>
          </p:nvPr>
        </p:nvSpPr>
        <p:spPr>
          <a:xfrm>
            <a:off x="5028028"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idx="12"/>
          </p:nvPr>
        </p:nvSpPr>
        <p:spPr>
          <a:xfrm>
            <a:off x="996517" y="1124713"/>
            <a:ext cx="3925107"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90600" y="1123950"/>
            <a:ext cx="3886200" cy="5353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029200" y="1123950"/>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029200" y="3876675"/>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8305800" y="6597650"/>
            <a:ext cx="685800" cy="228600"/>
          </a:xfrm>
        </p:spPr>
        <p:txBody>
          <a:bodyPr/>
          <a:lstStyle>
            <a:lvl1pPr>
              <a:defRPr/>
            </a:lvl1pPr>
          </a:lstStyle>
          <a:p>
            <a:fld id="{B6770D2A-363C-46E9-AC56-4120BF0F6FF1}" type="slidenum">
              <a:rPr lang="en-US"/>
              <a:pPr/>
              <a:t>‹#›</a:t>
            </a:fld>
            <a:endParaRPr lang="en-US" dirty="0"/>
          </a:p>
        </p:txBody>
      </p:sp>
      <p:sp>
        <p:nvSpPr>
          <p:cNvPr id="7" name="Footer Placeholder 6"/>
          <p:cNvSpPr>
            <a:spLocks noGrp="1"/>
          </p:cNvSpPr>
          <p:nvPr>
            <p:ph type="ftr" sz="quarter" idx="11"/>
          </p:nvPr>
        </p:nvSpPr>
        <p:spPr>
          <a:xfrm>
            <a:off x="3352800" y="6600825"/>
            <a:ext cx="4876800" cy="228600"/>
          </a:xfrm>
        </p:spPr>
        <p:txBody>
          <a:bodyPr/>
          <a:lstStyle>
            <a:lvl1pPr>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5" name="Text Placeholder 4"/>
          <p:cNvSpPr>
            <a:spLocks noGrp="1"/>
          </p:cNvSpPr>
          <p:nvPr>
            <p:ph type="body" sz="quarter" idx="3"/>
          </p:nvPr>
        </p:nvSpPr>
        <p:spPr>
          <a:xfrm>
            <a:off x="5033305" y="1097817"/>
            <a:ext cx="3712464"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5033303" y="1870064"/>
            <a:ext cx="3712464"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itle 1"/>
          <p:cNvSpPr>
            <a:spLocks noGrp="1"/>
          </p:cNvSpPr>
          <p:nvPr>
            <p:ph type="title"/>
          </p:nvPr>
        </p:nvSpPr>
        <p:spPr>
          <a:xfrm>
            <a:off x="996517" y="104775"/>
            <a:ext cx="7885112" cy="914400"/>
          </a:xfrm>
        </p:spPr>
        <p:txBody>
          <a:bodyPr/>
          <a:lstStyle/>
          <a:p>
            <a:r>
              <a:rPr lang="en-US" smtClean="0"/>
              <a:t>Click to edit Master title style</a:t>
            </a:r>
            <a:endParaRPr lang="en-US"/>
          </a:p>
        </p:txBody>
      </p:sp>
      <p:sp>
        <p:nvSpPr>
          <p:cNvPr id="13" name="Text Placeholder 4"/>
          <p:cNvSpPr>
            <a:spLocks noGrp="1"/>
          </p:cNvSpPr>
          <p:nvPr>
            <p:ph type="body" sz="quarter" idx="12"/>
          </p:nvPr>
        </p:nvSpPr>
        <p:spPr>
          <a:xfrm>
            <a:off x="996517" y="1097817"/>
            <a:ext cx="3715273"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4" name="Content Placeholder 5"/>
          <p:cNvSpPr>
            <a:spLocks noGrp="1"/>
          </p:cNvSpPr>
          <p:nvPr>
            <p:ph sz="quarter" idx="13"/>
          </p:nvPr>
        </p:nvSpPr>
        <p:spPr>
          <a:xfrm>
            <a:off x="996517" y="1870059"/>
            <a:ext cx="3715272"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p:ph type="sldNum" sz="quarter" idx="14"/>
          </p:nvPr>
        </p:nvSpPr>
        <p:spPr>
          <a:ln/>
        </p:spPr>
        <p:txBody>
          <a:bodyPr/>
          <a:lstStyle>
            <a:lvl1pPr>
              <a:defRPr/>
            </a:lvl1pPr>
          </a:lstStyle>
          <a:p>
            <a:pPr>
              <a:defRPr/>
            </a:pPr>
            <a:fld id="{A64A0DA7-FE8A-4558-8CC0-1AC86978114B}" type="slidenum">
              <a:rPr lang="en-US"/>
              <a:pPr>
                <a:defRPr/>
              </a:pPr>
              <a:t>‹#›</a:t>
            </a:fld>
            <a:endParaRPr lang="en-US" dirty="0"/>
          </a:p>
        </p:txBody>
      </p:sp>
      <p:sp>
        <p:nvSpPr>
          <p:cNvPr id="8" name="Rectangle 7"/>
          <p:cNvSpPr>
            <a:spLocks noGrp="1" noChangeArrowheads="1"/>
          </p:cNvSpPr>
          <p:nvPr>
            <p:ph type="ftr" sz="quarter" idx="15"/>
          </p:nvPr>
        </p:nvSpPr>
        <p:spPr>
          <a:ln/>
        </p:spPr>
        <p:txBody>
          <a:bodyPr/>
          <a:lstStyle>
            <a:lvl1pPr>
              <a:defRPr/>
            </a:lvl1pPr>
          </a:lstStyle>
          <a:p>
            <a:pPr>
              <a:defRPr/>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p, Bottom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990600" y="1128896"/>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2"/>
          <p:cNvSpPr>
            <a:spLocks noGrp="1"/>
          </p:cNvSpPr>
          <p:nvPr>
            <p:ph idx="12"/>
          </p:nvPr>
        </p:nvSpPr>
        <p:spPr>
          <a:xfrm>
            <a:off x="987552" y="3657634"/>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3" name="Chart Placeholder 2"/>
          <p:cNvSpPr>
            <a:spLocks noGrp="1"/>
          </p:cNvSpPr>
          <p:nvPr>
            <p:ph type="chart" idx="1"/>
          </p:nvPr>
        </p:nvSpPr>
        <p:spPr>
          <a:xfrm>
            <a:off x="990600" y="1123950"/>
            <a:ext cx="7924800" cy="5353050"/>
          </a:xfrm>
        </p:spPr>
        <p:txBody>
          <a:bodyPr/>
          <a:lstStyle/>
          <a:p>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7" name="Picture Placeholder 2"/>
          <p:cNvSpPr>
            <a:spLocks noGrp="1"/>
          </p:cNvSpPr>
          <p:nvPr>
            <p:ph type="pic" idx="12" hasCustomPrompt="1"/>
          </p:nvPr>
        </p:nvSpPr>
        <p:spPr>
          <a:xfrm>
            <a:off x="996517" y="1124712"/>
            <a:ext cx="7927848" cy="5349240"/>
          </a:xfrm>
        </p:spPr>
        <p:txBody>
          <a:bodyPr/>
          <a:lstStyle>
            <a:lvl1pPr marL="0" indent="0">
              <a:buFont typeface="Wingdings 2" pitchFamily="18" charset="2"/>
              <a:buChar char=""/>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 Picture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F3C33FB-264B-4CB4-A9EE-6D20CD36E512}" type="slidenum">
              <a:rPr lang="en-US"/>
              <a:pPr>
                <a:defRPr/>
              </a:pPr>
              <a:t>‹#›</a:t>
            </a:fld>
            <a:endParaRPr lang="en-US" dirty="0"/>
          </a:p>
        </p:txBody>
      </p:sp>
      <p:sp>
        <p:nvSpPr>
          <p:cNvPr id="3"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990600" y="1123950"/>
            <a:ext cx="7924800" cy="5353050"/>
          </a:xfrm>
        </p:spPr>
        <p:txBody>
          <a:bodyPr/>
          <a:lstStyle/>
          <a:p>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EE41783B-AB87-4D65-AA7A-67A10FF05B46}" type="slidenum">
              <a:rPr lang="en-US"/>
              <a:pPr/>
              <a:t>‹#›</a:t>
            </a:fld>
            <a:endParaRPr lang="en-US" dirty="0"/>
          </a:p>
        </p:txBody>
      </p:sp>
      <p:sp>
        <p:nvSpPr>
          <p:cNvPr id="5" name="Footer Placeholder 4"/>
          <p:cNvSpPr>
            <a:spLocks noGrp="1"/>
          </p:cNvSpPr>
          <p:nvPr>
            <p:ph type="ftr" sz="quarter" idx="11"/>
          </p:nvPr>
        </p:nvSpPr>
        <p:spPr>
          <a:xfrm>
            <a:off x="3429000" y="6600825"/>
            <a:ext cx="4800600" cy="228600"/>
          </a:xfrm>
        </p:spPr>
        <p:txBody>
          <a:bodyPr/>
          <a:lstStyle>
            <a:lvl1pPr>
              <a:defRPr/>
            </a:lvl1pPr>
          </a:lstStyle>
          <a:p>
            <a:endParaRPr lang="en-US" dirty="0"/>
          </a:p>
        </p:txBody>
      </p:sp>
    </p:spTree>
  </p:cSld>
  <p:clrMapOvr>
    <a:masterClrMapping/>
  </p:clrMapOvr>
  <p:transition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90600" y="1123950"/>
            <a:ext cx="3886200" cy="5353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9200" y="1123950"/>
            <a:ext cx="3886200" cy="5353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p:txBody>
          <a:bodyPr/>
          <a:lstStyle>
            <a:lvl1pPr>
              <a:defRPr/>
            </a:lvl1pPr>
          </a:lstStyle>
          <a:p>
            <a:pPr>
              <a:defRPr/>
            </a:pPr>
            <a:fld id="{637F2555-C326-4C6A-AE55-27D7893E8F25}" type="slidenum">
              <a:rPr lang="en-US"/>
              <a:pPr>
                <a:defRPr/>
              </a:pPr>
              <a:t>‹#›</a:t>
            </a:fld>
            <a:endParaRPr lang="en-US"/>
          </a:p>
        </p:txBody>
      </p:sp>
      <p:sp>
        <p:nvSpPr>
          <p:cNvPr id="6" name="Rectangle 7"/>
          <p:cNvSpPr>
            <a:spLocks noGrp="1" noChangeArrowheads="1"/>
          </p:cNvSpPr>
          <p:nvPr>
            <p:ph type="ftr" sz="quarter" idx="11"/>
          </p:nvPr>
        </p:nvSpPr>
        <p:spPr/>
        <p:txBody>
          <a:bodyPr/>
          <a:lstStyle>
            <a:lvl1pPr>
              <a:defRPr/>
            </a:lvl1pPr>
          </a:lstStyle>
          <a:p>
            <a:pPr>
              <a:defRPr/>
            </a:pPr>
            <a:endParaRPr lang="en-US"/>
          </a:p>
        </p:txBody>
      </p:sp>
    </p:spTree>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37890" name="Rectangle 2"/>
          <p:cNvSpPr>
            <a:spLocks noChangeArrowheads="1"/>
          </p:cNvSpPr>
          <p:nvPr userDrawn="1"/>
        </p:nvSpPr>
        <p:spPr bwMode="hidden">
          <a:xfrm>
            <a:off x="1123950" y="6553200"/>
            <a:ext cx="8020050" cy="304800"/>
          </a:xfrm>
          <a:prstGeom prst="rect">
            <a:avLst/>
          </a:prstGeom>
          <a:solidFill>
            <a:schemeClr val="hlink"/>
          </a:solidFill>
          <a:ln w="9525" algn="ctr">
            <a:noFill/>
            <a:miter lim="800000"/>
            <a:headEnd/>
            <a:tailEnd/>
          </a:ln>
          <a:effectLst/>
        </p:spPr>
        <p:txBody>
          <a:bodyPr anchor="ctr">
            <a:spAutoFit/>
          </a:bodyPr>
          <a:lstStyle/>
          <a:p>
            <a:pPr algn="ctr">
              <a:buClr>
                <a:schemeClr val="accent2"/>
              </a:buClr>
              <a:buFont typeface="Wingdings 2" pitchFamily="18" charset="2"/>
              <a:buNone/>
              <a:defRPr/>
            </a:pPr>
            <a:endParaRPr lang="en-US" dirty="0"/>
          </a:p>
        </p:txBody>
      </p:sp>
      <p:sp>
        <p:nvSpPr>
          <p:cNvPr id="1027" name="Rectangle 3"/>
          <p:cNvSpPr>
            <a:spLocks noGrp="1" noChangeArrowheads="1"/>
          </p:cNvSpPr>
          <p:nvPr>
            <p:ph type="title"/>
          </p:nvPr>
        </p:nvSpPr>
        <p:spPr bwMode="auto">
          <a:xfrm>
            <a:off x="990600" y="104775"/>
            <a:ext cx="8020050" cy="914400"/>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lvl="0"/>
            <a:r>
              <a:rPr lang="en-US" smtClean="0"/>
              <a:t>Click to edit Master title style</a:t>
            </a:r>
          </a:p>
        </p:txBody>
      </p:sp>
      <p:sp>
        <p:nvSpPr>
          <p:cNvPr id="37892" name="Rectangle 4"/>
          <p:cNvSpPr>
            <a:spLocks noGrp="1" noChangeArrowheads="1"/>
          </p:cNvSpPr>
          <p:nvPr>
            <p:ph type="sldNum" sz="quarter" idx="4"/>
          </p:nvPr>
        </p:nvSpPr>
        <p:spPr bwMode="auto">
          <a:xfrm>
            <a:off x="8305800" y="6597650"/>
            <a:ext cx="685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ClrTx/>
              <a:buFontTx/>
              <a:buNone/>
              <a:defRPr sz="1000" b="1">
                <a:solidFill>
                  <a:schemeClr val="accent1"/>
                </a:solidFill>
              </a:defRPr>
            </a:lvl1pPr>
          </a:lstStyle>
          <a:p>
            <a:pPr>
              <a:defRPr/>
            </a:pPr>
            <a:fld id="{9591DB6E-0D5D-4D7A-9857-6BD0762ACB61}" type="slidenum">
              <a:rPr lang="en-US"/>
              <a:pPr>
                <a:defRPr/>
              </a:pPr>
              <a:t>‹#›</a:t>
            </a:fld>
            <a:endParaRPr lang="en-US" dirty="0"/>
          </a:p>
        </p:txBody>
      </p:sp>
      <p:sp>
        <p:nvSpPr>
          <p:cNvPr id="1029" name="Rectangle 5"/>
          <p:cNvSpPr>
            <a:spLocks noGrp="1" noChangeArrowheads="1"/>
          </p:cNvSpPr>
          <p:nvPr>
            <p:ph type="body" idx="1"/>
          </p:nvPr>
        </p:nvSpPr>
        <p:spPr bwMode="auto">
          <a:xfrm>
            <a:off x="990600" y="1123950"/>
            <a:ext cx="7924800" cy="5353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37894" name="Text Box 6"/>
          <p:cNvSpPr txBox="1">
            <a:spLocks noChangeArrowheads="1"/>
          </p:cNvSpPr>
          <p:nvPr userDrawn="1"/>
        </p:nvSpPr>
        <p:spPr bwMode="auto">
          <a:xfrm>
            <a:off x="1190625" y="6651625"/>
            <a:ext cx="2276264" cy="153888"/>
          </a:xfrm>
          <a:prstGeom prst="rect">
            <a:avLst/>
          </a:prstGeom>
          <a:noFill/>
          <a:ln w="9525" algn="ctr">
            <a:noFill/>
            <a:miter lim="800000"/>
            <a:headEnd/>
            <a:tailEnd/>
          </a:ln>
          <a:effectLst/>
        </p:spPr>
        <p:txBody>
          <a:bodyPr wrap="none" lIns="0" tIns="0" rIns="0" bIns="0">
            <a:spAutoFit/>
          </a:bodyPr>
          <a:lstStyle/>
          <a:p>
            <a:pPr>
              <a:defRPr/>
            </a:pPr>
            <a:r>
              <a:rPr lang="en-US" sz="1000" dirty="0">
                <a:solidFill>
                  <a:schemeClr val="accent1"/>
                </a:solidFill>
                <a:cs typeface="Arial" pitchFamily="34" charset="0"/>
              </a:rPr>
              <a:t>© </a:t>
            </a:r>
            <a:r>
              <a:rPr lang="en-US" sz="1000" dirty="0" smtClean="0">
                <a:solidFill>
                  <a:schemeClr val="accent1"/>
                </a:solidFill>
              </a:rPr>
              <a:t>2010</a:t>
            </a:r>
            <a:r>
              <a:rPr lang="en-US" sz="1000" baseline="0" dirty="0" smtClean="0">
                <a:solidFill>
                  <a:schemeClr val="accent1"/>
                </a:solidFill>
              </a:rPr>
              <a:t> </a:t>
            </a:r>
            <a:r>
              <a:rPr lang="en-US" sz="1000" dirty="0" smtClean="0">
                <a:solidFill>
                  <a:schemeClr val="accent1"/>
                </a:solidFill>
              </a:rPr>
              <a:t>NetApp, Inc.  </a:t>
            </a:r>
            <a:r>
              <a:rPr lang="en-US" sz="1000" dirty="0">
                <a:solidFill>
                  <a:schemeClr val="accent1"/>
                </a:solidFill>
              </a:rPr>
              <a:t>All rights reserved.</a:t>
            </a:r>
          </a:p>
        </p:txBody>
      </p:sp>
      <p:sp>
        <p:nvSpPr>
          <p:cNvPr id="10" name="Rectangle 7"/>
          <p:cNvSpPr>
            <a:spLocks noGrp="1" noChangeArrowheads="1"/>
          </p:cNvSpPr>
          <p:nvPr>
            <p:ph type="ftr" sz="quarter" idx="3"/>
          </p:nvPr>
        </p:nvSpPr>
        <p:spPr>
          <a:xfrm>
            <a:off x="3429000" y="6600825"/>
            <a:ext cx="4800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9" name="Picture 8" descr="na_logotag_vrt_2c_rgb_sm.png"/>
          <p:cNvPicPr>
            <a:picLocks noChangeAspect="1"/>
          </p:cNvPicPr>
          <p:nvPr userDrawn="1"/>
        </p:nvPicPr>
        <p:blipFill>
          <a:blip r:embed="rId17" cstate="print"/>
          <a:stretch>
            <a:fillRect/>
          </a:stretch>
        </p:blipFill>
        <p:spPr>
          <a:xfrm>
            <a:off x="125127" y="73989"/>
            <a:ext cx="859536" cy="1091610"/>
          </a:xfrm>
          <a:prstGeom prst="rect">
            <a:avLst/>
          </a:prstGeom>
        </p:spPr>
      </p:pic>
    </p:spTree>
  </p:cSld>
  <p:clrMap bg1="lt1" tx1="dk1" bg2="lt2" tx2="dk2" accent1="accent1" accent2="accent2" accent3="accent3" accent4="accent4" accent5="accent5" accent6="accent6" hlink="hlink" folHlink="folHlink"/>
  <p:sldLayoutIdLst>
    <p:sldLayoutId id="2147484043" r:id="rId1"/>
    <p:sldLayoutId id="2147484053" r:id="rId2"/>
    <p:sldLayoutId id="2147484033" r:id="rId3"/>
    <p:sldLayoutId id="2147484045" r:id="rId4"/>
    <p:sldLayoutId id="2147484035" r:id="rId5"/>
    <p:sldLayoutId id="2147484037" r:id="rId6"/>
    <p:sldLayoutId id="2147484052" r:id="rId7"/>
    <p:sldLayoutId id="2147484048" r:id="rId8"/>
    <p:sldLayoutId id="2147484036" r:id="rId9"/>
    <p:sldLayoutId id="2147484044" r:id="rId10"/>
    <p:sldLayoutId id="2147484046" r:id="rId11"/>
    <p:sldLayoutId id="2147484049" r:id="rId12"/>
    <p:sldLayoutId id="2147484038" r:id="rId13"/>
    <p:sldLayoutId id="2147484054" r:id="rId14"/>
    <p:sldLayoutId id="2147484055" r:id="rId15"/>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3000" b="1">
          <a:solidFill>
            <a:schemeClr val="tx1"/>
          </a:solidFill>
          <a:latin typeface="+mj-lt"/>
          <a:ea typeface="+mj-ea"/>
          <a:cs typeface="+mj-cs"/>
        </a:defRPr>
      </a:lvl1pPr>
      <a:lvl2pPr algn="l" rtl="0" eaLnBrk="0" fontAlgn="base" hangingPunct="0">
        <a:spcBef>
          <a:spcPct val="0"/>
        </a:spcBef>
        <a:spcAft>
          <a:spcPct val="0"/>
        </a:spcAft>
        <a:defRPr sz="3000" b="1">
          <a:solidFill>
            <a:schemeClr val="tx1"/>
          </a:solidFill>
          <a:latin typeface="Arial" pitchFamily="34" charset="0"/>
        </a:defRPr>
      </a:lvl2pPr>
      <a:lvl3pPr algn="l" rtl="0" eaLnBrk="0" fontAlgn="base" hangingPunct="0">
        <a:spcBef>
          <a:spcPct val="0"/>
        </a:spcBef>
        <a:spcAft>
          <a:spcPct val="0"/>
        </a:spcAft>
        <a:defRPr sz="3000" b="1">
          <a:solidFill>
            <a:schemeClr val="tx1"/>
          </a:solidFill>
          <a:latin typeface="Arial" pitchFamily="34" charset="0"/>
        </a:defRPr>
      </a:lvl3pPr>
      <a:lvl4pPr algn="l" rtl="0" eaLnBrk="0" fontAlgn="base" hangingPunct="0">
        <a:spcBef>
          <a:spcPct val="0"/>
        </a:spcBef>
        <a:spcAft>
          <a:spcPct val="0"/>
        </a:spcAft>
        <a:defRPr sz="3000" b="1">
          <a:solidFill>
            <a:schemeClr val="tx1"/>
          </a:solidFill>
          <a:latin typeface="Arial" pitchFamily="34" charset="0"/>
        </a:defRPr>
      </a:lvl4pPr>
      <a:lvl5pPr algn="l" rtl="0" eaLnBrk="0" fontAlgn="base" hangingPunct="0">
        <a:spcBef>
          <a:spcPct val="0"/>
        </a:spcBef>
        <a:spcAft>
          <a:spcPct val="0"/>
        </a:spcAft>
        <a:defRPr sz="3000" b="1">
          <a:solidFill>
            <a:schemeClr val="tx1"/>
          </a:solidFill>
          <a:latin typeface="Arial" pitchFamily="34" charset="0"/>
        </a:defRPr>
      </a:lvl5pPr>
      <a:lvl6pPr marL="457200" algn="l" rtl="0" fontAlgn="base">
        <a:spcBef>
          <a:spcPct val="0"/>
        </a:spcBef>
        <a:spcAft>
          <a:spcPct val="0"/>
        </a:spcAft>
        <a:defRPr sz="3000" b="1">
          <a:solidFill>
            <a:schemeClr val="tx1"/>
          </a:solidFill>
          <a:latin typeface="Arial" pitchFamily="34" charset="0"/>
        </a:defRPr>
      </a:lvl6pPr>
      <a:lvl7pPr marL="914400" algn="l" rtl="0" fontAlgn="base">
        <a:spcBef>
          <a:spcPct val="0"/>
        </a:spcBef>
        <a:spcAft>
          <a:spcPct val="0"/>
        </a:spcAft>
        <a:defRPr sz="3000" b="1">
          <a:solidFill>
            <a:schemeClr val="tx1"/>
          </a:solidFill>
          <a:latin typeface="Arial" pitchFamily="34" charset="0"/>
        </a:defRPr>
      </a:lvl7pPr>
      <a:lvl8pPr marL="1371600" algn="l" rtl="0" fontAlgn="base">
        <a:spcBef>
          <a:spcPct val="0"/>
        </a:spcBef>
        <a:spcAft>
          <a:spcPct val="0"/>
        </a:spcAft>
        <a:defRPr sz="3000" b="1">
          <a:solidFill>
            <a:schemeClr val="tx1"/>
          </a:solidFill>
          <a:latin typeface="Arial" pitchFamily="34" charset="0"/>
        </a:defRPr>
      </a:lvl8pPr>
      <a:lvl9pPr marL="1828800" algn="l" rtl="0" fontAlgn="base">
        <a:spcBef>
          <a:spcPct val="0"/>
        </a:spcBef>
        <a:spcAft>
          <a:spcPct val="0"/>
        </a:spcAft>
        <a:defRPr sz="3000" b="1">
          <a:solidFill>
            <a:schemeClr val="tx1"/>
          </a:solidFill>
          <a:latin typeface="Arial" pitchFamily="34" charset="0"/>
        </a:defRPr>
      </a:lvl9pPr>
    </p:titleStyle>
    <p:bodyStyle>
      <a:lvl1pPr marL="298450" indent="-298450" algn="l" rtl="0" eaLnBrk="0" fontAlgn="base" hangingPunct="0">
        <a:spcBef>
          <a:spcPct val="20000"/>
        </a:spcBef>
        <a:spcAft>
          <a:spcPct val="0"/>
        </a:spcAft>
        <a:buClr>
          <a:schemeClr val="accent2"/>
        </a:buClr>
        <a:buFont typeface="Wingdings 2" pitchFamily="18" charset="2"/>
        <a:buChar char="¡"/>
        <a:defRPr sz="2800">
          <a:solidFill>
            <a:schemeClr val="tx1"/>
          </a:solidFill>
          <a:latin typeface="+mn-lt"/>
          <a:ea typeface="+mn-ea"/>
          <a:cs typeface="+mn-cs"/>
        </a:defRPr>
      </a:lvl1pPr>
      <a:lvl2pPr marL="636588" indent="-336550" algn="l" rtl="0" eaLnBrk="0" fontAlgn="base" hangingPunct="0">
        <a:spcBef>
          <a:spcPct val="20000"/>
        </a:spcBef>
        <a:spcAft>
          <a:spcPct val="0"/>
        </a:spcAft>
        <a:buFont typeface="Arial" pitchFamily="34" charset="0"/>
        <a:buChar char="–"/>
        <a:defRPr sz="2600">
          <a:solidFill>
            <a:schemeClr val="tx1"/>
          </a:solidFill>
          <a:latin typeface="+mn-lt"/>
        </a:defRPr>
      </a:lvl2pPr>
      <a:lvl3pPr marL="927100" indent="-288925" algn="l" rtl="0" eaLnBrk="0" fontAlgn="base" hangingPunct="0">
        <a:spcBef>
          <a:spcPct val="20000"/>
        </a:spcBef>
        <a:spcAft>
          <a:spcPct val="0"/>
        </a:spcAft>
        <a:buFont typeface="Wingdings 2" pitchFamily="18" charset="2"/>
        <a:buChar char="¡"/>
        <a:defRPr sz="2400">
          <a:solidFill>
            <a:schemeClr val="tx1"/>
          </a:solidFill>
          <a:latin typeface="+mn-lt"/>
        </a:defRPr>
      </a:lvl3pPr>
      <a:lvl4pPr marL="1236663" indent="-307975" algn="l" rtl="0" eaLnBrk="0" fontAlgn="base" hangingPunct="0">
        <a:spcBef>
          <a:spcPct val="20000"/>
        </a:spcBef>
        <a:spcAft>
          <a:spcPct val="0"/>
        </a:spcAft>
        <a:buFont typeface="Arial" pitchFamily="34" charset="0"/>
        <a:buChar char="–"/>
        <a:defRPr sz="2000">
          <a:solidFill>
            <a:schemeClr val="tx1"/>
          </a:solidFill>
          <a:latin typeface="+mn-lt"/>
        </a:defRPr>
      </a:lvl4pPr>
      <a:lvl5pPr marL="1504950" indent="-266700" algn="l" rtl="0" eaLnBrk="0" fontAlgn="base" hangingPunct="0">
        <a:spcBef>
          <a:spcPct val="20000"/>
        </a:spcBef>
        <a:spcAft>
          <a:spcPct val="0"/>
        </a:spcAft>
        <a:buFont typeface="Wingdings 2" pitchFamily="18" charset="2"/>
        <a:buChar char="¡"/>
        <a:defRPr sz="2000">
          <a:solidFill>
            <a:schemeClr val="tx1"/>
          </a:solidFill>
          <a:latin typeface="+mn-lt"/>
        </a:defRPr>
      </a:lvl5pPr>
      <a:lvl6pPr marL="1962150" indent="-266700" algn="l" rtl="0" fontAlgn="base">
        <a:spcBef>
          <a:spcPct val="20000"/>
        </a:spcBef>
        <a:spcAft>
          <a:spcPct val="0"/>
        </a:spcAft>
        <a:buFont typeface="Wingdings 2" pitchFamily="18" charset="2"/>
        <a:buChar char="¡"/>
        <a:defRPr sz="2000">
          <a:solidFill>
            <a:schemeClr val="tx1"/>
          </a:solidFill>
          <a:latin typeface="+mn-lt"/>
        </a:defRPr>
      </a:lvl6pPr>
      <a:lvl7pPr marL="2419350" indent="-266700" algn="l" rtl="0" fontAlgn="base">
        <a:spcBef>
          <a:spcPct val="20000"/>
        </a:spcBef>
        <a:spcAft>
          <a:spcPct val="0"/>
        </a:spcAft>
        <a:buFont typeface="Wingdings 2" pitchFamily="18" charset="2"/>
        <a:buChar char="¡"/>
        <a:defRPr sz="2000">
          <a:solidFill>
            <a:schemeClr val="tx1"/>
          </a:solidFill>
          <a:latin typeface="+mn-lt"/>
        </a:defRPr>
      </a:lvl7pPr>
      <a:lvl8pPr marL="2876550" indent="-266700" algn="l" rtl="0" fontAlgn="base">
        <a:spcBef>
          <a:spcPct val="20000"/>
        </a:spcBef>
        <a:spcAft>
          <a:spcPct val="0"/>
        </a:spcAft>
        <a:buFont typeface="Wingdings 2" pitchFamily="18" charset="2"/>
        <a:buChar char="¡"/>
        <a:defRPr sz="2000">
          <a:solidFill>
            <a:schemeClr val="tx1"/>
          </a:solidFill>
          <a:latin typeface="+mn-lt"/>
        </a:defRPr>
      </a:lvl8pPr>
      <a:lvl9pPr marL="3333750" indent="-266700" algn="l" rtl="0" fontAlgn="base">
        <a:spcBef>
          <a:spcPct val="20000"/>
        </a:spcBef>
        <a:spcAft>
          <a:spcPct val="0"/>
        </a:spcAft>
        <a:buFont typeface="Wingdings 2" pitchFamily="18"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4.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notesSlide" Target="../notesSlides/notesSlide54.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9.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2.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5"/>
          <p:cNvSpPr>
            <a:spLocks noGrp="1" noChangeArrowheads="1"/>
          </p:cNvSpPr>
          <p:nvPr>
            <p:ph type="ctrTitle"/>
          </p:nvPr>
        </p:nvSpPr>
        <p:spPr/>
        <p:txBody>
          <a:bodyPr/>
          <a:lstStyle/>
          <a:p>
            <a:r>
              <a:rPr lang="en-US" dirty="0" smtClean="0"/>
              <a:t>Performance</a:t>
            </a:r>
            <a:endParaRPr lang="en-US" dirty="0"/>
          </a:p>
        </p:txBody>
      </p:sp>
      <p:sp>
        <p:nvSpPr>
          <p:cNvPr id="3078" name="Rectangle 6"/>
          <p:cNvSpPr>
            <a:spLocks noGrp="1" noChangeArrowheads="1"/>
          </p:cNvSpPr>
          <p:nvPr>
            <p:ph type="subTitle" idx="1"/>
          </p:nvPr>
        </p:nvSpPr>
        <p:spPr/>
        <p:txBody>
          <a:bodyPr/>
          <a:lstStyle/>
          <a:p>
            <a:r>
              <a:rPr lang="en-US" dirty="0"/>
              <a:t>Module </a:t>
            </a:r>
            <a:r>
              <a:rPr lang="en-US" dirty="0" smtClean="0"/>
              <a:t>24</a:t>
            </a:r>
            <a:endParaRPr lang="en-US" dirty="0"/>
          </a:p>
          <a:p>
            <a:r>
              <a:rPr lang="en-US" dirty="0" smtClean="0"/>
              <a:t>Accelerated NCDA Boot Camp </a:t>
            </a:r>
            <a:br>
              <a:rPr lang="en-US" dirty="0" smtClean="0"/>
            </a:br>
            <a:r>
              <a:rPr lang="en-US" dirty="0" smtClean="0"/>
              <a:t>Data ONTAP 8.0 7-Mode</a:t>
            </a:r>
          </a:p>
          <a:p>
            <a:endParaRPr lang="en-US" dirty="0"/>
          </a:p>
          <a:p>
            <a:endParaRPr lang="en-US" dirty="0"/>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p:cNvSpPr>
            <a:spLocks noGrp="1" noChangeArrowheads="1"/>
          </p:cNvSpPr>
          <p:nvPr>
            <p:ph type="title" idx="4294967295"/>
          </p:nvPr>
        </p:nvSpPr>
        <p:spPr/>
        <p:txBody>
          <a:bodyPr/>
          <a:lstStyle/>
          <a:p>
            <a:r>
              <a:rPr lang="en-US" dirty="0" smtClean="0"/>
              <a:t>Module Objectives</a:t>
            </a:r>
            <a:endParaRPr lang="en-US" dirty="0"/>
          </a:p>
        </p:txBody>
      </p:sp>
      <p:sp>
        <p:nvSpPr>
          <p:cNvPr id="17411" name="Rectangle 6"/>
          <p:cNvSpPr>
            <a:spLocks noGrp="1" noChangeArrowheads="1"/>
          </p:cNvSpPr>
          <p:nvPr>
            <p:ph type="body" idx="4294967295"/>
          </p:nvPr>
        </p:nvSpPr>
        <p:spPr/>
        <p:txBody>
          <a:bodyPr/>
          <a:lstStyle/>
          <a:p>
            <a:pPr>
              <a:buFont typeface="Wingdings 2" pitchFamily="18" charset="2"/>
              <a:buNone/>
            </a:pPr>
            <a:r>
              <a:rPr lang="en-US" dirty="0" smtClean="0"/>
              <a:t>By </a:t>
            </a:r>
            <a:r>
              <a:rPr lang="en-US" dirty="0"/>
              <a:t>the end of this module, you should be able to</a:t>
            </a:r>
            <a:r>
              <a:rPr lang="en-US" dirty="0" smtClean="0"/>
              <a:t>:</a:t>
            </a:r>
          </a:p>
          <a:p>
            <a:pPr marL="298450" lvl="1" indent="-298450">
              <a:buClr>
                <a:schemeClr val="accent2"/>
              </a:buClr>
              <a:buFont typeface="Wingdings 2" pitchFamily="18" charset="2"/>
              <a:buChar char="¡"/>
            </a:pPr>
            <a:r>
              <a:rPr lang="en-US" sz="2400" dirty="0" smtClean="0"/>
              <a:t>Use Data ONTAP® tools to identify networking, disk I/O, FC loop saturation, and CPU bottlenecks using </a:t>
            </a:r>
            <a:r>
              <a:rPr lang="en-US" dirty="0" smtClean="0">
                <a:latin typeface="Courier New" pitchFamily="49" charset="0"/>
              </a:rPr>
              <a:t>systat</a:t>
            </a:r>
            <a:r>
              <a:rPr lang="en-US" dirty="0" smtClean="0"/>
              <a:t>, </a:t>
            </a:r>
            <a:r>
              <a:rPr lang="en-US" dirty="0" smtClean="0">
                <a:latin typeface="Courier New" pitchFamily="49" charset="0"/>
              </a:rPr>
              <a:t>stats</a:t>
            </a:r>
            <a:r>
              <a:rPr lang="en-US" dirty="0" smtClean="0"/>
              <a:t>, and </a:t>
            </a:r>
            <a:r>
              <a:rPr lang="en-US" dirty="0" smtClean="0">
                <a:latin typeface="Courier New" pitchFamily="49" charset="0"/>
              </a:rPr>
              <a:t>perfstat</a:t>
            </a:r>
            <a:endParaRPr lang="en-US" sz="2400" dirty="0" smtClean="0"/>
          </a:p>
          <a:p>
            <a:r>
              <a:rPr lang="en-US" sz="2400" dirty="0" smtClean="0"/>
              <a:t>Discuss how increasing utilization can affect performance</a:t>
            </a:r>
          </a:p>
          <a:p>
            <a:r>
              <a:rPr lang="en-US" sz="2400" dirty="0" smtClean="0"/>
              <a:t>Use the </a:t>
            </a:r>
            <a:r>
              <a:rPr lang="en-US" sz="2400" dirty="0" smtClean="0">
                <a:latin typeface="Courier New" pitchFamily="49" charset="0"/>
              </a:rPr>
              <a:t>reallocate</a:t>
            </a:r>
            <a:r>
              <a:rPr lang="en-US" sz="2400" dirty="0" smtClean="0"/>
              <a:t> command to maintain performance</a:t>
            </a:r>
          </a:p>
          <a:p>
            <a:r>
              <a:rPr lang="en-US" sz="2400" dirty="0" smtClean="0"/>
              <a:t>Use recommended techniques to optimize Data ONTAP configuration for SAN and NAS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err="1" smtClean="0">
                <a:latin typeface="Courier New" pitchFamily="49" charset="0"/>
              </a:rPr>
              <a:t>sysstat</a:t>
            </a:r>
            <a:endParaRPr lang="en-US" dirty="0" smtClean="0"/>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10"/>
          <p:cNvSpPr>
            <a:spLocks noGrp="1" noChangeArrowheads="1"/>
          </p:cNvSpPr>
          <p:nvPr>
            <p:ph type="title"/>
          </p:nvPr>
        </p:nvSpPr>
        <p:spPr/>
        <p:txBody>
          <a:bodyPr/>
          <a:lstStyle/>
          <a:p>
            <a:pPr eaLnBrk="1" hangingPunct="1"/>
            <a:r>
              <a:rPr lang="en-US" dirty="0" smtClean="0"/>
              <a:t>Write Performance: </a:t>
            </a:r>
            <a:r>
              <a:rPr lang="en-US" dirty="0" smtClean="0">
                <a:latin typeface="Courier New" pitchFamily="49" charset="0"/>
              </a:rPr>
              <a:t>sysstat</a:t>
            </a:r>
            <a:r>
              <a:rPr lang="en-US" dirty="0" smtClean="0"/>
              <a:t> Command</a:t>
            </a:r>
          </a:p>
        </p:txBody>
      </p:sp>
      <p:sp>
        <p:nvSpPr>
          <p:cNvPr id="11268" name="Rectangle 13"/>
          <p:cNvSpPr>
            <a:spLocks noGrp="1" noChangeArrowheads="1"/>
          </p:cNvSpPr>
          <p:nvPr>
            <p:ph idx="1"/>
          </p:nvPr>
        </p:nvSpPr>
        <p:spPr>
          <a:xfrm>
            <a:off x="1106488" y="1081088"/>
            <a:ext cx="7802562" cy="4673600"/>
          </a:xfrm>
        </p:spPr>
        <p:txBody>
          <a:bodyPr/>
          <a:lstStyle/>
          <a:p>
            <a:pPr eaLnBrk="1" hangingPunct="1">
              <a:lnSpc>
                <a:spcPct val="80000"/>
              </a:lnSpc>
              <a:buFont typeface="Wingdings 2" pitchFamily="18" charset="2"/>
              <a:buNone/>
            </a:pPr>
            <a:endParaRPr lang="en-US" sz="1200" dirty="0" smtClean="0">
              <a:solidFill>
                <a:srgbClr val="FFFFFF"/>
              </a:solidFill>
              <a:latin typeface="Courier New" pitchFamily="49" charset="0"/>
            </a:endParaRPr>
          </a:p>
          <a:p>
            <a:pPr eaLnBrk="1" hangingPunct="1">
              <a:lnSpc>
                <a:spcPct val="80000"/>
              </a:lnSpc>
              <a:buFont typeface="Wingdings 2" pitchFamily="18" charset="2"/>
              <a:buNone/>
            </a:pPr>
            <a:r>
              <a:rPr lang="en-US" sz="1400" dirty="0" smtClean="0">
                <a:latin typeface="Courier New" pitchFamily="49" charset="0"/>
              </a:rPr>
              <a:t>system&gt; </a:t>
            </a:r>
            <a:r>
              <a:rPr lang="en-US" sz="1400" b="1" dirty="0" smtClean="0">
                <a:latin typeface="Courier New" pitchFamily="49" charset="0"/>
              </a:rPr>
              <a:t>sysstat -c 10 -s 5</a:t>
            </a:r>
          </a:p>
          <a:p>
            <a:pPr eaLnBrk="1" hangingPunct="1">
              <a:lnSpc>
                <a:spcPct val="80000"/>
              </a:lnSpc>
              <a:buFont typeface="Wingdings 2" pitchFamily="18" charset="2"/>
              <a:buNone/>
            </a:pPr>
            <a:r>
              <a:rPr lang="en-US" sz="1400" dirty="0" smtClean="0">
                <a:latin typeface="Courier New" pitchFamily="49" charset="0"/>
              </a:rPr>
              <a:t> CPU  NFS  CIFS  HTTP  Net kB/s  Disk kB/s  Tape kB/s  Cache</a:t>
            </a:r>
          </a:p>
          <a:p>
            <a:pPr eaLnBrk="1" hangingPunct="1">
              <a:lnSpc>
                <a:spcPct val="80000"/>
              </a:lnSpc>
              <a:buFont typeface="Wingdings 2" pitchFamily="18" charset="2"/>
              <a:buNone/>
            </a:pPr>
            <a:r>
              <a:rPr lang="en-US" sz="1400" dirty="0" smtClean="0">
                <a:latin typeface="Courier New" pitchFamily="49" charset="0"/>
              </a:rPr>
              <a:t>                       in   out  read write read write age</a:t>
            </a:r>
          </a:p>
          <a:p>
            <a:pPr eaLnBrk="1" hangingPunct="1">
              <a:lnSpc>
                <a:spcPct val="80000"/>
              </a:lnSpc>
              <a:buFont typeface="Wingdings 2" pitchFamily="18" charset="2"/>
              <a:buNone/>
            </a:pPr>
            <a:r>
              <a:rPr lang="en-US" sz="1400" dirty="0" smtClean="0">
                <a:latin typeface="Courier New" pitchFamily="49" charset="0"/>
              </a:rPr>
              <a:t>  2%  0    0     0     0    0    9    23    0    0     &gt;60</a:t>
            </a:r>
          </a:p>
          <a:p>
            <a:pPr eaLnBrk="1" hangingPunct="1">
              <a:lnSpc>
                <a:spcPct val="80000"/>
              </a:lnSpc>
              <a:buFont typeface="Wingdings 2" pitchFamily="18" charset="2"/>
              <a:buNone/>
            </a:pPr>
            <a:r>
              <a:rPr lang="en-US" sz="1400" dirty="0" smtClean="0">
                <a:latin typeface="Courier New" pitchFamily="49" charset="0"/>
              </a:rPr>
              <a:t>  0%  0    0     0     0    0    0    0     0    0     &gt;60</a:t>
            </a:r>
          </a:p>
          <a:p>
            <a:pPr eaLnBrk="1" hangingPunct="1">
              <a:lnSpc>
                <a:spcPct val="80000"/>
              </a:lnSpc>
              <a:buFont typeface="Wingdings 2" pitchFamily="18" charset="2"/>
              <a:buNone/>
            </a:pPr>
            <a:r>
              <a:rPr lang="en-US" sz="1400" dirty="0" smtClean="0">
                <a:latin typeface="Courier New" pitchFamily="49" charset="0"/>
              </a:rPr>
              <a:t>  5%  0    0     0     0    0    21   27    0    0     &gt;60</a:t>
            </a:r>
          </a:p>
          <a:p>
            <a:pPr eaLnBrk="1" hangingPunct="1">
              <a:lnSpc>
                <a:spcPct val="80000"/>
              </a:lnSpc>
              <a:buFont typeface="Wingdings 2" pitchFamily="18" charset="2"/>
              <a:buNone/>
            </a:pPr>
            <a:r>
              <a:rPr lang="en-US" sz="1400" dirty="0" smtClean="0">
                <a:latin typeface="Courier New" pitchFamily="49" charset="0"/>
              </a:rPr>
              <a:t>  1%  0    0     0     0    0    0    0     0    0     &gt;60</a:t>
            </a:r>
          </a:p>
          <a:p>
            <a:pPr eaLnBrk="1" hangingPunct="1">
              <a:lnSpc>
                <a:spcPct val="80000"/>
              </a:lnSpc>
              <a:buFont typeface="Wingdings 2" pitchFamily="18" charset="2"/>
              <a:buNone/>
            </a:pPr>
            <a:r>
              <a:rPr lang="en-US" sz="1400" dirty="0" smtClean="0">
                <a:latin typeface="Courier New" pitchFamily="49" charset="0"/>
              </a:rPr>
              <a:t>  5%  0    0     0     0    0    20   28    0    0     &gt;60</a:t>
            </a:r>
          </a:p>
          <a:p>
            <a:pPr eaLnBrk="1" hangingPunct="1">
              <a:lnSpc>
                <a:spcPct val="80000"/>
              </a:lnSpc>
              <a:buFont typeface="Wingdings 2" pitchFamily="18" charset="2"/>
              <a:buNone/>
            </a:pPr>
            <a:r>
              <a:rPr lang="en-US" sz="1400" dirty="0" smtClean="0">
                <a:latin typeface="Courier New" pitchFamily="49" charset="0"/>
              </a:rPr>
              <a:t>  1%  0    0     0     0    0    0    0     0    0     &gt;60</a:t>
            </a:r>
          </a:p>
          <a:p>
            <a:pPr eaLnBrk="1" hangingPunct="1">
              <a:lnSpc>
                <a:spcPct val="80000"/>
              </a:lnSpc>
              <a:buFont typeface="Wingdings 2" pitchFamily="18" charset="2"/>
              <a:buNone/>
            </a:pPr>
            <a:r>
              <a:rPr lang="en-US" sz="1400" dirty="0" smtClean="0">
                <a:latin typeface="Courier New" pitchFamily="49" charset="0"/>
              </a:rPr>
              <a:t>  4%  0    0     0     0    0    21   26    0    0     &gt;60</a:t>
            </a:r>
          </a:p>
          <a:p>
            <a:pPr eaLnBrk="1" hangingPunct="1">
              <a:lnSpc>
                <a:spcPct val="80000"/>
              </a:lnSpc>
              <a:buFont typeface="Wingdings 2" pitchFamily="18" charset="2"/>
              <a:buNone/>
            </a:pPr>
            <a:r>
              <a:rPr lang="en-US" sz="1400" dirty="0" smtClean="0">
                <a:latin typeface="Courier New" pitchFamily="49" charset="0"/>
              </a:rPr>
              <a:t>  1%  0    0     0     0    0    0    0     0    0     &gt;60</a:t>
            </a:r>
          </a:p>
          <a:p>
            <a:pPr eaLnBrk="1" hangingPunct="1">
              <a:lnSpc>
                <a:spcPct val="80000"/>
              </a:lnSpc>
              <a:buFont typeface="Wingdings 2" pitchFamily="18" charset="2"/>
              <a:buNone/>
            </a:pPr>
            <a:r>
              <a:rPr lang="en-US" sz="1400" dirty="0" smtClean="0">
                <a:latin typeface="Courier New" pitchFamily="49" charset="0"/>
              </a:rPr>
              <a:t>  5%  0    0     0     0    0    22   27    0    0     &gt;60</a:t>
            </a:r>
          </a:p>
          <a:p>
            <a:pPr eaLnBrk="1" hangingPunct="1">
              <a:lnSpc>
                <a:spcPct val="80000"/>
              </a:lnSpc>
              <a:buFont typeface="Wingdings 2" pitchFamily="18" charset="2"/>
              <a:buNone/>
            </a:pPr>
            <a:r>
              <a:rPr lang="en-US" sz="1400" dirty="0" smtClean="0">
                <a:latin typeface="Courier New" pitchFamily="49" charset="0"/>
              </a:rPr>
              <a:t>  0%  0    0     0     0    0    0    0     0    0     &gt;60</a:t>
            </a:r>
          </a:p>
          <a:p>
            <a:pPr eaLnBrk="1" hangingPunct="1">
              <a:lnSpc>
                <a:spcPct val="80000"/>
              </a:lnSpc>
              <a:buFont typeface="Wingdings 2" pitchFamily="18" charset="2"/>
              <a:buNone/>
            </a:pPr>
            <a:r>
              <a:rPr lang="en-US" sz="1400" dirty="0" smtClean="0">
                <a:latin typeface="Courier New" pitchFamily="49" charset="0"/>
              </a:rPr>
              <a:t>--</a:t>
            </a:r>
          </a:p>
          <a:p>
            <a:pPr eaLnBrk="1" hangingPunct="1">
              <a:lnSpc>
                <a:spcPct val="80000"/>
              </a:lnSpc>
              <a:buFont typeface="Wingdings 2" pitchFamily="18" charset="2"/>
              <a:buNone/>
            </a:pPr>
            <a:r>
              <a:rPr lang="en-US" sz="1400" dirty="0" smtClean="0">
                <a:latin typeface="Courier New" pitchFamily="49" charset="0"/>
              </a:rPr>
              <a:t>Summary Statistics (10 samples  5.0 secs/sample)</a:t>
            </a:r>
          </a:p>
          <a:p>
            <a:pPr eaLnBrk="1" hangingPunct="1">
              <a:lnSpc>
                <a:spcPct val="80000"/>
              </a:lnSpc>
              <a:buFont typeface="Wingdings 2" pitchFamily="18" charset="2"/>
              <a:buNone/>
            </a:pPr>
            <a:r>
              <a:rPr lang="en-US" sz="1400" dirty="0" smtClean="0">
                <a:latin typeface="Courier New" pitchFamily="49" charset="0"/>
              </a:rPr>
              <a:t>CPU  NFS CIFS HTTP  Net kB/s  Disk kB/s  Tape kB/s  Cache</a:t>
            </a:r>
          </a:p>
          <a:p>
            <a:pPr eaLnBrk="1" hangingPunct="1">
              <a:lnSpc>
                <a:spcPct val="80000"/>
              </a:lnSpc>
              <a:buFont typeface="Wingdings 2" pitchFamily="18" charset="2"/>
              <a:buNone/>
            </a:pPr>
            <a:r>
              <a:rPr lang="en-US" sz="1400" dirty="0" smtClean="0">
                <a:latin typeface="Courier New" pitchFamily="49" charset="0"/>
              </a:rPr>
              <a:t>                    in   out  read write read write age</a:t>
            </a:r>
          </a:p>
          <a:p>
            <a:pPr eaLnBrk="1" hangingPunct="1">
              <a:lnSpc>
                <a:spcPct val="80000"/>
              </a:lnSpc>
              <a:buFont typeface="Wingdings 2" pitchFamily="18" charset="2"/>
              <a:buNone/>
            </a:pPr>
            <a:r>
              <a:rPr lang="en-US" sz="1400" dirty="0" smtClean="0">
                <a:latin typeface="Courier New" pitchFamily="49" charset="0"/>
              </a:rPr>
              <a:t>Min</a:t>
            </a:r>
          </a:p>
          <a:p>
            <a:pPr eaLnBrk="1" hangingPunct="1">
              <a:lnSpc>
                <a:spcPct val="80000"/>
              </a:lnSpc>
              <a:buFont typeface="Wingdings 2" pitchFamily="18" charset="2"/>
              <a:buNone/>
            </a:pPr>
            <a:r>
              <a:rPr lang="en-US" sz="1400" dirty="0" smtClean="0">
                <a:latin typeface="Courier New" pitchFamily="49" charset="0"/>
              </a:rPr>
              <a:t>0%   0   0    0     0    0    0    0     0    0     &gt;60</a:t>
            </a:r>
          </a:p>
          <a:p>
            <a:pPr eaLnBrk="1" hangingPunct="1">
              <a:lnSpc>
                <a:spcPct val="80000"/>
              </a:lnSpc>
              <a:buFont typeface="Wingdings 2" pitchFamily="18" charset="2"/>
              <a:buNone/>
            </a:pPr>
            <a:r>
              <a:rPr lang="en-US" sz="1400" dirty="0" smtClean="0">
                <a:latin typeface="Courier New" pitchFamily="49" charset="0"/>
              </a:rPr>
              <a:t>Avg</a:t>
            </a:r>
          </a:p>
          <a:p>
            <a:pPr eaLnBrk="1" hangingPunct="1">
              <a:lnSpc>
                <a:spcPct val="80000"/>
              </a:lnSpc>
              <a:buFont typeface="Wingdings 2" pitchFamily="18" charset="2"/>
              <a:buNone/>
            </a:pPr>
            <a:r>
              <a:rPr lang="en-US" sz="1400" dirty="0" smtClean="0">
                <a:latin typeface="Courier New" pitchFamily="49" charset="0"/>
              </a:rPr>
              <a:t>2%   0   0    0     0    0    9    13    0    0     &gt;60</a:t>
            </a:r>
          </a:p>
          <a:p>
            <a:pPr eaLnBrk="1" hangingPunct="1">
              <a:lnSpc>
                <a:spcPct val="80000"/>
              </a:lnSpc>
              <a:buFont typeface="Wingdings 2" pitchFamily="18" charset="2"/>
              <a:buNone/>
            </a:pPr>
            <a:r>
              <a:rPr lang="en-US" sz="1400" dirty="0" smtClean="0">
                <a:latin typeface="Courier New" pitchFamily="49" charset="0"/>
              </a:rPr>
              <a:t>Max</a:t>
            </a:r>
          </a:p>
          <a:p>
            <a:pPr eaLnBrk="1" hangingPunct="1">
              <a:lnSpc>
                <a:spcPct val="80000"/>
              </a:lnSpc>
              <a:buFont typeface="Wingdings 2" pitchFamily="18" charset="2"/>
              <a:buNone/>
            </a:pPr>
            <a:r>
              <a:rPr lang="en-US" sz="1400" dirty="0" smtClean="0">
                <a:latin typeface="Courier New" pitchFamily="49" charset="0"/>
              </a:rPr>
              <a:t>5%   0   0    0     0    0    22   28    0    0     &gt;60</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latin typeface="Courier New" pitchFamily="49" charset="0"/>
              </a:rPr>
              <a:t>stats</a:t>
            </a:r>
            <a:endParaRPr lang="en-US" dirty="0" smtClean="0"/>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Rectangle 2"/>
          <p:cNvSpPr>
            <a:spLocks noGrp="1" noChangeArrowheads="1"/>
          </p:cNvSpPr>
          <p:nvPr>
            <p:ph type="title"/>
          </p:nvPr>
        </p:nvSpPr>
        <p:spPr/>
        <p:txBody>
          <a:bodyPr/>
          <a:lstStyle/>
          <a:p>
            <a:r>
              <a:rPr lang="en-US" dirty="0"/>
              <a:t>Performance Counters</a:t>
            </a:r>
          </a:p>
        </p:txBody>
      </p:sp>
      <p:sp>
        <p:nvSpPr>
          <p:cNvPr id="438275" name="Rectangle 3"/>
          <p:cNvSpPr>
            <a:spLocks noGrp="1" noChangeArrowheads="1"/>
          </p:cNvSpPr>
          <p:nvPr>
            <p:ph type="body" idx="1"/>
          </p:nvPr>
        </p:nvSpPr>
        <p:spPr>
          <a:xfrm>
            <a:off x="952500" y="1123950"/>
            <a:ext cx="8191500" cy="3354388"/>
          </a:xfrm>
        </p:spPr>
        <p:txBody>
          <a:bodyPr/>
          <a:lstStyle/>
          <a:p>
            <a:r>
              <a:rPr lang="en-US" dirty="0"/>
              <a:t>Counters are organized in </a:t>
            </a:r>
            <a:r>
              <a:rPr lang="en-US" dirty="0" smtClean="0"/>
              <a:t>an </a:t>
            </a:r>
            <a:r>
              <a:rPr lang="en-US" dirty="0"/>
              <a:t>object-instance-counter hierarchy</a:t>
            </a:r>
          </a:p>
          <a:p>
            <a:pPr lvl="1"/>
            <a:r>
              <a:rPr lang="en-US" dirty="0"/>
              <a:t>Counters are collected from the Counter Manager</a:t>
            </a:r>
          </a:p>
          <a:p>
            <a:r>
              <a:rPr lang="en-US" dirty="0"/>
              <a:t>The </a:t>
            </a:r>
            <a:r>
              <a:rPr lang="en-US" dirty="0">
                <a:latin typeface="Courier New" pitchFamily="49" charset="0"/>
                <a:cs typeface="Courier New" pitchFamily="49" charset="0"/>
              </a:rPr>
              <a:t>stats</a:t>
            </a:r>
            <a:r>
              <a:rPr lang="en-US" dirty="0"/>
              <a:t> command allows users to look at any object-instance and the corresponding counter</a:t>
            </a:r>
          </a:p>
          <a:p>
            <a:pPr lvl="1"/>
            <a:r>
              <a:rPr lang="en-US" dirty="0"/>
              <a:t>Support for preset files</a:t>
            </a:r>
          </a:p>
          <a:p>
            <a:endParaRPr lang="en-US" dirty="0"/>
          </a:p>
        </p:txBody>
      </p:sp>
      <p:sp>
        <p:nvSpPr>
          <p:cNvPr id="438276" name="Oval 4"/>
          <p:cNvSpPr>
            <a:spLocks noChangeArrowheads="1"/>
          </p:cNvSpPr>
          <p:nvPr/>
        </p:nvSpPr>
        <p:spPr bwMode="auto">
          <a:xfrm>
            <a:off x="1352177" y="5029200"/>
            <a:ext cx="1250340" cy="704850"/>
          </a:xfrm>
          <a:prstGeom prst="ellipse">
            <a:avLst/>
          </a:prstGeom>
          <a:solidFill>
            <a:schemeClr val="accent1"/>
          </a:solidFill>
          <a:ln w="28575" algn="ctr">
            <a:solidFill>
              <a:schemeClr val="hlink"/>
            </a:solidFill>
            <a:round/>
            <a:headEnd/>
            <a:tailEnd/>
          </a:ln>
          <a:effectLst/>
        </p:spPr>
        <p:txBody>
          <a:bodyPr wrap="none" anchor="ctr"/>
          <a:lstStyle/>
          <a:p>
            <a:r>
              <a:rPr lang="en-US" dirty="0"/>
              <a:t>volume</a:t>
            </a:r>
          </a:p>
        </p:txBody>
      </p:sp>
      <p:sp>
        <p:nvSpPr>
          <p:cNvPr id="438277" name="Oval 5"/>
          <p:cNvSpPr>
            <a:spLocks noChangeArrowheads="1"/>
          </p:cNvSpPr>
          <p:nvPr/>
        </p:nvSpPr>
        <p:spPr bwMode="auto">
          <a:xfrm>
            <a:off x="3344863" y="4637088"/>
            <a:ext cx="900112" cy="536575"/>
          </a:xfrm>
          <a:prstGeom prst="ellipse">
            <a:avLst/>
          </a:prstGeom>
          <a:solidFill>
            <a:schemeClr val="accent1"/>
          </a:solidFill>
          <a:ln w="28575" algn="ctr">
            <a:solidFill>
              <a:schemeClr val="hlink"/>
            </a:solidFill>
            <a:round/>
            <a:headEnd/>
            <a:tailEnd/>
          </a:ln>
          <a:effectLst/>
        </p:spPr>
        <p:txBody>
          <a:bodyPr wrap="none" anchor="ctr"/>
          <a:lstStyle/>
          <a:p>
            <a:r>
              <a:rPr lang="en-US" dirty="0"/>
              <a:t>vol1</a:t>
            </a:r>
          </a:p>
        </p:txBody>
      </p:sp>
      <p:sp>
        <p:nvSpPr>
          <p:cNvPr id="438278" name="Oval 6"/>
          <p:cNvSpPr>
            <a:spLocks noChangeArrowheads="1"/>
          </p:cNvSpPr>
          <p:nvPr/>
        </p:nvSpPr>
        <p:spPr bwMode="auto">
          <a:xfrm>
            <a:off x="3341688" y="5429250"/>
            <a:ext cx="900112" cy="536575"/>
          </a:xfrm>
          <a:prstGeom prst="ellipse">
            <a:avLst/>
          </a:prstGeom>
          <a:solidFill>
            <a:schemeClr val="accent1"/>
          </a:solidFill>
          <a:ln w="28575" algn="ctr">
            <a:solidFill>
              <a:schemeClr val="hlink"/>
            </a:solidFill>
            <a:round/>
            <a:headEnd/>
            <a:tailEnd/>
          </a:ln>
          <a:effectLst/>
        </p:spPr>
        <p:txBody>
          <a:bodyPr wrap="none" anchor="ctr"/>
          <a:lstStyle/>
          <a:p>
            <a:r>
              <a:rPr lang="en-US" dirty="0"/>
              <a:t>vol2</a:t>
            </a:r>
          </a:p>
        </p:txBody>
      </p:sp>
      <p:sp>
        <p:nvSpPr>
          <p:cNvPr id="438284" name="Rectangle 12"/>
          <p:cNvSpPr>
            <a:spLocks noChangeArrowheads="1"/>
          </p:cNvSpPr>
          <p:nvPr/>
        </p:nvSpPr>
        <p:spPr bwMode="auto">
          <a:xfrm>
            <a:off x="5083175" y="4687888"/>
            <a:ext cx="2551113" cy="434975"/>
          </a:xfrm>
          <a:prstGeom prst="rect">
            <a:avLst/>
          </a:prstGeom>
          <a:solidFill>
            <a:schemeClr val="accent1"/>
          </a:solidFill>
          <a:ln w="38100" algn="ctr">
            <a:solidFill>
              <a:srgbClr val="0047AE"/>
            </a:solidFill>
            <a:miter lim="800000"/>
            <a:headEnd/>
            <a:tailEnd/>
          </a:ln>
          <a:effectLst/>
        </p:spPr>
        <p:txBody>
          <a:bodyPr wrap="none">
            <a:spAutoFit/>
          </a:bodyPr>
          <a:lstStyle/>
          <a:p>
            <a:r>
              <a:rPr lang="en-US" dirty="0"/>
              <a:t>avg_latency:53.18us</a:t>
            </a:r>
          </a:p>
        </p:txBody>
      </p:sp>
      <p:sp>
        <p:nvSpPr>
          <p:cNvPr id="438288" name="Rectangle 16"/>
          <p:cNvSpPr>
            <a:spLocks noChangeArrowheads="1"/>
          </p:cNvSpPr>
          <p:nvPr/>
        </p:nvSpPr>
        <p:spPr bwMode="auto">
          <a:xfrm>
            <a:off x="5095875" y="5519738"/>
            <a:ext cx="2551113" cy="434975"/>
          </a:xfrm>
          <a:prstGeom prst="rect">
            <a:avLst/>
          </a:prstGeom>
          <a:solidFill>
            <a:schemeClr val="accent1"/>
          </a:solidFill>
          <a:ln w="38100" algn="ctr">
            <a:solidFill>
              <a:srgbClr val="0047AE"/>
            </a:solidFill>
            <a:miter lim="800000"/>
            <a:headEnd/>
            <a:tailEnd/>
          </a:ln>
          <a:effectLst/>
        </p:spPr>
        <p:txBody>
          <a:bodyPr wrap="none">
            <a:spAutoFit/>
          </a:bodyPr>
          <a:lstStyle/>
          <a:p>
            <a:r>
              <a:rPr lang="en-US" dirty="0"/>
              <a:t>avg_latency:53.18us</a:t>
            </a:r>
          </a:p>
        </p:txBody>
      </p:sp>
      <p:sp>
        <p:nvSpPr>
          <p:cNvPr id="438289" name="Line 17"/>
          <p:cNvSpPr>
            <a:spLocks noChangeShapeType="1"/>
          </p:cNvSpPr>
          <p:nvPr/>
        </p:nvSpPr>
        <p:spPr bwMode="auto">
          <a:xfrm flipV="1">
            <a:off x="2533650" y="4964113"/>
            <a:ext cx="811213" cy="247650"/>
          </a:xfrm>
          <a:prstGeom prst="line">
            <a:avLst/>
          </a:prstGeom>
          <a:noFill/>
          <a:ln w="57150">
            <a:solidFill>
              <a:srgbClr val="0047AE"/>
            </a:solidFill>
            <a:round/>
            <a:headEnd/>
            <a:tailEnd type="triangle" w="med" len="med"/>
          </a:ln>
          <a:effectLst/>
        </p:spPr>
        <p:txBody>
          <a:bodyPr wrap="none" anchor="ctr"/>
          <a:lstStyle/>
          <a:p>
            <a:endParaRPr lang="en-US" dirty="0"/>
          </a:p>
        </p:txBody>
      </p:sp>
      <p:sp>
        <p:nvSpPr>
          <p:cNvPr id="438290" name="Line 18"/>
          <p:cNvSpPr>
            <a:spLocks noChangeShapeType="1"/>
          </p:cNvSpPr>
          <p:nvPr/>
        </p:nvSpPr>
        <p:spPr bwMode="auto">
          <a:xfrm>
            <a:off x="2543175" y="5481638"/>
            <a:ext cx="811213" cy="157162"/>
          </a:xfrm>
          <a:prstGeom prst="line">
            <a:avLst/>
          </a:prstGeom>
          <a:noFill/>
          <a:ln w="57150">
            <a:solidFill>
              <a:srgbClr val="0047AE"/>
            </a:solidFill>
            <a:round/>
            <a:headEnd/>
            <a:tailEnd type="triangle" w="med" len="med"/>
          </a:ln>
          <a:effectLst/>
        </p:spPr>
        <p:txBody>
          <a:bodyPr wrap="none" anchor="ctr"/>
          <a:lstStyle/>
          <a:p>
            <a:endParaRPr lang="en-US" dirty="0"/>
          </a:p>
        </p:txBody>
      </p:sp>
      <p:sp>
        <p:nvSpPr>
          <p:cNvPr id="438292" name="Line 20"/>
          <p:cNvSpPr>
            <a:spLocks noChangeShapeType="1"/>
          </p:cNvSpPr>
          <p:nvPr/>
        </p:nvSpPr>
        <p:spPr bwMode="auto">
          <a:xfrm>
            <a:off x="4271963" y="4911725"/>
            <a:ext cx="796925" cy="0"/>
          </a:xfrm>
          <a:prstGeom prst="line">
            <a:avLst/>
          </a:prstGeom>
          <a:noFill/>
          <a:ln w="57150">
            <a:solidFill>
              <a:srgbClr val="0047AE"/>
            </a:solidFill>
            <a:round/>
            <a:headEnd/>
            <a:tailEnd type="triangle" w="med" len="med"/>
          </a:ln>
          <a:effectLst/>
        </p:spPr>
        <p:txBody>
          <a:bodyPr wrap="none" anchor="ctr"/>
          <a:lstStyle/>
          <a:p>
            <a:endParaRPr lang="en-US" dirty="0"/>
          </a:p>
        </p:txBody>
      </p:sp>
      <p:sp>
        <p:nvSpPr>
          <p:cNvPr id="438294" name="Line 22"/>
          <p:cNvSpPr>
            <a:spLocks noChangeShapeType="1"/>
          </p:cNvSpPr>
          <p:nvPr/>
        </p:nvSpPr>
        <p:spPr bwMode="auto">
          <a:xfrm>
            <a:off x="4254500" y="5703888"/>
            <a:ext cx="796925" cy="0"/>
          </a:xfrm>
          <a:prstGeom prst="line">
            <a:avLst/>
          </a:prstGeom>
          <a:noFill/>
          <a:ln w="57150">
            <a:solidFill>
              <a:srgbClr val="0047AE"/>
            </a:solidFill>
            <a:round/>
            <a:headEnd/>
            <a:tailEnd type="triangle" w="med" len="med"/>
          </a:ln>
          <a:effectLst/>
        </p:spPr>
        <p:txBody>
          <a:bodyPr wrap="none" anchor="ctr"/>
          <a:lstStyle/>
          <a:p>
            <a:endParaRPr lang="en-US" dirty="0"/>
          </a:p>
        </p:txBody>
      </p:sp>
    </p:spTree>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77" name="Rectangle 45"/>
          <p:cNvSpPr>
            <a:spLocks noGrp="1" noChangeArrowheads="1"/>
          </p:cNvSpPr>
          <p:nvPr>
            <p:ph type="title"/>
          </p:nvPr>
        </p:nvSpPr>
        <p:spPr/>
        <p:txBody>
          <a:bodyPr/>
          <a:lstStyle/>
          <a:p>
            <a:r>
              <a:rPr lang="en-US" dirty="0"/>
              <a:t>Counter Manager (Review) </a:t>
            </a:r>
          </a:p>
        </p:txBody>
      </p:sp>
      <p:sp>
        <p:nvSpPr>
          <p:cNvPr id="351263" name="Text Box 31"/>
          <p:cNvSpPr txBox="1">
            <a:spLocks noChangeArrowheads="1"/>
          </p:cNvSpPr>
          <p:nvPr/>
        </p:nvSpPr>
        <p:spPr bwMode="auto">
          <a:xfrm>
            <a:off x="4922838" y="3092450"/>
            <a:ext cx="981075" cy="293688"/>
          </a:xfrm>
          <a:prstGeom prst="rect">
            <a:avLst/>
          </a:prstGeom>
          <a:noFill/>
          <a:ln w="12700">
            <a:noFill/>
            <a:miter lim="800000"/>
            <a:headEnd/>
            <a:tailEnd/>
          </a:ln>
        </p:spPr>
        <p:txBody>
          <a:bodyPr/>
          <a:lstStyle/>
          <a:p>
            <a:pPr algn="l" eaLnBrk="0" hangingPunct="0">
              <a:buClrTx/>
              <a:buFontTx/>
              <a:buNone/>
            </a:pPr>
            <a:r>
              <a:rPr lang="en-US" sz="1400" dirty="0"/>
              <a:t>SMB calls</a:t>
            </a:r>
          </a:p>
        </p:txBody>
      </p:sp>
      <p:sp>
        <p:nvSpPr>
          <p:cNvPr id="351264" name="Rectangle 32"/>
          <p:cNvSpPr>
            <a:spLocks noChangeArrowheads="1"/>
          </p:cNvSpPr>
          <p:nvPr/>
        </p:nvSpPr>
        <p:spPr bwMode="auto">
          <a:xfrm>
            <a:off x="1114425" y="4573588"/>
            <a:ext cx="6011863" cy="644525"/>
          </a:xfrm>
          <a:prstGeom prst="rect">
            <a:avLst/>
          </a:prstGeom>
          <a:solidFill>
            <a:schemeClr val="accent2"/>
          </a:solidFill>
          <a:ln w="12700">
            <a:solidFill>
              <a:schemeClr val="bg2"/>
            </a:solidFill>
            <a:miter lim="800000"/>
            <a:headEnd/>
            <a:tailEnd/>
          </a:ln>
        </p:spPr>
        <p:txBody>
          <a:bodyPr/>
          <a:lstStyle/>
          <a:p>
            <a:pPr algn="l" eaLnBrk="0" hangingPunct="0">
              <a:lnSpc>
                <a:spcPct val="140000"/>
              </a:lnSpc>
              <a:buClrTx/>
              <a:buFontTx/>
              <a:buNone/>
            </a:pPr>
            <a:r>
              <a:rPr lang="en-US" sz="1400" dirty="0"/>
              <a:t>Counter Manager (CM)</a:t>
            </a:r>
          </a:p>
        </p:txBody>
      </p:sp>
      <p:sp>
        <p:nvSpPr>
          <p:cNvPr id="351265" name="Rectangle 33"/>
          <p:cNvSpPr>
            <a:spLocks noChangeArrowheads="1"/>
          </p:cNvSpPr>
          <p:nvPr/>
        </p:nvSpPr>
        <p:spPr bwMode="auto">
          <a:xfrm>
            <a:off x="1114425" y="5276850"/>
            <a:ext cx="7364413" cy="658813"/>
          </a:xfrm>
          <a:prstGeom prst="rect">
            <a:avLst/>
          </a:prstGeom>
          <a:solidFill>
            <a:schemeClr val="hlink"/>
          </a:solidFill>
          <a:ln w="12700">
            <a:solidFill>
              <a:schemeClr val="bg2"/>
            </a:solidFill>
            <a:miter lim="800000"/>
            <a:headEnd/>
            <a:tailEnd/>
          </a:ln>
        </p:spPr>
        <p:txBody>
          <a:bodyPr/>
          <a:lstStyle/>
          <a:p>
            <a:pPr algn="l" eaLnBrk="0" hangingPunct="0">
              <a:lnSpc>
                <a:spcPct val="200000"/>
              </a:lnSpc>
              <a:buClrTx/>
              <a:buFontTx/>
              <a:buNone/>
            </a:pPr>
            <a:r>
              <a:rPr lang="en-US" sz="1400" dirty="0">
                <a:solidFill>
                  <a:schemeClr val="bg1"/>
                </a:solidFill>
              </a:rPr>
              <a:t>Performance Counters</a:t>
            </a:r>
          </a:p>
        </p:txBody>
      </p:sp>
      <p:sp>
        <p:nvSpPr>
          <p:cNvPr id="351266" name="Rectangle 34"/>
          <p:cNvSpPr>
            <a:spLocks noChangeArrowheads="1"/>
          </p:cNvSpPr>
          <p:nvPr/>
        </p:nvSpPr>
        <p:spPr bwMode="auto">
          <a:xfrm>
            <a:off x="1114425" y="2336800"/>
            <a:ext cx="908050" cy="2160588"/>
          </a:xfrm>
          <a:prstGeom prst="rect">
            <a:avLst/>
          </a:prstGeom>
          <a:solidFill>
            <a:schemeClr val="hlink"/>
          </a:solidFill>
          <a:ln w="12700">
            <a:solidFill>
              <a:schemeClr val="bg2"/>
            </a:solidFill>
            <a:miter lim="800000"/>
            <a:headEnd/>
            <a:tailEnd/>
          </a:ln>
        </p:spPr>
        <p:txBody>
          <a:bodyPr/>
          <a:lstStyle/>
          <a:p>
            <a:pPr algn="l" eaLnBrk="0" hangingPunct="0">
              <a:buClrTx/>
              <a:buFontTx/>
              <a:buNone/>
            </a:pPr>
            <a:r>
              <a:rPr lang="en-US" sz="1400" dirty="0">
                <a:solidFill>
                  <a:schemeClr val="bg1"/>
                </a:solidFill>
              </a:rPr>
              <a:t>Data Archive</a:t>
            </a:r>
          </a:p>
        </p:txBody>
      </p:sp>
      <p:sp>
        <p:nvSpPr>
          <p:cNvPr id="351267" name="Rectangle 35"/>
          <p:cNvSpPr>
            <a:spLocks noChangeArrowheads="1"/>
          </p:cNvSpPr>
          <p:nvPr/>
        </p:nvSpPr>
        <p:spPr bwMode="auto">
          <a:xfrm>
            <a:off x="5945188" y="1255713"/>
            <a:ext cx="1182687" cy="3241675"/>
          </a:xfrm>
          <a:prstGeom prst="rect">
            <a:avLst/>
          </a:prstGeom>
          <a:solidFill>
            <a:schemeClr val="hlink"/>
          </a:solidFill>
          <a:ln w="12700">
            <a:solidFill>
              <a:schemeClr val="bg2"/>
            </a:solidFill>
            <a:miter lim="800000"/>
            <a:headEnd/>
            <a:tailEnd/>
          </a:ln>
        </p:spPr>
        <p:txBody>
          <a:bodyPr/>
          <a:lstStyle/>
          <a:p>
            <a:pPr algn="l" eaLnBrk="0" hangingPunct="0">
              <a:buClrTx/>
              <a:buFontTx/>
              <a:buNone/>
            </a:pPr>
            <a:r>
              <a:rPr lang="en-US" sz="1400" dirty="0">
                <a:solidFill>
                  <a:schemeClr val="bg1"/>
                </a:solidFill>
              </a:rPr>
              <a:t>New and Enhanced </a:t>
            </a:r>
          </a:p>
          <a:p>
            <a:pPr algn="l" eaLnBrk="0" hangingPunct="0">
              <a:buClrTx/>
              <a:buFontTx/>
              <a:buNone/>
            </a:pPr>
            <a:r>
              <a:rPr lang="en-US" sz="1400" dirty="0">
                <a:solidFill>
                  <a:schemeClr val="bg1"/>
                </a:solidFill>
              </a:rPr>
              <a:t>CLI</a:t>
            </a:r>
          </a:p>
          <a:p>
            <a:pPr algn="l" eaLnBrk="0" hangingPunct="0">
              <a:buClrTx/>
              <a:buFontTx/>
              <a:buNone/>
            </a:pPr>
            <a:endParaRPr lang="en-US" sz="1400" dirty="0">
              <a:solidFill>
                <a:schemeClr val="bg1"/>
              </a:solidFill>
            </a:endParaRPr>
          </a:p>
          <a:p>
            <a:pPr algn="l" eaLnBrk="0" hangingPunct="0">
              <a:buClrTx/>
              <a:buFontTx/>
              <a:buNone/>
            </a:pPr>
            <a:endParaRPr lang="en-US" sz="1400" dirty="0"/>
          </a:p>
          <a:p>
            <a:pPr algn="l" eaLnBrk="0" hangingPunct="0">
              <a:buClrTx/>
              <a:buFontTx/>
              <a:buNone/>
            </a:pPr>
            <a:endParaRPr lang="en-US" sz="1400" dirty="0"/>
          </a:p>
        </p:txBody>
      </p:sp>
      <p:sp>
        <p:nvSpPr>
          <p:cNvPr id="351268" name="Rectangle 36"/>
          <p:cNvSpPr>
            <a:spLocks noChangeArrowheads="1"/>
          </p:cNvSpPr>
          <p:nvPr/>
        </p:nvSpPr>
        <p:spPr bwMode="auto">
          <a:xfrm>
            <a:off x="4065588" y="1255713"/>
            <a:ext cx="627062" cy="1004887"/>
          </a:xfrm>
          <a:prstGeom prst="rect">
            <a:avLst/>
          </a:prstGeom>
          <a:solidFill>
            <a:schemeClr val="accent1"/>
          </a:solidFill>
          <a:ln w="12700">
            <a:solidFill>
              <a:schemeClr val="bg2"/>
            </a:solidFill>
            <a:miter lim="800000"/>
            <a:headEnd/>
            <a:tailEnd/>
          </a:ln>
        </p:spPr>
        <p:txBody>
          <a:bodyPr/>
          <a:lstStyle/>
          <a:p>
            <a:pPr algn="l" eaLnBrk="0" hangingPunct="0">
              <a:buClrTx/>
              <a:buFontTx/>
              <a:buNone/>
            </a:pPr>
            <a:r>
              <a:rPr lang="en-US" sz="1400" dirty="0"/>
              <a:t>Ops.</a:t>
            </a:r>
          </a:p>
          <a:p>
            <a:pPr algn="l" eaLnBrk="0" hangingPunct="0">
              <a:buClrTx/>
              <a:buFontTx/>
              <a:buNone/>
            </a:pPr>
            <a:r>
              <a:rPr lang="en-US" sz="1400" dirty="0"/>
              <a:t>Mgr.</a:t>
            </a:r>
          </a:p>
        </p:txBody>
      </p:sp>
      <p:sp>
        <p:nvSpPr>
          <p:cNvPr id="351269" name="Rectangle 37"/>
          <p:cNvSpPr>
            <a:spLocks noChangeArrowheads="1"/>
          </p:cNvSpPr>
          <p:nvPr/>
        </p:nvSpPr>
        <p:spPr bwMode="auto">
          <a:xfrm>
            <a:off x="2944813" y="2332038"/>
            <a:ext cx="1747837" cy="2165350"/>
          </a:xfrm>
          <a:prstGeom prst="rect">
            <a:avLst/>
          </a:prstGeom>
          <a:solidFill>
            <a:schemeClr val="hlink"/>
          </a:solidFill>
          <a:ln w="12700">
            <a:solidFill>
              <a:schemeClr val="bg2"/>
            </a:solidFill>
            <a:miter lim="800000"/>
            <a:headEnd/>
            <a:tailEnd/>
          </a:ln>
        </p:spPr>
        <p:txBody>
          <a:bodyPr/>
          <a:lstStyle/>
          <a:p>
            <a:pPr algn="l" eaLnBrk="0" hangingPunct="0">
              <a:buClrTx/>
              <a:buFontTx/>
              <a:buNone/>
            </a:pPr>
            <a:r>
              <a:rPr lang="en-US" sz="1400" dirty="0">
                <a:solidFill>
                  <a:schemeClr val="bg1"/>
                </a:solidFill>
              </a:rPr>
              <a:t>Zephyr APIs</a:t>
            </a:r>
          </a:p>
        </p:txBody>
      </p:sp>
      <p:sp>
        <p:nvSpPr>
          <p:cNvPr id="351270" name="Rectangle 38"/>
          <p:cNvSpPr>
            <a:spLocks noChangeArrowheads="1"/>
          </p:cNvSpPr>
          <p:nvPr/>
        </p:nvSpPr>
        <p:spPr bwMode="auto">
          <a:xfrm>
            <a:off x="4762500" y="3417888"/>
            <a:ext cx="1114425" cy="1079500"/>
          </a:xfrm>
          <a:prstGeom prst="rect">
            <a:avLst/>
          </a:prstGeom>
          <a:solidFill>
            <a:schemeClr val="hlink"/>
          </a:solidFill>
          <a:ln w="12700">
            <a:solidFill>
              <a:schemeClr val="bg2"/>
            </a:solidFill>
            <a:miter lim="800000"/>
            <a:headEnd/>
            <a:tailEnd/>
          </a:ln>
        </p:spPr>
        <p:txBody>
          <a:bodyPr/>
          <a:lstStyle/>
          <a:p>
            <a:pPr algn="l" eaLnBrk="0" hangingPunct="0">
              <a:buClrTx/>
              <a:buFontTx/>
              <a:buNone/>
            </a:pPr>
            <a:r>
              <a:rPr lang="en-US" sz="1400" dirty="0">
                <a:solidFill>
                  <a:schemeClr val="bg1"/>
                </a:solidFill>
              </a:rPr>
              <a:t>Windows Perfmon Support</a:t>
            </a:r>
          </a:p>
        </p:txBody>
      </p:sp>
      <p:sp>
        <p:nvSpPr>
          <p:cNvPr id="351271" name="Rectangle 39"/>
          <p:cNvSpPr>
            <a:spLocks noChangeArrowheads="1"/>
          </p:cNvSpPr>
          <p:nvPr/>
        </p:nvSpPr>
        <p:spPr bwMode="auto">
          <a:xfrm>
            <a:off x="4762500" y="1255713"/>
            <a:ext cx="1111250" cy="1801812"/>
          </a:xfrm>
          <a:prstGeom prst="rect">
            <a:avLst/>
          </a:prstGeom>
          <a:solidFill>
            <a:schemeClr val="accent1"/>
          </a:solidFill>
          <a:ln w="12700">
            <a:solidFill>
              <a:schemeClr val="bg2"/>
            </a:solidFill>
            <a:miter lim="800000"/>
            <a:headEnd/>
            <a:tailEnd/>
          </a:ln>
        </p:spPr>
        <p:txBody>
          <a:bodyPr/>
          <a:lstStyle/>
          <a:p>
            <a:pPr algn="l" eaLnBrk="0" hangingPunct="0">
              <a:buClrTx/>
              <a:buFontTx/>
              <a:buNone/>
            </a:pPr>
            <a:r>
              <a:rPr lang="en-US" sz="1400" dirty="0"/>
              <a:t>Windows Perfmon</a:t>
            </a:r>
          </a:p>
          <a:p>
            <a:pPr algn="l" eaLnBrk="0" hangingPunct="0">
              <a:buClrTx/>
              <a:buFontTx/>
              <a:buNone/>
            </a:pPr>
            <a:r>
              <a:rPr lang="en-US" sz="1400" dirty="0"/>
              <a:t>Clients</a:t>
            </a:r>
          </a:p>
          <a:p>
            <a:pPr algn="l" eaLnBrk="0" hangingPunct="0">
              <a:buClrTx/>
              <a:buFontTx/>
              <a:buNone/>
            </a:pPr>
            <a:endParaRPr lang="en-US" sz="1400" dirty="0"/>
          </a:p>
        </p:txBody>
      </p:sp>
      <p:sp>
        <p:nvSpPr>
          <p:cNvPr id="351272" name="Line 40"/>
          <p:cNvSpPr>
            <a:spLocks noChangeShapeType="1"/>
          </p:cNvSpPr>
          <p:nvPr/>
        </p:nvSpPr>
        <p:spPr bwMode="auto">
          <a:xfrm>
            <a:off x="4911725" y="3059113"/>
            <a:ext cx="0" cy="360362"/>
          </a:xfrm>
          <a:prstGeom prst="line">
            <a:avLst/>
          </a:prstGeom>
          <a:noFill/>
          <a:ln w="25400">
            <a:solidFill>
              <a:srgbClr val="005BAE"/>
            </a:solidFill>
            <a:round/>
            <a:headEnd/>
            <a:tailEnd type="triangle" w="med" len="med"/>
          </a:ln>
          <a:effectLst/>
        </p:spPr>
        <p:txBody>
          <a:bodyPr wrap="none" anchor="ctr"/>
          <a:lstStyle/>
          <a:p>
            <a:endParaRPr lang="en-US" dirty="0"/>
          </a:p>
        </p:txBody>
      </p:sp>
      <p:sp>
        <p:nvSpPr>
          <p:cNvPr id="351273" name="Rectangle 41"/>
          <p:cNvSpPr>
            <a:spLocks noChangeArrowheads="1"/>
          </p:cNvSpPr>
          <p:nvPr/>
        </p:nvSpPr>
        <p:spPr bwMode="auto">
          <a:xfrm>
            <a:off x="7199313" y="1255713"/>
            <a:ext cx="1290637" cy="3962400"/>
          </a:xfrm>
          <a:prstGeom prst="rect">
            <a:avLst/>
          </a:prstGeom>
          <a:solidFill>
            <a:schemeClr val="hlink"/>
          </a:solidFill>
          <a:ln w="12700">
            <a:solidFill>
              <a:schemeClr val="bg2"/>
            </a:solidFill>
            <a:miter lim="800000"/>
            <a:headEnd/>
            <a:tailEnd/>
          </a:ln>
        </p:spPr>
        <p:txBody>
          <a:bodyPr/>
          <a:lstStyle/>
          <a:p>
            <a:pPr algn="l" eaLnBrk="0" hangingPunct="0">
              <a:buClrTx/>
              <a:buFontTx/>
              <a:buNone/>
            </a:pPr>
            <a:r>
              <a:rPr lang="en-US" sz="1400" dirty="0">
                <a:solidFill>
                  <a:schemeClr val="bg1"/>
                </a:solidFill>
              </a:rPr>
              <a:t>Existing PerformanceCommands</a:t>
            </a:r>
          </a:p>
        </p:txBody>
      </p:sp>
      <p:sp>
        <p:nvSpPr>
          <p:cNvPr id="351274" name="Rectangle 42"/>
          <p:cNvSpPr>
            <a:spLocks noChangeArrowheads="1"/>
          </p:cNvSpPr>
          <p:nvPr/>
        </p:nvSpPr>
        <p:spPr bwMode="auto">
          <a:xfrm>
            <a:off x="2111375" y="2336800"/>
            <a:ext cx="744538" cy="2160588"/>
          </a:xfrm>
          <a:prstGeom prst="rect">
            <a:avLst/>
          </a:prstGeom>
          <a:solidFill>
            <a:schemeClr val="hlink"/>
          </a:solidFill>
          <a:ln w="12700">
            <a:solidFill>
              <a:schemeClr val="bg2"/>
            </a:solidFill>
            <a:miter lim="800000"/>
            <a:headEnd/>
            <a:tailEnd/>
          </a:ln>
        </p:spPr>
        <p:txBody>
          <a:bodyPr/>
          <a:lstStyle/>
          <a:p>
            <a:pPr algn="l" eaLnBrk="0" hangingPunct="0">
              <a:buClrTx/>
              <a:buFontTx/>
              <a:buNone/>
            </a:pPr>
            <a:r>
              <a:rPr lang="en-US" sz="1400" dirty="0">
                <a:solidFill>
                  <a:schemeClr val="bg1"/>
                </a:solidFill>
              </a:rPr>
              <a:t>SNMP</a:t>
            </a:r>
          </a:p>
        </p:txBody>
      </p:sp>
      <p:sp>
        <p:nvSpPr>
          <p:cNvPr id="351275" name="Rectangle 43"/>
          <p:cNvSpPr>
            <a:spLocks noChangeArrowheads="1"/>
          </p:cNvSpPr>
          <p:nvPr/>
        </p:nvSpPr>
        <p:spPr bwMode="auto">
          <a:xfrm>
            <a:off x="1114425" y="1255713"/>
            <a:ext cx="1868488" cy="1004887"/>
          </a:xfrm>
          <a:prstGeom prst="rect">
            <a:avLst/>
          </a:prstGeom>
          <a:solidFill>
            <a:schemeClr val="accent1"/>
          </a:solidFill>
          <a:ln w="12700">
            <a:solidFill>
              <a:schemeClr val="bg2"/>
            </a:solidFill>
            <a:miter lim="800000"/>
            <a:headEnd/>
            <a:tailEnd/>
          </a:ln>
        </p:spPr>
        <p:txBody>
          <a:bodyPr/>
          <a:lstStyle/>
          <a:p>
            <a:pPr algn="l" eaLnBrk="0" hangingPunct="0">
              <a:buClrTx/>
              <a:buFontTx/>
              <a:buNone/>
            </a:pPr>
            <a:r>
              <a:rPr lang="en-US" sz="1400" dirty="0"/>
              <a:t>Third-Party Tools</a:t>
            </a:r>
          </a:p>
        </p:txBody>
      </p:sp>
      <p:sp>
        <p:nvSpPr>
          <p:cNvPr id="351276" name="Rectangle 44"/>
          <p:cNvSpPr>
            <a:spLocks noChangeArrowheads="1"/>
          </p:cNvSpPr>
          <p:nvPr/>
        </p:nvSpPr>
        <p:spPr bwMode="auto">
          <a:xfrm>
            <a:off x="3052763" y="1252538"/>
            <a:ext cx="941387" cy="1004887"/>
          </a:xfrm>
          <a:prstGeom prst="rect">
            <a:avLst/>
          </a:prstGeom>
          <a:solidFill>
            <a:schemeClr val="accent1"/>
          </a:solidFill>
          <a:ln w="12700">
            <a:solidFill>
              <a:schemeClr val="bg2"/>
            </a:solidFill>
            <a:miter lim="800000"/>
            <a:headEnd/>
            <a:tailEnd/>
          </a:ln>
        </p:spPr>
        <p:txBody>
          <a:bodyPr/>
          <a:lstStyle/>
          <a:p>
            <a:pPr algn="l" eaLnBrk="0" hangingPunct="0">
              <a:buClrTx/>
              <a:buFontTx/>
              <a:buNone/>
            </a:pPr>
            <a:r>
              <a:rPr lang="en-US" sz="1400" dirty="0"/>
              <a:t>Auto-Support</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80" name="Rectangle 4"/>
          <p:cNvSpPr>
            <a:spLocks noGrp="1" noChangeArrowheads="1"/>
          </p:cNvSpPr>
          <p:nvPr>
            <p:ph type="title"/>
          </p:nvPr>
        </p:nvSpPr>
        <p:spPr/>
        <p:txBody>
          <a:bodyPr/>
          <a:lstStyle/>
          <a:p>
            <a:r>
              <a:rPr lang="en-US" dirty="0">
                <a:latin typeface="Courier New" pitchFamily="49" charset="0"/>
              </a:rPr>
              <a:t>stats:</a:t>
            </a:r>
            <a:r>
              <a:rPr lang="en-US" dirty="0"/>
              <a:t> Command Syntax</a:t>
            </a:r>
          </a:p>
        </p:txBody>
      </p:sp>
      <p:sp>
        <p:nvSpPr>
          <p:cNvPr id="306181" name="Rectangle 5"/>
          <p:cNvSpPr>
            <a:spLocks noGrp="1" noChangeArrowheads="1"/>
          </p:cNvSpPr>
          <p:nvPr>
            <p:ph type="body" idx="1"/>
          </p:nvPr>
        </p:nvSpPr>
        <p:spPr/>
        <p:txBody>
          <a:bodyPr/>
          <a:lstStyle/>
          <a:p>
            <a:pPr>
              <a:lnSpc>
                <a:spcPct val="90000"/>
              </a:lnSpc>
            </a:pPr>
            <a:r>
              <a:rPr lang="en-US" dirty="0"/>
              <a:t>The </a:t>
            </a:r>
            <a:r>
              <a:rPr lang="en-US" dirty="0">
                <a:latin typeface="Courier New" pitchFamily="49" charset="0"/>
              </a:rPr>
              <a:t>stats</a:t>
            </a:r>
            <a:r>
              <a:rPr lang="en-US" dirty="0"/>
              <a:t> command is a way to collect or view statistical data on a storage appliance.</a:t>
            </a:r>
          </a:p>
          <a:p>
            <a:pPr>
              <a:lnSpc>
                <a:spcPct val="90000"/>
              </a:lnSpc>
            </a:pPr>
            <a:r>
              <a:rPr lang="en-US" dirty="0"/>
              <a:t>The </a:t>
            </a:r>
            <a:r>
              <a:rPr lang="en-US" dirty="0">
                <a:latin typeface="Courier New" pitchFamily="49" charset="0"/>
              </a:rPr>
              <a:t>stats</a:t>
            </a:r>
            <a:r>
              <a:rPr lang="en-US" dirty="0"/>
              <a:t> command may be run in one of three ways:</a:t>
            </a:r>
          </a:p>
          <a:p>
            <a:pPr lvl="1">
              <a:lnSpc>
                <a:spcPct val="90000"/>
              </a:lnSpc>
            </a:pPr>
            <a:r>
              <a:rPr lang="en-US" dirty="0"/>
              <a:t>Single, in which current counter values are displayed:</a:t>
            </a:r>
          </a:p>
          <a:p>
            <a:pPr lvl="2">
              <a:lnSpc>
                <a:spcPct val="90000"/>
              </a:lnSpc>
            </a:pPr>
            <a:r>
              <a:rPr lang="en-US" dirty="0">
                <a:latin typeface="Courier New" pitchFamily="49" charset="0"/>
              </a:rPr>
              <a:t>stats show</a:t>
            </a:r>
          </a:p>
          <a:p>
            <a:pPr lvl="1">
              <a:lnSpc>
                <a:spcPct val="90000"/>
              </a:lnSpc>
            </a:pPr>
            <a:r>
              <a:rPr lang="en-US" dirty="0"/>
              <a:t>Repeating, in which counter values are displayed multiple times at a fixed interval:</a:t>
            </a:r>
          </a:p>
          <a:p>
            <a:pPr lvl="2">
              <a:lnSpc>
                <a:spcPct val="90000"/>
              </a:lnSpc>
            </a:pPr>
            <a:r>
              <a:rPr lang="en-US" dirty="0">
                <a:latin typeface="Courier New" pitchFamily="49" charset="0"/>
              </a:rPr>
              <a:t>stats show –i 1</a:t>
            </a:r>
          </a:p>
          <a:p>
            <a:pPr lvl="1">
              <a:lnSpc>
                <a:spcPct val="90000"/>
              </a:lnSpc>
            </a:pPr>
            <a:r>
              <a:rPr lang="en-US" dirty="0"/>
              <a:t>Period, in which counters are gathered over a  single period of time and then displayed:</a:t>
            </a:r>
          </a:p>
          <a:p>
            <a:pPr lvl="2">
              <a:lnSpc>
                <a:spcPct val="90000"/>
              </a:lnSpc>
            </a:pPr>
            <a:r>
              <a:rPr lang="en-US" dirty="0">
                <a:latin typeface="Courier New" pitchFamily="49" charset="0"/>
              </a:rPr>
              <a:t>stats start</a:t>
            </a:r>
            <a:r>
              <a:rPr lang="en-US" dirty="0"/>
              <a:t> then </a:t>
            </a:r>
            <a:r>
              <a:rPr lang="en-US" dirty="0">
                <a:latin typeface="Courier New" pitchFamily="49" charset="0"/>
              </a:rPr>
              <a:t>stats stop</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7" name="Text Box 3"/>
          <p:cNvSpPr txBox="1">
            <a:spLocks noChangeArrowheads="1"/>
          </p:cNvSpPr>
          <p:nvPr/>
        </p:nvSpPr>
        <p:spPr bwMode="auto">
          <a:xfrm>
            <a:off x="6210300" y="4262438"/>
            <a:ext cx="2528888" cy="304800"/>
          </a:xfrm>
          <a:prstGeom prst="rect">
            <a:avLst/>
          </a:prstGeom>
          <a:solidFill>
            <a:schemeClr val="hlink"/>
          </a:solidFill>
          <a:ln w="9525">
            <a:noFill/>
            <a:miter lim="800000"/>
            <a:headEnd/>
            <a:tailEnd/>
          </a:ln>
          <a:effectLst/>
        </p:spPr>
        <p:txBody>
          <a:bodyPr>
            <a:spAutoFit/>
          </a:bodyPr>
          <a:lstStyle/>
          <a:p>
            <a:pPr>
              <a:buClrTx/>
              <a:buFontTx/>
              <a:buNone/>
            </a:pPr>
            <a:r>
              <a:rPr lang="en-US" sz="1400" dirty="0">
                <a:solidFill>
                  <a:schemeClr val="bg1"/>
                </a:solidFill>
              </a:rPr>
              <a:t>disk</a:t>
            </a:r>
          </a:p>
        </p:txBody>
      </p:sp>
      <p:sp>
        <p:nvSpPr>
          <p:cNvPr id="308228" name="Text Box 4"/>
          <p:cNvSpPr txBox="1">
            <a:spLocks noChangeArrowheads="1"/>
          </p:cNvSpPr>
          <p:nvPr/>
        </p:nvSpPr>
        <p:spPr bwMode="auto">
          <a:xfrm>
            <a:off x="444500" y="2182813"/>
            <a:ext cx="1308100" cy="304800"/>
          </a:xfrm>
          <a:prstGeom prst="rect">
            <a:avLst/>
          </a:prstGeom>
          <a:solidFill>
            <a:schemeClr val="hlink"/>
          </a:solidFill>
          <a:ln w="9525">
            <a:noFill/>
            <a:miter lim="800000"/>
            <a:headEnd/>
            <a:tailEnd/>
          </a:ln>
          <a:effectLst/>
        </p:spPr>
        <p:txBody>
          <a:bodyPr>
            <a:spAutoFit/>
          </a:bodyPr>
          <a:lstStyle/>
          <a:p>
            <a:pPr>
              <a:buClrTx/>
              <a:buFontTx/>
              <a:buNone/>
            </a:pPr>
            <a:r>
              <a:rPr lang="en-US" sz="1400" dirty="0">
                <a:solidFill>
                  <a:schemeClr val="bg1"/>
                </a:solidFill>
              </a:rPr>
              <a:t>qtree</a:t>
            </a:r>
          </a:p>
        </p:txBody>
      </p:sp>
      <p:sp>
        <p:nvSpPr>
          <p:cNvPr id="308229" name="Text Box 5"/>
          <p:cNvSpPr txBox="1">
            <a:spLocks noChangeArrowheads="1"/>
          </p:cNvSpPr>
          <p:nvPr/>
        </p:nvSpPr>
        <p:spPr bwMode="auto">
          <a:xfrm>
            <a:off x="1927225" y="2182813"/>
            <a:ext cx="1081088" cy="304800"/>
          </a:xfrm>
          <a:prstGeom prst="rect">
            <a:avLst/>
          </a:prstGeom>
          <a:solidFill>
            <a:schemeClr val="hlink"/>
          </a:solidFill>
          <a:ln w="9525">
            <a:noFill/>
            <a:miter lim="800000"/>
            <a:headEnd/>
            <a:tailEnd/>
          </a:ln>
          <a:effectLst/>
        </p:spPr>
        <p:txBody>
          <a:bodyPr>
            <a:spAutoFit/>
          </a:bodyPr>
          <a:lstStyle/>
          <a:p>
            <a:pPr>
              <a:buClrTx/>
              <a:buFontTx/>
              <a:buNone/>
            </a:pPr>
            <a:r>
              <a:rPr lang="en-US" sz="1400" dirty="0">
                <a:solidFill>
                  <a:schemeClr val="bg1"/>
                </a:solidFill>
              </a:rPr>
              <a:t>aggregates</a:t>
            </a:r>
          </a:p>
        </p:txBody>
      </p:sp>
      <p:sp>
        <p:nvSpPr>
          <p:cNvPr id="308230" name="Text Box 6"/>
          <p:cNvSpPr txBox="1">
            <a:spLocks noChangeArrowheads="1"/>
          </p:cNvSpPr>
          <p:nvPr/>
        </p:nvSpPr>
        <p:spPr bwMode="auto">
          <a:xfrm>
            <a:off x="3189288" y="2182813"/>
            <a:ext cx="530225" cy="304800"/>
          </a:xfrm>
          <a:prstGeom prst="rect">
            <a:avLst/>
          </a:prstGeom>
          <a:solidFill>
            <a:schemeClr val="hlink"/>
          </a:solidFill>
          <a:ln w="9525">
            <a:noFill/>
            <a:miter lim="800000"/>
            <a:headEnd/>
            <a:tailEnd/>
          </a:ln>
          <a:effectLst/>
        </p:spPr>
        <p:txBody>
          <a:bodyPr wrap="none">
            <a:spAutoFit/>
          </a:bodyPr>
          <a:lstStyle/>
          <a:p>
            <a:pPr>
              <a:buClrTx/>
              <a:buFontTx/>
              <a:buNone/>
            </a:pPr>
            <a:r>
              <a:rPr lang="en-US" sz="1400" dirty="0">
                <a:solidFill>
                  <a:schemeClr val="bg1"/>
                </a:solidFill>
              </a:rPr>
              <a:t>iscsi</a:t>
            </a:r>
          </a:p>
        </p:txBody>
      </p:sp>
      <p:sp>
        <p:nvSpPr>
          <p:cNvPr id="308231" name="Text Box 7"/>
          <p:cNvSpPr txBox="1">
            <a:spLocks noChangeArrowheads="1"/>
          </p:cNvSpPr>
          <p:nvPr/>
        </p:nvSpPr>
        <p:spPr bwMode="auto">
          <a:xfrm>
            <a:off x="3919538" y="2182813"/>
            <a:ext cx="420687" cy="304800"/>
          </a:xfrm>
          <a:prstGeom prst="rect">
            <a:avLst/>
          </a:prstGeom>
          <a:solidFill>
            <a:schemeClr val="hlink"/>
          </a:solidFill>
          <a:ln w="9525">
            <a:noFill/>
            <a:miter lim="800000"/>
            <a:headEnd/>
            <a:tailEnd/>
          </a:ln>
          <a:effectLst/>
        </p:spPr>
        <p:txBody>
          <a:bodyPr wrap="none">
            <a:spAutoFit/>
          </a:bodyPr>
          <a:lstStyle/>
          <a:p>
            <a:pPr>
              <a:buClrTx/>
              <a:buFontTx/>
              <a:buNone/>
            </a:pPr>
            <a:r>
              <a:rPr lang="en-US" sz="1400" dirty="0">
                <a:solidFill>
                  <a:schemeClr val="bg1"/>
                </a:solidFill>
              </a:rPr>
              <a:t>fcp</a:t>
            </a:r>
          </a:p>
        </p:txBody>
      </p:sp>
      <p:sp>
        <p:nvSpPr>
          <p:cNvPr id="308232" name="Text Box 8"/>
          <p:cNvSpPr txBox="1">
            <a:spLocks noChangeArrowheads="1"/>
          </p:cNvSpPr>
          <p:nvPr/>
        </p:nvSpPr>
        <p:spPr bwMode="auto">
          <a:xfrm>
            <a:off x="2049463" y="4262438"/>
            <a:ext cx="450850" cy="304800"/>
          </a:xfrm>
          <a:prstGeom prst="rect">
            <a:avLst/>
          </a:prstGeom>
          <a:solidFill>
            <a:schemeClr val="hlink"/>
          </a:solidFill>
          <a:ln w="9525">
            <a:noFill/>
            <a:miter lim="800000"/>
            <a:headEnd/>
            <a:tailEnd/>
          </a:ln>
          <a:effectLst/>
        </p:spPr>
        <p:txBody>
          <a:bodyPr wrap="none">
            <a:spAutoFit/>
          </a:bodyPr>
          <a:lstStyle/>
          <a:p>
            <a:pPr>
              <a:buClrTx/>
              <a:buFontTx/>
              <a:buNone/>
            </a:pPr>
            <a:r>
              <a:rPr lang="en-US" sz="1400" dirty="0">
                <a:solidFill>
                  <a:schemeClr val="bg1"/>
                </a:solidFill>
              </a:rPr>
              <a:t>cifs</a:t>
            </a:r>
          </a:p>
        </p:txBody>
      </p:sp>
      <p:sp>
        <p:nvSpPr>
          <p:cNvPr id="308233" name="Text Box 9"/>
          <p:cNvSpPr txBox="1">
            <a:spLocks noChangeArrowheads="1"/>
          </p:cNvSpPr>
          <p:nvPr/>
        </p:nvSpPr>
        <p:spPr bwMode="auto">
          <a:xfrm>
            <a:off x="5726113" y="2182813"/>
            <a:ext cx="3013075" cy="304800"/>
          </a:xfrm>
          <a:prstGeom prst="rect">
            <a:avLst/>
          </a:prstGeom>
          <a:solidFill>
            <a:schemeClr val="hlink"/>
          </a:solidFill>
          <a:ln w="9525">
            <a:noFill/>
            <a:miter lim="800000"/>
            <a:headEnd/>
            <a:tailEnd/>
          </a:ln>
          <a:effectLst/>
        </p:spPr>
        <p:txBody>
          <a:bodyPr>
            <a:spAutoFit/>
          </a:bodyPr>
          <a:lstStyle/>
          <a:p>
            <a:pPr>
              <a:buClrTx/>
              <a:buFontTx/>
              <a:buNone/>
            </a:pPr>
            <a:r>
              <a:rPr lang="en-US" sz="1400" dirty="0">
                <a:solidFill>
                  <a:schemeClr val="bg1"/>
                </a:solidFill>
              </a:rPr>
              <a:t>lun</a:t>
            </a:r>
          </a:p>
        </p:txBody>
      </p:sp>
      <p:sp>
        <p:nvSpPr>
          <p:cNvPr id="308234" name="Text Box 10"/>
          <p:cNvSpPr txBox="1">
            <a:spLocks noChangeArrowheads="1"/>
          </p:cNvSpPr>
          <p:nvPr/>
        </p:nvSpPr>
        <p:spPr bwMode="auto">
          <a:xfrm>
            <a:off x="4583113" y="2182813"/>
            <a:ext cx="935037" cy="304800"/>
          </a:xfrm>
          <a:prstGeom prst="rect">
            <a:avLst/>
          </a:prstGeom>
          <a:solidFill>
            <a:schemeClr val="hlink"/>
          </a:solidFill>
          <a:ln w="9525">
            <a:noFill/>
            <a:miter lim="800000"/>
            <a:headEnd/>
            <a:tailEnd/>
          </a:ln>
          <a:effectLst/>
        </p:spPr>
        <p:txBody>
          <a:bodyPr>
            <a:spAutoFit/>
          </a:bodyPr>
          <a:lstStyle/>
          <a:p>
            <a:pPr>
              <a:buClrTx/>
              <a:buFontTx/>
              <a:buNone/>
            </a:pPr>
            <a:r>
              <a:rPr lang="en-US" sz="1400" dirty="0">
                <a:solidFill>
                  <a:schemeClr val="bg1"/>
                </a:solidFill>
              </a:rPr>
              <a:t>volume</a:t>
            </a:r>
          </a:p>
        </p:txBody>
      </p:sp>
      <p:sp>
        <p:nvSpPr>
          <p:cNvPr id="308235" name="Text Box 11"/>
          <p:cNvSpPr txBox="1">
            <a:spLocks noChangeArrowheads="1"/>
          </p:cNvSpPr>
          <p:nvPr/>
        </p:nvSpPr>
        <p:spPr bwMode="auto">
          <a:xfrm>
            <a:off x="444500" y="4262438"/>
            <a:ext cx="636588" cy="304800"/>
          </a:xfrm>
          <a:prstGeom prst="rect">
            <a:avLst/>
          </a:prstGeom>
          <a:solidFill>
            <a:schemeClr val="hlink"/>
          </a:solidFill>
          <a:ln w="9525">
            <a:noFill/>
            <a:miter lim="800000"/>
            <a:headEnd/>
            <a:tailEnd/>
          </a:ln>
          <a:effectLst/>
        </p:spPr>
        <p:txBody>
          <a:bodyPr wrap="none">
            <a:spAutoFit/>
          </a:bodyPr>
          <a:lstStyle/>
          <a:p>
            <a:pPr>
              <a:buClrTx/>
              <a:buFontTx/>
              <a:buNone/>
            </a:pPr>
            <a:r>
              <a:rPr lang="en-US" sz="1400" dirty="0">
                <a:solidFill>
                  <a:schemeClr val="bg1"/>
                </a:solidFill>
              </a:rPr>
              <a:t>target</a:t>
            </a:r>
          </a:p>
        </p:txBody>
      </p:sp>
      <p:sp>
        <p:nvSpPr>
          <p:cNvPr id="308236" name="Text Box 12"/>
          <p:cNvSpPr txBox="1">
            <a:spLocks noChangeArrowheads="1"/>
          </p:cNvSpPr>
          <p:nvPr/>
        </p:nvSpPr>
        <p:spPr bwMode="auto">
          <a:xfrm>
            <a:off x="2689225" y="4262438"/>
            <a:ext cx="576263" cy="304800"/>
          </a:xfrm>
          <a:prstGeom prst="rect">
            <a:avLst/>
          </a:prstGeom>
          <a:solidFill>
            <a:schemeClr val="hlink"/>
          </a:solidFill>
          <a:ln w="9525">
            <a:noFill/>
            <a:miter lim="800000"/>
            <a:headEnd/>
            <a:tailEnd/>
          </a:ln>
          <a:effectLst/>
        </p:spPr>
        <p:txBody>
          <a:bodyPr>
            <a:spAutoFit/>
          </a:bodyPr>
          <a:lstStyle/>
          <a:p>
            <a:pPr>
              <a:buClrTx/>
              <a:buFontTx/>
              <a:buNone/>
            </a:pPr>
            <a:r>
              <a:rPr lang="en-US" sz="1400" dirty="0">
                <a:solidFill>
                  <a:schemeClr val="bg1"/>
                </a:solidFill>
              </a:rPr>
              <a:t>ifnet</a:t>
            </a:r>
          </a:p>
        </p:txBody>
      </p:sp>
      <p:sp>
        <p:nvSpPr>
          <p:cNvPr id="308237" name="Text Box 13"/>
          <p:cNvSpPr txBox="1">
            <a:spLocks noChangeArrowheads="1"/>
          </p:cNvSpPr>
          <p:nvPr/>
        </p:nvSpPr>
        <p:spPr bwMode="auto">
          <a:xfrm>
            <a:off x="1277938" y="4262438"/>
            <a:ext cx="608012" cy="304800"/>
          </a:xfrm>
          <a:prstGeom prst="rect">
            <a:avLst/>
          </a:prstGeom>
          <a:solidFill>
            <a:schemeClr val="hlink"/>
          </a:solidFill>
          <a:ln w="9525">
            <a:noFill/>
            <a:miter lim="800000"/>
            <a:headEnd/>
            <a:tailEnd/>
          </a:ln>
          <a:effectLst/>
        </p:spPr>
        <p:txBody>
          <a:bodyPr wrap="none">
            <a:spAutoFit/>
          </a:bodyPr>
          <a:lstStyle/>
          <a:p>
            <a:pPr>
              <a:buClrTx/>
              <a:buFontTx/>
              <a:buNone/>
            </a:pPr>
            <a:r>
              <a:rPr lang="en-US" sz="1400" dirty="0">
                <a:solidFill>
                  <a:schemeClr val="bg1"/>
                </a:solidFill>
              </a:rPr>
              <a:t>nfsv3</a:t>
            </a:r>
          </a:p>
        </p:txBody>
      </p:sp>
      <p:sp>
        <p:nvSpPr>
          <p:cNvPr id="308238" name="Text Box 14"/>
          <p:cNvSpPr txBox="1">
            <a:spLocks noChangeArrowheads="1"/>
          </p:cNvSpPr>
          <p:nvPr/>
        </p:nvSpPr>
        <p:spPr bwMode="auto">
          <a:xfrm>
            <a:off x="3444875" y="4262438"/>
            <a:ext cx="1446213" cy="304800"/>
          </a:xfrm>
          <a:prstGeom prst="rect">
            <a:avLst/>
          </a:prstGeom>
          <a:solidFill>
            <a:schemeClr val="hlink"/>
          </a:solidFill>
          <a:ln w="9525">
            <a:noFill/>
            <a:miter lim="800000"/>
            <a:headEnd/>
            <a:tailEnd/>
          </a:ln>
          <a:effectLst/>
        </p:spPr>
        <p:txBody>
          <a:bodyPr>
            <a:spAutoFit/>
          </a:bodyPr>
          <a:lstStyle/>
          <a:p>
            <a:pPr>
              <a:buClrTx/>
              <a:buFontTx/>
              <a:buNone/>
            </a:pPr>
            <a:r>
              <a:rPr lang="en-US" sz="1400" dirty="0">
                <a:solidFill>
                  <a:schemeClr val="bg1"/>
                </a:solidFill>
              </a:rPr>
              <a:t>processor</a:t>
            </a:r>
          </a:p>
        </p:txBody>
      </p:sp>
      <p:sp>
        <p:nvSpPr>
          <p:cNvPr id="308239" name="Rectangle 15"/>
          <p:cNvSpPr>
            <a:spLocks noChangeArrowheads="1"/>
          </p:cNvSpPr>
          <p:nvPr/>
        </p:nvSpPr>
        <p:spPr bwMode="auto">
          <a:xfrm>
            <a:off x="5045075" y="4262438"/>
            <a:ext cx="974725" cy="304800"/>
          </a:xfrm>
          <a:prstGeom prst="rect">
            <a:avLst/>
          </a:prstGeom>
          <a:solidFill>
            <a:schemeClr val="hlink"/>
          </a:solidFill>
          <a:ln w="9525">
            <a:noFill/>
            <a:miter lim="800000"/>
            <a:headEnd/>
            <a:tailEnd/>
          </a:ln>
          <a:effectLst/>
        </p:spPr>
        <p:txBody>
          <a:bodyPr>
            <a:spAutoFit/>
          </a:bodyPr>
          <a:lstStyle/>
          <a:p>
            <a:pPr>
              <a:buClrTx/>
              <a:buFontTx/>
              <a:buNone/>
            </a:pPr>
            <a:r>
              <a:rPr lang="en-US" sz="1400" dirty="0">
                <a:solidFill>
                  <a:schemeClr val="bg1"/>
                </a:solidFill>
              </a:rPr>
              <a:t>system</a:t>
            </a:r>
          </a:p>
        </p:txBody>
      </p:sp>
      <p:sp>
        <p:nvSpPr>
          <p:cNvPr id="308240" name="Text Box 16"/>
          <p:cNvSpPr txBox="1">
            <a:spLocks noChangeArrowheads="1"/>
          </p:cNvSpPr>
          <p:nvPr/>
        </p:nvSpPr>
        <p:spPr bwMode="auto">
          <a:xfrm>
            <a:off x="444500" y="1185863"/>
            <a:ext cx="3250532" cy="307777"/>
          </a:xfrm>
          <a:prstGeom prst="rect">
            <a:avLst/>
          </a:prstGeom>
          <a:solidFill>
            <a:schemeClr val="hlink"/>
          </a:solidFill>
          <a:ln w="9525">
            <a:noFill/>
            <a:miter lim="800000"/>
            <a:headEnd/>
            <a:tailEnd/>
          </a:ln>
          <a:effectLst/>
        </p:spPr>
        <p:txBody>
          <a:bodyPr wrap="square">
            <a:spAutoFit/>
          </a:bodyPr>
          <a:lstStyle/>
          <a:p>
            <a:pPr algn="l">
              <a:buClrTx/>
              <a:buFontTx/>
              <a:buNone/>
            </a:pPr>
            <a:r>
              <a:rPr lang="en-US" sz="1400" dirty="0">
                <a:solidFill>
                  <a:schemeClr val="bg1"/>
                </a:solidFill>
                <a:latin typeface="Courier New" pitchFamily="49" charset="0"/>
                <a:cs typeface="Courier New" pitchFamily="49" charset="0"/>
              </a:rPr>
              <a:t>system&gt; stats list objects</a:t>
            </a:r>
          </a:p>
        </p:txBody>
      </p:sp>
      <p:sp>
        <p:nvSpPr>
          <p:cNvPr id="308243" name="Text Box 19"/>
          <p:cNvSpPr txBox="1">
            <a:spLocks noChangeArrowheads="1"/>
          </p:cNvSpPr>
          <p:nvPr/>
        </p:nvSpPr>
        <p:spPr bwMode="auto">
          <a:xfrm>
            <a:off x="1927225" y="2805113"/>
            <a:ext cx="1081088" cy="517525"/>
          </a:xfrm>
          <a:prstGeom prst="rect">
            <a:avLst/>
          </a:prstGeom>
          <a:solidFill>
            <a:schemeClr val="accent1">
              <a:alpha val="50000"/>
            </a:schemeClr>
          </a:solidFill>
          <a:ln w="9525" algn="ctr">
            <a:noFill/>
            <a:miter lim="800000"/>
            <a:headEnd/>
            <a:tailEnd/>
          </a:ln>
          <a:effectLst/>
        </p:spPr>
        <p:txBody>
          <a:bodyPr>
            <a:spAutoFit/>
          </a:bodyPr>
          <a:lstStyle/>
          <a:p>
            <a:pPr algn="l">
              <a:buClrTx/>
              <a:buFontTx/>
              <a:buNone/>
            </a:pPr>
            <a:r>
              <a:rPr lang="en-US" sz="1400" dirty="0"/>
              <a:t> aggr1</a:t>
            </a:r>
          </a:p>
          <a:p>
            <a:pPr algn="l">
              <a:buClrTx/>
              <a:buFontTx/>
              <a:buNone/>
            </a:pPr>
            <a:r>
              <a:rPr lang="en-US" sz="1400" dirty="0"/>
              <a:t> vol0</a:t>
            </a:r>
          </a:p>
        </p:txBody>
      </p:sp>
      <p:sp>
        <p:nvSpPr>
          <p:cNvPr id="308244" name="Text Box 20"/>
          <p:cNvSpPr txBox="1">
            <a:spLocks noChangeArrowheads="1"/>
          </p:cNvSpPr>
          <p:nvPr/>
        </p:nvSpPr>
        <p:spPr bwMode="auto">
          <a:xfrm>
            <a:off x="3189288" y="2805113"/>
            <a:ext cx="530225" cy="304800"/>
          </a:xfrm>
          <a:prstGeom prst="rect">
            <a:avLst/>
          </a:prstGeom>
          <a:solidFill>
            <a:schemeClr val="accent1">
              <a:alpha val="50000"/>
            </a:schemeClr>
          </a:solidFill>
          <a:ln w="9525" algn="ctr">
            <a:noFill/>
            <a:miter lim="800000"/>
            <a:headEnd/>
            <a:tailEnd/>
          </a:ln>
          <a:effectLst/>
        </p:spPr>
        <p:txBody>
          <a:bodyPr>
            <a:spAutoFit/>
          </a:bodyPr>
          <a:lstStyle/>
          <a:p>
            <a:pPr algn="l">
              <a:buClrTx/>
              <a:buFontTx/>
              <a:buNone/>
            </a:pPr>
            <a:r>
              <a:rPr lang="en-US" sz="1400" dirty="0"/>
              <a:t>iscsi</a:t>
            </a:r>
          </a:p>
        </p:txBody>
      </p:sp>
      <p:sp>
        <p:nvSpPr>
          <p:cNvPr id="308245" name="Text Box 21"/>
          <p:cNvSpPr txBox="1">
            <a:spLocks noChangeArrowheads="1"/>
          </p:cNvSpPr>
          <p:nvPr/>
        </p:nvSpPr>
        <p:spPr bwMode="auto">
          <a:xfrm>
            <a:off x="3919538" y="2805113"/>
            <a:ext cx="420687" cy="304800"/>
          </a:xfrm>
          <a:prstGeom prst="rect">
            <a:avLst/>
          </a:prstGeom>
          <a:solidFill>
            <a:schemeClr val="accent1">
              <a:alpha val="50000"/>
            </a:schemeClr>
          </a:solidFill>
          <a:ln w="9525" algn="ctr">
            <a:noFill/>
            <a:miter lim="800000"/>
            <a:headEnd/>
            <a:tailEnd/>
          </a:ln>
          <a:effectLst/>
        </p:spPr>
        <p:txBody>
          <a:bodyPr>
            <a:spAutoFit/>
          </a:bodyPr>
          <a:lstStyle/>
          <a:p>
            <a:pPr algn="l">
              <a:buClrTx/>
              <a:buFontTx/>
              <a:buNone/>
            </a:pPr>
            <a:r>
              <a:rPr lang="en-US" sz="1400" dirty="0"/>
              <a:t>fcp</a:t>
            </a:r>
          </a:p>
        </p:txBody>
      </p:sp>
      <p:sp>
        <p:nvSpPr>
          <p:cNvPr id="308246" name="Text Box 22"/>
          <p:cNvSpPr txBox="1">
            <a:spLocks noChangeArrowheads="1"/>
          </p:cNvSpPr>
          <p:nvPr/>
        </p:nvSpPr>
        <p:spPr bwMode="auto">
          <a:xfrm>
            <a:off x="2038350" y="4849813"/>
            <a:ext cx="471488" cy="304800"/>
          </a:xfrm>
          <a:prstGeom prst="rect">
            <a:avLst/>
          </a:prstGeom>
          <a:solidFill>
            <a:schemeClr val="accent1">
              <a:alpha val="50000"/>
            </a:schemeClr>
          </a:solidFill>
          <a:ln w="9525" algn="ctr">
            <a:noFill/>
            <a:miter lim="800000"/>
            <a:headEnd/>
            <a:tailEnd/>
          </a:ln>
          <a:effectLst/>
        </p:spPr>
        <p:txBody>
          <a:bodyPr>
            <a:spAutoFit/>
          </a:bodyPr>
          <a:lstStyle/>
          <a:p>
            <a:pPr algn="l">
              <a:buClrTx/>
              <a:buFontTx/>
              <a:buNone/>
            </a:pPr>
            <a:r>
              <a:rPr lang="en-US" sz="1400" dirty="0"/>
              <a:t>cifs</a:t>
            </a:r>
          </a:p>
        </p:txBody>
      </p:sp>
      <p:sp>
        <p:nvSpPr>
          <p:cNvPr id="308247" name="Text Box 23"/>
          <p:cNvSpPr txBox="1">
            <a:spLocks noChangeArrowheads="1"/>
          </p:cNvSpPr>
          <p:nvPr/>
        </p:nvSpPr>
        <p:spPr bwMode="auto">
          <a:xfrm>
            <a:off x="4583113" y="2805113"/>
            <a:ext cx="935037" cy="1155700"/>
          </a:xfrm>
          <a:prstGeom prst="rect">
            <a:avLst/>
          </a:prstGeom>
          <a:solidFill>
            <a:schemeClr val="accent1">
              <a:alpha val="50000"/>
            </a:schemeClr>
          </a:solidFill>
          <a:ln w="9525" algn="ctr">
            <a:noFill/>
            <a:miter lim="800000"/>
            <a:headEnd/>
            <a:tailEnd/>
          </a:ln>
          <a:effectLst/>
        </p:spPr>
        <p:txBody>
          <a:bodyPr>
            <a:spAutoFit/>
          </a:bodyPr>
          <a:lstStyle/>
          <a:p>
            <a:pPr algn="l">
              <a:buClrTx/>
              <a:buFontTx/>
              <a:buNone/>
            </a:pPr>
            <a:r>
              <a:rPr lang="en-US" sz="1400" dirty="0"/>
              <a:t> vol0</a:t>
            </a:r>
          </a:p>
          <a:p>
            <a:pPr algn="l">
              <a:buClrTx/>
              <a:buFontTx/>
              <a:buNone/>
            </a:pPr>
            <a:r>
              <a:rPr lang="en-US" sz="1400" dirty="0"/>
              <a:t> flexvol1</a:t>
            </a:r>
          </a:p>
          <a:p>
            <a:pPr algn="l">
              <a:buClrTx/>
              <a:buFontTx/>
              <a:buNone/>
            </a:pPr>
            <a:r>
              <a:rPr lang="en-US" sz="1400" dirty="0"/>
              <a:t> flexvol2</a:t>
            </a:r>
          </a:p>
          <a:p>
            <a:pPr algn="l">
              <a:buClrTx/>
              <a:buFontTx/>
              <a:buNone/>
            </a:pPr>
            <a:r>
              <a:rPr lang="en-US" sz="1400" dirty="0"/>
              <a:t> flexvol3</a:t>
            </a:r>
          </a:p>
          <a:p>
            <a:pPr algn="l">
              <a:buClrTx/>
              <a:buFontTx/>
              <a:buNone/>
            </a:pPr>
            <a:r>
              <a:rPr lang="en-US" sz="1400" dirty="0"/>
              <a:t> clone1</a:t>
            </a:r>
          </a:p>
        </p:txBody>
      </p:sp>
      <p:sp>
        <p:nvSpPr>
          <p:cNvPr id="308248" name="Text Box 24"/>
          <p:cNvSpPr txBox="1">
            <a:spLocks noChangeArrowheads="1"/>
          </p:cNvSpPr>
          <p:nvPr/>
        </p:nvSpPr>
        <p:spPr bwMode="auto">
          <a:xfrm>
            <a:off x="5726113" y="2805113"/>
            <a:ext cx="3013075" cy="942975"/>
          </a:xfrm>
          <a:prstGeom prst="rect">
            <a:avLst/>
          </a:prstGeom>
          <a:solidFill>
            <a:schemeClr val="accent1">
              <a:alpha val="50000"/>
            </a:schemeClr>
          </a:solidFill>
          <a:ln w="9525" algn="ctr">
            <a:noFill/>
            <a:miter lim="800000"/>
            <a:headEnd/>
            <a:tailEnd/>
          </a:ln>
          <a:effectLst/>
        </p:spPr>
        <p:txBody>
          <a:bodyPr>
            <a:spAutoFit/>
          </a:bodyPr>
          <a:lstStyle/>
          <a:p>
            <a:pPr algn="l">
              <a:buClrTx/>
              <a:buFontTx/>
              <a:buNone/>
            </a:pPr>
            <a:r>
              <a:rPr lang="en-US" sz="1400" dirty="0"/>
              <a:t> /vol/clone1/lun1 : C4/phnu0DG6S</a:t>
            </a:r>
          </a:p>
          <a:p>
            <a:pPr algn="l">
              <a:buClrTx/>
              <a:buFontTx/>
              <a:buNone/>
            </a:pPr>
            <a:r>
              <a:rPr lang="en-US" sz="1400" dirty="0"/>
              <a:t> /vol/flexvol3/lun1 : C4/phnu0AbVV</a:t>
            </a:r>
          </a:p>
          <a:p>
            <a:pPr algn="l">
              <a:buClrTx/>
              <a:buFontTx/>
              <a:buNone/>
            </a:pPr>
            <a:r>
              <a:rPr lang="en-US" sz="1400" dirty="0"/>
              <a:t> /vol/flexvol2/lun1 : C4/phnu0Ab3S</a:t>
            </a:r>
          </a:p>
          <a:p>
            <a:pPr algn="l">
              <a:buClrTx/>
              <a:buFontTx/>
              <a:buNone/>
            </a:pPr>
            <a:r>
              <a:rPr lang="en-US" sz="1400" dirty="0"/>
              <a:t> /vol/flexvol1/lun1 : C4/phnu0AaWl</a:t>
            </a:r>
          </a:p>
        </p:txBody>
      </p:sp>
      <p:sp>
        <p:nvSpPr>
          <p:cNvPr id="308249" name="Text Box 25"/>
          <p:cNvSpPr txBox="1">
            <a:spLocks noChangeArrowheads="1"/>
          </p:cNvSpPr>
          <p:nvPr/>
        </p:nvSpPr>
        <p:spPr bwMode="auto">
          <a:xfrm>
            <a:off x="444500" y="4849813"/>
            <a:ext cx="638175" cy="517525"/>
          </a:xfrm>
          <a:prstGeom prst="rect">
            <a:avLst/>
          </a:prstGeom>
          <a:solidFill>
            <a:schemeClr val="accent1">
              <a:alpha val="50000"/>
            </a:schemeClr>
          </a:solidFill>
          <a:ln w="9525" algn="ctr">
            <a:noFill/>
            <a:miter lim="800000"/>
            <a:headEnd/>
            <a:tailEnd/>
          </a:ln>
          <a:effectLst/>
        </p:spPr>
        <p:txBody>
          <a:bodyPr>
            <a:spAutoFit/>
          </a:bodyPr>
          <a:lstStyle/>
          <a:p>
            <a:pPr algn="l">
              <a:buClrTx/>
              <a:buFontTx/>
              <a:buNone/>
            </a:pPr>
            <a:r>
              <a:rPr lang="en-US" sz="1400" dirty="0"/>
              <a:t> vtic</a:t>
            </a:r>
          </a:p>
          <a:p>
            <a:pPr algn="l">
              <a:buClrTx/>
              <a:buFontTx/>
              <a:buNone/>
            </a:pPr>
            <a:r>
              <a:rPr lang="en-US" sz="1400" dirty="0"/>
              <a:t> iswta</a:t>
            </a:r>
          </a:p>
        </p:txBody>
      </p:sp>
      <p:sp>
        <p:nvSpPr>
          <p:cNvPr id="308250" name="Text Box 26"/>
          <p:cNvSpPr txBox="1">
            <a:spLocks noChangeArrowheads="1"/>
          </p:cNvSpPr>
          <p:nvPr/>
        </p:nvSpPr>
        <p:spPr bwMode="auto">
          <a:xfrm>
            <a:off x="1273175" y="4849813"/>
            <a:ext cx="619125" cy="304800"/>
          </a:xfrm>
          <a:prstGeom prst="rect">
            <a:avLst/>
          </a:prstGeom>
          <a:solidFill>
            <a:schemeClr val="accent1">
              <a:alpha val="50000"/>
            </a:schemeClr>
          </a:solidFill>
          <a:ln w="9525" algn="ctr">
            <a:noFill/>
            <a:miter lim="800000"/>
            <a:headEnd/>
            <a:tailEnd/>
          </a:ln>
          <a:effectLst/>
        </p:spPr>
        <p:txBody>
          <a:bodyPr>
            <a:spAutoFit/>
          </a:bodyPr>
          <a:lstStyle/>
          <a:p>
            <a:pPr algn="l">
              <a:buClrTx/>
              <a:buFontTx/>
              <a:buNone/>
            </a:pPr>
            <a:r>
              <a:rPr lang="en-US" sz="1400" dirty="0"/>
              <a:t>nfs</a:t>
            </a:r>
          </a:p>
        </p:txBody>
      </p:sp>
      <p:sp>
        <p:nvSpPr>
          <p:cNvPr id="308251" name="Text Box 27"/>
          <p:cNvSpPr txBox="1">
            <a:spLocks noChangeArrowheads="1"/>
          </p:cNvSpPr>
          <p:nvPr/>
        </p:nvSpPr>
        <p:spPr bwMode="auto">
          <a:xfrm>
            <a:off x="2689225" y="4849813"/>
            <a:ext cx="576263" cy="730250"/>
          </a:xfrm>
          <a:prstGeom prst="rect">
            <a:avLst/>
          </a:prstGeom>
          <a:solidFill>
            <a:schemeClr val="accent1">
              <a:alpha val="50000"/>
            </a:schemeClr>
          </a:solidFill>
          <a:ln w="9525" algn="ctr">
            <a:noFill/>
            <a:miter lim="800000"/>
            <a:headEnd/>
            <a:tailEnd/>
          </a:ln>
          <a:effectLst/>
        </p:spPr>
        <p:txBody>
          <a:bodyPr>
            <a:spAutoFit/>
          </a:bodyPr>
          <a:lstStyle/>
          <a:p>
            <a:pPr algn="l">
              <a:buClrTx/>
              <a:buFontTx/>
              <a:buNone/>
            </a:pPr>
            <a:r>
              <a:rPr lang="en-US" sz="1400" dirty="0"/>
              <a:t> e0</a:t>
            </a:r>
          </a:p>
          <a:p>
            <a:pPr algn="l">
              <a:buClrTx/>
              <a:buFontTx/>
              <a:buNone/>
            </a:pPr>
            <a:r>
              <a:rPr lang="en-US" sz="1400" dirty="0"/>
              <a:t> e7a</a:t>
            </a:r>
          </a:p>
          <a:p>
            <a:pPr algn="l">
              <a:buClrTx/>
              <a:buFontTx/>
              <a:buNone/>
            </a:pPr>
            <a:r>
              <a:rPr lang="en-US" sz="1400" dirty="0"/>
              <a:t> e7b</a:t>
            </a:r>
          </a:p>
        </p:txBody>
      </p:sp>
      <p:sp>
        <p:nvSpPr>
          <p:cNvPr id="308252" name="Rectangle 28"/>
          <p:cNvSpPr>
            <a:spLocks noChangeArrowheads="1"/>
          </p:cNvSpPr>
          <p:nvPr/>
        </p:nvSpPr>
        <p:spPr bwMode="auto">
          <a:xfrm>
            <a:off x="3444875" y="4849813"/>
            <a:ext cx="1446213" cy="942975"/>
          </a:xfrm>
          <a:prstGeom prst="rect">
            <a:avLst/>
          </a:prstGeom>
          <a:solidFill>
            <a:schemeClr val="accent1">
              <a:alpha val="50000"/>
            </a:schemeClr>
          </a:solidFill>
          <a:ln w="9525" algn="ctr">
            <a:noFill/>
            <a:miter lim="800000"/>
            <a:headEnd/>
            <a:tailEnd/>
          </a:ln>
          <a:effectLst/>
        </p:spPr>
        <p:txBody>
          <a:bodyPr>
            <a:spAutoFit/>
          </a:bodyPr>
          <a:lstStyle/>
          <a:p>
            <a:pPr algn="l">
              <a:buClrTx/>
              <a:buFontTx/>
              <a:buNone/>
            </a:pPr>
            <a:r>
              <a:rPr lang="en-US" sz="1400" dirty="0"/>
              <a:t>processor0</a:t>
            </a:r>
          </a:p>
          <a:p>
            <a:pPr algn="l">
              <a:buClrTx/>
              <a:buFontTx/>
              <a:buNone/>
            </a:pPr>
            <a:r>
              <a:rPr lang="en-US" sz="1400" dirty="0"/>
              <a:t>processor1</a:t>
            </a:r>
          </a:p>
          <a:p>
            <a:pPr algn="l">
              <a:buClrTx/>
              <a:buFontTx/>
              <a:buNone/>
            </a:pPr>
            <a:r>
              <a:rPr lang="en-US" sz="1400" dirty="0"/>
              <a:t>processor2</a:t>
            </a:r>
          </a:p>
          <a:p>
            <a:pPr algn="l">
              <a:buClrTx/>
              <a:buFontTx/>
              <a:buNone/>
            </a:pPr>
            <a:r>
              <a:rPr lang="en-US" sz="1400" dirty="0"/>
              <a:t>processor3</a:t>
            </a:r>
          </a:p>
        </p:txBody>
      </p:sp>
      <p:sp>
        <p:nvSpPr>
          <p:cNvPr id="308253" name="Rectangle 29"/>
          <p:cNvSpPr>
            <a:spLocks noChangeArrowheads="1"/>
          </p:cNvSpPr>
          <p:nvPr/>
        </p:nvSpPr>
        <p:spPr bwMode="auto">
          <a:xfrm>
            <a:off x="5033963" y="4849813"/>
            <a:ext cx="985837" cy="304800"/>
          </a:xfrm>
          <a:prstGeom prst="rect">
            <a:avLst/>
          </a:prstGeom>
          <a:solidFill>
            <a:schemeClr val="accent1">
              <a:alpha val="50000"/>
            </a:schemeClr>
          </a:solidFill>
          <a:ln w="9525" algn="ctr">
            <a:noFill/>
            <a:miter lim="800000"/>
            <a:headEnd/>
            <a:tailEnd/>
          </a:ln>
          <a:effectLst/>
        </p:spPr>
        <p:txBody>
          <a:bodyPr>
            <a:spAutoFit/>
          </a:bodyPr>
          <a:lstStyle/>
          <a:p>
            <a:pPr algn="l">
              <a:buClrTx/>
              <a:buFontTx/>
              <a:buNone/>
            </a:pPr>
            <a:r>
              <a:rPr lang="en-US" sz="1400" dirty="0"/>
              <a:t>system</a:t>
            </a:r>
          </a:p>
        </p:txBody>
      </p:sp>
      <p:sp>
        <p:nvSpPr>
          <p:cNvPr id="308254" name="Text Box 30"/>
          <p:cNvSpPr txBox="1">
            <a:spLocks noChangeArrowheads="1"/>
          </p:cNvSpPr>
          <p:nvPr/>
        </p:nvSpPr>
        <p:spPr bwMode="auto">
          <a:xfrm>
            <a:off x="6210300" y="4849813"/>
            <a:ext cx="2528888" cy="1155700"/>
          </a:xfrm>
          <a:prstGeom prst="rect">
            <a:avLst/>
          </a:prstGeom>
          <a:solidFill>
            <a:schemeClr val="accent1">
              <a:alpha val="50000"/>
            </a:schemeClr>
          </a:solidFill>
          <a:ln w="9525" algn="ctr">
            <a:noFill/>
            <a:miter lim="800000"/>
            <a:headEnd/>
            <a:tailEnd/>
          </a:ln>
          <a:effectLst/>
        </p:spPr>
        <p:txBody>
          <a:bodyPr>
            <a:spAutoFit/>
          </a:bodyPr>
          <a:lstStyle/>
          <a:p>
            <a:pPr algn="l">
              <a:buClrTx/>
              <a:buFontTx/>
              <a:buNone/>
            </a:pPr>
            <a:r>
              <a:rPr lang="pt-BR" sz="1400"/>
              <a:t>20:00:00:0c:50:a3:c7:1</a:t>
            </a:r>
          </a:p>
          <a:p>
            <a:pPr algn="l">
              <a:buClrTx/>
              <a:buFontTx/>
              <a:buNone/>
            </a:pPr>
            <a:r>
              <a:rPr lang="pt-BR" sz="1400"/>
              <a:t>20:00:00:0c:50:a3:b5:0</a:t>
            </a:r>
          </a:p>
          <a:p>
            <a:pPr algn="l">
              <a:buClrTx/>
              <a:buFontTx/>
              <a:buNone/>
            </a:pPr>
            <a:r>
              <a:rPr lang="pt-BR" sz="1400"/>
              <a:t>20:00:00:0c:50:a3:66:f</a:t>
            </a:r>
          </a:p>
          <a:p>
            <a:pPr algn="l">
              <a:buClrTx/>
              <a:buFontTx/>
              <a:buNone/>
            </a:pPr>
            <a:r>
              <a:rPr lang="pt-BR" sz="1400"/>
              <a:t>20:00:00:0c:50:a3:6b:5</a:t>
            </a:r>
          </a:p>
          <a:p>
            <a:pPr algn="l">
              <a:buClrTx/>
              <a:buFontTx/>
              <a:buNone/>
            </a:pPr>
            <a:r>
              <a:rPr lang="pt-BR" sz="1400"/>
              <a:t>20:00:00:0c:50:a3:69:8</a:t>
            </a:r>
            <a:endParaRPr lang="en-US" sz="1400" dirty="0"/>
          </a:p>
        </p:txBody>
      </p:sp>
      <p:sp>
        <p:nvSpPr>
          <p:cNvPr id="308268" name="Text Box 44"/>
          <p:cNvSpPr txBox="1">
            <a:spLocks noChangeArrowheads="1"/>
          </p:cNvSpPr>
          <p:nvPr/>
        </p:nvSpPr>
        <p:spPr bwMode="auto">
          <a:xfrm>
            <a:off x="444500" y="2805113"/>
            <a:ext cx="1308100" cy="517525"/>
          </a:xfrm>
          <a:prstGeom prst="rect">
            <a:avLst/>
          </a:prstGeom>
          <a:solidFill>
            <a:schemeClr val="accent1">
              <a:alpha val="50000"/>
            </a:schemeClr>
          </a:solidFill>
          <a:ln w="9525" algn="ctr">
            <a:noFill/>
            <a:miter lim="800000"/>
            <a:headEnd/>
            <a:tailEnd/>
          </a:ln>
          <a:effectLst/>
        </p:spPr>
        <p:txBody>
          <a:bodyPr>
            <a:spAutoFit/>
          </a:bodyPr>
          <a:lstStyle/>
          <a:p>
            <a:pPr algn="l">
              <a:buClrTx/>
              <a:buFontTx/>
              <a:buNone/>
            </a:pPr>
            <a:r>
              <a:rPr lang="en-US" sz="1400" dirty="0"/>
              <a:t>flexvol1/users</a:t>
            </a:r>
          </a:p>
          <a:p>
            <a:pPr algn="l">
              <a:buClrTx/>
              <a:buFontTx/>
              <a:buNone/>
            </a:pPr>
            <a:r>
              <a:rPr lang="en-US" sz="1400" dirty="0"/>
              <a:t>flexvol2/home</a:t>
            </a:r>
          </a:p>
        </p:txBody>
      </p:sp>
      <p:sp>
        <p:nvSpPr>
          <p:cNvPr id="308270" name="Rectangle 46"/>
          <p:cNvSpPr>
            <a:spLocks noGrp="1" noChangeArrowheads="1"/>
          </p:cNvSpPr>
          <p:nvPr>
            <p:ph type="title"/>
          </p:nvPr>
        </p:nvSpPr>
        <p:spPr/>
        <p:txBody>
          <a:bodyPr/>
          <a:lstStyle/>
          <a:p>
            <a:r>
              <a:rPr lang="en-US" dirty="0">
                <a:latin typeface="Courier New" pitchFamily="49" charset="0"/>
              </a:rPr>
              <a:t>stats:</a:t>
            </a:r>
            <a:r>
              <a:rPr lang="en-US" dirty="0"/>
              <a:t> Command Example</a:t>
            </a:r>
          </a:p>
        </p:txBody>
      </p:sp>
      <p:sp>
        <p:nvSpPr>
          <p:cNvPr id="308271" name="Text Box 47"/>
          <p:cNvSpPr txBox="1">
            <a:spLocks noChangeArrowheads="1"/>
          </p:cNvSpPr>
          <p:nvPr/>
        </p:nvSpPr>
        <p:spPr bwMode="auto">
          <a:xfrm>
            <a:off x="444499" y="1590675"/>
            <a:ext cx="3256132" cy="307777"/>
          </a:xfrm>
          <a:prstGeom prst="rect">
            <a:avLst/>
          </a:prstGeom>
          <a:solidFill>
            <a:schemeClr val="accent1">
              <a:alpha val="50000"/>
            </a:schemeClr>
          </a:solidFill>
          <a:ln w="9525" algn="ctr">
            <a:noFill/>
            <a:miter lim="800000"/>
            <a:headEnd/>
            <a:tailEnd/>
          </a:ln>
          <a:effectLst/>
        </p:spPr>
        <p:txBody>
          <a:bodyPr wrap="square">
            <a:spAutoFit/>
          </a:bodyPr>
          <a:lstStyle/>
          <a:p>
            <a:pPr algn="l">
              <a:buClrTx/>
              <a:buFontTx/>
              <a:buNone/>
            </a:pPr>
            <a:r>
              <a:rPr lang="en-US" sz="1400" dirty="0">
                <a:latin typeface="Courier New" pitchFamily="49" charset="0"/>
                <a:cs typeface="Courier New" pitchFamily="49" charset="0"/>
              </a:rPr>
              <a:t>system&gt; stats list instances</a:t>
            </a:r>
          </a:p>
        </p:txBody>
      </p:sp>
      <p:cxnSp>
        <p:nvCxnSpPr>
          <p:cNvPr id="308272" name="AutoShape 48"/>
          <p:cNvCxnSpPr>
            <a:cxnSpLocks noChangeShapeType="1"/>
            <a:stCxn id="308228" idx="2"/>
            <a:endCxn id="308268" idx="0"/>
          </p:cNvCxnSpPr>
          <p:nvPr/>
        </p:nvCxnSpPr>
        <p:spPr bwMode="auto">
          <a:xfrm>
            <a:off x="1098550" y="2487613"/>
            <a:ext cx="0" cy="317500"/>
          </a:xfrm>
          <a:prstGeom prst="straightConnector1">
            <a:avLst/>
          </a:prstGeom>
          <a:noFill/>
          <a:ln w="25400">
            <a:solidFill>
              <a:srgbClr val="005BAE"/>
            </a:solidFill>
            <a:round/>
            <a:headEnd/>
            <a:tailEnd type="triangle" w="med" len="med"/>
          </a:ln>
          <a:effectLst/>
        </p:spPr>
      </p:cxnSp>
      <p:cxnSp>
        <p:nvCxnSpPr>
          <p:cNvPr id="308273" name="AutoShape 49"/>
          <p:cNvCxnSpPr>
            <a:cxnSpLocks noChangeShapeType="1"/>
            <a:stCxn id="308229" idx="2"/>
            <a:endCxn id="308243" idx="0"/>
          </p:cNvCxnSpPr>
          <p:nvPr/>
        </p:nvCxnSpPr>
        <p:spPr bwMode="auto">
          <a:xfrm>
            <a:off x="2468563" y="2487613"/>
            <a:ext cx="0" cy="317500"/>
          </a:xfrm>
          <a:prstGeom prst="straightConnector1">
            <a:avLst/>
          </a:prstGeom>
          <a:noFill/>
          <a:ln w="25400">
            <a:solidFill>
              <a:srgbClr val="005BAE"/>
            </a:solidFill>
            <a:round/>
            <a:headEnd/>
            <a:tailEnd type="triangle" w="med" len="med"/>
          </a:ln>
          <a:effectLst/>
        </p:spPr>
      </p:cxnSp>
      <p:cxnSp>
        <p:nvCxnSpPr>
          <p:cNvPr id="308274" name="AutoShape 50"/>
          <p:cNvCxnSpPr>
            <a:cxnSpLocks noChangeShapeType="1"/>
            <a:stCxn id="308230" idx="2"/>
            <a:endCxn id="308244" idx="0"/>
          </p:cNvCxnSpPr>
          <p:nvPr/>
        </p:nvCxnSpPr>
        <p:spPr bwMode="auto">
          <a:xfrm>
            <a:off x="3454400" y="2487613"/>
            <a:ext cx="0" cy="317500"/>
          </a:xfrm>
          <a:prstGeom prst="straightConnector1">
            <a:avLst/>
          </a:prstGeom>
          <a:noFill/>
          <a:ln w="25400">
            <a:solidFill>
              <a:srgbClr val="005BAE"/>
            </a:solidFill>
            <a:round/>
            <a:headEnd/>
            <a:tailEnd type="triangle" w="med" len="med"/>
          </a:ln>
          <a:effectLst/>
        </p:spPr>
      </p:cxnSp>
      <p:cxnSp>
        <p:nvCxnSpPr>
          <p:cNvPr id="308275" name="AutoShape 51"/>
          <p:cNvCxnSpPr>
            <a:cxnSpLocks noChangeShapeType="1"/>
            <a:stCxn id="308231" idx="2"/>
            <a:endCxn id="308245" idx="0"/>
          </p:cNvCxnSpPr>
          <p:nvPr/>
        </p:nvCxnSpPr>
        <p:spPr bwMode="auto">
          <a:xfrm>
            <a:off x="4130675" y="2487613"/>
            <a:ext cx="0" cy="317500"/>
          </a:xfrm>
          <a:prstGeom prst="straightConnector1">
            <a:avLst/>
          </a:prstGeom>
          <a:noFill/>
          <a:ln w="25400">
            <a:solidFill>
              <a:srgbClr val="005BAE"/>
            </a:solidFill>
            <a:round/>
            <a:headEnd/>
            <a:tailEnd type="triangle" w="med" len="med"/>
          </a:ln>
          <a:effectLst/>
        </p:spPr>
      </p:cxnSp>
      <p:cxnSp>
        <p:nvCxnSpPr>
          <p:cNvPr id="308276" name="AutoShape 52"/>
          <p:cNvCxnSpPr>
            <a:cxnSpLocks noChangeShapeType="1"/>
            <a:stCxn id="308234" idx="2"/>
            <a:endCxn id="308247" idx="0"/>
          </p:cNvCxnSpPr>
          <p:nvPr/>
        </p:nvCxnSpPr>
        <p:spPr bwMode="auto">
          <a:xfrm>
            <a:off x="5051425" y="2487613"/>
            <a:ext cx="0" cy="317500"/>
          </a:xfrm>
          <a:prstGeom prst="straightConnector1">
            <a:avLst/>
          </a:prstGeom>
          <a:noFill/>
          <a:ln w="25400">
            <a:solidFill>
              <a:srgbClr val="005BAE"/>
            </a:solidFill>
            <a:round/>
            <a:headEnd/>
            <a:tailEnd type="triangle" w="med" len="med"/>
          </a:ln>
          <a:effectLst/>
        </p:spPr>
      </p:cxnSp>
      <p:cxnSp>
        <p:nvCxnSpPr>
          <p:cNvPr id="308277" name="AutoShape 53"/>
          <p:cNvCxnSpPr>
            <a:cxnSpLocks noChangeShapeType="1"/>
            <a:stCxn id="308233" idx="2"/>
            <a:endCxn id="308248" idx="0"/>
          </p:cNvCxnSpPr>
          <p:nvPr/>
        </p:nvCxnSpPr>
        <p:spPr bwMode="auto">
          <a:xfrm>
            <a:off x="7232650" y="2487613"/>
            <a:ext cx="0" cy="317500"/>
          </a:xfrm>
          <a:prstGeom prst="straightConnector1">
            <a:avLst/>
          </a:prstGeom>
          <a:noFill/>
          <a:ln w="25400">
            <a:solidFill>
              <a:srgbClr val="005BAE"/>
            </a:solidFill>
            <a:round/>
            <a:headEnd/>
            <a:tailEnd type="triangle" w="med" len="med"/>
          </a:ln>
          <a:effectLst/>
        </p:spPr>
      </p:cxnSp>
      <p:cxnSp>
        <p:nvCxnSpPr>
          <p:cNvPr id="308278" name="AutoShape 54"/>
          <p:cNvCxnSpPr>
            <a:cxnSpLocks noChangeShapeType="1"/>
            <a:stCxn id="308235" idx="2"/>
            <a:endCxn id="308249" idx="0"/>
          </p:cNvCxnSpPr>
          <p:nvPr/>
        </p:nvCxnSpPr>
        <p:spPr bwMode="auto">
          <a:xfrm>
            <a:off x="763588" y="4567238"/>
            <a:ext cx="0" cy="282575"/>
          </a:xfrm>
          <a:prstGeom prst="straightConnector1">
            <a:avLst/>
          </a:prstGeom>
          <a:noFill/>
          <a:ln w="25400">
            <a:solidFill>
              <a:srgbClr val="005BAE"/>
            </a:solidFill>
            <a:round/>
            <a:headEnd/>
            <a:tailEnd type="triangle" w="med" len="med"/>
          </a:ln>
          <a:effectLst/>
        </p:spPr>
      </p:cxnSp>
      <p:cxnSp>
        <p:nvCxnSpPr>
          <p:cNvPr id="308279" name="AutoShape 55"/>
          <p:cNvCxnSpPr>
            <a:cxnSpLocks noChangeShapeType="1"/>
            <a:stCxn id="308237" idx="2"/>
            <a:endCxn id="308250" idx="0"/>
          </p:cNvCxnSpPr>
          <p:nvPr/>
        </p:nvCxnSpPr>
        <p:spPr bwMode="auto">
          <a:xfrm>
            <a:off x="1582738" y="4567238"/>
            <a:ext cx="0" cy="282575"/>
          </a:xfrm>
          <a:prstGeom prst="straightConnector1">
            <a:avLst/>
          </a:prstGeom>
          <a:noFill/>
          <a:ln w="25400">
            <a:solidFill>
              <a:srgbClr val="005BAE"/>
            </a:solidFill>
            <a:round/>
            <a:headEnd/>
            <a:tailEnd type="triangle" w="med" len="med"/>
          </a:ln>
          <a:effectLst/>
        </p:spPr>
      </p:cxnSp>
      <p:cxnSp>
        <p:nvCxnSpPr>
          <p:cNvPr id="308280" name="AutoShape 56"/>
          <p:cNvCxnSpPr>
            <a:cxnSpLocks noChangeShapeType="1"/>
            <a:stCxn id="308232" idx="2"/>
            <a:endCxn id="308246" idx="0"/>
          </p:cNvCxnSpPr>
          <p:nvPr/>
        </p:nvCxnSpPr>
        <p:spPr bwMode="auto">
          <a:xfrm>
            <a:off x="2274888" y="4567238"/>
            <a:ext cx="0" cy="282575"/>
          </a:xfrm>
          <a:prstGeom prst="straightConnector1">
            <a:avLst/>
          </a:prstGeom>
          <a:noFill/>
          <a:ln w="25400">
            <a:solidFill>
              <a:srgbClr val="005BAE"/>
            </a:solidFill>
            <a:round/>
            <a:headEnd/>
            <a:tailEnd type="triangle" w="med" len="med"/>
          </a:ln>
          <a:effectLst/>
        </p:spPr>
      </p:cxnSp>
      <p:cxnSp>
        <p:nvCxnSpPr>
          <p:cNvPr id="308281" name="AutoShape 57"/>
          <p:cNvCxnSpPr>
            <a:cxnSpLocks noChangeShapeType="1"/>
            <a:stCxn id="308236" idx="2"/>
            <a:endCxn id="308251" idx="0"/>
          </p:cNvCxnSpPr>
          <p:nvPr/>
        </p:nvCxnSpPr>
        <p:spPr bwMode="auto">
          <a:xfrm>
            <a:off x="2978150" y="4567238"/>
            <a:ext cx="0" cy="282575"/>
          </a:xfrm>
          <a:prstGeom prst="straightConnector1">
            <a:avLst/>
          </a:prstGeom>
          <a:noFill/>
          <a:ln w="25400">
            <a:solidFill>
              <a:srgbClr val="005BAE"/>
            </a:solidFill>
            <a:round/>
            <a:headEnd/>
            <a:tailEnd type="triangle" w="med" len="med"/>
          </a:ln>
          <a:effectLst/>
        </p:spPr>
      </p:cxnSp>
      <p:cxnSp>
        <p:nvCxnSpPr>
          <p:cNvPr id="308282" name="AutoShape 58"/>
          <p:cNvCxnSpPr>
            <a:cxnSpLocks noChangeShapeType="1"/>
            <a:stCxn id="308238" idx="2"/>
            <a:endCxn id="308252" idx="0"/>
          </p:cNvCxnSpPr>
          <p:nvPr/>
        </p:nvCxnSpPr>
        <p:spPr bwMode="auto">
          <a:xfrm>
            <a:off x="4168775" y="4567238"/>
            <a:ext cx="0" cy="282575"/>
          </a:xfrm>
          <a:prstGeom prst="straightConnector1">
            <a:avLst/>
          </a:prstGeom>
          <a:noFill/>
          <a:ln w="25400">
            <a:solidFill>
              <a:srgbClr val="005BAE"/>
            </a:solidFill>
            <a:round/>
            <a:headEnd/>
            <a:tailEnd type="triangle" w="med" len="med"/>
          </a:ln>
          <a:effectLst/>
        </p:spPr>
      </p:cxnSp>
      <p:cxnSp>
        <p:nvCxnSpPr>
          <p:cNvPr id="308283" name="AutoShape 59"/>
          <p:cNvCxnSpPr>
            <a:cxnSpLocks noChangeShapeType="1"/>
            <a:stCxn id="308227" idx="2"/>
            <a:endCxn id="308254" idx="0"/>
          </p:cNvCxnSpPr>
          <p:nvPr/>
        </p:nvCxnSpPr>
        <p:spPr bwMode="auto">
          <a:xfrm>
            <a:off x="7475538" y="4567238"/>
            <a:ext cx="0" cy="282575"/>
          </a:xfrm>
          <a:prstGeom prst="straightConnector1">
            <a:avLst/>
          </a:prstGeom>
          <a:noFill/>
          <a:ln w="25400">
            <a:solidFill>
              <a:srgbClr val="005BAE"/>
            </a:solidFill>
            <a:round/>
            <a:headEnd/>
            <a:tailEnd type="triangle" w="med" len="med"/>
          </a:ln>
          <a:effectLst/>
        </p:spPr>
      </p:cxnSp>
      <p:cxnSp>
        <p:nvCxnSpPr>
          <p:cNvPr id="308284" name="AutoShape 60"/>
          <p:cNvCxnSpPr>
            <a:cxnSpLocks noChangeShapeType="1"/>
            <a:stCxn id="308239" idx="2"/>
            <a:endCxn id="308253" idx="0"/>
          </p:cNvCxnSpPr>
          <p:nvPr/>
        </p:nvCxnSpPr>
        <p:spPr bwMode="auto">
          <a:xfrm flipH="1">
            <a:off x="5527675" y="4567238"/>
            <a:ext cx="4763" cy="282575"/>
          </a:xfrm>
          <a:prstGeom prst="straightConnector1">
            <a:avLst/>
          </a:prstGeom>
          <a:noFill/>
          <a:ln w="25400">
            <a:solidFill>
              <a:srgbClr val="005BAE"/>
            </a:solidFill>
            <a:round/>
            <a:headEnd/>
            <a:tailEnd type="triangle" w="med" len="med"/>
          </a:ln>
          <a:effectLst/>
        </p:spPr>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Text Box 2"/>
          <p:cNvSpPr txBox="1">
            <a:spLocks noChangeArrowheads="1"/>
          </p:cNvSpPr>
          <p:nvPr/>
        </p:nvSpPr>
        <p:spPr bwMode="auto">
          <a:xfrm>
            <a:off x="1098550" y="2579688"/>
            <a:ext cx="1249363" cy="274637"/>
          </a:xfrm>
          <a:prstGeom prst="rect">
            <a:avLst/>
          </a:prstGeom>
          <a:solidFill>
            <a:schemeClr val="hlink"/>
          </a:solidFill>
          <a:ln w="9525" algn="ctr">
            <a:noFill/>
            <a:miter lim="800000"/>
            <a:headEnd/>
            <a:tailEnd/>
          </a:ln>
          <a:effectLst/>
        </p:spPr>
        <p:txBody>
          <a:bodyPr>
            <a:spAutoFit/>
          </a:bodyPr>
          <a:lstStyle/>
          <a:p>
            <a:pPr>
              <a:buClrTx/>
              <a:buFontTx/>
              <a:buNone/>
            </a:pPr>
            <a:r>
              <a:rPr lang="en-US" sz="1200" dirty="0">
                <a:solidFill>
                  <a:schemeClr val="bg1"/>
                </a:solidFill>
              </a:rPr>
              <a:t>qtree</a:t>
            </a:r>
          </a:p>
        </p:txBody>
      </p:sp>
      <p:sp>
        <p:nvSpPr>
          <p:cNvPr id="310275" name="Text Box 3"/>
          <p:cNvSpPr txBox="1">
            <a:spLocks noChangeArrowheads="1"/>
          </p:cNvSpPr>
          <p:nvPr/>
        </p:nvSpPr>
        <p:spPr bwMode="auto">
          <a:xfrm>
            <a:off x="1098550" y="1201738"/>
            <a:ext cx="3300413" cy="274637"/>
          </a:xfrm>
          <a:prstGeom prst="rect">
            <a:avLst/>
          </a:prstGeom>
          <a:solidFill>
            <a:schemeClr val="tx2">
              <a:alpha val="50000"/>
            </a:schemeClr>
          </a:solidFill>
          <a:ln w="9525" algn="ctr">
            <a:noFill/>
            <a:miter lim="800000"/>
            <a:headEnd/>
            <a:tailEnd/>
          </a:ln>
          <a:effectLst/>
        </p:spPr>
        <p:txBody>
          <a:bodyPr>
            <a:spAutoFit/>
          </a:bodyPr>
          <a:lstStyle/>
          <a:p>
            <a:pPr algn="l">
              <a:buClrTx/>
              <a:buFontTx/>
              <a:buNone/>
            </a:pPr>
            <a:r>
              <a:rPr lang="en-US" sz="1200" dirty="0">
                <a:latin typeface="Courier New" pitchFamily="49" charset="0"/>
                <a:cs typeface="Courier New" pitchFamily="49" charset="0"/>
              </a:rPr>
              <a:t>system&gt; stats list counters qtree</a:t>
            </a:r>
          </a:p>
        </p:txBody>
      </p:sp>
      <p:sp>
        <p:nvSpPr>
          <p:cNvPr id="310276" name="Text Box 4"/>
          <p:cNvSpPr txBox="1">
            <a:spLocks noChangeArrowheads="1"/>
          </p:cNvSpPr>
          <p:nvPr/>
        </p:nvSpPr>
        <p:spPr bwMode="auto">
          <a:xfrm>
            <a:off x="1098550" y="1890713"/>
            <a:ext cx="3300413" cy="461665"/>
          </a:xfrm>
          <a:prstGeom prst="rect">
            <a:avLst/>
          </a:prstGeom>
          <a:solidFill>
            <a:schemeClr val="accent2">
              <a:alpha val="50000"/>
            </a:schemeClr>
          </a:solidFill>
          <a:ln w="9525">
            <a:noFill/>
            <a:miter lim="800000"/>
            <a:headEnd/>
            <a:tailEnd/>
          </a:ln>
          <a:effectLst/>
        </p:spPr>
        <p:txBody>
          <a:bodyPr>
            <a:spAutoFit/>
          </a:bodyPr>
          <a:lstStyle/>
          <a:p>
            <a:pPr algn="l">
              <a:buClrTx/>
              <a:buFontTx/>
              <a:buNone/>
            </a:pPr>
            <a:r>
              <a:rPr lang="en-US" sz="1200" dirty="0">
                <a:latin typeface="Courier New" pitchFamily="49" charset="0"/>
                <a:cs typeface="Courier New" pitchFamily="49" charset="0"/>
              </a:rPr>
              <a:t>system&gt; stats explain counters </a:t>
            </a:r>
            <a:endParaRPr lang="en-US" sz="1200" dirty="0" smtClean="0">
              <a:latin typeface="Courier New" pitchFamily="49" charset="0"/>
              <a:cs typeface="Courier New" pitchFamily="49" charset="0"/>
            </a:endParaRPr>
          </a:p>
          <a:p>
            <a:pPr algn="l">
              <a:buClrTx/>
              <a:buFontTx/>
              <a:buNone/>
            </a:pPr>
            <a:r>
              <a:rPr lang="en-US" sz="1200" dirty="0" smtClean="0">
                <a:latin typeface="Courier New" pitchFamily="49" charset="0"/>
                <a:cs typeface="Courier New" pitchFamily="49" charset="0"/>
              </a:rPr>
              <a:t>		qtree </a:t>
            </a:r>
            <a:r>
              <a:rPr lang="en-US" sz="1200" dirty="0">
                <a:latin typeface="Courier New" pitchFamily="49" charset="0"/>
                <a:cs typeface="Courier New" pitchFamily="49" charset="0"/>
              </a:rPr>
              <a:t>nfs_ops</a:t>
            </a:r>
          </a:p>
        </p:txBody>
      </p:sp>
      <p:sp>
        <p:nvSpPr>
          <p:cNvPr id="310278" name="Text Box 6"/>
          <p:cNvSpPr txBox="1">
            <a:spLocks noChangeArrowheads="1"/>
          </p:cNvSpPr>
          <p:nvPr/>
        </p:nvSpPr>
        <p:spPr bwMode="auto">
          <a:xfrm>
            <a:off x="1098550" y="3270250"/>
            <a:ext cx="1249363" cy="457200"/>
          </a:xfrm>
          <a:prstGeom prst="rect">
            <a:avLst/>
          </a:prstGeom>
          <a:solidFill>
            <a:schemeClr val="accent1">
              <a:alpha val="50000"/>
            </a:schemeClr>
          </a:solidFill>
          <a:ln w="9525" algn="ctr">
            <a:noFill/>
            <a:miter lim="800000"/>
            <a:headEnd/>
            <a:tailEnd/>
          </a:ln>
          <a:effectLst/>
        </p:spPr>
        <p:txBody>
          <a:bodyPr>
            <a:spAutoFit/>
          </a:bodyPr>
          <a:lstStyle/>
          <a:p>
            <a:pPr algn="l">
              <a:buClrTx/>
              <a:buFontTx/>
              <a:buNone/>
            </a:pPr>
            <a:r>
              <a:rPr lang="en-US" sz="1200" dirty="0"/>
              <a:t>flexvol1/users</a:t>
            </a:r>
          </a:p>
          <a:p>
            <a:pPr algn="l">
              <a:buClrTx/>
              <a:buFontTx/>
              <a:buNone/>
            </a:pPr>
            <a:r>
              <a:rPr lang="en-US" sz="1200" dirty="0"/>
              <a:t>flexvol2/home</a:t>
            </a:r>
          </a:p>
        </p:txBody>
      </p:sp>
      <p:sp>
        <p:nvSpPr>
          <p:cNvPr id="310282" name="Rectangle 10"/>
          <p:cNvSpPr>
            <a:spLocks noChangeArrowheads="1"/>
          </p:cNvSpPr>
          <p:nvPr/>
        </p:nvSpPr>
        <p:spPr bwMode="auto">
          <a:xfrm>
            <a:off x="1098550" y="4141788"/>
            <a:ext cx="1249363" cy="457200"/>
          </a:xfrm>
          <a:prstGeom prst="rect">
            <a:avLst/>
          </a:prstGeom>
          <a:solidFill>
            <a:schemeClr val="tx2">
              <a:alpha val="50000"/>
            </a:schemeClr>
          </a:solidFill>
          <a:ln w="9525" algn="ctr">
            <a:noFill/>
            <a:miter lim="800000"/>
            <a:headEnd/>
            <a:tailEnd/>
          </a:ln>
          <a:effectLst/>
        </p:spPr>
        <p:txBody>
          <a:bodyPr>
            <a:spAutoFit/>
          </a:bodyPr>
          <a:lstStyle/>
          <a:p>
            <a:pPr algn="l">
              <a:buClrTx/>
              <a:buFontTx/>
              <a:buNone/>
            </a:pPr>
            <a:r>
              <a:rPr lang="en-US" sz="1200" dirty="0"/>
              <a:t> nfs_ops</a:t>
            </a:r>
          </a:p>
          <a:p>
            <a:pPr algn="l">
              <a:buClrTx/>
              <a:buFontTx/>
              <a:buNone/>
            </a:pPr>
            <a:r>
              <a:rPr lang="en-US" sz="1200" dirty="0"/>
              <a:t> cifs_ops</a:t>
            </a:r>
          </a:p>
        </p:txBody>
      </p:sp>
      <p:sp>
        <p:nvSpPr>
          <p:cNvPr id="310284" name="Text Box 12"/>
          <p:cNvSpPr txBox="1">
            <a:spLocks noChangeArrowheads="1"/>
          </p:cNvSpPr>
          <p:nvPr/>
        </p:nvSpPr>
        <p:spPr bwMode="auto">
          <a:xfrm>
            <a:off x="1098550" y="5014913"/>
            <a:ext cx="3300413" cy="1187450"/>
          </a:xfrm>
          <a:prstGeom prst="rect">
            <a:avLst/>
          </a:prstGeom>
          <a:solidFill>
            <a:schemeClr val="accent2">
              <a:alpha val="50000"/>
            </a:schemeClr>
          </a:solidFill>
          <a:ln w="12700">
            <a:noFill/>
            <a:miter lim="800000"/>
            <a:headEnd/>
            <a:tailEnd/>
          </a:ln>
          <a:effectLst/>
        </p:spPr>
        <p:txBody>
          <a:bodyPr>
            <a:spAutoFit/>
          </a:bodyPr>
          <a:lstStyle/>
          <a:p>
            <a:pPr algn="l">
              <a:buClrTx/>
              <a:buFontTx/>
              <a:buNone/>
            </a:pPr>
            <a:r>
              <a:rPr lang="en-US" sz="1200" dirty="0"/>
              <a:t>Counters for object name: qtree</a:t>
            </a:r>
          </a:p>
          <a:p>
            <a:pPr algn="l">
              <a:buClrTx/>
              <a:buFontTx/>
              <a:buNone/>
            </a:pPr>
            <a:r>
              <a:rPr lang="en-US" sz="1200" dirty="0"/>
              <a:t>Name: nfs_ops</a:t>
            </a:r>
          </a:p>
          <a:p>
            <a:pPr algn="l">
              <a:buClrTx/>
              <a:buFontTx/>
              <a:buNone/>
            </a:pPr>
            <a:r>
              <a:rPr lang="en-US" sz="1200" dirty="0"/>
              <a:t>Description: Number of NFS</a:t>
            </a:r>
            <a:br>
              <a:rPr lang="en-US" sz="1200" dirty="0"/>
            </a:br>
            <a:r>
              <a:rPr lang="en-US" sz="1200" dirty="0"/>
              <a:t>operations per second to the qtree</a:t>
            </a:r>
          </a:p>
          <a:p>
            <a:pPr algn="l">
              <a:buClrTx/>
              <a:buFontTx/>
              <a:buNone/>
            </a:pPr>
            <a:r>
              <a:rPr lang="en-US" sz="1200" dirty="0"/>
              <a:t>Properties: rate</a:t>
            </a:r>
          </a:p>
          <a:p>
            <a:pPr algn="l">
              <a:buClrTx/>
              <a:buFontTx/>
              <a:buNone/>
            </a:pPr>
            <a:r>
              <a:rPr lang="en-US" sz="1200" dirty="0"/>
              <a:t>Unit: per_sec</a:t>
            </a:r>
          </a:p>
        </p:txBody>
      </p:sp>
      <p:sp>
        <p:nvSpPr>
          <p:cNvPr id="310286" name="Text Box 14"/>
          <p:cNvSpPr txBox="1">
            <a:spLocks noChangeArrowheads="1"/>
          </p:cNvSpPr>
          <p:nvPr/>
        </p:nvSpPr>
        <p:spPr bwMode="auto">
          <a:xfrm>
            <a:off x="4862513" y="3270250"/>
            <a:ext cx="1301750" cy="639763"/>
          </a:xfrm>
          <a:prstGeom prst="rect">
            <a:avLst/>
          </a:prstGeom>
          <a:solidFill>
            <a:schemeClr val="accent1">
              <a:alpha val="50000"/>
            </a:schemeClr>
          </a:solidFill>
          <a:ln w="9525" algn="ctr">
            <a:noFill/>
            <a:miter lim="800000"/>
            <a:headEnd/>
            <a:tailEnd/>
          </a:ln>
          <a:effectLst/>
        </p:spPr>
        <p:txBody>
          <a:bodyPr>
            <a:spAutoFit/>
          </a:bodyPr>
          <a:lstStyle/>
          <a:p>
            <a:pPr algn="l">
              <a:buClrTx/>
              <a:buFontTx/>
              <a:buNone/>
            </a:pPr>
            <a:r>
              <a:rPr lang="en-US" sz="1200" dirty="0"/>
              <a:t>vol0</a:t>
            </a:r>
          </a:p>
          <a:p>
            <a:pPr algn="l">
              <a:buClrTx/>
              <a:buFontTx/>
              <a:buNone/>
            </a:pPr>
            <a:r>
              <a:rPr lang="en-US" sz="1200" dirty="0"/>
              <a:t>flexvol1</a:t>
            </a:r>
          </a:p>
          <a:p>
            <a:pPr algn="l">
              <a:buClrTx/>
              <a:buFontTx/>
              <a:buNone/>
            </a:pPr>
            <a:r>
              <a:rPr lang="en-US" sz="1200" dirty="0"/>
              <a:t>clone1</a:t>
            </a:r>
          </a:p>
        </p:txBody>
      </p:sp>
      <p:sp>
        <p:nvSpPr>
          <p:cNvPr id="310287" name="Text Box 15"/>
          <p:cNvSpPr txBox="1">
            <a:spLocks noChangeArrowheads="1"/>
          </p:cNvSpPr>
          <p:nvPr/>
        </p:nvSpPr>
        <p:spPr bwMode="auto">
          <a:xfrm>
            <a:off x="4862513" y="2579688"/>
            <a:ext cx="1301750" cy="274637"/>
          </a:xfrm>
          <a:prstGeom prst="rect">
            <a:avLst/>
          </a:prstGeom>
          <a:solidFill>
            <a:schemeClr val="hlink"/>
          </a:solidFill>
          <a:ln w="9525" algn="ctr">
            <a:noFill/>
            <a:miter lim="800000"/>
            <a:headEnd/>
            <a:tailEnd/>
          </a:ln>
          <a:effectLst/>
        </p:spPr>
        <p:txBody>
          <a:bodyPr>
            <a:spAutoFit/>
          </a:bodyPr>
          <a:lstStyle/>
          <a:p>
            <a:pPr>
              <a:buClrTx/>
              <a:buFontTx/>
              <a:buNone/>
            </a:pPr>
            <a:r>
              <a:rPr lang="en-US" sz="1200" dirty="0">
                <a:solidFill>
                  <a:schemeClr val="bg1"/>
                </a:solidFill>
              </a:rPr>
              <a:t>volume</a:t>
            </a:r>
          </a:p>
        </p:txBody>
      </p:sp>
      <p:sp>
        <p:nvSpPr>
          <p:cNvPr id="310288" name="Text Box 16"/>
          <p:cNvSpPr txBox="1">
            <a:spLocks noChangeArrowheads="1"/>
          </p:cNvSpPr>
          <p:nvPr/>
        </p:nvSpPr>
        <p:spPr bwMode="auto">
          <a:xfrm>
            <a:off x="4862513" y="1201738"/>
            <a:ext cx="4140200" cy="274637"/>
          </a:xfrm>
          <a:prstGeom prst="rect">
            <a:avLst/>
          </a:prstGeom>
          <a:solidFill>
            <a:schemeClr val="tx2">
              <a:alpha val="50000"/>
            </a:schemeClr>
          </a:solidFill>
          <a:ln w="9525" algn="ctr">
            <a:noFill/>
            <a:miter lim="800000"/>
            <a:headEnd/>
            <a:tailEnd/>
          </a:ln>
          <a:effectLst/>
        </p:spPr>
        <p:txBody>
          <a:bodyPr>
            <a:spAutoFit/>
          </a:bodyPr>
          <a:lstStyle/>
          <a:p>
            <a:pPr algn="l">
              <a:buClrTx/>
              <a:buFontTx/>
              <a:buNone/>
            </a:pPr>
            <a:r>
              <a:rPr lang="en-US" sz="1200" dirty="0">
                <a:latin typeface="Courier New" pitchFamily="49" charset="0"/>
                <a:cs typeface="Courier New" pitchFamily="49" charset="0"/>
              </a:rPr>
              <a:t>system&gt; stats list counters volume</a:t>
            </a:r>
          </a:p>
        </p:txBody>
      </p:sp>
      <p:sp>
        <p:nvSpPr>
          <p:cNvPr id="310289" name="Text Box 17"/>
          <p:cNvSpPr txBox="1">
            <a:spLocks noChangeArrowheads="1"/>
          </p:cNvSpPr>
          <p:nvPr/>
        </p:nvSpPr>
        <p:spPr bwMode="auto">
          <a:xfrm>
            <a:off x="4862513" y="1890713"/>
            <a:ext cx="4140200" cy="461665"/>
          </a:xfrm>
          <a:prstGeom prst="rect">
            <a:avLst/>
          </a:prstGeom>
          <a:solidFill>
            <a:schemeClr val="accent2">
              <a:alpha val="50000"/>
            </a:schemeClr>
          </a:solidFill>
          <a:ln w="9525">
            <a:noFill/>
            <a:miter lim="800000"/>
            <a:headEnd/>
            <a:tailEnd/>
          </a:ln>
          <a:effectLst/>
        </p:spPr>
        <p:txBody>
          <a:bodyPr>
            <a:spAutoFit/>
          </a:bodyPr>
          <a:lstStyle/>
          <a:p>
            <a:pPr algn="l">
              <a:buClrTx/>
              <a:buFontTx/>
              <a:buNone/>
            </a:pPr>
            <a:r>
              <a:rPr lang="en-US" sz="1200" dirty="0">
                <a:latin typeface="Courier New" pitchFamily="49" charset="0"/>
                <a:cs typeface="Courier New" pitchFamily="49" charset="0"/>
              </a:rPr>
              <a:t>system&gt; stats explain counters volume </a:t>
            </a:r>
            <a:endParaRPr lang="en-US" sz="1200" dirty="0" smtClean="0">
              <a:latin typeface="Courier New" pitchFamily="49" charset="0"/>
              <a:cs typeface="Courier New" pitchFamily="49" charset="0"/>
            </a:endParaRPr>
          </a:p>
          <a:p>
            <a:pPr algn="l">
              <a:buClrTx/>
              <a:buFontTx/>
              <a:buNone/>
            </a:pPr>
            <a:r>
              <a:rPr lang="en-US" sz="1200" dirty="0" smtClean="0">
                <a:latin typeface="Courier New" pitchFamily="49" charset="0"/>
                <a:cs typeface="Courier New" pitchFamily="49" charset="0"/>
              </a:rPr>
              <a:t>			write_ops</a:t>
            </a:r>
            <a:endParaRPr lang="en-US" sz="1200" dirty="0">
              <a:latin typeface="Courier New" pitchFamily="49" charset="0"/>
              <a:cs typeface="Courier New" pitchFamily="49" charset="0"/>
            </a:endParaRPr>
          </a:p>
        </p:txBody>
      </p:sp>
      <p:sp>
        <p:nvSpPr>
          <p:cNvPr id="310292" name="Rectangle 20"/>
          <p:cNvSpPr>
            <a:spLocks noChangeArrowheads="1"/>
          </p:cNvSpPr>
          <p:nvPr/>
        </p:nvSpPr>
        <p:spPr bwMode="auto">
          <a:xfrm>
            <a:off x="4862513" y="4284663"/>
            <a:ext cx="1301750" cy="1917700"/>
          </a:xfrm>
          <a:prstGeom prst="rect">
            <a:avLst/>
          </a:prstGeom>
          <a:solidFill>
            <a:schemeClr val="tx2">
              <a:alpha val="50000"/>
            </a:schemeClr>
          </a:solidFill>
          <a:ln w="9525" algn="ctr">
            <a:noFill/>
            <a:miter lim="800000"/>
            <a:headEnd/>
            <a:tailEnd/>
          </a:ln>
          <a:effectLst/>
        </p:spPr>
        <p:txBody>
          <a:bodyPr>
            <a:spAutoFit/>
          </a:bodyPr>
          <a:lstStyle/>
          <a:p>
            <a:pPr algn="l">
              <a:buClrTx/>
              <a:buFontTx/>
              <a:buNone/>
            </a:pPr>
            <a:r>
              <a:rPr lang="en-US" sz="1200" dirty="0"/>
              <a:t>total_ops</a:t>
            </a:r>
          </a:p>
          <a:p>
            <a:pPr algn="l">
              <a:buClrTx/>
              <a:buFontTx/>
              <a:buNone/>
            </a:pPr>
            <a:r>
              <a:rPr lang="en-US" sz="1200" dirty="0"/>
              <a:t>avg_latency</a:t>
            </a:r>
          </a:p>
          <a:p>
            <a:pPr algn="l">
              <a:buClrTx/>
              <a:buFontTx/>
              <a:buNone/>
            </a:pPr>
            <a:r>
              <a:rPr lang="en-US" sz="1200" dirty="0"/>
              <a:t>read_ops</a:t>
            </a:r>
          </a:p>
          <a:p>
            <a:pPr algn="l">
              <a:buClrTx/>
              <a:buFontTx/>
              <a:buNone/>
            </a:pPr>
            <a:r>
              <a:rPr lang="en-US" sz="1200" dirty="0"/>
              <a:t>read_data</a:t>
            </a:r>
          </a:p>
          <a:p>
            <a:pPr algn="l">
              <a:buClrTx/>
              <a:buFontTx/>
              <a:buNone/>
            </a:pPr>
            <a:r>
              <a:rPr lang="en-US" sz="1200" dirty="0"/>
              <a:t>read_latency</a:t>
            </a:r>
          </a:p>
          <a:p>
            <a:pPr algn="l">
              <a:buClrTx/>
              <a:buFontTx/>
              <a:buNone/>
            </a:pPr>
            <a:r>
              <a:rPr lang="en-US" sz="1200" dirty="0"/>
              <a:t>write_ops</a:t>
            </a:r>
          </a:p>
          <a:p>
            <a:pPr algn="l">
              <a:buClrTx/>
              <a:buFontTx/>
              <a:buNone/>
            </a:pPr>
            <a:r>
              <a:rPr lang="en-US" sz="1200" dirty="0"/>
              <a:t>write_data</a:t>
            </a:r>
          </a:p>
          <a:p>
            <a:pPr algn="l">
              <a:buClrTx/>
              <a:buFontTx/>
              <a:buNone/>
            </a:pPr>
            <a:r>
              <a:rPr lang="en-US" sz="1200" dirty="0"/>
              <a:t>write_latency</a:t>
            </a:r>
          </a:p>
          <a:p>
            <a:pPr algn="l">
              <a:buClrTx/>
              <a:buFontTx/>
              <a:buNone/>
            </a:pPr>
            <a:r>
              <a:rPr lang="en-US" sz="1200" dirty="0"/>
              <a:t>other_ops</a:t>
            </a:r>
          </a:p>
          <a:p>
            <a:pPr algn="l">
              <a:buClrTx/>
              <a:buFontTx/>
              <a:buNone/>
            </a:pPr>
            <a:r>
              <a:rPr lang="en-US" sz="1200" dirty="0"/>
              <a:t>other_latency</a:t>
            </a:r>
          </a:p>
        </p:txBody>
      </p:sp>
      <p:sp>
        <p:nvSpPr>
          <p:cNvPr id="310295" name="Text Box 23"/>
          <p:cNvSpPr txBox="1">
            <a:spLocks noChangeArrowheads="1"/>
          </p:cNvSpPr>
          <p:nvPr/>
        </p:nvSpPr>
        <p:spPr bwMode="auto">
          <a:xfrm>
            <a:off x="6705600" y="4832350"/>
            <a:ext cx="2297113" cy="1370013"/>
          </a:xfrm>
          <a:prstGeom prst="rect">
            <a:avLst/>
          </a:prstGeom>
          <a:solidFill>
            <a:schemeClr val="accent2">
              <a:alpha val="50000"/>
            </a:schemeClr>
          </a:solidFill>
          <a:ln w="12700">
            <a:noFill/>
            <a:miter lim="800000"/>
            <a:headEnd/>
            <a:tailEnd/>
          </a:ln>
          <a:effectLst/>
        </p:spPr>
        <p:txBody>
          <a:bodyPr>
            <a:spAutoFit/>
          </a:bodyPr>
          <a:lstStyle/>
          <a:p>
            <a:pPr algn="l">
              <a:buClrTx/>
              <a:buFontTx/>
              <a:buNone/>
            </a:pPr>
            <a:r>
              <a:rPr lang="en-US" sz="1200" dirty="0"/>
              <a:t>Counters for object name: volume</a:t>
            </a:r>
          </a:p>
          <a:p>
            <a:pPr algn="l">
              <a:buClrTx/>
              <a:buFontTx/>
              <a:buNone/>
            </a:pPr>
            <a:r>
              <a:rPr lang="en-US" sz="1200" dirty="0"/>
              <a:t>Name: write_ops</a:t>
            </a:r>
          </a:p>
          <a:p>
            <a:pPr algn="l">
              <a:buClrTx/>
              <a:buFontTx/>
              <a:buNone/>
            </a:pPr>
            <a:r>
              <a:rPr lang="en-US" sz="1200" dirty="0"/>
              <a:t>Description: Number of writes per second to the volume</a:t>
            </a:r>
          </a:p>
          <a:p>
            <a:pPr algn="l">
              <a:buClrTx/>
              <a:buFontTx/>
              <a:buNone/>
            </a:pPr>
            <a:r>
              <a:rPr lang="en-US" sz="1200" dirty="0"/>
              <a:t>Properties: rate</a:t>
            </a:r>
          </a:p>
          <a:p>
            <a:pPr algn="l">
              <a:buClrTx/>
              <a:buFontTx/>
              <a:buNone/>
            </a:pPr>
            <a:r>
              <a:rPr lang="en-US" sz="1200" dirty="0"/>
              <a:t>Unit: per_sec</a:t>
            </a:r>
          </a:p>
        </p:txBody>
      </p:sp>
      <p:sp>
        <p:nvSpPr>
          <p:cNvPr id="310297" name="Rectangle 25"/>
          <p:cNvSpPr>
            <a:spLocks noGrp="1" noChangeArrowheads="1"/>
          </p:cNvSpPr>
          <p:nvPr>
            <p:ph type="title"/>
          </p:nvPr>
        </p:nvSpPr>
        <p:spPr/>
        <p:txBody>
          <a:bodyPr/>
          <a:lstStyle/>
          <a:p>
            <a:r>
              <a:rPr lang="en-US" dirty="0">
                <a:latin typeface="Courier New" pitchFamily="49" charset="0"/>
              </a:rPr>
              <a:t>stats</a:t>
            </a:r>
            <a:r>
              <a:rPr lang="en-US" dirty="0"/>
              <a:t> Command</a:t>
            </a:r>
          </a:p>
        </p:txBody>
      </p:sp>
      <p:cxnSp>
        <p:nvCxnSpPr>
          <p:cNvPr id="310298" name="AutoShape 26"/>
          <p:cNvCxnSpPr>
            <a:cxnSpLocks noChangeShapeType="1"/>
            <a:stCxn id="310274" idx="2"/>
            <a:endCxn id="310278" idx="0"/>
          </p:cNvCxnSpPr>
          <p:nvPr/>
        </p:nvCxnSpPr>
        <p:spPr bwMode="auto">
          <a:xfrm>
            <a:off x="1724025" y="2854325"/>
            <a:ext cx="0" cy="415925"/>
          </a:xfrm>
          <a:prstGeom prst="straightConnector1">
            <a:avLst/>
          </a:prstGeom>
          <a:noFill/>
          <a:ln w="25400">
            <a:solidFill>
              <a:srgbClr val="005BAE"/>
            </a:solidFill>
            <a:round/>
            <a:headEnd/>
            <a:tailEnd type="triangle" w="med" len="med"/>
          </a:ln>
          <a:effectLst/>
        </p:spPr>
      </p:cxnSp>
      <p:cxnSp>
        <p:nvCxnSpPr>
          <p:cNvPr id="310299" name="AutoShape 27"/>
          <p:cNvCxnSpPr>
            <a:cxnSpLocks noChangeShapeType="1"/>
            <a:stCxn id="310278" idx="2"/>
            <a:endCxn id="310282" idx="0"/>
          </p:cNvCxnSpPr>
          <p:nvPr/>
        </p:nvCxnSpPr>
        <p:spPr bwMode="auto">
          <a:xfrm>
            <a:off x="1724025" y="3727450"/>
            <a:ext cx="0" cy="414338"/>
          </a:xfrm>
          <a:prstGeom prst="straightConnector1">
            <a:avLst/>
          </a:prstGeom>
          <a:noFill/>
          <a:ln w="25400">
            <a:solidFill>
              <a:srgbClr val="005BAE"/>
            </a:solidFill>
            <a:round/>
            <a:headEnd/>
            <a:tailEnd type="triangle" w="med" len="med"/>
          </a:ln>
          <a:effectLst/>
        </p:spPr>
      </p:cxnSp>
      <p:sp>
        <p:nvSpPr>
          <p:cNvPr id="310300" name="Line 28"/>
          <p:cNvSpPr>
            <a:spLocks noChangeShapeType="1"/>
          </p:cNvSpPr>
          <p:nvPr/>
        </p:nvSpPr>
        <p:spPr bwMode="auto">
          <a:xfrm>
            <a:off x="1717675" y="4595813"/>
            <a:ext cx="0" cy="425450"/>
          </a:xfrm>
          <a:prstGeom prst="line">
            <a:avLst/>
          </a:prstGeom>
          <a:noFill/>
          <a:ln w="25400">
            <a:solidFill>
              <a:srgbClr val="005BAE"/>
            </a:solidFill>
            <a:round/>
            <a:headEnd/>
            <a:tailEnd type="triangle" w="med" len="med"/>
          </a:ln>
          <a:effectLst/>
        </p:spPr>
        <p:txBody>
          <a:bodyPr wrap="none" anchor="ctr"/>
          <a:lstStyle/>
          <a:p>
            <a:endParaRPr lang="en-US" dirty="0"/>
          </a:p>
        </p:txBody>
      </p:sp>
      <p:cxnSp>
        <p:nvCxnSpPr>
          <p:cNvPr id="310302" name="AutoShape 30"/>
          <p:cNvCxnSpPr>
            <a:cxnSpLocks noChangeShapeType="1"/>
            <a:endCxn id="310286" idx="0"/>
          </p:cNvCxnSpPr>
          <p:nvPr/>
        </p:nvCxnSpPr>
        <p:spPr bwMode="auto">
          <a:xfrm>
            <a:off x="5513388" y="2862263"/>
            <a:ext cx="0" cy="407987"/>
          </a:xfrm>
          <a:prstGeom prst="straightConnector1">
            <a:avLst/>
          </a:prstGeom>
          <a:noFill/>
          <a:ln w="25400">
            <a:solidFill>
              <a:srgbClr val="005BAE"/>
            </a:solidFill>
            <a:round/>
            <a:headEnd/>
            <a:tailEnd type="triangle" w="med" len="med"/>
          </a:ln>
          <a:effectLst/>
        </p:spPr>
      </p:cxnSp>
      <p:cxnSp>
        <p:nvCxnSpPr>
          <p:cNvPr id="310303" name="AutoShape 31"/>
          <p:cNvCxnSpPr>
            <a:cxnSpLocks noChangeShapeType="1"/>
            <a:stCxn id="310286" idx="2"/>
            <a:endCxn id="310292" idx="0"/>
          </p:cNvCxnSpPr>
          <p:nvPr/>
        </p:nvCxnSpPr>
        <p:spPr bwMode="auto">
          <a:xfrm>
            <a:off x="5513388" y="3910013"/>
            <a:ext cx="0" cy="374650"/>
          </a:xfrm>
          <a:prstGeom prst="straightConnector1">
            <a:avLst/>
          </a:prstGeom>
          <a:noFill/>
          <a:ln w="25400">
            <a:solidFill>
              <a:srgbClr val="005BAE"/>
            </a:solidFill>
            <a:round/>
            <a:headEnd/>
            <a:tailEnd type="triangle" w="med" len="med"/>
          </a:ln>
          <a:effectLst/>
        </p:spPr>
      </p:cxnSp>
      <p:sp>
        <p:nvSpPr>
          <p:cNvPr id="310305" name="Line 33"/>
          <p:cNvSpPr>
            <a:spLocks noChangeShapeType="1"/>
          </p:cNvSpPr>
          <p:nvPr/>
        </p:nvSpPr>
        <p:spPr bwMode="auto">
          <a:xfrm>
            <a:off x="6149975" y="5522913"/>
            <a:ext cx="565150" cy="0"/>
          </a:xfrm>
          <a:prstGeom prst="line">
            <a:avLst/>
          </a:prstGeom>
          <a:noFill/>
          <a:ln w="25400">
            <a:solidFill>
              <a:srgbClr val="005BAE"/>
            </a:solidFill>
            <a:round/>
            <a:headEnd/>
            <a:tailEnd type="triangle" w="med" len="med"/>
          </a:ln>
          <a:effectLst/>
        </p:spPr>
        <p:txBody>
          <a:bodyPr wrap="none" anchor="ctr"/>
          <a:lstStyle/>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41" name="Text Box 21"/>
          <p:cNvSpPr txBox="1">
            <a:spLocks noChangeArrowheads="1"/>
          </p:cNvSpPr>
          <p:nvPr/>
        </p:nvSpPr>
        <p:spPr bwMode="gray">
          <a:xfrm>
            <a:off x="3255963" y="6153150"/>
            <a:ext cx="5868987" cy="304800"/>
          </a:xfrm>
          <a:prstGeom prst="rect">
            <a:avLst/>
          </a:prstGeom>
          <a:noFill/>
          <a:ln w="12700">
            <a:noFill/>
            <a:miter lim="800000"/>
            <a:headEnd/>
            <a:tailEnd/>
          </a:ln>
          <a:effectLst/>
        </p:spPr>
        <p:txBody>
          <a:bodyPr wrap="none">
            <a:spAutoFit/>
          </a:bodyPr>
          <a:lstStyle/>
          <a:p>
            <a:pPr algn="l">
              <a:buClrTx/>
              <a:buFontTx/>
              <a:buNone/>
            </a:pPr>
            <a:r>
              <a:rPr lang="en-US" sz="1400" dirty="0"/>
              <a:t>In the sample above, we are listing a specific counter for a disk </a:t>
            </a:r>
            <a:r>
              <a:rPr lang="en-US" sz="1400" dirty="0" smtClean="0"/>
              <a:t>instance</a:t>
            </a:r>
            <a:endParaRPr lang="en-US" sz="1400" dirty="0"/>
          </a:p>
        </p:txBody>
      </p:sp>
      <p:grpSp>
        <p:nvGrpSpPr>
          <p:cNvPr id="2" name="Group 24"/>
          <p:cNvGrpSpPr>
            <a:grpSpLocks/>
          </p:cNvGrpSpPr>
          <p:nvPr/>
        </p:nvGrpSpPr>
        <p:grpSpPr bwMode="auto">
          <a:xfrm>
            <a:off x="1120775" y="842963"/>
            <a:ext cx="7458075" cy="5715000"/>
            <a:chOff x="706" y="233"/>
            <a:chExt cx="4698" cy="3916"/>
          </a:xfrm>
        </p:grpSpPr>
        <p:sp>
          <p:nvSpPr>
            <p:cNvPr id="312324" name="Text Box 4"/>
            <p:cNvSpPr txBox="1">
              <a:spLocks noChangeArrowheads="1"/>
            </p:cNvSpPr>
            <p:nvPr/>
          </p:nvSpPr>
          <p:spPr bwMode="auto">
            <a:xfrm>
              <a:off x="713" y="245"/>
              <a:ext cx="1255" cy="209"/>
            </a:xfrm>
            <a:prstGeom prst="rect">
              <a:avLst/>
            </a:prstGeom>
            <a:solidFill>
              <a:schemeClr val="hlink"/>
            </a:solidFill>
            <a:ln w="9525">
              <a:noFill/>
              <a:miter lim="800000"/>
              <a:headEnd/>
              <a:tailEnd/>
            </a:ln>
            <a:effectLst/>
          </p:spPr>
          <p:txBody>
            <a:bodyPr>
              <a:spAutoFit/>
            </a:bodyPr>
            <a:lstStyle/>
            <a:p>
              <a:pPr>
                <a:buClrTx/>
                <a:buFontTx/>
                <a:buNone/>
              </a:pPr>
              <a:r>
                <a:rPr lang="en-US" sz="1400" dirty="0">
                  <a:solidFill>
                    <a:schemeClr val="bg1"/>
                  </a:solidFill>
                </a:rPr>
                <a:t>disk</a:t>
              </a:r>
            </a:p>
          </p:txBody>
        </p:sp>
        <p:sp>
          <p:nvSpPr>
            <p:cNvPr id="312325" name="Text Box 5"/>
            <p:cNvSpPr txBox="1">
              <a:spLocks noChangeArrowheads="1"/>
            </p:cNvSpPr>
            <p:nvPr/>
          </p:nvSpPr>
          <p:spPr bwMode="auto">
            <a:xfrm>
              <a:off x="708" y="569"/>
              <a:ext cx="1264" cy="689"/>
            </a:xfrm>
            <a:prstGeom prst="rect">
              <a:avLst/>
            </a:prstGeom>
            <a:solidFill>
              <a:schemeClr val="accent1">
                <a:alpha val="50000"/>
              </a:schemeClr>
            </a:solidFill>
            <a:ln w="9525">
              <a:noFill/>
              <a:miter lim="800000"/>
              <a:headEnd/>
              <a:tailEnd/>
            </a:ln>
            <a:effectLst/>
          </p:spPr>
          <p:txBody>
            <a:bodyPr>
              <a:spAutoFit/>
            </a:bodyPr>
            <a:lstStyle/>
            <a:p>
              <a:pPr algn="l">
                <a:buClrTx/>
                <a:buFontTx/>
                <a:buNone/>
              </a:pPr>
              <a:r>
                <a:rPr lang="pt-BR" sz="1200"/>
                <a:t>20:00:00:0c:50:a3:c7:1</a:t>
              </a:r>
            </a:p>
            <a:p>
              <a:pPr algn="l">
                <a:buClrTx/>
                <a:buFontTx/>
                <a:buNone/>
              </a:pPr>
              <a:r>
                <a:rPr lang="pt-BR" sz="1200"/>
                <a:t>20:00:00:0c:50:a3:b5:0</a:t>
              </a:r>
            </a:p>
            <a:p>
              <a:pPr algn="l">
                <a:buClrTx/>
                <a:buFontTx/>
                <a:buNone/>
              </a:pPr>
              <a:r>
                <a:rPr lang="pt-BR" sz="1200"/>
                <a:t>20:00:00:0c:50:a3:66:f</a:t>
              </a:r>
            </a:p>
            <a:p>
              <a:pPr algn="l">
                <a:buClrTx/>
                <a:buFontTx/>
                <a:buNone/>
              </a:pPr>
              <a:r>
                <a:rPr lang="pt-BR" sz="1200"/>
                <a:t>20:00:00:0c:50:a3:6b:5</a:t>
              </a:r>
            </a:p>
            <a:p>
              <a:pPr algn="l">
                <a:buClrTx/>
                <a:buFontTx/>
                <a:buNone/>
              </a:pPr>
              <a:r>
                <a:rPr lang="pt-BR" sz="1200"/>
                <a:t>20:00:00:0c:50:a3:69:8</a:t>
              </a:r>
              <a:endParaRPr lang="en-US" sz="1200" dirty="0"/>
            </a:p>
          </p:txBody>
        </p:sp>
        <p:sp>
          <p:nvSpPr>
            <p:cNvPr id="312326" name="Rectangle 6"/>
            <p:cNvSpPr>
              <a:spLocks noChangeArrowheads="1"/>
            </p:cNvSpPr>
            <p:nvPr/>
          </p:nvSpPr>
          <p:spPr bwMode="auto">
            <a:xfrm>
              <a:off x="706" y="1334"/>
              <a:ext cx="1269" cy="2815"/>
            </a:xfrm>
            <a:prstGeom prst="rect">
              <a:avLst/>
            </a:prstGeom>
            <a:solidFill>
              <a:schemeClr val="tx2">
                <a:alpha val="50000"/>
              </a:schemeClr>
            </a:solidFill>
            <a:ln w="9525">
              <a:noFill/>
              <a:miter lim="800000"/>
              <a:headEnd/>
              <a:tailEnd/>
            </a:ln>
            <a:effectLst/>
          </p:spPr>
          <p:txBody>
            <a:bodyPr>
              <a:spAutoFit/>
            </a:bodyPr>
            <a:lstStyle/>
            <a:p>
              <a:pPr algn="l">
                <a:buClrTx/>
                <a:buFontTx/>
                <a:buNone/>
              </a:pPr>
              <a:r>
                <a:rPr lang="en-US" sz="1200" dirty="0"/>
                <a:t>total_transfers</a:t>
              </a:r>
            </a:p>
            <a:p>
              <a:pPr algn="l">
                <a:buClrTx/>
                <a:buFontTx/>
                <a:buNone/>
              </a:pPr>
              <a:r>
                <a:rPr lang="en-US" sz="1200" dirty="0"/>
                <a:t>user_reads</a:t>
              </a:r>
            </a:p>
            <a:p>
              <a:pPr algn="l">
                <a:buClrTx/>
                <a:buFontTx/>
                <a:buNone/>
              </a:pPr>
              <a:r>
                <a:rPr lang="en-US" sz="1200" dirty="0"/>
                <a:t>user_writes</a:t>
              </a:r>
            </a:p>
            <a:p>
              <a:pPr algn="l">
                <a:buClrTx/>
                <a:buFontTx/>
                <a:buNone/>
              </a:pPr>
              <a:r>
                <a:rPr lang="en-US" sz="1200" dirty="0"/>
                <a:t>cp_reads</a:t>
              </a:r>
            </a:p>
            <a:p>
              <a:pPr algn="l">
                <a:buClrTx/>
                <a:buFontTx/>
                <a:buNone/>
              </a:pPr>
              <a:r>
                <a:rPr lang="en-US" sz="1200" dirty="0"/>
                <a:t>guaranteed_reads</a:t>
              </a:r>
            </a:p>
            <a:p>
              <a:pPr algn="l">
                <a:buClrTx/>
                <a:buFontTx/>
                <a:buNone/>
              </a:pPr>
              <a:r>
                <a:rPr lang="en-US" sz="1200" dirty="0"/>
                <a:t>guaranteed_writes</a:t>
              </a:r>
            </a:p>
            <a:p>
              <a:pPr algn="l">
                <a:buClrTx/>
                <a:buFontTx/>
                <a:buNone/>
              </a:pPr>
              <a:r>
                <a:rPr lang="en-US" sz="1200" dirty="0"/>
                <a:t>user_read_chain</a:t>
              </a:r>
            </a:p>
            <a:p>
              <a:pPr algn="l">
                <a:buClrTx/>
                <a:buFontTx/>
                <a:buNone/>
              </a:pPr>
              <a:r>
                <a:rPr lang="en-US" sz="1200" dirty="0"/>
                <a:t>user_write_chain</a:t>
              </a:r>
            </a:p>
            <a:p>
              <a:pPr algn="l">
                <a:buClrTx/>
                <a:buFontTx/>
                <a:buNone/>
              </a:pPr>
              <a:r>
                <a:rPr lang="en-US" sz="1200" dirty="0"/>
                <a:t>cp_read_chain</a:t>
              </a:r>
            </a:p>
            <a:p>
              <a:pPr algn="l">
                <a:buClrTx/>
                <a:buFontTx/>
                <a:buNone/>
              </a:pPr>
              <a:r>
                <a:rPr lang="en-US" sz="1200" dirty="0"/>
                <a:t>guarenteed_read_chain</a:t>
              </a:r>
            </a:p>
            <a:p>
              <a:pPr algn="l">
                <a:buClrTx/>
                <a:buFontTx/>
                <a:buNone/>
              </a:pPr>
              <a:r>
                <a:rPr lang="en-US" sz="1200" dirty="0"/>
                <a:t>guarenteed_write_chain</a:t>
              </a:r>
            </a:p>
            <a:p>
              <a:pPr algn="l">
                <a:buClrTx/>
                <a:buFontTx/>
                <a:buNone/>
              </a:pPr>
              <a:r>
                <a:rPr lang="en-US" sz="1200" dirty="0"/>
                <a:t>user_read_blocks</a:t>
              </a:r>
            </a:p>
            <a:p>
              <a:pPr algn="l">
                <a:buClrTx/>
                <a:buFontTx/>
                <a:buNone/>
              </a:pPr>
              <a:r>
                <a:rPr lang="en-US" sz="1200" dirty="0"/>
                <a:t>user_write_blocks</a:t>
              </a:r>
            </a:p>
            <a:p>
              <a:pPr algn="l">
                <a:buClrTx/>
                <a:buFontTx/>
                <a:buNone/>
              </a:pPr>
              <a:r>
                <a:rPr lang="en-US" sz="1200" dirty="0"/>
                <a:t>cp_read_blocks</a:t>
              </a:r>
            </a:p>
            <a:p>
              <a:pPr algn="l">
                <a:buClrTx/>
                <a:buFontTx/>
                <a:buNone/>
              </a:pPr>
              <a:r>
                <a:rPr lang="en-US" sz="1200" dirty="0"/>
                <a:t>guarenteed_read_blocks</a:t>
              </a:r>
            </a:p>
            <a:p>
              <a:pPr algn="l">
                <a:buClrTx/>
                <a:buFontTx/>
                <a:buNone/>
              </a:pPr>
              <a:r>
                <a:rPr lang="en-US" sz="1200" dirty="0"/>
                <a:t>guarenteed_write_blocks</a:t>
              </a:r>
            </a:p>
            <a:p>
              <a:pPr algn="l">
                <a:buClrTx/>
                <a:buFontTx/>
                <a:buNone/>
              </a:pPr>
              <a:r>
                <a:rPr lang="en-US" sz="1200" dirty="0"/>
                <a:t>user_read_latency</a:t>
              </a:r>
            </a:p>
            <a:p>
              <a:pPr algn="l">
                <a:buClrTx/>
                <a:buFontTx/>
                <a:buNone/>
              </a:pPr>
              <a:r>
                <a:rPr lang="en-US" sz="1200" dirty="0"/>
                <a:t>user_write_latency</a:t>
              </a:r>
            </a:p>
            <a:p>
              <a:pPr algn="l">
                <a:buClrTx/>
                <a:buFontTx/>
                <a:buNone/>
              </a:pPr>
              <a:r>
                <a:rPr lang="en-US" sz="1200" dirty="0"/>
                <a:t>cp_read_latency</a:t>
              </a:r>
            </a:p>
            <a:p>
              <a:pPr algn="l">
                <a:buClrTx/>
                <a:buFontTx/>
                <a:buNone/>
              </a:pPr>
              <a:r>
                <a:rPr lang="en-US" sz="1200" dirty="0"/>
                <a:t>guarenteed_read_latency</a:t>
              </a:r>
            </a:p>
            <a:p>
              <a:pPr algn="l">
                <a:buClrTx/>
                <a:buFontTx/>
                <a:buNone/>
              </a:pPr>
              <a:r>
                <a:rPr lang="en-US" sz="1200" dirty="0"/>
                <a:t>guarenteed_write_latency</a:t>
              </a:r>
            </a:p>
            <a:p>
              <a:pPr algn="l">
                <a:buClrTx/>
                <a:buFontTx/>
                <a:buNone/>
              </a:pPr>
              <a:r>
                <a:rPr lang="en-US" sz="1200" dirty="0"/>
                <a:t>disk_busy</a:t>
              </a:r>
            </a:p>
          </p:txBody>
        </p:sp>
        <p:grpSp>
          <p:nvGrpSpPr>
            <p:cNvPr id="3" name="Group 8"/>
            <p:cNvGrpSpPr>
              <a:grpSpLocks/>
            </p:cNvGrpSpPr>
            <p:nvPr/>
          </p:nvGrpSpPr>
          <p:grpSpPr bwMode="auto">
            <a:xfrm>
              <a:off x="2095" y="233"/>
              <a:ext cx="3309" cy="1740"/>
              <a:chOff x="2016" y="144"/>
              <a:chExt cx="3552" cy="1868"/>
            </a:xfrm>
          </p:grpSpPr>
          <p:pic>
            <p:nvPicPr>
              <p:cNvPr id="312329" name="Picture 9"/>
              <p:cNvPicPr>
                <a:picLocks noChangeAspect="1" noChangeArrowheads="1"/>
              </p:cNvPicPr>
              <p:nvPr/>
            </p:nvPicPr>
            <p:blipFill>
              <a:blip r:embed="rId3" cstate="print"/>
              <a:srcRect/>
              <a:stretch>
                <a:fillRect/>
              </a:stretch>
            </p:blipFill>
            <p:spPr bwMode="gray">
              <a:xfrm>
                <a:off x="2016" y="144"/>
                <a:ext cx="3552" cy="1868"/>
              </a:xfrm>
              <a:prstGeom prst="rect">
                <a:avLst/>
              </a:prstGeom>
              <a:noFill/>
              <a:ln w="9525">
                <a:noFill/>
                <a:miter lim="800000"/>
                <a:headEnd/>
                <a:tailEnd/>
              </a:ln>
              <a:effectLst/>
            </p:spPr>
          </p:pic>
          <p:sp>
            <p:nvSpPr>
              <p:cNvPr id="312330" name="Rectangle 10"/>
              <p:cNvSpPr>
                <a:spLocks noChangeArrowheads="1"/>
              </p:cNvSpPr>
              <p:nvPr/>
            </p:nvSpPr>
            <p:spPr bwMode="gray">
              <a:xfrm>
                <a:off x="2046" y="306"/>
                <a:ext cx="3408" cy="1584"/>
              </a:xfrm>
              <a:prstGeom prst="rect">
                <a:avLst/>
              </a:prstGeom>
              <a:solidFill>
                <a:schemeClr val="tx1"/>
              </a:solidFill>
              <a:ln w="9525">
                <a:solidFill>
                  <a:schemeClr val="tx1"/>
                </a:solidFill>
                <a:miter lim="800000"/>
                <a:headEnd/>
                <a:tailEnd/>
              </a:ln>
              <a:effectLst/>
            </p:spPr>
            <p:txBody>
              <a:bodyPr wrap="none" anchor="ctr"/>
              <a:lstStyle/>
              <a:p>
                <a:pPr>
                  <a:buClrTx/>
                  <a:buFontTx/>
                  <a:buNone/>
                </a:pPr>
                <a:endParaRPr lang="en-US" sz="1800" dirty="0">
                  <a:solidFill>
                    <a:schemeClr val="bg1"/>
                  </a:solidFill>
                </a:endParaRPr>
              </a:p>
            </p:txBody>
          </p:sp>
        </p:grpSp>
        <p:grpSp>
          <p:nvGrpSpPr>
            <p:cNvPr id="4" name="Group 11"/>
            <p:cNvGrpSpPr>
              <a:grpSpLocks/>
            </p:cNvGrpSpPr>
            <p:nvPr/>
          </p:nvGrpSpPr>
          <p:grpSpPr bwMode="auto">
            <a:xfrm>
              <a:off x="2095" y="2143"/>
              <a:ext cx="3309" cy="1740"/>
              <a:chOff x="2016" y="2208"/>
              <a:chExt cx="3552" cy="1868"/>
            </a:xfrm>
          </p:grpSpPr>
          <p:pic>
            <p:nvPicPr>
              <p:cNvPr id="312332" name="Picture 12"/>
              <p:cNvPicPr>
                <a:picLocks noChangeAspect="1" noChangeArrowheads="1"/>
              </p:cNvPicPr>
              <p:nvPr/>
            </p:nvPicPr>
            <p:blipFill>
              <a:blip r:embed="rId3" cstate="print"/>
              <a:srcRect/>
              <a:stretch>
                <a:fillRect/>
              </a:stretch>
            </p:blipFill>
            <p:spPr bwMode="gray">
              <a:xfrm>
                <a:off x="2016" y="2208"/>
                <a:ext cx="3552" cy="1868"/>
              </a:xfrm>
              <a:prstGeom prst="rect">
                <a:avLst/>
              </a:prstGeom>
              <a:noFill/>
              <a:ln w="9525">
                <a:noFill/>
                <a:miter lim="800000"/>
                <a:headEnd/>
                <a:tailEnd/>
              </a:ln>
              <a:effectLst/>
            </p:spPr>
          </p:pic>
          <p:sp>
            <p:nvSpPr>
              <p:cNvPr id="312333" name="Rectangle 13"/>
              <p:cNvSpPr>
                <a:spLocks noChangeArrowheads="1"/>
              </p:cNvSpPr>
              <p:nvPr/>
            </p:nvSpPr>
            <p:spPr bwMode="gray">
              <a:xfrm>
                <a:off x="2052" y="2370"/>
                <a:ext cx="3408" cy="1584"/>
              </a:xfrm>
              <a:prstGeom prst="rect">
                <a:avLst/>
              </a:prstGeom>
              <a:solidFill>
                <a:schemeClr val="tx1"/>
              </a:solidFill>
              <a:ln w="9525">
                <a:solidFill>
                  <a:schemeClr val="tx1"/>
                </a:solidFill>
                <a:miter lim="800000"/>
                <a:headEnd/>
                <a:tailEnd/>
              </a:ln>
              <a:effectLst/>
            </p:spPr>
            <p:txBody>
              <a:bodyPr wrap="none" anchor="ctr"/>
              <a:lstStyle/>
              <a:p>
                <a:pPr>
                  <a:buClrTx/>
                  <a:buFontTx/>
                  <a:buNone/>
                </a:pPr>
                <a:endParaRPr lang="en-US" sz="1800" dirty="0"/>
              </a:p>
            </p:txBody>
          </p:sp>
        </p:grpSp>
        <p:sp>
          <p:nvSpPr>
            <p:cNvPr id="312334" name="Text Box 14"/>
            <p:cNvSpPr txBox="1">
              <a:spLocks noChangeArrowheads="1"/>
            </p:cNvSpPr>
            <p:nvPr/>
          </p:nvSpPr>
          <p:spPr bwMode="gray">
            <a:xfrm>
              <a:off x="2229" y="324"/>
              <a:ext cx="116" cy="252"/>
            </a:xfrm>
            <a:prstGeom prst="rect">
              <a:avLst/>
            </a:prstGeom>
            <a:noFill/>
            <a:ln w="9525">
              <a:noFill/>
              <a:miter lim="800000"/>
              <a:headEnd/>
              <a:tailEnd/>
            </a:ln>
            <a:effectLst/>
          </p:spPr>
          <p:txBody>
            <a:bodyPr wrap="none">
              <a:spAutoFit/>
            </a:bodyPr>
            <a:lstStyle/>
            <a:p>
              <a:pPr algn="l">
                <a:buClrTx/>
                <a:buFontTx/>
                <a:buNone/>
              </a:pPr>
              <a:endParaRPr lang="en-US" sz="1800" dirty="0">
                <a:solidFill>
                  <a:schemeClr val="bg1"/>
                </a:solidFill>
              </a:endParaRPr>
            </a:p>
          </p:txBody>
        </p:sp>
        <p:sp>
          <p:nvSpPr>
            <p:cNvPr id="312335" name="Rectangle 15"/>
            <p:cNvSpPr>
              <a:spLocks noChangeArrowheads="1"/>
            </p:cNvSpPr>
            <p:nvPr/>
          </p:nvSpPr>
          <p:spPr bwMode="gray">
            <a:xfrm>
              <a:off x="2102" y="408"/>
              <a:ext cx="1281" cy="188"/>
            </a:xfrm>
            <a:prstGeom prst="rect">
              <a:avLst/>
            </a:prstGeom>
            <a:noFill/>
            <a:ln w="9525">
              <a:noFill/>
              <a:miter lim="800000"/>
              <a:headEnd/>
              <a:tailEnd/>
            </a:ln>
            <a:effectLst/>
          </p:spPr>
          <p:txBody>
            <a:bodyPr wrap="none">
              <a:spAutoFit/>
            </a:bodyPr>
            <a:lstStyle/>
            <a:p>
              <a:pPr algn="l">
                <a:buClrTx/>
                <a:buFontTx/>
                <a:buNone/>
              </a:pPr>
              <a:r>
                <a:rPr lang="en-US" sz="1200" dirty="0">
                  <a:solidFill>
                    <a:schemeClr val="bg1"/>
                  </a:solidFill>
                </a:rPr>
                <a:t>system&gt; stats show disk:*:*</a:t>
              </a:r>
            </a:p>
          </p:txBody>
        </p:sp>
        <p:sp>
          <p:nvSpPr>
            <p:cNvPr id="312336" name="Text Box 16"/>
            <p:cNvSpPr txBox="1">
              <a:spLocks noChangeArrowheads="1"/>
            </p:cNvSpPr>
            <p:nvPr/>
          </p:nvSpPr>
          <p:spPr bwMode="gray">
            <a:xfrm>
              <a:off x="2095" y="569"/>
              <a:ext cx="2784" cy="1314"/>
            </a:xfrm>
            <a:prstGeom prst="rect">
              <a:avLst/>
            </a:prstGeom>
            <a:noFill/>
            <a:ln w="9525">
              <a:noFill/>
              <a:miter lim="800000"/>
              <a:headEnd/>
              <a:tailEnd/>
            </a:ln>
            <a:effectLst/>
          </p:spPr>
          <p:txBody>
            <a:bodyPr>
              <a:spAutoFit/>
            </a:bodyPr>
            <a:lstStyle/>
            <a:p>
              <a:pPr algn="l">
                <a:buClrTx/>
                <a:buFontTx/>
                <a:buNone/>
              </a:pPr>
              <a:r>
                <a:rPr lang="en-US" sz="1200" dirty="0">
                  <a:solidFill>
                    <a:schemeClr val="bg1"/>
                  </a:solidFill>
                </a:rPr>
                <a:t>disk:20:00:00:0c:50:a3:c7:11:total_transfers:0/s</a:t>
              </a:r>
            </a:p>
            <a:p>
              <a:pPr algn="l">
                <a:buClrTx/>
                <a:buFontTx/>
                <a:buNone/>
              </a:pPr>
              <a:r>
                <a:rPr lang="en-US" sz="1200" dirty="0">
                  <a:solidFill>
                    <a:schemeClr val="bg1"/>
                  </a:solidFill>
                </a:rPr>
                <a:t>disk:20:00:00:0c:50:a3:c7:11:user_reads:0/s</a:t>
              </a:r>
            </a:p>
            <a:p>
              <a:pPr algn="l">
                <a:buClrTx/>
                <a:buFontTx/>
                <a:buNone/>
              </a:pPr>
              <a:r>
                <a:rPr lang="en-US" sz="1200" dirty="0">
                  <a:solidFill>
                    <a:schemeClr val="bg1"/>
                  </a:solidFill>
                </a:rPr>
                <a:t>disk:20:00:00:0c:50:a3:c7:11:user_writes:0/s</a:t>
              </a:r>
            </a:p>
            <a:p>
              <a:pPr algn="l">
                <a:buClrTx/>
                <a:buFontTx/>
                <a:buNone/>
              </a:pPr>
              <a:r>
                <a:rPr lang="en-US" sz="1200" dirty="0">
                  <a:solidFill>
                    <a:schemeClr val="bg1"/>
                  </a:solidFill>
                </a:rPr>
                <a:t>disk:20:00:00:0c:50:a3:c7:11:cp_reads:0/s</a:t>
              </a:r>
            </a:p>
            <a:p>
              <a:pPr algn="l">
                <a:buClrTx/>
                <a:buFontTx/>
                <a:buNone/>
              </a:pPr>
              <a:r>
                <a:rPr lang="en-US" sz="1200" dirty="0">
                  <a:solidFill>
                    <a:schemeClr val="bg1"/>
                  </a:solidFill>
                </a:rPr>
                <a:t>disk:20:00:00:0c:50:a3:c7:11:guaranteed_reads:0/s</a:t>
              </a:r>
            </a:p>
            <a:p>
              <a:pPr algn="l">
                <a:buClrTx/>
                <a:buFontTx/>
                <a:buNone/>
              </a:pPr>
              <a:r>
                <a:rPr lang="en-US" sz="1200" dirty="0">
                  <a:solidFill>
                    <a:schemeClr val="bg1"/>
                  </a:solidFill>
                </a:rPr>
                <a:t>disk:20:00:00:0c:50:a3:c7:11:guaranteed_writes:0/s</a:t>
              </a:r>
            </a:p>
            <a:p>
              <a:pPr algn="l">
                <a:buClrTx/>
                <a:buFontTx/>
                <a:buNone/>
              </a:pPr>
              <a:r>
                <a:rPr lang="en-US" sz="1200" dirty="0">
                  <a:solidFill>
                    <a:schemeClr val="bg1"/>
                  </a:solidFill>
                </a:rPr>
                <a:t>disk:20:00:00:0c:50:a3:c7:11:user_read_chain:0</a:t>
              </a:r>
            </a:p>
            <a:p>
              <a:pPr algn="l">
                <a:buClrTx/>
                <a:buFontTx/>
                <a:buNone/>
              </a:pPr>
              <a:r>
                <a:rPr lang="en-US" sz="1200" dirty="0">
                  <a:solidFill>
                    <a:schemeClr val="bg1"/>
                  </a:solidFill>
                </a:rPr>
                <a:t>…</a:t>
              </a:r>
            </a:p>
            <a:p>
              <a:pPr algn="l">
                <a:buClrTx/>
                <a:buFontTx/>
                <a:buNone/>
              </a:pPr>
              <a:r>
                <a:rPr lang="en-US" sz="1200" dirty="0">
                  <a:solidFill>
                    <a:schemeClr val="bg1"/>
                  </a:solidFill>
                </a:rPr>
                <a:t>disk:20:00:00:0c:50:a3:67:5a:user_read_chain:0  disk:20:00:00:0c:50:a3:67:5a:user_write_chain0 </a:t>
              </a:r>
            </a:p>
          </p:txBody>
        </p:sp>
        <p:sp>
          <p:nvSpPr>
            <p:cNvPr id="312337" name="Rectangle 17"/>
            <p:cNvSpPr>
              <a:spLocks noChangeArrowheads="1"/>
            </p:cNvSpPr>
            <p:nvPr/>
          </p:nvSpPr>
          <p:spPr bwMode="gray">
            <a:xfrm>
              <a:off x="2117" y="2349"/>
              <a:ext cx="2826" cy="188"/>
            </a:xfrm>
            <a:prstGeom prst="rect">
              <a:avLst/>
            </a:prstGeom>
            <a:noFill/>
            <a:ln w="9525">
              <a:noFill/>
              <a:miter lim="800000"/>
              <a:headEnd/>
              <a:tailEnd/>
            </a:ln>
            <a:effectLst/>
          </p:spPr>
          <p:txBody>
            <a:bodyPr wrap="none">
              <a:spAutoFit/>
            </a:bodyPr>
            <a:lstStyle/>
            <a:p>
              <a:pPr algn="l">
                <a:buClrTx/>
                <a:buFontTx/>
                <a:buNone/>
              </a:pPr>
              <a:r>
                <a:rPr lang="en-US" sz="1200" dirty="0">
                  <a:solidFill>
                    <a:schemeClr val="bg1"/>
                  </a:solidFill>
                </a:rPr>
                <a:t>system&gt;stats show disk:20::00::00::0c::50::a3::6b::58:disk_busy</a:t>
              </a:r>
            </a:p>
          </p:txBody>
        </p:sp>
        <p:sp>
          <p:nvSpPr>
            <p:cNvPr id="312338" name="Rectangle 18"/>
            <p:cNvSpPr>
              <a:spLocks noChangeArrowheads="1"/>
            </p:cNvSpPr>
            <p:nvPr/>
          </p:nvSpPr>
          <p:spPr bwMode="gray">
            <a:xfrm>
              <a:off x="2117" y="2479"/>
              <a:ext cx="2874" cy="314"/>
            </a:xfrm>
            <a:prstGeom prst="rect">
              <a:avLst/>
            </a:prstGeom>
            <a:noFill/>
            <a:ln w="9525">
              <a:noFill/>
              <a:miter lim="800000"/>
              <a:headEnd/>
              <a:tailEnd/>
            </a:ln>
            <a:effectLst/>
          </p:spPr>
          <p:txBody>
            <a:bodyPr>
              <a:spAutoFit/>
            </a:bodyPr>
            <a:lstStyle/>
            <a:p>
              <a:pPr algn="l">
                <a:buClrTx/>
                <a:buFontTx/>
                <a:buNone/>
              </a:pPr>
              <a:r>
                <a:rPr lang="en-US" sz="1200" dirty="0">
                  <a:solidFill>
                    <a:schemeClr val="bg1"/>
                  </a:solidFill>
                </a:rPr>
                <a:t>disk:20:00:00:0c:50:a3:6b:58:disk_busy:0%</a:t>
              </a:r>
            </a:p>
            <a:p>
              <a:pPr algn="l">
                <a:buClrTx/>
                <a:buFontTx/>
                <a:buNone/>
              </a:pPr>
              <a:r>
                <a:rPr lang="en-US" sz="1200" dirty="0">
                  <a:solidFill>
                    <a:schemeClr val="bg1"/>
                  </a:solidFill>
                </a:rPr>
                <a:t>system&gt;</a:t>
              </a:r>
            </a:p>
          </p:txBody>
        </p:sp>
        <p:sp>
          <p:nvSpPr>
            <p:cNvPr id="312339" name="Text Box 19"/>
            <p:cNvSpPr txBox="1">
              <a:spLocks noChangeArrowheads="1"/>
            </p:cNvSpPr>
            <p:nvPr/>
          </p:nvSpPr>
          <p:spPr bwMode="gray">
            <a:xfrm>
              <a:off x="2143" y="3230"/>
              <a:ext cx="2604" cy="316"/>
            </a:xfrm>
            <a:prstGeom prst="rect">
              <a:avLst/>
            </a:prstGeom>
            <a:noFill/>
            <a:ln w="9525">
              <a:noFill/>
              <a:miter lim="800000"/>
              <a:headEnd/>
              <a:tailEnd/>
            </a:ln>
            <a:effectLst/>
          </p:spPr>
          <p:txBody>
            <a:bodyPr wrap="none">
              <a:spAutoFit/>
            </a:bodyPr>
            <a:lstStyle/>
            <a:p>
              <a:pPr algn="l">
                <a:buClrTx/>
                <a:buFontTx/>
                <a:buNone/>
              </a:pPr>
              <a:r>
                <a:rPr lang="en-US" sz="1200" dirty="0">
                  <a:solidFill>
                    <a:schemeClr val="bg1"/>
                  </a:solidFill>
                </a:rPr>
                <a:t>Note: The disk instance name contains colons, therefore it</a:t>
              </a:r>
            </a:p>
            <a:p>
              <a:pPr algn="l">
                <a:buClrTx/>
                <a:buFontTx/>
                <a:buNone/>
              </a:pPr>
              <a:r>
                <a:rPr lang="en-US" sz="1200" dirty="0">
                  <a:solidFill>
                    <a:schemeClr val="bg1"/>
                  </a:solidFill>
                </a:rPr>
                <a:t>must de-referenced by using the colon </a:t>
              </a:r>
              <a:r>
                <a:rPr lang="en-US" sz="1200" dirty="0" smtClean="0">
                  <a:solidFill>
                    <a:schemeClr val="bg1"/>
                  </a:solidFill>
                </a:rPr>
                <a:t>twice</a:t>
              </a:r>
              <a:endParaRPr lang="en-US" sz="1200" dirty="0">
                <a:solidFill>
                  <a:schemeClr val="bg1"/>
                </a:solidFill>
              </a:endParaRPr>
            </a:p>
          </p:txBody>
        </p:sp>
        <p:sp>
          <p:nvSpPr>
            <p:cNvPr id="312340" name="Text Box 20"/>
            <p:cNvSpPr txBox="1">
              <a:spLocks noChangeArrowheads="1"/>
            </p:cNvSpPr>
            <p:nvPr/>
          </p:nvSpPr>
          <p:spPr bwMode="gray">
            <a:xfrm>
              <a:off x="2051" y="1961"/>
              <a:ext cx="2909" cy="209"/>
            </a:xfrm>
            <a:prstGeom prst="rect">
              <a:avLst/>
            </a:prstGeom>
            <a:noFill/>
            <a:ln w="12700">
              <a:noFill/>
              <a:miter lim="800000"/>
              <a:headEnd/>
              <a:tailEnd/>
            </a:ln>
            <a:effectLst/>
          </p:spPr>
          <p:txBody>
            <a:bodyPr wrap="none">
              <a:spAutoFit/>
            </a:bodyPr>
            <a:lstStyle/>
            <a:p>
              <a:pPr algn="l">
                <a:buClrTx/>
                <a:buFontTx/>
                <a:buNone/>
              </a:pPr>
              <a:r>
                <a:rPr lang="en-US" sz="1400" dirty="0"/>
                <a:t>In the sample above, we are listing stats for all the </a:t>
              </a:r>
              <a:r>
                <a:rPr lang="en-US" sz="1400" dirty="0" smtClean="0"/>
                <a:t>disks</a:t>
              </a:r>
              <a:endParaRPr lang="en-US" sz="1400" dirty="0"/>
            </a:p>
          </p:txBody>
        </p:sp>
        <p:cxnSp>
          <p:nvCxnSpPr>
            <p:cNvPr id="312342" name="AutoShape 22"/>
            <p:cNvCxnSpPr>
              <a:cxnSpLocks noChangeShapeType="1"/>
              <a:stCxn id="312324" idx="2"/>
              <a:endCxn id="312325" idx="0"/>
            </p:cNvCxnSpPr>
            <p:nvPr/>
          </p:nvCxnSpPr>
          <p:spPr bwMode="gray">
            <a:xfrm flipH="1">
              <a:off x="1340" y="437"/>
              <a:ext cx="1" cy="132"/>
            </a:xfrm>
            <a:prstGeom prst="straightConnector1">
              <a:avLst/>
            </a:prstGeom>
            <a:noFill/>
            <a:ln w="25400">
              <a:solidFill>
                <a:srgbClr val="005BAE"/>
              </a:solidFill>
              <a:round/>
              <a:headEnd/>
              <a:tailEnd type="triangle" w="med" len="med"/>
            </a:ln>
            <a:effectLst/>
          </p:spPr>
        </p:cxnSp>
        <p:cxnSp>
          <p:nvCxnSpPr>
            <p:cNvPr id="312343" name="AutoShape 23"/>
            <p:cNvCxnSpPr>
              <a:cxnSpLocks noChangeShapeType="1"/>
              <a:stCxn id="312325" idx="2"/>
              <a:endCxn id="312326" idx="0"/>
            </p:cNvCxnSpPr>
            <p:nvPr/>
          </p:nvCxnSpPr>
          <p:spPr bwMode="gray">
            <a:xfrm>
              <a:off x="1340" y="1202"/>
              <a:ext cx="1" cy="132"/>
            </a:xfrm>
            <a:prstGeom prst="straightConnector1">
              <a:avLst/>
            </a:prstGeom>
            <a:noFill/>
            <a:ln w="25400">
              <a:solidFill>
                <a:srgbClr val="005BAE"/>
              </a:solidFill>
              <a:round/>
              <a:headEnd/>
              <a:tailEnd type="triangle" w="med" len="med"/>
            </a:ln>
            <a:effectLst/>
          </p:spPr>
        </p:cxnSp>
      </p:grpSp>
      <p:sp>
        <p:nvSpPr>
          <p:cNvPr id="312345" name="Rectangle 25"/>
          <p:cNvSpPr>
            <a:spLocks noChangeArrowheads="1"/>
          </p:cNvSpPr>
          <p:nvPr/>
        </p:nvSpPr>
        <p:spPr bwMode="auto">
          <a:xfrm>
            <a:off x="990600" y="104775"/>
            <a:ext cx="8020050" cy="914400"/>
          </a:xfrm>
          <a:prstGeom prst="rect">
            <a:avLst/>
          </a:prstGeom>
          <a:noFill/>
          <a:ln w="9525">
            <a:noFill/>
            <a:miter lim="800000"/>
            <a:headEnd/>
            <a:tailEnd/>
          </a:ln>
          <a:effectLst/>
        </p:spPr>
        <p:txBody>
          <a:bodyPr tIns="0" bIns="0" anchor="ctr"/>
          <a:lstStyle/>
          <a:p>
            <a:pPr algn="l">
              <a:buClrTx/>
              <a:buFontTx/>
              <a:buNone/>
            </a:pPr>
            <a:r>
              <a:rPr lang="en-US" sz="3000" b="1" dirty="0">
                <a:latin typeface="Courier New" pitchFamily="49" charset="0"/>
              </a:rPr>
              <a:t>stats</a:t>
            </a:r>
            <a:r>
              <a:rPr lang="en-US" sz="3000" b="1" dirty="0"/>
              <a:t> Command (Cont.)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3" name="Rectangle 3"/>
          <p:cNvSpPr>
            <a:spLocks noGrp="1" noChangeArrowheads="1"/>
          </p:cNvSpPr>
          <p:nvPr>
            <p:ph type="title"/>
          </p:nvPr>
        </p:nvSpPr>
        <p:spPr/>
        <p:txBody>
          <a:bodyPr/>
          <a:lstStyle/>
          <a:p>
            <a:r>
              <a:rPr lang="en-US" dirty="0"/>
              <a:t>Preset </a:t>
            </a:r>
            <a:r>
              <a:rPr lang="en-US" dirty="0">
                <a:latin typeface="Courier New" pitchFamily="49" charset="0"/>
              </a:rPr>
              <a:t>sysstat.xml</a:t>
            </a:r>
            <a:r>
              <a:rPr lang="en-US" dirty="0"/>
              <a:t> File</a:t>
            </a:r>
          </a:p>
        </p:txBody>
      </p:sp>
      <p:sp>
        <p:nvSpPr>
          <p:cNvPr id="343044" name="Rectangle 4"/>
          <p:cNvSpPr>
            <a:spLocks noGrp="1" noChangeArrowheads="1"/>
          </p:cNvSpPr>
          <p:nvPr>
            <p:ph type="body" idx="1"/>
          </p:nvPr>
        </p:nvSpPr>
        <p:spPr bwMode="gray">
          <a:xfrm>
            <a:off x="3424238" y="1190625"/>
            <a:ext cx="5719762" cy="1370013"/>
          </a:xfrm>
          <a:noFill/>
          <a:ln/>
        </p:spPr>
        <p:txBody>
          <a:bodyPr>
            <a:spAutoFit/>
          </a:bodyPr>
          <a:lstStyle/>
          <a:p>
            <a:pPr marL="0" indent="0">
              <a:spcBef>
                <a:spcPct val="0"/>
              </a:spcBef>
              <a:buClrTx/>
              <a:buFontTx/>
              <a:buNone/>
            </a:pPr>
            <a:r>
              <a:rPr lang="en-US" sz="1200" b="1" dirty="0">
                <a:solidFill>
                  <a:schemeClr val="bg2"/>
                </a:solidFill>
                <a:latin typeface="Courier New" pitchFamily="49" charset="0"/>
              </a:rPr>
              <a:t>system&gt; stats show -p sysstat -i 1</a:t>
            </a:r>
          </a:p>
          <a:p>
            <a:pPr marL="0" indent="0">
              <a:spcBef>
                <a:spcPct val="0"/>
              </a:spcBef>
              <a:buClrTx/>
              <a:buFontTx/>
              <a:buNone/>
            </a:pPr>
            <a:r>
              <a:rPr lang="en-US" sz="1200" b="1" dirty="0">
                <a:solidFill>
                  <a:schemeClr val="bg2"/>
                </a:solidFill>
                <a:latin typeface="Courier New" pitchFamily="49" charset="0"/>
              </a:rPr>
              <a:t>CPU    NFS   CIFS   HTTP   Net in  Net out Disk rea Disk wri</a:t>
            </a:r>
          </a:p>
          <a:p>
            <a:pPr marL="0" indent="0">
              <a:spcBef>
                <a:spcPct val="0"/>
              </a:spcBef>
              <a:buClrTx/>
              <a:buFontTx/>
              <a:buNone/>
            </a:pPr>
            <a:r>
              <a:rPr lang="en-US" sz="1200" b="1" dirty="0">
                <a:solidFill>
                  <a:schemeClr val="bg2"/>
                </a:solidFill>
                <a:latin typeface="Courier New" pitchFamily="49" charset="0"/>
              </a:rPr>
              <a:t>%     /s     /s     /s     KB/s     KB/s     KB/s     KB/s</a:t>
            </a:r>
          </a:p>
          <a:p>
            <a:pPr marL="0" indent="0">
              <a:spcBef>
                <a:spcPct val="0"/>
              </a:spcBef>
              <a:buClrTx/>
              <a:buFontTx/>
              <a:buNone/>
            </a:pPr>
            <a:r>
              <a:rPr lang="en-US" sz="1200" b="1" dirty="0">
                <a:solidFill>
                  <a:schemeClr val="bg2"/>
                </a:solidFill>
                <a:latin typeface="Courier New" pitchFamily="49" charset="0"/>
              </a:rPr>
              <a:t>0      0      0      0        0        0        0        0</a:t>
            </a:r>
          </a:p>
          <a:p>
            <a:pPr marL="0" indent="0">
              <a:spcBef>
                <a:spcPct val="0"/>
              </a:spcBef>
              <a:buClrTx/>
              <a:buFontTx/>
              <a:buNone/>
            </a:pPr>
            <a:r>
              <a:rPr lang="en-US" sz="1200" b="1" dirty="0">
                <a:solidFill>
                  <a:schemeClr val="bg2"/>
                </a:solidFill>
                <a:latin typeface="Courier New" pitchFamily="49" charset="0"/>
              </a:rPr>
              <a:t>1      0      0      0        0        1       48      268</a:t>
            </a:r>
          </a:p>
          <a:p>
            <a:pPr marL="0" indent="0">
              <a:spcBef>
                <a:spcPct val="0"/>
              </a:spcBef>
              <a:buClrTx/>
              <a:buFontTx/>
              <a:buNone/>
            </a:pPr>
            <a:r>
              <a:rPr lang="en-US" sz="1200" b="1" dirty="0">
                <a:solidFill>
                  <a:schemeClr val="bg2"/>
                </a:solidFill>
                <a:latin typeface="Courier New" pitchFamily="49" charset="0"/>
              </a:rPr>
              <a:t>0      0      0      0        1        0        0        0</a:t>
            </a:r>
          </a:p>
          <a:p>
            <a:pPr marL="0" indent="0">
              <a:spcBef>
                <a:spcPct val="0"/>
              </a:spcBef>
              <a:buClrTx/>
              <a:buFontTx/>
              <a:buNone/>
            </a:pPr>
            <a:r>
              <a:rPr lang="en-US" sz="1200" b="1" dirty="0">
                <a:solidFill>
                  <a:schemeClr val="bg2"/>
                </a:solidFill>
                <a:latin typeface="Courier New" pitchFamily="49" charset="0"/>
              </a:rPr>
              <a:t>2      0     34      0      924       23        0        0</a:t>
            </a:r>
          </a:p>
        </p:txBody>
      </p:sp>
      <p:sp>
        <p:nvSpPr>
          <p:cNvPr id="343052" name="Text Box 12"/>
          <p:cNvSpPr txBox="1">
            <a:spLocks noChangeArrowheads="1"/>
          </p:cNvSpPr>
          <p:nvPr/>
        </p:nvSpPr>
        <p:spPr bwMode="gray">
          <a:xfrm>
            <a:off x="3384483" y="3803650"/>
            <a:ext cx="4517126" cy="584775"/>
          </a:xfrm>
          <a:prstGeom prst="rect">
            <a:avLst/>
          </a:prstGeom>
          <a:noFill/>
          <a:ln w="9525" algn="ctr">
            <a:noFill/>
            <a:miter lim="800000"/>
            <a:headEnd/>
            <a:tailEnd/>
          </a:ln>
          <a:effectLst/>
        </p:spPr>
        <p:txBody>
          <a:bodyPr wrap="square">
            <a:spAutoFit/>
          </a:bodyPr>
          <a:lstStyle/>
          <a:p>
            <a:pPr algn="l">
              <a:buClrTx/>
              <a:buFontTx/>
              <a:buNone/>
            </a:pPr>
            <a:r>
              <a:rPr lang="en-US" sz="1600" dirty="0"/>
              <a:t>You can create customized XML files to display only </a:t>
            </a:r>
            <a:r>
              <a:rPr lang="en-US" sz="1600" dirty="0" smtClean="0"/>
              <a:t>the </a:t>
            </a:r>
            <a:r>
              <a:rPr lang="en-US" sz="1600" dirty="0"/>
              <a:t>statistics </a:t>
            </a:r>
            <a:r>
              <a:rPr lang="en-US" sz="1600" dirty="0" smtClean="0"/>
              <a:t>that are </a:t>
            </a:r>
            <a:r>
              <a:rPr lang="en-US" sz="1600" dirty="0"/>
              <a:t>important to </a:t>
            </a:r>
            <a:r>
              <a:rPr lang="en-US" sz="1600" dirty="0" smtClean="0"/>
              <a:t>you</a:t>
            </a:r>
            <a:endParaRPr lang="en-US" sz="1600" dirty="0"/>
          </a:p>
        </p:txBody>
      </p:sp>
      <p:pic>
        <p:nvPicPr>
          <p:cNvPr id="343062" name="Picture 22"/>
          <p:cNvPicPr>
            <a:picLocks noChangeArrowheads="1"/>
          </p:cNvPicPr>
          <p:nvPr/>
        </p:nvPicPr>
        <p:blipFill>
          <a:blip r:embed="rId3" cstate="print"/>
          <a:srcRect/>
          <a:stretch>
            <a:fillRect/>
          </a:stretch>
        </p:blipFill>
        <p:spPr bwMode="gray">
          <a:xfrm>
            <a:off x="131763" y="1246188"/>
            <a:ext cx="3198812" cy="4522787"/>
          </a:xfrm>
          <a:prstGeom prst="rect">
            <a:avLst/>
          </a:prstGeom>
          <a:noFill/>
          <a:ln w="12700" algn="ctr">
            <a:noFill/>
            <a:miter lim="800000"/>
            <a:headEnd/>
            <a:tailEnd/>
          </a:ln>
          <a:effectLst/>
        </p:spPr>
      </p:pic>
      <p:sp>
        <p:nvSpPr>
          <p:cNvPr id="343063" name="Text Box 23"/>
          <p:cNvSpPr txBox="1">
            <a:spLocks noChangeArrowheads="1"/>
          </p:cNvSpPr>
          <p:nvPr/>
        </p:nvSpPr>
        <p:spPr bwMode="gray">
          <a:xfrm>
            <a:off x="244475" y="1522413"/>
            <a:ext cx="2682875" cy="854075"/>
          </a:xfrm>
          <a:prstGeom prst="rect">
            <a:avLst/>
          </a:prstGeom>
          <a:noFill/>
          <a:ln w="12700" algn="ctr">
            <a:noFill/>
            <a:miter lim="800000"/>
            <a:headEnd/>
            <a:tailEnd/>
          </a:ln>
          <a:effectLst/>
        </p:spPr>
        <p:txBody>
          <a:bodyPr wrap="none">
            <a:spAutoFit/>
          </a:bodyPr>
          <a:lstStyle/>
          <a:p>
            <a:pPr algn="l">
              <a:buClrTx/>
              <a:buFontTx/>
              <a:buNone/>
            </a:pPr>
            <a:r>
              <a:rPr lang="en-US" sz="1000" dirty="0">
                <a:solidFill>
                  <a:schemeClr val="bg1"/>
                </a:solidFill>
              </a:rPr>
              <a:t>#cat /etc/stats/preset/sysstat.xml</a:t>
            </a:r>
          </a:p>
          <a:p>
            <a:pPr algn="l">
              <a:buClrTx/>
              <a:buFontTx/>
              <a:buNone/>
            </a:pPr>
            <a:r>
              <a:rPr lang="en-US" sz="1000" dirty="0">
                <a:solidFill>
                  <a:schemeClr val="bg1"/>
                </a:solidFill>
              </a:rPr>
              <a:t>&lt;?xml version = "1.0" ?&gt;</a:t>
            </a:r>
          </a:p>
          <a:p>
            <a:pPr algn="l">
              <a:buClrTx/>
              <a:buFontTx/>
              <a:buNone/>
            </a:pPr>
            <a:r>
              <a:rPr lang="en-US" sz="1000" dirty="0">
                <a:solidFill>
                  <a:schemeClr val="bg1"/>
                </a:solidFill>
              </a:rPr>
              <a:t>       &lt;!--  This preset is similar to the tradition</a:t>
            </a:r>
          </a:p>
          <a:p>
            <a:pPr algn="l">
              <a:buClrTx/>
              <a:buFontTx/>
              <a:buNone/>
            </a:pPr>
            <a:r>
              <a:rPr lang="en-US" sz="1000" dirty="0">
                <a:solidFill>
                  <a:schemeClr val="bg1"/>
                </a:solidFill>
              </a:rPr>
              <a:t>        'sys- stat‘ command, using column</a:t>
            </a:r>
          </a:p>
          <a:p>
            <a:pPr algn="l">
              <a:buClrTx/>
              <a:buFontTx/>
              <a:buNone/>
            </a:pPr>
            <a:r>
              <a:rPr lang="en-US" sz="1000" dirty="0">
                <a:solidFill>
                  <a:schemeClr val="bg1"/>
                </a:solidFill>
              </a:rPr>
              <a:t>          output --&gt;</a:t>
            </a:r>
          </a:p>
        </p:txBody>
      </p:sp>
      <p:sp>
        <p:nvSpPr>
          <p:cNvPr id="343064" name="Text Box 24"/>
          <p:cNvSpPr txBox="1">
            <a:spLocks noChangeArrowheads="1"/>
          </p:cNvSpPr>
          <p:nvPr/>
        </p:nvSpPr>
        <p:spPr bwMode="gray">
          <a:xfrm>
            <a:off x="244475" y="2330450"/>
            <a:ext cx="3128963" cy="701675"/>
          </a:xfrm>
          <a:prstGeom prst="rect">
            <a:avLst/>
          </a:prstGeom>
          <a:noFill/>
          <a:ln w="12700" algn="ctr">
            <a:noFill/>
            <a:miter lim="800000"/>
            <a:headEnd/>
            <a:tailEnd/>
          </a:ln>
          <a:effectLst/>
        </p:spPr>
        <p:txBody>
          <a:bodyPr>
            <a:spAutoFit/>
          </a:bodyPr>
          <a:lstStyle/>
          <a:p>
            <a:pPr algn="l">
              <a:buClrTx/>
              <a:buFontTx/>
              <a:buNone/>
            </a:pPr>
            <a:r>
              <a:rPr lang="en-US" sz="1000" dirty="0">
                <a:solidFill>
                  <a:schemeClr val="bg1"/>
                </a:solidFill>
              </a:rPr>
              <a:t>&lt;preset orientation="column"</a:t>
            </a:r>
          </a:p>
          <a:p>
            <a:pPr algn="l">
              <a:buClrTx/>
              <a:buFontTx/>
              <a:buNone/>
            </a:pPr>
            <a:r>
              <a:rPr lang="en-US" sz="1000" dirty="0">
                <a:solidFill>
                  <a:schemeClr val="bg1"/>
                </a:solidFill>
              </a:rPr>
              <a:t>                      print_instance_names="false"</a:t>
            </a:r>
          </a:p>
          <a:p>
            <a:pPr algn="l">
              <a:buClrTx/>
              <a:buFontTx/>
              <a:buNone/>
            </a:pPr>
            <a:r>
              <a:rPr lang="en-US" sz="1000" dirty="0">
                <a:solidFill>
                  <a:schemeClr val="bg1"/>
                </a:solidFill>
              </a:rPr>
              <a:t>                      catenate_instances="true" &gt;</a:t>
            </a:r>
          </a:p>
          <a:p>
            <a:pPr algn="l">
              <a:buClrTx/>
              <a:buFontTx/>
              <a:buNone/>
            </a:pPr>
            <a:r>
              <a:rPr lang="en-US" sz="1000" dirty="0">
                <a:solidFill>
                  <a:schemeClr val="bg1"/>
                </a:solidFill>
              </a:rPr>
              <a:t>                  &lt;object name="SYSTEM"&gt;</a:t>
            </a:r>
          </a:p>
        </p:txBody>
      </p:sp>
      <p:sp>
        <p:nvSpPr>
          <p:cNvPr id="343065" name="Text Box 25"/>
          <p:cNvSpPr txBox="1">
            <a:spLocks noChangeArrowheads="1"/>
          </p:cNvSpPr>
          <p:nvPr/>
        </p:nvSpPr>
        <p:spPr bwMode="gray">
          <a:xfrm>
            <a:off x="244475" y="2984500"/>
            <a:ext cx="2722563" cy="2682875"/>
          </a:xfrm>
          <a:prstGeom prst="rect">
            <a:avLst/>
          </a:prstGeom>
          <a:noFill/>
          <a:ln w="12700" algn="ctr">
            <a:noFill/>
            <a:miter lim="800000"/>
            <a:headEnd/>
            <a:tailEnd/>
          </a:ln>
          <a:effectLst/>
        </p:spPr>
        <p:txBody>
          <a:bodyPr wrap="none">
            <a:spAutoFit/>
          </a:bodyPr>
          <a:lstStyle/>
          <a:p>
            <a:pPr algn="l">
              <a:buClrTx/>
              <a:buFontTx/>
              <a:buNone/>
            </a:pPr>
            <a:r>
              <a:rPr lang="en-US" sz="1000" dirty="0">
                <a:solidFill>
                  <a:schemeClr val="bg1"/>
                </a:solidFill>
              </a:rPr>
              <a:t>	&lt;counter name="cpu_busy"&gt;</a:t>
            </a:r>
          </a:p>
          <a:p>
            <a:pPr algn="l">
              <a:buClrTx/>
              <a:buFontTx/>
              <a:buNone/>
            </a:pPr>
            <a:r>
              <a:rPr lang="en-US" sz="1000" dirty="0">
                <a:solidFill>
                  <a:schemeClr val="bg1"/>
                </a:solidFill>
              </a:rPr>
              <a:t>                              &lt;width&gt;4&lt;/width&gt;</a:t>
            </a:r>
          </a:p>
          <a:p>
            <a:pPr algn="l">
              <a:buClrTx/>
              <a:buFontTx/>
              <a:buNone/>
            </a:pPr>
            <a:r>
              <a:rPr lang="en-US" sz="1000" dirty="0">
                <a:solidFill>
                  <a:schemeClr val="bg1"/>
                </a:solidFill>
              </a:rPr>
              <a:t>                              &lt;title&gt;CPU&lt;/title&gt;</a:t>
            </a:r>
          </a:p>
          <a:p>
            <a:pPr algn="l">
              <a:buClrTx/>
              <a:buFontTx/>
              <a:buNone/>
            </a:pPr>
            <a:r>
              <a:rPr lang="en-US" sz="1000" dirty="0">
                <a:solidFill>
                  <a:schemeClr val="bg1"/>
                </a:solidFill>
              </a:rPr>
              <a:t>                          &lt;/counter&gt;</a:t>
            </a:r>
          </a:p>
          <a:p>
            <a:pPr algn="l">
              <a:buClrTx/>
              <a:buFontTx/>
              <a:buNone/>
            </a:pPr>
            <a:r>
              <a:rPr lang="en-US" sz="1000" dirty="0">
                <a:solidFill>
                  <a:schemeClr val="bg1"/>
                </a:solidFill>
              </a:rPr>
              <a:t>                          &lt;counter name="nfs_ops"&gt;</a:t>
            </a:r>
          </a:p>
          <a:p>
            <a:pPr algn="l">
              <a:buClrTx/>
              <a:buFontTx/>
              <a:buNone/>
            </a:pPr>
            <a:r>
              <a:rPr lang="en-US" sz="1000" dirty="0">
                <a:solidFill>
                  <a:schemeClr val="bg1"/>
                </a:solidFill>
              </a:rPr>
              <a:t>                              &lt;width&gt;6&lt;/width&gt;</a:t>
            </a:r>
          </a:p>
          <a:p>
            <a:pPr algn="l">
              <a:buClrTx/>
              <a:buFontTx/>
              <a:buNone/>
            </a:pPr>
            <a:r>
              <a:rPr lang="en-US" sz="1000" dirty="0">
                <a:solidFill>
                  <a:schemeClr val="bg1"/>
                </a:solidFill>
              </a:rPr>
              <a:t>                              &lt;title&gt;NFS&lt;/title&gt;</a:t>
            </a:r>
          </a:p>
          <a:p>
            <a:pPr algn="l">
              <a:buClrTx/>
              <a:buFontTx/>
              <a:buNone/>
            </a:pPr>
            <a:r>
              <a:rPr lang="en-US" sz="1000" dirty="0">
                <a:solidFill>
                  <a:schemeClr val="bg1"/>
                </a:solidFill>
              </a:rPr>
              <a:t>                          &lt;/counter&gt;</a:t>
            </a:r>
          </a:p>
          <a:p>
            <a:pPr algn="l">
              <a:buClrTx/>
              <a:buFontTx/>
              <a:buNone/>
            </a:pPr>
            <a:r>
              <a:rPr lang="en-US" sz="1000" dirty="0">
                <a:solidFill>
                  <a:schemeClr val="bg1"/>
                </a:solidFill>
              </a:rPr>
              <a:t>                          &lt;counter name="cifs_ops"&gt;</a:t>
            </a:r>
          </a:p>
          <a:p>
            <a:pPr algn="l">
              <a:buClrTx/>
              <a:buFontTx/>
              <a:buNone/>
            </a:pPr>
            <a:r>
              <a:rPr lang="en-US" sz="1000" dirty="0">
                <a:solidFill>
                  <a:schemeClr val="bg1"/>
                </a:solidFill>
              </a:rPr>
              <a:t>                              &lt;width&gt;6&lt;/width&gt;</a:t>
            </a:r>
          </a:p>
          <a:p>
            <a:pPr algn="l">
              <a:buClrTx/>
              <a:buFontTx/>
              <a:buNone/>
            </a:pPr>
            <a:r>
              <a:rPr lang="en-US" sz="1000" dirty="0">
                <a:solidFill>
                  <a:schemeClr val="bg1"/>
                </a:solidFill>
              </a:rPr>
              <a:t>                              &lt;title&gt;CIFS&lt;/title&gt;</a:t>
            </a:r>
          </a:p>
          <a:p>
            <a:pPr algn="l">
              <a:buClrTx/>
              <a:buFontTx/>
              <a:buNone/>
            </a:pPr>
            <a:r>
              <a:rPr lang="en-US" sz="1000" dirty="0">
                <a:solidFill>
                  <a:schemeClr val="bg1"/>
                </a:solidFill>
              </a:rPr>
              <a:t>                          &lt;/counter&gt;</a:t>
            </a:r>
          </a:p>
          <a:p>
            <a:pPr algn="l">
              <a:buClrTx/>
              <a:buFontTx/>
              <a:buNone/>
            </a:pPr>
            <a:r>
              <a:rPr lang="en-US" sz="1000" dirty="0">
                <a:solidFill>
                  <a:schemeClr val="bg1"/>
                </a:solidFill>
              </a:rPr>
              <a:t>                          …</a:t>
            </a:r>
          </a:p>
          <a:p>
            <a:pPr algn="l">
              <a:buClrTx/>
              <a:buFontTx/>
              <a:buNone/>
            </a:pPr>
            <a:r>
              <a:rPr lang="en-US" sz="1000" dirty="0">
                <a:solidFill>
                  <a:schemeClr val="bg1"/>
                </a:solidFill>
              </a:rPr>
              <a:t>                  &lt;/object&gt;</a:t>
            </a:r>
          </a:p>
          <a:p>
            <a:pPr algn="l">
              <a:buClrTx/>
              <a:buFontTx/>
              <a:buNone/>
            </a:pPr>
            <a:r>
              <a:rPr lang="en-US" sz="1000" dirty="0">
                <a:solidFill>
                  <a:schemeClr val="bg1"/>
                </a:solidFill>
              </a:rPr>
              <a:t>              &lt;/preset&gt;</a:t>
            </a:r>
          </a:p>
          <a:p>
            <a:pPr algn="l">
              <a:buClrTx/>
              <a:buFontTx/>
              <a:buNone/>
            </a:pPr>
            <a:r>
              <a:rPr lang="en-US" sz="1000" dirty="0">
                <a:solidFill>
                  <a:schemeClr val="bg1"/>
                </a:solidFill>
              </a:rPr>
              <a:t>#</a:t>
            </a:r>
          </a:p>
          <a:p>
            <a:pPr algn="l">
              <a:buClrTx/>
              <a:buFontTx/>
              <a:buNone/>
            </a:pPr>
            <a:endParaRPr lang="en-US" sz="1000" dirty="0">
              <a:solidFill>
                <a:schemeClr val="bg1"/>
              </a:solidFill>
            </a:endParaRPr>
          </a:p>
        </p:txBody>
      </p:sp>
      <p:sp>
        <p:nvSpPr>
          <p:cNvPr id="343066" name="Freeform 26"/>
          <p:cNvSpPr>
            <a:spLocks/>
          </p:cNvSpPr>
          <p:nvPr/>
        </p:nvSpPr>
        <p:spPr bwMode="gray">
          <a:xfrm>
            <a:off x="2249488" y="1095375"/>
            <a:ext cx="3535362" cy="525463"/>
          </a:xfrm>
          <a:custGeom>
            <a:avLst/>
            <a:gdLst/>
            <a:ahLst/>
            <a:cxnLst>
              <a:cxn ang="0">
                <a:pos x="0" y="331"/>
              </a:cxn>
              <a:cxn ang="0">
                <a:pos x="728" y="3"/>
              </a:cxn>
              <a:cxn ang="0">
                <a:pos x="2227" y="0"/>
              </a:cxn>
              <a:cxn ang="0">
                <a:pos x="2227" y="74"/>
              </a:cxn>
            </a:cxnLst>
            <a:rect l="0" t="0" r="r" b="b"/>
            <a:pathLst>
              <a:path w="2227" h="331">
                <a:moveTo>
                  <a:pt x="0" y="331"/>
                </a:moveTo>
                <a:lnTo>
                  <a:pt x="728" y="3"/>
                </a:lnTo>
                <a:lnTo>
                  <a:pt x="2227" y="0"/>
                </a:lnTo>
                <a:lnTo>
                  <a:pt x="2227" y="74"/>
                </a:lnTo>
              </a:path>
            </a:pathLst>
          </a:custGeom>
          <a:noFill/>
          <a:ln w="25400" cap="flat" cmpd="sng">
            <a:solidFill>
              <a:schemeClr val="hlink"/>
            </a:solidFill>
            <a:prstDash val="solid"/>
            <a:round/>
            <a:headEnd type="triangle" w="med" len="med"/>
            <a:tailEnd type="none" w="med" len="med"/>
          </a:ln>
          <a:effectLst/>
        </p:spPr>
        <p:txBody>
          <a:bodyPr wrap="none" anchor="ctr"/>
          <a:lstStyle/>
          <a:p>
            <a:endParaRPr lang="en-US" dirty="0"/>
          </a:p>
        </p:txBody>
      </p:sp>
      <p:sp>
        <p:nvSpPr>
          <p:cNvPr id="343067" name="Line 27"/>
          <p:cNvSpPr>
            <a:spLocks noChangeShapeType="1"/>
          </p:cNvSpPr>
          <p:nvPr/>
        </p:nvSpPr>
        <p:spPr bwMode="gray">
          <a:xfrm flipV="1">
            <a:off x="2039938" y="1519238"/>
            <a:ext cx="1433512" cy="903287"/>
          </a:xfrm>
          <a:prstGeom prst="line">
            <a:avLst/>
          </a:prstGeom>
          <a:noFill/>
          <a:ln w="25400">
            <a:solidFill>
              <a:schemeClr val="hlink"/>
            </a:solidFill>
            <a:round/>
            <a:headEnd/>
            <a:tailEnd type="triangle" w="med" len="med"/>
          </a:ln>
          <a:effectLst/>
        </p:spPr>
        <p:txBody>
          <a:bodyPr wrap="none" anchor="ctr"/>
          <a:lstStyle/>
          <a:p>
            <a:endParaRPr lang="en-US" dirty="0"/>
          </a:p>
        </p:txBody>
      </p:sp>
      <p:sp>
        <p:nvSpPr>
          <p:cNvPr id="343068" name="Line 28"/>
          <p:cNvSpPr>
            <a:spLocks noChangeShapeType="1"/>
          </p:cNvSpPr>
          <p:nvPr/>
        </p:nvSpPr>
        <p:spPr bwMode="gray">
          <a:xfrm flipV="1">
            <a:off x="2828925" y="2530475"/>
            <a:ext cx="1379538" cy="1179513"/>
          </a:xfrm>
          <a:prstGeom prst="line">
            <a:avLst/>
          </a:prstGeom>
          <a:noFill/>
          <a:ln w="25400">
            <a:solidFill>
              <a:schemeClr val="hlink"/>
            </a:solidFill>
            <a:round/>
            <a:headEnd/>
            <a:tailEnd type="triangle" w="med" len="med"/>
          </a:ln>
          <a:effectLst/>
        </p:spPr>
        <p:txBody>
          <a:bodyPr wrap="none" anchor="ctr"/>
          <a:lstStyle/>
          <a:p>
            <a:endParaRPr lang="en-US" dirty="0"/>
          </a:p>
        </p:txBody>
      </p:sp>
      <p:sp>
        <p:nvSpPr>
          <p:cNvPr id="343069" name="Line 29"/>
          <p:cNvSpPr>
            <a:spLocks noChangeShapeType="1"/>
          </p:cNvSpPr>
          <p:nvPr/>
        </p:nvSpPr>
        <p:spPr bwMode="gray">
          <a:xfrm flipV="1">
            <a:off x="2828925" y="2530475"/>
            <a:ext cx="1974850" cy="1778000"/>
          </a:xfrm>
          <a:prstGeom prst="line">
            <a:avLst/>
          </a:prstGeom>
          <a:noFill/>
          <a:ln w="25400">
            <a:solidFill>
              <a:schemeClr val="hlink"/>
            </a:solidFill>
            <a:round/>
            <a:headEnd/>
            <a:tailEnd type="triangle" w="med" len="med"/>
          </a:ln>
          <a:effectLst/>
        </p:spPr>
        <p:txBody>
          <a:bodyPr wrap="none" anchor="ctr"/>
          <a:lstStyle/>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43063"/>
                                        </p:tgtEl>
                                        <p:attrNameLst>
                                          <p:attrName>style.visibility</p:attrName>
                                        </p:attrNameLst>
                                      </p:cBhvr>
                                      <p:to>
                                        <p:strVal val="visible"/>
                                      </p:to>
                                    </p:set>
                                    <p:animEffect transition="in" filter="wipe(up)">
                                      <p:cBhvr>
                                        <p:cTn id="7" dur="500"/>
                                        <p:tgtEl>
                                          <p:spTgt spid="34306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43066"/>
                                        </p:tgtEl>
                                        <p:attrNameLst>
                                          <p:attrName>style.visibility</p:attrName>
                                        </p:attrNameLst>
                                      </p:cBhvr>
                                      <p:to>
                                        <p:strVal val="visible"/>
                                      </p:to>
                                    </p:set>
                                    <p:animEffect transition="in" filter="wipe(right)">
                                      <p:cBhvr>
                                        <p:cTn id="12" dur="500"/>
                                        <p:tgtEl>
                                          <p:spTgt spid="34306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43064"/>
                                        </p:tgtEl>
                                        <p:attrNameLst>
                                          <p:attrName>style.visibility</p:attrName>
                                        </p:attrNameLst>
                                      </p:cBhvr>
                                      <p:to>
                                        <p:strVal val="visible"/>
                                      </p:to>
                                    </p:set>
                                    <p:animEffect transition="in" filter="wipe(up)">
                                      <p:cBhvr>
                                        <p:cTn id="17" dur="500"/>
                                        <p:tgtEl>
                                          <p:spTgt spid="34306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43067"/>
                                        </p:tgtEl>
                                        <p:attrNameLst>
                                          <p:attrName>style.visibility</p:attrName>
                                        </p:attrNameLst>
                                      </p:cBhvr>
                                      <p:to>
                                        <p:strVal val="visible"/>
                                      </p:to>
                                    </p:set>
                                    <p:animEffect transition="in" filter="wipe(down)">
                                      <p:cBhvr>
                                        <p:cTn id="22" dur="500"/>
                                        <p:tgtEl>
                                          <p:spTgt spid="34306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43065"/>
                                        </p:tgtEl>
                                        <p:attrNameLst>
                                          <p:attrName>style.visibility</p:attrName>
                                        </p:attrNameLst>
                                      </p:cBhvr>
                                      <p:to>
                                        <p:strVal val="visible"/>
                                      </p:to>
                                    </p:set>
                                    <p:animEffect transition="in" filter="wipe(up)">
                                      <p:cBhvr>
                                        <p:cTn id="27" dur="500"/>
                                        <p:tgtEl>
                                          <p:spTgt spid="34306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43068"/>
                                        </p:tgtEl>
                                        <p:attrNameLst>
                                          <p:attrName>style.visibility</p:attrName>
                                        </p:attrNameLst>
                                      </p:cBhvr>
                                      <p:to>
                                        <p:strVal val="visible"/>
                                      </p:to>
                                    </p:set>
                                    <p:animEffect transition="in" filter="wipe(down)">
                                      <p:cBhvr>
                                        <p:cTn id="32" dur="500"/>
                                        <p:tgtEl>
                                          <p:spTgt spid="343068"/>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343069"/>
                                        </p:tgtEl>
                                        <p:attrNameLst>
                                          <p:attrName>style.visibility</p:attrName>
                                        </p:attrNameLst>
                                      </p:cBhvr>
                                      <p:to>
                                        <p:strVal val="visible"/>
                                      </p:to>
                                    </p:set>
                                    <p:animEffect transition="in" filter="wipe(down)">
                                      <p:cBhvr>
                                        <p:cTn id="35" dur="500"/>
                                        <p:tgtEl>
                                          <p:spTgt spid="3430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3063" grpId="0"/>
      <p:bldP spid="343064" grpId="0"/>
      <p:bldP spid="343065" grpId="0"/>
      <p:bldP spid="343066" grpId="0" animBg="1"/>
      <p:bldP spid="343067" grpId="0" animBg="1"/>
      <p:bldP spid="343068" grpId="0" animBg="1"/>
      <p:bldP spid="34306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err="1" smtClean="0">
                <a:latin typeface="Courier New" pitchFamily="49" charset="0"/>
              </a:rPr>
              <a:t>perfstat</a:t>
            </a:r>
            <a:endParaRPr lang="en-US" dirty="0" smtClean="0"/>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80" name="Rectangle 8"/>
          <p:cNvSpPr>
            <a:spLocks noGrp="1" noChangeArrowheads="1"/>
          </p:cNvSpPr>
          <p:nvPr>
            <p:ph type="title"/>
          </p:nvPr>
        </p:nvSpPr>
        <p:spPr/>
        <p:txBody>
          <a:bodyPr/>
          <a:lstStyle/>
          <a:p>
            <a:r>
              <a:rPr lang="en-US" dirty="0" err="1" smtClean="0">
                <a:latin typeface="Courier New" pitchFamily="49" charset="0"/>
                <a:cs typeface="Courier New" pitchFamily="49" charset="0"/>
              </a:rPr>
              <a:t>perfstat</a:t>
            </a:r>
            <a:endParaRPr lang="en-US" dirty="0">
              <a:latin typeface="Courier New" pitchFamily="49" charset="0"/>
              <a:cs typeface="Courier New" pitchFamily="49" charset="0"/>
            </a:endParaRPr>
          </a:p>
        </p:txBody>
      </p:sp>
      <p:sp>
        <p:nvSpPr>
          <p:cNvPr id="156677" name="Rectangle 5"/>
          <p:cNvSpPr>
            <a:spLocks noGrp="1" noChangeArrowheads="1"/>
          </p:cNvSpPr>
          <p:nvPr>
            <p:ph type="body" idx="1"/>
          </p:nvPr>
        </p:nvSpPr>
        <p:spPr/>
        <p:txBody>
          <a:bodyPr/>
          <a:lstStyle/>
          <a:p>
            <a:r>
              <a:rPr lang="en-US" smtClean="0"/>
              <a:t>Data collection script  </a:t>
            </a:r>
          </a:p>
          <a:p>
            <a:pPr lvl="1"/>
            <a:r>
              <a:rPr lang="en-US" smtClean="0"/>
              <a:t>Collects statistics </a:t>
            </a:r>
          </a:p>
          <a:p>
            <a:pPr lvl="1"/>
            <a:r>
              <a:rPr lang="en-US" smtClean="0"/>
              <a:t>Good for collecting time-sequence data</a:t>
            </a:r>
          </a:p>
          <a:p>
            <a:r>
              <a:rPr lang="en-US" smtClean="0"/>
              <a:t>Captures both storage controller and host-side data</a:t>
            </a:r>
          </a:p>
          <a:p>
            <a:r>
              <a:rPr lang="en-US" smtClean="0"/>
              <a:t>Always use the latest perfstat version available from the NOW™ (NetApp® on the Web) site</a:t>
            </a:r>
          </a:p>
          <a:p>
            <a:pPr lvl="1"/>
            <a:r>
              <a:rPr lang="en-US" smtClean="0"/>
              <a:t>Windows</a:t>
            </a:r>
          </a:p>
          <a:p>
            <a:pPr lvl="1"/>
            <a:r>
              <a:rPr lang="en-US" smtClean="0"/>
              <a:t>UNIX® (shell)</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2" name="Rectangle 4"/>
          <p:cNvSpPr>
            <a:spLocks noGrp="1" noChangeArrowheads="1"/>
          </p:cNvSpPr>
          <p:nvPr>
            <p:ph type="title"/>
          </p:nvPr>
        </p:nvSpPr>
        <p:spPr/>
        <p:txBody>
          <a:bodyPr/>
          <a:lstStyle/>
          <a:p>
            <a:r>
              <a:rPr lang="en-US" smtClean="0">
                <a:latin typeface="Courier New" pitchFamily="49" charset="0"/>
              </a:rPr>
              <a:t>perfstat</a:t>
            </a:r>
            <a:r>
              <a:rPr lang="en-US" smtClean="0"/>
              <a:t> Examples</a:t>
            </a:r>
            <a:endParaRPr lang="en-US" dirty="0"/>
          </a:p>
        </p:txBody>
      </p:sp>
      <p:sp>
        <p:nvSpPr>
          <p:cNvPr id="350213" name="Rectangle 5"/>
          <p:cNvSpPr>
            <a:spLocks noGrp="1" noChangeArrowheads="1"/>
          </p:cNvSpPr>
          <p:nvPr>
            <p:ph type="body" idx="1"/>
          </p:nvPr>
        </p:nvSpPr>
        <p:spPr>
          <a:xfrm>
            <a:off x="990600" y="1123950"/>
            <a:ext cx="8153400" cy="5353050"/>
          </a:xfrm>
        </p:spPr>
        <p:txBody>
          <a:bodyPr/>
          <a:lstStyle/>
          <a:p>
            <a:pPr>
              <a:lnSpc>
                <a:spcPct val="90000"/>
              </a:lnSpc>
            </a:pPr>
            <a:r>
              <a:rPr lang="en-US" sz="2400" smtClean="0"/>
              <a:t>Use with a workload running in the background to monitor performance:</a:t>
            </a:r>
          </a:p>
          <a:p>
            <a:pPr>
              <a:lnSpc>
                <a:spcPct val="90000"/>
              </a:lnSpc>
              <a:buFont typeface="Wingdings 2" pitchFamily="18" charset="2"/>
              <a:buNone/>
            </a:pPr>
            <a:r>
              <a:rPr lang="en-US" sz="2200" smtClean="0">
                <a:latin typeface="Courier New" pitchFamily="49" charset="0"/>
              </a:rPr>
              <a:t>	perfstat -f </a:t>
            </a:r>
            <a:r>
              <a:rPr lang="en-US" sz="2200" i="1" smtClean="0">
                <a:latin typeface="Courier New" pitchFamily="49" charset="0"/>
              </a:rPr>
              <a:t>system</a:t>
            </a:r>
            <a:r>
              <a:rPr lang="en-US" sz="2200" smtClean="0">
                <a:latin typeface="Courier New" pitchFamily="49" charset="0"/>
              </a:rPr>
              <a:t> -t 10 &gt; perfstat.out</a:t>
            </a:r>
          </a:p>
          <a:p>
            <a:pPr>
              <a:lnSpc>
                <a:spcPct val="90000"/>
              </a:lnSpc>
            </a:pPr>
            <a:r>
              <a:rPr lang="en-US" sz="2400" smtClean="0"/>
              <a:t>To gather information from multiple storage systems, use:</a:t>
            </a:r>
          </a:p>
          <a:p>
            <a:pPr>
              <a:lnSpc>
                <a:spcPct val="90000"/>
              </a:lnSpc>
              <a:buFont typeface="Wingdings 2" pitchFamily="18" charset="2"/>
              <a:buNone/>
            </a:pPr>
            <a:r>
              <a:rPr lang="en-US" sz="2200" smtClean="0">
                <a:latin typeface="Courier New" pitchFamily="49" charset="0"/>
              </a:rPr>
              <a:t>	perfstat -f </a:t>
            </a:r>
            <a:r>
              <a:rPr lang="en-US" sz="2200" i="1" smtClean="0">
                <a:latin typeface="Courier New" pitchFamily="49" charset="0"/>
              </a:rPr>
              <a:t>system1</a:t>
            </a:r>
            <a:r>
              <a:rPr lang="en-US" sz="2200" smtClean="0">
                <a:latin typeface="Courier New" pitchFamily="49" charset="0"/>
              </a:rPr>
              <a:t>, </a:t>
            </a:r>
            <a:r>
              <a:rPr lang="en-US" sz="2200" i="1" smtClean="0">
                <a:latin typeface="Courier New" pitchFamily="49" charset="0"/>
              </a:rPr>
              <a:t>system2</a:t>
            </a:r>
            <a:r>
              <a:rPr lang="en-US" sz="2200" smtClean="0">
                <a:latin typeface="Courier New" pitchFamily="49" charset="0"/>
              </a:rPr>
              <a:t> -t 10 &gt; </a:t>
            </a:r>
            <a:br>
              <a:rPr lang="en-US" sz="2200" smtClean="0">
                <a:latin typeface="Courier New" pitchFamily="49" charset="0"/>
              </a:rPr>
            </a:br>
            <a:r>
              <a:rPr lang="en-US" sz="2200" smtClean="0">
                <a:latin typeface="Courier New" pitchFamily="49" charset="0"/>
              </a:rPr>
              <a:t>                                perfstat.out </a:t>
            </a:r>
          </a:p>
          <a:p>
            <a:pPr>
              <a:lnSpc>
                <a:spcPct val="90000"/>
              </a:lnSpc>
            </a:pPr>
            <a:r>
              <a:rPr lang="fr-FR" sz="2400" smtClean="0"/>
              <a:t>Alternative technique</a:t>
            </a:r>
            <a:br>
              <a:rPr lang="fr-FR" sz="2400" smtClean="0"/>
            </a:br>
            <a:r>
              <a:rPr lang="fr-FR" sz="2400" smtClean="0"/>
              <a:t>Step1: </a:t>
            </a:r>
            <a:r>
              <a:rPr lang="fr-FR" sz="2200" smtClean="0">
                <a:latin typeface="Courier New" pitchFamily="49" charset="0"/>
              </a:rPr>
              <a:t>perfstat -b -f </a:t>
            </a:r>
            <a:r>
              <a:rPr lang="fr-FR" sz="2200" i="1" smtClean="0">
                <a:latin typeface="Courier New" pitchFamily="49" charset="0"/>
              </a:rPr>
              <a:t>system</a:t>
            </a:r>
            <a:r>
              <a:rPr lang="fr-FR" sz="2200" smtClean="0">
                <a:latin typeface="Courier New" pitchFamily="49" charset="0"/>
              </a:rPr>
              <a:t> -t 10 &gt; 	</a:t>
            </a:r>
            <a:br>
              <a:rPr lang="fr-FR" sz="2200" smtClean="0">
                <a:latin typeface="Courier New" pitchFamily="49" charset="0"/>
              </a:rPr>
            </a:br>
            <a:r>
              <a:rPr lang="fr-FR" sz="2200" smtClean="0">
                <a:latin typeface="Courier New" pitchFamily="49" charset="0"/>
              </a:rPr>
              <a:t>                                perfstat.out </a:t>
            </a:r>
            <a:br>
              <a:rPr lang="fr-FR" sz="2200" smtClean="0">
                <a:latin typeface="Courier New" pitchFamily="49" charset="0"/>
              </a:rPr>
            </a:br>
            <a:r>
              <a:rPr lang="en-US" sz="2400" smtClean="0"/>
              <a:t>Step 2: Run workload of interest</a:t>
            </a:r>
            <a:br>
              <a:rPr lang="en-US" sz="2400" smtClean="0"/>
            </a:br>
            <a:r>
              <a:rPr lang="en-US" sz="2400" smtClean="0"/>
              <a:t>Step 3: </a:t>
            </a:r>
            <a:r>
              <a:rPr lang="en-US" sz="2200" smtClean="0">
                <a:latin typeface="Courier New" pitchFamily="49" charset="0"/>
              </a:rPr>
              <a:t>perfstat -e -f </a:t>
            </a:r>
            <a:r>
              <a:rPr lang="en-US" sz="2200" i="1" smtClean="0">
                <a:latin typeface="Courier New" pitchFamily="49" charset="0"/>
              </a:rPr>
              <a:t>system</a:t>
            </a:r>
            <a:r>
              <a:rPr lang="en-US" sz="2200" smtClean="0">
                <a:latin typeface="Courier New" pitchFamily="49" charset="0"/>
              </a:rPr>
              <a:t> &gt;&gt; perfstat.out</a:t>
            </a:r>
            <a:endParaRPr lang="en-US" sz="2200" dirty="0">
              <a:latin typeface="Courier New" pitchFamily="49" charset="0"/>
            </a:endParaRPr>
          </a:p>
        </p:txBody>
      </p:sp>
      <p:sp>
        <p:nvSpPr>
          <p:cNvPr id="4" name="TextBox 3"/>
          <p:cNvSpPr txBox="1"/>
          <p:nvPr/>
        </p:nvSpPr>
        <p:spPr>
          <a:xfrm>
            <a:off x="0" y="4092181"/>
            <a:ext cx="1255472" cy="1015663"/>
          </a:xfrm>
          <a:prstGeom prst="rect">
            <a:avLst/>
          </a:prstGeom>
          <a:noFill/>
        </p:spPr>
        <p:txBody>
          <a:bodyPr wrap="none" rtlCol="0">
            <a:spAutoFit/>
          </a:bodyPr>
          <a:lstStyle/>
          <a:p>
            <a:r>
              <a:rPr lang="en-US" dirty="0" smtClean="0"/>
              <a:t>Begin</a:t>
            </a:r>
          </a:p>
          <a:p>
            <a:r>
              <a:rPr lang="en-US" dirty="0" smtClean="0"/>
              <a:t>collecting</a:t>
            </a:r>
          </a:p>
          <a:p>
            <a:r>
              <a:rPr lang="en-US" dirty="0" smtClean="0"/>
              <a:t>statistics</a:t>
            </a:r>
            <a:endParaRPr lang="en-US" dirty="0"/>
          </a:p>
        </p:txBody>
      </p:sp>
      <p:cxnSp>
        <p:nvCxnSpPr>
          <p:cNvPr id="5" name="AutoShape 26"/>
          <p:cNvCxnSpPr>
            <a:cxnSpLocks noChangeShapeType="1"/>
            <a:stCxn id="4" idx="3"/>
          </p:cNvCxnSpPr>
          <p:nvPr/>
        </p:nvCxnSpPr>
        <p:spPr bwMode="auto">
          <a:xfrm flipV="1">
            <a:off x="1255472" y="4304457"/>
            <a:ext cx="2549085" cy="295556"/>
          </a:xfrm>
          <a:prstGeom prst="straightConnector1">
            <a:avLst/>
          </a:prstGeom>
          <a:noFill/>
          <a:ln w="25400">
            <a:solidFill>
              <a:srgbClr val="005BAE"/>
            </a:solidFill>
            <a:round/>
            <a:headEnd/>
            <a:tailEnd type="triangle" w="med" len="med"/>
          </a:ln>
          <a:effectLst/>
        </p:spPr>
      </p:cxnSp>
      <p:sp>
        <p:nvSpPr>
          <p:cNvPr id="9" name="TextBox 8"/>
          <p:cNvSpPr txBox="1"/>
          <p:nvPr/>
        </p:nvSpPr>
        <p:spPr>
          <a:xfrm>
            <a:off x="1371600" y="5708713"/>
            <a:ext cx="2707793" cy="400110"/>
          </a:xfrm>
          <a:prstGeom prst="rect">
            <a:avLst/>
          </a:prstGeom>
          <a:noFill/>
        </p:spPr>
        <p:txBody>
          <a:bodyPr wrap="none" rtlCol="0">
            <a:spAutoFit/>
          </a:bodyPr>
          <a:lstStyle/>
          <a:p>
            <a:r>
              <a:rPr lang="en-US" dirty="0" smtClean="0"/>
              <a:t>End statistic collection</a:t>
            </a:r>
            <a:endParaRPr lang="en-US" dirty="0"/>
          </a:p>
        </p:txBody>
      </p:sp>
      <p:cxnSp>
        <p:nvCxnSpPr>
          <p:cNvPr id="10" name="AutoShape 26"/>
          <p:cNvCxnSpPr>
            <a:cxnSpLocks noChangeShapeType="1"/>
            <a:stCxn id="9" idx="0"/>
          </p:cNvCxnSpPr>
          <p:nvPr/>
        </p:nvCxnSpPr>
        <p:spPr bwMode="auto">
          <a:xfrm rot="5400000" flipH="1" flipV="1">
            <a:off x="3101741" y="4858941"/>
            <a:ext cx="473529" cy="1226017"/>
          </a:xfrm>
          <a:prstGeom prst="straightConnector1">
            <a:avLst/>
          </a:prstGeom>
          <a:noFill/>
          <a:ln w="25400">
            <a:solidFill>
              <a:srgbClr val="005BAE"/>
            </a:solidFill>
            <a:round/>
            <a:headEnd/>
            <a:tailEnd type="triangle" w="med" len="med"/>
          </a:ln>
          <a:effectLst/>
        </p:spPr>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3" name="Rectangle 4"/>
          <p:cNvSpPr>
            <a:spLocks noGrp="1" noChangeArrowheads="1"/>
          </p:cNvSpPr>
          <p:nvPr>
            <p:ph type="title" idx="4294967295"/>
          </p:nvPr>
        </p:nvSpPr>
        <p:spPr/>
        <p:txBody>
          <a:bodyPr tIns="45720" bIns="45720"/>
          <a:lstStyle/>
          <a:p>
            <a:r>
              <a:rPr lang="en-US" dirty="0">
                <a:latin typeface="Courier New" pitchFamily="49" charset="0"/>
              </a:rPr>
              <a:t>perfstat</a:t>
            </a:r>
            <a:r>
              <a:rPr lang="en-US" dirty="0">
                <a:latin typeface="+mn-lt"/>
              </a:rPr>
              <a:t> </a:t>
            </a:r>
            <a:r>
              <a:rPr lang="en-US" dirty="0"/>
              <a:t>Output</a:t>
            </a:r>
          </a:p>
        </p:txBody>
      </p:sp>
      <p:sp>
        <p:nvSpPr>
          <p:cNvPr id="419844" name="Text Box 4"/>
          <p:cNvSpPr txBox="1">
            <a:spLocks noChangeArrowheads="1"/>
          </p:cNvSpPr>
          <p:nvPr/>
        </p:nvSpPr>
        <p:spPr bwMode="auto">
          <a:xfrm>
            <a:off x="1860550" y="2573338"/>
            <a:ext cx="835025" cy="396875"/>
          </a:xfrm>
          <a:prstGeom prst="rect">
            <a:avLst/>
          </a:prstGeom>
          <a:noFill/>
          <a:ln w="25400" algn="ctr">
            <a:noFill/>
            <a:prstDash val="dash"/>
            <a:miter lim="800000"/>
            <a:headEnd/>
            <a:tailEnd/>
          </a:ln>
          <a:effectLst/>
        </p:spPr>
        <p:txBody>
          <a:bodyPr wrap="none">
            <a:spAutoFit/>
          </a:bodyPr>
          <a:lstStyle/>
          <a:p>
            <a:r>
              <a:rPr lang="en-US" dirty="0"/>
              <a:t>Client</a:t>
            </a:r>
          </a:p>
        </p:txBody>
      </p:sp>
      <p:sp>
        <p:nvSpPr>
          <p:cNvPr id="419845" name="Text Box 5"/>
          <p:cNvSpPr txBox="1">
            <a:spLocks noChangeArrowheads="1"/>
          </p:cNvSpPr>
          <p:nvPr/>
        </p:nvSpPr>
        <p:spPr bwMode="auto">
          <a:xfrm>
            <a:off x="6049963" y="1654175"/>
            <a:ext cx="1735137" cy="396875"/>
          </a:xfrm>
          <a:prstGeom prst="rect">
            <a:avLst/>
          </a:prstGeom>
          <a:noFill/>
          <a:ln w="25400" algn="ctr">
            <a:noFill/>
            <a:prstDash val="dash"/>
            <a:miter lim="800000"/>
            <a:headEnd/>
            <a:tailEnd/>
          </a:ln>
          <a:effectLst/>
        </p:spPr>
        <p:txBody>
          <a:bodyPr>
            <a:spAutoFit/>
          </a:bodyPr>
          <a:lstStyle/>
          <a:p>
            <a:r>
              <a:rPr lang="en-US" dirty="0"/>
              <a:t>Post statistics</a:t>
            </a:r>
          </a:p>
        </p:txBody>
      </p:sp>
      <p:sp>
        <p:nvSpPr>
          <p:cNvPr id="419846" name="Text Box 6"/>
          <p:cNvSpPr txBox="1">
            <a:spLocks noChangeArrowheads="1"/>
          </p:cNvSpPr>
          <p:nvPr/>
        </p:nvSpPr>
        <p:spPr bwMode="auto">
          <a:xfrm>
            <a:off x="6049963" y="1096963"/>
            <a:ext cx="1622425" cy="396875"/>
          </a:xfrm>
          <a:prstGeom prst="rect">
            <a:avLst/>
          </a:prstGeom>
          <a:noFill/>
          <a:ln w="25400" algn="ctr">
            <a:noFill/>
            <a:prstDash val="dash"/>
            <a:miter lim="800000"/>
            <a:headEnd/>
            <a:tailEnd/>
          </a:ln>
          <a:effectLst/>
        </p:spPr>
        <p:txBody>
          <a:bodyPr wrap="none">
            <a:spAutoFit/>
          </a:bodyPr>
          <a:lstStyle/>
          <a:p>
            <a:r>
              <a:rPr lang="en-US" dirty="0"/>
              <a:t>Pre statistics</a:t>
            </a:r>
          </a:p>
        </p:txBody>
      </p:sp>
      <p:sp>
        <p:nvSpPr>
          <p:cNvPr id="419847" name="Text Box 7"/>
          <p:cNvSpPr txBox="1">
            <a:spLocks noChangeArrowheads="1"/>
          </p:cNvSpPr>
          <p:nvPr/>
        </p:nvSpPr>
        <p:spPr bwMode="auto">
          <a:xfrm>
            <a:off x="3549650" y="2420938"/>
            <a:ext cx="1636713" cy="396875"/>
          </a:xfrm>
          <a:prstGeom prst="rect">
            <a:avLst/>
          </a:prstGeom>
          <a:noFill/>
          <a:ln w="25400" algn="ctr">
            <a:noFill/>
            <a:prstDash val="dash"/>
            <a:miter lim="800000"/>
            <a:headEnd/>
            <a:tailEnd/>
          </a:ln>
          <a:effectLst/>
        </p:spPr>
        <p:txBody>
          <a:bodyPr wrap="none">
            <a:spAutoFit/>
          </a:bodyPr>
          <a:lstStyle/>
          <a:p>
            <a:pPr algn="l"/>
            <a:r>
              <a:rPr lang="en-US" dirty="0"/>
              <a:t>Performance</a:t>
            </a:r>
          </a:p>
        </p:txBody>
      </p:sp>
      <p:sp>
        <p:nvSpPr>
          <p:cNvPr id="419848" name="Text Box 8"/>
          <p:cNvSpPr txBox="1">
            <a:spLocks noChangeArrowheads="1"/>
          </p:cNvSpPr>
          <p:nvPr/>
        </p:nvSpPr>
        <p:spPr bwMode="auto">
          <a:xfrm>
            <a:off x="3549650" y="1414463"/>
            <a:ext cx="1695450" cy="396875"/>
          </a:xfrm>
          <a:prstGeom prst="rect">
            <a:avLst/>
          </a:prstGeom>
          <a:noFill/>
          <a:ln w="25400" algn="ctr">
            <a:noFill/>
            <a:prstDash val="dash"/>
            <a:miter lim="800000"/>
            <a:headEnd/>
            <a:tailEnd/>
          </a:ln>
          <a:effectLst/>
        </p:spPr>
        <p:txBody>
          <a:bodyPr wrap="none">
            <a:spAutoFit/>
          </a:bodyPr>
          <a:lstStyle/>
          <a:p>
            <a:pPr algn="l"/>
            <a:r>
              <a:rPr lang="en-US" dirty="0"/>
              <a:t>Configuration</a:t>
            </a:r>
          </a:p>
        </p:txBody>
      </p:sp>
      <p:sp>
        <p:nvSpPr>
          <p:cNvPr id="419849" name="Text Box 9"/>
          <p:cNvSpPr txBox="1">
            <a:spLocks noChangeArrowheads="1"/>
          </p:cNvSpPr>
          <p:nvPr/>
        </p:nvSpPr>
        <p:spPr bwMode="auto">
          <a:xfrm>
            <a:off x="1257300" y="5202238"/>
            <a:ext cx="1989138" cy="396875"/>
          </a:xfrm>
          <a:prstGeom prst="rect">
            <a:avLst/>
          </a:prstGeom>
          <a:noFill/>
          <a:ln w="25400" algn="ctr">
            <a:noFill/>
            <a:prstDash val="dash"/>
            <a:miter lim="800000"/>
            <a:headEnd/>
            <a:tailEnd/>
          </a:ln>
          <a:effectLst/>
        </p:spPr>
        <p:txBody>
          <a:bodyPr wrap="none">
            <a:spAutoFit/>
          </a:bodyPr>
          <a:lstStyle/>
          <a:p>
            <a:r>
              <a:rPr lang="en-US" dirty="0"/>
              <a:t>Storage System</a:t>
            </a:r>
          </a:p>
        </p:txBody>
      </p:sp>
      <p:sp>
        <p:nvSpPr>
          <p:cNvPr id="419850" name="Text Box 10"/>
          <p:cNvSpPr txBox="1">
            <a:spLocks noChangeArrowheads="1"/>
          </p:cNvSpPr>
          <p:nvPr/>
        </p:nvSpPr>
        <p:spPr bwMode="auto">
          <a:xfrm>
            <a:off x="6049963" y="4470263"/>
            <a:ext cx="1735137" cy="396875"/>
          </a:xfrm>
          <a:prstGeom prst="rect">
            <a:avLst/>
          </a:prstGeom>
          <a:noFill/>
          <a:ln w="25400" algn="ctr">
            <a:noFill/>
            <a:prstDash val="dash"/>
            <a:miter lim="800000"/>
            <a:headEnd/>
            <a:tailEnd/>
          </a:ln>
          <a:effectLst/>
        </p:spPr>
        <p:txBody>
          <a:bodyPr wrap="none">
            <a:spAutoFit/>
          </a:bodyPr>
          <a:lstStyle/>
          <a:p>
            <a:r>
              <a:rPr lang="en-US" dirty="0"/>
              <a:t>Post statistics</a:t>
            </a:r>
          </a:p>
        </p:txBody>
      </p:sp>
      <p:sp>
        <p:nvSpPr>
          <p:cNvPr id="419851" name="Text Box 11"/>
          <p:cNvSpPr txBox="1">
            <a:spLocks noChangeArrowheads="1"/>
          </p:cNvSpPr>
          <p:nvPr/>
        </p:nvSpPr>
        <p:spPr bwMode="auto">
          <a:xfrm>
            <a:off x="6049963" y="3973513"/>
            <a:ext cx="1622425" cy="396875"/>
          </a:xfrm>
          <a:prstGeom prst="rect">
            <a:avLst/>
          </a:prstGeom>
          <a:noFill/>
          <a:ln w="25400" algn="ctr">
            <a:noFill/>
            <a:prstDash val="dash"/>
            <a:miter lim="800000"/>
            <a:headEnd/>
            <a:tailEnd/>
          </a:ln>
          <a:effectLst/>
        </p:spPr>
        <p:txBody>
          <a:bodyPr wrap="none">
            <a:spAutoFit/>
          </a:bodyPr>
          <a:lstStyle/>
          <a:p>
            <a:r>
              <a:rPr lang="en-US" dirty="0"/>
              <a:t>Pre statistics</a:t>
            </a:r>
          </a:p>
        </p:txBody>
      </p:sp>
      <p:sp>
        <p:nvSpPr>
          <p:cNvPr id="419852" name="Text Box 12"/>
          <p:cNvSpPr txBox="1">
            <a:spLocks noChangeArrowheads="1"/>
          </p:cNvSpPr>
          <p:nvPr/>
        </p:nvSpPr>
        <p:spPr bwMode="auto">
          <a:xfrm>
            <a:off x="6049963" y="2792413"/>
            <a:ext cx="1735137" cy="396875"/>
          </a:xfrm>
          <a:prstGeom prst="rect">
            <a:avLst/>
          </a:prstGeom>
          <a:noFill/>
          <a:ln w="25400" algn="ctr">
            <a:noFill/>
            <a:prstDash val="dash"/>
            <a:miter lim="800000"/>
            <a:headEnd/>
            <a:tailEnd/>
          </a:ln>
          <a:effectLst/>
        </p:spPr>
        <p:txBody>
          <a:bodyPr wrap="none">
            <a:spAutoFit/>
          </a:bodyPr>
          <a:lstStyle/>
          <a:p>
            <a:r>
              <a:rPr lang="en-US" dirty="0"/>
              <a:t>Post statistics</a:t>
            </a:r>
          </a:p>
        </p:txBody>
      </p:sp>
      <p:sp>
        <p:nvSpPr>
          <p:cNvPr id="419853" name="Text Box 13"/>
          <p:cNvSpPr txBox="1">
            <a:spLocks noChangeArrowheads="1"/>
          </p:cNvSpPr>
          <p:nvPr/>
        </p:nvSpPr>
        <p:spPr bwMode="auto">
          <a:xfrm>
            <a:off x="6049963" y="2295525"/>
            <a:ext cx="1622425" cy="396875"/>
          </a:xfrm>
          <a:prstGeom prst="rect">
            <a:avLst/>
          </a:prstGeom>
          <a:noFill/>
          <a:ln w="25400" algn="ctr">
            <a:noFill/>
            <a:prstDash val="dash"/>
            <a:miter lim="800000"/>
            <a:headEnd/>
            <a:tailEnd/>
          </a:ln>
          <a:effectLst/>
        </p:spPr>
        <p:txBody>
          <a:bodyPr wrap="none">
            <a:spAutoFit/>
          </a:bodyPr>
          <a:lstStyle/>
          <a:p>
            <a:r>
              <a:rPr lang="en-US" dirty="0"/>
              <a:t>Pre statistics</a:t>
            </a:r>
          </a:p>
        </p:txBody>
      </p:sp>
      <p:sp>
        <p:nvSpPr>
          <p:cNvPr id="419854" name="Text Box 14"/>
          <p:cNvSpPr txBox="1">
            <a:spLocks noChangeArrowheads="1"/>
          </p:cNvSpPr>
          <p:nvPr/>
        </p:nvSpPr>
        <p:spPr bwMode="auto">
          <a:xfrm>
            <a:off x="6049963" y="5840413"/>
            <a:ext cx="1735137" cy="396875"/>
          </a:xfrm>
          <a:prstGeom prst="rect">
            <a:avLst/>
          </a:prstGeom>
          <a:noFill/>
          <a:ln w="25400" algn="ctr">
            <a:noFill/>
            <a:prstDash val="dash"/>
            <a:miter lim="800000"/>
            <a:headEnd/>
            <a:tailEnd/>
          </a:ln>
          <a:effectLst/>
        </p:spPr>
        <p:txBody>
          <a:bodyPr wrap="none">
            <a:spAutoFit/>
          </a:bodyPr>
          <a:lstStyle/>
          <a:p>
            <a:r>
              <a:rPr lang="en-US" dirty="0"/>
              <a:t>Post statistics</a:t>
            </a:r>
          </a:p>
        </p:txBody>
      </p:sp>
      <p:sp>
        <p:nvSpPr>
          <p:cNvPr id="419855" name="Text Box 15"/>
          <p:cNvSpPr txBox="1">
            <a:spLocks noChangeArrowheads="1"/>
          </p:cNvSpPr>
          <p:nvPr/>
        </p:nvSpPr>
        <p:spPr bwMode="auto">
          <a:xfrm>
            <a:off x="6049963" y="5202238"/>
            <a:ext cx="1622425" cy="396875"/>
          </a:xfrm>
          <a:prstGeom prst="rect">
            <a:avLst/>
          </a:prstGeom>
          <a:noFill/>
          <a:ln w="25400" algn="ctr">
            <a:noFill/>
            <a:prstDash val="dash"/>
            <a:miter lim="800000"/>
            <a:headEnd/>
            <a:tailEnd/>
          </a:ln>
          <a:effectLst/>
        </p:spPr>
        <p:txBody>
          <a:bodyPr wrap="none">
            <a:spAutoFit/>
          </a:bodyPr>
          <a:lstStyle/>
          <a:p>
            <a:r>
              <a:rPr lang="en-US" dirty="0"/>
              <a:t>Pre statistics</a:t>
            </a:r>
          </a:p>
        </p:txBody>
      </p:sp>
      <p:sp>
        <p:nvSpPr>
          <p:cNvPr id="419856" name="Text Box 16"/>
          <p:cNvSpPr txBox="1">
            <a:spLocks noChangeArrowheads="1"/>
          </p:cNvSpPr>
          <p:nvPr/>
        </p:nvSpPr>
        <p:spPr bwMode="auto">
          <a:xfrm>
            <a:off x="3609975" y="5499100"/>
            <a:ext cx="1636713" cy="396875"/>
          </a:xfrm>
          <a:prstGeom prst="rect">
            <a:avLst/>
          </a:prstGeom>
          <a:noFill/>
          <a:ln w="25400" algn="ctr">
            <a:noFill/>
            <a:prstDash val="dash"/>
            <a:miter lim="800000"/>
            <a:headEnd/>
            <a:tailEnd/>
          </a:ln>
          <a:effectLst/>
        </p:spPr>
        <p:txBody>
          <a:bodyPr wrap="none">
            <a:spAutoFit/>
          </a:bodyPr>
          <a:lstStyle/>
          <a:p>
            <a:pPr algn="l"/>
            <a:r>
              <a:rPr lang="en-US" dirty="0"/>
              <a:t>Performance</a:t>
            </a:r>
          </a:p>
        </p:txBody>
      </p:sp>
      <p:sp>
        <p:nvSpPr>
          <p:cNvPr id="419857" name="Text Box 17"/>
          <p:cNvSpPr txBox="1">
            <a:spLocks noChangeArrowheads="1"/>
          </p:cNvSpPr>
          <p:nvPr/>
        </p:nvSpPr>
        <p:spPr bwMode="auto">
          <a:xfrm>
            <a:off x="3549650" y="4208463"/>
            <a:ext cx="1695450" cy="396875"/>
          </a:xfrm>
          <a:prstGeom prst="rect">
            <a:avLst/>
          </a:prstGeom>
          <a:noFill/>
          <a:ln w="25400" algn="ctr">
            <a:noFill/>
            <a:prstDash val="dash"/>
            <a:miter lim="800000"/>
            <a:headEnd/>
            <a:tailEnd/>
          </a:ln>
          <a:effectLst/>
        </p:spPr>
        <p:txBody>
          <a:bodyPr wrap="none">
            <a:spAutoFit/>
          </a:bodyPr>
          <a:lstStyle/>
          <a:p>
            <a:pPr algn="l"/>
            <a:r>
              <a:rPr lang="en-US" dirty="0"/>
              <a:t>Configuration</a:t>
            </a:r>
          </a:p>
        </p:txBody>
      </p:sp>
      <p:pic>
        <p:nvPicPr>
          <p:cNvPr id="419858" name="Picture 18" descr="FAS250"/>
          <p:cNvPicPr preferRelativeResize="0">
            <a:picLocks noChangeAspect="1" noChangeArrowheads="1"/>
          </p:cNvPicPr>
          <p:nvPr/>
        </p:nvPicPr>
        <p:blipFill>
          <a:blip r:embed="rId3" cstate="print"/>
          <a:srcRect/>
          <a:stretch>
            <a:fillRect/>
          </a:stretch>
        </p:blipFill>
        <p:spPr bwMode="auto">
          <a:xfrm>
            <a:off x="1730375" y="4572000"/>
            <a:ext cx="1077913" cy="427038"/>
          </a:xfrm>
          <a:prstGeom prst="rect">
            <a:avLst/>
          </a:prstGeom>
          <a:noFill/>
        </p:spPr>
      </p:pic>
      <p:pic>
        <p:nvPicPr>
          <p:cNvPr id="419859" name="Picture 19" descr="desktop pc"/>
          <p:cNvPicPr>
            <a:picLocks noChangeAspect="1" noChangeArrowheads="1"/>
          </p:cNvPicPr>
          <p:nvPr/>
        </p:nvPicPr>
        <p:blipFill>
          <a:blip r:embed="rId4" cstate="print"/>
          <a:srcRect/>
          <a:stretch>
            <a:fillRect/>
          </a:stretch>
        </p:blipFill>
        <p:spPr bwMode="auto">
          <a:xfrm>
            <a:off x="1852613" y="1647825"/>
            <a:ext cx="777875" cy="869950"/>
          </a:xfrm>
          <a:prstGeom prst="rect">
            <a:avLst/>
          </a:prstGeom>
          <a:noFill/>
        </p:spPr>
      </p:pic>
      <p:sp>
        <p:nvSpPr>
          <p:cNvPr id="419860" name="Rectangle 20"/>
          <p:cNvSpPr>
            <a:spLocks noChangeArrowheads="1"/>
          </p:cNvSpPr>
          <p:nvPr/>
        </p:nvSpPr>
        <p:spPr bwMode="auto">
          <a:xfrm>
            <a:off x="3475038" y="1320800"/>
            <a:ext cx="1889125" cy="588963"/>
          </a:xfrm>
          <a:prstGeom prst="rect">
            <a:avLst/>
          </a:prstGeom>
          <a:noFill/>
          <a:ln w="19050" algn="ctr">
            <a:solidFill>
              <a:schemeClr val="tx1"/>
            </a:solidFill>
            <a:miter lim="800000"/>
            <a:headEnd/>
            <a:tailEnd/>
          </a:ln>
          <a:effectLst/>
        </p:spPr>
        <p:txBody>
          <a:bodyPr wrap="none" anchor="ctr"/>
          <a:lstStyle/>
          <a:p>
            <a:endParaRPr lang="en-US" dirty="0"/>
          </a:p>
        </p:txBody>
      </p:sp>
      <p:sp>
        <p:nvSpPr>
          <p:cNvPr id="419861" name="Rectangle 21"/>
          <p:cNvSpPr>
            <a:spLocks noChangeArrowheads="1"/>
          </p:cNvSpPr>
          <p:nvPr/>
        </p:nvSpPr>
        <p:spPr bwMode="auto">
          <a:xfrm>
            <a:off x="5953125" y="2317750"/>
            <a:ext cx="1868488" cy="344488"/>
          </a:xfrm>
          <a:prstGeom prst="rect">
            <a:avLst/>
          </a:prstGeom>
          <a:noFill/>
          <a:ln w="19050" algn="ctr">
            <a:solidFill>
              <a:schemeClr val="tx1"/>
            </a:solidFill>
            <a:miter lim="800000"/>
            <a:headEnd/>
            <a:tailEnd/>
          </a:ln>
          <a:effectLst/>
        </p:spPr>
        <p:txBody>
          <a:bodyPr wrap="none" anchor="ctr"/>
          <a:lstStyle/>
          <a:p>
            <a:endParaRPr lang="en-US" dirty="0"/>
          </a:p>
        </p:txBody>
      </p:sp>
      <p:sp>
        <p:nvSpPr>
          <p:cNvPr id="419862" name="Rectangle 22"/>
          <p:cNvSpPr>
            <a:spLocks noChangeArrowheads="1"/>
          </p:cNvSpPr>
          <p:nvPr/>
        </p:nvSpPr>
        <p:spPr bwMode="auto">
          <a:xfrm>
            <a:off x="5953125" y="1697038"/>
            <a:ext cx="1847850" cy="406400"/>
          </a:xfrm>
          <a:prstGeom prst="rect">
            <a:avLst/>
          </a:prstGeom>
          <a:noFill/>
          <a:ln w="19050" algn="ctr">
            <a:solidFill>
              <a:schemeClr val="tx1"/>
            </a:solidFill>
            <a:miter lim="800000"/>
            <a:headEnd/>
            <a:tailEnd/>
          </a:ln>
          <a:effectLst/>
        </p:spPr>
        <p:txBody>
          <a:bodyPr wrap="none" anchor="ctr"/>
          <a:lstStyle/>
          <a:p>
            <a:endParaRPr lang="en-US" dirty="0"/>
          </a:p>
        </p:txBody>
      </p:sp>
      <p:sp>
        <p:nvSpPr>
          <p:cNvPr id="419863" name="Rectangle 23"/>
          <p:cNvSpPr>
            <a:spLocks noChangeArrowheads="1"/>
          </p:cNvSpPr>
          <p:nvPr/>
        </p:nvSpPr>
        <p:spPr bwMode="auto">
          <a:xfrm>
            <a:off x="5953125" y="1057275"/>
            <a:ext cx="1868488" cy="404813"/>
          </a:xfrm>
          <a:prstGeom prst="rect">
            <a:avLst/>
          </a:prstGeom>
          <a:noFill/>
          <a:ln w="19050" algn="ctr">
            <a:solidFill>
              <a:schemeClr val="tx1"/>
            </a:solidFill>
            <a:miter lim="800000"/>
            <a:headEnd/>
            <a:tailEnd/>
          </a:ln>
          <a:effectLst/>
        </p:spPr>
        <p:txBody>
          <a:bodyPr wrap="none" anchor="ctr"/>
          <a:lstStyle/>
          <a:p>
            <a:endParaRPr lang="en-US" dirty="0"/>
          </a:p>
        </p:txBody>
      </p:sp>
      <p:sp>
        <p:nvSpPr>
          <p:cNvPr id="419864" name="Rectangle 24"/>
          <p:cNvSpPr>
            <a:spLocks noChangeArrowheads="1"/>
          </p:cNvSpPr>
          <p:nvPr/>
        </p:nvSpPr>
        <p:spPr bwMode="auto">
          <a:xfrm>
            <a:off x="3463925" y="2387600"/>
            <a:ext cx="1889125" cy="588963"/>
          </a:xfrm>
          <a:prstGeom prst="rect">
            <a:avLst/>
          </a:prstGeom>
          <a:noFill/>
          <a:ln w="19050" algn="ctr">
            <a:solidFill>
              <a:schemeClr val="tx1"/>
            </a:solidFill>
            <a:miter lim="800000"/>
            <a:headEnd/>
            <a:tailEnd/>
          </a:ln>
          <a:effectLst/>
        </p:spPr>
        <p:txBody>
          <a:bodyPr wrap="none" anchor="ctr"/>
          <a:lstStyle/>
          <a:p>
            <a:endParaRPr lang="en-US" dirty="0"/>
          </a:p>
        </p:txBody>
      </p:sp>
      <p:sp>
        <p:nvSpPr>
          <p:cNvPr id="419865" name="Rectangle 25"/>
          <p:cNvSpPr>
            <a:spLocks noChangeArrowheads="1"/>
          </p:cNvSpPr>
          <p:nvPr/>
        </p:nvSpPr>
        <p:spPr bwMode="auto">
          <a:xfrm>
            <a:off x="3495675" y="4165600"/>
            <a:ext cx="1889125" cy="588963"/>
          </a:xfrm>
          <a:prstGeom prst="rect">
            <a:avLst/>
          </a:prstGeom>
          <a:noFill/>
          <a:ln w="19050" algn="ctr">
            <a:solidFill>
              <a:schemeClr val="tx1"/>
            </a:solidFill>
            <a:miter lim="800000"/>
            <a:headEnd/>
            <a:tailEnd/>
          </a:ln>
          <a:effectLst/>
        </p:spPr>
        <p:txBody>
          <a:bodyPr wrap="none" anchor="ctr"/>
          <a:lstStyle/>
          <a:p>
            <a:endParaRPr lang="en-US" dirty="0"/>
          </a:p>
        </p:txBody>
      </p:sp>
      <p:sp>
        <p:nvSpPr>
          <p:cNvPr id="419866" name="Rectangle 26"/>
          <p:cNvSpPr>
            <a:spLocks noChangeArrowheads="1"/>
          </p:cNvSpPr>
          <p:nvPr/>
        </p:nvSpPr>
        <p:spPr bwMode="auto">
          <a:xfrm>
            <a:off x="3567113" y="5375275"/>
            <a:ext cx="1889125" cy="588963"/>
          </a:xfrm>
          <a:prstGeom prst="rect">
            <a:avLst/>
          </a:prstGeom>
          <a:noFill/>
          <a:ln w="19050" algn="ctr">
            <a:solidFill>
              <a:schemeClr val="tx1"/>
            </a:solidFill>
            <a:miter lim="800000"/>
            <a:headEnd/>
            <a:tailEnd/>
          </a:ln>
          <a:effectLst/>
        </p:spPr>
        <p:txBody>
          <a:bodyPr wrap="none" anchor="ctr"/>
          <a:lstStyle/>
          <a:p>
            <a:endParaRPr lang="en-US" dirty="0"/>
          </a:p>
        </p:txBody>
      </p:sp>
      <p:sp>
        <p:nvSpPr>
          <p:cNvPr id="419867" name="Rectangle 27"/>
          <p:cNvSpPr>
            <a:spLocks noChangeArrowheads="1"/>
          </p:cNvSpPr>
          <p:nvPr/>
        </p:nvSpPr>
        <p:spPr bwMode="auto">
          <a:xfrm>
            <a:off x="5953125" y="4440238"/>
            <a:ext cx="1868488" cy="404812"/>
          </a:xfrm>
          <a:prstGeom prst="rect">
            <a:avLst/>
          </a:prstGeom>
          <a:noFill/>
          <a:ln w="19050" algn="ctr">
            <a:solidFill>
              <a:schemeClr val="tx1"/>
            </a:solidFill>
            <a:miter lim="800000"/>
            <a:headEnd/>
            <a:tailEnd/>
          </a:ln>
          <a:effectLst/>
        </p:spPr>
        <p:txBody>
          <a:bodyPr wrap="none" anchor="ctr"/>
          <a:lstStyle/>
          <a:p>
            <a:endParaRPr lang="en-US" dirty="0"/>
          </a:p>
        </p:txBody>
      </p:sp>
      <p:sp>
        <p:nvSpPr>
          <p:cNvPr id="419868" name="Rectangle 28"/>
          <p:cNvSpPr>
            <a:spLocks noChangeArrowheads="1"/>
          </p:cNvSpPr>
          <p:nvPr/>
        </p:nvSpPr>
        <p:spPr bwMode="auto">
          <a:xfrm>
            <a:off x="5953125" y="5181600"/>
            <a:ext cx="1868488" cy="404813"/>
          </a:xfrm>
          <a:prstGeom prst="rect">
            <a:avLst/>
          </a:prstGeom>
          <a:noFill/>
          <a:ln w="19050" algn="ctr">
            <a:solidFill>
              <a:schemeClr val="tx1"/>
            </a:solidFill>
            <a:miter lim="800000"/>
            <a:headEnd/>
            <a:tailEnd/>
          </a:ln>
          <a:effectLst/>
        </p:spPr>
        <p:txBody>
          <a:bodyPr wrap="none" anchor="ctr"/>
          <a:lstStyle/>
          <a:p>
            <a:endParaRPr lang="en-US" dirty="0"/>
          </a:p>
        </p:txBody>
      </p:sp>
      <p:sp>
        <p:nvSpPr>
          <p:cNvPr id="419869" name="Rectangle 29"/>
          <p:cNvSpPr>
            <a:spLocks noChangeArrowheads="1"/>
          </p:cNvSpPr>
          <p:nvPr/>
        </p:nvSpPr>
        <p:spPr bwMode="auto">
          <a:xfrm>
            <a:off x="5953125" y="3952875"/>
            <a:ext cx="1868488" cy="404813"/>
          </a:xfrm>
          <a:prstGeom prst="rect">
            <a:avLst/>
          </a:prstGeom>
          <a:noFill/>
          <a:ln w="19050" algn="ctr">
            <a:solidFill>
              <a:schemeClr val="tx1"/>
            </a:solidFill>
            <a:miter lim="800000"/>
            <a:headEnd/>
            <a:tailEnd/>
          </a:ln>
          <a:effectLst/>
        </p:spPr>
        <p:txBody>
          <a:bodyPr wrap="none" anchor="ctr"/>
          <a:lstStyle/>
          <a:p>
            <a:endParaRPr lang="en-US" dirty="0"/>
          </a:p>
        </p:txBody>
      </p:sp>
      <p:sp>
        <p:nvSpPr>
          <p:cNvPr id="419870" name="Rectangle 30"/>
          <p:cNvSpPr>
            <a:spLocks noChangeArrowheads="1"/>
          </p:cNvSpPr>
          <p:nvPr/>
        </p:nvSpPr>
        <p:spPr bwMode="auto">
          <a:xfrm>
            <a:off x="5953125" y="5791200"/>
            <a:ext cx="1847850" cy="406400"/>
          </a:xfrm>
          <a:prstGeom prst="rect">
            <a:avLst/>
          </a:prstGeom>
          <a:noFill/>
          <a:ln w="19050" algn="ctr">
            <a:solidFill>
              <a:schemeClr val="tx1"/>
            </a:solidFill>
            <a:miter lim="800000"/>
            <a:headEnd/>
            <a:tailEnd/>
          </a:ln>
          <a:effectLst/>
        </p:spPr>
        <p:txBody>
          <a:bodyPr wrap="none" anchor="ctr"/>
          <a:lstStyle/>
          <a:p>
            <a:endParaRPr lang="en-US" dirty="0"/>
          </a:p>
        </p:txBody>
      </p:sp>
      <p:sp>
        <p:nvSpPr>
          <p:cNvPr id="419871" name="Rectangle 31"/>
          <p:cNvSpPr>
            <a:spLocks noChangeArrowheads="1"/>
          </p:cNvSpPr>
          <p:nvPr/>
        </p:nvSpPr>
        <p:spPr bwMode="auto">
          <a:xfrm>
            <a:off x="5953125" y="2794000"/>
            <a:ext cx="1847850" cy="406400"/>
          </a:xfrm>
          <a:prstGeom prst="rect">
            <a:avLst/>
          </a:prstGeom>
          <a:noFill/>
          <a:ln w="19050" algn="ctr">
            <a:solidFill>
              <a:schemeClr val="tx1"/>
            </a:solidFill>
            <a:miter lim="800000"/>
            <a:headEnd/>
            <a:tailEnd/>
          </a:ln>
          <a:effectLst/>
        </p:spPr>
        <p:txBody>
          <a:bodyPr wrap="none" anchor="ctr"/>
          <a:lstStyle/>
          <a:p>
            <a:endParaRPr lang="en-US" dirty="0"/>
          </a:p>
        </p:txBody>
      </p:sp>
      <p:sp>
        <p:nvSpPr>
          <p:cNvPr id="419872" name="Line 32"/>
          <p:cNvSpPr>
            <a:spLocks noChangeShapeType="1"/>
          </p:cNvSpPr>
          <p:nvPr/>
        </p:nvSpPr>
        <p:spPr bwMode="auto">
          <a:xfrm flipV="1">
            <a:off x="2640013" y="1544638"/>
            <a:ext cx="773112" cy="404812"/>
          </a:xfrm>
          <a:prstGeom prst="line">
            <a:avLst/>
          </a:prstGeom>
          <a:noFill/>
          <a:ln w="38100">
            <a:solidFill>
              <a:schemeClr val="hlink"/>
            </a:solidFill>
            <a:round/>
            <a:headEnd/>
            <a:tailEnd type="triangle" w="med" len="med"/>
          </a:ln>
          <a:effectLst/>
        </p:spPr>
        <p:txBody>
          <a:bodyPr wrap="none" anchor="ctr"/>
          <a:lstStyle/>
          <a:p>
            <a:endParaRPr lang="en-US" dirty="0"/>
          </a:p>
        </p:txBody>
      </p:sp>
      <p:sp>
        <p:nvSpPr>
          <p:cNvPr id="419873" name="Line 33"/>
          <p:cNvSpPr>
            <a:spLocks noChangeShapeType="1"/>
          </p:cNvSpPr>
          <p:nvPr/>
        </p:nvSpPr>
        <p:spPr bwMode="auto">
          <a:xfrm flipV="1">
            <a:off x="2833688" y="4357688"/>
            <a:ext cx="630237" cy="425450"/>
          </a:xfrm>
          <a:prstGeom prst="line">
            <a:avLst/>
          </a:prstGeom>
          <a:noFill/>
          <a:ln w="38100">
            <a:solidFill>
              <a:schemeClr val="hlink"/>
            </a:solidFill>
            <a:round/>
            <a:headEnd/>
            <a:tailEnd type="triangle" w="med" len="med"/>
          </a:ln>
          <a:effectLst/>
        </p:spPr>
        <p:txBody>
          <a:bodyPr wrap="none" anchor="ctr"/>
          <a:lstStyle/>
          <a:p>
            <a:endParaRPr lang="en-US" dirty="0"/>
          </a:p>
        </p:txBody>
      </p:sp>
      <p:sp>
        <p:nvSpPr>
          <p:cNvPr id="419874" name="Line 34"/>
          <p:cNvSpPr>
            <a:spLocks noChangeShapeType="1"/>
          </p:cNvSpPr>
          <p:nvPr/>
        </p:nvSpPr>
        <p:spPr bwMode="auto">
          <a:xfrm flipV="1">
            <a:off x="5470071" y="5384799"/>
            <a:ext cx="483054" cy="232229"/>
          </a:xfrm>
          <a:prstGeom prst="line">
            <a:avLst/>
          </a:prstGeom>
          <a:noFill/>
          <a:ln w="38100">
            <a:solidFill>
              <a:schemeClr val="hlink"/>
            </a:solidFill>
            <a:round/>
            <a:headEnd/>
            <a:tailEnd type="triangle" w="med" len="med"/>
          </a:ln>
          <a:effectLst/>
        </p:spPr>
        <p:txBody>
          <a:bodyPr wrap="none" anchor="ctr"/>
          <a:lstStyle/>
          <a:p>
            <a:endParaRPr lang="en-US" dirty="0"/>
          </a:p>
        </p:txBody>
      </p:sp>
      <p:sp>
        <p:nvSpPr>
          <p:cNvPr id="419875" name="Line 35"/>
          <p:cNvSpPr>
            <a:spLocks noChangeShapeType="1"/>
          </p:cNvSpPr>
          <p:nvPr/>
        </p:nvSpPr>
        <p:spPr bwMode="auto">
          <a:xfrm flipV="1">
            <a:off x="5353050" y="2487613"/>
            <a:ext cx="569913" cy="161925"/>
          </a:xfrm>
          <a:prstGeom prst="line">
            <a:avLst/>
          </a:prstGeom>
          <a:noFill/>
          <a:ln w="38100">
            <a:solidFill>
              <a:schemeClr val="hlink"/>
            </a:solidFill>
            <a:round/>
            <a:headEnd/>
            <a:tailEnd type="triangle" w="med" len="med"/>
          </a:ln>
          <a:effectLst/>
        </p:spPr>
        <p:txBody>
          <a:bodyPr wrap="none" anchor="ctr"/>
          <a:lstStyle/>
          <a:p>
            <a:endParaRPr lang="en-US" dirty="0"/>
          </a:p>
        </p:txBody>
      </p:sp>
      <p:sp>
        <p:nvSpPr>
          <p:cNvPr id="419876" name="Line 36"/>
          <p:cNvSpPr>
            <a:spLocks noChangeShapeType="1"/>
          </p:cNvSpPr>
          <p:nvPr/>
        </p:nvSpPr>
        <p:spPr bwMode="auto">
          <a:xfrm flipV="1">
            <a:off x="5384800" y="4103688"/>
            <a:ext cx="569913" cy="265112"/>
          </a:xfrm>
          <a:prstGeom prst="line">
            <a:avLst/>
          </a:prstGeom>
          <a:noFill/>
          <a:ln w="38100">
            <a:solidFill>
              <a:schemeClr val="hlink"/>
            </a:solidFill>
            <a:round/>
            <a:headEnd/>
            <a:tailEnd type="triangle" w="med" len="med"/>
          </a:ln>
          <a:effectLst/>
        </p:spPr>
        <p:txBody>
          <a:bodyPr wrap="none" anchor="ctr"/>
          <a:lstStyle/>
          <a:p>
            <a:endParaRPr lang="en-US" dirty="0"/>
          </a:p>
        </p:txBody>
      </p:sp>
      <p:sp>
        <p:nvSpPr>
          <p:cNvPr id="419877" name="Line 37"/>
          <p:cNvSpPr>
            <a:spLocks noChangeShapeType="1"/>
          </p:cNvSpPr>
          <p:nvPr/>
        </p:nvSpPr>
        <p:spPr bwMode="auto">
          <a:xfrm flipV="1">
            <a:off x="5334000" y="1268413"/>
            <a:ext cx="609600" cy="223837"/>
          </a:xfrm>
          <a:prstGeom prst="line">
            <a:avLst/>
          </a:prstGeom>
          <a:noFill/>
          <a:ln w="38100">
            <a:solidFill>
              <a:schemeClr val="hlink"/>
            </a:solidFill>
            <a:round/>
            <a:headEnd/>
            <a:tailEnd type="triangle" w="med" len="med"/>
          </a:ln>
          <a:effectLst/>
        </p:spPr>
        <p:txBody>
          <a:bodyPr wrap="none" anchor="ctr"/>
          <a:lstStyle/>
          <a:p>
            <a:endParaRPr lang="en-US" dirty="0"/>
          </a:p>
        </p:txBody>
      </p:sp>
      <p:sp>
        <p:nvSpPr>
          <p:cNvPr id="419878" name="Line 38"/>
          <p:cNvSpPr>
            <a:spLocks noChangeShapeType="1"/>
          </p:cNvSpPr>
          <p:nvPr/>
        </p:nvSpPr>
        <p:spPr bwMode="auto">
          <a:xfrm>
            <a:off x="2640013" y="2112963"/>
            <a:ext cx="731837" cy="508000"/>
          </a:xfrm>
          <a:prstGeom prst="line">
            <a:avLst/>
          </a:prstGeom>
          <a:noFill/>
          <a:ln w="38100">
            <a:solidFill>
              <a:schemeClr val="hlink"/>
            </a:solidFill>
            <a:round/>
            <a:headEnd/>
            <a:tailEnd type="triangle" w="med" len="med"/>
          </a:ln>
          <a:effectLst/>
        </p:spPr>
        <p:txBody>
          <a:bodyPr wrap="none" anchor="ctr"/>
          <a:lstStyle/>
          <a:p>
            <a:endParaRPr lang="en-US" dirty="0"/>
          </a:p>
        </p:txBody>
      </p:sp>
      <p:sp>
        <p:nvSpPr>
          <p:cNvPr id="419879" name="Line 39"/>
          <p:cNvSpPr>
            <a:spLocks noChangeShapeType="1"/>
          </p:cNvSpPr>
          <p:nvPr/>
        </p:nvSpPr>
        <p:spPr bwMode="auto">
          <a:xfrm>
            <a:off x="2845028" y="4871584"/>
            <a:ext cx="650875" cy="628650"/>
          </a:xfrm>
          <a:prstGeom prst="line">
            <a:avLst/>
          </a:prstGeom>
          <a:noFill/>
          <a:ln w="38100">
            <a:solidFill>
              <a:schemeClr val="hlink"/>
            </a:solidFill>
            <a:round/>
            <a:headEnd/>
            <a:tailEnd type="triangle" w="med" len="med"/>
          </a:ln>
          <a:effectLst/>
        </p:spPr>
        <p:txBody>
          <a:bodyPr wrap="none" anchor="ctr"/>
          <a:lstStyle/>
          <a:p>
            <a:endParaRPr lang="en-US" dirty="0"/>
          </a:p>
        </p:txBody>
      </p:sp>
      <p:sp>
        <p:nvSpPr>
          <p:cNvPr id="419880" name="Line 40"/>
          <p:cNvSpPr>
            <a:spLocks noChangeShapeType="1"/>
          </p:cNvSpPr>
          <p:nvPr/>
        </p:nvSpPr>
        <p:spPr bwMode="auto">
          <a:xfrm>
            <a:off x="5364163" y="1604963"/>
            <a:ext cx="528637" cy="284162"/>
          </a:xfrm>
          <a:prstGeom prst="line">
            <a:avLst/>
          </a:prstGeom>
          <a:noFill/>
          <a:ln w="38100">
            <a:solidFill>
              <a:schemeClr val="hlink"/>
            </a:solidFill>
            <a:round/>
            <a:headEnd/>
            <a:tailEnd type="triangle" w="med" len="med"/>
          </a:ln>
          <a:effectLst/>
        </p:spPr>
        <p:txBody>
          <a:bodyPr wrap="none" anchor="ctr"/>
          <a:lstStyle/>
          <a:p>
            <a:endParaRPr lang="en-US" dirty="0"/>
          </a:p>
        </p:txBody>
      </p:sp>
      <p:sp>
        <p:nvSpPr>
          <p:cNvPr id="419881" name="Line 41"/>
          <p:cNvSpPr>
            <a:spLocks noChangeShapeType="1"/>
          </p:cNvSpPr>
          <p:nvPr/>
        </p:nvSpPr>
        <p:spPr bwMode="auto">
          <a:xfrm>
            <a:off x="5355770" y="2710543"/>
            <a:ext cx="587829" cy="305707"/>
          </a:xfrm>
          <a:prstGeom prst="line">
            <a:avLst/>
          </a:prstGeom>
          <a:noFill/>
          <a:ln w="38100">
            <a:solidFill>
              <a:schemeClr val="hlink"/>
            </a:solidFill>
            <a:round/>
            <a:headEnd/>
            <a:tailEnd type="triangle" w="med" len="med"/>
          </a:ln>
          <a:effectLst/>
        </p:spPr>
        <p:txBody>
          <a:bodyPr wrap="none" anchor="ctr"/>
          <a:lstStyle/>
          <a:p>
            <a:endParaRPr lang="en-US" dirty="0"/>
          </a:p>
        </p:txBody>
      </p:sp>
      <p:sp>
        <p:nvSpPr>
          <p:cNvPr id="419882" name="Line 42"/>
          <p:cNvSpPr>
            <a:spLocks noChangeShapeType="1"/>
          </p:cNvSpPr>
          <p:nvPr/>
        </p:nvSpPr>
        <p:spPr bwMode="auto">
          <a:xfrm>
            <a:off x="5470071" y="5682344"/>
            <a:ext cx="443367" cy="310470"/>
          </a:xfrm>
          <a:prstGeom prst="line">
            <a:avLst/>
          </a:prstGeom>
          <a:noFill/>
          <a:ln w="38100">
            <a:solidFill>
              <a:schemeClr val="hlink"/>
            </a:solidFill>
            <a:round/>
            <a:headEnd/>
            <a:tailEnd type="triangle" w="med" len="med"/>
          </a:ln>
          <a:effectLst/>
        </p:spPr>
        <p:txBody>
          <a:bodyPr wrap="none" anchor="ctr"/>
          <a:lstStyle/>
          <a:p>
            <a:endParaRPr lang="en-US" dirty="0"/>
          </a:p>
        </p:txBody>
      </p:sp>
      <p:sp>
        <p:nvSpPr>
          <p:cNvPr id="419883" name="Line 43"/>
          <p:cNvSpPr>
            <a:spLocks noChangeShapeType="1"/>
          </p:cNvSpPr>
          <p:nvPr/>
        </p:nvSpPr>
        <p:spPr bwMode="auto">
          <a:xfrm>
            <a:off x="5414963" y="4460875"/>
            <a:ext cx="528637" cy="284163"/>
          </a:xfrm>
          <a:prstGeom prst="line">
            <a:avLst/>
          </a:prstGeom>
          <a:noFill/>
          <a:ln w="38100">
            <a:solidFill>
              <a:schemeClr val="hlink"/>
            </a:solidFill>
            <a:round/>
            <a:headEnd/>
            <a:tailEnd type="triangle" w="med" len="med"/>
          </a:ln>
          <a:effectLst/>
        </p:spPr>
        <p:txBody>
          <a:bodyPr wrap="none" anchor="ctr"/>
          <a:lstStyle/>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Data Growth Management</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421" name="Rectangle 37"/>
          <p:cNvSpPr>
            <a:spLocks noGrp="1" noChangeArrowheads="1"/>
          </p:cNvSpPr>
          <p:nvPr>
            <p:ph type="title"/>
          </p:nvPr>
        </p:nvSpPr>
        <p:spPr/>
        <p:txBody>
          <a:bodyPr/>
          <a:lstStyle/>
          <a:p>
            <a:r>
              <a:rPr lang="en-US" dirty="0"/>
              <a:t>Data Layout</a:t>
            </a:r>
          </a:p>
        </p:txBody>
      </p:sp>
      <p:sp>
        <p:nvSpPr>
          <p:cNvPr id="144422" name="Rectangle 38"/>
          <p:cNvSpPr>
            <a:spLocks noGrp="1" noChangeArrowheads="1"/>
          </p:cNvSpPr>
          <p:nvPr>
            <p:ph type="body" idx="1"/>
          </p:nvPr>
        </p:nvSpPr>
        <p:spPr/>
        <p:txBody>
          <a:bodyPr/>
          <a:lstStyle/>
          <a:p>
            <a:r>
              <a:rPr lang="en-US" dirty="0"/>
              <a:t>Ongoing disk utilization can affect performance</a:t>
            </a:r>
          </a:p>
          <a:p>
            <a:r>
              <a:rPr lang="en-US" dirty="0"/>
              <a:t>There are two main types of data layout:</a:t>
            </a:r>
          </a:p>
        </p:txBody>
      </p:sp>
      <p:grpSp>
        <p:nvGrpSpPr>
          <p:cNvPr id="2" name="Group 137"/>
          <p:cNvGrpSpPr>
            <a:grpSpLocks/>
          </p:cNvGrpSpPr>
          <p:nvPr/>
        </p:nvGrpSpPr>
        <p:grpSpPr bwMode="auto">
          <a:xfrm>
            <a:off x="1788136" y="3090863"/>
            <a:ext cx="2776537" cy="2060575"/>
            <a:chOff x="613" y="1947"/>
            <a:chExt cx="1749" cy="1298"/>
          </a:xfrm>
        </p:grpSpPr>
        <p:grpSp>
          <p:nvGrpSpPr>
            <p:cNvPr id="3" name="Group 59"/>
            <p:cNvGrpSpPr>
              <a:grpSpLocks/>
            </p:cNvGrpSpPr>
            <p:nvPr/>
          </p:nvGrpSpPr>
          <p:grpSpPr bwMode="auto">
            <a:xfrm>
              <a:off x="658" y="2177"/>
              <a:ext cx="1601" cy="1066"/>
              <a:chOff x="1085" y="2287"/>
              <a:chExt cx="1601" cy="1066"/>
            </a:xfrm>
          </p:grpSpPr>
          <p:grpSp>
            <p:nvGrpSpPr>
              <p:cNvPr id="4" name="Group 43"/>
              <p:cNvGrpSpPr>
                <a:grpSpLocks/>
              </p:cNvGrpSpPr>
              <p:nvPr/>
            </p:nvGrpSpPr>
            <p:grpSpPr bwMode="auto">
              <a:xfrm>
                <a:off x="1085" y="2287"/>
                <a:ext cx="304" cy="1066"/>
                <a:chOff x="1085" y="2310"/>
                <a:chExt cx="304" cy="1066"/>
              </a:xfrm>
            </p:grpSpPr>
            <p:sp>
              <p:nvSpPr>
                <p:cNvPr id="144423" name="Rectangle 39"/>
                <p:cNvSpPr>
                  <a:spLocks noChangeArrowheads="1"/>
                </p:cNvSpPr>
                <p:nvPr/>
              </p:nvSpPr>
              <p:spPr bwMode="auto">
                <a:xfrm>
                  <a:off x="1085" y="2310"/>
                  <a:ext cx="304" cy="259"/>
                </a:xfrm>
                <a:prstGeom prst="rect">
                  <a:avLst/>
                </a:prstGeom>
                <a:solidFill>
                  <a:schemeClr val="accent2"/>
                </a:solidFill>
                <a:ln w="25400" algn="ctr">
                  <a:solidFill>
                    <a:schemeClr val="tx1"/>
                  </a:solidFill>
                  <a:miter lim="800000"/>
                  <a:headEnd/>
                  <a:tailEnd/>
                </a:ln>
                <a:effectLst/>
              </p:spPr>
              <p:txBody>
                <a:bodyPr wrap="none" anchor="ctr"/>
                <a:lstStyle/>
                <a:p>
                  <a:endParaRPr lang="en-US" dirty="0"/>
                </a:p>
              </p:txBody>
            </p:sp>
            <p:sp>
              <p:nvSpPr>
                <p:cNvPr id="144424" name="Rectangle 40"/>
                <p:cNvSpPr>
                  <a:spLocks noChangeArrowheads="1"/>
                </p:cNvSpPr>
                <p:nvPr/>
              </p:nvSpPr>
              <p:spPr bwMode="auto">
                <a:xfrm>
                  <a:off x="1085" y="2846"/>
                  <a:ext cx="304" cy="259"/>
                </a:xfrm>
                <a:prstGeom prst="rect">
                  <a:avLst/>
                </a:prstGeom>
                <a:solidFill>
                  <a:schemeClr val="accent2"/>
                </a:solidFill>
                <a:ln w="25400" algn="ctr">
                  <a:solidFill>
                    <a:schemeClr val="tx1"/>
                  </a:solidFill>
                  <a:miter lim="800000"/>
                  <a:headEnd/>
                  <a:tailEnd/>
                </a:ln>
                <a:effectLst/>
              </p:spPr>
              <p:txBody>
                <a:bodyPr wrap="none" anchor="ctr"/>
                <a:lstStyle/>
                <a:p>
                  <a:endParaRPr lang="en-US" dirty="0"/>
                </a:p>
              </p:txBody>
            </p:sp>
            <p:sp>
              <p:nvSpPr>
                <p:cNvPr id="144425" name="Rectangle 41"/>
                <p:cNvSpPr>
                  <a:spLocks noChangeArrowheads="1"/>
                </p:cNvSpPr>
                <p:nvPr/>
              </p:nvSpPr>
              <p:spPr bwMode="auto">
                <a:xfrm>
                  <a:off x="1085" y="2580"/>
                  <a:ext cx="304" cy="259"/>
                </a:xfrm>
                <a:prstGeom prst="rect">
                  <a:avLst/>
                </a:prstGeom>
                <a:solidFill>
                  <a:schemeClr val="accent1"/>
                </a:solidFill>
                <a:ln w="25400" algn="ctr">
                  <a:solidFill>
                    <a:schemeClr val="tx1"/>
                  </a:solidFill>
                  <a:miter lim="800000"/>
                  <a:headEnd/>
                  <a:tailEnd/>
                </a:ln>
                <a:effectLst/>
              </p:spPr>
              <p:txBody>
                <a:bodyPr wrap="none" anchor="ctr"/>
                <a:lstStyle/>
                <a:p>
                  <a:endParaRPr lang="en-US" dirty="0"/>
                </a:p>
              </p:txBody>
            </p:sp>
            <p:sp>
              <p:nvSpPr>
                <p:cNvPr id="144426" name="Rectangle 42"/>
                <p:cNvSpPr>
                  <a:spLocks noChangeArrowheads="1"/>
                </p:cNvSpPr>
                <p:nvPr/>
              </p:nvSpPr>
              <p:spPr bwMode="auto">
                <a:xfrm>
                  <a:off x="1085" y="3117"/>
                  <a:ext cx="304" cy="259"/>
                </a:xfrm>
                <a:prstGeom prst="rect">
                  <a:avLst/>
                </a:prstGeom>
                <a:solidFill>
                  <a:schemeClr val="accent1"/>
                </a:solidFill>
                <a:ln w="25400" algn="ctr">
                  <a:solidFill>
                    <a:schemeClr val="tx1"/>
                  </a:solidFill>
                  <a:miter lim="800000"/>
                  <a:headEnd/>
                  <a:tailEnd/>
                </a:ln>
                <a:effectLst/>
              </p:spPr>
              <p:txBody>
                <a:bodyPr wrap="none" anchor="ctr"/>
                <a:lstStyle/>
                <a:p>
                  <a:endParaRPr lang="en-US" dirty="0"/>
                </a:p>
              </p:txBody>
            </p:sp>
          </p:grpSp>
          <p:grpSp>
            <p:nvGrpSpPr>
              <p:cNvPr id="5" name="Group 44"/>
              <p:cNvGrpSpPr>
                <a:grpSpLocks/>
              </p:cNvGrpSpPr>
              <p:nvPr/>
            </p:nvGrpSpPr>
            <p:grpSpPr bwMode="auto">
              <a:xfrm>
                <a:off x="1492" y="2287"/>
                <a:ext cx="304" cy="1066"/>
                <a:chOff x="1085" y="2310"/>
                <a:chExt cx="304" cy="1066"/>
              </a:xfrm>
            </p:grpSpPr>
            <p:sp>
              <p:nvSpPr>
                <p:cNvPr id="144429" name="Rectangle 45"/>
                <p:cNvSpPr>
                  <a:spLocks noChangeArrowheads="1"/>
                </p:cNvSpPr>
                <p:nvPr/>
              </p:nvSpPr>
              <p:spPr bwMode="auto">
                <a:xfrm>
                  <a:off x="1085" y="2310"/>
                  <a:ext cx="304" cy="259"/>
                </a:xfrm>
                <a:prstGeom prst="rect">
                  <a:avLst/>
                </a:prstGeom>
                <a:solidFill>
                  <a:schemeClr val="accent2"/>
                </a:solidFill>
                <a:ln w="25400" algn="ctr">
                  <a:solidFill>
                    <a:schemeClr val="tx1"/>
                  </a:solidFill>
                  <a:miter lim="800000"/>
                  <a:headEnd/>
                  <a:tailEnd/>
                </a:ln>
                <a:effectLst/>
              </p:spPr>
              <p:txBody>
                <a:bodyPr wrap="none" anchor="ctr"/>
                <a:lstStyle/>
                <a:p>
                  <a:endParaRPr lang="en-US" dirty="0"/>
                </a:p>
              </p:txBody>
            </p:sp>
            <p:sp>
              <p:nvSpPr>
                <p:cNvPr id="144430" name="Rectangle 46"/>
                <p:cNvSpPr>
                  <a:spLocks noChangeArrowheads="1"/>
                </p:cNvSpPr>
                <p:nvPr/>
              </p:nvSpPr>
              <p:spPr bwMode="auto">
                <a:xfrm>
                  <a:off x="1085" y="2846"/>
                  <a:ext cx="304" cy="259"/>
                </a:xfrm>
                <a:prstGeom prst="rect">
                  <a:avLst/>
                </a:prstGeom>
                <a:solidFill>
                  <a:schemeClr val="accent1"/>
                </a:solidFill>
                <a:ln w="25400" algn="ctr">
                  <a:solidFill>
                    <a:schemeClr val="tx1"/>
                  </a:solidFill>
                  <a:miter lim="800000"/>
                  <a:headEnd/>
                  <a:tailEnd/>
                </a:ln>
                <a:effectLst/>
              </p:spPr>
              <p:txBody>
                <a:bodyPr wrap="none" anchor="ctr"/>
                <a:lstStyle/>
                <a:p>
                  <a:endParaRPr lang="en-US" dirty="0"/>
                </a:p>
              </p:txBody>
            </p:sp>
            <p:sp>
              <p:nvSpPr>
                <p:cNvPr id="144431" name="Rectangle 47"/>
                <p:cNvSpPr>
                  <a:spLocks noChangeArrowheads="1"/>
                </p:cNvSpPr>
                <p:nvPr/>
              </p:nvSpPr>
              <p:spPr bwMode="auto">
                <a:xfrm>
                  <a:off x="1085" y="2580"/>
                  <a:ext cx="304" cy="259"/>
                </a:xfrm>
                <a:prstGeom prst="rect">
                  <a:avLst/>
                </a:prstGeom>
                <a:solidFill>
                  <a:schemeClr val="accent2"/>
                </a:solidFill>
                <a:ln w="25400" algn="ctr">
                  <a:solidFill>
                    <a:schemeClr val="tx1"/>
                  </a:solidFill>
                  <a:miter lim="800000"/>
                  <a:headEnd/>
                  <a:tailEnd/>
                </a:ln>
                <a:effectLst/>
              </p:spPr>
              <p:txBody>
                <a:bodyPr wrap="none" anchor="ctr"/>
                <a:lstStyle/>
                <a:p>
                  <a:endParaRPr lang="en-US" dirty="0"/>
                </a:p>
              </p:txBody>
            </p:sp>
            <p:sp>
              <p:nvSpPr>
                <p:cNvPr id="144432" name="Rectangle 48"/>
                <p:cNvSpPr>
                  <a:spLocks noChangeArrowheads="1"/>
                </p:cNvSpPr>
                <p:nvPr/>
              </p:nvSpPr>
              <p:spPr bwMode="auto">
                <a:xfrm>
                  <a:off x="1085" y="3117"/>
                  <a:ext cx="304" cy="259"/>
                </a:xfrm>
                <a:prstGeom prst="rect">
                  <a:avLst/>
                </a:prstGeom>
                <a:solidFill>
                  <a:schemeClr val="accent1"/>
                </a:solidFill>
                <a:ln w="25400" algn="ctr">
                  <a:solidFill>
                    <a:schemeClr val="tx1"/>
                  </a:solidFill>
                  <a:miter lim="800000"/>
                  <a:headEnd/>
                  <a:tailEnd/>
                </a:ln>
                <a:effectLst/>
              </p:spPr>
              <p:txBody>
                <a:bodyPr wrap="none" anchor="ctr"/>
                <a:lstStyle/>
                <a:p>
                  <a:endParaRPr lang="en-US" dirty="0"/>
                </a:p>
              </p:txBody>
            </p:sp>
          </p:grpSp>
          <p:grpSp>
            <p:nvGrpSpPr>
              <p:cNvPr id="6" name="Group 49"/>
              <p:cNvGrpSpPr>
                <a:grpSpLocks/>
              </p:cNvGrpSpPr>
              <p:nvPr/>
            </p:nvGrpSpPr>
            <p:grpSpPr bwMode="auto">
              <a:xfrm>
                <a:off x="1943" y="2287"/>
                <a:ext cx="304" cy="1066"/>
                <a:chOff x="1085" y="2310"/>
                <a:chExt cx="304" cy="1066"/>
              </a:xfrm>
            </p:grpSpPr>
            <p:sp>
              <p:nvSpPr>
                <p:cNvPr id="144434" name="Rectangle 50"/>
                <p:cNvSpPr>
                  <a:spLocks noChangeArrowheads="1"/>
                </p:cNvSpPr>
                <p:nvPr/>
              </p:nvSpPr>
              <p:spPr bwMode="auto">
                <a:xfrm>
                  <a:off x="1085" y="2310"/>
                  <a:ext cx="304" cy="259"/>
                </a:xfrm>
                <a:prstGeom prst="rect">
                  <a:avLst/>
                </a:prstGeom>
                <a:solidFill>
                  <a:schemeClr val="accent1"/>
                </a:solidFill>
                <a:ln w="25400" algn="ctr">
                  <a:solidFill>
                    <a:schemeClr val="tx1"/>
                  </a:solidFill>
                  <a:miter lim="800000"/>
                  <a:headEnd/>
                  <a:tailEnd/>
                </a:ln>
                <a:effectLst/>
              </p:spPr>
              <p:txBody>
                <a:bodyPr wrap="none" anchor="ctr"/>
                <a:lstStyle/>
                <a:p>
                  <a:endParaRPr lang="en-US" dirty="0"/>
                </a:p>
              </p:txBody>
            </p:sp>
            <p:sp>
              <p:nvSpPr>
                <p:cNvPr id="144435" name="Rectangle 51"/>
                <p:cNvSpPr>
                  <a:spLocks noChangeArrowheads="1"/>
                </p:cNvSpPr>
                <p:nvPr/>
              </p:nvSpPr>
              <p:spPr bwMode="auto">
                <a:xfrm>
                  <a:off x="1085" y="2846"/>
                  <a:ext cx="304" cy="259"/>
                </a:xfrm>
                <a:prstGeom prst="rect">
                  <a:avLst/>
                </a:prstGeom>
                <a:solidFill>
                  <a:schemeClr val="accent2"/>
                </a:solidFill>
                <a:ln w="25400" algn="ctr">
                  <a:solidFill>
                    <a:schemeClr val="tx1"/>
                  </a:solidFill>
                  <a:miter lim="800000"/>
                  <a:headEnd/>
                  <a:tailEnd/>
                </a:ln>
                <a:effectLst/>
              </p:spPr>
              <p:txBody>
                <a:bodyPr wrap="none" anchor="ctr"/>
                <a:lstStyle/>
                <a:p>
                  <a:endParaRPr lang="en-US" dirty="0"/>
                </a:p>
              </p:txBody>
            </p:sp>
            <p:sp>
              <p:nvSpPr>
                <p:cNvPr id="144436" name="Rectangle 52"/>
                <p:cNvSpPr>
                  <a:spLocks noChangeArrowheads="1"/>
                </p:cNvSpPr>
                <p:nvPr/>
              </p:nvSpPr>
              <p:spPr bwMode="auto">
                <a:xfrm>
                  <a:off x="1085" y="2580"/>
                  <a:ext cx="304" cy="259"/>
                </a:xfrm>
                <a:prstGeom prst="rect">
                  <a:avLst/>
                </a:prstGeom>
                <a:solidFill>
                  <a:schemeClr val="accent1"/>
                </a:solidFill>
                <a:ln w="25400" algn="ctr">
                  <a:solidFill>
                    <a:schemeClr val="tx1"/>
                  </a:solidFill>
                  <a:miter lim="800000"/>
                  <a:headEnd/>
                  <a:tailEnd/>
                </a:ln>
                <a:effectLst/>
              </p:spPr>
              <p:txBody>
                <a:bodyPr wrap="none" anchor="ctr"/>
                <a:lstStyle/>
                <a:p>
                  <a:endParaRPr lang="en-US" dirty="0"/>
                </a:p>
              </p:txBody>
            </p:sp>
            <p:sp>
              <p:nvSpPr>
                <p:cNvPr id="144437" name="Rectangle 53"/>
                <p:cNvSpPr>
                  <a:spLocks noChangeArrowheads="1"/>
                </p:cNvSpPr>
                <p:nvPr/>
              </p:nvSpPr>
              <p:spPr bwMode="auto">
                <a:xfrm>
                  <a:off x="1085" y="3117"/>
                  <a:ext cx="304" cy="259"/>
                </a:xfrm>
                <a:prstGeom prst="rect">
                  <a:avLst/>
                </a:prstGeom>
                <a:solidFill>
                  <a:schemeClr val="accent2"/>
                </a:solidFill>
                <a:ln w="25400" algn="ctr">
                  <a:solidFill>
                    <a:schemeClr val="tx1"/>
                  </a:solidFill>
                  <a:miter lim="800000"/>
                  <a:headEnd/>
                  <a:tailEnd/>
                </a:ln>
                <a:effectLst/>
              </p:spPr>
              <p:txBody>
                <a:bodyPr wrap="none" anchor="ctr"/>
                <a:lstStyle/>
                <a:p>
                  <a:endParaRPr lang="en-US" dirty="0"/>
                </a:p>
              </p:txBody>
            </p:sp>
          </p:grpSp>
          <p:grpSp>
            <p:nvGrpSpPr>
              <p:cNvPr id="7" name="Group 54"/>
              <p:cNvGrpSpPr>
                <a:grpSpLocks/>
              </p:cNvGrpSpPr>
              <p:nvPr/>
            </p:nvGrpSpPr>
            <p:grpSpPr bwMode="auto">
              <a:xfrm>
                <a:off x="2382" y="2287"/>
                <a:ext cx="304" cy="1066"/>
                <a:chOff x="1085" y="2310"/>
                <a:chExt cx="304" cy="1066"/>
              </a:xfrm>
            </p:grpSpPr>
            <p:sp>
              <p:nvSpPr>
                <p:cNvPr id="144439" name="Rectangle 55"/>
                <p:cNvSpPr>
                  <a:spLocks noChangeArrowheads="1"/>
                </p:cNvSpPr>
                <p:nvPr/>
              </p:nvSpPr>
              <p:spPr bwMode="auto">
                <a:xfrm>
                  <a:off x="1085" y="2310"/>
                  <a:ext cx="304" cy="259"/>
                </a:xfrm>
                <a:prstGeom prst="rect">
                  <a:avLst/>
                </a:prstGeom>
                <a:solidFill>
                  <a:schemeClr val="accent1"/>
                </a:solidFill>
                <a:ln w="25400" algn="ctr">
                  <a:solidFill>
                    <a:schemeClr val="tx1"/>
                  </a:solidFill>
                  <a:miter lim="800000"/>
                  <a:headEnd/>
                  <a:tailEnd/>
                </a:ln>
                <a:effectLst/>
              </p:spPr>
              <p:txBody>
                <a:bodyPr wrap="none" anchor="ctr"/>
                <a:lstStyle/>
                <a:p>
                  <a:endParaRPr lang="en-US" dirty="0"/>
                </a:p>
              </p:txBody>
            </p:sp>
            <p:sp>
              <p:nvSpPr>
                <p:cNvPr id="144440" name="Rectangle 56"/>
                <p:cNvSpPr>
                  <a:spLocks noChangeArrowheads="1"/>
                </p:cNvSpPr>
                <p:nvPr/>
              </p:nvSpPr>
              <p:spPr bwMode="auto">
                <a:xfrm>
                  <a:off x="1085" y="2846"/>
                  <a:ext cx="304" cy="259"/>
                </a:xfrm>
                <a:prstGeom prst="rect">
                  <a:avLst/>
                </a:prstGeom>
                <a:solidFill>
                  <a:schemeClr val="accent1"/>
                </a:solidFill>
                <a:ln w="25400" algn="ctr">
                  <a:solidFill>
                    <a:schemeClr val="tx1"/>
                  </a:solidFill>
                  <a:miter lim="800000"/>
                  <a:headEnd/>
                  <a:tailEnd/>
                </a:ln>
                <a:effectLst/>
              </p:spPr>
              <p:txBody>
                <a:bodyPr wrap="none" anchor="ctr"/>
                <a:lstStyle/>
                <a:p>
                  <a:endParaRPr lang="en-US" dirty="0"/>
                </a:p>
              </p:txBody>
            </p:sp>
            <p:sp>
              <p:nvSpPr>
                <p:cNvPr id="144441" name="Rectangle 57"/>
                <p:cNvSpPr>
                  <a:spLocks noChangeArrowheads="1"/>
                </p:cNvSpPr>
                <p:nvPr/>
              </p:nvSpPr>
              <p:spPr bwMode="auto">
                <a:xfrm>
                  <a:off x="1085" y="2580"/>
                  <a:ext cx="304" cy="259"/>
                </a:xfrm>
                <a:prstGeom prst="rect">
                  <a:avLst/>
                </a:prstGeom>
                <a:solidFill>
                  <a:schemeClr val="accent1"/>
                </a:solidFill>
                <a:ln w="25400" algn="ctr">
                  <a:solidFill>
                    <a:schemeClr val="tx1"/>
                  </a:solidFill>
                  <a:miter lim="800000"/>
                  <a:headEnd/>
                  <a:tailEnd/>
                </a:ln>
                <a:effectLst/>
              </p:spPr>
              <p:txBody>
                <a:bodyPr wrap="none" anchor="ctr"/>
                <a:lstStyle/>
                <a:p>
                  <a:endParaRPr lang="en-US" dirty="0"/>
                </a:p>
              </p:txBody>
            </p:sp>
            <p:sp>
              <p:nvSpPr>
                <p:cNvPr id="144442" name="Rectangle 58"/>
                <p:cNvSpPr>
                  <a:spLocks noChangeArrowheads="1"/>
                </p:cNvSpPr>
                <p:nvPr/>
              </p:nvSpPr>
              <p:spPr bwMode="auto">
                <a:xfrm>
                  <a:off x="1085" y="3117"/>
                  <a:ext cx="304" cy="259"/>
                </a:xfrm>
                <a:prstGeom prst="rect">
                  <a:avLst/>
                </a:prstGeom>
                <a:solidFill>
                  <a:schemeClr val="accent1"/>
                </a:solidFill>
                <a:ln w="25400" algn="ctr">
                  <a:solidFill>
                    <a:schemeClr val="tx1"/>
                  </a:solidFill>
                  <a:miter lim="800000"/>
                  <a:headEnd/>
                  <a:tailEnd/>
                </a:ln>
                <a:effectLst/>
              </p:spPr>
              <p:txBody>
                <a:bodyPr wrap="none" anchor="ctr"/>
                <a:lstStyle/>
                <a:p>
                  <a:endParaRPr lang="en-US" dirty="0"/>
                </a:p>
              </p:txBody>
            </p:sp>
          </p:grpSp>
        </p:grpSp>
        <p:sp>
          <p:nvSpPr>
            <p:cNvPr id="144466" name="Rectangle 82"/>
            <p:cNvSpPr>
              <a:spLocks noChangeArrowheads="1"/>
            </p:cNvSpPr>
            <p:nvPr/>
          </p:nvSpPr>
          <p:spPr bwMode="auto">
            <a:xfrm>
              <a:off x="614" y="2708"/>
              <a:ext cx="391" cy="250"/>
            </a:xfrm>
            <a:prstGeom prst="rect">
              <a:avLst/>
            </a:prstGeom>
            <a:noFill/>
            <a:ln w="25400" algn="ctr">
              <a:noFill/>
              <a:miter lim="800000"/>
              <a:headEnd/>
              <a:tailEnd/>
            </a:ln>
            <a:effectLst/>
          </p:spPr>
          <p:txBody>
            <a:bodyPr wrap="none">
              <a:spAutoFit/>
            </a:bodyPr>
            <a:lstStyle/>
            <a:p>
              <a:r>
                <a:rPr lang="en-US" dirty="0"/>
                <a:t>free</a:t>
              </a:r>
            </a:p>
          </p:txBody>
        </p:sp>
        <p:sp>
          <p:nvSpPr>
            <p:cNvPr id="144467" name="Rectangle 83"/>
            <p:cNvSpPr>
              <a:spLocks noChangeArrowheads="1"/>
            </p:cNvSpPr>
            <p:nvPr/>
          </p:nvSpPr>
          <p:spPr bwMode="auto">
            <a:xfrm>
              <a:off x="613" y="2183"/>
              <a:ext cx="391" cy="250"/>
            </a:xfrm>
            <a:prstGeom prst="rect">
              <a:avLst/>
            </a:prstGeom>
            <a:noFill/>
            <a:ln w="25400" algn="ctr">
              <a:noFill/>
              <a:miter lim="800000"/>
              <a:headEnd/>
              <a:tailEnd/>
            </a:ln>
            <a:effectLst/>
          </p:spPr>
          <p:txBody>
            <a:bodyPr wrap="none">
              <a:spAutoFit/>
            </a:bodyPr>
            <a:lstStyle/>
            <a:p>
              <a:r>
                <a:rPr lang="en-US" dirty="0"/>
                <a:t>free</a:t>
              </a:r>
            </a:p>
          </p:txBody>
        </p:sp>
        <p:sp>
          <p:nvSpPr>
            <p:cNvPr id="144468" name="Rectangle 84"/>
            <p:cNvSpPr>
              <a:spLocks noChangeArrowheads="1"/>
            </p:cNvSpPr>
            <p:nvPr/>
          </p:nvSpPr>
          <p:spPr bwMode="auto">
            <a:xfrm>
              <a:off x="1026" y="2447"/>
              <a:ext cx="391" cy="250"/>
            </a:xfrm>
            <a:prstGeom prst="rect">
              <a:avLst/>
            </a:prstGeom>
            <a:noFill/>
            <a:ln w="25400" algn="ctr">
              <a:noFill/>
              <a:miter lim="800000"/>
              <a:headEnd/>
              <a:tailEnd/>
            </a:ln>
            <a:effectLst/>
          </p:spPr>
          <p:txBody>
            <a:bodyPr wrap="none">
              <a:spAutoFit/>
            </a:bodyPr>
            <a:lstStyle/>
            <a:p>
              <a:r>
                <a:rPr lang="en-US" dirty="0"/>
                <a:t>free</a:t>
              </a:r>
            </a:p>
          </p:txBody>
        </p:sp>
        <p:sp>
          <p:nvSpPr>
            <p:cNvPr id="144469" name="Rectangle 85"/>
            <p:cNvSpPr>
              <a:spLocks noChangeArrowheads="1"/>
            </p:cNvSpPr>
            <p:nvPr/>
          </p:nvSpPr>
          <p:spPr bwMode="auto">
            <a:xfrm>
              <a:off x="1013" y="2168"/>
              <a:ext cx="391" cy="250"/>
            </a:xfrm>
            <a:prstGeom prst="rect">
              <a:avLst/>
            </a:prstGeom>
            <a:noFill/>
            <a:ln w="25400" algn="ctr">
              <a:noFill/>
              <a:miter lim="800000"/>
              <a:headEnd/>
              <a:tailEnd/>
            </a:ln>
            <a:effectLst/>
          </p:spPr>
          <p:txBody>
            <a:bodyPr wrap="none">
              <a:spAutoFit/>
            </a:bodyPr>
            <a:lstStyle/>
            <a:p>
              <a:r>
                <a:rPr lang="en-US" dirty="0"/>
                <a:t>free</a:t>
              </a:r>
            </a:p>
          </p:txBody>
        </p:sp>
        <p:sp>
          <p:nvSpPr>
            <p:cNvPr id="144470" name="Rectangle 86"/>
            <p:cNvSpPr>
              <a:spLocks noChangeArrowheads="1"/>
            </p:cNvSpPr>
            <p:nvPr/>
          </p:nvSpPr>
          <p:spPr bwMode="auto">
            <a:xfrm>
              <a:off x="1484" y="2995"/>
              <a:ext cx="391" cy="250"/>
            </a:xfrm>
            <a:prstGeom prst="rect">
              <a:avLst/>
            </a:prstGeom>
            <a:noFill/>
            <a:ln w="25400" algn="ctr">
              <a:noFill/>
              <a:miter lim="800000"/>
              <a:headEnd/>
              <a:tailEnd/>
            </a:ln>
            <a:effectLst/>
          </p:spPr>
          <p:txBody>
            <a:bodyPr wrap="none">
              <a:spAutoFit/>
            </a:bodyPr>
            <a:lstStyle/>
            <a:p>
              <a:r>
                <a:rPr lang="en-US" dirty="0"/>
                <a:t>free</a:t>
              </a:r>
            </a:p>
          </p:txBody>
        </p:sp>
        <p:sp>
          <p:nvSpPr>
            <p:cNvPr id="144471" name="Rectangle 87"/>
            <p:cNvSpPr>
              <a:spLocks noChangeArrowheads="1"/>
            </p:cNvSpPr>
            <p:nvPr/>
          </p:nvSpPr>
          <p:spPr bwMode="auto">
            <a:xfrm>
              <a:off x="1456" y="2696"/>
              <a:ext cx="391" cy="250"/>
            </a:xfrm>
            <a:prstGeom prst="rect">
              <a:avLst/>
            </a:prstGeom>
            <a:noFill/>
            <a:ln w="25400" algn="ctr">
              <a:noFill/>
              <a:miter lim="800000"/>
              <a:headEnd/>
              <a:tailEnd/>
            </a:ln>
            <a:effectLst/>
          </p:spPr>
          <p:txBody>
            <a:bodyPr wrap="none">
              <a:spAutoFit/>
            </a:bodyPr>
            <a:lstStyle/>
            <a:p>
              <a:r>
                <a:rPr lang="en-US" dirty="0"/>
                <a:t>free</a:t>
              </a:r>
            </a:p>
          </p:txBody>
        </p:sp>
        <p:sp>
          <p:nvSpPr>
            <p:cNvPr id="144472" name="Text Box 88"/>
            <p:cNvSpPr txBox="1">
              <a:spLocks noChangeArrowheads="1"/>
            </p:cNvSpPr>
            <p:nvPr/>
          </p:nvSpPr>
          <p:spPr bwMode="auto">
            <a:xfrm>
              <a:off x="662" y="1957"/>
              <a:ext cx="294" cy="250"/>
            </a:xfrm>
            <a:prstGeom prst="rect">
              <a:avLst/>
            </a:prstGeom>
            <a:noFill/>
            <a:ln w="25400" algn="ctr">
              <a:noFill/>
              <a:miter lim="800000"/>
              <a:headEnd/>
              <a:tailEnd/>
            </a:ln>
            <a:effectLst/>
          </p:spPr>
          <p:txBody>
            <a:bodyPr wrap="none">
              <a:spAutoFit/>
            </a:bodyPr>
            <a:lstStyle/>
            <a:p>
              <a:r>
                <a:rPr lang="en-US" dirty="0"/>
                <a:t>d1</a:t>
              </a:r>
            </a:p>
          </p:txBody>
        </p:sp>
        <p:sp>
          <p:nvSpPr>
            <p:cNvPr id="144473" name="Text Box 89"/>
            <p:cNvSpPr txBox="1">
              <a:spLocks noChangeArrowheads="1"/>
            </p:cNvSpPr>
            <p:nvPr/>
          </p:nvSpPr>
          <p:spPr bwMode="auto">
            <a:xfrm>
              <a:off x="1855" y="1956"/>
              <a:ext cx="507" cy="250"/>
            </a:xfrm>
            <a:prstGeom prst="rect">
              <a:avLst/>
            </a:prstGeom>
            <a:noFill/>
            <a:ln w="25400" algn="ctr">
              <a:noFill/>
              <a:miter lim="800000"/>
              <a:headEnd/>
              <a:tailEnd/>
            </a:ln>
            <a:effectLst/>
          </p:spPr>
          <p:txBody>
            <a:bodyPr wrap="none">
              <a:spAutoFit/>
            </a:bodyPr>
            <a:lstStyle/>
            <a:p>
              <a:r>
                <a:rPr lang="en-US" dirty="0"/>
                <a:t>parity</a:t>
              </a:r>
            </a:p>
          </p:txBody>
        </p:sp>
        <p:sp>
          <p:nvSpPr>
            <p:cNvPr id="144474" name="Text Box 90"/>
            <p:cNvSpPr txBox="1">
              <a:spLocks noChangeArrowheads="1"/>
            </p:cNvSpPr>
            <p:nvPr/>
          </p:nvSpPr>
          <p:spPr bwMode="auto">
            <a:xfrm>
              <a:off x="1507" y="1961"/>
              <a:ext cx="294" cy="250"/>
            </a:xfrm>
            <a:prstGeom prst="rect">
              <a:avLst/>
            </a:prstGeom>
            <a:noFill/>
            <a:ln w="25400" algn="ctr">
              <a:noFill/>
              <a:miter lim="800000"/>
              <a:headEnd/>
              <a:tailEnd/>
            </a:ln>
            <a:effectLst/>
          </p:spPr>
          <p:txBody>
            <a:bodyPr wrap="none">
              <a:spAutoFit/>
            </a:bodyPr>
            <a:lstStyle/>
            <a:p>
              <a:r>
                <a:rPr lang="en-US" dirty="0"/>
                <a:t>d3</a:t>
              </a:r>
            </a:p>
          </p:txBody>
        </p:sp>
        <p:sp>
          <p:nvSpPr>
            <p:cNvPr id="144475" name="Text Box 91"/>
            <p:cNvSpPr txBox="1">
              <a:spLocks noChangeArrowheads="1"/>
            </p:cNvSpPr>
            <p:nvPr/>
          </p:nvSpPr>
          <p:spPr bwMode="auto">
            <a:xfrm>
              <a:off x="1080" y="1947"/>
              <a:ext cx="294" cy="250"/>
            </a:xfrm>
            <a:prstGeom prst="rect">
              <a:avLst/>
            </a:prstGeom>
            <a:noFill/>
            <a:ln w="25400" algn="ctr">
              <a:noFill/>
              <a:miter lim="800000"/>
              <a:headEnd/>
              <a:tailEnd/>
            </a:ln>
            <a:effectLst/>
          </p:spPr>
          <p:txBody>
            <a:bodyPr wrap="none">
              <a:spAutoFit/>
            </a:bodyPr>
            <a:lstStyle/>
            <a:p>
              <a:r>
                <a:rPr lang="en-US" dirty="0"/>
                <a:t>d2</a:t>
              </a:r>
            </a:p>
          </p:txBody>
        </p:sp>
      </p:grpSp>
      <p:sp>
        <p:nvSpPr>
          <p:cNvPr id="144476" name="Text Box 92"/>
          <p:cNvSpPr txBox="1">
            <a:spLocks noChangeArrowheads="1"/>
          </p:cNvSpPr>
          <p:nvPr/>
        </p:nvSpPr>
        <p:spPr bwMode="auto">
          <a:xfrm>
            <a:off x="2011973" y="2633663"/>
            <a:ext cx="2301875" cy="396875"/>
          </a:xfrm>
          <a:prstGeom prst="rect">
            <a:avLst/>
          </a:prstGeom>
          <a:noFill/>
          <a:ln w="25400" algn="ctr">
            <a:noFill/>
            <a:miter lim="800000"/>
            <a:headEnd/>
            <a:tailEnd/>
          </a:ln>
          <a:effectLst/>
        </p:spPr>
        <p:txBody>
          <a:bodyPr wrap="none">
            <a:spAutoFit/>
          </a:bodyPr>
          <a:lstStyle/>
          <a:p>
            <a:r>
              <a:rPr lang="en-US" dirty="0"/>
              <a:t>Free space locality</a:t>
            </a:r>
          </a:p>
        </p:txBody>
      </p:sp>
      <p:grpSp>
        <p:nvGrpSpPr>
          <p:cNvPr id="8" name="Group 136"/>
          <p:cNvGrpSpPr>
            <a:grpSpLocks/>
          </p:cNvGrpSpPr>
          <p:nvPr/>
        </p:nvGrpSpPr>
        <p:grpSpPr bwMode="auto">
          <a:xfrm>
            <a:off x="5600700" y="3090863"/>
            <a:ext cx="2698750" cy="2057400"/>
            <a:chOff x="3509" y="1797"/>
            <a:chExt cx="1700" cy="1296"/>
          </a:xfrm>
        </p:grpSpPr>
        <p:grpSp>
          <p:nvGrpSpPr>
            <p:cNvPr id="9" name="Group 61"/>
            <p:cNvGrpSpPr>
              <a:grpSpLocks/>
            </p:cNvGrpSpPr>
            <p:nvPr/>
          </p:nvGrpSpPr>
          <p:grpSpPr bwMode="auto">
            <a:xfrm>
              <a:off x="3517" y="2027"/>
              <a:ext cx="1601" cy="1066"/>
              <a:chOff x="1085" y="2287"/>
              <a:chExt cx="1601" cy="1066"/>
            </a:xfrm>
          </p:grpSpPr>
          <p:grpSp>
            <p:nvGrpSpPr>
              <p:cNvPr id="10" name="Group 62"/>
              <p:cNvGrpSpPr>
                <a:grpSpLocks/>
              </p:cNvGrpSpPr>
              <p:nvPr/>
            </p:nvGrpSpPr>
            <p:grpSpPr bwMode="auto">
              <a:xfrm>
                <a:off x="1085" y="2287"/>
                <a:ext cx="304" cy="1066"/>
                <a:chOff x="1085" y="2310"/>
                <a:chExt cx="304" cy="1066"/>
              </a:xfrm>
            </p:grpSpPr>
            <p:sp>
              <p:nvSpPr>
                <p:cNvPr id="144447" name="Rectangle 63"/>
                <p:cNvSpPr>
                  <a:spLocks noChangeArrowheads="1"/>
                </p:cNvSpPr>
                <p:nvPr/>
              </p:nvSpPr>
              <p:spPr bwMode="auto">
                <a:xfrm>
                  <a:off x="1085" y="2310"/>
                  <a:ext cx="304" cy="259"/>
                </a:xfrm>
                <a:prstGeom prst="rect">
                  <a:avLst/>
                </a:prstGeom>
                <a:solidFill>
                  <a:schemeClr val="accent2"/>
                </a:solidFill>
                <a:ln w="25400" algn="ctr">
                  <a:solidFill>
                    <a:schemeClr val="tx1"/>
                  </a:solidFill>
                  <a:miter lim="800000"/>
                  <a:headEnd/>
                  <a:tailEnd/>
                </a:ln>
                <a:effectLst/>
              </p:spPr>
              <p:txBody>
                <a:bodyPr wrap="none" anchor="ctr"/>
                <a:lstStyle/>
                <a:p>
                  <a:r>
                    <a:rPr lang="en-US" dirty="0"/>
                    <a:t>f1</a:t>
                  </a:r>
                </a:p>
              </p:txBody>
            </p:sp>
            <p:sp>
              <p:nvSpPr>
                <p:cNvPr id="144448" name="Rectangle 64"/>
                <p:cNvSpPr>
                  <a:spLocks noChangeArrowheads="1"/>
                </p:cNvSpPr>
                <p:nvPr/>
              </p:nvSpPr>
              <p:spPr bwMode="auto">
                <a:xfrm>
                  <a:off x="1085" y="2846"/>
                  <a:ext cx="304" cy="259"/>
                </a:xfrm>
                <a:prstGeom prst="rect">
                  <a:avLst/>
                </a:prstGeom>
                <a:solidFill>
                  <a:schemeClr val="accent2"/>
                </a:solidFill>
                <a:ln w="25400" algn="ctr">
                  <a:solidFill>
                    <a:schemeClr val="tx1"/>
                  </a:solidFill>
                  <a:miter lim="800000"/>
                  <a:headEnd/>
                  <a:tailEnd/>
                </a:ln>
                <a:effectLst/>
              </p:spPr>
              <p:txBody>
                <a:bodyPr wrap="none" anchor="ctr"/>
                <a:lstStyle/>
                <a:p>
                  <a:endParaRPr lang="en-US" dirty="0"/>
                </a:p>
              </p:txBody>
            </p:sp>
            <p:sp>
              <p:nvSpPr>
                <p:cNvPr id="144449" name="Rectangle 65"/>
                <p:cNvSpPr>
                  <a:spLocks noChangeArrowheads="1"/>
                </p:cNvSpPr>
                <p:nvPr/>
              </p:nvSpPr>
              <p:spPr bwMode="auto">
                <a:xfrm>
                  <a:off x="1085" y="2580"/>
                  <a:ext cx="304" cy="259"/>
                </a:xfrm>
                <a:prstGeom prst="rect">
                  <a:avLst/>
                </a:prstGeom>
                <a:solidFill>
                  <a:schemeClr val="accent1"/>
                </a:solidFill>
                <a:ln w="25400" algn="ctr">
                  <a:solidFill>
                    <a:schemeClr val="tx1"/>
                  </a:solidFill>
                  <a:miter lim="800000"/>
                  <a:headEnd/>
                  <a:tailEnd/>
                </a:ln>
                <a:effectLst/>
              </p:spPr>
              <p:txBody>
                <a:bodyPr wrap="none" anchor="ctr"/>
                <a:lstStyle/>
                <a:p>
                  <a:endParaRPr lang="en-US" dirty="0"/>
                </a:p>
              </p:txBody>
            </p:sp>
            <p:sp>
              <p:nvSpPr>
                <p:cNvPr id="144450" name="Rectangle 66"/>
                <p:cNvSpPr>
                  <a:spLocks noChangeArrowheads="1"/>
                </p:cNvSpPr>
                <p:nvPr/>
              </p:nvSpPr>
              <p:spPr bwMode="auto">
                <a:xfrm>
                  <a:off x="1085" y="3117"/>
                  <a:ext cx="304" cy="259"/>
                </a:xfrm>
                <a:prstGeom prst="rect">
                  <a:avLst/>
                </a:prstGeom>
                <a:solidFill>
                  <a:srgbClr val="85A4E1"/>
                </a:solidFill>
                <a:ln w="25400" algn="ctr">
                  <a:solidFill>
                    <a:schemeClr val="tx1"/>
                  </a:solidFill>
                  <a:miter lim="800000"/>
                  <a:headEnd/>
                  <a:tailEnd/>
                </a:ln>
                <a:effectLst/>
              </p:spPr>
              <p:txBody>
                <a:bodyPr wrap="none" anchor="ctr"/>
                <a:lstStyle/>
                <a:p>
                  <a:r>
                    <a:rPr lang="en-US" dirty="0"/>
                    <a:t>f3</a:t>
                  </a:r>
                </a:p>
              </p:txBody>
            </p:sp>
          </p:grpSp>
          <p:grpSp>
            <p:nvGrpSpPr>
              <p:cNvPr id="11" name="Group 67"/>
              <p:cNvGrpSpPr>
                <a:grpSpLocks/>
              </p:cNvGrpSpPr>
              <p:nvPr/>
            </p:nvGrpSpPr>
            <p:grpSpPr bwMode="auto">
              <a:xfrm>
                <a:off x="1492" y="2287"/>
                <a:ext cx="304" cy="1066"/>
                <a:chOff x="1085" y="2310"/>
                <a:chExt cx="304" cy="1066"/>
              </a:xfrm>
            </p:grpSpPr>
            <p:sp>
              <p:nvSpPr>
                <p:cNvPr id="144452" name="Rectangle 68"/>
                <p:cNvSpPr>
                  <a:spLocks noChangeArrowheads="1"/>
                </p:cNvSpPr>
                <p:nvPr/>
              </p:nvSpPr>
              <p:spPr bwMode="auto">
                <a:xfrm>
                  <a:off x="1085" y="2310"/>
                  <a:ext cx="304" cy="259"/>
                </a:xfrm>
                <a:prstGeom prst="rect">
                  <a:avLst/>
                </a:prstGeom>
                <a:solidFill>
                  <a:schemeClr val="accent2"/>
                </a:solidFill>
                <a:ln w="25400" algn="ctr">
                  <a:solidFill>
                    <a:schemeClr val="tx1"/>
                  </a:solidFill>
                  <a:miter lim="800000"/>
                  <a:headEnd/>
                  <a:tailEnd/>
                </a:ln>
                <a:effectLst/>
              </p:spPr>
              <p:txBody>
                <a:bodyPr wrap="none" anchor="ctr"/>
                <a:lstStyle/>
                <a:p>
                  <a:endParaRPr lang="en-US" dirty="0"/>
                </a:p>
              </p:txBody>
            </p:sp>
            <p:sp>
              <p:nvSpPr>
                <p:cNvPr id="144453" name="Rectangle 69"/>
                <p:cNvSpPr>
                  <a:spLocks noChangeArrowheads="1"/>
                </p:cNvSpPr>
                <p:nvPr/>
              </p:nvSpPr>
              <p:spPr bwMode="auto">
                <a:xfrm>
                  <a:off x="1085" y="2846"/>
                  <a:ext cx="304" cy="259"/>
                </a:xfrm>
                <a:prstGeom prst="rect">
                  <a:avLst/>
                </a:prstGeom>
                <a:solidFill>
                  <a:srgbClr val="85A4E1"/>
                </a:solidFill>
                <a:ln w="25400" algn="ctr">
                  <a:solidFill>
                    <a:schemeClr val="tx1"/>
                  </a:solidFill>
                  <a:miter lim="800000"/>
                  <a:headEnd/>
                  <a:tailEnd/>
                </a:ln>
                <a:effectLst/>
              </p:spPr>
              <p:txBody>
                <a:bodyPr wrap="none" anchor="ctr"/>
                <a:lstStyle/>
                <a:p>
                  <a:endParaRPr lang="en-US" dirty="0"/>
                </a:p>
              </p:txBody>
            </p:sp>
            <p:sp>
              <p:nvSpPr>
                <p:cNvPr id="144454" name="Rectangle 70"/>
                <p:cNvSpPr>
                  <a:spLocks noChangeArrowheads="1"/>
                </p:cNvSpPr>
                <p:nvPr/>
              </p:nvSpPr>
              <p:spPr bwMode="auto">
                <a:xfrm>
                  <a:off x="1085" y="2580"/>
                  <a:ext cx="304" cy="259"/>
                </a:xfrm>
                <a:prstGeom prst="rect">
                  <a:avLst/>
                </a:prstGeom>
                <a:solidFill>
                  <a:schemeClr val="accent2"/>
                </a:solidFill>
                <a:ln w="25400" algn="ctr">
                  <a:solidFill>
                    <a:schemeClr val="tx1"/>
                  </a:solidFill>
                  <a:miter lim="800000"/>
                  <a:headEnd/>
                  <a:tailEnd/>
                </a:ln>
                <a:effectLst/>
              </p:spPr>
              <p:txBody>
                <a:bodyPr wrap="none" anchor="ctr"/>
                <a:lstStyle/>
                <a:p>
                  <a:endParaRPr lang="en-US" dirty="0"/>
                </a:p>
              </p:txBody>
            </p:sp>
            <p:sp>
              <p:nvSpPr>
                <p:cNvPr id="144455" name="Rectangle 71"/>
                <p:cNvSpPr>
                  <a:spLocks noChangeArrowheads="1"/>
                </p:cNvSpPr>
                <p:nvPr/>
              </p:nvSpPr>
              <p:spPr bwMode="auto">
                <a:xfrm>
                  <a:off x="1085" y="3117"/>
                  <a:ext cx="304" cy="259"/>
                </a:xfrm>
                <a:prstGeom prst="rect">
                  <a:avLst/>
                </a:prstGeom>
                <a:solidFill>
                  <a:srgbClr val="85A4E1"/>
                </a:solidFill>
                <a:ln w="25400" algn="ctr">
                  <a:solidFill>
                    <a:schemeClr val="tx1"/>
                  </a:solidFill>
                  <a:miter lim="800000"/>
                  <a:headEnd/>
                  <a:tailEnd/>
                </a:ln>
                <a:effectLst/>
              </p:spPr>
              <p:txBody>
                <a:bodyPr wrap="none" anchor="ctr"/>
                <a:lstStyle/>
                <a:p>
                  <a:endParaRPr lang="en-US" dirty="0"/>
                </a:p>
              </p:txBody>
            </p:sp>
          </p:grpSp>
          <p:grpSp>
            <p:nvGrpSpPr>
              <p:cNvPr id="12" name="Group 72"/>
              <p:cNvGrpSpPr>
                <a:grpSpLocks/>
              </p:cNvGrpSpPr>
              <p:nvPr/>
            </p:nvGrpSpPr>
            <p:grpSpPr bwMode="auto">
              <a:xfrm>
                <a:off x="1943" y="2287"/>
                <a:ext cx="304" cy="1066"/>
                <a:chOff x="1085" y="2310"/>
                <a:chExt cx="304" cy="1066"/>
              </a:xfrm>
            </p:grpSpPr>
            <p:sp>
              <p:nvSpPr>
                <p:cNvPr id="144457" name="Rectangle 73"/>
                <p:cNvSpPr>
                  <a:spLocks noChangeArrowheads="1"/>
                </p:cNvSpPr>
                <p:nvPr/>
              </p:nvSpPr>
              <p:spPr bwMode="auto">
                <a:xfrm>
                  <a:off x="1085" y="2310"/>
                  <a:ext cx="304" cy="259"/>
                </a:xfrm>
                <a:prstGeom prst="rect">
                  <a:avLst/>
                </a:prstGeom>
                <a:solidFill>
                  <a:schemeClr val="accent1"/>
                </a:solidFill>
                <a:ln w="25400" algn="ctr">
                  <a:solidFill>
                    <a:schemeClr val="tx1"/>
                  </a:solidFill>
                  <a:miter lim="800000"/>
                  <a:headEnd/>
                  <a:tailEnd/>
                </a:ln>
                <a:effectLst/>
              </p:spPr>
              <p:txBody>
                <a:bodyPr wrap="none" anchor="ctr"/>
                <a:lstStyle/>
                <a:p>
                  <a:endParaRPr lang="en-US" dirty="0"/>
                </a:p>
              </p:txBody>
            </p:sp>
            <p:sp>
              <p:nvSpPr>
                <p:cNvPr id="144458" name="Rectangle 74"/>
                <p:cNvSpPr>
                  <a:spLocks noChangeArrowheads="1"/>
                </p:cNvSpPr>
                <p:nvPr/>
              </p:nvSpPr>
              <p:spPr bwMode="auto">
                <a:xfrm>
                  <a:off x="1085" y="2846"/>
                  <a:ext cx="304" cy="259"/>
                </a:xfrm>
                <a:prstGeom prst="rect">
                  <a:avLst/>
                </a:prstGeom>
                <a:solidFill>
                  <a:srgbClr val="85A4E1"/>
                </a:solidFill>
                <a:ln w="25400" algn="ctr">
                  <a:solidFill>
                    <a:schemeClr val="tx1"/>
                  </a:solidFill>
                  <a:miter lim="800000"/>
                  <a:headEnd/>
                  <a:tailEnd/>
                </a:ln>
                <a:effectLst/>
              </p:spPr>
              <p:txBody>
                <a:bodyPr wrap="none" anchor="ctr"/>
                <a:lstStyle/>
                <a:p>
                  <a:endParaRPr lang="en-US" dirty="0"/>
                </a:p>
              </p:txBody>
            </p:sp>
            <p:sp>
              <p:nvSpPr>
                <p:cNvPr id="144459" name="Rectangle 75"/>
                <p:cNvSpPr>
                  <a:spLocks noChangeArrowheads="1"/>
                </p:cNvSpPr>
                <p:nvPr/>
              </p:nvSpPr>
              <p:spPr bwMode="auto">
                <a:xfrm>
                  <a:off x="1085" y="2580"/>
                  <a:ext cx="304" cy="259"/>
                </a:xfrm>
                <a:prstGeom prst="rect">
                  <a:avLst/>
                </a:prstGeom>
                <a:solidFill>
                  <a:schemeClr val="accent1"/>
                </a:solidFill>
                <a:ln w="25400" algn="ctr">
                  <a:solidFill>
                    <a:schemeClr val="tx1"/>
                  </a:solidFill>
                  <a:miter lim="800000"/>
                  <a:headEnd/>
                  <a:tailEnd/>
                </a:ln>
                <a:effectLst/>
              </p:spPr>
              <p:txBody>
                <a:bodyPr wrap="none" anchor="ctr"/>
                <a:lstStyle/>
                <a:p>
                  <a:endParaRPr lang="en-US" dirty="0"/>
                </a:p>
              </p:txBody>
            </p:sp>
            <p:sp>
              <p:nvSpPr>
                <p:cNvPr id="144460" name="Rectangle 76"/>
                <p:cNvSpPr>
                  <a:spLocks noChangeArrowheads="1"/>
                </p:cNvSpPr>
                <p:nvPr/>
              </p:nvSpPr>
              <p:spPr bwMode="auto">
                <a:xfrm>
                  <a:off x="1085" y="3117"/>
                  <a:ext cx="304" cy="259"/>
                </a:xfrm>
                <a:prstGeom prst="rect">
                  <a:avLst/>
                </a:prstGeom>
                <a:solidFill>
                  <a:schemeClr val="accent2"/>
                </a:solidFill>
                <a:ln w="25400" algn="ctr">
                  <a:solidFill>
                    <a:schemeClr val="tx1"/>
                  </a:solidFill>
                  <a:miter lim="800000"/>
                  <a:headEnd/>
                  <a:tailEnd/>
                </a:ln>
                <a:effectLst/>
              </p:spPr>
              <p:txBody>
                <a:bodyPr wrap="none" anchor="ctr"/>
                <a:lstStyle/>
                <a:p>
                  <a:r>
                    <a:rPr lang="en-US" dirty="0"/>
                    <a:t>f1</a:t>
                  </a:r>
                </a:p>
              </p:txBody>
            </p:sp>
          </p:grpSp>
          <p:grpSp>
            <p:nvGrpSpPr>
              <p:cNvPr id="13" name="Group 77"/>
              <p:cNvGrpSpPr>
                <a:grpSpLocks/>
              </p:cNvGrpSpPr>
              <p:nvPr/>
            </p:nvGrpSpPr>
            <p:grpSpPr bwMode="auto">
              <a:xfrm>
                <a:off x="2382" y="2287"/>
                <a:ext cx="304" cy="1066"/>
                <a:chOff x="1085" y="2310"/>
                <a:chExt cx="304" cy="1066"/>
              </a:xfrm>
            </p:grpSpPr>
            <p:sp>
              <p:nvSpPr>
                <p:cNvPr id="144462" name="Rectangle 78"/>
                <p:cNvSpPr>
                  <a:spLocks noChangeArrowheads="1"/>
                </p:cNvSpPr>
                <p:nvPr/>
              </p:nvSpPr>
              <p:spPr bwMode="auto">
                <a:xfrm>
                  <a:off x="1085" y="2310"/>
                  <a:ext cx="304" cy="259"/>
                </a:xfrm>
                <a:prstGeom prst="rect">
                  <a:avLst/>
                </a:prstGeom>
                <a:solidFill>
                  <a:srgbClr val="D0AD4A"/>
                </a:solidFill>
                <a:ln w="25400" algn="ctr">
                  <a:solidFill>
                    <a:schemeClr val="tx1"/>
                  </a:solidFill>
                  <a:miter lim="800000"/>
                  <a:headEnd/>
                  <a:tailEnd/>
                </a:ln>
                <a:effectLst/>
              </p:spPr>
              <p:txBody>
                <a:bodyPr wrap="none" anchor="ctr"/>
                <a:lstStyle/>
                <a:p>
                  <a:endParaRPr lang="en-US" dirty="0"/>
                </a:p>
              </p:txBody>
            </p:sp>
            <p:sp>
              <p:nvSpPr>
                <p:cNvPr id="144463" name="Rectangle 79"/>
                <p:cNvSpPr>
                  <a:spLocks noChangeArrowheads="1"/>
                </p:cNvSpPr>
                <p:nvPr/>
              </p:nvSpPr>
              <p:spPr bwMode="auto">
                <a:xfrm>
                  <a:off x="1085" y="2846"/>
                  <a:ext cx="304" cy="259"/>
                </a:xfrm>
                <a:prstGeom prst="rect">
                  <a:avLst/>
                </a:prstGeom>
                <a:solidFill>
                  <a:srgbClr val="D0AD4A"/>
                </a:solidFill>
                <a:ln w="25400" algn="ctr">
                  <a:solidFill>
                    <a:schemeClr val="tx1"/>
                  </a:solidFill>
                  <a:miter lim="800000"/>
                  <a:headEnd/>
                  <a:tailEnd/>
                </a:ln>
                <a:effectLst/>
              </p:spPr>
              <p:txBody>
                <a:bodyPr wrap="none" anchor="ctr"/>
                <a:lstStyle/>
                <a:p>
                  <a:endParaRPr lang="en-US" dirty="0"/>
                </a:p>
              </p:txBody>
            </p:sp>
            <p:sp>
              <p:nvSpPr>
                <p:cNvPr id="144464" name="Rectangle 80"/>
                <p:cNvSpPr>
                  <a:spLocks noChangeArrowheads="1"/>
                </p:cNvSpPr>
                <p:nvPr/>
              </p:nvSpPr>
              <p:spPr bwMode="auto">
                <a:xfrm>
                  <a:off x="1085" y="2580"/>
                  <a:ext cx="304" cy="259"/>
                </a:xfrm>
                <a:prstGeom prst="rect">
                  <a:avLst/>
                </a:prstGeom>
                <a:solidFill>
                  <a:srgbClr val="D0AD4A"/>
                </a:solidFill>
                <a:ln w="25400" algn="ctr">
                  <a:solidFill>
                    <a:schemeClr val="tx1"/>
                  </a:solidFill>
                  <a:miter lim="800000"/>
                  <a:headEnd/>
                  <a:tailEnd/>
                </a:ln>
                <a:effectLst/>
              </p:spPr>
              <p:txBody>
                <a:bodyPr wrap="none" anchor="ctr"/>
                <a:lstStyle/>
                <a:p>
                  <a:endParaRPr lang="en-US" dirty="0"/>
                </a:p>
              </p:txBody>
            </p:sp>
            <p:sp>
              <p:nvSpPr>
                <p:cNvPr id="144465" name="Rectangle 81"/>
                <p:cNvSpPr>
                  <a:spLocks noChangeArrowheads="1"/>
                </p:cNvSpPr>
                <p:nvPr/>
              </p:nvSpPr>
              <p:spPr bwMode="auto">
                <a:xfrm>
                  <a:off x="1085" y="3117"/>
                  <a:ext cx="304" cy="259"/>
                </a:xfrm>
                <a:prstGeom prst="rect">
                  <a:avLst/>
                </a:prstGeom>
                <a:solidFill>
                  <a:srgbClr val="D0AD4A"/>
                </a:solidFill>
                <a:ln w="25400" algn="ctr">
                  <a:solidFill>
                    <a:schemeClr val="tx1"/>
                  </a:solidFill>
                  <a:miter lim="800000"/>
                  <a:headEnd/>
                  <a:tailEnd/>
                </a:ln>
                <a:effectLst/>
              </p:spPr>
              <p:txBody>
                <a:bodyPr wrap="none" anchor="ctr"/>
                <a:lstStyle/>
                <a:p>
                  <a:endParaRPr lang="en-US" dirty="0"/>
                </a:p>
              </p:txBody>
            </p:sp>
          </p:grpSp>
        </p:grpSp>
        <p:sp>
          <p:nvSpPr>
            <p:cNvPr id="144498" name="Text Box 114"/>
            <p:cNvSpPr txBox="1">
              <a:spLocks noChangeArrowheads="1"/>
            </p:cNvSpPr>
            <p:nvPr/>
          </p:nvSpPr>
          <p:spPr bwMode="auto">
            <a:xfrm>
              <a:off x="3558" y="2578"/>
              <a:ext cx="249" cy="250"/>
            </a:xfrm>
            <a:prstGeom prst="rect">
              <a:avLst/>
            </a:prstGeom>
            <a:noFill/>
            <a:ln w="25400" algn="ctr">
              <a:noFill/>
              <a:miter lim="800000"/>
              <a:headEnd/>
              <a:tailEnd/>
            </a:ln>
            <a:effectLst/>
          </p:spPr>
          <p:txBody>
            <a:bodyPr wrap="none">
              <a:spAutoFit/>
            </a:bodyPr>
            <a:lstStyle/>
            <a:p>
              <a:r>
                <a:rPr lang="en-US" dirty="0"/>
                <a:t>f1</a:t>
              </a:r>
            </a:p>
          </p:txBody>
        </p:sp>
        <p:sp>
          <p:nvSpPr>
            <p:cNvPr id="144499" name="Text Box 115"/>
            <p:cNvSpPr txBox="1">
              <a:spLocks noChangeArrowheads="1"/>
            </p:cNvSpPr>
            <p:nvPr/>
          </p:nvSpPr>
          <p:spPr bwMode="auto">
            <a:xfrm>
              <a:off x="3920" y="2311"/>
              <a:ext cx="249" cy="250"/>
            </a:xfrm>
            <a:prstGeom prst="rect">
              <a:avLst/>
            </a:prstGeom>
            <a:noFill/>
            <a:ln w="25400" algn="ctr">
              <a:noFill/>
              <a:miter lim="800000"/>
              <a:headEnd/>
              <a:tailEnd/>
            </a:ln>
            <a:effectLst/>
          </p:spPr>
          <p:txBody>
            <a:bodyPr wrap="none">
              <a:spAutoFit/>
            </a:bodyPr>
            <a:lstStyle/>
            <a:p>
              <a:r>
                <a:rPr lang="en-US" dirty="0"/>
                <a:t>f1</a:t>
              </a:r>
            </a:p>
          </p:txBody>
        </p:sp>
        <p:sp>
          <p:nvSpPr>
            <p:cNvPr id="144500" name="Text Box 116"/>
            <p:cNvSpPr txBox="1">
              <a:spLocks noChangeArrowheads="1"/>
            </p:cNvSpPr>
            <p:nvPr/>
          </p:nvSpPr>
          <p:spPr bwMode="auto">
            <a:xfrm>
              <a:off x="3944" y="2051"/>
              <a:ext cx="249" cy="250"/>
            </a:xfrm>
            <a:prstGeom prst="rect">
              <a:avLst/>
            </a:prstGeom>
            <a:noFill/>
            <a:ln w="25400" algn="ctr">
              <a:noFill/>
              <a:miter lim="800000"/>
              <a:headEnd/>
              <a:tailEnd/>
            </a:ln>
            <a:effectLst/>
          </p:spPr>
          <p:txBody>
            <a:bodyPr wrap="none">
              <a:spAutoFit/>
            </a:bodyPr>
            <a:lstStyle/>
            <a:p>
              <a:r>
                <a:rPr lang="en-US" dirty="0"/>
                <a:t>f1</a:t>
              </a:r>
            </a:p>
          </p:txBody>
        </p:sp>
        <p:sp>
          <p:nvSpPr>
            <p:cNvPr id="144501" name="Text Box 117"/>
            <p:cNvSpPr txBox="1">
              <a:spLocks noChangeArrowheads="1"/>
            </p:cNvSpPr>
            <p:nvPr/>
          </p:nvSpPr>
          <p:spPr bwMode="auto">
            <a:xfrm>
              <a:off x="3531" y="2306"/>
              <a:ext cx="249" cy="250"/>
            </a:xfrm>
            <a:prstGeom prst="rect">
              <a:avLst/>
            </a:prstGeom>
            <a:noFill/>
            <a:ln w="25400" algn="ctr">
              <a:noFill/>
              <a:miter lim="800000"/>
              <a:headEnd/>
              <a:tailEnd/>
            </a:ln>
            <a:effectLst/>
          </p:spPr>
          <p:txBody>
            <a:bodyPr wrap="none">
              <a:spAutoFit/>
            </a:bodyPr>
            <a:lstStyle/>
            <a:p>
              <a:r>
                <a:rPr lang="en-US" dirty="0"/>
                <a:t>f2</a:t>
              </a:r>
            </a:p>
          </p:txBody>
        </p:sp>
        <p:sp>
          <p:nvSpPr>
            <p:cNvPr id="144502" name="Text Box 118"/>
            <p:cNvSpPr txBox="1">
              <a:spLocks noChangeArrowheads="1"/>
            </p:cNvSpPr>
            <p:nvPr/>
          </p:nvSpPr>
          <p:spPr bwMode="auto">
            <a:xfrm>
              <a:off x="4386" y="2305"/>
              <a:ext cx="249" cy="250"/>
            </a:xfrm>
            <a:prstGeom prst="rect">
              <a:avLst/>
            </a:prstGeom>
            <a:noFill/>
            <a:ln w="25400" algn="ctr">
              <a:noFill/>
              <a:miter lim="800000"/>
              <a:headEnd/>
              <a:tailEnd/>
            </a:ln>
            <a:effectLst/>
          </p:spPr>
          <p:txBody>
            <a:bodyPr wrap="none">
              <a:spAutoFit/>
            </a:bodyPr>
            <a:lstStyle/>
            <a:p>
              <a:r>
                <a:rPr lang="en-US" dirty="0"/>
                <a:t>f2</a:t>
              </a:r>
            </a:p>
          </p:txBody>
        </p:sp>
        <p:sp>
          <p:nvSpPr>
            <p:cNvPr id="144505" name="Text Box 121"/>
            <p:cNvSpPr txBox="1">
              <a:spLocks noChangeArrowheads="1"/>
            </p:cNvSpPr>
            <p:nvPr/>
          </p:nvSpPr>
          <p:spPr bwMode="auto">
            <a:xfrm>
              <a:off x="4852" y="2305"/>
              <a:ext cx="223" cy="250"/>
            </a:xfrm>
            <a:prstGeom prst="rect">
              <a:avLst/>
            </a:prstGeom>
            <a:noFill/>
            <a:ln w="25400" algn="ctr">
              <a:noFill/>
              <a:miter lim="800000"/>
              <a:headEnd/>
              <a:tailEnd/>
            </a:ln>
            <a:effectLst/>
          </p:spPr>
          <p:txBody>
            <a:bodyPr wrap="none">
              <a:spAutoFit/>
            </a:bodyPr>
            <a:lstStyle/>
            <a:p>
              <a:r>
                <a:rPr lang="en-US" dirty="0"/>
                <a:t>P</a:t>
              </a:r>
            </a:p>
          </p:txBody>
        </p:sp>
        <p:sp>
          <p:nvSpPr>
            <p:cNvPr id="144506" name="Text Box 122"/>
            <p:cNvSpPr txBox="1">
              <a:spLocks noChangeArrowheads="1"/>
            </p:cNvSpPr>
            <p:nvPr/>
          </p:nvSpPr>
          <p:spPr bwMode="auto">
            <a:xfrm>
              <a:off x="4404" y="2584"/>
              <a:ext cx="249" cy="250"/>
            </a:xfrm>
            <a:prstGeom prst="rect">
              <a:avLst/>
            </a:prstGeom>
            <a:noFill/>
            <a:ln w="25400" algn="ctr">
              <a:noFill/>
              <a:miter lim="800000"/>
              <a:headEnd/>
              <a:tailEnd/>
            </a:ln>
            <a:effectLst/>
          </p:spPr>
          <p:txBody>
            <a:bodyPr wrap="none">
              <a:spAutoFit/>
            </a:bodyPr>
            <a:lstStyle/>
            <a:p>
              <a:r>
                <a:rPr lang="en-US" dirty="0"/>
                <a:t>f3</a:t>
              </a:r>
            </a:p>
          </p:txBody>
        </p:sp>
        <p:sp>
          <p:nvSpPr>
            <p:cNvPr id="144507" name="Text Box 123"/>
            <p:cNvSpPr txBox="1">
              <a:spLocks noChangeArrowheads="1"/>
            </p:cNvSpPr>
            <p:nvPr/>
          </p:nvSpPr>
          <p:spPr bwMode="auto">
            <a:xfrm>
              <a:off x="3957" y="2575"/>
              <a:ext cx="249" cy="250"/>
            </a:xfrm>
            <a:prstGeom prst="rect">
              <a:avLst/>
            </a:prstGeom>
            <a:noFill/>
            <a:ln w="25400" algn="ctr">
              <a:noFill/>
              <a:miter lim="800000"/>
              <a:headEnd/>
              <a:tailEnd/>
            </a:ln>
            <a:effectLst/>
          </p:spPr>
          <p:txBody>
            <a:bodyPr wrap="none">
              <a:spAutoFit/>
            </a:bodyPr>
            <a:lstStyle/>
            <a:p>
              <a:r>
                <a:rPr lang="en-US" dirty="0"/>
                <a:t>f3</a:t>
              </a:r>
            </a:p>
          </p:txBody>
        </p:sp>
        <p:sp>
          <p:nvSpPr>
            <p:cNvPr id="144508" name="Text Box 124"/>
            <p:cNvSpPr txBox="1">
              <a:spLocks noChangeArrowheads="1"/>
            </p:cNvSpPr>
            <p:nvPr/>
          </p:nvSpPr>
          <p:spPr bwMode="auto">
            <a:xfrm>
              <a:off x="3964" y="2835"/>
              <a:ext cx="249" cy="250"/>
            </a:xfrm>
            <a:prstGeom prst="rect">
              <a:avLst/>
            </a:prstGeom>
            <a:noFill/>
            <a:ln w="25400" algn="ctr">
              <a:noFill/>
              <a:miter lim="800000"/>
              <a:headEnd/>
              <a:tailEnd/>
            </a:ln>
            <a:effectLst/>
          </p:spPr>
          <p:txBody>
            <a:bodyPr wrap="none">
              <a:spAutoFit/>
            </a:bodyPr>
            <a:lstStyle/>
            <a:p>
              <a:r>
                <a:rPr lang="en-US" dirty="0"/>
                <a:t>f3</a:t>
              </a:r>
            </a:p>
          </p:txBody>
        </p:sp>
        <p:sp>
          <p:nvSpPr>
            <p:cNvPr id="144509" name="Text Box 125"/>
            <p:cNvSpPr txBox="1">
              <a:spLocks noChangeArrowheads="1"/>
            </p:cNvSpPr>
            <p:nvPr/>
          </p:nvSpPr>
          <p:spPr bwMode="auto">
            <a:xfrm>
              <a:off x="4403" y="2051"/>
              <a:ext cx="249" cy="250"/>
            </a:xfrm>
            <a:prstGeom prst="rect">
              <a:avLst/>
            </a:prstGeom>
            <a:noFill/>
            <a:ln w="25400" algn="ctr">
              <a:noFill/>
              <a:miter lim="800000"/>
              <a:headEnd/>
              <a:tailEnd/>
            </a:ln>
            <a:effectLst/>
          </p:spPr>
          <p:txBody>
            <a:bodyPr wrap="none">
              <a:spAutoFit/>
            </a:bodyPr>
            <a:lstStyle/>
            <a:p>
              <a:r>
                <a:rPr lang="en-US" dirty="0"/>
                <a:t>f3</a:t>
              </a:r>
            </a:p>
          </p:txBody>
        </p:sp>
        <p:sp>
          <p:nvSpPr>
            <p:cNvPr id="144513" name="Text Box 129"/>
            <p:cNvSpPr txBox="1">
              <a:spLocks noChangeArrowheads="1"/>
            </p:cNvSpPr>
            <p:nvPr/>
          </p:nvSpPr>
          <p:spPr bwMode="auto">
            <a:xfrm>
              <a:off x="4859" y="2020"/>
              <a:ext cx="223" cy="250"/>
            </a:xfrm>
            <a:prstGeom prst="rect">
              <a:avLst/>
            </a:prstGeom>
            <a:noFill/>
            <a:ln w="25400" algn="ctr">
              <a:noFill/>
              <a:miter lim="800000"/>
              <a:headEnd/>
              <a:tailEnd/>
            </a:ln>
            <a:effectLst/>
          </p:spPr>
          <p:txBody>
            <a:bodyPr wrap="none">
              <a:spAutoFit/>
            </a:bodyPr>
            <a:lstStyle/>
            <a:p>
              <a:r>
                <a:rPr lang="en-US" dirty="0"/>
                <a:t>P</a:t>
              </a:r>
            </a:p>
          </p:txBody>
        </p:sp>
        <p:sp>
          <p:nvSpPr>
            <p:cNvPr id="144514" name="Text Box 130"/>
            <p:cNvSpPr txBox="1">
              <a:spLocks noChangeArrowheads="1"/>
            </p:cNvSpPr>
            <p:nvPr/>
          </p:nvSpPr>
          <p:spPr bwMode="auto">
            <a:xfrm>
              <a:off x="4851" y="2569"/>
              <a:ext cx="223" cy="250"/>
            </a:xfrm>
            <a:prstGeom prst="rect">
              <a:avLst/>
            </a:prstGeom>
            <a:noFill/>
            <a:ln w="25400" algn="ctr">
              <a:noFill/>
              <a:miter lim="800000"/>
              <a:headEnd/>
              <a:tailEnd/>
            </a:ln>
            <a:effectLst/>
          </p:spPr>
          <p:txBody>
            <a:bodyPr wrap="none">
              <a:spAutoFit/>
            </a:bodyPr>
            <a:lstStyle/>
            <a:p>
              <a:r>
                <a:rPr lang="en-US" dirty="0"/>
                <a:t>P</a:t>
              </a:r>
            </a:p>
          </p:txBody>
        </p:sp>
        <p:sp>
          <p:nvSpPr>
            <p:cNvPr id="144515" name="Text Box 131"/>
            <p:cNvSpPr txBox="1">
              <a:spLocks noChangeArrowheads="1"/>
            </p:cNvSpPr>
            <p:nvPr/>
          </p:nvSpPr>
          <p:spPr bwMode="auto">
            <a:xfrm>
              <a:off x="4863" y="2840"/>
              <a:ext cx="223" cy="250"/>
            </a:xfrm>
            <a:prstGeom prst="rect">
              <a:avLst/>
            </a:prstGeom>
            <a:noFill/>
            <a:ln w="25400" algn="ctr">
              <a:noFill/>
              <a:miter lim="800000"/>
              <a:headEnd/>
              <a:tailEnd/>
            </a:ln>
            <a:effectLst/>
          </p:spPr>
          <p:txBody>
            <a:bodyPr wrap="none">
              <a:spAutoFit/>
            </a:bodyPr>
            <a:lstStyle/>
            <a:p>
              <a:r>
                <a:rPr lang="en-US" dirty="0"/>
                <a:t>P</a:t>
              </a:r>
            </a:p>
          </p:txBody>
        </p:sp>
        <p:sp>
          <p:nvSpPr>
            <p:cNvPr id="144516" name="Text Box 132"/>
            <p:cNvSpPr txBox="1">
              <a:spLocks noChangeArrowheads="1"/>
            </p:cNvSpPr>
            <p:nvPr/>
          </p:nvSpPr>
          <p:spPr bwMode="auto">
            <a:xfrm>
              <a:off x="3509" y="1807"/>
              <a:ext cx="294" cy="250"/>
            </a:xfrm>
            <a:prstGeom prst="rect">
              <a:avLst/>
            </a:prstGeom>
            <a:noFill/>
            <a:ln w="25400" algn="ctr">
              <a:noFill/>
              <a:miter lim="800000"/>
              <a:headEnd/>
              <a:tailEnd/>
            </a:ln>
            <a:effectLst/>
          </p:spPr>
          <p:txBody>
            <a:bodyPr wrap="none">
              <a:spAutoFit/>
            </a:bodyPr>
            <a:lstStyle/>
            <a:p>
              <a:r>
                <a:rPr lang="en-US" dirty="0"/>
                <a:t>d1</a:t>
              </a:r>
            </a:p>
          </p:txBody>
        </p:sp>
        <p:sp>
          <p:nvSpPr>
            <p:cNvPr id="144517" name="Text Box 133"/>
            <p:cNvSpPr txBox="1">
              <a:spLocks noChangeArrowheads="1"/>
            </p:cNvSpPr>
            <p:nvPr/>
          </p:nvSpPr>
          <p:spPr bwMode="auto">
            <a:xfrm>
              <a:off x="4702" y="1806"/>
              <a:ext cx="507" cy="250"/>
            </a:xfrm>
            <a:prstGeom prst="rect">
              <a:avLst/>
            </a:prstGeom>
            <a:noFill/>
            <a:ln w="25400" algn="ctr">
              <a:noFill/>
              <a:miter lim="800000"/>
              <a:headEnd/>
              <a:tailEnd/>
            </a:ln>
            <a:effectLst/>
          </p:spPr>
          <p:txBody>
            <a:bodyPr wrap="none">
              <a:spAutoFit/>
            </a:bodyPr>
            <a:lstStyle/>
            <a:p>
              <a:r>
                <a:rPr lang="en-US" dirty="0"/>
                <a:t>parity</a:t>
              </a:r>
            </a:p>
          </p:txBody>
        </p:sp>
        <p:sp>
          <p:nvSpPr>
            <p:cNvPr id="144518" name="Text Box 134"/>
            <p:cNvSpPr txBox="1">
              <a:spLocks noChangeArrowheads="1"/>
            </p:cNvSpPr>
            <p:nvPr/>
          </p:nvSpPr>
          <p:spPr bwMode="auto">
            <a:xfrm>
              <a:off x="4354" y="1811"/>
              <a:ext cx="294" cy="250"/>
            </a:xfrm>
            <a:prstGeom prst="rect">
              <a:avLst/>
            </a:prstGeom>
            <a:noFill/>
            <a:ln w="25400" algn="ctr">
              <a:noFill/>
              <a:miter lim="800000"/>
              <a:headEnd/>
              <a:tailEnd/>
            </a:ln>
            <a:effectLst/>
          </p:spPr>
          <p:txBody>
            <a:bodyPr wrap="none">
              <a:spAutoFit/>
            </a:bodyPr>
            <a:lstStyle/>
            <a:p>
              <a:r>
                <a:rPr lang="en-US" dirty="0"/>
                <a:t>d3</a:t>
              </a:r>
            </a:p>
          </p:txBody>
        </p:sp>
        <p:sp>
          <p:nvSpPr>
            <p:cNvPr id="144519" name="Text Box 135"/>
            <p:cNvSpPr txBox="1">
              <a:spLocks noChangeArrowheads="1"/>
            </p:cNvSpPr>
            <p:nvPr/>
          </p:nvSpPr>
          <p:spPr bwMode="auto">
            <a:xfrm>
              <a:off x="3927" y="1797"/>
              <a:ext cx="294" cy="250"/>
            </a:xfrm>
            <a:prstGeom prst="rect">
              <a:avLst/>
            </a:prstGeom>
            <a:noFill/>
            <a:ln w="25400" algn="ctr">
              <a:noFill/>
              <a:miter lim="800000"/>
              <a:headEnd/>
              <a:tailEnd/>
            </a:ln>
            <a:effectLst/>
          </p:spPr>
          <p:txBody>
            <a:bodyPr wrap="none">
              <a:spAutoFit/>
            </a:bodyPr>
            <a:lstStyle/>
            <a:p>
              <a:r>
                <a:rPr lang="en-US" dirty="0"/>
                <a:t>d2</a:t>
              </a:r>
            </a:p>
          </p:txBody>
        </p:sp>
      </p:grpSp>
      <p:sp>
        <p:nvSpPr>
          <p:cNvPr id="144522" name="Text Box 138"/>
          <p:cNvSpPr txBox="1">
            <a:spLocks noChangeArrowheads="1"/>
          </p:cNvSpPr>
          <p:nvPr/>
        </p:nvSpPr>
        <p:spPr bwMode="auto">
          <a:xfrm>
            <a:off x="6053138" y="2714625"/>
            <a:ext cx="1443037" cy="396875"/>
          </a:xfrm>
          <a:prstGeom prst="rect">
            <a:avLst/>
          </a:prstGeom>
          <a:noFill/>
          <a:ln w="25400" algn="ctr">
            <a:noFill/>
            <a:miter lim="800000"/>
            <a:headEnd/>
            <a:tailEnd/>
          </a:ln>
          <a:effectLst/>
        </p:spPr>
        <p:txBody>
          <a:bodyPr wrap="none">
            <a:spAutoFit/>
          </a:bodyPr>
          <a:lstStyle/>
          <a:p>
            <a:r>
              <a:rPr lang="en-US" dirty="0"/>
              <a:t>File locality</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4" name="Rectangle 6"/>
          <p:cNvSpPr>
            <a:spLocks noGrp="1" noChangeArrowheads="1"/>
          </p:cNvSpPr>
          <p:nvPr>
            <p:ph type="title"/>
          </p:nvPr>
        </p:nvSpPr>
        <p:spPr/>
        <p:txBody>
          <a:bodyPr/>
          <a:lstStyle/>
          <a:p>
            <a:r>
              <a:rPr lang="en-US" dirty="0"/>
              <a:t>Free Space Usage</a:t>
            </a:r>
          </a:p>
        </p:txBody>
      </p:sp>
      <p:sp>
        <p:nvSpPr>
          <p:cNvPr id="252935" name="Rectangle 7"/>
          <p:cNvSpPr>
            <a:spLocks noGrp="1" noChangeArrowheads="1"/>
          </p:cNvSpPr>
          <p:nvPr>
            <p:ph type="body" idx="1"/>
          </p:nvPr>
        </p:nvSpPr>
        <p:spPr/>
        <p:txBody>
          <a:bodyPr/>
          <a:lstStyle/>
          <a:p>
            <a:r>
              <a:rPr lang="en-US" dirty="0"/>
              <a:t>As aggregates and volumes age:</a:t>
            </a:r>
          </a:p>
          <a:p>
            <a:pPr lvl="1"/>
            <a:r>
              <a:rPr lang="en-US" dirty="0"/>
              <a:t>There will be many small updates (writes)</a:t>
            </a:r>
          </a:p>
          <a:p>
            <a:pPr lvl="1"/>
            <a:r>
              <a:rPr lang="en-US" dirty="0"/>
              <a:t>Freed data blocks may be overwritten</a:t>
            </a:r>
          </a:p>
          <a:p>
            <a:r>
              <a:rPr lang="en-US" dirty="0"/>
              <a:t>Nearly full aggregates:</a:t>
            </a:r>
          </a:p>
          <a:p>
            <a:pPr lvl="1"/>
            <a:r>
              <a:rPr lang="en-US" dirty="0"/>
              <a:t>Tend to use most of the space available</a:t>
            </a:r>
          </a:p>
          <a:p>
            <a:pPr lvl="1"/>
            <a:r>
              <a:rPr lang="en-US" dirty="0"/>
              <a:t>Will not have large areas of free space</a:t>
            </a:r>
          </a:p>
          <a:p>
            <a:r>
              <a:rPr lang="en-US" dirty="0"/>
              <a:t>Adding disks after an aggregate is nearly full means:</a:t>
            </a:r>
          </a:p>
          <a:p>
            <a:pPr lvl="1"/>
            <a:r>
              <a:rPr lang="en-US" dirty="0"/>
              <a:t>WAFL will need to store writes to the new disks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15" name="Rectangle 11"/>
          <p:cNvSpPr>
            <a:spLocks noGrp="1" noChangeArrowheads="1"/>
          </p:cNvSpPr>
          <p:nvPr>
            <p:ph type="body" idx="1"/>
          </p:nvPr>
        </p:nvSpPr>
        <p:spPr/>
        <p:txBody>
          <a:bodyPr/>
          <a:lstStyle/>
          <a:p>
            <a:r>
              <a:rPr lang="en-US" sz="2000" dirty="0"/>
              <a:t>Can be diagnosed with </a:t>
            </a:r>
            <a:r>
              <a:rPr lang="en-US" sz="2000" dirty="0">
                <a:latin typeface="Courier New" pitchFamily="49" charset="0"/>
              </a:rPr>
              <a:t>perfstat</a:t>
            </a:r>
            <a:r>
              <a:rPr lang="en-US" sz="2000" dirty="0"/>
              <a:t> output:</a:t>
            </a:r>
          </a:p>
          <a:p>
            <a:pPr lvl="1"/>
            <a:r>
              <a:rPr lang="en-US" sz="2000" dirty="0"/>
              <a:t>Back-to-back </a:t>
            </a:r>
            <a:r>
              <a:rPr lang="en-US" sz="2000" dirty="0" smtClean="0"/>
              <a:t>consistency points (CPs) </a:t>
            </a:r>
            <a:r>
              <a:rPr lang="en-US" sz="2000" dirty="0"/>
              <a:t>and poor chain lengths</a:t>
            </a:r>
          </a:p>
          <a:p>
            <a:pPr lvl="1"/>
            <a:r>
              <a:rPr lang="en-US" sz="2000" dirty="0"/>
              <a:t>Excessive  CP reads (for example, 1-to-1 ratio between CP read </a:t>
            </a:r>
            <a:r>
              <a:rPr lang="en-US" sz="2000" dirty="0" smtClean="0"/>
              <a:t>operations </a:t>
            </a:r>
            <a:r>
              <a:rPr lang="en-US" sz="2000" dirty="0"/>
              <a:t>and writes)</a:t>
            </a:r>
          </a:p>
          <a:p>
            <a:pPr lvl="1"/>
            <a:r>
              <a:rPr lang="en-US" sz="2000" dirty="0"/>
              <a:t>Skewed chain length histogram (certain disks alone have good chain lengths) </a:t>
            </a:r>
          </a:p>
          <a:p>
            <a:pPr lvl="1"/>
            <a:r>
              <a:rPr lang="en-US" sz="2000" dirty="0"/>
              <a:t>Partial  stripe histogram in </a:t>
            </a:r>
            <a:r>
              <a:rPr lang="en-US" sz="2000" dirty="0">
                <a:latin typeface="Courier New" pitchFamily="49" charset="0"/>
              </a:rPr>
              <a:t>perfstat</a:t>
            </a:r>
            <a:r>
              <a:rPr lang="en-US" sz="2000" dirty="0"/>
              <a:t> output; look for disk statistics</a:t>
            </a:r>
          </a:p>
          <a:p>
            <a:r>
              <a:rPr lang="en-US" sz="2000" dirty="0"/>
              <a:t>Use the optimization value in the output of reallocate status (</a:t>
            </a:r>
            <a:r>
              <a:rPr lang="en-US" sz="2000" dirty="0">
                <a:latin typeface="Courier New" pitchFamily="49" charset="0"/>
              </a:rPr>
              <a:t>reallocate measure /vol/vol1</a:t>
            </a:r>
            <a:r>
              <a:rPr lang="en-US" sz="2000" dirty="0"/>
              <a:t>)</a:t>
            </a:r>
          </a:p>
        </p:txBody>
      </p:sp>
      <p:sp>
        <p:nvSpPr>
          <p:cNvPr id="149514" name="Rectangle 10"/>
          <p:cNvSpPr>
            <a:spLocks noGrp="1" noChangeArrowheads="1"/>
          </p:cNvSpPr>
          <p:nvPr>
            <p:ph type="title"/>
          </p:nvPr>
        </p:nvSpPr>
        <p:spPr/>
        <p:txBody>
          <a:bodyPr/>
          <a:lstStyle/>
          <a:p>
            <a:r>
              <a:rPr lang="en-US" dirty="0"/>
              <a:t>Symptoms of Space Locality Issues</a:t>
            </a:r>
          </a:p>
        </p:txBody>
      </p:sp>
      <p:sp>
        <p:nvSpPr>
          <p:cNvPr id="149513" name="Rectangle 9"/>
          <p:cNvSpPr>
            <a:spLocks noChangeArrowheads="1"/>
          </p:cNvSpPr>
          <p:nvPr/>
        </p:nvSpPr>
        <p:spPr bwMode="auto">
          <a:xfrm>
            <a:off x="1096963" y="4637088"/>
            <a:ext cx="7721600" cy="1282700"/>
          </a:xfrm>
          <a:prstGeom prst="rect">
            <a:avLst/>
          </a:prstGeom>
          <a:noFill/>
          <a:ln w="9525" algn="ctr">
            <a:noFill/>
            <a:miter lim="800000"/>
            <a:headEnd/>
            <a:tailEnd/>
          </a:ln>
          <a:effectLst/>
        </p:spPr>
        <p:txBody>
          <a:bodyPr>
            <a:spAutoFit/>
          </a:bodyPr>
          <a:lstStyle/>
          <a:p>
            <a:pPr algn="l"/>
            <a:r>
              <a:rPr lang="en-US" sz="1300" b="1" dirty="0" smtClean="0">
                <a:latin typeface="Courier New" pitchFamily="49" charset="0"/>
              </a:rPr>
              <a:t>   3942.08 </a:t>
            </a:r>
            <a:r>
              <a:rPr lang="en-US" sz="1300" b="1" dirty="0">
                <a:latin typeface="Courier New" pitchFamily="49" charset="0"/>
              </a:rPr>
              <a:t>stripes written                3923.73 partial stripes</a:t>
            </a:r>
          </a:p>
          <a:p>
            <a:pPr algn="l"/>
            <a:r>
              <a:rPr lang="en-US" sz="1300" b="1" dirty="0">
                <a:latin typeface="Courier New" pitchFamily="49" charset="0"/>
              </a:rPr>
              <a:t>     18.35 full stripes                   9434.67 blocks written</a:t>
            </a:r>
          </a:p>
          <a:p>
            <a:pPr algn="l"/>
            <a:r>
              <a:rPr lang="en-US" sz="1300" b="1" dirty="0">
                <a:latin typeface="Courier New" pitchFamily="49" charset="0"/>
              </a:rPr>
              <a:t>  11083.34 blocks read                    1217.20 1 blocks per stripe size 7</a:t>
            </a:r>
          </a:p>
          <a:p>
            <a:pPr algn="l"/>
            <a:r>
              <a:rPr lang="en-US" sz="1300" b="1" dirty="0">
                <a:latin typeface="Courier New" pitchFamily="49" charset="0"/>
              </a:rPr>
              <a:t>   1103.87 2 blocks per stripe size 7      868.77 3 blocks per stripe size 7</a:t>
            </a:r>
          </a:p>
          <a:p>
            <a:pPr algn="l"/>
            <a:r>
              <a:rPr lang="en-US" sz="1300" b="1" dirty="0">
                <a:latin typeface="Courier New" pitchFamily="49" charset="0"/>
              </a:rPr>
              <a:t>    464.72 4 blocks per stripe size 7      198.94 5 blocks per stripe size 7</a:t>
            </a:r>
          </a:p>
          <a:p>
            <a:pPr algn="l"/>
            <a:r>
              <a:rPr lang="en-US" sz="1300" b="1" dirty="0">
                <a:latin typeface="Courier New" pitchFamily="49" charset="0"/>
              </a:rPr>
              <a:t>     70.24 6 blocks per stripe size 7       18.35 7 blocks per stripe size 7</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6" name="Rectangle 6"/>
          <p:cNvSpPr>
            <a:spLocks noGrp="1" noChangeArrowheads="1"/>
          </p:cNvSpPr>
          <p:nvPr>
            <p:ph type="title"/>
          </p:nvPr>
        </p:nvSpPr>
        <p:spPr/>
        <p:txBody>
          <a:bodyPr/>
          <a:lstStyle/>
          <a:p>
            <a:r>
              <a:rPr lang="en-US" dirty="0"/>
              <a:t>Space Locality Issue Prevention</a:t>
            </a:r>
          </a:p>
        </p:txBody>
      </p:sp>
      <p:sp>
        <p:nvSpPr>
          <p:cNvPr id="250887" name="Rectangle 7"/>
          <p:cNvSpPr>
            <a:spLocks noGrp="1" noChangeArrowheads="1"/>
          </p:cNvSpPr>
          <p:nvPr>
            <p:ph type="body" idx="1"/>
          </p:nvPr>
        </p:nvSpPr>
        <p:spPr/>
        <p:txBody>
          <a:bodyPr/>
          <a:lstStyle/>
          <a:p>
            <a:r>
              <a:rPr lang="en-US" dirty="0"/>
              <a:t>Steps to avoid spatial locality issues:</a:t>
            </a:r>
          </a:p>
          <a:p>
            <a:pPr lvl="1"/>
            <a:r>
              <a:rPr lang="en-US" dirty="0"/>
              <a:t>Maintain 25% free space in aggregates with database loads</a:t>
            </a:r>
          </a:p>
          <a:p>
            <a:pPr lvl="1"/>
            <a:r>
              <a:rPr lang="en-US" dirty="0"/>
              <a:t>Maintain 15% free space in aggregates with file-based loads</a:t>
            </a:r>
          </a:p>
          <a:p>
            <a:pPr lvl="1"/>
            <a:r>
              <a:rPr lang="en-US" dirty="0"/>
              <a:t>Add at least four disks to an aggregate at a time</a:t>
            </a:r>
          </a:p>
          <a:p>
            <a:r>
              <a:rPr lang="en-US" dirty="0"/>
              <a:t>Data ONTAP 7.0 and later has additional tools to mitigate space and file space locality issues</a:t>
            </a:r>
          </a:p>
          <a:p>
            <a:pPr lvl="1"/>
            <a:r>
              <a:rPr lang="en-US" dirty="0"/>
              <a:t>Use flexible volumes</a:t>
            </a:r>
          </a:p>
          <a:p>
            <a:pPr lvl="1"/>
            <a:r>
              <a:rPr lang="en-US" dirty="0"/>
              <a:t>Use the reallocation command</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700" name="Rectangle 4"/>
          <p:cNvSpPr>
            <a:spLocks noGrp="1" noChangeArrowheads="1"/>
          </p:cNvSpPr>
          <p:nvPr>
            <p:ph type="title"/>
          </p:nvPr>
        </p:nvSpPr>
        <p:spPr/>
        <p:txBody>
          <a:bodyPr/>
          <a:lstStyle/>
          <a:p>
            <a:r>
              <a:rPr lang="en-US" dirty="0"/>
              <a:t>Solutions for Space Locality Issues</a:t>
            </a:r>
          </a:p>
        </p:txBody>
      </p:sp>
      <p:sp>
        <p:nvSpPr>
          <p:cNvPr id="157701" name="Rectangle 5"/>
          <p:cNvSpPr>
            <a:spLocks noGrp="1" noChangeArrowheads="1"/>
          </p:cNvSpPr>
          <p:nvPr>
            <p:ph type="body" idx="1"/>
          </p:nvPr>
        </p:nvSpPr>
        <p:spPr/>
        <p:txBody>
          <a:bodyPr/>
          <a:lstStyle/>
          <a:p>
            <a:r>
              <a:rPr lang="en-US" sz="2400" dirty="0"/>
              <a:t>Use </a:t>
            </a:r>
            <a:r>
              <a:rPr lang="en-US" sz="2400" dirty="0">
                <a:latin typeface="Courier New" pitchFamily="49" charset="0"/>
              </a:rPr>
              <a:t>reallocate</a:t>
            </a:r>
            <a:r>
              <a:rPr lang="en-US" sz="2400" dirty="0"/>
              <a:t> to reduce file spatial locality issues</a:t>
            </a:r>
          </a:p>
          <a:p>
            <a:pPr lvl="1"/>
            <a:r>
              <a:rPr lang="en-US" sz="2000" dirty="0"/>
              <a:t>The </a:t>
            </a:r>
            <a:r>
              <a:rPr lang="en-US" sz="2000" dirty="0">
                <a:latin typeface="Courier New" pitchFamily="49" charset="0"/>
              </a:rPr>
              <a:t>reallocate</a:t>
            </a:r>
            <a:r>
              <a:rPr lang="en-US" sz="2000" dirty="0"/>
              <a:t> command </a:t>
            </a:r>
            <a:r>
              <a:rPr lang="en-US" sz="2000" dirty="0" smtClean="0"/>
              <a:t>can be run at the aggregate, FlexVol and file level</a:t>
            </a:r>
            <a:endParaRPr lang="en-US" sz="2000" dirty="0"/>
          </a:p>
          <a:p>
            <a:r>
              <a:rPr lang="en-US" sz="2400" dirty="0"/>
              <a:t>Reallocating a file or a volume</a:t>
            </a:r>
          </a:p>
          <a:p>
            <a:pPr lvl="1"/>
            <a:r>
              <a:rPr lang="en-US" sz="2000" dirty="0"/>
              <a:t>Can increase space consumed by the file when the file has data blocks in common with a Snapshot copy</a:t>
            </a:r>
          </a:p>
          <a:p>
            <a:pPr lvl="1"/>
            <a:r>
              <a:rPr lang="en-US" sz="2000" dirty="0"/>
              <a:t>Requires a substantial amount of free space (at least 25%) when processing a volume</a:t>
            </a:r>
          </a:p>
          <a:p>
            <a:r>
              <a:rPr lang="en-US" sz="2400" dirty="0"/>
              <a:t>With Data ONTAP 7.0, WAFL supports continuous file reallocation using schedules</a:t>
            </a:r>
          </a:p>
          <a:p>
            <a:pPr lvl="1"/>
            <a:r>
              <a:rPr lang="en-US" sz="2000" dirty="0"/>
              <a:t>Better UI and scheduling, as well as the ability to check, optimize, and recheck built into the design</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p:txBody>
          <a:bodyPr/>
          <a:lstStyle/>
          <a:p>
            <a:r>
              <a:rPr lang="en-US" dirty="0"/>
              <a:t>Reallocation Scheduling</a:t>
            </a:r>
          </a:p>
        </p:txBody>
      </p:sp>
      <p:sp>
        <p:nvSpPr>
          <p:cNvPr id="163843" name="Rectangle 3"/>
          <p:cNvSpPr>
            <a:spLocks noGrp="1" noChangeArrowheads="1"/>
          </p:cNvSpPr>
          <p:nvPr>
            <p:ph type="body" idx="1"/>
          </p:nvPr>
        </p:nvSpPr>
        <p:spPr/>
        <p:txBody>
          <a:bodyPr/>
          <a:lstStyle/>
          <a:p>
            <a:pPr marL="290513" indent="-290513">
              <a:lnSpc>
                <a:spcPct val="90000"/>
              </a:lnSpc>
            </a:pPr>
            <a:r>
              <a:rPr lang="en-US" dirty="0">
                <a:latin typeface="Courier New" pitchFamily="49" charset="0"/>
              </a:rPr>
              <a:t>reallocate</a:t>
            </a:r>
            <a:r>
              <a:rPr lang="en-US" dirty="0"/>
              <a:t> jobs are scheduled to run periodically</a:t>
            </a:r>
          </a:p>
          <a:p>
            <a:pPr marL="290513" indent="-290513">
              <a:lnSpc>
                <a:spcPct val="90000"/>
              </a:lnSpc>
            </a:pPr>
            <a:r>
              <a:rPr lang="en-US" dirty="0"/>
              <a:t>Three ways to schedule:</a:t>
            </a:r>
          </a:p>
          <a:p>
            <a:pPr marL="692150" lvl="1" indent="-287338">
              <a:lnSpc>
                <a:spcPct val="90000"/>
              </a:lnSpc>
              <a:buFont typeface="Wingdings" pitchFamily="2" charset="2"/>
              <a:buAutoNum type="arabicPeriod"/>
            </a:pPr>
            <a:r>
              <a:rPr lang="en-US" dirty="0"/>
              <a:t> Interval (default)</a:t>
            </a:r>
          </a:p>
          <a:p>
            <a:pPr marL="1081088" lvl="2" indent="-274638">
              <a:lnSpc>
                <a:spcPct val="90000"/>
              </a:lnSpc>
              <a:buFont typeface="Arial" pitchFamily="34" charset="0"/>
              <a:buChar char="–"/>
            </a:pPr>
            <a:r>
              <a:rPr lang="en-US" dirty="0"/>
              <a:t>Default = 1 day between scans</a:t>
            </a:r>
          </a:p>
          <a:p>
            <a:pPr marL="1482725" lvl="3" indent="-287338">
              <a:lnSpc>
                <a:spcPct val="90000"/>
              </a:lnSpc>
              <a:buFontTx/>
              <a:buChar char="•"/>
            </a:pPr>
            <a:r>
              <a:rPr lang="en-US" dirty="0"/>
              <a:t>Next job is scheduled 24 hours after completion</a:t>
            </a:r>
          </a:p>
          <a:p>
            <a:pPr marL="692150" lvl="1" indent="-287338">
              <a:lnSpc>
                <a:spcPct val="90000"/>
              </a:lnSpc>
              <a:buFont typeface="Wingdings" pitchFamily="2" charset="2"/>
              <a:buAutoNum type="arabicPeriod"/>
            </a:pPr>
            <a:r>
              <a:rPr lang="en-US" dirty="0"/>
              <a:t> Specific schedule</a:t>
            </a:r>
          </a:p>
          <a:p>
            <a:pPr marL="1081088" lvl="2" indent="-274638">
              <a:lnSpc>
                <a:spcPct val="90000"/>
              </a:lnSpc>
              <a:buFont typeface="Arial" pitchFamily="34" charset="0"/>
              <a:buChar char="–"/>
            </a:pPr>
            <a:r>
              <a:rPr lang="en-US" dirty="0"/>
              <a:t>C</a:t>
            </a:r>
            <a:r>
              <a:rPr lang="en-US" dirty="0" smtClean="0"/>
              <a:t>ron-type </a:t>
            </a:r>
            <a:r>
              <a:rPr lang="en-US" dirty="0"/>
              <a:t>scheduling</a:t>
            </a:r>
          </a:p>
          <a:p>
            <a:pPr marL="1482725" lvl="3" indent="-287338">
              <a:lnSpc>
                <a:spcPct val="90000"/>
              </a:lnSpc>
              <a:buFontTx/>
              <a:buChar char="•"/>
            </a:pPr>
            <a:r>
              <a:rPr lang="en-US" dirty="0"/>
              <a:t>Use “*” for all, “-” for range, “,” for list</a:t>
            </a:r>
          </a:p>
          <a:p>
            <a:pPr marL="1482725" lvl="3" indent="-287338">
              <a:lnSpc>
                <a:spcPct val="90000"/>
              </a:lnSpc>
              <a:buFontTx/>
              <a:buChar char="•"/>
            </a:pPr>
            <a:r>
              <a:rPr lang="en-US" dirty="0"/>
              <a:t>Do not use “*” for minutes</a:t>
            </a:r>
          </a:p>
          <a:p>
            <a:pPr marL="692150" lvl="1" indent="-287338">
              <a:lnSpc>
                <a:spcPct val="90000"/>
              </a:lnSpc>
              <a:buFont typeface="Wingdings" pitchFamily="2" charset="2"/>
              <a:buAutoNum type="arabicPeriod"/>
            </a:pPr>
            <a:r>
              <a:rPr lang="en-US" dirty="0"/>
              <a:t> No schedule (once only)</a:t>
            </a:r>
          </a:p>
          <a:p>
            <a:pPr marL="1081088" lvl="2" indent="-274638">
              <a:lnSpc>
                <a:spcPct val="90000"/>
              </a:lnSpc>
              <a:buFont typeface="Arial" pitchFamily="34" charset="0"/>
              <a:buChar char="–"/>
            </a:pPr>
            <a:r>
              <a:rPr lang="en-US" dirty="0">
                <a:latin typeface="Courier New" pitchFamily="49" charset="0"/>
              </a:rPr>
              <a:t>reallocate start –f &lt;path&gt;</a:t>
            </a:r>
          </a:p>
          <a:p>
            <a:pPr marL="1081088" lvl="2" indent="-274638">
              <a:lnSpc>
                <a:spcPct val="90000"/>
              </a:lnSpc>
              <a:buFont typeface="Arial" pitchFamily="34" charset="0"/>
              <a:buChar char="–"/>
            </a:pPr>
            <a:r>
              <a:rPr lang="en-US" dirty="0">
                <a:latin typeface="Courier New" pitchFamily="49" charset="0"/>
              </a:rPr>
              <a:t>wafl scan reallocate &lt;path&gt;</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p:txBody>
          <a:bodyPr/>
          <a:lstStyle/>
          <a:p>
            <a:r>
              <a:rPr lang="en-US" dirty="0"/>
              <a:t>Reallocation Scheduling (Cont.)</a:t>
            </a:r>
          </a:p>
        </p:txBody>
      </p:sp>
      <p:graphicFrame>
        <p:nvGraphicFramePr>
          <p:cNvPr id="165991" name="Group 103"/>
          <p:cNvGraphicFramePr>
            <a:graphicFrameLocks noGrp="1"/>
          </p:cNvGraphicFramePr>
          <p:nvPr>
            <p:ph type="tbl" idx="1"/>
          </p:nvPr>
        </p:nvGraphicFramePr>
        <p:xfrm>
          <a:off x="1527860" y="1376568"/>
          <a:ext cx="6918325" cy="3279648"/>
        </p:xfrm>
        <a:graphic>
          <a:graphicData uri="http://schemas.openxmlformats.org/drawingml/2006/table">
            <a:tbl>
              <a:tblPr/>
              <a:tblGrid>
                <a:gridCol w="974725"/>
                <a:gridCol w="623888"/>
                <a:gridCol w="1393825"/>
                <a:gridCol w="1347787"/>
                <a:gridCol w="2578100"/>
              </a:tblGrid>
              <a:tr h="180975">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600" b="0" i="0" u="none" strike="noStrike" cap="none" normalizeH="0" baseline="0" dirty="0" smtClean="0">
                          <a:ln>
                            <a:noFill/>
                          </a:ln>
                          <a:solidFill>
                            <a:schemeClr val="tx1"/>
                          </a:solidFill>
                          <a:effectLst/>
                          <a:latin typeface="Arial" pitchFamily="34" charset="0"/>
                        </a:rPr>
                        <a:t>Minute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600" b="0" i="0" u="none" strike="noStrike" cap="none" normalizeH="0" baseline="0" dirty="0" smtClean="0">
                          <a:ln>
                            <a:noFill/>
                          </a:ln>
                          <a:solidFill>
                            <a:schemeClr val="tx1"/>
                          </a:solidFill>
                          <a:effectLst/>
                          <a:latin typeface="Arial" pitchFamily="34" charset="0"/>
                        </a:rPr>
                        <a:t>Hour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600" b="0" i="0" u="none" strike="noStrike" cap="none" normalizeH="0" baseline="0" dirty="0" smtClean="0">
                          <a:ln>
                            <a:noFill/>
                          </a:ln>
                          <a:solidFill>
                            <a:schemeClr val="tx1"/>
                          </a:solidFill>
                          <a:effectLst/>
                          <a:latin typeface="Arial" pitchFamily="34" charset="0"/>
                        </a:rPr>
                        <a:t>Day of Month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600" b="0" i="0" u="none" strike="noStrike" cap="none" normalizeH="0" baseline="0" dirty="0" smtClean="0">
                          <a:ln>
                            <a:noFill/>
                          </a:ln>
                          <a:solidFill>
                            <a:schemeClr val="tx1"/>
                          </a:solidFill>
                          <a:effectLst/>
                          <a:latin typeface="Arial" pitchFamily="34" charset="0"/>
                        </a:rPr>
                        <a:t>Day of Week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600" b="0" i="0" u="none" strike="noStrike" cap="none" normalizeH="0" baseline="0" dirty="0" smtClean="0">
                          <a:ln>
                            <a:noFill/>
                          </a:ln>
                          <a:solidFill>
                            <a:schemeClr val="tx1"/>
                          </a:solidFill>
                          <a:effectLst/>
                          <a:latin typeface="Arial" pitchFamily="34" charset="0"/>
                        </a:rPr>
                        <a:t>Result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600" b="0" i="0" u="none" strike="noStrike" cap="none" normalizeH="0" baseline="0" dirty="0" smtClean="0">
                          <a:ln>
                            <a:noFill/>
                          </a:ln>
                          <a:solidFill>
                            <a:schemeClr val="tx1"/>
                          </a:solidFill>
                          <a:effectLst/>
                          <a:latin typeface="Arial" pitchFamily="34"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600" b="0" i="0" u="none" strike="noStrike" cap="none" normalizeH="0" baseline="0" dirty="0" smtClean="0">
                          <a:ln>
                            <a:noFill/>
                          </a:ln>
                          <a:solidFill>
                            <a:schemeClr val="tx1"/>
                          </a:solidFill>
                          <a:effectLst/>
                          <a:latin typeface="Arial" pitchFamily="34" charset="0"/>
                        </a:rPr>
                        <a:t>23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600" b="0" i="0" u="none" strike="noStrike" cap="none" normalizeH="0" baseline="0" dirty="0" smtClean="0">
                          <a:ln>
                            <a:noFill/>
                          </a:ln>
                          <a:solidFill>
                            <a:schemeClr val="tx1"/>
                          </a:solidFill>
                          <a:effectLst/>
                          <a:latin typeface="Arial" pitchFamily="34" charset="0"/>
                        </a:rPr>
                        <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600" b="0" i="0" u="none" strike="noStrike" cap="none" normalizeH="0" baseline="0" dirty="0" smtClean="0">
                          <a:ln>
                            <a:noFill/>
                          </a:ln>
                          <a:solidFill>
                            <a:schemeClr val="tx1"/>
                          </a:solidFill>
                          <a:effectLst/>
                          <a:latin typeface="Arial" pitchFamily="34" charset="0"/>
                        </a:rPr>
                        <a:t>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600" b="0" i="0" u="none" strike="noStrike" cap="none" normalizeH="0" baseline="0" dirty="0" smtClean="0">
                          <a:ln>
                            <a:noFill/>
                          </a:ln>
                          <a:solidFill>
                            <a:schemeClr val="tx1"/>
                          </a:solidFill>
                          <a:effectLst/>
                          <a:latin typeface="Arial" pitchFamily="34" charset="0"/>
                        </a:rPr>
                        <a:t>Scan at 11:00 p.m. every Saturday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600" b="0" i="0" u="none" strike="noStrike" cap="none" normalizeH="0" baseline="0" dirty="0" smtClean="0">
                          <a:ln>
                            <a:noFill/>
                          </a:ln>
                          <a:solidFill>
                            <a:schemeClr val="tx1"/>
                          </a:solidFill>
                          <a:effectLst/>
                          <a:latin typeface="Arial" pitchFamily="34"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600" b="0" i="0" u="none" strike="noStrike" cap="none" normalizeH="0" baseline="0" dirty="0" smtClean="0">
                          <a:ln>
                            <a:noFill/>
                          </a:ln>
                          <a:solidFill>
                            <a:schemeClr val="tx1"/>
                          </a:solidFill>
                          <a:effectLst/>
                          <a:latin typeface="Arial" pitchFamily="34" charset="0"/>
                        </a:rPr>
                        <a:t>10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600" b="0" i="0" u="none" strike="noStrike" cap="none" normalizeH="0" baseline="0" dirty="0" smtClean="0">
                          <a:ln>
                            <a:noFill/>
                          </a:ln>
                          <a:solidFill>
                            <a:schemeClr val="tx1"/>
                          </a:solidFill>
                          <a:effectLst/>
                          <a:latin typeface="Arial" pitchFamily="34" charset="0"/>
                        </a:rPr>
                        <a:t>15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600" b="0" i="0" u="none" strike="noStrike" cap="none" normalizeH="0" baseline="0" dirty="0" smtClean="0">
                          <a:ln>
                            <a:noFill/>
                          </a:ln>
                          <a:solidFill>
                            <a:schemeClr val="tx1"/>
                          </a:solidFill>
                          <a:effectLst/>
                          <a:latin typeface="Arial" pitchFamily="34" charset="0"/>
                        </a:rPr>
                        <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600" b="0" i="0" u="none" strike="noStrike" cap="none" normalizeH="0" baseline="0" dirty="0" smtClean="0">
                          <a:ln>
                            <a:noFill/>
                          </a:ln>
                          <a:solidFill>
                            <a:schemeClr val="tx1"/>
                          </a:solidFill>
                          <a:effectLst/>
                          <a:latin typeface="Arial" pitchFamily="34" charset="0"/>
                        </a:rPr>
                        <a:t>Scan at 10:00 a.m. on the fifteenth of the month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600" b="0" i="0" u="none" strike="noStrike" cap="none" normalizeH="0" baseline="0" dirty="0" smtClean="0">
                          <a:ln>
                            <a:noFill/>
                          </a:ln>
                          <a:solidFill>
                            <a:schemeClr val="tx1"/>
                          </a:solidFill>
                          <a:effectLst/>
                          <a:latin typeface="Arial" pitchFamily="34" charset="0"/>
                        </a:rPr>
                        <a:t>0,10,20,</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600" b="0" i="0" u="none" strike="noStrike" cap="none" normalizeH="0" baseline="0" dirty="0" smtClean="0">
                          <a:ln>
                            <a:noFill/>
                          </a:ln>
                          <a:solidFill>
                            <a:schemeClr val="tx1"/>
                          </a:solidFill>
                          <a:effectLst/>
                          <a:latin typeface="Arial" pitchFamily="34" charset="0"/>
                        </a:rPr>
                        <a:t>30,40,50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600" b="0" i="0" u="none" strike="noStrike" cap="none" normalizeH="0" baseline="0" dirty="0" smtClean="0">
                          <a:ln>
                            <a:noFill/>
                          </a:ln>
                          <a:solidFill>
                            <a:schemeClr val="tx1"/>
                          </a:solidFill>
                          <a:effectLst/>
                          <a:latin typeface="Arial" pitchFamily="34" charset="0"/>
                        </a:rPr>
                        <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600" b="0" i="0" u="none" strike="noStrike" cap="none" normalizeH="0" baseline="0" dirty="0" smtClean="0">
                          <a:ln>
                            <a:noFill/>
                          </a:ln>
                          <a:solidFill>
                            <a:schemeClr val="tx1"/>
                          </a:solidFill>
                          <a:effectLst/>
                          <a:latin typeface="Arial" pitchFamily="34" charset="0"/>
                        </a:rPr>
                        <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600" b="0" i="0" u="none" strike="noStrike" cap="none" normalizeH="0" baseline="0" dirty="0" smtClean="0">
                          <a:ln>
                            <a:noFill/>
                          </a:ln>
                          <a:solidFill>
                            <a:schemeClr val="tx1"/>
                          </a:solidFill>
                          <a:effectLst/>
                          <a:latin typeface="Arial" pitchFamily="34" charset="0"/>
                        </a:rPr>
                        <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600" b="0" i="0" u="none" strike="noStrike" cap="none" normalizeH="0" baseline="0" dirty="0" smtClean="0">
                          <a:ln>
                            <a:noFill/>
                          </a:ln>
                          <a:solidFill>
                            <a:schemeClr val="tx1"/>
                          </a:solidFill>
                          <a:effectLst/>
                          <a:latin typeface="Arial" pitchFamily="34" charset="0"/>
                        </a:rPr>
                        <a:t>Scan every 10 minutes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600" b="0" i="0" u="none" strike="noStrike" cap="none" normalizeH="0" baseline="0" dirty="0" smtClean="0">
                          <a:ln>
                            <a:noFill/>
                          </a:ln>
                          <a:solidFill>
                            <a:schemeClr val="tx1"/>
                          </a:solidFill>
                          <a:effectLst/>
                          <a:latin typeface="Arial" pitchFamily="34"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600" b="0" i="0" u="none" strike="noStrike" cap="none" normalizeH="0" baseline="0" dirty="0" smtClean="0">
                          <a:ln>
                            <a:noFill/>
                          </a:ln>
                          <a:solidFill>
                            <a:schemeClr val="tx1"/>
                          </a:solidFill>
                          <a:effectLst/>
                          <a:latin typeface="Arial" pitchFamily="34" charset="0"/>
                        </a:rPr>
                        <a:t>23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600" b="0" i="0" u="none" strike="noStrike" cap="none" normalizeH="0" baseline="0" dirty="0" smtClean="0">
                          <a:ln>
                            <a:noFill/>
                          </a:ln>
                          <a:solidFill>
                            <a:schemeClr val="tx1"/>
                          </a:solidFill>
                          <a:effectLst/>
                          <a:latin typeface="Arial" pitchFamily="34" charset="0"/>
                        </a:rPr>
                        <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600" b="0" i="0" u="none" strike="noStrike" cap="none" normalizeH="0" baseline="0" dirty="0" smtClean="0">
                          <a:ln>
                            <a:noFill/>
                          </a:ln>
                          <a:solidFill>
                            <a:schemeClr val="tx1"/>
                          </a:solidFill>
                          <a:effectLst/>
                          <a:latin typeface="Arial" pitchFamily="34" charset="0"/>
                        </a:rPr>
                        <a:t>1-5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600" b="0" i="0" u="none" strike="noStrike" cap="none" normalizeH="0" baseline="0" dirty="0" smtClean="0">
                          <a:ln>
                            <a:noFill/>
                          </a:ln>
                          <a:solidFill>
                            <a:schemeClr val="tx1"/>
                          </a:solidFill>
                          <a:effectLst/>
                          <a:latin typeface="Arial" pitchFamily="34" charset="0"/>
                        </a:rPr>
                        <a:t>Scan Monday through Friday at 11:00 p.m.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0975">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600" b="0" i="0" u="none" strike="noStrike" cap="none" normalizeH="0" baseline="0" dirty="0" smtClean="0">
                          <a:ln>
                            <a:noFill/>
                          </a:ln>
                          <a:solidFill>
                            <a:schemeClr val="tx1"/>
                          </a:solidFill>
                          <a:effectLst/>
                          <a:latin typeface="Arial" pitchFamily="34"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600" b="0" i="0" u="none" strike="noStrike" cap="none" normalizeH="0" baseline="0" dirty="0" smtClean="0">
                          <a:ln>
                            <a:noFill/>
                          </a:ln>
                          <a:solidFill>
                            <a:schemeClr val="tx1"/>
                          </a:solidFill>
                          <a:effectLst/>
                          <a:latin typeface="Arial" pitchFamily="34" charset="0"/>
                        </a:rPr>
                        <a:t>21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600" b="0" i="0" u="none" strike="noStrike" cap="none" normalizeH="0" baseline="0" dirty="0" smtClean="0">
                          <a:ln>
                            <a:noFill/>
                          </a:ln>
                          <a:solidFill>
                            <a:schemeClr val="tx1"/>
                          </a:solidFill>
                          <a:effectLst/>
                          <a:latin typeface="Arial" pitchFamily="34" charset="0"/>
                        </a:rPr>
                        <a: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600" b="0" i="0" u="none" strike="noStrike" cap="none" normalizeH="0" baseline="0" dirty="0" smtClean="0">
                          <a:ln>
                            <a:noFill/>
                          </a:ln>
                          <a:solidFill>
                            <a:schemeClr val="tx1"/>
                          </a:solidFill>
                          <a:effectLst/>
                          <a:latin typeface="Arial" pitchFamily="34" charset="0"/>
                        </a:rPr>
                        <a:t>0,6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600" b="0" i="0" u="none" strike="noStrike" cap="none" normalizeH="0" baseline="0" dirty="0" smtClean="0">
                          <a:ln>
                            <a:noFill/>
                          </a:ln>
                          <a:solidFill>
                            <a:schemeClr val="tx1"/>
                          </a:solidFill>
                          <a:effectLst/>
                          <a:latin typeface="Arial" pitchFamily="34" charset="0"/>
                        </a:rPr>
                        <a:t>Scan Saturday and Sunday at 9:00 p.m.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97" name="Rectangle 13"/>
          <p:cNvSpPr>
            <a:spLocks noGrp="1" noChangeArrowheads="1"/>
          </p:cNvSpPr>
          <p:nvPr>
            <p:ph type="body" idx="1"/>
          </p:nvPr>
        </p:nvSpPr>
        <p:spPr/>
        <p:txBody>
          <a:bodyPr/>
          <a:lstStyle/>
          <a:p>
            <a:pPr>
              <a:buClrTx/>
              <a:buFontTx/>
              <a:buNone/>
            </a:pPr>
            <a:r>
              <a:rPr lang="en-US" sz="1600" dirty="0" smtClean="0">
                <a:latin typeface="Courier New" pitchFamily="49" charset="0"/>
              </a:rPr>
              <a:t>system&gt; </a:t>
            </a:r>
            <a:r>
              <a:rPr lang="en-US" sz="1600" b="1" dirty="0" smtClean="0">
                <a:latin typeface="Courier New" pitchFamily="49" charset="0"/>
              </a:rPr>
              <a:t>reallocate </a:t>
            </a:r>
            <a:r>
              <a:rPr lang="en-US" sz="1600" b="1" dirty="0">
                <a:latin typeface="Courier New" pitchFamily="49" charset="0"/>
              </a:rPr>
              <a:t>start /vol/flex1/abc</a:t>
            </a:r>
          </a:p>
          <a:p>
            <a:pPr>
              <a:buClrTx/>
              <a:buFontTx/>
              <a:buNone/>
            </a:pPr>
            <a:r>
              <a:rPr lang="en-US" sz="1600" dirty="0">
                <a:latin typeface="Courier New" pitchFamily="49" charset="0"/>
              </a:rPr>
              <a:t>Fri Nov  5 20:17:11 GMT [wafl.scan.start:info]: Starting WAFL layout measurement on volume flex1.</a:t>
            </a:r>
          </a:p>
          <a:p>
            <a:pPr>
              <a:buClrTx/>
              <a:buFontTx/>
              <a:buNone/>
            </a:pPr>
            <a:r>
              <a:rPr lang="en-US" sz="1600" dirty="0">
                <a:latin typeface="Courier New" pitchFamily="49" charset="0"/>
              </a:rPr>
              <a:t>Reallocation scan will be started on '/vol/flex1/abc'.</a:t>
            </a:r>
          </a:p>
          <a:p>
            <a:pPr>
              <a:buClrTx/>
              <a:buFontTx/>
              <a:buNone/>
            </a:pPr>
            <a:r>
              <a:rPr lang="en-US" sz="1600" dirty="0">
                <a:latin typeface="Courier New" pitchFamily="49" charset="0"/>
              </a:rPr>
              <a:t>Monitor the system log for results.</a:t>
            </a:r>
          </a:p>
          <a:p>
            <a:pPr>
              <a:buClrTx/>
              <a:buFontTx/>
              <a:buNone/>
            </a:pPr>
            <a:r>
              <a:rPr lang="en-US" sz="1600" dirty="0" smtClean="0">
                <a:latin typeface="Courier New" pitchFamily="49" charset="0"/>
              </a:rPr>
              <a:t>system&gt; </a:t>
            </a:r>
            <a:r>
              <a:rPr lang="en-US" sz="1600" b="1" dirty="0" smtClean="0">
                <a:latin typeface="Courier New" pitchFamily="49" charset="0"/>
              </a:rPr>
              <a:t>reallocate </a:t>
            </a:r>
            <a:r>
              <a:rPr lang="en-US" sz="1600" b="1" dirty="0">
                <a:latin typeface="Courier New" pitchFamily="49" charset="0"/>
              </a:rPr>
              <a:t>status -v</a:t>
            </a:r>
          </a:p>
          <a:p>
            <a:pPr>
              <a:buClrTx/>
              <a:buFontTx/>
              <a:buNone/>
            </a:pPr>
            <a:r>
              <a:rPr lang="en-US" sz="1600" dirty="0">
                <a:latin typeface="Courier New" pitchFamily="49" charset="0"/>
              </a:rPr>
              <a:t>Reallocation scans are on</a:t>
            </a:r>
          </a:p>
          <a:p>
            <a:pPr>
              <a:buClrTx/>
              <a:buFontTx/>
              <a:buNone/>
            </a:pPr>
            <a:r>
              <a:rPr lang="en-US" sz="1600" dirty="0">
                <a:latin typeface="Courier New" pitchFamily="49" charset="0"/>
              </a:rPr>
              <a:t>/vol/flex1/abc:</a:t>
            </a:r>
          </a:p>
          <a:p>
            <a:pPr>
              <a:buClrTx/>
              <a:buFontTx/>
              <a:buNone/>
            </a:pPr>
            <a:r>
              <a:rPr lang="en-US" sz="1600" dirty="0">
                <a:latin typeface="Courier New" pitchFamily="49" charset="0"/>
              </a:rPr>
              <a:t>        State: Idle</a:t>
            </a:r>
          </a:p>
          <a:p>
            <a:pPr>
              <a:buClrTx/>
              <a:buFontTx/>
              <a:buNone/>
            </a:pPr>
            <a:r>
              <a:rPr lang="en-US" sz="1600" dirty="0">
                <a:latin typeface="Courier New" pitchFamily="49" charset="0"/>
              </a:rPr>
              <a:t>        Flags: maybe_realloc,repeat</a:t>
            </a:r>
          </a:p>
          <a:p>
            <a:pPr>
              <a:buClrTx/>
              <a:buFontTx/>
              <a:buNone/>
            </a:pPr>
            <a:r>
              <a:rPr lang="en-US" sz="1600" dirty="0">
                <a:latin typeface="Courier New" pitchFamily="49" charset="0"/>
              </a:rPr>
              <a:t>    Threshold: 4</a:t>
            </a:r>
          </a:p>
          <a:p>
            <a:pPr>
              <a:buClrTx/>
              <a:buFontTx/>
              <a:buNone/>
            </a:pPr>
            <a:r>
              <a:rPr lang="en-US" sz="1600" dirty="0">
                <a:latin typeface="Courier New" pitchFamily="49" charset="0"/>
              </a:rPr>
              <a:t>     Schedule: n/a</a:t>
            </a:r>
          </a:p>
          <a:p>
            <a:pPr>
              <a:buClrTx/>
              <a:buFontTx/>
              <a:buNone/>
            </a:pPr>
            <a:r>
              <a:rPr lang="en-US" sz="1600" dirty="0">
                <a:latin typeface="Courier New" pitchFamily="49" charset="0"/>
              </a:rPr>
              <a:t>     Interval: 1 day</a:t>
            </a:r>
          </a:p>
          <a:p>
            <a:pPr>
              <a:buClrTx/>
              <a:buFontTx/>
              <a:buNone/>
            </a:pPr>
            <a:r>
              <a:rPr lang="en-US" sz="1600" dirty="0">
                <a:latin typeface="Courier New" pitchFamily="49" charset="0"/>
              </a:rPr>
              <a:t> Optimization: 1</a:t>
            </a:r>
            <a:endParaRPr lang="en-US" dirty="0"/>
          </a:p>
        </p:txBody>
      </p:sp>
      <p:sp>
        <p:nvSpPr>
          <p:cNvPr id="169986" name="Rectangle 2"/>
          <p:cNvSpPr>
            <a:spLocks noGrp="1" noChangeArrowheads="1"/>
          </p:cNvSpPr>
          <p:nvPr>
            <p:ph type="title"/>
          </p:nvPr>
        </p:nvSpPr>
        <p:spPr/>
        <p:txBody>
          <a:bodyPr/>
          <a:lstStyle/>
          <a:p>
            <a:r>
              <a:rPr lang="en-US" dirty="0">
                <a:latin typeface="Courier New" pitchFamily="49" charset="0"/>
              </a:rPr>
              <a:t>reallocate</a:t>
            </a:r>
            <a:r>
              <a:rPr lang="en-US" dirty="0"/>
              <a:t> Command</a:t>
            </a:r>
          </a:p>
        </p:txBody>
      </p:sp>
      <p:sp>
        <p:nvSpPr>
          <p:cNvPr id="169992" name="Text Box 8"/>
          <p:cNvSpPr txBox="1">
            <a:spLocks noChangeArrowheads="1"/>
          </p:cNvSpPr>
          <p:nvPr/>
        </p:nvSpPr>
        <p:spPr bwMode="auto">
          <a:xfrm>
            <a:off x="5191125" y="4341813"/>
            <a:ext cx="3446463" cy="825500"/>
          </a:xfrm>
          <a:prstGeom prst="rect">
            <a:avLst/>
          </a:prstGeom>
          <a:noFill/>
          <a:ln w="12700" algn="ctr">
            <a:noFill/>
            <a:miter lim="800000"/>
            <a:headEnd/>
            <a:tailEnd/>
          </a:ln>
          <a:effectLst/>
        </p:spPr>
        <p:txBody>
          <a:bodyPr>
            <a:spAutoFit/>
          </a:bodyPr>
          <a:lstStyle/>
          <a:p>
            <a:pPr algn="l">
              <a:spcBef>
                <a:spcPct val="50000"/>
              </a:spcBef>
              <a:buClrTx/>
              <a:buFontTx/>
              <a:buNone/>
            </a:pPr>
            <a:r>
              <a:rPr lang="en-US" sz="1600" dirty="0"/>
              <a:t>By default, a reallocation on a file or LUN will have an interval of 1 day and a threshold of </a:t>
            </a:r>
            <a:r>
              <a:rPr lang="en-US" sz="1600" dirty="0" smtClean="0"/>
              <a:t>4</a:t>
            </a:r>
            <a:endParaRPr lang="en-US" sz="1600" dirty="0"/>
          </a:p>
        </p:txBody>
      </p:sp>
      <p:sp>
        <p:nvSpPr>
          <p:cNvPr id="169993" name="Line 9"/>
          <p:cNvSpPr>
            <a:spLocks noChangeShapeType="1"/>
          </p:cNvSpPr>
          <p:nvPr/>
        </p:nvSpPr>
        <p:spPr bwMode="auto">
          <a:xfrm flipH="1" flipV="1">
            <a:off x="3052763" y="4176713"/>
            <a:ext cx="2198687" cy="341312"/>
          </a:xfrm>
          <a:prstGeom prst="line">
            <a:avLst/>
          </a:prstGeom>
          <a:noFill/>
          <a:ln w="25400">
            <a:solidFill>
              <a:srgbClr val="005BAE"/>
            </a:solidFill>
            <a:round/>
            <a:headEnd/>
            <a:tailEnd type="triangle" w="med" len="med"/>
          </a:ln>
          <a:effectLst/>
        </p:spPr>
        <p:txBody>
          <a:bodyPr wrap="none" anchor="ctr"/>
          <a:lstStyle/>
          <a:p>
            <a:endParaRPr lang="en-US" dirty="0"/>
          </a:p>
        </p:txBody>
      </p:sp>
      <p:sp>
        <p:nvSpPr>
          <p:cNvPr id="169998" name="Line 14"/>
          <p:cNvSpPr>
            <a:spLocks noChangeShapeType="1"/>
          </p:cNvSpPr>
          <p:nvPr/>
        </p:nvSpPr>
        <p:spPr bwMode="auto">
          <a:xfrm flipH="1">
            <a:off x="3562350" y="4773613"/>
            <a:ext cx="1689100" cy="0"/>
          </a:xfrm>
          <a:prstGeom prst="line">
            <a:avLst/>
          </a:prstGeom>
          <a:noFill/>
          <a:ln w="25400">
            <a:solidFill>
              <a:srgbClr val="005BAE"/>
            </a:solidFill>
            <a:round/>
            <a:headEnd/>
            <a:tailEnd type="triangle" w="med" len="med"/>
          </a:ln>
          <a:effectLst/>
        </p:spPr>
        <p:txBody>
          <a:bodyPr wrap="none" anchor="ctr"/>
          <a:lstStyle/>
          <a:p>
            <a:endParaRPr lang="en-US"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84" name="Rectangle 8"/>
          <p:cNvSpPr>
            <a:spLocks noGrp="1" noChangeArrowheads="1"/>
          </p:cNvSpPr>
          <p:nvPr>
            <p:ph type="body" idx="1"/>
          </p:nvPr>
        </p:nvSpPr>
        <p:spPr/>
        <p:txBody>
          <a:bodyPr/>
          <a:lstStyle/>
          <a:p>
            <a:pPr>
              <a:lnSpc>
                <a:spcPct val="90000"/>
              </a:lnSpc>
              <a:buClrTx/>
              <a:buFontTx/>
              <a:buNone/>
            </a:pPr>
            <a:r>
              <a:rPr lang="en-US" sz="1600" dirty="0" smtClean="0">
                <a:latin typeface="Courier New" pitchFamily="49" charset="0"/>
              </a:rPr>
              <a:t>system&gt; </a:t>
            </a:r>
            <a:r>
              <a:rPr lang="en-US" sz="1600" b="1" dirty="0" smtClean="0">
                <a:latin typeface="Courier New" pitchFamily="49" charset="0"/>
              </a:rPr>
              <a:t>reallocate </a:t>
            </a:r>
            <a:r>
              <a:rPr lang="en-US" sz="1600" b="1" dirty="0">
                <a:latin typeface="Courier New" pitchFamily="49" charset="0"/>
              </a:rPr>
              <a:t>measure /vol/flex1 </a:t>
            </a:r>
          </a:p>
          <a:p>
            <a:pPr>
              <a:lnSpc>
                <a:spcPct val="90000"/>
              </a:lnSpc>
              <a:buFont typeface="Wingdings 2" pitchFamily="18" charset="2"/>
              <a:buNone/>
            </a:pPr>
            <a:r>
              <a:rPr lang="en-US" sz="1600" dirty="0">
                <a:latin typeface="Courier New" pitchFamily="49" charset="0"/>
              </a:rPr>
              <a:t>Tue Sep  9 14:52:24 PDT [wafl.scan.start:info]: Starting WAFL layout measurement on volume vol1.</a:t>
            </a:r>
          </a:p>
          <a:p>
            <a:pPr>
              <a:lnSpc>
                <a:spcPct val="90000"/>
              </a:lnSpc>
              <a:buFont typeface="Wingdings 2" pitchFamily="18" charset="2"/>
              <a:buNone/>
            </a:pPr>
            <a:r>
              <a:rPr lang="en-US" sz="1600" dirty="0">
                <a:latin typeface="Courier New" pitchFamily="49" charset="0"/>
              </a:rPr>
              <a:t>Tue Sep  9 14:52:24 PDT [wafl.reallocate.check.value:info]: Allocation measurement check on '/vol/flex1' is 1.</a:t>
            </a:r>
          </a:p>
          <a:p>
            <a:pPr>
              <a:lnSpc>
                <a:spcPct val="90000"/>
              </a:lnSpc>
              <a:buClrTx/>
              <a:buFontTx/>
              <a:buNone/>
            </a:pPr>
            <a:r>
              <a:rPr lang="en-US" sz="1600" dirty="0" smtClean="0">
                <a:latin typeface="Courier New" pitchFamily="49" charset="0"/>
              </a:rPr>
              <a:t>system&gt; </a:t>
            </a:r>
            <a:r>
              <a:rPr lang="en-US" sz="1600" b="1" dirty="0" smtClean="0">
                <a:latin typeface="Courier New" pitchFamily="49" charset="0"/>
              </a:rPr>
              <a:t>reallocate </a:t>
            </a:r>
            <a:r>
              <a:rPr lang="en-US" sz="1600" b="1" dirty="0">
                <a:latin typeface="Courier New" pitchFamily="49" charset="0"/>
              </a:rPr>
              <a:t>start –f /vol/flex1</a:t>
            </a:r>
          </a:p>
          <a:p>
            <a:pPr>
              <a:lnSpc>
                <a:spcPct val="90000"/>
              </a:lnSpc>
              <a:buClrTx/>
              <a:buFontTx/>
              <a:buNone/>
            </a:pPr>
            <a:r>
              <a:rPr lang="en-US" sz="1600" dirty="0">
                <a:latin typeface="Courier New" pitchFamily="49" charset="0"/>
              </a:rPr>
              <a:t>Fri Nov  5 21:07:27 GMT [wafl.scan.start:info]: Starting file reallocating on volume flex1.</a:t>
            </a:r>
          </a:p>
          <a:p>
            <a:pPr>
              <a:lnSpc>
                <a:spcPct val="90000"/>
              </a:lnSpc>
              <a:buClrTx/>
              <a:buFontTx/>
              <a:buNone/>
            </a:pPr>
            <a:r>
              <a:rPr lang="en-US" sz="1600" dirty="0">
                <a:latin typeface="Courier New" pitchFamily="49" charset="0"/>
              </a:rPr>
              <a:t>Reallocation scan will be started on '/vol/flex1'.</a:t>
            </a:r>
          </a:p>
          <a:p>
            <a:pPr>
              <a:lnSpc>
                <a:spcPct val="90000"/>
              </a:lnSpc>
              <a:buClrTx/>
              <a:buFontTx/>
              <a:buNone/>
            </a:pPr>
            <a:r>
              <a:rPr lang="en-US" sz="1600" dirty="0">
                <a:latin typeface="Courier New" pitchFamily="49" charset="0"/>
              </a:rPr>
              <a:t>Monitor the system log for results.</a:t>
            </a:r>
          </a:p>
          <a:p>
            <a:pPr>
              <a:lnSpc>
                <a:spcPct val="90000"/>
              </a:lnSpc>
              <a:buClrTx/>
              <a:buFontTx/>
              <a:buNone/>
            </a:pPr>
            <a:r>
              <a:rPr lang="en-US" sz="1600" dirty="0" smtClean="0">
                <a:latin typeface="Courier New" pitchFamily="49" charset="0"/>
              </a:rPr>
              <a:t>system&gt; </a:t>
            </a:r>
            <a:r>
              <a:rPr lang="en-US" sz="1600" b="1" dirty="0" smtClean="0">
                <a:latin typeface="Courier New" pitchFamily="49" charset="0"/>
              </a:rPr>
              <a:t>reallocate </a:t>
            </a:r>
            <a:r>
              <a:rPr lang="en-US" sz="1600" b="1" dirty="0">
                <a:latin typeface="Courier New" pitchFamily="49" charset="0"/>
              </a:rPr>
              <a:t>status -v</a:t>
            </a:r>
          </a:p>
          <a:p>
            <a:pPr>
              <a:lnSpc>
                <a:spcPct val="90000"/>
              </a:lnSpc>
              <a:buClrTx/>
              <a:buFontTx/>
              <a:buNone/>
            </a:pPr>
            <a:r>
              <a:rPr lang="en-US" sz="1600" dirty="0">
                <a:latin typeface="Courier New" pitchFamily="49" charset="0"/>
              </a:rPr>
              <a:t>Reallocation scans are on</a:t>
            </a:r>
          </a:p>
          <a:p>
            <a:pPr>
              <a:lnSpc>
                <a:spcPct val="90000"/>
              </a:lnSpc>
              <a:buClrTx/>
              <a:buFontTx/>
              <a:buNone/>
            </a:pPr>
            <a:r>
              <a:rPr lang="en-US" sz="1600" dirty="0">
                <a:latin typeface="Courier New" pitchFamily="49" charset="0"/>
              </a:rPr>
              <a:t>/vol/flex1:</a:t>
            </a:r>
          </a:p>
          <a:p>
            <a:pPr>
              <a:lnSpc>
                <a:spcPct val="90000"/>
              </a:lnSpc>
              <a:buClrTx/>
              <a:buFontTx/>
              <a:buNone/>
            </a:pPr>
            <a:r>
              <a:rPr lang="en-US" sz="1600" dirty="0">
                <a:latin typeface="Courier New" pitchFamily="49" charset="0"/>
              </a:rPr>
              <a:t>        State: Reallocating: Inode 596, block 0 of 1168</a:t>
            </a:r>
          </a:p>
          <a:p>
            <a:pPr>
              <a:lnSpc>
                <a:spcPct val="90000"/>
              </a:lnSpc>
              <a:buClrTx/>
              <a:buFontTx/>
              <a:buNone/>
            </a:pPr>
            <a:r>
              <a:rPr lang="en-US" sz="1600" dirty="0">
                <a:latin typeface="Courier New" pitchFamily="49" charset="0"/>
              </a:rPr>
              <a:t>        Flags: doing_force,whole_vol</a:t>
            </a:r>
          </a:p>
          <a:p>
            <a:pPr>
              <a:lnSpc>
                <a:spcPct val="90000"/>
              </a:lnSpc>
              <a:buClrTx/>
              <a:buFontTx/>
              <a:buNone/>
            </a:pPr>
            <a:r>
              <a:rPr lang="en-US" sz="1600" dirty="0">
                <a:latin typeface="Courier New" pitchFamily="49" charset="0"/>
              </a:rPr>
              <a:t>    Threshold: 4</a:t>
            </a:r>
          </a:p>
          <a:p>
            <a:pPr>
              <a:lnSpc>
                <a:spcPct val="90000"/>
              </a:lnSpc>
              <a:buClrTx/>
              <a:buFontTx/>
              <a:buNone/>
            </a:pPr>
            <a:r>
              <a:rPr lang="en-US" sz="1600" dirty="0">
                <a:latin typeface="Courier New" pitchFamily="49" charset="0"/>
              </a:rPr>
              <a:t>     Schedule: n/a</a:t>
            </a:r>
          </a:p>
          <a:p>
            <a:pPr>
              <a:lnSpc>
                <a:spcPct val="90000"/>
              </a:lnSpc>
              <a:buClrTx/>
              <a:buFontTx/>
              <a:buNone/>
            </a:pPr>
            <a:r>
              <a:rPr lang="en-US" sz="1600" dirty="0">
                <a:latin typeface="Courier New" pitchFamily="49" charset="0"/>
              </a:rPr>
              <a:t>     Interval: n/a</a:t>
            </a:r>
          </a:p>
          <a:p>
            <a:pPr>
              <a:lnSpc>
                <a:spcPct val="90000"/>
              </a:lnSpc>
              <a:buClrTx/>
              <a:buFontTx/>
              <a:buNone/>
            </a:pPr>
            <a:r>
              <a:rPr lang="en-US" sz="1600" dirty="0">
                <a:solidFill>
                  <a:schemeClr val="hlink"/>
                </a:solidFill>
                <a:latin typeface="Courier New" pitchFamily="49" charset="0"/>
              </a:rPr>
              <a:t>Optimization: n/a</a:t>
            </a:r>
          </a:p>
        </p:txBody>
      </p:sp>
      <p:sp>
        <p:nvSpPr>
          <p:cNvPr id="178178" name="Rectangle 2"/>
          <p:cNvSpPr>
            <a:spLocks noGrp="1" noChangeArrowheads="1"/>
          </p:cNvSpPr>
          <p:nvPr>
            <p:ph type="title"/>
          </p:nvPr>
        </p:nvSpPr>
        <p:spPr/>
        <p:txBody>
          <a:bodyPr/>
          <a:lstStyle/>
          <a:p>
            <a:r>
              <a:rPr lang="en-US" dirty="0">
                <a:latin typeface="Courier New" pitchFamily="49" charset="0"/>
              </a:rPr>
              <a:t>reallocate</a:t>
            </a:r>
            <a:r>
              <a:rPr lang="en-US" dirty="0"/>
              <a:t> Command (Cont.)</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Grp="1" noChangeArrowheads="1"/>
          </p:cNvSpPr>
          <p:nvPr>
            <p:ph type="body" idx="1"/>
          </p:nvPr>
        </p:nvSpPr>
        <p:spPr/>
        <p:txBody>
          <a:bodyPr/>
          <a:lstStyle/>
          <a:p>
            <a:pPr>
              <a:buClrTx/>
              <a:buFontTx/>
              <a:buNone/>
            </a:pPr>
            <a:r>
              <a:rPr lang="en-US" sz="1600" dirty="0" smtClean="0">
                <a:latin typeface="Courier New" pitchFamily="49" charset="0"/>
              </a:rPr>
              <a:t>system&gt; </a:t>
            </a:r>
            <a:r>
              <a:rPr lang="en-US" sz="1600" b="1" dirty="0" smtClean="0">
                <a:latin typeface="Courier New" pitchFamily="49" charset="0"/>
              </a:rPr>
              <a:t>reallocate </a:t>
            </a:r>
            <a:r>
              <a:rPr lang="en-US" sz="1600" b="1" dirty="0">
                <a:latin typeface="Courier New" pitchFamily="49" charset="0"/>
              </a:rPr>
              <a:t>start </a:t>
            </a:r>
            <a:r>
              <a:rPr lang="en-US" sz="1600" b="1" dirty="0" smtClean="0">
                <a:latin typeface="Courier New" pitchFamily="49" charset="0"/>
              </a:rPr>
              <a:t>–</a:t>
            </a:r>
            <a:r>
              <a:rPr lang="en-US" sz="1600" b="1" dirty="0">
                <a:latin typeface="Courier New" pitchFamily="49" charset="0"/>
              </a:rPr>
              <a:t>A aggr1 </a:t>
            </a:r>
          </a:p>
          <a:p>
            <a:pPr>
              <a:buFont typeface="Wingdings 2" pitchFamily="18" charset="2"/>
              <a:buNone/>
            </a:pPr>
            <a:r>
              <a:rPr lang="en-US" sz="1600" dirty="0">
                <a:latin typeface="Courier New" pitchFamily="49" charset="0"/>
              </a:rPr>
              <a:t>Reallocation scan will be started on 'aggr1'.</a:t>
            </a:r>
          </a:p>
          <a:p>
            <a:pPr>
              <a:buFont typeface="Wingdings 2" pitchFamily="18" charset="2"/>
              <a:buNone/>
            </a:pPr>
            <a:r>
              <a:rPr lang="en-US" sz="1600" dirty="0">
                <a:latin typeface="Courier New" pitchFamily="49" charset="0"/>
              </a:rPr>
              <a:t>Monitor the system log for results.</a:t>
            </a:r>
          </a:p>
          <a:p>
            <a:pPr>
              <a:buFont typeface="Wingdings 2" pitchFamily="18" charset="2"/>
              <a:buNone/>
            </a:pPr>
            <a:r>
              <a:rPr lang="en-US" sz="1600" dirty="0">
                <a:latin typeface="Courier New" pitchFamily="49" charset="0"/>
              </a:rPr>
              <a:t>Tue Sep  9 14:46:23 PDT [wafl.scan.start:info]: Starting block reallocation on aggregate aggr1.</a:t>
            </a:r>
          </a:p>
          <a:p>
            <a:pPr>
              <a:buFont typeface="Wingdings 2" pitchFamily="18" charset="2"/>
              <a:buNone/>
            </a:pPr>
            <a:r>
              <a:rPr lang="en-US" sz="1600" dirty="0">
                <a:latin typeface="Courier New" pitchFamily="49" charset="0"/>
              </a:rPr>
              <a:t>Tue Sep  9 14:47:54 PDT [wafl.scan.br.realloc.done:info]: Block reallocation scan on aggregate aggr1 is complete.</a:t>
            </a:r>
          </a:p>
          <a:p>
            <a:pPr>
              <a:buClrTx/>
              <a:buFontTx/>
              <a:buNone/>
            </a:pPr>
            <a:r>
              <a:rPr lang="en-US" sz="1600" dirty="0" smtClean="0">
                <a:latin typeface="Courier New" pitchFamily="49" charset="0"/>
              </a:rPr>
              <a:t>system&gt; </a:t>
            </a:r>
            <a:r>
              <a:rPr lang="en-US" sz="1600" b="1" dirty="0" smtClean="0">
                <a:latin typeface="Courier New" pitchFamily="49" charset="0"/>
              </a:rPr>
              <a:t>reallocate </a:t>
            </a:r>
            <a:r>
              <a:rPr lang="en-US" sz="1600" b="1" dirty="0">
                <a:latin typeface="Courier New" pitchFamily="49" charset="0"/>
              </a:rPr>
              <a:t>start –p /vol/flex1</a:t>
            </a:r>
          </a:p>
          <a:p>
            <a:pPr>
              <a:buFont typeface="Wingdings 2" pitchFamily="18" charset="2"/>
              <a:buNone/>
            </a:pPr>
            <a:r>
              <a:rPr lang="en-US" sz="1600" dirty="0">
                <a:latin typeface="Courier New" pitchFamily="49" charset="0"/>
              </a:rPr>
              <a:t>Reallocation scan will be started on '/vol/flex1'.</a:t>
            </a:r>
          </a:p>
          <a:p>
            <a:pPr>
              <a:buFont typeface="Wingdings 2" pitchFamily="18" charset="2"/>
              <a:buNone/>
            </a:pPr>
            <a:r>
              <a:rPr lang="en-US" sz="1600" dirty="0">
                <a:latin typeface="Courier New" pitchFamily="49" charset="0"/>
              </a:rPr>
              <a:t>Monitor the system log for results.</a:t>
            </a:r>
          </a:p>
          <a:p>
            <a:pPr>
              <a:buFont typeface="Wingdings 2" pitchFamily="18" charset="2"/>
              <a:buNone/>
            </a:pPr>
            <a:r>
              <a:rPr lang="en-US" sz="1600" dirty="0">
                <a:latin typeface="Courier New" pitchFamily="49" charset="0"/>
              </a:rPr>
              <a:t>Tue Sep  9 14:58:34 PDT [wafl.scan.start:info]: Starting WAFL layout measurement on volume flex1.</a:t>
            </a:r>
          </a:p>
          <a:p>
            <a:pPr>
              <a:buClrTx/>
              <a:buFontTx/>
              <a:buNone/>
            </a:pPr>
            <a:endParaRPr lang="en-US" sz="1600" dirty="0">
              <a:solidFill>
                <a:schemeClr val="hlink"/>
              </a:solidFill>
              <a:latin typeface="Courier New" pitchFamily="49" charset="0"/>
            </a:endParaRPr>
          </a:p>
        </p:txBody>
      </p:sp>
      <p:sp>
        <p:nvSpPr>
          <p:cNvPr id="273411" name="Rectangle 3"/>
          <p:cNvSpPr>
            <a:spLocks noGrp="1" noChangeArrowheads="1"/>
          </p:cNvSpPr>
          <p:nvPr>
            <p:ph type="title"/>
          </p:nvPr>
        </p:nvSpPr>
        <p:spPr/>
        <p:txBody>
          <a:bodyPr/>
          <a:lstStyle/>
          <a:p>
            <a:r>
              <a:rPr lang="en-US" dirty="0">
                <a:latin typeface="Courier New" pitchFamily="49" charset="0"/>
              </a:rPr>
              <a:t>reallocate</a:t>
            </a:r>
            <a:r>
              <a:rPr lang="en-US" dirty="0"/>
              <a:t> Command (Cont.)</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err="1" smtClean="0">
                <a:solidFill>
                  <a:srgbClr val="000000"/>
                </a:solidFill>
              </a:rPr>
              <a:t>Deduplication</a:t>
            </a:r>
            <a:endParaRPr lang="en-US" dirty="0" smtClean="0"/>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AutoShape 55"/>
          <p:cNvSpPr>
            <a:spLocks noChangeArrowheads="1"/>
          </p:cNvSpPr>
          <p:nvPr/>
        </p:nvSpPr>
        <p:spPr bwMode="auto">
          <a:xfrm rot="16200000" flipV="1">
            <a:off x="2546350" y="2719388"/>
            <a:ext cx="2895600" cy="762000"/>
          </a:xfrm>
          <a:prstGeom prst="triangle">
            <a:avLst>
              <a:gd name="adj" fmla="val 50000"/>
            </a:avLst>
          </a:prstGeom>
          <a:gradFill rotWithShape="1">
            <a:gsLst>
              <a:gs pos="0">
                <a:srgbClr val="F9F9F9"/>
              </a:gs>
              <a:gs pos="100000">
                <a:schemeClr val="accent1">
                  <a:alpha val="46001"/>
                </a:schemeClr>
              </a:gs>
            </a:gsLst>
            <a:lin ang="5400000" scaled="1"/>
          </a:gradFill>
          <a:ln w="12700">
            <a:noFill/>
            <a:miter lim="800000"/>
            <a:headEnd/>
            <a:tailEnd/>
          </a:ln>
        </p:spPr>
        <p:txBody>
          <a:bodyPr rot="10800000" vert="eaVert" wrap="none" anchor="ctr"/>
          <a:lstStyle/>
          <a:p>
            <a:pPr algn="ctr">
              <a:buClr>
                <a:schemeClr val="accent2"/>
              </a:buClr>
              <a:buFont typeface="Wingdings 2" pitchFamily="18" charset="2"/>
              <a:buNone/>
            </a:pPr>
            <a:endParaRPr lang="en-US"/>
          </a:p>
        </p:txBody>
      </p:sp>
      <p:sp>
        <p:nvSpPr>
          <p:cNvPr id="32773" name="Rectangle 2"/>
          <p:cNvSpPr>
            <a:spLocks noGrp="1" noChangeArrowheads="1"/>
          </p:cNvSpPr>
          <p:nvPr>
            <p:ph type="title"/>
          </p:nvPr>
        </p:nvSpPr>
        <p:spPr/>
        <p:txBody>
          <a:bodyPr/>
          <a:lstStyle/>
          <a:p>
            <a:pPr eaLnBrk="1" hangingPunct="1"/>
            <a:r>
              <a:rPr lang="en-US" smtClean="0"/>
              <a:t>Deduplication</a:t>
            </a:r>
          </a:p>
        </p:txBody>
      </p:sp>
      <p:sp>
        <p:nvSpPr>
          <p:cNvPr id="32774" name="Rectangle 5"/>
          <p:cNvSpPr>
            <a:spLocks noChangeArrowheads="1"/>
          </p:cNvSpPr>
          <p:nvPr/>
        </p:nvSpPr>
        <p:spPr bwMode="gray">
          <a:xfrm>
            <a:off x="3155950" y="1804988"/>
            <a:ext cx="304800" cy="304800"/>
          </a:xfrm>
          <a:prstGeom prst="rect">
            <a:avLst/>
          </a:prstGeom>
          <a:solidFill>
            <a:schemeClr val="accent1"/>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775" name="Rectangle 6"/>
          <p:cNvSpPr>
            <a:spLocks noChangeArrowheads="1"/>
          </p:cNvSpPr>
          <p:nvPr/>
        </p:nvSpPr>
        <p:spPr bwMode="gray">
          <a:xfrm>
            <a:off x="1631950" y="2185988"/>
            <a:ext cx="304800" cy="304800"/>
          </a:xfrm>
          <a:prstGeom prst="rect">
            <a:avLst/>
          </a:prstGeom>
          <a:solidFill>
            <a:schemeClr val="hlink"/>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grpSp>
        <p:nvGrpSpPr>
          <p:cNvPr id="2" name="Group 7"/>
          <p:cNvGrpSpPr>
            <a:grpSpLocks/>
          </p:cNvGrpSpPr>
          <p:nvPr/>
        </p:nvGrpSpPr>
        <p:grpSpPr bwMode="auto">
          <a:xfrm>
            <a:off x="1250950" y="2185988"/>
            <a:ext cx="1828800" cy="1828800"/>
            <a:chOff x="240" y="1488"/>
            <a:chExt cx="1152" cy="1152"/>
          </a:xfrm>
        </p:grpSpPr>
        <p:sp>
          <p:nvSpPr>
            <p:cNvPr id="32835" name="Rectangle 8"/>
            <p:cNvSpPr>
              <a:spLocks noChangeArrowheads="1"/>
            </p:cNvSpPr>
            <p:nvPr/>
          </p:nvSpPr>
          <p:spPr bwMode="gray">
            <a:xfrm>
              <a:off x="240" y="1488"/>
              <a:ext cx="192" cy="192"/>
            </a:xfrm>
            <a:prstGeom prst="rect">
              <a:avLst/>
            </a:prstGeom>
            <a:solidFill>
              <a:schemeClr val="accent1"/>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836" name="Rectangle 9"/>
            <p:cNvSpPr>
              <a:spLocks noChangeArrowheads="1"/>
            </p:cNvSpPr>
            <p:nvPr/>
          </p:nvSpPr>
          <p:spPr bwMode="gray">
            <a:xfrm>
              <a:off x="1200" y="1488"/>
              <a:ext cx="192" cy="192"/>
            </a:xfrm>
            <a:prstGeom prst="rect">
              <a:avLst/>
            </a:prstGeom>
            <a:solidFill>
              <a:schemeClr val="accent1"/>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837" name="Rectangle 10"/>
            <p:cNvSpPr>
              <a:spLocks noChangeArrowheads="1"/>
            </p:cNvSpPr>
            <p:nvPr/>
          </p:nvSpPr>
          <p:spPr bwMode="gray">
            <a:xfrm>
              <a:off x="1200" y="1968"/>
              <a:ext cx="192" cy="192"/>
            </a:xfrm>
            <a:prstGeom prst="rect">
              <a:avLst/>
            </a:prstGeom>
            <a:solidFill>
              <a:schemeClr val="accent1"/>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838" name="Rectangle 11"/>
            <p:cNvSpPr>
              <a:spLocks noChangeArrowheads="1"/>
            </p:cNvSpPr>
            <p:nvPr/>
          </p:nvSpPr>
          <p:spPr bwMode="gray">
            <a:xfrm>
              <a:off x="480" y="2448"/>
              <a:ext cx="192" cy="192"/>
            </a:xfrm>
            <a:prstGeom prst="rect">
              <a:avLst/>
            </a:prstGeom>
            <a:solidFill>
              <a:schemeClr val="accent1"/>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grpSp>
      <p:grpSp>
        <p:nvGrpSpPr>
          <p:cNvPr id="3" name="Group 12"/>
          <p:cNvGrpSpPr>
            <a:grpSpLocks/>
          </p:cNvGrpSpPr>
          <p:nvPr/>
        </p:nvGrpSpPr>
        <p:grpSpPr bwMode="auto">
          <a:xfrm>
            <a:off x="1250950" y="1804988"/>
            <a:ext cx="1828800" cy="2209800"/>
            <a:chOff x="240" y="1248"/>
            <a:chExt cx="1152" cy="1392"/>
          </a:xfrm>
        </p:grpSpPr>
        <p:sp>
          <p:nvSpPr>
            <p:cNvPr id="32830" name="Rectangle 13"/>
            <p:cNvSpPr>
              <a:spLocks noChangeArrowheads="1"/>
            </p:cNvSpPr>
            <p:nvPr/>
          </p:nvSpPr>
          <p:spPr bwMode="gray">
            <a:xfrm>
              <a:off x="720" y="1248"/>
              <a:ext cx="192" cy="192"/>
            </a:xfrm>
            <a:prstGeom prst="rect">
              <a:avLst/>
            </a:prstGeom>
            <a:solidFill>
              <a:schemeClr val="hlink"/>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831" name="Rectangle 14"/>
            <p:cNvSpPr>
              <a:spLocks noChangeArrowheads="1"/>
            </p:cNvSpPr>
            <p:nvPr/>
          </p:nvSpPr>
          <p:spPr bwMode="gray">
            <a:xfrm>
              <a:off x="1200" y="1728"/>
              <a:ext cx="192" cy="192"/>
            </a:xfrm>
            <a:prstGeom prst="rect">
              <a:avLst/>
            </a:prstGeom>
            <a:solidFill>
              <a:schemeClr val="hlink"/>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832" name="Rectangle 15"/>
            <p:cNvSpPr>
              <a:spLocks noChangeArrowheads="1"/>
            </p:cNvSpPr>
            <p:nvPr/>
          </p:nvSpPr>
          <p:spPr bwMode="gray">
            <a:xfrm>
              <a:off x="960" y="1968"/>
              <a:ext cx="192" cy="192"/>
            </a:xfrm>
            <a:prstGeom prst="rect">
              <a:avLst/>
            </a:prstGeom>
            <a:solidFill>
              <a:schemeClr val="hlink"/>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833" name="Rectangle 16"/>
            <p:cNvSpPr>
              <a:spLocks noChangeArrowheads="1"/>
            </p:cNvSpPr>
            <p:nvPr/>
          </p:nvSpPr>
          <p:spPr bwMode="gray">
            <a:xfrm>
              <a:off x="240" y="2208"/>
              <a:ext cx="192" cy="192"/>
            </a:xfrm>
            <a:prstGeom prst="rect">
              <a:avLst/>
            </a:prstGeom>
            <a:solidFill>
              <a:schemeClr val="hlink"/>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834" name="Rectangle 17"/>
            <p:cNvSpPr>
              <a:spLocks noChangeArrowheads="1"/>
            </p:cNvSpPr>
            <p:nvPr/>
          </p:nvSpPr>
          <p:spPr bwMode="gray">
            <a:xfrm>
              <a:off x="720" y="2448"/>
              <a:ext cx="192" cy="192"/>
            </a:xfrm>
            <a:prstGeom prst="rect">
              <a:avLst/>
            </a:prstGeom>
            <a:solidFill>
              <a:schemeClr val="hlink"/>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grpSp>
      <p:grpSp>
        <p:nvGrpSpPr>
          <p:cNvPr id="4" name="Group 18"/>
          <p:cNvGrpSpPr>
            <a:grpSpLocks/>
          </p:cNvGrpSpPr>
          <p:nvPr/>
        </p:nvGrpSpPr>
        <p:grpSpPr bwMode="auto">
          <a:xfrm>
            <a:off x="1250950" y="1804988"/>
            <a:ext cx="2209800" cy="2209800"/>
            <a:chOff x="240" y="1248"/>
            <a:chExt cx="1392" cy="1392"/>
          </a:xfrm>
        </p:grpSpPr>
        <p:sp>
          <p:nvSpPr>
            <p:cNvPr id="32818" name="Rectangle 19"/>
            <p:cNvSpPr>
              <a:spLocks noChangeArrowheads="1"/>
            </p:cNvSpPr>
            <p:nvPr/>
          </p:nvSpPr>
          <p:spPr bwMode="gray">
            <a:xfrm>
              <a:off x="960" y="2208"/>
              <a:ext cx="192" cy="192"/>
            </a:xfrm>
            <a:prstGeom prst="rect">
              <a:avLst/>
            </a:prstGeom>
            <a:solidFill>
              <a:schemeClr val="bg2"/>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grpSp>
          <p:nvGrpSpPr>
            <p:cNvPr id="5" name="Group 20"/>
            <p:cNvGrpSpPr>
              <a:grpSpLocks/>
            </p:cNvGrpSpPr>
            <p:nvPr/>
          </p:nvGrpSpPr>
          <p:grpSpPr bwMode="auto">
            <a:xfrm>
              <a:off x="240" y="1248"/>
              <a:ext cx="1392" cy="1392"/>
              <a:chOff x="240" y="1248"/>
              <a:chExt cx="1392" cy="1392"/>
            </a:xfrm>
          </p:grpSpPr>
          <p:sp>
            <p:nvSpPr>
              <p:cNvPr id="32820" name="Rectangle 21"/>
              <p:cNvSpPr>
                <a:spLocks noChangeArrowheads="1"/>
              </p:cNvSpPr>
              <p:nvPr/>
            </p:nvSpPr>
            <p:spPr bwMode="gray">
              <a:xfrm>
                <a:off x="1440" y="1728"/>
                <a:ext cx="192" cy="192"/>
              </a:xfrm>
              <a:prstGeom prst="rect">
                <a:avLst/>
              </a:prstGeom>
              <a:solidFill>
                <a:schemeClr val="bg2"/>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821" name="Rectangle 22"/>
              <p:cNvSpPr>
                <a:spLocks noChangeArrowheads="1"/>
              </p:cNvSpPr>
              <p:nvPr/>
            </p:nvSpPr>
            <p:spPr bwMode="gray">
              <a:xfrm>
                <a:off x="240" y="1248"/>
                <a:ext cx="192" cy="192"/>
              </a:xfrm>
              <a:prstGeom prst="rect">
                <a:avLst/>
              </a:prstGeom>
              <a:solidFill>
                <a:schemeClr val="bg2"/>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822" name="Rectangle 23"/>
              <p:cNvSpPr>
                <a:spLocks noChangeArrowheads="1"/>
              </p:cNvSpPr>
              <p:nvPr/>
            </p:nvSpPr>
            <p:spPr bwMode="gray">
              <a:xfrm>
                <a:off x="960" y="1248"/>
                <a:ext cx="192" cy="192"/>
              </a:xfrm>
              <a:prstGeom prst="rect">
                <a:avLst/>
              </a:prstGeom>
              <a:solidFill>
                <a:schemeClr val="bg2"/>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823" name="Rectangle 24"/>
              <p:cNvSpPr>
                <a:spLocks noChangeArrowheads="1"/>
              </p:cNvSpPr>
              <p:nvPr/>
            </p:nvSpPr>
            <p:spPr bwMode="gray">
              <a:xfrm>
                <a:off x="960" y="1488"/>
                <a:ext cx="192" cy="192"/>
              </a:xfrm>
              <a:prstGeom prst="rect">
                <a:avLst/>
              </a:prstGeom>
              <a:solidFill>
                <a:schemeClr val="bg2"/>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824" name="Rectangle 25"/>
              <p:cNvSpPr>
                <a:spLocks noChangeArrowheads="1"/>
              </p:cNvSpPr>
              <p:nvPr/>
            </p:nvSpPr>
            <p:spPr bwMode="gray">
              <a:xfrm>
                <a:off x="480" y="1728"/>
                <a:ext cx="192" cy="192"/>
              </a:xfrm>
              <a:prstGeom prst="rect">
                <a:avLst/>
              </a:prstGeom>
              <a:solidFill>
                <a:schemeClr val="bg2"/>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825" name="Rectangle 26"/>
              <p:cNvSpPr>
                <a:spLocks noChangeArrowheads="1"/>
              </p:cNvSpPr>
              <p:nvPr/>
            </p:nvSpPr>
            <p:spPr bwMode="gray">
              <a:xfrm>
                <a:off x="720" y="1728"/>
                <a:ext cx="192" cy="192"/>
              </a:xfrm>
              <a:prstGeom prst="rect">
                <a:avLst/>
              </a:prstGeom>
              <a:solidFill>
                <a:schemeClr val="bg2"/>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826" name="Rectangle 27"/>
              <p:cNvSpPr>
                <a:spLocks noChangeArrowheads="1"/>
              </p:cNvSpPr>
              <p:nvPr/>
            </p:nvSpPr>
            <p:spPr bwMode="gray">
              <a:xfrm>
                <a:off x="240" y="1968"/>
                <a:ext cx="192" cy="192"/>
              </a:xfrm>
              <a:prstGeom prst="rect">
                <a:avLst/>
              </a:prstGeom>
              <a:solidFill>
                <a:schemeClr val="bg2"/>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827" name="Rectangle 28"/>
              <p:cNvSpPr>
                <a:spLocks noChangeArrowheads="1"/>
              </p:cNvSpPr>
              <p:nvPr/>
            </p:nvSpPr>
            <p:spPr bwMode="gray">
              <a:xfrm>
                <a:off x="480" y="2208"/>
                <a:ext cx="192" cy="192"/>
              </a:xfrm>
              <a:prstGeom prst="rect">
                <a:avLst/>
              </a:prstGeom>
              <a:solidFill>
                <a:schemeClr val="bg2"/>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828" name="Rectangle 29"/>
              <p:cNvSpPr>
                <a:spLocks noChangeArrowheads="1"/>
              </p:cNvSpPr>
              <p:nvPr/>
            </p:nvSpPr>
            <p:spPr bwMode="gray">
              <a:xfrm>
                <a:off x="1440" y="2208"/>
                <a:ext cx="192" cy="192"/>
              </a:xfrm>
              <a:prstGeom prst="rect">
                <a:avLst/>
              </a:prstGeom>
              <a:solidFill>
                <a:schemeClr val="bg2"/>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829" name="Rectangle 30"/>
              <p:cNvSpPr>
                <a:spLocks noChangeArrowheads="1"/>
              </p:cNvSpPr>
              <p:nvPr/>
            </p:nvSpPr>
            <p:spPr bwMode="gray">
              <a:xfrm>
                <a:off x="1200" y="2448"/>
                <a:ext cx="192" cy="192"/>
              </a:xfrm>
              <a:prstGeom prst="rect">
                <a:avLst/>
              </a:prstGeom>
              <a:solidFill>
                <a:schemeClr val="bg2"/>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grpSp>
      </p:grpSp>
      <p:grpSp>
        <p:nvGrpSpPr>
          <p:cNvPr id="6" name="Group 31"/>
          <p:cNvGrpSpPr>
            <a:grpSpLocks/>
          </p:cNvGrpSpPr>
          <p:nvPr/>
        </p:nvGrpSpPr>
        <p:grpSpPr bwMode="auto">
          <a:xfrm>
            <a:off x="1250950" y="1804988"/>
            <a:ext cx="2209800" cy="2209800"/>
            <a:chOff x="240" y="1248"/>
            <a:chExt cx="1392" cy="1392"/>
          </a:xfrm>
        </p:grpSpPr>
        <p:grpSp>
          <p:nvGrpSpPr>
            <p:cNvPr id="7" name="Group 32"/>
            <p:cNvGrpSpPr>
              <a:grpSpLocks/>
            </p:cNvGrpSpPr>
            <p:nvPr/>
          </p:nvGrpSpPr>
          <p:grpSpPr bwMode="auto">
            <a:xfrm>
              <a:off x="240" y="1248"/>
              <a:ext cx="1392" cy="1392"/>
              <a:chOff x="240" y="1248"/>
              <a:chExt cx="1392" cy="1392"/>
            </a:xfrm>
          </p:grpSpPr>
          <p:sp>
            <p:nvSpPr>
              <p:cNvPr id="32805" name="Rectangle 33"/>
              <p:cNvSpPr>
                <a:spLocks noChangeArrowheads="1"/>
              </p:cNvSpPr>
              <p:nvPr/>
            </p:nvSpPr>
            <p:spPr bwMode="gray">
              <a:xfrm>
                <a:off x="480" y="1248"/>
                <a:ext cx="192" cy="192"/>
              </a:xfrm>
              <a:prstGeom prst="rect">
                <a:avLst/>
              </a:prstGeom>
              <a:solidFill>
                <a:schemeClr val="tx2"/>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806" name="Rectangle 34"/>
              <p:cNvSpPr>
                <a:spLocks noChangeArrowheads="1"/>
              </p:cNvSpPr>
              <p:nvPr/>
            </p:nvSpPr>
            <p:spPr bwMode="gray">
              <a:xfrm>
                <a:off x="1200" y="1248"/>
                <a:ext cx="192" cy="192"/>
              </a:xfrm>
              <a:prstGeom prst="rect">
                <a:avLst/>
              </a:prstGeom>
              <a:solidFill>
                <a:schemeClr val="tx2"/>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807" name="Rectangle 35"/>
              <p:cNvSpPr>
                <a:spLocks noChangeArrowheads="1"/>
              </p:cNvSpPr>
              <p:nvPr/>
            </p:nvSpPr>
            <p:spPr bwMode="gray">
              <a:xfrm>
                <a:off x="720" y="1488"/>
                <a:ext cx="192" cy="192"/>
              </a:xfrm>
              <a:prstGeom prst="rect">
                <a:avLst/>
              </a:prstGeom>
              <a:solidFill>
                <a:schemeClr val="tx2"/>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808" name="Rectangle 36"/>
              <p:cNvSpPr>
                <a:spLocks noChangeArrowheads="1"/>
              </p:cNvSpPr>
              <p:nvPr/>
            </p:nvSpPr>
            <p:spPr bwMode="gray">
              <a:xfrm>
                <a:off x="1440" y="1488"/>
                <a:ext cx="192" cy="192"/>
              </a:xfrm>
              <a:prstGeom prst="rect">
                <a:avLst/>
              </a:prstGeom>
              <a:solidFill>
                <a:schemeClr val="tx2"/>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809" name="Rectangle 37"/>
              <p:cNvSpPr>
                <a:spLocks noChangeArrowheads="1"/>
              </p:cNvSpPr>
              <p:nvPr/>
            </p:nvSpPr>
            <p:spPr bwMode="gray">
              <a:xfrm>
                <a:off x="240" y="1728"/>
                <a:ext cx="192" cy="192"/>
              </a:xfrm>
              <a:prstGeom prst="rect">
                <a:avLst/>
              </a:prstGeom>
              <a:solidFill>
                <a:schemeClr val="tx2"/>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810" name="Rectangle 38"/>
              <p:cNvSpPr>
                <a:spLocks noChangeArrowheads="1"/>
              </p:cNvSpPr>
              <p:nvPr/>
            </p:nvSpPr>
            <p:spPr bwMode="gray">
              <a:xfrm>
                <a:off x="960" y="1728"/>
                <a:ext cx="192" cy="192"/>
              </a:xfrm>
              <a:prstGeom prst="rect">
                <a:avLst/>
              </a:prstGeom>
              <a:solidFill>
                <a:schemeClr val="tx2"/>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811" name="Rectangle 39"/>
              <p:cNvSpPr>
                <a:spLocks noChangeArrowheads="1"/>
              </p:cNvSpPr>
              <p:nvPr/>
            </p:nvSpPr>
            <p:spPr bwMode="gray">
              <a:xfrm>
                <a:off x="480" y="1968"/>
                <a:ext cx="192" cy="192"/>
              </a:xfrm>
              <a:prstGeom prst="rect">
                <a:avLst/>
              </a:prstGeom>
              <a:solidFill>
                <a:schemeClr val="tx2"/>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812" name="Rectangle 40"/>
              <p:cNvSpPr>
                <a:spLocks noChangeArrowheads="1"/>
              </p:cNvSpPr>
              <p:nvPr/>
            </p:nvSpPr>
            <p:spPr bwMode="gray">
              <a:xfrm>
                <a:off x="720" y="1968"/>
                <a:ext cx="192" cy="192"/>
              </a:xfrm>
              <a:prstGeom prst="rect">
                <a:avLst/>
              </a:prstGeom>
              <a:solidFill>
                <a:schemeClr val="tx2"/>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813" name="Rectangle 41"/>
              <p:cNvSpPr>
                <a:spLocks noChangeArrowheads="1"/>
              </p:cNvSpPr>
              <p:nvPr/>
            </p:nvSpPr>
            <p:spPr bwMode="gray">
              <a:xfrm>
                <a:off x="1440" y="1968"/>
                <a:ext cx="192" cy="192"/>
              </a:xfrm>
              <a:prstGeom prst="rect">
                <a:avLst/>
              </a:prstGeom>
              <a:solidFill>
                <a:schemeClr val="tx2"/>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814" name="Rectangle 42"/>
              <p:cNvSpPr>
                <a:spLocks noChangeArrowheads="1"/>
              </p:cNvSpPr>
              <p:nvPr/>
            </p:nvSpPr>
            <p:spPr bwMode="gray">
              <a:xfrm>
                <a:off x="720" y="2208"/>
                <a:ext cx="192" cy="192"/>
              </a:xfrm>
              <a:prstGeom prst="rect">
                <a:avLst/>
              </a:prstGeom>
              <a:solidFill>
                <a:schemeClr val="tx2"/>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815" name="Rectangle 43"/>
              <p:cNvSpPr>
                <a:spLocks noChangeArrowheads="1"/>
              </p:cNvSpPr>
              <p:nvPr/>
            </p:nvSpPr>
            <p:spPr bwMode="gray">
              <a:xfrm>
                <a:off x="1200" y="2208"/>
                <a:ext cx="192" cy="192"/>
              </a:xfrm>
              <a:prstGeom prst="rect">
                <a:avLst/>
              </a:prstGeom>
              <a:solidFill>
                <a:schemeClr val="tx2"/>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816" name="Rectangle 44"/>
              <p:cNvSpPr>
                <a:spLocks noChangeArrowheads="1"/>
              </p:cNvSpPr>
              <p:nvPr/>
            </p:nvSpPr>
            <p:spPr bwMode="gray">
              <a:xfrm>
                <a:off x="240" y="2448"/>
                <a:ext cx="192" cy="192"/>
              </a:xfrm>
              <a:prstGeom prst="rect">
                <a:avLst/>
              </a:prstGeom>
              <a:solidFill>
                <a:schemeClr val="tx2"/>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817" name="Rectangle 45"/>
              <p:cNvSpPr>
                <a:spLocks noChangeArrowheads="1"/>
              </p:cNvSpPr>
              <p:nvPr/>
            </p:nvSpPr>
            <p:spPr bwMode="gray">
              <a:xfrm>
                <a:off x="960" y="2448"/>
                <a:ext cx="192" cy="192"/>
              </a:xfrm>
              <a:prstGeom prst="rect">
                <a:avLst/>
              </a:prstGeom>
              <a:solidFill>
                <a:schemeClr val="tx2"/>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grpSp>
        <p:sp>
          <p:nvSpPr>
            <p:cNvPr id="32804" name="Rectangle 46"/>
            <p:cNvSpPr>
              <a:spLocks noChangeArrowheads="1"/>
            </p:cNvSpPr>
            <p:nvPr/>
          </p:nvSpPr>
          <p:spPr bwMode="gray">
            <a:xfrm>
              <a:off x="1440" y="2448"/>
              <a:ext cx="192" cy="192"/>
            </a:xfrm>
            <a:prstGeom prst="rect">
              <a:avLst/>
            </a:prstGeom>
            <a:solidFill>
              <a:schemeClr val="tx2"/>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grpSp>
      <p:sp>
        <p:nvSpPr>
          <p:cNvPr id="32780" name="Text Box 47"/>
          <p:cNvSpPr txBox="1">
            <a:spLocks noChangeArrowheads="1"/>
          </p:cNvSpPr>
          <p:nvPr/>
        </p:nvSpPr>
        <p:spPr bwMode="gray">
          <a:xfrm>
            <a:off x="1849438" y="4125913"/>
            <a:ext cx="989012" cy="366712"/>
          </a:xfrm>
          <a:prstGeom prst="rect">
            <a:avLst/>
          </a:prstGeom>
          <a:noFill/>
          <a:ln w="9525" algn="ctr">
            <a:noFill/>
            <a:miter lim="800000"/>
            <a:headEnd/>
            <a:tailEnd/>
          </a:ln>
        </p:spPr>
        <p:txBody>
          <a:bodyPr wrap="none">
            <a:spAutoFit/>
          </a:bodyPr>
          <a:lstStyle/>
          <a:p>
            <a:pPr algn="ctr" eaLnBrk="0" hangingPunct="0">
              <a:lnSpc>
                <a:spcPct val="90000"/>
              </a:lnSpc>
              <a:spcBef>
                <a:spcPct val="20000"/>
              </a:spcBef>
            </a:pPr>
            <a:r>
              <a:rPr lang="en-US">
                <a:ea typeface="ＭＳ Ｐゴシック" pitchFamily="34" charset="-128"/>
              </a:rPr>
              <a:t>Before</a:t>
            </a:r>
          </a:p>
        </p:txBody>
      </p:sp>
      <p:sp>
        <p:nvSpPr>
          <p:cNvPr id="32781" name="Rectangle 48"/>
          <p:cNvSpPr>
            <a:spLocks noChangeArrowheads="1"/>
          </p:cNvSpPr>
          <p:nvPr/>
        </p:nvSpPr>
        <p:spPr bwMode="gray">
          <a:xfrm>
            <a:off x="1098550" y="1652588"/>
            <a:ext cx="2514600" cy="2895600"/>
          </a:xfrm>
          <a:prstGeom prst="rect">
            <a:avLst/>
          </a:prstGeom>
          <a:noFill/>
          <a:ln w="28575" algn="ctr">
            <a:solidFill>
              <a:schemeClr val="bg2"/>
            </a:solidFill>
            <a:prstDash val="sysDot"/>
            <a:miter lim="800000"/>
            <a:headEnd/>
            <a:tailEnd/>
          </a:ln>
        </p:spPr>
        <p:txBody>
          <a:bodyPr wrap="none" anchor="ctr"/>
          <a:lstStyle/>
          <a:p>
            <a:pPr algn="ctr">
              <a:buClr>
                <a:schemeClr val="accent2"/>
              </a:buClr>
              <a:buFont typeface="Wingdings 2" pitchFamily="18" charset="2"/>
              <a:buNone/>
            </a:pPr>
            <a:endParaRPr lang="en-US"/>
          </a:p>
        </p:txBody>
      </p:sp>
      <p:sp>
        <p:nvSpPr>
          <p:cNvPr id="32782" name="Rectangle 49"/>
          <p:cNvSpPr>
            <a:spLocks noChangeArrowheads="1"/>
          </p:cNvSpPr>
          <p:nvPr/>
        </p:nvSpPr>
        <p:spPr bwMode="gray">
          <a:xfrm>
            <a:off x="4389438" y="2185988"/>
            <a:ext cx="304800" cy="304800"/>
          </a:xfrm>
          <a:prstGeom prst="rect">
            <a:avLst/>
          </a:prstGeom>
          <a:solidFill>
            <a:schemeClr val="accent1"/>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783" name="Rectangle 50"/>
          <p:cNvSpPr>
            <a:spLocks noChangeArrowheads="1"/>
          </p:cNvSpPr>
          <p:nvPr/>
        </p:nvSpPr>
        <p:spPr bwMode="gray">
          <a:xfrm>
            <a:off x="4389438" y="2566988"/>
            <a:ext cx="304800" cy="304800"/>
          </a:xfrm>
          <a:prstGeom prst="rect">
            <a:avLst/>
          </a:prstGeom>
          <a:solidFill>
            <a:schemeClr val="hlink"/>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784" name="Rectangle 51"/>
          <p:cNvSpPr>
            <a:spLocks noChangeArrowheads="1"/>
          </p:cNvSpPr>
          <p:nvPr/>
        </p:nvSpPr>
        <p:spPr bwMode="gray">
          <a:xfrm>
            <a:off x="4389438" y="2947988"/>
            <a:ext cx="304800" cy="304800"/>
          </a:xfrm>
          <a:prstGeom prst="rect">
            <a:avLst/>
          </a:prstGeom>
          <a:solidFill>
            <a:schemeClr val="bg2"/>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785" name="Rectangle 52"/>
          <p:cNvSpPr>
            <a:spLocks noChangeArrowheads="1"/>
          </p:cNvSpPr>
          <p:nvPr/>
        </p:nvSpPr>
        <p:spPr bwMode="gray">
          <a:xfrm>
            <a:off x="4389438" y="3328988"/>
            <a:ext cx="304800" cy="304800"/>
          </a:xfrm>
          <a:prstGeom prst="rect">
            <a:avLst/>
          </a:prstGeom>
          <a:solidFill>
            <a:schemeClr val="tx2"/>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786" name="Text Box 53"/>
          <p:cNvSpPr txBox="1">
            <a:spLocks noChangeArrowheads="1"/>
          </p:cNvSpPr>
          <p:nvPr/>
        </p:nvSpPr>
        <p:spPr bwMode="gray">
          <a:xfrm>
            <a:off x="4141788" y="4125913"/>
            <a:ext cx="776287" cy="366712"/>
          </a:xfrm>
          <a:prstGeom prst="rect">
            <a:avLst/>
          </a:prstGeom>
          <a:noFill/>
          <a:ln w="9525" algn="ctr">
            <a:noFill/>
            <a:miter lim="800000"/>
            <a:headEnd/>
            <a:tailEnd/>
          </a:ln>
        </p:spPr>
        <p:txBody>
          <a:bodyPr wrap="none">
            <a:spAutoFit/>
          </a:bodyPr>
          <a:lstStyle/>
          <a:p>
            <a:pPr algn="ctr" eaLnBrk="0" hangingPunct="0">
              <a:lnSpc>
                <a:spcPct val="90000"/>
              </a:lnSpc>
              <a:spcBef>
                <a:spcPct val="20000"/>
              </a:spcBef>
            </a:pPr>
            <a:r>
              <a:rPr lang="en-US">
                <a:ea typeface="ＭＳ Ｐゴシック" pitchFamily="34" charset="-128"/>
              </a:rPr>
              <a:t>After</a:t>
            </a:r>
          </a:p>
        </p:txBody>
      </p:sp>
      <p:sp>
        <p:nvSpPr>
          <p:cNvPr id="32787" name="Rectangle 54"/>
          <p:cNvSpPr>
            <a:spLocks noChangeArrowheads="1"/>
          </p:cNvSpPr>
          <p:nvPr/>
        </p:nvSpPr>
        <p:spPr bwMode="gray">
          <a:xfrm>
            <a:off x="4160838" y="1652588"/>
            <a:ext cx="762000" cy="2895600"/>
          </a:xfrm>
          <a:prstGeom prst="rect">
            <a:avLst/>
          </a:prstGeom>
          <a:noFill/>
          <a:ln w="28575" algn="ctr">
            <a:solidFill>
              <a:schemeClr val="bg2"/>
            </a:solidFill>
            <a:prstDash val="sysDot"/>
            <a:miter lim="800000"/>
            <a:headEnd/>
            <a:tailEnd/>
          </a:ln>
        </p:spPr>
        <p:txBody>
          <a:bodyPr anchor="ctr"/>
          <a:lstStyle/>
          <a:p>
            <a:pPr algn="ctr">
              <a:buClr>
                <a:schemeClr val="accent2"/>
              </a:buClr>
              <a:buFont typeface="Wingdings 2" pitchFamily="18" charset="2"/>
              <a:buNone/>
            </a:pPr>
            <a:endParaRPr lang="en-US"/>
          </a:p>
        </p:txBody>
      </p:sp>
      <p:sp>
        <p:nvSpPr>
          <p:cNvPr id="32788" name="Text Box 56"/>
          <p:cNvSpPr txBox="1">
            <a:spLocks noChangeArrowheads="1"/>
          </p:cNvSpPr>
          <p:nvPr/>
        </p:nvSpPr>
        <p:spPr bwMode="gray">
          <a:xfrm>
            <a:off x="995363" y="1182688"/>
            <a:ext cx="2643187" cy="366712"/>
          </a:xfrm>
          <a:prstGeom prst="rect">
            <a:avLst/>
          </a:prstGeom>
          <a:noFill/>
          <a:ln w="9525" algn="ctr">
            <a:noFill/>
            <a:miter lim="800000"/>
            <a:headEnd/>
            <a:tailEnd/>
          </a:ln>
        </p:spPr>
        <p:txBody>
          <a:bodyPr wrap="none">
            <a:spAutoFit/>
          </a:bodyPr>
          <a:lstStyle/>
          <a:p>
            <a:pPr algn="ctr" eaLnBrk="0" hangingPunct="0">
              <a:lnSpc>
                <a:spcPct val="90000"/>
              </a:lnSpc>
              <a:spcBef>
                <a:spcPct val="20000"/>
              </a:spcBef>
            </a:pPr>
            <a:r>
              <a:rPr lang="en-US" b="0">
                <a:solidFill>
                  <a:schemeClr val="tx2"/>
                </a:solidFill>
                <a:ea typeface="ＭＳ Ｐゴシック" pitchFamily="34" charset="-128"/>
              </a:rPr>
              <a:t>NetApp Deduplication</a:t>
            </a:r>
          </a:p>
        </p:txBody>
      </p:sp>
      <p:grpSp>
        <p:nvGrpSpPr>
          <p:cNvPr id="8" name="Group 57"/>
          <p:cNvGrpSpPr>
            <a:grpSpLocks/>
          </p:cNvGrpSpPr>
          <p:nvPr/>
        </p:nvGrpSpPr>
        <p:grpSpPr bwMode="auto">
          <a:xfrm>
            <a:off x="1250950" y="1804988"/>
            <a:ext cx="2209800" cy="2209800"/>
            <a:chOff x="-1536" y="1392"/>
            <a:chExt cx="1392" cy="1392"/>
          </a:xfrm>
        </p:grpSpPr>
        <p:sp>
          <p:nvSpPr>
            <p:cNvPr id="32798" name="Rectangle 58"/>
            <p:cNvSpPr>
              <a:spLocks noChangeArrowheads="1"/>
            </p:cNvSpPr>
            <p:nvPr/>
          </p:nvSpPr>
          <p:spPr bwMode="gray">
            <a:xfrm>
              <a:off x="-336" y="1392"/>
              <a:ext cx="192" cy="192"/>
            </a:xfrm>
            <a:prstGeom prst="rect">
              <a:avLst/>
            </a:prstGeom>
            <a:solidFill>
              <a:schemeClr val="accent1">
                <a:alpha val="7059"/>
              </a:schemeClr>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799" name="Rectangle 59"/>
            <p:cNvSpPr>
              <a:spLocks noChangeArrowheads="1"/>
            </p:cNvSpPr>
            <p:nvPr/>
          </p:nvSpPr>
          <p:spPr bwMode="gray">
            <a:xfrm>
              <a:off x="-1536" y="1632"/>
              <a:ext cx="192" cy="192"/>
            </a:xfrm>
            <a:prstGeom prst="rect">
              <a:avLst/>
            </a:prstGeom>
            <a:solidFill>
              <a:schemeClr val="accent1">
                <a:alpha val="7059"/>
              </a:schemeClr>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800" name="Rectangle 60"/>
            <p:cNvSpPr>
              <a:spLocks noChangeArrowheads="1"/>
            </p:cNvSpPr>
            <p:nvPr/>
          </p:nvSpPr>
          <p:spPr bwMode="gray">
            <a:xfrm>
              <a:off x="-576" y="1632"/>
              <a:ext cx="192" cy="192"/>
            </a:xfrm>
            <a:prstGeom prst="rect">
              <a:avLst/>
            </a:prstGeom>
            <a:solidFill>
              <a:schemeClr val="accent1">
                <a:alpha val="7059"/>
              </a:schemeClr>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801" name="Rectangle 61"/>
            <p:cNvSpPr>
              <a:spLocks noChangeArrowheads="1"/>
            </p:cNvSpPr>
            <p:nvPr/>
          </p:nvSpPr>
          <p:spPr bwMode="gray">
            <a:xfrm>
              <a:off x="-576" y="2112"/>
              <a:ext cx="192" cy="192"/>
            </a:xfrm>
            <a:prstGeom prst="rect">
              <a:avLst/>
            </a:prstGeom>
            <a:solidFill>
              <a:schemeClr val="accent1">
                <a:alpha val="7059"/>
              </a:schemeClr>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802" name="Rectangle 62"/>
            <p:cNvSpPr>
              <a:spLocks noChangeArrowheads="1"/>
            </p:cNvSpPr>
            <p:nvPr/>
          </p:nvSpPr>
          <p:spPr bwMode="gray">
            <a:xfrm>
              <a:off x="-1296" y="2592"/>
              <a:ext cx="192" cy="192"/>
            </a:xfrm>
            <a:prstGeom prst="rect">
              <a:avLst/>
            </a:prstGeom>
            <a:solidFill>
              <a:schemeClr val="accent1">
                <a:alpha val="7059"/>
              </a:schemeClr>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grpSp>
      <p:grpSp>
        <p:nvGrpSpPr>
          <p:cNvPr id="9" name="Group 63"/>
          <p:cNvGrpSpPr>
            <a:grpSpLocks/>
          </p:cNvGrpSpPr>
          <p:nvPr/>
        </p:nvGrpSpPr>
        <p:grpSpPr bwMode="auto">
          <a:xfrm>
            <a:off x="1250950" y="1804988"/>
            <a:ext cx="1828800" cy="2209800"/>
            <a:chOff x="-1536" y="1392"/>
            <a:chExt cx="1152" cy="1392"/>
          </a:xfrm>
        </p:grpSpPr>
        <p:sp>
          <p:nvSpPr>
            <p:cNvPr id="32792" name="Rectangle 64"/>
            <p:cNvSpPr>
              <a:spLocks noChangeArrowheads="1"/>
            </p:cNvSpPr>
            <p:nvPr/>
          </p:nvSpPr>
          <p:spPr bwMode="gray">
            <a:xfrm>
              <a:off x="-1296" y="1632"/>
              <a:ext cx="192" cy="192"/>
            </a:xfrm>
            <a:prstGeom prst="rect">
              <a:avLst/>
            </a:prstGeom>
            <a:solidFill>
              <a:schemeClr val="hlink">
                <a:alpha val="7059"/>
              </a:schemeClr>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793" name="Rectangle 65"/>
            <p:cNvSpPr>
              <a:spLocks noChangeArrowheads="1"/>
            </p:cNvSpPr>
            <p:nvPr/>
          </p:nvSpPr>
          <p:spPr bwMode="gray">
            <a:xfrm>
              <a:off x="-1056" y="1392"/>
              <a:ext cx="192" cy="192"/>
            </a:xfrm>
            <a:prstGeom prst="rect">
              <a:avLst/>
            </a:prstGeom>
            <a:solidFill>
              <a:schemeClr val="hlink">
                <a:alpha val="7059"/>
              </a:schemeClr>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794" name="Rectangle 66"/>
            <p:cNvSpPr>
              <a:spLocks noChangeArrowheads="1"/>
            </p:cNvSpPr>
            <p:nvPr/>
          </p:nvSpPr>
          <p:spPr bwMode="gray">
            <a:xfrm>
              <a:off x="-576" y="1872"/>
              <a:ext cx="192" cy="192"/>
            </a:xfrm>
            <a:prstGeom prst="rect">
              <a:avLst/>
            </a:prstGeom>
            <a:solidFill>
              <a:schemeClr val="hlink">
                <a:alpha val="7059"/>
              </a:schemeClr>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795" name="Rectangle 67"/>
            <p:cNvSpPr>
              <a:spLocks noChangeArrowheads="1"/>
            </p:cNvSpPr>
            <p:nvPr/>
          </p:nvSpPr>
          <p:spPr bwMode="gray">
            <a:xfrm>
              <a:off x="-816" y="2112"/>
              <a:ext cx="192" cy="192"/>
            </a:xfrm>
            <a:prstGeom prst="rect">
              <a:avLst/>
            </a:prstGeom>
            <a:solidFill>
              <a:schemeClr val="hlink">
                <a:alpha val="7059"/>
              </a:schemeClr>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796" name="Rectangle 68"/>
            <p:cNvSpPr>
              <a:spLocks noChangeArrowheads="1"/>
            </p:cNvSpPr>
            <p:nvPr/>
          </p:nvSpPr>
          <p:spPr bwMode="gray">
            <a:xfrm>
              <a:off x="-1536" y="2352"/>
              <a:ext cx="192" cy="192"/>
            </a:xfrm>
            <a:prstGeom prst="rect">
              <a:avLst/>
            </a:prstGeom>
            <a:solidFill>
              <a:schemeClr val="hlink">
                <a:alpha val="7059"/>
              </a:schemeClr>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sp>
          <p:nvSpPr>
            <p:cNvPr id="32797" name="Rectangle 69"/>
            <p:cNvSpPr>
              <a:spLocks noChangeArrowheads="1"/>
            </p:cNvSpPr>
            <p:nvPr/>
          </p:nvSpPr>
          <p:spPr bwMode="gray">
            <a:xfrm>
              <a:off x="-1056" y="2592"/>
              <a:ext cx="192" cy="192"/>
            </a:xfrm>
            <a:prstGeom prst="rect">
              <a:avLst/>
            </a:prstGeom>
            <a:solidFill>
              <a:schemeClr val="hlink">
                <a:alpha val="7059"/>
              </a:schemeClr>
            </a:solidFill>
            <a:ln w="9525" algn="ctr">
              <a:noFill/>
              <a:miter lim="800000"/>
              <a:headEnd/>
              <a:tailEnd/>
            </a:ln>
          </p:spPr>
          <p:txBody>
            <a:bodyPr wrap="none" anchor="ctr"/>
            <a:lstStyle/>
            <a:p>
              <a:pPr algn="ctr">
                <a:buClr>
                  <a:schemeClr val="accent2"/>
                </a:buClr>
                <a:buFont typeface="Wingdings 2" pitchFamily="18" charset="2"/>
                <a:buNone/>
              </a:pPr>
              <a:endParaRPr lang="en-US"/>
            </a:p>
          </p:txBody>
        </p:sp>
      </p:grpSp>
      <p:sp>
        <p:nvSpPr>
          <p:cNvPr id="32791" name="Rectangle 70"/>
          <p:cNvSpPr>
            <a:spLocks noGrp="1" noChangeArrowheads="1"/>
          </p:cNvSpPr>
          <p:nvPr>
            <p:ph type="body" idx="1"/>
          </p:nvPr>
        </p:nvSpPr>
        <p:spPr>
          <a:xfrm>
            <a:off x="5170488" y="1190625"/>
            <a:ext cx="4068762" cy="5327650"/>
          </a:xfrm>
        </p:spPr>
        <p:txBody>
          <a:bodyPr/>
          <a:lstStyle/>
          <a:p>
            <a:pPr eaLnBrk="1" hangingPunct="1">
              <a:lnSpc>
                <a:spcPct val="80000"/>
              </a:lnSpc>
            </a:pPr>
            <a:r>
              <a:rPr lang="en-US" sz="2400" smtClean="0"/>
              <a:t>NetApp</a:t>
            </a:r>
            <a:r>
              <a:rPr lang="en-US" sz="2400" baseline="30000" smtClean="0"/>
              <a:t>®</a:t>
            </a:r>
            <a:r>
              <a:rPr lang="en-US" sz="2400" smtClean="0"/>
              <a:t> deduplication</a:t>
            </a:r>
          </a:p>
          <a:p>
            <a:pPr lvl="1" eaLnBrk="1" hangingPunct="1">
              <a:lnSpc>
                <a:spcPct val="80000"/>
              </a:lnSpc>
            </a:pPr>
            <a:r>
              <a:rPr lang="en-US" sz="2000" smtClean="0"/>
              <a:t>20:1 or greater for backup</a:t>
            </a:r>
          </a:p>
          <a:p>
            <a:pPr eaLnBrk="1" hangingPunct="1">
              <a:lnSpc>
                <a:spcPct val="80000"/>
              </a:lnSpc>
            </a:pPr>
            <a:r>
              <a:rPr lang="en-US" sz="2400" smtClean="0"/>
              <a:t>Integrated with Data ONTAP</a:t>
            </a:r>
          </a:p>
          <a:p>
            <a:pPr lvl="1" eaLnBrk="1" hangingPunct="1">
              <a:lnSpc>
                <a:spcPct val="80000"/>
              </a:lnSpc>
            </a:pPr>
            <a:r>
              <a:rPr lang="en-US" sz="2000" smtClean="0"/>
              <a:t>General-purpose volume</a:t>
            </a:r>
            <a:br>
              <a:rPr lang="en-US" sz="2000" smtClean="0"/>
            </a:br>
            <a:r>
              <a:rPr lang="en-US" sz="2000" smtClean="0"/>
              <a:t>deduplication</a:t>
            </a:r>
          </a:p>
          <a:p>
            <a:pPr lvl="1" eaLnBrk="1" hangingPunct="1">
              <a:lnSpc>
                <a:spcPct val="80000"/>
              </a:lnSpc>
            </a:pPr>
            <a:r>
              <a:rPr lang="en-US" sz="2000" smtClean="0"/>
              <a:t>Identifies and removes redundant data blocks</a:t>
            </a:r>
          </a:p>
          <a:p>
            <a:pPr eaLnBrk="1" hangingPunct="1">
              <a:lnSpc>
                <a:spcPct val="80000"/>
              </a:lnSpc>
            </a:pPr>
            <a:r>
              <a:rPr lang="en-US" sz="2400" smtClean="0"/>
              <a:t>Application agnostic</a:t>
            </a:r>
          </a:p>
          <a:p>
            <a:pPr lvl="1" eaLnBrk="1" hangingPunct="1">
              <a:lnSpc>
                <a:spcPct val="80000"/>
              </a:lnSpc>
            </a:pPr>
            <a:r>
              <a:rPr lang="en-US" sz="2000" smtClean="0"/>
              <a:t>Primary storage</a:t>
            </a:r>
          </a:p>
          <a:p>
            <a:pPr lvl="1" eaLnBrk="1" hangingPunct="1">
              <a:lnSpc>
                <a:spcPct val="80000"/>
              </a:lnSpc>
            </a:pPr>
            <a:r>
              <a:rPr lang="en-US" sz="2000" smtClean="0"/>
              <a:t>Backup data</a:t>
            </a:r>
          </a:p>
          <a:p>
            <a:pPr lvl="1" eaLnBrk="1" hangingPunct="1">
              <a:lnSpc>
                <a:spcPct val="80000"/>
              </a:lnSpc>
            </a:pPr>
            <a:r>
              <a:rPr lang="en-US" sz="2000" smtClean="0"/>
              <a:t>Archival data</a:t>
            </a:r>
          </a:p>
          <a:p>
            <a:pPr eaLnBrk="1" hangingPunct="1">
              <a:lnSpc>
                <a:spcPct val="80000"/>
              </a:lnSpc>
            </a:pPr>
            <a:r>
              <a:rPr lang="en-US" sz="2200" smtClean="0"/>
              <a:t>Service</a:t>
            </a:r>
          </a:p>
          <a:p>
            <a:pPr lvl="1" eaLnBrk="1" hangingPunct="1">
              <a:lnSpc>
                <a:spcPct val="80000"/>
              </a:lnSpc>
            </a:pPr>
            <a:r>
              <a:rPr lang="en-US" sz="2000" smtClean="0"/>
              <a:t>Runs as a background process and is transparent to any client</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117600" y="3386138"/>
            <a:ext cx="2589213" cy="455612"/>
            <a:chOff x="3866" y="1294"/>
            <a:chExt cx="1631" cy="287"/>
          </a:xfrm>
        </p:grpSpPr>
        <p:sp>
          <p:nvSpPr>
            <p:cNvPr id="34031" name="Rectangle 3"/>
            <p:cNvSpPr>
              <a:spLocks noChangeArrowheads="1"/>
            </p:cNvSpPr>
            <p:nvPr/>
          </p:nvSpPr>
          <p:spPr bwMode="auto">
            <a:xfrm>
              <a:off x="3866" y="1294"/>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32" name="Rectangle 4"/>
            <p:cNvSpPr>
              <a:spLocks noChangeArrowheads="1"/>
            </p:cNvSpPr>
            <p:nvPr/>
          </p:nvSpPr>
          <p:spPr bwMode="auto">
            <a:xfrm>
              <a:off x="3948" y="1294"/>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33" name="Rectangle 5"/>
            <p:cNvSpPr>
              <a:spLocks noChangeArrowheads="1"/>
            </p:cNvSpPr>
            <p:nvPr/>
          </p:nvSpPr>
          <p:spPr bwMode="auto">
            <a:xfrm>
              <a:off x="4029" y="1294"/>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34" name="Rectangle 6"/>
            <p:cNvSpPr>
              <a:spLocks noChangeArrowheads="1"/>
            </p:cNvSpPr>
            <p:nvPr/>
          </p:nvSpPr>
          <p:spPr bwMode="auto">
            <a:xfrm>
              <a:off x="4111" y="1294"/>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35" name="Rectangle 7"/>
            <p:cNvSpPr>
              <a:spLocks noChangeArrowheads="1"/>
            </p:cNvSpPr>
            <p:nvPr/>
          </p:nvSpPr>
          <p:spPr bwMode="auto">
            <a:xfrm>
              <a:off x="4192" y="1294"/>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36" name="Rectangle 8"/>
            <p:cNvSpPr>
              <a:spLocks noChangeArrowheads="1"/>
            </p:cNvSpPr>
            <p:nvPr/>
          </p:nvSpPr>
          <p:spPr bwMode="auto">
            <a:xfrm>
              <a:off x="4274" y="1294"/>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37" name="Rectangle 9"/>
            <p:cNvSpPr>
              <a:spLocks noChangeArrowheads="1"/>
            </p:cNvSpPr>
            <p:nvPr/>
          </p:nvSpPr>
          <p:spPr bwMode="auto">
            <a:xfrm>
              <a:off x="4356" y="1294"/>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38" name="Rectangle 10"/>
            <p:cNvSpPr>
              <a:spLocks noChangeArrowheads="1"/>
            </p:cNvSpPr>
            <p:nvPr/>
          </p:nvSpPr>
          <p:spPr bwMode="auto">
            <a:xfrm>
              <a:off x="4437" y="1294"/>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39" name="Rectangle 11"/>
            <p:cNvSpPr>
              <a:spLocks noChangeArrowheads="1"/>
            </p:cNvSpPr>
            <p:nvPr/>
          </p:nvSpPr>
          <p:spPr bwMode="auto">
            <a:xfrm>
              <a:off x="4519" y="1294"/>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40" name="Rectangle 12"/>
            <p:cNvSpPr>
              <a:spLocks noChangeArrowheads="1"/>
            </p:cNvSpPr>
            <p:nvPr/>
          </p:nvSpPr>
          <p:spPr bwMode="auto">
            <a:xfrm>
              <a:off x="4600" y="1294"/>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41" name="Rectangle 13"/>
            <p:cNvSpPr>
              <a:spLocks noChangeArrowheads="1"/>
            </p:cNvSpPr>
            <p:nvPr/>
          </p:nvSpPr>
          <p:spPr bwMode="auto">
            <a:xfrm>
              <a:off x="4682" y="1294"/>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42" name="Rectangle 14"/>
            <p:cNvSpPr>
              <a:spLocks noChangeArrowheads="1"/>
            </p:cNvSpPr>
            <p:nvPr/>
          </p:nvSpPr>
          <p:spPr bwMode="auto">
            <a:xfrm>
              <a:off x="4764" y="1294"/>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43" name="Rectangle 15"/>
            <p:cNvSpPr>
              <a:spLocks noChangeArrowheads="1"/>
            </p:cNvSpPr>
            <p:nvPr/>
          </p:nvSpPr>
          <p:spPr bwMode="auto">
            <a:xfrm>
              <a:off x="4845" y="1294"/>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44" name="Rectangle 16"/>
            <p:cNvSpPr>
              <a:spLocks noChangeArrowheads="1"/>
            </p:cNvSpPr>
            <p:nvPr/>
          </p:nvSpPr>
          <p:spPr bwMode="auto">
            <a:xfrm>
              <a:off x="4927" y="1294"/>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45" name="Rectangle 17"/>
            <p:cNvSpPr>
              <a:spLocks noChangeArrowheads="1"/>
            </p:cNvSpPr>
            <p:nvPr/>
          </p:nvSpPr>
          <p:spPr bwMode="auto">
            <a:xfrm>
              <a:off x="5008" y="1294"/>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46" name="Rectangle 18"/>
            <p:cNvSpPr>
              <a:spLocks noChangeArrowheads="1"/>
            </p:cNvSpPr>
            <p:nvPr/>
          </p:nvSpPr>
          <p:spPr bwMode="auto">
            <a:xfrm>
              <a:off x="5090" y="1294"/>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47" name="Rectangle 19"/>
            <p:cNvSpPr>
              <a:spLocks noChangeArrowheads="1"/>
            </p:cNvSpPr>
            <p:nvPr/>
          </p:nvSpPr>
          <p:spPr bwMode="auto">
            <a:xfrm>
              <a:off x="5172" y="1294"/>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48" name="Rectangle 20"/>
            <p:cNvSpPr>
              <a:spLocks noChangeArrowheads="1"/>
            </p:cNvSpPr>
            <p:nvPr/>
          </p:nvSpPr>
          <p:spPr bwMode="auto">
            <a:xfrm>
              <a:off x="5253" y="1294"/>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49" name="Rectangle 21"/>
            <p:cNvSpPr>
              <a:spLocks noChangeArrowheads="1"/>
            </p:cNvSpPr>
            <p:nvPr/>
          </p:nvSpPr>
          <p:spPr bwMode="auto">
            <a:xfrm>
              <a:off x="5335" y="1294"/>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50" name="Rectangle 22"/>
            <p:cNvSpPr>
              <a:spLocks noChangeArrowheads="1"/>
            </p:cNvSpPr>
            <p:nvPr/>
          </p:nvSpPr>
          <p:spPr bwMode="auto">
            <a:xfrm>
              <a:off x="5416" y="1294"/>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grpSp>
      <p:grpSp>
        <p:nvGrpSpPr>
          <p:cNvPr id="3" name="Group 23"/>
          <p:cNvGrpSpPr>
            <a:grpSpLocks/>
          </p:cNvGrpSpPr>
          <p:nvPr/>
        </p:nvGrpSpPr>
        <p:grpSpPr bwMode="auto">
          <a:xfrm>
            <a:off x="1117600" y="1598613"/>
            <a:ext cx="2589213" cy="455612"/>
            <a:chOff x="512" y="1294"/>
            <a:chExt cx="1631" cy="287"/>
          </a:xfrm>
        </p:grpSpPr>
        <p:sp>
          <p:nvSpPr>
            <p:cNvPr id="34011" name="Rectangle 24"/>
            <p:cNvSpPr>
              <a:spLocks noChangeArrowheads="1"/>
            </p:cNvSpPr>
            <p:nvPr/>
          </p:nvSpPr>
          <p:spPr bwMode="auto">
            <a:xfrm>
              <a:off x="512" y="1294"/>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12" name="Rectangle 25"/>
            <p:cNvSpPr>
              <a:spLocks noChangeArrowheads="1"/>
            </p:cNvSpPr>
            <p:nvPr/>
          </p:nvSpPr>
          <p:spPr bwMode="auto">
            <a:xfrm>
              <a:off x="594" y="1294"/>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13" name="Rectangle 26"/>
            <p:cNvSpPr>
              <a:spLocks noChangeArrowheads="1"/>
            </p:cNvSpPr>
            <p:nvPr/>
          </p:nvSpPr>
          <p:spPr bwMode="auto">
            <a:xfrm>
              <a:off x="675" y="1294"/>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14" name="Rectangle 27"/>
            <p:cNvSpPr>
              <a:spLocks noChangeArrowheads="1"/>
            </p:cNvSpPr>
            <p:nvPr/>
          </p:nvSpPr>
          <p:spPr bwMode="auto">
            <a:xfrm>
              <a:off x="757" y="1294"/>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15" name="Rectangle 28"/>
            <p:cNvSpPr>
              <a:spLocks noChangeArrowheads="1"/>
            </p:cNvSpPr>
            <p:nvPr/>
          </p:nvSpPr>
          <p:spPr bwMode="auto">
            <a:xfrm>
              <a:off x="838" y="1294"/>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16" name="Rectangle 29"/>
            <p:cNvSpPr>
              <a:spLocks noChangeArrowheads="1"/>
            </p:cNvSpPr>
            <p:nvPr/>
          </p:nvSpPr>
          <p:spPr bwMode="auto">
            <a:xfrm>
              <a:off x="920" y="1294"/>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17" name="Rectangle 30"/>
            <p:cNvSpPr>
              <a:spLocks noChangeArrowheads="1"/>
            </p:cNvSpPr>
            <p:nvPr/>
          </p:nvSpPr>
          <p:spPr bwMode="auto">
            <a:xfrm>
              <a:off x="1002" y="1294"/>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18" name="Rectangle 31"/>
            <p:cNvSpPr>
              <a:spLocks noChangeArrowheads="1"/>
            </p:cNvSpPr>
            <p:nvPr/>
          </p:nvSpPr>
          <p:spPr bwMode="auto">
            <a:xfrm>
              <a:off x="1083" y="1294"/>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19" name="Rectangle 32"/>
            <p:cNvSpPr>
              <a:spLocks noChangeArrowheads="1"/>
            </p:cNvSpPr>
            <p:nvPr/>
          </p:nvSpPr>
          <p:spPr bwMode="auto">
            <a:xfrm>
              <a:off x="1165" y="1294"/>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20" name="Rectangle 33"/>
            <p:cNvSpPr>
              <a:spLocks noChangeArrowheads="1"/>
            </p:cNvSpPr>
            <p:nvPr/>
          </p:nvSpPr>
          <p:spPr bwMode="auto">
            <a:xfrm>
              <a:off x="1246" y="1294"/>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21" name="Rectangle 34"/>
            <p:cNvSpPr>
              <a:spLocks noChangeArrowheads="1"/>
            </p:cNvSpPr>
            <p:nvPr/>
          </p:nvSpPr>
          <p:spPr bwMode="auto">
            <a:xfrm>
              <a:off x="1328" y="1294"/>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22" name="Rectangle 35"/>
            <p:cNvSpPr>
              <a:spLocks noChangeArrowheads="1"/>
            </p:cNvSpPr>
            <p:nvPr/>
          </p:nvSpPr>
          <p:spPr bwMode="auto">
            <a:xfrm>
              <a:off x="1410" y="1294"/>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23" name="Rectangle 36"/>
            <p:cNvSpPr>
              <a:spLocks noChangeArrowheads="1"/>
            </p:cNvSpPr>
            <p:nvPr/>
          </p:nvSpPr>
          <p:spPr bwMode="auto">
            <a:xfrm>
              <a:off x="1491" y="1294"/>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24" name="Rectangle 37"/>
            <p:cNvSpPr>
              <a:spLocks noChangeArrowheads="1"/>
            </p:cNvSpPr>
            <p:nvPr/>
          </p:nvSpPr>
          <p:spPr bwMode="auto">
            <a:xfrm>
              <a:off x="1573" y="1294"/>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25" name="Rectangle 38"/>
            <p:cNvSpPr>
              <a:spLocks noChangeArrowheads="1"/>
            </p:cNvSpPr>
            <p:nvPr/>
          </p:nvSpPr>
          <p:spPr bwMode="auto">
            <a:xfrm>
              <a:off x="1654" y="1294"/>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26" name="Rectangle 39"/>
            <p:cNvSpPr>
              <a:spLocks noChangeArrowheads="1"/>
            </p:cNvSpPr>
            <p:nvPr/>
          </p:nvSpPr>
          <p:spPr bwMode="auto">
            <a:xfrm>
              <a:off x="1736" y="1294"/>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27" name="Rectangle 40"/>
            <p:cNvSpPr>
              <a:spLocks noChangeArrowheads="1"/>
            </p:cNvSpPr>
            <p:nvPr/>
          </p:nvSpPr>
          <p:spPr bwMode="auto">
            <a:xfrm>
              <a:off x="1818" y="1294"/>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28" name="Rectangle 41"/>
            <p:cNvSpPr>
              <a:spLocks noChangeArrowheads="1"/>
            </p:cNvSpPr>
            <p:nvPr/>
          </p:nvSpPr>
          <p:spPr bwMode="auto">
            <a:xfrm>
              <a:off x="1899" y="1294"/>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29" name="Rectangle 42"/>
            <p:cNvSpPr>
              <a:spLocks noChangeArrowheads="1"/>
            </p:cNvSpPr>
            <p:nvPr/>
          </p:nvSpPr>
          <p:spPr bwMode="auto">
            <a:xfrm>
              <a:off x="1981" y="1294"/>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30" name="Rectangle 43"/>
            <p:cNvSpPr>
              <a:spLocks noChangeArrowheads="1"/>
            </p:cNvSpPr>
            <p:nvPr/>
          </p:nvSpPr>
          <p:spPr bwMode="auto">
            <a:xfrm>
              <a:off x="2062" y="1294"/>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grpSp>
      <p:grpSp>
        <p:nvGrpSpPr>
          <p:cNvPr id="4" name="Group 45"/>
          <p:cNvGrpSpPr>
            <a:grpSpLocks/>
          </p:cNvGrpSpPr>
          <p:nvPr/>
        </p:nvGrpSpPr>
        <p:grpSpPr bwMode="auto">
          <a:xfrm>
            <a:off x="3705225" y="5174166"/>
            <a:ext cx="1293813" cy="455244"/>
            <a:chOff x="4292" y="3520"/>
            <a:chExt cx="815" cy="287"/>
          </a:xfrm>
        </p:grpSpPr>
        <p:sp>
          <p:nvSpPr>
            <p:cNvPr id="34001" name="Rectangle 46"/>
            <p:cNvSpPr>
              <a:spLocks noChangeArrowheads="1"/>
            </p:cNvSpPr>
            <p:nvPr/>
          </p:nvSpPr>
          <p:spPr bwMode="auto">
            <a:xfrm>
              <a:off x="4292" y="3520"/>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02" name="Rectangle 47"/>
            <p:cNvSpPr>
              <a:spLocks noChangeArrowheads="1"/>
            </p:cNvSpPr>
            <p:nvPr/>
          </p:nvSpPr>
          <p:spPr bwMode="auto">
            <a:xfrm>
              <a:off x="4374" y="3520"/>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03" name="Rectangle 48"/>
            <p:cNvSpPr>
              <a:spLocks noChangeArrowheads="1"/>
            </p:cNvSpPr>
            <p:nvPr/>
          </p:nvSpPr>
          <p:spPr bwMode="auto">
            <a:xfrm>
              <a:off x="4455" y="3520"/>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04" name="Rectangle 49"/>
            <p:cNvSpPr>
              <a:spLocks noChangeArrowheads="1"/>
            </p:cNvSpPr>
            <p:nvPr/>
          </p:nvSpPr>
          <p:spPr bwMode="auto">
            <a:xfrm>
              <a:off x="4537" y="3520"/>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05" name="Rectangle 50"/>
            <p:cNvSpPr>
              <a:spLocks noChangeArrowheads="1"/>
            </p:cNvSpPr>
            <p:nvPr/>
          </p:nvSpPr>
          <p:spPr bwMode="auto">
            <a:xfrm>
              <a:off x="4618" y="3520"/>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06" name="Rectangle 51"/>
            <p:cNvSpPr>
              <a:spLocks noChangeArrowheads="1"/>
            </p:cNvSpPr>
            <p:nvPr/>
          </p:nvSpPr>
          <p:spPr bwMode="auto">
            <a:xfrm>
              <a:off x="4700" y="3520"/>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07" name="Rectangle 52"/>
            <p:cNvSpPr>
              <a:spLocks noChangeArrowheads="1"/>
            </p:cNvSpPr>
            <p:nvPr/>
          </p:nvSpPr>
          <p:spPr bwMode="auto">
            <a:xfrm>
              <a:off x="4782" y="3520"/>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08" name="Rectangle 53"/>
            <p:cNvSpPr>
              <a:spLocks noChangeArrowheads="1"/>
            </p:cNvSpPr>
            <p:nvPr/>
          </p:nvSpPr>
          <p:spPr bwMode="auto">
            <a:xfrm>
              <a:off x="4863" y="3520"/>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09" name="Rectangle 54"/>
            <p:cNvSpPr>
              <a:spLocks noChangeArrowheads="1"/>
            </p:cNvSpPr>
            <p:nvPr/>
          </p:nvSpPr>
          <p:spPr bwMode="auto">
            <a:xfrm>
              <a:off x="4945" y="3520"/>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10" name="Rectangle 55"/>
            <p:cNvSpPr>
              <a:spLocks noChangeArrowheads="1"/>
            </p:cNvSpPr>
            <p:nvPr/>
          </p:nvSpPr>
          <p:spPr bwMode="auto">
            <a:xfrm>
              <a:off x="5026" y="3520"/>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grpSp>
      <p:grpSp>
        <p:nvGrpSpPr>
          <p:cNvPr id="5" name="Group 56"/>
          <p:cNvGrpSpPr>
            <a:grpSpLocks/>
          </p:cNvGrpSpPr>
          <p:nvPr/>
        </p:nvGrpSpPr>
        <p:grpSpPr bwMode="auto">
          <a:xfrm>
            <a:off x="1117600" y="5173663"/>
            <a:ext cx="2589213" cy="455612"/>
            <a:chOff x="369" y="3502"/>
            <a:chExt cx="1631" cy="287"/>
          </a:xfrm>
        </p:grpSpPr>
        <p:sp>
          <p:nvSpPr>
            <p:cNvPr id="33981" name="Rectangle 57"/>
            <p:cNvSpPr>
              <a:spLocks noChangeArrowheads="1"/>
            </p:cNvSpPr>
            <p:nvPr/>
          </p:nvSpPr>
          <p:spPr bwMode="auto">
            <a:xfrm>
              <a:off x="369" y="3502"/>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82" name="Rectangle 58"/>
            <p:cNvSpPr>
              <a:spLocks noChangeArrowheads="1"/>
            </p:cNvSpPr>
            <p:nvPr/>
          </p:nvSpPr>
          <p:spPr bwMode="auto">
            <a:xfrm>
              <a:off x="451" y="3502"/>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83" name="Rectangle 59"/>
            <p:cNvSpPr>
              <a:spLocks noChangeArrowheads="1"/>
            </p:cNvSpPr>
            <p:nvPr/>
          </p:nvSpPr>
          <p:spPr bwMode="auto">
            <a:xfrm>
              <a:off x="532" y="3502"/>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84" name="Rectangle 60"/>
            <p:cNvSpPr>
              <a:spLocks noChangeArrowheads="1"/>
            </p:cNvSpPr>
            <p:nvPr/>
          </p:nvSpPr>
          <p:spPr bwMode="auto">
            <a:xfrm>
              <a:off x="614" y="3502"/>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85" name="Rectangle 61"/>
            <p:cNvSpPr>
              <a:spLocks noChangeArrowheads="1"/>
            </p:cNvSpPr>
            <p:nvPr/>
          </p:nvSpPr>
          <p:spPr bwMode="auto">
            <a:xfrm>
              <a:off x="695" y="3502"/>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86" name="Rectangle 62"/>
            <p:cNvSpPr>
              <a:spLocks noChangeArrowheads="1"/>
            </p:cNvSpPr>
            <p:nvPr/>
          </p:nvSpPr>
          <p:spPr bwMode="auto">
            <a:xfrm>
              <a:off x="777" y="3502"/>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87" name="Rectangle 63"/>
            <p:cNvSpPr>
              <a:spLocks noChangeArrowheads="1"/>
            </p:cNvSpPr>
            <p:nvPr/>
          </p:nvSpPr>
          <p:spPr bwMode="auto">
            <a:xfrm>
              <a:off x="859" y="3502"/>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88" name="Rectangle 64"/>
            <p:cNvSpPr>
              <a:spLocks noChangeArrowheads="1"/>
            </p:cNvSpPr>
            <p:nvPr/>
          </p:nvSpPr>
          <p:spPr bwMode="auto">
            <a:xfrm>
              <a:off x="940" y="3502"/>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89" name="Rectangle 65"/>
            <p:cNvSpPr>
              <a:spLocks noChangeArrowheads="1"/>
            </p:cNvSpPr>
            <p:nvPr/>
          </p:nvSpPr>
          <p:spPr bwMode="auto">
            <a:xfrm>
              <a:off x="1022" y="3502"/>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90" name="Rectangle 66"/>
            <p:cNvSpPr>
              <a:spLocks noChangeArrowheads="1"/>
            </p:cNvSpPr>
            <p:nvPr/>
          </p:nvSpPr>
          <p:spPr bwMode="auto">
            <a:xfrm>
              <a:off x="1103" y="3502"/>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91" name="Rectangle 67"/>
            <p:cNvSpPr>
              <a:spLocks noChangeArrowheads="1"/>
            </p:cNvSpPr>
            <p:nvPr/>
          </p:nvSpPr>
          <p:spPr bwMode="auto">
            <a:xfrm>
              <a:off x="1185" y="3502"/>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92" name="Rectangle 68"/>
            <p:cNvSpPr>
              <a:spLocks noChangeArrowheads="1"/>
            </p:cNvSpPr>
            <p:nvPr/>
          </p:nvSpPr>
          <p:spPr bwMode="auto">
            <a:xfrm>
              <a:off x="1267" y="3502"/>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93" name="Rectangle 69"/>
            <p:cNvSpPr>
              <a:spLocks noChangeArrowheads="1"/>
            </p:cNvSpPr>
            <p:nvPr/>
          </p:nvSpPr>
          <p:spPr bwMode="auto">
            <a:xfrm>
              <a:off x="1348" y="3502"/>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94" name="Rectangle 70"/>
            <p:cNvSpPr>
              <a:spLocks noChangeArrowheads="1"/>
            </p:cNvSpPr>
            <p:nvPr/>
          </p:nvSpPr>
          <p:spPr bwMode="auto">
            <a:xfrm>
              <a:off x="1430" y="3502"/>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95" name="Rectangle 71"/>
            <p:cNvSpPr>
              <a:spLocks noChangeArrowheads="1"/>
            </p:cNvSpPr>
            <p:nvPr/>
          </p:nvSpPr>
          <p:spPr bwMode="auto">
            <a:xfrm>
              <a:off x="1511" y="3502"/>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96" name="Rectangle 72"/>
            <p:cNvSpPr>
              <a:spLocks noChangeArrowheads="1"/>
            </p:cNvSpPr>
            <p:nvPr/>
          </p:nvSpPr>
          <p:spPr bwMode="auto">
            <a:xfrm>
              <a:off x="1593" y="3502"/>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97" name="Rectangle 73"/>
            <p:cNvSpPr>
              <a:spLocks noChangeArrowheads="1"/>
            </p:cNvSpPr>
            <p:nvPr/>
          </p:nvSpPr>
          <p:spPr bwMode="auto">
            <a:xfrm>
              <a:off x="1675" y="3502"/>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98" name="Rectangle 74"/>
            <p:cNvSpPr>
              <a:spLocks noChangeArrowheads="1"/>
            </p:cNvSpPr>
            <p:nvPr/>
          </p:nvSpPr>
          <p:spPr bwMode="auto">
            <a:xfrm>
              <a:off x="1756" y="3502"/>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99" name="Rectangle 75"/>
            <p:cNvSpPr>
              <a:spLocks noChangeArrowheads="1"/>
            </p:cNvSpPr>
            <p:nvPr/>
          </p:nvSpPr>
          <p:spPr bwMode="auto">
            <a:xfrm>
              <a:off x="1838" y="3502"/>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4000" name="Rectangle 76"/>
            <p:cNvSpPr>
              <a:spLocks noChangeArrowheads="1"/>
            </p:cNvSpPr>
            <p:nvPr/>
          </p:nvSpPr>
          <p:spPr bwMode="auto">
            <a:xfrm>
              <a:off x="1919" y="3502"/>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grpSp>
      <p:grpSp>
        <p:nvGrpSpPr>
          <p:cNvPr id="6" name="Group 77"/>
          <p:cNvGrpSpPr>
            <a:grpSpLocks/>
          </p:cNvGrpSpPr>
          <p:nvPr/>
        </p:nvGrpSpPr>
        <p:grpSpPr bwMode="auto">
          <a:xfrm>
            <a:off x="1117600" y="1598613"/>
            <a:ext cx="2589213" cy="455612"/>
            <a:chOff x="512" y="1294"/>
            <a:chExt cx="1631" cy="287"/>
          </a:xfrm>
        </p:grpSpPr>
        <p:sp>
          <p:nvSpPr>
            <p:cNvPr id="33959" name="Rectangle 78"/>
            <p:cNvSpPr>
              <a:spLocks noChangeArrowheads="1"/>
            </p:cNvSpPr>
            <p:nvPr/>
          </p:nvSpPr>
          <p:spPr bwMode="auto">
            <a:xfrm>
              <a:off x="512"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60" name="Rectangle 79"/>
            <p:cNvSpPr>
              <a:spLocks noChangeArrowheads="1"/>
            </p:cNvSpPr>
            <p:nvPr/>
          </p:nvSpPr>
          <p:spPr bwMode="auto">
            <a:xfrm>
              <a:off x="594" y="1294"/>
              <a:ext cx="81"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61" name="Rectangle 80"/>
            <p:cNvSpPr>
              <a:spLocks noChangeArrowheads="1"/>
            </p:cNvSpPr>
            <p:nvPr/>
          </p:nvSpPr>
          <p:spPr bwMode="auto">
            <a:xfrm>
              <a:off x="675"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62" name="Rectangle 81"/>
            <p:cNvSpPr>
              <a:spLocks noChangeArrowheads="1"/>
            </p:cNvSpPr>
            <p:nvPr/>
          </p:nvSpPr>
          <p:spPr bwMode="auto">
            <a:xfrm>
              <a:off x="757" y="1294"/>
              <a:ext cx="81"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63" name="Rectangle 82"/>
            <p:cNvSpPr>
              <a:spLocks noChangeArrowheads="1"/>
            </p:cNvSpPr>
            <p:nvPr/>
          </p:nvSpPr>
          <p:spPr bwMode="auto">
            <a:xfrm>
              <a:off x="838"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64" name="Rectangle 83"/>
            <p:cNvSpPr>
              <a:spLocks noChangeArrowheads="1"/>
            </p:cNvSpPr>
            <p:nvPr/>
          </p:nvSpPr>
          <p:spPr bwMode="auto">
            <a:xfrm>
              <a:off x="920"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65" name="Rectangle 84"/>
            <p:cNvSpPr>
              <a:spLocks noChangeArrowheads="1"/>
            </p:cNvSpPr>
            <p:nvPr/>
          </p:nvSpPr>
          <p:spPr bwMode="auto">
            <a:xfrm>
              <a:off x="1002" y="1294"/>
              <a:ext cx="81"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66" name="Rectangle 85"/>
            <p:cNvSpPr>
              <a:spLocks noChangeArrowheads="1"/>
            </p:cNvSpPr>
            <p:nvPr/>
          </p:nvSpPr>
          <p:spPr bwMode="auto">
            <a:xfrm>
              <a:off x="1083"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67" name="Rectangle 86"/>
            <p:cNvSpPr>
              <a:spLocks noChangeArrowheads="1"/>
            </p:cNvSpPr>
            <p:nvPr/>
          </p:nvSpPr>
          <p:spPr bwMode="auto">
            <a:xfrm>
              <a:off x="1165" y="1294"/>
              <a:ext cx="81"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68" name="Rectangle 87"/>
            <p:cNvSpPr>
              <a:spLocks noChangeArrowheads="1"/>
            </p:cNvSpPr>
            <p:nvPr/>
          </p:nvSpPr>
          <p:spPr bwMode="auto">
            <a:xfrm>
              <a:off x="1246"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69" name="Rectangle 88"/>
            <p:cNvSpPr>
              <a:spLocks noChangeArrowheads="1"/>
            </p:cNvSpPr>
            <p:nvPr/>
          </p:nvSpPr>
          <p:spPr bwMode="auto">
            <a:xfrm>
              <a:off x="1328"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70" name="Rectangle 89"/>
            <p:cNvSpPr>
              <a:spLocks noChangeArrowheads="1"/>
            </p:cNvSpPr>
            <p:nvPr/>
          </p:nvSpPr>
          <p:spPr bwMode="auto">
            <a:xfrm>
              <a:off x="1410" y="1294"/>
              <a:ext cx="81"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71" name="Rectangle 90"/>
            <p:cNvSpPr>
              <a:spLocks noChangeArrowheads="1"/>
            </p:cNvSpPr>
            <p:nvPr/>
          </p:nvSpPr>
          <p:spPr bwMode="auto">
            <a:xfrm>
              <a:off x="1491"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72" name="Rectangle 91"/>
            <p:cNvSpPr>
              <a:spLocks noChangeArrowheads="1"/>
            </p:cNvSpPr>
            <p:nvPr/>
          </p:nvSpPr>
          <p:spPr bwMode="auto">
            <a:xfrm>
              <a:off x="1573" y="1294"/>
              <a:ext cx="81"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73" name="Rectangle 92"/>
            <p:cNvSpPr>
              <a:spLocks noChangeArrowheads="1"/>
            </p:cNvSpPr>
            <p:nvPr/>
          </p:nvSpPr>
          <p:spPr bwMode="auto">
            <a:xfrm>
              <a:off x="1654"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74" name="Rectangle 93"/>
            <p:cNvSpPr>
              <a:spLocks noChangeArrowheads="1"/>
            </p:cNvSpPr>
            <p:nvPr/>
          </p:nvSpPr>
          <p:spPr bwMode="auto">
            <a:xfrm>
              <a:off x="1736"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75" name="Rectangle 94"/>
            <p:cNvSpPr>
              <a:spLocks noChangeArrowheads="1"/>
            </p:cNvSpPr>
            <p:nvPr/>
          </p:nvSpPr>
          <p:spPr bwMode="auto">
            <a:xfrm>
              <a:off x="1818" y="1294"/>
              <a:ext cx="81"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76" name="Rectangle 95"/>
            <p:cNvSpPr>
              <a:spLocks noChangeArrowheads="1"/>
            </p:cNvSpPr>
            <p:nvPr/>
          </p:nvSpPr>
          <p:spPr bwMode="auto">
            <a:xfrm>
              <a:off x="1899"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77" name="Rectangle 96"/>
            <p:cNvSpPr>
              <a:spLocks noChangeArrowheads="1"/>
            </p:cNvSpPr>
            <p:nvPr/>
          </p:nvSpPr>
          <p:spPr bwMode="auto">
            <a:xfrm>
              <a:off x="1981" y="1294"/>
              <a:ext cx="81"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78" name="Rectangle 97"/>
            <p:cNvSpPr>
              <a:spLocks noChangeArrowheads="1"/>
            </p:cNvSpPr>
            <p:nvPr/>
          </p:nvSpPr>
          <p:spPr bwMode="auto">
            <a:xfrm>
              <a:off x="2062"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grpSp>
      <p:grpSp>
        <p:nvGrpSpPr>
          <p:cNvPr id="7" name="Group 98"/>
          <p:cNvGrpSpPr>
            <a:grpSpLocks/>
          </p:cNvGrpSpPr>
          <p:nvPr/>
        </p:nvGrpSpPr>
        <p:grpSpPr bwMode="auto">
          <a:xfrm>
            <a:off x="1117600" y="3386138"/>
            <a:ext cx="2589213" cy="455612"/>
            <a:chOff x="3866" y="1294"/>
            <a:chExt cx="1631" cy="287"/>
          </a:xfrm>
        </p:grpSpPr>
        <p:sp>
          <p:nvSpPr>
            <p:cNvPr id="33939" name="Rectangle 99"/>
            <p:cNvSpPr>
              <a:spLocks noChangeArrowheads="1"/>
            </p:cNvSpPr>
            <p:nvPr/>
          </p:nvSpPr>
          <p:spPr bwMode="auto">
            <a:xfrm>
              <a:off x="3866"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40" name="Rectangle 100"/>
            <p:cNvSpPr>
              <a:spLocks noChangeArrowheads="1"/>
            </p:cNvSpPr>
            <p:nvPr/>
          </p:nvSpPr>
          <p:spPr bwMode="auto">
            <a:xfrm>
              <a:off x="3948" y="1294"/>
              <a:ext cx="81"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41" name="Rectangle 101"/>
            <p:cNvSpPr>
              <a:spLocks noChangeArrowheads="1"/>
            </p:cNvSpPr>
            <p:nvPr/>
          </p:nvSpPr>
          <p:spPr bwMode="auto">
            <a:xfrm>
              <a:off x="4029"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42" name="Rectangle 102"/>
            <p:cNvSpPr>
              <a:spLocks noChangeArrowheads="1"/>
            </p:cNvSpPr>
            <p:nvPr/>
          </p:nvSpPr>
          <p:spPr bwMode="auto">
            <a:xfrm>
              <a:off x="4111" y="1294"/>
              <a:ext cx="81"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43" name="Rectangle 103"/>
            <p:cNvSpPr>
              <a:spLocks noChangeArrowheads="1"/>
            </p:cNvSpPr>
            <p:nvPr/>
          </p:nvSpPr>
          <p:spPr bwMode="auto">
            <a:xfrm>
              <a:off x="4192"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44" name="Rectangle 104"/>
            <p:cNvSpPr>
              <a:spLocks noChangeArrowheads="1"/>
            </p:cNvSpPr>
            <p:nvPr/>
          </p:nvSpPr>
          <p:spPr bwMode="auto">
            <a:xfrm>
              <a:off x="4274"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45" name="Rectangle 105"/>
            <p:cNvSpPr>
              <a:spLocks noChangeArrowheads="1"/>
            </p:cNvSpPr>
            <p:nvPr/>
          </p:nvSpPr>
          <p:spPr bwMode="auto">
            <a:xfrm>
              <a:off x="4356" y="1294"/>
              <a:ext cx="81"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46" name="Rectangle 106"/>
            <p:cNvSpPr>
              <a:spLocks noChangeArrowheads="1"/>
            </p:cNvSpPr>
            <p:nvPr/>
          </p:nvSpPr>
          <p:spPr bwMode="auto">
            <a:xfrm>
              <a:off x="4437"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47" name="Rectangle 107"/>
            <p:cNvSpPr>
              <a:spLocks noChangeArrowheads="1"/>
            </p:cNvSpPr>
            <p:nvPr/>
          </p:nvSpPr>
          <p:spPr bwMode="auto">
            <a:xfrm>
              <a:off x="4519" y="1294"/>
              <a:ext cx="81"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48" name="Rectangle 108"/>
            <p:cNvSpPr>
              <a:spLocks noChangeArrowheads="1"/>
            </p:cNvSpPr>
            <p:nvPr/>
          </p:nvSpPr>
          <p:spPr bwMode="auto">
            <a:xfrm>
              <a:off x="4600"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49" name="Rectangle 109"/>
            <p:cNvSpPr>
              <a:spLocks noChangeArrowheads="1"/>
            </p:cNvSpPr>
            <p:nvPr/>
          </p:nvSpPr>
          <p:spPr bwMode="auto">
            <a:xfrm>
              <a:off x="4682"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50" name="Rectangle 110"/>
            <p:cNvSpPr>
              <a:spLocks noChangeArrowheads="1"/>
            </p:cNvSpPr>
            <p:nvPr/>
          </p:nvSpPr>
          <p:spPr bwMode="auto">
            <a:xfrm>
              <a:off x="4764" y="1294"/>
              <a:ext cx="81"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51" name="Rectangle 111"/>
            <p:cNvSpPr>
              <a:spLocks noChangeArrowheads="1"/>
            </p:cNvSpPr>
            <p:nvPr/>
          </p:nvSpPr>
          <p:spPr bwMode="auto">
            <a:xfrm>
              <a:off x="4845"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52" name="Rectangle 112"/>
            <p:cNvSpPr>
              <a:spLocks noChangeArrowheads="1"/>
            </p:cNvSpPr>
            <p:nvPr/>
          </p:nvSpPr>
          <p:spPr bwMode="auto">
            <a:xfrm>
              <a:off x="4927" y="1294"/>
              <a:ext cx="81"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53" name="Rectangle 113"/>
            <p:cNvSpPr>
              <a:spLocks noChangeArrowheads="1"/>
            </p:cNvSpPr>
            <p:nvPr/>
          </p:nvSpPr>
          <p:spPr bwMode="auto">
            <a:xfrm>
              <a:off x="5008"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54" name="Rectangle 114"/>
            <p:cNvSpPr>
              <a:spLocks noChangeArrowheads="1"/>
            </p:cNvSpPr>
            <p:nvPr/>
          </p:nvSpPr>
          <p:spPr bwMode="auto">
            <a:xfrm>
              <a:off x="5090"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55" name="Rectangle 115"/>
            <p:cNvSpPr>
              <a:spLocks noChangeArrowheads="1"/>
            </p:cNvSpPr>
            <p:nvPr/>
          </p:nvSpPr>
          <p:spPr bwMode="auto">
            <a:xfrm>
              <a:off x="5172" y="1294"/>
              <a:ext cx="81"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56" name="Rectangle 116"/>
            <p:cNvSpPr>
              <a:spLocks noChangeArrowheads="1"/>
            </p:cNvSpPr>
            <p:nvPr/>
          </p:nvSpPr>
          <p:spPr bwMode="auto">
            <a:xfrm>
              <a:off x="5253"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57" name="Rectangle 117"/>
            <p:cNvSpPr>
              <a:spLocks noChangeArrowheads="1"/>
            </p:cNvSpPr>
            <p:nvPr/>
          </p:nvSpPr>
          <p:spPr bwMode="auto">
            <a:xfrm>
              <a:off x="5335" y="1294"/>
              <a:ext cx="81"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58" name="Rectangle 118"/>
            <p:cNvSpPr>
              <a:spLocks noChangeArrowheads="1"/>
            </p:cNvSpPr>
            <p:nvPr/>
          </p:nvSpPr>
          <p:spPr bwMode="auto">
            <a:xfrm>
              <a:off x="5416"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grpSp>
      <p:grpSp>
        <p:nvGrpSpPr>
          <p:cNvPr id="8" name="Group 119"/>
          <p:cNvGrpSpPr>
            <a:grpSpLocks/>
          </p:cNvGrpSpPr>
          <p:nvPr/>
        </p:nvGrpSpPr>
        <p:grpSpPr bwMode="auto">
          <a:xfrm>
            <a:off x="1117600" y="5176838"/>
            <a:ext cx="2589213" cy="455612"/>
            <a:chOff x="3866" y="1294"/>
            <a:chExt cx="1631" cy="287"/>
          </a:xfrm>
        </p:grpSpPr>
        <p:sp>
          <p:nvSpPr>
            <p:cNvPr id="33919" name="Rectangle 120"/>
            <p:cNvSpPr>
              <a:spLocks noChangeArrowheads="1"/>
            </p:cNvSpPr>
            <p:nvPr/>
          </p:nvSpPr>
          <p:spPr bwMode="auto">
            <a:xfrm>
              <a:off x="3866"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20" name="Rectangle 121"/>
            <p:cNvSpPr>
              <a:spLocks noChangeArrowheads="1"/>
            </p:cNvSpPr>
            <p:nvPr/>
          </p:nvSpPr>
          <p:spPr bwMode="auto">
            <a:xfrm>
              <a:off x="3948" y="1294"/>
              <a:ext cx="81"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21" name="Rectangle 122"/>
            <p:cNvSpPr>
              <a:spLocks noChangeArrowheads="1"/>
            </p:cNvSpPr>
            <p:nvPr/>
          </p:nvSpPr>
          <p:spPr bwMode="auto">
            <a:xfrm>
              <a:off x="4029"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22" name="Rectangle 123"/>
            <p:cNvSpPr>
              <a:spLocks noChangeArrowheads="1"/>
            </p:cNvSpPr>
            <p:nvPr/>
          </p:nvSpPr>
          <p:spPr bwMode="auto">
            <a:xfrm>
              <a:off x="4111" y="1294"/>
              <a:ext cx="81"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23" name="Rectangle 124"/>
            <p:cNvSpPr>
              <a:spLocks noChangeArrowheads="1"/>
            </p:cNvSpPr>
            <p:nvPr/>
          </p:nvSpPr>
          <p:spPr bwMode="auto">
            <a:xfrm>
              <a:off x="4192"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24" name="Rectangle 125"/>
            <p:cNvSpPr>
              <a:spLocks noChangeArrowheads="1"/>
            </p:cNvSpPr>
            <p:nvPr/>
          </p:nvSpPr>
          <p:spPr bwMode="auto">
            <a:xfrm>
              <a:off x="4274"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25" name="Rectangle 126"/>
            <p:cNvSpPr>
              <a:spLocks noChangeArrowheads="1"/>
            </p:cNvSpPr>
            <p:nvPr/>
          </p:nvSpPr>
          <p:spPr bwMode="auto">
            <a:xfrm>
              <a:off x="4356" y="1294"/>
              <a:ext cx="81"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26" name="Rectangle 127"/>
            <p:cNvSpPr>
              <a:spLocks noChangeArrowheads="1"/>
            </p:cNvSpPr>
            <p:nvPr/>
          </p:nvSpPr>
          <p:spPr bwMode="auto">
            <a:xfrm>
              <a:off x="4437"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27" name="Rectangle 128"/>
            <p:cNvSpPr>
              <a:spLocks noChangeArrowheads="1"/>
            </p:cNvSpPr>
            <p:nvPr/>
          </p:nvSpPr>
          <p:spPr bwMode="auto">
            <a:xfrm>
              <a:off x="4519" y="1294"/>
              <a:ext cx="81"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28" name="Rectangle 129"/>
            <p:cNvSpPr>
              <a:spLocks noChangeArrowheads="1"/>
            </p:cNvSpPr>
            <p:nvPr/>
          </p:nvSpPr>
          <p:spPr bwMode="auto">
            <a:xfrm>
              <a:off x="4600"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29" name="Rectangle 130"/>
            <p:cNvSpPr>
              <a:spLocks noChangeArrowheads="1"/>
            </p:cNvSpPr>
            <p:nvPr/>
          </p:nvSpPr>
          <p:spPr bwMode="auto">
            <a:xfrm>
              <a:off x="4682"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30" name="Rectangle 131"/>
            <p:cNvSpPr>
              <a:spLocks noChangeArrowheads="1"/>
            </p:cNvSpPr>
            <p:nvPr/>
          </p:nvSpPr>
          <p:spPr bwMode="auto">
            <a:xfrm>
              <a:off x="4764" y="1294"/>
              <a:ext cx="81"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31" name="Rectangle 132"/>
            <p:cNvSpPr>
              <a:spLocks noChangeArrowheads="1"/>
            </p:cNvSpPr>
            <p:nvPr/>
          </p:nvSpPr>
          <p:spPr bwMode="auto">
            <a:xfrm>
              <a:off x="4845"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32" name="Rectangle 133"/>
            <p:cNvSpPr>
              <a:spLocks noChangeArrowheads="1"/>
            </p:cNvSpPr>
            <p:nvPr/>
          </p:nvSpPr>
          <p:spPr bwMode="auto">
            <a:xfrm>
              <a:off x="4927" y="1294"/>
              <a:ext cx="81"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33" name="Rectangle 134"/>
            <p:cNvSpPr>
              <a:spLocks noChangeArrowheads="1"/>
            </p:cNvSpPr>
            <p:nvPr/>
          </p:nvSpPr>
          <p:spPr bwMode="auto">
            <a:xfrm>
              <a:off x="5008"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34" name="Rectangle 135"/>
            <p:cNvSpPr>
              <a:spLocks noChangeArrowheads="1"/>
            </p:cNvSpPr>
            <p:nvPr/>
          </p:nvSpPr>
          <p:spPr bwMode="auto">
            <a:xfrm>
              <a:off x="5090"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35" name="Rectangle 136"/>
            <p:cNvSpPr>
              <a:spLocks noChangeArrowheads="1"/>
            </p:cNvSpPr>
            <p:nvPr/>
          </p:nvSpPr>
          <p:spPr bwMode="auto">
            <a:xfrm>
              <a:off x="5172" y="1294"/>
              <a:ext cx="81"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36" name="Rectangle 137"/>
            <p:cNvSpPr>
              <a:spLocks noChangeArrowheads="1"/>
            </p:cNvSpPr>
            <p:nvPr/>
          </p:nvSpPr>
          <p:spPr bwMode="auto">
            <a:xfrm>
              <a:off x="5253"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37" name="Rectangle 138"/>
            <p:cNvSpPr>
              <a:spLocks noChangeArrowheads="1"/>
            </p:cNvSpPr>
            <p:nvPr/>
          </p:nvSpPr>
          <p:spPr bwMode="auto">
            <a:xfrm>
              <a:off x="5335" y="1294"/>
              <a:ext cx="81"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38" name="Rectangle 139"/>
            <p:cNvSpPr>
              <a:spLocks noChangeArrowheads="1"/>
            </p:cNvSpPr>
            <p:nvPr/>
          </p:nvSpPr>
          <p:spPr bwMode="auto">
            <a:xfrm>
              <a:off x="5416" y="1294"/>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grpSp>
      <p:sp>
        <p:nvSpPr>
          <p:cNvPr id="126092" name="Text Box 140"/>
          <p:cNvSpPr txBox="1">
            <a:spLocks noChangeArrowheads="1"/>
          </p:cNvSpPr>
          <p:nvPr/>
        </p:nvSpPr>
        <p:spPr bwMode="auto">
          <a:xfrm>
            <a:off x="1019175" y="2959100"/>
            <a:ext cx="1638300" cy="336550"/>
          </a:xfrm>
          <a:prstGeom prst="rect">
            <a:avLst/>
          </a:prstGeom>
          <a:noFill/>
          <a:ln w="9525">
            <a:noFill/>
            <a:round/>
            <a:headEnd/>
            <a:tailEnd/>
          </a:ln>
        </p:spPr>
        <p:txBody>
          <a:bodyPr wrap="none" lIns="90000" tIns="46800" rIns="90000" bIns="46800">
            <a:spAutoFit/>
          </a:bodyPr>
          <a:lstStyle/>
          <a:p>
            <a:pPr defTabSz="457200">
              <a:buClr>
                <a:srgbClr val="00000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0">
                <a:solidFill>
                  <a:srgbClr val="000000"/>
                </a:solidFill>
                <a:cs typeface="Arial" charset="0"/>
              </a:rPr>
              <a:t>presentation.ppt</a:t>
            </a:r>
          </a:p>
        </p:txBody>
      </p:sp>
      <p:sp>
        <p:nvSpPr>
          <p:cNvPr id="126093" name="Text Box 141"/>
          <p:cNvSpPr txBox="1">
            <a:spLocks noChangeArrowheads="1"/>
          </p:cNvSpPr>
          <p:nvPr/>
        </p:nvSpPr>
        <p:spPr bwMode="auto">
          <a:xfrm>
            <a:off x="1019175" y="3938588"/>
            <a:ext cx="2174875" cy="581025"/>
          </a:xfrm>
          <a:prstGeom prst="rect">
            <a:avLst/>
          </a:prstGeom>
          <a:noFill/>
          <a:ln w="9525">
            <a:noFill/>
            <a:round/>
            <a:headEnd/>
            <a:tailEnd/>
          </a:ln>
        </p:spPr>
        <p:txBody>
          <a:bodyPr lIns="90000" tIns="46800" rIns="90000" bIns="46800">
            <a:spAutoFit/>
          </a:bodyPr>
          <a:lstStyle/>
          <a:p>
            <a:pPr defTabSz="457200">
              <a:buClr>
                <a:srgbClr val="00000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0">
                <a:solidFill>
                  <a:srgbClr val="000000"/>
                </a:solidFill>
                <a:cs typeface="Arial" charset="0"/>
              </a:rPr>
              <a:t>Identical file</a:t>
            </a:r>
          </a:p>
          <a:p>
            <a:pPr defTabSz="457200">
              <a:buClr>
                <a:srgbClr val="00000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0">
                <a:solidFill>
                  <a:srgbClr val="000000"/>
                </a:solidFill>
                <a:cs typeface="Arial" charset="0"/>
              </a:rPr>
              <a:t>20 blocks</a:t>
            </a:r>
          </a:p>
        </p:txBody>
      </p:sp>
      <p:sp>
        <p:nvSpPr>
          <p:cNvPr id="33803" name="Text Box 142"/>
          <p:cNvSpPr txBox="1">
            <a:spLocks noChangeArrowheads="1"/>
          </p:cNvSpPr>
          <p:nvPr/>
        </p:nvSpPr>
        <p:spPr bwMode="auto">
          <a:xfrm>
            <a:off x="1019175" y="1163638"/>
            <a:ext cx="1638300" cy="336550"/>
          </a:xfrm>
          <a:prstGeom prst="rect">
            <a:avLst/>
          </a:prstGeom>
          <a:noFill/>
          <a:ln w="9525">
            <a:noFill/>
            <a:round/>
            <a:headEnd/>
            <a:tailEnd/>
          </a:ln>
        </p:spPr>
        <p:txBody>
          <a:bodyPr wrap="none" lIns="90000" tIns="46800" rIns="90000" bIns="46800">
            <a:spAutoFit/>
          </a:bodyPr>
          <a:lstStyle/>
          <a:p>
            <a:pPr defTabSz="457200">
              <a:buClr>
                <a:srgbClr val="00000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0">
                <a:solidFill>
                  <a:srgbClr val="000000"/>
                </a:solidFill>
                <a:cs typeface="Arial" charset="0"/>
              </a:rPr>
              <a:t>presentation.ppt</a:t>
            </a:r>
          </a:p>
        </p:txBody>
      </p:sp>
      <p:sp>
        <p:nvSpPr>
          <p:cNvPr id="33804" name="Text Box 143"/>
          <p:cNvSpPr txBox="1">
            <a:spLocks noChangeArrowheads="1"/>
          </p:cNvSpPr>
          <p:nvPr/>
        </p:nvSpPr>
        <p:spPr bwMode="auto">
          <a:xfrm>
            <a:off x="1019175" y="2147888"/>
            <a:ext cx="2317750" cy="581025"/>
          </a:xfrm>
          <a:prstGeom prst="rect">
            <a:avLst/>
          </a:prstGeom>
          <a:noFill/>
          <a:ln w="9525">
            <a:noFill/>
            <a:round/>
            <a:headEnd/>
            <a:tailEnd/>
          </a:ln>
        </p:spPr>
        <p:txBody>
          <a:bodyPr lIns="90000" tIns="46800" rIns="90000" bIns="46800">
            <a:spAutoFit/>
          </a:bodyPr>
          <a:lstStyle/>
          <a:p>
            <a:pPr defTabSz="457200">
              <a:buClr>
                <a:srgbClr val="00000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0">
                <a:solidFill>
                  <a:srgbClr val="000000"/>
                </a:solidFill>
                <a:cs typeface="Arial" charset="0"/>
              </a:rPr>
              <a:t>Original file </a:t>
            </a:r>
          </a:p>
          <a:p>
            <a:pPr defTabSz="457200">
              <a:buClr>
                <a:srgbClr val="00000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0">
                <a:solidFill>
                  <a:srgbClr val="000000"/>
                </a:solidFill>
                <a:cs typeface="Arial" charset="0"/>
              </a:rPr>
              <a:t>20 blocks</a:t>
            </a:r>
          </a:p>
        </p:txBody>
      </p:sp>
      <p:sp>
        <p:nvSpPr>
          <p:cNvPr id="126096" name="Text Box 144"/>
          <p:cNvSpPr txBox="1">
            <a:spLocks noChangeArrowheads="1"/>
          </p:cNvSpPr>
          <p:nvPr/>
        </p:nvSpPr>
        <p:spPr bwMode="auto">
          <a:xfrm>
            <a:off x="1019175" y="4748213"/>
            <a:ext cx="1638300" cy="336550"/>
          </a:xfrm>
          <a:prstGeom prst="rect">
            <a:avLst/>
          </a:prstGeom>
          <a:noFill/>
          <a:ln w="9525">
            <a:noFill/>
            <a:round/>
            <a:headEnd/>
            <a:tailEnd/>
          </a:ln>
        </p:spPr>
        <p:txBody>
          <a:bodyPr wrap="none" lIns="90000" tIns="46800" rIns="90000" bIns="46800">
            <a:spAutoFit/>
          </a:bodyPr>
          <a:lstStyle/>
          <a:p>
            <a:pPr defTabSz="457200">
              <a:buClr>
                <a:srgbClr val="00000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0">
                <a:solidFill>
                  <a:srgbClr val="000000"/>
                </a:solidFill>
                <a:cs typeface="Arial" charset="0"/>
              </a:rPr>
              <a:t>presentation.ppt</a:t>
            </a:r>
          </a:p>
        </p:txBody>
      </p:sp>
      <p:sp>
        <p:nvSpPr>
          <p:cNvPr id="126097" name="Text Box 145"/>
          <p:cNvSpPr txBox="1">
            <a:spLocks noChangeArrowheads="1"/>
          </p:cNvSpPr>
          <p:nvPr/>
        </p:nvSpPr>
        <p:spPr bwMode="auto">
          <a:xfrm>
            <a:off x="1019175" y="5726113"/>
            <a:ext cx="2562225" cy="581025"/>
          </a:xfrm>
          <a:prstGeom prst="rect">
            <a:avLst/>
          </a:prstGeom>
          <a:noFill/>
          <a:ln w="9525">
            <a:noFill/>
            <a:round/>
            <a:headEnd/>
            <a:tailEnd/>
          </a:ln>
        </p:spPr>
        <p:txBody>
          <a:bodyPr lIns="90000" tIns="46800" rIns="90000" bIns="46800">
            <a:spAutoFit/>
          </a:bodyPr>
          <a:lstStyle/>
          <a:p>
            <a:pPr defTabSz="457200">
              <a:buClr>
                <a:srgbClr val="00000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0">
                <a:solidFill>
                  <a:srgbClr val="000000"/>
                </a:solidFill>
                <a:cs typeface="Arial" charset="0"/>
              </a:rPr>
              <a:t>Edited file</a:t>
            </a:r>
          </a:p>
          <a:p>
            <a:pPr defTabSz="457200">
              <a:buClr>
                <a:srgbClr val="00000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0">
                <a:solidFill>
                  <a:srgbClr val="000000"/>
                </a:solidFill>
                <a:cs typeface="Arial" charset="0"/>
              </a:rPr>
              <a:t>10 blocks added</a:t>
            </a:r>
          </a:p>
        </p:txBody>
      </p:sp>
      <p:sp>
        <p:nvSpPr>
          <p:cNvPr id="126098" name="Rectangle 146"/>
          <p:cNvSpPr>
            <a:spLocks noChangeArrowheads="1"/>
          </p:cNvSpPr>
          <p:nvPr/>
        </p:nvSpPr>
        <p:spPr bwMode="auto">
          <a:xfrm>
            <a:off x="6153150" y="1597025"/>
            <a:ext cx="130175" cy="457200"/>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126099" name="Text Box 147"/>
          <p:cNvSpPr txBox="1">
            <a:spLocks noChangeArrowheads="1"/>
          </p:cNvSpPr>
          <p:nvPr/>
        </p:nvSpPr>
        <p:spPr bwMode="auto">
          <a:xfrm>
            <a:off x="6372225" y="1655763"/>
            <a:ext cx="1744663" cy="336550"/>
          </a:xfrm>
          <a:prstGeom prst="rect">
            <a:avLst/>
          </a:prstGeom>
          <a:noFill/>
          <a:ln w="9525">
            <a:noFill/>
            <a:round/>
            <a:headEnd/>
            <a:tailEnd/>
          </a:ln>
        </p:spPr>
        <p:txBody>
          <a:bodyPr wrap="none" lIns="90000" tIns="46800" rIns="90000" bIns="46800">
            <a:spAutoFit/>
          </a:bodyPr>
          <a:lstStyle/>
          <a:p>
            <a:pPr defTabSz="457200" eaLnBrk="0" hangingPunct="0">
              <a:spcBef>
                <a:spcPts val="1000"/>
              </a:spcBef>
              <a:buClr>
                <a:srgbClr val="00000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0">
                <a:solidFill>
                  <a:srgbClr val="000000"/>
                </a:solidFill>
                <a:cs typeface="Arial" charset="0"/>
              </a:rPr>
              <a:t>= Identical blocks</a:t>
            </a:r>
          </a:p>
        </p:txBody>
      </p:sp>
      <p:sp>
        <p:nvSpPr>
          <p:cNvPr id="33809" name="AutoShape 148"/>
          <p:cNvSpPr>
            <a:spLocks/>
          </p:cNvSpPr>
          <p:nvPr/>
        </p:nvSpPr>
        <p:spPr bwMode="auto">
          <a:xfrm>
            <a:off x="7046913" y="2608263"/>
            <a:ext cx="179387" cy="452437"/>
          </a:xfrm>
          <a:prstGeom prst="leftBrace">
            <a:avLst>
              <a:gd name="adj1" fmla="val 21018"/>
              <a:gd name="adj2" fmla="val 50000"/>
            </a:avLst>
          </a:prstGeom>
          <a:noFill/>
          <a:ln w="19080">
            <a:solidFill>
              <a:srgbClr val="FFFFFF"/>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10" name="Rectangle 149"/>
          <p:cNvSpPr>
            <a:spLocks noGrp="1" noChangeArrowheads="1"/>
          </p:cNvSpPr>
          <p:nvPr>
            <p:ph type="title"/>
          </p:nvPr>
        </p:nvSpPr>
        <p:spPr>
          <a:xfrm>
            <a:off x="990600" y="104775"/>
            <a:ext cx="8021638" cy="915988"/>
          </a:xfrm>
        </p:spPr>
        <p:txBody>
          <a:bodyPr lIns="90000" tIns="46800" rIns="90000" bIns="46800"/>
          <a:lstStyle/>
          <a:p>
            <a:pPr defTabSz="457200"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mtClean="0"/>
              <a:t>Deduplication in Action</a:t>
            </a:r>
          </a:p>
        </p:txBody>
      </p:sp>
      <p:grpSp>
        <p:nvGrpSpPr>
          <p:cNvPr id="9" name="Group 150"/>
          <p:cNvGrpSpPr>
            <a:grpSpLocks/>
          </p:cNvGrpSpPr>
          <p:nvPr/>
        </p:nvGrpSpPr>
        <p:grpSpPr bwMode="auto">
          <a:xfrm>
            <a:off x="6153150" y="4556125"/>
            <a:ext cx="2590800" cy="457200"/>
            <a:chOff x="3573" y="2835"/>
            <a:chExt cx="1632" cy="288"/>
          </a:xfrm>
        </p:grpSpPr>
        <p:sp>
          <p:nvSpPr>
            <p:cNvPr id="33899" name="Rectangle 151"/>
            <p:cNvSpPr>
              <a:spLocks noChangeArrowheads="1"/>
            </p:cNvSpPr>
            <p:nvPr/>
          </p:nvSpPr>
          <p:spPr bwMode="auto">
            <a:xfrm>
              <a:off x="3573"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00" name="Rectangle 152"/>
            <p:cNvSpPr>
              <a:spLocks noChangeArrowheads="1"/>
            </p:cNvSpPr>
            <p:nvPr/>
          </p:nvSpPr>
          <p:spPr bwMode="auto">
            <a:xfrm>
              <a:off x="3655" y="2835"/>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01" name="Rectangle 153"/>
            <p:cNvSpPr>
              <a:spLocks noChangeArrowheads="1"/>
            </p:cNvSpPr>
            <p:nvPr/>
          </p:nvSpPr>
          <p:spPr bwMode="auto">
            <a:xfrm>
              <a:off x="3736"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02" name="Rectangle 154"/>
            <p:cNvSpPr>
              <a:spLocks noChangeArrowheads="1"/>
            </p:cNvSpPr>
            <p:nvPr/>
          </p:nvSpPr>
          <p:spPr bwMode="auto">
            <a:xfrm>
              <a:off x="3818" y="2835"/>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03" name="Rectangle 155"/>
            <p:cNvSpPr>
              <a:spLocks noChangeArrowheads="1"/>
            </p:cNvSpPr>
            <p:nvPr/>
          </p:nvSpPr>
          <p:spPr bwMode="auto">
            <a:xfrm>
              <a:off x="3899"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04" name="Rectangle 156"/>
            <p:cNvSpPr>
              <a:spLocks noChangeArrowheads="1"/>
            </p:cNvSpPr>
            <p:nvPr/>
          </p:nvSpPr>
          <p:spPr bwMode="auto">
            <a:xfrm>
              <a:off x="3981"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05" name="Rectangle 157"/>
            <p:cNvSpPr>
              <a:spLocks noChangeArrowheads="1"/>
            </p:cNvSpPr>
            <p:nvPr/>
          </p:nvSpPr>
          <p:spPr bwMode="auto">
            <a:xfrm>
              <a:off x="4063" y="2835"/>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06" name="Rectangle 158"/>
            <p:cNvSpPr>
              <a:spLocks noChangeArrowheads="1"/>
            </p:cNvSpPr>
            <p:nvPr/>
          </p:nvSpPr>
          <p:spPr bwMode="auto">
            <a:xfrm>
              <a:off x="4144"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07" name="Rectangle 159"/>
            <p:cNvSpPr>
              <a:spLocks noChangeArrowheads="1"/>
            </p:cNvSpPr>
            <p:nvPr/>
          </p:nvSpPr>
          <p:spPr bwMode="auto">
            <a:xfrm>
              <a:off x="4226" y="2835"/>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08" name="Rectangle 160"/>
            <p:cNvSpPr>
              <a:spLocks noChangeArrowheads="1"/>
            </p:cNvSpPr>
            <p:nvPr/>
          </p:nvSpPr>
          <p:spPr bwMode="auto">
            <a:xfrm>
              <a:off x="4307"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09" name="Rectangle 161"/>
            <p:cNvSpPr>
              <a:spLocks noChangeArrowheads="1"/>
            </p:cNvSpPr>
            <p:nvPr/>
          </p:nvSpPr>
          <p:spPr bwMode="auto">
            <a:xfrm>
              <a:off x="4389"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10" name="Rectangle 162"/>
            <p:cNvSpPr>
              <a:spLocks noChangeArrowheads="1"/>
            </p:cNvSpPr>
            <p:nvPr/>
          </p:nvSpPr>
          <p:spPr bwMode="auto">
            <a:xfrm>
              <a:off x="4471" y="2835"/>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11" name="Rectangle 163"/>
            <p:cNvSpPr>
              <a:spLocks noChangeArrowheads="1"/>
            </p:cNvSpPr>
            <p:nvPr/>
          </p:nvSpPr>
          <p:spPr bwMode="auto">
            <a:xfrm>
              <a:off x="4552"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12" name="Rectangle 164"/>
            <p:cNvSpPr>
              <a:spLocks noChangeArrowheads="1"/>
            </p:cNvSpPr>
            <p:nvPr/>
          </p:nvSpPr>
          <p:spPr bwMode="auto">
            <a:xfrm>
              <a:off x="4634" y="2835"/>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13" name="Rectangle 165"/>
            <p:cNvSpPr>
              <a:spLocks noChangeArrowheads="1"/>
            </p:cNvSpPr>
            <p:nvPr/>
          </p:nvSpPr>
          <p:spPr bwMode="auto">
            <a:xfrm>
              <a:off x="4715"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14" name="Rectangle 166"/>
            <p:cNvSpPr>
              <a:spLocks noChangeArrowheads="1"/>
            </p:cNvSpPr>
            <p:nvPr/>
          </p:nvSpPr>
          <p:spPr bwMode="auto">
            <a:xfrm>
              <a:off x="4797"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15" name="Rectangle 167"/>
            <p:cNvSpPr>
              <a:spLocks noChangeArrowheads="1"/>
            </p:cNvSpPr>
            <p:nvPr/>
          </p:nvSpPr>
          <p:spPr bwMode="auto">
            <a:xfrm>
              <a:off x="4879" y="2835"/>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16" name="Rectangle 168"/>
            <p:cNvSpPr>
              <a:spLocks noChangeArrowheads="1"/>
            </p:cNvSpPr>
            <p:nvPr/>
          </p:nvSpPr>
          <p:spPr bwMode="auto">
            <a:xfrm>
              <a:off x="4960"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17" name="Rectangle 169"/>
            <p:cNvSpPr>
              <a:spLocks noChangeArrowheads="1"/>
            </p:cNvSpPr>
            <p:nvPr/>
          </p:nvSpPr>
          <p:spPr bwMode="auto">
            <a:xfrm>
              <a:off x="5042" y="2835"/>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918" name="Rectangle 170"/>
            <p:cNvSpPr>
              <a:spLocks noChangeArrowheads="1"/>
            </p:cNvSpPr>
            <p:nvPr/>
          </p:nvSpPr>
          <p:spPr bwMode="auto">
            <a:xfrm>
              <a:off x="5123"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grpSp>
      <p:sp>
        <p:nvSpPr>
          <p:cNvPr id="126123" name="Text Box 171"/>
          <p:cNvSpPr txBox="1">
            <a:spLocks noChangeArrowheads="1"/>
          </p:cNvSpPr>
          <p:nvPr/>
        </p:nvSpPr>
        <p:spPr bwMode="auto">
          <a:xfrm>
            <a:off x="6043613" y="3887788"/>
            <a:ext cx="3100387" cy="581025"/>
          </a:xfrm>
          <a:prstGeom prst="rect">
            <a:avLst/>
          </a:prstGeom>
          <a:noFill/>
          <a:ln w="9525">
            <a:noFill/>
            <a:round/>
            <a:headEnd/>
            <a:tailEnd/>
          </a:ln>
        </p:spPr>
        <p:txBody>
          <a:bodyPr lIns="90000" tIns="46800" rIns="90000" bIns="46800">
            <a:spAutoFit/>
          </a:bodyPr>
          <a:lstStyle/>
          <a:p>
            <a:pPr defTabSz="457200">
              <a:buClr>
                <a:srgbClr val="00000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0">
                <a:solidFill>
                  <a:srgbClr val="000000"/>
                </a:solidFill>
                <a:cs typeface="Arial" charset="0"/>
              </a:rPr>
              <a:t>Without NetApp deduplication </a:t>
            </a:r>
          </a:p>
          <a:p>
            <a:pPr defTabSz="457200">
              <a:buClr>
                <a:srgbClr val="00000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0">
                <a:solidFill>
                  <a:srgbClr val="000000"/>
                </a:solidFill>
                <a:cs typeface="Arial" charset="0"/>
              </a:rPr>
              <a:t>70 total blocks</a:t>
            </a:r>
          </a:p>
        </p:txBody>
      </p:sp>
      <p:grpSp>
        <p:nvGrpSpPr>
          <p:cNvPr id="10" name="Group 172"/>
          <p:cNvGrpSpPr>
            <a:grpSpLocks/>
          </p:cNvGrpSpPr>
          <p:nvPr/>
        </p:nvGrpSpPr>
        <p:grpSpPr bwMode="auto">
          <a:xfrm>
            <a:off x="6153150" y="5924550"/>
            <a:ext cx="1295400" cy="457200"/>
            <a:chOff x="3573" y="3697"/>
            <a:chExt cx="816" cy="288"/>
          </a:xfrm>
        </p:grpSpPr>
        <p:sp>
          <p:nvSpPr>
            <p:cNvPr id="33889" name="Rectangle 173"/>
            <p:cNvSpPr>
              <a:spLocks noChangeArrowheads="1"/>
            </p:cNvSpPr>
            <p:nvPr/>
          </p:nvSpPr>
          <p:spPr bwMode="auto">
            <a:xfrm>
              <a:off x="3573" y="3697"/>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90" name="Rectangle 174"/>
            <p:cNvSpPr>
              <a:spLocks noChangeArrowheads="1"/>
            </p:cNvSpPr>
            <p:nvPr/>
          </p:nvSpPr>
          <p:spPr bwMode="auto">
            <a:xfrm>
              <a:off x="3655" y="3697"/>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91" name="Rectangle 175"/>
            <p:cNvSpPr>
              <a:spLocks noChangeArrowheads="1"/>
            </p:cNvSpPr>
            <p:nvPr/>
          </p:nvSpPr>
          <p:spPr bwMode="auto">
            <a:xfrm>
              <a:off x="3736" y="3697"/>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92" name="Rectangle 176"/>
            <p:cNvSpPr>
              <a:spLocks noChangeArrowheads="1"/>
            </p:cNvSpPr>
            <p:nvPr/>
          </p:nvSpPr>
          <p:spPr bwMode="auto">
            <a:xfrm>
              <a:off x="3818" y="3697"/>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93" name="Rectangle 177"/>
            <p:cNvSpPr>
              <a:spLocks noChangeArrowheads="1"/>
            </p:cNvSpPr>
            <p:nvPr/>
          </p:nvSpPr>
          <p:spPr bwMode="auto">
            <a:xfrm>
              <a:off x="3899" y="3697"/>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94" name="Rectangle 178"/>
            <p:cNvSpPr>
              <a:spLocks noChangeArrowheads="1"/>
            </p:cNvSpPr>
            <p:nvPr/>
          </p:nvSpPr>
          <p:spPr bwMode="auto">
            <a:xfrm>
              <a:off x="3981" y="3697"/>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95" name="Rectangle 179"/>
            <p:cNvSpPr>
              <a:spLocks noChangeArrowheads="1"/>
            </p:cNvSpPr>
            <p:nvPr/>
          </p:nvSpPr>
          <p:spPr bwMode="auto">
            <a:xfrm>
              <a:off x="4063" y="3697"/>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96" name="Rectangle 180"/>
            <p:cNvSpPr>
              <a:spLocks noChangeArrowheads="1"/>
            </p:cNvSpPr>
            <p:nvPr/>
          </p:nvSpPr>
          <p:spPr bwMode="auto">
            <a:xfrm>
              <a:off x="4144" y="3697"/>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97" name="Rectangle 181"/>
            <p:cNvSpPr>
              <a:spLocks noChangeArrowheads="1"/>
            </p:cNvSpPr>
            <p:nvPr/>
          </p:nvSpPr>
          <p:spPr bwMode="auto">
            <a:xfrm>
              <a:off x="4226" y="3697"/>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98" name="Rectangle 182"/>
            <p:cNvSpPr>
              <a:spLocks noChangeArrowheads="1"/>
            </p:cNvSpPr>
            <p:nvPr/>
          </p:nvSpPr>
          <p:spPr bwMode="auto">
            <a:xfrm>
              <a:off x="4307" y="3697"/>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grpSp>
      <p:sp>
        <p:nvSpPr>
          <p:cNvPr id="126135" name="Text Box 183"/>
          <p:cNvSpPr txBox="1">
            <a:spLocks noChangeArrowheads="1"/>
          </p:cNvSpPr>
          <p:nvPr/>
        </p:nvSpPr>
        <p:spPr bwMode="auto">
          <a:xfrm>
            <a:off x="6043613" y="2162175"/>
            <a:ext cx="2571750" cy="581025"/>
          </a:xfrm>
          <a:prstGeom prst="rect">
            <a:avLst/>
          </a:prstGeom>
          <a:noFill/>
          <a:ln w="9525">
            <a:noFill/>
            <a:round/>
            <a:headEnd/>
            <a:tailEnd/>
          </a:ln>
        </p:spPr>
        <p:txBody>
          <a:bodyPr wrap="none" lIns="90000" tIns="46800" rIns="90000" bIns="46800">
            <a:spAutoFit/>
          </a:bodyPr>
          <a:lstStyle/>
          <a:p>
            <a:pPr defTabSz="457200">
              <a:buClr>
                <a:srgbClr val="00000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0">
                <a:solidFill>
                  <a:srgbClr val="000000"/>
                </a:solidFill>
                <a:cs typeface="Arial" charset="0"/>
              </a:rPr>
              <a:t>With NetApp deduplication</a:t>
            </a:r>
          </a:p>
          <a:p>
            <a:pPr defTabSz="457200">
              <a:buClr>
                <a:srgbClr val="00000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0">
                <a:solidFill>
                  <a:srgbClr val="000000"/>
                </a:solidFill>
                <a:cs typeface="Arial" charset="0"/>
              </a:rPr>
              <a:t>30 total blocks</a:t>
            </a:r>
          </a:p>
        </p:txBody>
      </p:sp>
      <p:grpSp>
        <p:nvGrpSpPr>
          <p:cNvPr id="11" name="Group 184"/>
          <p:cNvGrpSpPr>
            <a:grpSpLocks/>
          </p:cNvGrpSpPr>
          <p:nvPr/>
        </p:nvGrpSpPr>
        <p:grpSpPr bwMode="auto">
          <a:xfrm>
            <a:off x="6153150" y="2840038"/>
            <a:ext cx="2589213" cy="455612"/>
            <a:chOff x="2008" y="2248"/>
            <a:chExt cx="1631" cy="287"/>
          </a:xfrm>
        </p:grpSpPr>
        <p:sp>
          <p:nvSpPr>
            <p:cNvPr id="33869" name="Rectangle 185"/>
            <p:cNvSpPr>
              <a:spLocks noChangeArrowheads="1"/>
            </p:cNvSpPr>
            <p:nvPr/>
          </p:nvSpPr>
          <p:spPr bwMode="auto">
            <a:xfrm>
              <a:off x="2008" y="2248"/>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70" name="Rectangle 186"/>
            <p:cNvSpPr>
              <a:spLocks noChangeArrowheads="1"/>
            </p:cNvSpPr>
            <p:nvPr/>
          </p:nvSpPr>
          <p:spPr bwMode="auto">
            <a:xfrm>
              <a:off x="2090" y="2248"/>
              <a:ext cx="81"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71" name="Rectangle 187"/>
            <p:cNvSpPr>
              <a:spLocks noChangeArrowheads="1"/>
            </p:cNvSpPr>
            <p:nvPr/>
          </p:nvSpPr>
          <p:spPr bwMode="auto">
            <a:xfrm>
              <a:off x="2171" y="2248"/>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72" name="Rectangle 188"/>
            <p:cNvSpPr>
              <a:spLocks noChangeArrowheads="1"/>
            </p:cNvSpPr>
            <p:nvPr/>
          </p:nvSpPr>
          <p:spPr bwMode="auto">
            <a:xfrm>
              <a:off x="2253" y="2248"/>
              <a:ext cx="81"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73" name="Rectangle 189"/>
            <p:cNvSpPr>
              <a:spLocks noChangeArrowheads="1"/>
            </p:cNvSpPr>
            <p:nvPr/>
          </p:nvSpPr>
          <p:spPr bwMode="auto">
            <a:xfrm>
              <a:off x="2334" y="2248"/>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74" name="Rectangle 190"/>
            <p:cNvSpPr>
              <a:spLocks noChangeArrowheads="1"/>
            </p:cNvSpPr>
            <p:nvPr/>
          </p:nvSpPr>
          <p:spPr bwMode="auto">
            <a:xfrm>
              <a:off x="2416" y="2248"/>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75" name="Rectangle 191"/>
            <p:cNvSpPr>
              <a:spLocks noChangeArrowheads="1"/>
            </p:cNvSpPr>
            <p:nvPr/>
          </p:nvSpPr>
          <p:spPr bwMode="auto">
            <a:xfrm>
              <a:off x="2498" y="2248"/>
              <a:ext cx="81"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76" name="Rectangle 192"/>
            <p:cNvSpPr>
              <a:spLocks noChangeArrowheads="1"/>
            </p:cNvSpPr>
            <p:nvPr/>
          </p:nvSpPr>
          <p:spPr bwMode="auto">
            <a:xfrm>
              <a:off x="2579" y="2248"/>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77" name="Rectangle 193"/>
            <p:cNvSpPr>
              <a:spLocks noChangeArrowheads="1"/>
            </p:cNvSpPr>
            <p:nvPr/>
          </p:nvSpPr>
          <p:spPr bwMode="auto">
            <a:xfrm>
              <a:off x="2661" y="2248"/>
              <a:ext cx="81"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78" name="Rectangle 194"/>
            <p:cNvSpPr>
              <a:spLocks noChangeArrowheads="1"/>
            </p:cNvSpPr>
            <p:nvPr/>
          </p:nvSpPr>
          <p:spPr bwMode="auto">
            <a:xfrm>
              <a:off x="2742" y="2248"/>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79" name="Rectangle 195"/>
            <p:cNvSpPr>
              <a:spLocks noChangeArrowheads="1"/>
            </p:cNvSpPr>
            <p:nvPr/>
          </p:nvSpPr>
          <p:spPr bwMode="auto">
            <a:xfrm>
              <a:off x="2824" y="2248"/>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80" name="Rectangle 196"/>
            <p:cNvSpPr>
              <a:spLocks noChangeArrowheads="1"/>
            </p:cNvSpPr>
            <p:nvPr/>
          </p:nvSpPr>
          <p:spPr bwMode="auto">
            <a:xfrm>
              <a:off x="2906" y="2248"/>
              <a:ext cx="81"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81" name="Rectangle 197"/>
            <p:cNvSpPr>
              <a:spLocks noChangeArrowheads="1"/>
            </p:cNvSpPr>
            <p:nvPr/>
          </p:nvSpPr>
          <p:spPr bwMode="auto">
            <a:xfrm>
              <a:off x="2987" y="2248"/>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82" name="Rectangle 198"/>
            <p:cNvSpPr>
              <a:spLocks noChangeArrowheads="1"/>
            </p:cNvSpPr>
            <p:nvPr/>
          </p:nvSpPr>
          <p:spPr bwMode="auto">
            <a:xfrm>
              <a:off x="3069" y="2248"/>
              <a:ext cx="81"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83" name="Rectangle 199"/>
            <p:cNvSpPr>
              <a:spLocks noChangeArrowheads="1"/>
            </p:cNvSpPr>
            <p:nvPr/>
          </p:nvSpPr>
          <p:spPr bwMode="auto">
            <a:xfrm>
              <a:off x="3150" y="2248"/>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84" name="Rectangle 200"/>
            <p:cNvSpPr>
              <a:spLocks noChangeArrowheads="1"/>
            </p:cNvSpPr>
            <p:nvPr/>
          </p:nvSpPr>
          <p:spPr bwMode="auto">
            <a:xfrm>
              <a:off x="3232" y="2248"/>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85" name="Rectangle 201"/>
            <p:cNvSpPr>
              <a:spLocks noChangeArrowheads="1"/>
            </p:cNvSpPr>
            <p:nvPr/>
          </p:nvSpPr>
          <p:spPr bwMode="auto">
            <a:xfrm>
              <a:off x="3314" y="2248"/>
              <a:ext cx="81"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86" name="Rectangle 202"/>
            <p:cNvSpPr>
              <a:spLocks noChangeArrowheads="1"/>
            </p:cNvSpPr>
            <p:nvPr/>
          </p:nvSpPr>
          <p:spPr bwMode="auto">
            <a:xfrm>
              <a:off x="3395" y="2248"/>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87" name="Rectangle 203"/>
            <p:cNvSpPr>
              <a:spLocks noChangeArrowheads="1"/>
            </p:cNvSpPr>
            <p:nvPr/>
          </p:nvSpPr>
          <p:spPr bwMode="auto">
            <a:xfrm>
              <a:off x="3477" y="2248"/>
              <a:ext cx="81"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88" name="Rectangle 204"/>
            <p:cNvSpPr>
              <a:spLocks noChangeArrowheads="1"/>
            </p:cNvSpPr>
            <p:nvPr/>
          </p:nvSpPr>
          <p:spPr bwMode="auto">
            <a:xfrm>
              <a:off x="3558" y="2248"/>
              <a:ext cx="82" cy="288"/>
            </a:xfrm>
            <a:prstGeom prst="rect">
              <a:avLst/>
            </a:prstGeom>
            <a:solidFill>
              <a:schemeClr val="accent2"/>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grpSp>
      <p:grpSp>
        <p:nvGrpSpPr>
          <p:cNvPr id="12" name="Group 216"/>
          <p:cNvGrpSpPr>
            <a:grpSpLocks/>
          </p:cNvGrpSpPr>
          <p:nvPr/>
        </p:nvGrpSpPr>
        <p:grpSpPr bwMode="auto">
          <a:xfrm>
            <a:off x="6153150" y="5010150"/>
            <a:ext cx="2590800" cy="457200"/>
            <a:chOff x="3573" y="2835"/>
            <a:chExt cx="1632" cy="288"/>
          </a:xfrm>
        </p:grpSpPr>
        <p:sp>
          <p:nvSpPr>
            <p:cNvPr id="33839" name="Rectangle 217"/>
            <p:cNvSpPr>
              <a:spLocks noChangeArrowheads="1"/>
            </p:cNvSpPr>
            <p:nvPr/>
          </p:nvSpPr>
          <p:spPr bwMode="auto">
            <a:xfrm>
              <a:off x="3573"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40" name="Rectangle 218"/>
            <p:cNvSpPr>
              <a:spLocks noChangeArrowheads="1"/>
            </p:cNvSpPr>
            <p:nvPr/>
          </p:nvSpPr>
          <p:spPr bwMode="auto">
            <a:xfrm>
              <a:off x="3655" y="2835"/>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41" name="Rectangle 219"/>
            <p:cNvSpPr>
              <a:spLocks noChangeArrowheads="1"/>
            </p:cNvSpPr>
            <p:nvPr/>
          </p:nvSpPr>
          <p:spPr bwMode="auto">
            <a:xfrm>
              <a:off x="3736"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42" name="Rectangle 220"/>
            <p:cNvSpPr>
              <a:spLocks noChangeArrowheads="1"/>
            </p:cNvSpPr>
            <p:nvPr/>
          </p:nvSpPr>
          <p:spPr bwMode="auto">
            <a:xfrm>
              <a:off x="3818" y="2835"/>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43" name="Rectangle 221"/>
            <p:cNvSpPr>
              <a:spLocks noChangeArrowheads="1"/>
            </p:cNvSpPr>
            <p:nvPr/>
          </p:nvSpPr>
          <p:spPr bwMode="auto">
            <a:xfrm>
              <a:off x="3899"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44" name="Rectangle 222"/>
            <p:cNvSpPr>
              <a:spLocks noChangeArrowheads="1"/>
            </p:cNvSpPr>
            <p:nvPr/>
          </p:nvSpPr>
          <p:spPr bwMode="auto">
            <a:xfrm>
              <a:off x="3981"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45" name="Rectangle 223"/>
            <p:cNvSpPr>
              <a:spLocks noChangeArrowheads="1"/>
            </p:cNvSpPr>
            <p:nvPr/>
          </p:nvSpPr>
          <p:spPr bwMode="auto">
            <a:xfrm>
              <a:off x="4063" y="2835"/>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46" name="Rectangle 224"/>
            <p:cNvSpPr>
              <a:spLocks noChangeArrowheads="1"/>
            </p:cNvSpPr>
            <p:nvPr/>
          </p:nvSpPr>
          <p:spPr bwMode="auto">
            <a:xfrm>
              <a:off x="4144"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47" name="Rectangle 225"/>
            <p:cNvSpPr>
              <a:spLocks noChangeArrowheads="1"/>
            </p:cNvSpPr>
            <p:nvPr/>
          </p:nvSpPr>
          <p:spPr bwMode="auto">
            <a:xfrm>
              <a:off x="4226" y="2835"/>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48" name="Rectangle 226"/>
            <p:cNvSpPr>
              <a:spLocks noChangeArrowheads="1"/>
            </p:cNvSpPr>
            <p:nvPr/>
          </p:nvSpPr>
          <p:spPr bwMode="auto">
            <a:xfrm>
              <a:off x="4307"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49" name="Rectangle 227"/>
            <p:cNvSpPr>
              <a:spLocks noChangeArrowheads="1"/>
            </p:cNvSpPr>
            <p:nvPr/>
          </p:nvSpPr>
          <p:spPr bwMode="auto">
            <a:xfrm>
              <a:off x="4389"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50" name="Rectangle 228"/>
            <p:cNvSpPr>
              <a:spLocks noChangeArrowheads="1"/>
            </p:cNvSpPr>
            <p:nvPr/>
          </p:nvSpPr>
          <p:spPr bwMode="auto">
            <a:xfrm>
              <a:off x="4471" y="2835"/>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51" name="Rectangle 229"/>
            <p:cNvSpPr>
              <a:spLocks noChangeArrowheads="1"/>
            </p:cNvSpPr>
            <p:nvPr/>
          </p:nvSpPr>
          <p:spPr bwMode="auto">
            <a:xfrm>
              <a:off x="4552"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52" name="Rectangle 230"/>
            <p:cNvSpPr>
              <a:spLocks noChangeArrowheads="1"/>
            </p:cNvSpPr>
            <p:nvPr/>
          </p:nvSpPr>
          <p:spPr bwMode="auto">
            <a:xfrm>
              <a:off x="4634" y="2835"/>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53" name="Rectangle 231"/>
            <p:cNvSpPr>
              <a:spLocks noChangeArrowheads="1"/>
            </p:cNvSpPr>
            <p:nvPr/>
          </p:nvSpPr>
          <p:spPr bwMode="auto">
            <a:xfrm>
              <a:off x="4715"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54" name="Rectangle 232"/>
            <p:cNvSpPr>
              <a:spLocks noChangeArrowheads="1"/>
            </p:cNvSpPr>
            <p:nvPr/>
          </p:nvSpPr>
          <p:spPr bwMode="auto">
            <a:xfrm>
              <a:off x="4797"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55" name="Rectangle 233"/>
            <p:cNvSpPr>
              <a:spLocks noChangeArrowheads="1"/>
            </p:cNvSpPr>
            <p:nvPr/>
          </p:nvSpPr>
          <p:spPr bwMode="auto">
            <a:xfrm>
              <a:off x="4879" y="2835"/>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56" name="Rectangle 234"/>
            <p:cNvSpPr>
              <a:spLocks noChangeArrowheads="1"/>
            </p:cNvSpPr>
            <p:nvPr/>
          </p:nvSpPr>
          <p:spPr bwMode="auto">
            <a:xfrm>
              <a:off x="4960"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57" name="Rectangle 235"/>
            <p:cNvSpPr>
              <a:spLocks noChangeArrowheads="1"/>
            </p:cNvSpPr>
            <p:nvPr/>
          </p:nvSpPr>
          <p:spPr bwMode="auto">
            <a:xfrm>
              <a:off x="5042" y="2835"/>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58" name="Rectangle 236"/>
            <p:cNvSpPr>
              <a:spLocks noChangeArrowheads="1"/>
            </p:cNvSpPr>
            <p:nvPr/>
          </p:nvSpPr>
          <p:spPr bwMode="auto">
            <a:xfrm>
              <a:off x="5123"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grpSp>
      <p:grpSp>
        <p:nvGrpSpPr>
          <p:cNvPr id="13" name="Group 237"/>
          <p:cNvGrpSpPr>
            <a:grpSpLocks/>
          </p:cNvGrpSpPr>
          <p:nvPr/>
        </p:nvGrpSpPr>
        <p:grpSpPr bwMode="auto">
          <a:xfrm>
            <a:off x="6153150" y="5473700"/>
            <a:ext cx="2590800" cy="457200"/>
            <a:chOff x="3573" y="2835"/>
            <a:chExt cx="1632" cy="288"/>
          </a:xfrm>
        </p:grpSpPr>
        <p:sp>
          <p:nvSpPr>
            <p:cNvPr id="33819" name="Rectangle 238"/>
            <p:cNvSpPr>
              <a:spLocks noChangeArrowheads="1"/>
            </p:cNvSpPr>
            <p:nvPr/>
          </p:nvSpPr>
          <p:spPr bwMode="auto">
            <a:xfrm>
              <a:off x="3573"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20" name="Rectangle 239"/>
            <p:cNvSpPr>
              <a:spLocks noChangeArrowheads="1"/>
            </p:cNvSpPr>
            <p:nvPr/>
          </p:nvSpPr>
          <p:spPr bwMode="auto">
            <a:xfrm>
              <a:off x="3655" y="2835"/>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21" name="Rectangle 240"/>
            <p:cNvSpPr>
              <a:spLocks noChangeArrowheads="1"/>
            </p:cNvSpPr>
            <p:nvPr/>
          </p:nvSpPr>
          <p:spPr bwMode="auto">
            <a:xfrm>
              <a:off x="3736"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22" name="Rectangle 241"/>
            <p:cNvSpPr>
              <a:spLocks noChangeArrowheads="1"/>
            </p:cNvSpPr>
            <p:nvPr/>
          </p:nvSpPr>
          <p:spPr bwMode="auto">
            <a:xfrm>
              <a:off x="3818" y="2835"/>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23" name="Rectangle 242"/>
            <p:cNvSpPr>
              <a:spLocks noChangeArrowheads="1"/>
            </p:cNvSpPr>
            <p:nvPr/>
          </p:nvSpPr>
          <p:spPr bwMode="auto">
            <a:xfrm>
              <a:off x="3899"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24" name="Rectangle 243"/>
            <p:cNvSpPr>
              <a:spLocks noChangeArrowheads="1"/>
            </p:cNvSpPr>
            <p:nvPr/>
          </p:nvSpPr>
          <p:spPr bwMode="auto">
            <a:xfrm>
              <a:off x="3981"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25" name="Rectangle 244"/>
            <p:cNvSpPr>
              <a:spLocks noChangeArrowheads="1"/>
            </p:cNvSpPr>
            <p:nvPr/>
          </p:nvSpPr>
          <p:spPr bwMode="auto">
            <a:xfrm>
              <a:off x="4063" y="2835"/>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26" name="Rectangle 245"/>
            <p:cNvSpPr>
              <a:spLocks noChangeArrowheads="1"/>
            </p:cNvSpPr>
            <p:nvPr/>
          </p:nvSpPr>
          <p:spPr bwMode="auto">
            <a:xfrm>
              <a:off x="4144"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27" name="Rectangle 246"/>
            <p:cNvSpPr>
              <a:spLocks noChangeArrowheads="1"/>
            </p:cNvSpPr>
            <p:nvPr/>
          </p:nvSpPr>
          <p:spPr bwMode="auto">
            <a:xfrm>
              <a:off x="4226" y="2835"/>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28" name="Rectangle 247"/>
            <p:cNvSpPr>
              <a:spLocks noChangeArrowheads="1"/>
            </p:cNvSpPr>
            <p:nvPr/>
          </p:nvSpPr>
          <p:spPr bwMode="auto">
            <a:xfrm>
              <a:off x="4307"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29" name="Rectangle 248"/>
            <p:cNvSpPr>
              <a:spLocks noChangeArrowheads="1"/>
            </p:cNvSpPr>
            <p:nvPr/>
          </p:nvSpPr>
          <p:spPr bwMode="auto">
            <a:xfrm>
              <a:off x="4389"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30" name="Rectangle 249"/>
            <p:cNvSpPr>
              <a:spLocks noChangeArrowheads="1"/>
            </p:cNvSpPr>
            <p:nvPr/>
          </p:nvSpPr>
          <p:spPr bwMode="auto">
            <a:xfrm>
              <a:off x="4471" y="2835"/>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31" name="Rectangle 250"/>
            <p:cNvSpPr>
              <a:spLocks noChangeArrowheads="1"/>
            </p:cNvSpPr>
            <p:nvPr/>
          </p:nvSpPr>
          <p:spPr bwMode="auto">
            <a:xfrm>
              <a:off x="4552"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32" name="Rectangle 251"/>
            <p:cNvSpPr>
              <a:spLocks noChangeArrowheads="1"/>
            </p:cNvSpPr>
            <p:nvPr/>
          </p:nvSpPr>
          <p:spPr bwMode="auto">
            <a:xfrm>
              <a:off x="4634" y="2835"/>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33" name="Rectangle 252"/>
            <p:cNvSpPr>
              <a:spLocks noChangeArrowheads="1"/>
            </p:cNvSpPr>
            <p:nvPr/>
          </p:nvSpPr>
          <p:spPr bwMode="auto">
            <a:xfrm>
              <a:off x="4715"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34" name="Rectangle 253"/>
            <p:cNvSpPr>
              <a:spLocks noChangeArrowheads="1"/>
            </p:cNvSpPr>
            <p:nvPr/>
          </p:nvSpPr>
          <p:spPr bwMode="auto">
            <a:xfrm>
              <a:off x="4797"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35" name="Rectangle 254"/>
            <p:cNvSpPr>
              <a:spLocks noChangeArrowheads="1"/>
            </p:cNvSpPr>
            <p:nvPr/>
          </p:nvSpPr>
          <p:spPr bwMode="auto">
            <a:xfrm>
              <a:off x="4879" y="2835"/>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36" name="Rectangle 255"/>
            <p:cNvSpPr>
              <a:spLocks noChangeArrowheads="1"/>
            </p:cNvSpPr>
            <p:nvPr/>
          </p:nvSpPr>
          <p:spPr bwMode="auto">
            <a:xfrm>
              <a:off x="4960"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37" name="Rectangle 256"/>
            <p:cNvSpPr>
              <a:spLocks noChangeArrowheads="1"/>
            </p:cNvSpPr>
            <p:nvPr/>
          </p:nvSpPr>
          <p:spPr bwMode="auto">
            <a:xfrm>
              <a:off x="5042" y="2835"/>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33838" name="Rectangle 257"/>
            <p:cNvSpPr>
              <a:spLocks noChangeArrowheads="1"/>
            </p:cNvSpPr>
            <p:nvPr/>
          </p:nvSpPr>
          <p:spPr bwMode="auto">
            <a:xfrm>
              <a:off x="5123" y="2835"/>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grpSp>
      <p:grpSp>
        <p:nvGrpSpPr>
          <p:cNvPr id="14" name="Group 45"/>
          <p:cNvGrpSpPr>
            <a:grpSpLocks/>
          </p:cNvGrpSpPr>
          <p:nvPr/>
        </p:nvGrpSpPr>
        <p:grpSpPr bwMode="auto">
          <a:xfrm>
            <a:off x="6152225" y="3299466"/>
            <a:ext cx="1293813" cy="458283"/>
            <a:chOff x="4292" y="3520"/>
            <a:chExt cx="815" cy="287"/>
          </a:xfrm>
        </p:grpSpPr>
        <p:sp>
          <p:nvSpPr>
            <p:cNvPr id="259" name="Rectangle 46"/>
            <p:cNvSpPr>
              <a:spLocks noChangeArrowheads="1"/>
            </p:cNvSpPr>
            <p:nvPr/>
          </p:nvSpPr>
          <p:spPr bwMode="auto">
            <a:xfrm>
              <a:off x="4292" y="3520"/>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260" name="Rectangle 47"/>
            <p:cNvSpPr>
              <a:spLocks noChangeArrowheads="1"/>
            </p:cNvSpPr>
            <p:nvPr/>
          </p:nvSpPr>
          <p:spPr bwMode="auto">
            <a:xfrm>
              <a:off x="4374" y="3520"/>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261" name="Rectangle 48"/>
            <p:cNvSpPr>
              <a:spLocks noChangeArrowheads="1"/>
            </p:cNvSpPr>
            <p:nvPr/>
          </p:nvSpPr>
          <p:spPr bwMode="auto">
            <a:xfrm>
              <a:off x="4455" y="3520"/>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262" name="Rectangle 49"/>
            <p:cNvSpPr>
              <a:spLocks noChangeArrowheads="1"/>
            </p:cNvSpPr>
            <p:nvPr/>
          </p:nvSpPr>
          <p:spPr bwMode="auto">
            <a:xfrm>
              <a:off x="4537" y="3520"/>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263" name="Rectangle 50"/>
            <p:cNvSpPr>
              <a:spLocks noChangeArrowheads="1"/>
            </p:cNvSpPr>
            <p:nvPr/>
          </p:nvSpPr>
          <p:spPr bwMode="auto">
            <a:xfrm>
              <a:off x="4618" y="3520"/>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264" name="Rectangle 51"/>
            <p:cNvSpPr>
              <a:spLocks noChangeArrowheads="1"/>
            </p:cNvSpPr>
            <p:nvPr/>
          </p:nvSpPr>
          <p:spPr bwMode="auto">
            <a:xfrm>
              <a:off x="4700" y="3520"/>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265" name="Rectangle 52"/>
            <p:cNvSpPr>
              <a:spLocks noChangeArrowheads="1"/>
            </p:cNvSpPr>
            <p:nvPr/>
          </p:nvSpPr>
          <p:spPr bwMode="auto">
            <a:xfrm>
              <a:off x="4782" y="3520"/>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266" name="Rectangle 53"/>
            <p:cNvSpPr>
              <a:spLocks noChangeArrowheads="1"/>
            </p:cNvSpPr>
            <p:nvPr/>
          </p:nvSpPr>
          <p:spPr bwMode="auto">
            <a:xfrm>
              <a:off x="4863" y="3520"/>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267" name="Rectangle 54"/>
            <p:cNvSpPr>
              <a:spLocks noChangeArrowheads="1"/>
            </p:cNvSpPr>
            <p:nvPr/>
          </p:nvSpPr>
          <p:spPr bwMode="auto">
            <a:xfrm>
              <a:off x="4945" y="3520"/>
              <a:ext cx="81"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sp>
          <p:nvSpPr>
            <p:cNvPr id="268" name="Rectangle 55"/>
            <p:cNvSpPr>
              <a:spLocks noChangeArrowheads="1"/>
            </p:cNvSpPr>
            <p:nvPr/>
          </p:nvSpPr>
          <p:spPr bwMode="auto">
            <a:xfrm>
              <a:off x="5026" y="3520"/>
              <a:ext cx="82" cy="288"/>
            </a:xfrm>
            <a:prstGeom prst="rect">
              <a:avLst/>
            </a:prstGeom>
            <a:solidFill>
              <a:schemeClr val="hlink"/>
            </a:solidFill>
            <a:ln w="12600">
              <a:solidFill>
                <a:schemeClr val="tx1"/>
              </a:solidFill>
              <a:miter lim="800000"/>
              <a:headEnd/>
              <a:tailEnd/>
            </a:ln>
          </p:spPr>
          <p:txBody>
            <a:bodyPr wrap="none" anchor="ctr"/>
            <a:lstStyle/>
            <a:p>
              <a:pPr algn="ctr">
                <a:buClr>
                  <a:schemeClr val="accent2"/>
                </a:buClr>
                <a:buFont typeface="Wingdings 2" pitchFamily="18" charset="2"/>
                <a:buNone/>
              </a:pPr>
              <a:endParaRPr lang="en-US" b="0"/>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6092"/>
                                        </p:tgtEl>
                                        <p:attrNameLst>
                                          <p:attrName>style.visibility</p:attrName>
                                        </p:attrNameLst>
                                      </p:cBhvr>
                                      <p:to>
                                        <p:strVal val="visible"/>
                                      </p:to>
                                    </p:set>
                                    <p:animEffect transition="in" filter="fade">
                                      <p:cBhvr>
                                        <p:cTn id="7" dur="500"/>
                                        <p:tgtEl>
                                          <p:spTgt spid="126092"/>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6093"/>
                                        </p:tgtEl>
                                        <p:attrNameLst>
                                          <p:attrName>style.visibility</p:attrName>
                                        </p:attrNameLst>
                                      </p:cBhvr>
                                      <p:to>
                                        <p:strVal val="visible"/>
                                      </p:to>
                                    </p:set>
                                    <p:animEffect transition="in" filter="fade">
                                      <p:cBhvr>
                                        <p:cTn id="13" dur="500"/>
                                        <p:tgtEl>
                                          <p:spTgt spid="12609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26096"/>
                                        </p:tgtEl>
                                        <p:attrNameLst>
                                          <p:attrName>style.visibility</p:attrName>
                                        </p:attrNameLst>
                                      </p:cBhvr>
                                      <p:to>
                                        <p:strVal val="visible"/>
                                      </p:to>
                                    </p:set>
                                    <p:animEffect transition="in" filter="fade">
                                      <p:cBhvr>
                                        <p:cTn id="18" dur="500"/>
                                        <p:tgtEl>
                                          <p:spTgt spid="12609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6097"/>
                                        </p:tgtEl>
                                        <p:attrNameLst>
                                          <p:attrName>style.visibility</p:attrName>
                                        </p:attrNameLst>
                                      </p:cBhvr>
                                      <p:to>
                                        <p:strVal val="visible"/>
                                      </p:to>
                                    </p:set>
                                    <p:animEffect transition="in" filter="fade">
                                      <p:cBhvr>
                                        <p:cTn id="21" dur="500"/>
                                        <p:tgtEl>
                                          <p:spTgt spid="12609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26098"/>
                                        </p:tgtEl>
                                        <p:attrNameLst>
                                          <p:attrName>style.visibility</p:attrName>
                                        </p:attrNameLst>
                                      </p:cBhvr>
                                      <p:to>
                                        <p:strVal val="visible"/>
                                      </p:to>
                                    </p:set>
                                    <p:animEffect transition="in" filter="fade">
                                      <p:cBhvr>
                                        <p:cTn id="26" dur="500"/>
                                        <p:tgtEl>
                                          <p:spTgt spid="12609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26099"/>
                                        </p:tgtEl>
                                        <p:attrNameLst>
                                          <p:attrName>style.visibility</p:attrName>
                                        </p:attrNameLst>
                                      </p:cBhvr>
                                      <p:to>
                                        <p:strVal val="visible"/>
                                      </p:to>
                                    </p:set>
                                    <p:animEffect transition="in" filter="fade">
                                      <p:cBhvr>
                                        <p:cTn id="29" dur="500"/>
                                        <p:tgtEl>
                                          <p:spTgt spid="12609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par>
                                <p:cTn id="35" presetID="10"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childTnLst>
                                </p:cTn>
                              </p:par>
                              <p:par>
                                <p:cTn id="38" presetID="10" presetClass="entr" presetSubtype="0" fill="hold"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26135"/>
                                        </p:tgtEl>
                                        <p:attrNameLst>
                                          <p:attrName>style.visibility</p:attrName>
                                        </p:attrNameLst>
                                      </p:cBhvr>
                                      <p:to>
                                        <p:strVal val="visible"/>
                                      </p:to>
                                    </p:set>
                                    <p:animEffect transition="in" filter="fade">
                                      <p:cBhvr>
                                        <p:cTn id="45" dur="500"/>
                                        <p:tgtEl>
                                          <p:spTgt spid="126135"/>
                                        </p:tgtEl>
                                      </p:cBhvr>
                                    </p:animEffect>
                                  </p:childTnLst>
                                </p:cTn>
                              </p:par>
                              <p:par>
                                <p:cTn id="46" presetID="10" presetClass="entr" presetSubtype="0" fill="hold" nodeType="with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par>
                                <p:cTn id="49" presetID="1" presetClass="entr" presetSubtype="0" fill="hold" nodeType="withEffect">
                                  <p:stCondLst>
                                    <p:cond delay="0"/>
                                  </p:stCondLst>
                                  <p:childTnLst>
                                    <p:set>
                                      <p:cBhvr>
                                        <p:cTn id="50" dur="1" fill="hold">
                                          <p:stCondLst>
                                            <p:cond delay="0"/>
                                          </p:stCondLst>
                                        </p:cTn>
                                        <p:tgtEl>
                                          <p:spTgt spid="1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26123"/>
                                        </p:tgtEl>
                                        <p:attrNameLst>
                                          <p:attrName>style.visibility</p:attrName>
                                        </p:attrNameLst>
                                      </p:cBhvr>
                                      <p:to>
                                        <p:strVal val="visible"/>
                                      </p:to>
                                    </p:set>
                                    <p:animEffect transition="in" filter="fade">
                                      <p:cBhvr>
                                        <p:cTn id="55" dur="500"/>
                                        <p:tgtEl>
                                          <p:spTgt spid="126123"/>
                                        </p:tgtEl>
                                      </p:cBhvr>
                                    </p:animEffect>
                                  </p:childTnLst>
                                </p:cTn>
                              </p:par>
                              <p:par>
                                <p:cTn id="56" presetID="10" presetClass="entr" presetSubtype="0" fill="hold" nodeType="with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fade">
                                      <p:cBhvr>
                                        <p:cTn id="58" dur="500"/>
                                        <p:tgtEl>
                                          <p:spTgt spid="9"/>
                                        </p:tgtEl>
                                      </p:cBhvr>
                                    </p:animEffect>
                                  </p:childTnLst>
                                </p:cTn>
                              </p:par>
                              <p:par>
                                <p:cTn id="59" presetID="10" presetClass="entr" presetSubtype="0" fill="hold" nodeType="with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500"/>
                                        <p:tgtEl>
                                          <p:spTgt spid="12"/>
                                        </p:tgtEl>
                                      </p:cBhvr>
                                    </p:animEffect>
                                  </p:childTnLst>
                                </p:cTn>
                              </p:par>
                              <p:par>
                                <p:cTn id="62" presetID="10" presetClass="entr" presetSubtype="0" fill="hold"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fade">
                                      <p:cBhvr>
                                        <p:cTn id="64" dur="500"/>
                                        <p:tgtEl>
                                          <p:spTgt spid="13"/>
                                        </p:tgtEl>
                                      </p:cBhvr>
                                    </p:animEffect>
                                  </p:childTnLst>
                                </p:cTn>
                              </p:par>
                              <p:par>
                                <p:cTn id="65" presetID="10" presetClass="entr" presetSubtype="0" fill="hold" nodeType="with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092" grpId="0"/>
      <p:bldP spid="126093" grpId="0"/>
      <p:bldP spid="126096" grpId="0"/>
      <p:bldP spid="126097" grpId="0"/>
      <p:bldP spid="126098" grpId="0" animBg="1"/>
      <p:bldP spid="126099" grpId="0"/>
      <p:bldP spid="126123" grpId="0"/>
      <p:bldP spid="12613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p:txBody>
          <a:bodyPr/>
          <a:lstStyle/>
          <a:p>
            <a:pPr eaLnBrk="1" hangingPunct="1"/>
            <a:r>
              <a:rPr lang="en-US" smtClean="0"/>
              <a:t>NetApp Deduplication: Internals</a:t>
            </a:r>
          </a:p>
        </p:txBody>
      </p:sp>
      <p:sp>
        <p:nvSpPr>
          <p:cNvPr id="27" name="Rectangle 3"/>
          <p:cNvSpPr>
            <a:spLocks noChangeArrowheads="1"/>
          </p:cNvSpPr>
          <p:nvPr/>
        </p:nvSpPr>
        <p:spPr bwMode="auto">
          <a:xfrm>
            <a:off x="1100138" y="1258888"/>
            <a:ext cx="2097087" cy="2103437"/>
          </a:xfrm>
          <a:prstGeom prst="rect">
            <a:avLst/>
          </a:prstGeom>
          <a:noFill/>
          <a:ln w="28575">
            <a:solidFill>
              <a:schemeClr val="tx2"/>
            </a:solidFill>
            <a:prstDash val="dash"/>
            <a:miter lim="800000"/>
            <a:headEnd/>
            <a:tailEnd/>
          </a:ln>
        </p:spPr>
        <p:txBody>
          <a:bodyPr wrap="none" anchor="b"/>
          <a:lstStyle/>
          <a:p>
            <a:pPr>
              <a:buClr>
                <a:schemeClr val="accent2"/>
              </a:buClr>
              <a:buFont typeface="Wingdings 2" pitchFamily="18" charset="2"/>
              <a:buNone/>
            </a:pPr>
            <a:r>
              <a:rPr lang="en-US" sz="1200" b="0"/>
              <a:t>Gathering</a:t>
            </a:r>
          </a:p>
        </p:txBody>
      </p:sp>
      <p:sp>
        <p:nvSpPr>
          <p:cNvPr id="28" name="Text Box 4"/>
          <p:cNvSpPr txBox="1">
            <a:spLocks noChangeArrowheads="1"/>
          </p:cNvSpPr>
          <p:nvPr/>
        </p:nvSpPr>
        <p:spPr bwMode="auto">
          <a:xfrm>
            <a:off x="1104900" y="1260475"/>
            <a:ext cx="2085975" cy="461963"/>
          </a:xfrm>
          <a:prstGeom prst="rect">
            <a:avLst/>
          </a:prstGeom>
          <a:noFill/>
          <a:ln w="9525">
            <a:noFill/>
            <a:miter lim="800000"/>
            <a:headEnd/>
            <a:tailEnd/>
          </a:ln>
        </p:spPr>
        <p:txBody>
          <a:bodyPr>
            <a:spAutoFit/>
          </a:bodyPr>
          <a:lstStyle/>
          <a:p>
            <a:pPr algn="ctr">
              <a:spcBef>
                <a:spcPct val="50000"/>
              </a:spcBef>
              <a:buClr>
                <a:schemeClr val="accent2"/>
              </a:buClr>
              <a:buFont typeface="Wingdings 2" pitchFamily="18" charset="2"/>
              <a:buNone/>
            </a:pPr>
            <a:r>
              <a:rPr lang="en-US" sz="1200" b="0"/>
              <a:t>Initialization (only necessary</a:t>
            </a:r>
            <a:br>
              <a:rPr lang="en-US" sz="1200" b="0"/>
            </a:br>
            <a:r>
              <a:rPr lang="en-US" sz="1200" b="0"/>
              <a:t>on pre-existing volume)</a:t>
            </a:r>
          </a:p>
        </p:txBody>
      </p:sp>
      <p:sp>
        <p:nvSpPr>
          <p:cNvPr id="29" name="Text Box 5"/>
          <p:cNvSpPr txBox="1">
            <a:spLocks noChangeArrowheads="1"/>
          </p:cNvSpPr>
          <p:nvPr/>
        </p:nvSpPr>
        <p:spPr bwMode="auto">
          <a:xfrm>
            <a:off x="1495425" y="2673350"/>
            <a:ext cx="1306513" cy="333375"/>
          </a:xfrm>
          <a:prstGeom prst="rect">
            <a:avLst/>
          </a:prstGeom>
          <a:solidFill>
            <a:srgbClr val="009FDA"/>
          </a:solidFill>
          <a:ln w="19050">
            <a:noFill/>
            <a:miter lim="800000"/>
            <a:headEnd/>
            <a:tailEnd/>
          </a:ln>
        </p:spPr>
        <p:txBody>
          <a:bodyPr wrap="none" anchor="ctr"/>
          <a:lstStyle/>
          <a:p>
            <a:pPr algn="ctr">
              <a:buFont typeface="Wingdings 2" pitchFamily="18" charset="2"/>
              <a:buNone/>
            </a:pPr>
            <a:r>
              <a:rPr lang="en-US" sz="1200" b="0">
                <a:solidFill>
                  <a:schemeClr val="bg1"/>
                </a:solidFill>
              </a:rPr>
              <a:t>Gatherer File</a:t>
            </a:r>
          </a:p>
        </p:txBody>
      </p:sp>
      <p:sp>
        <p:nvSpPr>
          <p:cNvPr id="30" name="Oval 6"/>
          <p:cNvSpPr>
            <a:spLocks noChangeArrowheads="1"/>
          </p:cNvSpPr>
          <p:nvPr/>
        </p:nvSpPr>
        <p:spPr bwMode="auto">
          <a:xfrm>
            <a:off x="1524000" y="1873250"/>
            <a:ext cx="1249363" cy="436563"/>
          </a:xfrm>
          <a:prstGeom prst="ellipse">
            <a:avLst/>
          </a:prstGeom>
          <a:solidFill>
            <a:schemeClr val="accent1"/>
          </a:solidFill>
          <a:ln w="19050">
            <a:noFill/>
            <a:miter lim="800000"/>
            <a:headEnd/>
            <a:tailEnd/>
          </a:ln>
        </p:spPr>
        <p:txBody>
          <a:bodyPr wrap="none" anchor="ctr"/>
          <a:lstStyle/>
          <a:p>
            <a:pPr algn="ctr">
              <a:buFont typeface="Wingdings 2" pitchFamily="18" charset="2"/>
              <a:buNone/>
            </a:pPr>
            <a:r>
              <a:rPr lang="en-US" sz="1200" b="0"/>
              <a:t>Gather</a:t>
            </a:r>
          </a:p>
        </p:txBody>
      </p:sp>
      <p:sp>
        <p:nvSpPr>
          <p:cNvPr id="31" name="Rectangle 20"/>
          <p:cNvSpPr>
            <a:spLocks noChangeArrowheads="1"/>
          </p:cNvSpPr>
          <p:nvPr/>
        </p:nvSpPr>
        <p:spPr bwMode="auto">
          <a:xfrm>
            <a:off x="1781175" y="3482975"/>
            <a:ext cx="2965450" cy="1838325"/>
          </a:xfrm>
          <a:prstGeom prst="rect">
            <a:avLst/>
          </a:prstGeom>
          <a:noFill/>
          <a:ln w="28575">
            <a:solidFill>
              <a:schemeClr val="tx2"/>
            </a:solidFill>
            <a:prstDash val="dash"/>
            <a:miter lim="800000"/>
            <a:headEnd/>
            <a:tailEnd/>
          </a:ln>
        </p:spPr>
        <p:txBody>
          <a:bodyPr wrap="none" anchor="b"/>
          <a:lstStyle/>
          <a:p>
            <a:pPr>
              <a:buClr>
                <a:schemeClr val="accent2"/>
              </a:buClr>
              <a:buFont typeface="Wingdings 2" pitchFamily="18" charset="2"/>
              <a:buNone/>
            </a:pPr>
            <a:r>
              <a:rPr lang="en-US" sz="1200" b="0"/>
              <a:t>Sorting</a:t>
            </a:r>
          </a:p>
        </p:txBody>
      </p:sp>
      <p:grpSp>
        <p:nvGrpSpPr>
          <p:cNvPr id="2" name="Group 31"/>
          <p:cNvGrpSpPr>
            <a:grpSpLocks/>
          </p:cNvGrpSpPr>
          <p:nvPr/>
        </p:nvGrpSpPr>
        <p:grpSpPr bwMode="auto">
          <a:xfrm>
            <a:off x="1979613" y="4065588"/>
            <a:ext cx="2568575" cy="300037"/>
            <a:chOff x="1809750" y="4064815"/>
            <a:chExt cx="2568575" cy="300038"/>
          </a:xfrm>
        </p:grpSpPr>
        <p:sp>
          <p:nvSpPr>
            <p:cNvPr id="34836" name="Oval 21"/>
            <p:cNvSpPr>
              <a:spLocks noChangeArrowheads="1"/>
            </p:cNvSpPr>
            <p:nvPr/>
          </p:nvSpPr>
          <p:spPr bwMode="auto">
            <a:xfrm>
              <a:off x="1809750" y="4064816"/>
              <a:ext cx="736600" cy="300037"/>
            </a:xfrm>
            <a:prstGeom prst="ellipse">
              <a:avLst/>
            </a:prstGeom>
            <a:solidFill>
              <a:schemeClr val="accent1"/>
            </a:solidFill>
            <a:ln w="19050" algn="ctr">
              <a:noFill/>
              <a:miter lim="800000"/>
              <a:headEnd/>
              <a:tailEnd/>
            </a:ln>
          </p:spPr>
          <p:txBody>
            <a:bodyPr wrap="none" anchor="ctr"/>
            <a:lstStyle/>
            <a:p>
              <a:pPr algn="ctr">
                <a:buFont typeface="Wingdings 2" pitchFamily="18" charset="2"/>
                <a:buNone/>
              </a:pPr>
              <a:r>
                <a:rPr lang="en-US" sz="1200" b="0"/>
                <a:t>qsort</a:t>
              </a:r>
            </a:p>
          </p:txBody>
        </p:sp>
        <p:sp>
          <p:nvSpPr>
            <p:cNvPr id="34837" name="Oval 22"/>
            <p:cNvSpPr>
              <a:spLocks noChangeArrowheads="1"/>
            </p:cNvSpPr>
            <p:nvPr/>
          </p:nvSpPr>
          <p:spPr bwMode="auto">
            <a:xfrm>
              <a:off x="2598738" y="4064816"/>
              <a:ext cx="736600" cy="300037"/>
            </a:xfrm>
            <a:prstGeom prst="ellipse">
              <a:avLst/>
            </a:prstGeom>
            <a:solidFill>
              <a:schemeClr val="accent1"/>
            </a:solidFill>
            <a:ln w="19050" algn="ctr">
              <a:noFill/>
              <a:miter lim="800000"/>
              <a:headEnd/>
              <a:tailEnd/>
            </a:ln>
          </p:spPr>
          <p:txBody>
            <a:bodyPr wrap="none" anchor="ctr"/>
            <a:lstStyle/>
            <a:p>
              <a:pPr algn="ctr">
                <a:buFont typeface="Wingdings 2" pitchFamily="18" charset="2"/>
                <a:buNone/>
              </a:pPr>
              <a:r>
                <a:rPr lang="en-US" sz="1200" b="0"/>
                <a:t>qsort</a:t>
              </a:r>
            </a:p>
          </p:txBody>
        </p:sp>
        <p:sp>
          <p:nvSpPr>
            <p:cNvPr id="34838" name="Oval 23"/>
            <p:cNvSpPr>
              <a:spLocks noChangeArrowheads="1"/>
            </p:cNvSpPr>
            <p:nvPr/>
          </p:nvSpPr>
          <p:spPr bwMode="auto">
            <a:xfrm>
              <a:off x="3641725" y="4064815"/>
              <a:ext cx="736600" cy="300038"/>
            </a:xfrm>
            <a:prstGeom prst="ellipse">
              <a:avLst/>
            </a:prstGeom>
            <a:solidFill>
              <a:schemeClr val="accent1"/>
            </a:solidFill>
            <a:ln w="19050" algn="ctr">
              <a:noFill/>
              <a:miter lim="800000"/>
              <a:headEnd/>
              <a:tailEnd/>
            </a:ln>
          </p:spPr>
          <p:txBody>
            <a:bodyPr wrap="none" anchor="ctr"/>
            <a:lstStyle/>
            <a:p>
              <a:pPr algn="ctr">
                <a:buFont typeface="Wingdings 2" pitchFamily="18" charset="2"/>
                <a:buNone/>
              </a:pPr>
              <a:r>
                <a:rPr lang="en-US" sz="1200" b="0"/>
                <a:t>qsort</a:t>
              </a:r>
            </a:p>
          </p:txBody>
        </p:sp>
        <p:sp>
          <p:nvSpPr>
            <p:cNvPr id="34839" name="Text Box 24"/>
            <p:cNvSpPr txBox="1">
              <a:spLocks noChangeArrowheads="1"/>
            </p:cNvSpPr>
            <p:nvPr/>
          </p:nvSpPr>
          <p:spPr bwMode="auto">
            <a:xfrm>
              <a:off x="3265488" y="4076335"/>
              <a:ext cx="425450" cy="276999"/>
            </a:xfrm>
            <a:prstGeom prst="rect">
              <a:avLst/>
            </a:prstGeom>
            <a:noFill/>
            <a:ln w="9525">
              <a:noFill/>
              <a:miter lim="800000"/>
              <a:headEnd/>
              <a:tailEnd/>
            </a:ln>
          </p:spPr>
          <p:txBody>
            <a:bodyPr>
              <a:spAutoFit/>
            </a:bodyPr>
            <a:lstStyle/>
            <a:p>
              <a:pPr algn="ctr">
                <a:spcBef>
                  <a:spcPct val="50000"/>
                </a:spcBef>
                <a:buClr>
                  <a:schemeClr val="accent2"/>
                </a:buClr>
                <a:buFont typeface="Wingdings 2" pitchFamily="18" charset="2"/>
                <a:buNone/>
              </a:pPr>
              <a:r>
                <a:rPr lang="en-US" sz="1200" b="0"/>
                <a:t>...</a:t>
              </a:r>
            </a:p>
          </p:txBody>
        </p:sp>
      </p:grpSp>
      <p:sp>
        <p:nvSpPr>
          <p:cNvPr id="37" name="Oval 25"/>
          <p:cNvSpPr>
            <a:spLocks noChangeArrowheads="1"/>
          </p:cNvSpPr>
          <p:nvPr/>
        </p:nvSpPr>
        <p:spPr bwMode="auto">
          <a:xfrm>
            <a:off x="2511425" y="4622800"/>
            <a:ext cx="1249363" cy="523875"/>
          </a:xfrm>
          <a:prstGeom prst="ellipse">
            <a:avLst/>
          </a:prstGeom>
          <a:solidFill>
            <a:schemeClr val="accent1"/>
          </a:solidFill>
          <a:ln w="19050" algn="ctr">
            <a:noFill/>
            <a:miter lim="800000"/>
            <a:headEnd/>
            <a:tailEnd/>
          </a:ln>
        </p:spPr>
        <p:txBody>
          <a:bodyPr wrap="none" anchor="ctr"/>
          <a:lstStyle/>
          <a:p>
            <a:pPr algn="ctr">
              <a:buFont typeface="Wingdings 2" pitchFamily="18" charset="2"/>
              <a:buNone/>
            </a:pPr>
            <a:r>
              <a:rPr lang="en-US" sz="1200" b="0"/>
              <a:t>Merge Sort</a:t>
            </a:r>
          </a:p>
        </p:txBody>
      </p:sp>
      <p:cxnSp>
        <p:nvCxnSpPr>
          <p:cNvPr id="38" name="Straight Arrow Connector 37"/>
          <p:cNvCxnSpPr>
            <a:cxnSpLocks noChangeShapeType="1"/>
            <a:stCxn id="30" idx="4"/>
            <a:endCxn id="29" idx="0"/>
          </p:cNvCxnSpPr>
          <p:nvPr/>
        </p:nvCxnSpPr>
        <p:spPr bwMode="auto">
          <a:xfrm>
            <a:off x="2149475" y="2309813"/>
            <a:ext cx="0" cy="363537"/>
          </a:xfrm>
          <a:prstGeom prst="straightConnector1">
            <a:avLst/>
          </a:prstGeom>
          <a:noFill/>
          <a:ln w="28575" algn="ctr">
            <a:solidFill>
              <a:schemeClr val="hlink"/>
            </a:solidFill>
            <a:round/>
            <a:headEnd type="none" w="med" len="sm"/>
            <a:tailEnd type="triangle" w="med" len="med"/>
          </a:ln>
        </p:spPr>
      </p:cxnSp>
      <p:cxnSp>
        <p:nvCxnSpPr>
          <p:cNvPr id="39" name="Elbow Connector 38"/>
          <p:cNvCxnSpPr>
            <a:cxnSpLocks noChangeShapeType="1"/>
            <a:stCxn id="34836" idx="0"/>
            <a:endCxn id="34838" idx="0"/>
          </p:cNvCxnSpPr>
          <p:nvPr/>
        </p:nvCxnSpPr>
        <p:spPr bwMode="auto">
          <a:xfrm rot="5400000" flipV="1">
            <a:off x="3263107" y="3150394"/>
            <a:ext cx="1587" cy="1831975"/>
          </a:xfrm>
          <a:prstGeom prst="bentConnector3">
            <a:avLst>
              <a:gd name="adj1" fmla="val 199995"/>
            </a:avLst>
          </a:prstGeom>
          <a:noFill/>
          <a:ln w="28575" algn="ctr">
            <a:solidFill>
              <a:schemeClr val="hlink"/>
            </a:solidFill>
            <a:round/>
            <a:headEnd type="none" w="med" len="sm"/>
            <a:tailEnd type="triangle" w="med" len="med"/>
          </a:ln>
        </p:spPr>
      </p:cxnSp>
      <p:cxnSp>
        <p:nvCxnSpPr>
          <p:cNvPr id="40" name="Elbow Connector 39"/>
          <p:cNvCxnSpPr>
            <a:cxnSpLocks noChangeShapeType="1"/>
            <a:stCxn id="34836" idx="0"/>
            <a:endCxn id="34837" idx="0"/>
          </p:cNvCxnSpPr>
          <p:nvPr/>
        </p:nvCxnSpPr>
        <p:spPr bwMode="auto">
          <a:xfrm rot="5400000" flipV="1">
            <a:off x="2741613" y="3671888"/>
            <a:ext cx="1587" cy="788987"/>
          </a:xfrm>
          <a:prstGeom prst="bentConnector3">
            <a:avLst>
              <a:gd name="adj1" fmla="val -14400005"/>
            </a:avLst>
          </a:prstGeom>
          <a:noFill/>
          <a:ln w="28575" algn="ctr">
            <a:solidFill>
              <a:schemeClr val="hlink"/>
            </a:solidFill>
            <a:round/>
            <a:headEnd type="triangle" w="med" len="sm"/>
            <a:tailEnd type="triangle" w="med" len="med"/>
          </a:ln>
        </p:spPr>
      </p:cxnSp>
      <p:cxnSp>
        <p:nvCxnSpPr>
          <p:cNvPr id="41" name="Straight Arrow Connector 40"/>
          <p:cNvCxnSpPr>
            <a:cxnSpLocks noChangeShapeType="1"/>
            <a:stCxn id="34836" idx="4"/>
            <a:endCxn id="37" idx="1"/>
          </p:cNvCxnSpPr>
          <p:nvPr/>
        </p:nvCxnSpPr>
        <p:spPr bwMode="auto">
          <a:xfrm>
            <a:off x="2347913" y="4365625"/>
            <a:ext cx="346075" cy="333375"/>
          </a:xfrm>
          <a:prstGeom prst="straightConnector1">
            <a:avLst/>
          </a:prstGeom>
          <a:noFill/>
          <a:ln w="28575" algn="ctr">
            <a:solidFill>
              <a:schemeClr val="hlink"/>
            </a:solidFill>
            <a:round/>
            <a:headEnd type="none" w="med" len="sm"/>
            <a:tailEnd type="triangle" w="med" len="med"/>
          </a:ln>
        </p:spPr>
      </p:cxnSp>
      <p:cxnSp>
        <p:nvCxnSpPr>
          <p:cNvPr id="42" name="Straight Arrow Connector 41"/>
          <p:cNvCxnSpPr>
            <a:cxnSpLocks noChangeShapeType="1"/>
            <a:stCxn id="34837" idx="4"/>
            <a:endCxn id="37" idx="0"/>
          </p:cNvCxnSpPr>
          <p:nvPr/>
        </p:nvCxnSpPr>
        <p:spPr bwMode="auto">
          <a:xfrm>
            <a:off x="3136900" y="4365625"/>
            <a:ext cx="0" cy="257175"/>
          </a:xfrm>
          <a:prstGeom prst="straightConnector1">
            <a:avLst/>
          </a:prstGeom>
          <a:noFill/>
          <a:ln w="28575" algn="ctr">
            <a:solidFill>
              <a:schemeClr val="hlink"/>
            </a:solidFill>
            <a:round/>
            <a:headEnd type="none" w="med" len="sm"/>
            <a:tailEnd type="triangle" w="med" len="med"/>
          </a:ln>
        </p:spPr>
      </p:cxnSp>
      <p:cxnSp>
        <p:nvCxnSpPr>
          <p:cNvPr id="43" name="Straight Arrow Connector 42"/>
          <p:cNvCxnSpPr>
            <a:cxnSpLocks noChangeShapeType="1"/>
            <a:stCxn id="34838" idx="4"/>
            <a:endCxn id="37" idx="7"/>
          </p:cNvCxnSpPr>
          <p:nvPr/>
        </p:nvCxnSpPr>
        <p:spPr bwMode="auto">
          <a:xfrm flipH="1">
            <a:off x="3578225" y="4365625"/>
            <a:ext cx="601663" cy="333375"/>
          </a:xfrm>
          <a:prstGeom prst="straightConnector1">
            <a:avLst/>
          </a:prstGeom>
          <a:noFill/>
          <a:ln w="28575" algn="ctr">
            <a:solidFill>
              <a:schemeClr val="hlink"/>
            </a:solidFill>
            <a:round/>
            <a:headEnd type="none" w="med" len="sm"/>
            <a:tailEnd type="triangle" w="med" len="med"/>
          </a:ln>
        </p:spPr>
      </p:cxnSp>
      <p:cxnSp>
        <p:nvCxnSpPr>
          <p:cNvPr id="45" name="Straight Arrow Connector 44"/>
          <p:cNvCxnSpPr>
            <a:cxnSpLocks noChangeShapeType="1"/>
            <a:stCxn id="37" idx="4"/>
          </p:cNvCxnSpPr>
          <p:nvPr/>
        </p:nvCxnSpPr>
        <p:spPr bwMode="auto">
          <a:xfrm rot="16200000" flipH="1">
            <a:off x="3032919" y="5250656"/>
            <a:ext cx="692150" cy="484188"/>
          </a:xfrm>
          <a:prstGeom prst="straightConnector1">
            <a:avLst/>
          </a:prstGeom>
          <a:noFill/>
          <a:ln w="28575" algn="ctr">
            <a:solidFill>
              <a:schemeClr val="hlink"/>
            </a:solidFill>
            <a:round/>
            <a:headEnd type="none" w="med" len="sm"/>
            <a:tailEnd type="triangle" w="med" len="med"/>
          </a:ln>
        </p:spPr>
      </p:cxnSp>
      <p:sp>
        <p:nvSpPr>
          <p:cNvPr id="46" name="Text Box 13"/>
          <p:cNvSpPr txBox="1">
            <a:spLocks noChangeArrowheads="1"/>
          </p:cNvSpPr>
          <p:nvPr/>
        </p:nvSpPr>
        <p:spPr bwMode="auto">
          <a:xfrm>
            <a:off x="2436813" y="5822950"/>
            <a:ext cx="1473200" cy="461963"/>
          </a:xfrm>
          <a:prstGeom prst="rect">
            <a:avLst/>
          </a:prstGeom>
          <a:solidFill>
            <a:srgbClr val="009FDA"/>
          </a:solidFill>
          <a:ln w="19050">
            <a:noFill/>
            <a:miter lim="800000"/>
            <a:headEnd/>
            <a:tailEnd/>
          </a:ln>
        </p:spPr>
        <p:txBody>
          <a:bodyPr wrap="none" anchor="ctr"/>
          <a:lstStyle/>
          <a:p>
            <a:pPr algn="ctr">
              <a:buFont typeface="Wingdings 2" pitchFamily="18" charset="2"/>
              <a:buNone/>
            </a:pPr>
            <a:r>
              <a:rPr lang="en-US" sz="1200" b="0">
                <a:solidFill>
                  <a:schemeClr val="bg1"/>
                </a:solidFill>
              </a:rPr>
              <a:t>Fingerprint</a:t>
            </a:r>
          </a:p>
          <a:p>
            <a:pPr algn="ctr">
              <a:buFont typeface="Wingdings 2" pitchFamily="18" charset="2"/>
              <a:buNone/>
            </a:pPr>
            <a:r>
              <a:rPr lang="en-US" sz="1200" b="0">
                <a:solidFill>
                  <a:schemeClr val="bg1"/>
                </a:solidFill>
              </a:rPr>
              <a:t>File</a:t>
            </a:r>
          </a:p>
        </p:txBody>
      </p:sp>
      <p:cxnSp>
        <p:nvCxnSpPr>
          <p:cNvPr id="47" name="Straight Arrow Connector 46"/>
          <p:cNvCxnSpPr>
            <a:cxnSpLocks noChangeShapeType="1"/>
          </p:cNvCxnSpPr>
          <p:nvPr/>
        </p:nvCxnSpPr>
        <p:spPr bwMode="auto">
          <a:xfrm rot="16200000" flipH="1">
            <a:off x="2029619" y="3124994"/>
            <a:ext cx="831850" cy="595312"/>
          </a:xfrm>
          <a:prstGeom prst="straightConnector1">
            <a:avLst/>
          </a:prstGeom>
          <a:noFill/>
          <a:ln w="28575" algn="ctr">
            <a:solidFill>
              <a:schemeClr val="hlink"/>
            </a:solidFill>
            <a:round/>
            <a:headEnd type="none" w="med" len="sm"/>
            <a:tailEnd type="triangle" w="med" len="med"/>
          </a:ln>
        </p:spPr>
      </p:cxn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par>
                                <p:cTn id="17" presetID="10" presetClass="entr" presetSubtype="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500"/>
                                        <p:tgtEl>
                                          <p:spTgt spid="38"/>
                                        </p:tgtEl>
                                      </p:cBhvr>
                                    </p:animEffect>
                                  </p:childTnLst>
                                </p:cTn>
                              </p:par>
                            </p:childTnLst>
                          </p:cTn>
                        </p:par>
                        <p:par>
                          <p:cTn id="20" fill="hold">
                            <p:stCondLst>
                              <p:cond delay="500"/>
                            </p:stCondLst>
                            <p:childTnLst>
                              <p:par>
                                <p:cTn id="21" presetID="22" presetClass="entr" presetSubtype="1" fill="hold"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wipe(up)">
                                      <p:cBhvr>
                                        <p:cTn id="23" dur="500"/>
                                        <p:tgtEl>
                                          <p:spTgt spid="47"/>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par>
                                <p:cTn id="28" presetID="10" presetClass="entr" presetSubtype="0" fill="hold" nodeType="with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500"/>
                                        <p:tgtEl>
                                          <p:spTgt spid="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500"/>
                                        <p:tgtEl>
                                          <p:spTgt spid="37"/>
                                        </p:tgtEl>
                                      </p:cBhvr>
                                    </p:animEffect>
                                  </p:childTnLst>
                                </p:cTn>
                              </p:par>
                              <p:par>
                                <p:cTn id="34" presetID="10" presetClass="entr" presetSubtype="0" fill="hold" nodeType="with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500"/>
                                        <p:tgtEl>
                                          <p:spTgt spid="39"/>
                                        </p:tgtEl>
                                      </p:cBhvr>
                                    </p:animEffect>
                                  </p:childTnLst>
                                </p:cTn>
                              </p:par>
                              <p:par>
                                <p:cTn id="37" presetID="10" presetClass="entr" presetSubtype="0" fill="hold" nodeType="with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500"/>
                                        <p:tgtEl>
                                          <p:spTgt spid="40"/>
                                        </p:tgtEl>
                                      </p:cBhvr>
                                    </p:animEffect>
                                  </p:childTnLst>
                                </p:cTn>
                              </p:par>
                              <p:par>
                                <p:cTn id="40" presetID="10" presetClass="entr" presetSubtype="0" fill="hold" nodeType="with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par>
                                <p:cTn id="43" presetID="10" presetClass="entr" presetSubtype="0" fill="hold" nodeType="with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500"/>
                                        <p:tgtEl>
                                          <p:spTgt spid="42"/>
                                        </p:tgtEl>
                                      </p:cBhvr>
                                    </p:animEffect>
                                  </p:childTnLst>
                                </p:cTn>
                              </p:par>
                              <p:par>
                                <p:cTn id="46" presetID="10" presetClass="entr" presetSubtype="0" fill="hold" nodeType="with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500"/>
                                        <p:tgtEl>
                                          <p:spTgt spid="43"/>
                                        </p:tgtEl>
                                      </p:cBhvr>
                                    </p:animEffect>
                                  </p:childTnLst>
                                </p:cTn>
                              </p:par>
                            </p:childTnLst>
                          </p:cTn>
                        </p:par>
                        <p:par>
                          <p:cTn id="49" fill="hold">
                            <p:stCondLst>
                              <p:cond delay="1500"/>
                            </p:stCondLst>
                            <p:childTnLst>
                              <p:par>
                                <p:cTn id="50" presetID="22" presetClass="entr" presetSubtype="1" fill="hold" nodeType="after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wipe(up)">
                                      <p:cBhvr>
                                        <p:cTn id="52" dur="500"/>
                                        <p:tgtEl>
                                          <p:spTgt spid="45"/>
                                        </p:tgtEl>
                                      </p:cBhvr>
                                    </p:animEffect>
                                  </p:childTnLst>
                                </p:cTn>
                              </p:par>
                            </p:childTnLst>
                          </p:cTn>
                        </p:par>
                        <p:par>
                          <p:cTn id="53" fill="hold">
                            <p:stCondLst>
                              <p:cond delay="2000"/>
                            </p:stCondLst>
                            <p:childTnLst>
                              <p:par>
                                <p:cTn id="54" presetID="10" presetClass="entr" presetSubtype="0" fill="hold" grpId="0" nodeType="after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fade">
                                      <p:cBhvr>
                                        <p:cTn id="5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9" grpId="0" animBg="1"/>
      <p:bldP spid="30" grpId="0" animBg="1"/>
      <p:bldP spid="31" grpId="0" animBg="1"/>
      <p:bldP spid="37" grpId="0" animBg="1"/>
      <p:bldP spid="4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p:txBody>
          <a:bodyPr/>
          <a:lstStyle/>
          <a:p>
            <a:pPr eaLnBrk="1" hangingPunct="1"/>
            <a:r>
              <a:rPr lang="en-US" smtClean="0"/>
              <a:t>NetApp Deduplication: Internals (Cont.)</a:t>
            </a:r>
          </a:p>
        </p:txBody>
      </p:sp>
      <p:sp>
        <p:nvSpPr>
          <p:cNvPr id="35844" name="Rectangle 20"/>
          <p:cNvSpPr>
            <a:spLocks noChangeArrowheads="1"/>
          </p:cNvSpPr>
          <p:nvPr/>
        </p:nvSpPr>
        <p:spPr bwMode="auto">
          <a:xfrm>
            <a:off x="1781175" y="3482975"/>
            <a:ext cx="2965450" cy="1838325"/>
          </a:xfrm>
          <a:prstGeom prst="rect">
            <a:avLst/>
          </a:prstGeom>
          <a:noFill/>
          <a:ln w="28575">
            <a:solidFill>
              <a:schemeClr val="tx2"/>
            </a:solidFill>
            <a:prstDash val="dash"/>
            <a:miter lim="800000"/>
            <a:headEnd/>
            <a:tailEnd/>
          </a:ln>
        </p:spPr>
        <p:txBody>
          <a:bodyPr wrap="none" anchor="b"/>
          <a:lstStyle/>
          <a:p>
            <a:pPr>
              <a:buClr>
                <a:schemeClr val="accent2"/>
              </a:buClr>
              <a:buFont typeface="Wingdings 2" pitchFamily="18" charset="2"/>
              <a:buNone/>
            </a:pPr>
            <a:endParaRPr lang="en-US" sz="1200" b="0"/>
          </a:p>
        </p:txBody>
      </p:sp>
      <p:grpSp>
        <p:nvGrpSpPr>
          <p:cNvPr id="2" name="Group 33"/>
          <p:cNvGrpSpPr>
            <a:grpSpLocks/>
          </p:cNvGrpSpPr>
          <p:nvPr/>
        </p:nvGrpSpPr>
        <p:grpSpPr bwMode="auto">
          <a:xfrm>
            <a:off x="1979613" y="4065588"/>
            <a:ext cx="2568575" cy="300037"/>
            <a:chOff x="1809750" y="4064815"/>
            <a:chExt cx="2568575" cy="300038"/>
          </a:xfrm>
        </p:grpSpPr>
        <p:sp>
          <p:nvSpPr>
            <p:cNvPr id="35867" name="Oval 21"/>
            <p:cNvSpPr>
              <a:spLocks noChangeArrowheads="1"/>
            </p:cNvSpPr>
            <p:nvPr/>
          </p:nvSpPr>
          <p:spPr bwMode="auto">
            <a:xfrm>
              <a:off x="1809750" y="4064816"/>
              <a:ext cx="736600" cy="300037"/>
            </a:xfrm>
            <a:prstGeom prst="ellipse">
              <a:avLst/>
            </a:prstGeom>
            <a:solidFill>
              <a:schemeClr val="accent1"/>
            </a:solidFill>
            <a:ln w="19050" algn="ctr">
              <a:noFill/>
              <a:miter lim="800000"/>
              <a:headEnd/>
              <a:tailEnd/>
            </a:ln>
          </p:spPr>
          <p:txBody>
            <a:bodyPr wrap="none" anchor="ctr"/>
            <a:lstStyle/>
            <a:p>
              <a:pPr algn="ctr">
                <a:buFont typeface="Wingdings 2" pitchFamily="18" charset="2"/>
                <a:buNone/>
              </a:pPr>
              <a:r>
                <a:rPr lang="en-US" sz="1200" b="0"/>
                <a:t>qsort</a:t>
              </a:r>
            </a:p>
          </p:txBody>
        </p:sp>
        <p:sp>
          <p:nvSpPr>
            <p:cNvPr id="35868" name="Oval 22"/>
            <p:cNvSpPr>
              <a:spLocks noChangeArrowheads="1"/>
            </p:cNvSpPr>
            <p:nvPr/>
          </p:nvSpPr>
          <p:spPr bwMode="auto">
            <a:xfrm>
              <a:off x="2598738" y="4064816"/>
              <a:ext cx="736600" cy="300037"/>
            </a:xfrm>
            <a:prstGeom prst="ellipse">
              <a:avLst/>
            </a:prstGeom>
            <a:solidFill>
              <a:schemeClr val="accent1"/>
            </a:solidFill>
            <a:ln w="19050" algn="ctr">
              <a:noFill/>
              <a:miter lim="800000"/>
              <a:headEnd/>
              <a:tailEnd/>
            </a:ln>
          </p:spPr>
          <p:txBody>
            <a:bodyPr wrap="none" anchor="ctr"/>
            <a:lstStyle/>
            <a:p>
              <a:pPr algn="ctr">
                <a:buFont typeface="Wingdings 2" pitchFamily="18" charset="2"/>
                <a:buNone/>
              </a:pPr>
              <a:r>
                <a:rPr lang="en-US" sz="1200" b="0"/>
                <a:t>qsort</a:t>
              </a:r>
            </a:p>
          </p:txBody>
        </p:sp>
        <p:sp>
          <p:nvSpPr>
            <p:cNvPr id="35869" name="Oval 23"/>
            <p:cNvSpPr>
              <a:spLocks noChangeArrowheads="1"/>
            </p:cNvSpPr>
            <p:nvPr/>
          </p:nvSpPr>
          <p:spPr bwMode="auto">
            <a:xfrm>
              <a:off x="3641725" y="4064815"/>
              <a:ext cx="736600" cy="300038"/>
            </a:xfrm>
            <a:prstGeom prst="ellipse">
              <a:avLst/>
            </a:prstGeom>
            <a:solidFill>
              <a:schemeClr val="accent1"/>
            </a:solidFill>
            <a:ln w="19050" algn="ctr">
              <a:noFill/>
              <a:miter lim="800000"/>
              <a:headEnd/>
              <a:tailEnd/>
            </a:ln>
          </p:spPr>
          <p:txBody>
            <a:bodyPr wrap="none" anchor="ctr"/>
            <a:lstStyle/>
            <a:p>
              <a:pPr algn="ctr">
                <a:buFont typeface="Wingdings 2" pitchFamily="18" charset="2"/>
                <a:buNone/>
              </a:pPr>
              <a:r>
                <a:rPr lang="en-US" sz="1200" b="0"/>
                <a:t>qsort</a:t>
              </a:r>
            </a:p>
          </p:txBody>
        </p:sp>
        <p:sp>
          <p:nvSpPr>
            <p:cNvPr id="35870" name="Text Box 24"/>
            <p:cNvSpPr txBox="1">
              <a:spLocks noChangeArrowheads="1"/>
            </p:cNvSpPr>
            <p:nvPr/>
          </p:nvSpPr>
          <p:spPr bwMode="auto">
            <a:xfrm>
              <a:off x="3265488" y="4076335"/>
              <a:ext cx="425450" cy="276999"/>
            </a:xfrm>
            <a:prstGeom prst="rect">
              <a:avLst/>
            </a:prstGeom>
            <a:noFill/>
            <a:ln w="9525">
              <a:noFill/>
              <a:miter lim="800000"/>
              <a:headEnd/>
              <a:tailEnd/>
            </a:ln>
          </p:spPr>
          <p:txBody>
            <a:bodyPr>
              <a:spAutoFit/>
            </a:bodyPr>
            <a:lstStyle/>
            <a:p>
              <a:pPr algn="ctr">
                <a:spcBef>
                  <a:spcPct val="50000"/>
                </a:spcBef>
                <a:buClr>
                  <a:schemeClr val="accent2"/>
                </a:buClr>
                <a:buFont typeface="Wingdings 2" pitchFamily="18" charset="2"/>
                <a:buNone/>
              </a:pPr>
              <a:r>
                <a:rPr lang="en-US" sz="1200" b="0"/>
                <a:t>...</a:t>
              </a:r>
            </a:p>
          </p:txBody>
        </p:sp>
      </p:grpSp>
      <p:sp>
        <p:nvSpPr>
          <p:cNvPr id="35846" name="Oval 25"/>
          <p:cNvSpPr>
            <a:spLocks noChangeArrowheads="1"/>
          </p:cNvSpPr>
          <p:nvPr/>
        </p:nvSpPr>
        <p:spPr bwMode="auto">
          <a:xfrm>
            <a:off x="2511425" y="4622800"/>
            <a:ext cx="1249363" cy="523875"/>
          </a:xfrm>
          <a:prstGeom prst="ellipse">
            <a:avLst/>
          </a:prstGeom>
          <a:solidFill>
            <a:schemeClr val="accent1"/>
          </a:solidFill>
          <a:ln w="19050" algn="ctr">
            <a:noFill/>
            <a:miter lim="800000"/>
            <a:headEnd/>
            <a:tailEnd/>
          </a:ln>
        </p:spPr>
        <p:txBody>
          <a:bodyPr wrap="none" anchor="ctr"/>
          <a:lstStyle/>
          <a:p>
            <a:pPr algn="ctr">
              <a:buFont typeface="Wingdings 2" pitchFamily="18" charset="2"/>
              <a:buNone/>
            </a:pPr>
            <a:r>
              <a:rPr lang="en-US" sz="1200" b="0"/>
              <a:t>Merge Sort</a:t>
            </a:r>
          </a:p>
        </p:txBody>
      </p:sp>
      <p:cxnSp>
        <p:nvCxnSpPr>
          <p:cNvPr id="35847" name="Elbow Connector 47"/>
          <p:cNvCxnSpPr>
            <a:cxnSpLocks noChangeShapeType="1"/>
            <a:stCxn id="35867" idx="0"/>
            <a:endCxn id="35868" idx="0"/>
          </p:cNvCxnSpPr>
          <p:nvPr/>
        </p:nvCxnSpPr>
        <p:spPr bwMode="auto">
          <a:xfrm rot="5400000" flipV="1">
            <a:off x="2741613" y="3671888"/>
            <a:ext cx="1587" cy="788987"/>
          </a:xfrm>
          <a:prstGeom prst="bentConnector3">
            <a:avLst>
              <a:gd name="adj1" fmla="val -14400005"/>
            </a:avLst>
          </a:prstGeom>
          <a:noFill/>
          <a:ln w="28575" algn="ctr">
            <a:solidFill>
              <a:schemeClr val="hlink"/>
            </a:solidFill>
            <a:round/>
            <a:headEnd type="triangle" w="med" len="sm"/>
            <a:tailEnd type="triangle" w="med" len="med"/>
          </a:ln>
        </p:spPr>
      </p:cxnSp>
      <p:cxnSp>
        <p:nvCxnSpPr>
          <p:cNvPr id="35848" name="Straight Arrow Connector 48"/>
          <p:cNvCxnSpPr>
            <a:cxnSpLocks noChangeShapeType="1"/>
            <a:stCxn id="35867" idx="4"/>
            <a:endCxn id="35846" idx="1"/>
          </p:cNvCxnSpPr>
          <p:nvPr/>
        </p:nvCxnSpPr>
        <p:spPr bwMode="auto">
          <a:xfrm>
            <a:off x="2347913" y="4365625"/>
            <a:ext cx="346075" cy="333375"/>
          </a:xfrm>
          <a:prstGeom prst="straightConnector1">
            <a:avLst/>
          </a:prstGeom>
          <a:noFill/>
          <a:ln w="28575" algn="ctr">
            <a:solidFill>
              <a:schemeClr val="hlink"/>
            </a:solidFill>
            <a:round/>
            <a:headEnd type="none" w="med" len="sm"/>
            <a:tailEnd type="triangle" w="med" len="med"/>
          </a:ln>
        </p:spPr>
      </p:cxnSp>
      <p:cxnSp>
        <p:nvCxnSpPr>
          <p:cNvPr id="35849" name="Straight Arrow Connector 49"/>
          <p:cNvCxnSpPr>
            <a:cxnSpLocks noChangeShapeType="1"/>
            <a:stCxn id="35868" idx="4"/>
            <a:endCxn id="35846" idx="0"/>
          </p:cNvCxnSpPr>
          <p:nvPr/>
        </p:nvCxnSpPr>
        <p:spPr bwMode="auto">
          <a:xfrm>
            <a:off x="3136900" y="4365625"/>
            <a:ext cx="0" cy="257175"/>
          </a:xfrm>
          <a:prstGeom prst="straightConnector1">
            <a:avLst/>
          </a:prstGeom>
          <a:noFill/>
          <a:ln w="28575" algn="ctr">
            <a:solidFill>
              <a:schemeClr val="hlink"/>
            </a:solidFill>
            <a:round/>
            <a:headEnd type="none" w="med" len="sm"/>
            <a:tailEnd type="triangle" w="med" len="med"/>
          </a:ln>
        </p:spPr>
      </p:cxnSp>
      <p:cxnSp>
        <p:nvCxnSpPr>
          <p:cNvPr id="35850" name="Straight Arrow Connector 50"/>
          <p:cNvCxnSpPr>
            <a:cxnSpLocks noChangeShapeType="1"/>
            <a:stCxn id="35869" idx="4"/>
            <a:endCxn id="35846" idx="7"/>
          </p:cNvCxnSpPr>
          <p:nvPr/>
        </p:nvCxnSpPr>
        <p:spPr bwMode="auto">
          <a:xfrm flipH="1">
            <a:off x="3578225" y="4365625"/>
            <a:ext cx="601663" cy="333375"/>
          </a:xfrm>
          <a:prstGeom prst="straightConnector1">
            <a:avLst/>
          </a:prstGeom>
          <a:noFill/>
          <a:ln w="28575" algn="ctr">
            <a:solidFill>
              <a:schemeClr val="hlink"/>
            </a:solidFill>
            <a:round/>
            <a:headEnd type="none" w="med" len="sm"/>
            <a:tailEnd type="triangle" w="med" len="med"/>
          </a:ln>
        </p:spPr>
      </p:cxnSp>
      <p:cxnSp>
        <p:nvCxnSpPr>
          <p:cNvPr id="35851" name="Straight Arrow Connector 51"/>
          <p:cNvCxnSpPr>
            <a:cxnSpLocks noChangeShapeType="1"/>
            <a:stCxn id="35846" idx="4"/>
          </p:cNvCxnSpPr>
          <p:nvPr/>
        </p:nvCxnSpPr>
        <p:spPr bwMode="auto">
          <a:xfrm rot="5400000">
            <a:off x="2552700" y="5246688"/>
            <a:ext cx="684213" cy="484187"/>
          </a:xfrm>
          <a:prstGeom prst="straightConnector1">
            <a:avLst/>
          </a:prstGeom>
          <a:noFill/>
          <a:ln w="28575" algn="ctr">
            <a:solidFill>
              <a:schemeClr val="hlink"/>
            </a:solidFill>
            <a:round/>
            <a:headEnd type="none" w="med" len="sm"/>
            <a:tailEnd type="triangle" w="med" len="med"/>
          </a:ln>
        </p:spPr>
      </p:cxnSp>
      <p:cxnSp>
        <p:nvCxnSpPr>
          <p:cNvPr id="35852" name="Straight Arrow Connector 52"/>
          <p:cNvCxnSpPr>
            <a:cxnSpLocks noChangeShapeType="1"/>
            <a:stCxn id="35846" idx="4"/>
          </p:cNvCxnSpPr>
          <p:nvPr/>
        </p:nvCxnSpPr>
        <p:spPr bwMode="auto">
          <a:xfrm rot="16200000" flipH="1">
            <a:off x="3032919" y="5250656"/>
            <a:ext cx="692150" cy="484188"/>
          </a:xfrm>
          <a:prstGeom prst="straightConnector1">
            <a:avLst/>
          </a:prstGeom>
          <a:noFill/>
          <a:ln w="28575" algn="ctr">
            <a:solidFill>
              <a:schemeClr val="hlink"/>
            </a:solidFill>
            <a:round/>
            <a:headEnd type="none" w="med" len="sm"/>
            <a:tailEnd type="triangle" w="med" len="med"/>
          </a:ln>
        </p:spPr>
      </p:cxnSp>
      <p:sp>
        <p:nvSpPr>
          <p:cNvPr id="35853" name="Text Box 13"/>
          <p:cNvSpPr txBox="1">
            <a:spLocks noChangeArrowheads="1"/>
          </p:cNvSpPr>
          <p:nvPr/>
        </p:nvSpPr>
        <p:spPr bwMode="auto">
          <a:xfrm>
            <a:off x="2436813" y="5822950"/>
            <a:ext cx="1473200" cy="461963"/>
          </a:xfrm>
          <a:prstGeom prst="rect">
            <a:avLst/>
          </a:prstGeom>
          <a:solidFill>
            <a:srgbClr val="009FDA"/>
          </a:solidFill>
          <a:ln w="19050">
            <a:noFill/>
            <a:miter lim="800000"/>
            <a:headEnd/>
            <a:tailEnd/>
          </a:ln>
        </p:spPr>
        <p:txBody>
          <a:bodyPr wrap="none" anchor="ctr"/>
          <a:lstStyle/>
          <a:p>
            <a:pPr algn="ctr">
              <a:buFont typeface="Wingdings 2" pitchFamily="18" charset="2"/>
              <a:buNone/>
            </a:pPr>
            <a:r>
              <a:rPr lang="en-US" sz="1200" b="0">
                <a:solidFill>
                  <a:schemeClr val="bg1"/>
                </a:solidFill>
              </a:rPr>
              <a:t>Fingerprint</a:t>
            </a:r>
          </a:p>
          <a:p>
            <a:pPr algn="ctr">
              <a:buFont typeface="Wingdings 2" pitchFamily="18" charset="2"/>
              <a:buNone/>
            </a:pPr>
            <a:r>
              <a:rPr lang="en-US" sz="1200" b="0">
                <a:solidFill>
                  <a:schemeClr val="bg1"/>
                </a:solidFill>
              </a:rPr>
              <a:t>File</a:t>
            </a:r>
          </a:p>
        </p:txBody>
      </p:sp>
      <p:cxnSp>
        <p:nvCxnSpPr>
          <p:cNvPr id="35854" name="Straight Arrow Connector 54"/>
          <p:cNvCxnSpPr>
            <a:cxnSpLocks noChangeShapeType="1"/>
          </p:cNvCxnSpPr>
          <p:nvPr/>
        </p:nvCxnSpPr>
        <p:spPr bwMode="auto">
          <a:xfrm rot="5400000" flipH="1" flipV="1">
            <a:off x="5822950" y="3424238"/>
            <a:ext cx="525463" cy="1587"/>
          </a:xfrm>
          <a:prstGeom prst="straightConnector1">
            <a:avLst/>
          </a:prstGeom>
          <a:noFill/>
          <a:ln w="28575" algn="ctr">
            <a:solidFill>
              <a:schemeClr val="hlink"/>
            </a:solidFill>
            <a:round/>
            <a:headEnd type="triangle" w="med" len="sm"/>
            <a:tailEnd type="triangle" w="med" len="med"/>
          </a:ln>
        </p:spPr>
      </p:cxnSp>
      <p:cxnSp>
        <p:nvCxnSpPr>
          <p:cNvPr id="35855" name="Straight Arrow Connector 55"/>
          <p:cNvCxnSpPr>
            <a:cxnSpLocks noChangeShapeType="1"/>
          </p:cNvCxnSpPr>
          <p:nvPr/>
        </p:nvCxnSpPr>
        <p:spPr bwMode="auto">
          <a:xfrm rot="16200000" flipH="1">
            <a:off x="5929313" y="3349625"/>
            <a:ext cx="525462" cy="1588"/>
          </a:xfrm>
          <a:prstGeom prst="straightConnector1">
            <a:avLst/>
          </a:prstGeom>
          <a:noFill/>
          <a:ln w="28575" algn="ctr">
            <a:solidFill>
              <a:schemeClr val="hlink"/>
            </a:solidFill>
            <a:round/>
            <a:headEnd type="triangle" w="med" len="sm"/>
            <a:tailEnd type="triangle" w="med" len="med"/>
          </a:ln>
        </p:spPr>
      </p:cxnSp>
      <p:sp>
        <p:nvSpPr>
          <p:cNvPr id="35856" name="Rectangle 11"/>
          <p:cNvSpPr>
            <a:spLocks noChangeArrowheads="1"/>
          </p:cNvSpPr>
          <p:nvPr/>
        </p:nvSpPr>
        <p:spPr bwMode="auto">
          <a:xfrm>
            <a:off x="5337175" y="1260475"/>
            <a:ext cx="3579813" cy="3159125"/>
          </a:xfrm>
          <a:prstGeom prst="rect">
            <a:avLst/>
          </a:prstGeom>
          <a:noFill/>
          <a:ln w="28575">
            <a:solidFill>
              <a:schemeClr val="tx2"/>
            </a:solidFill>
            <a:prstDash val="dash"/>
            <a:miter lim="800000"/>
            <a:headEnd/>
            <a:tailEnd/>
          </a:ln>
        </p:spPr>
        <p:txBody>
          <a:bodyPr wrap="none" anchor="b"/>
          <a:lstStyle/>
          <a:p>
            <a:pPr>
              <a:buClr>
                <a:schemeClr val="accent2"/>
              </a:buClr>
              <a:buFont typeface="Wingdings 2" pitchFamily="18" charset="2"/>
              <a:buNone/>
            </a:pPr>
            <a:endParaRPr lang="en-US" sz="1200" b="0"/>
          </a:p>
        </p:txBody>
      </p:sp>
      <p:sp>
        <p:nvSpPr>
          <p:cNvPr id="35857" name="Oval 14"/>
          <p:cNvSpPr>
            <a:spLocks noChangeArrowheads="1"/>
          </p:cNvSpPr>
          <p:nvPr/>
        </p:nvSpPr>
        <p:spPr bwMode="auto">
          <a:xfrm>
            <a:off x="5980113" y="1343025"/>
            <a:ext cx="2295525" cy="876300"/>
          </a:xfrm>
          <a:prstGeom prst="ellipse">
            <a:avLst/>
          </a:prstGeom>
          <a:solidFill>
            <a:schemeClr val="accent1"/>
          </a:solidFill>
          <a:ln w="19050" algn="ctr">
            <a:noFill/>
            <a:miter lim="800000"/>
            <a:headEnd/>
            <a:tailEnd/>
          </a:ln>
        </p:spPr>
        <p:txBody>
          <a:bodyPr wrap="none" anchor="ctr"/>
          <a:lstStyle/>
          <a:p>
            <a:pPr algn="ctr">
              <a:buFont typeface="Wingdings 2" pitchFamily="18" charset="2"/>
              <a:buNone/>
            </a:pPr>
            <a:r>
              <a:rPr lang="en-US" sz="1200" b="0"/>
              <a:t>Byte-by-byte comparison</a:t>
            </a:r>
          </a:p>
          <a:p>
            <a:pPr algn="ctr">
              <a:buFont typeface="Wingdings 2" pitchFamily="18" charset="2"/>
              <a:buNone/>
            </a:pPr>
            <a:r>
              <a:rPr lang="en-US" sz="1200" b="0"/>
              <a:t>Count file update</a:t>
            </a:r>
          </a:p>
          <a:p>
            <a:pPr algn="ctr">
              <a:buFont typeface="Wingdings 2" pitchFamily="18" charset="2"/>
              <a:buNone/>
            </a:pPr>
            <a:r>
              <a:rPr lang="en-US" sz="1200" b="0"/>
              <a:t>Update inode</a:t>
            </a:r>
          </a:p>
        </p:txBody>
      </p:sp>
      <p:sp>
        <p:nvSpPr>
          <p:cNvPr id="35858" name="Text Box 12"/>
          <p:cNvSpPr txBox="1">
            <a:spLocks noChangeArrowheads="1"/>
          </p:cNvSpPr>
          <p:nvPr/>
        </p:nvSpPr>
        <p:spPr bwMode="auto">
          <a:xfrm>
            <a:off x="5546725" y="3613150"/>
            <a:ext cx="1184275" cy="461963"/>
          </a:xfrm>
          <a:prstGeom prst="rect">
            <a:avLst/>
          </a:prstGeom>
          <a:solidFill>
            <a:srgbClr val="009FDA"/>
          </a:solidFill>
          <a:ln w="19050" algn="ctr">
            <a:noFill/>
            <a:miter lim="800000"/>
            <a:headEnd/>
            <a:tailEnd/>
          </a:ln>
        </p:spPr>
        <p:txBody>
          <a:bodyPr wrap="none" anchor="ctr"/>
          <a:lstStyle/>
          <a:p>
            <a:pPr algn="ctr">
              <a:buFont typeface="Wingdings 2" pitchFamily="18" charset="2"/>
              <a:buNone/>
            </a:pPr>
            <a:r>
              <a:rPr lang="en-US" sz="1200" b="0">
                <a:solidFill>
                  <a:schemeClr val="bg1"/>
                </a:solidFill>
              </a:rPr>
              <a:t>Duplicate</a:t>
            </a:r>
          </a:p>
          <a:p>
            <a:pPr algn="ctr">
              <a:buFont typeface="Wingdings 2" pitchFamily="18" charset="2"/>
              <a:buNone/>
            </a:pPr>
            <a:r>
              <a:rPr lang="en-US" sz="1200" b="0">
                <a:solidFill>
                  <a:schemeClr val="bg1"/>
                </a:solidFill>
              </a:rPr>
              <a:t>Entry File</a:t>
            </a:r>
          </a:p>
        </p:txBody>
      </p:sp>
      <p:sp>
        <p:nvSpPr>
          <p:cNvPr id="35859" name="Text Box 36"/>
          <p:cNvSpPr txBox="1">
            <a:spLocks noChangeArrowheads="1"/>
          </p:cNvSpPr>
          <p:nvPr/>
        </p:nvSpPr>
        <p:spPr bwMode="auto">
          <a:xfrm>
            <a:off x="7499350" y="3613150"/>
            <a:ext cx="1184275" cy="461963"/>
          </a:xfrm>
          <a:prstGeom prst="rect">
            <a:avLst/>
          </a:prstGeom>
          <a:solidFill>
            <a:srgbClr val="009FDA"/>
          </a:solidFill>
          <a:ln w="19050" algn="ctr">
            <a:noFill/>
            <a:miter lim="800000"/>
            <a:headEnd/>
            <a:tailEnd/>
          </a:ln>
        </p:spPr>
        <p:txBody>
          <a:bodyPr wrap="none" anchor="ctr"/>
          <a:lstStyle/>
          <a:p>
            <a:pPr algn="ctr">
              <a:buFont typeface="Wingdings 2" pitchFamily="18" charset="2"/>
              <a:buNone/>
            </a:pPr>
            <a:r>
              <a:rPr lang="en-US" sz="1200" b="0">
                <a:solidFill>
                  <a:schemeClr val="bg1"/>
                </a:solidFill>
              </a:rPr>
              <a:t>Block Ref </a:t>
            </a:r>
          </a:p>
          <a:p>
            <a:pPr algn="ctr">
              <a:buFont typeface="Wingdings 2" pitchFamily="18" charset="2"/>
              <a:buNone/>
            </a:pPr>
            <a:r>
              <a:rPr lang="en-US" sz="1200" b="0">
                <a:solidFill>
                  <a:schemeClr val="bg1"/>
                </a:solidFill>
              </a:rPr>
              <a:t>Count File</a:t>
            </a:r>
          </a:p>
        </p:txBody>
      </p:sp>
      <p:sp>
        <p:nvSpPr>
          <p:cNvPr id="35860" name="Oval 47"/>
          <p:cNvSpPr>
            <a:spLocks noChangeArrowheads="1"/>
          </p:cNvSpPr>
          <p:nvPr/>
        </p:nvSpPr>
        <p:spPr bwMode="auto">
          <a:xfrm>
            <a:off x="5572125" y="2674938"/>
            <a:ext cx="1133475" cy="484187"/>
          </a:xfrm>
          <a:prstGeom prst="ellipse">
            <a:avLst/>
          </a:prstGeom>
          <a:solidFill>
            <a:schemeClr val="accent1"/>
          </a:solidFill>
          <a:ln w="19050" algn="ctr">
            <a:noFill/>
            <a:miter lim="800000"/>
            <a:headEnd/>
            <a:tailEnd/>
          </a:ln>
        </p:spPr>
        <p:txBody>
          <a:bodyPr wrap="none" anchor="ctr"/>
          <a:lstStyle/>
          <a:p>
            <a:pPr algn="ctr">
              <a:buFont typeface="Wingdings 2" pitchFamily="18" charset="2"/>
              <a:buNone/>
            </a:pPr>
            <a:r>
              <a:rPr lang="en-US" sz="1200" b="0"/>
              <a:t>Sort by Inode</a:t>
            </a:r>
          </a:p>
        </p:txBody>
      </p:sp>
      <p:sp>
        <p:nvSpPr>
          <p:cNvPr id="35861" name="Oval 47"/>
          <p:cNvSpPr>
            <a:spLocks noChangeArrowheads="1"/>
          </p:cNvSpPr>
          <p:nvPr/>
        </p:nvSpPr>
        <p:spPr bwMode="auto">
          <a:xfrm>
            <a:off x="6799263" y="2674938"/>
            <a:ext cx="1133475" cy="484187"/>
          </a:xfrm>
          <a:prstGeom prst="ellipse">
            <a:avLst/>
          </a:prstGeom>
          <a:solidFill>
            <a:schemeClr val="accent1"/>
          </a:solidFill>
          <a:ln w="19050" algn="ctr">
            <a:noFill/>
            <a:miter lim="800000"/>
            <a:headEnd/>
            <a:tailEnd/>
          </a:ln>
        </p:spPr>
        <p:txBody>
          <a:bodyPr wrap="none" anchor="ctr"/>
          <a:lstStyle/>
          <a:p>
            <a:pPr algn="ctr">
              <a:buFont typeface="Wingdings 2" pitchFamily="18" charset="2"/>
              <a:buNone/>
            </a:pPr>
            <a:r>
              <a:rPr lang="en-US" sz="1200" b="0"/>
              <a:t>Update Inode</a:t>
            </a:r>
          </a:p>
        </p:txBody>
      </p:sp>
      <p:cxnSp>
        <p:nvCxnSpPr>
          <p:cNvPr id="35862" name="Straight Arrow Connector 62"/>
          <p:cNvCxnSpPr>
            <a:cxnSpLocks noChangeShapeType="1"/>
            <a:stCxn id="35857" idx="4"/>
            <a:endCxn id="35861" idx="0"/>
          </p:cNvCxnSpPr>
          <p:nvPr/>
        </p:nvCxnSpPr>
        <p:spPr bwMode="auto">
          <a:xfrm>
            <a:off x="7127875" y="2219325"/>
            <a:ext cx="238125" cy="455613"/>
          </a:xfrm>
          <a:prstGeom prst="straightConnector1">
            <a:avLst/>
          </a:prstGeom>
          <a:noFill/>
          <a:ln w="28575" algn="ctr">
            <a:solidFill>
              <a:schemeClr val="hlink"/>
            </a:solidFill>
            <a:round/>
            <a:headEnd type="none" w="med" len="sm"/>
            <a:tailEnd type="triangle" w="med" len="med"/>
          </a:ln>
        </p:spPr>
      </p:cxnSp>
      <p:cxnSp>
        <p:nvCxnSpPr>
          <p:cNvPr id="35863" name="Straight Arrow Connector 63"/>
          <p:cNvCxnSpPr>
            <a:cxnSpLocks noChangeShapeType="1"/>
            <a:stCxn id="35860" idx="0"/>
            <a:endCxn id="35857" idx="3"/>
          </p:cNvCxnSpPr>
          <p:nvPr/>
        </p:nvCxnSpPr>
        <p:spPr bwMode="auto">
          <a:xfrm flipV="1">
            <a:off x="6138863" y="2090738"/>
            <a:ext cx="177800" cy="584200"/>
          </a:xfrm>
          <a:prstGeom prst="straightConnector1">
            <a:avLst/>
          </a:prstGeom>
          <a:noFill/>
          <a:ln w="28575" algn="ctr">
            <a:solidFill>
              <a:schemeClr val="hlink"/>
            </a:solidFill>
            <a:round/>
            <a:headEnd type="none" w="med" len="sm"/>
            <a:tailEnd type="triangle" w="med" len="med"/>
          </a:ln>
        </p:spPr>
      </p:cxnSp>
      <p:cxnSp>
        <p:nvCxnSpPr>
          <p:cNvPr id="35864" name="Straight Arrow Connector 64"/>
          <p:cNvCxnSpPr>
            <a:cxnSpLocks noChangeShapeType="1"/>
            <a:stCxn id="35857" idx="5"/>
            <a:endCxn id="35859" idx="0"/>
          </p:cNvCxnSpPr>
          <p:nvPr/>
        </p:nvCxnSpPr>
        <p:spPr bwMode="auto">
          <a:xfrm>
            <a:off x="7939088" y="2090738"/>
            <a:ext cx="152400" cy="1522412"/>
          </a:xfrm>
          <a:prstGeom prst="straightConnector1">
            <a:avLst/>
          </a:prstGeom>
          <a:noFill/>
          <a:ln w="28575" algn="ctr">
            <a:solidFill>
              <a:schemeClr val="hlink"/>
            </a:solidFill>
            <a:round/>
            <a:headEnd type="triangle" w="med" len="sm"/>
            <a:tailEnd type="triangle" w="med" len="med"/>
          </a:ln>
        </p:spPr>
      </p:cxnSp>
      <p:cxnSp>
        <p:nvCxnSpPr>
          <p:cNvPr id="35865" name="Straight Arrow Connector 65"/>
          <p:cNvCxnSpPr>
            <a:cxnSpLocks noChangeShapeType="1"/>
            <a:endCxn id="35858" idx="1"/>
          </p:cNvCxnSpPr>
          <p:nvPr/>
        </p:nvCxnSpPr>
        <p:spPr bwMode="auto">
          <a:xfrm flipV="1">
            <a:off x="3681413" y="3844925"/>
            <a:ext cx="1865312" cy="1042988"/>
          </a:xfrm>
          <a:prstGeom prst="straightConnector1">
            <a:avLst/>
          </a:prstGeom>
          <a:noFill/>
          <a:ln w="28575" algn="ctr">
            <a:solidFill>
              <a:schemeClr val="hlink"/>
            </a:solidFill>
            <a:round/>
            <a:headEnd type="none" w="med" len="sm"/>
            <a:tailEnd type="triangle" w="med" len="med"/>
          </a:ln>
        </p:spPr>
      </p:cxnSp>
      <p:cxnSp>
        <p:nvCxnSpPr>
          <p:cNvPr id="39" name="Elbow Connector 38"/>
          <p:cNvCxnSpPr>
            <a:cxnSpLocks noChangeShapeType="1"/>
          </p:cNvCxnSpPr>
          <p:nvPr/>
        </p:nvCxnSpPr>
        <p:spPr bwMode="auto">
          <a:xfrm rot="5400000" flipV="1">
            <a:off x="3263107" y="3150394"/>
            <a:ext cx="1587" cy="1831975"/>
          </a:xfrm>
          <a:prstGeom prst="bentConnector3">
            <a:avLst>
              <a:gd name="adj1" fmla="val 199995"/>
            </a:avLst>
          </a:prstGeom>
          <a:noFill/>
          <a:ln w="28575" algn="ctr">
            <a:solidFill>
              <a:schemeClr val="hlink"/>
            </a:solidFill>
            <a:round/>
            <a:headEnd type="triangle" w="med" len="sm"/>
            <a:tailEnd type="triangle" w="med" len="med"/>
          </a:ln>
        </p:spPr>
      </p:cxn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p:txBody>
          <a:bodyPr/>
          <a:lstStyle/>
          <a:p>
            <a:pPr eaLnBrk="1" hangingPunct="1"/>
            <a:r>
              <a:rPr lang="en-US" smtClean="0"/>
              <a:t>NetApp Deduplication: Internals (Cont.)</a:t>
            </a:r>
          </a:p>
        </p:txBody>
      </p:sp>
      <p:sp>
        <p:nvSpPr>
          <p:cNvPr id="36868" name="Rectangle 41"/>
          <p:cNvSpPr>
            <a:spLocks noChangeArrowheads="1"/>
          </p:cNvSpPr>
          <p:nvPr/>
        </p:nvSpPr>
        <p:spPr bwMode="auto">
          <a:xfrm>
            <a:off x="3330575" y="1258888"/>
            <a:ext cx="1952625" cy="2103437"/>
          </a:xfrm>
          <a:prstGeom prst="rect">
            <a:avLst/>
          </a:prstGeom>
          <a:noFill/>
          <a:ln w="28575" algn="ctr">
            <a:solidFill>
              <a:schemeClr val="tx2"/>
            </a:solidFill>
            <a:prstDash val="dash"/>
            <a:miter lim="800000"/>
            <a:headEnd/>
            <a:tailEnd/>
          </a:ln>
        </p:spPr>
        <p:txBody>
          <a:bodyPr wrap="none" anchor="b"/>
          <a:lstStyle/>
          <a:p>
            <a:pPr>
              <a:buClr>
                <a:schemeClr val="accent2"/>
              </a:buClr>
              <a:buFont typeface="Wingdings 2" pitchFamily="18" charset="2"/>
              <a:buNone/>
            </a:pPr>
            <a:endParaRPr lang="en-US" sz="1200" b="0"/>
          </a:p>
        </p:txBody>
      </p:sp>
      <p:sp>
        <p:nvSpPr>
          <p:cNvPr id="36869" name="Oval 43"/>
          <p:cNvSpPr>
            <a:spLocks noChangeArrowheads="1"/>
          </p:cNvSpPr>
          <p:nvPr/>
        </p:nvSpPr>
        <p:spPr bwMode="auto">
          <a:xfrm>
            <a:off x="3667125" y="1341438"/>
            <a:ext cx="1279525" cy="465137"/>
          </a:xfrm>
          <a:prstGeom prst="ellipse">
            <a:avLst/>
          </a:prstGeom>
          <a:solidFill>
            <a:schemeClr val="accent1"/>
          </a:solidFill>
          <a:ln w="19050" algn="ctr">
            <a:noFill/>
            <a:miter lim="800000"/>
            <a:headEnd/>
            <a:tailEnd/>
          </a:ln>
        </p:spPr>
        <p:txBody>
          <a:bodyPr wrap="none" anchor="ctr"/>
          <a:lstStyle/>
          <a:p>
            <a:pPr algn="ctr">
              <a:buFont typeface="Wingdings 2" pitchFamily="18" charset="2"/>
              <a:buNone/>
            </a:pPr>
            <a:r>
              <a:rPr lang="en-US" sz="1200" b="0"/>
              <a:t>Block Write</a:t>
            </a:r>
          </a:p>
        </p:txBody>
      </p:sp>
      <p:sp>
        <p:nvSpPr>
          <p:cNvPr id="36870" name="Oval 47"/>
          <p:cNvSpPr>
            <a:spLocks noChangeArrowheads="1"/>
          </p:cNvSpPr>
          <p:nvPr/>
        </p:nvSpPr>
        <p:spPr bwMode="auto">
          <a:xfrm>
            <a:off x="3667125" y="1998663"/>
            <a:ext cx="1279525" cy="482600"/>
          </a:xfrm>
          <a:prstGeom prst="ellipse">
            <a:avLst/>
          </a:prstGeom>
          <a:solidFill>
            <a:schemeClr val="accent1"/>
          </a:solidFill>
          <a:ln w="19050" algn="ctr">
            <a:noFill/>
            <a:miter lim="800000"/>
            <a:headEnd/>
            <a:tailEnd/>
          </a:ln>
        </p:spPr>
        <p:txBody>
          <a:bodyPr wrap="none" anchor="ctr"/>
          <a:lstStyle/>
          <a:p>
            <a:pPr algn="ctr">
              <a:buFont typeface="Wingdings 2" pitchFamily="18" charset="2"/>
              <a:buNone/>
            </a:pPr>
            <a:r>
              <a:rPr lang="en-US" sz="1200" b="0"/>
              <a:t>Log New FPs</a:t>
            </a:r>
          </a:p>
        </p:txBody>
      </p:sp>
      <p:sp>
        <p:nvSpPr>
          <p:cNvPr id="36871" name="Text Box 42"/>
          <p:cNvSpPr txBox="1">
            <a:spLocks noChangeArrowheads="1"/>
          </p:cNvSpPr>
          <p:nvPr/>
        </p:nvSpPr>
        <p:spPr bwMode="auto">
          <a:xfrm>
            <a:off x="3460750" y="2673350"/>
            <a:ext cx="784225" cy="457200"/>
          </a:xfrm>
          <a:prstGeom prst="rect">
            <a:avLst/>
          </a:prstGeom>
          <a:solidFill>
            <a:srgbClr val="009FDA"/>
          </a:solidFill>
          <a:ln w="19050" algn="ctr">
            <a:noFill/>
            <a:miter lim="800000"/>
            <a:headEnd/>
            <a:tailEnd/>
          </a:ln>
        </p:spPr>
        <p:txBody>
          <a:bodyPr wrap="none" anchor="ctr"/>
          <a:lstStyle/>
          <a:p>
            <a:pPr algn="ctr">
              <a:buFont typeface="Wingdings 2" pitchFamily="18" charset="2"/>
              <a:buNone/>
            </a:pPr>
            <a:r>
              <a:rPr lang="en-US" sz="1200" b="0">
                <a:solidFill>
                  <a:schemeClr val="bg1"/>
                </a:solidFill>
              </a:rPr>
              <a:t>Change</a:t>
            </a:r>
            <a:br>
              <a:rPr lang="en-US" sz="1200" b="0">
                <a:solidFill>
                  <a:schemeClr val="bg1"/>
                </a:solidFill>
              </a:rPr>
            </a:br>
            <a:r>
              <a:rPr lang="en-US" sz="1200" b="0">
                <a:solidFill>
                  <a:schemeClr val="bg1"/>
                </a:solidFill>
              </a:rPr>
              <a:t>Log File</a:t>
            </a:r>
          </a:p>
        </p:txBody>
      </p:sp>
      <p:sp>
        <p:nvSpPr>
          <p:cNvPr id="36872" name="Text Box 42"/>
          <p:cNvSpPr txBox="1">
            <a:spLocks noChangeArrowheads="1"/>
          </p:cNvSpPr>
          <p:nvPr/>
        </p:nvSpPr>
        <p:spPr bwMode="auto">
          <a:xfrm>
            <a:off x="4368800" y="2673350"/>
            <a:ext cx="784225" cy="457200"/>
          </a:xfrm>
          <a:prstGeom prst="rect">
            <a:avLst/>
          </a:prstGeom>
          <a:solidFill>
            <a:srgbClr val="009FDA"/>
          </a:solidFill>
          <a:ln w="19050" algn="ctr">
            <a:noFill/>
            <a:miter lim="800000"/>
            <a:headEnd/>
            <a:tailEnd/>
          </a:ln>
        </p:spPr>
        <p:txBody>
          <a:bodyPr wrap="none" anchor="ctr"/>
          <a:lstStyle/>
          <a:p>
            <a:pPr algn="ctr">
              <a:buFont typeface="Wingdings 2" pitchFamily="18" charset="2"/>
              <a:buNone/>
            </a:pPr>
            <a:r>
              <a:rPr lang="en-US" sz="1200" b="0">
                <a:solidFill>
                  <a:schemeClr val="bg1"/>
                </a:solidFill>
              </a:rPr>
              <a:t>Change</a:t>
            </a:r>
            <a:br>
              <a:rPr lang="en-US" sz="1200" b="0">
                <a:solidFill>
                  <a:schemeClr val="bg1"/>
                </a:solidFill>
              </a:rPr>
            </a:br>
            <a:r>
              <a:rPr lang="en-US" sz="1200" b="0">
                <a:solidFill>
                  <a:schemeClr val="bg1"/>
                </a:solidFill>
              </a:rPr>
              <a:t>Log File</a:t>
            </a:r>
          </a:p>
        </p:txBody>
      </p:sp>
      <p:cxnSp>
        <p:nvCxnSpPr>
          <p:cNvPr id="36873" name="Straight Arrow Connector 17"/>
          <p:cNvCxnSpPr>
            <a:cxnSpLocks noChangeShapeType="1"/>
            <a:stCxn id="36869" idx="4"/>
            <a:endCxn id="36870" idx="0"/>
          </p:cNvCxnSpPr>
          <p:nvPr/>
        </p:nvCxnSpPr>
        <p:spPr bwMode="auto">
          <a:xfrm>
            <a:off x="4306888" y="1806575"/>
            <a:ext cx="0" cy="192088"/>
          </a:xfrm>
          <a:prstGeom prst="straightConnector1">
            <a:avLst/>
          </a:prstGeom>
          <a:noFill/>
          <a:ln w="28575" algn="ctr">
            <a:solidFill>
              <a:schemeClr val="hlink"/>
            </a:solidFill>
            <a:round/>
            <a:headEnd type="none" w="med" len="sm"/>
            <a:tailEnd type="triangle" w="med" len="med"/>
          </a:ln>
        </p:spPr>
      </p:cxnSp>
      <p:cxnSp>
        <p:nvCxnSpPr>
          <p:cNvPr id="36874" name="Straight Arrow Connector 18"/>
          <p:cNvCxnSpPr>
            <a:cxnSpLocks noChangeShapeType="1"/>
            <a:stCxn id="36870" idx="3"/>
            <a:endCxn id="36871" idx="0"/>
          </p:cNvCxnSpPr>
          <p:nvPr/>
        </p:nvCxnSpPr>
        <p:spPr bwMode="auto">
          <a:xfrm flipH="1">
            <a:off x="3852863" y="2409825"/>
            <a:ext cx="1587" cy="263525"/>
          </a:xfrm>
          <a:prstGeom prst="straightConnector1">
            <a:avLst/>
          </a:prstGeom>
          <a:noFill/>
          <a:ln w="28575" algn="ctr">
            <a:solidFill>
              <a:schemeClr val="hlink"/>
            </a:solidFill>
            <a:round/>
            <a:headEnd type="none" w="med" len="sm"/>
            <a:tailEnd type="triangle" w="med" len="med"/>
          </a:ln>
        </p:spPr>
      </p:cxnSp>
      <p:sp>
        <p:nvSpPr>
          <p:cNvPr id="36875" name="Text Box 13"/>
          <p:cNvSpPr txBox="1">
            <a:spLocks noChangeArrowheads="1"/>
          </p:cNvSpPr>
          <p:nvPr/>
        </p:nvSpPr>
        <p:spPr bwMode="auto">
          <a:xfrm>
            <a:off x="2436813" y="5822950"/>
            <a:ext cx="1473200" cy="461963"/>
          </a:xfrm>
          <a:prstGeom prst="rect">
            <a:avLst/>
          </a:prstGeom>
          <a:solidFill>
            <a:srgbClr val="009FDA"/>
          </a:solidFill>
          <a:ln w="19050" algn="ctr">
            <a:noFill/>
            <a:miter lim="800000"/>
            <a:headEnd/>
            <a:tailEnd/>
          </a:ln>
        </p:spPr>
        <p:txBody>
          <a:bodyPr wrap="none" anchor="ctr"/>
          <a:lstStyle/>
          <a:p>
            <a:pPr algn="ctr">
              <a:buFont typeface="Wingdings 2" pitchFamily="18" charset="2"/>
              <a:buNone/>
            </a:pPr>
            <a:r>
              <a:rPr lang="en-US" sz="1200" b="0">
                <a:solidFill>
                  <a:schemeClr val="bg1"/>
                </a:solidFill>
              </a:rPr>
              <a:t>Fingerprint</a:t>
            </a:r>
          </a:p>
          <a:p>
            <a:pPr algn="ctr">
              <a:buFont typeface="Wingdings 2" pitchFamily="18" charset="2"/>
              <a:buNone/>
            </a:pPr>
            <a:r>
              <a:rPr lang="en-US" sz="1200" b="0">
                <a:solidFill>
                  <a:schemeClr val="bg1"/>
                </a:solidFill>
              </a:rPr>
              <a:t>File</a:t>
            </a:r>
          </a:p>
        </p:txBody>
      </p:sp>
    </p:spTree>
  </p:cSld>
  <p:clrMapOvr>
    <a:masterClrMapping/>
  </p:clrMapOvr>
  <p:transition advClick="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p:txBody>
          <a:bodyPr/>
          <a:lstStyle/>
          <a:p>
            <a:pPr eaLnBrk="1" hangingPunct="1"/>
            <a:r>
              <a:rPr lang="en-US" smtClean="0"/>
              <a:t>NetApp Deduplication: Internals (Cont.)</a:t>
            </a:r>
          </a:p>
        </p:txBody>
      </p:sp>
      <p:sp>
        <p:nvSpPr>
          <p:cNvPr id="37892" name="Rectangle 20"/>
          <p:cNvSpPr>
            <a:spLocks noChangeArrowheads="1"/>
          </p:cNvSpPr>
          <p:nvPr/>
        </p:nvSpPr>
        <p:spPr bwMode="auto">
          <a:xfrm>
            <a:off x="1781175" y="3482975"/>
            <a:ext cx="2965450" cy="1838325"/>
          </a:xfrm>
          <a:prstGeom prst="rect">
            <a:avLst/>
          </a:prstGeom>
          <a:noFill/>
          <a:ln w="28575" algn="ctr">
            <a:solidFill>
              <a:schemeClr val="tx2"/>
            </a:solidFill>
            <a:prstDash val="dash"/>
            <a:miter lim="800000"/>
            <a:headEnd/>
            <a:tailEnd/>
          </a:ln>
        </p:spPr>
        <p:txBody>
          <a:bodyPr wrap="none" anchor="b"/>
          <a:lstStyle/>
          <a:p>
            <a:pPr>
              <a:buClr>
                <a:schemeClr val="accent2"/>
              </a:buClr>
              <a:buFont typeface="Wingdings 2" pitchFamily="18" charset="2"/>
              <a:buNone/>
            </a:pPr>
            <a:endParaRPr lang="en-US" sz="1200" b="0"/>
          </a:p>
        </p:txBody>
      </p:sp>
      <p:grpSp>
        <p:nvGrpSpPr>
          <p:cNvPr id="2" name="Group 30"/>
          <p:cNvGrpSpPr>
            <a:grpSpLocks/>
          </p:cNvGrpSpPr>
          <p:nvPr/>
        </p:nvGrpSpPr>
        <p:grpSpPr bwMode="auto">
          <a:xfrm>
            <a:off x="1979613" y="4065588"/>
            <a:ext cx="2568575" cy="300037"/>
            <a:chOff x="1809750" y="4064815"/>
            <a:chExt cx="2568575" cy="300038"/>
          </a:xfrm>
        </p:grpSpPr>
        <p:sp>
          <p:nvSpPr>
            <p:cNvPr id="37911" name="Oval 21"/>
            <p:cNvSpPr>
              <a:spLocks noChangeArrowheads="1"/>
            </p:cNvSpPr>
            <p:nvPr/>
          </p:nvSpPr>
          <p:spPr bwMode="auto">
            <a:xfrm>
              <a:off x="1809750" y="4064816"/>
              <a:ext cx="736600" cy="300037"/>
            </a:xfrm>
            <a:prstGeom prst="ellipse">
              <a:avLst/>
            </a:prstGeom>
            <a:solidFill>
              <a:schemeClr val="accent1"/>
            </a:solidFill>
            <a:ln w="19050">
              <a:noFill/>
              <a:miter lim="800000"/>
              <a:headEnd/>
              <a:tailEnd/>
            </a:ln>
          </p:spPr>
          <p:txBody>
            <a:bodyPr wrap="none" anchor="ctr"/>
            <a:lstStyle/>
            <a:p>
              <a:pPr algn="ctr">
                <a:buFont typeface="Wingdings 2" pitchFamily="18" charset="2"/>
                <a:buNone/>
              </a:pPr>
              <a:r>
                <a:rPr lang="en-US" sz="1200" b="0"/>
                <a:t>qsort</a:t>
              </a:r>
            </a:p>
          </p:txBody>
        </p:sp>
        <p:sp>
          <p:nvSpPr>
            <p:cNvPr id="37912" name="Oval 22"/>
            <p:cNvSpPr>
              <a:spLocks noChangeArrowheads="1"/>
            </p:cNvSpPr>
            <p:nvPr/>
          </p:nvSpPr>
          <p:spPr bwMode="auto">
            <a:xfrm>
              <a:off x="2598738" y="4064816"/>
              <a:ext cx="736600" cy="300037"/>
            </a:xfrm>
            <a:prstGeom prst="ellipse">
              <a:avLst/>
            </a:prstGeom>
            <a:solidFill>
              <a:schemeClr val="accent1"/>
            </a:solidFill>
            <a:ln w="19050">
              <a:noFill/>
              <a:miter lim="800000"/>
              <a:headEnd/>
              <a:tailEnd/>
            </a:ln>
          </p:spPr>
          <p:txBody>
            <a:bodyPr wrap="none" anchor="ctr"/>
            <a:lstStyle/>
            <a:p>
              <a:pPr algn="ctr">
                <a:buFont typeface="Wingdings 2" pitchFamily="18" charset="2"/>
                <a:buNone/>
              </a:pPr>
              <a:r>
                <a:rPr lang="en-US" sz="1200" b="0"/>
                <a:t>qsort</a:t>
              </a:r>
            </a:p>
          </p:txBody>
        </p:sp>
        <p:sp>
          <p:nvSpPr>
            <p:cNvPr id="37913" name="Oval 23"/>
            <p:cNvSpPr>
              <a:spLocks noChangeArrowheads="1"/>
            </p:cNvSpPr>
            <p:nvPr/>
          </p:nvSpPr>
          <p:spPr bwMode="auto">
            <a:xfrm>
              <a:off x="3641725" y="4064815"/>
              <a:ext cx="736600" cy="300038"/>
            </a:xfrm>
            <a:prstGeom prst="ellipse">
              <a:avLst/>
            </a:prstGeom>
            <a:solidFill>
              <a:schemeClr val="accent1"/>
            </a:solidFill>
            <a:ln w="19050">
              <a:noFill/>
              <a:miter lim="800000"/>
              <a:headEnd/>
              <a:tailEnd/>
            </a:ln>
          </p:spPr>
          <p:txBody>
            <a:bodyPr wrap="none" anchor="ctr"/>
            <a:lstStyle/>
            <a:p>
              <a:pPr algn="ctr">
                <a:buFont typeface="Wingdings 2" pitchFamily="18" charset="2"/>
                <a:buNone/>
              </a:pPr>
              <a:r>
                <a:rPr lang="en-US" sz="1200" b="0"/>
                <a:t>qsort</a:t>
              </a:r>
            </a:p>
          </p:txBody>
        </p:sp>
        <p:sp>
          <p:nvSpPr>
            <p:cNvPr id="37914" name="Text Box 24"/>
            <p:cNvSpPr txBox="1">
              <a:spLocks noChangeArrowheads="1"/>
            </p:cNvSpPr>
            <p:nvPr/>
          </p:nvSpPr>
          <p:spPr bwMode="auto">
            <a:xfrm>
              <a:off x="3265488" y="4076335"/>
              <a:ext cx="425450" cy="276999"/>
            </a:xfrm>
            <a:prstGeom prst="rect">
              <a:avLst/>
            </a:prstGeom>
            <a:noFill/>
            <a:ln w="9525">
              <a:noFill/>
              <a:miter lim="800000"/>
              <a:headEnd/>
              <a:tailEnd/>
            </a:ln>
          </p:spPr>
          <p:txBody>
            <a:bodyPr>
              <a:spAutoFit/>
            </a:bodyPr>
            <a:lstStyle/>
            <a:p>
              <a:pPr algn="ctr">
                <a:spcBef>
                  <a:spcPct val="50000"/>
                </a:spcBef>
                <a:buClr>
                  <a:schemeClr val="accent2"/>
                </a:buClr>
                <a:buFont typeface="Wingdings 2" pitchFamily="18" charset="2"/>
                <a:buNone/>
              </a:pPr>
              <a:r>
                <a:rPr lang="en-US" sz="1200" b="0"/>
                <a:t>...</a:t>
              </a:r>
            </a:p>
          </p:txBody>
        </p:sp>
      </p:grpSp>
      <p:sp>
        <p:nvSpPr>
          <p:cNvPr id="37894" name="Oval 25"/>
          <p:cNvSpPr>
            <a:spLocks noChangeArrowheads="1"/>
          </p:cNvSpPr>
          <p:nvPr/>
        </p:nvSpPr>
        <p:spPr bwMode="auto">
          <a:xfrm>
            <a:off x="2511425" y="4622800"/>
            <a:ext cx="1249363" cy="523875"/>
          </a:xfrm>
          <a:prstGeom prst="ellipse">
            <a:avLst/>
          </a:prstGeom>
          <a:solidFill>
            <a:schemeClr val="accent1"/>
          </a:solidFill>
          <a:ln w="19050">
            <a:noFill/>
            <a:miter lim="800000"/>
            <a:headEnd/>
            <a:tailEnd/>
          </a:ln>
        </p:spPr>
        <p:txBody>
          <a:bodyPr wrap="none" anchor="ctr"/>
          <a:lstStyle/>
          <a:p>
            <a:pPr algn="ctr">
              <a:buFont typeface="Wingdings 2" pitchFamily="18" charset="2"/>
              <a:buNone/>
            </a:pPr>
            <a:r>
              <a:rPr lang="en-US" sz="1200" b="0"/>
              <a:t>Merge Sort</a:t>
            </a:r>
          </a:p>
        </p:txBody>
      </p:sp>
      <p:sp>
        <p:nvSpPr>
          <p:cNvPr id="37895" name="Rectangle 41"/>
          <p:cNvSpPr>
            <a:spLocks noChangeArrowheads="1"/>
          </p:cNvSpPr>
          <p:nvPr/>
        </p:nvSpPr>
        <p:spPr bwMode="auto">
          <a:xfrm>
            <a:off x="3330575" y="1258888"/>
            <a:ext cx="1952625" cy="2103437"/>
          </a:xfrm>
          <a:prstGeom prst="rect">
            <a:avLst/>
          </a:prstGeom>
          <a:noFill/>
          <a:ln w="28575" algn="ctr">
            <a:solidFill>
              <a:schemeClr val="tx2"/>
            </a:solidFill>
            <a:prstDash val="dash"/>
            <a:miter lim="800000"/>
            <a:headEnd/>
            <a:tailEnd/>
          </a:ln>
        </p:spPr>
        <p:txBody>
          <a:bodyPr wrap="none" anchor="b"/>
          <a:lstStyle/>
          <a:p>
            <a:pPr>
              <a:buClr>
                <a:schemeClr val="accent2"/>
              </a:buClr>
              <a:buFont typeface="Wingdings 2" pitchFamily="18" charset="2"/>
              <a:buNone/>
            </a:pPr>
            <a:endParaRPr lang="en-US" sz="1200" b="0"/>
          </a:p>
        </p:txBody>
      </p:sp>
      <p:sp>
        <p:nvSpPr>
          <p:cNvPr id="37896" name="Oval 43"/>
          <p:cNvSpPr>
            <a:spLocks noChangeArrowheads="1"/>
          </p:cNvSpPr>
          <p:nvPr/>
        </p:nvSpPr>
        <p:spPr bwMode="auto">
          <a:xfrm>
            <a:off x="3667125" y="1341438"/>
            <a:ext cx="1279525" cy="465137"/>
          </a:xfrm>
          <a:prstGeom prst="ellipse">
            <a:avLst/>
          </a:prstGeom>
          <a:solidFill>
            <a:schemeClr val="accent1"/>
          </a:solidFill>
          <a:ln w="19050">
            <a:noFill/>
            <a:miter lim="800000"/>
            <a:headEnd/>
            <a:tailEnd/>
          </a:ln>
        </p:spPr>
        <p:txBody>
          <a:bodyPr wrap="none" anchor="ctr"/>
          <a:lstStyle/>
          <a:p>
            <a:pPr algn="ctr">
              <a:buFont typeface="Wingdings 2" pitchFamily="18" charset="2"/>
              <a:buNone/>
            </a:pPr>
            <a:r>
              <a:rPr lang="en-US" sz="1200" b="0"/>
              <a:t>Block Write</a:t>
            </a:r>
          </a:p>
        </p:txBody>
      </p:sp>
      <p:sp>
        <p:nvSpPr>
          <p:cNvPr id="37897" name="Oval 47"/>
          <p:cNvSpPr>
            <a:spLocks noChangeArrowheads="1"/>
          </p:cNvSpPr>
          <p:nvPr/>
        </p:nvSpPr>
        <p:spPr bwMode="auto">
          <a:xfrm>
            <a:off x="3667125" y="1998663"/>
            <a:ext cx="1279525" cy="482600"/>
          </a:xfrm>
          <a:prstGeom prst="ellipse">
            <a:avLst/>
          </a:prstGeom>
          <a:solidFill>
            <a:schemeClr val="accent1"/>
          </a:solidFill>
          <a:ln w="19050">
            <a:noFill/>
            <a:miter lim="800000"/>
            <a:headEnd/>
            <a:tailEnd/>
          </a:ln>
        </p:spPr>
        <p:txBody>
          <a:bodyPr wrap="none" anchor="ctr"/>
          <a:lstStyle/>
          <a:p>
            <a:pPr algn="ctr">
              <a:buFont typeface="Wingdings 2" pitchFamily="18" charset="2"/>
              <a:buNone/>
            </a:pPr>
            <a:r>
              <a:rPr lang="en-US" sz="1200" b="0"/>
              <a:t>Log New FPs</a:t>
            </a:r>
          </a:p>
        </p:txBody>
      </p:sp>
      <p:sp>
        <p:nvSpPr>
          <p:cNvPr id="37898" name="Text Box 42"/>
          <p:cNvSpPr txBox="1">
            <a:spLocks noChangeArrowheads="1"/>
          </p:cNvSpPr>
          <p:nvPr/>
        </p:nvSpPr>
        <p:spPr bwMode="auto">
          <a:xfrm>
            <a:off x="3460750" y="2673350"/>
            <a:ext cx="784225" cy="457200"/>
          </a:xfrm>
          <a:prstGeom prst="rect">
            <a:avLst/>
          </a:prstGeom>
          <a:solidFill>
            <a:srgbClr val="009FDA"/>
          </a:solidFill>
          <a:ln w="19050">
            <a:noFill/>
            <a:miter lim="800000"/>
            <a:headEnd/>
            <a:tailEnd/>
          </a:ln>
        </p:spPr>
        <p:txBody>
          <a:bodyPr wrap="none" anchor="ctr"/>
          <a:lstStyle/>
          <a:p>
            <a:pPr algn="ctr">
              <a:buFont typeface="Wingdings 2" pitchFamily="18" charset="2"/>
              <a:buNone/>
            </a:pPr>
            <a:r>
              <a:rPr lang="en-US" sz="1200" b="0">
                <a:solidFill>
                  <a:schemeClr val="bg1"/>
                </a:solidFill>
              </a:rPr>
              <a:t>Change</a:t>
            </a:r>
            <a:br>
              <a:rPr lang="en-US" sz="1200" b="0">
                <a:solidFill>
                  <a:schemeClr val="bg1"/>
                </a:solidFill>
              </a:rPr>
            </a:br>
            <a:r>
              <a:rPr lang="en-US" sz="1200" b="0">
                <a:solidFill>
                  <a:schemeClr val="bg1"/>
                </a:solidFill>
              </a:rPr>
              <a:t>Log File</a:t>
            </a:r>
          </a:p>
        </p:txBody>
      </p:sp>
      <p:sp>
        <p:nvSpPr>
          <p:cNvPr id="37899" name="Text Box 42"/>
          <p:cNvSpPr txBox="1">
            <a:spLocks noChangeArrowheads="1"/>
          </p:cNvSpPr>
          <p:nvPr/>
        </p:nvSpPr>
        <p:spPr bwMode="auto">
          <a:xfrm>
            <a:off x="4368800" y="2673350"/>
            <a:ext cx="784225" cy="457200"/>
          </a:xfrm>
          <a:prstGeom prst="rect">
            <a:avLst/>
          </a:prstGeom>
          <a:solidFill>
            <a:srgbClr val="009FDA"/>
          </a:solidFill>
          <a:ln w="19050">
            <a:noFill/>
            <a:miter lim="800000"/>
            <a:headEnd/>
            <a:tailEnd/>
          </a:ln>
        </p:spPr>
        <p:txBody>
          <a:bodyPr wrap="none" anchor="ctr"/>
          <a:lstStyle/>
          <a:p>
            <a:pPr algn="ctr">
              <a:buFont typeface="Wingdings 2" pitchFamily="18" charset="2"/>
              <a:buNone/>
            </a:pPr>
            <a:r>
              <a:rPr lang="en-US" sz="1200" b="0">
                <a:solidFill>
                  <a:schemeClr val="bg1"/>
                </a:solidFill>
              </a:rPr>
              <a:t>Change</a:t>
            </a:r>
            <a:br>
              <a:rPr lang="en-US" sz="1200" b="0">
                <a:solidFill>
                  <a:schemeClr val="bg1"/>
                </a:solidFill>
              </a:rPr>
            </a:br>
            <a:r>
              <a:rPr lang="en-US" sz="1200" b="0">
                <a:solidFill>
                  <a:schemeClr val="bg1"/>
                </a:solidFill>
              </a:rPr>
              <a:t>Log File</a:t>
            </a:r>
          </a:p>
        </p:txBody>
      </p:sp>
      <p:cxnSp>
        <p:nvCxnSpPr>
          <p:cNvPr id="37900" name="Straight Arrow Connector 41"/>
          <p:cNvCxnSpPr>
            <a:cxnSpLocks noChangeShapeType="1"/>
            <a:stCxn id="37896" idx="4"/>
            <a:endCxn id="37897" idx="0"/>
          </p:cNvCxnSpPr>
          <p:nvPr/>
        </p:nvCxnSpPr>
        <p:spPr bwMode="auto">
          <a:xfrm>
            <a:off x="4306888" y="1806575"/>
            <a:ext cx="0" cy="192088"/>
          </a:xfrm>
          <a:prstGeom prst="straightConnector1">
            <a:avLst/>
          </a:prstGeom>
          <a:noFill/>
          <a:ln w="28575" algn="ctr">
            <a:solidFill>
              <a:schemeClr val="hlink"/>
            </a:solidFill>
            <a:round/>
            <a:headEnd type="none" w="med" len="sm"/>
            <a:tailEnd type="triangle" w="med" len="med"/>
          </a:ln>
        </p:spPr>
      </p:cxnSp>
      <p:cxnSp>
        <p:nvCxnSpPr>
          <p:cNvPr id="37901" name="Straight Arrow Connector 42"/>
          <p:cNvCxnSpPr>
            <a:cxnSpLocks noChangeShapeType="1"/>
            <a:stCxn id="37897" idx="5"/>
            <a:endCxn id="37899" idx="0"/>
          </p:cNvCxnSpPr>
          <p:nvPr/>
        </p:nvCxnSpPr>
        <p:spPr bwMode="auto">
          <a:xfrm>
            <a:off x="4759325" y="2409825"/>
            <a:ext cx="1588" cy="263525"/>
          </a:xfrm>
          <a:prstGeom prst="straightConnector1">
            <a:avLst/>
          </a:prstGeom>
          <a:noFill/>
          <a:ln w="28575" algn="ctr">
            <a:solidFill>
              <a:schemeClr val="hlink"/>
            </a:solidFill>
            <a:round/>
            <a:headEnd type="none" w="med" len="sm"/>
            <a:tailEnd type="triangle" w="med" len="med"/>
          </a:ln>
        </p:spPr>
      </p:cxnSp>
      <p:cxnSp>
        <p:nvCxnSpPr>
          <p:cNvPr id="37902" name="Elbow Connector 44"/>
          <p:cNvCxnSpPr>
            <a:cxnSpLocks noChangeShapeType="1"/>
            <a:stCxn id="37911" idx="0"/>
            <a:endCxn id="37912" idx="0"/>
          </p:cNvCxnSpPr>
          <p:nvPr/>
        </p:nvCxnSpPr>
        <p:spPr bwMode="auto">
          <a:xfrm rot="5400000" flipV="1">
            <a:off x="2741613" y="3671888"/>
            <a:ext cx="1587" cy="788987"/>
          </a:xfrm>
          <a:prstGeom prst="bentConnector3">
            <a:avLst>
              <a:gd name="adj1" fmla="val -14400005"/>
            </a:avLst>
          </a:prstGeom>
          <a:noFill/>
          <a:ln w="28575" algn="ctr">
            <a:solidFill>
              <a:schemeClr val="hlink"/>
            </a:solidFill>
            <a:round/>
            <a:headEnd type="triangle" w="med" len="sm"/>
            <a:tailEnd type="triangle" w="med" len="med"/>
          </a:ln>
        </p:spPr>
      </p:cxnSp>
      <p:cxnSp>
        <p:nvCxnSpPr>
          <p:cNvPr id="37903" name="Straight Arrow Connector 45"/>
          <p:cNvCxnSpPr>
            <a:cxnSpLocks noChangeShapeType="1"/>
            <a:stCxn id="37911" idx="4"/>
            <a:endCxn id="37894" idx="1"/>
          </p:cNvCxnSpPr>
          <p:nvPr/>
        </p:nvCxnSpPr>
        <p:spPr bwMode="auto">
          <a:xfrm>
            <a:off x="2347913" y="4365625"/>
            <a:ext cx="346075" cy="333375"/>
          </a:xfrm>
          <a:prstGeom prst="straightConnector1">
            <a:avLst/>
          </a:prstGeom>
          <a:noFill/>
          <a:ln w="28575" algn="ctr">
            <a:solidFill>
              <a:schemeClr val="hlink"/>
            </a:solidFill>
            <a:round/>
            <a:headEnd type="none" w="med" len="sm"/>
            <a:tailEnd type="triangle" w="med" len="med"/>
          </a:ln>
        </p:spPr>
      </p:cxnSp>
      <p:cxnSp>
        <p:nvCxnSpPr>
          <p:cNvPr id="37904" name="Straight Arrow Connector 46"/>
          <p:cNvCxnSpPr>
            <a:cxnSpLocks noChangeShapeType="1"/>
            <a:stCxn id="37912" idx="4"/>
            <a:endCxn id="37894" idx="0"/>
          </p:cNvCxnSpPr>
          <p:nvPr/>
        </p:nvCxnSpPr>
        <p:spPr bwMode="auto">
          <a:xfrm>
            <a:off x="3136900" y="4365625"/>
            <a:ext cx="0" cy="257175"/>
          </a:xfrm>
          <a:prstGeom prst="straightConnector1">
            <a:avLst/>
          </a:prstGeom>
          <a:noFill/>
          <a:ln w="28575" algn="ctr">
            <a:solidFill>
              <a:schemeClr val="hlink"/>
            </a:solidFill>
            <a:round/>
            <a:headEnd type="none" w="med" len="sm"/>
            <a:tailEnd type="triangle" w="med" len="med"/>
          </a:ln>
        </p:spPr>
      </p:cxnSp>
      <p:cxnSp>
        <p:nvCxnSpPr>
          <p:cNvPr id="37905" name="Straight Arrow Connector 47"/>
          <p:cNvCxnSpPr>
            <a:cxnSpLocks noChangeShapeType="1"/>
            <a:stCxn id="37913" idx="4"/>
            <a:endCxn id="37894" idx="7"/>
          </p:cNvCxnSpPr>
          <p:nvPr/>
        </p:nvCxnSpPr>
        <p:spPr bwMode="auto">
          <a:xfrm flipH="1">
            <a:off x="3578225" y="4365625"/>
            <a:ext cx="601663" cy="333375"/>
          </a:xfrm>
          <a:prstGeom prst="straightConnector1">
            <a:avLst/>
          </a:prstGeom>
          <a:noFill/>
          <a:ln w="28575" algn="ctr">
            <a:solidFill>
              <a:schemeClr val="hlink"/>
            </a:solidFill>
            <a:round/>
            <a:headEnd type="none" w="med" len="sm"/>
            <a:tailEnd type="triangle" w="med" len="med"/>
          </a:ln>
        </p:spPr>
      </p:cxnSp>
      <p:cxnSp>
        <p:nvCxnSpPr>
          <p:cNvPr id="49" name="Straight Arrow Connector 48"/>
          <p:cNvCxnSpPr>
            <a:cxnSpLocks noChangeShapeType="1"/>
            <a:stCxn id="37894" idx="4"/>
          </p:cNvCxnSpPr>
          <p:nvPr/>
        </p:nvCxnSpPr>
        <p:spPr bwMode="auto">
          <a:xfrm rot="5400000">
            <a:off x="2552700" y="5246688"/>
            <a:ext cx="684213" cy="484187"/>
          </a:xfrm>
          <a:prstGeom prst="straightConnector1">
            <a:avLst/>
          </a:prstGeom>
          <a:noFill/>
          <a:ln w="28575" algn="ctr">
            <a:solidFill>
              <a:schemeClr val="hlink"/>
            </a:solidFill>
            <a:round/>
            <a:headEnd type="none" w="med" len="sm"/>
            <a:tailEnd type="triangle" w="med" len="med"/>
          </a:ln>
        </p:spPr>
      </p:cxnSp>
      <p:cxnSp>
        <p:nvCxnSpPr>
          <p:cNvPr id="50" name="Straight Arrow Connector 49"/>
          <p:cNvCxnSpPr>
            <a:cxnSpLocks noChangeShapeType="1"/>
            <a:stCxn id="37894" idx="4"/>
          </p:cNvCxnSpPr>
          <p:nvPr/>
        </p:nvCxnSpPr>
        <p:spPr bwMode="auto">
          <a:xfrm rot="16200000" flipH="1">
            <a:off x="3032919" y="5250656"/>
            <a:ext cx="692150" cy="484188"/>
          </a:xfrm>
          <a:prstGeom prst="straightConnector1">
            <a:avLst/>
          </a:prstGeom>
          <a:noFill/>
          <a:ln w="28575" algn="ctr">
            <a:solidFill>
              <a:schemeClr val="hlink"/>
            </a:solidFill>
            <a:round/>
            <a:headEnd type="none" w="med" len="sm"/>
            <a:tailEnd type="triangle" w="med" len="med"/>
          </a:ln>
        </p:spPr>
      </p:cxnSp>
      <p:sp>
        <p:nvSpPr>
          <p:cNvPr id="37908" name="Text Box 13"/>
          <p:cNvSpPr txBox="1">
            <a:spLocks noChangeArrowheads="1"/>
          </p:cNvSpPr>
          <p:nvPr/>
        </p:nvSpPr>
        <p:spPr bwMode="auto">
          <a:xfrm>
            <a:off x="2436813" y="5822950"/>
            <a:ext cx="1473200" cy="461963"/>
          </a:xfrm>
          <a:prstGeom prst="rect">
            <a:avLst/>
          </a:prstGeom>
          <a:solidFill>
            <a:srgbClr val="009FDA"/>
          </a:solidFill>
          <a:ln w="19050">
            <a:noFill/>
            <a:miter lim="800000"/>
            <a:headEnd/>
            <a:tailEnd/>
          </a:ln>
        </p:spPr>
        <p:txBody>
          <a:bodyPr wrap="none" anchor="ctr"/>
          <a:lstStyle/>
          <a:p>
            <a:pPr algn="ctr">
              <a:buFont typeface="Wingdings 2" pitchFamily="18" charset="2"/>
              <a:buNone/>
            </a:pPr>
            <a:r>
              <a:rPr lang="en-US" sz="1200" b="0">
                <a:solidFill>
                  <a:schemeClr val="bg1"/>
                </a:solidFill>
              </a:rPr>
              <a:t>Fingerprint</a:t>
            </a:r>
          </a:p>
          <a:p>
            <a:pPr algn="ctr">
              <a:buFont typeface="Wingdings 2" pitchFamily="18" charset="2"/>
              <a:buNone/>
            </a:pPr>
            <a:r>
              <a:rPr lang="en-US" sz="1200" b="0">
                <a:solidFill>
                  <a:schemeClr val="bg1"/>
                </a:solidFill>
              </a:rPr>
              <a:t>File</a:t>
            </a:r>
          </a:p>
        </p:txBody>
      </p:sp>
      <p:cxnSp>
        <p:nvCxnSpPr>
          <p:cNvPr id="52" name="Straight Arrow Connector 51"/>
          <p:cNvCxnSpPr>
            <a:cxnSpLocks noChangeShapeType="1"/>
          </p:cNvCxnSpPr>
          <p:nvPr/>
        </p:nvCxnSpPr>
        <p:spPr bwMode="auto">
          <a:xfrm rot="5400000">
            <a:off x="3484563" y="3368675"/>
            <a:ext cx="717550" cy="241300"/>
          </a:xfrm>
          <a:prstGeom prst="straightConnector1">
            <a:avLst/>
          </a:prstGeom>
          <a:noFill/>
          <a:ln w="28575" algn="ctr">
            <a:solidFill>
              <a:schemeClr val="hlink"/>
            </a:solidFill>
            <a:round/>
            <a:headEnd type="none" w="med" len="sm"/>
            <a:tailEnd type="triangle" w="med" len="med"/>
          </a:ln>
        </p:spPr>
      </p:cxnSp>
      <p:cxnSp>
        <p:nvCxnSpPr>
          <p:cNvPr id="39" name="Elbow Connector 38"/>
          <p:cNvCxnSpPr>
            <a:cxnSpLocks noChangeShapeType="1"/>
          </p:cNvCxnSpPr>
          <p:nvPr/>
        </p:nvCxnSpPr>
        <p:spPr bwMode="auto">
          <a:xfrm rot="5400000" flipV="1">
            <a:off x="3263107" y="3150394"/>
            <a:ext cx="1587" cy="1831975"/>
          </a:xfrm>
          <a:prstGeom prst="bentConnector3">
            <a:avLst>
              <a:gd name="adj1" fmla="val 199995"/>
            </a:avLst>
          </a:prstGeom>
          <a:noFill/>
          <a:ln w="28575" algn="ctr">
            <a:solidFill>
              <a:schemeClr val="hlink"/>
            </a:solidFill>
            <a:round/>
            <a:headEnd type="triangle" w="med" len="sm"/>
            <a:tailEnd type="triangle" w="med" len="med"/>
          </a:ln>
        </p:spPr>
      </p:cxn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up)">
                                      <p:cBhvr>
                                        <p:cTn id="7" dur="500"/>
                                        <p:tgtEl>
                                          <p:spTgt spid="52"/>
                                        </p:tgtEl>
                                      </p:cBhvr>
                                    </p:animEffect>
                                  </p:childTnLst>
                                </p:cTn>
                              </p:par>
                              <p:par>
                                <p:cTn id="8" presetID="22" presetClass="entr" presetSubtype="4" fill="hold"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wipe(down)">
                                      <p:cBhvr>
                                        <p:cTn id="10" dur="500"/>
                                        <p:tgtEl>
                                          <p:spTgt spid="4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wipe(up)">
                                      <p:cBhvr>
                                        <p:cTn id="15" dur="500"/>
                                        <p:tgtEl>
                                          <p:spTgt spid="50"/>
                                        </p:tgtEl>
                                      </p:cBhvr>
                                    </p:animEffect>
                                  </p:childTnLst>
                                </p:cTn>
                              </p:par>
                              <p:par>
                                <p:cTn id="16" presetID="10" presetClass="entr" presetSubtype="0" fill="hold" nodeType="with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fade">
                                      <p:cBhvr>
                                        <p:cTn id="1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Grp="1" noChangeArrowheads="1"/>
          </p:cNvSpPr>
          <p:nvPr>
            <p:ph type="title"/>
          </p:nvPr>
        </p:nvSpPr>
        <p:spPr/>
        <p:txBody>
          <a:bodyPr/>
          <a:lstStyle/>
          <a:p>
            <a:pPr eaLnBrk="1" hangingPunct="1"/>
            <a:r>
              <a:rPr lang="en-US" smtClean="0"/>
              <a:t>NetApp Deduplication: Internals (Cont.)</a:t>
            </a:r>
          </a:p>
        </p:txBody>
      </p:sp>
      <p:sp>
        <p:nvSpPr>
          <p:cNvPr id="38916" name="Rectangle 20"/>
          <p:cNvSpPr>
            <a:spLocks noChangeArrowheads="1"/>
          </p:cNvSpPr>
          <p:nvPr/>
        </p:nvSpPr>
        <p:spPr bwMode="auto">
          <a:xfrm>
            <a:off x="1781175" y="3482975"/>
            <a:ext cx="2965450" cy="1838325"/>
          </a:xfrm>
          <a:prstGeom prst="rect">
            <a:avLst/>
          </a:prstGeom>
          <a:noFill/>
          <a:ln w="28575">
            <a:solidFill>
              <a:schemeClr val="tx2"/>
            </a:solidFill>
            <a:prstDash val="dash"/>
            <a:miter lim="800000"/>
            <a:headEnd/>
            <a:tailEnd/>
          </a:ln>
        </p:spPr>
        <p:txBody>
          <a:bodyPr wrap="none" anchor="b"/>
          <a:lstStyle/>
          <a:p>
            <a:pPr>
              <a:buClr>
                <a:schemeClr val="accent2"/>
              </a:buClr>
              <a:buFont typeface="Wingdings 2" pitchFamily="18" charset="2"/>
              <a:buNone/>
            </a:pPr>
            <a:endParaRPr lang="en-US" sz="1200" b="0"/>
          </a:p>
        </p:txBody>
      </p:sp>
      <p:grpSp>
        <p:nvGrpSpPr>
          <p:cNvPr id="2" name="Group 42"/>
          <p:cNvGrpSpPr>
            <a:grpSpLocks/>
          </p:cNvGrpSpPr>
          <p:nvPr/>
        </p:nvGrpSpPr>
        <p:grpSpPr bwMode="auto">
          <a:xfrm>
            <a:off x="1979613" y="4065588"/>
            <a:ext cx="2568575" cy="300037"/>
            <a:chOff x="1809750" y="4064815"/>
            <a:chExt cx="2568575" cy="300038"/>
          </a:xfrm>
        </p:grpSpPr>
        <p:sp>
          <p:nvSpPr>
            <p:cNvPr id="38946" name="Oval 21"/>
            <p:cNvSpPr>
              <a:spLocks noChangeArrowheads="1"/>
            </p:cNvSpPr>
            <p:nvPr/>
          </p:nvSpPr>
          <p:spPr bwMode="auto">
            <a:xfrm>
              <a:off x="1809750" y="4064816"/>
              <a:ext cx="736600" cy="300037"/>
            </a:xfrm>
            <a:prstGeom prst="ellipse">
              <a:avLst/>
            </a:prstGeom>
            <a:solidFill>
              <a:schemeClr val="accent1"/>
            </a:solidFill>
            <a:ln w="19050" algn="ctr">
              <a:noFill/>
              <a:miter lim="800000"/>
              <a:headEnd/>
              <a:tailEnd/>
            </a:ln>
          </p:spPr>
          <p:txBody>
            <a:bodyPr wrap="none" anchor="ctr"/>
            <a:lstStyle/>
            <a:p>
              <a:pPr algn="ctr">
                <a:buFont typeface="Wingdings 2" pitchFamily="18" charset="2"/>
                <a:buNone/>
              </a:pPr>
              <a:r>
                <a:rPr lang="en-US" sz="1200" b="0"/>
                <a:t>qsort</a:t>
              </a:r>
            </a:p>
          </p:txBody>
        </p:sp>
        <p:sp>
          <p:nvSpPr>
            <p:cNvPr id="38947" name="Oval 22"/>
            <p:cNvSpPr>
              <a:spLocks noChangeArrowheads="1"/>
            </p:cNvSpPr>
            <p:nvPr/>
          </p:nvSpPr>
          <p:spPr bwMode="auto">
            <a:xfrm>
              <a:off x="2598738" y="4064816"/>
              <a:ext cx="736600" cy="300037"/>
            </a:xfrm>
            <a:prstGeom prst="ellipse">
              <a:avLst/>
            </a:prstGeom>
            <a:solidFill>
              <a:schemeClr val="accent1"/>
            </a:solidFill>
            <a:ln w="19050" algn="ctr">
              <a:noFill/>
              <a:miter lim="800000"/>
              <a:headEnd/>
              <a:tailEnd/>
            </a:ln>
          </p:spPr>
          <p:txBody>
            <a:bodyPr wrap="none" anchor="ctr"/>
            <a:lstStyle/>
            <a:p>
              <a:pPr algn="ctr">
                <a:buFont typeface="Wingdings 2" pitchFamily="18" charset="2"/>
                <a:buNone/>
              </a:pPr>
              <a:r>
                <a:rPr lang="en-US" sz="1200" b="0"/>
                <a:t>qsort</a:t>
              </a:r>
            </a:p>
          </p:txBody>
        </p:sp>
        <p:sp>
          <p:nvSpPr>
            <p:cNvPr id="38948" name="Oval 23"/>
            <p:cNvSpPr>
              <a:spLocks noChangeArrowheads="1"/>
            </p:cNvSpPr>
            <p:nvPr/>
          </p:nvSpPr>
          <p:spPr bwMode="auto">
            <a:xfrm>
              <a:off x="3641725" y="4064815"/>
              <a:ext cx="736600" cy="300038"/>
            </a:xfrm>
            <a:prstGeom prst="ellipse">
              <a:avLst/>
            </a:prstGeom>
            <a:solidFill>
              <a:schemeClr val="accent1"/>
            </a:solidFill>
            <a:ln w="19050" algn="ctr">
              <a:noFill/>
              <a:miter lim="800000"/>
              <a:headEnd/>
              <a:tailEnd/>
            </a:ln>
          </p:spPr>
          <p:txBody>
            <a:bodyPr wrap="none" anchor="ctr"/>
            <a:lstStyle/>
            <a:p>
              <a:pPr algn="ctr">
                <a:buFont typeface="Wingdings 2" pitchFamily="18" charset="2"/>
                <a:buNone/>
              </a:pPr>
              <a:r>
                <a:rPr lang="en-US" sz="1200" b="0"/>
                <a:t>qsort</a:t>
              </a:r>
            </a:p>
          </p:txBody>
        </p:sp>
        <p:sp>
          <p:nvSpPr>
            <p:cNvPr id="38949" name="Text Box 24"/>
            <p:cNvSpPr txBox="1">
              <a:spLocks noChangeArrowheads="1"/>
            </p:cNvSpPr>
            <p:nvPr/>
          </p:nvSpPr>
          <p:spPr bwMode="auto">
            <a:xfrm>
              <a:off x="3265488" y="4076335"/>
              <a:ext cx="425450" cy="276999"/>
            </a:xfrm>
            <a:prstGeom prst="rect">
              <a:avLst/>
            </a:prstGeom>
            <a:noFill/>
            <a:ln w="9525">
              <a:noFill/>
              <a:miter lim="800000"/>
              <a:headEnd/>
              <a:tailEnd/>
            </a:ln>
          </p:spPr>
          <p:txBody>
            <a:bodyPr>
              <a:spAutoFit/>
            </a:bodyPr>
            <a:lstStyle/>
            <a:p>
              <a:pPr algn="ctr">
                <a:spcBef>
                  <a:spcPct val="50000"/>
                </a:spcBef>
                <a:buClr>
                  <a:schemeClr val="accent2"/>
                </a:buClr>
                <a:buFont typeface="Wingdings 2" pitchFamily="18" charset="2"/>
                <a:buNone/>
              </a:pPr>
              <a:r>
                <a:rPr lang="en-US" sz="1200" b="0"/>
                <a:t>...</a:t>
              </a:r>
            </a:p>
          </p:txBody>
        </p:sp>
      </p:grpSp>
      <p:sp>
        <p:nvSpPr>
          <p:cNvPr id="38918" name="Oval 25"/>
          <p:cNvSpPr>
            <a:spLocks noChangeArrowheads="1"/>
          </p:cNvSpPr>
          <p:nvPr/>
        </p:nvSpPr>
        <p:spPr bwMode="auto">
          <a:xfrm>
            <a:off x="2511425" y="4622800"/>
            <a:ext cx="1249363" cy="523875"/>
          </a:xfrm>
          <a:prstGeom prst="ellipse">
            <a:avLst/>
          </a:prstGeom>
          <a:solidFill>
            <a:schemeClr val="accent1"/>
          </a:solidFill>
          <a:ln w="19050" algn="ctr">
            <a:noFill/>
            <a:miter lim="800000"/>
            <a:headEnd/>
            <a:tailEnd/>
          </a:ln>
        </p:spPr>
        <p:txBody>
          <a:bodyPr wrap="none" anchor="ctr"/>
          <a:lstStyle/>
          <a:p>
            <a:pPr algn="ctr">
              <a:buFont typeface="Wingdings 2" pitchFamily="18" charset="2"/>
              <a:buNone/>
            </a:pPr>
            <a:r>
              <a:rPr lang="en-US" sz="1200" b="0"/>
              <a:t>Merge Sort</a:t>
            </a:r>
          </a:p>
        </p:txBody>
      </p:sp>
      <p:sp>
        <p:nvSpPr>
          <p:cNvPr id="38919" name="Rectangle 41"/>
          <p:cNvSpPr>
            <a:spLocks noChangeArrowheads="1"/>
          </p:cNvSpPr>
          <p:nvPr/>
        </p:nvSpPr>
        <p:spPr bwMode="auto">
          <a:xfrm>
            <a:off x="3330575" y="1258888"/>
            <a:ext cx="1952625" cy="2103437"/>
          </a:xfrm>
          <a:prstGeom prst="rect">
            <a:avLst/>
          </a:prstGeom>
          <a:noFill/>
          <a:ln w="28575">
            <a:solidFill>
              <a:schemeClr val="tx2"/>
            </a:solidFill>
            <a:prstDash val="dash"/>
            <a:miter lim="800000"/>
            <a:headEnd/>
            <a:tailEnd/>
          </a:ln>
        </p:spPr>
        <p:txBody>
          <a:bodyPr wrap="none" anchor="b"/>
          <a:lstStyle/>
          <a:p>
            <a:pPr>
              <a:buClr>
                <a:schemeClr val="accent2"/>
              </a:buClr>
              <a:buFont typeface="Wingdings 2" pitchFamily="18" charset="2"/>
              <a:buNone/>
            </a:pPr>
            <a:endParaRPr lang="en-US" sz="1200" b="0"/>
          </a:p>
        </p:txBody>
      </p:sp>
      <p:sp>
        <p:nvSpPr>
          <p:cNvPr id="38920" name="Oval 43"/>
          <p:cNvSpPr>
            <a:spLocks noChangeArrowheads="1"/>
          </p:cNvSpPr>
          <p:nvPr/>
        </p:nvSpPr>
        <p:spPr bwMode="auto">
          <a:xfrm>
            <a:off x="3667125" y="1341438"/>
            <a:ext cx="1279525" cy="465137"/>
          </a:xfrm>
          <a:prstGeom prst="ellipse">
            <a:avLst/>
          </a:prstGeom>
          <a:solidFill>
            <a:schemeClr val="accent1"/>
          </a:solidFill>
          <a:ln w="19050" algn="ctr">
            <a:noFill/>
            <a:miter lim="800000"/>
            <a:headEnd/>
            <a:tailEnd/>
          </a:ln>
        </p:spPr>
        <p:txBody>
          <a:bodyPr wrap="none" anchor="ctr"/>
          <a:lstStyle/>
          <a:p>
            <a:pPr algn="ctr">
              <a:buFont typeface="Wingdings 2" pitchFamily="18" charset="2"/>
              <a:buNone/>
            </a:pPr>
            <a:r>
              <a:rPr lang="en-US" sz="1200" b="0"/>
              <a:t>Block Write</a:t>
            </a:r>
          </a:p>
        </p:txBody>
      </p:sp>
      <p:sp>
        <p:nvSpPr>
          <p:cNvPr id="38921" name="Oval 47"/>
          <p:cNvSpPr>
            <a:spLocks noChangeArrowheads="1"/>
          </p:cNvSpPr>
          <p:nvPr/>
        </p:nvSpPr>
        <p:spPr bwMode="auto">
          <a:xfrm>
            <a:off x="3667125" y="1998663"/>
            <a:ext cx="1279525" cy="482600"/>
          </a:xfrm>
          <a:prstGeom prst="ellipse">
            <a:avLst/>
          </a:prstGeom>
          <a:solidFill>
            <a:schemeClr val="accent1"/>
          </a:solidFill>
          <a:ln w="19050" algn="ctr">
            <a:noFill/>
            <a:miter lim="800000"/>
            <a:headEnd/>
            <a:tailEnd/>
          </a:ln>
        </p:spPr>
        <p:txBody>
          <a:bodyPr wrap="none" anchor="ctr"/>
          <a:lstStyle/>
          <a:p>
            <a:pPr algn="ctr">
              <a:buFont typeface="Wingdings 2" pitchFamily="18" charset="2"/>
              <a:buNone/>
            </a:pPr>
            <a:r>
              <a:rPr lang="en-US" sz="1200" b="0"/>
              <a:t>Log New FPs</a:t>
            </a:r>
          </a:p>
        </p:txBody>
      </p:sp>
      <p:sp>
        <p:nvSpPr>
          <p:cNvPr id="38922" name="Text Box 42"/>
          <p:cNvSpPr txBox="1">
            <a:spLocks noChangeArrowheads="1"/>
          </p:cNvSpPr>
          <p:nvPr/>
        </p:nvSpPr>
        <p:spPr bwMode="auto">
          <a:xfrm>
            <a:off x="3460750" y="2673350"/>
            <a:ext cx="784225" cy="457200"/>
          </a:xfrm>
          <a:prstGeom prst="rect">
            <a:avLst/>
          </a:prstGeom>
          <a:solidFill>
            <a:srgbClr val="009FDA"/>
          </a:solidFill>
          <a:ln w="19050" algn="ctr">
            <a:noFill/>
            <a:miter lim="800000"/>
            <a:headEnd/>
            <a:tailEnd/>
          </a:ln>
        </p:spPr>
        <p:txBody>
          <a:bodyPr wrap="none" anchor="ctr"/>
          <a:lstStyle/>
          <a:p>
            <a:pPr algn="ctr">
              <a:buFont typeface="Wingdings 2" pitchFamily="18" charset="2"/>
              <a:buNone/>
            </a:pPr>
            <a:r>
              <a:rPr lang="en-US" sz="1200" b="0">
                <a:solidFill>
                  <a:schemeClr val="bg1"/>
                </a:solidFill>
              </a:rPr>
              <a:t>Change</a:t>
            </a:r>
            <a:br>
              <a:rPr lang="en-US" sz="1200" b="0">
                <a:solidFill>
                  <a:schemeClr val="bg1"/>
                </a:solidFill>
              </a:rPr>
            </a:br>
            <a:r>
              <a:rPr lang="en-US" sz="1200" b="0">
                <a:solidFill>
                  <a:schemeClr val="bg1"/>
                </a:solidFill>
              </a:rPr>
              <a:t>Log File</a:t>
            </a:r>
          </a:p>
        </p:txBody>
      </p:sp>
      <p:sp>
        <p:nvSpPr>
          <p:cNvPr id="38923" name="Text Box 42"/>
          <p:cNvSpPr txBox="1">
            <a:spLocks noChangeArrowheads="1"/>
          </p:cNvSpPr>
          <p:nvPr/>
        </p:nvSpPr>
        <p:spPr bwMode="auto">
          <a:xfrm>
            <a:off x="4368800" y="2673350"/>
            <a:ext cx="784225" cy="457200"/>
          </a:xfrm>
          <a:prstGeom prst="rect">
            <a:avLst/>
          </a:prstGeom>
          <a:solidFill>
            <a:srgbClr val="009FDA"/>
          </a:solidFill>
          <a:ln w="19050" algn="ctr">
            <a:noFill/>
            <a:miter lim="800000"/>
            <a:headEnd/>
            <a:tailEnd/>
          </a:ln>
        </p:spPr>
        <p:txBody>
          <a:bodyPr wrap="none" anchor="ctr"/>
          <a:lstStyle/>
          <a:p>
            <a:pPr algn="ctr">
              <a:buFont typeface="Wingdings 2" pitchFamily="18" charset="2"/>
              <a:buNone/>
            </a:pPr>
            <a:r>
              <a:rPr lang="en-US" sz="1200" b="0">
                <a:solidFill>
                  <a:schemeClr val="bg1"/>
                </a:solidFill>
              </a:rPr>
              <a:t>Change</a:t>
            </a:r>
            <a:br>
              <a:rPr lang="en-US" sz="1200" b="0">
                <a:solidFill>
                  <a:schemeClr val="bg1"/>
                </a:solidFill>
              </a:rPr>
            </a:br>
            <a:r>
              <a:rPr lang="en-US" sz="1200" b="0">
                <a:solidFill>
                  <a:schemeClr val="bg1"/>
                </a:solidFill>
              </a:rPr>
              <a:t>Log File</a:t>
            </a:r>
          </a:p>
        </p:txBody>
      </p:sp>
      <p:cxnSp>
        <p:nvCxnSpPr>
          <p:cNvPr id="38924" name="Straight Arrow Connector 53"/>
          <p:cNvCxnSpPr>
            <a:cxnSpLocks noChangeShapeType="1"/>
            <a:stCxn id="38920" idx="4"/>
            <a:endCxn id="38921" idx="0"/>
          </p:cNvCxnSpPr>
          <p:nvPr/>
        </p:nvCxnSpPr>
        <p:spPr bwMode="auto">
          <a:xfrm>
            <a:off x="4306888" y="1806575"/>
            <a:ext cx="0" cy="192088"/>
          </a:xfrm>
          <a:prstGeom prst="straightConnector1">
            <a:avLst/>
          </a:prstGeom>
          <a:noFill/>
          <a:ln w="28575" algn="ctr">
            <a:solidFill>
              <a:schemeClr val="hlink"/>
            </a:solidFill>
            <a:round/>
            <a:headEnd type="none" w="med" len="sm"/>
            <a:tailEnd type="triangle" w="med" len="med"/>
          </a:ln>
        </p:spPr>
      </p:cxnSp>
      <p:cxnSp>
        <p:nvCxnSpPr>
          <p:cNvPr id="38925" name="Straight Arrow Connector 54"/>
          <p:cNvCxnSpPr>
            <a:cxnSpLocks noChangeShapeType="1"/>
            <a:stCxn id="38921" idx="5"/>
            <a:endCxn id="38923" idx="0"/>
          </p:cNvCxnSpPr>
          <p:nvPr/>
        </p:nvCxnSpPr>
        <p:spPr bwMode="auto">
          <a:xfrm>
            <a:off x="4759325" y="2409825"/>
            <a:ext cx="1588" cy="263525"/>
          </a:xfrm>
          <a:prstGeom prst="straightConnector1">
            <a:avLst/>
          </a:prstGeom>
          <a:noFill/>
          <a:ln w="28575" algn="ctr">
            <a:solidFill>
              <a:schemeClr val="hlink"/>
            </a:solidFill>
            <a:round/>
            <a:headEnd type="none" w="med" len="sm"/>
            <a:tailEnd type="triangle" w="med" len="med"/>
          </a:ln>
        </p:spPr>
      </p:cxnSp>
      <p:cxnSp>
        <p:nvCxnSpPr>
          <p:cNvPr id="38926" name="Elbow Connector 56"/>
          <p:cNvCxnSpPr>
            <a:cxnSpLocks noChangeShapeType="1"/>
            <a:stCxn id="38946" idx="0"/>
            <a:endCxn id="38947" idx="0"/>
          </p:cNvCxnSpPr>
          <p:nvPr/>
        </p:nvCxnSpPr>
        <p:spPr bwMode="auto">
          <a:xfrm rot="5400000" flipV="1">
            <a:off x="2741613" y="3671888"/>
            <a:ext cx="1587" cy="788987"/>
          </a:xfrm>
          <a:prstGeom prst="bentConnector3">
            <a:avLst>
              <a:gd name="adj1" fmla="val -14400005"/>
            </a:avLst>
          </a:prstGeom>
          <a:noFill/>
          <a:ln w="28575" algn="ctr">
            <a:solidFill>
              <a:schemeClr val="hlink"/>
            </a:solidFill>
            <a:round/>
            <a:headEnd type="triangle" w="med" len="sm"/>
            <a:tailEnd type="triangle" w="med" len="med"/>
          </a:ln>
        </p:spPr>
      </p:cxnSp>
      <p:cxnSp>
        <p:nvCxnSpPr>
          <p:cNvPr id="38927" name="Straight Arrow Connector 57"/>
          <p:cNvCxnSpPr>
            <a:cxnSpLocks noChangeShapeType="1"/>
            <a:stCxn id="38946" idx="4"/>
            <a:endCxn id="38918" idx="1"/>
          </p:cNvCxnSpPr>
          <p:nvPr/>
        </p:nvCxnSpPr>
        <p:spPr bwMode="auto">
          <a:xfrm>
            <a:off x="2347913" y="4365625"/>
            <a:ext cx="346075" cy="333375"/>
          </a:xfrm>
          <a:prstGeom prst="straightConnector1">
            <a:avLst/>
          </a:prstGeom>
          <a:noFill/>
          <a:ln w="28575" algn="ctr">
            <a:solidFill>
              <a:schemeClr val="hlink"/>
            </a:solidFill>
            <a:round/>
            <a:headEnd type="none" w="med" len="sm"/>
            <a:tailEnd type="triangle" w="med" len="med"/>
          </a:ln>
        </p:spPr>
      </p:cxnSp>
      <p:cxnSp>
        <p:nvCxnSpPr>
          <p:cNvPr id="38928" name="Straight Arrow Connector 58"/>
          <p:cNvCxnSpPr>
            <a:cxnSpLocks noChangeShapeType="1"/>
            <a:stCxn id="38947" idx="4"/>
            <a:endCxn id="38918" idx="0"/>
          </p:cNvCxnSpPr>
          <p:nvPr/>
        </p:nvCxnSpPr>
        <p:spPr bwMode="auto">
          <a:xfrm>
            <a:off x="3136900" y="4365625"/>
            <a:ext cx="0" cy="257175"/>
          </a:xfrm>
          <a:prstGeom prst="straightConnector1">
            <a:avLst/>
          </a:prstGeom>
          <a:noFill/>
          <a:ln w="28575" algn="ctr">
            <a:solidFill>
              <a:schemeClr val="hlink"/>
            </a:solidFill>
            <a:round/>
            <a:headEnd type="none" w="med" len="sm"/>
            <a:tailEnd type="triangle" w="med" len="med"/>
          </a:ln>
        </p:spPr>
      </p:cxnSp>
      <p:cxnSp>
        <p:nvCxnSpPr>
          <p:cNvPr id="38929" name="Straight Arrow Connector 59"/>
          <p:cNvCxnSpPr>
            <a:cxnSpLocks noChangeShapeType="1"/>
            <a:stCxn id="38948" idx="4"/>
            <a:endCxn id="38918" idx="7"/>
          </p:cNvCxnSpPr>
          <p:nvPr/>
        </p:nvCxnSpPr>
        <p:spPr bwMode="auto">
          <a:xfrm flipH="1">
            <a:off x="3578225" y="4365625"/>
            <a:ext cx="601663" cy="333375"/>
          </a:xfrm>
          <a:prstGeom prst="straightConnector1">
            <a:avLst/>
          </a:prstGeom>
          <a:noFill/>
          <a:ln w="28575" algn="ctr">
            <a:solidFill>
              <a:schemeClr val="hlink"/>
            </a:solidFill>
            <a:round/>
            <a:headEnd type="none" w="med" len="sm"/>
            <a:tailEnd type="triangle" w="med" len="med"/>
          </a:ln>
        </p:spPr>
      </p:cxnSp>
      <p:cxnSp>
        <p:nvCxnSpPr>
          <p:cNvPr id="38930" name="Straight Arrow Connector 60"/>
          <p:cNvCxnSpPr>
            <a:cxnSpLocks noChangeShapeType="1"/>
            <a:stCxn id="38918" idx="4"/>
          </p:cNvCxnSpPr>
          <p:nvPr/>
        </p:nvCxnSpPr>
        <p:spPr bwMode="auto">
          <a:xfrm rot="5400000">
            <a:off x="2552700" y="5246688"/>
            <a:ext cx="684213" cy="484187"/>
          </a:xfrm>
          <a:prstGeom prst="straightConnector1">
            <a:avLst/>
          </a:prstGeom>
          <a:noFill/>
          <a:ln w="28575" algn="ctr">
            <a:solidFill>
              <a:schemeClr val="hlink"/>
            </a:solidFill>
            <a:round/>
            <a:headEnd type="none" w="med" len="sm"/>
            <a:tailEnd type="triangle" w="med" len="med"/>
          </a:ln>
        </p:spPr>
      </p:cxnSp>
      <p:cxnSp>
        <p:nvCxnSpPr>
          <p:cNvPr id="38931" name="Straight Arrow Connector 61"/>
          <p:cNvCxnSpPr>
            <a:cxnSpLocks noChangeShapeType="1"/>
            <a:stCxn id="38918" idx="4"/>
          </p:cNvCxnSpPr>
          <p:nvPr/>
        </p:nvCxnSpPr>
        <p:spPr bwMode="auto">
          <a:xfrm rot="16200000" flipH="1">
            <a:off x="3032919" y="5250656"/>
            <a:ext cx="692150" cy="484188"/>
          </a:xfrm>
          <a:prstGeom prst="straightConnector1">
            <a:avLst/>
          </a:prstGeom>
          <a:noFill/>
          <a:ln w="28575" algn="ctr">
            <a:solidFill>
              <a:schemeClr val="hlink"/>
            </a:solidFill>
            <a:round/>
            <a:headEnd type="none" w="med" len="sm"/>
            <a:tailEnd type="triangle" w="med" len="med"/>
          </a:ln>
        </p:spPr>
      </p:cxnSp>
      <p:sp>
        <p:nvSpPr>
          <p:cNvPr id="38932" name="Text Box 13"/>
          <p:cNvSpPr txBox="1">
            <a:spLocks noChangeArrowheads="1"/>
          </p:cNvSpPr>
          <p:nvPr/>
        </p:nvSpPr>
        <p:spPr bwMode="auto">
          <a:xfrm>
            <a:off x="2436813" y="5822950"/>
            <a:ext cx="1473200" cy="461963"/>
          </a:xfrm>
          <a:prstGeom prst="rect">
            <a:avLst/>
          </a:prstGeom>
          <a:solidFill>
            <a:srgbClr val="009FDA"/>
          </a:solidFill>
          <a:ln w="19050" algn="ctr">
            <a:noFill/>
            <a:miter lim="800000"/>
            <a:headEnd/>
            <a:tailEnd/>
          </a:ln>
        </p:spPr>
        <p:txBody>
          <a:bodyPr wrap="none" anchor="ctr"/>
          <a:lstStyle/>
          <a:p>
            <a:pPr algn="ctr">
              <a:buFont typeface="Wingdings 2" pitchFamily="18" charset="2"/>
              <a:buNone/>
            </a:pPr>
            <a:r>
              <a:rPr lang="en-US" sz="1200" b="0">
                <a:solidFill>
                  <a:schemeClr val="bg1"/>
                </a:solidFill>
              </a:rPr>
              <a:t>Fingerprint</a:t>
            </a:r>
          </a:p>
          <a:p>
            <a:pPr algn="ctr">
              <a:buFont typeface="Wingdings 2" pitchFamily="18" charset="2"/>
              <a:buNone/>
            </a:pPr>
            <a:r>
              <a:rPr lang="en-US" sz="1200" b="0">
                <a:solidFill>
                  <a:schemeClr val="bg1"/>
                </a:solidFill>
              </a:rPr>
              <a:t>File</a:t>
            </a:r>
          </a:p>
        </p:txBody>
      </p:sp>
      <p:cxnSp>
        <p:nvCxnSpPr>
          <p:cNvPr id="38933" name="Straight Arrow Connector 63"/>
          <p:cNvCxnSpPr>
            <a:cxnSpLocks noChangeShapeType="1"/>
          </p:cNvCxnSpPr>
          <p:nvPr/>
        </p:nvCxnSpPr>
        <p:spPr bwMode="auto">
          <a:xfrm rot="5400000" flipH="1" flipV="1">
            <a:off x="5934075" y="3424238"/>
            <a:ext cx="525463" cy="1587"/>
          </a:xfrm>
          <a:prstGeom prst="straightConnector1">
            <a:avLst/>
          </a:prstGeom>
          <a:noFill/>
          <a:ln w="28575" algn="ctr">
            <a:solidFill>
              <a:schemeClr val="hlink"/>
            </a:solidFill>
            <a:round/>
            <a:headEnd type="none" w="med" len="sm"/>
            <a:tailEnd type="triangle" w="med" len="med"/>
          </a:ln>
        </p:spPr>
      </p:cxnSp>
      <p:cxnSp>
        <p:nvCxnSpPr>
          <p:cNvPr id="38934" name="Straight Arrow Connector 64"/>
          <p:cNvCxnSpPr>
            <a:cxnSpLocks noChangeShapeType="1"/>
          </p:cNvCxnSpPr>
          <p:nvPr/>
        </p:nvCxnSpPr>
        <p:spPr bwMode="auto">
          <a:xfrm rot="16200000" flipH="1">
            <a:off x="6040438" y="3349625"/>
            <a:ext cx="525462" cy="1588"/>
          </a:xfrm>
          <a:prstGeom prst="straightConnector1">
            <a:avLst/>
          </a:prstGeom>
          <a:noFill/>
          <a:ln w="28575" algn="ctr">
            <a:solidFill>
              <a:schemeClr val="hlink"/>
            </a:solidFill>
            <a:round/>
            <a:headEnd type="none" w="med" len="sm"/>
            <a:tailEnd type="triangle" w="med" len="med"/>
          </a:ln>
        </p:spPr>
      </p:cxnSp>
      <p:sp>
        <p:nvSpPr>
          <p:cNvPr id="38935" name="Rectangle 11"/>
          <p:cNvSpPr>
            <a:spLocks noChangeArrowheads="1"/>
          </p:cNvSpPr>
          <p:nvPr/>
        </p:nvSpPr>
        <p:spPr bwMode="auto">
          <a:xfrm>
            <a:off x="5448300" y="1260475"/>
            <a:ext cx="3468688" cy="3159125"/>
          </a:xfrm>
          <a:prstGeom prst="rect">
            <a:avLst/>
          </a:prstGeom>
          <a:noFill/>
          <a:ln w="28575">
            <a:solidFill>
              <a:schemeClr val="tx2"/>
            </a:solidFill>
            <a:prstDash val="dash"/>
            <a:miter lim="800000"/>
            <a:headEnd/>
            <a:tailEnd/>
          </a:ln>
        </p:spPr>
        <p:txBody>
          <a:bodyPr wrap="none" anchor="b"/>
          <a:lstStyle/>
          <a:p>
            <a:pPr>
              <a:buClr>
                <a:schemeClr val="accent2"/>
              </a:buClr>
              <a:buFont typeface="Wingdings 2" pitchFamily="18" charset="2"/>
              <a:buNone/>
            </a:pPr>
            <a:endParaRPr lang="en-US" sz="1200" b="0"/>
          </a:p>
        </p:txBody>
      </p:sp>
      <p:sp>
        <p:nvSpPr>
          <p:cNvPr id="38936" name="Oval 14"/>
          <p:cNvSpPr>
            <a:spLocks noChangeArrowheads="1"/>
          </p:cNvSpPr>
          <p:nvPr/>
        </p:nvSpPr>
        <p:spPr bwMode="auto">
          <a:xfrm>
            <a:off x="6091238" y="1343025"/>
            <a:ext cx="2295525" cy="876300"/>
          </a:xfrm>
          <a:prstGeom prst="ellipse">
            <a:avLst/>
          </a:prstGeom>
          <a:solidFill>
            <a:schemeClr val="accent1"/>
          </a:solidFill>
          <a:ln w="19050" algn="ctr">
            <a:noFill/>
            <a:miter lim="800000"/>
            <a:headEnd/>
            <a:tailEnd/>
          </a:ln>
        </p:spPr>
        <p:txBody>
          <a:bodyPr wrap="none" anchor="ctr"/>
          <a:lstStyle/>
          <a:p>
            <a:pPr algn="ctr">
              <a:buFont typeface="Wingdings 2" pitchFamily="18" charset="2"/>
              <a:buNone/>
            </a:pPr>
            <a:r>
              <a:rPr lang="en-US" sz="1200" b="0"/>
              <a:t>Byte-by-byte comparison</a:t>
            </a:r>
          </a:p>
          <a:p>
            <a:pPr algn="ctr">
              <a:buFont typeface="Wingdings 2" pitchFamily="18" charset="2"/>
              <a:buNone/>
            </a:pPr>
            <a:r>
              <a:rPr lang="en-US" sz="1200" b="0"/>
              <a:t>Count file update</a:t>
            </a:r>
          </a:p>
          <a:p>
            <a:pPr algn="ctr">
              <a:buFont typeface="Wingdings 2" pitchFamily="18" charset="2"/>
              <a:buNone/>
            </a:pPr>
            <a:r>
              <a:rPr lang="en-US" sz="1200" b="0"/>
              <a:t>Update inode</a:t>
            </a:r>
          </a:p>
        </p:txBody>
      </p:sp>
      <p:sp>
        <p:nvSpPr>
          <p:cNvPr id="38937" name="Text Box 12"/>
          <p:cNvSpPr txBox="1">
            <a:spLocks noChangeArrowheads="1"/>
          </p:cNvSpPr>
          <p:nvPr/>
        </p:nvSpPr>
        <p:spPr bwMode="auto">
          <a:xfrm>
            <a:off x="5657850" y="3613150"/>
            <a:ext cx="1184275" cy="461963"/>
          </a:xfrm>
          <a:prstGeom prst="rect">
            <a:avLst/>
          </a:prstGeom>
          <a:solidFill>
            <a:srgbClr val="009FDA"/>
          </a:solidFill>
          <a:ln w="19050" algn="ctr">
            <a:noFill/>
            <a:miter lim="800000"/>
            <a:headEnd/>
            <a:tailEnd/>
          </a:ln>
        </p:spPr>
        <p:txBody>
          <a:bodyPr wrap="none" anchor="ctr"/>
          <a:lstStyle/>
          <a:p>
            <a:pPr algn="ctr">
              <a:buFont typeface="Wingdings 2" pitchFamily="18" charset="2"/>
              <a:buNone/>
            </a:pPr>
            <a:r>
              <a:rPr lang="en-US" sz="1200" b="0">
                <a:solidFill>
                  <a:schemeClr val="bg1"/>
                </a:solidFill>
              </a:rPr>
              <a:t>Duplicate</a:t>
            </a:r>
          </a:p>
          <a:p>
            <a:pPr algn="ctr">
              <a:buFont typeface="Wingdings 2" pitchFamily="18" charset="2"/>
              <a:buNone/>
            </a:pPr>
            <a:r>
              <a:rPr lang="en-US" sz="1200" b="0">
                <a:solidFill>
                  <a:schemeClr val="bg1"/>
                </a:solidFill>
              </a:rPr>
              <a:t>Entry File</a:t>
            </a:r>
          </a:p>
        </p:txBody>
      </p:sp>
      <p:sp>
        <p:nvSpPr>
          <p:cNvPr id="38938" name="Text Box 36"/>
          <p:cNvSpPr txBox="1">
            <a:spLocks noChangeArrowheads="1"/>
          </p:cNvSpPr>
          <p:nvPr/>
        </p:nvSpPr>
        <p:spPr bwMode="auto">
          <a:xfrm>
            <a:off x="7610475" y="3613150"/>
            <a:ext cx="1184275" cy="461963"/>
          </a:xfrm>
          <a:prstGeom prst="rect">
            <a:avLst/>
          </a:prstGeom>
          <a:solidFill>
            <a:srgbClr val="009FDA"/>
          </a:solidFill>
          <a:ln w="19050" algn="ctr">
            <a:noFill/>
            <a:miter lim="800000"/>
            <a:headEnd/>
            <a:tailEnd/>
          </a:ln>
        </p:spPr>
        <p:txBody>
          <a:bodyPr wrap="none" anchor="ctr"/>
          <a:lstStyle/>
          <a:p>
            <a:pPr algn="ctr">
              <a:buFont typeface="Wingdings 2" pitchFamily="18" charset="2"/>
              <a:buNone/>
            </a:pPr>
            <a:r>
              <a:rPr lang="en-US" sz="1200" b="0">
                <a:solidFill>
                  <a:schemeClr val="bg1"/>
                </a:solidFill>
              </a:rPr>
              <a:t>Block Ref </a:t>
            </a:r>
          </a:p>
          <a:p>
            <a:pPr algn="ctr">
              <a:buFont typeface="Wingdings 2" pitchFamily="18" charset="2"/>
              <a:buNone/>
            </a:pPr>
            <a:r>
              <a:rPr lang="en-US" sz="1200" b="0">
                <a:solidFill>
                  <a:schemeClr val="bg1"/>
                </a:solidFill>
              </a:rPr>
              <a:t>Count File</a:t>
            </a:r>
          </a:p>
        </p:txBody>
      </p:sp>
      <p:sp>
        <p:nvSpPr>
          <p:cNvPr id="38939" name="Oval 47"/>
          <p:cNvSpPr>
            <a:spLocks noChangeArrowheads="1"/>
          </p:cNvSpPr>
          <p:nvPr/>
        </p:nvSpPr>
        <p:spPr bwMode="auto">
          <a:xfrm>
            <a:off x="5683250" y="2674938"/>
            <a:ext cx="1133475" cy="484187"/>
          </a:xfrm>
          <a:prstGeom prst="ellipse">
            <a:avLst/>
          </a:prstGeom>
          <a:solidFill>
            <a:schemeClr val="accent1"/>
          </a:solidFill>
          <a:ln w="19050" algn="ctr">
            <a:noFill/>
            <a:miter lim="800000"/>
            <a:headEnd/>
            <a:tailEnd/>
          </a:ln>
        </p:spPr>
        <p:txBody>
          <a:bodyPr wrap="none" anchor="ctr"/>
          <a:lstStyle/>
          <a:p>
            <a:pPr algn="ctr">
              <a:buFont typeface="Wingdings 2" pitchFamily="18" charset="2"/>
              <a:buNone/>
            </a:pPr>
            <a:r>
              <a:rPr lang="en-US" sz="1200" b="0"/>
              <a:t>Sort by Inode</a:t>
            </a:r>
          </a:p>
        </p:txBody>
      </p:sp>
      <p:sp>
        <p:nvSpPr>
          <p:cNvPr id="38940" name="Oval 47"/>
          <p:cNvSpPr>
            <a:spLocks noChangeArrowheads="1"/>
          </p:cNvSpPr>
          <p:nvPr/>
        </p:nvSpPr>
        <p:spPr bwMode="auto">
          <a:xfrm>
            <a:off x="6910388" y="2674938"/>
            <a:ext cx="1133475" cy="484187"/>
          </a:xfrm>
          <a:prstGeom prst="ellipse">
            <a:avLst/>
          </a:prstGeom>
          <a:solidFill>
            <a:schemeClr val="accent1"/>
          </a:solidFill>
          <a:ln w="19050" algn="ctr">
            <a:noFill/>
            <a:miter lim="800000"/>
            <a:headEnd/>
            <a:tailEnd/>
          </a:ln>
        </p:spPr>
        <p:txBody>
          <a:bodyPr wrap="none" anchor="ctr"/>
          <a:lstStyle/>
          <a:p>
            <a:pPr algn="ctr">
              <a:buFont typeface="Wingdings 2" pitchFamily="18" charset="2"/>
              <a:buNone/>
            </a:pPr>
            <a:r>
              <a:rPr lang="en-US" sz="1200" b="0"/>
              <a:t>Update Inode</a:t>
            </a:r>
          </a:p>
        </p:txBody>
      </p:sp>
      <p:cxnSp>
        <p:nvCxnSpPr>
          <p:cNvPr id="38941" name="Straight Arrow Connector 71"/>
          <p:cNvCxnSpPr>
            <a:cxnSpLocks noChangeShapeType="1"/>
            <a:stCxn id="38936" idx="4"/>
            <a:endCxn id="38940" idx="0"/>
          </p:cNvCxnSpPr>
          <p:nvPr/>
        </p:nvCxnSpPr>
        <p:spPr bwMode="auto">
          <a:xfrm>
            <a:off x="7239000" y="2219325"/>
            <a:ext cx="238125" cy="455613"/>
          </a:xfrm>
          <a:prstGeom prst="straightConnector1">
            <a:avLst/>
          </a:prstGeom>
          <a:noFill/>
          <a:ln w="28575" algn="ctr">
            <a:solidFill>
              <a:schemeClr val="hlink"/>
            </a:solidFill>
            <a:round/>
            <a:headEnd type="none" w="med" len="sm"/>
            <a:tailEnd type="triangle" w="med" len="med"/>
          </a:ln>
        </p:spPr>
      </p:cxnSp>
      <p:cxnSp>
        <p:nvCxnSpPr>
          <p:cNvPr id="38942" name="Straight Arrow Connector 72"/>
          <p:cNvCxnSpPr>
            <a:cxnSpLocks noChangeShapeType="1"/>
            <a:stCxn id="38939" idx="0"/>
            <a:endCxn id="38936" idx="3"/>
          </p:cNvCxnSpPr>
          <p:nvPr/>
        </p:nvCxnSpPr>
        <p:spPr bwMode="auto">
          <a:xfrm flipV="1">
            <a:off x="6249988" y="2090738"/>
            <a:ext cx="177800" cy="584200"/>
          </a:xfrm>
          <a:prstGeom prst="straightConnector1">
            <a:avLst/>
          </a:prstGeom>
          <a:noFill/>
          <a:ln w="28575" algn="ctr">
            <a:solidFill>
              <a:schemeClr val="hlink"/>
            </a:solidFill>
            <a:round/>
            <a:headEnd type="none" w="med" len="sm"/>
            <a:tailEnd type="triangle" w="med" len="med"/>
          </a:ln>
        </p:spPr>
      </p:cxnSp>
      <p:cxnSp>
        <p:nvCxnSpPr>
          <p:cNvPr id="38943" name="Straight Arrow Connector 73"/>
          <p:cNvCxnSpPr>
            <a:cxnSpLocks noChangeShapeType="1"/>
            <a:stCxn id="38936" idx="5"/>
            <a:endCxn id="38938" idx="0"/>
          </p:cNvCxnSpPr>
          <p:nvPr/>
        </p:nvCxnSpPr>
        <p:spPr bwMode="auto">
          <a:xfrm>
            <a:off x="8050213" y="2090738"/>
            <a:ext cx="152400" cy="1522412"/>
          </a:xfrm>
          <a:prstGeom prst="straightConnector1">
            <a:avLst/>
          </a:prstGeom>
          <a:noFill/>
          <a:ln w="28575" algn="ctr">
            <a:solidFill>
              <a:schemeClr val="hlink"/>
            </a:solidFill>
            <a:round/>
            <a:headEnd type="none" w="med" len="sm"/>
            <a:tailEnd type="triangle" w="med" len="med"/>
          </a:ln>
        </p:spPr>
      </p:cxnSp>
      <p:cxnSp>
        <p:nvCxnSpPr>
          <p:cNvPr id="38944" name="Straight Arrow Connector 74"/>
          <p:cNvCxnSpPr>
            <a:cxnSpLocks noChangeShapeType="1"/>
            <a:endCxn id="38937" idx="1"/>
          </p:cNvCxnSpPr>
          <p:nvPr/>
        </p:nvCxnSpPr>
        <p:spPr bwMode="auto">
          <a:xfrm flipV="1">
            <a:off x="3792538" y="3844925"/>
            <a:ext cx="1865312" cy="1042988"/>
          </a:xfrm>
          <a:prstGeom prst="straightConnector1">
            <a:avLst/>
          </a:prstGeom>
          <a:noFill/>
          <a:ln w="28575" algn="ctr">
            <a:solidFill>
              <a:schemeClr val="hlink"/>
            </a:solidFill>
            <a:round/>
            <a:headEnd type="none" w="med" len="sm"/>
            <a:tailEnd type="triangle" w="med" len="med"/>
          </a:ln>
        </p:spPr>
      </p:cxnSp>
      <p:cxnSp>
        <p:nvCxnSpPr>
          <p:cNvPr id="39" name="Elbow Connector 38"/>
          <p:cNvCxnSpPr>
            <a:cxnSpLocks noChangeShapeType="1"/>
          </p:cNvCxnSpPr>
          <p:nvPr/>
        </p:nvCxnSpPr>
        <p:spPr bwMode="auto">
          <a:xfrm rot="5400000" flipV="1">
            <a:off x="3263107" y="3150394"/>
            <a:ext cx="1587" cy="1831975"/>
          </a:xfrm>
          <a:prstGeom prst="bentConnector3">
            <a:avLst>
              <a:gd name="adj1" fmla="val 199995"/>
            </a:avLst>
          </a:prstGeom>
          <a:noFill/>
          <a:ln w="28575" algn="ctr">
            <a:solidFill>
              <a:schemeClr val="hlink"/>
            </a:solidFill>
            <a:round/>
            <a:headEnd type="triangle" w="med" len="sm"/>
            <a:tailEnd type="triangle" w="med" len="med"/>
          </a:ln>
        </p:spPr>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p:cNvSpPr>
            <a:spLocks noGrp="1" noChangeArrowheads="1"/>
          </p:cNvSpPr>
          <p:nvPr>
            <p:ph type="title"/>
          </p:nvPr>
        </p:nvSpPr>
        <p:spPr/>
        <p:txBody>
          <a:bodyPr/>
          <a:lstStyle/>
          <a:p>
            <a:pPr eaLnBrk="1" hangingPunct="1"/>
            <a:r>
              <a:rPr lang="en-US" smtClean="0"/>
              <a:t>NetApp Deduplication: Internals (Cont.)</a:t>
            </a:r>
          </a:p>
        </p:txBody>
      </p:sp>
      <p:sp>
        <p:nvSpPr>
          <p:cNvPr id="18" name="Rectangle 7"/>
          <p:cNvSpPr>
            <a:spLocks noChangeArrowheads="1"/>
          </p:cNvSpPr>
          <p:nvPr/>
        </p:nvSpPr>
        <p:spPr bwMode="auto">
          <a:xfrm>
            <a:off x="5413375" y="5449888"/>
            <a:ext cx="1727200" cy="1047750"/>
          </a:xfrm>
          <a:prstGeom prst="rect">
            <a:avLst/>
          </a:prstGeom>
          <a:noFill/>
          <a:ln w="28575">
            <a:solidFill>
              <a:schemeClr val="tx2"/>
            </a:solidFill>
            <a:prstDash val="dash"/>
            <a:miter lim="800000"/>
            <a:headEnd/>
            <a:tailEnd/>
          </a:ln>
        </p:spPr>
        <p:txBody>
          <a:bodyPr wrap="none" anchor="b"/>
          <a:lstStyle/>
          <a:p>
            <a:pPr>
              <a:buClr>
                <a:schemeClr val="accent2"/>
              </a:buClr>
              <a:buFont typeface="Wingdings 2" pitchFamily="18" charset="2"/>
              <a:buNone/>
            </a:pPr>
            <a:endParaRPr lang="en-US" sz="1200" b="0"/>
          </a:p>
        </p:txBody>
      </p:sp>
      <p:sp>
        <p:nvSpPr>
          <p:cNvPr id="19" name="Line 10"/>
          <p:cNvSpPr>
            <a:spLocks noChangeShapeType="1"/>
          </p:cNvSpPr>
          <p:nvPr/>
        </p:nvSpPr>
        <p:spPr bwMode="auto">
          <a:xfrm flipV="1">
            <a:off x="3856038" y="5848350"/>
            <a:ext cx="1801812" cy="171450"/>
          </a:xfrm>
          <a:prstGeom prst="line">
            <a:avLst/>
          </a:prstGeom>
          <a:noFill/>
          <a:ln w="28575" algn="ctr">
            <a:solidFill>
              <a:schemeClr val="hlink"/>
            </a:solidFill>
            <a:round/>
            <a:headEnd type="none" w="med" len="sm"/>
            <a:tailEnd type="triangle" w="med" len="med"/>
          </a:ln>
        </p:spPr>
        <p:txBody>
          <a:bodyPr/>
          <a:lstStyle/>
          <a:p>
            <a:endParaRPr lang="en-US"/>
          </a:p>
        </p:txBody>
      </p:sp>
      <p:sp>
        <p:nvSpPr>
          <p:cNvPr id="20" name="Line 10"/>
          <p:cNvSpPr>
            <a:spLocks noChangeShapeType="1"/>
          </p:cNvSpPr>
          <p:nvPr/>
        </p:nvSpPr>
        <p:spPr bwMode="auto">
          <a:xfrm flipV="1">
            <a:off x="3910013" y="5946775"/>
            <a:ext cx="1801812" cy="171450"/>
          </a:xfrm>
          <a:prstGeom prst="line">
            <a:avLst/>
          </a:prstGeom>
          <a:noFill/>
          <a:ln w="28575" algn="ctr">
            <a:solidFill>
              <a:schemeClr val="hlink"/>
            </a:solidFill>
            <a:round/>
            <a:headEnd type="none" w="med" len="sm"/>
            <a:tailEnd type="triangle" w="med" len="med"/>
          </a:ln>
        </p:spPr>
        <p:txBody>
          <a:bodyPr/>
          <a:lstStyle/>
          <a:p>
            <a:endParaRPr lang="en-US"/>
          </a:p>
        </p:txBody>
      </p:sp>
      <p:sp>
        <p:nvSpPr>
          <p:cNvPr id="21" name="Oval 8"/>
          <p:cNvSpPr>
            <a:spLocks noChangeArrowheads="1"/>
          </p:cNvSpPr>
          <p:nvPr/>
        </p:nvSpPr>
        <p:spPr bwMode="auto">
          <a:xfrm>
            <a:off x="5651500" y="5599113"/>
            <a:ext cx="1249363" cy="523875"/>
          </a:xfrm>
          <a:prstGeom prst="ellipse">
            <a:avLst/>
          </a:prstGeom>
          <a:solidFill>
            <a:schemeClr val="accent1"/>
          </a:solidFill>
          <a:ln w="19050">
            <a:noFill/>
            <a:miter lim="800000"/>
            <a:headEnd/>
            <a:tailEnd/>
          </a:ln>
        </p:spPr>
        <p:txBody>
          <a:bodyPr wrap="none" anchor="ctr"/>
          <a:lstStyle/>
          <a:p>
            <a:pPr algn="ctr">
              <a:buFont typeface="Wingdings 2" pitchFamily="18" charset="2"/>
              <a:buNone/>
            </a:pPr>
            <a:r>
              <a:rPr lang="en-US" sz="1200" b="0"/>
              <a:t>SIS Check</a:t>
            </a:r>
          </a:p>
        </p:txBody>
      </p:sp>
      <p:sp>
        <p:nvSpPr>
          <p:cNvPr id="39944" name="Text Box 13"/>
          <p:cNvSpPr txBox="1">
            <a:spLocks noChangeArrowheads="1"/>
          </p:cNvSpPr>
          <p:nvPr/>
        </p:nvSpPr>
        <p:spPr bwMode="auto">
          <a:xfrm>
            <a:off x="2436813" y="5822950"/>
            <a:ext cx="1473200" cy="461963"/>
          </a:xfrm>
          <a:prstGeom prst="rect">
            <a:avLst/>
          </a:prstGeom>
          <a:solidFill>
            <a:srgbClr val="009FDA"/>
          </a:solidFill>
          <a:ln w="19050">
            <a:noFill/>
            <a:miter lim="800000"/>
            <a:headEnd/>
            <a:tailEnd/>
          </a:ln>
        </p:spPr>
        <p:txBody>
          <a:bodyPr wrap="none" anchor="ctr"/>
          <a:lstStyle/>
          <a:p>
            <a:pPr algn="ctr">
              <a:buFont typeface="Wingdings 2" pitchFamily="18" charset="2"/>
              <a:buNone/>
            </a:pPr>
            <a:r>
              <a:rPr lang="en-US" sz="1200" b="0">
                <a:solidFill>
                  <a:schemeClr val="bg1"/>
                </a:solidFill>
              </a:rPr>
              <a:t>Fingerprint</a:t>
            </a:r>
          </a:p>
          <a:p>
            <a:pPr algn="ctr">
              <a:buFont typeface="Wingdings 2" pitchFamily="18" charset="2"/>
              <a:buNone/>
            </a:pPr>
            <a:r>
              <a:rPr lang="en-US" sz="1200" b="0">
                <a:solidFill>
                  <a:schemeClr val="bg1"/>
                </a:solidFill>
              </a:rPr>
              <a:t>File</a:t>
            </a:r>
          </a:p>
        </p:txBody>
      </p:sp>
      <p:sp>
        <p:nvSpPr>
          <p:cNvPr id="39945" name="Rectangle 41"/>
          <p:cNvSpPr>
            <a:spLocks noChangeArrowheads="1"/>
          </p:cNvSpPr>
          <p:nvPr/>
        </p:nvSpPr>
        <p:spPr bwMode="auto">
          <a:xfrm>
            <a:off x="3330575" y="1258888"/>
            <a:ext cx="1952625" cy="2103437"/>
          </a:xfrm>
          <a:prstGeom prst="rect">
            <a:avLst/>
          </a:prstGeom>
          <a:noFill/>
          <a:ln w="28575">
            <a:solidFill>
              <a:schemeClr val="tx2"/>
            </a:solidFill>
            <a:prstDash val="dash"/>
            <a:miter lim="800000"/>
            <a:headEnd/>
            <a:tailEnd/>
          </a:ln>
        </p:spPr>
        <p:txBody>
          <a:bodyPr wrap="none" anchor="b"/>
          <a:lstStyle/>
          <a:p>
            <a:pPr>
              <a:buClr>
                <a:schemeClr val="accent2"/>
              </a:buClr>
              <a:buFont typeface="Wingdings 2" pitchFamily="18" charset="2"/>
              <a:buNone/>
            </a:pPr>
            <a:endParaRPr lang="en-US" sz="1200" b="0"/>
          </a:p>
        </p:txBody>
      </p:sp>
      <p:sp>
        <p:nvSpPr>
          <p:cNvPr id="39946" name="Oval 43"/>
          <p:cNvSpPr>
            <a:spLocks noChangeArrowheads="1"/>
          </p:cNvSpPr>
          <p:nvPr/>
        </p:nvSpPr>
        <p:spPr bwMode="auto">
          <a:xfrm>
            <a:off x="3667125" y="1341438"/>
            <a:ext cx="1279525" cy="465137"/>
          </a:xfrm>
          <a:prstGeom prst="ellipse">
            <a:avLst/>
          </a:prstGeom>
          <a:solidFill>
            <a:schemeClr val="accent1"/>
          </a:solidFill>
          <a:ln w="19050">
            <a:noFill/>
            <a:miter lim="800000"/>
            <a:headEnd/>
            <a:tailEnd/>
          </a:ln>
        </p:spPr>
        <p:txBody>
          <a:bodyPr wrap="none" anchor="ctr"/>
          <a:lstStyle/>
          <a:p>
            <a:pPr algn="ctr">
              <a:buFont typeface="Wingdings 2" pitchFamily="18" charset="2"/>
              <a:buNone/>
            </a:pPr>
            <a:r>
              <a:rPr lang="en-US" sz="1200" b="0"/>
              <a:t>Block Write</a:t>
            </a:r>
          </a:p>
        </p:txBody>
      </p:sp>
      <p:sp>
        <p:nvSpPr>
          <p:cNvPr id="39947" name="Oval 47"/>
          <p:cNvSpPr>
            <a:spLocks noChangeArrowheads="1"/>
          </p:cNvSpPr>
          <p:nvPr/>
        </p:nvSpPr>
        <p:spPr bwMode="auto">
          <a:xfrm>
            <a:off x="3667125" y="1998663"/>
            <a:ext cx="1279525" cy="482600"/>
          </a:xfrm>
          <a:prstGeom prst="ellipse">
            <a:avLst/>
          </a:prstGeom>
          <a:solidFill>
            <a:schemeClr val="accent1"/>
          </a:solidFill>
          <a:ln w="19050">
            <a:noFill/>
            <a:miter lim="800000"/>
            <a:headEnd/>
            <a:tailEnd/>
          </a:ln>
        </p:spPr>
        <p:txBody>
          <a:bodyPr wrap="none" anchor="ctr"/>
          <a:lstStyle/>
          <a:p>
            <a:pPr algn="ctr">
              <a:buFont typeface="Wingdings 2" pitchFamily="18" charset="2"/>
              <a:buNone/>
            </a:pPr>
            <a:r>
              <a:rPr lang="en-US" sz="1200" b="0"/>
              <a:t>Log New FPs</a:t>
            </a:r>
          </a:p>
        </p:txBody>
      </p:sp>
      <p:sp>
        <p:nvSpPr>
          <p:cNvPr id="39948" name="Text Box 42"/>
          <p:cNvSpPr txBox="1">
            <a:spLocks noChangeArrowheads="1"/>
          </p:cNvSpPr>
          <p:nvPr/>
        </p:nvSpPr>
        <p:spPr bwMode="auto">
          <a:xfrm>
            <a:off x="3460750" y="2673350"/>
            <a:ext cx="784225" cy="457200"/>
          </a:xfrm>
          <a:prstGeom prst="rect">
            <a:avLst/>
          </a:prstGeom>
          <a:solidFill>
            <a:srgbClr val="009FDA"/>
          </a:solidFill>
          <a:ln w="19050">
            <a:solidFill>
              <a:schemeClr val="tx2"/>
            </a:solidFill>
            <a:miter lim="800000"/>
            <a:headEnd/>
            <a:tailEnd/>
          </a:ln>
        </p:spPr>
        <p:txBody>
          <a:bodyPr wrap="none" anchor="ctr"/>
          <a:lstStyle/>
          <a:p>
            <a:pPr algn="ctr">
              <a:buFont typeface="Wingdings 2" pitchFamily="18" charset="2"/>
              <a:buNone/>
            </a:pPr>
            <a:r>
              <a:rPr lang="en-US" sz="1200" b="0">
                <a:solidFill>
                  <a:schemeClr val="bg1"/>
                </a:solidFill>
              </a:rPr>
              <a:t>Change</a:t>
            </a:r>
            <a:br>
              <a:rPr lang="en-US" sz="1200" b="0">
                <a:solidFill>
                  <a:schemeClr val="bg1"/>
                </a:solidFill>
              </a:rPr>
            </a:br>
            <a:r>
              <a:rPr lang="en-US" sz="1200" b="0">
                <a:solidFill>
                  <a:schemeClr val="bg1"/>
                </a:solidFill>
              </a:rPr>
              <a:t>Log File</a:t>
            </a:r>
          </a:p>
        </p:txBody>
      </p:sp>
      <p:sp>
        <p:nvSpPr>
          <p:cNvPr id="39949" name="Text Box 42"/>
          <p:cNvSpPr txBox="1">
            <a:spLocks noChangeArrowheads="1"/>
          </p:cNvSpPr>
          <p:nvPr/>
        </p:nvSpPr>
        <p:spPr bwMode="auto">
          <a:xfrm>
            <a:off x="4368800" y="2673350"/>
            <a:ext cx="784225" cy="457200"/>
          </a:xfrm>
          <a:prstGeom prst="rect">
            <a:avLst/>
          </a:prstGeom>
          <a:solidFill>
            <a:srgbClr val="009FDA"/>
          </a:solidFill>
          <a:ln w="19050">
            <a:solidFill>
              <a:schemeClr val="tx2"/>
            </a:solidFill>
            <a:miter lim="800000"/>
            <a:headEnd/>
            <a:tailEnd/>
          </a:ln>
        </p:spPr>
        <p:txBody>
          <a:bodyPr wrap="none" anchor="ctr"/>
          <a:lstStyle/>
          <a:p>
            <a:pPr algn="ctr">
              <a:buFont typeface="Wingdings 2" pitchFamily="18" charset="2"/>
              <a:buNone/>
            </a:pPr>
            <a:r>
              <a:rPr lang="en-US" sz="1200" b="0">
                <a:solidFill>
                  <a:schemeClr val="bg1"/>
                </a:solidFill>
              </a:rPr>
              <a:t>Change</a:t>
            </a:r>
            <a:br>
              <a:rPr lang="en-US" sz="1200" b="0">
                <a:solidFill>
                  <a:schemeClr val="bg1"/>
                </a:solidFill>
              </a:rPr>
            </a:br>
            <a:r>
              <a:rPr lang="en-US" sz="1200" b="0">
                <a:solidFill>
                  <a:schemeClr val="bg1"/>
                </a:solidFill>
              </a:rPr>
              <a:t>Log File</a:t>
            </a:r>
          </a:p>
        </p:txBody>
      </p:sp>
      <p:cxnSp>
        <p:nvCxnSpPr>
          <p:cNvPr id="39950" name="Straight Arrow Connector 27"/>
          <p:cNvCxnSpPr>
            <a:cxnSpLocks noChangeShapeType="1"/>
            <a:stCxn id="39946" idx="4"/>
            <a:endCxn id="39947" idx="0"/>
          </p:cNvCxnSpPr>
          <p:nvPr/>
        </p:nvCxnSpPr>
        <p:spPr bwMode="auto">
          <a:xfrm>
            <a:off x="4306888" y="1806575"/>
            <a:ext cx="0" cy="192088"/>
          </a:xfrm>
          <a:prstGeom prst="straightConnector1">
            <a:avLst/>
          </a:prstGeom>
          <a:noFill/>
          <a:ln w="28575" algn="ctr">
            <a:solidFill>
              <a:schemeClr val="hlink"/>
            </a:solidFill>
            <a:round/>
            <a:headEnd type="none" w="med" len="sm"/>
            <a:tailEnd type="triangle" w="med" len="med"/>
          </a:ln>
        </p:spPr>
      </p:cxnSp>
      <p:cxnSp>
        <p:nvCxnSpPr>
          <p:cNvPr id="39951" name="Straight Arrow Connector 28"/>
          <p:cNvCxnSpPr>
            <a:cxnSpLocks noChangeShapeType="1"/>
            <a:stCxn id="39947" idx="5"/>
            <a:endCxn id="39949" idx="0"/>
          </p:cNvCxnSpPr>
          <p:nvPr/>
        </p:nvCxnSpPr>
        <p:spPr bwMode="auto">
          <a:xfrm>
            <a:off x="4759325" y="2409825"/>
            <a:ext cx="1588" cy="254000"/>
          </a:xfrm>
          <a:prstGeom prst="straightConnector1">
            <a:avLst/>
          </a:prstGeom>
          <a:noFill/>
          <a:ln w="28575" algn="ctr">
            <a:solidFill>
              <a:schemeClr val="hlink"/>
            </a:solidFill>
            <a:round/>
            <a:headEnd type="none" w="med" len="sm"/>
            <a:tailEnd type="triangle" w="med" len="med"/>
          </a:ln>
        </p:spPr>
      </p:cxn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right)">
                                      <p:cBhvr>
                                        <p:cTn id="2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963" name="Straight Arrow Connector 98"/>
          <p:cNvCxnSpPr>
            <a:cxnSpLocks noChangeShapeType="1"/>
          </p:cNvCxnSpPr>
          <p:nvPr/>
        </p:nvCxnSpPr>
        <p:spPr bwMode="auto">
          <a:xfrm rot="5400000" flipH="1" flipV="1">
            <a:off x="5902326" y="3422650"/>
            <a:ext cx="525462" cy="1587"/>
          </a:xfrm>
          <a:prstGeom prst="straightConnector1">
            <a:avLst/>
          </a:prstGeom>
          <a:noFill/>
          <a:ln w="28575" algn="ctr">
            <a:solidFill>
              <a:schemeClr val="hlink"/>
            </a:solidFill>
            <a:round/>
            <a:headEnd type="none" w="med" len="sm"/>
            <a:tailEnd type="triangle" w="med" len="med"/>
          </a:ln>
        </p:spPr>
      </p:cxnSp>
      <p:cxnSp>
        <p:nvCxnSpPr>
          <p:cNvPr id="40964" name="Straight Arrow Connector 99"/>
          <p:cNvCxnSpPr>
            <a:cxnSpLocks noChangeShapeType="1"/>
          </p:cNvCxnSpPr>
          <p:nvPr/>
        </p:nvCxnSpPr>
        <p:spPr bwMode="auto">
          <a:xfrm rot="16200000" flipH="1">
            <a:off x="6008687" y="3348038"/>
            <a:ext cx="525463" cy="1588"/>
          </a:xfrm>
          <a:prstGeom prst="straightConnector1">
            <a:avLst/>
          </a:prstGeom>
          <a:noFill/>
          <a:ln w="28575" algn="ctr">
            <a:solidFill>
              <a:schemeClr val="hlink"/>
            </a:solidFill>
            <a:round/>
            <a:headEnd type="none" w="med" len="sm"/>
            <a:tailEnd type="triangle" w="med" len="med"/>
          </a:ln>
        </p:spPr>
      </p:cxnSp>
      <p:sp>
        <p:nvSpPr>
          <p:cNvPr id="40965" name="Rectangle 2"/>
          <p:cNvSpPr>
            <a:spLocks noGrp="1" noChangeArrowheads="1"/>
          </p:cNvSpPr>
          <p:nvPr>
            <p:ph type="title"/>
          </p:nvPr>
        </p:nvSpPr>
        <p:spPr/>
        <p:txBody>
          <a:bodyPr/>
          <a:lstStyle/>
          <a:p>
            <a:pPr eaLnBrk="1" hangingPunct="1"/>
            <a:r>
              <a:rPr lang="en-US" smtClean="0"/>
              <a:t>NetApp Deduplication: Stages</a:t>
            </a:r>
          </a:p>
        </p:txBody>
      </p:sp>
      <p:sp>
        <p:nvSpPr>
          <p:cNvPr id="40966" name="Rectangle 3"/>
          <p:cNvSpPr>
            <a:spLocks noChangeArrowheads="1"/>
          </p:cNvSpPr>
          <p:nvPr/>
        </p:nvSpPr>
        <p:spPr bwMode="auto">
          <a:xfrm>
            <a:off x="1100138" y="1258888"/>
            <a:ext cx="2097087" cy="2103437"/>
          </a:xfrm>
          <a:prstGeom prst="rect">
            <a:avLst/>
          </a:prstGeom>
          <a:noFill/>
          <a:ln w="28575" algn="ctr">
            <a:solidFill>
              <a:schemeClr val="tx2"/>
            </a:solidFill>
            <a:prstDash val="dash"/>
            <a:miter lim="800000"/>
            <a:headEnd/>
            <a:tailEnd/>
          </a:ln>
        </p:spPr>
        <p:txBody>
          <a:bodyPr wrap="none" anchor="b"/>
          <a:lstStyle/>
          <a:p>
            <a:pPr>
              <a:buClr>
                <a:schemeClr val="accent2"/>
              </a:buClr>
              <a:buFont typeface="Wingdings 2" pitchFamily="18" charset="2"/>
              <a:buNone/>
            </a:pPr>
            <a:r>
              <a:rPr lang="en-US" sz="1200" b="0"/>
              <a:t>Gathering</a:t>
            </a:r>
          </a:p>
        </p:txBody>
      </p:sp>
      <p:sp>
        <p:nvSpPr>
          <p:cNvPr id="40967" name="Text Box 4"/>
          <p:cNvSpPr txBox="1">
            <a:spLocks noChangeArrowheads="1"/>
          </p:cNvSpPr>
          <p:nvPr/>
        </p:nvSpPr>
        <p:spPr bwMode="auto">
          <a:xfrm>
            <a:off x="1104900" y="1260475"/>
            <a:ext cx="2085975" cy="461963"/>
          </a:xfrm>
          <a:prstGeom prst="rect">
            <a:avLst/>
          </a:prstGeom>
          <a:noFill/>
          <a:ln w="9525">
            <a:noFill/>
            <a:miter lim="800000"/>
            <a:headEnd/>
            <a:tailEnd/>
          </a:ln>
        </p:spPr>
        <p:txBody>
          <a:bodyPr>
            <a:spAutoFit/>
          </a:bodyPr>
          <a:lstStyle/>
          <a:p>
            <a:pPr algn="ctr">
              <a:spcBef>
                <a:spcPct val="50000"/>
              </a:spcBef>
              <a:buClr>
                <a:schemeClr val="accent2"/>
              </a:buClr>
              <a:buFont typeface="Wingdings 2" pitchFamily="18" charset="2"/>
              <a:buNone/>
            </a:pPr>
            <a:r>
              <a:rPr lang="en-US" sz="1200" b="0"/>
              <a:t>Initialization (only necessary</a:t>
            </a:r>
            <a:br>
              <a:rPr lang="en-US" sz="1200" b="0"/>
            </a:br>
            <a:r>
              <a:rPr lang="en-US" sz="1200" b="0"/>
              <a:t>on pre-existing volume)</a:t>
            </a:r>
          </a:p>
        </p:txBody>
      </p:sp>
      <p:sp>
        <p:nvSpPr>
          <p:cNvPr id="40968" name="Text Box 5"/>
          <p:cNvSpPr txBox="1">
            <a:spLocks noChangeArrowheads="1"/>
          </p:cNvSpPr>
          <p:nvPr/>
        </p:nvSpPr>
        <p:spPr bwMode="auto">
          <a:xfrm>
            <a:off x="1495425" y="2673350"/>
            <a:ext cx="1306513" cy="333375"/>
          </a:xfrm>
          <a:prstGeom prst="rect">
            <a:avLst/>
          </a:prstGeom>
          <a:solidFill>
            <a:srgbClr val="009FDA"/>
          </a:solidFill>
          <a:ln w="19050" algn="ctr">
            <a:noFill/>
            <a:miter lim="800000"/>
            <a:headEnd/>
            <a:tailEnd/>
          </a:ln>
        </p:spPr>
        <p:txBody>
          <a:bodyPr wrap="none" anchor="ctr"/>
          <a:lstStyle/>
          <a:p>
            <a:pPr algn="ctr">
              <a:buFont typeface="Wingdings 2" pitchFamily="18" charset="2"/>
              <a:buNone/>
            </a:pPr>
            <a:r>
              <a:rPr lang="en-US" sz="1200" b="0">
                <a:solidFill>
                  <a:schemeClr val="bg1"/>
                </a:solidFill>
              </a:rPr>
              <a:t>Gatherer File</a:t>
            </a:r>
          </a:p>
        </p:txBody>
      </p:sp>
      <p:sp>
        <p:nvSpPr>
          <p:cNvPr id="40969" name="Oval 6"/>
          <p:cNvSpPr>
            <a:spLocks noChangeArrowheads="1"/>
          </p:cNvSpPr>
          <p:nvPr/>
        </p:nvSpPr>
        <p:spPr bwMode="auto">
          <a:xfrm>
            <a:off x="1524000" y="1873250"/>
            <a:ext cx="1249363" cy="436563"/>
          </a:xfrm>
          <a:prstGeom prst="ellipse">
            <a:avLst/>
          </a:prstGeom>
          <a:solidFill>
            <a:schemeClr val="accent1"/>
          </a:solidFill>
          <a:ln w="19050" algn="ctr">
            <a:noFill/>
            <a:miter lim="800000"/>
            <a:headEnd/>
            <a:tailEnd/>
          </a:ln>
        </p:spPr>
        <p:txBody>
          <a:bodyPr wrap="none" anchor="ctr"/>
          <a:lstStyle/>
          <a:p>
            <a:pPr algn="ctr">
              <a:buFont typeface="Wingdings 2" pitchFamily="18" charset="2"/>
              <a:buNone/>
            </a:pPr>
            <a:r>
              <a:rPr lang="en-US" sz="1200" b="0"/>
              <a:t>Gather</a:t>
            </a:r>
          </a:p>
        </p:txBody>
      </p:sp>
      <p:sp>
        <p:nvSpPr>
          <p:cNvPr id="40970" name="Rectangle 7"/>
          <p:cNvSpPr>
            <a:spLocks noChangeArrowheads="1"/>
          </p:cNvSpPr>
          <p:nvPr/>
        </p:nvSpPr>
        <p:spPr bwMode="auto">
          <a:xfrm>
            <a:off x="5413375" y="5449888"/>
            <a:ext cx="1727200" cy="1047750"/>
          </a:xfrm>
          <a:prstGeom prst="rect">
            <a:avLst/>
          </a:prstGeom>
          <a:noFill/>
          <a:ln w="28575" algn="ctr">
            <a:solidFill>
              <a:schemeClr val="tx2"/>
            </a:solidFill>
            <a:prstDash val="dash"/>
            <a:miter lim="800000"/>
            <a:headEnd/>
            <a:tailEnd/>
          </a:ln>
        </p:spPr>
        <p:txBody>
          <a:bodyPr wrap="none" anchor="b"/>
          <a:lstStyle/>
          <a:p>
            <a:pPr>
              <a:buClr>
                <a:schemeClr val="accent2"/>
              </a:buClr>
              <a:buFont typeface="Wingdings 2" pitchFamily="18" charset="2"/>
              <a:buNone/>
            </a:pPr>
            <a:r>
              <a:rPr lang="en-US" sz="1200" b="0"/>
              <a:t>Checking</a:t>
            </a:r>
          </a:p>
        </p:txBody>
      </p:sp>
      <p:sp>
        <p:nvSpPr>
          <p:cNvPr id="40971" name="Line 10"/>
          <p:cNvSpPr>
            <a:spLocks noChangeShapeType="1"/>
          </p:cNvSpPr>
          <p:nvPr/>
        </p:nvSpPr>
        <p:spPr bwMode="auto">
          <a:xfrm flipV="1">
            <a:off x="3856038" y="5848350"/>
            <a:ext cx="1801812" cy="171450"/>
          </a:xfrm>
          <a:prstGeom prst="line">
            <a:avLst/>
          </a:prstGeom>
          <a:noFill/>
          <a:ln w="28575" algn="ctr">
            <a:solidFill>
              <a:schemeClr val="hlink"/>
            </a:solidFill>
            <a:round/>
            <a:headEnd type="none" w="med" len="sm"/>
            <a:tailEnd type="triangle" w="med" len="med"/>
          </a:ln>
        </p:spPr>
        <p:txBody>
          <a:bodyPr/>
          <a:lstStyle/>
          <a:p>
            <a:endParaRPr lang="en-US"/>
          </a:p>
        </p:txBody>
      </p:sp>
      <p:sp>
        <p:nvSpPr>
          <p:cNvPr id="40972" name="Rectangle 11"/>
          <p:cNvSpPr>
            <a:spLocks noChangeArrowheads="1"/>
          </p:cNvSpPr>
          <p:nvPr/>
        </p:nvSpPr>
        <p:spPr bwMode="auto">
          <a:xfrm>
            <a:off x="5416550" y="1258888"/>
            <a:ext cx="3500438" cy="3159125"/>
          </a:xfrm>
          <a:prstGeom prst="rect">
            <a:avLst/>
          </a:prstGeom>
          <a:noFill/>
          <a:ln w="28575" algn="ctr">
            <a:solidFill>
              <a:schemeClr val="tx2"/>
            </a:solidFill>
            <a:prstDash val="dash"/>
            <a:miter lim="800000"/>
            <a:headEnd/>
            <a:tailEnd/>
          </a:ln>
        </p:spPr>
        <p:txBody>
          <a:bodyPr wrap="none" anchor="b"/>
          <a:lstStyle/>
          <a:p>
            <a:pPr>
              <a:buClr>
                <a:schemeClr val="accent2"/>
              </a:buClr>
              <a:buFont typeface="Wingdings 2" pitchFamily="18" charset="2"/>
              <a:buNone/>
            </a:pPr>
            <a:r>
              <a:rPr lang="en-US" sz="1200" b="0"/>
              <a:t>Deduplicating</a:t>
            </a:r>
          </a:p>
        </p:txBody>
      </p:sp>
      <p:sp>
        <p:nvSpPr>
          <p:cNvPr id="40973" name="Oval 14"/>
          <p:cNvSpPr>
            <a:spLocks noChangeArrowheads="1"/>
          </p:cNvSpPr>
          <p:nvPr/>
        </p:nvSpPr>
        <p:spPr bwMode="auto">
          <a:xfrm>
            <a:off x="6059488" y="1341438"/>
            <a:ext cx="2295525" cy="876300"/>
          </a:xfrm>
          <a:prstGeom prst="ellipse">
            <a:avLst/>
          </a:prstGeom>
          <a:solidFill>
            <a:schemeClr val="accent1"/>
          </a:solidFill>
          <a:ln w="19050" algn="ctr">
            <a:noFill/>
            <a:miter lim="800000"/>
            <a:headEnd/>
            <a:tailEnd/>
          </a:ln>
        </p:spPr>
        <p:txBody>
          <a:bodyPr wrap="none" anchor="ctr"/>
          <a:lstStyle/>
          <a:p>
            <a:pPr algn="ctr">
              <a:buFont typeface="Wingdings 2" pitchFamily="18" charset="2"/>
              <a:buNone/>
            </a:pPr>
            <a:r>
              <a:rPr lang="en-US" sz="1200" b="0"/>
              <a:t>Byte-by-byte comparison</a:t>
            </a:r>
          </a:p>
          <a:p>
            <a:pPr algn="ctr">
              <a:buFont typeface="Wingdings 2" pitchFamily="18" charset="2"/>
              <a:buNone/>
            </a:pPr>
            <a:r>
              <a:rPr lang="en-US" sz="1200" b="0"/>
              <a:t>Count file update</a:t>
            </a:r>
          </a:p>
          <a:p>
            <a:pPr algn="ctr">
              <a:buFont typeface="Wingdings 2" pitchFamily="18" charset="2"/>
              <a:buNone/>
            </a:pPr>
            <a:r>
              <a:rPr lang="en-US" sz="1200" b="0"/>
              <a:t>Update inode</a:t>
            </a:r>
          </a:p>
        </p:txBody>
      </p:sp>
      <p:sp>
        <p:nvSpPr>
          <p:cNvPr id="40974" name="Rectangle 20"/>
          <p:cNvSpPr>
            <a:spLocks noChangeArrowheads="1"/>
          </p:cNvSpPr>
          <p:nvPr/>
        </p:nvSpPr>
        <p:spPr bwMode="auto">
          <a:xfrm>
            <a:off x="1781175" y="3482975"/>
            <a:ext cx="2965450" cy="1838325"/>
          </a:xfrm>
          <a:prstGeom prst="rect">
            <a:avLst/>
          </a:prstGeom>
          <a:noFill/>
          <a:ln w="28575" algn="ctr">
            <a:solidFill>
              <a:schemeClr val="tx2"/>
            </a:solidFill>
            <a:prstDash val="dash"/>
            <a:miter lim="800000"/>
            <a:headEnd/>
            <a:tailEnd/>
          </a:ln>
        </p:spPr>
        <p:txBody>
          <a:bodyPr wrap="none" anchor="b"/>
          <a:lstStyle/>
          <a:p>
            <a:pPr>
              <a:buClr>
                <a:schemeClr val="accent2"/>
              </a:buClr>
              <a:buFont typeface="Wingdings 2" pitchFamily="18" charset="2"/>
              <a:buNone/>
            </a:pPr>
            <a:r>
              <a:rPr lang="en-US" sz="1200" b="0"/>
              <a:t>Sorting</a:t>
            </a:r>
          </a:p>
        </p:txBody>
      </p:sp>
      <p:grpSp>
        <p:nvGrpSpPr>
          <p:cNvPr id="2" name="Group 101"/>
          <p:cNvGrpSpPr>
            <a:grpSpLocks/>
          </p:cNvGrpSpPr>
          <p:nvPr/>
        </p:nvGrpSpPr>
        <p:grpSpPr bwMode="auto">
          <a:xfrm>
            <a:off x="1979613" y="4065588"/>
            <a:ext cx="2568575" cy="300037"/>
            <a:chOff x="1809750" y="4064815"/>
            <a:chExt cx="2568575" cy="300038"/>
          </a:xfrm>
        </p:grpSpPr>
        <p:sp>
          <p:nvSpPr>
            <p:cNvPr id="41005" name="Oval 21"/>
            <p:cNvSpPr>
              <a:spLocks noChangeArrowheads="1"/>
            </p:cNvSpPr>
            <p:nvPr/>
          </p:nvSpPr>
          <p:spPr bwMode="auto">
            <a:xfrm>
              <a:off x="1809750" y="4064816"/>
              <a:ext cx="736600" cy="300037"/>
            </a:xfrm>
            <a:prstGeom prst="ellipse">
              <a:avLst/>
            </a:prstGeom>
            <a:solidFill>
              <a:schemeClr val="accent1"/>
            </a:solidFill>
            <a:ln w="19050" algn="ctr">
              <a:noFill/>
              <a:miter lim="800000"/>
              <a:headEnd/>
              <a:tailEnd/>
            </a:ln>
          </p:spPr>
          <p:txBody>
            <a:bodyPr wrap="none" anchor="ctr"/>
            <a:lstStyle/>
            <a:p>
              <a:pPr algn="ctr">
                <a:buFont typeface="Wingdings 2" pitchFamily="18" charset="2"/>
                <a:buNone/>
              </a:pPr>
              <a:r>
                <a:rPr lang="en-US" sz="1200" b="0"/>
                <a:t>qsort</a:t>
              </a:r>
            </a:p>
          </p:txBody>
        </p:sp>
        <p:sp>
          <p:nvSpPr>
            <p:cNvPr id="41006" name="Oval 22"/>
            <p:cNvSpPr>
              <a:spLocks noChangeArrowheads="1"/>
            </p:cNvSpPr>
            <p:nvPr/>
          </p:nvSpPr>
          <p:spPr bwMode="auto">
            <a:xfrm>
              <a:off x="2598738" y="4064816"/>
              <a:ext cx="736600" cy="300037"/>
            </a:xfrm>
            <a:prstGeom prst="ellipse">
              <a:avLst/>
            </a:prstGeom>
            <a:solidFill>
              <a:schemeClr val="accent1"/>
            </a:solidFill>
            <a:ln w="19050" algn="ctr">
              <a:noFill/>
              <a:miter lim="800000"/>
              <a:headEnd/>
              <a:tailEnd/>
            </a:ln>
          </p:spPr>
          <p:txBody>
            <a:bodyPr wrap="none" anchor="ctr"/>
            <a:lstStyle/>
            <a:p>
              <a:pPr algn="ctr">
                <a:buFont typeface="Wingdings 2" pitchFamily="18" charset="2"/>
                <a:buNone/>
              </a:pPr>
              <a:r>
                <a:rPr lang="en-US" sz="1200" b="0"/>
                <a:t>qsort</a:t>
              </a:r>
            </a:p>
          </p:txBody>
        </p:sp>
        <p:sp>
          <p:nvSpPr>
            <p:cNvPr id="41007" name="Oval 23"/>
            <p:cNvSpPr>
              <a:spLocks noChangeArrowheads="1"/>
            </p:cNvSpPr>
            <p:nvPr/>
          </p:nvSpPr>
          <p:spPr bwMode="auto">
            <a:xfrm>
              <a:off x="3641725" y="4064815"/>
              <a:ext cx="736600" cy="300038"/>
            </a:xfrm>
            <a:prstGeom prst="ellipse">
              <a:avLst/>
            </a:prstGeom>
            <a:solidFill>
              <a:schemeClr val="accent1"/>
            </a:solidFill>
            <a:ln w="19050" algn="ctr">
              <a:noFill/>
              <a:miter lim="800000"/>
              <a:headEnd/>
              <a:tailEnd/>
            </a:ln>
          </p:spPr>
          <p:txBody>
            <a:bodyPr wrap="none" anchor="ctr"/>
            <a:lstStyle/>
            <a:p>
              <a:pPr algn="ctr">
                <a:buFont typeface="Wingdings 2" pitchFamily="18" charset="2"/>
                <a:buNone/>
              </a:pPr>
              <a:r>
                <a:rPr lang="en-US" sz="1200" b="0"/>
                <a:t>qsort</a:t>
              </a:r>
            </a:p>
          </p:txBody>
        </p:sp>
        <p:sp>
          <p:nvSpPr>
            <p:cNvPr id="41008" name="Text Box 24"/>
            <p:cNvSpPr txBox="1">
              <a:spLocks noChangeArrowheads="1"/>
            </p:cNvSpPr>
            <p:nvPr/>
          </p:nvSpPr>
          <p:spPr bwMode="auto">
            <a:xfrm>
              <a:off x="3265488" y="4076335"/>
              <a:ext cx="425450" cy="276999"/>
            </a:xfrm>
            <a:prstGeom prst="rect">
              <a:avLst/>
            </a:prstGeom>
            <a:noFill/>
            <a:ln w="9525">
              <a:noFill/>
              <a:miter lim="800000"/>
              <a:headEnd/>
              <a:tailEnd/>
            </a:ln>
          </p:spPr>
          <p:txBody>
            <a:bodyPr>
              <a:spAutoFit/>
            </a:bodyPr>
            <a:lstStyle/>
            <a:p>
              <a:pPr algn="ctr">
                <a:spcBef>
                  <a:spcPct val="50000"/>
                </a:spcBef>
                <a:buClr>
                  <a:schemeClr val="accent2"/>
                </a:buClr>
                <a:buFont typeface="Wingdings 2" pitchFamily="18" charset="2"/>
                <a:buNone/>
              </a:pPr>
              <a:r>
                <a:rPr lang="en-US" sz="1200" b="0"/>
                <a:t>...</a:t>
              </a:r>
            </a:p>
          </p:txBody>
        </p:sp>
      </p:grpSp>
      <p:sp>
        <p:nvSpPr>
          <p:cNvPr id="40976" name="Oval 25"/>
          <p:cNvSpPr>
            <a:spLocks noChangeArrowheads="1"/>
          </p:cNvSpPr>
          <p:nvPr/>
        </p:nvSpPr>
        <p:spPr bwMode="auto">
          <a:xfrm>
            <a:off x="2511425" y="4622800"/>
            <a:ext cx="1249363" cy="523875"/>
          </a:xfrm>
          <a:prstGeom prst="ellipse">
            <a:avLst/>
          </a:prstGeom>
          <a:solidFill>
            <a:schemeClr val="accent1"/>
          </a:solidFill>
          <a:ln w="19050" algn="ctr">
            <a:noFill/>
            <a:miter lim="800000"/>
            <a:headEnd/>
            <a:tailEnd/>
          </a:ln>
        </p:spPr>
        <p:txBody>
          <a:bodyPr wrap="none" anchor="ctr"/>
          <a:lstStyle/>
          <a:p>
            <a:pPr algn="ctr">
              <a:buFont typeface="Wingdings 2" pitchFamily="18" charset="2"/>
              <a:buNone/>
            </a:pPr>
            <a:r>
              <a:rPr lang="en-US" sz="1200" b="0"/>
              <a:t>Merge Sort</a:t>
            </a:r>
          </a:p>
        </p:txBody>
      </p:sp>
      <p:sp>
        <p:nvSpPr>
          <p:cNvPr id="40977" name="Rectangle 41"/>
          <p:cNvSpPr>
            <a:spLocks noChangeArrowheads="1"/>
          </p:cNvSpPr>
          <p:nvPr/>
        </p:nvSpPr>
        <p:spPr bwMode="auto">
          <a:xfrm>
            <a:off x="3330575" y="1258888"/>
            <a:ext cx="1952625" cy="2103437"/>
          </a:xfrm>
          <a:prstGeom prst="rect">
            <a:avLst/>
          </a:prstGeom>
          <a:noFill/>
          <a:ln w="28575" algn="ctr">
            <a:solidFill>
              <a:schemeClr val="tx2"/>
            </a:solidFill>
            <a:prstDash val="dash"/>
            <a:miter lim="800000"/>
            <a:headEnd/>
            <a:tailEnd/>
          </a:ln>
        </p:spPr>
        <p:txBody>
          <a:bodyPr wrap="none" anchor="b"/>
          <a:lstStyle/>
          <a:p>
            <a:pPr>
              <a:buClr>
                <a:schemeClr val="accent2"/>
              </a:buClr>
              <a:buFont typeface="Wingdings 2" pitchFamily="18" charset="2"/>
              <a:buNone/>
            </a:pPr>
            <a:endParaRPr lang="en-US" sz="1200" b="0"/>
          </a:p>
        </p:txBody>
      </p:sp>
      <p:sp>
        <p:nvSpPr>
          <p:cNvPr id="40978" name="Oval 43"/>
          <p:cNvSpPr>
            <a:spLocks noChangeArrowheads="1"/>
          </p:cNvSpPr>
          <p:nvPr/>
        </p:nvSpPr>
        <p:spPr bwMode="auto">
          <a:xfrm>
            <a:off x="3667125" y="1341438"/>
            <a:ext cx="1279525" cy="465137"/>
          </a:xfrm>
          <a:prstGeom prst="ellipse">
            <a:avLst/>
          </a:prstGeom>
          <a:solidFill>
            <a:schemeClr val="accent1"/>
          </a:solidFill>
          <a:ln w="19050" algn="ctr">
            <a:noFill/>
            <a:miter lim="800000"/>
            <a:headEnd/>
            <a:tailEnd/>
          </a:ln>
        </p:spPr>
        <p:txBody>
          <a:bodyPr wrap="none" anchor="ctr"/>
          <a:lstStyle/>
          <a:p>
            <a:pPr algn="ctr">
              <a:buFont typeface="Wingdings 2" pitchFamily="18" charset="2"/>
              <a:buNone/>
            </a:pPr>
            <a:r>
              <a:rPr lang="en-US" sz="1200" b="0"/>
              <a:t>Block Write</a:t>
            </a:r>
          </a:p>
        </p:txBody>
      </p:sp>
      <p:sp>
        <p:nvSpPr>
          <p:cNvPr id="40979" name="Oval 47"/>
          <p:cNvSpPr>
            <a:spLocks noChangeArrowheads="1"/>
          </p:cNvSpPr>
          <p:nvPr/>
        </p:nvSpPr>
        <p:spPr bwMode="auto">
          <a:xfrm>
            <a:off x="3667125" y="1998663"/>
            <a:ext cx="1279525" cy="482600"/>
          </a:xfrm>
          <a:prstGeom prst="ellipse">
            <a:avLst/>
          </a:prstGeom>
          <a:solidFill>
            <a:schemeClr val="accent1"/>
          </a:solidFill>
          <a:ln w="19050" algn="ctr">
            <a:noFill/>
            <a:miter lim="800000"/>
            <a:headEnd/>
            <a:tailEnd/>
          </a:ln>
        </p:spPr>
        <p:txBody>
          <a:bodyPr wrap="none" anchor="ctr"/>
          <a:lstStyle/>
          <a:p>
            <a:pPr algn="ctr">
              <a:buFont typeface="Wingdings 2" pitchFamily="18" charset="2"/>
              <a:buNone/>
            </a:pPr>
            <a:r>
              <a:rPr lang="en-US" sz="1200" b="0"/>
              <a:t>Log New FPs</a:t>
            </a:r>
          </a:p>
        </p:txBody>
      </p:sp>
      <p:cxnSp>
        <p:nvCxnSpPr>
          <p:cNvPr id="40980" name="Straight Arrow Connector 59"/>
          <p:cNvCxnSpPr>
            <a:cxnSpLocks noChangeShapeType="1"/>
            <a:stCxn id="40969" idx="4"/>
            <a:endCxn id="40968" idx="0"/>
          </p:cNvCxnSpPr>
          <p:nvPr/>
        </p:nvCxnSpPr>
        <p:spPr bwMode="auto">
          <a:xfrm>
            <a:off x="2149475" y="2309813"/>
            <a:ext cx="0" cy="363537"/>
          </a:xfrm>
          <a:prstGeom prst="straightConnector1">
            <a:avLst/>
          </a:prstGeom>
          <a:noFill/>
          <a:ln w="28575" algn="ctr">
            <a:solidFill>
              <a:schemeClr val="hlink"/>
            </a:solidFill>
            <a:round/>
            <a:headEnd type="none" w="med" len="sm"/>
            <a:tailEnd type="triangle" w="med" len="med"/>
          </a:ln>
        </p:spPr>
      </p:cxnSp>
      <p:sp>
        <p:nvSpPr>
          <p:cNvPr id="40981" name="Text Box 42"/>
          <p:cNvSpPr txBox="1">
            <a:spLocks noChangeArrowheads="1"/>
          </p:cNvSpPr>
          <p:nvPr/>
        </p:nvSpPr>
        <p:spPr bwMode="auto">
          <a:xfrm>
            <a:off x="3460750" y="2673350"/>
            <a:ext cx="784225" cy="457200"/>
          </a:xfrm>
          <a:prstGeom prst="rect">
            <a:avLst/>
          </a:prstGeom>
          <a:solidFill>
            <a:srgbClr val="009FDA"/>
          </a:solidFill>
          <a:ln w="19050" algn="ctr">
            <a:noFill/>
            <a:miter lim="800000"/>
            <a:headEnd/>
            <a:tailEnd/>
          </a:ln>
        </p:spPr>
        <p:txBody>
          <a:bodyPr wrap="none" anchor="ctr"/>
          <a:lstStyle/>
          <a:p>
            <a:pPr algn="ctr">
              <a:buFont typeface="Wingdings 2" pitchFamily="18" charset="2"/>
              <a:buNone/>
            </a:pPr>
            <a:r>
              <a:rPr lang="en-US" sz="1200" b="0">
                <a:solidFill>
                  <a:schemeClr val="bg1"/>
                </a:solidFill>
              </a:rPr>
              <a:t>Change</a:t>
            </a:r>
            <a:br>
              <a:rPr lang="en-US" sz="1200" b="0">
                <a:solidFill>
                  <a:schemeClr val="bg1"/>
                </a:solidFill>
              </a:rPr>
            </a:br>
            <a:r>
              <a:rPr lang="en-US" sz="1200" b="0">
                <a:solidFill>
                  <a:schemeClr val="bg1"/>
                </a:solidFill>
              </a:rPr>
              <a:t>Log File</a:t>
            </a:r>
          </a:p>
        </p:txBody>
      </p:sp>
      <p:sp>
        <p:nvSpPr>
          <p:cNvPr id="40982" name="Text Box 42"/>
          <p:cNvSpPr txBox="1">
            <a:spLocks noChangeArrowheads="1"/>
          </p:cNvSpPr>
          <p:nvPr/>
        </p:nvSpPr>
        <p:spPr bwMode="auto">
          <a:xfrm>
            <a:off x="4368800" y="2673350"/>
            <a:ext cx="784225" cy="457200"/>
          </a:xfrm>
          <a:prstGeom prst="rect">
            <a:avLst/>
          </a:prstGeom>
          <a:solidFill>
            <a:srgbClr val="009FDA"/>
          </a:solidFill>
          <a:ln w="19050" algn="ctr">
            <a:noFill/>
            <a:miter lim="800000"/>
            <a:headEnd/>
            <a:tailEnd/>
          </a:ln>
        </p:spPr>
        <p:txBody>
          <a:bodyPr wrap="none" anchor="ctr"/>
          <a:lstStyle/>
          <a:p>
            <a:pPr algn="ctr">
              <a:buFont typeface="Wingdings 2" pitchFamily="18" charset="2"/>
              <a:buNone/>
            </a:pPr>
            <a:r>
              <a:rPr lang="en-US" sz="1200" b="0">
                <a:solidFill>
                  <a:schemeClr val="bg1"/>
                </a:solidFill>
              </a:rPr>
              <a:t>Change</a:t>
            </a:r>
            <a:br>
              <a:rPr lang="en-US" sz="1200" b="0">
                <a:solidFill>
                  <a:schemeClr val="bg1"/>
                </a:solidFill>
              </a:rPr>
            </a:br>
            <a:r>
              <a:rPr lang="en-US" sz="1200" b="0">
                <a:solidFill>
                  <a:schemeClr val="bg1"/>
                </a:solidFill>
              </a:rPr>
              <a:t>Log File</a:t>
            </a:r>
          </a:p>
        </p:txBody>
      </p:sp>
      <p:cxnSp>
        <p:nvCxnSpPr>
          <p:cNvPr id="40983" name="Straight Arrow Connector 62"/>
          <p:cNvCxnSpPr>
            <a:cxnSpLocks noChangeShapeType="1"/>
            <a:stCxn id="40978" idx="4"/>
            <a:endCxn id="40979" idx="0"/>
          </p:cNvCxnSpPr>
          <p:nvPr/>
        </p:nvCxnSpPr>
        <p:spPr bwMode="auto">
          <a:xfrm>
            <a:off x="4306888" y="1806575"/>
            <a:ext cx="0" cy="192088"/>
          </a:xfrm>
          <a:prstGeom prst="straightConnector1">
            <a:avLst/>
          </a:prstGeom>
          <a:noFill/>
          <a:ln w="28575" algn="ctr">
            <a:solidFill>
              <a:schemeClr val="hlink"/>
            </a:solidFill>
            <a:round/>
            <a:headEnd type="none" w="med" len="sm"/>
            <a:tailEnd type="triangle" w="med" len="med"/>
          </a:ln>
        </p:spPr>
      </p:cxnSp>
      <p:cxnSp>
        <p:nvCxnSpPr>
          <p:cNvPr id="40984" name="Straight Arrow Connector 71"/>
          <p:cNvCxnSpPr>
            <a:cxnSpLocks noChangeShapeType="1"/>
            <a:stCxn id="40979" idx="5"/>
            <a:endCxn id="40982" idx="0"/>
          </p:cNvCxnSpPr>
          <p:nvPr/>
        </p:nvCxnSpPr>
        <p:spPr bwMode="auto">
          <a:xfrm>
            <a:off x="4759325" y="2409825"/>
            <a:ext cx="1588" cy="263525"/>
          </a:xfrm>
          <a:prstGeom prst="straightConnector1">
            <a:avLst/>
          </a:prstGeom>
          <a:noFill/>
          <a:ln w="28575" algn="ctr">
            <a:solidFill>
              <a:schemeClr val="hlink"/>
            </a:solidFill>
            <a:round/>
            <a:headEnd type="none" w="med" len="sm"/>
            <a:tailEnd type="triangle" w="med" len="med"/>
          </a:ln>
        </p:spPr>
      </p:cxnSp>
      <p:sp>
        <p:nvSpPr>
          <p:cNvPr id="40985" name="Text Box 12"/>
          <p:cNvSpPr txBox="1">
            <a:spLocks noChangeArrowheads="1"/>
          </p:cNvSpPr>
          <p:nvPr/>
        </p:nvSpPr>
        <p:spPr bwMode="auto">
          <a:xfrm>
            <a:off x="5626100" y="3611563"/>
            <a:ext cx="1184275" cy="461962"/>
          </a:xfrm>
          <a:prstGeom prst="rect">
            <a:avLst/>
          </a:prstGeom>
          <a:solidFill>
            <a:srgbClr val="009FDA"/>
          </a:solidFill>
          <a:ln w="19050" algn="ctr">
            <a:noFill/>
            <a:miter lim="800000"/>
            <a:headEnd/>
            <a:tailEnd/>
          </a:ln>
        </p:spPr>
        <p:txBody>
          <a:bodyPr wrap="none" anchor="ctr"/>
          <a:lstStyle/>
          <a:p>
            <a:pPr algn="ctr">
              <a:buFont typeface="Wingdings 2" pitchFamily="18" charset="2"/>
              <a:buNone/>
            </a:pPr>
            <a:r>
              <a:rPr lang="en-US" sz="1200" b="0">
                <a:solidFill>
                  <a:schemeClr val="bg1"/>
                </a:solidFill>
              </a:rPr>
              <a:t>Duplicate</a:t>
            </a:r>
          </a:p>
          <a:p>
            <a:pPr algn="ctr">
              <a:buFont typeface="Wingdings 2" pitchFamily="18" charset="2"/>
              <a:buNone/>
            </a:pPr>
            <a:r>
              <a:rPr lang="en-US" sz="1200" b="0">
                <a:solidFill>
                  <a:schemeClr val="bg1"/>
                </a:solidFill>
              </a:rPr>
              <a:t>Entry File</a:t>
            </a:r>
          </a:p>
        </p:txBody>
      </p:sp>
      <p:sp>
        <p:nvSpPr>
          <p:cNvPr id="40986" name="Text Box 36"/>
          <p:cNvSpPr txBox="1">
            <a:spLocks noChangeArrowheads="1"/>
          </p:cNvSpPr>
          <p:nvPr/>
        </p:nvSpPr>
        <p:spPr bwMode="auto">
          <a:xfrm>
            <a:off x="7578725" y="3611563"/>
            <a:ext cx="1184275" cy="461962"/>
          </a:xfrm>
          <a:prstGeom prst="rect">
            <a:avLst/>
          </a:prstGeom>
          <a:solidFill>
            <a:srgbClr val="009FDA"/>
          </a:solidFill>
          <a:ln w="19050" algn="ctr">
            <a:noFill/>
            <a:miter lim="800000"/>
            <a:headEnd/>
            <a:tailEnd/>
          </a:ln>
        </p:spPr>
        <p:txBody>
          <a:bodyPr wrap="none" anchor="ctr"/>
          <a:lstStyle/>
          <a:p>
            <a:pPr algn="ctr">
              <a:buFont typeface="Wingdings 2" pitchFamily="18" charset="2"/>
              <a:buNone/>
            </a:pPr>
            <a:r>
              <a:rPr lang="en-US" sz="1200" b="0">
                <a:solidFill>
                  <a:schemeClr val="bg1"/>
                </a:solidFill>
              </a:rPr>
              <a:t>Block Ref </a:t>
            </a:r>
          </a:p>
          <a:p>
            <a:pPr algn="ctr">
              <a:buFont typeface="Wingdings 2" pitchFamily="18" charset="2"/>
              <a:buNone/>
            </a:pPr>
            <a:r>
              <a:rPr lang="en-US" sz="1200" b="0">
                <a:solidFill>
                  <a:schemeClr val="bg1"/>
                </a:solidFill>
              </a:rPr>
              <a:t>Count File</a:t>
            </a:r>
          </a:p>
        </p:txBody>
      </p:sp>
      <p:sp>
        <p:nvSpPr>
          <p:cNvPr id="40987" name="Oval 47"/>
          <p:cNvSpPr>
            <a:spLocks noChangeArrowheads="1"/>
          </p:cNvSpPr>
          <p:nvPr/>
        </p:nvSpPr>
        <p:spPr bwMode="auto">
          <a:xfrm>
            <a:off x="5651500" y="2673350"/>
            <a:ext cx="1133475" cy="484188"/>
          </a:xfrm>
          <a:prstGeom prst="ellipse">
            <a:avLst/>
          </a:prstGeom>
          <a:solidFill>
            <a:schemeClr val="accent1"/>
          </a:solidFill>
          <a:ln w="19050" algn="ctr">
            <a:noFill/>
            <a:miter lim="800000"/>
            <a:headEnd/>
            <a:tailEnd/>
          </a:ln>
        </p:spPr>
        <p:txBody>
          <a:bodyPr wrap="none" anchor="ctr"/>
          <a:lstStyle/>
          <a:p>
            <a:pPr algn="ctr">
              <a:buFont typeface="Wingdings 2" pitchFamily="18" charset="2"/>
              <a:buNone/>
            </a:pPr>
            <a:r>
              <a:rPr lang="en-US" sz="1200" b="0"/>
              <a:t>Sort by Inode</a:t>
            </a:r>
          </a:p>
        </p:txBody>
      </p:sp>
      <p:sp>
        <p:nvSpPr>
          <p:cNvPr id="40988" name="Oval 47"/>
          <p:cNvSpPr>
            <a:spLocks noChangeArrowheads="1"/>
          </p:cNvSpPr>
          <p:nvPr/>
        </p:nvSpPr>
        <p:spPr bwMode="auto">
          <a:xfrm>
            <a:off x="6878638" y="2673350"/>
            <a:ext cx="1133475" cy="484188"/>
          </a:xfrm>
          <a:prstGeom prst="ellipse">
            <a:avLst/>
          </a:prstGeom>
          <a:solidFill>
            <a:schemeClr val="accent1"/>
          </a:solidFill>
          <a:ln w="19050" algn="ctr">
            <a:noFill/>
            <a:miter lim="800000"/>
            <a:headEnd/>
            <a:tailEnd/>
          </a:ln>
        </p:spPr>
        <p:txBody>
          <a:bodyPr wrap="none" anchor="ctr"/>
          <a:lstStyle/>
          <a:p>
            <a:pPr algn="ctr">
              <a:buFont typeface="Wingdings 2" pitchFamily="18" charset="2"/>
              <a:buNone/>
            </a:pPr>
            <a:r>
              <a:rPr lang="en-US" sz="1200" b="0"/>
              <a:t>Update Inode</a:t>
            </a:r>
          </a:p>
        </p:txBody>
      </p:sp>
      <p:cxnSp>
        <p:nvCxnSpPr>
          <p:cNvPr id="40989" name="Straight Arrow Connector 83"/>
          <p:cNvCxnSpPr>
            <a:cxnSpLocks noChangeShapeType="1"/>
            <a:stCxn id="40973" idx="4"/>
            <a:endCxn id="40988" idx="0"/>
          </p:cNvCxnSpPr>
          <p:nvPr/>
        </p:nvCxnSpPr>
        <p:spPr bwMode="auto">
          <a:xfrm>
            <a:off x="7207250" y="2217738"/>
            <a:ext cx="238125" cy="455612"/>
          </a:xfrm>
          <a:prstGeom prst="straightConnector1">
            <a:avLst/>
          </a:prstGeom>
          <a:noFill/>
          <a:ln w="28575" algn="ctr">
            <a:solidFill>
              <a:schemeClr val="hlink"/>
            </a:solidFill>
            <a:round/>
            <a:headEnd type="none" w="med" len="sm"/>
            <a:tailEnd type="triangle" w="med" len="med"/>
          </a:ln>
        </p:spPr>
      </p:cxnSp>
      <p:cxnSp>
        <p:nvCxnSpPr>
          <p:cNvPr id="40990" name="Straight Arrow Connector 87"/>
          <p:cNvCxnSpPr>
            <a:cxnSpLocks noChangeShapeType="1"/>
            <a:stCxn id="40987" idx="0"/>
            <a:endCxn id="40973" idx="3"/>
          </p:cNvCxnSpPr>
          <p:nvPr/>
        </p:nvCxnSpPr>
        <p:spPr bwMode="auto">
          <a:xfrm flipV="1">
            <a:off x="6218238" y="2089150"/>
            <a:ext cx="177800" cy="584200"/>
          </a:xfrm>
          <a:prstGeom prst="straightConnector1">
            <a:avLst/>
          </a:prstGeom>
          <a:noFill/>
          <a:ln w="28575" algn="ctr">
            <a:solidFill>
              <a:schemeClr val="hlink"/>
            </a:solidFill>
            <a:round/>
            <a:headEnd type="none" w="med" len="sm"/>
            <a:tailEnd type="triangle" w="med" len="med"/>
          </a:ln>
        </p:spPr>
      </p:cxnSp>
      <p:cxnSp>
        <p:nvCxnSpPr>
          <p:cNvPr id="40991" name="Straight Arrow Connector 90"/>
          <p:cNvCxnSpPr>
            <a:cxnSpLocks noChangeShapeType="1"/>
            <a:stCxn id="40973" idx="5"/>
            <a:endCxn id="40986" idx="0"/>
          </p:cNvCxnSpPr>
          <p:nvPr/>
        </p:nvCxnSpPr>
        <p:spPr bwMode="auto">
          <a:xfrm>
            <a:off x="8018463" y="2089150"/>
            <a:ext cx="152400" cy="1522413"/>
          </a:xfrm>
          <a:prstGeom prst="straightConnector1">
            <a:avLst/>
          </a:prstGeom>
          <a:noFill/>
          <a:ln w="28575" algn="ctr">
            <a:solidFill>
              <a:schemeClr val="hlink"/>
            </a:solidFill>
            <a:round/>
            <a:headEnd type="none" w="med" len="sm"/>
            <a:tailEnd type="triangle" w="med" len="med"/>
          </a:ln>
        </p:spPr>
      </p:cxnSp>
      <p:cxnSp>
        <p:nvCxnSpPr>
          <p:cNvPr id="40992" name="Elbow Connector 105"/>
          <p:cNvCxnSpPr>
            <a:cxnSpLocks noChangeShapeType="1"/>
            <a:stCxn id="41005" idx="0"/>
            <a:endCxn id="41006" idx="0"/>
          </p:cNvCxnSpPr>
          <p:nvPr/>
        </p:nvCxnSpPr>
        <p:spPr bwMode="auto">
          <a:xfrm rot="5400000" flipV="1">
            <a:off x="2741613" y="3671888"/>
            <a:ext cx="1587" cy="788987"/>
          </a:xfrm>
          <a:prstGeom prst="bentConnector3">
            <a:avLst>
              <a:gd name="adj1" fmla="val -14400005"/>
            </a:avLst>
          </a:prstGeom>
          <a:noFill/>
          <a:ln w="28575" algn="ctr">
            <a:solidFill>
              <a:schemeClr val="hlink"/>
            </a:solidFill>
            <a:round/>
            <a:headEnd type="triangle" w="med" len="sm"/>
            <a:tailEnd type="triangle" w="med" len="med"/>
          </a:ln>
        </p:spPr>
      </p:cxnSp>
      <p:cxnSp>
        <p:nvCxnSpPr>
          <p:cNvPr id="40993" name="Straight Arrow Connector 109"/>
          <p:cNvCxnSpPr>
            <a:cxnSpLocks noChangeShapeType="1"/>
            <a:stCxn id="40968" idx="2"/>
          </p:cNvCxnSpPr>
          <p:nvPr/>
        </p:nvCxnSpPr>
        <p:spPr bwMode="auto">
          <a:xfrm rot="16200000" flipH="1">
            <a:off x="2031207" y="3124993"/>
            <a:ext cx="831850" cy="595313"/>
          </a:xfrm>
          <a:prstGeom prst="straightConnector1">
            <a:avLst/>
          </a:prstGeom>
          <a:noFill/>
          <a:ln w="28575" algn="ctr">
            <a:solidFill>
              <a:schemeClr val="hlink"/>
            </a:solidFill>
            <a:round/>
            <a:headEnd type="none" w="med" len="sm"/>
            <a:tailEnd type="triangle" w="med" len="med"/>
          </a:ln>
        </p:spPr>
      </p:cxnSp>
      <p:cxnSp>
        <p:nvCxnSpPr>
          <p:cNvPr id="40994" name="Straight Arrow Connector 111"/>
          <p:cNvCxnSpPr>
            <a:cxnSpLocks noChangeShapeType="1"/>
            <a:stCxn id="40981" idx="2"/>
          </p:cNvCxnSpPr>
          <p:nvPr/>
        </p:nvCxnSpPr>
        <p:spPr bwMode="auto">
          <a:xfrm rot="5400000">
            <a:off x="3373438" y="3368675"/>
            <a:ext cx="717550" cy="241300"/>
          </a:xfrm>
          <a:prstGeom prst="straightConnector1">
            <a:avLst/>
          </a:prstGeom>
          <a:noFill/>
          <a:ln w="19050" algn="ctr">
            <a:solidFill>
              <a:schemeClr val="hlink"/>
            </a:solidFill>
            <a:round/>
            <a:headEnd type="none" w="med" len="sm"/>
            <a:tailEnd type="triangle" w="med" len="med"/>
          </a:ln>
        </p:spPr>
      </p:cxnSp>
      <p:cxnSp>
        <p:nvCxnSpPr>
          <p:cNvPr id="40995" name="Straight Arrow Connector 115"/>
          <p:cNvCxnSpPr>
            <a:cxnSpLocks noChangeShapeType="1"/>
            <a:stCxn id="41005" idx="4"/>
            <a:endCxn id="40976" idx="1"/>
          </p:cNvCxnSpPr>
          <p:nvPr/>
        </p:nvCxnSpPr>
        <p:spPr bwMode="auto">
          <a:xfrm>
            <a:off x="2347913" y="4365625"/>
            <a:ext cx="346075" cy="333375"/>
          </a:xfrm>
          <a:prstGeom prst="straightConnector1">
            <a:avLst/>
          </a:prstGeom>
          <a:noFill/>
          <a:ln w="28575" algn="ctr">
            <a:solidFill>
              <a:schemeClr val="hlink"/>
            </a:solidFill>
            <a:round/>
            <a:headEnd type="none" w="med" len="sm"/>
            <a:tailEnd type="triangle" w="med" len="med"/>
          </a:ln>
        </p:spPr>
      </p:cxnSp>
      <p:cxnSp>
        <p:nvCxnSpPr>
          <p:cNvPr id="40996" name="Straight Arrow Connector 117"/>
          <p:cNvCxnSpPr>
            <a:cxnSpLocks noChangeShapeType="1"/>
            <a:stCxn id="41006" idx="4"/>
            <a:endCxn id="40976" idx="0"/>
          </p:cNvCxnSpPr>
          <p:nvPr/>
        </p:nvCxnSpPr>
        <p:spPr bwMode="auto">
          <a:xfrm>
            <a:off x="3136900" y="4365625"/>
            <a:ext cx="0" cy="257175"/>
          </a:xfrm>
          <a:prstGeom prst="straightConnector1">
            <a:avLst/>
          </a:prstGeom>
          <a:noFill/>
          <a:ln w="28575" algn="ctr">
            <a:solidFill>
              <a:schemeClr val="hlink"/>
            </a:solidFill>
            <a:round/>
            <a:headEnd type="none" w="med" len="sm"/>
            <a:tailEnd type="triangle" w="med" len="med"/>
          </a:ln>
        </p:spPr>
      </p:cxnSp>
      <p:cxnSp>
        <p:nvCxnSpPr>
          <p:cNvPr id="40997" name="Straight Arrow Connector 119"/>
          <p:cNvCxnSpPr>
            <a:cxnSpLocks noChangeShapeType="1"/>
            <a:stCxn id="41007" idx="4"/>
            <a:endCxn id="40976" idx="7"/>
          </p:cNvCxnSpPr>
          <p:nvPr/>
        </p:nvCxnSpPr>
        <p:spPr bwMode="auto">
          <a:xfrm flipH="1">
            <a:off x="3578225" y="4365625"/>
            <a:ext cx="601663" cy="333375"/>
          </a:xfrm>
          <a:prstGeom prst="straightConnector1">
            <a:avLst/>
          </a:prstGeom>
          <a:noFill/>
          <a:ln w="28575" algn="ctr">
            <a:solidFill>
              <a:schemeClr val="hlink"/>
            </a:solidFill>
            <a:round/>
            <a:headEnd type="none" w="med" len="sm"/>
            <a:tailEnd type="triangle" w="med" len="med"/>
          </a:ln>
        </p:spPr>
      </p:cxnSp>
      <p:cxnSp>
        <p:nvCxnSpPr>
          <p:cNvPr id="40998" name="Straight Arrow Connector 121"/>
          <p:cNvCxnSpPr>
            <a:cxnSpLocks noChangeShapeType="1"/>
            <a:stCxn id="40976" idx="4"/>
          </p:cNvCxnSpPr>
          <p:nvPr/>
        </p:nvCxnSpPr>
        <p:spPr bwMode="auto">
          <a:xfrm rot="5400000">
            <a:off x="2552700" y="5246688"/>
            <a:ext cx="684213" cy="484187"/>
          </a:xfrm>
          <a:prstGeom prst="straightConnector1">
            <a:avLst/>
          </a:prstGeom>
          <a:noFill/>
          <a:ln w="28575" algn="ctr">
            <a:solidFill>
              <a:schemeClr val="hlink"/>
            </a:solidFill>
            <a:round/>
            <a:headEnd type="none" w="med" len="sm"/>
            <a:tailEnd type="triangle" w="med" len="med"/>
          </a:ln>
        </p:spPr>
      </p:cxnSp>
      <p:cxnSp>
        <p:nvCxnSpPr>
          <p:cNvPr id="40999" name="Straight Arrow Connector 123"/>
          <p:cNvCxnSpPr>
            <a:cxnSpLocks noChangeShapeType="1"/>
            <a:stCxn id="40976" idx="4"/>
          </p:cNvCxnSpPr>
          <p:nvPr/>
        </p:nvCxnSpPr>
        <p:spPr bwMode="auto">
          <a:xfrm rot="16200000" flipH="1">
            <a:off x="3032919" y="5250656"/>
            <a:ext cx="692150" cy="484188"/>
          </a:xfrm>
          <a:prstGeom prst="straightConnector1">
            <a:avLst/>
          </a:prstGeom>
          <a:noFill/>
          <a:ln w="28575" algn="ctr">
            <a:solidFill>
              <a:schemeClr val="hlink"/>
            </a:solidFill>
            <a:round/>
            <a:headEnd type="none" w="med" len="sm"/>
            <a:tailEnd type="triangle" w="med" len="med"/>
          </a:ln>
        </p:spPr>
      </p:cxnSp>
      <p:cxnSp>
        <p:nvCxnSpPr>
          <p:cNvPr id="41000" name="Straight Arrow Connector 125"/>
          <p:cNvCxnSpPr>
            <a:cxnSpLocks noChangeShapeType="1"/>
            <a:stCxn id="40976" idx="6"/>
            <a:endCxn id="40985" idx="1"/>
          </p:cNvCxnSpPr>
          <p:nvPr/>
        </p:nvCxnSpPr>
        <p:spPr bwMode="auto">
          <a:xfrm flipV="1">
            <a:off x="3760788" y="3843338"/>
            <a:ext cx="1865312" cy="1041400"/>
          </a:xfrm>
          <a:prstGeom prst="straightConnector1">
            <a:avLst/>
          </a:prstGeom>
          <a:noFill/>
          <a:ln w="28575" algn="ctr">
            <a:solidFill>
              <a:schemeClr val="hlink"/>
            </a:solidFill>
            <a:round/>
            <a:headEnd type="none" w="med" len="sm"/>
            <a:tailEnd type="triangle" w="med" len="med"/>
          </a:ln>
        </p:spPr>
      </p:cxnSp>
      <p:sp>
        <p:nvSpPr>
          <p:cNvPr id="41001" name="Line 10"/>
          <p:cNvSpPr>
            <a:spLocks noChangeShapeType="1"/>
          </p:cNvSpPr>
          <p:nvPr/>
        </p:nvSpPr>
        <p:spPr bwMode="auto">
          <a:xfrm flipV="1">
            <a:off x="3910013" y="5946775"/>
            <a:ext cx="1801812" cy="171450"/>
          </a:xfrm>
          <a:prstGeom prst="line">
            <a:avLst/>
          </a:prstGeom>
          <a:noFill/>
          <a:ln w="28575" algn="ctr">
            <a:solidFill>
              <a:schemeClr val="hlink"/>
            </a:solidFill>
            <a:round/>
            <a:headEnd type="none" w="med" len="sm"/>
            <a:tailEnd type="triangle" w="med" len="med"/>
          </a:ln>
        </p:spPr>
        <p:txBody>
          <a:bodyPr/>
          <a:lstStyle/>
          <a:p>
            <a:endParaRPr lang="en-US"/>
          </a:p>
        </p:txBody>
      </p:sp>
      <p:sp>
        <p:nvSpPr>
          <p:cNvPr id="41002" name="Oval 8"/>
          <p:cNvSpPr>
            <a:spLocks noChangeArrowheads="1"/>
          </p:cNvSpPr>
          <p:nvPr/>
        </p:nvSpPr>
        <p:spPr bwMode="auto">
          <a:xfrm>
            <a:off x="5651500" y="5599113"/>
            <a:ext cx="1249363" cy="523875"/>
          </a:xfrm>
          <a:prstGeom prst="ellipse">
            <a:avLst/>
          </a:prstGeom>
          <a:solidFill>
            <a:schemeClr val="accent1"/>
          </a:solidFill>
          <a:ln w="19050" algn="ctr">
            <a:noFill/>
            <a:miter lim="800000"/>
            <a:headEnd/>
            <a:tailEnd/>
          </a:ln>
        </p:spPr>
        <p:txBody>
          <a:bodyPr wrap="none" anchor="ctr"/>
          <a:lstStyle/>
          <a:p>
            <a:pPr algn="ctr">
              <a:buFont typeface="Wingdings 2" pitchFamily="18" charset="2"/>
              <a:buNone/>
            </a:pPr>
            <a:r>
              <a:rPr lang="en-US" sz="1200" b="0"/>
              <a:t>SIS Check</a:t>
            </a:r>
          </a:p>
        </p:txBody>
      </p:sp>
      <p:sp>
        <p:nvSpPr>
          <p:cNvPr id="41003" name="Text Box 13"/>
          <p:cNvSpPr txBox="1">
            <a:spLocks noChangeArrowheads="1"/>
          </p:cNvSpPr>
          <p:nvPr/>
        </p:nvSpPr>
        <p:spPr bwMode="auto">
          <a:xfrm>
            <a:off x="2436813" y="5822950"/>
            <a:ext cx="1473200" cy="461963"/>
          </a:xfrm>
          <a:prstGeom prst="rect">
            <a:avLst/>
          </a:prstGeom>
          <a:solidFill>
            <a:srgbClr val="009FDA"/>
          </a:solidFill>
          <a:ln w="19050" algn="ctr">
            <a:noFill/>
            <a:miter lim="800000"/>
            <a:headEnd/>
            <a:tailEnd/>
          </a:ln>
        </p:spPr>
        <p:txBody>
          <a:bodyPr wrap="none" anchor="ctr"/>
          <a:lstStyle/>
          <a:p>
            <a:pPr algn="ctr">
              <a:buFont typeface="Wingdings 2" pitchFamily="18" charset="2"/>
              <a:buNone/>
            </a:pPr>
            <a:r>
              <a:rPr lang="en-US" sz="1200" b="0">
                <a:solidFill>
                  <a:schemeClr val="bg1"/>
                </a:solidFill>
              </a:rPr>
              <a:t>Fingerprint</a:t>
            </a:r>
          </a:p>
          <a:p>
            <a:pPr algn="ctr">
              <a:buFont typeface="Wingdings 2" pitchFamily="18" charset="2"/>
              <a:buNone/>
            </a:pPr>
            <a:r>
              <a:rPr lang="en-US" sz="1200" b="0">
                <a:solidFill>
                  <a:schemeClr val="bg1"/>
                </a:solidFill>
              </a:rPr>
              <a:t>File</a:t>
            </a:r>
          </a:p>
        </p:txBody>
      </p:sp>
      <p:cxnSp>
        <p:nvCxnSpPr>
          <p:cNvPr id="39" name="Elbow Connector 38"/>
          <p:cNvCxnSpPr>
            <a:cxnSpLocks noChangeShapeType="1"/>
          </p:cNvCxnSpPr>
          <p:nvPr/>
        </p:nvCxnSpPr>
        <p:spPr bwMode="auto">
          <a:xfrm rot="5400000" flipV="1">
            <a:off x="3263107" y="3150394"/>
            <a:ext cx="1587" cy="1831975"/>
          </a:xfrm>
          <a:prstGeom prst="bentConnector3">
            <a:avLst>
              <a:gd name="adj1" fmla="val 199995"/>
            </a:avLst>
          </a:prstGeom>
          <a:noFill/>
          <a:ln w="28575" algn="ctr">
            <a:solidFill>
              <a:schemeClr val="hlink"/>
            </a:solidFill>
            <a:round/>
            <a:headEnd type="triangle" w="med" len="sm"/>
            <a:tailEnd type="triangle" w="med" len="med"/>
          </a:ln>
        </p:spPr>
      </p:cxn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type="title"/>
          </p:nvPr>
        </p:nvSpPr>
        <p:spPr/>
        <p:txBody>
          <a:bodyPr/>
          <a:lstStyle/>
          <a:p>
            <a:pPr eaLnBrk="1" hangingPunct="1"/>
            <a:r>
              <a:rPr lang="en-US" dirty="0" smtClean="0"/>
              <a:t>Configuration Overview</a:t>
            </a:r>
          </a:p>
        </p:txBody>
      </p:sp>
      <p:sp>
        <p:nvSpPr>
          <p:cNvPr id="41988" name="Rectangle 3"/>
          <p:cNvSpPr>
            <a:spLocks noGrp="1" noChangeArrowheads="1"/>
          </p:cNvSpPr>
          <p:nvPr>
            <p:ph idx="1"/>
          </p:nvPr>
        </p:nvSpPr>
        <p:spPr/>
        <p:txBody>
          <a:bodyPr/>
          <a:lstStyle/>
          <a:p>
            <a:pPr eaLnBrk="1" hangingPunct="1">
              <a:lnSpc>
                <a:spcPct val="90000"/>
              </a:lnSpc>
            </a:pPr>
            <a:r>
              <a:rPr lang="en-US" sz="2400" dirty="0" smtClean="0"/>
              <a:t>License it:</a:t>
            </a:r>
          </a:p>
          <a:p>
            <a:pPr lvl="1" eaLnBrk="1" hangingPunct="1">
              <a:lnSpc>
                <a:spcPct val="90000"/>
              </a:lnSpc>
              <a:buFont typeface="Arial" charset="0"/>
              <a:buNone/>
            </a:pPr>
            <a:r>
              <a:rPr lang="en-US" sz="2000" dirty="0" smtClean="0">
                <a:latin typeface="Courier New" pitchFamily="49" charset="0"/>
              </a:rPr>
              <a:t>system&gt; license add &lt;license&gt;</a:t>
            </a:r>
          </a:p>
          <a:p>
            <a:pPr eaLnBrk="1" hangingPunct="1">
              <a:lnSpc>
                <a:spcPct val="90000"/>
              </a:lnSpc>
            </a:pPr>
            <a:r>
              <a:rPr lang="en-US" sz="2400" dirty="0" smtClean="0"/>
              <a:t>Turn it on:</a:t>
            </a:r>
          </a:p>
          <a:p>
            <a:pPr lvl="1" eaLnBrk="1" hangingPunct="1">
              <a:lnSpc>
                <a:spcPct val="90000"/>
              </a:lnSpc>
              <a:buFont typeface="Arial" charset="0"/>
              <a:buNone/>
            </a:pPr>
            <a:r>
              <a:rPr lang="en-US" sz="2000" dirty="0" smtClean="0">
                <a:latin typeface="Courier New" pitchFamily="49" charset="0"/>
              </a:rPr>
              <a:t>system&gt; sis on &lt;</a:t>
            </a:r>
            <a:r>
              <a:rPr lang="en-US" sz="2000" dirty="0" err="1" smtClean="0">
                <a:latin typeface="Courier New" pitchFamily="49" charset="0"/>
              </a:rPr>
              <a:t>vol</a:t>
            </a:r>
            <a:r>
              <a:rPr lang="en-US" sz="2000" dirty="0" smtClean="0">
                <a:latin typeface="Courier New" pitchFamily="49" charset="0"/>
              </a:rPr>
              <a:t>&gt;</a:t>
            </a:r>
          </a:p>
          <a:p>
            <a:pPr eaLnBrk="1" hangingPunct="1">
              <a:lnSpc>
                <a:spcPct val="90000"/>
              </a:lnSpc>
            </a:pPr>
            <a:r>
              <a:rPr lang="en-US" sz="2400" dirty="0" err="1" smtClean="0"/>
              <a:t>Deduplicates</a:t>
            </a:r>
            <a:r>
              <a:rPr lang="en-US" sz="2400" dirty="0" smtClean="0"/>
              <a:t> existing data:</a:t>
            </a:r>
          </a:p>
          <a:p>
            <a:pPr lvl="1" eaLnBrk="1" hangingPunct="1">
              <a:lnSpc>
                <a:spcPct val="90000"/>
              </a:lnSpc>
              <a:buFont typeface="Arial" charset="0"/>
              <a:buNone/>
            </a:pPr>
            <a:r>
              <a:rPr lang="en-US" sz="2000" dirty="0" smtClean="0">
                <a:latin typeface="Courier New" pitchFamily="49" charset="0"/>
              </a:rPr>
              <a:t>system&gt; sis start -s &lt;</a:t>
            </a:r>
            <a:r>
              <a:rPr lang="en-US" sz="2000" dirty="0" err="1" smtClean="0">
                <a:latin typeface="Courier New" pitchFamily="49" charset="0"/>
              </a:rPr>
              <a:t>vol</a:t>
            </a:r>
            <a:r>
              <a:rPr lang="en-US" sz="2000" dirty="0" smtClean="0">
                <a:latin typeface="Courier New" pitchFamily="49" charset="0"/>
              </a:rPr>
              <a:t>&gt;</a:t>
            </a:r>
          </a:p>
          <a:p>
            <a:pPr eaLnBrk="1" hangingPunct="1">
              <a:lnSpc>
                <a:spcPct val="90000"/>
              </a:lnSpc>
            </a:pPr>
            <a:r>
              <a:rPr lang="en-US" sz="2400" dirty="0" smtClean="0"/>
              <a:t>Schedule when to </a:t>
            </a:r>
            <a:r>
              <a:rPr lang="en-US" sz="2400" dirty="0" err="1" smtClean="0"/>
              <a:t>deduplicate</a:t>
            </a:r>
            <a:r>
              <a:rPr lang="en-US" sz="2400" dirty="0" smtClean="0"/>
              <a:t> or run manually:</a:t>
            </a:r>
          </a:p>
          <a:p>
            <a:pPr eaLnBrk="1" hangingPunct="1">
              <a:lnSpc>
                <a:spcPct val="90000"/>
              </a:lnSpc>
              <a:buFont typeface="Wingdings 2" pitchFamily="18" charset="2"/>
              <a:buNone/>
            </a:pPr>
            <a:r>
              <a:rPr lang="en-US" sz="2400" b="1" dirty="0" smtClean="0">
                <a:latin typeface="Courier New" pitchFamily="49" charset="0"/>
              </a:rPr>
              <a:t>	</a:t>
            </a:r>
            <a:r>
              <a:rPr lang="en-US" sz="2000" dirty="0" smtClean="0">
                <a:latin typeface="Courier New" pitchFamily="49" charset="0"/>
              </a:rPr>
              <a:t>system&gt; sis config [-s schedule] &lt;</a:t>
            </a:r>
            <a:r>
              <a:rPr lang="en-US" sz="2000" dirty="0" err="1" smtClean="0">
                <a:latin typeface="Courier New" pitchFamily="49" charset="0"/>
              </a:rPr>
              <a:t>vol</a:t>
            </a:r>
            <a:r>
              <a:rPr lang="en-US" sz="2000" dirty="0" smtClean="0">
                <a:latin typeface="Courier New" pitchFamily="49" charset="0"/>
              </a:rPr>
              <a:t>&gt;</a:t>
            </a:r>
          </a:p>
          <a:p>
            <a:pPr eaLnBrk="1" hangingPunct="1">
              <a:lnSpc>
                <a:spcPct val="90000"/>
              </a:lnSpc>
              <a:buFont typeface="Wingdings 2" pitchFamily="18" charset="2"/>
              <a:buNone/>
            </a:pPr>
            <a:r>
              <a:rPr lang="en-US" sz="2000" b="1" dirty="0" smtClean="0">
                <a:latin typeface="Courier New" pitchFamily="49" charset="0"/>
              </a:rPr>
              <a:t>	</a:t>
            </a:r>
            <a:r>
              <a:rPr lang="en-US" sz="2000" dirty="0" smtClean="0">
                <a:latin typeface="Courier New" pitchFamily="49" charset="0"/>
              </a:rPr>
              <a:t>system&gt; sis start &lt;</a:t>
            </a:r>
            <a:r>
              <a:rPr lang="en-US" sz="2000" dirty="0" err="1" smtClean="0">
                <a:latin typeface="Courier New" pitchFamily="49" charset="0"/>
              </a:rPr>
              <a:t>vol</a:t>
            </a:r>
            <a:r>
              <a:rPr lang="en-US" sz="2000" dirty="0" smtClean="0">
                <a:latin typeface="Courier New" pitchFamily="49" charset="0"/>
              </a:rPr>
              <a:t>&gt;</a:t>
            </a:r>
          </a:p>
          <a:p>
            <a:pPr eaLnBrk="1" hangingPunct="1">
              <a:lnSpc>
                <a:spcPct val="90000"/>
              </a:lnSpc>
            </a:pPr>
            <a:r>
              <a:rPr lang="en-US" sz="2400" dirty="0" smtClean="0"/>
              <a:t>For maintenance:</a:t>
            </a:r>
          </a:p>
          <a:p>
            <a:pPr eaLnBrk="1" hangingPunct="1">
              <a:lnSpc>
                <a:spcPct val="90000"/>
              </a:lnSpc>
              <a:buFont typeface="Wingdings 2" pitchFamily="18" charset="2"/>
              <a:buNone/>
            </a:pPr>
            <a:r>
              <a:rPr lang="en-US" sz="2400" b="1" dirty="0" smtClean="0">
                <a:latin typeface="Courier New" pitchFamily="49" charset="0"/>
              </a:rPr>
              <a:t>	</a:t>
            </a:r>
            <a:r>
              <a:rPr lang="en-US" sz="2000" dirty="0" smtClean="0">
                <a:latin typeface="Courier New" pitchFamily="49" charset="0"/>
              </a:rPr>
              <a:t>system&gt; sis status [-l] &lt;</a:t>
            </a:r>
            <a:r>
              <a:rPr lang="en-US" sz="2000" dirty="0" err="1" smtClean="0">
                <a:latin typeface="Courier New" pitchFamily="49" charset="0"/>
              </a:rPr>
              <a:t>vol</a:t>
            </a:r>
            <a:r>
              <a:rPr lang="en-US" sz="2000" dirty="0" smtClean="0">
                <a:latin typeface="Courier New" pitchFamily="49" charset="0"/>
              </a:rPr>
              <a:t>&gt;</a:t>
            </a:r>
          </a:p>
          <a:p>
            <a:pPr eaLnBrk="1" hangingPunct="1">
              <a:lnSpc>
                <a:spcPct val="90000"/>
              </a:lnSpc>
              <a:buFont typeface="Wingdings 2" pitchFamily="18" charset="2"/>
              <a:buNone/>
            </a:pPr>
            <a:r>
              <a:rPr lang="en-US" sz="2000" b="1" dirty="0" smtClean="0">
                <a:latin typeface="Courier New" pitchFamily="49" charset="0"/>
              </a:rPr>
              <a:t>	</a:t>
            </a:r>
            <a:r>
              <a:rPr lang="en-US" sz="2000" dirty="0" smtClean="0">
                <a:latin typeface="Courier New" pitchFamily="49" charset="0"/>
              </a:rPr>
              <a:t>system&gt; sis check</a:t>
            </a:r>
          </a:p>
          <a:p>
            <a:pPr eaLnBrk="1" hangingPunct="1">
              <a:lnSpc>
                <a:spcPct val="90000"/>
              </a:lnSpc>
            </a:pPr>
            <a:r>
              <a:rPr lang="en-US" sz="2400" dirty="0" smtClean="0"/>
              <a:t>View the space savings:</a:t>
            </a:r>
          </a:p>
          <a:p>
            <a:pPr lvl="1" eaLnBrk="1" hangingPunct="1">
              <a:lnSpc>
                <a:spcPct val="90000"/>
              </a:lnSpc>
              <a:buFont typeface="Arial" charset="0"/>
              <a:buNone/>
            </a:pPr>
            <a:r>
              <a:rPr lang="en-US" sz="2000" dirty="0" smtClean="0">
                <a:latin typeface="Courier New" pitchFamily="49" charset="0"/>
              </a:rPr>
              <a:t>system&gt; </a:t>
            </a:r>
            <a:r>
              <a:rPr lang="en-US" sz="2000" dirty="0" err="1" smtClean="0">
                <a:latin typeface="Courier New" pitchFamily="49" charset="0"/>
              </a:rPr>
              <a:t>df</a:t>
            </a:r>
            <a:r>
              <a:rPr lang="en-US" sz="2000" dirty="0" smtClean="0">
                <a:latin typeface="Courier New" pitchFamily="49" charset="0"/>
              </a:rPr>
              <a:t> –s &lt;</a:t>
            </a:r>
            <a:r>
              <a:rPr lang="en-US" sz="2000" dirty="0" err="1" smtClean="0">
                <a:latin typeface="Courier New" pitchFamily="49" charset="0"/>
              </a:rPr>
              <a:t>vol</a:t>
            </a:r>
            <a:r>
              <a:rPr lang="en-US" sz="2000" dirty="0" smtClean="0">
                <a:latin typeface="Courier New" pitchFamily="49" charset="0"/>
              </a:rPr>
              <a:t>&gt;</a:t>
            </a:r>
          </a:p>
          <a:p>
            <a:pPr lvl="1" eaLnBrk="1" hangingPunct="1">
              <a:lnSpc>
                <a:spcPct val="90000"/>
              </a:lnSpc>
              <a:buFont typeface="Arial" charset="0"/>
              <a:buNone/>
            </a:pPr>
            <a:endParaRPr lang="en-US" sz="2200" dirty="0" smtClean="0"/>
          </a:p>
          <a:p>
            <a:pPr lvl="1" eaLnBrk="1" hangingPunct="1">
              <a:lnSpc>
                <a:spcPct val="90000"/>
              </a:lnSpc>
              <a:buFont typeface="Wingdings" pitchFamily="2" charset="2"/>
              <a:buNone/>
            </a:pPr>
            <a:r>
              <a:rPr lang="en-US" sz="2000" dirty="0" smtClean="0">
                <a:latin typeface="Courier New" pitchFamily="49" charset="0"/>
              </a:rPr>
              <a:t>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p:txBody>
          <a:bodyPr/>
          <a:lstStyle/>
          <a:p>
            <a:pPr eaLnBrk="1" hangingPunct="1"/>
            <a:r>
              <a:rPr lang="en-US" smtClean="0"/>
              <a:t>Configuring Deduplication</a:t>
            </a:r>
          </a:p>
        </p:txBody>
      </p:sp>
      <p:sp>
        <p:nvSpPr>
          <p:cNvPr id="43012" name="Rectangle 3"/>
          <p:cNvSpPr>
            <a:spLocks noGrp="1" noChangeArrowheads="1"/>
          </p:cNvSpPr>
          <p:nvPr>
            <p:ph type="body" idx="1"/>
          </p:nvPr>
        </p:nvSpPr>
        <p:spPr>
          <a:xfrm>
            <a:off x="1101725" y="1397000"/>
            <a:ext cx="7732713" cy="1751013"/>
          </a:xfrm>
        </p:spPr>
        <p:txBody>
          <a:bodyPr/>
          <a:lstStyle/>
          <a:p>
            <a:pPr eaLnBrk="1" hangingPunct="1">
              <a:buFont typeface="Webdings" pitchFamily="18" charset="2"/>
              <a:buNone/>
            </a:pPr>
            <a:r>
              <a:rPr lang="en-US" sz="2000" smtClean="0">
                <a:latin typeface="Courier New" pitchFamily="49" charset="0"/>
              </a:rPr>
              <a:t>system&gt; </a:t>
            </a:r>
            <a:r>
              <a:rPr lang="en-US" sz="2000" b="1" smtClean="0">
                <a:latin typeface="Courier New" pitchFamily="49" charset="0"/>
              </a:rPr>
              <a:t>sis on /vol/vol1</a:t>
            </a:r>
          </a:p>
          <a:p>
            <a:pPr eaLnBrk="1" hangingPunct="1">
              <a:buFont typeface="Webdings" pitchFamily="18" charset="2"/>
              <a:buNone/>
            </a:pPr>
            <a:r>
              <a:rPr lang="en-US" sz="2000" smtClean="0">
                <a:latin typeface="Courier New" pitchFamily="49" charset="0"/>
              </a:rPr>
              <a:t>	</a:t>
            </a:r>
            <a:r>
              <a:rPr lang="en-US" sz="1800" smtClean="0">
                <a:latin typeface="Courier New" pitchFamily="49" charset="0"/>
              </a:rPr>
              <a:t>SIS for "/vol/vol1" is enabled.</a:t>
            </a:r>
          </a:p>
          <a:p>
            <a:pPr eaLnBrk="1" hangingPunct="1">
              <a:buFont typeface="Webdings" pitchFamily="18" charset="2"/>
              <a:buNone/>
            </a:pPr>
            <a:r>
              <a:rPr lang="en-US" sz="1800" smtClean="0">
                <a:latin typeface="Courier New" pitchFamily="49" charset="0"/>
              </a:rPr>
              <a:t>	Already existing data could be processed by running "sis start -s /vol/vol1".</a:t>
            </a:r>
          </a:p>
        </p:txBody>
      </p:sp>
      <p:sp>
        <p:nvSpPr>
          <p:cNvPr id="111620" name="Rectangle 4"/>
          <p:cNvSpPr>
            <a:spLocks noChangeArrowheads="1"/>
          </p:cNvSpPr>
          <p:nvPr/>
        </p:nvSpPr>
        <p:spPr bwMode="auto">
          <a:xfrm>
            <a:off x="1101725" y="3319463"/>
            <a:ext cx="8042275" cy="3086100"/>
          </a:xfrm>
          <a:prstGeom prst="rect">
            <a:avLst/>
          </a:prstGeom>
          <a:noFill/>
          <a:ln w="9525">
            <a:noFill/>
            <a:miter lim="800000"/>
            <a:headEnd/>
            <a:tailEnd/>
          </a:ln>
        </p:spPr>
        <p:txBody>
          <a:bodyPr/>
          <a:lstStyle/>
          <a:p>
            <a:pPr marL="342900" indent="-342900">
              <a:lnSpc>
                <a:spcPct val="80000"/>
              </a:lnSpc>
              <a:spcBef>
                <a:spcPct val="30000"/>
              </a:spcBef>
              <a:buClr>
                <a:schemeClr val="accent1"/>
              </a:buClr>
              <a:buFont typeface="Webdings" pitchFamily="18" charset="2"/>
              <a:buNone/>
            </a:pPr>
            <a:r>
              <a:rPr lang="en-US" b="0" dirty="0">
                <a:latin typeface="Courier New" pitchFamily="49" charset="0"/>
              </a:rPr>
              <a:t>system&gt; </a:t>
            </a:r>
            <a:r>
              <a:rPr lang="en-US" b="1" dirty="0">
                <a:latin typeface="Courier New" pitchFamily="49" charset="0"/>
              </a:rPr>
              <a:t>sis start -s /</a:t>
            </a:r>
            <a:r>
              <a:rPr lang="en-US" b="1" dirty="0" err="1">
                <a:latin typeface="Courier New" pitchFamily="49" charset="0"/>
              </a:rPr>
              <a:t>vol</a:t>
            </a:r>
            <a:r>
              <a:rPr lang="en-US" b="1" dirty="0">
                <a:latin typeface="Courier New" pitchFamily="49" charset="0"/>
              </a:rPr>
              <a:t>/vol1</a:t>
            </a:r>
          </a:p>
          <a:p>
            <a:pPr marL="342900" indent="-342900">
              <a:lnSpc>
                <a:spcPct val="80000"/>
              </a:lnSpc>
              <a:spcBef>
                <a:spcPct val="30000"/>
              </a:spcBef>
              <a:buClr>
                <a:schemeClr val="accent1"/>
              </a:buClr>
              <a:buFont typeface="Webdings" pitchFamily="18" charset="2"/>
              <a:buNone/>
            </a:pPr>
            <a:r>
              <a:rPr lang="en-US" sz="1800" dirty="0">
                <a:latin typeface="Courier New" pitchFamily="49" charset="0"/>
              </a:rPr>
              <a:t>	</a:t>
            </a:r>
            <a:r>
              <a:rPr lang="en-US" sz="1800" b="0" dirty="0">
                <a:latin typeface="Courier New" pitchFamily="49" charset="0"/>
              </a:rPr>
              <a:t>The file system will be scanned to process existing data in /</a:t>
            </a:r>
            <a:r>
              <a:rPr lang="en-US" sz="1800" b="0" dirty="0" err="1">
                <a:latin typeface="Courier New" pitchFamily="49" charset="0"/>
              </a:rPr>
              <a:t>vol</a:t>
            </a:r>
            <a:r>
              <a:rPr lang="en-US" sz="1800" b="0" dirty="0">
                <a:latin typeface="Courier New" pitchFamily="49" charset="0"/>
              </a:rPr>
              <a:t>/vol1.</a:t>
            </a:r>
          </a:p>
          <a:p>
            <a:pPr marL="342900" indent="-342900">
              <a:lnSpc>
                <a:spcPct val="80000"/>
              </a:lnSpc>
              <a:spcBef>
                <a:spcPct val="30000"/>
              </a:spcBef>
              <a:buClr>
                <a:schemeClr val="accent1"/>
              </a:buClr>
              <a:buFont typeface="Webdings" pitchFamily="18" charset="2"/>
              <a:buNone/>
            </a:pPr>
            <a:r>
              <a:rPr lang="en-US" sz="1800" b="0" dirty="0">
                <a:latin typeface="Courier New" pitchFamily="49" charset="0"/>
              </a:rPr>
              <a:t>	This operation may initialize related existing metafiles.</a:t>
            </a:r>
          </a:p>
          <a:p>
            <a:pPr marL="342900" indent="-342900">
              <a:lnSpc>
                <a:spcPct val="80000"/>
              </a:lnSpc>
              <a:spcBef>
                <a:spcPct val="30000"/>
              </a:spcBef>
              <a:buClr>
                <a:schemeClr val="accent1"/>
              </a:buClr>
              <a:buFont typeface="Webdings" pitchFamily="18" charset="2"/>
              <a:buNone/>
            </a:pPr>
            <a:r>
              <a:rPr lang="en-US" sz="1800" b="0" dirty="0">
                <a:latin typeface="Courier New" pitchFamily="49" charset="0"/>
              </a:rPr>
              <a:t>	Are you sure you want to proceed with scan (y/n)? y</a:t>
            </a:r>
          </a:p>
          <a:p>
            <a:pPr marL="342900" indent="-342900">
              <a:lnSpc>
                <a:spcPct val="80000"/>
              </a:lnSpc>
              <a:spcBef>
                <a:spcPct val="30000"/>
              </a:spcBef>
              <a:buClr>
                <a:schemeClr val="accent1"/>
              </a:buClr>
              <a:buFont typeface="Webdings" pitchFamily="18" charset="2"/>
              <a:buNone/>
            </a:pPr>
            <a:r>
              <a:rPr lang="en-US" sz="1800" b="0" dirty="0">
                <a:latin typeface="Courier New" pitchFamily="49" charset="0"/>
              </a:rPr>
              <a:t>	Fri Nov 10 11:42:58 EST [</a:t>
            </a:r>
            <a:r>
              <a:rPr lang="en-US" sz="1800" b="0" dirty="0" err="1">
                <a:latin typeface="Courier New" pitchFamily="49" charset="0"/>
              </a:rPr>
              <a:t>wafl.scan.start:info</a:t>
            </a:r>
            <a:r>
              <a:rPr lang="en-US" sz="1800" b="0" dirty="0">
                <a:latin typeface="Courier New" pitchFamily="49" charset="0"/>
              </a:rPr>
              <a:t>]: Starting SIS volume scan on volume vol1.</a:t>
            </a:r>
          </a:p>
          <a:p>
            <a:pPr marL="342900" indent="-342900">
              <a:lnSpc>
                <a:spcPct val="80000"/>
              </a:lnSpc>
              <a:spcBef>
                <a:spcPct val="30000"/>
              </a:spcBef>
              <a:buClr>
                <a:schemeClr val="accent1"/>
              </a:buClr>
              <a:buFont typeface="Webdings" pitchFamily="18" charset="2"/>
              <a:buNone/>
            </a:pPr>
            <a:r>
              <a:rPr lang="en-US" sz="1800" b="0" dirty="0">
                <a:latin typeface="Courier New" pitchFamily="49" charset="0"/>
              </a:rPr>
              <a:t>	The SIS operation for "/</a:t>
            </a:r>
            <a:r>
              <a:rPr lang="en-US" sz="1800" b="0" dirty="0" err="1">
                <a:latin typeface="Courier New" pitchFamily="49" charset="0"/>
              </a:rPr>
              <a:t>vol</a:t>
            </a:r>
            <a:r>
              <a:rPr lang="en-US" sz="1800" b="0" dirty="0">
                <a:latin typeface="Courier New" pitchFamily="49" charset="0"/>
              </a:rPr>
              <a:t>/vol1" is started.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1620"/>
                                        </p:tgtEl>
                                        <p:attrNameLst>
                                          <p:attrName>style.visibility</p:attrName>
                                        </p:attrNameLst>
                                      </p:cBhvr>
                                      <p:to>
                                        <p:strVal val="visible"/>
                                      </p:to>
                                    </p:set>
                                    <p:animEffect transition="in" filter="fade">
                                      <p:cBhvr>
                                        <p:cTn id="7" dur="500"/>
                                        <p:tgtEl>
                                          <p:spTgt spid="1116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2"/>
          <p:cNvSpPr>
            <a:spLocks noGrp="1" noChangeArrowheads="1"/>
          </p:cNvSpPr>
          <p:nvPr>
            <p:ph type="title"/>
          </p:nvPr>
        </p:nvSpPr>
        <p:spPr/>
        <p:txBody>
          <a:bodyPr/>
          <a:lstStyle/>
          <a:p>
            <a:pPr eaLnBrk="1" hangingPunct="1"/>
            <a:r>
              <a:rPr lang="en-US" smtClean="0"/>
              <a:t>Configuring Deduplication (Cont.)</a:t>
            </a:r>
          </a:p>
        </p:txBody>
      </p:sp>
      <p:sp>
        <p:nvSpPr>
          <p:cNvPr id="44036" name="Rectangle 3"/>
          <p:cNvSpPr>
            <a:spLocks noGrp="1" noChangeArrowheads="1"/>
          </p:cNvSpPr>
          <p:nvPr>
            <p:ph type="body" idx="1"/>
          </p:nvPr>
        </p:nvSpPr>
        <p:spPr>
          <a:xfrm>
            <a:off x="987425" y="1147763"/>
            <a:ext cx="7669213" cy="1438275"/>
          </a:xfrm>
        </p:spPr>
        <p:txBody>
          <a:bodyPr/>
          <a:lstStyle/>
          <a:p>
            <a:pPr eaLnBrk="1" hangingPunct="1">
              <a:buFont typeface="Webdings" pitchFamily="18" charset="2"/>
              <a:buNone/>
            </a:pPr>
            <a:r>
              <a:rPr lang="en-US" sz="2000" dirty="0" smtClean="0">
                <a:latin typeface="Courier New" pitchFamily="49" charset="0"/>
              </a:rPr>
              <a:t>system&gt; </a:t>
            </a:r>
            <a:r>
              <a:rPr lang="en-US" sz="2000" b="1" dirty="0" smtClean="0">
                <a:latin typeface="Courier New" pitchFamily="49" charset="0"/>
              </a:rPr>
              <a:t>sis status /</a:t>
            </a:r>
            <a:r>
              <a:rPr lang="en-US" sz="2000" b="1" dirty="0" err="1" smtClean="0">
                <a:latin typeface="Courier New" pitchFamily="49" charset="0"/>
              </a:rPr>
              <a:t>vol</a:t>
            </a:r>
            <a:r>
              <a:rPr lang="en-US" sz="2000" b="1" dirty="0" smtClean="0">
                <a:latin typeface="Courier New" pitchFamily="49" charset="0"/>
              </a:rPr>
              <a:t>/vol1</a:t>
            </a:r>
          </a:p>
          <a:p>
            <a:pPr eaLnBrk="1" hangingPunct="1">
              <a:buFont typeface="Webdings" pitchFamily="18" charset="2"/>
              <a:buNone/>
            </a:pPr>
            <a:r>
              <a:rPr lang="en-US" sz="1800" dirty="0" smtClean="0">
                <a:latin typeface="Courier New" pitchFamily="49" charset="0"/>
              </a:rPr>
              <a:t>	Path        State     Status   Progress</a:t>
            </a:r>
          </a:p>
          <a:p>
            <a:pPr eaLnBrk="1" hangingPunct="1">
              <a:buFont typeface="Webdings" pitchFamily="18" charset="2"/>
              <a:buNone/>
            </a:pPr>
            <a:r>
              <a:rPr lang="en-US" sz="1800" dirty="0" smtClean="0">
                <a:latin typeface="Courier New" pitchFamily="49" charset="0"/>
              </a:rPr>
              <a:t>	/</a:t>
            </a:r>
            <a:r>
              <a:rPr lang="en-US" sz="1800" dirty="0" err="1" smtClean="0">
                <a:latin typeface="Courier New" pitchFamily="49" charset="0"/>
              </a:rPr>
              <a:t>vol</a:t>
            </a:r>
            <a:r>
              <a:rPr lang="en-US" sz="1800" dirty="0" smtClean="0">
                <a:latin typeface="Courier New" pitchFamily="49" charset="0"/>
              </a:rPr>
              <a:t>/vol1   Enabled   Active   12 GB Scanned</a:t>
            </a:r>
          </a:p>
        </p:txBody>
      </p:sp>
      <p:sp>
        <p:nvSpPr>
          <p:cNvPr id="113668" name="Rectangle 4"/>
          <p:cNvSpPr>
            <a:spLocks noChangeArrowheads="1"/>
          </p:cNvSpPr>
          <p:nvPr/>
        </p:nvSpPr>
        <p:spPr bwMode="auto">
          <a:xfrm>
            <a:off x="996950" y="2643188"/>
            <a:ext cx="7978775" cy="1763712"/>
          </a:xfrm>
          <a:prstGeom prst="rect">
            <a:avLst/>
          </a:prstGeom>
          <a:noFill/>
          <a:ln w="9525">
            <a:noFill/>
            <a:miter lim="800000"/>
            <a:headEnd/>
            <a:tailEnd/>
          </a:ln>
        </p:spPr>
        <p:txBody>
          <a:bodyPr/>
          <a:lstStyle/>
          <a:p>
            <a:pPr marL="342900" indent="-342900">
              <a:lnSpc>
                <a:spcPct val="90000"/>
              </a:lnSpc>
              <a:spcBef>
                <a:spcPct val="30000"/>
              </a:spcBef>
              <a:buClr>
                <a:schemeClr val="accent1"/>
              </a:buClr>
              <a:buFont typeface="Webdings" pitchFamily="18" charset="2"/>
              <a:buNone/>
            </a:pPr>
            <a:r>
              <a:rPr lang="en-US" sz="1800" dirty="0">
                <a:latin typeface="Courier New" pitchFamily="49" charset="0"/>
              </a:rPr>
              <a:t>...</a:t>
            </a:r>
          </a:p>
          <a:p>
            <a:pPr marL="342900" indent="-342900">
              <a:lnSpc>
                <a:spcPct val="90000"/>
              </a:lnSpc>
              <a:spcBef>
                <a:spcPct val="30000"/>
              </a:spcBef>
              <a:buClr>
                <a:schemeClr val="accent1"/>
              </a:buClr>
              <a:buFont typeface="Webdings" pitchFamily="18" charset="2"/>
              <a:buNone/>
            </a:pPr>
            <a:r>
              <a:rPr lang="en-US" b="0" dirty="0">
                <a:latin typeface="Courier New" pitchFamily="49" charset="0"/>
              </a:rPr>
              <a:t>system&gt; </a:t>
            </a:r>
            <a:r>
              <a:rPr lang="en-US" b="1" dirty="0">
                <a:latin typeface="Courier New" pitchFamily="49" charset="0"/>
              </a:rPr>
              <a:t>sis status /</a:t>
            </a:r>
            <a:r>
              <a:rPr lang="en-US" b="1" dirty="0" err="1">
                <a:latin typeface="Courier New" pitchFamily="49" charset="0"/>
              </a:rPr>
              <a:t>vol</a:t>
            </a:r>
            <a:r>
              <a:rPr lang="en-US" b="1" dirty="0">
                <a:latin typeface="Courier New" pitchFamily="49" charset="0"/>
              </a:rPr>
              <a:t>/vol1</a:t>
            </a:r>
          </a:p>
          <a:p>
            <a:pPr marL="342900" indent="-342900">
              <a:lnSpc>
                <a:spcPct val="90000"/>
              </a:lnSpc>
              <a:spcBef>
                <a:spcPct val="30000"/>
              </a:spcBef>
              <a:buClr>
                <a:schemeClr val="accent1"/>
              </a:buClr>
              <a:buFont typeface="Webdings" pitchFamily="18" charset="2"/>
              <a:buNone/>
            </a:pPr>
            <a:r>
              <a:rPr lang="en-US" sz="1800" dirty="0">
                <a:latin typeface="Courier New" pitchFamily="49" charset="0"/>
              </a:rPr>
              <a:t>	</a:t>
            </a:r>
            <a:r>
              <a:rPr lang="en-US" sz="1800" b="0" dirty="0">
                <a:latin typeface="Courier New" pitchFamily="49" charset="0"/>
              </a:rPr>
              <a:t>Path       </a:t>
            </a:r>
            <a:r>
              <a:rPr lang="en-US" sz="1800" b="0" dirty="0" smtClean="0">
                <a:latin typeface="Courier New" pitchFamily="49" charset="0"/>
              </a:rPr>
              <a:t>State      </a:t>
            </a:r>
            <a:r>
              <a:rPr lang="en-US" sz="1800" b="0" dirty="0">
                <a:latin typeface="Courier New" pitchFamily="49" charset="0"/>
              </a:rPr>
              <a:t>Status  </a:t>
            </a:r>
            <a:r>
              <a:rPr lang="en-US" sz="1800" b="0" dirty="0" smtClean="0">
                <a:latin typeface="Courier New" pitchFamily="49" charset="0"/>
              </a:rPr>
              <a:t>Progress</a:t>
            </a:r>
            <a:endParaRPr lang="en-US" sz="1800" b="0" dirty="0">
              <a:latin typeface="Courier New" pitchFamily="49" charset="0"/>
            </a:endParaRPr>
          </a:p>
          <a:p>
            <a:pPr marL="342900" indent="-342900">
              <a:lnSpc>
                <a:spcPct val="90000"/>
              </a:lnSpc>
              <a:spcBef>
                <a:spcPct val="30000"/>
              </a:spcBef>
              <a:buClr>
                <a:schemeClr val="accent1"/>
              </a:buClr>
              <a:buFont typeface="Webdings" pitchFamily="18" charset="2"/>
              <a:buNone/>
            </a:pPr>
            <a:r>
              <a:rPr lang="en-US" sz="1800" b="0" dirty="0">
                <a:latin typeface="Courier New" pitchFamily="49" charset="0"/>
              </a:rPr>
              <a:t>	/</a:t>
            </a:r>
            <a:r>
              <a:rPr lang="en-US" sz="1800" b="0" dirty="0" err="1">
                <a:latin typeface="Courier New" pitchFamily="49" charset="0"/>
              </a:rPr>
              <a:t>vol</a:t>
            </a:r>
            <a:r>
              <a:rPr lang="en-US" sz="1800" b="0" dirty="0">
                <a:latin typeface="Courier New" pitchFamily="49" charset="0"/>
              </a:rPr>
              <a:t>/vol1  </a:t>
            </a:r>
            <a:r>
              <a:rPr lang="en-US" sz="1800" b="0" dirty="0" smtClean="0">
                <a:latin typeface="Courier New" pitchFamily="49" charset="0"/>
              </a:rPr>
              <a:t>Enabled    </a:t>
            </a:r>
            <a:r>
              <a:rPr lang="en-US" sz="1800" b="0" dirty="0">
                <a:latin typeface="Courier New" pitchFamily="49" charset="0"/>
              </a:rPr>
              <a:t>Idle    </a:t>
            </a:r>
            <a:r>
              <a:rPr lang="en-US" sz="1800" b="0" dirty="0" err="1" smtClean="0">
                <a:latin typeface="Courier New" pitchFamily="49" charset="0"/>
              </a:rPr>
              <a:t>Idle</a:t>
            </a:r>
            <a:r>
              <a:rPr lang="en-US" sz="1800" b="0" dirty="0" smtClean="0">
                <a:latin typeface="Courier New" pitchFamily="49" charset="0"/>
              </a:rPr>
              <a:t> </a:t>
            </a:r>
            <a:r>
              <a:rPr lang="en-US" sz="1800" b="0" dirty="0">
                <a:latin typeface="Courier New" pitchFamily="49" charset="0"/>
              </a:rPr>
              <a:t>for 00:01:26</a:t>
            </a:r>
          </a:p>
        </p:txBody>
      </p:sp>
      <p:sp>
        <p:nvSpPr>
          <p:cNvPr id="113669" name="Rectangle 5"/>
          <p:cNvSpPr>
            <a:spLocks noChangeArrowheads="1"/>
          </p:cNvSpPr>
          <p:nvPr/>
        </p:nvSpPr>
        <p:spPr bwMode="auto">
          <a:xfrm>
            <a:off x="1000125" y="4552950"/>
            <a:ext cx="7796213" cy="1349375"/>
          </a:xfrm>
          <a:prstGeom prst="rect">
            <a:avLst/>
          </a:prstGeom>
          <a:noFill/>
          <a:ln w="9525">
            <a:noFill/>
            <a:miter lim="800000"/>
            <a:headEnd/>
            <a:tailEnd/>
          </a:ln>
        </p:spPr>
        <p:txBody>
          <a:bodyPr/>
          <a:lstStyle/>
          <a:p>
            <a:pPr marL="342900" indent="-342900">
              <a:lnSpc>
                <a:spcPct val="90000"/>
              </a:lnSpc>
              <a:spcBef>
                <a:spcPct val="30000"/>
              </a:spcBef>
              <a:buClr>
                <a:schemeClr val="accent1"/>
              </a:buClr>
              <a:buFont typeface="Webdings" pitchFamily="18" charset="2"/>
              <a:buNone/>
            </a:pPr>
            <a:r>
              <a:rPr lang="en-US" b="0" dirty="0">
                <a:latin typeface="Courier New" pitchFamily="49" charset="0"/>
              </a:rPr>
              <a:t>system&gt; </a:t>
            </a:r>
            <a:r>
              <a:rPr lang="en-US" b="1" dirty="0" err="1">
                <a:latin typeface="Courier New" pitchFamily="49" charset="0"/>
              </a:rPr>
              <a:t>df</a:t>
            </a:r>
            <a:r>
              <a:rPr lang="en-US" b="1" dirty="0">
                <a:latin typeface="Courier New" pitchFamily="49" charset="0"/>
              </a:rPr>
              <a:t> -s /</a:t>
            </a:r>
            <a:r>
              <a:rPr lang="en-US" b="1" dirty="0" err="1">
                <a:latin typeface="Courier New" pitchFamily="49" charset="0"/>
              </a:rPr>
              <a:t>vol</a:t>
            </a:r>
            <a:r>
              <a:rPr lang="en-US" b="1" dirty="0">
                <a:latin typeface="Courier New" pitchFamily="49" charset="0"/>
              </a:rPr>
              <a:t>/vol1</a:t>
            </a:r>
          </a:p>
          <a:p>
            <a:pPr marL="342900" indent="-342900">
              <a:lnSpc>
                <a:spcPct val="90000"/>
              </a:lnSpc>
              <a:spcBef>
                <a:spcPct val="30000"/>
              </a:spcBef>
              <a:buClr>
                <a:schemeClr val="accent1"/>
              </a:buClr>
              <a:buFont typeface="Webdings" pitchFamily="18" charset="2"/>
              <a:buNone/>
            </a:pPr>
            <a:r>
              <a:rPr lang="en-US" dirty="0">
                <a:latin typeface="Courier New" pitchFamily="49" charset="0"/>
              </a:rPr>
              <a:t>	</a:t>
            </a:r>
            <a:r>
              <a:rPr lang="en-US" sz="1800" b="0" dirty="0">
                <a:latin typeface="Courier New" pitchFamily="49" charset="0"/>
              </a:rPr>
              <a:t>Filesystem   used       saved      %saved</a:t>
            </a:r>
          </a:p>
          <a:p>
            <a:pPr marL="342900" indent="-342900">
              <a:lnSpc>
                <a:spcPct val="90000"/>
              </a:lnSpc>
              <a:spcBef>
                <a:spcPct val="30000"/>
              </a:spcBef>
              <a:buClr>
                <a:schemeClr val="accent1"/>
              </a:buClr>
              <a:buFont typeface="Webdings" pitchFamily="18" charset="2"/>
              <a:buNone/>
            </a:pPr>
            <a:r>
              <a:rPr lang="en-US" sz="1800" b="0" dirty="0">
                <a:latin typeface="Courier New" pitchFamily="49" charset="0"/>
              </a:rPr>
              <a:t>	/</a:t>
            </a:r>
            <a:r>
              <a:rPr lang="en-US" sz="1800" b="0" dirty="0" err="1">
                <a:latin typeface="Courier New" pitchFamily="49" charset="0"/>
              </a:rPr>
              <a:t>vol</a:t>
            </a:r>
            <a:r>
              <a:rPr lang="en-US" sz="1800" b="0" dirty="0">
                <a:latin typeface="Courier New" pitchFamily="49" charset="0"/>
              </a:rPr>
              <a:t>/vol1    20568268   3768732      15%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3668"/>
                                        </p:tgtEl>
                                        <p:attrNameLst>
                                          <p:attrName>style.visibility</p:attrName>
                                        </p:attrNameLst>
                                      </p:cBhvr>
                                      <p:to>
                                        <p:strVal val="visible"/>
                                      </p:to>
                                    </p:set>
                                    <p:animEffect transition="in" filter="fade">
                                      <p:cBhvr>
                                        <p:cTn id="7" dur="500"/>
                                        <p:tgtEl>
                                          <p:spTgt spid="11366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3669"/>
                                        </p:tgtEl>
                                        <p:attrNameLst>
                                          <p:attrName>style.visibility</p:attrName>
                                        </p:attrNameLst>
                                      </p:cBhvr>
                                      <p:to>
                                        <p:strVal val="visible"/>
                                      </p:to>
                                    </p:set>
                                    <p:animEffect transition="in" filter="fade">
                                      <p:cBhvr>
                                        <p:cTn id="12" dur="500"/>
                                        <p:tgtEl>
                                          <p:spTgt spid="1136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8" grpId="0"/>
      <p:bldP spid="11366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3"/>
          <p:cNvSpPr txBox="1">
            <a:spLocks noChangeArrowheads="1"/>
          </p:cNvSpPr>
          <p:nvPr/>
        </p:nvSpPr>
        <p:spPr bwMode="auto">
          <a:xfrm>
            <a:off x="3248025" y="3794125"/>
            <a:ext cx="4860925" cy="623888"/>
          </a:xfrm>
          <a:prstGeom prst="rect">
            <a:avLst/>
          </a:prstGeom>
          <a:noFill/>
          <a:ln w="9525">
            <a:noFill/>
            <a:miter lim="800000"/>
            <a:headEnd/>
            <a:tailEnd/>
          </a:ln>
        </p:spPr>
        <p:txBody>
          <a:bodyPr>
            <a:spAutoFit/>
          </a:bodyPr>
          <a:lstStyle/>
          <a:p>
            <a:pPr>
              <a:spcBef>
                <a:spcPct val="50000"/>
              </a:spcBef>
              <a:buClr>
                <a:schemeClr val="accent2"/>
              </a:buClr>
              <a:buFont typeface="Wingdings 2" pitchFamily="18" charset="2"/>
              <a:buNone/>
            </a:pPr>
            <a:r>
              <a:rPr lang="en-US" sz="1400"/>
              <a:t>Path               State           Status   Progress</a:t>
            </a:r>
          </a:p>
          <a:p>
            <a:pPr>
              <a:spcBef>
                <a:spcPct val="50000"/>
              </a:spcBef>
              <a:buClr>
                <a:schemeClr val="accent2"/>
              </a:buClr>
              <a:buFont typeface="Wingdings 2" pitchFamily="18" charset="2"/>
              <a:buNone/>
            </a:pPr>
            <a:r>
              <a:rPr lang="en-US" sz="1400"/>
              <a:t>/vol/vol1         Enabled     Active    40MB (20%) done</a:t>
            </a:r>
          </a:p>
        </p:txBody>
      </p:sp>
      <p:sp>
        <p:nvSpPr>
          <p:cNvPr id="45060" name="Text Box 6"/>
          <p:cNvSpPr txBox="1">
            <a:spLocks noChangeArrowheads="1"/>
          </p:cNvSpPr>
          <p:nvPr/>
        </p:nvSpPr>
        <p:spPr bwMode="auto">
          <a:xfrm>
            <a:off x="3248025" y="4897438"/>
            <a:ext cx="4860925" cy="1600200"/>
          </a:xfrm>
          <a:prstGeom prst="rect">
            <a:avLst/>
          </a:prstGeom>
          <a:noFill/>
          <a:ln w="9525">
            <a:noFill/>
            <a:miter lim="800000"/>
            <a:headEnd/>
            <a:tailEnd/>
          </a:ln>
        </p:spPr>
        <p:txBody>
          <a:bodyPr>
            <a:spAutoFit/>
          </a:bodyPr>
          <a:lstStyle/>
          <a:p>
            <a:pPr>
              <a:spcBef>
                <a:spcPct val="50000"/>
              </a:spcBef>
              <a:buClr>
                <a:schemeClr val="accent2"/>
              </a:buClr>
              <a:buFont typeface="Wingdings 2" pitchFamily="18" charset="2"/>
              <a:buNone/>
            </a:pPr>
            <a:r>
              <a:rPr lang="en-US" sz="1400"/>
              <a:t>Path               State           Status   Progress</a:t>
            </a:r>
          </a:p>
          <a:p>
            <a:pPr>
              <a:spcBef>
                <a:spcPct val="50000"/>
              </a:spcBef>
              <a:buClr>
                <a:schemeClr val="accent2"/>
              </a:buClr>
              <a:buFont typeface="Wingdings 2" pitchFamily="18" charset="2"/>
              <a:buNone/>
            </a:pPr>
            <a:r>
              <a:rPr lang="en-US" sz="1400"/>
              <a:t>/vol/vol1         Enabled     Active    30MB Verified</a:t>
            </a:r>
          </a:p>
          <a:p>
            <a:pPr>
              <a:spcBef>
                <a:spcPct val="50000"/>
              </a:spcBef>
              <a:buClr>
                <a:schemeClr val="accent2"/>
              </a:buClr>
              <a:buFont typeface="Wingdings 2" pitchFamily="18" charset="2"/>
              <a:buNone/>
            </a:pPr>
            <a:r>
              <a:rPr lang="en-US" sz="1400"/>
              <a:t>OR</a:t>
            </a:r>
          </a:p>
          <a:p>
            <a:pPr>
              <a:spcBef>
                <a:spcPct val="50000"/>
              </a:spcBef>
              <a:buClr>
                <a:schemeClr val="accent2"/>
              </a:buClr>
              <a:buFont typeface="Wingdings 2" pitchFamily="18" charset="2"/>
              <a:buNone/>
            </a:pPr>
            <a:r>
              <a:rPr lang="en-US" sz="1400"/>
              <a:t>/vol/vol1         Enabled     Active    10% Merged</a:t>
            </a:r>
          </a:p>
          <a:p>
            <a:pPr>
              <a:spcBef>
                <a:spcPct val="50000"/>
              </a:spcBef>
              <a:buClr>
                <a:schemeClr val="accent2"/>
              </a:buClr>
              <a:buFont typeface="Wingdings 2" pitchFamily="18" charset="2"/>
              <a:buNone/>
            </a:pPr>
            <a:r>
              <a:rPr lang="en-US" sz="1400"/>
              <a:t> </a:t>
            </a:r>
          </a:p>
        </p:txBody>
      </p:sp>
      <p:sp>
        <p:nvSpPr>
          <p:cNvPr id="45061" name="Text Box 9"/>
          <p:cNvSpPr txBox="1">
            <a:spLocks noChangeArrowheads="1"/>
          </p:cNvSpPr>
          <p:nvPr/>
        </p:nvSpPr>
        <p:spPr bwMode="auto">
          <a:xfrm>
            <a:off x="3248025" y="1163638"/>
            <a:ext cx="4860925" cy="1046162"/>
          </a:xfrm>
          <a:prstGeom prst="rect">
            <a:avLst/>
          </a:prstGeom>
          <a:noFill/>
          <a:ln w="9525">
            <a:noFill/>
            <a:miter lim="800000"/>
            <a:headEnd/>
            <a:tailEnd/>
          </a:ln>
        </p:spPr>
        <p:txBody>
          <a:bodyPr>
            <a:spAutoFit/>
          </a:bodyPr>
          <a:lstStyle/>
          <a:p>
            <a:pPr>
              <a:spcBef>
                <a:spcPct val="50000"/>
              </a:spcBef>
              <a:buClr>
                <a:schemeClr val="accent2"/>
              </a:buClr>
              <a:buFont typeface="Wingdings 2" pitchFamily="18" charset="2"/>
              <a:buNone/>
            </a:pPr>
            <a:r>
              <a:rPr lang="en-US" b="0">
                <a:latin typeface="Courier New" pitchFamily="49" charset="0"/>
                <a:cs typeface="Courier New" pitchFamily="49" charset="0"/>
              </a:rPr>
              <a:t>system&gt; </a:t>
            </a:r>
            <a:r>
              <a:rPr lang="en-US">
                <a:latin typeface="Courier New" pitchFamily="49" charset="0"/>
                <a:cs typeface="Courier New" pitchFamily="49" charset="0"/>
              </a:rPr>
              <a:t>sis status</a:t>
            </a:r>
          </a:p>
          <a:p>
            <a:pPr>
              <a:spcBef>
                <a:spcPct val="50000"/>
              </a:spcBef>
              <a:buClr>
                <a:schemeClr val="accent2"/>
              </a:buClr>
              <a:buFont typeface="Wingdings 2" pitchFamily="18" charset="2"/>
              <a:buNone/>
            </a:pPr>
            <a:r>
              <a:rPr lang="en-US" sz="1400"/>
              <a:t>Path               State           Status   Progress</a:t>
            </a:r>
          </a:p>
          <a:p>
            <a:pPr>
              <a:spcBef>
                <a:spcPct val="50000"/>
              </a:spcBef>
              <a:buClr>
                <a:schemeClr val="accent2"/>
              </a:buClr>
              <a:buFont typeface="Wingdings 2" pitchFamily="18" charset="2"/>
              <a:buNone/>
            </a:pPr>
            <a:r>
              <a:rPr lang="en-US" sz="1400"/>
              <a:t>/vol/vol1         Enabled     Active    25 MB Scanned</a:t>
            </a:r>
          </a:p>
        </p:txBody>
      </p:sp>
      <p:sp>
        <p:nvSpPr>
          <p:cNvPr id="45062" name="Text Box 10"/>
          <p:cNvSpPr txBox="1">
            <a:spLocks noChangeArrowheads="1"/>
          </p:cNvSpPr>
          <p:nvPr/>
        </p:nvSpPr>
        <p:spPr bwMode="auto">
          <a:xfrm>
            <a:off x="3248025" y="2690813"/>
            <a:ext cx="4860925" cy="623887"/>
          </a:xfrm>
          <a:prstGeom prst="rect">
            <a:avLst/>
          </a:prstGeom>
          <a:noFill/>
          <a:ln w="9525">
            <a:noFill/>
            <a:miter lim="800000"/>
            <a:headEnd/>
            <a:tailEnd/>
          </a:ln>
        </p:spPr>
        <p:txBody>
          <a:bodyPr>
            <a:spAutoFit/>
          </a:bodyPr>
          <a:lstStyle/>
          <a:p>
            <a:pPr>
              <a:spcBef>
                <a:spcPct val="50000"/>
              </a:spcBef>
              <a:buClr>
                <a:schemeClr val="accent2"/>
              </a:buClr>
              <a:buFont typeface="Wingdings 2" pitchFamily="18" charset="2"/>
              <a:buNone/>
            </a:pPr>
            <a:r>
              <a:rPr lang="en-US" sz="1400"/>
              <a:t>Path               State           Status   Progress</a:t>
            </a:r>
          </a:p>
          <a:p>
            <a:pPr>
              <a:spcBef>
                <a:spcPct val="50000"/>
              </a:spcBef>
              <a:buClr>
                <a:schemeClr val="accent2"/>
              </a:buClr>
              <a:buFont typeface="Wingdings 2" pitchFamily="18" charset="2"/>
              <a:buNone/>
            </a:pPr>
            <a:r>
              <a:rPr lang="en-US" sz="1400"/>
              <a:t>/vol/vol1         Enabled     Active    25 MB Searched</a:t>
            </a:r>
          </a:p>
        </p:txBody>
      </p:sp>
      <p:sp>
        <p:nvSpPr>
          <p:cNvPr id="45063" name="Rectangle 2"/>
          <p:cNvSpPr>
            <a:spLocks noChangeArrowheads="1"/>
          </p:cNvSpPr>
          <p:nvPr/>
        </p:nvSpPr>
        <p:spPr bwMode="auto">
          <a:xfrm>
            <a:off x="5926624" y="4075113"/>
            <a:ext cx="1554163" cy="365125"/>
          </a:xfrm>
          <a:prstGeom prst="rect">
            <a:avLst/>
          </a:prstGeom>
          <a:noFill/>
          <a:ln w="28575" algn="ctr">
            <a:solidFill>
              <a:schemeClr val="tx2"/>
            </a:solidFill>
            <a:prstDash val="dash"/>
            <a:miter lim="800000"/>
            <a:headEnd/>
            <a:tailEnd/>
          </a:ln>
        </p:spPr>
        <p:txBody>
          <a:bodyPr wrap="none" anchor="ctr"/>
          <a:lstStyle/>
          <a:p>
            <a:pPr algn="ctr">
              <a:buClr>
                <a:schemeClr val="accent2"/>
              </a:buClr>
              <a:buFont typeface="Wingdings 2" pitchFamily="18" charset="2"/>
              <a:buNone/>
            </a:pPr>
            <a:endParaRPr lang="en-US" sz="1600" b="0"/>
          </a:p>
        </p:txBody>
      </p:sp>
      <p:sp>
        <p:nvSpPr>
          <p:cNvPr id="45064" name="Rectangle 4"/>
          <p:cNvSpPr>
            <a:spLocks noChangeArrowheads="1"/>
          </p:cNvSpPr>
          <p:nvPr/>
        </p:nvSpPr>
        <p:spPr bwMode="auto">
          <a:xfrm>
            <a:off x="5926624" y="5832475"/>
            <a:ext cx="1554163" cy="366713"/>
          </a:xfrm>
          <a:prstGeom prst="rect">
            <a:avLst/>
          </a:prstGeom>
          <a:noFill/>
          <a:ln w="28575" algn="ctr">
            <a:solidFill>
              <a:schemeClr val="tx2"/>
            </a:solidFill>
            <a:prstDash val="dash"/>
            <a:miter lim="800000"/>
            <a:headEnd/>
            <a:tailEnd/>
          </a:ln>
        </p:spPr>
        <p:txBody>
          <a:bodyPr wrap="none" anchor="ctr"/>
          <a:lstStyle/>
          <a:p>
            <a:pPr algn="ctr">
              <a:buClr>
                <a:schemeClr val="accent2"/>
              </a:buClr>
              <a:buFont typeface="Wingdings 2" pitchFamily="18" charset="2"/>
              <a:buNone/>
            </a:pPr>
            <a:endParaRPr lang="en-US" sz="1600" b="0"/>
          </a:p>
        </p:txBody>
      </p:sp>
      <p:sp>
        <p:nvSpPr>
          <p:cNvPr id="45065" name="Rectangle 5"/>
          <p:cNvSpPr>
            <a:spLocks noChangeArrowheads="1"/>
          </p:cNvSpPr>
          <p:nvPr/>
        </p:nvSpPr>
        <p:spPr bwMode="auto">
          <a:xfrm>
            <a:off x="5926624" y="5181600"/>
            <a:ext cx="1554163" cy="366713"/>
          </a:xfrm>
          <a:prstGeom prst="rect">
            <a:avLst/>
          </a:prstGeom>
          <a:noFill/>
          <a:ln w="28575" algn="ctr">
            <a:solidFill>
              <a:schemeClr val="tx2"/>
            </a:solidFill>
            <a:prstDash val="dash"/>
            <a:miter lim="800000"/>
            <a:headEnd/>
            <a:tailEnd/>
          </a:ln>
        </p:spPr>
        <p:txBody>
          <a:bodyPr wrap="none" anchor="ctr"/>
          <a:lstStyle/>
          <a:p>
            <a:pPr algn="ctr">
              <a:buClr>
                <a:schemeClr val="accent2"/>
              </a:buClr>
              <a:buFont typeface="Wingdings 2" pitchFamily="18" charset="2"/>
              <a:buNone/>
            </a:pPr>
            <a:endParaRPr lang="en-US" sz="1600" b="0"/>
          </a:p>
        </p:txBody>
      </p:sp>
      <p:sp>
        <p:nvSpPr>
          <p:cNvPr id="45066" name="Rectangle 7"/>
          <p:cNvSpPr>
            <a:spLocks noChangeArrowheads="1"/>
          </p:cNvSpPr>
          <p:nvPr/>
        </p:nvSpPr>
        <p:spPr bwMode="auto">
          <a:xfrm>
            <a:off x="5926624" y="2967038"/>
            <a:ext cx="1554163" cy="366712"/>
          </a:xfrm>
          <a:prstGeom prst="rect">
            <a:avLst/>
          </a:prstGeom>
          <a:noFill/>
          <a:ln w="28575" algn="ctr">
            <a:solidFill>
              <a:schemeClr val="tx2"/>
            </a:solidFill>
            <a:prstDash val="dash"/>
            <a:miter lim="800000"/>
            <a:headEnd/>
            <a:tailEnd/>
          </a:ln>
        </p:spPr>
        <p:txBody>
          <a:bodyPr wrap="none" anchor="ctr"/>
          <a:lstStyle/>
          <a:p>
            <a:pPr algn="ctr">
              <a:buClr>
                <a:schemeClr val="accent2"/>
              </a:buClr>
              <a:buFont typeface="Wingdings 2" pitchFamily="18" charset="2"/>
              <a:buNone/>
            </a:pPr>
            <a:endParaRPr lang="en-US" sz="1600" b="0"/>
          </a:p>
        </p:txBody>
      </p:sp>
      <p:sp>
        <p:nvSpPr>
          <p:cNvPr id="45067" name="Rectangle 8"/>
          <p:cNvSpPr>
            <a:spLocks noChangeArrowheads="1"/>
          </p:cNvSpPr>
          <p:nvPr/>
        </p:nvSpPr>
        <p:spPr bwMode="auto">
          <a:xfrm>
            <a:off x="5926624" y="1862138"/>
            <a:ext cx="1554163" cy="365125"/>
          </a:xfrm>
          <a:prstGeom prst="rect">
            <a:avLst/>
          </a:prstGeom>
          <a:noFill/>
          <a:ln w="28575" algn="ctr">
            <a:solidFill>
              <a:schemeClr val="tx2"/>
            </a:solidFill>
            <a:prstDash val="dash"/>
            <a:miter lim="800000"/>
            <a:headEnd/>
            <a:tailEnd/>
          </a:ln>
        </p:spPr>
        <p:txBody>
          <a:bodyPr wrap="none" anchor="ctr"/>
          <a:lstStyle/>
          <a:p>
            <a:pPr algn="ctr">
              <a:buClr>
                <a:schemeClr val="accent2"/>
              </a:buClr>
              <a:buFont typeface="Wingdings 2" pitchFamily="18" charset="2"/>
              <a:buNone/>
            </a:pPr>
            <a:endParaRPr lang="en-US" sz="1600" b="0"/>
          </a:p>
        </p:txBody>
      </p:sp>
      <p:sp>
        <p:nvSpPr>
          <p:cNvPr id="45068" name="Rectangle 11"/>
          <p:cNvSpPr>
            <a:spLocks noChangeArrowheads="1"/>
          </p:cNvSpPr>
          <p:nvPr/>
        </p:nvSpPr>
        <p:spPr bwMode="auto">
          <a:xfrm>
            <a:off x="1116013" y="1638300"/>
            <a:ext cx="1828800" cy="579438"/>
          </a:xfrm>
          <a:prstGeom prst="rect">
            <a:avLst/>
          </a:prstGeom>
          <a:noFill/>
          <a:ln w="28575">
            <a:solidFill>
              <a:schemeClr val="tx2"/>
            </a:solidFill>
            <a:prstDash val="dash"/>
            <a:miter lim="800000"/>
            <a:headEnd/>
            <a:tailEnd/>
          </a:ln>
        </p:spPr>
        <p:txBody>
          <a:bodyPr wrap="none" anchor="ctr"/>
          <a:lstStyle/>
          <a:p>
            <a:pPr algn="ctr">
              <a:buClr>
                <a:schemeClr val="accent2"/>
              </a:buClr>
              <a:buFont typeface="Wingdings 2" pitchFamily="18" charset="2"/>
              <a:buNone/>
            </a:pPr>
            <a:r>
              <a:rPr lang="en-US" sz="1600" b="0"/>
              <a:t>Gathering</a:t>
            </a:r>
          </a:p>
        </p:txBody>
      </p:sp>
      <p:sp>
        <p:nvSpPr>
          <p:cNvPr id="45069" name="Rectangle 12"/>
          <p:cNvSpPr>
            <a:spLocks noChangeArrowheads="1"/>
          </p:cNvSpPr>
          <p:nvPr/>
        </p:nvSpPr>
        <p:spPr bwMode="auto">
          <a:xfrm>
            <a:off x="1114425" y="2698750"/>
            <a:ext cx="1828800" cy="611188"/>
          </a:xfrm>
          <a:prstGeom prst="rect">
            <a:avLst/>
          </a:prstGeom>
          <a:noFill/>
          <a:ln w="28575">
            <a:solidFill>
              <a:schemeClr val="tx2"/>
            </a:solidFill>
            <a:prstDash val="dash"/>
            <a:miter lim="800000"/>
            <a:headEnd/>
            <a:tailEnd/>
          </a:ln>
        </p:spPr>
        <p:txBody>
          <a:bodyPr wrap="none" anchor="ctr"/>
          <a:lstStyle/>
          <a:p>
            <a:pPr algn="ctr">
              <a:buClr>
                <a:schemeClr val="accent2"/>
              </a:buClr>
              <a:buFont typeface="Wingdings 2" pitchFamily="18" charset="2"/>
              <a:buNone/>
            </a:pPr>
            <a:r>
              <a:rPr lang="en-US" sz="1600" b="0"/>
              <a:t>Sorting</a:t>
            </a:r>
          </a:p>
        </p:txBody>
      </p:sp>
      <p:sp>
        <p:nvSpPr>
          <p:cNvPr id="45070" name="Rectangle 13"/>
          <p:cNvSpPr>
            <a:spLocks noChangeArrowheads="1"/>
          </p:cNvSpPr>
          <p:nvPr/>
        </p:nvSpPr>
        <p:spPr bwMode="auto">
          <a:xfrm>
            <a:off x="1114425" y="3730625"/>
            <a:ext cx="1828800" cy="668338"/>
          </a:xfrm>
          <a:prstGeom prst="rect">
            <a:avLst/>
          </a:prstGeom>
          <a:noFill/>
          <a:ln w="28575">
            <a:solidFill>
              <a:schemeClr val="tx2"/>
            </a:solidFill>
            <a:prstDash val="dash"/>
            <a:miter lim="800000"/>
            <a:headEnd/>
            <a:tailEnd/>
          </a:ln>
        </p:spPr>
        <p:txBody>
          <a:bodyPr wrap="none" anchor="ctr"/>
          <a:lstStyle/>
          <a:p>
            <a:pPr algn="ctr">
              <a:buClr>
                <a:schemeClr val="accent2"/>
              </a:buClr>
              <a:buFont typeface="Wingdings 2" pitchFamily="18" charset="2"/>
              <a:buNone/>
            </a:pPr>
            <a:r>
              <a:rPr lang="en-US" sz="1600" b="0"/>
              <a:t>Deduplicating</a:t>
            </a:r>
          </a:p>
        </p:txBody>
      </p:sp>
      <p:sp>
        <p:nvSpPr>
          <p:cNvPr id="45071" name="Rectangle 17"/>
          <p:cNvSpPr>
            <a:spLocks noChangeArrowheads="1"/>
          </p:cNvSpPr>
          <p:nvPr/>
        </p:nvSpPr>
        <p:spPr bwMode="auto">
          <a:xfrm>
            <a:off x="1114425" y="4924425"/>
            <a:ext cx="1828800" cy="646113"/>
          </a:xfrm>
          <a:prstGeom prst="rect">
            <a:avLst/>
          </a:prstGeom>
          <a:noFill/>
          <a:ln w="28575">
            <a:solidFill>
              <a:schemeClr val="tx2"/>
            </a:solidFill>
            <a:prstDash val="dash"/>
            <a:miter lim="800000"/>
            <a:headEnd/>
            <a:tailEnd/>
          </a:ln>
        </p:spPr>
        <p:txBody>
          <a:bodyPr wrap="none" anchor="ctr"/>
          <a:lstStyle/>
          <a:p>
            <a:pPr algn="ctr">
              <a:buClr>
                <a:schemeClr val="accent2"/>
              </a:buClr>
              <a:buFont typeface="Wingdings 2" pitchFamily="18" charset="2"/>
              <a:buNone/>
            </a:pPr>
            <a:r>
              <a:rPr lang="en-US" sz="1600" b="0"/>
              <a:t>Checking</a:t>
            </a:r>
          </a:p>
        </p:txBody>
      </p:sp>
      <p:sp>
        <p:nvSpPr>
          <p:cNvPr id="45072" name="Rectangle 18"/>
          <p:cNvSpPr>
            <a:spLocks noGrp="1" noChangeArrowheads="1"/>
          </p:cNvSpPr>
          <p:nvPr>
            <p:ph type="title"/>
          </p:nvPr>
        </p:nvSpPr>
        <p:spPr/>
        <p:txBody>
          <a:bodyPr/>
          <a:lstStyle/>
          <a:p>
            <a:pPr eaLnBrk="1" hangingPunct="1"/>
            <a:r>
              <a:rPr lang="en-US" smtClean="0">
                <a:latin typeface="Courier New" pitchFamily="49" charset="0"/>
              </a:rPr>
              <a:t>sis status</a:t>
            </a:r>
            <a:r>
              <a:rPr lang="en-US" smtClean="0"/>
              <a:t> Progress and Stages</a:t>
            </a:r>
          </a:p>
        </p:txBody>
      </p:sp>
      <p:cxnSp>
        <p:nvCxnSpPr>
          <p:cNvPr id="45073" name="Straight Arrow Connector 20"/>
          <p:cNvCxnSpPr>
            <a:cxnSpLocks noChangeShapeType="1"/>
            <a:stCxn id="45068" idx="2"/>
            <a:endCxn id="45069" idx="0"/>
          </p:cNvCxnSpPr>
          <p:nvPr/>
        </p:nvCxnSpPr>
        <p:spPr bwMode="auto">
          <a:xfrm flipH="1">
            <a:off x="2028825" y="2232025"/>
            <a:ext cx="1588" cy="452438"/>
          </a:xfrm>
          <a:prstGeom prst="straightConnector1">
            <a:avLst/>
          </a:prstGeom>
          <a:noFill/>
          <a:ln w="28575" algn="ctr">
            <a:solidFill>
              <a:schemeClr val="hlink"/>
            </a:solidFill>
            <a:round/>
            <a:headEnd type="none" w="med" len="sm"/>
            <a:tailEnd type="triangle" w="med" len="med"/>
          </a:ln>
        </p:spPr>
      </p:cxnSp>
      <p:cxnSp>
        <p:nvCxnSpPr>
          <p:cNvPr id="45074" name="Straight Arrow Connector 22"/>
          <p:cNvCxnSpPr>
            <a:cxnSpLocks noChangeShapeType="1"/>
            <a:stCxn id="45069" idx="2"/>
            <a:endCxn id="45070" idx="0"/>
          </p:cNvCxnSpPr>
          <p:nvPr/>
        </p:nvCxnSpPr>
        <p:spPr bwMode="auto">
          <a:xfrm>
            <a:off x="2028825" y="3324225"/>
            <a:ext cx="0" cy="392113"/>
          </a:xfrm>
          <a:prstGeom prst="straightConnector1">
            <a:avLst/>
          </a:prstGeom>
          <a:noFill/>
          <a:ln w="28575" algn="ctr">
            <a:solidFill>
              <a:schemeClr val="hlink"/>
            </a:solidFill>
            <a:round/>
            <a:headEnd type="none" w="med" len="sm"/>
            <a:tailEnd type="triangle" w="med" len="med"/>
          </a:ln>
        </p:spPr>
      </p:cxnSp>
      <p:cxnSp>
        <p:nvCxnSpPr>
          <p:cNvPr id="45075" name="Straight Arrow Connector 25"/>
          <p:cNvCxnSpPr>
            <a:cxnSpLocks noChangeShapeType="1"/>
            <a:stCxn id="45070" idx="2"/>
            <a:endCxn id="45071" idx="0"/>
          </p:cNvCxnSpPr>
          <p:nvPr/>
        </p:nvCxnSpPr>
        <p:spPr bwMode="auto">
          <a:xfrm>
            <a:off x="2028825" y="4413250"/>
            <a:ext cx="0" cy="496888"/>
          </a:xfrm>
          <a:prstGeom prst="straightConnector1">
            <a:avLst/>
          </a:prstGeom>
          <a:noFill/>
          <a:ln w="28575" algn="ctr">
            <a:solidFill>
              <a:schemeClr val="hlink"/>
            </a:solidFill>
            <a:round/>
            <a:headEnd type="none" w="med" len="sm"/>
            <a:tailEnd type="triangle" w="med" len="med"/>
          </a:ln>
        </p:spPr>
      </p:cxn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p:txBody>
          <a:bodyPr/>
          <a:lstStyle/>
          <a:p>
            <a:pPr eaLnBrk="1" hangingPunct="1"/>
            <a:r>
              <a:rPr lang="en-US" smtClean="0"/>
              <a:t>Scheduling Deduplication</a:t>
            </a:r>
          </a:p>
        </p:txBody>
      </p:sp>
      <p:sp>
        <p:nvSpPr>
          <p:cNvPr id="46084" name="Rectangle 4"/>
          <p:cNvSpPr>
            <a:spLocks noGrp="1" noChangeArrowheads="1"/>
          </p:cNvSpPr>
          <p:nvPr>
            <p:ph type="body" idx="1"/>
          </p:nvPr>
        </p:nvSpPr>
        <p:spPr>
          <a:xfrm>
            <a:off x="990600" y="1123950"/>
            <a:ext cx="8153400" cy="5353050"/>
          </a:xfrm>
        </p:spPr>
        <p:txBody>
          <a:bodyPr/>
          <a:lstStyle/>
          <a:p>
            <a:pPr eaLnBrk="1" hangingPunct="1"/>
            <a:r>
              <a:rPr lang="en-US" dirty="0" smtClean="0"/>
              <a:t>Default schedule:</a:t>
            </a:r>
          </a:p>
          <a:p>
            <a:pPr eaLnBrk="1" hangingPunct="1">
              <a:buFont typeface="Wingdings 2" pitchFamily="18" charset="2"/>
              <a:buNone/>
            </a:pPr>
            <a:r>
              <a:rPr lang="en-US" dirty="0" smtClean="0">
                <a:latin typeface="Courier New" pitchFamily="49" charset="0"/>
              </a:rPr>
              <a:t>	</a:t>
            </a:r>
            <a:r>
              <a:rPr lang="en-US" sz="2000" dirty="0" smtClean="0">
                <a:latin typeface="Courier New" pitchFamily="49" charset="0"/>
              </a:rPr>
              <a:t>system&gt; </a:t>
            </a:r>
            <a:r>
              <a:rPr lang="en-US" sz="2000" b="1" dirty="0" smtClean="0">
                <a:latin typeface="Courier New" pitchFamily="49" charset="0"/>
              </a:rPr>
              <a:t>sis on /</a:t>
            </a:r>
            <a:r>
              <a:rPr lang="en-US" sz="2000" b="1" dirty="0" err="1" smtClean="0">
                <a:latin typeface="Courier New" pitchFamily="49" charset="0"/>
              </a:rPr>
              <a:t>vol</a:t>
            </a:r>
            <a:r>
              <a:rPr lang="en-US" sz="2000" b="1" dirty="0" smtClean="0">
                <a:latin typeface="Courier New" pitchFamily="49" charset="0"/>
              </a:rPr>
              <a:t>/vol1</a:t>
            </a:r>
          </a:p>
          <a:p>
            <a:pPr eaLnBrk="1" hangingPunct="1">
              <a:buFont typeface="Wingdings 2" pitchFamily="18" charset="2"/>
              <a:buNone/>
            </a:pPr>
            <a:r>
              <a:rPr lang="en-US" sz="2000" b="1" dirty="0" smtClean="0">
                <a:latin typeface="Courier New" pitchFamily="49" charset="0"/>
              </a:rPr>
              <a:t>	</a:t>
            </a:r>
            <a:r>
              <a:rPr lang="en-US" sz="2000" dirty="0" smtClean="0">
                <a:latin typeface="Courier New" pitchFamily="49" charset="0"/>
              </a:rPr>
              <a:t>system&gt; </a:t>
            </a:r>
            <a:r>
              <a:rPr lang="en-US" sz="2000" b="1" dirty="0" smtClean="0">
                <a:latin typeface="Courier New" pitchFamily="49" charset="0"/>
              </a:rPr>
              <a:t>sis status</a:t>
            </a:r>
            <a:br>
              <a:rPr lang="en-US" sz="2000" b="1" dirty="0" smtClean="0">
                <a:latin typeface="Courier New" pitchFamily="49" charset="0"/>
              </a:rPr>
            </a:br>
            <a:r>
              <a:rPr lang="en-US" sz="2000" b="1" dirty="0" smtClean="0">
                <a:latin typeface="Courier New" pitchFamily="49" charset="0"/>
              </a:rPr>
              <a:t>  </a:t>
            </a:r>
            <a:r>
              <a:rPr lang="en-US" sz="2000" dirty="0" smtClean="0">
                <a:latin typeface="Courier New" pitchFamily="49" charset="0"/>
              </a:rPr>
              <a:t>/</a:t>
            </a:r>
            <a:r>
              <a:rPr lang="en-US" sz="2000" dirty="0" err="1" smtClean="0">
                <a:latin typeface="Courier New" pitchFamily="49" charset="0"/>
              </a:rPr>
              <a:t>vol</a:t>
            </a:r>
            <a:r>
              <a:rPr lang="en-US" sz="2000" dirty="0" smtClean="0">
                <a:latin typeface="Courier New" pitchFamily="49" charset="0"/>
              </a:rPr>
              <a:t>/vol1         sun-sat@0</a:t>
            </a:r>
            <a:endParaRPr lang="en-US" sz="1800" dirty="0" smtClean="0">
              <a:latin typeface="Courier New" pitchFamily="49" charset="0"/>
            </a:endParaRPr>
          </a:p>
          <a:p>
            <a:pPr eaLnBrk="1" hangingPunct="1"/>
            <a:r>
              <a:rPr lang="en-US" dirty="0" smtClean="0"/>
              <a:t>To configure a schedule:</a:t>
            </a:r>
          </a:p>
          <a:p>
            <a:pPr lvl="1" eaLnBrk="1" hangingPunct="1">
              <a:buFont typeface="Arial" charset="0"/>
              <a:buNone/>
            </a:pPr>
            <a:r>
              <a:rPr lang="en-US" sz="2000" dirty="0" smtClean="0">
                <a:latin typeface="Courier New" pitchFamily="49" charset="0"/>
              </a:rPr>
              <a:t>system&gt; </a:t>
            </a:r>
            <a:r>
              <a:rPr lang="en-US" sz="2000" b="1" dirty="0" smtClean="0">
                <a:latin typeface="Courier New" pitchFamily="49" charset="0"/>
              </a:rPr>
              <a:t>sis config -s - /</a:t>
            </a:r>
            <a:r>
              <a:rPr lang="en-US" sz="2000" b="1" dirty="0" err="1" smtClean="0">
                <a:latin typeface="Courier New" pitchFamily="49" charset="0"/>
              </a:rPr>
              <a:t>vol</a:t>
            </a:r>
            <a:r>
              <a:rPr lang="en-US" sz="2000" b="1" dirty="0" smtClean="0">
                <a:latin typeface="Courier New" pitchFamily="49" charset="0"/>
              </a:rPr>
              <a:t>/vol1</a:t>
            </a:r>
          </a:p>
          <a:p>
            <a:pPr lvl="1" eaLnBrk="1" hangingPunct="1">
              <a:buFont typeface="Arial" charset="0"/>
              <a:buNone/>
            </a:pPr>
            <a:r>
              <a:rPr lang="en-US" sz="2000" dirty="0" smtClean="0">
                <a:latin typeface="Courier New" pitchFamily="49" charset="0"/>
              </a:rPr>
              <a:t>system&gt; </a:t>
            </a:r>
            <a:r>
              <a:rPr lang="en-US" sz="2000" b="1" dirty="0" smtClean="0">
                <a:latin typeface="Courier New" pitchFamily="49" charset="0"/>
              </a:rPr>
              <a:t>sis config -s 23@sun-fri /</a:t>
            </a:r>
            <a:r>
              <a:rPr lang="en-US" sz="2000" b="1" dirty="0" err="1" smtClean="0">
                <a:latin typeface="Courier New" pitchFamily="49" charset="0"/>
              </a:rPr>
              <a:t>vol</a:t>
            </a:r>
            <a:r>
              <a:rPr lang="en-US" sz="2000" b="1" dirty="0" smtClean="0">
                <a:latin typeface="Courier New" pitchFamily="49" charset="0"/>
              </a:rPr>
              <a:t>/vol1</a:t>
            </a:r>
          </a:p>
          <a:p>
            <a:pPr lvl="1" eaLnBrk="1" hangingPunct="1">
              <a:buFont typeface="Arial" charset="0"/>
              <a:buNone/>
            </a:pPr>
            <a:r>
              <a:rPr lang="en-US" sz="2000" dirty="0" smtClean="0">
                <a:latin typeface="Courier New" pitchFamily="49" charset="0"/>
              </a:rPr>
              <a:t>system&gt; </a:t>
            </a:r>
            <a:r>
              <a:rPr lang="en-US" sz="2000" b="1" dirty="0" smtClean="0">
                <a:latin typeface="Courier New" pitchFamily="49" charset="0"/>
              </a:rPr>
              <a:t>sis config –s auto /</a:t>
            </a:r>
            <a:r>
              <a:rPr lang="en-US" sz="2000" b="1" dirty="0" err="1" smtClean="0">
                <a:latin typeface="Courier New" pitchFamily="49" charset="0"/>
              </a:rPr>
              <a:t>vol</a:t>
            </a:r>
            <a:r>
              <a:rPr lang="en-US" sz="2000" b="1" dirty="0" smtClean="0">
                <a:latin typeface="Courier New" pitchFamily="49" charset="0"/>
              </a:rPr>
              <a:t>/vol1</a:t>
            </a:r>
          </a:p>
          <a:p>
            <a:pPr lvl="1" eaLnBrk="1" hangingPunct="1">
              <a:buFont typeface="Arial" charset="0"/>
              <a:buNone/>
            </a:pPr>
            <a:r>
              <a:rPr lang="en-US" sz="2000" dirty="0" smtClean="0">
                <a:latin typeface="Courier New" pitchFamily="49" charset="0"/>
              </a:rPr>
              <a:t>system&gt; </a:t>
            </a:r>
            <a:r>
              <a:rPr lang="en-US" sz="2000" b="1" dirty="0" smtClean="0">
                <a:latin typeface="Courier New" pitchFamily="49" charset="0"/>
              </a:rPr>
              <a:t>sis config –s sat@6 /</a:t>
            </a:r>
            <a:r>
              <a:rPr lang="en-US" sz="2000" b="1" dirty="0" err="1" smtClean="0">
                <a:latin typeface="Courier New" pitchFamily="49" charset="0"/>
              </a:rPr>
              <a:t>vol</a:t>
            </a:r>
            <a:r>
              <a:rPr lang="en-US" sz="2000" b="1" dirty="0" smtClean="0">
                <a:latin typeface="Courier New" pitchFamily="49" charset="0"/>
              </a:rPr>
              <a:t>/vol1</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2"/>
          <p:cNvSpPr>
            <a:spLocks noGrp="1" noChangeArrowheads="1"/>
          </p:cNvSpPr>
          <p:nvPr>
            <p:ph type="title"/>
          </p:nvPr>
        </p:nvSpPr>
        <p:spPr/>
        <p:txBody>
          <a:bodyPr lIns="90000" tIns="46800" rIns="90000" bIns="46800"/>
          <a:lstStyle/>
          <a:p>
            <a:pPr defTabSz="457200"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mtClean="0"/>
              <a:t>Other Commands</a:t>
            </a:r>
          </a:p>
        </p:txBody>
      </p:sp>
      <p:sp>
        <p:nvSpPr>
          <p:cNvPr id="128003" name="Rectangle 3"/>
          <p:cNvSpPr>
            <a:spLocks noGrp="1" noChangeArrowheads="1"/>
          </p:cNvSpPr>
          <p:nvPr>
            <p:ph type="body" idx="1"/>
          </p:nvPr>
        </p:nvSpPr>
        <p:spPr/>
        <p:txBody>
          <a:bodyPr lIns="90000" tIns="46800" rIns="90000" bIns="46800"/>
          <a:lstStyle/>
          <a:p>
            <a:pPr marL="334963" indent="-334963" defTabSz="457200" eaLnBrk="1" hangingPunct="1">
              <a:spcBef>
                <a:spcPts val="900"/>
              </a:spcBef>
              <a:tabLst>
                <a:tab pos="463550" algn="l"/>
                <a:tab pos="920750" algn="l"/>
                <a:tab pos="1377950" algn="l"/>
                <a:tab pos="1835150" algn="l"/>
                <a:tab pos="2292350" algn="l"/>
                <a:tab pos="2749550" algn="l"/>
                <a:tab pos="3206750" algn="l"/>
                <a:tab pos="3663950" algn="l"/>
                <a:tab pos="4121150" algn="l"/>
                <a:tab pos="4578350" algn="l"/>
                <a:tab pos="5035550" algn="l"/>
                <a:tab pos="5492750" algn="l"/>
                <a:tab pos="5949950" algn="l"/>
                <a:tab pos="6407150" algn="l"/>
                <a:tab pos="6864350" algn="l"/>
                <a:tab pos="7321550" algn="l"/>
                <a:tab pos="7778750" algn="l"/>
                <a:tab pos="8235950" algn="l"/>
                <a:tab pos="8693150" algn="l"/>
                <a:tab pos="9150350" algn="l"/>
              </a:tabLst>
              <a:defRPr/>
            </a:pPr>
            <a:r>
              <a:rPr lang="en-GB" sz="2400" dirty="0" err="1">
                <a:latin typeface="Courier New" pitchFamily="49" charset="0"/>
              </a:rPr>
              <a:t>vol</a:t>
            </a:r>
            <a:r>
              <a:rPr lang="en-GB" sz="2400" dirty="0">
                <a:latin typeface="Courier New" pitchFamily="49" charset="0"/>
              </a:rPr>
              <a:t> status</a:t>
            </a:r>
            <a:r>
              <a:rPr lang="en-GB" sz="2400" dirty="0"/>
              <a:t> command</a:t>
            </a:r>
          </a:p>
          <a:p>
            <a:pPr marL="735013" lvl="1" indent="-277813" defTabSz="457200" eaLnBrk="1" hangingPunct="1">
              <a:spcBef>
                <a:spcPts val="250"/>
              </a:spcBef>
              <a:buFont typeface="Arial" pitchFamily="34" charset="0"/>
              <a:buChar char="–"/>
              <a:tabLst>
                <a:tab pos="463550" algn="l"/>
                <a:tab pos="920750" algn="l"/>
                <a:tab pos="1377950" algn="l"/>
                <a:tab pos="1835150" algn="l"/>
                <a:tab pos="2292350" algn="l"/>
                <a:tab pos="2749550" algn="l"/>
                <a:tab pos="3206750" algn="l"/>
                <a:tab pos="3663950" algn="l"/>
                <a:tab pos="4121150" algn="l"/>
                <a:tab pos="4578350" algn="l"/>
                <a:tab pos="5035550" algn="l"/>
                <a:tab pos="5492750" algn="l"/>
                <a:tab pos="5949950" algn="l"/>
                <a:tab pos="6407150" algn="l"/>
                <a:tab pos="6864350" algn="l"/>
                <a:tab pos="7321550" algn="l"/>
                <a:tab pos="7778750" algn="l"/>
                <a:tab pos="8235950" algn="l"/>
                <a:tab pos="8693150" algn="l"/>
                <a:tab pos="9150350" algn="l"/>
              </a:tabLst>
              <a:defRPr/>
            </a:pPr>
            <a:r>
              <a:rPr lang="en-GB" sz="2000" i="1" dirty="0">
                <a:latin typeface="Courier New" pitchFamily="49" charset="0"/>
                <a:cs typeface="Courier New" pitchFamily="49" charset="0"/>
              </a:rPr>
              <a:t>SIS</a:t>
            </a:r>
            <a:r>
              <a:rPr lang="en-GB" sz="2000" dirty="0"/>
              <a:t> keyword will be listed in the output for </a:t>
            </a:r>
            <a:r>
              <a:rPr lang="en-GB" sz="2000" dirty="0" smtClean="0"/>
              <a:t>deduplication </a:t>
            </a:r>
            <a:r>
              <a:rPr lang="en-GB" sz="2000" dirty="0"/>
              <a:t>volumes</a:t>
            </a:r>
          </a:p>
          <a:p>
            <a:pPr marL="334963" indent="-334963" defTabSz="457200" eaLnBrk="1" hangingPunct="1">
              <a:spcBef>
                <a:spcPts val="175"/>
              </a:spcBef>
              <a:buFont typeface="Webdings" pitchFamily="18" charset="2"/>
              <a:buNone/>
              <a:tabLst>
                <a:tab pos="463550" algn="l"/>
                <a:tab pos="920750" algn="l"/>
                <a:tab pos="1377950" algn="l"/>
                <a:tab pos="1835150" algn="l"/>
                <a:tab pos="2292350" algn="l"/>
                <a:tab pos="2749550" algn="l"/>
                <a:tab pos="3206750" algn="l"/>
                <a:tab pos="3663950" algn="l"/>
                <a:tab pos="4121150" algn="l"/>
                <a:tab pos="4578350" algn="l"/>
                <a:tab pos="5035550" algn="l"/>
                <a:tab pos="5492750" algn="l"/>
                <a:tab pos="5949950" algn="l"/>
                <a:tab pos="6407150" algn="l"/>
                <a:tab pos="6864350" algn="l"/>
                <a:tab pos="7321550" algn="l"/>
                <a:tab pos="7778750" algn="l"/>
                <a:tab pos="8235950" algn="l"/>
                <a:tab pos="8693150" algn="l"/>
                <a:tab pos="9150350" algn="l"/>
              </a:tabLst>
              <a:defRPr/>
            </a:pPr>
            <a:endParaRPr lang="en-GB" dirty="0">
              <a:latin typeface="Courier New" pitchFamily="49" charset="0"/>
            </a:endParaRPr>
          </a:p>
          <a:p>
            <a:pPr marL="396875" indent="-277813" defTabSz="457200" eaLnBrk="1" hangingPunct="1">
              <a:spcBef>
                <a:spcPts val="175"/>
              </a:spcBef>
              <a:buFont typeface="Wingdings" pitchFamily="2" charset="2"/>
              <a:buNone/>
              <a:tabLst>
                <a:tab pos="463550" algn="l"/>
                <a:tab pos="920750" algn="l"/>
                <a:tab pos="1377950" algn="l"/>
                <a:tab pos="1835150" algn="l"/>
                <a:tab pos="2292350" algn="l"/>
                <a:tab pos="2749550" algn="l"/>
                <a:tab pos="3206750" algn="l"/>
                <a:tab pos="3663950" algn="l"/>
                <a:tab pos="4121150" algn="l"/>
                <a:tab pos="4578350" algn="l"/>
                <a:tab pos="5035550" algn="l"/>
                <a:tab pos="5492750" algn="l"/>
                <a:tab pos="5949950" algn="l"/>
                <a:tab pos="6407150" algn="l"/>
                <a:tab pos="6864350" algn="l"/>
                <a:tab pos="7321550" algn="l"/>
                <a:tab pos="7778750" algn="l"/>
                <a:tab pos="8235950" algn="l"/>
                <a:tab pos="8693150" algn="l"/>
                <a:tab pos="9150350" algn="l"/>
              </a:tabLst>
              <a:defRPr/>
            </a:pPr>
            <a:r>
              <a:rPr lang="en-GB" sz="2000" dirty="0">
                <a:latin typeface="Courier New" pitchFamily="49" charset="0"/>
              </a:rPr>
              <a:t>system&gt; </a:t>
            </a:r>
            <a:r>
              <a:rPr lang="en-GB" sz="2000" b="1" dirty="0" err="1">
                <a:latin typeface="Courier New" pitchFamily="49" charset="0"/>
              </a:rPr>
              <a:t>vol</a:t>
            </a:r>
            <a:r>
              <a:rPr lang="en-GB" sz="2000" b="1" dirty="0">
                <a:latin typeface="Courier New" pitchFamily="49" charset="0"/>
              </a:rPr>
              <a:t> status</a:t>
            </a:r>
          </a:p>
          <a:p>
            <a:pPr marL="396875" indent="-277813" defTabSz="457200" eaLnBrk="1" hangingPunct="1">
              <a:spcBef>
                <a:spcPts val="175"/>
              </a:spcBef>
              <a:buFont typeface="Wingdings" pitchFamily="2" charset="2"/>
              <a:buNone/>
              <a:tabLst>
                <a:tab pos="463550" algn="l"/>
                <a:tab pos="920750" algn="l"/>
                <a:tab pos="1377950" algn="l"/>
                <a:tab pos="1835150" algn="l"/>
                <a:tab pos="2292350" algn="l"/>
                <a:tab pos="2749550" algn="l"/>
                <a:tab pos="3206750" algn="l"/>
                <a:tab pos="3663950" algn="l"/>
                <a:tab pos="4121150" algn="l"/>
                <a:tab pos="4578350" algn="l"/>
                <a:tab pos="5035550" algn="l"/>
                <a:tab pos="5492750" algn="l"/>
                <a:tab pos="5949950" algn="l"/>
                <a:tab pos="6407150" algn="l"/>
                <a:tab pos="6864350" algn="l"/>
                <a:tab pos="7321550" algn="l"/>
                <a:tab pos="7778750" algn="l"/>
                <a:tab pos="8235950" algn="l"/>
                <a:tab pos="8693150" algn="l"/>
                <a:tab pos="9150350" algn="l"/>
              </a:tabLst>
              <a:defRPr/>
            </a:pPr>
            <a:r>
              <a:rPr lang="en-GB" sz="2000" dirty="0" smtClean="0">
                <a:latin typeface="Courier New" pitchFamily="49" charset="0"/>
              </a:rPr>
              <a:t>Volume		State		Status			Options         </a:t>
            </a:r>
            <a:endParaRPr lang="en-GB" sz="2000" dirty="0">
              <a:latin typeface="Courier New" pitchFamily="49" charset="0"/>
            </a:endParaRPr>
          </a:p>
          <a:p>
            <a:pPr marL="396875" indent="-277813" defTabSz="457200" eaLnBrk="1" hangingPunct="1">
              <a:spcBef>
                <a:spcPts val="175"/>
              </a:spcBef>
              <a:buFont typeface="Wingdings" pitchFamily="2" charset="2"/>
              <a:buNone/>
              <a:tabLst>
                <a:tab pos="463550" algn="l"/>
                <a:tab pos="920750" algn="l"/>
                <a:tab pos="1377950" algn="l"/>
                <a:tab pos="1835150" algn="l"/>
                <a:tab pos="2292350" algn="l"/>
                <a:tab pos="2749550" algn="l"/>
                <a:tab pos="3206750" algn="l"/>
                <a:tab pos="3663950" algn="l"/>
                <a:tab pos="4121150" algn="l"/>
                <a:tab pos="4578350" algn="l"/>
                <a:tab pos="5035550" algn="l"/>
                <a:tab pos="5492750" algn="l"/>
                <a:tab pos="5949950" algn="l"/>
                <a:tab pos="6407150" algn="l"/>
                <a:tab pos="6864350" algn="l"/>
                <a:tab pos="7321550" algn="l"/>
                <a:tab pos="7778750" algn="l"/>
                <a:tab pos="8235950" algn="l"/>
                <a:tab pos="8693150" algn="l"/>
                <a:tab pos="9150350" algn="l"/>
              </a:tabLst>
              <a:defRPr/>
            </a:pPr>
            <a:r>
              <a:rPr lang="en-GB" sz="2000" dirty="0" smtClean="0">
                <a:latin typeface="Courier New" pitchFamily="49" charset="0"/>
              </a:rPr>
              <a:t>Vol0			online	</a:t>
            </a:r>
            <a:r>
              <a:rPr lang="en-GB" sz="2000" dirty="0" err="1" smtClean="0">
                <a:latin typeface="Courier New" pitchFamily="49" charset="0"/>
              </a:rPr>
              <a:t>raid_dp</a:t>
            </a:r>
            <a:r>
              <a:rPr lang="en-GB" sz="2000" dirty="0">
                <a:latin typeface="Courier New" pitchFamily="49" charset="0"/>
              </a:rPr>
              <a:t>, </a:t>
            </a:r>
            <a:r>
              <a:rPr lang="en-GB" sz="2000" dirty="0" smtClean="0">
                <a:latin typeface="Courier New" pitchFamily="49" charset="0"/>
              </a:rPr>
              <a:t>flex	root</a:t>
            </a:r>
            <a:endParaRPr lang="en-GB" sz="2000" dirty="0">
              <a:latin typeface="Courier New" pitchFamily="49" charset="0"/>
            </a:endParaRPr>
          </a:p>
          <a:p>
            <a:pPr marL="396875" indent="-277813" defTabSz="457200" eaLnBrk="1" hangingPunct="1">
              <a:spcBef>
                <a:spcPts val="175"/>
              </a:spcBef>
              <a:buFont typeface="Wingdings" pitchFamily="2" charset="2"/>
              <a:buNone/>
              <a:tabLst>
                <a:tab pos="463550" algn="l"/>
                <a:tab pos="920750" algn="l"/>
                <a:tab pos="1377950" algn="l"/>
                <a:tab pos="1835150" algn="l"/>
                <a:tab pos="2292350" algn="l"/>
                <a:tab pos="2749550" algn="l"/>
                <a:tab pos="3206750" algn="l"/>
                <a:tab pos="3663950" algn="l"/>
                <a:tab pos="4121150" algn="l"/>
                <a:tab pos="4578350" algn="l"/>
                <a:tab pos="5035550" algn="l"/>
                <a:tab pos="5492750" algn="l"/>
                <a:tab pos="5949950" algn="l"/>
                <a:tab pos="6407150" algn="l"/>
                <a:tab pos="6864350" algn="l"/>
                <a:tab pos="7321550" algn="l"/>
                <a:tab pos="7778750" algn="l"/>
                <a:tab pos="8235950" algn="l"/>
                <a:tab pos="8693150" algn="l"/>
                <a:tab pos="9150350" algn="l"/>
              </a:tabLst>
              <a:defRPr/>
            </a:pPr>
            <a:r>
              <a:rPr lang="en-GB" sz="2000" dirty="0" smtClean="0">
                <a:latin typeface="Courier New" pitchFamily="49" charset="0"/>
              </a:rPr>
              <a:t>Vol1			online	</a:t>
            </a:r>
            <a:r>
              <a:rPr lang="en-GB" sz="2000" dirty="0" err="1" smtClean="0">
                <a:latin typeface="Courier New" pitchFamily="49" charset="0"/>
              </a:rPr>
              <a:t>raid_dp</a:t>
            </a:r>
            <a:r>
              <a:rPr lang="en-GB" sz="2000" dirty="0">
                <a:latin typeface="Courier New" pitchFamily="49" charset="0"/>
              </a:rPr>
              <a:t>, </a:t>
            </a:r>
            <a:r>
              <a:rPr lang="en-GB" sz="2000" dirty="0" smtClean="0">
                <a:latin typeface="Courier New" pitchFamily="49" charset="0"/>
              </a:rPr>
              <a:t>flex	sis</a:t>
            </a:r>
            <a:endParaRPr lang="en-GB" sz="2000" dirty="0">
              <a:latin typeface="Courier New" pitchFamily="49" charset="0"/>
            </a:endParaRPr>
          </a:p>
          <a:p>
            <a:pPr marL="735013" lvl="1" indent="-277813" defTabSz="457200" eaLnBrk="1" hangingPunct="1">
              <a:spcBef>
                <a:spcPts val="175"/>
              </a:spcBef>
              <a:buFont typeface="Wingdings" pitchFamily="2" charset="2"/>
              <a:buNone/>
              <a:tabLst>
                <a:tab pos="463550" algn="l"/>
                <a:tab pos="920750" algn="l"/>
                <a:tab pos="1377950" algn="l"/>
                <a:tab pos="1835150" algn="l"/>
                <a:tab pos="2292350" algn="l"/>
                <a:tab pos="2749550" algn="l"/>
                <a:tab pos="3206750" algn="l"/>
                <a:tab pos="3663950" algn="l"/>
                <a:tab pos="4121150" algn="l"/>
                <a:tab pos="4578350" algn="l"/>
                <a:tab pos="5035550" algn="l"/>
                <a:tab pos="5492750" algn="l"/>
                <a:tab pos="5949950" algn="l"/>
                <a:tab pos="6407150" algn="l"/>
                <a:tab pos="6864350" algn="l"/>
                <a:tab pos="7321550" algn="l"/>
                <a:tab pos="7778750" algn="l"/>
                <a:tab pos="8235950" algn="l"/>
                <a:tab pos="8693150" algn="l"/>
                <a:tab pos="9150350" algn="l"/>
              </a:tabLst>
              <a:defRPr/>
            </a:pPr>
            <a:r>
              <a:rPr lang="en-GB" dirty="0">
                <a:latin typeface="Courier New" pitchFamily="49" charset="0"/>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srcRect/>
          <a:stretch>
            <a:fillRect/>
          </a:stretch>
        </p:blipFill>
        <p:spPr bwMode="auto">
          <a:xfrm>
            <a:off x="1114096" y="1271753"/>
            <a:ext cx="7421951" cy="5223640"/>
          </a:xfrm>
          <a:prstGeom prst="rect">
            <a:avLst/>
          </a:prstGeom>
          <a:noFill/>
          <a:ln w="9525">
            <a:noFill/>
            <a:miter lim="800000"/>
            <a:headEnd/>
            <a:tailEnd/>
          </a:ln>
        </p:spPr>
      </p:pic>
      <p:sp>
        <p:nvSpPr>
          <p:cNvPr id="19459" name="Title 1"/>
          <p:cNvSpPr>
            <a:spLocks noGrp="1"/>
          </p:cNvSpPr>
          <p:nvPr>
            <p:ph type="title"/>
          </p:nvPr>
        </p:nvSpPr>
        <p:spPr/>
        <p:txBody>
          <a:bodyPr/>
          <a:lstStyle/>
          <a:p>
            <a:pPr eaLnBrk="1" hangingPunct="1"/>
            <a:r>
              <a:rPr lang="en-US" dirty="0" smtClean="0"/>
              <a:t>System Manager: Deduplication</a:t>
            </a:r>
          </a:p>
        </p:txBody>
      </p:sp>
      <p:sp>
        <p:nvSpPr>
          <p:cNvPr id="19461" name="TextBox 3"/>
          <p:cNvSpPr txBox="1">
            <a:spLocks noChangeArrowheads="1"/>
          </p:cNvSpPr>
          <p:nvPr/>
        </p:nvSpPr>
        <p:spPr bwMode="auto">
          <a:xfrm>
            <a:off x="2559761" y="3396266"/>
            <a:ext cx="2435282" cy="707886"/>
          </a:xfrm>
          <a:prstGeom prst="rect">
            <a:avLst/>
          </a:prstGeom>
          <a:noFill/>
          <a:ln w="9525">
            <a:noFill/>
            <a:miter lim="800000"/>
            <a:headEnd/>
            <a:tailEnd/>
          </a:ln>
        </p:spPr>
        <p:txBody>
          <a:bodyPr wrap="none">
            <a:spAutoFit/>
          </a:bodyPr>
          <a:lstStyle/>
          <a:p>
            <a:r>
              <a:rPr lang="en-US" dirty="0" smtClean="0"/>
              <a:t>Deduplication </a:t>
            </a:r>
          </a:p>
          <a:p>
            <a:r>
              <a:rPr lang="en-US" dirty="0" smtClean="0"/>
              <a:t>license was added</a:t>
            </a:r>
            <a:endParaRPr lang="en-US" dirty="0"/>
          </a:p>
        </p:txBody>
      </p:sp>
      <p:cxnSp>
        <p:nvCxnSpPr>
          <p:cNvPr id="10" name="Straight Arrow Connector 4"/>
          <p:cNvCxnSpPr>
            <a:cxnSpLocks noChangeShapeType="1"/>
          </p:cNvCxnSpPr>
          <p:nvPr/>
        </p:nvCxnSpPr>
        <p:spPr bwMode="auto">
          <a:xfrm rot="5400000">
            <a:off x="2811521" y="5092264"/>
            <a:ext cx="1933899" cy="10509"/>
          </a:xfrm>
          <a:prstGeom prst="straightConnector1">
            <a:avLst/>
          </a:prstGeom>
          <a:noFill/>
          <a:ln w="28575" algn="ctr">
            <a:solidFill>
              <a:srgbClr val="005BAE"/>
            </a:solidFill>
            <a:round/>
            <a:headEnd/>
            <a:tailEnd type="triangle" w="med" len="med"/>
          </a:ln>
        </p:spPr>
      </p:cxnSp>
      <p:pic>
        <p:nvPicPr>
          <p:cNvPr id="1026" name="Picture 2"/>
          <p:cNvPicPr>
            <a:picLocks noChangeAspect="1" noChangeArrowheads="1"/>
          </p:cNvPicPr>
          <p:nvPr/>
        </p:nvPicPr>
        <p:blipFill>
          <a:blip r:embed="rId4" cstate="print"/>
          <a:srcRect/>
          <a:stretch>
            <a:fillRect/>
          </a:stretch>
        </p:blipFill>
        <p:spPr bwMode="auto">
          <a:xfrm>
            <a:off x="5165013" y="2764220"/>
            <a:ext cx="3515105" cy="3745132"/>
          </a:xfrm>
          <a:prstGeom prst="rect">
            <a:avLst/>
          </a:prstGeom>
          <a:noFill/>
          <a:ln w="9525">
            <a:noFill/>
            <a:miter lim="800000"/>
            <a:headEnd/>
            <a:tailEnd/>
          </a:ln>
        </p:spPr>
      </p:pic>
      <p:cxnSp>
        <p:nvCxnSpPr>
          <p:cNvPr id="11" name="Straight Arrow Connector 4"/>
          <p:cNvCxnSpPr>
            <a:cxnSpLocks noChangeShapeType="1"/>
          </p:cNvCxnSpPr>
          <p:nvPr/>
        </p:nvCxnSpPr>
        <p:spPr bwMode="auto">
          <a:xfrm>
            <a:off x="2984938" y="2007476"/>
            <a:ext cx="2701159" cy="1040523"/>
          </a:xfrm>
          <a:prstGeom prst="straightConnector1">
            <a:avLst/>
          </a:prstGeom>
          <a:noFill/>
          <a:ln w="28575" algn="ctr">
            <a:solidFill>
              <a:srgbClr val="005BAE"/>
            </a:solidFill>
            <a:round/>
            <a:headEnd/>
            <a:tailEnd type="triangle" w="med" len="med"/>
          </a:ln>
        </p:spPr>
      </p:cxnSp>
      <p:sp>
        <p:nvSpPr>
          <p:cNvPr id="8" name="TextBox 3"/>
          <p:cNvSpPr txBox="1">
            <a:spLocks noChangeArrowheads="1"/>
          </p:cNvSpPr>
          <p:nvPr/>
        </p:nvSpPr>
        <p:spPr bwMode="auto">
          <a:xfrm>
            <a:off x="6462352" y="1467618"/>
            <a:ext cx="2102913" cy="400110"/>
          </a:xfrm>
          <a:prstGeom prst="rect">
            <a:avLst/>
          </a:prstGeom>
          <a:solidFill>
            <a:schemeClr val="bg1"/>
          </a:solidFill>
          <a:ln w="9525">
            <a:solidFill>
              <a:schemeClr val="tx2"/>
            </a:solidFill>
            <a:miter lim="800000"/>
            <a:headEnd/>
            <a:tailEnd/>
          </a:ln>
        </p:spPr>
        <p:txBody>
          <a:bodyPr wrap="square">
            <a:spAutoFit/>
          </a:bodyPr>
          <a:lstStyle/>
          <a:p>
            <a:r>
              <a:rPr lang="en-US" dirty="0" smtClean="0"/>
              <a:t>Start the </a:t>
            </a:r>
            <a:r>
              <a:rPr lang="en-US" dirty="0" err="1" smtClean="0"/>
              <a:t>dedupe</a:t>
            </a:r>
            <a:r>
              <a:rPr lang="en-US" dirty="0" smtClean="0"/>
              <a:t> </a:t>
            </a:r>
            <a:endParaRPr lang="en-US" dirty="0"/>
          </a:p>
        </p:txBody>
      </p:sp>
      <p:cxnSp>
        <p:nvCxnSpPr>
          <p:cNvPr id="9" name="Straight Arrow Connector 4"/>
          <p:cNvCxnSpPr>
            <a:cxnSpLocks noChangeShapeType="1"/>
          </p:cNvCxnSpPr>
          <p:nvPr/>
        </p:nvCxnSpPr>
        <p:spPr bwMode="auto">
          <a:xfrm rot="10800000" flipV="1">
            <a:off x="6253656" y="1776248"/>
            <a:ext cx="220717" cy="147148"/>
          </a:xfrm>
          <a:prstGeom prst="straightConnector1">
            <a:avLst/>
          </a:prstGeom>
          <a:noFill/>
          <a:ln w="28575" algn="ctr">
            <a:solidFill>
              <a:srgbClr val="005BAE"/>
            </a:solidFill>
            <a:round/>
            <a:headEnd/>
            <a:tailEnd type="triangle" w="med" len="med"/>
          </a:ln>
        </p:spPr>
      </p:cxnSp>
    </p:spTree>
  </p:cSld>
  <p:clrMapOvr>
    <a:masterClrMapping/>
  </p:clrMapOvr>
  <p:transition advClick="0"/>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r>
              <a:rPr lang="en-US" dirty="0" smtClean="0"/>
              <a:t>Deduplication and SnapVault</a:t>
            </a:r>
          </a:p>
        </p:txBody>
      </p:sp>
      <p:sp>
        <p:nvSpPr>
          <p:cNvPr id="124931" name="Rectangle 3"/>
          <p:cNvSpPr>
            <a:spLocks noGrp="1" noChangeArrowheads="1"/>
          </p:cNvSpPr>
          <p:nvPr>
            <p:ph type="body" idx="1"/>
          </p:nvPr>
        </p:nvSpPr>
        <p:spPr/>
        <p:txBody>
          <a:bodyPr/>
          <a:lstStyle/>
          <a:p>
            <a:r>
              <a:rPr lang="en-US" dirty="0" smtClean="0"/>
              <a:t>Integrated with SnapVault</a:t>
            </a:r>
          </a:p>
          <a:p>
            <a:pPr lvl="1"/>
            <a:r>
              <a:rPr lang="en-US" dirty="0" smtClean="0"/>
              <a:t>Starts automatically when both SnapVault and deduplication are licensed and enabled</a:t>
            </a:r>
          </a:p>
          <a:p>
            <a:pPr lvl="1"/>
            <a:r>
              <a:rPr lang="en-US" dirty="0" smtClean="0"/>
              <a:t>Starts after a SnapVault transfer completes</a:t>
            </a:r>
          </a:p>
          <a:p>
            <a:pPr lvl="1"/>
            <a:r>
              <a:rPr lang="en-US" dirty="0" smtClean="0"/>
              <a:t>Does not use a schedule</a:t>
            </a:r>
          </a:p>
        </p:txBody>
      </p:sp>
    </p:spTree>
  </p:cSld>
  <p:clrMapOvr>
    <a:masterClrMapping/>
  </p:clrMapOvr>
  <p:transition advClick="0"/>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p:txBody>
          <a:bodyPr/>
          <a:lstStyle/>
          <a:p>
            <a:pPr eaLnBrk="1" hangingPunct="1"/>
            <a:r>
              <a:rPr lang="en-US" dirty="0" smtClean="0"/>
              <a:t>Monitoring Deduplication</a:t>
            </a:r>
          </a:p>
        </p:txBody>
      </p:sp>
      <p:sp>
        <p:nvSpPr>
          <p:cNvPr id="775171" name="Rectangle 3"/>
          <p:cNvSpPr>
            <a:spLocks noGrp="1" noChangeArrowheads="1"/>
          </p:cNvSpPr>
          <p:nvPr>
            <p:ph type="body" idx="1"/>
          </p:nvPr>
        </p:nvSpPr>
        <p:spPr/>
        <p:txBody>
          <a:bodyPr/>
          <a:lstStyle/>
          <a:p>
            <a:pPr eaLnBrk="1" hangingPunct="1">
              <a:lnSpc>
                <a:spcPct val="90000"/>
              </a:lnSpc>
            </a:pPr>
            <a:r>
              <a:rPr lang="en-US" sz="2600" dirty="0" smtClean="0">
                <a:cs typeface="Times New Roman" pitchFamily="18" charset="0"/>
              </a:rPr>
              <a:t>Monitor deduplication process progress:</a:t>
            </a:r>
          </a:p>
          <a:p>
            <a:pPr lvl="1" eaLnBrk="1" hangingPunct="1">
              <a:lnSpc>
                <a:spcPct val="90000"/>
              </a:lnSpc>
              <a:buFont typeface="Arial" charset="0"/>
              <a:buNone/>
            </a:pPr>
            <a:r>
              <a:rPr lang="en-US" sz="1800" dirty="0" smtClean="0">
                <a:latin typeface="Courier New" pitchFamily="49" charset="0"/>
              </a:rPr>
              <a:t>sec&gt; </a:t>
            </a:r>
            <a:r>
              <a:rPr lang="en-US" sz="1800" b="1" dirty="0" smtClean="0">
                <a:latin typeface="Courier New" pitchFamily="49" charset="0"/>
              </a:rPr>
              <a:t>sis status</a:t>
            </a:r>
          </a:p>
          <a:p>
            <a:pPr lvl="1" eaLnBrk="1" hangingPunct="1">
              <a:lnSpc>
                <a:spcPct val="90000"/>
              </a:lnSpc>
              <a:buFont typeface="Arial" charset="0"/>
              <a:buNone/>
            </a:pPr>
            <a:r>
              <a:rPr lang="en-US" sz="1800" dirty="0" smtClean="0">
                <a:latin typeface="Courier New" pitchFamily="49" charset="0"/>
              </a:rPr>
              <a:t>Path         State     Status   Progress</a:t>
            </a:r>
          </a:p>
          <a:p>
            <a:pPr lvl="1" eaLnBrk="1" hangingPunct="1">
              <a:lnSpc>
                <a:spcPct val="90000"/>
              </a:lnSpc>
              <a:buFont typeface="Arial" charset="0"/>
              <a:buNone/>
            </a:pPr>
            <a:r>
              <a:rPr lang="en-US" sz="1800" dirty="0" smtClean="0">
                <a:latin typeface="Courier New" pitchFamily="49" charset="0"/>
              </a:rPr>
              <a:t>/vol/vol1    Enabled   Idle     Idle for 10:45:23</a:t>
            </a:r>
          </a:p>
          <a:p>
            <a:pPr lvl="1" eaLnBrk="1" hangingPunct="1">
              <a:lnSpc>
                <a:spcPct val="90000"/>
              </a:lnSpc>
              <a:buFont typeface="Arial" charset="0"/>
              <a:buNone/>
            </a:pPr>
            <a:r>
              <a:rPr lang="en-US" sz="1800" dirty="0" smtClean="0">
                <a:latin typeface="Courier New" pitchFamily="49" charset="0"/>
              </a:rPr>
              <a:t>/vol/vol2    Enabled   Active   25 GB Scanned</a:t>
            </a:r>
          </a:p>
          <a:p>
            <a:pPr lvl="1" eaLnBrk="1" hangingPunct="1">
              <a:lnSpc>
                <a:spcPct val="90000"/>
              </a:lnSpc>
              <a:buFont typeface="Arial" charset="0"/>
              <a:buNone/>
            </a:pPr>
            <a:r>
              <a:rPr lang="en-US" sz="1800" dirty="0" smtClean="0">
                <a:latin typeface="Courier New" pitchFamily="49" charset="0"/>
              </a:rPr>
              <a:t>/vol/vol3    Enabled   Active   25 MB Searched</a:t>
            </a:r>
          </a:p>
          <a:p>
            <a:pPr lvl="1" eaLnBrk="1" hangingPunct="1">
              <a:lnSpc>
                <a:spcPct val="90000"/>
              </a:lnSpc>
              <a:buFont typeface="Arial" charset="0"/>
              <a:buNone/>
            </a:pPr>
            <a:r>
              <a:rPr lang="en-US" sz="1800" dirty="0" smtClean="0">
                <a:latin typeface="Courier New" pitchFamily="49" charset="0"/>
              </a:rPr>
              <a:t>/vol/vol4    Enabled   Active   40 MB (20%) Done</a:t>
            </a:r>
          </a:p>
          <a:p>
            <a:pPr eaLnBrk="1" hangingPunct="1">
              <a:lnSpc>
                <a:spcPct val="90000"/>
              </a:lnSpc>
            </a:pPr>
            <a:r>
              <a:rPr lang="en-US" sz="2600" dirty="0" smtClean="0">
                <a:cs typeface="Times New Roman" pitchFamily="18" charset="0"/>
              </a:rPr>
              <a:t>Measure space savings:</a:t>
            </a:r>
          </a:p>
          <a:p>
            <a:pPr lvl="1" eaLnBrk="1" hangingPunct="1">
              <a:lnSpc>
                <a:spcPct val="90000"/>
              </a:lnSpc>
              <a:buFont typeface="Arial" charset="0"/>
              <a:buNone/>
            </a:pPr>
            <a:r>
              <a:rPr lang="en-US" sz="1800" dirty="0" smtClean="0">
                <a:latin typeface="Courier New" pitchFamily="49" charset="0"/>
              </a:rPr>
              <a:t>sec&gt; </a:t>
            </a:r>
            <a:r>
              <a:rPr lang="en-US" sz="1800" b="1" dirty="0" smtClean="0">
                <a:latin typeface="Courier New" pitchFamily="49" charset="0"/>
              </a:rPr>
              <a:t>snapvault status -b </a:t>
            </a:r>
          </a:p>
          <a:p>
            <a:pPr lvl="1" eaLnBrk="1" hangingPunct="1">
              <a:lnSpc>
                <a:spcPct val="90000"/>
              </a:lnSpc>
              <a:buFont typeface="Arial" charset="0"/>
              <a:buNone/>
            </a:pPr>
            <a:r>
              <a:rPr lang="en-US" sz="1800" dirty="0" smtClean="0">
                <a:latin typeface="Courier New" pitchFamily="49" charset="0"/>
              </a:rPr>
              <a:t>Snapvault secondary is ON. </a:t>
            </a:r>
          </a:p>
          <a:p>
            <a:pPr lvl="1" eaLnBrk="1" hangingPunct="1">
              <a:lnSpc>
                <a:spcPct val="90000"/>
              </a:lnSpc>
              <a:buFont typeface="Arial" charset="0"/>
              <a:buNone/>
            </a:pPr>
            <a:r>
              <a:rPr lang="en-US" sz="1800" dirty="0" smtClean="0">
                <a:latin typeface="Courier New" pitchFamily="49" charset="0"/>
              </a:rPr>
              <a:t>Volume   actual   used    saved  %saved  ratio </a:t>
            </a:r>
            <a:endParaRPr lang="nl-NL" sz="1800" dirty="0" smtClean="0">
              <a:latin typeface="Courier New" pitchFamily="49" charset="0"/>
            </a:endParaRPr>
          </a:p>
          <a:p>
            <a:pPr lvl="1" eaLnBrk="1" hangingPunct="1">
              <a:lnSpc>
                <a:spcPct val="90000"/>
              </a:lnSpc>
              <a:buFont typeface="Arial" charset="0"/>
              <a:buNone/>
            </a:pPr>
            <a:r>
              <a:rPr lang="nl-NL" sz="1800" dirty="0" smtClean="0">
                <a:latin typeface="Courier New" pitchFamily="49" charset="0"/>
              </a:rPr>
              <a:t>------   ------   ----    -----  ------  ----- </a:t>
            </a:r>
          </a:p>
          <a:p>
            <a:pPr lvl="1" eaLnBrk="1" hangingPunct="1">
              <a:lnSpc>
                <a:spcPct val="90000"/>
              </a:lnSpc>
              <a:buFont typeface="Arial" charset="0"/>
              <a:buNone/>
            </a:pPr>
            <a:r>
              <a:rPr lang="nl-NL" sz="1800" dirty="0" smtClean="0">
                <a:latin typeface="Courier New" pitchFamily="49" charset="0"/>
              </a:rPr>
              <a:t>vol1     478GB    226GB   251GB  53%     2.11:1 </a:t>
            </a:r>
          </a:p>
          <a:p>
            <a:pPr lvl="1" eaLnBrk="1" hangingPunct="1">
              <a:lnSpc>
                <a:spcPct val="90000"/>
              </a:lnSpc>
              <a:buFont typeface="Arial" charset="0"/>
              <a:buNone/>
            </a:pPr>
            <a:r>
              <a:rPr lang="nl-NL" sz="1800" dirty="0" smtClean="0">
                <a:latin typeface="Courier New" pitchFamily="49" charset="0"/>
              </a:rPr>
              <a:t>vol2     956GB    237GB   719GB  75%     4.02:1 </a:t>
            </a:r>
          </a:p>
          <a:p>
            <a:pPr lvl="1" eaLnBrk="1" hangingPunct="1">
              <a:lnSpc>
                <a:spcPct val="90000"/>
              </a:lnSpc>
              <a:buFont typeface="Arial" charset="0"/>
              <a:buNone/>
            </a:pPr>
            <a:r>
              <a:rPr lang="nl-NL" sz="1800" dirty="0" smtClean="0">
                <a:latin typeface="Courier New" pitchFamily="49" charset="0"/>
              </a:rPr>
              <a:t>vol3     21478MB  16623MB 4854MB 23%     1.29:1 </a:t>
            </a:r>
          </a:p>
          <a:p>
            <a:pPr lvl="1" eaLnBrk="1" hangingPunct="1">
              <a:lnSpc>
                <a:spcPct val="90000"/>
              </a:lnSpc>
              <a:buFont typeface="Arial" charset="0"/>
              <a:buNone/>
            </a:pPr>
            <a:r>
              <a:rPr lang="nl-NL" sz="1800" dirty="0" smtClean="0">
                <a:latin typeface="Courier New" pitchFamily="49" charset="0"/>
              </a:rPr>
              <a:t>vol3     62GB     20GB    42GB   68%     3.12:1</a:t>
            </a:r>
            <a:endParaRPr lang="en-US" sz="1800" dirty="0" smtClean="0">
              <a:latin typeface="Courier New" pitchFamily="49"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Optimizing Data ONTAP Configuration for NAS</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20" name="Rectangle 4"/>
          <p:cNvSpPr>
            <a:spLocks noGrp="1" noChangeArrowheads="1"/>
          </p:cNvSpPr>
          <p:nvPr>
            <p:ph type="title"/>
          </p:nvPr>
        </p:nvSpPr>
        <p:spPr/>
        <p:txBody>
          <a:bodyPr/>
          <a:lstStyle/>
          <a:p>
            <a:r>
              <a:rPr lang="en-US" dirty="0"/>
              <a:t>Optimizing NAS</a:t>
            </a:r>
          </a:p>
        </p:txBody>
      </p:sp>
      <p:sp>
        <p:nvSpPr>
          <p:cNvPr id="188421" name="Rectangle 5"/>
          <p:cNvSpPr>
            <a:spLocks noGrp="1" noChangeArrowheads="1"/>
          </p:cNvSpPr>
          <p:nvPr>
            <p:ph type="body" idx="1"/>
          </p:nvPr>
        </p:nvSpPr>
        <p:spPr/>
        <p:txBody>
          <a:bodyPr/>
          <a:lstStyle/>
          <a:p>
            <a:r>
              <a:rPr lang="en-US" dirty="0"/>
              <a:t>Techniques for optimizing Data ONTAP configuration for NAS:</a:t>
            </a:r>
          </a:p>
          <a:p>
            <a:pPr lvl="1"/>
            <a:r>
              <a:rPr lang="en-US" dirty="0"/>
              <a:t>Check network configuration settings</a:t>
            </a:r>
          </a:p>
          <a:p>
            <a:pPr lvl="1"/>
            <a:r>
              <a:rPr lang="en-US" dirty="0"/>
              <a:t>Use NAS best practices</a:t>
            </a:r>
          </a:p>
          <a:p>
            <a:pPr lvl="1"/>
            <a:r>
              <a:rPr lang="en-US" dirty="0"/>
              <a:t>Prevent spatial locality issues by scheduling </a:t>
            </a:r>
            <a:r>
              <a:rPr lang="en-US" dirty="0">
                <a:latin typeface="Courier New" pitchFamily="49" charset="0"/>
              </a:rPr>
              <a:t>reallocate</a:t>
            </a:r>
            <a:r>
              <a:rPr lang="en-US" dirty="0"/>
              <a:t> jobs</a:t>
            </a:r>
          </a:p>
          <a:p>
            <a:pPr lvl="1"/>
            <a:r>
              <a:rPr lang="en-US" dirty="0"/>
              <a:t>Tune the client</a:t>
            </a:r>
          </a:p>
          <a:p>
            <a:pPr lvl="1"/>
            <a:r>
              <a:rPr lang="en-US" dirty="0"/>
              <a:t>Use </a:t>
            </a:r>
            <a:r>
              <a:rPr lang="en-US" dirty="0" smtClean="0"/>
              <a:t>FlexCache® software </a:t>
            </a:r>
            <a:r>
              <a:rPr lang="en-US" dirty="0"/>
              <a:t>for volumes used mostly for reads</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6" name="Rectangle 6"/>
          <p:cNvSpPr>
            <a:spLocks noGrp="1" noChangeArrowheads="1"/>
          </p:cNvSpPr>
          <p:nvPr>
            <p:ph type="title"/>
          </p:nvPr>
        </p:nvSpPr>
        <p:spPr/>
        <p:txBody>
          <a:bodyPr/>
          <a:lstStyle/>
          <a:p>
            <a:r>
              <a:rPr lang="en-US" dirty="0"/>
              <a:t>The</a:t>
            </a:r>
            <a:r>
              <a:rPr lang="en-US" dirty="0">
                <a:latin typeface="Courier New" pitchFamily="49" charset="0"/>
              </a:rPr>
              <a:t> nfsstat</a:t>
            </a:r>
            <a:r>
              <a:rPr lang="en-US" dirty="0"/>
              <a:t> Command</a:t>
            </a:r>
          </a:p>
        </p:txBody>
      </p:sp>
      <p:sp>
        <p:nvSpPr>
          <p:cNvPr id="194567" name="Rectangle 7"/>
          <p:cNvSpPr>
            <a:spLocks noGrp="1" noChangeArrowheads="1"/>
          </p:cNvSpPr>
          <p:nvPr>
            <p:ph type="body" idx="1"/>
          </p:nvPr>
        </p:nvSpPr>
        <p:spPr/>
        <p:txBody>
          <a:bodyPr/>
          <a:lstStyle/>
          <a:p>
            <a:r>
              <a:rPr lang="en-US" dirty="0"/>
              <a:t>Too many NFS reply cache hits indicate a potential client or network problem</a:t>
            </a:r>
          </a:p>
          <a:p>
            <a:pPr lvl="1"/>
            <a:r>
              <a:rPr lang="en-US" dirty="0"/>
              <a:t>Use the </a:t>
            </a:r>
            <a:r>
              <a:rPr lang="en-US" dirty="0">
                <a:latin typeface="Courier New" pitchFamily="49" charset="0"/>
              </a:rPr>
              <a:t>nfsstat -d</a:t>
            </a:r>
            <a:r>
              <a:rPr lang="en-US" dirty="0"/>
              <a:t> command to determine the threshold  </a:t>
            </a:r>
          </a:p>
        </p:txBody>
      </p:sp>
      <p:sp>
        <p:nvSpPr>
          <p:cNvPr id="194563" name="Rectangle 3"/>
          <p:cNvSpPr>
            <a:spLocks noChangeArrowheads="1"/>
          </p:cNvSpPr>
          <p:nvPr/>
        </p:nvSpPr>
        <p:spPr bwMode="auto">
          <a:xfrm>
            <a:off x="1290638" y="3176588"/>
            <a:ext cx="7693025" cy="1825625"/>
          </a:xfrm>
          <a:prstGeom prst="rect">
            <a:avLst/>
          </a:prstGeom>
          <a:noFill/>
          <a:ln w="12700">
            <a:noFill/>
            <a:miter lim="800000"/>
            <a:headEnd/>
            <a:tailEnd/>
          </a:ln>
          <a:effectLst/>
        </p:spPr>
        <p:txBody>
          <a:bodyPr anchor="ctr">
            <a:spAutoFit/>
          </a:bodyPr>
          <a:lstStyle/>
          <a:p>
            <a:pPr algn="l">
              <a:buClrTx/>
              <a:buFontTx/>
              <a:buNone/>
            </a:pPr>
            <a:r>
              <a:rPr lang="en-US" sz="1400" dirty="0">
                <a:latin typeface="Courier New" pitchFamily="49" charset="0"/>
              </a:rPr>
              <a:t>NFS reply cache statistics:</a:t>
            </a:r>
          </a:p>
          <a:p>
            <a:pPr algn="l">
              <a:buClrTx/>
              <a:buFontTx/>
              <a:buNone/>
            </a:pPr>
            <a:r>
              <a:rPr lang="en-US" sz="1400" dirty="0">
                <a:latin typeface="Courier New" pitchFamily="49" charset="0"/>
              </a:rPr>
              <a:t>TCP:</a:t>
            </a:r>
          </a:p>
          <a:p>
            <a:pPr algn="l">
              <a:buClrTx/>
              <a:buFontTx/>
              <a:buNone/>
            </a:pPr>
            <a:r>
              <a:rPr lang="en-US" sz="1400" dirty="0">
                <a:latin typeface="Courier New" pitchFamily="49" charset="0"/>
              </a:rPr>
              <a:t>In progress    Delay hits     Misses      Idempotent     Nonidempotent </a:t>
            </a:r>
          </a:p>
          <a:p>
            <a:pPr algn="l">
              <a:buClrTx/>
              <a:buFontTx/>
              <a:buNone/>
            </a:pPr>
            <a:r>
              <a:rPr lang="en-US" sz="1400" b="1" dirty="0">
                <a:latin typeface="Courier New" pitchFamily="49" charset="0"/>
              </a:rPr>
              <a:t>33             0              2627385          0              0              </a:t>
            </a:r>
          </a:p>
          <a:p>
            <a:pPr algn="l">
              <a:buClrTx/>
              <a:buFontTx/>
              <a:buNone/>
            </a:pPr>
            <a:endParaRPr lang="en-US" sz="1400" b="1" dirty="0">
              <a:latin typeface="Courier New" pitchFamily="49" charset="0"/>
            </a:endParaRPr>
          </a:p>
          <a:p>
            <a:pPr algn="l">
              <a:buClrTx/>
              <a:buFontTx/>
              <a:buNone/>
            </a:pPr>
            <a:r>
              <a:rPr lang="en-US" sz="1400" dirty="0">
                <a:latin typeface="Courier New" pitchFamily="49" charset="0"/>
              </a:rPr>
              <a:t>UDP:</a:t>
            </a:r>
          </a:p>
          <a:p>
            <a:pPr algn="l">
              <a:buClrTx/>
              <a:buFontTx/>
              <a:buNone/>
            </a:pPr>
            <a:r>
              <a:rPr lang="en-US" sz="1400" dirty="0">
                <a:latin typeface="Courier New" pitchFamily="49" charset="0"/>
              </a:rPr>
              <a:t>In progress    Delay hits     Misses      Idempotent     Nonidempotent</a:t>
            </a:r>
          </a:p>
          <a:p>
            <a:pPr algn="l">
              <a:buClrTx/>
              <a:buFontTx/>
              <a:buNone/>
            </a:pPr>
            <a:r>
              <a:rPr lang="en-US" sz="1400" b="1" dirty="0">
                <a:latin typeface="Courier New" pitchFamily="49" charset="0"/>
              </a:rPr>
              <a:t>574833         0              41387473      12838           7233</a:t>
            </a:r>
          </a:p>
        </p:txBody>
      </p:sp>
      <p:sp>
        <p:nvSpPr>
          <p:cNvPr id="194565" name="Rectangle 5"/>
          <p:cNvSpPr>
            <a:spLocks noChangeArrowheads="1"/>
          </p:cNvSpPr>
          <p:nvPr/>
        </p:nvSpPr>
        <p:spPr bwMode="auto">
          <a:xfrm>
            <a:off x="2359025" y="5478463"/>
            <a:ext cx="4891088" cy="392112"/>
          </a:xfrm>
          <a:prstGeom prst="rect">
            <a:avLst/>
          </a:prstGeom>
          <a:noFill/>
          <a:ln w="9525">
            <a:noFill/>
            <a:miter lim="800000"/>
            <a:headEnd/>
            <a:tailEnd/>
          </a:ln>
          <a:effectLst/>
        </p:spPr>
        <p:txBody>
          <a:bodyPr/>
          <a:lstStyle/>
          <a:p>
            <a:pPr marL="298450" indent="-298450">
              <a:spcBef>
                <a:spcPct val="20000"/>
              </a:spcBef>
            </a:pPr>
            <a:r>
              <a:rPr lang="en-US" dirty="0"/>
              <a:t>594,937 hits / 44,014,858 misses = 1.4%</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9" name="Rectangle 7"/>
          <p:cNvSpPr>
            <a:spLocks noGrp="1" noChangeArrowheads="1"/>
          </p:cNvSpPr>
          <p:nvPr>
            <p:ph type="title"/>
          </p:nvPr>
        </p:nvSpPr>
        <p:spPr/>
        <p:txBody>
          <a:bodyPr/>
          <a:lstStyle/>
          <a:p>
            <a:r>
              <a:rPr lang="en-US" dirty="0"/>
              <a:t>NFS Client-Side Tuning</a:t>
            </a:r>
          </a:p>
        </p:txBody>
      </p:sp>
      <p:sp>
        <p:nvSpPr>
          <p:cNvPr id="207880" name="Rectangle 8"/>
          <p:cNvSpPr>
            <a:spLocks noGrp="1" noChangeArrowheads="1"/>
          </p:cNvSpPr>
          <p:nvPr>
            <p:ph type="body" idx="1"/>
          </p:nvPr>
        </p:nvSpPr>
        <p:spPr/>
        <p:txBody>
          <a:bodyPr/>
          <a:lstStyle/>
          <a:p>
            <a:r>
              <a:rPr lang="en-US" dirty="0"/>
              <a:t>Use TCP over UDP</a:t>
            </a:r>
          </a:p>
          <a:p>
            <a:pPr lvl="1"/>
            <a:r>
              <a:rPr lang="en-US" dirty="0"/>
              <a:t>TCP is more reliable than UDP</a:t>
            </a:r>
          </a:p>
          <a:p>
            <a:pPr lvl="1"/>
            <a:r>
              <a:rPr lang="en-US" dirty="0"/>
              <a:t>Use the </a:t>
            </a:r>
            <a:r>
              <a:rPr lang="en-US" dirty="0">
                <a:latin typeface="Courier New" pitchFamily="49" charset="0"/>
              </a:rPr>
              <a:t>nfsstat -c</a:t>
            </a:r>
            <a:r>
              <a:rPr lang="en-US" dirty="0"/>
              <a:t> command to view the percentage of TCP versus UDP calls over NFS</a:t>
            </a:r>
          </a:p>
        </p:txBody>
      </p:sp>
      <p:sp>
        <p:nvSpPr>
          <p:cNvPr id="207876" name="Rectangle 4"/>
          <p:cNvSpPr>
            <a:spLocks noChangeArrowheads="1"/>
          </p:cNvSpPr>
          <p:nvPr/>
        </p:nvSpPr>
        <p:spPr bwMode="auto">
          <a:xfrm>
            <a:off x="1287463" y="3257550"/>
            <a:ext cx="7051675" cy="1803400"/>
          </a:xfrm>
          <a:prstGeom prst="rect">
            <a:avLst/>
          </a:prstGeom>
          <a:noFill/>
          <a:ln w="12700">
            <a:noFill/>
            <a:miter lim="800000"/>
            <a:headEnd/>
            <a:tailEnd/>
          </a:ln>
          <a:effectLst/>
        </p:spPr>
        <p:txBody>
          <a:bodyPr anchor="ctr">
            <a:spAutoFit/>
          </a:bodyPr>
          <a:lstStyle/>
          <a:p>
            <a:pPr algn="l">
              <a:buClrTx/>
              <a:buFontTx/>
              <a:buNone/>
              <a:tabLst>
                <a:tab pos="1266825" algn="l"/>
              </a:tabLst>
            </a:pPr>
            <a:r>
              <a:rPr lang="en-US" sz="1600" dirty="0">
                <a:latin typeface="Courier New" pitchFamily="49" charset="0"/>
              </a:rPr>
              <a:t>Server rpc:</a:t>
            </a:r>
          </a:p>
          <a:p>
            <a:pPr algn="l">
              <a:buClrTx/>
              <a:buFontTx/>
              <a:buNone/>
              <a:tabLst>
                <a:tab pos="1266825" algn="l"/>
              </a:tabLst>
            </a:pPr>
            <a:r>
              <a:rPr lang="en-US" sz="1600" dirty="0">
                <a:latin typeface="Courier New" pitchFamily="49" charset="0"/>
              </a:rPr>
              <a:t>TCP:	</a:t>
            </a:r>
          </a:p>
          <a:p>
            <a:pPr algn="l">
              <a:buClrTx/>
              <a:buFontTx/>
              <a:buNone/>
              <a:tabLst>
                <a:tab pos="1266825" algn="l"/>
              </a:tabLst>
            </a:pPr>
            <a:r>
              <a:rPr lang="en-US" sz="1600" dirty="0">
                <a:latin typeface="Courier New" pitchFamily="49" charset="0"/>
              </a:rPr>
              <a:t>calls       badcalls    nullrecv    badlen      xdrcall    </a:t>
            </a:r>
          </a:p>
          <a:p>
            <a:pPr algn="l">
              <a:buClrTx/>
              <a:buFontTx/>
              <a:buNone/>
              <a:tabLst>
                <a:tab pos="1266825" algn="l"/>
              </a:tabLst>
            </a:pPr>
            <a:r>
              <a:rPr lang="en-US" sz="1600" b="1" dirty="0">
                <a:latin typeface="Courier New" pitchFamily="49" charset="0"/>
              </a:rPr>
              <a:t>20312393</a:t>
            </a:r>
            <a:r>
              <a:rPr lang="en-US" sz="1600" dirty="0">
                <a:latin typeface="Courier New" pitchFamily="49" charset="0"/>
              </a:rPr>
              <a:t>    121         0           0           121        </a:t>
            </a:r>
          </a:p>
          <a:p>
            <a:pPr algn="l">
              <a:buClrTx/>
              <a:buFontTx/>
              <a:buNone/>
              <a:tabLst>
                <a:tab pos="1266825" algn="l"/>
              </a:tabLst>
            </a:pPr>
            <a:r>
              <a:rPr lang="en-US" sz="1600" dirty="0">
                <a:latin typeface="Courier New" pitchFamily="49" charset="0"/>
              </a:rPr>
              <a:t>UDP:</a:t>
            </a:r>
          </a:p>
          <a:p>
            <a:pPr algn="l">
              <a:buClrTx/>
              <a:buFontTx/>
              <a:buNone/>
              <a:tabLst>
                <a:tab pos="1266825" algn="l"/>
              </a:tabLst>
            </a:pPr>
            <a:r>
              <a:rPr lang="en-US" sz="1600" dirty="0">
                <a:latin typeface="Courier New" pitchFamily="49" charset="0"/>
              </a:rPr>
              <a:t>calls       badcalls    nullrecv    badlen      xdrcall    </a:t>
            </a:r>
          </a:p>
          <a:p>
            <a:pPr algn="l">
              <a:buClrTx/>
              <a:buFontTx/>
              <a:buNone/>
              <a:tabLst>
                <a:tab pos="1266825" algn="l"/>
              </a:tabLst>
            </a:pPr>
            <a:r>
              <a:rPr lang="en-US" sz="1600" b="1" dirty="0">
                <a:latin typeface="Courier New" pitchFamily="49" charset="0"/>
              </a:rPr>
              <a:t>86233228</a:t>
            </a:r>
            <a:r>
              <a:rPr lang="en-US" sz="1600" dirty="0">
                <a:latin typeface="Courier New" pitchFamily="49" charset="0"/>
              </a:rPr>
              <a:t>    4           0           0           4</a:t>
            </a:r>
          </a:p>
        </p:txBody>
      </p:sp>
      <p:sp>
        <p:nvSpPr>
          <p:cNvPr id="207881" name="Rectangle 9"/>
          <p:cNvSpPr>
            <a:spLocks noChangeArrowheads="1"/>
          </p:cNvSpPr>
          <p:nvPr/>
        </p:nvSpPr>
        <p:spPr bwMode="auto">
          <a:xfrm>
            <a:off x="3609975" y="5478463"/>
            <a:ext cx="3390900" cy="392112"/>
          </a:xfrm>
          <a:prstGeom prst="rect">
            <a:avLst/>
          </a:prstGeom>
          <a:noFill/>
          <a:ln w="9525">
            <a:noFill/>
            <a:miter lim="800000"/>
            <a:headEnd/>
            <a:tailEnd/>
          </a:ln>
          <a:effectLst/>
        </p:spPr>
        <p:txBody>
          <a:bodyPr/>
          <a:lstStyle/>
          <a:p>
            <a:pPr marL="298450" indent="-298450">
              <a:spcBef>
                <a:spcPct val="20000"/>
              </a:spcBef>
            </a:pPr>
            <a:r>
              <a:rPr lang="en-US" dirty="0"/>
              <a:t>~81% of NFS calls are UDP</a:t>
            </a:r>
          </a:p>
        </p:txBody>
      </p:sp>
      <p:sp>
        <p:nvSpPr>
          <p:cNvPr id="207882" name="Rectangle 10"/>
          <p:cNvSpPr>
            <a:spLocks noChangeArrowheads="1"/>
          </p:cNvSpPr>
          <p:nvPr/>
        </p:nvSpPr>
        <p:spPr bwMode="auto">
          <a:xfrm>
            <a:off x="1709738" y="4733925"/>
            <a:ext cx="269875" cy="236538"/>
          </a:xfrm>
          <a:prstGeom prst="rect">
            <a:avLst/>
          </a:prstGeom>
          <a:noFill/>
          <a:ln w="9525" algn="ctr">
            <a:noFill/>
            <a:miter lim="800000"/>
            <a:headEnd/>
            <a:tailEnd/>
          </a:ln>
          <a:effectLst/>
        </p:spPr>
        <p:txBody>
          <a:bodyPr wrap="none" anchor="ctr"/>
          <a:lstStyle/>
          <a:p>
            <a:endParaRPr lang="en-US" dirty="0"/>
          </a:p>
        </p:txBody>
      </p:sp>
      <p:cxnSp>
        <p:nvCxnSpPr>
          <p:cNvPr id="207883" name="AutoShape 11"/>
          <p:cNvCxnSpPr>
            <a:cxnSpLocks noChangeShapeType="1"/>
            <a:stCxn id="207881" idx="1"/>
            <a:endCxn id="207882" idx="2"/>
          </p:cNvCxnSpPr>
          <p:nvPr/>
        </p:nvCxnSpPr>
        <p:spPr bwMode="auto">
          <a:xfrm rot="10800000">
            <a:off x="1844675" y="4970463"/>
            <a:ext cx="1765300" cy="704850"/>
          </a:xfrm>
          <a:prstGeom prst="bentConnector2">
            <a:avLst/>
          </a:prstGeom>
          <a:noFill/>
          <a:ln w="25400">
            <a:solidFill>
              <a:srgbClr val="005BAE"/>
            </a:solidFill>
            <a:miter lim="800000"/>
            <a:headEnd/>
            <a:tailEnd type="triangle" w="med" len="med"/>
          </a:ln>
          <a:effectLst/>
        </p:spPr>
      </p:cxn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p:txBody>
          <a:bodyPr/>
          <a:lstStyle/>
          <a:p>
            <a:r>
              <a:rPr lang="en-US" dirty="0"/>
              <a:t>NFS Client-Side Tuning (Cont.)</a:t>
            </a:r>
          </a:p>
        </p:txBody>
      </p:sp>
      <p:sp>
        <p:nvSpPr>
          <p:cNvPr id="203779" name="Rectangle 3"/>
          <p:cNvSpPr>
            <a:spLocks noGrp="1" noChangeArrowheads="1"/>
          </p:cNvSpPr>
          <p:nvPr>
            <p:ph type="body" idx="1"/>
          </p:nvPr>
        </p:nvSpPr>
        <p:spPr>
          <a:xfrm>
            <a:off x="1047750" y="1123950"/>
            <a:ext cx="7867650" cy="5353050"/>
          </a:xfrm>
        </p:spPr>
        <p:txBody>
          <a:bodyPr/>
          <a:lstStyle/>
          <a:p>
            <a:r>
              <a:rPr lang="en-US" sz="2400" dirty="0"/>
              <a:t>Mount parameters can optimize performance depending on the application</a:t>
            </a:r>
          </a:p>
          <a:p>
            <a:r>
              <a:rPr lang="en-US" sz="2400" dirty="0"/>
              <a:t>Set </a:t>
            </a:r>
            <a:r>
              <a:rPr lang="en-US" sz="2400" dirty="0">
                <a:latin typeface="Courier New" pitchFamily="49" charset="0"/>
              </a:rPr>
              <a:t>rsize</a:t>
            </a:r>
            <a:r>
              <a:rPr lang="en-US" sz="2400" dirty="0"/>
              <a:t> and </a:t>
            </a:r>
            <a:r>
              <a:rPr lang="en-US" sz="2400" dirty="0">
                <a:latin typeface="Courier New" pitchFamily="49" charset="0"/>
              </a:rPr>
              <a:t>wsize</a:t>
            </a:r>
            <a:r>
              <a:rPr lang="en-US" sz="2400" dirty="0"/>
              <a:t> to multiples of 4096</a:t>
            </a:r>
          </a:p>
          <a:p>
            <a:pPr lvl="1"/>
            <a:r>
              <a:rPr lang="en-US" sz="2200" dirty="0"/>
              <a:t>4096, 8192, 32768 </a:t>
            </a:r>
          </a:p>
          <a:p>
            <a:pPr lvl="1"/>
            <a:r>
              <a:rPr lang="en-US" sz="2200" dirty="0"/>
              <a:t>Gives NFS transfer sizes that are multiples of the disk block size of 4 KB</a:t>
            </a:r>
          </a:p>
          <a:p>
            <a:pPr lvl="1"/>
            <a:r>
              <a:rPr lang="en-US" sz="2200" dirty="0"/>
              <a:t>Reduces the number of partial payloads</a:t>
            </a:r>
          </a:p>
          <a:p>
            <a:r>
              <a:rPr lang="en-US" sz="2400" dirty="0"/>
              <a:t>Use the highest possible </a:t>
            </a:r>
            <a:r>
              <a:rPr lang="en-US" sz="2400" dirty="0">
                <a:latin typeface="Courier New" pitchFamily="49" charset="0"/>
              </a:rPr>
              <a:t>rsize</a:t>
            </a:r>
            <a:r>
              <a:rPr lang="en-US" sz="2400" dirty="0"/>
              <a:t> and </a:t>
            </a:r>
            <a:r>
              <a:rPr lang="en-US" sz="2400" dirty="0">
                <a:latin typeface="Courier New" pitchFamily="49" charset="0"/>
              </a:rPr>
              <a:t>wsize</a:t>
            </a:r>
            <a:r>
              <a:rPr lang="en-US" sz="2400" dirty="0"/>
              <a:t> to reduce the number of NFS requests: 32768</a:t>
            </a:r>
          </a:p>
          <a:p>
            <a:pPr lvl="1"/>
            <a:r>
              <a:rPr lang="en-US" sz="2200" dirty="0"/>
              <a:t>Properly utilizes jumbo frames</a:t>
            </a:r>
          </a:p>
          <a:p>
            <a:pPr lvl="1"/>
            <a:r>
              <a:rPr lang="en-US" sz="2200" dirty="0"/>
              <a:t>Client sends as few NFS requests as possible </a:t>
            </a:r>
          </a:p>
          <a:p>
            <a:pPr lvl="1"/>
            <a:r>
              <a:rPr lang="en-US" sz="2200" dirty="0"/>
              <a:t>Certain switches have issues with certain sizes</a:t>
            </a:r>
          </a:p>
          <a:p>
            <a:pPr lvl="1"/>
            <a:r>
              <a:rPr lang="en-US" sz="2200" dirty="0"/>
              <a:t>Some clients have issues with certain sizes</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30" name="Rectangle 6"/>
          <p:cNvSpPr>
            <a:spLocks noGrp="1" noChangeArrowheads="1"/>
          </p:cNvSpPr>
          <p:nvPr>
            <p:ph type="title"/>
          </p:nvPr>
        </p:nvSpPr>
        <p:spPr/>
        <p:txBody>
          <a:bodyPr/>
          <a:lstStyle/>
          <a:p>
            <a:r>
              <a:rPr lang="en-US" smtClean="0"/>
              <a:t>NFS Client-Side Tuning (Cont.)</a:t>
            </a:r>
            <a:endParaRPr lang="en-US" dirty="0"/>
          </a:p>
        </p:txBody>
      </p:sp>
      <p:sp>
        <p:nvSpPr>
          <p:cNvPr id="205831" name="Rectangle 7"/>
          <p:cNvSpPr>
            <a:spLocks noGrp="1" noChangeArrowheads="1"/>
          </p:cNvSpPr>
          <p:nvPr>
            <p:ph type="body" idx="1"/>
          </p:nvPr>
        </p:nvSpPr>
        <p:spPr/>
        <p:txBody>
          <a:bodyPr/>
          <a:lstStyle/>
          <a:p>
            <a:r>
              <a:rPr lang="en-US" dirty="0" smtClean="0"/>
              <a:t>Turn off access time updates on the storage system (not the client)</a:t>
            </a:r>
          </a:p>
          <a:p>
            <a:pPr lvl="1"/>
            <a:r>
              <a:rPr lang="en-US" dirty="0" smtClean="0"/>
              <a:t>Generally used by system administrators on local file systems</a:t>
            </a:r>
          </a:p>
          <a:p>
            <a:pPr lvl="1"/>
            <a:r>
              <a:rPr lang="en-US" dirty="0" smtClean="0"/>
              <a:t>The storage system, controls a file’s timestamp</a:t>
            </a:r>
          </a:p>
          <a:p>
            <a:pPr lvl="1"/>
            <a:r>
              <a:rPr lang="en-US" dirty="0" smtClean="0"/>
              <a:t>Storage system command: </a:t>
            </a:r>
          </a:p>
          <a:p>
            <a:pPr lvl="1">
              <a:buNone/>
            </a:pPr>
            <a:r>
              <a:rPr lang="en-US" dirty="0" smtClean="0"/>
              <a:t>    </a:t>
            </a:r>
            <a:r>
              <a:rPr lang="en-US" sz="2000" dirty="0" err="1" smtClean="0">
                <a:latin typeface="Courier New" pitchFamily="49" charset="0"/>
                <a:cs typeface="Courier New" pitchFamily="49" charset="0"/>
              </a:rPr>
              <a:t>vol</a:t>
            </a:r>
            <a:r>
              <a:rPr lang="en-US" sz="2000" dirty="0" smtClean="0">
                <a:latin typeface="Courier New" pitchFamily="49" charset="0"/>
                <a:cs typeface="Courier New" pitchFamily="49" charset="0"/>
              </a:rPr>
              <a:t> options </a:t>
            </a:r>
            <a:r>
              <a:rPr lang="en-US" sz="2000" dirty="0" err="1" smtClean="0">
                <a:latin typeface="Courier New" pitchFamily="49" charset="0"/>
                <a:cs typeface="Courier New" pitchFamily="49" charset="0"/>
              </a:rPr>
              <a:t>no_atime_update</a:t>
            </a:r>
            <a:r>
              <a:rPr lang="en-US" sz="2000" dirty="0" smtClean="0">
                <a:latin typeface="Courier New" pitchFamily="49" charset="0"/>
                <a:cs typeface="Courier New" pitchFamily="49" charset="0"/>
              </a:rPr>
              <a:t> on</a:t>
            </a:r>
            <a:endParaRPr lang="en-US" dirty="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60" name="Rectangle 4"/>
          <p:cNvSpPr>
            <a:spLocks noGrp="1" noChangeArrowheads="1"/>
          </p:cNvSpPr>
          <p:nvPr>
            <p:ph type="title"/>
          </p:nvPr>
        </p:nvSpPr>
        <p:spPr/>
        <p:txBody>
          <a:bodyPr/>
          <a:lstStyle/>
          <a:p>
            <a:r>
              <a:rPr lang="en-US" dirty="0"/>
              <a:t>NFS Client-Side Caching</a:t>
            </a:r>
          </a:p>
        </p:txBody>
      </p:sp>
      <p:sp>
        <p:nvSpPr>
          <p:cNvPr id="198661" name="Rectangle 5"/>
          <p:cNvSpPr>
            <a:spLocks noGrp="1" noChangeArrowheads="1"/>
          </p:cNvSpPr>
          <p:nvPr>
            <p:ph type="body" idx="1"/>
          </p:nvPr>
        </p:nvSpPr>
        <p:spPr/>
        <p:txBody>
          <a:bodyPr/>
          <a:lstStyle/>
          <a:p>
            <a:r>
              <a:rPr lang="en-US" dirty="0"/>
              <a:t>Increase RAM for the client</a:t>
            </a:r>
          </a:p>
          <a:p>
            <a:r>
              <a:rPr lang="en-US" dirty="0"/>
              <a:t>Lengthen the attribute cache time-out (</a:t>
            </a:r>
            <a:r>
              <a:rPr lang="en-US" dirty="0">
                <a:latin typeface="Courier New" pitchFamily="49" charset="0"/>
              </a:rPr>
              <a:t>actimeo</a:t>
            </a:r>
            <a:r>
              <a:rPr lang="en-US" dirty="0"/>
              <a:t>)</a:t>
            </a:r>
          </a:p>
          <a:p>
            <a:r>
              <a:rPr lang="en-US" dirty="0"/>
              <a:t>Use the no-access-time (</a:t>
            </a:r>
            <a:r>
              <a:rPr lang="en-US" dirty="0">
                <a:latin typeface="Courier New" pitchFamily="49" charset="0"/>
              </a:rPr>
              <a:t>noatime</a:t>
            </a:r>
            <a:r>
              <a:rPr lang="en-US" dirty="0"/>
              <a:t> or </a:t>
            </a:r>
            <a:r>
              <a:rPr lang="en-US" dirty="0">
                <a:latin typeface="Courier New" pitchFamily="49" charset="0"/>
              </a:rPr>
              <a:t>noac</a:t>
            </a:r>
            <a:r>
              <a:rPr lang="en-US" dirty="0"/>
              <a:t>) option</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34" name="Rectangle 10"/>
          <p:cNvSpPr>
            <a:spLocks noGrp="1" noChangeArrowheads="1"/>
          </p:cNvSpPr>
          <p:nvPr>
            <p:ph type="title"/>
          </p:nvPr>
        </p:nvSpPr>
        <p:spPr/>
        <p:txBody>
          <a:bodyPr/>
          <a:lstStyle/>
          <a:p>
            <a:r>
              <a:rPr lang="en-US" dirty="0"/>
              <a:t>Tuning the Client Operating System</a:t>
            </a:r>
          </a:p>
        </p:txBody>
      </p:sp>
      <p:sp>
        <p:nvSpPr>
          <p:cNvPr id="308235" name="Rectangle 11"/>
          <p:cNvSpPr>
            <a:spLocks noGrp="1" noChangeArrowheads="1"/>
          </p:cNvSpPr>
          <p:nvPr>
            <p:ph type="body" idx="1"/>
          </p:nvPr>
        </p:nvSpPr>
        <p:spPr/>
        <p:txBody>
          <a:bodyPr/>
          <a:lstStyle/>
          <a:p>
            <a:r>
              <a:rPr lang="en-US" dirty="0"/>
              <a:t>Operating system tuning</a:t>
            </a:r>
          </a:p>
          <a:p>
            <a:pPr lvl="1"/>
            <a:r>
              <a:rPr lang="en-US" dirty="0"/>
              <a:t>Install the latest kernel patches</a:t>
            </a:r>
          </a:p>
          <a:p>
            <a:pPr lvl="1"/>
            <a:r>
              <a:rPr lang="en-US" dirty="0"/>
              <a:t>Check the auto-negotiation settings for Ethernet</a:t>
            </a:r>
          </a:p>
          <a:p>
            <a:pPr lvl="1"/>
            <a:r>
              <a:rPr lang="en-US" dirty="0"/>
              <a:t>Increase maximum NFS threads, high and low watermarks, and stream settings</a:t>
            </a:r>
          </a:p>
        </p:txBody>
      </p:sp>
      <p:pic>
        <p:nvPicPr>
          <p:cNvPr id="308228" name="Picture 4" descr="header_solaris10"/>
          <p:cNvPicPr>
            <a:picLocks noChangeAspect="1" noChangeArrowheads="1"/>
          </p:cNvPicPr>
          <p:nvPr/>
        </p:nvPicPr>
        <p:blipFill>
          <a:blip r:embed="rId3" cstate="print"/>
          <a:srcRect/>
          <a:stretch>
            <a:fillRect/>
          </a:stretch>
        </p:blipFill>
        <p:spPr bwMode="auto">
          <a:xfrm>
            <a:off x="4910138" y="4295775"/>
            <a:ext cx="1211262" cy="989013"/>
          </a:xfrm>
          <a:prstGeom prst="rect">
            <a:avLst/>
          </a:prstGeom>
          <a:noFill/>
        </p:spPr>
      </p:pic>
      <p:pic>
        <p:nvPicPr>
          <p:cNvPr id="308229" name="Picture 5" descr="aix_header_01"/>
          <p:cNvPicPr>
            <a:picLocks noChangeAspect="1" noChangeArrowheads="1"/>
          </p:cNvPicPr>
          <p:nvPr/>
        </p:nvPicPr>
        <p:blipFill>
          <a:blip r:embed="rId4" cstate="print"/>
          <a:srcRect/>
          <a:stretch>
            <a:fillRect/>
          </a:stretch>
        </p:blipFill>
        <p:spPr bwMode="auto">
          <a:xfrm>
            <a:off x="6110288" y="5465763"/>
            <a:ext cx="1365250" cy="746125"/>
          </a:xfrm>
          <a:prstGeom prst="rect">
            <a:avLst/>
          </a:prstGeom>
          <a:noFill/>
        </p:spPr>
      </p:pic>
      <p:pic>
        <p:nvPicPr>
          <p:cNvPr id="308230" name="Picture 6" descr="logo_rh_home"/>
          <p:cNvPicPr>
            <a:picLocks noChangeAspect="1" noChangeArrowheads="1"/>
          </p:cNvPicPr>
          <p:nvPr/>
        </p:nvPicPr>
        <p:blipFill>
          <a:blip r:embed="rId5" cstate="print"/>
          <a:srcRect/>
          <a:stretch>
            <a:fillRect/>
          </a:stretch>
        </p:blipFill>
        <p:spPr bwMode="auto">
          <a:xfrm>
            <a:off x="1173163" y="4591050"/>
            <a:ext cx="1235075" cy="398463"/>
          </a:xfrm>
          <a:prstGeom prst="rect">
            <a:avLst/>
          </a:prstGeom>
          <a:noFill/>
        </p:spPr>
      </p:pic>
      <p:pic>
        <p:nvPicPr>
          <p:cNvPr id="308231" name="Picture 7" descr="wss_masthead_ltr"/>
          <p:cNvPicPr>
            <a:picLocks noChangeAspect="1" noChangeArrowheads="1"/>
          </p:cNvPicPr>
          <p:nvPr/>
        </p:nvPicPr>
        <p:blipFill>
          <a:blip r:embed="rId6" cstate="print"/>
          <a:srcRect/>
          <a:stretch>
            <a:fillRect/>
          </a:stretch>
        </p:blipFill>
        <p:spPr bwMode="auto">
          <a:xfrm>
            <a:off x="1884363" y="5638800"/>
            <a:ext cx="2743200" cy="400050"/>
          </a:xfrm>
          <a:prstGeom prst="rect">
            <a:avLst/>
          </a:prstGeom>
          <a:noFill/>
        </p:spPr>
      </p:pic>
      <p:pic>
        <p:nvPicPr>
          <p:cNvPr id="308232" name="Picture 8" descr="windowsxp"/>
          <p:cNvPicPr>
            <a:picLocks noChangeAspect="1" noChangeArrowheads="1"/>
          </p:cNvPicPr>
          <p:nvPr/>
        </p:nvPicPr>
        <p:blipFill>
          <a:blip r:embed="rId7" cstate="print"/>
          <a:srcRect/>
          <a:stretch>
            <a:fillRect/>
          </a:stretch>
        </p:blipFill>
        <p:spPr bwMode="auto">
          <a:xfrm>
            <a:off x="7412038" y="3946525"/>
            <a:ext cx="1022350" cy="885825"/>
          </a:xfrm>
          <a:prstGeom prst="rect">
            <a:avLst/>
          </a:prstGeom>
          <a:noFill/>
        </p:spPr>
      </p:pic>
      <p:pic>
        <p:nvPicPr>
          <p:cNvPr id="308233" name="Picture 9" descr="hpweb_1-2_topnav_hp_logo"/>
          <p:cNvPicPr>
            <a:picLocks noChangeAspect="1" noChangeArrowheads="1"/>
          </p:cNvPicPr>
          <p:nvPr/>
        </p:nvPicPr>
        <p:blipFill>
          <a:blip r:embed="rId8" cstate="print"/>
          <a:srcRect/>
          <a:stretch>
            <a:fillRect/>
          </a:stretch>
        </p:blipFill>
        <p:spPr bwMode="auto">
          <a:xfrm>
            <a:off x="2981325" y="3946525"/>
            <a:ext cx="855663" cy="735013"/>
          </a:xfrm>
          <a:prstGeom prst="rect">
            <a:avLst/>
          </a:prstGeom>
          <a:noFill/>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4" name="Rectangle 4"/>
          <p:cNvSpPr>
            <a:spLocks noGrp="1" noChangeArrowheads="1"/>
          </p:cNvSpPr>
          <p:nvPr>
            <p:ph type="title"/>
          </p:nvPr>
        </p:nvSpPr>
        <p:spPr/>
        <p:txBody>
          <a:bodyPr/>
          <a:lstStyle/>
          <a:p>
            <a:r>
              <a:rPr lang="en-US" dirty="0"/>
              <a:t>Optimize CIFS Client Configuration</a:t>
            </a:r>
          </a:p>
        </p:txBody>
      </p:sp>
      <p:sp>
        <p:nvSpPr>
          <p:cNvPr id="209925" name="Rectangle 5"/>
          <p:cNvSpPr>
            <a:spLocks noGrp="1" noChangeArrowheads="1"/>
          </p:cNvSpPr>
          <p:nvPr>
            <p:ph type="body" idx="1"/>
          </p:nvPr>
        </p:nvSpPr>
        <p:spPr/>
        <p:txBody>
          <a:bodyPr/>
          <a:lstStyle/>
          <a:p>
            <a:r>
              <a:rPr lang="en-US" dirty="0"/>
              <a:t>Consider client hardware: </a:t>
            </a:r>
          </a:p>
          <a:p>
            <a:pPr lvl="1"/>
            <a:r>
              <a:rPr lang="en-US" dirty="0"/>
              <a:t>The faster the clients are, the better the overall performance</a:t>
            </a:r>
          </a:p>
          <a:p>
            <a:pPr lvl="1"/>
            <a:r>
              <a:rPr lang="en-US" dirty="0"/>
              <a:t>The larger the client memory, the better the performance </a:t>
            </a:r>
          </a:p>
          <a:p>
            <a:r>
              <a:rPr lang="en-US" dirty="0"/>
              <a:t>Increase window size setting</a:t>
            </a:r>
          </a:p>
          <a:p>
            <a:pPr lvl="1"/>
            <a:r>
              <a:rPr lang="en-US" dirty="0"/>
              <a:t>Add a registry value on the Windows client to increase window size to 64,240</a:t>
            </a:r>
          </a:p>
          <a:p>
            <a:pPr lvl="1"/>
            <a:r>
              <a:rPr lang="en-US" dirty="0"/>
              <a:t>On the storage system, set </a:t>
            </a:r>
            <a:r>
              <a:rPr lang="en-US" dirty="0">
                <a:latin typeface="Courier New" pitchFamily="49" charset="0"/>
              </a:rPr>
              <a:t>cifs.tcp_window_size</a:t>
            </a:r>
            <a:r>
              <a:rPr lang="en-US" dirty="0"/>
              <a:t> to 64,240</a:t>
            </a:r>
          </a:p>
          <a:p>
            <a:pPr marL="292100" lvl="2" indent="-3175">
              <a:buNone/>
            </a:pPr>
            <a:r>
              <a:rPr lang="en-US" b="1" dirty="0" smtClean="0"/>
              <a:t>NOTE: </a:t>
            </a:r>
            <a:r>
              <a:rPr lang="en-US" dirty="0"/>
              <a:t>T</a:t>
            </a:r>
            <a:r>
              <a:rPr lang="en-US" dirty="0" smtClean="0"/>
              <a:t>he </a:t>
            </a:r>
            <a:r>
              <a:rPr lang="en-US" dirty="0"/>
              <a:t>maximum setting for Data ONTAP is 512K</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2" name="Rectangle 4"/>
          <p:cNvSpPr>
            <a:spLocks noGrp="1" noChangeArrowheads="1"/>
          </p:cNvSpPr>
          <p:nvPr>
            <p:ph type="title"/>
          </p:nvPr>
        </p:nvSpPr>
        <p:spPr/>
        <p:txBody>
          <a:bodyPr/>
          <a:lstStyle/>
          <a:p>
            <a:r>
              <a:rPr lang="en-US" dirty="0"/>
              <a:t>Optimize CIFS Client Configuration (Cont.)</a:t>
            </a:r>
          </a:p>
        </p:txBody>
      </p:sp>
      <p:sp>
        <p:nvSpPr>
          <p:cNvPr id="211973" name="Rectangle 5"/>
          <p:cNvSpPr>
            <a:spLocks noGrp="1" noChangeArrowheads="1"/>
          </p:cNvSpPr>
          <p:nvPr>
            <p:ph type="body" idx="1"/>
          </p:nvPr>
        </p:nvSpPr>
        <p:spPr/>
        <p:txBody>
          <a:bodyPr/>
          <a:lstStyle/>
          <a:p>
            <a:r>
              <a:rPr lang="en-US" dirty="0"/>
              <a:t>Set </a:t>
            </a:r>
            <a:r>
              <a:rPr lang="en-US" dirty="0">
                <a:latin typeface="Courier New" pitchFamily="49" charset="0"/>
              </a:rPr>
              <a:t>cifs.max_mpx</a:t>
            </a:r>
            <a:r>
              <a:rPr lang="en-US" dirty="0"/>
              <a:t> appropriately </a:t>
            </a:r>
          </a:p>
          <a:p>
            <a:pPr lvl="1"/>
            <a:r>
              <a:rPr lang="en-US" dirty="0"/>
              <a:t>Tells how many operations per client can be pending on the storage system at the same time</a:t>
            </a:r>
          </a:p>
          <a:p>
            <a:pPr lvl="1"/>
            <a:r>
              <a:rPr lang="en-US" dirty="0"/>
              <a:t>Should never be below 50</a:t>
            </a:r>
          </a:p>
          <a:p>
            <a:pPr lvl="1"/>
            <a:r>
              <a:rPr lang="en-US" dirty="0" smtClean="0"/>
              <a:t>Setting </a:t>
            </a:r>
            <a:r>
              <a:rPr lang="en-US" dirty="0"/>
              <a:t>this automatically to a high number can potentially cause </a:t>
            </a:r>
            <a:r>
              <a:rPr lang="en-US" dirty="0" smtClean="0"/>
              <a:t>problems</a:t>
            </a:r>
          </a:p>
          <a:p>
            <a:pPr lvl="1"/>
            <a:r>
              <a:rPr lang="en-US" dirty="0" smtClean="0"/>
              <a:t>Always contact NetApp Technical Support for more information</a:t>
            </a:r>
            <a:endParaRPr lang="en-US" dirty="0"/>
          </a:p>
          <a:p>
            <a:r>
              <a:rPr lang="en-US" dirty="0"/>
              <a:t>Watch </a:t>
            </a:r>
            <a:r>
              <a:rPr lang="en-US" dirty="0" err="1" smtClean="0">
                <a:latin typeface="Courier New" pitchFamily="49" charset="0"/>
              </a:rPr>
              <a:t>cifs.neg.buf.size</a:t>
            </a:r>
            <a:r>
              <a:rPr lang="en-US" dirty="0" smtClean="0"/>
              <a:t> if </a:t>
            </a:r>
            <a:r>
              <a:rPr lang="en-US" dirty="0"/>
              <a:t>you are experiencing poor write performance:</a:t>
            </a:r>
          </a:p>
          <a:p>
            <a:pPr lvl="1"/>
            <a:r>
              <a:rPr lang="en-US" dirty="0"/>
              <a:t>See Microsoft article </a:t>
            </a:r>
            <a:r>
              <a:rPr lang="en-US" i="1" dirty="0" smtClean="0"/>
              <a:t>Q223140</a:t>
            </a:r>
          </a:p>
          <a:p>
            <a:pPr lvl="1"/>
            <a:r>
              <a:rPr lang="en-US" dirty="0" smtClean="0"/>
              <a:t>See NetApp Knowledge Base article </a:t>
            </a:r>
            <a:r>
              <a:rPr lang="en-US" i="1" dirty="0" smtClean="0"/>
              <a:t>ntapcs675</a:t>
            </a: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20" name="Rectangle 4"/>
          <p:cNvSpPr>
            <a:spLocks noGrp="1" noChangeArrowheads="1"/>
          </p:cNvSpPr>
          <p:nvPr>
            <p:ph type="title"/>
          </p:nvPr>
        </p:nvSpPr>
        <p:spPr/>
        <p:txBody>
          <a:bodyPr/>
          <a:lstStyle/>
          <a:p>
            <a:r>
              <a:rPr lang="en-US" dirty="0"/>
              <a:t>Optimize CIFS Client Configuration (Cont.)</a:t>
            </a:r>
          </a:p>
        </p:txBody>
      </p:sp>
      <p:sp>
        <p:nvSpPr>
          <p:cNvPr id="214021" name="Rectangle 5"/>
          <p:cNvSpPr>
            <a:spLocks noGrp="1" noChangeArrowheads="1"/>
          </p:cNvSpPr>
          <p:nvPr>
            <p:ph type="body" idx="1"/>
          </p:nvPr>
        </p:nvSpPr>
        <p:spPr/>
        <p:txBody>
          <a:bodyPr/>
          <a:lstStyle/>
          <a:p>
            <a:r>
              <a:rPr lang="en-US" dirty="0"/>
              <a:t>Opportunistic locks (oplocks)</a:t>
            </a:r>
          </a:p>
          <a:p>
            <a:pPr lvl="1"/>
            <a:r>
              <a:rPr lang="en-US" dirty="0"/>
              <a:t>For clean networks, oplocks reduce network traffic by not doing regular updates to the server that a particular file is using</a:t>
            </a:r>
          </a:p>
          <a:p>
            <a:pPr lvl="1"/>
            <a:r>
              <a:rPr lang="en-US" dirty="0"/>
              <a:t>Data loss can happen for any application that has write-cached data under the following circumstances:</a:t>
            </a:r>
          </a:p>
          <a:p>
            <a:pPr lvl="2"/>
            <a:r>
              <a:rPr lang="en-US" dirty="0"/>
              <a:t>It has an exclusive oplock on the file</a:t>
            </a:r>
          </a:p>
          <a:p>
            <a:pPr lvl="2"/>
            <a:r>
              <a:rPr lang="en-US" dirty="0"/>
              <a:t>It is told to either break that oplock or close the file</a:t>
            </a:r>
          </a:p>
          <a:p>
            <a:pPr lvl="2"/>
            <a:r>
              <a:rPr lang="en-US" dirty="0"/>
              <a:t>During the process of flushing the write cache, the network or target system generates an error</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8" name="Rectangle 4"/>
          <p:cNvSpPr>
            <a:spLocks noGrp="1" noChangeArrowheads="1"/>
          </p:cNvSpPr>
          <p:nvPr>
            <p:ph type="title"/>
          </p:nvPr>
        </p:nvSpPr>
        <p:spPr/>
        <p:txBody>
          <a:bodyPr/>
          <a:lstStyle/>
          <a:p>
            <a:r>
              <a:rPr lang="en-US" dirty="0"/>
              <a:t>Optimize CIFS Client Configuration (Cont.)</a:t>
            </a:r>
          </a:p>
        </p:txBody>
      </p:sp>
      <p:sp>
        <p:nvSpPr>
          <p:cNvPr id="216069" name="Rectangle 5"/>
          <p:cNvSpPr>
            <a:spLocks noGrp="1" noChangeArrowheads="1"/>
          </p:cNvSpPr>
          <p:nvPr>
            <p:ph type="body" idx="1"/>
          </p:nvPr>
        </p:nvSpPr>
        <p:spPr/>
        <p:txBody>
          <a:bodyPr/>
          <a:lstStyle/>
          <a:p>
            <a:r>
              <a:rPr lang="en-US" dirty="0"/>
              <a:t>Oplocks </a:t>
            </a:r>
          </a:p>
          <a:p>
            <a:pPr lvl="1"/>
            <a:r>
              <a:rPr lang="en-US" dirty="0"/>
              <a:t>By default, this option is enabled</a:t>
            </a:r>
          </a:p>
          <a:p>
            <a:pPr lvl="1"/>
            <a:r>
              <a:rPr lang="en-US" dirty="0"/>
              <a:t>You may want to turn oplocks off if:</a:t>
            </a:r>
          </a:p>
          <a:p>
            <a:pPr lvl="2"/>
            <a:r>
              <a:rPr lang="en-US" dirty="0"/>
              <a:t>The documentation for the database application you are using recommends that they be turned off </a:t>
            </a:r>
          </a:p>
          <a:p>
            <a:pPr lvl="2"/>
            <a:r>
              <a:rPr lang="en-US" dirty="0"/>
              <a:t>The CIFS clients are on an unreliable network </a:t>
            </a:r>
          </a:p>
          <a:p>
            <a:pPr lvl="2"/>
            <a:r>
              <a:rPr lang="en-US" dirty="0"/>
              <a:t>You are handling critical data; that is, you have a good network but you cannot afford even the slightest data loss </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Optimizing Data ONTAP Configuration for SAN</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2"/>
          <p:cNvSpPr>
            <a:spLocks noGrp="1" noChangeArrowheads="1"/>
          </p:cNvSpPr>
          <p:nvPr>
            <p:ph type="title"/>
          </p:nvPr>
        </p:nvSpPr>
        <p:spPr/>
        <p:txBody>
          <a:bodyPr/>
          <a:lstStyle/>
          <a:p>
            <a:r>
              <a:rPr lang="en-US" dirty="0"/>
              <a:t>Misaligned I/O and Partial Writes</a:t>
            </a:r>
          </a:p>
        </p:txBody>
      </p:sp>
      <p:sp>
        <p:nvSpPr>
          <p:cNvPr id="328707" name="Rectangle 3"/>
          <p:cNvSpPr>
            <a:spLocks noGrp="1" noChangeArrowheads="1"/>
          </p:cNvSpPr>
          <p:nvPr>
            <p:ph type="body" idx="1"/>
          </p:nvPr>
        </p:nvSpPr>
        <p:spPr>
          <a:xfrm>
            <a:off x="1298575" y="1123950"/>
            <a:ext cx="7616825" cy="2938463"/>
          </a:xfrm>
        </p:spPr>
        <p:txBody>
          <a:bodyPr/>
          <a:lstStyle/>
          <a:p>
            <a:r>
              <a:rPr lang="en-US" dirty="0"/>
              <a:t>Recall:</a:t>
            </a:r>
          </a:p>
          <a:p>
            <a:pPr lvl="1"/>
            <a:r>
              <a:rPr lang="en-US" dirty="0"/>
              <a:t>To WAFL, a LUN is a set of 4-KB blocks</a:t>
            </a:r>
          </a:p>
          <a:p>
            <a:pPr lvl="1"/>
            <a:r>
              <a:rPr lang="en-US" dirty="0"/>
              <a:t>All I/O between WAFL and disks will be in multiples of 4 KB</a:t>
            </a:r>
          </a:p>
          <a:p>
            <a:r>
              <a:rPr lang="en-US" dirty="0"/>
              <a:t>Consider:</a:t>
            </a:r>
          </a:p>
        </p:txBody>
      </p:sp>
      <p:grpSp>
        <p:nvGrpSpPr>
          <p:cNvPr id="2" name="Group 4"/>
          <p:cNvGrpSpPr>
            <a:grpSpLocks/>
          </p:cNvGrpSpPr>
          <p:nvPr/>
        </p:nvGrpSpPr>
        <p:grpSpPr bwMode="auto">
          <a:xfrm>
            <a:off x="1152525" y="4089400"/>
            <a:ext cx="6981825" cy="1222375"/>
            <a:chOff x="374" y="3092"/>
            <a:chExt cx="4654" cy="770"/>
          </a:xfrm>
        </p:grpSpPr>
        <p:grpSp>
          <p:nvGrpSpPr>
            <p:cNvPr id="3" name="Group 5"/>
            <p:cNvGrpSpPr>
              <a:grpSpLocks/>
            </p:cNvGrpSpPr>
            <p:nvPr/>
          </p:nvGrpSpPr>
          <p:grpSpPr bwMode="auto">
            <a:xfrm>
              <a:off x="958" y="3138"/>
              <a:ext cx="4070" cy="120"/>
              <a:chOff x="646" y="3150"/>
              <a:chExt cx="4070" cy="120"/>
            </a:xfrm>
          </p:grpSpPr>
          <p:sp>
            <p:nvSpPr>
              <p:cNvPr id="328710" name="Text Box 6"/>
              <p:cNvSpPr txBox="1">
                <a:spLocks noChangeArrowheads="1"/>
              </p:cNvSpPr>
              <p:nvPr/>
            </p:nvSpPr>
            <p:spPr bwMode="auto">
              <a:xfrm>
                <a:off x="646" y="3150"/>
                <a:ext cx="417" cy="120"/>
              </a:xfrm>
              <a:prstGeom prst="rect">
                <a:avLst/>
              </a:prstGeom>
              <a:solidFill>
                <a:schemeClr val="bg2"/>
              </a:solidFill>
              <a:ln w="12700">
                <a:noFill/>
                <a:miter lim="800000"/>
                <a:headEnd/>
                <a:tailEnd/>
              </a:ln>
              <a:effectLst/>
            </p:spPr>
            <p:txBody>
              <a:bodyPr wrap="none" lIns="45720" tIns="18288" rIns="45720" bIns="18288">
                <a:spAutoFit/>
              </a:bodyPr>
              <a:lstStyle/>
              <a:p>
                <a:pPr>
                  <a:spcBef>
                    <a:spcPct val="50000"/>
                  </a:spcBef>
                  <a:buClrTx/>
                  <a:buFontTx/>
                  <a:buNone/>
                </a:pPr>
                <a:r>
                  <a:rPr lang="en-US" sz="1000" dirty="0">
                    <a:solidFill>
                      <a:schemeClr val="bg1"/>
                    </a:solidFill>
                  </a:rPr>
                  <a:t>BLOCK 0</a:t>
                </a:r>
              </a:p>
            </p:txBody>
          </p:sp>
          <p:sp>
            <p:nvSpPr>
              <p:cNvPr id="328711" name="Text Box 7"/>
              <p:cNvSpPr txBox="1">
                <a:spLocks noChangeArrowheads="1"/>
              </p:cNvSpPr>
              <p:nvPr/>
            </p:nvSpPr>
            <p:spPr bwMode="auto">
              <a:xfrm>
                <a:off x="1169" y="3150"/>
                <a:ext cx="417" cy="120"/>
              </a:xfrm>
              <a:prstGeom prst="rect">
                <a:avLst/>
              </a:prstGeom>
              <a:solidFill>
                <a:schemeClr val="bg2"/>
              </a:solidFill>
              <a:ln w="12700">
                <a:noFill/>
                <a:miter lim="800000"/>
                <a:headEnd/>
                <a:tailEnd/>
              </a:ln>
              <a:effectLst/>
            </p:spPr>
            <p:txBody>
              <a:bodyPr wrap="none" lIns="45720" tIns="18288" rIns="45720" bIns="18288">
                <a:spAutoFit/>
              </a:bodyPr>
              <a:lstStyle/>
              <a:p>
                <a:pPr>
                  <a:spcBef>
                    <a:spcPct val="50000"/>
                  </a:spcBef>
                  <a:buClrTx/>
                  <a:buFontTx/>
                  <a:buNone/>
                </a:pPr>
                <a:r>
                  <a:rPr lang="en-US" sz="1000" dirty="0">
                    <a:solidFill>
                      <a:schemeClr val="bg1"/>
                    </a:solidFill>
                  </a:rPr>
                  <a:t>BLOCK 1</a:t>
                </a:r>
              </a:p>
            </p:txBody>
          </p:sp>
          <p:sp>
            <p:nvSpPr>
              <p:cNvPr id="328712" name="Text Box 8"/>
              <p:cNvSpPr txBox="1">
                <a:spLocks noChangeArrowheads="1"/>
              </p:cNvSpPr>
              <p:nvPr/>
            </p:nvSpPr>
            <p:spPr bwMode="auto">
              <a:xfrm>
                <a:off x="1690" y="3150"/>
                <a:ext cx="417" cy="120"/>
              </a:xfrm>
              <a:prstGeom prst="rect">
                <a:avLst/>
              </a:prstGeom>
              <a:solidFill>
                <a:schemeClr val="bg2"/>
              </a:solidFill>
              <a:ln w="12700">
                <a:noFill/>
                <a:miter lim="800000"/>
                <a:headEnd/>
                <a:tailEnd/>
              </a:ln>
              <a:effectLst/>
            </p:spPr>
            <p:txBody>
              <a:bodyPr wrap="none" lIns="45720" tIns="18288" rIns="45720" bIns="18288">
                <a:spAutoFit/>
              </a:bodyPr>
              <a:lstStyle/>
              <a:p>
                <a:pPr>
                  <a:spcBef>
                    <a:spcPct val="50000"/>
                  </a:spcBef>
                  <a:buClrTx/>
                  <a:buFontTx/>
                  <a:buNone/>
                </a:pPr>
                <a:r>
                  <a:rPr lang="en-US" sz="1000" dirty="0">
                    <a:solidFill>
                      <a:schemeClr val="bg1"/>
                    </a:solidFill>
                  </a:rPr>
                  <a:t>BLOCK 2</a:t>
                </a:r>
              </a:p>
            </p:txBody>
          </p:sp>
          <p:sp>
            <p:nvSpPr>
              <p:cNvPr id="328713" name="Text Box 9"/>
              <p:cNvSpPr txBox="1">
                <a:spLocks noChangeArrowheads="1"/>
              </p:cNvSpPr>
              <p:nvPr/>
            </p:nvSpPr>
            <p:spPr bwMode="auto">
              <a:xfrm>
                <a:off x="2211" y="3150"/>
                <a:ext cx="417" cy="120"/>
              </a:xfrm>
              <a:prstGeom prst="rect">
                <a:avLst/>
              </a:prstGeom>
              <a:solidFill>
                <a:schemeClr val="bg2"/>
              </a:solidFill>
              <a:ln w="12700">
                <a:noFill/>
                <a:miter lim="800000"/>
                <a:headEnd/>
                <a:tailEnd/>
              </a:ln>
              <a:effectLst/>
            </p:spPr>
            <p:txBody>
              <a:bodyPr wrap="none" lIns="45720" tIns="18288" rIns="45720" bIns="18288">
                <a:spAutoFit/>
              </a:bodyPr>
              <a:lstStyle/>
              <a:p>
                <a:pPr>
                  <a:spcBef>
                    <a:spcPct val="50000"/>
                  </a:spcBef>
                  <a:buClrTx/>
                  <a:buFontTx/>
                  <a:buNone/>
                </a:pPr>
                <a:r>
                  <a:rPr lang="en-US" sz="1000" dirty="0">
                    <a:solidFill>
                      <a:schemeClr val="bg1"/>
                    </a:solidFill>
                  </a:rPr>
                  <a:t>BLOCK 3</a:t>
                </a:r>
              </a:p>
            </p:txBody>
          </p:sp>
          <p:sp>
            <p:nvSpPr>
              <p:cNvPr id="328714" name="Text Box 10"/>
              <p:cNvSpPr txBox="1">
                <a:spLocks noChangeArrowheads="1"/>
              </p:cNvSpPr>
              <p:nvPr/>
            </p:nvSpPr>
            <p:spPr bwMode="auto">
              <a:xfrm>
                <a:off x="2733" y="3150"/>
                <a:ext cx="417" cy="120"/>
              </a:xfrm>
              <a:prstGeom prst="rect">
                <a:avLst/>
              </a:prstGeom>
              <a:solidFill>
                <a:schemeClr val="bg2"/>
              </a:solidFill>
              <a:ln w="12700">
                <a:noFill/>
                <a:miter lim="800000"/>
                <a:headEnd/>
                <a:tailEnd/>
              </a:ln>
              <a:effectLst/>
            </p:spPr>
            <p:txBody>
              <a:bodyPr wrap="none" lIns="45720" tIns="18288" rIns="45720" bIns="18288">
                <a:spAutoFit/>
              </a:bodyPr>
              <a:lstStyle/>
              <a:p>
                <a:pPr>
                  <a:spcBef>
                    <a:spcPct val="50000"/>
                  </a:spcBef>
                  <a:buClrTx/>
                  <a:buFontTx/>
                  <a:buNone/>
                </a:pPr>
                <a:r>
                  <a:rPr lang="en-US" sz="1000" dirty="0">
                    <a:solidFill>
                      <a:schemeClr val="bg1"/>
                    </a:solidFill>
                  </a:rPr>
                  <a:t>BLOCK 4</a:t>
                </a:r>
              </a:p>
            </p:txBody>
          </p:sp>
          <p:sp>
            <p:nvSpPr>
              <p:cNvPr id="328715" name="Text Box 11"/>
              <p:cNvSpPr txBox="1">
                <a:spLocks noChangeArrowheads="1"/>
              </p:cNvSpPr>
              <p:nvPr/>
            </p:nvSpPr>
            <p:spPr bwMode="auto">
              <a:xfrm>
                <a:off x="3257" y="3150"/>
                <a:ext cx="417" cy="120"/>
              </a:xfrm>
              <a:prstGeom prst="rect">
                <a:avLst/>
              </a:prstGeom>
              <a:solidFill>
                <a:schemeClr val="bg2"/>
              </a:solidFill>
              <a:ln w="12700">
                <a:noFill/>
                <a:miter lim="800000"/>
                <a:headEnd/>
                <a:tailEnd/>
              </a:ln>
              <a:effectLst/>
            </p:spPr>
            <p:txBody>
              <a:bodyPr wrap="none" lIns="45720" tIns="18288" rIns="45720" bIns="18288">
                <a:spAutoFit/>
              </a:bodyPr>
              <a:lstStyle/>
              <a:p>
                <a:pPr>
                  <a:spcBef>
                    <a:spcPct val="50000"/>
                  </a:spcBef>
                  <a:buClrTx/>
                  <a:buFontTx/>
                  <a:buNone/>
                </a:pPr>
                <a:r>
                  <a:rPr lang="en-US" sz="1000" dirty="0">
                    <a:solidFill>
                      <a:schemeClr val="bg1"/>
                    </a:solidFill>
                  </a:rPr>
                  <a:t>BLOCK 5</a:t>
                </a:r>
              </a:p>
            </p:txBody>
          </p:sp>
          <p:sp>
            <p:nvSpPr>
              <p:cNvPr id="328716" name="Text Box 12"/>
              <p:cNvSpPr txBox="1">
                <a:spLocks noChangeArrowheads="1"/>
              </p:cNvSpPr>
              <p:nvPr/>
            </p:nvSpPr>
            <p:spPr bwMode="auto">
              <a:xfrm>
                <a:off x="3778" y="3150"/>
                <a:ext cx="417" cy="120"/>
              </a:xfrm>
              <a:prstGeom prst="rect">
                <a:avLst/>
              </a:prstGeom>
              <a:solidFill>
                <a:schemeClr val="bg2"/>
              </a:solidFill>
              <a:ln w="12700">
                <a:noFill/>
                <a:miter lim="800000"/>
                <a:headEnd/>
                <a:tailEnd/>
              </a:ln>
              <a:effectLst/>
            </p:spPr>
            <p:txBody>
              <a:bodyPr wrap="none" lIns="45720" tIns="18288" rIns="45720" bIns="18288">
                <a:spAutoFit/>
              </a:bodyPr>
              <a:lstStyle/>
              <a:p>
                <a:pPr>
                  <a:spcBef>
                    <a:spcPct val="50000"/>
                  </a:spcBef>
                  <a:buClrTx/>
                  <a:buFontTx/>
                  <a:buNone/>
                </a:pPr>
                <a:r>
                  <a:rPr lang="en-US" sz="1000" dirty="0">
                    <a:solidFill>
                      <a:schemeClr val="bg1"/>
                    </a:solidFill>
                  </a:rPr>
                  <a:t>BLOCK 6</a:t>
                </a:r>
              </a:p>
            </p:txBody>
          </p:sp>
          <p:sp>
            <p:nvSpPr>
              <p:cNvPr id="328717" name="Text Box 13"/>
              <p:cNvSpPr txBox="1">
                <a:spLocks noChangeArrowheads="1"/>
              </p:cNvSpPr>
              <p:nvPr/>
            </p:nvSpPr>
            <p:spPr bwMode="auto">
              <a:xfrm>
                <a:off x="4299" y="3150"/>
                <a:ext cx="417" cy="120"/>
              </a:xfrm>
              <a:prstGeom prst="rect">
                <a:avLst/>
              </a:prstGeom>
              <a:solidFill>
                <a:schemeClr val="bg2"/>
              </a:solidFill>
              <a:ln w="12700">
                <a:noFill/>
                <a:miter lim="800000"/>
                <a:headEnd/>
                <a:tailEnd/>
              </a:ln>
              <a:effectLst/>
            </p:spPr>
            <p:txBody>
              <a:bodyPr wrap="none" lIns="45720" tIns="18288" rIns="45720" bIns="18288">
                <a:spAutoFit/>
              </a:bodyPr>
              <a:lstStyle/>
              <a:p>
                <a:pPr>
                  <a:spcBef>
                    <a:spcPct val="50000"/>
                  </a:spcBef>
                  <a:buClrTx/>
                  <a:buFontTx/>
                  <a:buNone/>
                </a:pPr>
                <a:r>
                  <a:rPr lang="en-US" sz="1000" dirty="0">
                    <a:solidFill>
                      <a:schemeClr val="bg1"/>
                    </a:solidFill>
                  </a:rPr>
                  <a:t>BLOCK 7</a:t>
                </a:r>
              </a:p>
            </p:txBody>
          </p:sp>
        </p:grpSp>
        <p:sp>
          <p:nvSpPr>
            <p:cNvPr id="328718" name="Text Box 14"/>
            <p:cNvSpPr txBox="1">
              <a:spLocks noChangeArrowheads="1"/>
            </p:cNvSpPr>
            <p:nvPr/>
          </p:nvSpPr>
          <p:spPr bwMode="auto">
            <a:xfrm>
              <a:off x="374" y="3092"/>
              <a:ext cx="431" cy="212"/>
            </a:xfrm>
            <a:prstGeom prst="rect">
              <a:avLst/>
            </a:prstGeom>
            <a:noFill/>
            <a:ln w="12700">
              <a:noFill/>
              <a:miter lim="800000"/>
              <a:headEnd/>
              <a:tailEnd/>
            </a:ln>
            <a:effectLst/>
          </p:spPr>
          <p:txBody>
            <a:bodyPr wrap="none">
              <a:spAutoFit/>
            </a:bodyPr>
            <a:lstStyle/>
            <a:p>
              <a:pPr>
                <a:buClrTx/>
                <a:buFontTx/>
                <a:buNone/>
              </a:pPr>
              <a:r>
                <a:rPr lang="en-US" sz="1600" dirty="0"/>
                <a:t>LUN:</a:t>
              </a:r>
            </a:p>
          </p:txBody>
        </p:sp>
        <p:grpSp>
          <p:nvGrpSpPr>
            <p:cNvPr id="4" name="Group 15"/>
            <p:cNvGrpSpPr>
              <a:grpSpLocks/>
            </p:cNvGrpSpPr>
            <p:nvPr/>
          </p:nvGrpSpPr>
          <p:grpSpPr bwMode="auto">
            <a:xfrm>
              <a:off x="608" y="3318"/>
              <a:ext cx="4179" cy="544"/>
              <a:chOff x="632" y="3360"/>
              <a:chExt cx="4179" cy="544"/>
            </a:xfrm>
          </p:grpSpPr>
          <p:sp>
            <p:nvSpPr>
              <p:cNvPr id="328720" name="Text Box 16"/>
              <p:cNvSpPr txBox="1">
                <a:spLocks noChangeArrowheads="1"/>
              </p:cNvSpPr>
              <p:nvPr/>
            </p:nvSpPr>
            <p:spPr bwMode="auto">
              <a:xfrm>
                <a:off x="1254" y="3360"/>
                <a:ext cx="426" cy="128"/>
              </a:xfrm>
              <a:prstGeom prst="rect">
                <a:avLst/>
              </a:prstGeom>
              <a:solidFill>
                <a:srgbClr val="FFFF66"/>
              </a:solidFill>
              <a:ln w="12700">
                <a:solidFill>
                  <a:srgbClr val="FFFF66"/>
                </a:solidFill>
                <a:miter lim="800000"/>
                <a:headEnd/>
                <a:tailEnd/>
              </a:ln>
              <a:effectLst/>
            </p:spPr>
            <p:txBody>
              <a:bodyPr wrap="none" lIns="45720" tIns="18288" rIns="45720" bIns="18288">
                <a:spAutoFit/>
              </a:bodyPr>
              <a:lstStyle/>
              <a:p>
                <a:pPr>
                  <a:spcBef>
                    <a:spcPct val="50000"/>
                  </a:spcBef>
                  <a:buClrTx/>
                  <a:buFontTx/>
                  <a:buNone/>
                </a:pPr>
                <a:r>
                  <a:rPr lang="en-US" sz="1000" dirty="0"/>
                  <a:t>BLOCK 0</a:t>
                </a:r>
              </a:p>
            </p:txBody>
          </p:sp>
          <p:sp>
            <p:nvSpPr>
              <p:cNvPr id="328721" name="Text Box 17"/>
              <p:cNvSpPr txBox="1">
                <a:spLocks noChangeArrowheads="1"/>
              </p:cNvSpPr>
              <p:nvPr/>
            </p:nvSpPr>
            <p:spPr bwMode="auto">
              <a:xfrm>
                <a:off x="1776" y="3360"/>
                <a:ext cx="425" cy="128"/>
              </a:xfrm>
              <a:prstGeom prst="rect">
                <a:avLst/>
              </a:prstGeom>
              <a:solidFill>
                <a:srgbClr val="FFFF66"/>
              </a:solidFill>
              <a:ln w="12700">
                <a:solidFill>
                  <a:srgbClr val="FFFF66"/>
                </a:solidFill>
                <a:miter lim="800000"/>
                <a:headEnd/>
                <a:tailEnd/>
              </a:ln>
              <a:effectLst/>
            </p:spPr>
            <p:txBody>
              <a:bodyPr wrap="none" lIns="45720" tIns="18288" rIns="45720" bIns="18288">
                <a:spAutoFit/>
              </a:bodyPr>
              <a:lstStyle/>
              <a:p>
                <a:pPr>
                  <a:spcBef>
                    <a:spcPct val="50000"/>
                  </a:spcBef>
                  <a:buClrTx/>
                  <a:buFontTx/>
                  <a:buNone/>
                </a:pPr>
                <a:r>
                  <a:rPr lang="en-US" sz="1000" dirty="0"/>
                  <a:t>BLOCK 1</a:t>
                </a:r>
              </a:p>
            </p:txBody>
          </p:sp>
          <p:sp>
            <p:nvSpPr>
              <p:cNvPr id="328722" name="Text Box 18"/>
              <p:cNvSpPr txBox="1">
                <a:spLocks noChangeArrowheads="1"/>
              </p:cNvSpPr>
              <p:nvPr/>
            </p:nvSpPr>
            <p:spPr bwMode="auto">
              <a:xfrm>
                <a:off x="2298" y="3360"/>
                <a:ext cx="425" cy="128"/>
              </a:xfrm>
              <a:prstGeom prst="rect">
                <a:avLst/>
              </a:prstGeom>
              <a:solidFill>
                <a:srgbClr val="FFFF66"/>
              </a:solidFill>
              <a:ln w="12700">
                <a:solidFill>
                  <a:srgbClr val="FFFF66"/>
                </a:solidFill>
                <a:miter lim="800000"/>
                <a:headEnd/>
                <a:tailEnd/>
              </a:ln>
              <a:effectLst/>
            </p:spPr>
            <p:txBody>
              <a:bodyPr wrap="none" lIns="45720" tIns="18288" rIns="45720" bIns="18288">
                <a:spAutoFit/>
              </a:bodyPr>
              <a:lstStyle/>
              <a:p>
                <a:pPr>
                  <a:spcBef>
                    <a:spcPct val="50000"/>
                  </a:spcBef>
                  <a:buClrTx/>
                  <a:buFontTx/>
                  <a:buNone/>
                </a:pPr>
                <a:r>
                  <a:rPr lang="en-US" sz="1000" dirty="0"/>
                  <a:t>BLOCK 2</a:t>
                </a:r>
              </a:p>
            </p:txBody>
          </p:sp>
          <p:sp>
            <p:nvSpPr>
              <p:cNvPr id="328723" name="Text Box 19"/>
              <p:cNvSpPr txBox="1">
                <a:spLocks noChangeArrowheads="1"/>
              </p:cNvSpPr>
              <p:nvPr/>
            </p:nvSpPr>
            <p:spPr bwMode="auto">
              <a:xfrm>
                <a:off x="2819" y="3360"/>
                <a:ext cx="426" cy="128"/>
              </a:xfrm>
              <a:prstGeom prst="rect">
                <a:avLst/>
              </a:prstGeom>
              <a:solidFill>
                <a:srgbClr val="FFFF66"/>
              </a:solidFill>
              <a:ln w="12700">
                <a:solidFill>
                  <a:srgbClr val="FFFF66"/>
                </a:solidFill>
                <a:miter lim="800000"/>
                <a:headEnd/>
                <a:tailEnd/>
              </a:ln>
              <a:effectLst/>
            </p:spPr>
            <p:txBody>
              <a:bodyPr wrap="none" lIns="45720" tIns="18288" rIns="45720" bIns="18288">
                <a:spAutoFit/>
              </a:bodyPr>
              <a:lstStyle/>
              <a:p>
                <a:pPr>
                  <a:spcBef>
                    <a:spcPct val="50000"/>
                  </a:spcBef>
                  <a:buClrTx/>
                  <a:buFontTx/>
                  <a:buNone/>
                </a:pPr>
                <a:r>
                  <a:rPr lang="en-US" sz="1000" dirty="0"/>
                  <a:t>BLOCK 3</a:t>
                </a:r>
              </a:p>
            </p:txBody>
          </p:sp>
          <p:sp>
            <p:nvSpPr>
              <p:cNvPr id="328724" name="Text Box 20"/>
              <p:cNvSpPr txBox="1">
                <a:spLocks noChangeArrowheads="1"/>
              </p:cNvSpPr>
              <p:nvPr/>
            </p:nvSpPr>
            <p:spPr bwMode="auto">
              <a:xfrm>
                <a:off x="3342" y="3360"/>
                <a:ext cx="426" cy="128"/>
              </a:xfrm>
              <a:prstGeom prst="rect">
                <a:avLst/>
              </a:prstGeom>
              <a:solidFill>
                <a:srgbClr val="FFFF66"/>
              </a:solidFill>
              <a:ln w="12700">
                <a:solidFill>
                  <a:srgbClr val="FFFF66"/>
                </a:solidFill>
                <a:miter lim="800000"/>
                <a:headEnd/>
                <a:tailEnd/>
              </a:ln>
              <a:effectLst/>
            </p:spPr>
            <p:txBody>
              <a:bodyPr wrap="none" lIns="45720" tIns="18288" rIns="45720" bIns="18288">
                <a:spAutoFit/>
              </a:bodyPr>
              <a:lstStyle/>
              <a:p>
                <a:pPr>
                  <a:spcBef>
                    <a:spcPct val="50000"/>
                  </a:spcBef>
                  <a:buClrTx/>
                  <a:buFontTx/>
                  <a:buNone/>
                </a:pPr>
                <a:r>
                  <a:rPr lang="en-US" sz="1000" dirty="0"/>
                  <a:t>BLOCK 4</a:t>
                </a:r>
              </a:p>
            </p:txBody>
          </p:sp>
          <p:sp>
            <p:nvSpPr>
              <p:cNvPr id="328725" name="Text Box 21"/>
              <p:cNvSpPr txBox="1">
                <a:spLocks noChangeArrowheads="1"/>
              </p:cNvSpPr>
              <p:nvPr/>
            </p:nvSpPr>
            <p:spPr bwMode="auto">
              <a:xfrm>
                <a:off x="3864" y="3360"/>
                <a:ext cx="425" cy="128"/>
              </a:xfrm>
              <a:prstGeom prst="rect">
                <a:avLst/>
              </a:prstGeom>
              <a:solidFill>
                <a:srgbClr val="FFFF66"/>
              </a:solidFill>
              <a:ln w="12700">
                <a:solidFill>
                  <a:srgbClr val="FFFF66"/>
                </a:solidFill>
                <a:miter lim="800000"/>
                <a:headEnd/>
                <a:tailEnd/>
              </a:ln>
              <a:effectLst/>
            </p:spPr>
            <p:txBody>
              <a:bodyPr wrap="none" lIns="45720" tIns="18288" rIns="45720" bIns="18288">
                <a:spAutoFit/>
              </a:bodyPr>
              <a:lstStyle/>
              <a:p>
                <a:pPr>
                  <a:spcBef>
                    <a:spcPct val="50000"/>
                  </a:spcBef>
                  <a:buClrTx/>
                  <a:buFontTx/>
                  <a:buNone/>
                </a:pPr>
                <a:r>
                  <a:rPr lang="en-US" sz="1000" dirty="0"/>
                  <a:t>BLOCK 5</a:t>
                </a:r>
              </a:p>
            </p:txBody>
          </p:sp>
          <p:sp>
            <p:nvSpPr>
              <p:cNvPr id="328726" name="Text Box 22"/>
              <p:cNvSpPr txBox="1">
                <a:spLocks noChangeArrowheads="1"/>
              </p:cNvSpPr>
              <p:nvPr/>
            </p:nvSpPr>
            <p:spPr bwMode="auto">
              <a:xfrm>
                <a:off x="4386" y="3360"/>
                <a:ext cx="425" cy="128"/>
              </a:xfrm>
              <a:prstGeom prst="rect">
                <a:avLst/>
              </a:prstGeom>
              <a:solidFill>
                <a:srgbClr val="FFFF66"/>
              </a:solidFill>
              <a:ln w="12700">
                <a:solidFill>
                  <a:srgbClr val="FFFF66"/>
                </a:solidFill>
                <a:miter lim="800000"/>
                <a:headEnd/>
                <a:tailEnd/>
              </a:ln>
              <a:effectLst/>
            </p:spPr>
            <p:txBody>
              <a:bodyPr wrap="none" lIns="45720" tIns="18288" rIns="45720" bIns="18288">
                <a:spAutoFit/>
              </a:bodyPr>
              <a:lstStyle/>
              <a:p>
                <a:pPr>
                  <a:spcBef>
                    <a:spcPct val="50000"/>
                  </a:spcBef>
                  <a:buClrTx/>
                  <a:buFontTx/>
                  <a:buNone/>
                </a:pPr>
                <a:r>
                  <a:rPr lang="en-US" sz="1000" dirty="0"/>
                  <a:t>BLOCK 6</a:t>
                </a:r>
              </a:p>
            </p:txBody>
          </p:sp>
          <p:sp>
            <p:nvSpPr>
              <p:cNvPr id="328727" name="AutoShape 23"/>
              <p:cNvSpPr>
                <a:spLocks/>
              </p:cNvSpPr>
              <p:nvPr/>
            </p:nvSpPr>
            <p:spPr bwMode="auto">
              <a:xfrm rot="-5400000">
                <a:off x="2961" y="1845"/>
                <a:ext cx="156" cy="3522"/>
              </a:xfrm>
              <a:prstGeom prst="leftBrace">
                <a:avLst>
                  <a:gd name="adj1" fmla="val 188141"/>
                  <a:gd name="adj2" fmla="val 51042"/>
                </a:avLst>
              </a:prstGeom>
              <a:noFill/>
              <a:ln w="12700">
                <a:solidFill>
                  <a:schemeClr val="tx1"/>
                </a:solidFill>
                <a:round/>
                <a:headEnd/>
                <a:tailEnd/>
              </a:ln>
              <a:effectLst/>
            </p:spPr>
            <p:txBody>
              <a:bodyPr wrap="none" anchor="ctr"/>
              <a:lstStyle/>
              <a:p>
                <a:endParaRPr lang="en-US" dirty="0"/>
              </a:p>
            </p:txBody>
          </p:sp>
          <p:sp>
            <p:nvSpPr>
              <p:cNvPr id="328728" name="Text Box 24"/>
              <p:cNvSpPr txBox="1">
                <a:spLocks noChangeArrowheads="1"/>
              </p:cNvSpPr>
              <p:nvPr/>
            </p:nvSpPr>
            <p:spPr bwMode="auto">
              <a:xfrm>
                <a:off x="2558" y="3692"/>
                <a:ext cx="1026" cy="212"/>
              </a:xfrm>
              <a:prstGeom prst="rect">
                <a:avLst/>
              </a:prstGeom>
              <a:noFill/>
              <a:ln w="12700">
                <a:noFill/>
                <a:miter lim="800000"/>
                <a:headEnd/>
                <a:tailEnd/>
              </a:ln>
              <a:effectLst/>
            </p:spPr>
            <p:txBody>
              <a:bodyPr wrap="none">
                <a:spAutoFit/>
              </a:bodyPr>
              <a:lstStyle/>
              <a:p>
                <a:pPr>
                  <a:buClrTx/>
                  <a:buFontTx/>
                  <a:buNone/>
                </a:pPr>
                <a:r>
                  <a:rPr lang="en-US" sz="1600" dirty="0"/>
                  <a:t>Active Partition</a:t>
                </a:r>
              </a:p>
            </p:txBody>
          </p:sp>
          <p:sp>
            <p:nvSpPr>
              <p:cNvPr id="328729" name="Text Box 25"/>
              <p:cNvSpPr txBox="1">
                <a:spLocks noChangeArrowheads="1"/>
              </p:cNvSpPr>
              <p:nvPr/>
            </p:nvSpPr>
            <p:spPr bwMode="auto">
              <a:xfrm>
                <a:off x="986" y="3360"/>
                <a:ext cx="252" cy="128"/>
              </a:xfrm>
              <a:prstGeom prst="rect">
                <a:avLst/>
              </a:prstGeom>
              <a:solidFill>
                <a:srgbClr val="CCFF66"/>
              </a:solidFill>
              <a:ln w="12700">
                <a:solidFill>
                  <a:srgbClr val="FFFF66"/>
                </a:solidFill>
                <a:miter lim="800000"/>
                <a:headEnd/>
                <a:tailEnd/>
              </a:ln>
              <a:effectLst/>
            </p:spPr>
            <p:txBody>
              <a:bodyPr wrap="none" lIns="45720" tIns="18288" rIns="45720" bIns="18288">
                <a:spAutoFit/>
              </a:bodyPr>
              <a:lstStyle/>
              <a:p>
                <a:pPr>
                  <a:spcBef>
                    <a:spcPct val="50000"/>
                  </a:spcBef>
                  <a:buClrTx/>
                  <a:buFontTx/>
                  <a:buNone/>
                </a:pPr>
                <a:r>
                  <a:rPr lang="en-US" sz="1000" dirty="0"/>
                  <a:t>HDR</a:t>
                </a:r>
              </a:p>
            </p:txBody>
          </p:sp>
          <p:sp>
            <p:nvSpPr>
              <p:cNvPr id="328730" name="AutoShape 26"/>
              <p:cNvSpPr>
                <a:spLocks/>
              </p:cNvSpPr>
              <p:nvPr/>
            </p:nvSpPr>
            <p:spPr bwMode="auto">
              <a:xfrm rot="-5400000">
                <a:off x="1050" y="3516"/>
                <a:ext cx="156" cy="180"/>
              </a:xfrm>
              <a:prstGeom prst="leftBrace">
                <a:avLst>
                  <a:gd name="adj1" fmla="val 9615"/>
                  <a:gd name="adj2" fmla="val 51042"/>
                </a:avLst>
              </a:prstGeom>
              <a:noFill/>
              <a:ln w="12700">
                <a:solidFill>
                  <a:schemeClr val="tx1"/>
                </a:solidFill>
                <a:round/>
                <a:headEnd/>
                <a:tailEnd/>
              </a:ln>
              <a:effectLst/>
            </p:spPr>
            <p:txBody>
              <a:bodyPr wrap="none" anchor="ctr"/>
              <a:lstStyle/>
              <a:p>
                <a:endParaRPr lang="en-US" dirty="0"/>
              </a:p>
            </p:txBody>
          </p:sp>
          <p:sp>
            <p:nvSpPr>
              <p:cNvPr id="328731" name="Text Box 27"/>
              <p:cNvSpPr txBox="1">
                <a:spLocks noChangeArrowheads="1"/>
              </p:cNvSpPr>
              <p:nvPr/>
            </p:nvSpPr>
            <p:spPr bwMode="auto">
              <a:xfrm>
                <a:off x="632" y="3686"/>
                <a:ext cx="995" cy="212"/>
              </a:xfrm>
              <a:prstGeom prst="rect">
                <a:avLst/>
              </a:prstGeom>
              <a:noFill/>
              <a:ln w="12700">
                <a:noFill/>
                <a:miter lim="800000"/>
                <a:headEnd/>
                <a:tailEnd/>
              </a:ln>
              <a:effectLst/>
            </p:spPr>
            <p:txBody>
              <a:bodyPr wrap="none">
                <a:spAutoFit/>
              </a:bodyPr>
              <a:lstStyle/>
              <a:p>
                <a:pPr>
                  <a:buClrTx/>
                  <a:buFontTx/>
                  <a:buNone/>
                </a:pPr>
                <a:r>
                  <a:rPr lang="en-US" sz="1600" dirty="0"/>
                  <a:t>Partition Table</a:t>
                </a:r>
              </a:p>
            </p:txBody>
          </p:sp>
        </p:grpSp>
      </p:grpSp>
      <p:grpSp>
        <p:nvGrpSpPr>
          <p:cNvPr id="5" name="Group 28"/>
          <p:cNvGrpSpPr>
            <a:grpSpLocks/>
          </p:cNvGrpSpPr>
          <p:nvPr/>
        </p:nvGrpSpPr>
        <p:grpSpPr bwMode="auto">
          <a:xfrm>
            <a:off x="1176338" y="4100513"/>
            <a:ext cx="7396162" cy="2487613"/>
            <a:chOff x="470" y="2583"/>
            <a:chExt cx="4930" cy="1567"/>
          </a:xfrm>
        </p:grpSpPr>
        <p:grpSp>
          <p:nvGrpSpPr>
            <p:cNvPr id="6" name="Group 29"/>
            <p:cNvGrpSpPr>
              <a:grpSpLocks/>
            </p:cNvGrpSpPr>
            <p:nvPr/>
          </p:nvGrpSpPr>
          <p:grpSpPr bwMode="auto">
            <a:xfrm>
              <a:off x="470" y="3380"/>
              <a:ext cx="4930" cy="770"/>
              <a:chOff x="470" y="3380"/>
              <a:chExt cx="4930" cy="770"/>
            </a:xfrm>
          </p:grpSpPr>
          <p:grpSp>
            <p:nvGrpSpPr>
              <p:cNvPr id="7" name="Group 30"/>
              <p:cNvGrpSpPr>
                <a:grpSpLocks/>
              </p:cNvGrpSpPr>
              <p:nvPr/>
            </p:nvGrpSpPr>
            <p:grpSpPr bwMode="auto">
              <a:xfrm>
                <a:off x="1330" y="3426"/>
                <a:ext cx="4070" cy="120"/>
                <a:chOff x="646" y="3150"/>
                <a:chExt cx="4070" cy="120"/>
              </a:xfrm>
            </p:grpSpPr>
            <p:sp>
              <p:nvSpPr>
                <p:cNvPr id="328735" name="Text Box 31"/>
                <p:cNvSpPr txBox="1">
                  <a:spLocks noChangeArrowheads="1"/>
                </p:cNvSpPr>
                <p:nvPr/>
              </p:nvSpPr>
              <p:spPr bwMode="auto">
                <a:xfrm>
                  <a:off x="646" y="3150"/>
                  <a:ext cx="417" cy="120"/>
                </a:xfrm>
                <a:prstGeom prst="rect">
                  <a:avLst/>
                </a:prstGeom>
                <a:solidFill>
                  <a:schemeClr val="bg2"/>
                </a:solidFill>
                <a:ln w="12700">
                  <a:noFill/>
                  <a:miter lim="800000"/>
                  <a:headEnd/>
                  <a:tailEnd/>
                </a:ln>
                <a:effectLst/>
              </p:spPr>
              <p:txBody>
                <a:bodyPr wrap="none" lIns="45720" tIns="18288" rIns="45720" bIns="18288">
                  <a:spAutoFit/>
                </a:bodyPr>
                <a:lstStyle/>
                <a:p>
                  <a:pPr>
                    <a:spcBef>
                      <a:spcPct val="50000"/>
                    </a:spcBef>
                    <a:buClrTx/>
                    <a:buFontTx/>
                    <a:buNone/>
                  </a:pPr>
                  <a:r>
                    <a:rPr lang="en-US" sz="1000" dirty="0">
                      <a:solidFill>
                        <a:schemeClr val="bg1"/>
                      </a:solidFill>
                    </a:rPr>
                    <a:t>BLOCK 0</a:t>
                  </a:r>
                </a:p>
              </p:txBody>
            </p:sp>
            <p:sp>
              <p:nvSpPr>
                <p:cNvPr id="328736" name="Text Box 32"/>
                <p:cNvSpPr txBox="1">
                  <a:spLocks noChangeArrowheads="1"/>
                </p:cNvSpPr>
                <p:nvPr/>
              </p:nvSpPr>
              <p:spPr bwMode="auto">
                <a:xfrm>
                  <a:off x="1169" y="3150"/>
                  <a:ext cx="417" cy="120"/>
                </a:xfrm>
                <a:prstGeom prst="rect">
                  <a:avLst/>
                </a:prstGeom>
                <a:solidFill>
                  <a:schemeClr val="bg2"/>
                </a:solidFill>
                <a:ln w="12700">
                  <a:noFill/>
                  <a:miter lim="800000"/>
                  <a:headEnd/>
                  <a:tailEnd/>
                </a:ln>
                <a:effectLst/>
              </p:spPr>
              <p:txBody>
                <a:bodyPr wrap="none" lIns="45720" tIns="18288" rIns="45720" bIns="18288">
                  <a:spAutoFit/>
                </a:bodyPr>
                <a:lstStyle/>
                <a:p>
                  <a:pPr>
                    <a:spcBef>
                      <a:spcPct val="50000"/>
                    </a:spcBef>
                    <a:buClrTx/>
                    <a:buFontTx/>
                    <a:buNone/>
                  </a:pPr>
                  <a:r>
                    <a:rPr lang="en-US" sz="1000" dirty="0">
                      <a:solidFill>
                        <a:schemeClr val="bg1"/>
                      </a:solidFill>
                    </a:rPr>
                    <a:t>BLOCK 1</a:t>
                  </a:r>
                </a:p>
              </p:txBody>
            </p:sp>
            <p:sp>
              <p:nvSpPr>
                <p:cNvPr id="328737" name="Text Box 33"/>
                <p:cNvSpPr txBox="1">
                  <a:spLocks noChangeArrowheads="1"/>
                </p:cNvSpPr>
                <p:nvPr/>
              </p:nvSpPr>
              <p:spPr bwMode="auto">
                <a:xfrm>
                  <a:off x="1689" y="3150"/>
                  <a:ext cx="417" cy="120"/>
                </a:xfrm>
                <a:prstGeom prst="rect">
                  <a:avLst/>
                </a:prstGeom>
                <a:solidFill>
                  <a:schemeClr val="bg2"/>
                </a:solidFill>
                <a:ln w="12700">
                  <a:noFill/>
                  <a:miter lim="800000"/>
                  <a:headEnd/>
                  <a:tailEnd/>
                </a:ln>
                <a:effectLst/>
              </p:spPr>
              <p:txBody>
                <a:bodyPr wrap="none" lIns="45720" tIns="18288" rIns="45720" bIns="18288">
                  <a:spAutoFit/>
                </a:bodyPr>
                <a:lstStyle/>
                <a:p>
                  <a:pPr>
                    <a:spcBef>
                      <a:spcPct val="50000"/>
                    </a:spcBef>
                    <a:buClrTx/>
                    <a:buFontTx/>
                    <a:buNone/>
                  </a:pPr>
                  <a:r>
                    <a:rPr lang="en-US" sz="1000" dirty="0">
                      <a:solidFill>
                        <a:schemeClr val="bg1"/>
                      </a:solidFill>
                    </a:rPr>
                    <a:t>BLOCK 2</a:t>
                  </a:r>
                </a:p>
              </p:txBody>
            </p:sp>
            <p:sp>
              <p:nvSpPr>
                <p:cNvPr id="328738" name="Text Box 34"/>
                <p:cNvSpPr txBox="1">
                  <a:spLocks noChangeArrowheads="1"/>
                </p:cNvSpPr>
                <p:nvPr/>
              </p:nvSpPr>
              <p:spPr bwMode="auto">
                <a:xfrm>
                  <a:off x="2212" y="3150"/>
                  <a:ext cx="417" cy="120"/>
                </a:xfrm>
                <a:prstGeom prst="rect">
                  <a:avLst/>
                </a:prstGeom>
                <a:solidFill>
                  <a:schemeClr val="bg2"/>
                </a:solidFill>
                <a:ln w="12700">
                  <a:noFill/>
                  <a:miter lim="800000"/>
                  <a:headEnd/>
                  <a:tailEnd/>
                </a:ln>
                <a:effectLst/>
              </p:spPr>
              <p:txBody>
                <a:bodyPr wrap="none" lIns="45720" tIns="18288" rIns="45720" bIns="18288">
                  <a:spAutoFit/>
                </a:bodyPr>
                <a:lstStyle/>
                <a:p>
                  <a:pPr>
                    <a:spcBef>
                      <a:spcPct val="50000"/>
                    </a:spcBef>
                    <a:buClrTx/>
                    <a:buFontTx/>
                    <a:buNone/>
                  </a:pPr>
                  <a:r>
                    <a:rPr lang="en-US" sz="1000" dirty="0">
                      <a:solidFill>
                        <a:schemeClr val="bg1"/>
                      </a:solidFill>
                    </a:rPr>
                    <a:t>BLOCK 3</a:t>
                  </a:r>
                </a:p>
              </p:txBody>
            </p:sp>
            <p:sp>
              <p:nvSpPr>
                <p:cNvPr id="328739" name="Text Box 35"/>
                <p:cNvSpPr txBox="1">
                  <a:spLocks noChangeArrowheads="1"/>
                </p:cNvSpPr>
                <p:nvPr/>
              </p:nvSpPr>
              <p:spPr bwMode="auto">
                <a:xfrm>
                  <a:off x="2734" y="3150"/>
                  <a:ext cx="417" cy="120"/>
                </a:xfrm>
                <a:prstGeom prst="rect">
                  <a:avLst/>
                </a:prstGeom>
                <a:solidFill>
                  <a:schemeClr val="bg2"/>
                </a:solidFill>
                <a:ln w="12700">
                  <a:noFill/>
                  <a:miter lim="800000"/>
                  <a:headEnd/>
                  <a:tailEnd/>
                </a:ln>
                <a:effectLst/>
              </p:spPr>
              <p:txBody>
                <a:bodyPr wrap="none" lIns="45720" tIns="18288" rIns="45720" bIns="18288">
                  <a:spAutoFit/>
                </a:bodyPr>
                <a:lstStyle/>
                <a:p>
                  <a:pPr>
                    <a:spcBef>
                      <a:spcPct val="50000"/>
                    </a:spcBef>
                    <a:buClrTx/>
                    <a:buFontTx/>
                    <a:buNone/>
                  </a:pPr>
                  <a:r>
                    <a:rPr lang="en-US" sz="1000" dirty="0">
                      <a:solidFill>
                        <a:schemeClr val="bg1"/>
                      </a:solidFill>
                    </a:rPr>
                    <a:t>BLOCK 4</a:t>
                  </a:r>
                </a:p>
              </p:txBody>
            </p:sp>
            <p:sp>
              <p:nvSpPr>
                <p:cNvPr id="328740" name="Text Box 36"/>
                <p:cNvSpPr txBox="1">
                  <a:spLocks noChangeArrowheads="1"/>
                </p:cNvSpPr>
                <p:nvPr/>
              </p:nvSpPr>
              <p:spPr bwMode="auto">
                <a:xfrm>
                  <a:off x="3256" y="3150"/>
                  <a:ext cx="417" cy="120"/>
                </a:xfrm>
                <a:prstGeom prst="rect">
                  <a:avLst/>
                </a:prstGeom>
                <a:solidFill>
                  <a:schemeClr val="bg2"/>
                </a:solidFill>
                <a:ln w="12700">
                  <a:noFill/>
                  <a:miter lim="800000"/>
                  <a:headEnd/>
                  <a:tailEnd/>
                </a:ln>
                <a:effectLst/>
              </p:spPr>
              <p:txBody>
                <a:bodyPr wrap="none" lIns="45720" tIns="18288" rIns="45720" bIns="18288">
                  <a:spAutoFit/>
                </a:bodyPr>
                <a:lstStyle/>
                <a:p>
                  <a:pPr>
                    <a:spcBef>
                      <a:spcPct val="50000"/>
                    </a:spcBef>
                    <a:buClrTx/>
                    <a:buFontTx/>
                    <a:buNone/>
                  </a:pPr>
                  <a:r>
                    <a:rPr lang="en-US" sz="1000" dirty="0">
                      <a:solidFill>
                        <a:schemeClr val="bg1"/>
                      </a:solidFill>
                    </a:rPr>
                    <a:t>BLOCK 5</a:t>
                  </a:r>
                </a:p>
              </p:txBody>
            </p:sp>
            <p:sp>
              <p:nvSpPr>
                <p:cNvPr id="328741" name="Text Box 37"/>
                <p:cNvSpPr txBox="1">
                  <a:spLocks noChangeArrowheads="1"/>
                </p:cNvSpPr>
                <p:nvPr/>
              </p:nvSpPr>
              <p:spPr bwMode="auto">
                <a:xfrm>
                  <a:off x="3778" y="3150"/>
                  <a:ext cx="417" cy="120"/>
                </a:xfrm>
                <a:prstGeom prst="rect">
                  <a:avLst/>
                </a:prstGeom>
                <a:solidFill>
                  <a:schemeClr val="bg2"/>
                </a:solidFill>
                <a:ln w="12700">
                  <a:noFill/>
                  <a:miter lim="800000"/>
                  <a:headEnd/>
                  <a:tailEnd/>
                </a:ln>
                <a:effectLst/>
              </p:spPr>
              <p:txBody>
                <a:bodyPr wrap="none" lIns="45720" tIns="18288" rIns="45720" bIns="18288">
                  <a:spAutoFit/>
                </a:bodyPr>
                <a:lstStyle/>
                <a:p>
                  <a:pPr>
                    <a:spcBef>
                      <a:spcPct val="50000"/>
                    </a:spcBef>
                    <a:buClrTx/>
                    <a:buFontTx/>
                    <a:buNone/>
                  </a:pPr>
                  <a:r>
                    <a:rPr lang="en-US" sz="1000" dirty="0">
                      <a:solidFill>
                        <a:schemeClr val="bg1"/>
                      </a:solidFill>
                    </a:rPr>
                    <a:t>BLOCK 6</a:t>
                  </a:r>
                </a:p>
              </p:txBody>
            </p:sp>
            <p:sp>
              <p:nvSpPr>
                <p:cNvPr id="328742" name="Text Box 38"/>
                <p:cNvSpPr txBox="1">
                  <a:spLocks noChangeArrowheads="1"/>
                </p:cNvSpPr>
                <p:nvPr/>
              </p:nvSpPr>
              <p:spPr bwMode="auto">
                <a:xfrm>
                  <a:off x="4299" y="3150"/>
                  <a:ext cx="417" cy="120"/>
                </a:xfrm>
                <a:prstGeom prst="rect">
                  <a:avLst/>
                </a:prstGeom>
                <a:solidFill>
                  <a:schemeClr val="bg2"/>
                </a:solidFill>
                <a:ln w="12700">
                  <a:noFill/>
                  <a:miter lim="800000"/>
                  <a:headEnd/>
                  <a:tailEnd/>
                </a:ln>
                <a:effectLst/>
              </p:spPr>
              <p:txBody>
                <a:bodyPr wrap="none" lIns="45720" tIns="18288" rIns="45720" bIns="18288">
                  <a:spAutoFit/>
                </a:bodyPr>
                <a:lstStyle/>
                <a:p>
                  <a:pPr>
                    <a:spcBef>
                      <a:spcPct val="50000"/>
                    </a:spcBef>
                    <a:buClrTx/>
                    <a:buFontTx/>
                    <a:buNone/>
                  </a:pPr>
                  <a:r>
                    <a:rPr lang="en-US" sz="1000" dirty="0">
                      <a:solidFill>
                        <a:schemeClr val="bg1"/>
                      </a:solidFill>
                    </a:rPr>
                    <a:t>BLOCK 7</a:t>
                  </a:r>
                </a:p>
              </p:txBody>
            </p:sp>
          </p:grpSp>
          <p:sp>
            <p:nvSpPr>
              <p:cNvPr id="328743" name="Text Box 39"/>
              <p:cNvSpPr txBox="1">
                <a:spLocks noChangeArrowheads="1"/>
              </p:cNvSpPr>
              <p:nvPr/>
            </p:nvSpPr>
            <p:spPr bwMode="auto">
              <a:xfrm>
                <a:off x="470" y="3380"/>
                <a:ext cx="431" cy="212"/>
              </a:xfrm>
              <a:prstGeom prst="rect">
                <a:avLst/>
              </a:prstGeom>
              <a:noFill/>
              <a:ln w="12700">
                <a:noFill/>
                <a:miter lim="800000"/>
                <a:headEnd/>
                <a:tailEnd/>
              </a:ln>
              <a:effectLst/>
            </p:spPr>
            <p:txBody>
              <a:bodyPr wrap="none">
                <a:spAutoFit/>
              </a:bodyPr>
              <a:lstStyle/>
              <a:p>
                <a:pPr>
                  <a:buClrTx/>
                  <a:buFontTx/>
                  <a:buNone/>
                </a:pPr>
                <a:r>
                  <a:rPr lang="en-US" sz="1600" dirty="0"/>
                  <a:t>LUN:</a:t>
                </a:r>
              </a:p>
            </p:txBody>
          </p:sp>
          <p:sp>
            <p:nvSpPr>
              <p:cNvPr id="328744" name="Text Box 40"/>
              <p:cNvSpPr txBox="1">
                <a:spLocks noChangeArrowheads="1"/>
              </p:cNvSpPr>
              <p:nvPr/>
            </p:nvSpPr>
            <p:spPr bwMode="auto">
              <a:xfrm>
                <a:off x="1326" y="3606"/>
                <a:ext cx="425" cy="128"/>
              </a:xfrm>
              <a:prstGeom prst="rect">
                <a:avLst/>
              </a:prstGeom>
              <a:solidFill>
                <a:srgbClr val="FFFF66"/>
              </a:solidFill>
              <a:ln w="12700">
                <a:solidFill>
                  <a:srgbClr val="FFFF66"/>
                </a:solidFill>
                <a:miter lim="800000"/>
                <a:headEnd/>
                <a:tailEnd/>
              </a:ln>
              <a:effectLst/>
            </p:spPr>
            <p:txBody>
              <a:bodyPr wrap="none" lIns="45720" tIns="18288" rIns="45720" bIns="18288">
                <a:spAutoFit/>
              </a:bodyPr>
              <a:lstStyle/>
              <a:p>
                <a:pPr>
                  <a:spcBef>
                    <a:spcPct val="50000"/>
                  </a:spcBef>
                  <a:buClrTx/>
                  <a:buFontTx/>
                  <a:buNone/>
                </a:pPr>
                <a:r>
                  <a:rPr lang="en-US" sz="1000" dirty="0"/>
                  <a:t>BLOCK 0</a:t>
                </a:r>
              </a:p>
            </p:txBody>
          </p:sp>
          <p:sp>
            <p:nvSpPr>
              <p:cNvPr id="328745" name="Text Box 41"/>
              <p:cNvSpPr txBox="1">
                <a:spLocks noChangeArrowheads="1"/>
              </p:cNvSpPr>
              <p:nvPr/>
            </p:nvSpPr>
            <p:spPr bwMode="auto">
              <a:xfrm>
                <a:off x="1849" y="3606"/>
                <a:ext cx="425" cy="128"/>
              </a:xfrm>
              <a:prstGeom prst="rect">
                <a:avLst/>
              </a:prstGeom>
              <a:solidFill>
                <a:srgbClr val="FFFF66"/>
              </a:solidFill>
              <a:ln w="12700">
                <a:solidFill>
                  <a:srgbClr val="FFFF66"/>
                </a:solidFill>
                <a:miter lim="800000"/>
                <a:headEnd/>
                <a:tailEnd/>
              </a:ln>
              <a:effectLst/>
            </p:spPr>
            <p:txBody>
              <a:bodyPr wrap="none" lIns="45720" tIns="18288" rIns="45720" bIns="18288">
                <a:spAutoFit/>
              </a:bodyPr>
              <a:lstStyle/>
              <a:p>
                <a:pPr>
                  <a:spcBef>
                    <a:spcPct val="50000"/>
                  </a:spcBef>
                  <a:buClrTx/>
                  <a:buFontTx/>
                  <a:buNone/>
                </a:pPr>
                <a:r>
                  <a:rPr lang="en-US" sz="1000" dirty="0"/>
                  <a:t>BLOCK 1</a:t>
                </a:r>
              </a:p>
            </p:txBody>
          </p:sp>
          <p:sp>
            <p:nvSpPr>
              <p:cNvPr id="328746" name="Text Box 42"/>
              <p:cNvSpPr txBox="1">
                <a:spLocks noChangeArrowheads="1"/>
              </p:cNvSpPr>
              <p:nvPr/>
            </p:nvSpPr>
            <p:spPr bwMode="auto">
              <a:xfrm>
                <a:off x="2369" y="3606"/>
                <a:ext cx="426" cy="128"/>
              </a:xfrm>
              <a:prstGeom prst="rect">
                <a:avLst/>
              </a:prstGeom>
              <a:solidFill>
                <a:srgbClr val="FFFF66"/>
              </a:solidFill>
              <a:ln w="12700">
                <a:solidFill>
                  <a:srgbClr val="FFFF66"/>
                </a:solidFill>
                <a:miter lim="800000"/>
                <a:headEnd/>
                <a:tailEnd/>
              </a:ln>
              <a:effectLst/>
            </p:spPr>
            <p:txBody>
              <a:bodyPr wrap="none" lIns="45720" tIns="18288" rIns="45720" bIns="18288">
                <a:spAutoFit/>
              </a:bodyPr>
              <a:lstStyle/>
              <a:p>
                <a:pPr>
                  <a:spcBef>
                    <a:spcPct val="50000"/>
                  </a:spcBef>
                  <a:buClrTx/>
                  <a:buFontTx/>
                  <a:buNone/>
                </a:pPr>
                <a:r>
                  <a:rPr lang="en-US" sz="1000" dirty="0"/>
                  <a:t>BLOCK 2</a:t>
                </a:r>
              </a:p>
            </p:txBody>
          </p:sp>
          <p:sp>
            <p:nvSpPr>
              <p:cNvPr id="328747" name="Text Box 43"/>
              <p:cNvSpPr txBox="1">
                <a:spLocks noChangeArrowheads="1"/>
              </p:cNvSpPr>
              <p:nvPr/>
            </p:nvSpPr>
            <p:spPr bwMode="auto">
              <a:xfrm>
                <a:off x="2892" y="3606"/>
                <a:ext cx="426" cy="128"/>
              </a:xfrm>
              <a:prstGeom prst="rect">
                <a:avLst/>
              </a:prstGeom>
              <a:solidFill>
                <a:srgbClr val="FFFF66"/>
              </a:solidFill>
              <a:ln w="12700">
                <a:solidFill>
                  <a:srgbClr val="FFFF66"/>
                </a:solidFill>
                <a:miter lim="800000"/>
                <a:headEnd/>
                <a:tailEnd/>
              </a:ln>
              <a:effectLst/>
            </p:spPr>
            <p:txBody>
              <a:bodyPr wrap="none" lIns="45720" tIns="18288" rIns="45720" bIns="18288">
                <a:spAutoFit/>
              </a:bodyPr>
              <a:lstStyle/>
              <a:p>
                <a:pPr>
                  <a:spcBef>
                    <a:spcPct val="50000"/>
                  </a:spcBef>
                  <a:buClrTx/>
                  <a:buFontTx/>
                  <a:buNone/>
                </a:pPr>
                <a:r>
                  <a:rPr lang="en-US" sz="1000" dirty="0"/>
                  <a:t>BLOCK 3</a:t>
                </a:r>
              </a:p>
            </p:txBody>
          </p:sp>
          <p:sp>
            <p:nvSpPr>
              <p:cNvPr id="328748" name="Text Box 44"/>
              <p:cNvSpPr txBox="1">
                <a:spLocks noChangeArrowheads="1"/>
              </p:cNvSpPr>
              <p:nvPr/>
            </p:nvSpPr>
            <p:spPr bwMode="auto">
              <a:xfrm>
                <a:off x="3415" y="3606"/>
                <a:ext cx="425" cy="128"/>
              </a:xfrm>
              <a:prstGeom prst="rect">
                <a:avLst/>
              </a:prstGeom>
              <a:solidFill>
                <a:srgbClr val="FFFF66"/>
              </a:solidFill>
              <a:ln w="12700">
                <a:solidFill>
                  <a:srgbClr val="FFFF66"/>
                </a:solidFill>
                <a:miter lim="800000"/>
                <a:headEnd/>
                <a:tailEnd/>
              </a:ln>
              <a:effectLst/>
            </p:spPr>
            <p:txBody>
              <a:bodyPr wrap="none" lIns="45720" tIns="18288" rIns="45720" bIns="18288">
                <a:spAutoFit/>
              </a:bodyPr>
              <a:lstStyle/>
              <a:p>
                <a:pPr>
                  <a:spcBef>
                    <a:spcPct val="50000"/>
                  </a:spcBef>
                  <a:buClrTx/>
                  <a:buFontTx/>
                  <a:buNone/>
                </a:pPr>
                <a:r>
                  <a:rPr lang="en-US" sz="1000" dirty="0"/>
                  <a:t>BLOCK 4</a:t>
                </a:r>
              </a:p>
            </p:txBody>
          </p:sp>
          <p:sp>
            <p:nvSpPr>
              <p:cNvPr id="328749" name="Text Box 45"/>
              <p:cNvSpPr txBox="1">
                <a:spLocks noChangeArrowheads="1"/>
              </p:cNvSpPr>
              <p:nvPr/>
            </p:nvSpPr>
            <p:spPr bwMode="auto">
              <a:xfrm>
                <a:off x="3936" y="3606"/>
                <a:ext cx="425" cy="128"/>
              </a:xfrm>
              <a:prstGeom prst="rect">
                <a:avLst/>
              </a:prstGeom>
              <a:solidFill>
                <a:srgbClr val="FFFF66"/>
              </a:solidFill>
              <a:ln w="12700">
                <a:solidFill>
                  <a:srgbClr val="FFFF66"/>
                </a:solidFill>
                <a:miter lim="800000"/>
                <a:headEnd/>
                <a:tailEnd/>
              </a:ln>
              <a:effectLst/>
            </p:spPr>
            <p:txBody>
              <a:bodyPr wrap="none" lIns="45720" tIns="18288" rIns="45720" bIns="18288">
                <a:spAutoFit/>
              </a:bodyPr>
              <a:lstStyle/>
              <a:p>
                <a:pPr>
                  <a:spcBef>
                    <a:spcPct val="50000"/>
                  </a:spcBef>
                  <a:buClrTx/>
                  <a:buFontTx/>
                  <a:buNone/>
                </a:pPr>
                <a:r>
                  <a:rPr lang="en-US" sz="1000" dirty="0"/>
                  <a:t>BLOCK 5</a:t>
                </a:r>
              </a:p>
            </p:txBody>
          </p:sp>
          <p:sp>
            <p:nvSpPr>
              <p:cNvPr id="328750" name="Text Box 46"/>
              <p:cNvSpPr txBox="1">
                <a:spLocks noChangeArrowheads="1"/>
              </p:cNvSpPr>
              <p:nvPr/>
            </p:nvSpPr>
            <p:spPr bwMode="auto">
              <a:xfrm>
                <a:off x="4458" y="3606"/>
                <a:ext cx="426" cy="128"/>
              </a:xfrm>
              <a:prstGeom prst="rect">
                <a:avLst/>
              </a:prstGeom>
              <a:solidFill>
                <a:srgbClr val="FFFF66"/>
              </a:solidFill>
              <a:ln w="12700">
                <a:solidFill>
                  <a:srgbClr val="FFFF66"/>
                </a:solidFill>
                <a:miter lim="800000"/>
                <a:headEnd/>
                <a:tailEnd/>
              </a:ln>
              <a:effectLst/>
            </p:spPr>
            <p:txBody>
              <a:bodyPr wrap="none" lIns="45720" tIns="18288" rIns="45720" bIns="18288">
                <a:spAutoFit/>
              </a:bodyPr>
              <a:lstStyle/>
              <a:p>
                <a:pPr>
                  <a:spcBef>
                    <a:spcPct val="50000"/>
                  </a:spcBef>
                  <a:buClrTx/>
                  <a:buFontTx/>
                  <a:buNone/>
                </a:pPr>
                <a:r>
                  <a:rPr lang="en-US" sz="1000" dirty="0"/>
                  <a:t>BLOCK 6</a:t>
                </a:r>
              </a:p>
            </p:txBody>
          </p:sp>
          <p:sp>
            <p:nvSpPr>
              <p:cNvPr id="328751" name="AutoShape 47"/>
              <p:cNvSpPr>
                <a:spLocks/>
              </p:cNvSpPr>
              <p:nvPr/>
            </p:nvSpPr>
            <p:spPr bwMode="auto">
              <a:xfrm rot="-5400000">
                <a:off x="3033" y="2091"/>
                <a:ext cx="156" cy="3522"/>
              </a:xfrm>
              <a:prstGeom prst="leftBrace">
                <a:avLst>
                  <a:gd name="adj1" fmla="val 188141"/>
                  <a:gd name="adj2" fmla="val 51042"/>
                </a:avLst>
              </a:prstGeom>
              <a:noFill/>
              <a:ln w="12700">
                <a:solidFill>
                  <a:schemeClr val="tx1"/>
                </a:solidFill>
                <a:round/>
                <a:headEnd/>
                <a:tailEnd/>
              </a:ln>
              <a:effectLst/>
            </p:spPr>
            <p:txBody>
              <a:bodyPr wrap="none" anchor="ctr"/>
              <a:lstStyle/>
              <a:p>
                <a:endParaRPr lang="en-US" dirty="0"/>
              </a:p>
            </p:txBody>
          </p:sp>
          <p:sp>
            <p:nvSpPr>
              <p:cNvPr id="328752" name="Text Box 48"/>
              <p:cNvSpPr txBox="1">
                <a:spLocks noChangeArrowheads="1"/>
              </p:cNvSpPr>
              <p:nvPr/>
            </p:nvSpPr>
            <p:spPr bwMode="auto">
              <a:xfrm>
                <a:off x="2629" y="3938"/>
                <a:ext cx="1025" cy="212"/>
              </a:xfrm>
              <a:prstGeom prst="rect">
                <a:avLst/>
              </a:prstGeom>
              <a:noFill/>
              <a:ln w="12700">
                <a:noFill/>
                <a:miter lim="800000"/>
                <a:headEnd/>
                <a:tailEnd/>
              </a:ln>
              <a:effectLst/>
            </p:spPr>
            <p:txBody>
              <a:bodyPr wrap="none">
                <a:spAutoFit/>
              </a:bodyPr>
              <a:lstStyle/>
              <a:p>
                <a:pPr>
                  <a:buClrTx/>
                  <a:buFontTx/>
                  <a:buNone/>
                </a:pPr>
                <a:r>
                  <a:rPr lang="en-US" sz="1600" dirty="0"/>
                  <a:t>Active Partition</a:t>
                </a:r>
              </a:p>
            </p:txBody>
          </p:sp>
          <p:sp>
            <p:nvSpPr>
              <p:cNvPr id="328753" name="Text Box 49"/>
              <p:cNvSpPr txBox="1">
                <a:spLocks noChangeArrowheads="1"/>
              </p:cNvSpPr>
              <p:nvPr/>
            </p:nvSpPr>
            <p:spPr bwMode="auto">
              <a:xfrm>
                <a:off x="1059" y="3606"/>
                <a:ext cx="252" cy="128"/>
              </a:xfrm>
              <a:prstGeom prst="rect">
                <a:avLst/>
              </a:prstGeom>
              <a:solidFill>
                <a:srgbClr val="CCFF66"/>
              </a:solidFill>
              <a:ln w="12700">
                <a:solidFill>
                  <a:srgbClr val="FFFF66"/>
                </a:solidFill>
                <a:miter lim="800000"/>
                <a:headEnd/>
                <a:tailEnd/>
              </a:ln>
              <a:effectLst/>
            </p:spPr>
            <p:txBody>
              <a:bodyPr wrap="none" lIns="45720" tIns="18288" rIns="45720" bIns="18288">
                <a:spAutoFit/>
              </a:bodyPr>
              <a:lstStyle/>
              <a:p>
                <a:pPr>
                  <a:spcBef>
                    <a:spcPct val="50000"/>
                  </a:spcBef>
                  <a:buClrTx/>
                  <a:buFontTx/>
                  <a:buNone/>
                </a:pPr>
                <a:r>
                  <a:rPr lang="en-US" sz="1000" dirty="0"/>
                  <a:t>HDR</a:t>
                </a:r>
              </a:p>
            </p:txBody>
          </p:sp>
          <p:sp>
            <p:nvSpPr>
              <p:cNvPr id="328754" name="AutoShape 50"/>
              <p:cNvSpPr>
                <a:spLocks/>
              </p:cNvSpPr>
              <p:nvPr/>
            </p:nvSpPr>
            <p:spPr bwMode="auto">
              <a:xfrm rot="-5400000">
                <a:off x="1122" y="3762"/>
                <a:ext cx="156" cy="180"/>
              </a:xfrm>
              <a:prstGeom prst="leftBrace">
                <a:avLst>
                  <a:gd name="adj1" fmla="val 9615"/>
                  <a:gd name="adj2" fmla="val 51042"/>
                </a:avLst>
              </a:prstGeom>
              <a:noFill/>
              <a:ln w="12700">
                <a:solidFill>
                  <a:schemeClr val="tx1"/>
                </a:solidFill>
                <a:round/>
                <a:headEnd/>
                <a:tailEnd/>
              </a:ln>
              <a:effectLst/>
            </p:spPr>
            <p:txBody>
              <a:bodyPr wrap="none" anchor="ctr"/>
              <a:lstStyle/>
              <a:p>
                <a:endParaRPr lang="en-US" dirty="0"/>
              </a:p>
            </p:txBody>
          </p:sp>
          <p:sp>
            <p:nvSpPr>
              <p:cNvPr id="328755" name="Text Box 51"/>
              <p:cNvSpPr txBox="1">
                <a:spLocks noChangeArrowheads="1"/>
              </p:cNvSpPr>
              <p:nvPr/>
            </p:nvSpPr>
            <p:spPr bwMode="auto">
              <a:xfrm>
                <a:off x="704" y="3932"/>
                <a:ext cx="994" cy="212"/>
              </a:xfrm>
              <a:prstGeom prst="rect">
                <a:avLst/>
              </a:prstGeom>
              <a:noFill/>
              <a:ln w="12700">
                <a:noFill/>
                <a:miter lim="800000"/>
                <a:headEnd/>
                <a:tailEnd/>
              </a:ln>
              <a:effectLst/>
            </p:spPr>
            <p:txBody>
              <a:bodyPr wrap="none">
                <a:spAutoFit/>
              </a:bodyPr>
              <a:lstStyle/>
              <a:p>
                <a:pPr>
                  <a:buClrTx/>
                  <a:buFontTx/>
                  <a:buNone/>
                </a:pPr>
                <a:r>
                  <a:rPr lang="en-US" sz="1600" dirty="0"/>
                  <a:t>Partition Table</a:t>
                </a:r>
              </a:p>
            </p:txBody>
          </p:sp>
          <p:sp>
            <p:nvSpPr>
              <p:cNvPr id="328756" name="Text Box 52"/>
              <p:cNvSpPr txBox="1">
                <a:spLocks noChangeArrowheads="1"/>
              </p:cNvSpPr>
              <p:nvPr/>
            </p:nvSpPr>
            <p:spPr bwMode="auto">
              <a:xfrm>
                <a:off x="1059" y="3420"/>
                <a:ext cx="252" cy="128"/>
              </a:xfrm>
              <a:prstGeom prst="rect">
                <a:avLst/>
              </a:prstGeom>
              <a:solidFill>
                <a:srgbClr val="CCFF66"/>
              </a:solidFill>
              <a:ln w="12700">
                <a:solidFill>
                  <a:srgbClr val="FFFF66"/>
                </a:solidFill>
                <a:miter lim="800000"/>
                <a:headEnd/>
                <a:tailEnd/>
              </a:ln>
              <a:effectLst/>
            </p:spPr>
            <p:txBody>
              <a:bodyPr wrap="none" lIns="45720" tIns="18288" rIns="45720" bIns="18288">
                <a:spAutoFit/>
              </a:bodyPr>
              <a:lstStyle/>
              <a:p>
                <a:pPr>
                  <a:spcBef>
                    <a:spcPct val="50000"/>
                  </a:spcBef>
                  <a:buClrTx/>
                  <a:buFontTx/>
                  <a:buNone/>
                </a:pPr>
                <a:r>
                  <a:rPr lang="en-US" sz="1000" dirty="0"/>
                  <a:t>HDR</a:t>
                </a:r>
              </a:p>
            </p:txBody>
          </p:sp>
        </p:grpSp>
        <p:sp>
          <p:nvSpPr>
            <p:cNvPr id="328757" name="Text Box 53"/>
            <p:cNvSpPr txBox="1">
              <a:spLocks noChangeArrowheads="1"/>
            </p:cNvSpPr>
            <p:nvPr/>
          </p:nvSpPr>
          <p:spPr bwMode="auto">
            <a:xfrm rot="21147697">
              <a:off x="1735" y="2583"/>
              <a:ext cx="2630" cy="519"/>
            </a:xfrm>
            <a:prstGeom prst="rect">
              <a:avLst/>
            </a:prstGeom>
            <a:noFill/>
            <a:ln w="12700">
              <a:noFill/>
              <a:miter lim="800000"/>
              <a:headEnd/>
              <a:tailEnd/>
            </a:ln>
            <a:effectLst/>
          </p:spPr>
          <p:txBody>
            <a:bodyPr wrap="none">
              <a:spAutoFit/>
            </a:bodyPr>
            <a:lstStyle/>
            <a:p>
              <a:pPr>
                <a:buClrTx/>
                <a:buFontTx/>
                <a:buNone/>
              </a:pPr>
              <a:r>
                <a:rPr lang="en-US" sz="4800" dirty="0"/>
                <a:t>MISALIGNED</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p:cNvSpPr>
            <a:spLocks noGrp="1" noChangeArrowheads="1"/>
          </p:cNvSpPr>
          <p:nvPr>
            <p:ph type="title"/>
          </p:nvPr>
        </p:nvSpPr>
        <p:spPr/>
        <p:txBody>
          <a:bodyPr/>
          <a:lstStyle/>
          <a:p>
            <a:r>
              <a:rPr lang="en-US" dirty="0"/>
              <a:t>Misaligned I/O and Partial Writes (Cont.)</a:t>
            </a:r>
          </a:p>
        </p:txBody>
      </p:sp>
      <p:sp>
        <p:nvSpPr>
          <p:cNvPr id="330755" name="Rectangle 3"/>
          <p:cNvSpPr>
            <a:spLocks noGrp="1" noChangeArrowheads="1"/>
          </p:cNvSpPr>
          <p:nvPr>
            <p:ph type="body" idx="1"/>
          </p:nvPr>
        </p:nvSpPr>
        <p:spPr>
          <a:xfrm>
            <a:off x="1155700" y="1123950"/>
            <a:ext cx="7759700" cy="5353050"/>
          </a:xfrm>
        </p:spPr>
        <p:txBody>
          <a:bodyPr/>
          <a:lstStyle/>
          <a:p>
            <a:r>
              <a:rPr lang="en-US" sz="2400" dirty="0"/>
              <a:t>Impact of misaligned I/O on random reads:</a:t>
            </a:r>
          </a:p>
          <a:p>
            <a:pPr lvl="1"/>
            <a:r>
              <a:rPr lang="en-US" sz="2400" dirty="0"/>
              <a:t>Each read request would require two (or more) disk reads</a:t>
            </a:r>
          </a:p>
          <a:p>
            <a:pPr lvl="1"/>
            <a:r>
              <a:rPr lang="en-US" sz="2400" dirty="0"/>
              <a:t>Response time and throughput will be affected</a:t>
            </a:r>
            <a:endParaRPr lang="en-US" sz="2400" dirty="0">
              <a:cs typeface="Arial" pitchFamily="34" charset="0"/>
            </a:endParaRPr>
          </a:p>
          <a:p>
            <a:r>
              <a:rPr lang="en-US" sz="2400" dirty="0">
                <a:cs typeface="Arial" pitchFamily="34" charset="0"/>
              </a:rPr>
              <a:t>Impact of misaligned I/O on random writes:</a:t>
            </a:r>
          </a:p>
          <a:p>
            <a:pPr lvl="1"/>
            <a:r>
              <a:rPr lang="en-US" sz="2400" dirty="0">
                <a:cs typeface="Arial" pitchFamily="34" charset="0"/>
              </a:rPr>
              <a:t>Each write request will generate two partial </a:t>
            </a:r>
            <a:r>
              <a:rPr lang="en-US" sz="2400" dirty="0" smtClean="0">
                <a:cs typeface="Arial" pitchFamily="34" charset="0"/>
              </a:rPr>
              <a:t>writes</a:t>
            </a:r>
          </a:p>
          <a:p>
            <a:r>
              <a:rPr lang="en-US" sz="2400" dirty="0" smtClean="0">
                <a:cs typeface="Arial" pitchFamily="34" charset="0"/>
              </a:rPr>
              <a:t>Detect misaligned LUN using:</a:t>
            </a:r>
          </a:p>
          <a:p>
            <a:pPr lvl="1"/>
            <a:r>
              <a:rPr lang="en-US" sz="2400" dirty="0" smtClean="0">
                <a:latin typeface="Courier New" pitchFamily="49" charset="0"/>
                <a:cs typeface="Courier New" pitchFamily="49" charset="0"/>
              </a:rPr>
              <a:t>stats show </a:t>
            </a:r>
            <a:r>
              <a:rPr lang="en-US" sz="2400" dirty="0" err="1" smtClean="0">
                <a:latin typeface="Courier New" pitchFamily="49" charset="0"/>
                <a:cs typeface="Courier New" pitchFamily="49" charset="0"/>
              </a:rPr>
              <a:t>lun</a:t>
            </a:r>
            <a:r>
              <a:rPr lang="en-US" sz="2400" dirty="0" smtClean="0">
                <a:latin typeface="Courier New" pitchFamily="49" charset="0"/>
                <a:cs typeface="Courier New" pitchFamily="49" charset="0"/>
              </a:rPr>
              <a:t> </a:t>
            </a:r>
          </a:p>
          <a:p>
            <a:pPr lvl="1"/>
            <a:r>
              <a:rPr lang="en-US" sz="2400" dirty="0" err="1" smtClean="0">
                <a:cs typeface="Arial" pitchFamily="34" charset="0"/>
              </a:rPr>
              <a:t>mbrscan</a:t>
            </a:r>
            <a:r>
              <a:rPr lang="en-US" sz="2400" dirty="0" smtClean="0">
                <a:cs typeface="Arial" pitchFamily="34" charset="0"/>
              </a:rPr>
              <a:t> tool available on the NOW site</a:t>
            </a:r>
          </a:p>
          <a:p>
            <a:r>
              <a:rPr lang="en-US" sz="2400" dirty="0" smtClean="0">
                <a:cs typeface="Arial" pitchFamily="34" charset="0"/>
              </a:rPr>
              <a:t>To correct a misaligned I/O</a:t>
            </a:r>
          </a:p>
          <a:p>
            <a:pPr lvl="1"/>
            <a:r>
              <a:rPr lang="en-US" sz="2400" dirty="0" err="1" smtClean="0">
                <a:cs typeface="Arial" pitchFamily="34" charset="0"/>
              </a:rPr>
              <a:t>mbralign</a:t>
            </a:r>
            <a:r>
              <a:rPr lang="en-US" sz="2400" dirty="0" smtClean="0">
                <a:cs typeface="Arial" pitchFamily="34" charset="0"/>
              </a:rPr>
              <a:t> tool available on the NOW site</a:t>
            </a:r>
            <a:endParaRPr lang="en-US" sz="2400" dirty="0">
              <a:cs typeface="Arial" pitchFamily="34"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Module Summary</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6"/>
          <p:cNvSpPr>
            <a:spLocks noGrp="1" noChangeArrowheads="1"/>
          </p:cNvSpPr>
          <p:nvPr>
            <p:ph type="title" idx="4294967295"/>
          </p:nvPr>
        </p:nvSpPr>
        <p:spPr/>
        <p:txBody>
          <a:bodyPr/>
          <a:lstStyle/>
          <a:p>
            <a:r>
              <a:rPr lang="en-US" dirty="0"/>
              <a:t>Module Summary</a:t>
            </a:r>
          </a:p>
        </p:txBody>
      </p:sp>
      <p:sp>
        <p:nvSpPr>
          <p:cNvPr id="74755" name="Rectangle 7"/>
          <p:cNvSpPr>
            <a:spLocks noGrp="1" noChangeArrowheads="1"/>
          </p:cNvSpPr>
          <p:nvPr>
            <p:ph type="body" idx="4294967295"/>
          </p:nvPr>
        </p:nvSpPr>
        <p:spPr/>
        <p:txBody>
          <a:bodyPr/>
          <a:lstStyle/>
          <a:p>
            <a:pPr>
              <a:buNone/>
            </a:pPr>
            <a:r>
              <a:rPr lang="en-US" dirty="0" smtClean="0"/>
              <a:t>In this module, you should have learned to:</a:t>
            </a:r>
            <a:endParaRPr lang="en-US" sz="2400" dirty="0" smtClean="0"/>
          </a:p>
          <a:p>
            <a:pPr marL="298450" lvl="1" indent="-298450">
              <a:buClr>
                <a:schemeClr val="accent2"/>
              </a:buClr>
              <a:buFont typeface="Wingdings 2" pitchFamily="18" charset="2"/>
              <a:buChar char="¡"/>
            </a:pPr>
            <a:r>
              <a:rPr lang="en-US" sz="2400" dirty="0" smtClean="0"/>
              <a:t>Use Data ONTAP tools to identify networking, disk I/O, FC loop saturation, and CPU bottlenecks using </a:t>
            </a:r>
            <a:r>
              <a:rPr lang="en-US" dirty="0" smtClean="0">
                <a:latin typeface="Courier New" pitchFamily="49" charset="0"/>
              </a:rPr>
              <a:t>systat</a:t>
            </a:r>
            <a:r>
              <a:rPr lang="en-US" dirty="0" smtClean="0"/>
              <a:t>, </a:t>
            </a:r>
            <a:r>
              <a:rPr lang="en-US" dirty="0" smtClean="0">
                <a:latin typeface="Courier New" pitchFamily="49" charset="0"/>
              </a:rPr>
              <a:t>stats</a:t>
            </a:r>
            <a:r>
              <a:rPr lang="en-US" dirty="0" smtClean="0"/>
              <a:t>, and </a:t>
            </a:r>
            <a:r>
              <a:rPr lang="en-US" dirty="0" smtClean="0">
                <a:latin typeface="Courier New" pitchFamily="49" charset="0"/>
              </a:rPr>
              <a:t>perfstat</a:t>
            </a:r>
          </a:p>
          <a:p>
            <a:r>
              <a:rPr lang="en-US" sz="2400" dirty="0" smtClean="0"/>
              <a:t>Discuss how increasing utilization can affect performance</a:t>
            </a:r>
          </a:p>
          <a:p>
            <a:r>
              <a:rPr lang="en-US" sz="2400" dirty="0" smtClean="0"/>
              <a:t>Use the </a:t>
            </a:r>
            <a:r>
              <a:rPr lang="en-US" sz="2400" dirty="0" smtClean="0">
                <a:latin typeface="Courier New" pitchFamily="49" charset="0"/>
              </a:rPr>
              <a:t>reallocate</a:t>
            </a:r>
            <a:r>
              <a:rPr lang="en-US" sz="2400" dirty="0" smtClean="0"/>
              <a:t> command to maintain performance</a:t>
            </a:r>
          </a:p>
          <a:p>
            <a:r>
              <a:rPr lang="en-US" sz="2400" dirty="0" smtClean="0"/>
              <a:t>Use recommended techniques to optimize Data ONTAP configuration for SAN and NAS</a:t>
            </a:r>
          </a:p>
          <a:p>
            <a:endParaRPr lang="en-US" sz="2400"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ctrTitle"/>
          </p:nvPr>
        </p:nvSpPr>
        <p:spPr/>
        <p:txBody>
          <a:bodyPr/>
          <a:lstStyle/>
          <a:p>
            <a:r>
              <a:rPr lang="en-US" dirty="0"/>
              <a:t>Exercise</a:t>
            </a:r>
          </a:p>
        </p:txBody>
      </p:sp>
      <p:sp>
        <p:nvSpPr>
          <p:cNvPr id="98307" name="Rectangle 3"/>
          <p:cNvSpPr>
            <a:spLocks noGrp="1" noChangeArrowheads="1"/>
          </p:cNvSpPr>
          <p:nvPr>
            <p:ph type="subTitle" idx="1"/>
          </p:nvPr>
        </p:nvSpPr>
        <p:spPr/>
        <p:txBody>
          <a:bodyPr/>
          <a:lstStyle/>
          <a:p>
            <a:r>
              <a:rPr lang="en-US" dirty="0"/>
              <a:t>Module </a:t>
            </a:r>
            <a:r>
              <a:rPr lang="en-US" dirty="0" smtClean="0"/>
              <a:t>24: Performance</a:t>
            </a:r>
            <a:endParaRPr lang="en-US" dirty="0"/>
          </a:p>
          <a:p>
            <a:r>
              <a:rPr lang="en-US" dirty="0"/>
              <a:t>Estimated Time: </a:t>
            </a:r>
            <a:r>
              <a:rPr lang="en-US" dirty="0" smtClean="0"/>
              <a:t>0 </a:t>
            </a:r>
            <a:r>
              <a:rPr lang="en-US" dirty="0"/>
              <a:t>minutes</a:t>
            </a:r>
          </a:p>
        </p:txBody>
      </p:sp>
      <p:sp>
        <p:nvSpPr>
          <p:cNvPr id="98308"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dirty="0"/>
          </a:p>
        </p:txBody>
      </p:sp>
      <p:sp>
        <p:nvSpPr>
          <p:cNvPr id="98309"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dirty="0"/>
          </a:p>
        </p:txBody>
      </p:sp>
    </p:spTree>
  </p:cSld>
  <p:clrMapOvr>
    <a:masterClrMapping/>
  </p:clrMapOvr>
  <p:transition advClick="0"/>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p:txBody>
          <a:bodyPr/>
          <a:lstStyle/>
          <a:p>
            <a:r>
              <a:rPr lang="en-US" dirty="0"/>
              <a:t>Check Your Understanding</a:t>
            </a:r>
          </a:p>
        </p:txBody>
      </p:sp>
      <p:sp>
        <p:nvSpPr>
          <p:cNvPr id="50180" name="Rectangle 3"/>
          <p:cNvSpPr>
            <a:spLocks noGrp="1" noChangeArrowheads="1"/>
          </p:cNvSpPr>
          <p:nvPr>
            <p:ph type="body" idx="1"/>
          </p:nvPr>
        </p:nvSpPr>
        <p:spPr/>
        <p:txBody>
          <a:bodyPr/>
          <a:lstStyle/>
          <a:p>
            <a:r>
              <a:rPr lang="en-US" dirty="0" smtClean="0"/>
              <a:t>What command provides statistics from the Counter Manager?</a:t>
            </a:r>
          </a:p>
          <a:p>
            <a:r>
              <a:rPr lang="en-US" dirty="0" smtClean="0"/>
              <a:t>What directory holds </a:t>
            </a:r>
            <a:r>
              <a:rPr lang="en-US" dirty="0" smtClean="0">
                <a:latin typeface="Courier New" pitchFamily="49" charset="0"/>
              </a:rPr>
              <a:t>.xml</a:t>
            </a:r>
            <a:r>
              <a:rPr lang="en-US" dirty="0" smtClean="0"/>
              <a:t> template files for customizing the output of the </a:t>
            </a:r>
            <a:r>
              <a:rPr lang="en-US" dirty="0" smtClean="0">
                <a:latin typeface="Courier New" pitchFamily="49" charset="0"/>
              </a:rPr>
              <a:t>stats</a:t>
            </a:r>
            <a:r>
              <a:rPr lang="en-US" dirty="0" smtClean="0"/>
              <a:t> command?</a:t>
            </a:r>
          </a:p>
          <a:p>
            <a:pPr marL="288925" indent="-288925"/>
            <a:r>
              <a:rPr lang="en-US" dirty="0" smtClean="0"/>
              <a:t>True or false? The </a:t>
            </a:r>
            <a:r>
              <a:rPr lang="en-US" dirty="0" smtClean="0">
                <a:latin typeface="Courier New" pitchFamily="49" charset="0"/>
              </a:rPr>
              <a:t>reallocate</a:t>
            </a:r>
            <a:r>
              <a:rPr lang="en-US" dirty="0" smtClean="0"/>
              <a:t> command incurs significant overhead and can cause CPU bottlenecks.</a:t>
            </a: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0354" name="Rectangle 2"/>
          <p:cNvSpPr>
            <a:spLocks noGrp="1" noChangeArrowheads="1"/>
          </p:cNvSpPr>
          <p:nvPr>
            <p:ph type="ctrTitle"/>
          </p:nvPr>
        </p:nvSpPr>
        <p:spPr/>
        <p:txBody>
          <a:bodyPr/>
          <a:lstStyle/>
          <a:p>
            <a:r>
              <a:rPr lang="en-US" dirty="0"/>
              <a:t>Answers</a:t>
            </a:r>
          </a:p>
        </p:txBody>
      </p:sp>
      <p:sp>
        <p:nvSpPr>
          <p:cNvPr id="100355" name="Rectangle 3"/>
          <p:cNvSpPr>
            <a:spLocks noGrp="1" noChangeArrowheads="1"/>
          </p:cNvSpPr>
          <p:nvPr>
            <p:ph type="subTitle" idx="1"/>
          </p:nvPr>
        </p:nvSpPr>
        <p:spPr/>
        <p:txBody>
          <a:bodyPr/>
          <a:lstStyle/>
          <a:p>
            <a:r>
              <a:rPr lang="en-US" dirty="0" smtClean="0"/>
              <a:t>Module 24: Performance</a:t>
            </a:r>
            <a:endParaRPr lang="en-US" dirty="0"/>
          </a:p>
        </p:txBody>
      </p:sp>
    </p:spTree>
  </p:cSld>
  <p:clrMapOvr>
    <a:masterClrMapping/>
  </p:clrMapOvr>
  <p:transition advClick="0"/>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 Your Understanding: Answers</a:t>
            </a:r>
            <a:endParaRPr lang="en-US" dirty="0"/>
          </a:p>
        </p:txBody>
      </p:sp>
      <p:sp>
        <p:nvSpPr>
          <p:cNvPr id="3" name="Content Placeholder 2"/>
          <p:cNvSpPr>
            <a:spLocks noGrp="1"/>
          </p:cNvSpPr>
          <p:nvPr>
            <p:ph idx="1"/>
          </p:nvPr>
        </p:nvSpPr>
        <p:spPr/>
        <p:txBody>
          <a:bodyPr/>
          <a:lstStyle/>
          <a:p>
            <a:r>
              <a:rPr lang="en-US" dirty="0" smtClean="0"/>
              <a:t>What command provides statistics from the Counter Manager?</a:t>
            </a:r>
          </a:p>
          <a:p>
            <a:pPr lvl="1"/>
            <a:r>
              <a:rPr lang="en-US" dirty="0" smtClean="0">
                <a:solidFill>
                  <a:schemeClr val="hlink"/>
                </a:solidFill>
                <a:latin typeface="Courier New" pitchFamily="49" charset="0"/>
              </a:rPr>
              <a:t>stats</a:t>
            </a:r>
          </a:p>
          <a:p>
            <a:r>
              <a:rPr lang="en-US" dirty="0" smtClean="0"/>
              <a:t>What directory holds </a:t>
            </a:r>
            <a:r>
              <a:rPr lang="en-US" dirty="0" smtClean="0">
                <a:latin typeface="Courier New" pitchFamily="49" charset="0"/>
              </a:rPr>
              <a:t>.xml</a:t>
            </a:r>
            <a:r>
              <a:rPr lang="en-US" dirty="0" smtClean="0"/>
              <a:t> template files for customizing the output of the </a:t>
            </a:r>
            <a:r>
              <a:rPr lang="en-US" dirty="0" smtClean="0">
                <a:latin typeface="Courier New" pitchFamily="49" charset="0"/>
              </a:rPr>
              <a:t>stats</a:t>
            </a:r>
            <a:r>
              <a:rPr lang="en-US" dirty="0" smtClean="0"/>
              <a:t> command?</a:t>
            </a:r>
          </a:p>
          <a:p>
            <a:pPr lvl="1"/>
            <a:r>
              <a:rPr lang="en-US" dirty="0" smtClean="0">
                <a:solidFill>
                  <a:schemeClr val="hlink"/>
                </a:solidFill>
                <a:latin typeface="Courier New" pitchFamily="49" charset="0"/>
              </a:rPr>
              <a:t>etc/stats/preset</a:t>
            </a:r>
          </a:p>
          <a:p>
            <a:pPr marL="288925" indent="-288925"/>
            <a:r>
              <a:rPr lang="en-US" dirty="0" smtClean="0"/>
              <a:t>True or false? The </a:t>
            </a:r>
            <a:r>
              <a:rPr lang="en-US" dirty="0" smtClean="0">
                <a:latin typeface="Courier New" pitchFamily="49" charset="0"/>
              </a:rPr>
              <a:t>reallocate</a:t>
            </a:r>
            <a:r>
              <a:rPr lang="en-US" dirty="0" smtClean="0"/>
              <a:t> command incurs significant overhead and can cause CPU bottlenecks.</a:t>
            </a:r>
          </a:p>
          <a:p>
            <a:pPr marL="625475" lvl="1" indent="-287338"/>
            <a:r>
              <a:rPr lang="en-US" dirty="0" smtClean="0">
                <a:solidFill>
                  <a:schemeClr val="hlink"/>
                </a:solidFill>
              </a:rPr>
              <a:t>False</a:t>
            </a:r>
            <a:endParaRPr lang="en-US" dirty="0">
              <a:solidFill>
                <a:schemeClr val="hlink"/>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2010_NetAppUMaster">
  <a:themeElements>
    <a:clrScheme name="NetAppU">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Default Design 1">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34DF4BEEE0D634C96C2BA4C27346A6A" ma:contentTypeVersion="0" ma:contentTypeDescription="Create a new document." ma:contentTypeScope="" ma:versionID="c16847618546d2e73100d24c4fef8abb">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6660672-2C43-402E-BA27-239EFA3FF41E}"/>
</file>

<file path=customXml/itemProps2.xml><?xml version="1.0" encoding="utf-8"?>
<ds:datastoreItem xmlns:ds="http://schemas.openxmlformats.org/officeDocument/2006/customXml" ds:itemID="{73F17EE6-77C9-4D99-91DC-DAB26F4AA15D}"/>
</file>

<file path=customXml/itemProps3.xml><?xml version="1.0" encoding="utf-8"?>
<ds:datastoreItem xmlns:ds="http://schemas.openxmlformats.org/officeDocument/2006/customXml" ds:itemID="{C51D07A2-197F-4879-969B-4F42A202F866}"/>
</file>

<file path=docProps/app.xml><?xml version="1.0" encoding="utf-8"?>
<Properties xmlns="http://schemas.openxmlformats.org/officeDocument/2006/extended-properties" xmlns:vt="http://schemas.openxmlformats.org/officeDocument/2006/docPropsVTypes">
  <Template/>
  <TotalTime>22141</TotalTime>
  <Words>9067</Words>
  <Application>Microsoft Office PowerPoint</Application>
  <PresentationFormat>Letter Paper (8.5x11 in)</PresentationFormat>
  <Paragraphs>1215</Paragraphs>
  <Slides>67</Slides>
  <Notes>67</Notes>
  <HiddenSlides>2</HiddenSlides>
  <MMClips>0</MMClip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2010_NetAppUMaster</vt:lpstr>
      <vt:lpstr>Performance</vt:lpstr>
      <vt:lpstr>Module Objectives</vt:lpstr>
      <vt:lpstr>sysstat</vt:lpstr>
      <vt:lpstr>Write Performance: sysstat Command</vt:lpstr>
      <vt:lpstr>stats</vt:lpstr>
      <vt:lpstr>Performance Counters</vt:lpstr>
      <vt:lpstr>Counter Manager (Review) </vt:lpstr>
      <vt:lpstr>stats: Command Syntax</vt:lpstr>
      <vt:lpstr>stats: Command Example</vt:lpstr>
      <vt:lpstr>stats Command</vt:lpstr>
      <vt:lpstr>Slide 11</vt:lpstr>
      <vt:lpstr>Preset sysstat.xml File</vt:lpstr>
      <vt:lpstr>perfstat</vt:lpstr>
      <vt:lpstr>perfstat</vt:lpstr>
      <vt:lpstr>perfstat Examples</vt:lpstr>
      <vt:lpstr>perfstat Output</vt:lpstr>
      <vt:lpstr>Data Growth Management</vt:lpstr>
      <vt:lpstr>Data Layout</vt:lpstr>
      <vt:lpstr>Free Space Usage</vt:lpstr>
      <vt:lpstr>Symptoms of Space Locality Issues</vt:lpstr>
      <vt:lpstr>Space Locality Issue Prevention</vt:lpstr>
      <vt:lpstr>Solutions for Space Locality Issues</vt:lpstr>
      <vt:lpstr>Reallocation Scheduling</vt:lpstr>
      <vt:lpstr>Reallocation Scheduling (Cont.)</vt:lpstr>
      <vt:lpstr>reallocate Command</vt:lpstr>
      <vt:lpstr>reallocate Command (Cont.)</vt:lpstr>
      <vt:lpstr>reallocate Command (Cont.)</vt:lpstr>
      <vt:lpstr>Deduplication</vt:lpstr>
      <vt:lpstr>Deduplication</vt:lpstr>
      <vt:lpstr>Deduplication in Action</vt:lpstr>
      <vt:lpstr>NetApp Deduplication: Internals</vt:lpstr>
      <vt:lpstr>NetApp Deduplication: Internals (Cont.)</vt:lpstr>
      <vt:lpstr>NetApp Deduplication: Internals (Cont.)</vt:lpstr>
      <vt:lpstr>NetApp Deduplication: Internals (Cont.)</vt:lpstr>
      <vt:lpstr>NetApp Deduplication: Internals (Cont.)</vt:lpstr>
      <vt:lpstr>NetApp Deduplication: Internals (Cont.)</vt:lpstr>
      <vt:lpstr>NetApp Deduplication: Stages</vt:lpstr>
      <vt:lpstr>Configuration Overview</vt:lpstr>
      <vt:lpstr>Configuring Deduplication</vt:lpstr>
      <vt:lpstr>Configuring Deduplication (Cont.)</vt:lpstr>
      <vt:lpstr>sis status Progress and Stages</vt:lpstr>
      <vt:lpstr>Scheduling Deduplication</vt:lpstr>
      <vt:lpstr>Other Commands</vt:lpstr>
      <vt:lpstr>System Manager: Deduplication</vt:lpstr>
      <vt:lpstr>Deduplication and SnapVault</vt:lpstr>
      <vt:lpstr>Monitoring Deduplication</vt:lpstr>
      <vt:lpstr>Optimizing Data ONTAP Configuration for NAS</vt:lpstr>
      <vt:lpstr>Optimizing NAS</vt:lpstr>
      <vt:lpstr>The nfsstat Command</vt:lpstr>
      <vt:lpstr>NFS Client-Side Tuning</vt:lpstr>
      <vt:lpstr>NFS Client-Side Tuning (Cont.)</vt:lpstr>
      <vt:lpstr>NFS Client-Side Tuning (Cont.)</vt:lpstr>
      <vt:lpstr>NFS Client-Side Caching</vt:lpstr>
      <vt:lpstr>Tuning the Client Operating System</vt:lpstr>
      <vt:lpstr>Optimize CIFS Client Configuration</vt:lpstr>
      <vt:lpstr>Optimize CIFS Client Configuration (Cont.)</vt:lpstr>
      <vt:lpstr>Optimize CIFS Client Configuration (Cont.)</vt:lpstr>
      <vt:lpstr>Optimize CIFS Client Configuration (Cont.)</vt:lpstr>
      <vt:lpstr>Optimizing Data ONTAP Configuration for SAN</vt:lpstr>
      <vt:lpstr>Misaligned I/O and Partial Writes</vt:lpstr>
      <vt:lpstr>Misaligned I/O and Partial Writes (Cont.)</vt:lpstr>
      <vt:lpstr>Module Summary</vt:lpstr>
      <vt:lpstr>Module Summary</vt:lpstr>
      <vt:lpstr>Exercise</vt:lpstr>
      <vt:lpstr>Check Your Understanding</vt:lpstr>
      <vt:lpstr>Answers</vt:lpstr>
      <vt:lpstr>Check Your Understanding: Answers</vt:lpstr>
    </vt:vector>
  </TitlesOfParts>
  <Company>NetApp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Performance</dc:title>
  <dc:subject>Accelerated NCDA Boot Camp Data ONTAP 8.0 7-Mode</dc:subject>
  <dc:creator>Curtis Burchett</dc:creator>
  <cp:lastModifiedBy>Lenovo User</cp:lastModifiedBy>
  <cp:revision>4</cp:revision>
  <dcterms:created xsi:type="dcterms:W3CDTF">2007-11-29T22:14:11Z</dcterms:created>
  <dcterms:modified xsi:type="dcterms:W3CDTF">2010-04-17T23:50:29Z</dcterms:modified>
  <cp:category>Instructor Guide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0x010100C34DF4BEEE0D634C96C2BA4C27346A6A</vt:lpwstr>
  </property>
</Properties>
</file>