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16"/>
  </p:notesMasterIdLst>
  <p:handoutMasterIdLst>
    <p:handoutMasterId r:id="rId17"/>
  </p:handoutMasterIdLst>
  <p:sldIdLst>
    <p:sldId id="447" r:id="rId5"/>
    <p:sldId id="455" r:id="rId6"/>
    <p:sldId id="448" r:id="rId7"/>
    <p:sldId id="449" r:id="rId8"/>
    <p:sldId id="450" r:id="rId9"/>
    <p:sldId id="451" r:id="rId10"/>
    <p:sldId id="452" r:id="rId11"/>
    <p:sldId id="453" r:id="rId12"/>
    <p:sldId id="454" r:id="rId13"/>
    <p:sldId id="456" r:id="rId14"/>
    <p:sldId id="457" r:id="rId15"/>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11" autoAdjust="0"/>
    <p:restoredTop sz="51786" autoAdjust="0"/>
  </p:normalViewPr>
  <p:slideViewPr>
    <p:cSldViewPr snapToGrid="0">
      <p:cViewPr varScale="1">
        <p:scale>
          <a:sx n="48" d="100"/>
          <a:sy n="48" d="100"/>
        </p:scale>
        <p:origin x="-2406" y="-96"/>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86" d="100"/>
          <a:sy n="86" d="100"/>
        </p:scale>
        <p:origin x="-1422" y="678"/>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Notes Placeholder 2"/>
          <p:cNvSpPr>
            <a:spLocks noGrp="1"/>
          </p:cNvSpPr>
          <p:nvPr>
            <p:ph type="body" idx="1"/>
          </p:nvPr>
        </p:nvSpPr>
        <p:spPr/>
        <p:txBody>
          <a:bodyPr>
            <a:normAutofit/>
          </a:bodyPr>
          <a:lstStyle/>
          <a:p>
            <a:r>
              <a:rPr lang="en-US" dirty="0" smtClean="0"/>
              <a:t>PROTECTION MANAGER OVERVIEW</a:t>
            </a:r>
            <a:endParaRPr lang="en-US" dirty="0" smtClean="0"/>
          </a:p>
        </p:txBody>
      </p:sp>
      <p:sp>
        <p:nvSpPr>
          <p:cNvPr id="28676" name="Slide Number Placeholder 3"/>
          <p:cNvSpPr>
            <a:spLocks noGrp="1"/>
          </p:cNvSpPr>
          <p:nvPr>
            <p:ph type="sldNum" sz="quarter" idx="5"/>
          </p:nvPr>
        </p:nvSpPr>
        <p:spPr/>
        <p:txBody>
          <a:bodyPr/>
          <a:lstStyle/>
          <a:p>
            <a:fld id="{57B25FD4-0036-4952-AB6F-AABE77297998}" type="slidenum">
              <a:rPr lang="en-US" smtClean="0"/>
              <a:pPr/>
              <a:t>1</a:t>
            </a:fld>
            <a:endParaRPr lang="en-US" dirty="0" smtClean="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OBJECTIVES</a:t>
            </a: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2</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MANAGING NETAPP DATA PROTECTION</a:t>
            </a:r>
            <a:r>
              <a:rPr lang="en-US" baseline="0" dirty="0" smtClean="0"/>
              <a:t> WITH PROTECTION MANAGER</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p:txBody>
          <a:bodyPr/>
          <a:lstStyle/>
          <a:p>
            <a:r>
              <a:rPr lang="en-US" smtClean="0"/>
              <a:t>	</a:t>
            </a:r>
            <a:fld id="{4A914509-0210-47CF-B6D0-2C9DBB605956}" type="slidenum">
              <a:rPr lang="en-US" smtClean="0"/>
              <a:pPr/>
              <a:t>4</a:t>
            </a:fld>
            <a:endParaRPr lang="en-US" dirty="0" smtClean="0"/>
          </a:p>
        </p:txBody>
      </p:sp>
      <p:sp>
        <p:nvSpPr>
          <p:cNvPr id="37892" name="Rectangle 3"/>
          <p:cNvSpPr>
            <a:spLocks noGrp="1" noChangeArrowheads="1"/>
          </p:cNvSpPr>
          <p:nvPr>
            <p:ph type="body" idx="1"/>
          </p:nvPr>
        </p:nvSpPr>
        <p:spPr/>
        <p:txBody>
          <a:bodyPr>
            <a:normAutofit/>
          </a:bodyPr>
          <a:lstStyle/>
          <a:p>
            <a:r>
              <a:rPr lang="en-US" dirty="0" smtClean="0"/>
              <a:t>MANAGING NETAPP PROTECTION TECHNOLOGY</a:t>
            </a:r>
          </a:p>
          <a:p>
            <a:endParaRPr lang="en-US" dirty="0" smtClean="0"/>
          </a:p>
          <a:p>
            <a:r>
              <a:rPr lang="en-US" dirty="0" smtClean="0"/>
              <a:t>NetApp </a:t>
            </a:r>
            <a:r>
              <a:rPr lang="en-US" dirty="0" smtClean="0"/>
              <a:t>data protection technology,</a:t>
            </a:r>
            <a:r>
              <a:rPr lang="en-US" baseline="0" dirty="0" smtClean="0"/>
              <a:t> </a:t>
            </a:r>
            <a:r>
              <a:rPr lang="en-US" dirty="0" smtClean="0"/>
              <a:t>based on Data ONTAP Snapshot technology, efficiently replicates data  stored on NetApp storage systems, UNIX hosts, or Windows hosts using SnapVault, Open Systems SnapVault, or SnapMirror.  The DataFabric Manager database engine, the Operations Manager application, and the Protection Manager administrative interface automate and simplifies the management of </a:t>
            </a:r>
            <a:r>
              <a:rPr lang="en-US" altLang="ja-JP" dirty="0" smtClean="0"/>
              <a:t>heterogeneous </a:t>
            </a:r>
            <a:r>
              <a:rPr lang="en-US" dirty="0" smtClean="0"/>
              <a:t>data and application backup and recovery.  DataFabric Manager can send and receive messages in the widely used  SOAP (Simple Object Access Protocol) API for storage management in heterogeneous, traditional data center environments as well as in public, private, or hybrid ITaaS environments. </a:t>
            </a:r>
          </a:p>
          <a:p>
            <a:r>
              <a:rPr lang="en-US" dirty="0" smtClean="0"/>
              <a:t>Protection Manager provides high level of assurance for data protection by proactively identifying unprotected data, checking for errors in configurations, diagnosing root cause of issues and suggesting corrective actions,  and providing detailed status reports. </a:t>
            </a:r>
          </a:p>
          <a:p>
            <a:r>
              <a:rPr lang="en-US" dirty="0" smtClean="0"/>
              <a:t>Protection Manager has a conformance engine that eliminates common setup errors ahead of time.  Protection Manager helps you manage disaster recovery by providing DR verification for the failover and failback process. </a:t>
            </a:r>
          </a:p>
          <a:p>
            <a:r>
              <a:rPr lang="en-US" dirty="0" smtClean="0"/>
              <a:t>Download the NetApp Management Console (NMC) software, which contains Protection Manager, from Operations Manager and install the package on either a UNIX or Windows host.</a:t>
            </a:r>
          </a:p>
          <a:p>
            <a:r>
              <a:rPr lang="en-US" dirty="0" smtClean="0"/>
              <a:t>Protection Manager uses the information stored in the Operations Manager database to be aware of primary and secondary storage systems, OSSV clients, and existing SnapVault and SnapMirror relationships. </a:t>
            </a:r>
          </a:p>
          <a:p>
            <a:r>
              <a:rPr lang="en-US" dirty="0" smtClean="0"/>
              <a:t>Protection Manager operates with Snapshot technology, SnapVault, Open Systems SnapVault and SnapMirror to create new or import existing SnapVault or SnapMirror relationships and to automate replication from primary to secondary and tertiary relationships. </a:t>
            </a:r>
          </a:p>
        </p:txBody>
      </p:sp>
      <p:sp>
        <p:nvSpPr>
          <p:cNvPr id="13" name="Slide Image Placeholder 12"/>
          <p:cNvSpPr>
            <a:spLocks noGrp="1" noRot="1" noChangeAspect="1"/>
          </p:cNvSpPr>
          <p:nvPr>
            <p:ph type="sldImg"/>
          </p:nvPr>
        </p:nvSpPr>
        <p:spPr>
          <a:xfrm>
            <a:off x="687388" y="228600"/>
            <a:ext cx="5181600" cy="3886200"/>
          </a:xfr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p:txBody>
          <a:bodyPr/>
          <a:lstStyle/>
          <a:p>
            <a:fld id="{B51F0DFA-06FE-4E6B-A748-FDCB6E287EBB}" type="slidenum">
              <a:rPr lang="en-US" smtClean="0"/>
              <a:pPr/>
              <a:t>5</a:t>
            </a:fld>
            <a:endParaRPr lang="en-US" smtClean="0"/>
          </a:p>
        </p:txBody>
      </p:sp>
      <p:sp>
        <p:nvSpPr>
          <p:cNvPr id="45060" name="Rectangle 3"/>
          <p:cNvSpPr>
            <a:spLocks noGrp="1" noChangeAspect="1" noChangeArrowheads="1"/>
          </p:cNvSpPr>
          <p:nvPr>
            <p:ph type="body" idx="1"/>
          </p:nvPr>
        </p:nvSpPr>
        <p:spPr>
          <a:xfrm>
            <a:off x="712829" y="4397071"/>
            <a:ext cx="6172200" cy="4800600"/>
          </a:xfrm>
        </p:spPr>
        <p:txBody>
          <a:bodyPr>
            <a:normAutofit/>
          </a:bodyPr>
          <a:lstStyle/>
          <a:p>
            <a:r>
              <a:rPr lang="en-US" dirty="0" smtClean="0"/>
              <a:t>OPERATIONS MANAGER ARCHITECTURE</a:t>
            </a:r>
          </a:p>
          <a:p>
            <a:endParaRPr lang="en-US" dirty="0" smtClean="0"/>
          </a:p>
          <a:p>
            <a:r>
              <a:rPr lang="en-US" dirty="0" smtClean="0"/>
              <a:t>Operations </a:t>
            </a:r>
            <a:r>
              <a:rPr lang="en-US" dirty="0" smtClean="0"/>
              <a:t>Manager is the user interface for a Web-based application called DataFabric Manager.  DataFabric Manager discovers, monitors, and manages NetApp storage systems and can be implemented in groups of DataFabric Manager installation for larger or multiple data centers.  </a:t>
            </a:r>
          </a:p>
          <a:p>
            <a:r>
              <a:rPr lang="en-US" dirty="0" smtClean="0"/>
              <a:t>The DataFabric Manager server is divided into three major components: </a:t>
            </a:r>
          </a:p>
          <a:p>
            <a:pPr marL="228567" indent="-228567">
              <a:buFont typeface="Arial" pitchFamily="34" charset="0"/>
              <a:buChar char="•"/>
            </a:pPr>
            <a:r>
              <a:rPr lang="en-US" b="1" dirty="0" smtClean="0"/>
              <a:t>User Interface</a:t>
            </a:r>
            <a:r>
              <a:rPr lang="en-US" dirty="0" smtClean="0"/>
              <a:t> — Operations Manager. Operations Manager provides central database  and agent coordination for Operations Manager, Provisioning Manager, Protection Manager, and Performance Advisor.</a:t>
            </a:r>
          </a:p>
          <a:p>
            <a:pPr marL="228567" indent="-228567">
              <a:buFont typeface="Arial" pitchFamily="34" charset="0"/>
              <a:buChar char="•"/>
            </a:pPr>
            <a:r>
              <a:rPr lang="en-US" b="1" dirty="0" smtClean="0"/>
              <a:t>NetApp Management Console</a:t>
            </a:r>
            <a:r>
              <a:rPr lang="en-US" dirty="0" smtClean="0"/>
              <a:t>— Protection Manager, Provisioning Manager, and Performance Advisor. The NetApp Management Console can be installed on any Windows or Linux system and is a Java-based client. </a:t>
            </a:r>
          </a:p>
          <a:p>
            <a:pPr marL="228567" indent="-228567">
              <a:buFont typeface="Arial" pitchFamily="34" charset="0"/>
              <a:buChar char="•"/>
            </a:pPr>
            <a:r>
              <a:rPr lang="en-US" b="1" dirty="0" smtClean="0"/>
              <a:t>Targets</a:t>
            </a:r>
            <a:r>
              <a:rPr lang="en-US" dirty="0" smtClean="0"/>
              <a:t>– the NetApp storage system hosts and open system hosts. The NetApp Host Agent is installed on a file server and is responsible for file-level reporting and tracking SAN components. Operations Manager does not require agents to monitor NetApp storage systems. However, NetApp host agent must be installed on target hosts for file-level reporting.</a:t>
            </a:r>
          </a:p>
          <a:p>
            <a:r>
              <a:rPr lang="en-US" dirty="0" smtClean="0"/>
              <a:t>Protection Manager consolidates storage system aggregates into resource pools and can also manage thin provisioning.  Protection Manager makes it easier for non-experts who may be called upon to manage backups because Protection Manager eliminates manual configuration, by using pre-designed policies for “configure once – apply many” management to protects new  primary data.  You can also preview details of set up steps.  </a:t>
            </a:r>
          </a:p>
          <a:p>
            <a:r>
              <a:rPr lang="en-US" dirty="0" smtClean="0"/>
              <a:t>Protection Manager simplifies management of credentials.  You can set up role-based access with Operations Manager and Protection Manager will inherit permissions.  Protection Manager integrates the NetApp suite of products with other products in the market for management of  ITaaS deployments as well as industry tape backup solutions. You can also use the Protection Manager command line interface so that you can implement scripting if necessary.</a:t>
            </a:r>
          </a:p>
          <a:p>
            <a:endParaRPr lang="en-US" dirty="0" smtClean="0"/>
          </a:p>
          <a:p>
            <a:endParaRPr lang="en-US" dirty="0" smtClean="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5"/>
          </p:nvPr>
        </p:nvSpPr>
        <p:spPr/>
        <p:txBody>
          <a:bodyPr/>
          <a:lstStyle/>
          <a:p>
            <a:fld id="{9884764F-6734-4E98-BA4A-4193F051EE6C}" type="slidenum">
              <a:rPr lang="en-US" smtClean="0"/>
              <a:pPr/>
              <a:t>6</a:t>
            </a:fld>
            <a:endParaRPr lang="en-US" dirty="0"/>
          </a:p>
        </p:txBody>
      </p:sp>
      <p:sp>
        <p:nvSpPr>
          <p:cNvPr id="24" name="Notes Placeholder 23"/>
          <p:cNvSpPr>
            <a:spLocks noGrp="1"/>
          </p:cNvSpPr>
          <p:nvPr>
            <p:ph type="body" idx="1"/>
          </p:nvPr>
        </p:nvSpPr>
        <p:spPr/>
        <p:txBody>
          <a:bodyPr>
            <a:normAutofit/>
          </a:bodyPr>
          <a:lstStyle/>
          <a:p>
            <a:r>
              <a:rPr lang="en-US" smtClean="0"/>
              <a:t>PROTECTION MANAGER OVERVIEW AND TUTORIALS</a:t>
            </a:r>
          </a:p>
          <a:p>
            <a:endParaRPr lang="en-US" smtClean="0"/>
          </a:p>
          <a:p>
            <a:r>
              <a:rPr lang="en-US" smtClean="0"/>
              <a:t>After </a:t>
            </a:r>
            <a:r>
              <a:rPr lang="en-US" dirty="0" smtClean="0"/>
              <a:t>downloading and installing the NetApp Management Console (NMC), from Operations Manager, you will launch the NMC on your desktop and log in using the same credentials as for Operations Manager.  </a:t>
            </a:r>
          </a:p>
          <a:p>
            <a:r>
              <a:rPr lang="en-US" dirty="0" smtClean="0"/>
              <a:t>Protection Manager will open; you will see buttons for Provisioning Manager and Provisioning Manager on the far left panel. </a:t>
            </a:r>
          </a:p>
          <a:p>
            <a:r>
              <a:rPr lang="en-US" dirty="0" smtClean="0"/>
              <a:t>On the bottom left panel, click the Get Started button for tutorials and definitions of datasets, protection policies, and resource pools.</a:t>
            </a:r>
          </a:p>
          <a:p>
            <a:r>
              <a:rPr lang="en-US" dirty="0" smtClean="0"/>
              <a:t>You will notice the “1, 2, 3, 4” on the Overview screen that is the first screen you will see.  Note that the numbers do not denote workflow.  Datasets are not necessarily the first component that you will add in your administration of Protection Manager.  As you will see, there are some preliminary tasks performed to set up Protection Manager and then some routine tasks performed in the ongoing management of data protection.</a:t>
            </a:r>
          </a:p>
        </p:txBody>
      </p:sp>
      <p:sp>
        <p:nvSpPr>
          <p:cNvPr id="27" name="Slide Image Placeholder 26"/>
          <p:cNvSpPr>
            <a:spLocks noGrp="1" noRot="1" noChangeAspect="1"/>
          </p:cNvSpPr>
          <p:nvPr>
            <p:ph type="sldImg"/>
          </p:nvPr>
        </p:nvSpPr>
        <p:spPr>
          <a:xfrm>
            <a:off x="687388" y="228600"/>
            <a:ext cx="5181600" cy="3886200"/>
          </a:xfrm>
        </p:spPr>
      </p:sp>
      <p:sp>
        <p:nvSpPr>
          <p:cNvPr id="5" name="TextBox 4"/>
          <p:cNvSpPr txBox="1"/>
          <p:nvPr/>
        </p:nvSpPr>
        <p:spPr>
          <a:xfrm>
            <a:off x="133350" y="3266321"/>
            <a:ext cx="1857375" cy="307777"/>
          </a:xfrm>
          <a:prstGeom prst="rect">
            <a:avLst/>
          </a:prstGeom>
          <a:noFill/>
          <a:ln w="15875">
            <a:solidFill>
              <a:srgbClr val="005EAC"/>
            </a:solidFill>
          </a:ln>
        </p:spPr>
        <p:txBody>
          <a:bodyPr wrap="square" rtlCol="0">
            <a:spAutoFit/>
          </a:bodyPr>
          <a:lstStyle/>
          <a:p>
            <a:r>
              <a:rPr lang="en-US" sz="1400" dirty="0" smtClean="0">
                <a:solidFill>
                  <a:srgbClr val="0070C0"/>
                </a:solidFill>
              </a:rPr>
              <a:t>Protection Manager</a:t>
            </a:r>
            <a:endParaRPr lang="en-US" sz="1400" dirty="0">
              <a:solidFill>
                <a:srgbClr val="0070C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5"/>
          </p:nvPr>
        </p:nvSpPr>
        <p:spPr/>
        <p:txBody>
          <a:bodyPr/>
          <a:lstStyle/>
          <a:p>
            <a:fld id="{9884764F-6734-4E98-BA4A-4193F051EE6C}" type="slidenum">
              <a:rPr lang="en-US" smtClean="0"/>
              <a:pPr/>
              <a:t>7</a:t>
            </a:fld>
            <a:endParaRPr lang="en-US" dirty="0"/>
          </a:p>
        </p:txBody>
      </p:sp>
      <p:sp>
        <p:nvSpPr>
          <p:cNvPr id="24" name="Notes Placeholder 23"/>
          <p:cNvSpPr>
            <a:spLocks noGrp="1"/>
          </p:cNvSpPr>
          <p:nvPr>
            <p:ph type="body" idx="1"/>
          </p:nvPr>
        </p:nvSpPr>
        <p:spPr/>
        <p:txBody>
          <a:bodyPr>
            <a:normAutofit/>
          </a:bodyPr>
          <a:lstStyle/>
          <a:p>
            <a:r>
              <a:rPr lang="en-US" smtClean="0"/>
              <a:t>PROTECTION MANAGER COMPONENTS DEFINED</a:t>
            </a:r>
          </a:p>
          <a:p>
            <a:endParaRPr lang="en-US" smtClean="0"/>
          </a:p>
          <a:p>
            <a:r>
              <a:rPr lang="en-US" smtClean="0"/>
              <a:t>Protection </a:t>
            </a:r>
            <a:r>
              <a:rPr lang="en-US" dirty="0" smtClean="0"/>
              <a:t>Manager has several components that work together to provide data protection.  </a:t>
            </a:r>
          </a:p>
          <a:p>
            <a:pPr marL="228600" indent="-228600">
              <a:buFont typeface="Arial" pitchFamily="34" charset="0"/>
              <a:buChar char="•"/>
            </a:pPr>
            <a:r>
              <a:rPr lang="en-US" dirty="0" smtClean="0"/>
              <a:t>Datasets are collections of units of primary storage such as storage system volumes, qtrees,  and directories stored on Windows or UNIX hosts.  The units of primary storage are grouped together to be protected by the same protection policy and schedule.</a:t>
            </a:r>
          </a:p>
          <a:p>
            <a:pPr marL="228600" indent="-228600">
              <a:buFont typeface="Arial" pitchFamily="34" charset="0"/>
              <a:buChar char="•"/>
            </a:pPr>
            <a:r>
              <a:rPr lang="en-US" dirty="0" smtClean="0"/>
              <a:t>Hosts are NetApp or IBM storage systems, V-Series storage systems, </a:t>
            </a:r>
            <a:r>
              <a:rPr lang="en-US" dirty="0" err="1" smtClean="0"/>
              <a:t>vFilers</a:t>
            </a:r>
            <a:r>
              <a:rPr lang="en-US" dirty="0" smtClean="0"/>
              <a:t>, or open systems Windows or UNIX hosts.  Hosts can be primary or secondary storage and are added to Protection Manager to be protected or to be used to provide storage for secondary copies of data.</a:t>
            </a:r>
          </a:p>
          <a:p>
            <a:pPr marL="228600" indent="-228600">
              <a:buFont typeface="Arial" pitchFamily="34" charset="0"/>
              <a:buChar char="•"/>
            </a:pPr>
            <a:r>
              <a:rPr lang="en-US" dirty="0" smtClean="0"/>
              <a:t>Data Resource Pools, (referred to as resource pools) are collections of secondary storage that are configured similarly and are assigned to datasets to provide secondary or tertiary storage.</a:t>
            </a:r>
          </a:p>
          <a:p>
            <a:pPr marL="228600" indent="-228600">
              <a:buFont typeface="Arial" pitchFamily="34" charset="0"/>
              <a:buChar char="•"/>
            </a:pPr>
            <a:r>
              <a:rPr lang="en-US" dirty="0" smtClean="0"/>
              <a:t>Protection policies are the rules established by the administrator for how data should be handled when the protection policy is attached to a dataset.</a:t>
            </a:r>
          </a:p>
          <a:p>
            <a:pPr marL="228600" indent="-228600">
              <a:buFont typeface="Arial" pitchFamily="34" charset="0"/>
              <a:buChar char="•"/>
            </a:pPr>
            <a:r>
              <a:rPr lang="en-US" dirty="0" smtClean="0"/>
              <a:t>Schedules are created in accordance with the disaster recovery plan (DRP) and assigned to protection policies.</a:t>
            </a:r>
          </a:p>
          <a:p>
            <a:pPr marL="228600" indent="-228600">
              <a:buFont typeface="Arial" pitchFamily="34" charset="0"/>
              <a:buChar char="•"/>
            </a:pPr>
            <a:r>
              <a:rPr lang="en-US" dirty="0" smtClean="0"/>
              <a:t>Conformance Checker is an algorithm of Protection Manager that compares configurations with Protection Manager rules, thresholds, alarms, and administrator policies to ensure that data is properly protected.  </a:t>
            </a:r>
          </a:p>
          <a:p>
            <a:pPr marL="228600" indent="-228600">
              <a:buFont typeface="Arial" pitchFamily="34" charset="0"/>
              <a:buChar char="•"/>
            </a:pPr>
            <a:r>
              <a:rPr lang="en-US" dirty="0" smtClean="0"/>
              <a:t>Provisioning policies are a function of Provisioning Manager.  Provisioning policies set rules for the selection of secondary storage systems.  Provisioning policies, if created, provisioning policies are added to the criteria used by the Conformance Checker to ensure that the intent of the administrator is upheld.</a:t>
            </a:r>
          </a:p>
          <a:p>
            <a:r>
              <a:rPr lang="en-US" dirty="0" smtClean="0"/>
              <a:t>The workflow entails setting up each component and then putting the components together to protect primary data that has been organized into datasets.</a:t>
            </a:r>
          </a:p>
        </p:txBody>
      </p:sp>
      <p:sp>
        <p:nvSpPr>
          <p:cNvPr id="27" name="Slide Image Placeholder 26"/>
          <p:cNvSpPr>
            <a:spLocks noGrp="1" noRot="1" noChangeAspect="1"/>
          </p:cNvSpPr>
          <p:nvPr>
            <p:ph type="sldImg"/>
          </p:nvPr>
        </p:nvSpPr>
        <p:spPr>
          <a:xfrm>
            <a:off x="687388" y="228600"/>
            <a:ext cx="5181600" cy="3886200"/>
          </a:xfr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3"/>
          <p:cNvSpPr>
            <a:spLocks noGrp="1"/>
          </p:cNvSpPr>
          <p:nvPr>
            <p:ph type="body" idx="1"/>
          </p:nvPr>
        </p:nvSpPr>
        <p:spPr/>
        <p:txBody>
          <a:bodyPr>
            <a:normAutofit/>
          </a:bodyPr>
          <a:lstStyle/>
          <a:p>
            <a:r>
              <a:rPr lang="en-US" smtClean="0"/>
              <a:t>COMPONENTS ARE CREATED AND PUT TOGETHER</a:t>
            </a:r>
          </a:p>
          <a:p>
            <a:endParaRPr lang="en-US" smtClean="0"/>
          </a:p>
          <a:p>
            <a:r>
              <a:rPr lang="en-US" smtClean="0"/>
              <a:t>To </a:t>
            </a:r>
            <a:r>
              <a:rPr lang="en-US" dirty="0" smtClean="0"/>
              <a:t>put it all together with the goal of protecting primary data, a logical beginning is to add primary and secondary hosts.  Hosts are the physical resources assigned to resource pools or to datasets.</a:t>
            </a:r>
          </a:p>
          <a:p>
            <a:r>
              <a:rPr lang="en-US" dirty="0" smtClean="0"/>
              <a:t>After hosts have been added to Protection Manager, the next logical step would be to define resource pools. The topic of how you will provide secondary storage comes up in the Add Datasets Wizard.  Resource pools are assigned to datasets.  (Note that resource pools are not mandatory; you can add secondary storage to datasets manually by selecting a storage system or an aggregate of a storage system.)</a:t>
            </a:r>
          </a:p>
          <a:p>
            <a:r>
              <a:rPr lang="en-US" dirty="0" smtClean="0"/>
              <a:t>The next logical move would be to define protection policies with schedules that will live up to your disaster recovery plan.  Protection policies are assigned to datasets to carry out the data protection plan.</a:t>
            </a:r>
          </a:p>
          <a:p>
            <a:r>
              <a:rPr lang="en-US" dirty="0" smtClean="0"/>
              <a:t>Another option to consider as a setup step is to define provisioning policies to govern the selection of secondary storage and to set the configuration options of volumes being created to store mirror and backup copies.  Provisioning policies are assigned to datasets.</a:t>
            </a:r>
          </a:p>
          <a:p>
            <a:r>
              <a:rPr lang="en-US" dirty="0" smtClean="0"/>
              <a:t>The next segment explains the integration of  Provisioning Manager to provide management tools for configuring storage devices.</a:t>
            </a:r>
          </a:p>
          <a:p>
            <a:endParaRPr lang="en-US" dirty="0" smtClean="0"/>
          </a:p>
        </p:txBody>
      </p:sp>
      <p:sp>
        <p:nvSpPr>
          <p:cNvPr id="5" name="Slide Number Placeholder 3"/>
          <p:cNvSpPr>
            <a:spLocks noGrp="1"/>
          </p:cNvSpPr>
          <p:nvPr>
            <p:ph type="sldNum" sz="quarter" idx="5"/>
          </p:nvPr>
        </p:nvSpPr>
        <p:spPr/>
        <p:txBody>
          <a:bodyPr/>
          <a:lstStyle/>
          <a:p>
            <a:fld id="{9884764F-6734-4E98-BA4A-4193F051EE6C}" type="slidenum">
              <a:rPr lang="en-US" smtClean="0"/>
              <a:pPr/>
              <a:t>8</a:t>
            </a:fld>
            <a:endParaRPr lang="en-US" dirty="0"/>
          </a:p>
        </p:txBody>
      </p:sp>
      <p:sp>
        <p:nvSpPr>
          <p:cNvPr id="10" name="Slide Image Placeholder 9"/>
          <p:cNvSpPr>
            <a:spLocks noGrp="1" noRot="1" noChangeAspect="1"/>
          </p:cNvSpPr>
          <p:nvPr>
            <p:ph type="sldImg"/>
          </p:nvPr>
        </p:nvSpPr>
        <p:spPr>
          <a:xfrm>
            <a:off x="687388" y="228600"/>
            <a:ext cx="5181600" cy="3886200"/>
          </a:xfr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5"/>
          </p:nvPr>
        </p:nvSpPr>
        <p:spPr/>
        <p:txBody>
          <a:bodyPr/>
          <a:lstStyle/>
          <a:p>
            <a:fld id="{9884764F-6734-4E98-BA4A-4193F051EE6C}" type="slidenum">
              <a:rPr lang="en-US" smtClean="0"/>
              <a:pPr/>
              <a:t>9</a:t>
            </a:fld>
            <a:endParaRPr lang="en-US" dirty="0"/>
          </a:p>
        </p:txBody>
      </p:sp>
      <p:sp>
        <p:nvSpPr>
          <p:cNvPr id="24" name="Notes Placeholder 23"/>
          <p:cNvSpPr>
            <a:spLocks noGrp="1"/>
          </p:cNvSpPr>
          <p:nvPr>
            <p:ph type="body" idx="1"/>
          </p:nvPr>
        </p:nvSpPr>
        <p:spPr/>
        <p:txBody>
          <a:bodyPr>
            <a:normAutofit fontScale="62500" lnSpcReduction="20000"/>
          </a:bodyPr>
          <a:lstStyle/>
          <a:p>
            <a:r>
              <a:rPr lang="en-US" smtClean="0"/>
              <a:t>PROTECTION MANAGER WORKFLOW</a:t>
            </a:r>
          </a:p>
          <a:p>
            <a:endParaRPr lang="en-US" smtClean="0"/>
          </a:p>
          <a:p>
            <a:r>
              <a:rPr lang="en-US" smtClean="0"/>
              <a:t>The </a:t>
            </a:r>
            <a:r>
              <a:rPr lang="en-US" dirty="0" smtClean="0"/>
              <a:t>setup tasks require planning and design.  These tasks involve the disaster recover plan of the organization, the inventory of primary data and available secondary storage, schedules that are based on RPO and RTO.  The data protection setup tasks for Protection Manager include:</a:t>
            </a:r>
          </a:p>
          <a:p>
            <a:pPr marL="228600" indent="-228600">
              <a:buFont typeface="Arial" pitchFamily="34" charset="0"/>
              <a:buChar char="•"/>
            </a:pPr>
            <a:r>
              <a:rPr lang="en-US" dirty="0" smtClean="0"/>
              <a:t>Adding hosts, both primary and secondary, to be managed by Protection Manager</a:t>
            </a:r>
          </a:p>
          <a:p>
            <a:pPr marL="228600" indent="-228600">
              <a:buFont typeface="Arial" pitchFamily="34" charset="0"/>
              <a:buChar char="•"/>
            </a:pPr>
            <a:r>
              <a:rPr lang="en-US" dirty="0" smtClean="0"/>
              <a:t>Adding resource pools that ensure adequate secondary storage</a:t>
            </a:r>
          </a:p>
          <a:p>
            <a:pPr marL="228600" indent="-228600">
              <a:buFont typeface="Arial" pitchFamily="34" charset="0"/>
              <a:buChar char="•"/>
            </a:pPr>
            <a:r>
              <a:rPr lang="en-US" dirty="0" smtClean="0"/>
              <a:t>Designing protection policies that work with the disaster recovery plan</a:t>
            </a:r>
          </a:p>
          <a:p>
            <a:pPr marL="228600" indent="-228600">
              <a:buFont typeface="Arial" pitchFamily="34" charset="0"/>
              <a:buChar char="•"/>
            </a:pPr>
            <a:r>
              <a:rPr lang="en-US" dirty="0" smtClean="0"/>
              <a:t>Creating schedules that work with RPO </a:t>
            </a:r>
          </a:p>
          <a:p>
            <a:pPr marL="228600" indent="-228600">
              <a:buFont typeface="Arial" pitchFamily="34" charset="0"/>
              <a:buChar char="•"/>
            </a:pPr>
            <a:r>
              <a:rPr lang="en-US" dirty="0" smtClean="0"/>
              <a:t>Adding provisioning policies to govern the selection of secondary storage and configure volume settings</a:t>
            </a:r>
          </a:p>
          <a:p>
            <a:r>
              <a:rPr lang="en-US" dirty="0" smtClean="0"/>
              <a:t>Administrative tasks performed routinely:</a:t>
            </a:r>
          </a:p>
          <a:p>
            <a:pPr marL="228600" indent="-228600">
              <a:buFont typeface="Arial" pitchFamily="34" charset="0"/>
              <a:buChar char="•"/>
            </a:pPr>
            <a:r>
              <a:rPr lang="en-US" dirty="0" smtClean="0"/>
              <a:t>Adding data to be protected in datasets</a:t>
            </a:r>
          </a:p>
          <a:p>
            <a:pPr marL="228600" indent="-228600">
              <a:buFont typeface="Arial" pitchFamily="34" charset="0"/>
              <a:buChar char="•"/>
            </a:pPr>
            <a:r>
              <a:rPr lang="en-US" dirty="0" smtClean="0"/>
              <a:t>Monitoring protected and unprotected data</a:t>
            </a:r>
          </a:p>
          <a:p>
            <a:pPr marL="228600" indent="-228600">
              <a:buFont typeface="Arial" pitchFamily="34" charset="0"/>
              <a:buChar char="•"/>
            </a:pPr>
            <a:r>
              <a:rPr lang="en-US" dirty="0" smtClean="0"/>
              <a:t>Restoring data</a:t>
            </a:r>
          </a:p>
          <a:p>
            <a:r>
              <a:rPr lang="en-US" dirty="0" smtClean="0"/>
              <a:t>A setup task for using Protection Manager is to add the primary and secondary storage systems on the Hosts screen.  You can add physical storage systems, </a:t>
            </a:r>
            <a:r>
              <a:rPr lang="en-US" dirty="0" err="1" smtClean="0"/>
              <a:t>vFilers</a:t>
            </a:r>
            <a:r>
              <a:rPr lang="en-US" dirty="0" smtClean="0"/>
              <a:t> (virtualized storage systems), or vFiler templates.</a:t>
            </a:r>
          </a:p>
          <a:p>
            <a:r>
              <a:rPr lang="en-US" dirty="0" smtClean="0"/>
              <a:t>A vFiler template is a set of vFiler configuration settings, including the corresponding CIFS, DNS, NIS, and administrative host configuration settings, that you want to use as default settings for one or more vFiler units that you plan to add as hosts. You can configure as many vFiler templates as you need. </a:t>
            </a:r>
          </a:p>
          <a:p>
            <a:r>
              <a:rPr lang="en-US" dirty="0" smtClean="0"/>
              <a:t>When adding a vFiler unit as a host, you can specify a vFiler template that provides the default configuration settings for that vFiler unit. In addition to the configuration settings provided by the vFiler template, you also must specify those values that are unique to the vFiler unit, such as name and IP address.   </a:t>
            </a:r>
          </a:p>
          <a:p>
            <a:r>
              <a:rPr lang="en-US" dirty="0" smtClean="0"/>
              <a:t>To collect data and manage physical or virtualized storage systems, Protection Manager needs credentials. You can set these credentials Protection Manager on the Hosts page.  Select the host and use the Edit button or the Diagnose button.  You also need to enable NDMP and enter the storage system NDMP user name.   Protection Manager will then configure the NDMP credentials automatically.</a:t>
            </a:r>
          </a:p>
          <a:p>
            <a:r>
              <a:rPr lang="en-US" dirty="0" smtClean="0"/>
              <a:t>Administrators can also add the open system hosts that are to be protected.  We will provide more details about protecting Windows, Linux, and UNIX systems when we cover Open Systems SnapVault later in this course.</a:t>
            </a:r>
          </a:p>
          <a:p>
            <a:r>
              <a:rPr lang="en-US" dirty="0" smtClean="0"/>
              <a:t>We are referring to this task as a setup task because you will not have to repeatedly add hosts to Protection Manager.   Once this step is completed for your data center, you will only add new hosts when you change or acquire new storage or open systems.</a:t>
            </a:r>
          </a:p>
          <a:p>
            <a:r>
              <a:rPr lang="en-US" dirty="0" smtClean="0"/>
              <a:t>Another setup task not repeated often is creating resource pools.  Once you organize the storage system hosts into resource pools for backups and mirror copies,  Protection Manager can provision storage out of these resource pools, as needed.  As part of planning for data protection you have already created aggregates of unused space on the storage system hosts you intend to assign to resource pools.  </a:t>
            </a:r>
          </a:p>
          <a:p>
            <a:r>
              <a:rPr lang="en-US" dirty="0" smtClean="0"/>
              <a:t>Each resource pool can be assigned to multiple datasets.  Protection Manager  performs calculations to ensure that there is adequate space to contain the mirror copies and backups designated in new and existing protection policies.</a:t>
            </a:r>
          </a:p>
          <a:p>
            <a:r>
              <a:rPr lang="en-US" dirty="0" smtClean="0"/>
              <a:t>Once you create your resource pools, you can maintain adequate storage by adding disks to aggregates or adding more aggregates to a resource pool.</a:t>
            </a:r>
          </a:p>
          <a:p>
            <a:r>
              <a:rPr lang="en-US" dirty="0" smtClean="0"/>
              <a:t>Another setup task is to set up protection policies.  Data Protection provides pre-defined policies that perform common data protection sequences; such as, </a:t>
            </a:r>
            <a:r>
              <a:rPr lang="en-US" dirty="0" smtClean="0">
                <a:latin typeface="Courier New" pitchFamily="49" charset="0"/>
                <a:cs typeface="Courier New" pitchFamily="49" charset="0"/>
              </a:rPr>
              <a:t>Back up, then mirror</a:t>
            </a:r>
            <a:r>
              <a:rPr lang="en-US" dirty="0" smtClean="0"/>
              <a:t>, </a:t>
            </a:r>
            <a:r>
              <a:rPr lang="en-US" dirty="0" smtClean="0">
                <a:latin typeface="Courier New" pitchFamily="49" charset="0"/>
                <a:cs typeface="Courier New" pitchFamily="49" charset="0"/>
              </a:rPr>
              <a:t>Local backups only, Mirror and back up. </a:t>
            </a:r>
            <a:r>
              <a:rPr lang="en-US" dirty="0" smtClean="0"/>
              <a:t>Protection Manager provides end-to-end, policy-based management and seamless integration with Snapshots, SnapVault, SnapMirror, and Open Systems SnapVault. Protection Manager selects the appropriate technology to perform the action required in the protection policy.  </a:t>
            </a:r>
          </a:p>
          <a:p>
            <a:r>
              <a:rPr lang="en-US" dirty="0" smtClean="0"/>
              <a:t>The disaster recovery plan, expected RTO and RPO will determine what pre-defined protection policies will be selected.  RTO and RPO will also determine what schedules will be assigned to the protection policy.  </a:t>
            </a:r>
          </a:p>
          <a:p>
            <a:r>
              <a:rPr lang="en-US" dirty="0" smtClean="0"/>
              <a:t>The data protection administrator can set up hosts, resource pools, and several protection policies with names that indicate the type of datasets each protection policy was intended for.  After the preliminary tasks have been set up according to the organizations disaster recovery plan, even an administrator who is unfamiliar with data protection accomplish on-going management of data protection by working with the established hosts, resource pools, and protection policies.</a:t>
            </a:r>
          </a:p>
        </p:txBody>
      </p:sp>
      <p:sp>
        <p:nvSpPr>
          <p:cNvPr id="27" name="Slide Image Placeholder 26"/>
          <p:cNvSpPr>
            <a:spLocks noGrp="1" noRot="1" noChangeAspect="1"/>
          </p:cNvSpPr>
          <p:nvPr>
            <p:ph type="sldImg"/>
          </p:nvPr>
        </p:nvSpPr>
        <p:spPr>
          <a:xfrm>
            <a:off x="687388" y="228600"/>
            <a:ext cx="5181600" cy="3886200"/>
          </a:xfr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10</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fld id="{9884764F-6734-4E98-BA4A-4193F051EE6C}" type="slidenum">
              <a:rPr lang="en-US" smtClean="0"/>
              <a:pPr/>
              <a:t>11</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9.png"/><Relationship Id="rId4" Type="http://schemas.openxmlformats.org/officeDocument/2006/relationships/image" Target="../media/image14.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1.gif"/><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7.png"/><Relationship Id="rId5" Type="http://schemas.openxmlformats.org/officeDocument/2006/relationships/image" Target="../media/image15.png"/><Relationship Id="rId10" Type="http://schemas.openxmlformats.org/officeDocument/2006/relationships/image" Target="../media/image26.png"/><Relationship Id="rId4" Type="http://schemas.openxmlformats.org/officeDocument/2006/relationships/image" Target="../media/image22.pn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21.gif"/><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2.png"/><Relationship Id="rId4" Type="http://schemas.openxmlformats.org/officeDocument/2006/relationships/image" Target="../media/image23.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ubtitle 1"/>
          <p:cNvSpPr>
            <a:spLocks noGrp="1"/>
          </p:cNvSpPr>
          <p:nvPr>
            <p:ph type="subTitle" idx="1"/>
          </p:nvPr>
        </p:nvSpPr>
        <p:spPr/>
        <p:txBody>
          <a:bodyPr/>
          <a:lstStyle/>
          <a:p>
            <a:r>
              <a:rPr lang="en-US" dirty="0" smtClean="0"/>
              <a:t>Appendix A</a:t>
            </a:r>
          </a:p>
          <a:p>
            <a:r>
              <a:rPr lang="en-US" dirty="0" smtClean="0"/>
              <a:t>Accelerated NCDA Boot Camp </a:t>
            </a:r>
            <a:br>
              <a:rPr lang="en-US" dirty="0" smtClean="0"/>
            </a:br>
            <a:r>
              <a:rPr lang="en-US" dirty="0" smtClean="0"/>
              <a:t>Data ONTAP 8.0 7-Mode</a:t>
            </a:r>
          </a:p>
          <a:p>
            <a:endParaRPr lang="en-US" dirty="0" smtClean="0"/>
          </a:p>
          <a:p>
            <a:endParaRPr lang="en-US" dirty="0" smtClean="0"/>
          </a:p>
          <a:p>
            <a:endParaRPr lang="en-US" dirty="0" smtClean="0"/>
          </a:p>
        </p:txBody>
      </p:sp>
      <p:sp>
        <p:nvSpPr>
          <p:cNvPr id="4099" name="Title 2"/>
          <p:cNvSpPr>
            <a:spLocks noGrp="1"/>
          </p:cNvSpPr>
          <p:nvPr>
            <p:ph type="ctrTitle"/>
          </p:nvPr>
        </p:nvSpPr>
        <p:spPr/>
        <p:txBody>
          <a:bodyPr/>
          <a:lstStyle/>
          <a:p>
            <a:r>
              <a:rPr lang="en-US" dirty="0" smtClean="0"/>
              <a:t>Protection Manager Overview</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p>
          <a:p>
            <a:r>
              <a:rPr lang="en-US" dirty="0" smtClean="0"/>
              <a:t>Describe the basic function and operation of Protection Manager</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Managing NetApp Data Protection with Protection Manager</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1026"/>
          <p:cNvSpPr>
            <a:spLocks noGrp="1" noChangeArrowheads="1"/>
          </p:cNvSpPr>
          <p:nvPr>
            <p:ph type="title"/>
          </p:nvPr>
        </p:nvSpPr>
        <p:spPr/>
        <p:txBody>
          <a:bodyPr/>
          <a:lstStyle/>
          <a:p>
            <a:pPr eaLnBrk="1" hangingPunct="1"/>
            <a:r>
              <a:rPr lang="en-US" dirty="0" smtClean="0"/>
              <a:t>Managing NetApp Protection Technology</a:t>
            </a:r>
          </a:p>
        </p:txBody>
      </p:sp>
      <p:grpSp>
        <p:nvGrpSpPr>
          <p:cNvPr id="2" name="Group 69"/>
          <p:cNvGrpSpPr/>
          <p:nvPr/>
        </p:nvGrpSpPr>
        <p:grpSpPr>
          <a:xfrm>
            <a:off x="4162832" y="3053720"/>
            <a:ext cx="2511455" cy="3505740"/>
            <a:chOff x="4162832" y="3053720"/>
            <a:chExt cx="2511455" cy="3505740"/>
          </a:xfrm>
        </p:grpSpPr>
        <p:sp>
          <p:nvSpPr>
            <p:cNvPr id="5145" name="Rectangle 1115"/>
            <p:cNvSpPr>
              <a:spLocks noChangeArrowheads="1"/>
            </p:cNvSpPr>
            <p:nvPr/>
          </p:nvSpPr>
          <p:spPr bwMode="auto">
            <a:xfrm>
              <a:off x="4162832" y="6190128"/>
              <a:ext cx="2511455" cy="369332"/>
            </a:xfrm>
            <a:prstGeom prst="rect">
              <a:avLst/>
            </a:prstGeom>
            <a:noFill/>
            <a:ln w="12700">
              <a:noFill/>
              <a:miter lim="800000"/>
              <a:headEnd/>
              <a:tailEnd/>
            </a:ln>
          </p:spPr>
          <p:txBody>
            <a:bodyPr wrap="square">
              <a:spAutoFit/>
            </a:bodyPr>
            <a:lstStyle/>
            <a:p>
              <a:pPr>
                <a:buClrTx/>
                <a:buFontTx/>
                <a:buNone/>
              </a:pPr>
              <a:r>
                <a:rPr lang="en-US" altLang="ja-JP" sz="1800" b="1" dirty="0">
                  <a:latin typeface="Arial" charset="0"/>
                  <a:ea typeface="ＭＳ Ｐゴシック" charset="-128"/>
                </a:rPr>
                <a:t>Secondary Storage</a:t>
              </a:r>
              <a:endParaRPr lang="en-US" sz="1800" b="1" dirty="0">
                <a:latin typeface="Arial" charset="0"/>
              </a:endParaRPr>
            </a:p>
          </p:txBody>
        </p:sp>
        <p:grpSp>
          <p:nvGrpSpPr>
            <p:cNvPr id="3" name="Group 65"/>
            <p:cNvGrpSpPr>
              <a:grpSpLocks/>
            </p:cNvGrpSpPr>
            <p:nvPr/>
          </p:nvGrpSpPr>
          <p:grpSpPr bwMode="auto">
            <a:xfrm>
              <a:off x="4975477" y="3053720"/>
              <a:ext cx="886165" cy="3150338"/>
              <a:chOff x="4725729" y="3183012"/>
              <a:chExt cx="790575" cy="2813050"/>
            </a:xfrm>
          </p:grpSpPr>
          <p:pic>
            <p:nvPicPr>
              <p:cNvPr id="5160" name="Picture 49" descr="NearStore_R200"/>
              <p:cNvPicPr>
                <a:picLocks noChangeAspect="1" noChangeArrowheads="1"/>
              </p:cNvPicPr>
              <p:nvPr/>
            </p:nvPicPr>
            <p:blipFill>
              <a:blip r:embed="rId3" cstate="print"/>
              <a:srcRect/>
              <a:stretch>
                <a:fillRect/>
              </a:stretch>
            </p:blipFill>
            <p:spPr bwMode="auto">
              <a:xfrm>
                <a:off x="4725729" y="3183012"/>
                <a:ext cx="790575" cy="2813050"/>
              </a:xfrm>
              <a:prstGeom prst="rect">
                <a:avLst/>
              </a:prstGeom>
              <a:noFill/>
              <a:ln w="9525">
                <a:noFill/>
                <a:miter lim="800000"/>
                <a:headEnd/>
                <a:tailEnd/>
              </a:ln>
            </p:spPr>
          </p:pic>
          <p:pic>
            <p:nvPicPr>
              <p:cNvPr id="5161" name="Picture 51" descr="Snapshot_copies_3"/>
              <p:cNvPicPr>
                <a:picLocks noChangeAspect="1" noChangeArrowheads="1"/>
              </p:cNvPicPr>
              <p:nvPr/>
            </p:nvPicPr>
            <p:blipFill>
              <a:blip r:embed="rId4" cstate="print"/>
              <a:srcRect/>
              <a:stretch>
                <a:fillRect/>
              </a:stretch>
            </p:blipFill>
            <p:spPr bwMode="auto">
              <a:xfrm>
                <a:off x="4862254" y="3571949"/>
                <a:ext cx="485775" cy="604838"/>
              </a:xfrm>
              <a:prstGeom prst="rect">
                <a:avLst/>
              </a:prstGeom>
              <a:noFill/>
              <a:ln w="9525">
                <a:noFill/>
                <a:miter lim="800000"/>
                <a:headEnd/>
                <a:tailEnd/>
              </a:ln>
            </p:spPr>
          </p:pic>
        </p:grpSp>
      </p:grpSp>
      <p:grpSp>
        <p:nvGrpSpPr>
          <p:cNvPr id="4" name="Group 70"/>
          <p:cNvGrpSpPr/>
          <p:nvPr/>
        </p:nvGrpSpPr>
        <p:grpSpPr>
          <a:xfrm>
            <a:off x="7129891" y="3053718"/>
            <a:ext cx="2166506" cy="3505742"/>
            <a:chOff x="7129891" y="3053718"/>
            <a:chExt cx="2166506" cy="3505742"/>
          </a:xfrm>
        </p:grpSpPr>
        <p:sp>
          <p:nvSpPr>
            <p:cNvPr id="5146" name="Rectangle 1116"/>
            <p:cNvSpPr>
              <a:spLocks noChangeArrowheads="1"/>
            </p:cNvSpPr>
            <p:nvPr/>
          </p:nvSpPr>
          <p:spPr bwMode="auto">
            <a:xfrm>
              <a:off x="7129891" y="6190128"/>
              <a:ext cx="2166506" cy="369332"/>
            </a:xfrm>
            <a:prstGeom prst="rect">
              <a:avLst/>
            </a:prstGeom>
            <a:noFill/>
            <a:ln w="12700">
              <a:noFill/>
              <a:miter lim="800000"/>
              <a:headEnd/>
              <a:tailEnd/>
            </a:ln>
          </p:spPr>
          <p:txBody>
            <a:bodyPr wrap="square">
              <a:spAutoFit/>
            </a:bodyPr>
            <a:lstStyle/>
            <a:p>
              <a:pPr>
                <a:buClrTx/>
                <a:buFontTx/>
                <a:buNone/>
              </a:pPr>
              <a:r>
                <a:rPr lang="en-US" altLang="ja-JP" sz="1800" b="1" dirty="0" smtClean="0">
                  <a:latin typeface="Arial" charset="0"/>
                  <a:ea typeface="ＭＳ Ｐゴシック" charset="-128"/>
                </a:rPr>
                <a:t>Tertiary Storage</a:t>
              </a:r>
              <a:endParaRPr lang="en-US" sz="1800" b="1" dirty="0">
                <a:latin typeface="Arial" charset="0"/>
              </a:endParaRPr>
            </a:p>
          </p:txBody>
        </p:sp>
        <p:grpSp>
          <p:nvGrpSpPr>
            <p:cNvPr id="5" name="Group 50"/>
            <p:cNvGrpSpPr/>
            <p:nvPr/>
          </p:nvGrpSpPr>
          <p:grpSpPr>
            <a:xfrm>
              <a:off x="7771122" y="3053718"/>
              <a:ext cx="884045" cy="3150340"/>
              <a:chOff x="7566719" y="3733198"/>
              <a:chExt cx="661987" cy="2359025"/>
            </a:xfrm>
          </p:grpSpPr>
          <p:pic>
            <p:nvPicPr>
              <p:cNvPr id="5148" name="Picture 49" descr="NearStore_R200"/>
              <p:cNvPicPr>
                <a:picLocks noChangeAspect="1" noChangeArrowheads="1"/>
              </p:cNvPicPr>
              <p:nvPr/>
            </p:nvPicPr>
            <p:blipFill>
              <a:blip r:embed="rId3" cstate="print"/>
              <a:srcRect/>
              <a:stretch>
                <a:fillRect/>
              </a:stretch>
            </p:blipFill>
            <p:spPr bwMode="auto">
              <a:xfrm>
                <a:off x="7566719" y="3733198"/>
                <a:ext cx="661987" cy="2359025"/>
              </a:xfrm>
              <a:prstGeom prst="rect">
                <a:avLst/>
              </a:prstGeom>
              <a:noFill/>
              <a:ln w="9525">
                <a:noFill/>
                <a:miter lim="800000"/>
                <a:headEnd/>
                <a:tailEnd/>
              </a:ln>
            </p:spPr>
          </p:pic>
          <p:pic>
            <p:nvPicPr>
              <p:cNvPr id="5149" name="Picture 51" descr="Snapshot_copies_3"/>
              <p:cNvPicPr>
                <a:picLocks noChangeAspect="1" noChangeArrowheads="1"/>
              </p:cNvPicPr>
              <p:nvPr/>
            </p:nvPicPr>
            <p:blipFill>
              <a:blip r:embed="rId4" cstate="print"/>
              <a:srcRect/>
              <a:stretch>
                <a:fillRect/>
              </a:stretch>
            </p:blipFill>
            <p:spPr bwMode="auto">
              <a:xfrm>
                <a:off x="7681019" y="3962400"/>
                <a:ext cx="406400" cy="508000"/>
              </a:xfrm>
              <a:prstGeom prst="rect">
                <a:avLst/>
              </a:prstGeom>
              <a:noFill/>
              <a:ln w="9525">
                <a:noFill/>
                <a:miter lim="800000"/>
                <a:headEnd/>
                <a:tailEnd/>
              </a:ln>
            </p:spPr>
          </p:pic>
        </p:grpSp>
      </p:grpSp>
      <p:grpSp>
        <p:nvGrpSpPr>
          <p:cNvPr id="6" name="Group 57"/>
          <p:cNvGrpSpPr/>
          <p:nvPr/>
        </p:nvGrpSpPr>
        <p:grpSpPr>
          <a:xfrm>
            <a:off x="5903906" y="4093151"/>
            <a:ext cx="1549400" cy="1038874"/>
            <a:chOff x="5751509" y="4635007"/>
            <a:chExt cx="1549400" cy="1038874"/>
          </a:xfrm>
        </p:grpSpPr>
        <p:sp>
          <p:nvSpPr>
            <p:cNvPr id="5126" name="Line 1073"/>
            <p:cNvSpPr>
              <a:spLocks noChangeShapeType="1"/>
            </p:cNvSpPr>
            <p:nvPr/>
          </p:nvSpPr>
          <p:spPr bwMode="auto">
            <a:xfrm>
              <a:off x="5751509" y="4912710"/>
              <a:ext cx="1549400" cy="0"/>
            </a:xfrm>
            <a:prstGeom prst="line">
              <a:avLst/>
            </a:prstGeom>
            <a:noFill/>
            <a:ln w="38100">
              <a:solidFill>
                <a:srgbClr val="005BAE"/>
              </a:solidFill>
              <a:round/>
              <a:headEnd type="none" w="med" len="med"/>
              <a:tailEnd type="triangle" w="med" len="med"/>
            </a:ln>
          </p:spPr>
          <p:txBody>
            <a:bodyPr wrap="none" anchor="ctr"/>
            <a:lstStyle/>
            <a:p>
              <a:endParaRPr lang="en-US"/>
            </a:p>
          </p:txBody>
        </p:sp>
        <p:sp>
          <p:nvSpPr>
            <p:cNvPr id="5127" name="Text Box 1078"/>
            <p:cNvSpPr txBox="1">
              <a:spLocks noChangeArrowheads="1"/>
            </p:cNvSpPr>
            <p:nvPr/>
          </p:nvSpPr>
          <p:spPr bwMode="auto">
            <a:xfrm>
              <a:off x="5758124" y="5304549"/>
              <a:ext cx="1536170" cy="369332"/>
            </a:xfrm>
            <a:prstGeom prst="rect">
              <a:avLst/>
            </a:prstGeom>
            <a:noFill/>
            <a:ln w="0">
              <a:noFill/>
              <a:miter lim="800000"/>
              <a:headEnd/>
              <a:tailEnd/>
            </a:ln>
          </p:spPr>
          <p:txBody>
            <a:bodyPr wrap="square" anchor="ctr">
              <a:spAutoFit/>
            </a:bodyPr>
            <a:lstStyle/>
            <a:p>
              <a:pPr>
                <a:buClrTx/>
                <a:buFontTx/>
                <a:buNone/>
              </a:pPr>
              <a:r>
                <a:rPr lang="en-US" sz="1800" b="1" dirty="0">
                  <a:latin typeface="Arial" charset="0"/>
                </a:rPr>
                <a:t>SnapMirror</a:t>
              </a:r>
            </a:p>
          </p:txBody>
        </p:sp>
        <p:pic>
          <p:nvPicPr>
            <p:cNvPr id="5154" name="Picture 59" descr="SnapMirror"/>
            <p:cNvPicPr>
              <a:picLocks noChangeAspect="1" noChangeArrowheads="1"/>
            </p:cNvPicPr>
            <p:nvPr/>
          </p:nvPicPr>
          <p:blipFill>
            <a:blip r:embed="rId5" cstate="print"/>
            <a:srcRect/>
            <a:stretch>
              <a:fillRect/>
            </a:stretch>
          </p:blipFill>
          <p:spPr bwMode="auto">
            <a:xfrm>
              <a:off x="6234109" y="4635007"/>
              <a:ext cx="584200" cy="544512"/>
            </a:xfrm>
            <a:prstGeom prst="rect">
              <a:avLst/>
            </a:prstGeom>
            <a:noFill/>
            <a:ln w="9525">
              <a:noFill/>
              <a:miter lim="800000"/>
              <a:headEnd/>
              <a:tailEnd/>
            </a:ln>
          </p:spPr>
        </p:pic>
      </p:grpSp>
      <p:sp>
        <p:nvSpPr>
          <p:cNvPr id="42" name="TextBox 41"/>
          <p:cNvSpPr txBox="1"/>
          <p:nvPr/>
        </p:nvSpPr>
        <p:spPr>
          <a:xfrm>
            <a:off x="568946" y="1389744"/>
            <a:ext cx="3630521" cy="1015663"/>
          </a:xfrm>
          <a:prstGeom prst="rect">
            <a:avLst/>
          </a:prstGeom>
          <a:noFill/>
          <a:ln w="22225">
            <a:solidFill>
              <a:schemeClr val="bg2"/>
            </a:solidFill>
          </a:ln>
        </p:spPr>
        <p:txBody>
          <a:bodyPr wrap="square" rtlCol="0">
            <a:spAutoFit/>
          </a:bodyPr>
          <a:lstStyle/>
          <a:p>
            <a:r>
              <a:rPr lang="en-US" b="1" dirty="0" smtClean="0"/>
              <a:t>NetApp protection solutions are based on Data ONTAP Snapshot technology</a:t>
            </a:r>
            <a:endParaRPr lang="en-US" b="1" dirty="0"/>
          </a:p>
        </p:txBody>
      </p:sp>
      <p:grpSp>
        <p:nvGrpSpPr>
          <p:cNvPr id="7" name="Group 54"/>
          <p:cNvGrpSpPr/>
          <p:nvPr/>
        </p:nvGrpSpPr>
        <p:grpSpPr>
          <a:xfrm>
            <a:off x="550004" y="5379492"/>
            <a:ext cx="2034401" cy="935996"/>
            <a:chOff x="674292" y="5451894"/>
            <a:chExt cx="2034401" cy="935996"/>
          </a:xfrm>
        </p:grpSpPr>
        <p:sp>
          <p:nvSpPr>
            <p:cNvPr id="5140" name="Rectangle 1102"/>
            <p:cNvSpPr>
              <a:spLocks noChangeArrowheads="1"/>
            </p:cNvSpPr>
            <p:nvPr/>
          </p:nvSpPr>
          <p:spPr bwMode="auto">
            <a:xfrm>
              <a:off x="674292" y="6018558"/>
              <a:ext cx="2034401" cy="369332"/>
            </a:xfrm>
            <a:prstGeom prst="rect">
              <a:avLst/>
            </a:prstGeom>
            <a:noFill/>
            <a:ln w="12700">
              <a:noFill/>
              <a:miter lim="800000"/>
              <a:headEnd/>
              <a:tailEnd/>
            </a:ln>
          </p:spPr>
          <p:txBody>
            <a:bodyPr wrap="square">
              <a:spAutoFit/>
            </a:bodyPr>
            <a:lstStyle/>
            <a:p>
              <a:pPr algn="ctr">
                <a:buClrTx/>
                <a:buFontTx/>
                <a:buNone/>
              </a:pPr>
              <a:r>
                <a:rPr lang="en-US" altLang="ja-JP" sz="1800" b="1" dirty="0">
                  <a:latin typeface="Arial" charset="0"/>
                  <a:ea typeface="ＭＳ Ｐゴシック" charset="-128"/>
                </a:rPr>
                <a:t>Primary Storage</a:t>
              </a:r>
              <a:endParaRPr lang="en-US" sz="1800" b="1" dirty="0">
                <a:latin typeface="Arial" charset="0"/>
              </a:endParaRPr>
            </a:p>
          </p:txBody>
        </p:sp>
        <p:grpSp>
          <p:nvGrpSpPr>
            <p:cNvPr id="8" name="Group 51"/>
            <p:cNvGrpSpPr/>
            <p:nvPr/>
          </p:nvGrpSpPr>
          <p:grpSpPr>
            <a:xfrm>
              <a:off x="1172801" y="5451894"/>
              <a:ext cx="1037382" cy="642519"/>
              <a:chOff x="850790" y="5505450"/>
              <a:chExt cx="950913" cy="588963"/>
            </a:xfrm>
          </p:grpSpPr>
          <p:pic>
            <p:nvPicPr>
              <p:cNvPr id="5152" name="Picture 54" descr="FAS900"/>
              <p:cNvPicPr>
                <a:picLocks noChangeAspect="1" noChangeArrowheads="1"/>
              </p:cNvPicPr>
              <p:nvPr/>
            </p:nvPicPr>
            <p:blipFill>
              <a:blip r:embed="rId6" cstate="print"/>
              <a:srcRect/>
              <a:stretch>
                <a:fillRect/>
              </a:stretch>
            </p:blipFill>
            <p:spPr bwMode="auto">
              <a:xfrm>
                <a:off x="850790" y="5505450"/>
                <a:ext cx="950913" cy="588963"/>
              </a:xfrm>
              <a:prstGeom prst="rect">
                <a:avLst/>
              </a:prstGeom>
              <a:noFill/>
              <a:ln w="9525">
                <a:noFill/>
                <a:miter lim="800000"/>
                <a:headEnd/>
                <a:tailEnd/>
              </a:ln>
            </p:spPr>
          </p:pic>
          <p:pic>
            <p:nvPicPr>
              <p:cNvPr id="5153" name="Picture 51" descr="Snapshot_copies_3"/>
              <p:cNvPicPr>
                <a:picLocks noChangeAspect="1" noChangeArrowheads="1"/>
              </p:cNvPicPr>
              <p:nvPr/>
            </p:nvPicPr>
            <p:blipFill>
              <a:blip r:embed="rId4" cstate="print"/>
              <a:srcRect/>
              <a:stretch>
                <a:fillRect/>
              </a:stretch>
            </p:blipFill>
            <p:spPr bwMode="auto">
              <a:xfrm>
                <a:off x="1120665" y="5646738"/>
                <a:ext cx="315913" cy="393700"/>
              </a:xfrm>
              <a:prstGeom prst="rect">
                <a:avLst/>
              </a:prstGeom>
              <a:noFill/>
              <a:ln w="9525">
                <a:noFill/>
                <a:miter lim="800000"/>
                <a:headEnd/>
                <a:tailEnd/>
              </a:ln>
            </p:spPr>
          </p:pic>
        </p:grpSp>
      </p:grpSp>
      <p:grpSp>
        <p:nvGrpSpPr>
          <p:cNvPr id="9" name="Group 62"/>
          <p:cNvGrpSpPr/>
          <p:nvPr/>
        </p:nvGrpSpPr>
        <p:grpSpPr>
          <a:xfrm>
            <a:off x="2778054" y="5398287"/>
            <a:ext cx="1758403" cy="898407"/>
            <a:chOff x="2868476" y="5544153"/>
            <a:chExt cx="1758403" cy="898407"/>
          </a:xfrm>
        </p:grpSpPr>
        <p:sp>
          <p:nvSpPr>
            <p:cNvPr id="5142" name="Text Box 1106"/>
            <p:cNvSpPr txBox="1">
              <a:spLocks noChangeArrowheads="1"/>
            </p:cNvSpPr>
            <p:nvPr/>
          </p:nvSpPr>
          <p:spPr bwMode="auto">
            <a:xfrm>
              <a:off x="2990846" y="6073228"/>
              <a:ext cx="1513662" cy="369332"/>
            </a:xfrm>
            <a:prstGeom prst="rect">
              <a:avLst/>
            </a:prstGeom>
            <a:noFill/>
            <a:ln w="0">
              <a:noFill/>
              <a:miter lim="800000"/>
              <a:headEnd/>
              <a:tailEnd/>
            </a:ln>
          </p:spPr>
          <p:txBody>
            <a:bodyPr wrap="square" anchor="ctr">
              <a:spAutoFit/>
            </a:bodyPr>
            <a:lstStyle/>
            <a:p>
              <a:pPr>
                <a:buClrTx/>
                <a:buFontTx/>
                <a:buNone/>
              </a:pPr>
              <a:r>
                <a:rPr lang="en-US" sz="1800" b="1" dirty="0" smtClean="0">
                  <a:latin typeface="Arial" charset="0"/>
                </a:rPr>
                <a:t>SnapMirror</a:t>
              </a:r>
              <a:endParaRPr lang="en-US" sz="1800" b="1" dirty="0">
                <a:latin typeface="Arial" charset="0"/>
              </a:endParaRPr>
            </a:p>
          </p:txBody>
        </p:sp>
        <p:sp>
          <p:nvSpPr>
            <p:cNvPr id="46" name="Line 1073"/>
            <p:cNvSpPr>
              <a:spLocks noChangeShapeType="1"/>
            </p:cNvSpPr>
            <p:nvPr/>
          </p:nvSpPr>
          <p:spPr bwMode="auto">
            <a:xfrm flipV="1">
              <a:off x="2868476" y="5833241"/>
              <a:ext cx="1758403" cy="4379"/>
            </a:xfrm>
            <a:prstGeom prst="line">
              <a:avLst/>
            </a:prstGeom>
            <a:noFill/>
            <a:ln w="38100">
              <a:solidFill>
                <a:srgbClr val="005BAE"/>
              </a:solidFill>
              <a:round/>
              <a:headEnd type="none" w="med" len="med"/>
              <a:tailEnd type="triangle" w="med" len="med"/>
            </a:ln>
          </p:spPr>
          <p:txBody>
            <a:bodyPr wrap="none" anchor="ctr"/>
            <a:lstStyle/>
            <a:p>
              <a:endParaRPr lang="en-US"/>
            </a:p>
          </p:txBody>
        </p:sp>
        <p:pic>
          <p:nvPicPr>
            <p:cNvPr id="44" name="Picture 59" descr="SnapMirror"/>
            <p:cNvPicPr>
              <a:picLocks noChangeAspect="1" noChangeArrowheads="1"/>
            </p:cNvPicPr>
            <p:nvPr/>
          </p:nvPicPr>
          <p:blipFill>
            <a:blip r:embed="rId5" cstate="print"/>
            <a:srcRect/>
            <a:stretch>
              <a:fillRect/>
            </a:stretch>
          </p:blipFill>
          <p:spPr bwMode="auto">
            <a:xfrm>
              <a:off x="3455577" y="5544153"/>
              <a:ext cx="584200" cy="544512"/>
            </a:xfrm>
            <a:prstGeom prst="rect">
              <a:avLst/>
            </a:prstGeom>
            <a:noFill/>
            <a:ln w="9525">
              <a:noFill/>
              <a:miter lim="800000"/>
              <a:headEnd/>
              <a:tailEnd/>
            </a:ln>
          </p:spPr>
        </p:pic>
      </p:grpSp>
      <p:grpSp>
        <p:nvGrpSpPr>
          <p:cNvPr id="10" name="Group 72"/>
          <p:cNvGrpSpPr/>
          <p:nvPr/>
        </p:nvGrpSpPr>
        <p:grpSpPr>
          <a:xfrm>
            <a:off x="4863398" y="1089827"/>
            <a:ext cx="4080666" cy="1924306"/>
            <a:chOff x="4948765" y="1089827"/>
            <a:chExt cx="3706492" cy="1924306"/>
          </a:xfrm>
        </p:grpSpPr>
        <p:sp>
          <p:nvSpPr>
            <p:cNvPr id="5123" name="Rectangle 74"/>
            <p:cNvSpPr>
              <a:spLocks noChangeArrowheads="1"/>
            </p:cNvSpPr>
            <p:nvPr/>
          </p:nvSpPr>
          <p:spPr bwMode="auto">
            <a:xfrm>
              <a:off x="4948765" y="1093900"/>
              <a:ext cx="3549650" cy="1920233"/>
            </a:xfrm>
            <a:prstGeom prst="rect">
              <a:avLst/>
            </a:prstGeom>
            <a:solidFill>
              <a:srgbClr val="005EAC"/>
            </a:solidFill>
            <a:ln w="9525" algn="ctr">
              <a:noFill/>
              <a:round/>
              <a:headEnd/>
              <a:tailEnd/>
            </a:ln>
          </p:spPr>
          <p:txBody>
            <a:bodyPr wrap="none" anchor="ctr"/>
            <a:lstStyle/>
            <a:p>
              <a:endParaRPr lang="en-US"/>
            </a:p>
          </p:txBody>
        </p:sp>
        <p:sp>
          <p:nvSpPr>
            <p:cNvPr id="5133" name="Rectangle 1092"/>
            <p:cNvSpPr>
              <a:spLocks noChangeArrowheads="1"/>
            </p:cNvSpPr>
            <p:nvPr/>
          </p:nvSpPr>
          <p:spPr bwMode="auto">
            <a:xfrm>
              <a:off x="6926469" y="1089827"/>
              <a:ext cx="1728788" cy="800933"/>
            </a:xfrm>
            <a:prstGeom prst="rect">
              <a:avLst/>
            </a:prstGeom>
            <a:noFill/>
            <a:ln w="12700">
              <a:noFill/>
              <a:miter lim="800000"/>
              <a:headEnd/>
              <a:tailEnd/>
            </a:ln>
          </p:spPr>
          <p:txBody>
            <a:bodyPr wrap="square">
              <a:spAutoFit/>
            </a:bodyPr>
            <a:lstStyle/>
            <a:p>
              <a:pPr algn="ctr">
                <a:buClrTx/>
                <a:buFontTx/>
                <a:buNone/>
              </a:pPr>
              <a:r>
                <a:rPr lang="en-US" altLang="ja-JP" sz="1600" b="1" dirty="0">
                  <a:solidFill>
                    <a:schemeClr val="bg1"/>
                  </a:solidFill>
                  <a:latin typeface="Arial" charset="0"/>
                  <a:ea typeface="ＭＳ Ｐゴシック" charset="-128"/>
                </a:rPr>
                <a:t>Protection </a:t>
              </a:r>
              <a:r>
                <a:rPr lang="en-US" altLang="ja-JP" sz="1600" b="1" dirty="0" smtClean="0">
                  <a:solidFill>
                    <a:schemeClr val="bg1"/>
                  </a:solidFill>
                  <a:latin typeface="Arial" charset="0"/>
                  <a:ea typeface="ＭＳ Ｐゴシック" charset="-128"/>
                </a:rPr>
                <a:t>Manager</a:t>
              </a:r>
            </a:p>
            <a:p>
              <a:pPr algn="ctr">
                <a:buClrTx/>
                <a:buFontTx/>
                <a:buNone/>
              </a:pPr>
              <a:r>
                <a:rPr lang="en-US" altLang="ja-JP" sz="1600" b="1" dirty="0" smtClean="0">
                  <a:solidFill>
                    <a:schemeClr val="bg1"/>
                  </a:solidFill>
                  <a:latin typeface="Arial" charset="0"/>
                  <a:ea typeface="ＭＳ Ｐゴシック" charset="-128"/>
                </a:rPr>
                <a:t>NMC</a:t>
              </a:r>
              <a:endParaRPr lang="en-US" altLang="ja-JP" sz="1600" b="1" dirty="0">
                <a:solidFill>
                  <a:schemeClr val="bg1"/>
                </a:solidFill>
                <a:latin typeface="Arial" charset="0"/>
                <a:ea typeface="ＭＳ Ｐゴシック" charset="-128"/>
              </a:endParaRPr>
            </a:p>
          </p:txBody>
        </p:sp>
        <p:sp>
          <p:nvSpPr>
            <p:cNvPr id="5134" name="Rectangle 1093"/>
            <p:cNvSpPr>
              <a:spLocks noChangeArrowheads="1"/>
            </p:cNvSpPr>
            <p:nvPr/>
          </p:nvSpPr>
          <p:spPr bwMode="auto">
            <a:xfrm>
              <a:off x="5058303" y="1089827"/>
              <a:ext cx="1325562" cy="800933"/>
            </a:xfrm>
            <a:prstGeom prst="rect">
              <a:avLst/>
            </a:prstGeom>
            <a:noFill/>
            <a:ln w="12700">
              <a:noFill/>
              <a:miter lim="800000"/>
              <a:headEnd/>
              <a:tailEnd/>
            </a:ln>
          </p:spPr>
          <p:txBody>
            <a:bodyPr>
              <a:spAutoFit/>
            </a:bodyPr>
            <a:lstStyle/>
            <a:p>
              <a:pPr algn="ctr">
                <a:buClrTx/>
                <a:buFontTx/>
                <a:buNone/>
              </a:pPr>
              <a:r>
                <a:rPr lang="en-US" altLang="ja-JP" sz="1600" b="1" dirty="0">
                  <a:solidFill>
                    <a:schemeClr val="bg1"/>
                  </a:solidFill>
                  <a:latin typeface="Arial" charset="0"/>
                  <a:ea typeface="ＭＳ Ｐゴシック" charset="-128"/>
                </a:rPr>
                <a:t>Operations Manager </a:t>
              </a:r>
              <a:r>
                <a:rPr lang="en-US" altLang="ja-JP" sz="1600" b="1" dirty="0" smtClean="0">
                  <a:solidFill>
                    <a:schemeClr val="bg1"/>
                  </a:solidFill>
                  <a:latin typeface="Arial" charset="0"/>
                  <a:ea typeface="ＭＳ Ｐゴシック" charset="-128"/>
                </a:rPr>
                <a:t>(DFM)</a:t>
              </a:r>
              <a:endParaRPr lang="en-US" sz="1600" b="1" dirty="0">
                <a:solidFill>
                  <a:schemeClr val="bg1"/>
                </a:solidFill>
                <a:latin typeface="Arial" charset="0"/>
              </a:endParaRPr>
            </a:p>
          </p:txBody>
        </p:sp>
        <p:sp>
          <p:nvSpPr>
            <p:cNvPr id="5135" name="Line 1094"/>
            <p:cNvSpPr>
              <a:spLocks noChangeShapeType="1"/>
            </p:cNvSpPr>
            <p:nvPr/>
          </p:nvSpPr>
          <p:spPr bwMode="auto">
            <a:xfrm flipV="1">
              <a:off x="6329391" y="2280721"/>
              <a:ext cx="996950" cy="0"/>
            </a:xfrm>
            <a:prstGeom prst="line">
              <a:avLst/>
            </a:prstGeom>
            <a:noFill/>
            <a:ln w="38100">
              <a:solidFill>
                <a:srgbClr val="002060"/>
              </a:solidFill>
              <a:round/>
              <a:headEnd type="triangle" w="med" len="med"/>
              <a:tailEnd type="triangle" w="med" len="med"/>
            </a:ln>
          </p:spPr>
          <p:txBody>
            <a:bodyPr wrap="none" anchor="ctr"/>
            <a:lstStyle/>
            <a:p>
              <a:endParaRPr lang="en-US"/>
            </a:p>
          </p:txBody>
        </p:sp>
        <p:sp>
          <p:nvSpPr>
            <p:cNvPr id="5136" name="Rectangle 1095"/>
            <p:cNvSpPr>
              <a:spLocks noChangeArrowheads="1"/>
            </p:cNvSpPr>
            <p:nvPr/>
          </p:nvSpPr>
          <p:spPr bwMode="auto">
            <a:xfrm>
              <a:off x="5014381" y="2571947"/>
              <a:ext cx="3367619" cy="326306"/>
            </a:xfrm>
            <a:prstGeom prst="rect">
              <a:avLst/>
            </a:prstGeom>
            <a:noFill/>
            <a:ln w="12700">
              <a:noFill/>
              <a:miter lim="800000"/>
              <a:headEnd/>
              <a:tailEnd/>
            </a:ln>
          </p:spPr>
          <p:txBody>
            <a:bodyPr wrap="square">
              <a:spAutoFit/>
            </a:bodyPr>
            <a:lstStyle/>
            <a:p>
              <a:pPr algn="ctr">
                <a:buClrTx/>
                <a:buFontTx/>
                <a:buNone/>
              </a:pPr>
              <a:r>
                <a:rPr lang="en-US" altLang="ja-JP" sz="1600" b="1" dirty="0" smtClean="0">
                  <a:solidFill>
                    <a:schemeClr val="bg1"/>
                  </a:solidFill>
                  <a:latin typeface="Arial" charset="0"/>
                  <a:ea typeface="ＭＳ Ｐゴシック" charset="-128"/>
                </a:rPr>
                <a:t>NetApp Management Console</a:t>
              </a:r>
              <a:endParaRPr lang="en-US" altLang="ja-JP" sz="1600" b="1" dirty="0">
                <a:solidFill>
                  <a:schemeClr val="bg1"/>
                </a:solidFill>
                <a:latin typeface="Arial" charset="0"/>
                <a:ea typeface="ＭＳ Ｐゴシック" charset="-128"/>
              </a:endParaRPr>
            </a:p>
          </p:txBody>
        </p:sp>
        <p:pic>
          <p:nvPicPr>
            <p:cNvPr id="5155" name="Picture 100" descr="Desktop"/>
            <p:cNvPicPr>
              <a:picLocks noChangeAspect="1" noChangeArrowheads="1"/>
            </p:cNvPicPr>
            <p:nvPr/>
          </p:nvPicPr>
          <p:blipFill>
            <a:blip r:embed="rId7" cstate="print"/>
            <a:srcRect/>
            <a:stretch>
              <a:fillRect/>
            </a:stretch>
          </p:blipFill>
          <p:spPr bwMode="auto">
            <a:xfrm>
              <a:off x="7497968" y="1974711"/>
              <a:ext cx="585789" cy="630090"/>
            </a:xfrm>
            <a:prstGeom prst="rect">
              <a:avLst/>
            </a:prstGeom>
            <a:noFill/>
            <a:ln w="9525">
              <a:noFill/>
              <a:miter lim="800000"/>
              <a:headEnd/>
              <a:tailEnd/>
            </a:ln>
          </p:spPr>
        </p:pic>
        <p:pic>
          <p:nvPicPr>
            <p:cNvPr id="5159" name="Picture 88" descr="Server_Windows"/>
            <p:cNvPicPr>
              <a:picLocks noChangeAspect="1" noChangeArrowheads="1"/>
            </p:cNvPicPr>
            <p:nvPr/>
          </p:nvPicPr>
          <p:blipFill>
            <a:blip r:embed="rId8" cstate="print"/>
            <a:srcRect/>
            <a:stretch>
              <a:fillRect/>
            </a:stretch>
          </p:blipFill>
          <p:spPr bwMode="auto">
            <a:xfrm>
              <a:off x="5318653" y="1983594"/>
              <a:ext cx="827087" cy="621207"/>
            </a:xfrm>
            <a:prstGeom prst="rect">
              <a:avLst/>
            </a:prstGeom>
            <a:noFill/>
            <a:ln w="9525">
              <a:noFill/>
              <a:miter lim="800000"/>
              <a:headEnd/>
              <a:tailEnd/>
            </a:ln>
          </p:spPr>
        </p:pic>
      </p:grpSp>
      <p:grpSp>
        <p:nvGrpSpPr>
          <p:cNvPr id="11" name="Group 71"/>
          <p:cNvGrpSpPr/>
          <p:nvPr/>
        </p:nvGrpSpPr>
        <p:grpSpPr>
          <a:xfrm>
            <a:off x="4829394" y="776040"/>
            <a:ext cx="3935486" cy="365830"/>
            <a:chOff x="4917281" y="776040"/>
            <a:chExt cx="3574625" cy="365830"/>
          </a:xfrm>
        </p:grpSpPr>
        <p:sp>
          <p:nvSpPr>
            <p:cNvPr id="57" name="Rectangle 56"/>
            <p:cNvSpPr/>
            <p:nvPr/>
          </p:nvSpPr>
          <p:spPr bwMode="auto">
            <a:xfrm>
              <a:off x="4937823" y="776040"/>
              <a:ext cx="3554083" cy="365830"/>
            </a:xfrm>
            <a:prstGeom prst="rect">
              <a:avLst/>
            </a:prstGeom>
            <a:solidFill>
              <a:srgbClr val="DCEBF8"/>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smtClean="0">
                <a:ln>
                  <a:noFill/>
                </a:ln>
                <a:solidFill>
                  <a:schemeClr val="tx1"/>
                </a:solidFill>
                <a:effectLst/>
                <a:latin typeface="Arial" pitchFamily="34" charset="0"/>
              </a:endParaRPr>
            </a:p>
          </p:txBody>
        </p:sp>
        <p:sp>
          <p:nvSpPr>
            <p:cNvPr id="48" name="TextBox 47"/>
            <p:cNvSpPr txBox="1"/>
            <p:nvPr/>
          </p:nvSpPr>
          <p:spPr>
            <a:xfrm>
              <a:off x="4917281" y="808791"/>
              <a:ext cx="3566319" cy="307777"/>
            </a:xfrm>
            <a:prstGeom prst="rect">
              <a:avLst/>
            </a:prstGeom>
            <a:noFill/>
          </p:spPr>
          <p:txBody>
            <a:bodyPr wrap="square" rtlCol="0">
              <a:spAutoFit/>
            </a:bodyPr>
            <a:lstStyle/>
            <a:p>
              <a:r>
                <a:rPr lang="en-US" sz="1400" b="1" dirty="0" smtClean="0">
                  <a:solidFill>
                    <a:srgbClr val="0070C0"/>
                  </a:solidFill>
                </a:rPr>
                <a:t>DFM ZAPIs       SOAP for ITaaS Management</a:t>
              </a:r>
              <a:endParaRPr lang="en-US" sz="1400" b="1" dirty="0">
                <a:solidFill>
                  <a:srgbClr val="0070C0"/>
                </a:solidFill>
              </a:endParaRPr>
            </a:p>
          </p:txBody>
        </p:sp>
      </p:grpSp>
      <p:grpSp>
        <p:nvGrpSpPr>
          <p:cNvPr id="12" name="Group 53"/>
          <p:cNvGrpSpPr/>
          <p:nvPr/>
        </p:nvGrpSpPr>
        <p:grpSpPr>
          <a:xfrm>
            <a:off x="518019" y="3942959"/>
            <a:ext cx="1877280" cy="1348976"/>
            <a:chOff x="752852" y="2984734"/>
            <a:chExt cx="1877280" cy="1348976"/>
          </a:xfrm>
        </p:grpSpPr>
        <p:pic>
          <p:nvPicPr>
            <p:cNvPr id="5130" name="Picture 1088" descr="server with storage"/>
            <p:cNvPicPr>
              <a:picLocks noChangeAspect="1" noChangeArrowheads="1"/>
            </p:cNvPicPr>
            <p:nvPr/>
          </p:nvPicPr>
          <p:blipFill>
            <a:blip r:embed="rId9" cstate="print"/>
            <a:srcRect/>
            <a:stretch>
              <a:fillRect/>
            </a:stretch>
          </p:blipFill>
          <p:spPr bwMode="auto">
            <a:xfrm>
              <a:off x="1351970" y="2984734"/>
              <a:ext cx="679044" cy="761910"/>
            </a:xfrm>
            <a:prstGeom prst="rect">
              <a:avLst/>
            </a:prstGeom>
            <a:noFill/>
            <a:ln w="9525">
              <a:noFill/>
              <a:miter lim="800000"/>
              <a:headEnd/>
              <a:tailEnd/>
            </a:ln>
          </p:spPr>
        </p:pic>
        <p:sp>
          <p:nvSpPr>
            <p:cNvPr id="5143" name="Rectangle 1111"/>
            <p:cNvSpPr>
              <a:spLocks noChangeArrowheads="1"/>
            </p:cNvSpPr>
            <p:nvPr/>
          </p:nvSpPr>
          <p:spPr bwMode="auto">
            <a:xfrm>
              <a:off x="752852" y="3687379"/>
              <a:ext cx="1877280" cy="646331"/>
            </a:xfrm>
            <a:prstGeom prst="rect">
              <a:avLst/>
            </a:prstGeom>
            <a:noFill/>
            <a:ln w="12700">
              <a:noFill/>
              <a:miter lim="800000"/>
              <a:headEnd/>
              <a:tailEnd/>
            </a:ln>
          </p:spPr>
          <p:txBody>
            <a:bodyPr wrap="square">
              <a:spAutoFit/>
            </a:bodyPr>
            <a:lstStyle/>
            <a:p>
              <a:pPr algn="ctr">
                <a:buClrTx/>
                <a:buFontTx/>
                <a:buNone/>
              </a:pPr>
              <a:r>
                <a:rPr lang="en-US" altLang="ja-JP" sz="1800" b="1" dirty="0" smtClean="0">
                  <a:latin typeface="Arial" charset="0"/>
                  <a:ea typeface="ＭＳ Ｐゴシック" charset="-128"/>
                </a:rPr>
                <a:t>UNIX/Windows</a:t>
              </a:r>
            </a:p>
            <a:p>
              <a:pPr algn="ctr">
                <a:buClrTx/>
                <a:buFontTx/>
                <a:buNone/>
              </a:pPr>
              <a:r>
                <a:rPr lang="en-US" sz="1800" b="1" dirty="0" smtClean="0">
                  <a:latin typeface="Arial" charset="0"/>
                  <a:ea typeface="ＭＳ Ｐゴシック" charset="-128"/>
                </a:rPr>
                <a:t>Hosts</a:t>
              </a:r>
              <a:endParaRPr lang="en-US" sz="1800" b="1" dirty="0">
                <a:latin typeface="Arial" charset="0"/>
              </a:endParaRPr>
            </a:p>
          </p:txBody>
        </p:sp>
      </p:grpSp>
      <p:grpSp>
        <p:nvGrpSpPr>
          <p:cNvPr id="13" name="Group 61"/>
          <p:cNvGrpSpPr/>
          <p:nvPr/>
        </p:nvGrpSpPr>
        <p:grpSpPr>
          <a:xfrm>
            <a:off x="2524979" y="4048219"/>
            <a:ext cx="2043463" cy="1138456"/>
            <a:chOff x="2725946" y="3197234"/>
            <a:chExt cx="2043463" cy="1138456"/>
          </a:xfrm>
        </p:grpSpPr>
        <p:sp>
          <p:nvSpPr>
            <p:cNvPr id="5132" name="Text Box 1090"/>
            <p:cNvSpPr txBox="1">
              <a:spLocks noChangeArrowheads="1"/>
            </p:cNvSpPr>
            <p:nvPr/>
          </p:nvSpPr>
          <p:spPr bwMode="auto">
            <a:xfrm>
              <a:off x="2725946" y="3689359"/>
              <a:ext cx="2043463" cy="646331"/>
            </a:xfrm>
            <a:prstGeom prst="rect">
              <a:avLst/>
            </a:prstGeom>
            <a:noFill/>
            <a:ln w="0">
              <a:noFill/>
              <a:miter lim="800000"/>
              <a:headEnd/>
              <a:tailEnd/>
            </a:ln>
          </p:spPr>
          <p:txBody>
            <a:bodyPr wrap="square" anchor="ctr">
              <a:spAutoFit/>
            </a:bodyPr>
            <a:lstStyle/>
            <a:p>
              <a:pPr algn="ctr">
                <a:buClrTx/>
                <a:buFontTx/>
                <a:buNone/>
              </a:pPr>
              <a:r>
                <a:rPr lang="en-US" sz="1800" b="1" dirty="0" smtClean="0">
                  <a:latin typeface="Arial" charset="0"/>
                </a:rPr>
                <a:t>Open Systems SnapVault</a:t>
              </a:r>
              <a:endParaRPr lang="en-US" sz="1800" b="1" dirty="0">
                <a:latin typeface="Arial" charset="0"/>
              </a:endParaRPr>
            </a:p>
          </p:txBody>
        </p:sp>
        <p:sp>
          <p:nvSpPr>
            <p:cNvPr id="60" name="Line 1073"/>
            <p:cNvSpPr>
              <a:spLocks noChangeShapeType="1"/>
            </p:cNvSpPr>
            <p:nvPr/>
          </p:nvSpPr>
          <p:spPr bwMode="auto">
            <a:xfrm flipV="1">
              <a:off x="2901759" y="3420541"/>
              <a:ext cx="1691837" cy="46441"/>
            </a:xfrm>
            <a:prstGeom prst="line">
              <a:avLst/>
            </a:prstGeom>
            <a:noFill/>
            <a:ln w="38100">
              <a:solidFill>
                <a:srgbClr val="FF8001"/>
              </a:solidFill>
              <a:round/>
              <a:headEnd type="none" w="med" len="med"/>
              <a:tailEnd type="triangle" w="med" len="med"/>
            </a:ln>
          </p:spPr>
          <p:txBody>
            <a:bodyPr wrap="none" anchor="ctr"/>
            <a:lstStyle/>
            <a:p>
              <a:endParaRPr lang="en-US"/>
            </a:p>
          </p:txBody>
        </p:sp>
        <p:pic>
          <p:nvPicPr>
            <p:cNvPr id="5156" name="Picture 55" descr="SnapVault_right"/>
            <p:cNvPicPr>
              <a:picLocks noChangeAspect="1" noChangeArrowheads="1"/>
            </p:cNvPicPr>
            <p:nvPr/>
          </p:nvPicPr>
          <p:blipFill>
            <a:blip r:embed="rId10" cstate="print"/>
            <a:srcRect/>
            <a:stretch>
              <a:fillRect/>
            </a:stretch>
          </p:blipFill>
          <p:spPr bwMode="auto">
            <a:xfrm>
              <a:off x="3392871" y="3197234"/>
              <a:ext cx="709613" cy="503238"/>
            </a:xfrm>
            <a:prstGeom prst="rect">
              <a:avLst/>
            </a:prstGeom>
            <a:noFill/>
            <a:ln w="9525">
              <a:noFill/>
              <a:miter lim="800000"/>
              <a:headEnd/>
              <a:tailEnd/>
            </a:ln>
          </p:spPr>
        </p:pic>
      </p:grpSp>
      <p:grpSp>
        <p:nvGrpSpPr>
          <p:cNvPr id="14" name="Group 55"/>
          <p:cNvGrpSpPr/>
          <p:nvPr/>
        </p:nvGrpSpPr>
        <p:grpSpPr>
          <a:xfrm>
            <a:off x="566102" y="2927324"/>
            <a:ext cx="1970008" cy="928079"/>
            <a:chOff x="706488" y="4427320"/>
            <a:chExt cx="1970008" cy="928079"/>
          </a:xfrm>
        </p:grpSpPr>
        <p:sp>
          <p:nvSpPr>
            <p:cNvPr id="5144" name="Rectangle 1112"/>
            <p:cNvSpPr>
              <a:spLocks noChangeArrowheads="1"/>
            </p:cNvSpPr>
            <p:nvPr/>
          </p:nvSpPr>
          <p:spPr bwMode="auto">
            <a:xfrm>
              <a:off x="706488" y="4986067"/>
              <a:ext cx="1970008" cy="369332"/>
            </a:xfrm>
            <a:prstGeom prst="rect">
              <a:avLst/>
            </a:prstGeom>
            <a:noFill/>
            <a:ln w="12700">
              <a:noFill/>
              <a:miter lim="800000"/>
              <a:headEnd/>
              <a:tailEnd/>
            </a:ln>
          </p:spPr>
          <p:txBody>
            <a:bodyPr wrap="square">
              <a:spAutoFit/>
            </a:bodyPr>
            <a:lstStyle/>
            <a:p>
              <a:pPr algn="ctr">
                <a:buClrTx/>
                <a:buFontTx/>
                <a:buNone/>
              </a:pPr>
              <a:r>
                <a:rPr lang="en-US" altLang="ja-JP" sz="1800" b="1" dirty="0">
                  <a:latin typeface="Arial" charset="0"/>
                  <a:ea typeface="ＭＳ Ｐゴシック" charset="-128"/>
                </a:rPr>
                <a:t>Primary Storage</a:t>
              </a:r>
              <a:endParaRPr lang="en-US" sz="1800" b="1" dirty="0">
                <a:latin typeface="Arial" charset="0"/>
              </a:endParaRPr>
            </a:p>
          </p:txBody>
        </p:sp>
        <p:grpSp>
          <p:nvGrpSpPr>
            <p:cNvPr id="15" name="Group 52"/>
            <p:cNvGrpSpPr/>
            <p:nvPr/>
          </p:nvGrpSpPr>
          <p:grpSpPr>
            <a:xfrm>
              <a:off x="1176608" y="4427320"/>
              <a:ext cx="1029768" cy="636084"/>
              <a:chOff x="850790" y="4599850"/>
              <a:chExt cx="1029768" cy="636084"/>
            </a:xfrm>
          </p:grpSpPr>
          <p:pic>
            <p:nvPicPr>
              <p:cNvPr id="5150" name="Picture 54" descr="FAS900"/>
              <p:cNvPicPr>
                <a:picLocks noChangeAspect="1" noChangeArrowheads="1"/>
              </p:cNvPicPr>
              <p:nvPr/>
            </p:nvPicPr>
            <p:blipFill>
              <a:blip r:embed="rId6" cstate="print"/>
              <a:srcRect/>
              <a:stretch>
                <a:fillRect/>
              </a:stretch>
            </p:blipFill>
            <p:spPr bwMode="auto">
              <a:xfrm>
                <a:off x="850790" y="4599850"/>
                <a:ext cx="1029768" cy="636084"/>
              </a:xfrm>
              <a:prstGeom prst="rect">
                <a:avLst/>
              </a:prstGeom>
              <a:noFill/>
              <a:ln w="9525">
                <a:noFill/>
                <a:miter lim="800000"/>
                <a:headEnd/>
                <a:tailEnd/>
              </a:ln>
            </p:spPr>
          </p:pic>
          <p:pic>
            <p:nvPicPr>
              <p:cNvPr id="5151" name="Picture 51" descr="Snapshot_copies_3"/>
              <p:cNvPicPr>
                <a:picLocks noChangeAspect="1" noChangeArrowheads="1"/>
              </p:cNvPicPr>
              <p:nvPr/>
            </p:nvPicPr>
            <p:blipFill>
              <a:blip r:embed="rId4" cstate="print"/>
              <a:srcRect/>
              <a:stretch>
                <a:fillRect/>
              </a:stretch>
            </p:blipFill>
            <p:spPr bwMode="auto">
              <a:xfrm>
                <a:off x="1120665" y="4762500"/>
                <a:ext cx="315913" cy="393700"/>
              </a:xfrm>
              <a:prstGeom prst="rect">
                <a:avLst/>
              </a:prstGeom>
              <a:noFill/>
              <a:ln w="9525">
                <a:noFill/>
                <a:miter lim="800000"/>
                <a:headEnd/>
                <a:tailEnd/>
              </a:ln>
            </p:spPr>
          </p:pic>
        </p:grpSp>
      </p:grpSp>
      <p:grpSp>
        <p:nvGrpSpPr>
          <p:cNvPr id="16" name="Group 63"/>
          <p:cNvGrpSpPr/>
          <p:nvPr/>
        </p:nvGrpSpPr>
        <p:grpSpPr>
          <a:xfrm>
            <a:off x="2761956" y="2962222"/>
            <a:ext cx="1758403" cy="858282"/>
            <a:chOff x="2868476" y="4638675"/>
            <a:chExt cx="1758403" cy="858282"/>
          </a:xfrm>
        </p:grpSpPr>
        <p:sp>
          <p:nvSpPr>
            <p:cNvPr id="5141" name="Text Box 1105"/>
            <p:cNvSpPr txBox="1">
              <a:spLocks noChangeArrowheads="1"/>
            </p:cNvSpPr>
            <p:nvPr/>
          </p:nvSpPr>
          <p:spPr bwMode="auto">
            <a:xfrm>
              <a:off x="2990846" y="5127625"/>
              <a:ext cx="1513662" cy="369332"/>
            </a:xfrm>
            <a:prstGeom prst="rect">
              <a:avLst/>
            </a:prstGeom>
            <a:noFill/>
            <a:ln w="0">
              <a:noFill/>
              <a:miter lim="800000"/>
              <a:headEnd/>
              <a:tailEnd/>
            </a:ln>
          </p:spPr>
          <p:txBody>
            <a:bodyPr wrap="square" anchor="ctr">
              <a:spAutoFit/>
            </a:bodyPr>
            <a:lstStyle/>
            <a:p>
              <a:pPr>
                <a:buClrTx/>
                <a:buFontTx/>
                <a:buNone/>
              </a:pPr>
              <a:r>
                <a:rPr lang="en-US" sz="1800" b="1" dirty="0">
                  <a:latin typeface="Arial" charset="0"/>
                </a:rPr>
                <a:t>SnapVault</a:t>
              </a:r>
            </a:p>
          </p:txBody>
        </p:sp>
        <p:sp>
          <p:nvSpPr>
            <p:cNvPr id="59" name="Line 1073"/>
            <p:cNvSpPr>
              <a:spLocks noChangeShapeType="1"/>
            </p:cNvSpPr>
            <p:nvPr/>
          </p:nvSpPr>
          <p:spPr bwMode="auto">
            <a:xfrm flipV="1">
              <a:off x="2868476" y="4918862"/>
              <a:ext cx="1758403" cy="4379"/>
            </a:xfrm>
            <a:prstGeom prst="line">
              <a:avLst/>
            </a:prstGeom>
            <a:noFill/>
            <a:ln w="38100">
              <a:solidFill>
                <a:srgbClr val="FF8001"/>
              </a:solidFill>
              <a:round/>
              <a:headEnd type="none" w="med" len="med"/>
              <a:tailEnd type="triangle" w="med" len="med"/>
            </a:ln>
          </p:spPr>
          <p:txBody>
            <a:bodyPr wrap="none" anchor="ctr"/>
            <a:lstStyle/>
            <a:p>
              <a:endParaRPr lang="en-US"/>
            </a:p>
          </p:txBody>
        </p:sp>
        <p:pic>
          <p:nvPicPr>
            <p:cNvPr id="5157" name="Picture 55" descr="SnapVault_right"/>
            <p:cNvPicPr>
              <a:picLocks noChangeAspect="1" noChangeArrowheads="1"/>
            </p:cNvPicPr>
            <p:nvPr/>
          </p:nvPicPr>
          <p:blipFill>
            <a:blip r:embed="rId10" cstate="print"/>
            <a:srcRect/>
            <a:stretch>
              <a:fillRect/>
            </a:stretch>
          </p:blipFill>
          <p:spPr bwMode="auto">
            <a:xfrm>
              <a:off x="3392871" y="4638675"/>
              <a:ext cx="709613" cy="503238"/>
            </a:xfrm>
            <a:prstGeom prst="rect">
              <a:avLst/>
            </a:prstGeom>
            <a:noFill/>
            <a:ln w="9525">
              <a:noFill/>
              <a:miter lim="800000"/>
              <a:headEnd/>
              <a:tailEnd/>
            </a:ln>
          </p:spPr>
        </p:pic>
      </p:grpSp>
      <p:sp>
        <p:nvSpPr>
          <p:cNvPr id="61" name="Left-Right Arrow 60"/>
          <p:cNvSpPr/>
          <p:nvPr/>
        </p:nvSpPr>
        <p:spPr bwMode="auto">
          <a:xfrm>
            <a:off x="5901478" y="904352"/>
            <a:ext cx="238069" cy="110533"/>
          </a:xfrm>
          <a:prstGeom prst="leftRightArrow">
            <a:avLst/>
          </a:prstGeom>
          <a:solidFill>
            <a:srgbClr val="005EAC"/>
          </a:solidFill>
          <a:ln w="9525" cap="flat" cmpd="sng" algn="ctr">
            <a:solidFill>
              <a:srgbClr val="005EAC"/>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20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20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20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20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20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20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20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2000"/>
                                        <p:tgtEl>
                                          <p:spTgt spid="4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2000"/>
                                        <p:tgtEl>
                                          <p:spTgt spid="1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6"/>
          <p:cNvSpPr>
            <a:spLocks noGrp="1" noChangeArrowheads="1"/>
          </p:cNvSpPr>
          <p:nvPr>
            <p:ph type="title"/>
          </p:nvPr>
        </p:nvSpPr>
        <p:spPr/>
        <p:txBody>
          <a:bodyPr/>
          <a:lstStyle/>
          <a:p>
            <a:pPr eaLnBrk="1" hangingPunct="1"/>
            <a:r>
              <a:rPr lang="en-US" smtClean="0"/>
              <a:t>Operations Manager Architecture</a:t>
            </a:r>
          </a:p>
        </p:txBody>
      </p:sp>
      <p:sp>
        <p:nvSpPr>
          <p:cNvPr id="10242" name="Line 32"/>
          <p:cNvSpPr>
            <a:spLocks noChangeShapeType="1"/>
          </p:cNvSpPr>
          <p:nvPr/>
        </p:nvSpPr>
        <p:spPr bwMode="gray">
          <a:xfrm>
            <a:off x="4482947" y="4123269"/>
            <a:ext cx="0" cy="1145468"/>
          </a:xfrm>
          <a:prstGeom prst="line">
            <a:avLst/>
          </a:prstGeom>
          <a:noFill/>
          <a:ln w="19050">
            <a:solidFill>
              <a:schemeClr val="accent1"/>
            </a:solidFill>
            <a:round/>
            <a:headEnd/>
            <a:tailEnd/>
          </a:ln>
        </p:spPr>
        <p:txBody>
          <a:bodyPr wrap="none" anchor="ctr"/>
          <a:lstStyle/>
          <a:p>
            <a:endParaRPr lang="en-US" sz="4800"/>
          </a:p>
        </p:txBody>
      </p:sp>
      <p:sp>
        <p:nvSpPr>
          <p:cNvPr id="10245" name="Rectangle 2"/>
          <p:cNvSpPr>
            <a:spLocks noChangeArrowheads="1"/>
          </p:cNvSpPr>
          <p:nvPr/>
        </p:nvSpPr>
        <p:spPr bwMode="gray">
          <a:xfrm>
            <a:off x="1098923" y="4271292"/>
            <a:ext cx="7797375" cy="2234002"/>
          </a:xfrm>
          <a:prstGeom prst="rect">
            <a:avLst/>
          </a:prstGeom>
          <a:noFill/>
          <a:ln w="19050" algn="ctr">
            <a:solidFill>
              <a:schemeClr val="tx2"/>
            </a:solidFill>
            <a:miter lim="800000"/>
            <a:headEnd/>
            <a:tailEnd/>
          </a:ln>
        </p:spPr>
        <p:txBody>
          <a:bodyPr wrap="none"/>
          <a:lstStyle/>
          <a:p>
            <a:pPr algn="l"/>
            <a:r>
              <a:rPr lang="en-US" sz="2400" b="1" dirty="0">
                <a:solidFill>
                  <a:schemeClr val="tx2"/>
                </a:solidFill>
                <a:cs typeface="Arial" pitchFamily="34" charset="0"/>
              </a:rPr>
              <a:t>Targets</a:t>
            </a:r>
          </a:p>
        </p:txBody>
      </p:sp>
      <p:sp>
        <p:nvSpPr>
          <p:cNvPr id="10247" name="Rectangle 7"/>
          <p:cNvSpPr>
            <a:spLocks noChangeArrowheads="1"/>
          </p:cNvSpPr>
          <p:nvPr/>
        </p:nvSpPr>
        <p:spPr bwMode="gray">
          <a:xfrm>
            <a:off x="6542250" y="975787"/>
            <a:ext cx="2339102" cy="646331"/>
          </a:xfrm>
          <a:prstGeom prst="rect">
            <a:avLst/>
          </a:prstGeom>
          <a:noFill/>
          <a:ln w="19050" algn="ctr">
            <a:noFill/>
            <a:miter lim="800000"/>
            <a:headEnd/>
            <a:tailEnd/>
          </a:ln>
        </p:spPr>
        <p:txBody>
          <a:bodyPr wrap="none">
            <a:spAutoFit/>
          </a:bodyPr>
          <a:lstStyle/>
          <a:p>
            <a:pPr algn="ctr"/>
            <a:r>
              <a:rPr lang="en-US" sz="1800" b="1" dirty="0" smtClean="0">
                <a:cs typeface="Arial" pitchFamily="34" charset="0"/>
              </a:rPr>
              <a:t>Protection Manager</a:t>
            </a:r>
          </a:p>
          <a:p>
            <a:pPr algn="ctr"/>
            <a:r>
              <a:rPr lang="en-US" sz="1800" b="1" dirty="0" smtClean="0">
                <a:cs typeface="Arial" pitchFamily="34" charset="0"/>
              </a:rPr>
              <a:t>(Java-based UI)</a:t>
            </a:r>
          </a:p>
        </p:txBody>
      </p:sp>
      <p:sp>
        <p:nvSpPr>
          <p:cNvPr id="10248" name="Rectangle 9"/>
          <p:cNvSpPr>
            <a:spLocks noChangeArrowheads="1"/>
          </p:cNvSpPr>
          <p:nvPr/>
        </p:nvSpPr>
        <p:spPr bwMode="gray">
          <a:xfrm>
            <a:off x="1098923" y="966971"/>
            <a:ext cx="7797375" cy="1382304"/>
          </a:xfrm>
          <a:prstGeom prst="rect">
            <a:avLst/>
          </a:prstGeom>
          <a:noFill/>
          <a:ln w="19050" algn="ctr">
            <a:solidFill>
              <a:schemeClr val="bg2"/>
            </a:solidFill>
            <a:miter lim="800000"/>
            <a:headEnd/>
            <a:tailEnd/>
          </a:ln>
        </p:spPr>
        <p:txBody>
          <a:bodyPr wrap="none"/>
          <a:lstStyle/>
          <a:p>
            <a:pPr algn="l"/>
            <a:r>
              <a:rPr lang="en-US" sz="2400" b="1" dirty="0">
                <a:solidFill>
                  <a:schemeClr val="bg2"/>
                </a:solidFill>
                <a:cs typeface="Arial" pitchFamily="34" charset="0"/>
              </a:rPr>
              <a:t>User Interface</a:t>
            </a:r>
          </a:p>
        </p:txBody>
      </p:sp>
      <p:sp>
        <p:nvSpPr>
          <p:cNvPr id="10249" name="Rectangle 10"/>
          <p:cNvSpPr>
            <a:spLocks noChangeArrowheads="1"/>
          </p:cNvSpPr>
          <p:nvPr/>
        </p:nvSpPr>
        <p:spPr bwMode="gray">
          <a:xfrm>
            <a:off x="6839924" y="2624824"/>
            <a:ext cx="1673793" cy="1421017"/>
          </a:xfrm>
          <a:prstGeom prst="rect">
            <a:avLst/>
          </a:prstGeom>
          <a:solidFill>
            <a:srgbClr val="FFFFFF"/>
          </a:solidFill>
          <a:ln w="19050" algn="ctr">
            <a:solidFill>
              <a:schemeClr val="accent1"/>
            </a:solidFill>
            <a:miter lim="800000"/>
            <a:headEnd/>
            <a:tailEnd/>
          </a:ln>
        </p:spPr>
        <p:txBody>
          <a:bodyPr wrap="none"/>
          <a:lstStyle/>
          <a:p>
            <a:pPr marL="117475" indent="-117475">
              <a:buFont typeface="Wingdings 2" pitchFamily="18" charset="2"/>
              <a:buChar char="¡"/>
            </a:pPr>
            <a:r>
              <a:rPr lang="en-US" sz="1800" b="1" dirty="0">
                <a:cs typeface="Arial" pitchFamily="34" charset="0"/>
              </a:rPr>
              <a:t>Discovery</a:t>
            </a:r>
          </a:p>
          <a:p>
            <a:pPr marL="117475" indent="-117475">
              <a:buFont typeface="Wingdings 2" pitchFamily="18" charset="2"/>
              <a:buChar char="¡"/>
            </a:pPr>
            <a:r>
              <a:rPr lang="en-US" sz="1800" b="1" dirty="0">
                <a:cs typeface="Arial" pitchFamily="34" charset="0"/>
              </a:rPr>
              <a:t>Monitoring</a:t>
            </a:r>
          </a:p>
          <a:p>
            <a:pPr marL="117475" indent="-117475">
              <a:buFont typeface="Wingdings 2" pitchFamily="18" charset="2"/>
              <a:buChar char="¡"/>
            </a:pPr>
            <a:r>
              <a:rPr lang="en-US" sz="1800" b="1" dirty="0">
                <a:cs typeface="Arial" pitchFamily="34" charset="0"/>
              </a:rPr>
              <a:t>Alerting</a:t>
            </a:r>
          </a:p>
          <a:p>
            <a:pPr marL="117475" indent="-117475">
              <a:buFont typeface="Wingdings 2" pitchFamily="18" charset="2"/>
              <a:buChar char="¡"/>
            </a:pPr>
            <a:r>
              <a:rPr lang="en-US" sz="1800" b="1" dirty="0">
                <a:cs typeface="Arial" pitchFamily="34" charset="0"/>
              </a:rPr>
              <a:t>Reporting</a:t>
            </a:r>
          </a:p>
          <a:p>
            <a:pPr marL="117475" indent="-117475">
              <a:buFont typeface="Wingdings 2" pitchFamily="18" charset="2"/>
              <a:buChar char="¡"/>
            </a:pPr>
            <a:r>
              <a:rPr lang="en-US" sz="1800" b="1" dirty="0">
                <a:cs typeface="Arial" pitchFamily="34" charset="0"/>
              </a:rPr>
              <a:t>API Server</a:t>
            </a:r>
          </a:p>
        </p:txBody>
      </p:sp>
      <p:sp>
        <p:nvSpPr>
          <p:cNvPr id="10250" name="Rectangle 11"/>
          <p:cNvSpPr>
            <a:spLocks noChangeArrowheads="1"/>
          </p:cNvSpPr>
          <p:nvPr/>
        </p:nvSpPr>
        <p:spPr bwMode="gray">
          <a:xfrm>
            <a:off x="2672519" y="2661260"/>
            <a:ext cx="3916457" cy="369332"/>
          </a:xfrm>
          <a:prstGeom prst="rect">
            <a:avLst/>
          </a:prstGeom>
          <a:noFill/>
          <a:ln w="19050" algn="ctr">
            <a:noFill/>
            <a:miter lim="800000"/>
            <a:headEnd/>
            <a:tailEnd/>
          </a:ln>
        </p:spPr>
        <p:txBody>
          <a:bodyPr wrap="none">
            <a:spAutoFit/>
          </a:bodyPr>
          <a:lstStyle/>
          <a:p>
            <a:pPr algn="ctr"/>
            <a:r>
              <a:rPr lang="en-US" sz="1800" b="1" dirty="0">
                <a:cs typeface="Arial" pitchFamily="34" charset="0"/>
              </a:rPr>
              <a:t>Operations Manager </a:t>
            </a:r>
            <a:r>
              <a:rPr lang="en-US" sz="1800" b="1" dirty="0" smtClean="0">
                <a:cs typeface="Arial" pitchFamily="34" charset="0"/>
              </a:rPr>
              <a:t>(DFM Server)</a:t>
            </a:r>
            <a:endParaRPr lang="en-US" sz="1800" b="1" dirty="0">
              <a:cs typeface="Arial" pitchFamily="34" charset="0"/>
            </a:endParaRPr>
          </a:p>
        </p:txBody>
      </p:sp>
      <p:sp>
        <p:nvSpPr>
          <p:cNvPr id="10251" name="Rectangle 12"/>
          <p:cNvSpPr>
            <a:spLocks noChangeArrowheads="1"/>
          </p:cNvSpPr>
          <p:nvPr/>
        </p:nvSpPr>
        <p:spPr bwMode="gray">
          <a:xfrm>
            <a:off x="1098923" y="2620270"/>
            <a:ext cx="7797375" cy="1480227"/>
          </a:xfrm>
          <a:prstGeom prst="rect">
            <a:avLst/>
          </a:prstGeom>
          <a:noFill/>
          <a:ln w="19050" algn="ctr">
            <a:solidFill>
              <a:schemeClr val="accent2"/>
            </a:solidFill>
            <a:miter lim="800000"/>
            <a:headEnd/>
            <a:tailEnd/>
          </a:ln>
        </p:spPr>
        <p:txBody>
          <a:bodyPr wrap="none"/>
          <a:lstStyle/>
          <a:p>
            <a:pPr algn="l"/>
            <a:r>
              <a:rPr lang="en-US" sz="2400" b="1" dirty="0">
                <a:solidFill>
                  <a:schemeClr val="accent2"/>
                </a:solidFill>
                <a:cs typeface="Arial" pitchFamily="34" charset="0"/>
              </a:rPr>
              <a:t>Server</a:t>
            </a:r>
          </a:p>
        </p:txBody>
      </p:sp>
      <p:pic>
        <p:nvPicPr>
          <p:cNvPr id="10252" name="Picture 13" descr="FAS900"/>
          <p:cNvPicPr>
            <a:picLocks noChangeAspect="1" noChangeArrowheads="1"/>
          </p:cNvPicPr>
          <p:nvPr/>
        </p:nvPicPr>
        <p:blipFill>
          <a:blip r:embed="rId3" cstate="print"/>
          <a:srcRect/>
          <a:stretch>
            <a:fillRect/>
          </a:stretch>
        </p:blipFill>
        <p:spPr bwMode="gray">
          <a:xfrm>
            <a:off x="6445954" y="5701417"/>
            <a:ext cx="715063" cy="441790"/>
          </a:xfrm>
          <a:prstGeom prst="rect">
            <a:avLst/>
          </a:prstGeom>
          <a:noFill/>
          <a:ln w="9525">
            <a:noFill/>
            <a:miter lim="800000"/>
            <a:headEnd/>
            <a:tailEnd/>
          </a:ln>
        </p:spPr>
      </p:pic>
      <p:sp>
        <p:nvSpPr>
          <p:cNvPr id="10253" name="Rectangle 16"/>
          <p:cNvSpPr>
            <a:spLocks noChangeArrowheads="1"/>
          </p:cNvSpPr>
          <p:nvPr/>
        </p:nvSpPr>
        <p:spPr bwMode="gray">
          <a:xfrm>
            <a:off x="5982451" y="6143208"/>
            <a:ext cx="2941832" cy="369332"/>
          </a:xfrm>
          <a:prstGeom prst="rect">
            <a:avLst/>
          </a:prstGeom>
          <a:noFill/>
          <a:ln w="19050" algn="ctr">
            <a:noFill/>
            <a:miter lim="800000"/>
            <a:headEnd/>
            <a:tailEnd/>
          </a:ln>
        </p:spPr>
        <p:txBody>
          <a:bodyPr wrap="none">
            <a:spAutoFit/>
          </a:bodyPr>
          <a:lstStyle/>
          <a:p>
            <a:pPr algn="ctr"/>
            <a:r>
              <a:rPr lang="en-US" sz="1800" b="1" dirty="0" smtClean="0">
                <a:cs typeface="Arial" pitchFamily="34" charset="0"/>
              </a:rPr>
              <a:t>NetApp</a:t>
            </a:r>
            <a:r>
              <a:rPr lang="en-US" sz="1800" b="1" dirty="0">
                <a:cs typeface="Arial" pitchFamily="34" charset="0"/>
              </a:rPr>
              <a:t> </a:t>
            </a:r>
            <a:r>
              <a:rPr lang="en-US" sz="1800" b="1" dirty="0" smtClean="0">
                <a:cs typeface="Arial" pitchFamily="34" charset="0"/>
              </a:rPr>
              <a:t>Storage Systems</a:t>
            </a:r>
            <a:endParaRPr lang="en-US" sz="1800" b="1" dirty="0">
              <a:cs typeface="Arial" pitchFamily="34" charset="0"/>
            </a:endParaRPr>
          </a:p>
        </p:txBody>
      </p:sp>
      <p:sp>
        <p:nvSpPr>
          <p:cNvPr id="10254" name="Rectangle 17"/>
          <p:cNvSpPr>
            <a:spLocks noChangeArrowheads="1"/>
          </p:cNvSpPr>
          <p:nvPr/>
        </p:nvSpPr>
        <p:spPr bwMode="gray">
          <a:xfrm>
            <a:off x="2235281" y="6143208"/>
            <a:ext cx="2292038" cy="369332"/>
          </a:xfrm>
          <a:prstGeom prst="rect">
            <a:avLst/>
          </a:prstGeom>
          <a:noFill/>
          <a:ln w="19050" algn="ctr">
            <a:noFill/>
            <a:miter lim="800000"/>
            <a:headEnd/>
            <a:tailEnd/>
          </a:ln>
        </p:spPr>
        <p:txBody>
          <a:bodyPr wrap="none">
            <a:spAutoFit/>
          </a:bodyPr>
          <a:lstStyle/>
          <a:p>
            <a:pPr algn="ctr"/>
            <a:r>
              <a:rPr lang="en-US" sz="1800" b="1" dirty="0" smtClean="0">
                <a:cs typeface="Arial" pitchFamily="34" charset="0"/>
              </a:rPr>
              <a:t>NetApp</a:t>
            </a:r>
            <a:r>
              <a:rPr lang="en-US" sz="1800" b="1" dirty="0">
                <a:cs typeface="Arial" pitchFamily="34" charset="0"/>
              </a:rPr>
              <a:t> Host </a:t>
            </a:r>
            <a:r>
              <a:rPr lang="en-US" sz="1800" b="1" dirty="0" smtClean="0">
                <a:cs typeface="Arial" pitchFamily="34" charset="0"/>
              </a:rPr>
              <a:t>Agent</a:t>
            </a:r>
            <a:endParaRPr lang="en-US" sz="1800" b="1" dirty="0">
              <a:cs typeface="Arial" pitchFamily="34" charset="0"/>
            </a:endParaRPr>
          </a:p>
        </p:txBody>
      </p:sp>
      <p:pic>
        <p:nvPicPr>
          <p:cNvPr id="10257" name="Picture 23"/>
          <p:cNvPicPr>
            <a:picLocks noChangeAspect="1" noChangeArrowheads="1"/>
          </p:cNvPicPr>
          <p:nvPr/>
        </p:nvPicPr>
        <p:blipFill>
          <a:blip r:embed="rId4" cstate="print"/>
          <a:srcRect/>
          <a:stretch>
            <a:fillRect/>
          </a:stretch>
        </p:blipFill>
        <p:spPr bwMode="gray">
          <a:xfrm>
            <a:off x="3662587" y="1204798"/>
            <a:ext cx="1101750" cy="784926"/>
          </a:xfrm>
          <a:prstGeom prst="rect">
            <a:avLst/>
          </a:prstGeom>
          <a:noFill/>
          <a:ln w="9525" algn="ctr">
            <a:noFill/>
            <a:miter lim="800000"/>
            <a:headEnd/>
            <a:tailEnd/>
          </a:ln>
        </p:spPr>
      </p:pic>
      <p:pic>
        <p:nvPicPr>
          <p:cNvPr id="10259" name="Picture 25" descr="Desktop"/>
          <p:cNvPicPr>
            <a:picLocks noChangeAspect="1" noChangeArrowheads="1"/>
          </p:cNvPicPr>
          <p:nvPr/>
        </p:nvPicPr>
        <p:blipFill>
          <a:blip r:embed="rId5" cstate="print"/>
          <a:srcRect/>
          <a:stretch>
            <a:fillRect/>
          </a:stretch>
        </p:blipFill>
        <p:spPr bwMode="gray">
          <a:xfrm>
            <a:off x="7486722" y="1608477"/>
            <a:ext cx="569318" cy="635360"/>
          </a:xfrm>
          <a:prstGeom prst="rect">
            <a:avLst/>
          </a:prstGeom>
          <a:noFill/>
          <a:ln w="9525">
            <a:noFill/>
            <a:miter lim="800000"/>
            <a:headEnd/>
            <a:tailEnd/>
          </a:ln>
        </p:spPr>
      </p:pic>
      <p:sp>
        <p:nvSpPr>
          <p:cNvPr id="10260" name="Freeform 26"/>
          <p:cNvSpPr>
            <a:spLocks/>
          </p:cNvSpPr>
          <p:nvPr/>
        </p:nvSpPr>
        <p:spPr bwMode="gray">
          <a:xfrm>
            <a:off x="5605642" y="2319867"/>
            <a:ext cx="1042990" cy="942593"/>
          </a:xfrm>
          <a:custGeom>
            <a:avLst/>
            <a:gdLst>
              <a:gd name="T0" fmla="*/ 2147483647 w 458"/>
              <a:gd name="T1" fmla="*/ 0 h 589"/>
              <a:gd name="T2" fmla="*/ 2147483647 w 458"/>
              <a:gd name="T3" fmla="*/ 2147483647 h 589"/>
              <a:gd name="T4" fmla="*/ 0 w 458"/>
              <a:gd name="T5" fmla="*/ 2147483647 h 589"/>
              <a:gd name="T6" fmla="*/ 0 60000 65536"/>
              <a:gd name="T7" fmla="*/ 0 60000 65536"/>
              <a:gd name="T8" fmla="*/ 0 60000 65536"/>
              <a:gd name="T9" fmla="*/ 0 w 458"/>
              <a:gd name="T10" fmla="*/ 0 h 589"/>
              <a:gd name="T11" fmla="*/ 458 w 458"/>
              <a:gd name="T12" fmla="*/ 589 h 589"/>
            </a:gdLst>
            <a:ahLst/>
            <a:cxnLst>
              <a:cxn ang="T6">
                <a:pos x="T0" y="T1"/>
              </a:cxn>
              <a:cxn ang="T7">
                <a:pos x="T2" y="T3"/>
              </a:cxn>
              <a:cxn ang="T8">
                <a:pos x="T4" y="T5"/>
              </a:cxn>
            </a:cxnLst>
            <a:rect l="T9" t="T10" r="T11" b="T12"/>
            <a:pathLst>
              <a:path w="458" h="589">
                <a:moveTo>
                  <a:pt x="458" y="0"/>
                </a:moveTo>
                <a:lnTo>
                  <a:pt x="456" y="589"/>
                </a:lnTo>
                <a:lnTo>
                  <a:pt x="0" y="589"/>
                </a:lnTo>
              </a:path>
            </a:pathLst>
          </a:custGeom>
          <a:noFill/>
          <a:ln w="19050">
            <a:solidFill>
              <a:schemeClr val="accent1"/>
            </a:solidFill>
            <a:round/>
            <a:headEnd/>
            <a:tailEnd/>
          </a:ln>
        </p:spPr>
        <p:txBody>
          <a:bodyPr wrap="none" anchor="ctr"/>
          <a:lstStyle/>
          <a:p>
            <a:endParaRPr lang="en-US" sz="4800"/>
          </a:p>
        </p:txBody>
      </p:sp>
      <p:pic>
        <p:nvPicPr>
          <p:cNvPr id="10261" name="Picture 27" descr="Desktop"/>
          <p:cNvPicPr>
            <a:picLocks noChangeAspect="1" noChangeArrowheads="1"/>
          </p:cNvPicPr>
          <p:nvPr/>
        </p:nvPicPr>
        <p:blipFill>
          <a:blip r:embed="rId5" cstate="print"/>
          <a:srcRect/>
          <a:stretch>
            <a:fillRect/>
          </a:stretch>
        </p:blipFill>
        <p:spPr bwMode="gray">
          <a:xfrm>
            <a:off x="5689903" y="3007406"/>
            <a:ext cx="569318" cy="635360"/>
          </a:xfrm>
          <a:prstGeom prst="rect">
            <a:avLst/>
          </a:prstGeom>
          <a:noFill/>
          <a:ln w="9525">
            <a:noFill/>
            <a:miter lim="800000"/>
            <a:headEnd/>
            <a:tailEnd/>
          </a:ln>
        </p:spPr>
      </p:pic>
      <p:sp>
        <p:nvSpPr>
          <p:cNvPr id="10262" name="AutoShape 28"/>
          <p:cNvSpPr>
            <a:spLocks noChangeArrowheads="1"/>
          </p:cNvSpPr>
          <p:nvPr/>
        </p:nvSpPr>
        <p:spPr bwMode="gray">
          <a:xfrm>
            <a:off x="3348515" y="3025881"/>
            <a:ext cx="1700994" cy="784426"/>
          </a:xfrm>
          <a:prstGeom prst="can">
            <a:avLst>
              <a:gd name="adj" fmla="val 25000"/>
            </a:avLst>
          </a:prstGeom>
          <a:solidFill>
            <a:schemeClr val="accent2"/>
          </a:solidFill>
          <a:ln w="19050">
            <a:solidFill>
              <a:schemeClr val="bg1"/>
            </a:solidFill>
            <a:round/>
            <a:headEnd/>
            <a:tailEnd/>
          </a:ln>
        </p:spPr>
        <p:txBody>
          <a:bodyPr wrap="none" anchor="ctr"/>
          <a:lstStyle/>
          <a:p>
            <a:pPr algn="ctr"/>
            <a:r>
              <a:rPr lang="en-US" sz="1600" dirty="0">
                <a:solidFill>
                  <a:schemeClr val="bg1"/>
                </a:solidFill>
                <a:cs typeface="Arial" pitchFamily="34" charset="0"/>
              </a:rPr>
              <a:t>DFM Repository</a:t>
            </a:r>
          </a:p>
        </p:txBody>
      </p:sp>
      <p:cxnSp>
        <p:nvCxnSpPr>
          <p:cNvPr id="10263" name="AutoShape 29"/>
          <p:cNvCxnSpPr>
            <a:cxnSpLocks noChangeShapeType="1"/>
            <a:stCxn id="10261" idx="1"/>
            <a:endCxn id="10262" idx="4"/>
          </p:cNvCxnSpPr>
          <p:nvPr/>
        </p:nvCxnSpPr>
        <p:spPr bwMode="gray">
          <a:xfrm rot="10800000" flipV="1">
            <a:off x="5049510" y="3325086"/>
            <a:ext cx="640394" cy="93007"/>
          </a:xfrm>
          <a:prstGeom prst="straightConnector1">
            <a:avLst/>
          </a:prstGeom>
          <a:noFill/>
          <a:ln w="19050">
            <a:solidFill>
              <a:schemeClr val="tx1"/>
            </a:solidFill>
            <a:round/>
            <a:headEnd/>
            <a:tailEnd/>
          </a:ln>
        </p:spPr>
      </p:cxnSp>
      <p:sp>
        <p:nvSpPr>
          <p:cNvPr id="10264" name="Freeform 30"/>
          <p:cNvSpPr>
            <a:spLocks/>
          </p:cNvSpPr>
          <p:nvPr/>
        </p:nvSpPr>
        <p:spPr bwMode="gray">
          <a:xfrm flipH="1">
            <a:off x="2392413" y="4123269"/>
            <a:ext cx="705954" cy="1496167"/>
          </a:xfrm>
          <a:custGeom>
            <a:avLst/>
            <a:gdLst>
              <a:gd name="T0" fmla="*/ 2147483647 w 458"/>
              <a:gd name="T1" fmla="*/ 0 h 589"/>
              <a:gd name="T2" fmla="*/ 2147483647 w 458"/>
              <a:gd name="T3" fmla="*/ 2147483647 h 589"/>
              <a:gd name="T4" fmla="*/ 0 w 458"/>
              <a:gd name="T5" fmla="*/ 2147483647 h 589"/>
              <a:gd name="T6" fmla="*/ 0 60000 65536"/>
              <a:gd name="T7" fmla="*/ 0 60000 65536"/>
              <a:gd name="T8" fmla="*/ 0 60000 65536"/>
              <a:gd name="T9" fmla="*/ 0 w 458"/>
              <a:gd name="T10" fmla="*/ 0 h 589"/>
              <a:gd name="T11" fmla="*/ 458 w 458"/>
              <a:gd name="T12" fmla="*/ 589 h 589"/>
            </a:gdLst>
            <a:ahLst/>
            <a:cxnLst>
              <a:cxn ang="T6">
                <a:pos x="T0" y="T1"/>
              </a:cxn>
              <a:cxn ang="T7">
                <a:pos x="T2" y="T3"/>
              </a:cxn>
              <a:cxn ang="T8">
                <a:pos x="T4" y="T5"/>
              </a:cxn>
            </a:cxnLst>
            <a:rect l="T9" t="T10" r="T11" b="T12"/>
            <a:pathLst>
              <a:path w="458" h="589">
                <a:moveTo>
                  <a:pt x="458" y="0"/>
                </a:moveTo>
                <a:lnTo>
                  <a:pt x="456" y="589"/>
                </a:lnTo>
                <a:lnTo>
                  <a:pt x="0" y="589"/>
                </a:lnTo>
              </a:path>
            </a:pathLst>
          </a:custGeom>
          <a:noFill/>
          <a:ln w="19050">
            <a:solidFill>
              <a:schemeClr val="accent1"/>
            </a:solidFill>
            <a:round/>
            <a:headEnd/>
            <a:tailEnd/>
          </a:ln>
        </p:spPr>
        <p:txBody>
          <a:bodyPr wrap="none" anchor="ctr"/>
          <a:lstStyle/>
          <a:p>
            <a:endParaRPr lang="en-US" sz="4800"/>
          </a:p>
        </p:txBody>
      </p:sp>
      <p:pic>
        <p:nvPicPr>
          <p:cNvPr id="10265" name="Picture 31" descr="Server_generic"/>
          <p:cNvPicPr>
            <a:picLocks noChangeAspect="1" noChangeArrowheads="1"/>
          </p:cNvPicPr>
          <p:nvPr/>
        </p:nvPicPr>
        <p:blipFill>
          <a:blip r:embed="rId6" cstate="print"/>
          <a:srcRect/>
          <a:stretch>
            <a:fillRect/>
          </a:stretch>
        </p:blipFill>
        <p:spPr bwMode="gray">
          <a:xfrm>
            <a:off x="3052822" y="5097941"/>
            <a:ext cx="564763" cy="1045268"/>
          </a:xfrm>
          <a:prstGeom prst="rect">
            <a:avLst/>
          </a:prstGeom>
          <a:noFill/>
          <a:ln w="9525">
            <a:noFill/>
            <a:miter lim="800000"/>
            <a:headEnd/>
            <a:tailEnd/>
          </a:ln>
        </p:spPr>
      </p:pic>
      <p:pic>
        <p:nvPicPr>
          <p:cNvPr id="10266" name="Picture 33" descr="FAS900_cluster_A"/>
          <p:cNvPicPr>
            <a:picLocks noChangeAspect="1" noChangeArrowheads="1"/>
          </p:cNvPicPr>
          <p:nvPr/>
        </p:nvPicPr>
        <p:blipFill>
          <a:blip r:embed="rId7" cstate="print"/>
          <a:srcRect/>
          <a:stretch>
            <a:fillRect/>
          </a:stretch>
        </p:blipFill>
        <p:spPr bwMode="gray">
          <a:xfrm>
            <a:off x="4287102" y="5097941"/>
            <a:ext cx="721896" cy="1045268"/>
          </a:xfrm>
          <a:prstGeom prst="rect">
            <a:avLst/>
          </a:prstGeom>
          <a:noFill/>
          <a:ln w="9525">
            <a:noFill/>
            <a:miter lim="800000"/>
            <a:headEnd/>
            <a:tailEnd/>
          </a:ln>
        </p:spPr>
      </p:pic>
      <p:sp>
        <p:nvSpPr>
          <p:cNvPr id="10267" name="Freeform 34"/>
          <p:cNvSpPr>
            <a:spLocks/>
          </p:cNvSpPr>
          <p:nvPr/>
        </p:nvSpPr>
        <p:spPr bwMode="gray">
          <a:xfrm>
            <a:off x="6839924" y="4123269"/>
            <a:ext cx="321094" cy="1286659"/>
          </a:xfrm>
          <a:custGeom>
            <a:avLst/>
            <a:gdLst>
              <a:gd name="T0" fmla="*/ 2147483647 w 458"/>
              <a:gd name="T1" fmla="*/ 0 h 589"/>
              <a:gd name="T2" fmla="*/ 2147483647 w 458"/>
              <a:gd name="T3" fmla="*/ 2147483647 h 589"/>
              <a:gd name="T4" fmla="*/ 0 w 458"/>
              <a:gd name="T5" fmla="*/ 2147483647 h 589"/>
              <a:gd name="T6" fmla="*/ 0 60000 65536"/>
              <a:gd name="T7" fmla="*/ 0 60000 65536"/>
              <a:gd name="T8" fmla="*/ 0 60000 65536"/>
              <a:gd name="T9" fmla="*/ 0 w 458"/>
              <a:gd name="T10" fmla="*/ 0 h 589"/>
              <a:gd name="T11" fmla="*/ 458 w 458"/>
              <a:gd name="T12" fmla="*/ 589 h 589"/>
            </a:gdLst>
            <a:ahLst/>
            <a:cxnLst>
              <a:cxn ang="T6">
                <a:pos x="T0" y="T1"/>
              </a:cxn>
              <a:cxn ang="T7">
                <a:pos x="T2" y="T3"/>
              </a:cxn>
              <a:cxn ang="T8">
                <a:pos x="T4" y="T5"/>
              </a:cxn>
            </a:cxnLst>
            <a:rect l="T9" t="T10" r="T11" b="T12"/>
            <a:pathLst>
              <a:path w="458" h="589">
                <a:moveTo>
                  <a:pt x="458" y="0"/>
                </a:moveTo>
                <a:lnTo>
                  <a:pt x="456" y="589"/>
                </a:lnTo>
                <a:lnTo>
                  <a:pt x="0" y="589"/>
                </a:lnTo>
              </a:path>
            </a:pathLst>
          </a:custGeom>
          <a:noFill/>
          <a:ln w="19050">
            <a:solidFill>
              <a:schemeClr val="accent1"/>
            </a:solidFill>
            <a:round/>
            <a:headEnd/>
            <a:tailEnd/>
          </a:ln>
        </p:spPr>
        <p:txBody>
          <a:bodyPr wrap="none" anchor="ctr"/>
          <a:lstStyle/>
          <a:p>
            <a:endParaRPr lang="en-US" sz="4800"/>
          </a:p>
        </p:txBody>
      </p:sp>
      <p:pic>
        <p:nvPicPr>
          <p:cNvPr id="10268" name="Picture 35" descr="Switch_FC_fabric"/>
          <p:cNvPicPr>
            <a:picLocks noChangeAspect="1" noChangeArrowheads="1"/>
          </p:cNvPicPr>
          <p:nvPr/>
        </p:nvPicPr>
        <p:blipFill>
          <a:blip r:embed="rId8" cstate="print"/>
          <a:srcRect/>
          <a:stretch>
            <a:fillRect/>
          </a:stretch>
        </p:blipFill>
        <p:spPr bwMode="gray">
          <a:xfrm>
            <a:off x="6530214" y="5268737"/>
            <a:ext cx="544267" cy="289213"/>
          </a:xfrm>
          <a:prstGeom prst="rect">
            <a:avLst/>
          </a:prstGeom>
          <a:noFill/>
          <a:ln w="9525">
            <a:noFill/>
            <a:miter lim="800000"/>
            <a:headEnd/>
            <a:tailEnd/>
          </a:ln>
        </p:spPr>
      </p:pic>
      <p:sp>
        <p:nvSpPr>
          <p:cNvPr id="10269" name="Line 36"/>
          <p:cNvSpPr>
            <a:spLocks noChangeShapeType="1"/>
          </p:cNvSpPr>
          <p:nvPr/>
        </p:nvSpPr>
        <p:spPr bwMode="gray">
          <a:xfrm>
            <a:off x="7680236" y="4123269"/>
            <a:ext cx="0" cy="1145468"/>
          </a:xfrm>
          <a:prstGeom prst="line">
            <a:avLst/>
          </a:prstGeom>
          <a:noFill/>
          <a:ln w="19050">
            <a:solidFill>
              <a:schemeClr val="accent1"/>
            </a:solidFill>
            <a:round/>
            <a:headEnd/>
            <a:tailEnd/>
          </a:ln>
        </p:spPr>
        <p:txBody>
          <a:bodyPr wrap="none" anchor="ctr"/>
          <a:lstStyle/>
          <a:p>
            <a:endParaRPr lang="en-US" sz="4800"/>
          </a:p>
        </p:txBody>
      </p:sp>
      <p:pic>
        <p:nvPicPr>
          <p:cNvPr id="10270" name="Picture 37" descr="FAS900_cab"/>
          <p:cNvPicPr>
            <a:picLocks noChangeAspect="1" noChangeArrowheads="1"/>
          </p:cNvPicPr>
          <p:nvPr/>
        </p:nvPicPr>
        <p:blipFill>
          <a:blip r:embed="rId9" cstate="print"/>
          <a:srcRect/>
          <a:stretch>
            <a:fillRect/>
          </a:stretch>
        </p:blipFill>
        <p:spPr bwMode="gray">
          <a:xfrm>
            <a:off x="7436568" y="4403374"/>
            <a:ext cx="489613" cy="1739835"/>
          </a:xfrm>
          <a:prstGeom prst="rect">
            <a:avLst/>
          </a:prstGeom>
          <a:noFill/>
          <a:ln w="9525">
            <a:noFill/>
            <a:miter lim="800000"/>
            <a:headEnd/>
            <a:tailEnd/>
          </a:ln>
        </p:spPr>
      </p:pic>
      <p:grpSp>
        <p:nvGrpSpPr>
          <p:cNvPr id="2" name="Group 38"/>
          <p:cNvGrpSpPr>
            <a:grpSpLocks/>
          </p:cNvGrpSpPr>
          <p:nvPr/>
        </p:nvGrpSpPr>
        <p:grpSpPr bwMode="auto">
          <a:xfrm>
            <a:off x="5284547" y="3852274"/>
            <a:ext cx="1817263" cy="2181625"/>
            <a:chOff x="2777" y="2296"/>
            <a:chExt cx="798" cy="749"/>
          </a:xfrm>
        </p:grpSpPr>
        <p:sp>
          <p:nvSpPr>
            <p:cNvPr id="10272" name="Rectangle 39"/>
            <p:cNvSpPr>
              <a:spLocks noChangeArrowheads="1"/>
            </p:cNvSpPr>
            <p:nvPr/>
          </p:nvSpPr>
          <p:spPr bwMode="gray">
            <a:xfrm>
              <a:off x="3472" y="2296"/>
              <a:ext cx="103" cy="118"/>
            </a:xfrm>
            <a:prstGeom prst="rect">
              <a:avLst/>
            </a:prstGeom>
            <a:noFill/>
            <a:ln w="19050" algn="ctr">
              <a:noFill/>
              <a:miter lim="800000"/>
              <a:headEnd/>
              <a:tailEnd/>
            </a:ln>
          </p:spPr>
          <p:txBody>
            <a:bodyPr wrap="none" anchor="ctr"/>
            <a:lstStyle/>
            <a:p>
              <a:endParaRPr lang="en-US" sz="4800"/>
            </a:p>
          </p:txBody>
        </p:sp>
        <p:pic>
          <p:nvPicPr>
            <p:cNvPr id="10273" name="Picture 40" descr="Switch_generic"/>
            <p:cNvPicPr>
              <a:picLocks noChangeAspect="1" noChangeArrowheads="1"/>
            </p:cNvPicPr>
            <p:nvPr/>
          </p:nvPicPr>
          <p:blipFill>
            <a:blip r:embed="rId10" cstate="print"/>
            <a:srcRect/>
            <a:stretch>
              <a:fillRect/>
            </a:stretch>
          </p:blipFill>
          <p:spPr bwMode="gray">
            <a:xfrm>
              <a:off x="2777" y="2980"/>
              <a:ext cx="389" cy="65"/>
            </a:xfrm>
            <a:prstGeom prst="rect">
              <a:avLst/>
            </a:prstGeom>
            <a:noFill/>
            <a:ln w="9525">
              <a:noFill/>
              <a:miter lim="800000"/>
              <a:headEnd/>
              <a:tailEnd/>
            </a:ln>
          </p:spPr>
        </p:pic>
        <p:cxnSp>
          <p:nvCxnSpPr>
            <p:cNvPr id="10274" name="AutoShape 41"/>
            <p:cNvCxnSpPr>
              <a:cxnSpLocks noChangeShapeType="1"/>
              <a:endCxn id="10272" idx="2"/>
            </p:cNvCxnSpPr>
            <p:nvPr/>
          </p:nvCxnSpPr>
          <p:spPr bwMode="gray">
            <a:xfrm rot="-5400000">
              <a:off x="2965" y="2421"/>
              <a:ext cx="566" cy="552"/>
            </a:xfrm>
            <a:prstGeom prst="bentConnector3">
              <a:avLst>
                <a:gd name="adj1" fmla="val 21727"/>
              </a:avLst>
            </a:prstGeom>
            <a:noFill/>
            <a:ln w="19050">
              <a:solidFill>
                <a:schemeClr val="accent1"/>
              </a:solidFill>
              <a:miter lim="800000"/>
              <a:headEnd/>
              <a:tailEnd/>
            </a:ln>
          </p:spPr>
        </p:cxnSp>
      </p:grpSp>
      <p:sp>
        <p:nvSpPr>
          <p:cNvPr id="10246" name="Rectangle 6"/>
          <p:cNvSpPr>
            <a:spLocks noChangeArrowheads="1"/>
          </p:cNvSpPr>
          <p:nvPr/>
        </p:nvSpPr>
        <p:spPr bwMode="gray">
          <a:xfrm>
            <a:off x="2652025" y="1939367"/>
            <a:ext cx="3476273" cy="369332"/>
          </a:xfrm>
          <a:prstGeom prst="rect">
            <a:avLst/>
          </a:prstGeom>
          <a:noFill/>
          <a:ln w="19050" algn="ctr">
            <a:noFill/>
            <a:miter lim="800000"/>
            <a:headEnd/>
            <a:tailEnd/>
          </a:ln>
        </p:spPr>
        <p:txBody>
          <a:bodyPr wrap="none">
            <a:spAutoFit/>
          </a:bodyPr>
          <a:lstStyle/>
          <a:p>
            <a:pPr algn="ctr"/>
            <a:r>
              <a:rPr lang="en-US" sz="1800" b="1" dirty="0" smtClean="0">
                <a:cs typeface="Arial" pitchFamily="34" charset="0"/>
              </a:rPr>
              <a:t>Operations Manager (Web UI) </a:t>
            </a:r>
            <a:endParaRPr lang="en-US" sz="1800" b="1" dirty="0">
              <a:cs typeface="Arial" pitchFamily="34" charset="0"/>
            </a:endParaRPr>
          </a:p>
        </p:txBody>
      </p:sp>
      <p:pic>
        <p:nvPicPr>
          <p:cNvPr id="40" name="Picture 37" descr="FAS900_cab"/>
          <p:cNvPicPr>
            <a:picLocks noChangeAspect="1" noChangeArrowheads="1"/>
          </p:cNvPicPr>
          <p:nvPr/>
        </p:nvPicPr>
        <p:blipFill>
          <a:blip r:embed="rId9" cstate="print"/>
          <a:srcRect/>
          <a:stretch>
            <a:fillRect/>
          </a:stretch>
        </p:blipFill>
        <p:spPr bwMode="gray">
          <a:xfrm>
            <a:off x="7893768" y="4488040"/>
            <a:ext cx="489613" cy="1739835"/>
          </a:xfrm>
          <a:prstGeom prst="rect">
            <a:avLst/>
          </a:prstGeom>
          <a:noFill/>
          <a:ln w="9525">
            <a:noFill/>
            <a:miter lim="800000"/>
            <a:headEnd/>
            <a:tailEnd/>
          </a:ln>
        </p:spPr>
      </p:pic>
      <p:cxnSp>
        <p:nvCxnSpPr>
          <p:cNvPr id="45" name="Straight Connector 44"/>
          <p:cNvCxnSpPr/>
          <p:nvPr/>
        </p:nvCxnSpPr>
        <p:spPr bwMode="auto">
          <a:xfrm rot="5400000">
            <a:off x="4219575" y="2486025"/>
            <a:ext cx="285750" cy="1588"/>
          </a:xfrm>
          <a:prstGeom prst="line">
            <a:avLst/>
          </a:prstGeom>
          <a:solidFill>
            <a:schemeClr val="accent1"/>
          </a:solidFill>
          <a:ln w="9525" cap="flat" cmpd="sng" algn="ctr">
            <a:solidFill>
              <a:schemeClr val="bg2"/>
            </a:solidFill>
            <a:prstDash val="solid"/>
            <a:round/>
            <a:headEnd type="none" w="med" len="med"/>
            <a:tailEnd type="none" w="med" len="med"/>
          </a:ln>
          <a:effectLst/>
        </p:spPr>
      </p:cxnSp>
      <p:cxnSp>
        <p:nvCxnSpPr>
          <p:cNvPr id="48" name="Straight Connector 47"/>
          <p:cNvCxnSpPr/>
          <p:nvPr/>
        </p:nvCxnSpPr>
        <p:spPr bwMode="auto">
          <a:xfrm rot="5400000">
            <a:off x="7629525" y="2486025"/>
            <a:ext cx="266700" cy="1588"/>
          </a:xfrm>
          <a:prstGeom prst="line">
            <a:avLst/>
          </a:prstGeom>
          <a:solidFill>
            <a:schemeClr val="accent1"/>
          </a:solidFill>
          <a:ln w="9525" cap="flat" cmpd="sng" algn="ctr">
            <a:solidFill>
              <a:schemeClr val="bg2"/>
            </a:solidFill>
            <a:prstDash val="solid"/>
            <a:round/>
            <a:headEnd type="none" w="med" len="med"/>
            <a:tailEnd type="none" w="med" len="med"/>
          </a:ln>
          <a:effectLst/>
        </p:spPr>
      </p:cxn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4"/>
          <p:cNvSpPr>
            <a:spLocks noGrp="1"/>
          </p:cNvSpPr>
          <p:nvPr>
            <p:ph type="title"/>
          </p:nvPr>
        </p:nvSpPr>
        <p:spPr/>
        <p:txBody>
          <a:bodyPr/>
          <a:lstStyle/>
          <a:p>
            <a:pPr eaLnBrk="1" hangingPunct="1"/>
            <a:r>
              <a:rPr lang="en-US" sz="2800" dirty="0" smtClean="0"/>
              <a:t>Protection Manager Overview and Tutorials</a:t>
            </a:r>
          </a:p>
        </p:txBody>
      </p:sp>
      <p:pic>
        <p:nvPicPr>
          <p:cNvPr id="9" name="Picture 3"/>
          <p:cNvPicPr>
            <a:picLocks noChangeAspect="1" noChangeArrowheads="1"/>
          </p:cNvPicPr>
          <p:nvPr/>
        </p:nvPicPr>
        <p:blipFill>
          <a:blip r:embed="rId3" cstate="print"/>
          <a:srcRect/>
          <a:stretch>
            <a:fillRect/>
          </a:stretch>
        </p:blipFill>
        <p:spPr bwMode="auto">
          <a:xfrm>
            <a:off x="695716" y="1550506"/>
            <a:ext cx="7912045" cy="4761879"/>
          </a:xfrm>
          <a:prstGeom prst="rect">
            <a:avLst/>
          </a:prstGeom>
          <a:ln>
            <a:noFill/>
          </a:ln>
          <a:effectLst>
            <a:outerShdw blurRad="292100" dist="139700" dir="2700000" algn="tl" rotWithShape="0">
              <a:srgbClr val="333333">
                <a:alpha val="65000"/>
              </a:srgbClr>
            </a:outerShdw>
          </a:effectLst>
        </p:spPr>
      </p:pic>
      <p:sp>
        <p:nvSpPr>
          <p:cNvPr id="14" name="TextBox 13"/>
          <p:cNvSpPr txBox="1"/>
          <p:nvPr/>
        </p:nvSpPr>
        <p:spPr>
          <a:xfrm>
            <a:off x="4440271" y="958135"/>
            <a:ext cx="4159876" cy="584775"/>
          </a:xfrm>
          <a:prstGeom prst="rect">
            <a:avLst/>
          </a:prstGeom>
          <a:noFill/>
          <a:ln w="15875">
            <a:solidFill>
              <a:srgbClr val="005EAC"/>
            </a:solidFill>
          </a:ln>
        </p:spPr>
        <p:txBody>
          <a:bodyPr wrap="square" rtlCol="0">
            <a:spAutoFit/>
          </a:bodyPr>
          <a:lstStyle/>
          <a:p>
            <a:pPr algn="ctr"/>
            <a:r>
              <a:rPr lang="en-US" sz="1600" dirty="0" smtClean="0">
                <a:solidFill>
                  <a:srgbClr val="0070C0"/>
                </a:solidFill>
              </a:rPr>
              <a:t>Overview defines each component of Protection Manager</a:t>
            </a:r>
            <a:endParaRPr lang="en-US" sz="1600" dirty="0">
              <a:solidFill>
                <a:srgbClr val="0070C0"/>
              </a:solidFill>
            </a:endParaRPr>
          </a:p>
        </p:txBody>
      </p:sp>
      <p:sp>
        <p:nvSpPr>
          <p:cNvPr id="16" name="TextBox 15"/>
          <p:cNvSpPr txBox="1"/>
          <p:nvPr/>
        </p:nvSpPr>
        <p:spPr>
          <a:xfrm>
            <a:off x="1141143" y="958135"/>
            <a:ext cx="2586032" cy="584775"/>
          </a:xfrm>
          <a:prstGeom prst="rect">
            <a:avLst/>
          </a:prstGeom>
          <a:noFill/>
          <a:ln w="15875">
            <a:solidFill>
              <a:srgbClr val="005EAC"/>
            </a:solidFill>
          </a:ln>
        </p:spPr>
        <p:txBody>
          <a:bodyPr wrap="square" rtlCol="0">
            <a:spAutoFit/>
          </a:bodyPr>
          <a:lstStyle/>
          <a:p>
            <a:pPr algn="ctr"/>
            <a:r>
              <a:rPr lang="en-US" sz="1600" dirty="0" smtClean="0">
                <a:solidFill>
                  <a:srgbClr val="0070C0"/>
                </a:solidFill>
              </a:rPr>
              <a:t>The Get Started Overview provides flash tutorials</a:t>
            </a:r>
            <a:endParaRPr lang="en-US" sz="1600" dirty="0">
              <a:solidFill>
                <a:srgbClr val="0070C0"/>
              </a:solidFill>
            </a:endParaRPr>
          </a:p>
        </p:txBody>
      </p:sp>
      <p:sp>
        <p:nvSpPr>
          <p:cNvPr id="12" name="TextBox 11"/>
          <p:cNvSpPr txBox="1"/>
          <p:nvPr/>
        </p:nvSpPr>
        <p:spPr>
          <a:xfrm>
            <a:off x="5624194" y="2019240"/>
            <a:ext cx="2975953" cy="369332"/>
          </a:xfrm>
          <a:prstGeom prst="rect">
            <a:avLst/>
          </a:prstGeom>
          <a:solidFill>
            <a:schemeClr val="bg1"/>
          </a:solidFill>
          <a:ln w="15875">
            <a:solidFill>
              <a:srgbClr val="005EAC"/>
            </a:solidFill>
          </a:ln>
        </p:spPr>
        <p:txBody>
          <a:bodyPr wrap="square" rtlCol="0">
            <a:spAutoFit/>
          </a:bodyPr>
          <a:lstStyle/>
          <a:p>
            <a:pPr algn="ctr"/>
            <a:r>
              <a:rPr lang="en-US" sz="1800" dirty="0" smtClean="0">
                <a:solidFill>
                  <a:srgbClr val="C00000"/>
                </a:solidFill>
              </a:rPr>
              <a:t>Not actual workflow order</a:t>
            </a:r>
            <a:endParaRPr lang="en-US" sz="1800" dirty="0">
              <a:solidFill>
                <a:srgbClr val="C00000"/>
              </a:solidFill>
            </a:endParaRPr>
          </a:p>
        </p:txBody>
      </p:sp>
      <p:sp>
        <p:nvSpPr>
          <p:cNvPr id="23" name="Right Arrow 22"/>
          <p:cNvSpPr/>
          <p:nvPr/>
        </p:nvSpPr>
        <p:spPr bwMode="auto">
          <a:xfrm>
            <a:off x="331158" y="2471864"/>
            <a:ext cx="341194" cy="163774"/>
          </a:xfrm>
          <a:prstGeom prst="rightArrow">
            <a:avLst/>
          </a:prstGeom>
          <a:solidFill>
            <a:srgbClr val="005EAC"/>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smtClean="0">
              <a:ln>
                <a:noFill/>
              </a:ln>
              <a:solidFill>
                <a:schemeClr val="tx1"/>
              </a:solidFill>
              <a:effectLst/>
              <a:latin typeface="Arial" pitchFamily="34" charset="0"/>
            </a:endParaRPr>
          </a:p>
        </p:txBody>
      </p:sp>
      <p:sp>
        <p:nvSpPr>
          <p:cNvPr id="24" name="Right Arrow 23"/>
          <p:cNvSpPr/>
          <p:nvPr/>
        </p:nvSpPr>
        <p:spPr bwMode="auto">
          <a:xfrm>
            <a:off x="331157" y="2823839"/>
            <a:ext cx="341194" cy="163774"/>
          </a:xfrm>
          <a:prstGeom prst="rightArrow">
            <a:avLst/>
          </a:prstGeom>
          <a:solidFill>
            <a:srgbClr val="005EAC"/>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smtClean="0">
              <a:ln>
                <a:noFill/>
              </a:ln>
              <a:solidFill>
                <a:schemeClr val="tx1"/>
              </a:solidFill>
              <a:effectLst/>
              <a:latin typeface="Arial" pitchFamily="34" charset="0"/>
            </a:endParaRPr>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4"/>
          <p:cNvSpPr>
            <a:spLocks noGrp="1"/>
          </p:cNvSpPr>
          <p:nvPr>
            <p:ph type="title"/>
          </p:nvPr>
        </p:nvSpPr>
        <p:spPr/>
        <p:txBody>
          <a:bodyPr/>
          <a:lstStyle/>
          <a:p>
            <a:r>
              <a:rPr lang="en-US" dirty="0" smtClean="0"/>
              <a:t>Protection Manager Components Defined</a:t>
            </a:r>
          </a:p>
        </p:txBody>
      </p:sp>
      <p:grpSp>
        <p:nvGrpSpPr>
          <p:cNvPr id="2" name="Group 68"/>
          <p:cNvGrpSpPr/>
          <p:nvPr/>
        </p:nvGrpSpPr>
        <p:grpSpPr>
          <a:xfrm>
            <a:off x="267149" y="3981234"/>
            <a:ext cx="2319991" cy="2310220"/>
            <a:chOff x="425645" y="3981234"/>
            <a:chExt cx="2319991" cy="2310220"/>
          </a:xfrm>
        </p:grpSpPr>
        <p:sp>
          <p:nvSpPr>
            <p:cNvPr id="10" name="Rectangle 9"/>
            <p:cNvSpPr/>
            <p:nvPr/>
          </p:nvSpPr>
          <p:spPr>
            <a:xfrm>
              <a:off x="425645" y="5587937"/>
              <a:ext cx="2319991" cy="400110"/>
            </a:xfrm>
            <a:prstGeom prst="rect">
              <a:avLst/>
            </a:prstGeom>
          </p:spPr>
          <p:txBody>
            <a:bodyPr wrap="square">
              <a:spAutoFit/>
            </a:bodyPr>
            <a:lstStyle/>
            <a:p>
              <a:r>
                <a:rPr lang="en-US" dirty="0" smtClean="0">
                  <a:solidFill>
                    <a:srgbClr val="005EAC"/>
                  </a:solidFill>
                </a:rPr>
                <a:t>Protection Policies</a:t>
              </a:r>
            </a:p>
          </p:txBody>
        </p:sp>
        <p:sp>
          <p:nvSpPr>
            <p:cNvPr id="11" name="Rectangle 10"/>
            <p:cNvSpPr/>
            <p:nvPr/>
          </p:nvSpPr>
          <p:spPr>
            <a:xfrm>
              <a:off x="648262" y="5891344"/>
              <a:ext cx="1874757" cy="400110"/>
            </a:xfrm>
            <a:prstGeom prst="rect">
              <a:avLst/>
            </a:prstGeom>
          </p:spPr>
          <p:txBody>
            <a:bodyPr wrap="square">
              <a:spAutoFit/>
            </a:bodyPr>
            <a:lstStyle/>
            <a:p>
              <a:r>
                <a:rPr lang="en-US" dirty="0" smtClean="0">
                  <a:solidFill>
                    <a:srgbClr val="005EAC"/>
                  </a:solidFill>
                </a:rPr>
                <a:t>and Schedules</a:t>
              </a:r>
            </a:p>
          </p:txBody>
        </p:sp>
        <p:grpSp>
          <p:nvGrpSpPr>
            <p:cNvPr id="3" name="Group 67"/>
            <p:cNvGrpSpPr/>
            <p:nvPr/>
          </p:nvGrpSpPr>
          <p:grpSpPr>
            <a:xfrm>
              <a:off x="669749" y="3981234"/>
              <a:ext cx="1819590" cy="1626029"/>
              <a:chOff x="669749" y="3981234"/>
              <a:chExt cx="1819590" cy="1626029"/>
            </a:xfrm>
          </p:grpSpPr>
          <p:pic>
            <p:nvPicPr>
              <p:cNvPr id="2051" name="Picture 3"/>
              <p:cNvPicPr>
                <a:picLocks noChangeAspect="1" noChangeArrowheads="1"/>
              </p:cNvPicPr>
              <p:nvPr/>
            </p:nvPicPr>
            <p:blipFill>
              <a:blip r:embed="rId3" cstate="print"/>
              <a:srcRect/>
              <a:stretch>
                <a:fillRect/>
              </a:stretch>
            </p:blipFill>
            <p:spPr bwMode="auto">
              <a:xfrm>
                <a:off x="1298714" y="4416638"/>
                <a:ext cx="1190625" cy="1190625"/>
              </a:xfrm>
              <a:prstGeom prst="rect">
                <a:avLst/>
              </a:prstGeom>
              <a:noFill/>
              <a:ln w="9525">
                <a:noFill/>
                <a:miter lim="800000"/>
                <a:headEnd/>
                <a:tailEnd/>
              </a:ln>
              <a:effectLst/>
            </p:spPr>
          </p:pic>
          <p:pic>
            <p:nvPicPr>
              <p:cNvPr id="17" name="Picture 18" descr="permission_list"/>
              <p:cNvPicPr>
                <a:picLocks noChangeAspect="1" noChangeArrowheads="1"/>
              </p:cNvPicPr>
              <p:nvPr/>
            </p:nvPicPr>
            <p:blipFill>
              <a:blip r:embed="rId4" cstate="print"/>
              <a:srcRect/>
              <a:stretch>
                <a:fillRect/>
              </a:stretch>
            </p:blipFill>
            <p:spPr bwMode="auto">
              <a:xfrm>
                <a:off x="669749" y="3981234"/>
                <a:ext cx="919786" cy="1159224"/>
              </a:xfrm>
              <a:prstGeom prst="rect">
                <a:avLst/>
              </a:prstGeom>
              <a:noFill/>
              <a:ln w="9525">
                <a:noFill/>
                <a:miter lim="800000"/>
                <a:headEnd/>
                <a:tailEnd/>
              </a:ln>
            </p:spPr>
          </p:pic>
        </p:grpSp>
      </p:grpSp>
      <p:grpSp>
        <p:nvGrpSpPr>
          <p:cNvPr id="8" name="Group 56"/>
          <p:cNvGrpSpPr/>
          <p:nvPr/>
        </p:nvGrpSpPr>
        <p:grpSpPr>
          <a:xfrm>
            <a:off x="3367917" y="1184903"/>
            <a:ext cx="1537397" cy="2241431"/>
            <a:chOff x="1273983" y="1075175"/>
            <a:chExt cx="1537397" cy="2241431"/>
          </a:xfrm>
        </p:grpSpPr>
        <p:grpSp>
          <p:nvGrpSpPr>
            <p:cNvPr id="13" name="Group 20"/>
            <p:cNvGrpSpPr/>
            <p:nvPr/>
          </p:nvGrpSpPr>
          <p:grpSpPr>
            <a:xfrm>
              <a:off x="1436912" y="1145618"/>
              <a:ext cx="1287547" cy="1380596"/>
              <a:chOff x="1053072" y="1143838"/>
              <a:chExt cx="1701534" cy="1824501"/>
            </a:xfrm>
          </p:grpSpPr>
          <p:pic>
            <p:nvPicPr>
              <p:cNvPr id="5" name="Picture 31" descr="Server_generic"/>
              <p:cNvPicPr>
                <a:picLocks noChangeAspect="1" noChangeArrowheads="1"/>
              </p:cNvPicPr>
              <p:nvPr/>
            </p:nvPicPr>
            <p:blipFill>
              <a:blip r:embed="rId5" cstate="print"/>
              <a:srcRect/>
              <a:stretch>
                <a:fillRect/>
              </a:stretch>
            </p:blipFill>
            <p:spPr bwMode="gray">
              <a:xfrm>
                <a:off x="1053072" y="1581230"/>
                <a:ext cx="564763" cy="1045268"/>
              </a:xfrm>
              <a:prstGeom prst="rect">
                <a:avLst/>
              </a:prstGeom>
              <a:noFill/>
              <a:ln w="9525">
                <a:noFill/>
                <a:miter lim="800000"/>
                <a:headEnd/>
                <a:tailEnd/>
              </a:ln>
            </p:spPr>
          </p:pic>
          <p:pic>
            <p:nvPicPr>
              <p:cNvPr id="6" name="Picture 37" descr="FAS900_cab"/>
              <p:cNvPicPr>
                <a:picLocks noChangeAspect="1" noChangeArrowheads="1"/>
              </p:cNvPicPr>
              <p:nvPr/>
            </p:nvPicPr>
            <p:blipFill>
              <a:blip r:embed="rId6" cstate="print"/>
              <a:srcRect/>
              <a:stretch>
                <a:fillRect/>
              </a:stretch>
            </p:blipFill>
            <p:spPr bwMode="gray">
              <a:xfrm>
                <a:off x="1807793" y="1143838"/>
                <a:ext cx="489613" cy="1739835"/>
              </a:xfrm>
              <a:prstGeom prst="rect">
                <a:avLst/>
              </a:prstGeom>
              <a:noFill/>
              <a:ln w="9525">
                <a:noFill/>
                <a:miter lim="800000"/>
                <a:headEnd/>
                <a:tailEnd/>
              </a:ln>
            </p:spPr>
          </p:pic>
          <p:pic>
            <p:nvPicPr>
              <p:cNvPr id="7" name="Picture 37" descr="FAS900_cab"/>
              <p:cNvPicPr>
                <a:picLocks noChangeAspect="1" noChangeArrowheads="1"/>
              </p:cNvPicPr>
              <p:nvPr/>
            </p:nvPicPr>
            <p:blipFill>
              <a:blip r:embed="rId6" cstate="print"/>
              <a:srcRect/>
              <a:stretch>
                <a:fillRect/>
              </a:stretch>
            </p:blipFill>
            <p:spPr bwMode="gray">
              <a:xfrm>
                <a:off x="2264993" y="1228504"/>
                <a:ext cx="489613" cy="1739835"/>
              </a:xfrm>
              <a:prstGeom prst="rect">
                <a:avLst/>
              </a:prstGeom>
              <a:noFill/>
              <a:ln w="9525">
                <a:noFill/>
                <a:miter lim="800000"/>
                <a:headEnd/>
                <a:tailEnd/>
              </a:ln>
            </p:spPr>
          </p:pic>
        </p:grpSp>
        <p:sp>
          <p:nvSpPr>
            <p:cNvPr id="29" name="Rectangle 28"/>
            <p:cNvSpPr/>
            <p:nvPr/>
          </p:nvSpPr>
          <p:spPr>
            <a:xfrm>
              <a:off x="1428218" y="2916496"/>
              <a:ext cx="1228926" cy="400110"/>
            </a:xfrm>
            <a:prstGeom prst="rect">
              <a:avLst/>
            </a:prstGeom>
          </p:spPr>
          <p:txBody>
            <a:bodyPr wrap="square">
              <a:spAutoFit/>
            </a:bodyPr>
            <a:lstStyle/>
            <a:p>
              <a:r>
                <a:rPr lang="en-US" dirty="0" smtClean="0">
                  <a:solidFill>
                    <a:srgbClr val="005EAC"/>
                  </a:solidFill>
                </a:rPr>
                <a:t>Datasets</a:t>
              </a:r>
            </a:p>
          </p:txBody>
        </p:sp>
        <p:sp>
          <p:nvSpPr>
            <p:cNvPr id="30" name="Rounded Rectangle 29"/>
            <p:cNvSpPr/>
            <p:nvPr/>
          </p:nvSpPr>
          <p:spPr bwMode="auto">
            <a:xfrm>
              <a:off x="1273983" y="1075175"/>
              <a:ext cx="1537397" cy="1537397"/>
            </a:xfrm>
            <a:prstGeom prst="roundRect">
              <a:avLst/>
            </a:prstGeom>
            <a:noFill/>
            <a:ln w="22225" cap="flat" cmpd="sng" algn="ctr">
              <a:solidFill>
                <a:srgbClr val="005EAC"/>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smtClean="0">
                <a:ln>
                  <a:noFill/>
                </a:ln>
                <a:solidFill>
                  <a:schemeClr val="tx1"/>
                </a:solidFill>
                <a:effectLst/>
                <a:latin typeface="Arial" pitchFamily="34" charset="0"/>
              </a:endParaRPr>
            </a:p>
          </p:txBody>
        </p:sp>
        <p:pic>
          <p:nvPicPr>
            <p:cNvPr id="31" name="Picture 31" descr="Server_generic"/>
            <p:cNvPicPr>
              <a:picLocks noChangeAspect="1" noChangeArrowheads="1"/>
            </p:cNvPicPr>
            <p:nvPr/>
          </p:nvPicPr>
          <p:blipFill>
            <a:blip r:embed="rId5" cstate="print"/>
            <a:srcRect/>
            <a:stretch>
              <a:fillRect/>
            </a:stretch>
          </p:blipFill>
          <p:spPr bwMode="gray">
            <a:xfrm>
              <a:off x="1659652" y="1578750"/>
              <a:ext cx="427355" cy="790952"/>
            </a:xfrm>
            <a:prstGeom prst="rect">
              <a:avLst/>
            </a:prstGeom>
            <a:noFill/>
            <a:ln w="9525">
              <a:noFill/>
              <a:miter lim="800000"/>
              <a:headEnd/>
              <a:tailEnd/>
            </a:ln>
          </p:spPr>
        </p:pic>
      </p:grpSp>
      <p:grpSp>
        <p:nvGrpSpPr>
          <p:cNvPr id="18" name="Group 54"/>
          <p:cNvGrpSpPr/>
          <p:nvPr/>
        </p:nvGrpSpPr>
        <p:grpSpPr>
          <a:xfrm>
            <a:off x="6202314" y="1245194"/>
            <a:ext cx="2608406" cy="2181140"/>
            <a:chOff x="3118860" y="1135466"/>
            <a:chExt cx="2608406" cy="2181140"/>
          </a:xfrm>
        </p:grpSpPr>
        <p:sp>
          <p:nvSpPr>
            <p:cNvPr id="9" name="Rectangle 8"/>
            <p:cNvSpPr/>
            <p:nvPr/>
          </p:nvSpPr>
          <p:spPr>
            <a:xfrm>
              <a:off x="3118860" y="2916496"/>
              <a:ext cx="2608406" cy="400110"/>
            </a:xfrm>
            <a:prstGeom prst="rect">
              <a:avLst/>
            </a:prstGeom>
          </p:spPr>
          <p:txBody>
            <a:bodyPr wrap="none">
              <a:spAutoFit/>
            </a:bodyPr>
            <a:lstStyle/>
            <a:p>
              <a:r>
                <a:rPr lang="en-US" dirty="0" smtClean="0">
                  <a:solidFill>
                    <a:srgbClr val="005EAC"/>
                  </a:solidFill>
                </a:rPr>
                <a:t>Data Resource Pools</a:t>
              </a:r>
            </a:p>
          </p:txBody>
        </p:sp>
        <p:grpSp>
          <p:nvGrpSpPr>
            <p:cNvPr id="19" name="Group 35"/>
            <p:cNvGrpSpPr/>
            <p:nvPr/>
          </p:nvGrpSpPr>
          <p:grpSpPr>
            <a:xfrm>
              <a:off x="3391154" y="1135466"/>
              <a:ext cx="2063818" cy="1922696"/>
              <a:chOff x="3225519" y="1205802"/>
              <a:chExt cx="2063818" cy="1922696"/>
            </a:xfrm>
          </p:grpSpPr>
          <p:sp>
            <p:nvSpPr>
              <p:cNvPr id="35" name="Cloud 34"/>
              <p:cNvSpPr/>
              <p:nvPr/>
            </p:nvSpPr>
            <p:spPr bwMode="auto">
              <a:xfrm>
                <a:off x="3225519" y="1205802"/>
                <a:ext cx="2063818" cy="1922696"/>
              </a:xfrm>
              <a:prstGeom prst="cloud">
                <a:avLst/>
              </a:prstGeom>
              <a:gradFill flip="none" rotWithShape="1">
                <a:gsLst>
                  <a:gs pos="0">
                    <a:srgbClr val="DCEBF8"/>
                  </a:gs>
                  <a:gs pos="50000">
                    <a:srgbClr val="008DC1">
                      <a:tint val="44500"/>
                      <a:satMod val="160000"/>
                    </a:srgbClr>
                  </a:gs>
                  <a:gs pos="100000">
                    <a:srgbClr val="008DC1">
                      <a:tint val="23500"/>
                      <a:satMod val="160000"/>
                    </a:srgbClr>
                  </a:gs>
                </a:gsLst>
                <a:path path="circle">
                  <a:fillToRect l="50000" t="50000" r="50000" b="50000"/>
                </a:path>
                <a:tileRect/>
              </a:gradFill>
              <a:ln w="3175" cap="flat" cmpd="sng" algn="ctr">
                <a:solidFill>
                  <a:schemeClr val="accent3">
                    <a:lumMod val="95000"/>
                  </a:schemeClr>
                </a:solidFill>
                <a:prstDash val="solid"/>
                <a:round/>
                <a:headEnd type="none" w="med" len="med"/>
                <a:tailEnd type="none" w="med" len="med"/>
              </a:ln>
              <a:effectLst/>
            </p:spPr>
            <p:txBody>
              <a:bodyPr wrap="none" anchor="ctr"/>
              <a:lstStyle/>
              <a:p>
                <a:pPr algn="ctr">
                  <a:buClr>
                    <a:schemeClr val="accent2"/>
                  </a:buClr>
                  <a:buFont typeface="Wingdings 2" pitchFamily="18" charset="2"/>
                  <a:buNone/>
                  <a:defRPr/>
                </a:pPr>
                <a:endParaRPr lang="en-US" sz="2000" dirty="0">
                  <a:cs typeface="ＭＳ Ｐゴシック" charset="-128"/>
                </a:endParaRPr>
              </a:p>
            </p:txBody>
          </p:sp>
          <p:pic>
            <p:nvPicPr>
              <p:cNvPr id="16" name="Picture 6" descr="raid_group_aggregate_storage"/>
              <p:cNvPicPr>
                <a:picLocks noChangeAspect="1" noChangeArrowheads="1"/>
              </p:cNvPicPr>
              <p:nvPr/>
            </p:nvPicPr>
            <p:blipFill>
              <a:blip r:embed="rId7" cstate="print"/>
              <a:srcRect/>
              <a:stretch>
                <a:fillRect/>
              </a:stretch>
            </p:blipFill>
            <p:spPr bwMode="auto">
              <a:xfrm>
                <a:off x="3849976" y="1799939"/>
                <a:ext cx="1146175" cy="1168400"/>
              </a:xfrm>
              <a:prstGeom prst="rect">
                <a:avLst/>
              </a:prstGeom>
              <a:noFill/>
              <a:ln w="9525">
                <a:noFill/>
                <a:miter lim="800000"/>
                <a:headEnd/>
                <a:tailEnd/>
              </a:ln>
            </p:spPr>
          </p:pic>
          <p:pic>
            <p:nvPicPr>
              <p:cNvPr id="32" name="Picture 37" descr="FAS900_cab"/>
              <p:cNvPicPr>
                <a:picLocks noChangeAspect="1" noChangeArrowheads="1"/>
              </p:cNvPicPr>
              <p:nvPr/>
            </p:nvPicPr>
            <p:blipFill>
              <a:blip r:embed="rId6" cstate="print"/>
              <a:srcRect/>
              <a:stretch>
                <a:fillRect/>
              </a:stretch>
            </p:blipFill>
            <p:spPr bwMode="gray">
              <a:xfrm>
                <a:off x="3581545" y="1452521"/>
                <a:ext cx="370489" cy="1316529"/>
              </a:xfrm>
              <a:prstGeom prst="rect">
                <a:avLst/>
              </a:prstGeom>
              <a:noFill/>
              <a:ln w="9525">
                <a:noFill/>
                <a:miter lim="800000"/>
                <a:headEnd/>
                <a:tailEnd/>
              </a:ln>
            </p:spPr>
          </p:pic>
          <p:pic>
            <p:nvPicPr>
              <p:cNvPr id="33" name="Picture 37" descr="FAS900_cab"/>
              <p:cNvPicPr>
                <a:picLocks noChangeAspect="1" noChangeArrowheads="1"/>
              </p:cNvPicPr>
              <p:nvPr/>
            </p:nvPicPr>
            <p:blipFill>
              <a:blip r:embed="rId6" cstate="print"/>
              <a:srcRect/>
              <a:stretch>
                <a:fillRect/>
              </a:stretch>
            </p:blipFill>
            <p:spPr bwMode="gray">
              <a:xfrm>
                <a:off x="3762414" y="1643439"/>
                <a:ext cx="370489" cy="1316529"/>
              </a:xfrm>
              <a:prstGeom prst="rect">
                <a:avLst/>
              </a:prstGeom>
              <a:noFill/>
              <a:ln w="9525">
                <a:noFill/>
                <a:miter lim="800000"/>
                <a:headEnd/>
                <a:tailEnd/>
              </a:ln>
            </p:spPr>
          </p:pic>
        </p:grpSp>
      </p:grpSp>
      <p:grpSp>
        <p:nvGrpSpPr>
          <p:cNvPr id="20" name="Group 51"/>
          <p:cNvGrpSpPr/>
          <p:nvPr/>
        </p:nvGrpSpPr>
        <p:grpSpPr>
          <a:xfrm>
            <a:off x="3027849" y="5593300"/>
            <a:ext cx="2663224" cy="701564"/>
            <a:chOff x="1272582" y="5507956"/>
            <a:chExt cx="2663224" cy="701564"/>
          </a:xfrm>
        </p:grpSpPr>
        <p:sp>
          <p:nvSpPr>
            <p:cNvPr id="12" name="Rectangle 11"/>
            <p:cNvSpPr/>
            <p:nvPr/>
          </p:nvSpPr>
          <p:spPr>
            <a:xfrm>
              <a:off x="1309650" y="5809410"/>
              <a:ext cx="2589088" cy="400110"/>
            </a:xfrm>
            <a:prstGeom prst="rect">
              <a:avLst/>
            </a:prstGeom>
          </p:spPr>
          <p:txBody>
            <a:bodyPr wrap="square">
              <a:spAutoFit/>
            </a:bodyPr>
            <a:lstStyle/>
            <a:p>
              <a:r>
                <a:rPr lang="en-US" dirty="0" smtClean="0">
                  <a:solidFill>
                    <a:srgbClr val="005EAC"/>
                  </a:solidFill>
                </a:rPr>
                <a:t>Provisioning Policies</a:t>
              </a:r>
            </a:p>
          </p:txBody>
        </p:sp>
        <p:sp>
          <p:nvSpPr>
            <p:cNvPr id="15" name="Rectangle 14"/>
            <p:cNvSpPr/>
            <p:nvPr/>
          </p:nvSpPr>
          <p:spPr>
            <a:xfrm>
              <a:off x="1272582" y="5507956"/>
              <a:ext cx="2663224" cy="400110"/>
            </a:xfrm>
            <a:prstGeom prst="rect">
              <a:avLst/>
            </a:prstGeom>
          </p:spPr>
          <p:txBody>
            <a:bodyPr wrap="square">
              <a:spAutoFit/>
            </a:bodyPr>
            <a:lstStyle/>
            <a:p>
              <a:r>
                <a:rPr lang="en-US" dirty="0" smtClean="0">
                  <a:solidFill>
                    <a:srgbClr val="005EAC"/>
                  </a:solidFill>
                </a:rPr>
                <a:t>Provisioning Manager</a:t>
              </a:r>
            </a:p>
          </p:txBody>
        </p:sp>
      </p:grpSp>
      <p:grpSp>
        <p:nvGrpSpPr>
          <p:cNvPr id="21" name="Group 52"/>
          <p:cNvGrpSpPr/>
          <p:nvPr/>
        </p:nvGrpSpPr>
        <p:grpSpPr>
          <a:xfrm>
            <a:off x="3238834" y="4023360"/>
            <a:ext cx="2241255" cy="1633906"/>
            <a:chOff x="1146367" y="3649227"/>
            <a:chExt cx="2637393" cy="1922696"/>
          </a:xfrm>
        </p:grpSpPr>
        <p:grpSp>
          <p:nvGrpSpPr>
            <p:cNvPr id="22" name="Group 36"/>
            <p:cNvGrpSpPr/>
            <p:nvPr/>
          </p:nvGrpSpPr>
          <p:grpSpPr>
            <a:xfrm>
              <a:off x="1719942" y="3649227"/>
              <a:ext cx="2063818" cy="1922696"/>
              <a:chOff x="3225519" y="1205802"/>
              <a:chExt cx="2063818" cy="1922696"/>
            </a:xfrm>
          </p:grpSpPr>
          <p:sp>
            <p:nvSpPr>
              <p:cNvPr id="38" name="Cloud 37"/>
              <p:cNvSpPr/>
              <p:nvPr/>
            </p:nvSpPr>
            <p:spPr bwMode="auto">
              <a:xfrm>
                <a:off x="3225519" y="1205802"/>
                <a:ext cx="2063818" cy="1922696"/>
              </a:xfrm>
              <a:prstGeom prst="cloud">
                <a:avLst/>
              </a:prstGeom>
              <a:gradFill flip="none" rotWithShape="1">
                <a:gsLst>
                  <a:gs pos="0">
                    <a:srgbClr val="DCEBF8"/>
                  </a:gs>
                  <a:gs pos="50000">
                    <a:srgbClr val="008DC1">
                      <a:tint val="44500"/>
                      <a:satMod val="160000"/>
                    </a:srgbClr>
                  </a:gs>
                  <a:gs pos="100000">
                    <a:srgbClr val="008DC1">
                      <a:tint val="23500"/>
                      <a:satMod val="160000"/>
                    </a:srgbClr>
                  </a:gs>
                </a:gsLst>
                <a:path path="circle">
                  <a:fillToRect l="50000" t="50000" r="50000" b="50000"/>
                </a:path>
                <a:tileRect/>
              </a:gradFill>
              <a:ln w="3175" cap="flat" cmpd="sng" algn="ctr">
                <a:solidFill>
                  <a:schemeClr val="accent3">
                    <a:lumMod val="95000"/>
                  </a:schemeClr>
                </a:solidFill>
                <a:prstDash val="solid"/>
                <a:round/>
                <a:headEnd type="none" w="med" len="med"/>
                <a:tailEnd type="none" w="med" len="med"/>
              </a:ln>
              <a:effectLst/>
            </p:spPr>
            <p:txBody>
              <a:bodyPr wrap="none" anchor="ctr"/>
              <a:lstStyle/>
              <a:p>
                <a:pPr algn="ctr">
                  <a:buClr>
                    <a:schemeClr val="accent2"/>
                  </a:buClr>
                  <a:buFont typeface="Wingdings 2" pitchFamily="18" charset="2"/>
                  <a:buNone/>
                  <a:defRPr/>
                </a:pPr>
                <a:endParaRPr lang="en-US" sz="2000" dirty="0">
                  <a:cs typeface="ＭＳ Ｐゴシック" charset="-128"/>
                </a:endParaRPr>
              </a:p>
            </p:txBody>
          </p:sp>
          <p:pic>
            <p:nvPicPr>
              <p:cNvPr id="39" name="Picture 6" descr="raid_group_aggregate_storage"/>
              <p:cNvPicPr>
                <a:picLocks noChangeAspect="1" noChangeArrowheads="1"/>
              </p:cNvPicPr>
              <p:nvPr/>
            </p:nvPicPr>
            <p:blipFill>
              <a:blip r:embed="rId7" cstate="print"/>
              <a:srcRect/>
              <a:stretch>
                <a:fillRect/>
              </a:stretch>
            </p:blipFill>
            <p:spPr bwMode="auto">
              <a:xfrm>
                <a:off x="3849976" y="1799939"/>
                <a:ext cx="1146175" cy="1168400"/>
              </a:xfrm>
              <a:prstGeom prst="rect">
                <a:avLst/>
              </a:prstGeom>
              <a:noFill/>
              <a:ln w="9525">
                <a:noFill/>
                <a:miter lim="800000"/>
                <a:headEnd/>
                <a:tailEnd/>
              </a:ln>
            </p:spPr>
          </p:pic>
          <p:pic>
            <p:nvPicPr>
              <p:cNvPr id="40" name="Picture 37" descr="FAS900_cab"/>
              <p:cNvPicPr>
                <a:picLocks noChangeAspect="1" noChangeArrowheads="1"/>
              </p:cNvPicPr>
              <p:nvPr/>
            </p:nvPicPr>
            <p:blipFill>
              <a:blip r:embed="rId6" cstate="print"/>
              <a:srcRect/>
              <a:stretch>
                <a:fillRect/>
              </a:stretch>
            </p:blipFill>
            <p:spPr bwMode="gray">
              <a:xfrm>
                <a:off x="3581545" y="1452521"/>
                <a:ext cx="370489" cy="1316529"/>
              </a:xfrm>
              <a:prstGeom prst="rect">
                <a:avLst/>
              </a:prstGeom>
              <a:noFill/>
              <a:ln w="9525">
                <a:noFill/>
                <a:miter lim="800000"/>
                <a:headEnd/>
                <a:tailEnd/>
              </a:ln>
            </p:spPr>
          </p:pic>
          <p:pic>
            <p:nvPicPr>
              <p:cNvPr id="41" name="Picture 37" descr="FAS900_cab"/>
              <p:cNvPicPr>
                <a:picLocks noChangeAspect="1" noChangeArrowheads="1"/>
              </p:cNvPicPr>
              <p:nvPr/>
            </p:nvPicPr>
            <p:blipFill>
              <a:blip r:embed="rId6" cstate="print"/>
              <a:srcRect/>
              <a:stretch>
                <a:fillRect/>
              </a:stretch>
            </p:blipFill>
            <p:spPr bwMode="gray">
              <a:xfrm>
                <a:off x="3762414" y="1643439"/>
                <a:ext cx="370489" cy="1316529"/>
              </a:xfrm>
              <a:prstGeom prst="rect">
                <a:avLst/>
              </a:prstGeom>
              <a:noFill/>
              <a:ln w="9525">
                <a:noFill/>
                <a:miter lim="800000"/>
                <a:headEnd/>
                <a:tailEnd/>
              </a:ln>
            </p:spPr>
          </p:pic>
        </p:grpSp>
        <p:pic>
          <p:nvPicPr>
            <p:cNvPr id="26" name="Picture 18" descr="permission_list"/>
            <p:cNvPicPr>
              <a:picLocks noChangeAspect="1" noChangeArrowheads="1"/>
            </p:cNvPicPr>
            <p:nvPr/>
          </p:nvPicPr>
          <p:blipFill>
            <a:blip r:embed="rId4" cstate="print"/>
            <a:srcRect/>
            <a:stretch>
              <a:fillRect/>
            </a:stretch>
          </p:blipFill>
          <p:spPr bwMode="auto">
            <a:xfrm>
              <a:off x="1146367" y="3695370"/>
              <a:ext cx="973835" cy="1227343"/>
            </a:xfrm>
            <a:prstGeom prst="rect">
              <a:avLst/>
            </a:prstGeom>
            <a:noFill/>
            <a:ln w="9525">
              <a:noFill/>
              <a:miter lim="800000"/>
              <a:headEnd/>
              <a:tailEnd/>
            </a:ln>
          </p:spPr>
        </p:pic>
      </p:grpSp>
      <p:grpSp>
        <p:nvGrpSpPr>
          <p:cNvPr id="23" name="Group 65"/>
          <p:cNvGrpSpPr/>
          <p:nvPr/>
        </p:nvGrpSpPr>
        <p:grpSpPr>
          <a:xfrm>
            <a:off x="6131782" y="4462494"/>
            <a:ext cx="2749471" cy="1747026"/>
            <a:chOff x="5691883" y="4462494"/>
            <a:chExt cx="2749471" cy="1747026"/>
          </a:xfrm>
        </p:grpSpPr>
        <p:sp>
          <p:nvSpPr>
            <p:cNvPr id="14" name="Rectangle 13"/>
            <p:cNvSpPr/>
            <p:nvPr/>
          </p:nvSpPr>
          <p:spPr>
            <a:xfrm>
              <a:off x="5691883" y="5809410"/>
              <a:ext cx="2749471" cy="400110"/>
            </a:xfrm>
            <a:prstGeom prst="rect">
              <a:avLst/>
            </a:prstGeom>
          </p:spPr>
          <p:txBody>
            <a:bodyPr wrap="none">
              <a:spAutoFit/>
            </a:bodyPr>
            <a:lstStyle/>
            <a:p>
              <a:r>
                <a:rPr lang="en-US" dirty="0" smtClean="0">
                  <a:solidFill>
                    <a:srgbClr val="005EAC"/>
                  </a:solidFill>
                </a:rPr>
                <a:t>Conformance Checker</a:t>
              </a:r>
            </a:p>
          </p:txBody>
        </p:sp>
        <p:grpSp>
          <p:nvGrpSpPr>
            <p:cNvPr id="27" name="Group 49"/>
            <p:cNvGrpSpPr/>
            <p:nvPr/>
          </p:nvGrpSpPr>
          <p:grpSpPr>
            <a:xfrm>
              <a:off x="5925581" y="4462494"/>
              <a:ext cx="2282075" cy="1349163"/>
              <a:chOff x="6031541" y="3587261"/>
              <a:chExt cx="2640741" cy="1561206"/>
            </a:xfrm>
          </p:grpSpPr>
          <p:pic>
            <p:nvPicPr>
              <p:cNvPr id="24" name="Picture 10" descr="verification_negative"/>
              <p:cNvPicPr>
                <a:picLocks noChangeAspect="1" noChangeArrowheads="1"/>
              </p:cNvPicPr>
              <p:nvPr/>
            </p:nvPicPr>
            <p:blipFill>
              <a:blip r:embed="rId8" cstate="print"/>
              <a:srcRect/>
              <a:stretch>
                <a:fillRect/>
              </a:stretch>
            </p:blipFill>
            <p:spPr bwMode="auto">
              <a:xfrm>
                <a:off x="6997390" y="3921124"/>
                <a:ext cx="646113" cy="593725"/>
              </a:xfrm>
              <a:prstGeom prst="rect">
                <a:avLst/>
              </a:prstGeom>
              <a:noFill/>
              <a:ln w="9525">
                <a:noFill/>
                <a:miter lim="800000"/>
                <a:headEnd/>
                <a:tailEnd/>
              </a:ln>
            </p:spPr>
          </p:pic>
          <p:pic>
            <p:nvPicPr>
              <p:cNvPr id="25" name="Picture 11" descr="verification_positive"/>
              <p:cNvPicPr>
                <a:picLocks noChangeAspect="1" noChangeArrowheads="1"/>
              </p:cNvPicPr>
              <p:nvPr/>
            </p:nvPicPr>
            <p:blipFill>
              <a:blip r:embed="rId9" cstate="print"/>
              <a:srcRect/>
              <a:stretch>
                <a:fillRect/>
              </a:stretch>
            </p:blipFill>
            <p:spPr bwMode="auto">
              <a:xfrm>
                <a:off x="6997390" y="4554742"/>
                <a:ext cx="646112" cy="593725"/>
              </a:xfrm>
              <a:prstGeom prst="rect">
                <a:avLst/>
              </a:prstGeom>
              <a:noFill/>
              <a:ln w="9525">
                <a:noFill/>
                <a:miter lim="800000"/>
                <a:headEnd/>
                <a:tailEnd/>
              </a:ln>
            </p:spPr>
          </p:pic>
          <p:pic>
            <p:nvPicPr>
              <p:cNvPr id="28" name="Picture 18" descr="permission_list"/>
              <p:cNvPicPr>
                <a:picLocks noChangeAspect="1" noChangeArrowheads="1"/>
              </p:cNvPicPr>
              <p:nvPr/>
            </p:nvPicPr>
            <p:blipFill>
              <a:blip r:embed="rId4" cstate="print"/>
              <a:srcRect/>
              <a:stretch>
                <a:fillRect/>
              </a:stretch>
            </p:blipFill>
            <p:spPr bwMode="auto">
              <a:xfrm>
                <a:off x="6031541" y="3921124"/>
                <a:ext cx="973835" cy="1227343"/>
              </a:xfrm>
              <a:prstGeom prst="rect">
                <a:avLst/>
              </a:prstGeom>
              <a:noFill/>
              <a:ln w="9525">
                <a:noFill/>
                <a:miter lim="800000"/>
                <a:headEnd/>
                <a:tailEnd/>
              </a:ln>
            </p:spPr>
          </p:pic>
          <p:grpSp>
            <p:nvGrpSpPr>
              <p:cNvPr id="23552" name="Group 41"/>
              <p:cNvGrpSpPr/>
              <p:nvPr/>
            </p:nvGrpSpPr>
            <p:grpSpPr>
              <a:xfrm>
                <a:off x="7606604" y="3587261"/>
                <a:ext cx="1065678" cy="924562"/>
                <a:chOff x="3225519" y="1205802"/>
                <a:chExt cx="2063818" cy="1922696"/>
              </a:xfrm>
            </p:grpSpPr>
            <p:sp>
              <p:nvSpPr>
                <p:cNvPr id="43" name="Cloud 42"/>
                <p:cNvSpPr/>
                <p:nvPr/>
              </p:nvSpPr>
              <p:spPr bwMode="auto">
                <a:xfrm>
                  <a:off x="3225519" y="1205802"/>
                  <a:ext cx="2063818" cy="1922696"/>
                </a:xfrm>
                <a:prstGeom prst="cloud">
                  <a:avLst/>
                </a:prstGeom>
                <a:gradFill flip="none" rotWithShape="1">
                  <a:gsLst>
                    <a:gs pos="0">
                      <a:srgbClr val="DCEBF8"/>
                    </a:gs>
                    <a:gs pos="50000">
                      <a:srgbClr val="008DC1">
                        <a:tint val="44500"/>
                        <a:satMod val="160000"/>
                      </a:srgbClr>
                    </a:gs>
                    <a:gs pos="100000">
                      <a:srgbClr val="008DC1">
                        <a:tint val="23500"/>
                        <a:satMod val="160000"/>
                      </a:srgbClr>
                    </a:gs>
                  </a:gsLst>
                  <a:path path="circle">
                    <a:fillToRect l="50000" t="50000" r="50000" b="50000"/>
                  </a:path>
                  <a:tileRect/>
                </a:gradFill>
                <a:ln w="3175" cap="flat" cmpd="sng" algn="ctr">
                  <a:solidFill>
                    <a:schemeClr val="accent3">
                      <a:lumMod val="95000"/>
                    </a:schemeClr>
                  </a:solidFill>
                  <a:prstDash val="solid"/>
                  <a:round/>
                  <a:headEnd type="none" w="med" len="med"/>
                  <a:tailEnd type="none" w="med" len="med"/>
                </a:ln>
                <a:effectLst/>
              </p:spPr>
              <p:txBody>
                <a:bodyPr wrap="none" anchor="ctr"/>
                <a:lstStyle/>
                <a:p>
                  <a:pPr algn="ctr">
                    <a:buClr>
                      <a:schemeClr val="accent2"/>
                    </a:buClr>
                    <a:buFont typeface="Wingdings 2" pitchFamily="18" charset="2"/>
                    <a:buNone/>
                    <a:defRPr/>
                  </a:pPr>
                  <a:endParaRPr lang="en-US" sz="2000" dirty="0">
                    <a:cs typeface="ＭＳ Ｐゴシック" charset="-128"/>
                  </a:endParaRPr>
                </a:p>
              </p:txBody>
            </p:sp>
            <p:pic>
              <p:nvPicPr>
                <p:cNvPr id="44" name="Picture 6" descr="raid_group_aggregate_storage"/>
                <p:cNvPicPr>
                  <a:picLocks noChangeAspect="1" noChangeArrowheads="1"/>
                </p:cNvPicPr>
                <p:nvPr/>
              </p:nvPicPr>
              <p:blipFill>
                <a:blip r:embed="rId10" cstate="print"/>
                <a:srcRect/>
                <a:stretch>
                  <a:fillRect/>
                </a:stretch>
              </p:blipFill>
              <p:spPr bwMode="auto">
                <a:xfrm>
                  <a:off x="3849976" y="1799939"/>
                  <a:ext cx="1146175" cy="1168400"/>
                </a:xfrm>
                <a:prstGeom prst="rect">
                  <a:avLst/>
                </a:prstGeom>
                <a:noFill/>
                <a:ln w="9525">
                  <a:noFill/>
                  <a:miter lim="800000"/>
                  <a:headEnd/>
                  <a:tailEnd/>
                </a:ln>
              </p:spPr>
            </p:pic>
            <p:pic>
              <p:nvPicPr>
                <p:cNvPr id="45" name="Picture 37" descr="FAS900_cab"/>
                <p:cNvPicPr>
                  <a:picLocks noChangeAspect="1" noChangeArrowheads="1"/>
                </p:cNvPicPr>
                <p:nvPr/>
              </p:nvPicPr>
              <p:blipFill>
                <a:blip r:embed="rId11" cstate="print"/>
                <a:srcRect/>
                <a:stretch>
                  <a:fillRect/>
                </a:stretch>
              </p:blipFill>
              <p:spPr bwMode="gray">
                <a:xfrm>
                  <a:off x="3581545" y="1452521"/>
                  <a:ext cx="370489" cy="1316529"/>
                </a:xfrm>
                <a:prstGeom prst="rect">
                  <a:avLst/>
                </a:prstGeom>
                <a:noFill/>
                <a:ln w="9525">
                  <a:noFill/>
                  <a:miter lim="800000"/>
                  <a:headEnd/>
                  <a:tailEnd/>
                </a:ln>
              </p:spPr>
            </p:pic>
            <p:pic>
              <p:nvPicPr>
                <p:cNvPr id="46" name="Picture 37" descr="FAS900_cab"/>
                <p:cNvPicPr>
                  <a:picLocks noChangeAspect="1" noChangeArrowheads="1"/>
                </p:cNvPicPr>
                <p:nvPr/>
              </p:nvPicPr>
              <p:blipFill>
                <a:blip r:embed="rId11" cstate="print"/>
                <a:srcRect/>
                <a:stretch>
                  <a:fillRect/>
                </a:stretch>
              </p:blipFill>
              <p:spPr bwMode="gray">
                <a:xfrm>
                  <a:off x="3762414" y="1643439"/>
                  <a:ext cx="370489" cy="1316529"/>
                </a:xfrm>
                <a:prstGeom prst="rect">
                  <a:avLst/>
                </a:prstGeom>
                <a:noFill/>
                <a:ln w="9525">
                  <a:noFill/>
                  <a:miter lim="800000"/>
                  <a:headEnd/>
                  <a:tailEnd/>
                </a:ln>
              </p:spPr>
            </p:pic>
          </p:grpSp>
          <p:pic>
            <p:nvPicPr>
              <p:cNvPr id="49" name="Picture 3"/>
              <p:cNvPicPr>
                <a:picLocks noChangeAspect="1" noChangeArrowheads="1"/>
              </p:cNvPicPr>
              <p:nvPr/>
            </p:nvPicPr>
            <p:blipFill>
              <a:blip r:embed="rId3" cstate="print"/>
              <a:srcRect/>
              <a:stretch>
                <a:fillRect/>
              </a:stretch>
            </p:blipFill>
            <p:spPr bwMode="auto">
              <a:xfrm>
                <a:off x="7818739" y="4466300"/>
                <a:ext cx="682167" cy="682167"/>
              </a:xfrm>
              <a:prstGeom prst="rect">
                <a:avLst/>
              </a:prstGeom>
              <a:noFill/>
              <a:ln w="9525">
                <a:noFill/>
                <a:miter lim="800000"/>
                <a:headEnd/>
                <a:tailEnd/>
              </a:ln>
              <a:effectLst/>
            </p:spPr>
          </p:pic>
        </p:grpSp>
      </p:grpSp>
      <p:grpSp>
        <p:nvGrpSpPr>
          <p:cNvPr id="23553" name="Group 57"/>
          <p:cNvGrpSpPr/>
          <p:nvPr/>
        </p:nvGrpSpPr>
        <p:grpSpPr>
          <a:xfrm>
            <a:off x="783371" y="1255346"/>
            <a:ext cx="1287547" cy="2170988"/>
            <a:chOff x="1436912" y="1145618"/>
            <a:chExt cx="1287547" cy="2170988"/>
          </a:xfrm>
        </p:grpSpPr>
        <p:grpSp>
          <p:nvGrpSpPr>
            <p:cNvPr id="23554" name="Group 20"/>
            <p:cNvGrpSpPr/>
            <p:nvPr/>
          </p:nvGrpSpPr>
          <p:grpSpPr>
            <a:xfrm>
              <a:off x="1436912" y="1145618"/>
              <a:ext cx="1287547" cy="1380596"/>
              <a:chOff x="1053072" y="1143838"/>
              <a:chExt cx="1701534" cy="1824501"/>
            </a:xfrm>
          </p:grpSpPr>
          <p:pic>
            <p:nvPicPr>
              <p:cNvPr id="63" name="Picture 31" descr="Server_generic"/>
              <p:cNvPicPr>
                <a:picLocks noChangeAspect="1" noChangeArrowheads="1"/>
              </p:cNvPicPr>
              <p:nvPr/>
            </p:nvPicPr>
            <p:blipFill>
              <a:blip r:embed="rId5" cstate="print"/>
              <a:srcRect/>
              <a:stretch>
                <a:fillRect/>
              </a:stretch>
            </p:blipFill>
            <p:spPr bwMode="gray">
              <a:xfrm>
                <a:off x="1053072" y="1581230"/>
                <a:ext cx="564763" cy="1045268"/>
              </a:xfrm>
              <a:prstGeom prst="rect">
                <a:avLst/>
              </a:prstGeom>
              <a:noFill/>
              <a:ln w="9525">
                <a:noFill/>
                <a:miter lim="800000"/>
                <a:headEnd/>
                <a:tailEnd/>
              </a:ln>
            </p:spPr>
          </p:pic>
          <p:pic>
            <p:nvPicPr>
              <p:cNvPr id="64" name="Picture 37" descr="FAS900_cab"/>
              <p:cNvPicPr>
                <a:picLocks noChangeAspect="1" noChangeArrowheads="1"/>
              </p:cNvPicPr>
              <p:nvPr/>
            </p:nvPicPr>
            <p:blipFill>
              <a:blip r:embed="rId6" cstate="print"/>
              <a:srcRect/>
              <a:stretch>
                <a:fillRect/>
              </a:stretch>
            </p:blipFill>
            <p:spPr bwMode="gray">
              <a:xfrm>
                <a:off x="1807793" y="1143838"/>
                <a:ext cx="489613" cy="1739835"/>
              </a:xfrm>
              <a:prstGeom prst="rect">
                <a:avLst/>
              </a:prstGeom>
              <a:noFill/>
              <a:ln w="9525">
                <a:noFill/>
                <a:miter lim="800000"/>
                <a:headEnd/>
                <a:tailEnd/>
              </a:ln>
            </p:spPr>
          </p:pic>
          <p:pic>
            <p:nvPicPr>
              <p:cNvPr id="65" name="Picture 37" descr="FAS900_cab"/>
              <p:cNvPicPr>
                <a:picLocks noChangeAspect="1" noChangeArrowheads="1"/>
              </p:cNvPicPr>
              <p:nvPr/>
            </p:nvPicPr>
            <p:blipFill>
              <a:blip r:embed="rId6" cstate="print"/>
              <a:srcRect/>
              <a:stretch>
                <a:fillRect/>
              </a:stretch>
            </p:blipFill>
            <p:spPr bwMode="gray">
              <a:xfrm>
                <a:off x="2264993" y="1228504"/>
                <a:ext cx="489613" cy="1739835"/>
              </a:xfrm>
              <a:prstGeom prst="rect">
                <a:avLst/>
              </a:prstGeom>
              <a:noFill/>
              <a:ln w="9525">
                <a:noFill/>
                <a:miter lim="800000"/>
                <a:headEnd/>
                <a:tailEnd/>
              </a:ln>
            </p:spPr>
          </p:pic>
        </p:grpSp>
        <p:sp>
          <p:nvSpPr>
            <p:cNvPr id="60" name="Rectangle 59"/>
            <p:cNvSpPr/>
            <p:nvPr/>
          </p:nvSpPr>
          <p:spPr>
            <a:xfrm>
              <a:off x="1597572" y="2916496"/>
              <a:ext cx="890219" cy="400110"/>
            </a:xfrm>
            <a:prstGeom prst="rect">
              <a:avLst/>
            </a:prstGeom>
          </p:spPr>
          <p:txBody>
            <a:bodyPr wrap="square">
              <a:spAutoFit/>
            </a:bodyPr>
            <a:lstStyle/>
            <a:p>
              <a:r>
                <a:rPr lang="en-US" dirty="0" smtClean="0">
                  <a:solidFill>
                    <a:srgbClr val="005EAC"/>
                  </a:solidFill>
                </a:rPr>
                <a:t>Hosts</a:t>
              </a:r>
            </a:p>
          </p:txBody>
        </p:sp>
        <p:pic>
          <p:nvPicPr>
            <p:cNvPr id="62" name="Picture 31" descr="Server_generic"/>
            <p:cNvPicPr>
              <a:picLocks noChangeAspect="1" noChangeArrowheads="1"/>
            </p:cNvPicPr>
            <p:nvPr/>
          </p:nvPicPr>
          <p:blipFill>
            <a:blip r:embed="rId5" cstate="print"/>
            <a:srcRect/>
            <a:stretch>
              <a:fillRect/>
            </a:stretch>
          </p:blipFill>
          <p:spPr bwMode="gray">
            <a:xfrm>
              <a:off x="1659652" y="1578750"/>
              <a:ext cx="427355" cy="790952"/>
            </a:xfrm>
            <a:prstGeom prst="rect">
              <a:avLst/>
            </a:prstGeom>
            <a:noFill/>
            <a:ln w="9525">
              <a:noFill/>
              <a:miter lim="800000"/>
              <a:headEnd/>
              <a:tailEnd/>
            </a:ln>
          </p:spPr>
        </p:pic>
      </p:gr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5"/>
          <p:cNvSpPr>
            <a:spLocks noGrp="1"/>
          </p:cNvSpPr>
          <p:nvPr>
            <p:ph type="title"/>
          </p:nvPr>
        </p:nvSpPr>
        <p:spPr/>
        <p:txBody>
          <a:bodyPr/>
          <a:lstStyle/>
          <a:p>
            <a:r>
              <a:rPr lang="en-US" dirty="0" smtClean="0"/>
              <a:t>Components are Created and Put Together</a:t>
            </a:r>
          </a:p>
        </p:txBody>
      </p:sp>
      <p:sp>
        <p:nvSpPr>
          <p:cNvPr id="8" name="TextBox 7"/>
          <p:cNvSpPr txBox="1"/>
          <p:nvPr/>
        </p:nvSpPr>
        <p:spPr>
          <a:xfrm>
            <a:off x="1108075" y="1149350"/>
            <a:ext cx="7610922" cy="1348061"/>
          </a:xfrm>
          <a:prstGeom prst="rect">
            <a:avLst/>
          </a:prstGeom>
          <a:noFill/>
        </p:spPr>
        <p:txBody>
          <a:bodyPr wrap="square">
            <a:spAutoFit/>
          </a:bodyPr>
          <a:lstStyle/>
          <a:p>
            <a:pPr marL="514350" indent="-514350" algn="l">
              <a:spcBef>
                <a:spcPct val="20000"/>
              </a:spcBef>
              <a:defRPr/>
            </a:pPr>
            <a:endParaRPr lang="en-US" sz="2800" dirty="0" smtClean="0">
              <a:latin typeface="+mn-lt"/>
            </a:endParaRPr>
          </a:p>
          <a:p>
            <a:pPr marL="514350" indent="-514350" algn="l">
              <a:spcBef>
                <a:spcPct val="20000"/>
              </a:spcBef>
              <a:buFont typeface="+mj-lt"/>
              <a:buAutoNum type="arabicPeriod"/>
              <a:defRPr/>
            </a:pPr>
            <a:endParaRPr lang="en-US" sz="2800" dirty="0">
              <a:latin typeface="+mn-lt"/>
            </a:endParaRPr>
          </a:p>
          <a:p>
            <a:pPr marL="457200" indent="-457200" algn="l">
              <a:buFont typeface="+mj-lt"/>
              <a:buAutoNum type="arabicPeriod"/>
              <a:defRPr/>
            </a:pPr>
            <a:endParaRPr lang="en-US" dirty="0"/>
          </a:p>
        </p:txBody>
      </p:sp>
      <p:grpSp>
        <p:nvGrpSpPr>
          <p:cNvPr id="2" name="Group 95"/>
          <p:cNvGrpSpPr/>
          <p:nvPr/>
        </p:nvGrpSpPr>
        <p:grpSpPr>
          <a:xfrm>
            <a:off x="5718921" y="934495"/>
            <a:ext cx="3060961" cy="1165610"/>
            <a:chOff x="5718921" y="934495"/>
            <a:chExt cx="3060961" cy="1165610"/>
          </a:xfrm>
        </p:grpSpPr>
        <p:grpSp>
          <p:nvGrpSpPr>
            <p:cNvPr id="3" name="Group 5"/>
            <p:cNvGrpSpPr/>
            <p:nvPr/>
          </p:nvGrpSpPr>
          <p:grpSpPr>
            <a:xfrm>
              <a:off x="5718921" y="945723"/>
              <a:ext cx="599058" cy="1154382"/>
              <a:chOff x="1807793" y="1143838"/>
              <a:chExt cx="946813" cy="1824501"/>
            </a:xfrm>
          </p:grpSpPr>
          <p:pic>
            <p:nvPicPr>
              <p:cNvPr id="9" name="Picture 37" descr="FAS900_cab"/>
              <p:cNvPicPr>
                <a:picLocks noChangeAspect="1" noChangeArrowheads="1"/>
              </p:cNvPicPr>
              <p:nvPr/>
            </p:nvPicPr>
            <p:blipFill>
              <a:blip r:embed="rId3" cstate="print"/>
              <a:srcRect/>
              <a:stretch>
                <a:fillRect/>
              </a:stretch>
            </p:blipFill>
            <p:spPr bwMode="gray">
              <a:xfrm>
                <a:off x="1807793" y="1143838"/>
                <a:ext cx="489613" cy="1739835"/>
              </a:xfrm>
              <a:prstGeom prst="rect">
                <a:avLst/>
              </a:prstGeom>
              <a:noFill/>
              <a:ln w="9525">
                <a:noFill/>
                <a:miter lim="800000"/>
                <a:headEnd/>
                <a:tailEnd/>
              </a:ln>
            </p:spPr>
          </p:pic>
          <p:pic>
            <p:nvPicPr>
              <p:cNvPr id="10" name="Picture 37" descr="FAS900_cab"/>
              <p:cNvPicPr>
                <a:picLocks noChangeAspect="1" noChangeArrowheads="1"/>
              </p:cNvPicPr>
              <p:nvPr/>
            </p:nvPicPr>
            <p:blipFill>
              <a:blip r:embed="rId3" cstate="print"/>
              <a:srcRect/>
              <a:stretch>
                <a:fillRect/>
              </a:stretch>
            </p:blipFill>
            <p:spPr bwMode="gray">
              <a:xfrm>
                <a:off x="2264993" y="1228504"/>
                <a:ext cx="489613" cy="1739835"/>
              </a:xfrm>
              <a:prstGeom prst="rect">
                <a:avLst/>
              </a:prstGeom>
              <a:noFill/>
              <a:ln w="9525">
                <a:noFill/>
                <a:miter lim="800000"/>
                <a:headEnd/>
                <a:tailEnd/>
              </a:ln>
            </p:spPr>
          </p:pic>
        </p:grpSp>
        <p:sp>
          <p:nvSpPr>
            <p:cNvPr id="12" name="Left-Right Arrow 11"/>
            <p:cNvSpPr/>
            <p:nvPr/>
          </p:nvSpPr>
          <p:spPr bwMode="auto">
            <a:xfrm>
              <a:off x="6793186" y="1342003"/>
              <a:ext cx="750580" cy="361820"/>
            </a:xfrm>
            <a:prstGeom prst="leftRightArrow">
              <a:avLst/>
            </a:prstGeom>
            <a:solidFill>
              <a:srgbClr val="005EAC"/>
            </a:solidFill>
            <a:ln w="9525" cap="flat" cmpd="sng" algn="ctr">
              <a:solidFill>
                <a:srgbClr val="005EAC"/>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smtClean="0">
                <a:ln>
                  <a:noFill/>
                </a:ln>
                <a:solidFill>
                  <a:schemeClr val="tx1"/>
                </a:solidFill>
                <a:effectLst/>
                <a:latin typeface="Arial" pitchFamily="34" charset="0"/>
              </a:endParaRPr>
            </a:p>
          </p:txBody>
        </p:sp>
        <p:grpSp>
          <p:nvGrpSpPr>
            <p:cNvPr id="4" name="Group 21"/>
            <p:cNvGrpSpPr/>
            <p:nvPr/>
          </p:nvGrpSpPr>
          <p:grpSpPr>
            <a:xfrm>
              <a:off x="7535791" y="934495"/>
              <a:ext cx="1244091" cy="1159021"/>
              <a:chOff x="3225519" y="1205802"/>
              <a:chExt cx="2063818" cy="1922696"/>
            </a:xfrm>
          </p:grpSpPr>
          <p:sp>
            <p:nvSpPr>
              <p:cNvPr id="23" name="Cloud 22"/>
              <p:cNvSpPr/>
              <p:nvPr/>
            </p:nvSpPr>
            <p:spPr bwMode="auto">
              <a:xfrm>
                <a:off x="3225519" y="1205802"/>
                <a:ext cx="2063818" cy="1922696"/>
              </a:xfrm>
              <a:prstGeom prst="cloud">
                <a:avLst/>
              </a:prstGeom>
              <a:gradFill flip="none" rotWithShape="1">
                <a:gsLst>
                  <a:gs pos="0">
                    <a:srgbClr val="DCEBF8"/>
                  </a:gs>
                  <a:gs pos="50000">
                    <a:srgbClr val="008DC1">
                      <a:tint val="44500"/>
                      <a:satMod val="160000"/>
                    </a:srgbClr>
                  </a:gs>
                  <a:gs pos="100000">
                    <a:srgbClr val="008DC1">
                      <a:tint val="23500"/>
                      <a:satMod val="160000"/>
                    </a:srgbClr>
                  </a:gs>
                </a:gsLst>
                <a:path path="circle">
                  <a:fillToRect l="50000" t="50000" r="50000" b="50000"/>
                </a:path>
                <a:tileRect/>
              </a:gradFill>
              <a:ln w="3175" cap="flat" cmpd="sng" algn="ctr">
                <a:solidFill>
                  <a:schemeClr val="accent3">
                    <a:lumMod val="95000"/>
                  </a:schemeClr>
                </a:solidFill>
                <a:prstDash val="solid"/>
                <a:round/>
                <a:headEnd type="none" w="med" len="med"/>
                <a:tailEnd type="none" w="med" len="med"/>
              </a:ln>
              <a:effectLst/>
            </p:spPr>
            <p:txBody>
              <a:bodyPr wrap="none" anchor="ctr"/>
              <a:lstStyle/>
              <a:p>
                <a:pPr algn="ctr">
                  <a:buClr>
                    <a:schemeClr val="accent2"/>
                  </a:buClr>
                  <a:buFont typeface="Wingdings 2" pitchFamily="18" charset="2"/>
                  <a:buNone/>
                  <a:defRPr/>
                </a:pPr>
                <a:endParaRPr lang="en-US" sz="2000" dirty="0">
                  <a:cs typeface="ＭＳ Ｐゴシック" charset="-128"/>
                </a:endParaRPr>
              </a:p>
            </p:txBody>
          </p:sp>
          <p:pic>
            <p:nvPicPr>
              <p:cNvPr id="24" name="Picture 6" descr="raid_group_aggregate_storage"/>
              <p:cNvPicPr>
                <a:picLocks noChangeAspect="1" noChangeArrowheads="1"/>
              </p:cNvPicPr>
              <p:nvPr/>
            </p:nvPicPr>
            <p:blipFill>
              <a:blip r:embed="rId4" cstate="print"/>
              <a:srcRect/>
              <a:stretch>
                <a:fillRect/>
              </a:stretch>
            </p:blipFill>
            <p:spPr bwMode="auto">
              <a:xfrm>
                <a:off x="3849976" y="1799939"/>
                <a:ext cx="1146175" cy="1168400"/>
              </a:xfrm>
              <a:prstGeom prst="rect">
                <a:avLst/>
              </a:prstGeom>
              <a:noFill/>
              <a:ln w="9525">
                <a:noFill/>
                <a:miter lim="800000"/>
                <a:headEnd/>
                <a:tailEnd/>
              </a:ln>
            </p:spPr>
          </p:pic>
          <p:pic>
            <p:nvPicPr>
              <p:cNvPr id="25" name="Picture 37" descr="FAS900_cab"/>
              <p:cNvPicPr>
                <a:picLocks noChangeAspect="1" noChangeArrowheads="1"/>
              </p:cNvPicPr>
              <p:nvPr/>
            </p:nvPicPr>
            <p:blipFill>
              <a:blip r:embed="rId5" cstate="print"/>
              <a:srcRect/>
              <a:stretch>
                <a:fillRect/>
              </a:stretch>
            </p:blipFill>
            <p:spPr bwMode="gray">
              <a:xfrm>
                <a:off x="3581545" y="1452521"/>
                <a:ext cx="370489" cy="1316529"/>
              </a:xfrm>
              <a:prstGeom prst="rect">
                <a:avLst/>
              </a:prstGeom>
              <a:noFill/>
              <a:ln w="9525">
                <a:noFill/>
                <a:miter lim="800000"/>
                <a:headEnd/>
                <a:tailEnd/>
              </a:ln>
            </p:spPr>
          </p:pic>
          <p:pic>
            <p:nvPicPr>
              <p:cNvPr id="26" name="Picture 37" descr="FAS900_cab"/>
              <p:cNvPicPr>
                <a:picLocks noChangeAspect="1" noChangeArrowheads="1"/>
              </p:cNvPicPr>
              <p:nvPr/>
            </p:nvPicPr>
            <p:blipFill>
              <a:blip r:embed="rId5" cstate="print"/>
              <a:srcRect/>
              <a:stretch>
                <a:fillRect/>
              </a:stretch>
            </p:blipFill>
            <p:spPr bwMode="gray">
              <a:xfrm>
                <a:off x="3762414" y="1643439"/>
                <a:ext cx="370489" cy="1316529"/>
              </a:xfrm>
              <a:prstGeom prst="rect">
                <a:avLst/>
              </a:prstGeom>
              <a:noFill/>
              <a:ln w="9525">
                <a:noFill/>
                <a:miter lim="800000"/>
                <a:headEnd/>
                <a:tailEnd/>
              </a:ln>
            </p:spPr>
          </p:pic>
        </p:grpSp>
      </p:grpSp>
      <p:grpSp>
        <p:nvGrpSpPr>
          <p:cNvPr id="6" name="Group 96"/>
          <p:cNvGrpSpPr/>
          <p:nvPr/>
        </p:nvGrpSpPr>
        <p:grpSpPr>
          <a:xfrm>
            <a:off x="5566638" y="2291516"/>
            <a:ext cx="3213244" cy="1225898"/>
            <a:chOff x="5566638" y="2280977"/>
            <a:chExt cx="3213244" cy="1225898"/>
          </a:xfrm>
        </p:grpSpPr>
        <p:grpSp>
          <p:nvGrpSpPr>
            <p:cNvPr id="7" name="Group 19"/>
            <p:cNvGrpSpPr/>
            <p:nvPr/>
          </p:nvGrpSpPr>
          <p:grpSpPr>
            <a:xfrm>
              <a:off x="5566638" y="2481945"/>
              <a:ext cx="903625" cy="993076"/>
              <a:chOff x="5546689" y="2341370"/>
              <a:chExt cx="1287547" cy="1415003"/>
            </a:xfrm>
          </p:grpSpPr>
          <p:grpSp>
            <p:nvGrpSpPr>
              <p:cNvPr id="11" name="Group 14"/>
              <p:cNvGrpSpPr/>
              <p:nvPr/>
            </p:nvGrpSpPr>
            <p:grpSpPr>
              <a:xfrm>
                <a:off x="5546689" y="2341370"/>
                <a:ext cx="1287547" cy="1380596"/>
                <a:chOff x="1053072" y="1143838"/>
                <a:chExt cx="1701534" cy="1824501"/>
              </a:xfrm>
            </p:grpSpPr>
            <p:pic>
              <p:nvPicPr>
                <p:cNvPr id="16" name="Picture 31" descr="Server_generic"/>
                <p:cNvPicPr>
                  <a:picLocks noChangeAspect="1" noChangeArrowheads="1"/>
                </p:cNvPicPr>
                <p:nvPr/>
              </p:nvPicPr>
              <p:blipFill>
                <a:blip r:embed="rId6" cstate="print"/>
                <a:srcRect/>
                <a:stretch>
                  <a:fillRect/>
                </a:stretch>
              </p:blipFill>
              <p:spPr bwMode="gray">
                <a:xfrm>
                  <a:off x="1053072" y="1581230"/>
                  <a:ext cx="564763" cy="1045268"/>
                </a:xfrm>
                <a:prstGeom prst="rect">
                  <a:avLst/>
                </a:prstGeom>
                <a:noFill/>
                <a:ln w="9525">
                  <a:noFill/>
                  <a:miter lim="800000"/>
                  <a:headEnd/>
                  <a:tailEnd/>
                </a:ln>
              </p:spPr>
            </p:pic>
            <p:pic>
              <p:nvPicPr>
                <p:cNvPr id="17" name="Picture 37" descr="FAS900_cab"/>
                <p:cNvPicPr>
                  <a:picLocks noChangeAspect="1" noChangeArrowheads="1"/>
                </p:cNvPicPr>
                <p:nvPr/>
              </p:nvPicPr>
              <p:blipFill>
                <a:blip r:embed="rId7" cstate="print"/>
                <a:srcRect/>
                <a:stretch>
                  <a:fillRect/>
                </a:stretch>
              </p:blipFill>
              <p:spPr bwMode="gray">
                <a:xfrm>
                  <a:off x="1807793" y="1143838"/>
                  <a:ext cx="489613" cy="1739835"/>
                </a:xfrm>
                <a:prstGeom prst="rect">
                  <a:avLst/>
                </a:prstGeom>
                <a:noFill/>
                <a:ln w="9525">
                  <a:noFill/>
                  <a:miter lim="800000"/>
                  <a:headEnd/>
                  <a:tailEnd/>
                </a:ln>
              </p:spPr>
            </p:pic>
            <p:pic>
              <p:nvPicPr>
                <p:cNvPr id="18" name="Picture 37" descr="FAS900_cab"/>
                <p:cNvPicPr>
                  <a:picLocks noChangeAspect="1" noChangeArrowheads="1"/>
                </p:cNvPicPr>
                <p:nvPr/>
              </p:nvPicPr>
              <p:blipFill>
                <a:blip r:embed="rId7" cstate="print"/>
                <a:srcRect/>
                <a:stretch>
                  <a:fillRect/>
                </a:stretch>
              </p:blipFill>
              <p:spPr bwMode="gray">
                <a:xfrm>
                  <a:off x="2264993" y="1228504"/>
                  <a:ext cx="489613" cy="1739835"/>
                </a:xfrm>
                <a:prstGeom prst="rect">
                  <a:avLst/>
                </a:prstGeom>
                <a:noFill/>
                <a:ln w="9525">
                  <a:noFill/>
                  <a:miter lim="800000"/>
                  <a:headEnd/>
                  <a:tailEnd/>
                </a:ln>
              </p:spPr>
            </p:pic>
          </p:grpSp>
          <p:pic>
            <p:nvPicPr>
              <p:cNvPr id="19" name="Picture 31" descr="Server_generic"/>
              <p:cNvPicPr>
                <a:picLocks noChangeAspect="1" noChangeArrowheads="1"/>
              </p:cNvPicPr>
              <p:nvPr/>
            </p:nvPicPr>
            <p:blipFill>
              <a:blip r:embed="rId6" cstate="print"/>
              <a:srcRect/>
              <a:stretch>
                <a:fillRect/>
              </a:stretch>
            </p:blipFill>
            <p:spPr bwMode="gray">
              <a:xfrm>
                <a:off x="5829717" y="2965421"/>
                <a:ext cx="427355" cy="790952"/>
              </a:xfrm>
              <a:prstGeom prst="rect">
                <a:avLst/>
              </a:prstGeom>
              <a:noFill/>
              <a:ln w="9525">
                <a:noFill/>
                <a:miter lim="800000"/>
                <a:headEnd/>
                <a:tailEnd/>
              </a:ln>
            </p:spPr>
          </p:pic>
        </p:grpSp>
        <p:grpSp>
          <p:nvGrpSpPr>
            <p:cNvPr id="13" name="Group 32"/>
            <p:cNvGrpSpPr/>
            <p:nvPr/>
          </p:nvGrpSpPr>
          <p:grpSpPr>
            <a:xfrm>
              <a:off x="7614274" y="2280977"/>
              <a:ext cx="1165608" cy="1225898"/>
              <a:chOff x="7465925" y="2280977"/>
              <a:chExt cx="1165608" cy="1225898"/>
            </a:xfrm>
          </p:grpSpPr>
          <p:sp>
            <p:nvSpPr>
              <p:cNvPr id="21" name="Rounded Rectangle 20"/>
              <p:cNvSpPr/>
              <p:nvPr/>
            </p:nvSpPr>
            <p:spPr bwMode="auto">
              <a:xfrm>
                <a:off x="7465925" y="2280977"/>
                <a:ext cx="1165608" cy="1225898"/>
              </a:xfrm>
              <a:prstGeom prst="roundRect">
                <a:avLst/>
              </a:prstGeom>
              <a:noFill/>
              <a:ln w="22225" cap="flat" cmpd="sng" algn="ctr">
                <a:solidFill>
                  <a:srgbClr val="005EAC"/>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smtClean="0">
                  <a:ln>
                    <a:noFill/>
                  </a:ln>
                  <a:solidFill>
                    <a:schemeClr val="tx1"/>
                  </a:solidFill>
                  <a:effectLst/>
                  <a:latin typeface="Arial" pitchFamily="34" charset="0"/>
                </a:endParaRPr>
              </a:p>
            </p:txBody>
          </p:sp>
          <p:grpSp>
            <p:nvGrpSpPr>
              <p:cNvPr id="14" name="Group 26"/>
              <p:cNvGrpSpPr/>
              <p:nvPr/>
            </p:nvGrpSpPr>
            <p:grpSpPr>
              <a:xfrm>
                <a:off x="7580214" y="2433377"/>
                <a:ext cx="903625" cy="993076"/>
                <a:chOff x="5546689" y="2341370"/>
                <a:chExt cx="1287547" cy="1415003"/>
              </a:xfrm>
            </p:grpSpPr>
            <p:grpSp>
              <p:nvGrpSpPr>
                <p:cNvPr id="15" name="Group 14"/>
                <p:cNvGrpSpPr/>
                <p:nvPr/>
              </p:nvGrpSpPr>
              <p:grpSpPr>
                <a:xfrm>
                  <a:off x="5546689" y="2341370"/>
                  <a:ext cx="1287547" cy="1380596"/>
                  <a:chOff x="1053072" y="1143838"/>
                  <a:chExt cx="1701534" cy="1824501"/>
                </a:xfrm>
              </p:grpSpPr>
              <p:pic>
                <p:nvPicPr>
                  <p:cNvPr id="30" name="Picture 31" descr="Server_generic"/>
                  <p:cNvPicPr>
                    <a:picLocks noChangeAspect="1" noChangeArrowheads="1"/>
                  </p:cNvPicPr>
                  <p:nvPr/>
                </p:nvPicPr>
                <p:blipFill>
                  <a:blip r:embed="rId6" cstate="print"/>
                  <a:srcRect/>
                  <a:stretch>
                    <a:fillRect/>
                  </a:stretch>
                </p:blipFill>
                <p:spPr bwMode="gray">
                  <a:xfrm>
                    <a:off x="1053072" y="1581230"/>
                    <a:ext cx="564763" cy="1045268"/>
                  </a:xfrm>
                  <a:prstGeom prst="rect">
                    <a:avLst/>
                  </a:prstGeom>
                  <a:noFill/>
                  <a:ln w="9525">
                    <a:noFill/>
                    <a:miter lim="800000"/>
                    <a:headEnd/>
                    <a:tailEnd/>
                  </a:ln>
                </p:spPr>
              </p:pic>
              <p:pic>
                <p:nvPicPr>
                  <p:cNvPr id="31" name="Picture 37" descr="FAS900_cab"/>
                  <p:cNvPicPr>
                    <a:picLocks noChangeAspect="1" noChangeArrowheads="1"/>
                  </p:cNvPicPr>
                  <p:nvPr/>
                </p:nvPicPr>
                <p:blipFill>
                  <a:blip r:embed="rId7" cstate="print"/>
                  <a:srcRect/>
                  <a:stretch>
                    <a:fillRect/>
                  </a:stretch>
                </p:blipFill>
                <p:spPr bwMode="gray">
                  <a:xfrm>
                    <a:off x="1807793" y="1143838"/>
                    <a:ext cx="489613" cy="1739835"/>
                  </a:xfrm>
                  <a:prstGeom prst="rect">
                    <a:avLst/>
                  </a:prstGeom>
                  <a:noFill/>
                  <a:ln w="9525">
                    <a:noFill/>
                    <a:miter lim="800000"/>
                    <a:headEnd/>
                    <a:tailEnd/>
                  </a:ln>
                </p:spPr>
              </p:pic>
              <p:pic>
                <p:nvPicPr>
                  <p:cNvPr id="32" name="Picture 37" descr="FAS900_cab"/>
                  <p:cNvPicPr>
                    <a:picLocks noChangeAspect="1" noChangeArrowheads="1"/>
                  </p:cNvPicPr>
                  <p:nvPr/>
                </p:nvPicPr>
                <p:blipFill>
                  <a:blip r:embed="rId7" cstate="print"/>
                  <a:srcRect/>
                  <a:stretch>
                    <a:fillRect/>
                  </a:stretch>
                </p:blipFill>
                <p:spPr bwMode="gray">
                  <a:xfrm>
                    <a:off x="2264993" y="1228504"/>
                    <a:ext cx="489613" cy="1739835"/>
                  </a:xfrm>
                  <a:prstGeom prst="rect">
                    <a:avLst/>
                  </a:prstGeom>
                  <a:noFill/>
                  <a:ln w="9525">
                    <a:noFill/>
                    <a:miter lim="800000"/>
                    <a:headEnd/>
                    <a:tailEnd/>
                  </a:ln>
                </p:spPr>
              </p:pic>
            </p:grpSp>
            <p:pic>
              <p:nvPicPr>
                <p:cNvPr id="29" name="Picture 31" descr="Server_generic"/>
                <p:cNvPicPr>
                  <a:picLocks noChangeAspect="1" noChangeArrowheads="1"/>
                </p:cNvPicPr>
                <p:nvPr/>
              </p:nvPicPr>
              <p:blipFill>
                <a:blip r:embed="rId6" cstate="print"/>
                <a:srcRect/>
                <a:stretch>
                  <a:fillRect/>
                </a:stretch>
              </p:blipFill>
              <p:spPr bwMode="gray">
                <a:xfrm>
                  <a:off x="5829717" y="2965421"/>
                  <a:ext cx="427355" cy="790952"/>
                </a:xfrm>
                <a:prstGeom prst="rect">
                  <a:avLst/>
                </a:prstGeom>
                <a:noFill/>
                <a:ln w="9525">
                  <a:noFill/>
                  <a:miter lim="800000"/>
                  <a:headEnd/>
                  <a:tailEnd/>
                </a:ln>
              </p:spPr>
            </p:pic>
          </p:grpSp>
        </p:grpSp>
        <p:sp>
          <p:nvSpPr>
            <p:cNvPr id="45" name="Left-Right Arrow 44"/>
            <p:cNvSpPr/>
            <p:nvPr/>
          </p:nvSpPr>
          <p:spPr bwMode="auto">
            <a:xfrm>
              <a:off x="6793186" y="2720302"/>
              <a:ext cx="750580" cy="361820"/>
            </a:xfrm>
            <a:prstGeom prst="leftRightArrow">
              <a:avLst/>
            </a:prstGeom>
            <a:solidFill>
              <a:srgbClr val="005EAC"/>
            </a:solidFill>
            <a:ln w="9525" cap="flat" cmpd="sng" algn="ctr">
              <a:solidFill>
                <a:srgbClr val="005EAC"/>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smtClean="0">
                <a:ln>
                  <a:noFill/>
                </a:ln>
                <a:solidFill>
                  <a:schemeClr val="tx1"/>
                </a:solidFill>
                <a:effectLst/>
                <a:latin typeface="Arial" pitchFamily="34" charset="0"/>
              </a:endParaRPr>
            </a:p>
          </p:txBody>
        </p:sp>
      </p:grpSp>
      <p:sp>
        <p:nvSpPr>
          <p:cNvPr id="42" name="Rectangle 41"/>
          <p:cNvSpPr/>
          <p:nvPr/>
        </p:nvSpPr>
        <p:spPr>
          <a:xfrm>
            <a:off x="266700" y="1189361"/>
            <a:ext cx="3166872" cy="707886"/>
          </a:xfrm>
          <a:prstGeom prst="rect">
            <a:avLst/>
          </a:prstGeom>
        </p:spPr>
        <p:txBody>
          <a:bodyPr wrap="square">
            <a:spAutoFit/>
          </a:bodyPr>
          <a:lstStyle/>
          <a:p>
            <a:r>
              <a:rPr lang="en-US" dirty="0" smtClean="0">
                <a:solidFill>
                  <a:srgbClr val="005EAC"/>
                </a:solidFill>
              </a:rPr>
              <a:t>Add primary hosts and assign to </a:t>
            </a:r>
            <a:r>
              <a:rPr lang="en-US" dirty="0" smtClean="0"/>
              <a:t>Resource Pools</a:t>
            </a:r>
          </a:p>
        </p:txBody>
      </p:sp>
      <p:sp>
        <p:nvSpPr>
          <p:cNvPr id="48" name="Rectangle 47"/>
          <p:cNvSpPr/>
          <p:nvPr/>
        </p:nvSpPr>
        <p:spPr>
          <a:xfrm>
            <a:off x="266700" y="2537593"/>
            <a:ext cx="3360420" cy="707886"/>
          </a:xfrm>
          <a:prstGeom prst="rect">
            <a:avLst/>
          </a:prstGeom>
        </p:spPr>
        <p:txBody>
          <a:bodyPr wrap="square">
            <a:spAutoFit/>
          </a:bodyPr>
          <a:lstStyle/>
          <a:p>
            <a:r>
              <a:rPr lang="en-US" dirty="0" smtClean="0">
                <a:solidFill>
                  <a:srgbClr val="005EAC"/>
                </a:solidFill>
              </a:rPr>
              <a:t>Add secondary hosts and assign to </a:t>
            </a:r>
            <a:r>
              <a:rPr lang="en-US" dirty="0" smtClean="0"/>
              <a:t>Datasets</a:t>
            </a:r>
          </a:p>
        </p:txBody>
      </p:sp>
      <p:sp>
        <p:nvSpPr>
          <p:cNvPr id="49" name="Rectangle 48"/>
          <p:cNvSpPr/>
          <p:nvPr/>
        </p:nvSpPr>
        <p:spPr>
          <a:xfrm>
            <a:off x="266700" y="3885825"/>
            <a:ext cx="4229100" cy="707886"/>
          </a:xfrm>
          <a:prstGeom prst="rect">
            <a:avLst/>
          </a:prstGeom>
        </p:spPr>
        <p:txBody>
          <a:bodyPr wrap="square">
            <a:spAutoFit/>
          </a:bodyPr>
          <a:lstStyle/>
          <a:p>
            <a:r>
              <a:rPr lang="en-US" dirty="0" smtClean="0">
                <a:solidFill>
                  <a:srgbClr val="005EAC"/>
                </a:solidFill>
              </a:rPr>
              <a:t>Define Protection Policies, Schedules, and assign to </a:t>
            </a:r>
            <a:r>
              <a:rPr lang="en-US" dirty="0" smtClean="0"/>
              <a:t>Datasets</a:t>
            </a:r>
          </a:p>
        </p:txBody>
      </p:sp>
      <p:sp>
        <p:nvSpPr>
          <p:cNvPr id="50" name="Rectangle 49"/>
          <p:cNvSpPr/>
          <p:nvPr/>
        </p:nvSpPr>
        <p:spPr>
          <a:xfrm>
            <a:off x="266700" y="5234057"/>
            <a:ext cx="3225800" cy="1015663"/>
          </a:xfrm>
          <a:prstGeom prst="rect">
            <a:avLst/>
          </a:prstGeom>
        </p:spPr>
        <p:txBody>
          <a:bodyPr wrap="square">
            <a:spAutoFit/>
          </a:bodyPr>
          <a:lstStyle/>
          <a:p>
            <a:r>
              <a:rPr lang="en-US" dirty="0" smtClean="0">
                <a:solidFill>
                  <a:srgbClr val="005EAC"/>
                </a:solidFill>
              </a:rPr>
              <a:t>Define Provisioning and Protection Policies, then assign to </a:t>
            </a:r>
            <a:r>
              <a:rPr lang="en-US" dirty="0" smtClean="0"/>
              <a:t>Datasets</a:t>
            </a:r>
          </a:p>
        </p:txBody>
      </p:sp>
      <p:grpSp>
        <p:nvGrpSpPr>
          <p:cNvPr id="20" name="Group 33"/>
          <p:cNvGrpSpPr/>
          <p:nvPr/>
        </p:nvGrpSpPr>
        <p:grpSpPr>
          <a:xfrm>
            <a:off x="7614274" y="3708825"/>
            <a:ext cx="1165608" cy="1225898"/>
            <a:chOff x="7465925" y="2280977"/>
            <a:chExt cx="1165608" cy="1225898"/>
          </a:xfrm>
        </p:grpSpPr>
        <p:sp>
          <p:nvSpPr>
            <p:cNvPr id="35" name="Rounded Rectangle 34"/>
            <p:cNvSpPr/>
            <p:nvPr/>
          </p:nvSpPr>
          <p:spPr bwMode="auto">
            <a:xfrm>
              <a:off x="7465925" y="2280977"/>
              <a:ext cx="1165608" cy="1225898"/>
            </a:xfrm>
            <a:prstGeom prst="roundRect">
              <a:avLst/>
            </a:prstGeom>
            <a:noFill/>
            <a:ln w="22225" cap="flat" cmpd="sng" algn="ctr">
              <a:solidFill>
                <a:srgbClr val="005EAC"/>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smtClean="0">
                <a:ln>
                  <a:noFill/>
                </a:ln>
                <a:solidFill>
                  <a:schemeClr val="tx1"/>
                </a:solidFill>
                <a:effectLst/>
                <a:latin typeface="Arial" pitchFamily="34" charset="0"/>
              </a:endParaRPr>
            </a:p>
          </p:txBody>
        </p:sp>
        <p:grpSp>
          <p:nvGrpSpPr>
            <p:cNvPr id="22" name="Group 26"/>
            <p:cNvGrpSpPr/>
            <p:nvPr/>
          </p:nvGrpSpPr>
          <p:grpSpPr>
            <a:xfrm>
              <a:off x="7580216" y="2433377"/>
              <a:ext cx="903625" cy="993076"/>
              <a:chOff x="5546689" y="2341370"/>
              <a:chExt cx="1287547" cy="1415003"/>
            </a:xfrm>
          </p:grpSpPr>
          <p:grpSp>
            <p:nvGrpSpPr>
              <p:cNvPr id="27" name="Group 14"/>
              <p:cNvGrpSpPr/>
              <p:nvPr/>
            </p:nvGrpSpPr>
            <p:grpSpPr>
              <a:xfrm>
                <a:off x="5546689" y="2341370"/>
                <a:ext cx="1287547" cy="1380596"/>
                <a:chOff x="1053072" y="1143838"/>
                <a:chExt cx="1701534" cy="1824501"/>
              </a:xfrm>
            </p:grpSpPr>
            <p:pic>
              <p:nvPicPr>
                <p:cNvPr id="39" name="Picture 31" descr="Server_generic"/>
                <p:cNvPicPr>
                  <a:picLocks noChangeAspect="1" noChangeArrowheads="1"/>
                </p:cNvPicPr>
                <p:nvPr/>
              </p:nvPicPr>
              <p:blipFill>
                <a:blip r:embed="rId6" cstate="print"/>
                <a:srcRect/>
                <a:stretch>
                  <a:fillRect/>
                </a:stretch>
              </p:blipFill>
              <p:spPr bwMode="gray">
                <a:xfrm>
                  <a:off x="1053072" y="1581230"/>
                  <a:ext cx="564763" cy="1045268"/>
                </a:xfrm>
                <a:prstGeom prst="rect">
                  <a:avLst/>
                </a:prstGeom>
                <a:noFill/>
                <a:ln w="9525">
                  <a:noFill/>
                  <a:miter lim="800000"/>
                  <a:headEnd/>
                  <a:tailEnd/>
                </a:ln>
              </p:spPr>
            </p:pic>
            <p:pic>
              <p:nvPicPr>
                <p:cNvPr id="40" name="Picture 37" descr="FAS900_cab"/>
                <p:cNvPicPr>
                  <a:picLocks noChangeAspect="1" noChangeArrowheads="1"/>
                </p:cNvPicPr>
                <p:nvPr/>
              </p:nvPicPr>
              <p:blipFill>
                <a:blip r:embed="rId7" cstate="print"/>
                <a:srcRect/>
                <a:stretch>
                  <a:fillRect/>
                </a:stretch>
              </p:blipFill>
              <p:spPr bwMode="gray">
                <a:xfrm>
                  <a:off x="1807793" y="1143838"/>
                  <a:ext cx="489613" cy="1739835"/>
                </a:xfrm>
                <a:prstGeom prst="rect">
                  <a:avLst/>
                </a:prstGeom>
                <a:noFill/>
                <a:ln w="9525">
                  <a:noFill/>
                  <a:miter lim="800000"/>
                  <a:headEnd/>
                  <a:tailEnd/>
                </a:ln>
              </p:spPr>
            </p:pic>
            <p:pic>
              <p:nvPicPr>
                <p:cNvPr id="41" name="Picture 37" descr="FAS900_cab"/>
                <p:cNvPicPr>
                  <a:picLocks noChangeAspect="1" noChangeArrowheads="1"/>
                </p:cNvPicPr>
                <p:nvPr/>
              </p:nvPicPr>
              <p:blipFill>
                <a:blip r:embed="rId7" cstate="print"/>
                <a:srcRect/>
                <a:stretch>
                  <a:fillRect/>
                </a:stretch>
              </p:blipFill>
              <p:spPr bwMode="gray">
                <a:xfrm>
                  <a:off x="2264993" y="1228504"/>
                  <a:ext cx="489613" cy="1739835"/>
                </a:xfrm>
                <a:prstGeom prst="rect">
                  <a:avLst/>
                </a:prstGeom>
                <a:noFill/>
                <a:ln w="9525">
                  <a:noFill/>
                  <a:miter lim="800000"/>
                  <a:headEnd/>
                  <a:tailEnd/>
                </a:ln>
              </p:spPr>
            </p:pic>
          </p:grpSp>
          <p:pic>
            <p:nvPicPr>
              <p:cNvPr id="38" name="Picture 31" descr="Server_generic"/>
              <p:cNvPicPr>
                <a:picLocks noChangeAspect="1" noChangeArrowheads="1"/>
              </p:cNvPicPr>
              <p:nvPr/>
            </p:nvPicPr>
            <p:blipFill>
              <a:blip r:embed="rId6" cstate="print"/>
              <a:srcRect/>
              <a:stretch>
                <a:fillRect/>
              </a:stretch>
            </p:blipFill>
            <p:spPr bwMode="gray">
              <a:xfrm>
                <a:off x="5829717" y="2965421"/>
                <a:ext cx="427355" cy="790952"/>
              </a:xfrm>
              <a:prstGeom prst="rect">
                <a:avLst/>
              </a:prstGeom>
              <a:noFill/>
              <a:ln w="9525">
                <a:noFill/>
                <a:miter lim="800000"/>
                <a:headEnd/>
                <a:tailEnd/>
              </a:ln>
            </p:spPr>
          </p:pic>
        </p:grpSp>
      </p:grpSp>
      <p:sp>
        <p:nvSpPr>
          <p:cNvPr id="46" name="Left-Right Arrow 45"/>
          <p:cNvSpPr/>
          <p:nvPr/>
        </p:nvSpPr>
        <p:spPr bwMode="auto">
          <a:xfrm>
            <a:off x="6793186" y="4057716"/>
            <a:ext cx="750580" cy="361820"/>
          </a:xfrm>
          <a:prstGeom prst="leftRightArrow">
            <a:avLst/>
          </a:prstGeom>
          <a:solidFill>
            <a:srgbClr val="005EAC"/>
          </a:solidFill>
          <a:ln w="9525" cap="flat" cmpd="sng" algn="ctr">
            <a:solidFill>
              <a:srgbClr val="005EAC"/>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smtClean="0">
              <a:ln>
                <a:noFill/>
              </a:ln>
              <a:solidFill>
                <a:schemeClr val="tx1"/>
              </a:solidFill>
              <a:effectLst/>
              <a:latin typeface="Arial" pitchFamily="34" charset="0"/>
            </a:endParaRPr>
          </a:p>
        </p:txBody>
      </p:sp>
      <p:grpSp>
        <p:nvGrpSpPr>
          <p:cNvPr id="28" name="Group 46"/>
          <p:cNvGrpSpPr/>
          <p:nvPr/>
        </p:nvGrpSpPr>
        <p:grpSpPr>
          <a:xfrm>
            <a:off x="5478825" y="3748025"/>
            <a:ext cx="1079251" cy="1134529"/>
            <a:chOff x="5527315" y="3899442"/>
            <a:chExt cx="1079251" cy="1134529"/>
          </a:xfrm>
        </p:grpSpPr>
        <p:pic>
          <p:nvPicPr>
            <p:cNvPr id="44" name="Picture 3"/>
            <p:cNvPicPr>
              <a:picLocks noChangeAspect="1" noChangeArrowheads="1"/>
            </p:cNvPicPr>
            <p:nvPr/>
          </p:nvPicPr>
          <p:blipFill>
            <a:blip r:embed="rId8" cstate="print"/>
            <a:srcRect/>
            <a:stretch>
              <a:fillRect/>
            </a:stretch>
          </p:blipFill>
          <p:spPr bwMode="auto">
            <a:xfrm>
              <a:off x="5792903" y="4220308"/>
              <a:ext cx="813663" cy="813663"/>
            </a:xfrm>
            <a:prstGeom prst="rect">
              <a:avLst/>
            </a:prstGeom>
            <a:noFill/>
            <a:ln w="9525">
              <a:noFill/>
              <a:miter lim="800000"/>
              <a:headEnd/>
              <a:tailEnd/>
            </a:ln>
            <a:effectLst/>
          </p:spPr>
        </p:pic>
        <p:pic>
          <p:nvPicPr>
            <p:cNvPr id="43" name="Picture 18" descr="permission_list"/>
            <p:cNvPicPr>
              <a:picLocks noChangeAspect="1" noChangeArrowheads="1"/>
            </p:cNvPicPr>
            <p:nvPr/>
          </p:nvPicPr>
          <p:blipFill>
            <a:blip r:embed="rId9" cstate="print"/>
            <a:srcRect/>
            <a:stretch>
              <a:fillRect/>
            </a:stretch>
          </p:blipFill>
          <p:spPr bwMode="auto">
            <a:xfrm>
              <a:off x="5527315" y="3899442"/>
              <a:ext cx="628574" cy="792204"/>
            </a:xfrm>
            <a:prstGeom prst="rect">
              <a:avLst/>
            </a:prstGeom>
            <a:noFill/>
            <a:ln w="9525">
              <a:noFill/>
              <a:miter lim="800000"/>
              <a:headEnd/>
              <a:tailEnd/>
            </a:ln>
          </p:spPr>
        </p:pic>
      </p:grpSp>
      <p:grpSp>
        <p:nvGrpSpPr>
          <p:cNvPr id="30720" name="Group 57"/>
          <p:cNvGrpSpPr/>
          <p:nvPr/>
        </p:nvGrpSpPr>
        <p:grpSpPr>
          <a:xfrm>
            <a:off x="5478825" y="3900425"/>
            <a:ext cx="1079251" cy="1134529"/>
            <a:chOff x="5527315" y="3899442"/>
            <a:chExt cx="1079251" cy="1134529"/>
          </a:xfrm>
        </p:grpSpPr>
        <p:pic>
          <p:nvPicPr>
            <p:cNvPr id="59" name="Picture 3"/>
            <p:cNvPicPr>
              <a:picLocks noChangeAspect="1" noChangeArrowheads="1"/>
            </p:cNvPicPr>
            <p:nvPr/>
          </p:nvPicPr>
          <p:blipFill>
            <a:blip r:embed="rId8" cstate="print"/>
            <a:srcRect/>
            <a:stretch>
              <a:fillRect/>
            </a:stretch>
          </p:blipFill>
          <p:spPr bwMode="auto">
            <a:xfrm>
              <a:off x="5792903" y="4220308"/>
              <a:ext cx="813663" cy="813663"/>
            </a:xfrm>
            <a:prstGeom prst="rect">
              <a:avLst/>
            </a:prstGeom>
            <a:noFill/>
            <a:ln w="9525">
              <a:noFill/>
              <a:miter lim="800000"/>
              <a:headEnd/>
              <a:tailEnd/>
            </a:ln>
            <a:effectLst/>
          </p:spPr>
        </p:pic>
        <p:pic>
          <p:nvPicPr>
            <p:cNvPr id="60" name="Picture 18" descr="permission_list"/>
            <p:cNvPicPr>
              <a:picLocks noChangeAspect="1" noChangeArrowheads="1"/>
            </p:cNvPicPr>
            <p:nvPr/>
          </p:nvPicPr>
          <p:blipFill>
            <a:blip r:embed="rId9" cstate="print"/>
            <a:srcRect/>
            <a:stretch>
              <a:fillRect/>
            </a:stretch>
          </p:blipFill>
          <p:spPr bwMode="auto">
            <a:xfrm>
              <a:off x="5527315" y="3899442"/>
              <a:ext cx="628574" cy="792204"/>
            </a:xfrm>
            <a:prstGeom prst="rect">
              <a:avLst/>
            </a:prstGeom>
            <a:noFill/>
            <a:ln w="9525">
              <a:noFill/>
              <a:miter lim="800000"/>
              <a:headEnd/>
              <a:tailEnd/>
            </a:ln>
          </p:spPr>
        </p:pic>
      </p:grpSp>
      <p:grpSp>
        <p:nvGrpSpPr>
          <p:cNvPr id="30721" name="Group 14"/>
          <p:cNvGrpSpPr/>
          <p:nvPr/>
        </p:nvGrpSpPr>
        <p:grpSpPr>
          <a:xfrm>
            <a:off x="3153528" y="5296682"/>
            <a:ext cx="1488676" cy="1085266"/>
            <a:chOff x="1146367" y="3649227"/>
            <a:chExt cx="2637393" cy="1922696"/>
          </a:xfrm>
        </p:grpSpPr>
        <p:grpSp>
          <p:nvGrpSpPr>
            <p:cNvPr id="30722" name="Group 36"/>
            <p:cNvGrpSpPr/>
            <p:nvPr/>
          </p:nvGrpSpPr>
          <p:grpSpPr>
            <a:xfrm>
              <a:off x="1719942" y="3649227"/>
              <a:ext cx="2063818" cy="1922696"/>
              <a:chOff x="3225519" y="1205802"/>
              <a:chExt cx="2063818" cy="1922696"/>
            </a:xfrm>
          </p:grpSpPr>
          <p:sp>
            <p:nvSpPr>
              <p:cNvPr id="92" name="Cloud 91"/>
              <p:cNvSpPr/>
              <p:nvPr/>
            </p:nvSpPr>
            <p:spPr bwMode="auto">
              <a:xfrm>
                <a:off x="3225519" y="1205802"/>
                <a:ext cx="2063818" cy="1922696"/>
              </a:xfrm>
              <a:prstGeom prst="cloud">
                <a:avLst/>
              </a:prstGeom>
              <a:gradFill flip="none" rotWithShape="1">
                <a:gsLst>
                  <a:gs pos="0">
                    <a:srgbClr val="DCEBF8"/>
                  </a:gs>
                  <a:gs pos="50000">
                    <a:srgbClr val="008DC1">
                      <a:tint val="44500"/>
                      <a:satMod val="160000"/>
                    </a:srgbClr>
                  </a:gs>
                  <a:gs pos="100000">
                    <a:srgbClr val="008DC1">
                      <a:tint val="23500"/>
                      <a:satMod val="160000"/>
                    </a:srgbClr>
                  </a:gs>
                </a:gsLst>
                <a:path path="circle">
                  <a:fillToRect l="50000" t="50000" r="50000" b="50000"/>
                </a:path>
                <a:tileRect/>
              </a:gradFill>
              <a:ln w="3175" cap="flat" cmpd="sng" algn="ctr">
                <a:solidFill>
                  <a:schemeClr val="accent3">
                    <a:lumMod val="95000"/>
                  </a:schemeClr>
                </a:solidFill>
                <a:prstDash val="solid"/>
                <a:round/>
                <a:headEnd type="none" w="med" len="med"/>
                <a:tailEnd type="none" w="med" len="med"/>
              </a:ln>
              <a:effectLst/>
            </p:spPr>
            <p:txBody>
              <a:bodyPr wrap="none" anchor="ctr"/>
              <a:lstStyle/>
              <a:p>
                <a:pPr algn="ctr">
                  <a:buClr>
                    <a:schemeClr val="accent2"/>
                  </a:buClr>
                  <a:buFont typeface="Wingdings 2" pitchFamily="18" charset="2"/>
                  <a:buNone/>
                  <a:defRPr/>
                </a:pPr>
                <a:endParaRPr lang="en-US" sz="2000" dirty="0">
                  <a:cs typeface="ＭＳ Ｐゴシック" charset="-128"/>
                </a:endParaRPr>
              </a:p>
            </p:txBody>
          </p:sp>
          <p:pic>
            <p:nvPicPr>
              <p:cNvPr id="93" name="Picture 6" descr="raid_group_aggregate_storage"/>
              <p:cNvPicPr>
                <a:picLocks noChangeAspect="1" noChangeArrowheads="1"/>
              </p:cNvPicPr>
              <p:nvPr/>
            </p:nvPicPr>
            <p:blipFill>
              <a:blip r:embed="rId4" cstate="print"/>
              <a:srcRect/>
              <a:stretch>
                <a:fillRect/>
              </a:stretch>
            </p:blipFill>
            <p:spPr bwMode="auto">
              <a:xfrm>
                <a:off x="3849976" y="1799939"/>
                <a:ext cx="1146175" cy="1168400"/>
              </a:xfrm>
              <a:prstGeom prst="rect">
                <a:avLst/>
              </a:prstGeom>
              <a:noFill/>
              <a:ln w="9525">
                <a:noFill/>
                <a:miter lim="800000"/>
                <a:headEnd/>
                <a:tailEnd/>
              </a:ln>
            </p:spPr>
          </p:pic>
          <p:pic>
            <p:nvPicPr>
              <p:cNvPr id="94" name="Picture 37" descr="FAS900_cab"/>
              <p:cNvPicPr>
                <a:picLocks noChangeAspect="1" noChangeArrowheads="1"/>
              </p:cNvPicPr>
              <p:nvPr/>
            </p:nvPicPr>
            <p:blipFill>
              <a:blip r:embed="rId10" cstate="print"/>
              <a:srcRect/>
              <a:stretch>
                <a:fillRect/>
              </a:stretch>
            </p:blipFill>
            <p:spPr bwMode="gray">
              <a:xfrm>
                <a:off x="3581545" y="1452521"/>
                <a:ext cx="370489" cy="1316529"/>
              </a:xfrm>
              <a:prstGeom prst="rect">
                <a:avLst/>
              </a:prstGeom>
              <a:noFill/>
              <a:ln w="9525">
                <a:noFill/>
                <a:miter lim="800000"/>
                <a:headEnd/>
                <a:tailEnd/>
              </a:ln>
            </p:spPr>
          </p:pic>
          <p:pic>
            <p:nvPicPr>
              <p:cNvPr id="95" name="Picture 37" descr="FAS900_cab"/>
              <p:cNvPicPr>
                <a:picLocks noChangeAspect="1" noChangeArrowheads="1"/>
              </p:cNvPicPr>
              <p:nvPr/>
            </p:nvPicPr>
            <p:blipFill>
              <a:blip r:embed="rId10" cstate="print"/>
              <a:srcRect/>
              <a:stretch>
                <a:fillRect/>
              </a:stretch>
            </p:blipFill>
            <p:spPr bwMode="gray">
              <a:xfrm>
                <a:off x="3762414" y="1643439"/>
                <a:ext cx="370489" cy="1316529"/>
              </a:xfrm>
              <a:prstGeom prst="rect">
                <a:avLst/>
              </a:prstGeom>
              <a:noFill/>
              <a:ln w="9525">
                <a:noFill/>
                <a:miter lim="800000"/>
                <a:headEnd/>
                <a:tailEnd/>
              </a:ln>
            </p:spPr>
          </p:pic>
        </p:grpSp>
        <p:pic>
          <p:nvPicPr>
            <p:cNvPr id="91" name="Picture 18" descr="permission_list"/>
            <p:cNvPicPr>
              <a:picLocks noChangeAspect="1" noChangeArrowheads="1"/>
            </p:cNvPicPr>
            <p:nvPr/>
          </p:nvPicPr>
          <p:blipFill>
            <a:blip r:embed="rId9" cstate="print"/>
            <a:srcRect/>
            <a:stretch>
              <a:fillRect/>
            </a:stretch>
          </p:blipFill>
          <p:spPr bwMode="auto">
            <a:xfrm>
              <a:off x="1146367" y="3695370"/>
              <a:ext cx="973835" cy="1227343"/>
            </a:xfrm>
            <a:prstGeom prst="rect">
              <a:avLst/>
            </a:prstGeom>
            <a:noFill/>
            <a:ln w="9525">
              <a:noFill/>
              <a:miter lim="800000"/>
              <a:headEnd/>
              <a:tailEnd/>
            </a:ln>
          </p:spPr>
        </p:pic>
      </p:grpSp>
      <p:grpSp>
        <p:nvGrpSpPr>
          <p:cNvPr id="30724" name="Group 21"/>
          <p:cNvGrpSpPr/>
          <p:nvPr/>
        </p:nvGrpSpPr>
        <p:grpSpPr>
          <a:xfrm>
            <a:off x="5478825" y="5272051"/>
            <a:ext cx="1079251" cy="1134529"/>
            <a:chOff x="5527315" y="3899442"/>
            <a:chExt cx="1079251" cy="1134529"/>
          </a:xfrm>
        </p:grpSpPr>
        <p:pic>
          <p:nvPicPr>
            <p:cNvPr id="88" name="Picture 3"/>
            <p:cNvPicPr>
              <a:picLocks noChangeAspect="1" noChangeArrowheads="1"/>
            </p:cNvPicPr>
            <p:nvPr/>
          </p:nvPicPr>
          <p:blipFill>
            <a:blip r:embed="rId8" cstate="print"/>
            <a:srcRect/>
            <a:stretch>
              <a:fillRect/>
            </a:stretch>
          </p:blipFill>
          <p:spPr bwMode="auto">
            <a:xfrm>
              <a:off x="5792903" y="4220308"/>
              <a:ext cx="813663" cy="813663"/>
            </a:xfrm>
            <a:prstGeom prst="rect">
              <a:avLst/>
            </a:prstGeom>
            <a:noFill/>
            <a:ln w="9525">
              <a:noFill/>
              <a:miter lim="800000"/>
              <a:headEnd/>
              <a:tailEnd/>
            </a:ln>
            <a:effectLst/>
          </p:spPr>
        </p:pic>
        <p:pic>
          <p:nvPicPr>
            <p:cNvPr id="89" name="Picture 18" descr="permission_list"/>
            <p:cNvPicPr>
              <a:picLocks noChangeAspect="1" noChangeArrowheads="1"/>
            </p:cNvPicPr>
            <p:nvPr/>
          </p:nvPicPr>
          <p:blipFill>
            <a:blip r:embed="rId9" cstate="print"/>
            <a:srcRect/>
            <a:stretch>
              <a:fillRect/>
            </a:stretch>
          </p:blipFill>
          <p:spPr bwMode="auto">
            <a:xfrm>
              <a:off x="5527315" y="3899442"/>
              <a:ext cx="628574" cy="792204"/>
            </a:xfrm>
            <a:prstGeom prst="rect">
              <a:avLst/>
            </a:prstGeom>
            <a:noFill/>
            <a:ln w="9525">
              <a:noFill/>
              <a:miter lim="800000"/>
              <a:headEnd/>
              <a:tailEnd/>
            </a:ln>
          </p:spPr>
        </p:pic>
      </p:grpSp>
      <p:grpSp>
        <p:nvGrpSpPr>
          <p:cNvPr id="30725" name="Group 25"/>
          <p:cNvGrpSpPr/>
          <p:nvPr/>
        </p:nvGrpSpPr>
        <p:grpSpPr>
          <a:xfrm>
            <a:off x="7611543" y="5226366"/>
            <a:ext cx="1165608" cy="1225898"/>
            <a:chOff x="7465925" y="2280977"/>
            <a:chExt cx="1165608" cy="1225898"/>
          </a:xfrm>
        </p:grpSpPr>
        <p:sp>
          <p:nvSpPr>
            <p:cNvPr id="81" name="Rounded Rectangle 80"/>
            <p:cNvSpPr/>
            <p:nvPr/>
          </p:nvSpPr>
          <p:spPr bwMode="auto">
            <a:xfrm>
              <a:off x="7465925" y="2280977"/>
              <a:ext cx="1165608" cy="1225898"/>
            </a:xfrm>
            <a:prstGeom prst="roundRect">
              <a:avLst/>
            </a:prstGeom>
            <a:noFill/>
            <a:ln w="22225" cap="flat" cmpd="sng" algn="ctr">
              <a:solidFill>
                <a:srgbClr val="005EAC"/>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smtClean="0">
                <a:ln>
                  <a:noFill/>
                </a:ln>
                <a:solidFill>
                  <a:schemeClr val="tx1"/>
                </a:solidFill>
                <a:effectLst/>
                <a:latin typeface="Arial" pitchFamily="34" charset="0"/>
              </a:endParaRPr>
            </a:p>
          </p:txBody>
        </p:sp>
        <p:grpSp>
          <p:nvGrpSpPr>
            <p:cNvPr id="30726" name="Group 26"/>
            <p:cNvGrpSpPr/>
            <p:nvPr/>
          </p:nvGrpSpPr>
          <p:grpSpPr>
            <a:xfrm>
              <a:off x="7580222" y="2433377"/>
              <a:ext cx="903625" cy="993076"/>
              <a:chOff x="5546689" y="2341370"/>
              <a:chExt cx="1287547" cy="1415003"/>
            </a:xfrm>
          </p:grpSpPr>
          <p:grpSp>
            <p:nvGrpSpPr>
              <p:cNvPr id="30727" name="Group 28"/>
              <p:cNvGrpSpPr/>
              <p:nvPr/>
            </p:nvGrpSpPr>
            <p:grpSpPr>
              <a:xfrm>
                <a:off x="5546689" y="2341370"/>
                <a:ext cx="1287547" cy="1380596"/>
                <a:chOff x="1053072" y="1143838"/>
                <a:chExt cx="1701534" cy="1824501"/>
              </a:xfrm>
            </p:grpSpPr>
            <p:pic>
              <p:nvPicPr>
                <p:cNvPr id="85" name="Picture 31" descr="Server_generic"/>
                <p:cNvPicPr>
                  <a:picLocks noChangeAspect="1" noChangeArrowheads="1"/>
                </p:cNvPicPr>
                <p:nvPr/>
              </p:nvPicPr>
              <p:blipFill>
                <a:blip r:embed="rId6" cstate="print"/>
                <a:srcRect/>
                <a:stretch>
                  <a:fillRect/>
                </a:stretch>
              </p:blipFill>
              <p:spPr bwMode="gray">
                <a:xfrm>
                  <a:off x="1053072" y="1581230"/>
                  <a:ext cx="564763" cy="1045268"/>
                </a:xfrm>
                <a:prstGeom prst="rect">
                  <a:avLst/>
                </a:prstGeom>
                <a:noFill/>
                <a:ln w="9525">
                  <a:noFill/>
                  <a:miter lim="800000"/>
                  <a:headEnd/>
                  <a:tailEnd/>
                </a:ln>
              </p:spPr>
            </p:pic>
            <p:pic>
              <p:nvPicPr>
                <p:cNvPr id="86" name="Picture 37" descr="FAS900_cab"/>
                <p:cNvPicPr>
                  <a:picLocks noChangeAspect="1" noChangeArrowheads="1"/>
                </p:cNvPicPr>
                <p:nvPr/>
              </p:nvPicPr>
              <p:blipFill>
                <a:blip r:embed="rId7" cstate="print"/>
                <a:srcRect/>
                <a:stretch>
                  <a:fillRect/>
                </a:stretch>
              </p:blipFill>
              <p:spPr bwMode="gray">
                <a:xfrm>
                  <a:off x="1807793" y="1143838"/>
                  <a:ext cx="489613" cy="1739835"/>
                </a:xfrm>
                <a:prstGeom prst="rect">
                  <a:avLst/>
                </a:prstGeom>
                <a:noFill/>
                <a:ln w="9525">
                  <a:noFill/>
                  <a:miter lim="800000"/>
                  <a:headEnd/>
                  <a:tailEnd/>
                </a:ln>
              </p:spPr>
            </p:pic>
            <p:pic>
              <p:nvPicPr>
                <p:cNvPr id="87" name="Picture 37" descr="FAS900_cab"/>
                <p:cNvPicPr>
                  <a:picLocks noChangeAspect="1" noChangeArrowheads="1"/>
                </p:cNvPicPr>
                <p:nvPr/>
              </p:nvPicPr>
              <p:blipFill>
                <a:blip r:embed="rId7" cstate="print"/>
                <a:srcRect/>
                <a:stretch>
                  <a:fillRect/>
                </a:stretch>
              </p:blipFill>
              <p:spPr bwMode="gray">
                <a:xfrm>
                  <a:off x="2264993" y="1228504"/>
                  <a:ext cx="489613" cy="1739835"/>
                </a:xfrm>
                <a:prstGeom prst="rect">
                  <a:avLst/>
                </a:prstGeom>
                <a:noFill/>
                <a:ln w="9525">
                  <a:noFill/>
                  <a:miter lim="800000"/>
                  <a:headEnd/>
                  <a:tailEnd/>
                </a:ln>
              </p:spPr>
            </p:pic>
          </p:grpSp>
          <p:pic>
            <p:nvPicPr>
              <p:cNvPr id="84" name="Picture 31" descr="Server_generic"/>
              <p:cNvPicPr>
                <a:picLocks noChangeAspect="1" noChangeArrowheads="1"/>
              </p:cNvPicPr>
              <p:nvPr/>
            </p:nvPicPr>
            <p:blipFill>
              <a:blip r:embed="rId6" cstate="print"/>
              <a:srcRect/>
              <a:stretch>
                <a:fillRect/>
              </a:stretch>
            </p:blipFill>
            <p:spPr bwMode="gray">
              <a:xfrm>
                <a:off x="5829717" y="2965421"/>
                <a:ext cx="427355" cy="790952"/>
              </a:xfrm>
              <a:prstGeom prst="rect">
                <a:avLst/>
              </a:prstGeom>
              <a:noFill/>
              <a:ln w="9525">
                <a:noFill/>
                <a:miter lim="800000"/>
                <a:headEnd/>
                <a:tailEnd/>
              </a:ln>
            </p:spPr>
          </p:pic>
        </p:grpSp>
      </p:grpSp>
      <p:sp>
        <p:nvSpPr>
          <p:cNvPr id="79" name="Left-Right Arrow 78"/>
          <p:cNvSpPr/>
          <p:nvPr/>
        </p:nvSpPr>
        <p:spPr bwMode="auto">
          <a:xfrm>
            <a:off x="6793186" y="5658405"/>
            <a:ext cx="750580" cy="361820"/>
          </a:xfrm>
          <a:prstGeom prst="leftRightArrow">
            <a:avLst/>
          </a:prstGeom>
          <a:solidFill>
            <a:srgbClr val="005EAC"/>
          </a:solidFill>
          <a:ln w="9525" cap="flat" cmpd="sng" algn="ctr">
            <a:solidFill>
              <a:srgbClr val="005EAC"/>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smtClean="0">
              <a:ln>
                <a:noFill/>
              </a:ln>
              <a:solidFill>
                <a:schemeClr val="tx1"/>
              </a:solidFill>
              <a:effectLst/>
              <a:latin typeface="Arial" pitchFamily="34" charset="0"/>
            </a:endParaRPr>
          </a:p>
        </p:txBody>
      </p:sp>
      <p:sp>
        <p:nvSpPr>
          <p:cNvPr id="80" name="Left-Right Arrow 79"/>
          <p:cNvSpPr/>
          <p:nvPr/>
        </p:nvSpPr>
        <p:spPr bwMode="auto">
          <a:xfrm>
            <a:off x="4672763" y="5658405"/>
            <a:ext cx="750580" cy="361820"/>
          </a:xfrm>
          <a:prstGeom prst="leftRightArrow">
            <a:avLst/>
          </a:prstGeom>
          <a:solidFill>
            <a:srgbClr val="005EAC"/>
          </a:solidFill>
          <a:ln w="9525" cap="flat" cmpd="sng" algn="ctr">
            <a:solidFill>
              <a:srgbClr val="005EAC"/>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smtClean="0">
              <a:ln>
                <a:noFill/>
              </a:ln>
              <a:solidFill>
                <a:schemeClr val="tx1"/>
              </a:solidFill>
              <a:effectLst/>
              <a:latin typeface="Arial" pitchFamily="34" charset="0"/>
            </a:endParaRPr>
          </a:p>
        </p:txBody>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4"/>
          <p:cNvSpPr>
            <a:spLocks noGrp="1"/>
          </p:cNvSpPr>
          <p:nvPr>
            <p:ph type="title"/>
          </p:nvPr>
        </p:nvSpPr>
        <p:spPr/>
        <p:txBody>
          <a:bodyPr/>
          <a:lstStyle/>
          <a:p>
            <a:r>
              <a:rPr lang="en-US" dirty="0" smtClean="0"/>
              <a:t>Protection Manager Workflow</a:t>
            </a:r>
          </a:p>
        </p:txBody>
      </p:sp>
      <p:sp>
        <p:nvSpPr>
          <p:cNvPr id="17" name="Content Placeholder 16"/>
          <p:cNvSpPr>
            <a:spLocks noGrp="1"/>
          </p:cNvSpPr>
          <p:nvPr>
            <p:ph idx="1"/>
          </p:nvPr>
        </p:nvSpPr>
        <p:spPr>
          <a:xfrm>
            <a:off x="990599" y="1123950"/>
            <a:ext cx="8153401" cy="5353050"/>
          </a:xfrm>
        </p:spPr>
        <p:txBody>
          <a:bodyPr/>
          <a:lstStyle/>
          <a:p>
            <a:pPr marL="514350" indent="-514350">
              <a:buFont typeface="+mj-lt"/>
              <a:buAutoNum type="arabicPeriod"/>
            </a:pPr>
            <a:r>
              <a:rPr lang="en-US" dirty="0" smtClean="0">
                <a:solidFill>
                  <a:srgbClr val="005EAC"/>
                </a:solidFill>
              </a:rPr>
              <a:t>Setup tasks that require planning and design:</a:t>
            </a:r>
          </a:p>
          <a:p>
            <a:pPr lvl="1"/>
            <a:r>
              <a:rPr lang="en-US" dirty="0" smtClean="0"/>
              <a:t>Adding Hosts (both primary and secondary)</a:t>
            </a:r>
          </a:p>
          <a:p>
            <a:pPr lvl="1"/>
            <a:r>
              <a:rPr lang="en-US" dirty="0" smtClean="0"/>
              <a:t>Adding Data Resource Pools (designate secondary storage)</a:t>
            </a:r>
          </a:p>
          <a:p>
            <a:pPr lvl="1"/>
            <a:r>
              <a:rPr lang="en-US" dirty="0" smtClean="0"/>
              <a:t>Designing protection policies with schedules</a:t>
            </a:r>
          </a:p>
          <a:p>
            <a:pPr lvl="1"/>
            <a:r>
              <a:rPr lang="en-US" dirty="0" smtClean="0"/>
              <a:t>Defining provisioning policies to select appropriate storage automatically</a:t>
            </a:r>
          </a:p>
          <a:p>
            <a:pPr marL="514350" indent="-514350">
              <a:buFont typeface="+mj-lt"/>
              <a:buAutoNum type="arabicPeriod"/>
            </a:pPr>
            <a:r>
              <a:rPr lang="en-US" dirty="0" smtClean="0">
                <a:solidFill>
                  <a:srgbClr val="005EAC"/>
                </a:solidFill>
              </a:rPr>
              <a:t>Administrative tasks performed routinely:</a:t>
            </a:r>
          </a:p>
          <a:p>
            <a:pPr lvl="1"/>
            <a:r>
              <a:rPr lang="en-US" dirty="0" smtClean="0"/>
              <a:t>Adding primary data to be protected in datasets</a:t>
            </a:r>
          </a:p>
          <a:p>
            <a:pPr lvl="1"/>
            <a:r>
              <a:rPr lang="en-US" dirty="0" smtClean="0"/>
              <a:t>Monitoring protected and unprotected data</a:t>
            </a:r>
          </a:p>
          <a:p>
            <a:pPr lvl="1"/>
            <a:r>
              <a:rPr lang="en-US" dirty="0" smtClean="0"/>
              <a:t>Restoring data</a:t>
            </a:r>
            <a:endParaRPr lang="en-US" dirty="0"/>
          </a:p>
        </p:txBody>
      </p:sp>
      <p:pic>
        <p:nvPicPr>
          <p:cNvPr id="5" name="Picture 41" descr="Technical2"/>
          <p:cNvPicPr>
            <a:picLocks noChangeAspect="1" noChangeArrowheads="1"/>
          </p:cNvPicPr>
          <p:nvPr/>
        </p:nvPicPr>
        <p:blipFill>
          <a:blip r:embed="rId3" cstate="print"/>
          <a:srcRect/>
          <a:stretch>
            <a:fillRect/>
          </a:stretch>
        </p:blipFill>
        <p:spPr bwMode="auto">
          <a:xfrm>
            <a:off x="466344" y="4818761"/>
            <a:ext cx="534988" cy="1298575"/>
          </a:xfrm>
          <a:prstGeom prst="rect">
            <a:avLst/>
          </a:prstGeom>
          <a:noFill/>
          <a:ln w="9525">
            <a:noFill/>
            <a:miter lim="800000"/>
            <a:headEnd/>
            <a:tailEnd/>
          </a:ln>
        </p:spPr>
      </p:pic>
      <p:pic>
        <p:nvPicPr>
          <p:cNvPr id="6" name="Picture 42" descr="Strategic1"/>
          <p:cNvPicPr>
            <a:picLocks noChangeAspect="1" noChangeArrowheads="1"/>
          </p:cNvPicPr>
          <p:nvPr/>
        </p:nvPicPr>
        <p:blipFill>
          <a:blip r:embed="rId4" cstate="print"/>
          <a:srcRect/>
          <a:stretch>
            <a:fillRect/>
          </a:stretch>
        </p:blipFill>
        <p:spPr bwMode="auto">
          <a:xfrm>
            <a:off x="466344" y="2151888"/>
            <a:ext cx="533400" cy="129540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r>
              <a:rPr lang="en-US" dirty="0" smtClean="0"/>
              <a:t>Describe the basic function and operation of Protection Manager</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4DF4BEEE0D634C96C2BA4C27346A6A" ma:contentTypeVersion="0" ma:contentTypeDescription="Create a new document." ma:contentTypeScope="" ma:versionID="c16847618546d2e73100d24c4fef8ab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7EA9D0-DA7B-4784-8BCE-F521163BDAC1}"/>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C51D07A2-197F-4879-969B-4F42A202F866}"/>
</file>

<file path=docProps/app.xml><?xml version="1.0" encoding="utf-8"?>
<Properties xmlns="http://schemas.openxmlformats.org/officeDocument/2006/extended-properties" xmlns:vt="http://schemas.openxmlformats.org/officeDocument/2006/docPropsVTypes">
  <Template/>
  <TotalTime>21986</TotalTime>
  <Words>2346</Words>
  <Application>Microsoft Office PowerPoint</Application>
  <PresentationFormat>Letter Paper (8.5x11 in)</PresentationFormat>
  <Paragraphs>156</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2010_NetAppUMaster</vt:lpstr>
      <vt:lpstr>Protection Manager Overview</vt:lpstr>
      <vt:lpstr>Module Objectives</vt:lpstr>
      <vt:lpstr>Managing NetApp Data Protection with Protection Manager</vt:lpstr>
      <vt:lpstr>Managing NetApp Protection Technology</vt:lpstr>
      <vt:lpstr>Operations Manager Architecture</vt:lpstr>
      <vt:lpstr>Protection Manager Overview and Tutorials</vt:lpstr>
      <vt:lpstr>Protection Manager Components Defined</vt:lpstr>
      <vt:lpstr>Components are Created and Put Together</vt:lpstr>
      <vt:lpstr>Protection Manager Workflow</vt:lpstr>
      <vt:lpstr>Module Summary</vt:lpstr>
      <vt:lpstr>Module Summary</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Appendix A: Protection Manager Overview</dc:title>
  <dc:subject>Accelerated NCDA Boot Camp Data ONTAP 8.0 7-Mode</dc:subject>
  <dc:creator>Curtis Burchett</dc:creator>
  <cp:lastModifiedBy>Lenovo User</cp:lastModifiedBy>
  <cp:revision>5</cp:revision>
  <dcterms:created xsi:type="dcterms:W3CDTF">2007-11-29T22:14:11Z</dcterms:created>
  <dcterms:modified xsi:type="dcterms:W3CDTF">2010-04-17T23:51:42Z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0x010100C34DF4BEEE0D634C96C2BA4C27346A6A</vt:lpwstr>
  </property>
</Properties>
</file>