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2" r:id="rId6"/>
    <p:sldMasterId id="2147483730" r:id="rId7"/>
    <p:sldMasterId id="2147483747" r:id="rId8"/>
    <p:sldMasterId id="2147483758" r:id="rId9"/>
    <p:sldMasterId id="2147483768" r:id="rId10"/>
    <p:sldMasterId id="2147483771" r:id="rId11"/>
  </p:sldMasterIdLst>
  <p:notesMasterIdLst>
    <p:notesMasterId r:id="rId45"/>
  </p:notesMasterIdLst>
  <p:sldIdLst>
    <p:sldId id="513" r:id="rId12"/>
    <p:sldId id="525" r:id="rId13"/>
    <p:sldId id="526" r:id="rId14"/>
    <p:sldId id="495" r:id="rId15"/>
    <p:sldId id="498" r:id="rId16"/>
    <p:sldId id="499" r:id="rId17"/>
    <p:sldId id="490" r:id="rId18"/>
    <p:sldId id="497" r:id="rId19"/>
    <p:sldId id="527" r:id="rId20"/>
    <p:sldId id="493" r:id="rId21"/>
    <p:sldId id="528" r:id="rId22"/>
    <p:sldId id="524" r:id="rId23"/>
    <p:sldId id="496" r:id="rId24"/>
    <p:sldId id="523" r:id="rId25"/>
    <p:sldId id="489" r:id="rId26"/>
    <p:sldId id="492" r:id="rId27"/>
    <p:sldId id="502" r:id="rId28"/>
    <p:sldId id="491" r:id="rId29"/>
    <p:sldId id="494" r:id="rId30"/>
    <p:sldId id="487" r:id="rId31"/>
    <p:sldId id="488" r:id="rId32"/>
    <p:sldId id="500" r:id="rId33"/>
    <p:sldId id="501" r:id="rId34"/>
    <p:sldId id="503" r:id="rId35"/>
    <p:sldId id="504" r:id="rId36"/>
    <p:sldId id="505" r:id="rId37"/>
    <p:sldId id="507" r:id="rId38"/>
    <p:sldId id="508" r:id="rId39"/>
    <p:sldId id="509" r:id="rId40"/>
    <p:sldId id="510" r:id="rId41"/>
    <p:sldId id="511" r:id="rId42"/>
    <p:sldId id="512" r:id="rId43"/>
    <p:sldId id="521" r:id="rId44"/>
  </p:sldIdLst>
  <p:sldSz cx="9144000" cy="6858000" type="screen4x3"/>
  <p:notesSz cx="6858000" cy="9150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Kaplan" initials="J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BDF2"/>
    <a:srgbClr val="97999B"/>
    <a:srgbClr val="E7F4FA"/>
    <a:srgbClr val="53565A"/>
    <a:srgbClr val="008CE6"/>
    <a:srgbClr val="CBE8FA"/>
    <a:srgbClr val="002D72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3" autoAdjust="0"/>
    <p:restoredTop sz="94964" autoAdjust="0"/>
  </p:normalViewPr>
  <p:slideViewPr>
    <p:cSldViewPr>
      <p:cViewPr varScale="1">
        <p:scale>
          <a:sx n="104" d="100"/>
          <a:sy n="104" d="100"/>
        </p:scale>
        <p:origin x="-49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2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catecollaboration.citigroup.net/businesssupport/stratplan/etsvm/et/Shared%20Documents/VC%20Firm%20portfolio/Boston%20Roadtrip%20%20followups%20Oct%202014%20%20v1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[Boston Roadtrip  followups Oct 2014  v1.xlsx]Sheet4!PivotTable2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Portfolio companies</a:t>
            </a:r>
          </a:p>
        </c:rich>
      </c:tx>
      <c:layout/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Sheet4!$A$2:$A$8</c:f>
              <c:strCache>
                <c:ptCount val="6"/>
                <c:pt idx="0">
                  <c:v>Cloud</c:v>
                </c:pt>
                <c:pt idx="1">
                  <c:v>Data </c:v>
                </c:pt>
                <c:pt idx="2">
                  <c:v>Network</c:v>
                </c:pt>
                <c:pt idx="3">
                  <c:v>Security</c:v>
                </c:pt>
                <c:pt idx="4">
                  <c:v>Storage</c:v>
                </c:pt>
                <c:pt idx="5">
                  <c:v>User</c:v>
                </c:pt>
              </c:strCache>
            </c:strRef>
          </c:cat>
          <c:val>
            <c:numRef>
              <c:f>Sheet4!$B$2:$B$8</c:f>
              <c:numCache>
                <c:formatCode>General</c:formatCode>
                <c:ptCount val="6"/>
                <c:pt idx="0">
                  <c:v>2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616704"/>
        <c:axId val="106618240"/>
      </c:barChart>
      <c:catAx>
        <c:axId val="1066167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6618240"/>
        <c:crosses val="autoZero"/>
        <c:auto val="1"/>
        <c:lblAlgn val="ctr"/>
        <c:lblOffset val="100"/>
        <c:noMultiLvlLbl val="0"/>
      </c:catAx>
      <c:valAx>
        <c:axId val="106618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6167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5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5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CC969-004F-4D67-8526-A2D7D26B71FA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5800"/>
            <a:ext cx="4575175" cy="3432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6416"/>
            <a:ext cx="5486400" cy="41176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91244"/>
            <a:ext cx="2971800" cy="4575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91244"/>
            <a:ext cx="2971800" cy="4575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D32D3-AEAF-4224-8C66-B806400B8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26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557DF5-CC8E-413A-BFA0-854FE30777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38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96755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B7B965-3984-466F-96E8-0509BF2F4D7C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868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21CA9C-475B-4644-8FC0-DE2C3E419DD1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83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Relationship Id="rId4" Type="http://schemas.openxmlformats.org/officeDocument/2006/relationships/image" Target="../media/image9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1702201" y="0"/>
            <a:ext cx="435376" cy="1219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209800" y="574343"/>
            <a:ext cx="27432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dirty="0" smtClean="0">
                <a:solidFill>
                  <a:srgbClr val="9799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Title 26"/>
          <p:cNvSpPr>
            <a:spLocks noGrp="1"/>
          </p:cNvSpPr>
          <p:nvPr>
            <p:ph type="title" hasCustomPrompt="1"/>
          </p:nvPr>
        </p:nvSpPr>
        <p:spPr>
          <a:xfrm>
            <a:off x="685800" y="1676400"/>
            <a:ext cx="8229600" cy="1143000"/>
          </a:xfrm>
        </p:spPr>
        <p:txBody>
          <a:bodyPr>
            <a:no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 GREAT TITLE</a:t>
            </a:r>
            <a:endParaRPr lang="en-US" dirty="0"/>
          </a:p>
        </p:txBody>
      </p:sp>
      <p:sp>
        <p:nvSpPr>
          <p:cNvPr id="35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2590800"/>
            <a:ext cx="4343400" cy="68580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b="0" dirty="0" smtClean="0">
                <a:solidFill>
                  <a:srgbClr val="002D72"/>
                </a:solidFill>
              </a:rPr>
              <a:t>A good tagline could go</a:t>
            </a:r>
            <a:r>
              <a:rPr lang="en-US" sz="2400" b="0" baseline="0" dirty="0" smtClean="0">
                <a:solidFill>
                  <a:srgbClr val="002D72"/>
                </a:solidFill>
              </a:rPr>
              <a:t> here</a:t>
            </a:r>
            <a:endParaRPr lang="en-US" sz="2400" b="0" dirty="0">
              <a:solidFill>
                <a:srgbClr val="002D72"/>
              </a:solidFill>
            </a:endParaRPr>
          </a:p>
        </p:txBody>
      </p:sp>
      <p:sp>
        <p:nvSpPr>
          <p:cNvPr id="38" name="Text Placeholder 36"/>
          <p:cNvSpPr>
            <a:spLocks noGrp="1"/>
          </p:cNvSpPr>
          <p:nvPr>
            <p:ph type="body" sz="quarter" idx="14" hasCustomPrompt="1"/>
          </p:nvPr>
        </p:nvSpPr>
        <p:spPr>
          <a:xfrm>
            <a:off x="2209800" y="838200"/>
            <a:ext cx="3886200" cy="609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 smtClean="0"/>
              <a:t>FIRST, LAST</a:t>
            </a:r>
            <a:endParaRPr lang="en-US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-152400"/>
            <a:ext cx="11430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6600">
                <a:solidFill>
                  <a:srgbClr val="008CE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26</a:t>
            </a:r>
            <a:endParaRPr lang="en-US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6" hasCustomPrompt="1"/>
          </p:nvPr>
        </p:nvSpPr>
        <p:spPr>
          <a:xfrm>
            <a:off x="673501" y="755161"/>
            <a:ext cx="1155299" cy="6926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8CE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MONTH</a:t>
            </a:r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990600" y="6172200"/>
            <a:ext cx="7696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CTO | Citi</a:t>
            </a:r>
            <a:r>
              <a:rPr lang="en-US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 and Technology Engineering (CATE)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729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-76200"/>
            <a:ext cx="533400" cy="365125"/>
          </a:xfrm>
        </p:spPr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77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26"/>
          <p:cNvSpPr>
            <a:spLocks noGrp="1"/>
          </p:cNvSpPr>
          <p:nvPr>
            <p:ph type="title" hasCustomPrompt="1"/>
          </p:nvPr>
        </p:nvSpPr>
        <p:spPr>
          <a:xfrm>
            <a:off x="609600" y="1981200"/>
            <a:ext cx="6324600" cy="1143000"/>
          </a:xfrm>
        </p:spPr>
        <p:txBody>
          <a:bodyPr>
            <a:noAutofit/>
          </a:bodyPr>
          <a:lstStyle>
            <a:lvl1pPr algn="l">
              <a:defRPr sz="6000" b="1">
                <a:solidFill>
                  <a:srgbClr val="00BDF2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990600" y="6172200"/>
            <a:ext cx="7696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CTO | Citi</a:t>
            </a:r>
            <a:r>
              <a:rPr lang="en-US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 and Technology Engineering (CATE)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971800"/>
            <a:ext cx="6400800" cy="838200"/>
          </a:xfrm>
        </p:spPr>
        <p:txBody>
          <a:bodyPr>
            <a:noAutofit/>
          </a:bodyPr>
          <a:lstStyle>
            <a:lvl1pPr marL="0" indent="0">
              <a:buNone/>
              <a:defRPr sz="2400" baseline="0">
                <a:solidFill>
                  <a:srgbClr val="00BDF2"/>
                </a:solidFill>
              </a:defRPr>
            </a:lvl1pPr>
            <a:lvl2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A good tagline could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24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0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0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95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78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8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iti-r_2c-blu_pos_rgb-ppt-r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38" y="4945063"/>
            <a:ext cx="2430462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603250" y="906463"/>
            <a:ext cx="8210550" cy="5175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3250" y="1397000"/>
            <a:ext cx="8221663" cy="10937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>
                <a:solidFill>
                  <a:srgbClr val="00BDF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87007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278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F3D9D37-EACF-4AF7-B0C6-B74F0670AF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70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F3D9D37-EACF-4AF7-B0C6-B74F0670AF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56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4EE69949-8620-49E2-A9A9-6C8F1616A607}" type="slidenum">
              <a:rPr lang="en-US" sz="1000" smtClean="0">
                <a:solidFill>
                  <a:schemeClr val="tx2"/>
                </a:solidFill>
              </a:rPr>
              <a:pPr eaLnBrk="1" hangingPunct="1">
                <a:defRPr/>
              </a:pPr>
              <a:t>‹#›</a:t>
            </a:fld>
            <a:endParaRPr lang="en-US" sz="1000" smtClean="0">
              <a:solidFill>
                <a:schemeClr val="tx2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10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810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810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196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196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2"/>
          <p:cNvSpPr>
            <a:spLocks noGrp="1"/>
          </p:cNvSpPr>
          <p:nvPr>
            <p:ph sz="quarter" idx="16"/>
          </p:nvPr>
        </p:nvSpPr>
        <p:spPr>
          <a:xfrm>
            <a:off x="44196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91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8C9E8401-0750-4F62-82F4-CB914AA64738}" type="slidenum">
              <a:rPr lang="en-US" sz="1000" smtClean="0">
                <a:solidFill>
                  <a:schemeClr val="tx2"/>
                </a:solidFill>
              </a:rPr>
              <a:pPr eaLnBrk="1" hangingPunct="1">
                <a:defRPr/>
              </a:pPr>
              <a:t>‹#›</a:t>
            </a:fld>
            <a:endParaRPr lang="en-US" sz="1000" smtClean="0">
              <a:solidFill>
                <a:schemeClr val="tx2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381000" y="1066800"/>
            <a:ext cx="8001000" cy="49530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88510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-76200"/>
            <a:ext cx="533400" cy="365125"/>
          </a:xfrm>
        </p:spPr>
        <p:txBody>
          <a:bodyPr/>
          <a:lstStyle/>
          <a:p>
            <a:fld id="{2F3D9D37-EACF-4AF7-B0C6-B74F0670AF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0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1702201" y="0"/>
            <a:ext cx="435376" cy="1219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FFFF"/>
                </a:solidFill>
                <a:cs typeface="Arial" panose="020B0604020202020204" pitchFamily="34" charset="0"/>
              </a:rPr>
              <a:t>2014</a:t>
            </a:r>
            <a:endParaRPr lang="en-US" sz="15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089" y="518160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2209800" y="574343"/>
            <a:ext cx="27432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dirty="0" smtClean="0">
                <a:solidFill>
                  <a:srgbClr val="97999B"/>
                </a:solidFill>
                <a:cs typeface="Arial" panose="020B0604020202020204" pitchFamily="34" charset="0"/>
              </a:rPr>
              <a:t>Presentation by: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Title 26"/>
          <p:cNvSpPr>
            <a:spLocks noGrp="1"/>
          </p:cNvSpPr>
          <p:nvPr>
            <p:ph type="title" hasCustomPrompt="1"/>
          </p:nvPr>
        </p:nvSpPr>
        <p:spPr>
          <a:xfrm>
            <a:off x="685800" y="1676400"/>
            <a:ext cx="8229600" cy="1143000"/>
          </a:xfrm>
        </p:spPr>
        <p:txBody>
          <a:bodyPr>
            <a:no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 GREAT TITLE</a:t>
            </a:r>
            <a:endParaRPr lang="en-US" dirty="0"/>
          </a:p>
        </p:txBody>
      </p:sp>
      <p:sp>
        <p:nvSpPr>
          <p:cNvPr id="35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2590800"/>
            <a:ext cx="4343400" cy="68580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400" b="0" dirty="0" smtClean="0">
                <a:solidFill>
                  <a:srgbClr val="002D72"/>
                </a:solidFill>
              </a:rPr>
              <a:t>A good tagline could go</a:t>
            </a:r>
            <a:r>
              <a:rPr lang="en-US" sz="2400" b="0" baseline="0" dirty="0" smtClean="0">
                <a:solidFill>
                  <a:srgbClr val="002D72"/>
                </a:solidFill>
              </a:rPr>
              <a:t> here</a:t>
            </a:r>
            <a:endParaRPr lang="en-US" sz="2400" b="0" dirty="0">
              <a:solidFill>
                <a:srgbClr val="002D72"/>
              </a:solidFill>
            </a:endParaRPr>
          </a:p>
        </p:txBody>
      </p:sp>
      <p:sp>
        <p:nvSpPr>
          <p:cNvPr id="38" name="Text Placeholder 36"/>
          <p:cNvSpPr>
            <a:spLocks noGrp="1"/>
          </p:cNvSpPr>
          <p:nvPr>
            <p:ph type="body" sz="quarter" idx="14" hasCustomPrompt="1"/>
          </p:nvPr>
        </p:nvSpPr>
        <p:spPr>
          <a:xfrm>
            <a:off x="2209800" y="838200"/>
            <a:ext cx="3886200" cy="609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 smtClean="0"/>
              <a:t>FIRST, LAST</a:t>
            </a:r>
            <a:endParaRPr lang="en-US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-152400"/>
            <a:ext cx="11430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6600">
                <a:solidFill>
                  <a:srgbClr val="008CE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26</a:t>
            </a:r>
            <a:endParaRPr lang="en-US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6" hasCustomPrompt="1"/>
          </p:nvPr>
        </p:nvSpPr>
        <p:spPr>
          <a:xfrm>
            <a:off x="673501" y="755161"/>
            <a:ext cx="1155299" cy="6926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8CE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MONTH</a:t>
            </a:r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990600" y="6172200"/>
            <a:ext cx="7696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solidFill>
                  <a:srgbClr val="FFFFFF"/>
                </a:solidFill>
                <a:cs typeface="Arial" panose="020B0604020202020204" pitchFamily="34" charset="0"/>
              </a:rPr>
              <a:t>CTO | Citi Architecture and Technology Engineering (CATE)</a:t>
            </a:r>
            <a:endParaRPr lang="en-US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754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-76200"/>
            <a:ext cx="533400" cy="365125"/>
          </a:xfrm>
        </p:spPr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346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26"/>
          <p:cNvSpPr>
            <a:spLocks noGrp="1"/>
          </p:cNvSpPr>
          <p:nvPr>
            <p:ph type="title" hasCustomPrompt="1"/>
          </p:nvPr>
        </p:nvSpPr>
        <p:spPr>
          <a:xfrm>
            <a:off x="609600" y="1981200"/>
            <a:ext cx="6324600" cy="1143000"/>
          </a:xfrm>
        </p:spPr>
        <p:txBody>
          <a:bodyPr>
            <a:noAutofit/>
          </a:bodyPr>
          <a:lstStyle>
            <a:lvl1pPr algn="l">
              <a:defRPr sz="6000" b="1">
                <a:solidFill>
                  <a:srgbClr val="00BDF2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971800"/>
            <a:ext cx="6400800" cy="838200"/>
          </a:xfrm>
        </p:spPr>
        <p:txBody>
          <a:bodyPr>
            <a:noAutofit/>
          </a:bodyPr>
          <a:lstStyle>
            <a:lvl1pPr marL="0" indent="0">
              <a:buNone/>
              <a:defRPr sz="2400" baseline="0">
                <a:solidFill>
                  <a:srgbClr val="00BDF2"/>
                </a:solidFill>
              </a:defRPr>
            </a:lvl1pPr>
            <a:lvl2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4pPr>
            <a:lvl5pPr>
              <a:defRPr sz="2400"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A good tagline could go here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990600" y="6172200"/>
            <a:ext cx="7696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smtClean="0">
                <a:solidFill>
                  <a:srgbClr val="FFFFFF"/>
                </a:solidFill>
                <a:cs typeface="Arial" panose="020B0604020202020204" pitchFamily="34" charset="0"/>
              </a:rPr>
              <a:t>CTO | Citi Architecture and Technology Engineering (CATE)</a:t>
            </a:r>
            <a:endParaRPr lang="en-US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615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10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438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62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97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321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120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80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43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10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810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810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196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196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2"/>
          <p:cNvSpPr>
            <a:spLocks noGrp="1"/>
          </p:cNvSpPr>
          <p:nvPr>
            <p:ph sz="quarter" idx="16"/>
          </p:nvPr>
        </p:nvSpPr>
        <p:spPr>
          <a:xfrm>
            <a:off x="44196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85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381000" y="1066800"/>
            <a:ext cx="8001000" cy="4953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-76200"/>
            <a:ext cx="533400" cy="365125"/>
          </a:xfrm>
        </p:spPr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84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461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3964885-0168-40FA-85E7-7738FA52C88F}" type="slidenum">
              <a:rPr lang="en-US" sz="1000" smtClean="0">
                <a:solidFill>
                  <a:srgbClr val="53565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sz="1000" dirty="0">
              <a:solidFill>
                <a:srgbClr val="53565A"/>
              </a:solidFill>
              <a:cs typeface="Arial" panose="020B0604020202020204" pitchFamily="34" charset="0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381000" y="1066800"/>
            <a:ext cx="8001000" cy="4953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54317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350837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04800" y="609600"/>
            <a:ext cx="8382000" cy="33918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b="1"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1219200"/>
            <a:ext cx="8153400" cy="4953000"/>
          </a:xfrm>
          <a:prstGeom prst="rect">
            <a:avLst/>
          </a:prstGeom>
        </p:spPr>
        <p:txBody>
          <a:bodyPr/>
          <a:lstStyle>
            <a:lvl1pPr>
              <a:buClrTx/>
              <a:defRPr kumimoji="1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>
              <a:defRPr kumimoji="1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2pPr>
            <a:lvl3pPr>
              <a:defRPr kumimoji="1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3pPr>
            <a:lvl4pPr>
              <a:defRPr kumimoji="1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455613" marR="0" lvl="1" indent="-225425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Char char="–"/>
              <a:tabLst/>
              <a:defRPr/>
            </a:pPr>
            <a:r>
              <a:rPr lang="en-US" dirty="0" smtClean="0"/>
              <a:t>Second level</a:t>
            </a:r>
          </a:p>
          <a:p>
            <a:pPr marL="684213" marR="0" lvl="2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 smtClean="0"/>
              <a:t>Third level</a:t>
            </a:r>
          </a:p>
          <a:p>
            <a:pPr marL="912813" marR="0" lvl="3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ebdings" pitchFamily="18" charset="2"/>
              <a:buChar char="4"/>
              <a:tabLst/>
              <a:defRPr/>
            </a:pPr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1368483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947D7EA7-B9D1-40C6-B277-671AEDA14640}" type="slidenum">
              <a:rPr lang="en-US" sz="1000" smtClean="0">
                <a:solidFill>
                  <a:schemeClr val="tx2"/>
                </a:solidFill>
              </a:rPr>
              <a:pPr eaLnBrk="1" hangingPunct="1">
                <a:defRPr/>
              </a:pPr>
              <a:t>‹#›</a:t>
            </a:fld>
            <a:endParaRPr lang="en-US" sz="1000" smtClean="0">
              <a:solidFill>
                <a:schemeClr val="tx2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2895600"/>
            <a:ext cx="8077200" cy="8382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53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947D7EA7-B9D1-40C6-B277-671AEDA14640}" type="slidenum">
              <a:rPr lang="en-US" sz="1000" smtClean="0">
                <a:solidFill>
                  <a:schemeClr val="tx2"/>
                </a:solidFill>
              </a:rPr>
              <a:pPr eaLnBrk="1" hangingPunct="1">
                <a:defRPr/>
              </a:pPr>
              <a:t>‹#›</a:t>
            </a:fld>
            <a:endParaRPr lang="en-US" sz="1000" smtClean="0">
              <a:solidFill>
                <a:schemeClr val="tx2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2895600"/>
            <a:ext cx="8077200" cy="8382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533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947D7EA7-B9D1-40C6-B277-671AEDA14640}" type="slidenum">
              <a:rPr lang="en-US" sz="1000" smtClean="0">
                <a:solidFill>
                  <a:schemeClr val="tx2"/>
                </a:solidFill>
              </a:rPr>
              <a:pPr eaLnBrk="1" hangingPunct="1">
                <a:defRPr/>
              </a:pPr>
              <a:t>‹#›</a:t>
            </a:fld>
            <a:endParaRPr lang="en-US" sz="1000" smtClean="0">
              <a:solidFill>
                <a:schemeClr val="tx2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2895600"/>
            <a:ext cx="8077200" cy="8382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533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king Draft Text"/>
          <p:cNvSpPr txBox="1">
            <a:spLocks noChangeArrowheads="1"/>
          </p:cNvSpPr>
          <p:nvPr/>
        </p:nvSpPr>
        <p:spPr bwMode="auto">
          <a:xfrm>
            <a:off x="2693795" y="349865"/>
            <a:ext cx="1014109" cy="1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Arial"/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8614312" y="37255"/>
            <a:ext cx="30129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Working Draft"/>
          <p:cNvSpPr txBox="1">
            <a:spLocks noChangeArrowheads="1"/>
          </p:cNvSpPr>
          <p:nvPr/>
        </p:nvSpPr>
        <p:spPr bwMode="auto">
          <a:xfrm>
            <a:off x="2693795" y="508600"/>
            <a:ext cx="297517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smtClean="0">
                <a:solidFill>
                  <a:srgbClr val="000000"/>
                </a:solidFill>
                <a:latin typeface="Arial"/>
              </a:rPr>
              <a:t>Last Modified 11/1/2014 10:24 AM Eastern Standard Time</a:t>
            </a:r>
            <a:endParaRPr lang="en-US" sz="9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rinted"/>
          <p:cNvSpPr txBox="1">
            <a:spLocks noChangeArrowheads="1"/>
          </p:cNvSpPr>
          <p:nvPr/>
        </p:nvSpPr>
        <p:spPr bwMode="auto">
          <a:xfrm>
            <a:off x="2693796" y="668956"/>
            <a:ext cx="372931" cy="1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Printed</a:t>
            </a: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1" y="1"/>
            <a:ext cx="914076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 smtClean="0">
                  <a:solidFill>
                    <a:srgbClr val="000000"/>
                  </a:solidFill>
                  <a:latin typeface="Arial"/>
                </a:rPr>
                <a:t>Date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714"/>
              <a:ext cx="322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1202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rgbClr val="000000"/>
                  </a:solidFill>
                </a:rPr>
                <a:t>CONFIDENTIAL AND PROPRIETARY</a:t>
              </a:r>
            </a:p>
            <a:p>
              <a:pPr defTabSz="821202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rgbClr val="000000"/>
                  </a:solidFill>
                </a:rPr>
                <a:t>Any use of this material without specific permission of McKinsey &amp; Company is strictly prohibited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TitleBottomBar"/>
          <p:cNvGrpSpPr>
            <a:grpSpLocks/>
          </p:cNvGrpSpPr>
          <p:nvPr/>
        </p:nvGrpSpPr>
        <p:grpSpPr bwMode="auto">
          <a:xfrm>
            <a:off x="2237000" y="6433627"/>
            <a:ext cx="6905379" cy="429233"/>
            <a:chOff x="1382" y="3969"/>
            <a:chExt cx="4263" cy="265"/>
          </a:xfrm>
        </p:grpSpPr>
        <p:sp>
          <p:nvSpPr>
            <p:cNvPr id="16" name="Rectangle 113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382" y="3969"/>
              <a:ext cx="4263" cy="265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17" name="Picture 119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9" y="4059"/>
              <a:ext cx="1023" cy="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60" y="6574545"/>
            <a:ext cx="1670055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93795" y="2176938"/>
            <a:ext cx="5036084" cy="1015663"/>
          </a:xfrm>
          <a:prstGeom prst="rect">
            <a:avLst/>
          </a:prstGeom>
        </p:spPr>
        <p:txBody>
          <a:bodyPr/>
          <a:lstStyle>
            <a:lvl1pPr>
              <a:defRPr sz="3300" b="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93795" y="3945699"/>
            <a:ext cx="5036084" cy="219820"/>
          </a:xfrm>
        </p:spPr>
        <p:txBody>
          <a:bodyPr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0773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"/>
          <p:cNvSpPr txBox="1">
            <a:spLocks/>
          </p:cNvSpPr>
          <p:nvPr userDrawn="1"/>
        </p:nvSpPr>
        <p:spPr>
          <a:xfrm>
            <a:off x="8719602" y="6566446"/>
            <a:ext cx="21300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566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9ECC73-7C41-4354-98E8-B1B79640F03D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305800" cy="4953000"/>
          </a:xfrm>
        </p:spPr>
        <p:txBody>
          <a:bodyPr>
            <a:normAutofit/>
          </a:bodyPr>
          <a:lstStyle>
            <a:lvl1pPr marL="514350" marR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305800" cy="533400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82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7D7EA7-B9D1-40C6-B277-671AEDA14640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2895600"/>
            <a:ext cx="8077200" cy="8382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787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A6AA26-7FA6-469F-BB71-0F8E236C0DE8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9" name="Rounded Rectangle 1"/>
          <p:cNvSpPr>
            <a:spLocks noChangeArrowheads="1"/>
          </p:cNvSpPr>
          <p:nvPr userDrawn="1"/>
        </p:nvSpPr>
        <p:spPr bwMode="auto">
          <a:xfrm>
            <a:off x="376238" y="1143000"/>
            <a:ext cx="3624262" cy="3149600"/>
          </a:xfrm>
          <a:prstGeom prst="roundRect">
            <a:avLst>
              <a:gd name="adj" fmla="val 6125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52400" tIns="152400" rIns="152400" bIns="152400"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600" smtClean="0">
              <a:solidFill>
                <a:srgbClr val="FFFFFF"/>
              </a:solidFill>
            </a:endParaRPr>
          </a:p>
        </p:txBody>
      </p:sp>
      <p:sp>
        <p:nvSpPr>
          <p:cNvPr id="10" name="Freeform 15"/>
          <p:cNvSpPr>
            <a:spLocks/>
          </p:cNvSpPr>
          <p:nvPr userDrawn="1"/>
        </p:nvSpPr>
        <p:spPr bwMode="auto">
          <a:xfrm flipV="1">
            <a:off x="4371975" y="2162175"/>
            <a:ext cx="403225" cy="765175"/>
          </a:xfrm>
          <a:custGeom>
            <a:avLst/>
            <a:gdLst>
              <a:gd name="T0" fmla="*/ 2147483647 w 358"/>
              <a:gd name="T1" fmla="*/ 0 h 674"/>
              <a:gd name="T2" fmla="*/ 2147483647 w 358"/>
              <a:gd name="T3" fmla="*/ 2147483647 h 674"/>
              <a:gd name="T4" fmla="*/ 2147483647 w 358"/>
              <a:gd name="T5" fmla="*/ 2147483647 h 674"/>
              <a:gd name="T6" fmla="*/ 0 w 358"/>
              <a:gd name="T7" fmla="*/ 2147483647 h 674"/>
              <a:gd name="T8" fmla="*/ 2147483647 w 358"/>
              <a:gd name="T9" fmla="*/ 2147483647 h 674"/>
              <a:gd name="T10" fmla="*/ 2147483647 w 358"/>
              <a:gd name="T11" fmla="*/ 2147483647 h 674"/>
              <a:gd name="T12" fmla="*/ 2147483647 w 358"/>
              <a:gd name="T13" fmla="*/ 0 h 6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8"/>
              <a:gd name="T22" fmla="*/ 0 h 674"/>
              <a:gd name="T23" fmla="*/ 358 w 358"/>
              <a:gd name="T24" fmla="*/ 674 h 6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8" h="674">
                <a:moveTo>
                  <a:pt x="2" y="0"/>
                </a:moveTo>
                <a:lnTo>
                  <a:pt x="2" y="172"/>
                </a:lnTo>
                <a:lnTo>
                  <a:pt x="174" y="338"/>
                </a:lnTo>
                <a:lnTo>
                  <a:pt x="0" y="500"/>
                </a:lnTo>
                <a:lnTo>
                  <a:pt x="2" y="674"/>
                </a:lnTo>
                <a:lnTo>
                  <a:pt x="358" y="334"/>
                </a:lnTo>
                <a:lnTo>
                  <a:pt x="2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2D72"/>
              </a:solidFill>
              <a:cs typeface="Arial" pitchFamily="34" charset="0"/>
            </a:endParaRPr>
          </a:p>
        </p:txBody>
      </p:sp>
      <p:sp>
        <p:nvSpPr>
          <p:cNvPr id="11" name="Rounded Rectangle 16"/>
          <p:cNvSpPr>
            <a:spLocks noChangeArrowheads="1"/>
          </p:cNvSpPr>
          <p:nvPr userDrawn="1"/>
        </p:nvSpPr>
        <p:spPr bwMode="auto">
          <a:xfrm>
            <a:off x="5135563" y="1143000"/>
            <a:ext cx="3624262" cy="3149600"/>
          </a:xfrm>
          <a:prstGeom prst="roundRect">
            <a:avLst>
              <a:gd name="adj" fmla="val 6125"/>
            </a:avLst>
          </a:prstGeom>
          <a:solidFill>
            <a:srgbClr val="00BD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52400" tIns="152400" rIns="152400" bIns="152400"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600" smtClean="0">
              <a:solidFill>
                <a:srgbClr val="FFFFFF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3400" y="1600200"/>
            <a:ext cx="3352800" cy="25146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511969" y="1273175"/>
            <a:ext cx="3352800" cy="889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292725" y="1600200"/>
            <a:ext cx="3352800" cy="25146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5271294" y="1273175"/>
            <a:ext cx="3352800" cy="889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2111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376943-492D-4BDC-9B67-67A2BAE3BF88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76238" y="1143000"/>
            <a:ext cx="2560637" cy="47704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1"/>
          </p:nvPr>
        </p:nvSpPr>
        <p:spPr>
          <a:xfrm>
            <a:off x="3281363" y="1143000"/>
            <a:ext cx="2560637" cy="47704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3"/>
          </p:nvPr>
        </p:nvSpPr>
        <p:spPr>
          <a:xfrm>
            <a:off x="6181726" y="1143000"/>
            <a:ext cx="2560637" cy="48006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67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A099F7-A3CC-4F47-8FED-5AFEDAA6F10F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381000" y="1066800"/>
            <a:ext cx="8001000" cy="4953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21840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69949-8620-49E2-A9A9-6C8F1616A607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10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810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810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19600" y="11430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19600" y="1447800"/>
            <a:ext cx="37338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2"/>
          <p:cNvSpPr>
            <a:spLocks noGrp="1"/>
          </p:cNvSpPr>
          <p:nvPr>
            <p:ph sz="quarter" idx="16"/>
          </p:nvPr>
        </p:nvSpPr>
        <p:spPr>
          <a:xfrm>
            <a:off x="4419600" y="1752600"/>
            <a:ext cx="37338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4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AF08-9B16-4CAE-8AE0-9823CAAB5B9A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81000" y="1828800"/>
            <a:ext cx="3962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95800" y="1828800"/>
            <a:ext cx="39624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1000" y="1143000"/>
            <a:ext cx="39624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81000" y="1447800"/>
            <a:ext cx="39624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81000" y="1981200"/>
            <a:ext cx="3962400" cy="41148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95800" y="1143000"/>
            <a:ext cx="39624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95800" y="1447800"/>
            <a:ext cx="3962400" cy="3810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2"/>
          <p:cNvSpPr>
            <a:spLocks noGrp="1"/>
          </p:cNvSpPr>
          <p:nvPr>
            <p:ph sz="quarter" idx="16"/>
          </p:nvPr>
        </p:nvSpPr>
        <p:spPr>
          <a:xfrm>
            <a:off x="4495800" y="1981200"/>
            <a:ext cx="3962400" cy="2057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4" name="Content Placeholder 12"/>
          <p:cNvSpPr>
            <a:spLocks noGrp="1"/>
          </p:cNvSpPr>
          <p:nvPr>
            <p:ph sz="quarter" idx="17"/>
          </p:nvPr>
        </p:nvSpPr>
        <p:spPr>
          <a:xfrm>
            <a:off x="4495800" y="4114800"/>
            <a:ext cx="3962400" cy="2057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94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304800" y="64770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2498DA-836B-44ED-9500-58E4AEEA95F0}" type="slidenum">
              <a:rPr lang="en-US" sz="1000" smtClean="0">
                <a:solidFill>
                  <a:srgbClr val="53565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53565A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077200" cy="609600"/>
          </a:xfrm>
        </p:spPr>
        <p:txBody>
          <a:bodyPr>
            <a:normAutofit/>
          </a:bodyPr>
          <a:lstStyle>
            <a:lvl1pPr marL="0" indent="0" algn="l">
              <a:buFont typeface="+mj-lt"/>
              <a:buNone/>
              <a:defRPr sz="24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81000" y="1143000"/>
            <a:ext cx="3962400" cy="381000"/>
          </a:xfrm>
        </p:spPr>
        <p:txBody>
          <a:bodyPr>
            <a:noAutofit/>
          </a:bodyPr>
          <a:lstStyle>
            <a:lvl1pPr marL="0" indent="0">
              <a:buNone/>
              <a:defRPr sz="16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latin typeface="+mj-lt"/>
              </a:defRPr>
            </a:lvl2pPr>
            <a:lvl3pPr marL="914400" indent="0">
              <a:buNone/>
              <a:defRPr sz="1600">
                <a:latin typeface="+mj-lt"/>
              </a:defRPr>
            </a:lvl3pPr>
            <a:lvl4pPr marL="1371600" indent="0">
              <a:buNone/>
              <a:defRPr sz="1600">
                <a:latin typeface="+mj-lt"/>
              </a:defRPr>
            </a:lvl4pPr>
            <a:lvl5pPr marL="18288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81000" y="1524000"/>
            <a:ext cx="3962400" cy="46482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Content Placeholder 12"/>
          <p:cNvSpPr>
            <a:spLocks noGrp="1"/>
          </p:cNvSpPr>
          <p:nvPr>
            <p:ph sz="quarter" idx="16"/>
          </p:nvPr>
        </p:nvSpPr>
        <p:spPr>
          <a:xfrm>
            <a:off x="4495800" y="1524000"/>
            <a:ext cx="3962400" cy="22098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7"/>
          </p:nvPr>
        </p:nvSpPr>
        <p:spPr>
          <a:xfrm>
            <a:off x="4495800" y="3962400"/>
            <a:ext cx="3962400" cy="22098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91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3A07711C-F39A-47A4-93FB-FB5A9E45B10E}" type="datetimeFigureOut">
              <a:rPr lang="en-US" smtClean="0">
                <a:solidFill>
                  <a:srgbClr val="002D72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2/20/2015</a:t>
            </a:fld>
            <a:endParaRPr lang="en-US">
              <a:solidFill>
                <a:srgbClr val="002D72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2D72"/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02958AE6-3BDF-484D-AEBE-BD1A1966DF0D}" type="slidenum">
              <a:rPr lang="en-US" smtClean="0">
                <a:solidFill>
                  <a:srgbClr val="002D72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2D7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4924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3" descr="citi-r-3d-shadow_slv_sm_2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2528888"/>
            <a:ext cx="5227637" cy="42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ot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"/>
            <a:ext cx="359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04800" y="2744788"/>
            <a:ext cx="6116638" cy="307777"/>
          </a:xfrm>
          <a:prstGeom prst="rect">
            <a:avLst/>
          </a:prstGeom>
        </p:spPr>
        <p:txBody>
          <a:bodyPr tIns="0" rIns="0" bIns="0"/>
          <a:lstStyle>
            <a:lvl1pPr marL="180975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US" sz="20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04800" y="1981200"/>
            <a:ext cx="6172200" cy="646331"/>
          </a:xfrm>
          <a:prstGeom prst="rect">
            <a:avLst/>
          </a:prstGeom>
        </p:spPr>
        <p:txBody>
          <a:bodyPr/>
          <a:lstStyle>
            <a:lvl1pPr marL="179388" indent="1588">
              <a:buNone/>
              <a:defRPr sz="2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09260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513" y="980728"/>
            <a:ext cx="8499475" cy="446246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69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iti-r_2c-blu_pos_rgb-MASTER_150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4949825"/>
            <a:ext cx="1857375" cy="1136650"/>
          </a:xfrm>
          <a:prstGeom prst="rect">
            <a:avLst/>
          </a:prstGeom>
          <a:noFill/>
        </p:spPr>
      </p:pic>
      <p:sp>
        <p:nvSpPr>
          <p:cNvPr id="8" name="Rectangle 83"/>
          <p:cNvSpPr>
            <a:spLocks noGrp="1" noChangeArrowheads="1"/>
          </p:cNvSpPr>
          <p:nvPr>
            <p:ph type="title"/>
          </p:nvPr>
        </p:nvSpPr>
        <p:spPr>
          <a:xfrm>
            <a:off x="376238" y="904875"/>
            <a:ext cx="8275637" cy="1470025"/>
          </a:xfrm>
          <a:extLst>
            <a:ext uri="{FAA26D3D-D897-4be2-8F04-BA451C77F1D7}"/>
          </a:extLst>
        </p:spPr>
        <p:txBody>
          <a:bodyPr lIns="0" tIns="0" rIns="0" bIns="0" anchor="t" anchorCtr="0"/>
          <a:lstStyle>
            <a:lvl1pPr>
              <a:defRPr sz="3200" smtClean="0">
                <a:solidFill>
                  <a:schemeClr val="tx2"/>
                </a:solidFill>
                <a:ea typeface="ヒラギノ角ゴ Pro W3"/>
                <a:cs typeface="Genev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9" name="Rectangle 84"/>
          <p:cNvSpPr>
            <a:spLocks noGrp="1" noChangeArrowheads="1"/>
          </p:cNvSpPr>
          <p:nvPr>
            <p:ph type="body" idx="1"/>
          </p:nvPr>
        </p:nvSpPr>
        <p:spPr>
          <a:xfrm>
            <a:off x="376238" y="4974336"/>
            <a:ext cx="6000750" cy="928688"/>
          </a:xfrm>
          <a:prstGeom prst="rect">
            <a:avLst/>
          </a:prstGeom>
          <a:extLst>
            <a:ext uri="{FAA26D3D-D897-4be2-8F04-BA451C77F1D7}"/>
          </a:extLst>
        </p:spPr>
        <p:txBody>
          <a:bodyPr lIns="0" tIns="0" rIns="0" bIns="0"/>
          <a:lstStyle>
            <a:lvl1pPr marL="0" indent="0">
              <a:spcBef>
                <a:spcPct val="0"/>
              </a:spcBef>
              <a:spcAft>
                <a:spcPct val="0"/>
              </a:spcAft>
              <a:buFontTx/>
              <a:buNone/>
              <a:defRPr sz="1400" smtClean="0">
                <a:solidFill>
                  <a:schemeClr val="tx1"/>
                </a:solidFill>
                <a:latin typeface="+mn-lt"/>
                <a:ea typeface="ヒラギノ角ゴ Pro W3"/>
                <a:cs typeface="Geneva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81681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2194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381000" y="1676400"/>
            <a:ext cx="8229600" cy="4419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9617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219456"/>
            <a:ext cx="8311896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0"/>
          </p:nvPr>
        </p:nvSpPr>
        <p:spPr>
          <a:xfrm>
            <a:off x="381000" y="1676400"/>
            <a:ext cx="4038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1"/>
          </p:nvPr>
        </p:nvSpPr>
        <p:spPr>
          <a:xfrm>
            <a:off x="4648200" y="1676400"/>
            <a:ext cx="4038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393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21945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0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heme" Target="../theme/theme4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vmlDrawing" Target="../drawings/vmlDrawing1.vml"/><Relationship Id="rId9" Type="http://schemas.openxmlformats.org/officeDocument/2006/relationships/image" Target="../media/image7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DF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DF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2F3D9D37-EACF-4AF7-B0C6-B74F0670AF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990600" y="63246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C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CTO | Citi</a:t>
            </a:r>
            <a:r>
              <a:rPr lang="en-US" baseline="0" dirty="0" smtClean="0">
                <a:solidFill>
                  <a:srgbClr val="008C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 and Technology Engineering (CATE)</a:t>
            </a:r>
            <a:endParaRPr lang="en-US" dirty="0">
              <a:solidFill>
                <a:srgbClr val="008C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33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FDE7E-2B62-4546-A9D6-A49C26FF8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4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70" r:id="rId4"/>
    <p:sldLayoutId id="2147483671" r:id="rId5"/>
    <p:sldLayoutId id="2147483686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DF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DF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990600" y="63246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CE6"/>
                </a:solidFill>
                <a:cs typeface="Arial" panose="020B0604020202020204" pitchFamily="34" charset="0"/>
              </a:rPr>
              <a:t>CTO | Citi Architecture and Technology Engineering (CATE)</a:t>
            </a:r>
            <a:endParaRPr lang="en-US" dirty="0">
              <a:solidFill>
                <a:srgbClr val="008CE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82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55" r:id="rId17"/>
    <p:sldLayoutId id="2147483756" r:id="rId18"/>
    <p:sldLayoutId id="2147483757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36014051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SlideBottomBar"/>
          <p:cNvSpPr>
            <a:spLocks noChangeArrowheads="1"/>
          </p:cNvSpPr>
          <p:nvPr/>
        </p:nvSpPr>
        <p:spPr bwMode="auto">
          <a:xfrm>
            <a:off x="0" y="6428769"/>
            <a:ext cx="9144000" cy="430852"/>
          </a:xfrm>
          <a:prstGeom prst="rect">
            <a:avLst/>
          </a:prstGeom>
          <a:solidFill>
            <a:srgbClr val="C7DF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296" tIns="46648" rIns="93296" bIns="4664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8246609" y="37255"/>
            <a:ext cx="670614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fontAlgn="base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1034" name="Working Draft"/>
          <p:cNvSpPr txBox="1">
            <a:spLocks noChangeArrowheads="1"/>
          </p:cNvSpPr>
          <p:nvPr/>
        </p:nvSpPr>
        <p:spPr bwMode="auto">
          <a:xfrm rot="5400000">
            <a:off x="8077264" y="1980946"/>
            <a:ext cx="1990930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smtClean="0">
                <a:solidFill>
                  <a:srgbClr val="000000"/>
                </a:solidFill>
                <a:latin typeface="Arial"/>
              </a:rPr>
              <a:t>Last Modified 11/1/2014 10:24 AM Eastern Standard Time</a:t>
            </a:r>
            <a:endParaRPr lang="en-US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5" name="Printed"/>
          <p:cNvSpPr txBox="1">
            <a:spLocks noChangeArrowheads="1"/>
          </p:cNvSpPr>
          <p:nvPr/>
        </p:nvSpPr>
        <p:spPr bwMode="auto">
          <a:xfrm rot="5400000">
            <a:off x="8947606" y="4197986"/>
            <a:ext cx="250242" cy="9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latin typeface="Arial"/>
              </a:rPr>
              <a:t>Printed</a:t>
            </a:r>
            <a:endParaRPr lang="en-US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2155" y="1990667"/>
            <a:ext cx="4389768" cy="12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1489" y="234863"/>
            <a:ext cx="8794113" cy="29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1488" y="27536"/>
            <a:ext cx="87671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1488" y="542616"/>
            <a:ext cx="8794113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12" name="McK Slide Elements" hidden="1"/>
          <p:cNvGrpSpPr>
            <a:grpSpLocks/>
          </p:cNvGrpSpPr>
          <p:nvPr/>
        </p:nvGrpSpPr>
        <p:grpSpPr bwMode="auto">
          <a:xfrm>
            <a:off x="121489" y="6203623"/>
            <a:ext cx="8722840" cy="518318"/>
            <a:chOff x="75" y="3830"/>
            <a:chExt cx="5385" cy="320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 smtClean="0">
                  <a:solidFill>
                    <a:srgbClr val="00000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marL="621975" indent="-621975" defTabSz="913526" fontAlgn="base">
                <a:spcBef>
                  <a:spcPct val="0"/>
                </a:spcBef>
                <a:spcAft>
                  <a:spcPct val="0"/>
                </a:spcAft>
                <a:tabLst>
                  <a:tab pos="625214" algn="l"/>
                </a:tabLst>
              </a:pPr>
              <a:r>
                <a:rPr lang="en-US" sz="1000" dirty="0">
                  <a:solidFill>
                    <a:srgbClr val="000000"/>
                  </a:solidFill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482155" y="1150019"/>
            <a:ext cx="4350892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LogoText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232588" y="6566446"/>
            <a:ext cx="1269955" cy="15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</a:rPr>
              <a:t>McKinsey &amp; Company</a:t>
            </a:r>
          </a:p>
        </p:txBody>
      </p:sp>
      <p:sp>
        <p:nvSpPr>
          <p:cNvPr id="21" name="SlideLogoSeparator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590626" y="6534052"/>
            <a:ext cx="40892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13526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65479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19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2" name="Picture 8" descr="citi-r_2c-blu_pos_rgb-MASTER_15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6334125"/>
            <a:ext cx="5207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10"/>
          <p:cNvSpPr>
            <a:spLocks noChangeArrowheads="1"/>
          </p:cNvSpPr>
          <p:nvPr/>
        </p:nvSpPr>
        <p:spPr bwMode="black">
          <a:xfrm>
            <a:off x="5791200" y="6510338"/>
            <a:ext cx="206692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95000"/>
              </a:lnSpc>
              <a:spcBef>
                <a:spcPct val="75000"/>
              </a:spcBef>
              <a:spcAft>
                <a:spcPct val="20000"/>
              </a:spcAft>
              <a:defRPr/>
            </a:pPr>
            <a:r>
              <a:rPr lang="en-US" sz="1000" dirty="0" smtClean="0">
                <a:solidFill>
                  <a:srgbClr val="53565A"/>
                </a:solidFill>
              </a:rPr>
              <a:t>CATE Q1 2015</a:t>
            </a:r>
          </a:p>
        </p:txBody>
      </p:sp>
    </p:spTree>
    <p:extLst>
      <p:ext uri="{BB962C8B-B14F-4D97-AF65-F5344CB8AC3E}">
        <p14:creationId xmlns:p14="http://schemas.microsoft.com/office/powerpoint/2010/main" val="391526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3"/>
          <p:cNvSpPr>
            <a:spLocks noChangeShapeType="1"/>
          </p:cNvSpPr>
          <p:nvPr/>
        </p:nvSpPr>
        <p:spPr bwMode="auto">
          <a:xfrm>
            <a:off x="322263" y="609600"/>
            <a:ext cx="8499475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22263" y="122238"/>
            <a:ext cx="8499475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3995738" y="6611938"/>
            <a:ext cx="1347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Citi Internal                          </a:t>
            </a:r>
          </a:p>
        </p:txBody>
      </p:sp>
      <p:pic>
        <p:nvPicPr>
          <p:cNvPr id="4101" name="Picture 94" descr="citi-co-r_2c-blu_pos_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44450"/>
            <a:ext cx="844550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TextBox 8"/>
          <p:cNvSpPr txBox="1">
            <a:spLocks noChangeArrowheads="1"/>
          </p:cNvSpPr>
          <p:nvPr userDrawn="1"/>
        </p:nvSpPr>
        <p:spPr bwMode="auto">
          <a:xfrm>
            <a:off x="8748713" y="6597650"/>
            <a:ext cx="3651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79A3019F-9036-43DA-AD7E-5C37A6D5A1F3}" type="slidenum">
              <a:rPr lang="en-US" sz="1000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96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accent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Arial" charset="0"/>
        </a:defRPr>
      </a:lvl9pPr>
    </p:titleStyle>
    <p:bodyStyle>
      <a:lvl1pPr marL="228600" indent="-228600" algn="l" rtl="0" eaLnBrk="0" fontAlgn="base" hangingPunct="0">
        <a:spcBef>
          <a:spcPct val="75000"/>
        </a:spcBef>
        <a:spcAft>
          <a:spcPct val="0"/>
        </a:spcAft>
        <a:buClr>
          <a:srgbClr val="DC241F"/>
        </a:buClr>
        <a:buFont typeface="Wingdings 2" pitchFamily="18" charset="2"/>
        <a:buChar char="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5425" algn="l" rtl="0" eaLnBrk="0" fontAlgn="base" hangingPunct="0">
        <a:spcBef>
          <a:spcPct val="25000"/>
        </a:spcBef>
        <a:spcAft>
          <a:spcPct val="0"/>
        </a:spcAft>
        <a:buClr>
          <a:srgbClr val="DC241F"/>
        </a:buClr>
        <a:buFont typeface="Arial" pitchFamily="34" charset="0"/>
        <a:buChar char="–"/>
        <a:defRPr sz="1400">
          <a:solidFill>
            <a:schemeClr val="tx1"/>
          </a:solidFill>
          <a:latin typeface="+mn-lt"/>
        </a:defRPr>
      </a:lvl2pPr>
      <a:lvl3pPr marL="684213" indent="-227013" algn="l" rtl="0" eaLnBrk="0" fontAlgn="base" hangingPunct="0">
        <a:spcBef>
          <a:spcPct val="25000"/>
        </a:spcBef>
        <a:spcAft>
          <a:spcPct val="0"/>
        </a:spcAft>
        <a:buClr>
          <a:srgbClr val="DC241F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3pPr>
      <a:lvl4pPr marL="912813" indent="-227013" algn="l" rtl="0" eaLnBrk="0" fontAlgn="base" hangingPunct="0">
        <a:spcBef>
          <a:spcPct val="25000"/>
        </a:spcBef>
        <a:spcAft>
          <a:spcPct val="0"/>
        </a:spcAft>
        <a:buClr>
          <a:srgbClr val="DC241F"/>
        </a:buClr>
        <a:buFont typeface="Wingdings 2" pitchFamily="18" charset="2"/>
        <a:buChar char=""/>
        <a:defRPr sz="1400">
          <a:solidFill>
            <a:schemeClr val="tx1"/>
          </a:solidFill>
          <a:latin typeface="+mn-lt"/>
        </a:defRPr>
      </a:lvl4pPr>
      <a:lvl5pPr marL="1141413" indent="-227013" algn="l" rtl="0" eaLnBrk="0" fontAlgn="base" hangingPunct="0">
        <a:spcBef>
          <a:spcPct val="25000"/>
        </a:spcBef>
        <a:spcAft>
          <a:spcPct val="0"/>
        </a:spcAft>
        <a:buClr>
          <a:srgbClr val="DC241F"/>
        </a:buClr>
        <a:buFont typeface="Arial" pitchFamily="34" charset="0"/>
        <a:buChar char="–"/>
        <a:defRPr sz="1400">
          <a:solidFill>
            <a:schemeClr val="tx1"/>
          </a:solidFill>
          <a:latin typeface="+mn-lt"/>
        </a:defRPr>
      </a:lvl5pPr>
      <a:lvl6pPr marL="1598613" indent="-227013" algn="l" rtl="0" eaLnBrk="1" fontAlgn="base" hangingPunct="1">
        <a:spcBef>
          <a:spcPct val="25000"/>
        </a:spcBef>
        <a:spcAft>
          <a:spcPct val="0"/>
        </a:spcAft>
        <a:buClr>
          <a:srgbClr val="DC241F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055813" indent="-227013" algn="l" rtl="0" eaLnBrk="1" fontAlgn="base" hangingPunct="1">
        <a:spcBef>
          <a:spcPct val="25000"/>
        </a:spcBef>
        <a:spcAft>
          <a:spcPct val="0"/>
        </a:spcAft>
        <a:buClr>
          <a:srgbClr val="DC241F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2513013" indent="-227013" algn="l" rtl="0" eaLnBrk="1" fontAlgn="base" hangingPunct="1">
        <a:spcBef>
          <a:spcPct val="25000"/>
        </a:spcBef>
        <a:spcAft>
          <a:spcPct val="0"/>
        </a:spcAft>
        <a:buClr>
          <a:srgbClr val="DC241F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2970213" indent="-227013" algn="l" rtl="0" eaLnBrk="1" fontAlgn="base" hangingPunct="1">
        <a:spcBef>
          <a:spcPct val="25000"/>
        </a:spcBef>
        <a:spcAft>
          <a:spcPct val="0"/>
        </a:spcAft>
        <a:buClr>
          <a:srgbClr val="DC241F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4904" y="219456"/>
            <a:ext cx="82296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8" descr="citi-r_2c-blu_pos_rgb-MASTER_150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6334125"/>
            <a:ext cx="520700" cy="319088"/>
          </a:xfrm>
          <a:prstGeom prst="rect">
            <a:avLst/>
          </a:prstGeom>
          <a:noFill/>
        </p:spPr>
      </p:pic>
      <p:sp>
        <p:nvSpPr>
          <p:cNvPr id="9" name="Rectangle 10"/>
          <p:cNvSpPr>
            <a:spLocks noChangeArrowheads="1"/>
          </p:cNvSpPr>
          <p:nvPr userDrawn="1"/>
        </p:nvSpPr>
        <p:spPr bwMode="black">
          <a:xfrm>
            <a:off x="1044575" y="6510338"/>
            <a:ext cx="20669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eaLnBrk="0" hangingPunct="0">
              <a:lnSpc>
                <a:spcPct val="95000"/>
              </a:lnSpc>
              <a:spcBef>
                <a:spcPct val="75000"/>
              </a:spcBef>
              <a:spcAft>
                <a:spcPct val="20000"/>
              </a:spcAft>
            </a:pPr>
            <a:r>
              <a:rPr lang="en-US" sz="1000" dirty="0" smtClean="0">
                <a:solidFill>
                  <a:srgbClr val="53565A"/>
                </a:solidFill>
                <a:cs typeface="Geneva" pitchFamily="34" charset="0"/>
              </a:rPr>
              <a:t>Solutions Development</a:t>
            </a:r>
            <a:endParaRPr lang="en-US" sz="1000" dirty="0">
              <a:solidFill>
                <a:srgbClr val="53565A"/>
              </a:solidFill>
              <a:cs typeface="Geneva" pitchFamily="34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3114675" y="6512079"/>
            <a:ext cx="48101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ct val="95000"/>
              </a:lnSpc>
              <a:spcBef>
                <a:spcPct val="75000"/>
              </a:spcBef>
              <a:spcAft>
                <a:spcPct val="20000"/>
              </a:spcAft>
              <a:defRPr/>
            </a:pPr>
            <a:r>
              <a:rPr lang="en-US" sz="1000" dirty="0" smtClean="0">
                <a:solidFill>
                  <a:srgbClr val="53565A"/>
                </a:solidFill>
              </a:rPr>
              <a:t>Information Classification: Internal</a:t>
            </a:r>
            <a:endParaRPr lang="en-US" sz="1000" dirty="0">
              <a:solidFill>
                <a:srgbClr val="53565A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229600" cy="44497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0"/>
          <p:cNvSpPr txBox="1"/>
          <p:nvPr userDrawn="1"/>
        </p:nvSpPr>
        <p:spPr>
          <a:xfrm>
            <a:off x="376237" y="6503193"/>
            <a:ext cx="55483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31A8228-0E93-4E2A-B0EC-C2D10EA11886}" type="slidenum">
              <a:rPr lang="en-US" sz="1000" smtClean="0">
                <a:solidFill>
                  <a:srgbClr val="53565A"/>
                </a:solidFill>
              </a:rPr>
              <a:pPr/>
              <a:t>‹#›</a:t>
            </a:fld>
            <a:endParaRPr lang="en-US" sz="1000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1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</p:sldLayoutIdLst>
  <p:hf hdr="0" ftr="0" dt="0"/>
  <p:txStyles>
    <p:titleStyle>
      <a:lvl1pPr eaLnBrk="1" hangingPunct="1">
        <a:defRPr sz="2400" b="0">
          <a:solidFill>
            <a:schemeClr val="tx2"/>
          </a:solidFill>
          <a:latin typeface="+mj-lt"/>
        </a:defRPr>
      </a:lvl1pPr>
    </p:titleStyle>
    <p:bodyStyle>
      <a:lvl1pPr marL="225425" marR="0" indent="-225425" algn="l" defTabSz="914400" rtl="0" eaLnBrk="1" fontAlgn="base" latinLnBrk="0" hangingPunct="1">
        <a:lnSpc>
          <a:spcPct val="95000"/>
        </a:lnSpc>
        <a:spcAft>
          <a:spcPct val="20000"/>
        </a:spcAft>
        <a:buClrTx/>
        <a:buSzTx/>
        <a:buFont typeface="Arial" pitchFamily="34" charset="0"/>
        <a:buChar char="•"/>
        <a:tabLst/>
        <a:defRPr kumimoji="0" lang="en-US" sz="1600" b="0" i="0" u="none" strike="noStrike" kern="0" cap="none" spc="0" normalizeH="0" baseline="0" noProof="0" dirty="0" smtClean="0">
          <a:ln>
            <a:noFill/>
          </a:ln>
          <a:solidFill>
            <a:srgbClr val="53565A"/>
          </a:solidFill>
          <a:effectLst/>
          <a:uLnTx/>
          <a:uFillTx/>
          <a:latin typeface="Arial"/>
        </a:defRPr>
      </a:lvl1pPr>
      <a:lvl2pPr marL="461963" indent="-225425" eaLnBrk="1" hangingPunct="1">
        <a:buFont typeface="Arial" pitchFamily="34" charset="0"/>
        <a:buChar char="−"/>
        <a:defRPr sz="1600">
          <a:solidFill>
            <a:schemeClr val="tx1"/>
          </a:solidFill>
          <a:latin typeface="+mn-lt"/>
        </a:defRPr>
      </a:lvl2pPr>
      <a:lvl3pPr marL="688975" marR="0" indent="-236538" algn="l" defTabSz="914400" rtl="0" eaLnBrk="1" fontAlgn="base" latinLnBrk="0" hangingPunct="1">
        <a:lnSpc>
          <a:spcPct val="95000"/>
        </a:lnSpc>
        <a:spcAft>
          <a:spcPct val="20000"/>
        </a:spcAft>
        <a:buClrTx/>
        <a:buSzTx/>
        <a:buFont typeface="Arial" pitchFamily="34" charset="0"/>
        <a:buChar char="•"/>
        <a:tabLst/>
        <a:defRPr kumimoji="0" lang="en-US" sz="1600" b="0" i="0" u="none" strike="noStrike" kern="0" cap="none" spc="0" normalizeH="0" baseline="0" noProof="0" dirty="0" smtClean="0">
          <a:ln>
            <a:noFill/>
          </a:ln>
          <a:solidFill>
            <a:srgbClr val="53565A"/>
          </a:solidFill>
          <a:effectLst/>
          <a:uLnTx/>
          <a:uFillTx/>
          <a:latin typeface="Arial"/>
        </a:defRPr>
      </a:lvl3pPr>
      <a:lvl4pPr marL="914400" marR="0" indent="-236538" algn="l" defTabSz="914400" rtl="0" eaLnBrk="1" fontAlgn="base" latinLnBrk="0" hangingPunct="1">
        <a:lnSpc>
          <a:spcPct val="95000"/>
        </a:lnSpc>
        <a:spcAft>
          <a:spcPct val="20000"/>
        </a:spcAft>
        <a:buClrTx/>
        <a:buSzTx/>
        <a:buFont typeface="Arial" pitchFamily="34" charset="0"/>
        <a:buChar char="−"/>
        <a:tabLst/>
        <a:defRPr kumimoji="0" lang="en-US" sz="1600" b="0" i="0" u="none" strike="noStrike" kern="0" cap="none" spc="0" normalizeH="0" baseline="0" noProof="0" dirty="0" smtClean="0">
          <a:ln>
            <a:noFill/>
          </a:ln>
          <a:solidFill>
            <a:srgbClr val="53565A"/>
          </a:solidFill>
          <a:effectLst/>
          <a:uLnTx/>
          <a:uFillTx/>
          <a:latin typeface="Arial"/>
        </a:defRPr>
      </a:lvl4pPr>
      <a:lvl5pPr marL="1139825" marR="0" indent="-236538" algn="l" defTabSz="914400" rtl="0" eaLnBrk="1" fontAlgn="base" latinLnBrk="0" hangingPunct="1">
        <a:lnSpc>
          <a:spcPct val="95000"/>
        </a:lnSpc>
        <a:spcAft>
          <a:spcPct val="20000"/>
        </a:spcAft>
        <a:buClrTx/>
        <a:buSzTx/>
        <a:buFont typeface="Arial" pitchFamily="34" charset="0"/>
        <a:buChar char="•"/>
        <a:tabLst/>
        <a:defRPr kumimoji="0" lang="en-US" sz="1600" b="0" i="0" u="none" strike="noStrike" kern="0" cap="none" spc="0" normalizeH="0" baseline="0" noProof="0" dirty="0" smtClean="0">
          <a:ln>
            <a:noFill/>
          </a:ln>
          <a:solidFill>
            <a:srgbClr val="53565A"/>
          </a:solidFill>
          <a:effectLst/>
          <a:uLnTx/>
          <a:uFillTx/>
          <a:latin typeface="Arial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0.wmf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aborate.citi.net/groups/cate-emerging-technologies-user" TargetMode="External"/><Relationship Id="rId2" Type="http://schemas.openxmlformats.org/officeDocument/2006/relationships/hyperlink" Target="https://collaborate.citi.net/groups/emerging-technology-information-security" TargetMode="Externa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collaborate.citi.net/groups/cate-emerging-technologies-data" TargetMode="External"/><Relationship Id="rId5" Type="http://schemas.openxmlformats.org/officeDocument/2006/relationships/hyperlink" Target="https://collaborate.citi.net/groups/cate-emerging-technologies-network" TargetMode="External"/><Relationship Id="rId4" Type="http://schemas.openxmlformats.org/officeDocument/2006/relationships/hyperlink" Target="https://collaborate.citi.net/groups/cate-emerging-technologies-storag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382000" cy="1143000"/>
          </a:xfrm>
        </p:spPr>
        <p:txBody>
          <a:bodyPr/>
          <a:lstStyle/>
          <a:p>
            <a:r>
              <a:rPr lang="en-US" sz="5400" dirty="0" smtClean="0"/>
              <a:t>Emerging Technology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85800" y="2590800"/>
            <a:ext cx="73152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Motti Finkelstein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2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3914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Small CATE team dedicated to leveraging Emerging technology to Citi’s benefit</a:t>
            </a:r>
          </a:p>
          <a:p>
            <a:pPr lvl="1"/>
            <a:r>
              <a:rPr lang="en-US" sz="1400" dirty="0" smtClean="0"/>
              <a:t>Engagement with Citi’s Tech businesses : </a:t>
            </a:r>
          </a:p>
          <a:p>
            <a:pPr lvl="1"/>
            <a:r>
              <a:rPr lang="en-US" sz="1400" dirty="0" smtClean="0"/>
              <a:t>Tech Banking, CIRA and Equity Capital markets</a:t>
            </a:r>
            <a:r>
              <a:rPr lang="en-US" sz="1400" dirty="0"/>
              <a:t>, TTS </a:t>
            </a:r>
            <a:endParaRPr lang="en-US" sz="1400" dirty="0" smtClean="0"/>
          </a:p>
          <a:p>
            <a:r>
              <a:rPr lang="en-US" sz="2000" dirty="0" smtClean="0"/>
              <a:t>Alignment to major infrastructure trends </a:t>
            </a:r>
            <a:endParaRPr lang="en-US" dirty="0" smtClean="0"/>
          </a:p>
          <a:p>
            <a:pPr lvl="1"/>
            <a:r>
              <a:rPr lang="en-US" sz="1400" dirty="0" smtClean="0"/>
              <a:t>Cyber Security</a:t>
            </a:r>
            <a:endParaRPr lang="en-US" sz="1400" dirty="0"/>
          </a:p>
          <a:p>
            <a:pPr lvl="1"/>
            <a:r>
              <a:rPr lang="en-US" sz="1400" dirty="0" smtClean="0"/>
              <a:t>Cloud / Software defined Datacenter </a:t>
            </a:r>
          </a:p>
          <a:p>
            <a:pPr lvl="1"/>
            <a:r>
              <a:rPr lang="en-US" sz="1400" dirty="0" smtClean="0"/>
              <a:t>Data / Analytics </a:t>
            </a:r>
          </a:p>
          <a:p>
            <a:pPr lvl="1"/>
            <a:r>
              <a:rPr lang="en-US" sz="1400" dirty="0" smtClean="0"/>
              <a:t>End User  / Mobile </a:t>
            </a:r>
          </a:p>
          <a:p>
            <a:r>
              <a:rPr lang="en-US" sz="2000" dirty="0" smtClean="0"/>
              <a:t>Leverage Innovation opportunities </a:t>
            </a:r>
          </a:p>
          <a:p>
            <a:pPr lvl="1"/>
            <a:r>
              <a:rPr lang="en-US" sz="1400" dirty="0" smtClean="0"/>
              <a:t>Business Innovation </a:t>
            </a:r>
            <a:r>
              <a:rPr lang="en-US" sz="1400" dirty="0"/>
              <a:t>Labs </a:t>
            </a:r>
            <a:r>
              <a:rPr lang="en-US" sz="1400" dirty="0" smtClean="0"/>
              <a:t> - Dublin, TLV, Miami etc.</a:t>
            </a:r>
          </a:p>
          <a:p>
            <a:pPr lvl="1"/>
            <a:r>
              <a:rPr lang="en-US" sz="1400" dirty="0" smtClean="0"/>
              <a:t>Accelerator programs </a:t>
            </a:r>
          </a:p>
          <a:p>
            <a:pPr lvl="2"/>
            <a:r>
              <a:rPr lang="en-US" sz="1200" dirty="0" smtClean="0"/>
              <a:t>Accenture / </a:t>
            </a:r>
            <a:r>
              <a:rPr lang="en-US" sz="1200" dirty="0" err="1" smtClean="0"/>
              <a:t>Fintech</a:t>
            </a:r>
            <a:r>
              <a:rPr lang="en-US" sz="1200" dirty="0" smtClean="0"/>
              <a:t> – NYC, Dublin, London, </a:t>
            </a:r>
            <a:endParaRPr lang="en-US" sz="1200" dirty="0"/>
          </a:p>
          <a:p>
            <a:pPr lvl="2"/>
            <a:r>
              <a:rPr lang="en-US" sz="1200" dirty="0" smtClean="0"/>
              <a:t>TLV accelerator, Citi Ventures /Plug and 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4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Agenda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391400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Engagement with Citi’s Tech businesses : </a:t>
            </a:r>
          </a:p>
          <a:p>
            <a:pPr lvl="1"/>
            <a:r>
              <a:rPr lang="en-US" sz="1400" dirty="0" smtClean="0"/>
              <a:t>Tech Banking, CIRA and Equity Capital markets</a:t>
            </a:r>
            <a:r>
              <a:rPr lang="en-US" sz="1400" dirty="0"/>
              <a:t>, TTS </a:t>
            </a:r>
            <a:endParaRPr lang="en-US" sz="1400" dirty="0" smtClean="0"/>
          </a:p>
          <a:p>
            <a:r>
              <a:rPr lang="en-US" sz="2000" dirty="0" smtClean="0"/>
              <a:t>Alignment to major infrastructure trends </a:t>
            </a:r>
            <a:endParaRPr lang="en-US" dirty="0" smtClean="0"/>
          </a:p>
          <a:p>
            <a:pPr lvl="1"/>
            <a:r>
              <a:rPr lang="en-US" sz="1400" dirty="0" smtClean="0"/>
              <a:t>Cyber Security</a:t>
            </a:r>
            <a:endParaRPr lang="en-US" sz="1400" dirty="0"/>
          </a:p>
          <a:p>
            <a:pPr lvl="1"/>
            <a:r>
              <a:rPr lang="en-US" sz="1400" dirty="0" smtClean="0"/>
              <a:t>Cloud / Software defined Datacenter </a:t>
            </a:r>
          </a:p>
          <a:p>
            <a:pPr lvl="1"/>
            <a:r>
              <a:rPr lang="en-US" sz="1400" dirty="0" smtClean="0"/>
              <a:t>Data / Analytics </a:t>
            </a:r>
          </a:p>
          <a:p>
            <a:pPr lvl="1"/>
            <a:r>
              <a:rPr lang="en-US" sz="1400" dirty="0" smtClean="0"/>
              <a:t>End User  / Mobile </a:t>
            </a:r>
          </a:p>
          <a:p>
            <a:r>
              <a:rPr lang="en-US" sz="2000" dirty="0" smtClean="0"/>
              <a:t>Leverage Innovation opportunities </a:t>
            </a:r>
          </a:p>
          <a:p>
            <a:pPr lvl="1"/>
            <a:r>
              <a:rPr lang="en-US" sz="1400" dirty="0" smtClean="0"/>
              <a:t>Business Innovation </a:t>
            </a:r>
            <a:r>
              <a:rPr lang="en-US" sz="1400" dirty="0"/>
              <a:t>Labs </a:t>
            </a:r>
            <a:r>
              <a:rPr lang="en-US" sz="1400" dirty="0" smtClean="0"/>
              <a:t> - Dublin, TLV, Miami </a:t>
            </a:r>
            <a:r>
              <a:rPr lang="en-US" sz="1400" dirty="0" err="1" smtClean="0"/>
              <a:t>etc</a:t>
            </a:r>
            <a:endParaRPr lang="en-US" sz="1400" dirty="0" smtClean="0"/>
          </a:p>
          <a:p>
            <a:pPr lvl="1"/>
            <a:r>
              <a:rPr lang="en-US" sz="1400" dirty="0" smtClean="0"/>
              <a:t>Accelerator programs </a:t>
            </a:r>
          </a:p>
          <a:p>
            <a:pPr lvl="2"/>
            <a:r>
              <a:rPr lang="en-US" sz="1200" dirty="0" smtClean="0"/>
              <a:t>Accenture / </a:t>
            </a:r>
            <a:r>
              <a:rPr lang="en-US" sz="1200" dirty="0" err="1" smtClean="0"/>
              <a:t>Fintech</a:t>
            </a:r>
            <a:r>
              <a:rPr lang="en-US" sz="1200" dirty="0" smtClean="0"/>
              <a:t> – NYC, Dublin, London, </a:t>
            </a:r>
            <a:endParaRPr lang="en-US" sz="1200" dirty="0"/>
          </a:p>
          <a:p>
            <a:pPr lvl="2"/>
            <a:r>
              <a:rPr lang="en-US" sz="1200" dirty="0" smtClean="0"/>
              <a:t>TLV accelerator, Citi Ventures /Plug and 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4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Business Interactions</a:t>
            </a:r>
            <a:endParaRPr lang="en-US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96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6" b="-1884"/>
          <a:stretch/>
        </p:blipFill>
        <p:spPr bwMode="auto">
          <a:xfrm>
            <a:off x="222250" y="1097280"/>
            <a:ext cx="8693150" cy="539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Tech Banking  / Ventures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961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1646"/>
            <a:ext cx="6784975" cy="480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Tech Banking Alignment Matrix 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" y="46482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Arrow 5"/>
          <p:cNvSpPr/>
          <p:nvPr/>
        </p:nvSpPr>
        <p:spPr>
          <a:xfrm rot="16200000">
            <a:off x="8115300" y="3848100"/>
            <a:ext cx="304800" cy="5334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8115300" y="4838700"/>
            <a:ext cx="304800" cy="5334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2400" y="341435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Proactive </a:t>
            </a:r>
          </a:p>
          <a:p>
            <a:pPr algn="ctr"/>
            <a:r>
              <a:rPr lang="en-US" sz="1200" dirty="0" smtClean="0"/>
              <a:t>engagement 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696200" y="548193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Ad-Hoc  </a:t>
            </a:r>
          </a:p>
          <a:p>
            <a:pPr algn="ctr"/>
            <a:r>
              <a:rPr lang="en-US" sz="1200" dirty="0" smtClean="0"/>
              <a:t>engagement </a:t>
            </a:r>
            <a:endParaRPr lang="en-US" sz="1200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09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VC roadshows – Silicon Valley and Boston </a:t>
            </a:r>
            <a:endParaRPr lang="en-US" dirty="0"/>
          </a:p>
        </p:txBody>
      </p:sp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345017" y="2143780"/>
            <a:ext cx="27029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Silicon Valley : June </a:t>
            </a:r>
            <a:r>
              <a:rPr lang="en-US" sz="1400" dirty="0"/>
              <a:t>3,4,5,6</a:t>
            </a:r>
          </a:p>
          <a:p>
            <a:pPr algn="ctr"/>
            <a:r>
              <a:rPr lang="en-US" sz="1400" dirty="0" smtClean="0"/>
              <a:t>12 </a:t>
            </a:r>
            <a:r>
              <a:rPr lang="en-US" sz="1400" dirty="0"/>
              <a:t>VCs, 45 Companies, 4 days </a:t>
            </a:r>
            <a:endParaRPr lang="en-US" sz="1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14563"/>
              </p:ext>
            </p:extLst>
          </p:nvPr>
        </p:nvGraphicFramePr>
        <p:xfrm>
          <a:off x="609600" y="4038600"/>
          <a:ext cx="2057400" cy="2266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0923"/>
                <a:gridCol w="826477"/>
              </a:tblGrid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Venture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Total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Accel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Andressen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Bessemer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ClearVP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Greylock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Highland Capital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Lightspeed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Meritech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Sequoia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Sierra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Trident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True ventures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Grand Total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131" name="TextBox 6"/>
          <p:cNvSpPr txBox="1">
            <a:spLocks noChangeArrowheads="1"/>
          </p:cNvSpPr>
          <p:nvPr/>
        </p:nvSpPr>
        <p:spPr bwMode="auto">
          <a:xfrm>
            <a:off x="381000" y="990600"/>
            <a:ext cx="8229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Visits </a:t>
            </a:r>
            <a:r>
              <a:rPr lang="en-US" sz="1400" dirty="0"/>
              <a:t>with Tier 1 &amp;2 Venture capital companies to develop relationships, exchange views on market trends and disrupters, and introduce new portfolio companies</a:t>
            </a:r>
            <a:r>
              <a:rPr lang="en-US" sz="1400" dirty="0" smtClean="0"/>
              <a:t>. Meetings are brokered by Investment Banking to enable Banking to get increased visibility and relevance to VCs and M&amp;A opportunities</a:t>
            </a:r>
          </a:p>
        </p:txBody>
      </p:sp>
      <p:pic>
        <p:nvPicPr>
          <p:cNvPr id="4613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50" y="2590800"/>
            <a:ext cx="2448750" cy="146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505200" y="2226692"/>
            <a:ext cx="1905000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Continued innovation in Next generation Storage was a distinct </a:t>
            </a:r>
            <a:r>
              <a:rPr lang="en-US" sz="1050" dirty="0" smtClean="0"/>
              <a:t>theme across VCs. </a:t>
            </a:r>
          </a:p>
          <a:p>
            <a:r>
              <a:rPr lang="en-US" sz="1050" dirty="0" smtClean="0"/>
              <a:t>Mobile </a:t>
            </a:r>
            <a:r>
              <a:rPr lang="en-US" sz="1050" dirty="0"/>
              <a:t>security and other security areas are still attracting many new entrants</a:t>
            </a:r>
            <a:r>
              <a:rPr lang="en-US" sz="1050" dirty="0" smtClean="0"/>
              <a:t>.</a:t>
            </a:r>
          </a:p>
          <a:p>
            <a:endParaRPr lang="en-US" sz="1050" dirty="0"/>
          </a:p>
          <a:p>
            <a:r>
              <a:rPr lang="en-US" sz="1050" dirty="0" smtClean="0"/>
              <a:t>The stand-out company was </a:t>
            </a:r>
            <a:r>
              <a:rPr lang="en-US" sz="1050" dirty="0" err="1" smtClean="0"/>
              <a:t>Tanium</a:t>
            </a:r>
            <a:r>
              <a:rPr lang="en-US" sz="1050" dirty="0" smtClean="0"/>
              <a:t>, at </a:t>
            </a:r>
            <a:r>
              <a:rPr lang="en-US" sz="1050" dirty="0" err="1" smtClean="0"/>
              <a:t>Andressen</a:t>
            </a:r>
            <a:r>
              <a:rPr lang="en-US" sz="1050" dirty="0" smtClean="0"/>
              <a:t> , </a:t>
            </a:r>
          </a:p>
          <a:p>
            <a:endParaRPr lang="en-US" sz="1050" dirty="0" smtClean="0"/>
          </a:p>
          <a:p>
            <a:r>
              <a:rPr lang="en-US" sz="1050" dirty="0">
                <a:solidFill>
                  <a:srgbClr val="00B050"/>
                </a:solidFill>
              </a:rPr>
              <a:t>Citi </a:t>
            </a:r>
            <a:r>
              <a:rPr lang="en-US" sz="1050" dirty="0" smtClean="0">
                <a:solidFill>
                  <a:srgbClr val="00B050"/>
                </a:solidFill>
              </a:rPr>
              <a:t>purchased </a:t>
            </a:r>
            <a:r>
              <a:rPr lang="en-US" sz="1050" dirty="0" err="1" smtClean="0">
                <a:solidFill>
                  <a:srgbClr val="00B050"/>
                </a:solidFill>
              </a:rPr>
              <a:t>Tanium</a:t>
            </a:r>
            <a:r>
              <a:rPr lang="en-US" sz="1050" dirty="0" smtClean="0">
                <a:solidFill>
                  <a:srgbClr val="00B050"/>
                </a:solidFill>
              </a:rPr>
              <a:t> in Dec 2014</a:t>
            </a:r>
            <a:endParaRPr lang="en-US" sz="1050" dirty="0">
              <a:solidFill>
                <a:srgbClr val="00B050"/>
              </a:solidFill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840892" y="2209800"/>
            <a:ext cx="26035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Boston  : Oct 21/22</a:t>
            </a:r>
            <a:endParaRPr lang="en-US" sz="1400" dirty="0"/>
          </a:p>
          <a:p>
            <a:pPr algn="ctr"/>
            <a:r>
              <a:rPr lang="en-US" sz="1400" dirty="0" smtClean="0"/>
              <a:t>5 </a:t>
            </a:r>
            <a:r>
              <a:rPr lang="en-US" sz="1400" dirty="0"/>
              <a:t>VCs, </a:t>
            </a:r>
            <a:r>
              <a:rPr lang="en-US" sz="1400" dirty="0" smtClean="0"/>
              <a:t>24 </a:t>
            </a:r>
            <a:r>
              <a:rPr lang="en-US" sz="1400" dirty="0"/>
              <a:t>Companies, </a:t>
            </a:r>
            <a:r>
              <a:rPr lang="en-US" sz="1400" dirty="0" smtClean="0"/>
              <a:t>2 </a:t>
            </a:r>
            <a:r>
              <a:rPr lang="en-US" sz="1400" dirty="0"/>
              <a:t>days </a:t>
            </a:r>
            <a:endParaRPr lang="en-US" sz="1400" dirty="0" smtClean="0"/>
          </a:p>
        </p:txBody>
      </p:sp>
      <p:sp>
        <p:nvSpPr>
          <p:cNvPr id="4" name="Right Arrow 3"/>
          <p:cNvSpPr/>
          <p:nvPr/>
        </p:nvSpPr>
        <p:spPr>
          <a:xfrm rot="10800000">
            <a:off x="3276601" y="2514600"/>
            <a:ext cx="228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81400" y="4604772"/>
            <a:ext cx="1905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Endpoint Security and Anomaly detection were a prominent theme.  Follow-ups and deep dives being scheduled </a:t>
            </a:r>
          </a:p>
          <a:p>
            <a:endParaRPr lang="en-US" sz="1050" dirty="0"/>
          </a:p>
          <a:p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5334000" y="4756026"/>
            <a:ext cx="228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705398"/>
              </p:ext>
            </p:extLst>
          </p:nvPr>
        </p:nvGraphicFramePr>
        <p:xfrm>
          <a:off x="6006041" y="3009659"/>
          <a:ext cx="2273300" cy="1701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3847"/>
                <a:gridCol w="1179453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VC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Count of company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Atlas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Battery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Flybridge Capital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General Catalyst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NONE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Northbridge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Grand 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747607"/>
              </p:ext>
            </p:extLst>
          </p:nvPr>
        </p:nvGraphicFramePr>
        <p:xfrm>
          <a:off x="5900255" y="4732593"/>
          <a:ext cx="2484872" cy="1660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657600" y="5562600"/>
            <a:ext cx="1524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Met over 127 new vendors in 2014 YTD</a:t>
            </a:r>
            <a:endParaRPr lang="en-US" sz="1400" dirty="0"/>
          </a:p>
        </p:txBody>
      </p:sp>
      <p:sp>
        <p:nvSpPr>
          <p:cNvPr id="1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1752600"/>
            <a:ext cx="5916235" cy="27699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Currently scheduling a Silicon Valley VC roadshow - end March with Tech Banking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20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89049" y="762000"/>
            <a:ext cx="3997751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Citi Global tech conference  </a:t>
            </a:r>
            <a:endParaRPr lang="en-US" dirty="0"/>
          </a:p>
        </p:txBody>
      </p:sp>
      <p:pic>
        <p:nvPicPr>
          <p:cNvPr id="45063" name="Picture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1">
            <a:off x="1447707" y="1753125"/>
            <a:ext cx="2590395" cy="139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 rot="21595165">
            <a:off x="76804" y="3660654"/>
            <a:ext cx="434257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000" b="1" dirty="0"/>
              <a:t>Citi IT Unplugged: Tech Themes that Matter</a:t>
            </a:r>
            <a:endParaRPr lang="en-US" sz="1000" dirty="0"/>
          </a:p>
          <a:p>
            <a:r>
              <a:rPr lang="en-GB" sz="1000" b="1" dirty="0"/>
              <a:t>Hosts: Ehud Gelblum, Walter Pritchard, Jim Suva,</a:t>
            </a:r>
            <a:r>
              <a:rPr lang="en-GB" sz="1000" dirty="0"/>
              <a:t> </a:t>
            </a:r>
            <a:r>
              <a:rPr lang="en-GB" sz="1000" b="1" dirty="0"/>
              <a:t>Ashwin Shirvaikar</a:t>
            </a:r>
            <a:endParaRPr lang="en-US" sz="1000" dirty="0"/>
          </a:p>
          <a:p>
            <a:endParaRPr lang="en-US" sz="1000" dirty="0"/>
          </a:p>
          <a:p>
            <a:r>
              <a:rPr lang="en-GB" sz="1000" b="1" dirty="0"/>
              <a:t>Join us for a day of interactive sessions focused on various technology topics hosted by Citi’s Tech analysts and IT department.</a:t>
            </a:r>
            <a:endParaRPr lang="en-US" sz="1000" dirty="0"/>
          </a:p>
        </p:txBody>
      </p:sp>
      <p:sp>
        <p:nvSpPr>
          <p:cNvPr id="10" name="Rectangle 9"/>
          <p:cNvSpPr/>
          <p:nvPr/>
        </p:nvSpPr>
        <p:spPr>
          <a:xfrm>
            <a:off x="304800" y="4876800"/>
            <a:ext cx="1295400" cy="101566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/>
              <a:t>a ‘franchise-enhancing day’ for our Markets business  </a:t>
            </a:r>
          </a:p>
          <a:p>
            <a:pPr>
              <a:defRPr/>
            </a:pPr>
            <a:r>
              <a:rPr lang="en-US" sz="1000" dirty="0"/>
              <a:t>(Gibson Smith, MD, Global Markets)</a:t>
            </a:r>
          </a:p>
        </p:txBody>
      </p:sp>
      <p:sp>
        <p:nvSpPr>
          <p:cNvPr id="45061" name="TextBox 10"/>
          <p:cNvSpPr txBox="1">
            <a:spLocks noChangeArrowheads="1"/>
          </p:cNvSpPr>
          <p:nvPr/>
        </p:nvSpPr>
        <p:spPr bwMode="auto">
          <a:xfrm>
            <a:off x="237586" y="1841243"/>
            <a:ext cx="16671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Over </a:t>
            </a:r>
            <a:r>
              <a:rPr lang="en-US" sz="1600" dirty="0"/>
              <a:t>70 Investment </a:t>
            </a:r>
            <a:r>
              <a:rPr lang="en-US" sz="1600" dirty="0" smtClean="0"/>
              <a:t>Analysts attended </a:t>
            </a:r>
            <a:endParaRPr lang="en-US" sz="1600" dirty="0"/>
          </a:p>
        </p:txBody>
      </p:sp>
      <p:pic>
        <p:nvPicPr>
          <p:cNvPr id="4506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184" y="4750937"/>
            <a:ext cx="1981200" cy="11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551" y="1524000"/>
            <a:ext cx="4738688" cy="409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29200" y="1185446"/>
            <a:ext cx="35007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/>
              <a:t>1200 attendees, 158 IT Companies  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648200" y="5788223"/>
            <a:ext cx="4006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Highlight : Mike </a:t>
            </a:r>
            <a:r>
              <a:rPr lang="en-US" sz="1400" dirty="0" err="1" smtClean="0"/>
              <a:t>Corbat</a:t>
            </a:r>
            <a:r>
              <a:rPr lang="en-US" sz="1400" dirty="0" smtClean="0"/>
              <a:t> introduces Pat </a:t>
            </a:r>
            <a:r>
              <a:rPr lang="en-US" sz="1400" dirty="0" err="1" smtClean="0"/>
              <a:t>Gelsinger</a:t>
            </a:r>
            <a:endParaRPr lang="en-US" sz="1400" dirty="0" smtClean="0"/>
          </a:p>
          <a:p>
            <a:r>
              <a:rPr lang="en-US" sz="1400" dirty="0" smtClean="0"/>
              <a:t>+Two CATE Panels next day  </a:t>
            </a:r>
            <a:endParaRPr lang="en-US" sz="1400" dirty="0"/>
          </a:p>
        </p:txBody>
      </p:sp>
      <p:sp>
        <p:nvSpPr>
          <p:cNvPr id="4" name="Oval 3"/>
          <p:cNvSpPr/>
          <p:nvPr/>
        </p:nvSpPr>
        <p:spPr>
          <a:xfrm>
            <a:off x="5867400" y="5029200"/>
            <a:ext cx="1905000" cy="6828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btitle 1"/>
          <p:cNvSpPr txBox="1">
            <a:spLocks/>
          </p:cNvSpPr>
          <p:nvPr/>
        </p:nvSpPr>
        <p:spPr bwMode="auto">
          <a:xfrm>
            <a:off x="609600" y="1143000"/>
            <a:ext cx="2819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None/>
              <a:defRPr sz="2400" kern="120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      IT Unplugged</a:t>
            </a:r>
            <a:endParaRPr lang="en-US" dirty="0"/>
          </a:p>
        </p:txBody>
      </p:sp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Subtitle 1"/>
          <p:cNvSpPr txBox="1">
            <a:spLocks/>
          </p:cNvSpPr>
          <p:nvPr/>
        </p:nvSpPr>
        <p:spPr>
          <a:xfrm>
            <a:off x="381000" y="304800"/>
            <a:ext cx="8077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400" kern="120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CIRA – Equities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Alignment to Key Industry themes</a:t>
            </a:r>
            <a:endParaRPr lang="en-US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41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00800" y="152399"/>
            <a:ext cx="2590800" cy="2341947"/>
          </a:xfrm>
        </p:spPr>
        <p:txBody>
          <a:bodyPr>
            <a:normAutofit fontScale="62500" lnSpcReduction="20000"/>
          </a:bodyPr>
          <a:lstStyle/>
          <a:p>
            <a:r>
              <a:rPr lang="en-US" sz="3400" dirty="0" smtClean="0"/>
              <a:t>Emerging Tech </a:t>
            </a:r>
          </a:p>
          <a:p>
            <a:r>
              <a:rPr lang="en-US" sz="3400" dirty="0" smtClean="0"/>
              <a:t>Collaborate Pages</a:t>
            </a:r>
          </a:p>
          <a:p>
            <a:r>
              <a:rPr lang="en-US" sz="2500" dirty="0" smtClean="0"/>
              <a:t>Private Communities for :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CATE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Citi Ventures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Banking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CTI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Business Labs 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5151120" cy="361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762000"/>
            <a:ext cx="4968240" cy="346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4592" y="1524000"/>
            <a:ext cx="4956208" cy="348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33600" y="2300805"/>
            <a:ext cx="5090160" cy="349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 bwMode="auto">
          <a:xfrm>
            <a:off x="2865120" y="3124200"/>
            <a:ext cx="5440680" cy="325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8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Innovation opportunities</a:t>
            </a:r>
            <a:endParaRPr lang="en-US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50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Citi Global Innovation Labs 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78105" y="1826418"/>
            <a:ext cx="9172575" cy="4987925"/>
            <a:chOff x="350838" y="304800"/>
            <a:chExt cx="9174162" cy="4987925"/>
          </a:xfrm>
        </p:grpSpPr>
        <p:pic>
          <p:nvPicPr>
            <p:cNvPr id="7" name="Picture 11" descr="C:\Users\ak56498\Documents\Accelerators\maps\blank-world-map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7" t="15952" r="3632" b="12880"/>
            <a:stretch>
              <a:fillRect/>
            </a:stretch>
          </p:blipFill>
          <p:spPr bwMode="auto">
            <a:xfrm>
              <a:off x="817563" y="411163"/>
              <a:ext cx="8489950" cy="4881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>
              <a:off x="350838" y="304800"/>
              <a:ext cx="917416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 bwMode="auto">
            <a:xfrm>
              <a:off x="4647356" y="1903413"/>
              <a:ext cx="46045" cy="46037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5639715" y="2586038"/>
              <a:ext cx="46046" cy="44450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942086" y="2732088"/>
              <a:ext cx="46046" cy="46037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92299" y="2357438"/>
              <a:ext cx="1070160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Silicon Valley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10688" y="1695450"/>
              <a:ext cx="739903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Dublin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39715" y="2371725"/>
              <a:ext cx="91455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Tel Aviv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</p:grpSp>
      <p:sp>
        <p:nvSpPr>
          <p:cNvPr id="15" name="Oval 14"/>
          <p:cNvSpPr/>
          <p:nvPr/>
        </p:nvSpPr>
        <p:spPr bwMode="auto">
          <a:xfrm>
            <a:off x="2566987" y="3905250"/>
            <a:ext cx="46038" cy="46037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32075" y="3778250"/>
            <a:ext cx="842962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 smtClean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Blue Ash 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8862" y="4860925"/>
            <a:ext cx="841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rPr>
              <a:t>Singapore</a:t>
            </a:r>
            <a:r>
              <a:rPr lang="en-US" sz="1050" b="1" dirty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 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27" name="Line Callout 1 (Border and Accent Bar) 26"/>
          <p:cNvSpPr/>
          <p:nvPr/>
        </p:nvSpPr>
        <p:spPr bwMode="auto">
          <a:xfrm>
            <a:off x="3019425" y="4003675"/>
            <a:ext cx="960438" cy="339725"/>
          </a:xfrm>
          <a:prstGeom prst="accentBorderCallout1">
            <a:avLst>
              <a:gd name="adj1" fmla="val 18750"/>
              <a:gd name="adj2" fmla="val -8333"/>
              <a:gd name="adj3" fmla="val -17025"/>
              <a:gd name="adj4" fmla="val -40482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9425" y="4003675"/>
            <a:ext cx="1027113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Jay Naik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31" name="Line Callout 1 (Border and Accent Bar) 30"/>
          <p:cNvSpPr/>
          <p:nvPr/>
        </p:nvSpPr>
        <p:spPr bwMode="auto">
          <a:xfrm>
            <a:off x="5797550" y="4308475"/>
            <a:ext cx="1031875" cy="339725"/>
          </a:xfrm>
          <a:prstGeom prst="accentBorderCallout1">
            <a:avLst>
              <a:gd name="adj1" fmla="val 18750"/>
              <a:gd name="adj2" fmla="val -8333"/>
              <a:gd name="adj3" fmla="val -10832"/>
              <a:gd name="adj4" fmla="val -32895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45175" y="4308475"/>
            <a:ext cx="11239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Shai Ruben  </a:t>
            </a:r>
          </a:p>
          <a:p>
            <a:pPr>
              <a:defRPr/>
            </a:pP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Ruth Polachek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33" name="Line Callout 1 (Border and Accent Bar) 32"/>
          <p:cNvSpPr/>
          <p:nvPr/>
        </p:nvSpPr>
        <p:spPr bwMode="auto">
          <a:xfrm>
            <a:off x="1592262" y="4254500"/>
            <a:ext cx="588963" cy="376010"/>
          </a:xfrm>
          <a:prstGeom prst="accentBorderCallout1">
            <a:avLst>
              <a:gd name="adj1" fmla="val 18750"/>
              <a:gd name="adj2" fmla="val -8333"/>
              <a:gd name="adj3" fmla="val -21835"/>
              <a:gd name="adj4" fmla="val -19672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92262" y="4256088"/>
            <a:ext cx="1093788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accent2"/>
                </a:solidFill>
                <a:latin typeface="Interstate Light" pitchFamily="2" charset="0"/>
                <a:sym typeface="Helvetica" pitchFamily="1" charset="0"/>
              </a:rPr>
              <a:t>Citi Ventures</a:t>
            </a:r>
          </a:p>
          <a:p>
            <a:pPr>
              <a:defRPr/>
            </a:pPr>
            <a:endParaRPr lang="en-US" sz="800" dirty="0">
              <a:solidFill>
                <a:schemeClr val="accent2"/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35" name="Line Callout 1 (Border and Accent Bar) 34"/>
          <p:cNvSpPr/>
          <p:nvPr/>
        </p:nvSpPr>
        <p:spPr bwMode="auto">
          <a:xfrm>
            <a:off x="4543425" y="2808287"/>
            <a:ext cx="960438" cy="433388"/>
          </a:xfrm>
          <a:prstGeom prst="accentBorderCallout1">
            <a:avLst>
              <a:gd name="adj1" fmla="val 18750"/>
              <a:gd name="adj2" fmla="val -8333"/>
              <a:gd name="adj3" fmla="val 143872"/>
              <a:gd name="adj4" fmla="val -16727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9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18037" y="2841565"/>
            <a:ext cx="8397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David Fleming / Paud O’Keefe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800225" y="4003675"/>
            <a:ext cx="46038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9" name="Line Callout 1 (Border and Accent Bar) 38"/>
          <p:cNvSpPr/>
          <p:nvPr/>
        </p:nvSpPr>
        <p:spPr bwMode="auto">
          <a:xfrm>
            <a:off x="3090863" y="4460875"/>
            <a:ext cx="960438" cy="339725"/>
          </a:xfrm>
          <a:prstGeom prst="accentBorderCallout1">
            <a:avLst>
              <a:gd name="adj1" fmla="val 18750"/>
              <a:gd name="adj2" fmla="val -8333"/>
              <a:gd name="adj3" fmla="val -17025"/>
              <a:gd name="adj4" fmla="val -40482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90863" y="4502150"/>
            <a:ext cx="1027113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Driss </a:t>
            </a: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Temsamani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09800" y="4038600"/>
            <a:ext cx="6858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b="1" dirty="0" smtClean="0">
                <a:solidFill>
                  <a:srgbClr val="FF0000"/>
                </a:solidFill>
                <a:latin typeface="Helvetica" pitchFamily="1" charset="0"/>
                <a:sym typeface="Helvetica" pitchFamily="1" charset="0"/>
              </a:rPr>
              <a:t>Miami</a:t>
            </a:r>
            <a:r>
              <a:rPr lang="en-US" sz="1050" b="1" dirty="0" smtClean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 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818" y="990600"/>
            <a:ext cx="39871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Monthly Calls with Innovation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Ensure CATE alignment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Topics such as API, Authentication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Wearables   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 bwMode="auto">
          <a:xfrm>
            <a:off x="7010400" y="4953000"/>
            <a:ext cx="46038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latin typeface="Helvetica" charset="0"/>
              <a:ea typeface="ＭＳ Ｐゴシック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065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Emerging Tech – Business Labs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990600"/>
            <a:ext cx="3962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Monthly touch points with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Dublin TTS Labs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GCG- Blue Ash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Israel Accelerator program</a:t>
            </a:r>
          </a:p>
          <a:p>
            <a:r>
              <a:rPr lang="en-US" dirty="0" smtClean="0"/>
              <a:t>-   Lab link- lab heads </a:t>
            </a:r>
          </a:p>
          <a:p>
            <a:r>
              <a:rPr lang="en-US" dirty="0" smtClean="0"/>
              <a:t>Citi Ventures / </a:t>
            </a:r>
            <a:r>
              <a:rPr lang="en-US" dirty="0" err="1" smtClean="0"/>
              <a:t>Lablink</a:t>
            </a:r>
            <a:r>
              <a:rPr lang="en-US" dirty="0" smtClean="0"/>
              <a:t> reviews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Review of Innovation funding requests 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Examples : </a:t>
            </a:r>
          </a:p>
          <a:p>
            <a:pPr marL="742950" lvl="1" indent="-285750">
              <a:buFontTx/>
              <a:buChar char="-"/>
            </a:pPr>
            <a:r>
              <a:rPr lang="en-US" sz="1600" dirty="0" smtClean="0"/>
              <a:t>API management - Dublin</a:t>
            </a:r>
          </a:p>
          <a:p>
            <a:pPr marL="1200150" lvl="2" indent="-285750">
              <a:buFontTx/>
              <a:buChar char="-"/>
            </a:pPr>
            <a:r>
              <a:rPr lang="en-US" sz="1400" dirty="0" smtClean="0"/>
              <a:t>Irvinder Singh</a:t>
            </a:r>
          </a:p>
          <a:p>
            <a:pPr marL="742950" lvl="1" indent="-285750">
              <a:buFontTx/>
              <a:buChar char="-"/>
            </a:pPr>
            <a:r>
              <a:rPr lang="en-US" sz="1600" dirty="0" smtClean="0"/>
              <a:t>Agile Authentication – Dublin and GCG/ Blue Ash</a:t>
            </a:r>
          </a:p>
          <a:p>
            <a:pPr marL="1200150" lvl="2" indent="-285750">
              <a:buFontTx/>
              <a:buChar char="-"/>
            </a:pPr>
            <a:r>
              <a:rPr lang="en-US" sz="1400" dirty="0" smtClean="0"/>
              <a:t>Mike Bass / Jay Gould </a:t>
            </a:r>
          </a:p>
          <a:p>
            <a:pPr marL="742950" lvl="1" indent="-285750">
              <a:buFontTx/>
              <a:buChar char="-"/>
            </a:pPr>
            <a:r>
              <a:rPr lang="en-US" sz="1600" dirty="0" smtClean="0"/>
              <a:t>Wearables </a:t>
            </a:r>
          </a:p>
          <a:p>
            <a:pPr marL="1200150" lvl="2" indent="-285750">
              <a:buFontTx/>
              <a:buChar char="-"/>
            </a:pPr>
            <a:r>
              <a:rPr lang="en-US" sz="1600" i="1" dirty="0" smtClean="0"/>
              <a:t>Israeli TTS Labs</a:t>
            </a:r>
          </a:p>
          <a:p>
            <a:pPr marL="1200150" lvl="2" indent="-285750">
              <a:buFontTx/>
              <a:buChar char="-"/>
            </a:pPr>
            <a:r>
              <a:rPr lang="en-US" sz="1600" i="1" dirty="0" smtClean="0"/>
              <a:t>Miami TTS Labs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04800"/>
            <a:ext cx="40640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66" y="3429000"/>
            <a:ext cx="4149834" cy="27432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Citi Global Accelerator Programs  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D9D37-EACF-4AF7-B0C6-B74F0670AF34}" type="slidenum">
              <a:rPr lang="en-US" smtClean="0">
                <a:solidFill>
                  <a:srgbClr val="FFFFFF"/>
                </a:solidFill>
              </a:rPr>
              <a:pPr/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0" y="1219200"/>
            <a:ext cx="9172575" cy="4987925"/>
            <a:chOff x="350838" y="304800"/>
            <a:chExt cx="9174162" cy="4987925"/>
          </a:xfrm>
        </p:grpSpPr>
        <p:pic>
          <p:nvPicPr>
            <p:cNvPr id="7" name="Picture 11" descr="C:\Users\ak56498\Documents\Accelerators\maps\blank-world-map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7" t="15952" r="3632" b="12880"/>
            <a:stretch>
              <a:fillRect/>
            </a:stretch>
          </p:blipFill>
          <p:spPr bwMode="auto">
            <a:xfrm>
              <a:off x="817563" y="411163"/>
              <a:ext cx="8489950" cy="4881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>
              <a:off x="350838" y="304800"/>
              <a:ext cx="9174162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 bwMode="auto">
            <a:xfrm>
              <a:off x="4647356" y="1903413"/>
              <a:ext cx="46045" cy="46037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5639715" y="2586038"/>
              <a:ext cx="46046" cy="44450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041818" y="2462213"/>
              <a:ext cx="46046" cy="46037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508000" defTabSz="508000">
                <a:defRPr/>
              </a:pPr>
              <a:endParaRPr lang="en-US">
                <a:latin typeface="Helvetica" charset="0"/>
                <a:ea typeface="ＭＳ Ｐゴシック" charset="0"/>
                <a:sym typeface="Helvetica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92299" y="2357438"/>
              <a:ext cx="1070160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Silicon Valley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10688" y="1695450"/>
              <a:ext cx="739903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Dublin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39715" y="2371725"/>
              <a:ext cx="914558" cy="2540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FF0000"/>
                  </a:solidFill>
                  <a:latin typeface="Helvetica" pitchFamily="1" charset="0"/>
                  <a:sym typeface="Helvetica" pitchFamily="1" charset="0"/>
                </a:rPr>
                <a:t>Tel Aviv</a:t>
              </a:r>
              <a:endParaRPr lang="en-US" b="1" dirty="0">
                <a:solidFill>
                  <a:srgbClr val="FF0000"/>
                </a:solidFill>
                <a:latin typeface="Helvetica" pitchFamily="1" charset="0"/>
                <a:sym typeface="Helvetica" pitchFamily="1" charset="0"/>
              </a:endParaRPr>
            </a:p>
          </p:txBody>
        </p:sp>
      </p:grpSp>
      <p:sp>
        <p:nvSpPr>
          <p:cNvPr id="15" name="Oval 14"/>
          <p:cNvSpPr/>
          <p:nvPr/>
        </p:nvSpPr>
        <p:spPr bwMode="auto">
          <a:xfrm>
            <a:off x="3405187" y="4999038"/>
            <a:ext cx="46038" cy="46037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0275" y="4872038"/>
            <a:ext cx="842962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San Paulo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719637" y="2881313"/>
            <a:ext cx="44450" cy="46037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6150" y="2774950"/>
            <a:ext cx="617537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Berlin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67225" y="3219450"/>
            <a:ext cx="46037" cy="46038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97287" y="3117850"/>
            <a:ext cx="7604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Valencia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845300" y="4362450"/>
            <a:ext cx="46037" cy="46038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5037" y="4286250"/>
            <a:ext cx="841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chemeClr val="tx2">
                    <a:lumMod val="75000"/>
                  </a:schemeClr>
                </a:solidFill>
                <a:latin typeface="Helvetica" pitchFamily="1" charset="0"/>
                <a:sym typeface="Helvetica" pitchFamily="1" charset="0"/>
              </a:rPr>
              <a:t>Singapore 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23" name="Line Callout 1 (Border and Accent Bar) 22"/>
          <p:cNvSpPr/>
          <p:nvPr/>
        </p:nvSpPr>
        <p:spPr bwMode="auto">
          <a:xfrm>
            <a:off x="7372350" y="3952875"/>
            <a:ext cx="1092200" cy="339725"/>
          </a:xfrm>
          <a:prstGeom prst="accentBorderCallout1">
            <a:avLst/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72350" y="3954463"/>
            <a:ext cx="11509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Plug &amp; Play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FinTech Accelerator</a:t>
            </a:r>
          </a:p>
        </p:txBody>
      </p:sp>
      <p:sp>
        <p:nvSpPr>
          <p:cNvPr id="25" name="Line Callout 1 (Border and Accent Bar) 24"/>
          <p:cNvSpPr/>
          <p:nvPr/>
        </p:nvSpPr>
        <p:spPr bwMode="auto">
          <a:xfrm>
            <a:off x="5440362" y="2311400"/>
            <a:ext cx="839788" cy="444500"/>
          </a:xfrm>
          <a:prstGeom prst="accentBorderCallout1">
            <a:avLst/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40362" y="2300288"/>
            <a:ext cx="8397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Plug &amp; Play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Axel Springer Accelerator</a:t>
            </a:r>
          </a:p>
        </p:txBody>
      </p:sp>
      <p:sp>
        <p:nvSpPr>
          <p:cNvPr id="27" name="Line Callout 1 (Border and Accent Bar) 26"/>
          <p:cNvSpPr/>
          <p:nvPr/>
        </p:nvSpPr>
        <p:spPr bwMode="auto">
          <a:xfrm>
            <a:off x="3897312" y="5402263"/>
            <a:ext cx="960438" cy="339725"/>
          </a:xfrm>
          <a:prstGeom prst="accentBorderCallout1">
            <a:avLst>
              <a:gd name="adj1" fmla="val 18750"/>
              <a:gd name="adj2" fmla="val -8333"/>
              <a:gd name="adj3" fmla="val -71698"/>
              <a:gd name="adj4" fmla="val -40978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97312" y="5403850"/>
            <a:ext cx="102711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Plug &amp; Play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Abril Accelerator</a:t>
            </a:r>
          </a:p>
        </p:txBody>
      </p:sp>
      <p:sp>
        <p:nvSpPr>
          <p:cNvPr id="29" name="Line Callout 1 (Border and Accent Bar) 28"/>
          <p:cNvSpPr/>
          <p:nvPr/>
        </p:nvSpPr>
        <p:spPr bwMode="auto">
          <a:xfrm>
            <a:off x="4303712" y="3505200"/>
            <a:ext cx="728663" cy="341312"/>
          </a:xfrm>
          <a:prstGeom prst="accentBorderCallout1">
            <a:avLst>
              <a:gd name="adj1" fmla="val 18750"/>
              <a:gd name="adj2" fmla="val -8333"/>
              <a:gd name="adj3" fmla="val -69208"/>
              <a:gd name="adj4" fmla="val 15077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76737" y="3506787"/>
            <a:ext cx="7286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Plug &amp; Play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Accelerator</a:t>
            </a:r>
          </a:p>
        </p:txBody>
      </p:sp>
      <p:sp>
        <p:nvSpPr>
          <p:cNvPr id="31" name="Line Callout 1 (Border and Accent Bar) 30"/>
          <p:cNvSpPr/>
          <p:nvPr/>
        </p:nvSpPr>
        <p:spPr bwMode="auto">
          <a:xfrm>
            <a:off x="5721350" y="3613150"/>
            <a:ext cx="1031875" cy="339725"/>
          </a:xfrm>
          <a:prstGeom prst="accentBorderCallout1">
            <a:avLst>
              <a:gd name="adj1" fmla="val 18750"/>
              <a:gd name="adj2" fmla="val -8333"/>
              <a:gd name="adj3" fmla="val -10832"/>
              <a:gd name="adj4" fmla="val -32895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21350" y="3608388"/>
            <a:ext cx="11239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Citi Innovation Lab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Accelerator</a:t>
            </a:r>
          </a:p>
        </p:txBody>
      </p:sp>
      <p:sp>
        <p:nvSpPr>
          <p:cNvPr id="33" name="Line Callout 1 (Border and Accent Bar) 32"/>
          <p:cNvSpPr/>
          <p:nvPr/>
        </p:nvSpPr>
        <p:spPr bwMode="auto">
          <a:xfrm>
            <a:off x="1468437" y="3679825"/>
            <a:ext cx="1027113" cy="833438"/>
          </a:xfrm>
          <a:prstGeom prst="accentBorderCallout1">
            <a:avLst>
              <a:gd name="adj1" fmla="val 18750"/>
              <a:gd name="adj2" fmla="val -8333"/>
              <a:gd name="adj3" fmla="val -21835"/>
              <a:gd name="adj4" fmla="val -19672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68437" y="3681413"/>
            <a:ext cx="10937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Plug &amp; Play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FinTech &amp; Security Accelerator</a:t>
            </a:r>
          </a:p>
          <a:p>
            <a:pPr>
              <a:defRPr/>
            </a:pPr>
            <a:r>
              <a:rPr lang="en-US" sz="800" dirty="0">
                <a:solidFill>
                  <a:schemeClr val="accent2"/>
                </a:solidFill>
                <a:latin typeface="Interstate Light" pitchFamily="2" charset="0"/>
                <a:sym typeface="Helvetica" pitchFamily="1" charset="0"/>
              </a:rPr>
              <a:t>Citi Ventures Global Anchor Partner</a:t>
            </a:r>
          </a:p>
        </p:txBody>
      </p:sp>
      <p:sp>
        <p:nvSpPr>
          <p:cNvPr id="35" name="Line Callout 1 (Border and Accent Bar) 34"/>
          <p:cNvSpPr/>
          <p:nvPr/>
        </p:nvSpPr>
        <p:spPr bwMode="auto">
          <a:xfrm>
            <a:off x="4017962" y="2060575"/>
            <a:ext cx="960438" cy="433388"/>
          </a:xfrm>
          <a:prstGeom prst="accentBorderCallout1">
            <a:avLst>
              <a:gd name="adj1" fmla="val 18750"/>
              <a:gd name="adj2" fmla="val -8333"/>
              <a:gd name="adj3" fmla="val 143872"/>
              <a:gd name="adj4" fmla="val -16727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17962" y="2044700"/>
            <a:ext cx="10287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Accenture</a:t>
            </a:r>
          </a:p>
          <a:p>
            <a:pPr>
              <a:defRPr/>
            </a:pPr>
            <a:r>
              <a:rPr lang="en-US" sz="800" dirty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FinTech Accelerator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2609850" y="2819400"/>
            <a:ext cx="6667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b="1" dirty="0" smtClean="0">
                <a:solidFill>
                  <a:srgbClr val="FF0000"/>
                </a:solidFill>
                <a:latin typeface="Helvetica" pitchFamily="1" charset="0"/>
                <a:sym typeface="Helvetica" pitchFamily="1" charset="0"/>
              </a:rPr>
              <a:t>NYC</a:t>
            </a:r>
            <a:endParaRPr lang="en-US" b="1" dirty="0">
              <a:solidFill>
                <a:srgbClr val="FF0000"/>
              </a:solidFill>
              <a:latin typeface="Helvetica" pitchFamily="1" charset="0"/>
              <a:sym typeface="Helvetica" pitchFamily="1" charset="0"/>
            </a:endParaRPr>
          </a:p>
        </p:txBody>
      </p:sp>
      <p:sp>
        <p:nvSpPr>
          <p:cNvPr id="44" name="Line Callout 1 (Border and Accent Bar) 43"/>
          <p:cNvSpPr/>
          <p:nvPr/>
        </p:nvSpPr>
        <p:spPr bwMode="auto">
          <a:xfrm>
            <a:off x="2849562" y="3505200"/>
            <a:ext cx="960438" cy="339725"/>
          </a:xfrm>
          <a:prstGeom prst="accentBorderCallout1">
            <a:avLst>
              <a:gd name="adj1" fmla="val 18750"/>
              <a:gd name="adj2" fmla="val -8333"/>
              <a:gd name="adj3" fmla="val -110557"/>
              <a:gd name="adj4" fmla="val 9998"/>
            </a:avLst>
          </a:prstGeom>
          <a:solidFill>
            <a:srgbClr val="FFFFFF"/>
          </a:solidFill>
          <a:ln w="127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 sz="1000" dirty="0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2925762" y="3048000"/>
            <a:ext cx="46038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95600" y="3505200"/>
            <a:ext cx="10271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Accenture 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  <a:p>
            <a:pPr>
              <a:defRPr/>
            </a:pPr>
            <a:r>
              <a:rPr lang="en-US" sz="1000" dirty="0" err="1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Fintech</a:t>
            </a:r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Interstate Light" pitchFamily="2" charset="0"/>
                <a:sym typeface="Helvetica" pitchFamily="1" charset="0"/>
              </a:rPr>
              <a:t> Accelerator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Interstate Light" pitchFamily="2" charset="0"/>
              <a:sym typeface="Helvetica" pitchFamily="1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868362" y="1066800"/>
            <a:ext cx="46038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869950" y="1524000"/>
            <a:ext cx="44450" cy="46037"/>
          </a:xfrm>
          <a:prstGeom prst="ellipse">
            <a:avLst/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45719" tIns="45719" rIns="45719" bIns="45719" anchor="ctr"/>
          <a:lstStyle/>
          <a:p>
            <a:pPr marL="508000" defTabSz="508000">
              <a:defRPr/>
            </a:pPr>
            <a:endParaRPr lang="en-US">
              <a:solidFill>
                <a:srgbClr val="FFC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4400" y="937736"/>
            <a:ext cx="10999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 Progress</a:t>
            </a:r>
          </a:p>
          <a:p>
            <a:endParaRPr lang="en-US" sz="1400" dirty="0" smtClean="0"/>
          </a:p>
          <a:p>
            <a:r>
              <a:rPr lang="en-US" sz="1400" dirty="0" smtClean="0"/>
              <a:t>Planned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21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23850" y="22860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Examples of Leadership  </a:t>
            </a:r>
            <a:endParaRPr lang="en-US" dirty="0"/>
          </a:p>
        </p:txBody>
      </p:sp>
      <p:sp>
        <p:nvSpPr>
          <p:cNvPr id="44035" name="Rectangle 11"/>
          <p:cNvSpPr txBox="1">
            <a:spLocks noChangeArrowheads="1"/>
          </p:cNvSpPr>
          <p:nvPr/>
        </p:nvSpPr>
        <p:spPr bwMode="auto">
          <a:xfrm>
            <a:off x="3581400" y="3886200"/>
            <a:ext cx="5867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1800"/>
              </a:spcBef>
            </a:pPr>
            <a:r>
              <a:rPr lang="en-US" sz="2800"/>
              <a:t>Next Generation Cloud and </a:t>
            </a:r>
            <a:br>
              <a:rPr lang="en-US" sz="2800"/>
            </a:br>
            <a:r>
              <a:rPr lang="en-US" sz="2800"/>
              <a:t>Data Center at Citigroup</a:t>
            </a:r>
          </a:p>
        </p:txBody>
      </p:sp>
      <p:sp>
        <p:nvSpPr>
          <p:cNvPr id="44036" name="Rectangle 12"/>
          <p:cNvSpPr txBox="1">
            <a:spLocks noChangeArrowheads="1"/>
          </p:cNvSpPr>
          <p:nvPr/>
        </p:nvSpPr>
        <p:spPr bwMode="auto">
          <a:xfrm>
            <a:off x="4267200" y="5507038"/>
            <a:ext cx="457200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+mj-lt"/>
              <a:buNone/>
            </a:pPr>
            <a:r>
              <a:rPr lang="en-US" sz="2400" dirty="0"/>
              <a:t>Greg Lavender</a:t>
            </a:r>
          </a:p>
          <a:p>
            <a:pPr>
              <a:spcBef>
                <a:spcPct val="20000"/>
              </a:spcBef>
              <a:buFont typeface="+mj-lt"/>
              <a:buNone/>
            </a:pPr>
            <a:r>
              <a:rPr lang="en-US" sz="1400" dirty="0"/>
              <a:t>CTO – Citi Architecture and Technology Engineering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800600"/>
            <a:ext cx="1019175" cy="61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79000"/>
              </a:srgbClr>
            </a:outerShdw>
          </a:effectLst>
        </p:spPr>
      </p:pic>
      <p:pic>
        <p:nvPicPr>
          <p:cNvPr id="4403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/>
          <a:stretch>
            <a:fillRect/>
          </a:stretch>
        </p:blipFill>
        <p:spPr bwMode="auto">
          <a:xfrm>
            <a:off x="475472" y="1066800"/>
            <a:ext cx="280112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3722687"/>
            <a:ext cx="383540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2895600" y="762000"/>
            <a:ext cx="83820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04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85800"/>
            <a:ext cx="42672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TextBox 11"/>
          <p:cNvSpPr txBox="1">
            <a:spLocks noChangeArrowheads="1"/>
          </p:cNvSpPr>
          <p:nvPr/>
        </p:nvSpPr>
        <p:spPr bwMode="auto">
          <a:xfrm>
            <a:off x="4419600" y="3395663"/>
            <a:ext cx="39163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/>
              <a:t>Over 360 attendees. Citi presentation got highest score.</a:t>
            </a: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9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Board update ….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706" y="3431381"/>
            <a:ext cx="4560094" cy="3334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1" y="517525"/>
            <a:ext cx="4572000" cy="291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1533436"/>
            <a:ext cx="4419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Slides presented to Gary Reiner  </a:t>
            </a:r>
          </a:p>
          <a:p>
            <a:r>
              <a:rPr lang="en-US" sz="1600" dirty="0" smtClean="0"/>
              <a:t>October 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2014 </a:t>
            </a:r>
          </a:p>
          <a:p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4343400" y="6248400"/>
            <a:ext cx="2667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324600" y="6096000"/>
            <a:ext cx="838200" cy="609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31381"/>
            <a:ext cx="4419600" cy="33258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98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Appendix</a:t>
            </a:r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3D9D37-EACF-4AF7-B0C6-B74F0670AF34}" type="slidenum">
              <a:rPr lang="en-US" sz="1200" smtClean="0">
                <a:solidFill>
                  <a:schemeClr val="bg1"/>
                </a:solidFill>
              </a:rPr>
              <a:pPr algn="ctr"/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1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2014  Update ….Other activities  </a:t>
            </a:r>
            <a:endParaRPr lang="en-US" dirty="0"/>
          </a:p>
        </p:txBody>
      </p:sp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26987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111" name="TextBox 6"/>
          <p:cNvSpPr txBox="1">
            <a:spLocks noChangeArrowheads="1"/>
          </p:cNvSpPr>
          <p:nvPr/>
        </p:nvSpPr>
        <p:spPr bwMode="auto">
          <a:xfrm>
            <a:off x="6324600" y="1371600"/>
            <a:ext cx="27368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Non-Disclosure Agreements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2667000"/>
            <a:ext cx="178766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200" dirty="0" smtClean="0"/>
              <a:t>65 </a:t>
            </a:r>
            <a:r>
              <a:rPr lang="en-US" sz="1200" dirty="0"/>
              <a:t>NDAs initiated   </a:t>
            </a:r>
          </a:p>
          <a:p>
            <a:pPr>
              <a:defRPr/>
            </a:pPr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712172"/>
              </p:ext>
            </p:extLst>
          </p:nvPr>
        </p:nvGraphicFramePr>
        <p:xfrm>
          <a:off x="533400" y="4502937"/>
          <a:ext cx="1981200" cy="1821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699"/>
                <a:gridCol w="825501"/>
              </a:tblGrid>
              <a:tr h="24931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Executive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n-lt"/>
                        </a:rPr>
                        <a:t>YTD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Don Callahan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Torkos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Jagdish Rao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Greg Lavender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 D'Onofrio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Mike Corbat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  <a:tr h="220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379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191000"/>
            <a:ext cx="2114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Vendor request Mailbox </a:t>
            </a:r>
            <a:endParaRPr lang="en-US" sz="1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270463"/>
              </p:ext>
            </p:extLst>
          </p:nvPr>
        </p:nvGraphicFramePr>
        <p:xfrm>
          <a:off x="6400800" y="3048000"/>
          <a:ext cx="2489200" cy="2286000"/>
        </p:xfrm>
        <a:graphic>
          <a:graphicData uri="http://schemas.openxmlformats.org/drawingml/2006/table">
            <a:tbl>
              <a:tblPr/>
              <a:tblGrid>
                <a:gridCol w="1485900"/>
                <a:gridCol w="10033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NDA 2014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YTD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Quantity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CitiApp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CitiCloud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CitiNetworks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CitiSecure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CitiStorage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CitiSystems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CitiUser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Solutions Development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2639484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457200" y="2970213"/>
            <a:ext cx="33528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100" dirty="0"/>
              <a:t>Cloud , Mobility and the API revolution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/>
              <a:t>Natural Language in the Enterprise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 err="1"/>
              <a:t>NoSQL</a:t>
            </a:r>
            <a:r>
              <a:rPr lang="en-US" sz="1100" dirty="0"/>
              <a:t> overview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 smtClean="0"/>
              <a:t>Amazon </a:t>
            </a:r>
            <a:r>
              <a:rPr lang="en-US" sz="1100" dirty="0"/>
              <a:t>and Netflix architectures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 smtClean="0"/>
              <a:t>Digital Banking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 err="1" smtClean="0"/>
              <a:t>Paas</a:t>
            </a:r>
            <a:endParaRPr lang="en-US" sz="11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100" dirty="0" smtClean="0"/>
              <a:t>Identity Assurance</a:t>
            </a:r>
            <a:endParaRPr lang="en-US" sz="1100" dirty="0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90600"/>
            <a:ext cx="2590800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jm08640\AppData\Local\Microsoft\Windows\Temporary Internet Files\Content.IE5\EZIEYXJI\MC90038938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96546"/>
            <a:ext cx="1232020" cy="161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29000" y="4339441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Briefing Books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84820" y="4708773"/>
            <a:ext cx="10230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  38 Including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Juniper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EMC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 smtClean="0"/>
              <a:t>Tibco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Cisco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Microsoft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HP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Oracle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1"/>
            <a:ext cx="8753475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02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077200" cy="609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Emerging Technology  -  2015 Update </a:t>
            </a:r>
            <a:endParaRPr lang="en-US" dirty="0"/>
          </a:p>
        </p:txBody>
      </p:sp>
      <p:sp>
        <p:nvSpPr>
          <p:cNvPr id="37891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762000"/>
            <a:ext cx="8305800" cy="55626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600" dirty="0" smtClean="0"/>
          </a:p>
          <a:p>
            <a:pPr>
              <a:defRPr/>
            </a:pPr>
            <a:r>
              <a:rPr lang="en-US" sz="1600" dirty="0" smtClean="0"/>
              <a:t>Implemented the new coverage model in 2014 </a:t>
            </a:r>
          </a:p>
          <a:p>
            <a:pPr lvl="1">
              <a:defRPr/>
            </a:pPr>
            <a:r>
              <a:rPr lang="en-US" sz="1200" dirty="0" smtClean="0"/>
              <a:t>Data / Analytics 4 strategic initiatives have coverage</a:t>
            </a:r>
          </a:p>
          <a:p>
            <a:pPr lvl="1">
              <a:defRPr/>
            </a:pPr>
            <a:endParaRPr lang="en-US" sz="1200" dirty="0" smtClean="0"/>
          </a:p>
          <a:p>
            <a:pPr lvl="1">
              <a:defRPr/>
            </a:pPr>
            <a:endParaRPr lang="en-US" sz="1200" dirty="0" smtClean="0"/>
          </a:p>
          <a:p>
            <a:pPr>
              <a:defRPr/>
            </a:pPr>
            <a:r>
              <a:rPr lang="en-US" sz="1600" dirty="0" smtClean="0"/>
              <a:t>Recent “Applied” assignments </a:t>
            </a:r>
          </a:p>
          <a:p>
            <a:pPr lvl="1">
              <a:defRPr/>
            </a:pPr>
            <a:r>
              <a:rPr lang="en-US" sz="1200" dirty="0" smtClean="0"/>
              <a:t>“Hands-on” leadership on 2 key initiatives </a:t>
            </a:r>
          </a:p>
          <a:p>
            <a:pPr lvl="1">
              <a:defRPr/>
            </a:pPr>
            <a:r>
              <a:rPr lang="en-US" sz="1200" dirty="0" smtClean="0"/>
              <a:t>Larry Abrahams -  </a:t>
            </a:r>
            <a:r>
              <a:rPr lang="en-US" sz="1200" dirty="0" err="1" smtClean="0"/>
              <a:t>Cloud.next</a:t>
            </a:r>
            <a:endParaRPr lang="en-US" sz="1200" dirty="0" smtClean="0"/>
          </a:p>
          <a:p>
            <a:pPr lvl="1">
              <a:defRPr/>
            </a:pPr>
            <a:r>
              <a:rPr lang="en-US" sz="1200" dirty="0" smtClean="0"/>
              <a:t>Harmen Van der Linde – CitiCloud/Converged Infrastructure   </a:t>
            </a:r>
          </a:p>
          <a:p>
            <a:pPr marL="457200" lvl="1" indent="0">
              <a:buNone/>
              <a:defRPr/>
            </a:pPr>
            <a:endParaRPr lang="en-US" sz="1200" dirty="0" smtClean="0"/>
          </a:p>
          <a:p>
            <a:pPr>
              <a:defRPr/>
            </a:pPr>
            <a:r>
              <a:rPr lang="en-US" sz="1600" dirty="0" smtClean="0"/>
              <a:t>Developed Collaborate sites to share Emerging tech materials </a:t>
            </a:r>
          </a:p>
          <a:p>
            <a:pPr lvl="1">
              <a:defRPr/>
            </a:pPr>
            <a:r>
              <a:rPr lang="en-US" sz="1200" dirty="0" smtClean="0"/>
              <a:t>Citi Ventures, CATE, Banking </a:t>
            </a:r>
          </a:p>
          <a:p>
            <a:pPr marL="457200" lvl="1" indent="0">
              <a:buNone/>
              <a:defRPr/>
            </a:pPr>
            <a:endParaRPr lang="en-US" sz="1200" dirty="0"/>
          </a:p>
          <a:p>
            <a:pPr>
              <a:defRPr/>
            </a:pPr>
            <a:r>
              <a:rPr lang="en-US" sz="1600" dirty="0" smtClean="0"/>
              <a:t>Collaborate : </a:t>
            </a:r>
            <a:r>
              <a:rPr lang="en-US" sz="1200" dirty="0" smtClean="0"/>
              <a:t>Sites for each Domain </a:t>
            </a:r>
          </a:p>
          <a:p>
            <a:pPr lvl="1"/>
            <a:r>
              <a:rPr lang="en-US" sz="1600" u="sng" dirty="0">
                <a:hlinkClick r:id="rId2"/>
              </a:rPr>
              <a:t>Security</a:t>
            </a:r>
            <a:endParaRPr lang="en-US" sz="1600" dirty="0"/>
          </a:p>
          <a:p>
            <a:pPr lvl="1"/>
            <a:r>
              <a:rPr lang="en-US" sz="1600" u="sng" dirty="0">
                <a:hlinkClick r:id="rId3"/>
              </a:rPr>
              <a:t>End-user / Mobile</a:t>
            </a:r>
            <a:endParaRPr lang="en-US" sz="1600" dirty="0"/>
          </a:p>
          <a:p>
            <a:pPr lvl="1"/>
            <a:r>
              <a:rPr lang="en-US" sz="1600" u="sng" dirty="0">
                <a:hlinkClick r:id="rId4"/>
              </a:rPr>
              <a:t>Storage</a:t>
            </a:r>
            <a:endParaRPr lang="en-US" sz="1600" dirty="0"/>
          </a:p>
          <a:p>
            <a:pPr lvl="1"/>
            <a:r>
              <a:rPr lang="en-US" sz="1600" u="sng" dirty="0">
                <a:hlinkClick r:id="rId5"/>
              </a:rPr>
              <a:t>Network </a:t>
            </a:r>
            <a:endParaRPr lang="en-US" sz="1600" dirty="0"/>
          </a:p>
          <a:p>
            <a:pPr lvl="1"/>
            <a:r>
              <a:rPr lang="en-US" sz="1600" u="sng" dirty="0">
                <a:hlinkClick r:id="rId6"/>
              </a:rPr>
              <a:t>Data - Analytics</a:t>
            </a:r>
            <a:endParaRPr lang="en-US" sz="1600" dirty="0"/>
          </a:p>
          <a:p>
            <a:pPr>
              <a:defRPr/>
            </a:pPr>
            <a:endParaRPr lang="en-US" sz="1600" dirty="0" smtClean="0"/>
          </a:p>
          <a:p>
            <a:pPr marL="0" indent="0">
              <a:buNone/>
              <a:defRPr/>
            </a:pPr>
            <a:endParaRPr lang="en-US" sz="1600" dirty="0" smtClean="0"/>
          </a:p>
          <a:p>
            <a:pPr marL="914400" lvl="2" indent="0">
              <a:buNone/>
              <a:defRPr/>
            </a:pPr>
            <a:endParaRPr lang="en-US" sz="800" dirty="0" smtClean="0"/>
          </a:p>
          <a:p>
            <a:pPr lvl="2">
              <a:defRPr/>
            </a:pPr>
            <a:endParaRPr lang="en-US" sz="8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 smtClean="0"/>
          </a:p>
          <a:p>
            <a:pPr marL="457200" lvl="1" indent="0">
              <a:buFont typeface="Arial" pitchFamily="34" charset="0"/>
              <a:buNone/>
              <a:defRPr/>
            </a:pPr>
            <a:endParaRPr lang="en-US" sz="1600" dirty="0" smtClean="0"/>
          </a:p>
          <a:p>
            <a:pPr lvl="1">
              <a:defRPr/>
            </a:pPr>
            <a:endParaRPr lang="en-US" sz="1600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4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223838"/>
            <a:ext cx="8077200" cy="609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Emerging Technology  -  Update</a:t>
            </a:r>
            <a:endParaRPr lang="en-US" dirty="0"/>
          </a:p>
        </p:txBody>
      </p:sp>
      <p:sp>
        <p:nvSpPr>
          <p:cNvPr id="37891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762000"/>
            <a:ext cx="8305800" cy="5562600"/>
          </a:xfrm>
        </p:spPr>
        <p:txBody>
          <a:bodyPr/>
          <a:lstStyle/>
          <a:p>
            <a:pPr>
              <a:defRPr/>
            </a:pPr>
            <a:r>
              <a:rPr lang="en-US" sz="1600" dirty="0" smtClean="0"/>
              <a:t>Realigned with Banking – new large CAP / Software team coverage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ONUG – Citi Hosted the ONUG event in the spring, and participated (Greg and Harmen presented) in the Fall event  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Organized customer work shop event for Arista at 388 (~ 80 attendees)</a:t>
            </a:r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r>
              <a:rPr lang="en-US" sz="1600" dirty="0" smtClean="0"/>
              <a:t>Developed pipeline of over 150 Info security vendors – by industry segment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Met over 127 new vendors in 2014 YTD </a:t>
            </a:r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r>
              <a:rPr lang="en-US" sz="1600" dirty="0" smtClean="0"/>
              <a:t>Participated in </a:t>
            </a:r>
            <a:r>
              <a:rPr lang="en-US" sz="1600" dirty="0" err="1" smtClean="0"/>
              <a:t>Fintech</a:t>
            </a:r>
            <a:r>
              <a:rPr lang="en-US" sz="1600" dirty="0" smtClean="0"/>
              <a:t>  NYC : </a:t>
            </a:r>
          </a:p>
          <a:p>
            <a:pPr lvl="1">
              <a:defRPr/>
            </a:pPr>
            <a:r>
              <a:rPr lang="en-US" sz="1200" dirty="0" smtClean="0"/>
              <a:t>Introduction to dozen Financial related vendors per year, </a:t>
            </a:r>
          </a:p>
          <a:p>
            <a:pPr lvl="1">
              <a:defRPr/>
            </a:pPr>
            <a:r>
              <a:rPr lang="en-US" sz="1200" dirty="0" smtClean="0"/>
              <a:t>Companion programs in UK, and new in A-P </a:t>
            </a:r>
          </a:p>
          <a:p>
            <a:pPr lvl="1">
              <a:defRPr/>
            </a:pPr>
            <a:r>
              <a:rPr lang="en-US" sz="1200" dirty="0" smtClean="0"/>
              <a:t>Mike </a:t>
            </a:r>
            <a:r>
              <a:rPr lang="en-US" sz="1200" dirty="0" err="1" smtClean="0"/>
              <a:t>Corbat</a:t>
            </a:r>
            <a:r>
              <a:rPr lang="en-US" sz="1200" dirty="0" smtClean="0"/>
              <a:t> met the companies this year </a:t>
            </a:r>
          </a:p>
          <a:p>
            <a:pPr lvl="1">
              <a:defRPr/>
            </a:pPr>
            <a:r>
              <a:rPr lang="en-US" sz="1200" dirty="0" smtClean="0"/>
              <a:t>Alumni include  - Digital Reasoning (cognitive computing) ,  </a:t>
            </a:r>
            <a:r>
              <a:rPr lang="en-US" sz="1200" dirty="0" err="1" smtClean="0"/>
              <a:t>Kasisto</a:t>
            </a:r>
            <a:r>
              <a:rPr lang="en-US" sz="1200" dirty="0" smtClean="0"/>
              <a:t> (NLP), </a:t>
            </a:r>
            <a:r>
              <a:rPr lang="en-US" sz="1200" dirty="0" err="1" smtClean="0"/>
              <a:t>Inktank</a:t>
            </a:r>
            <a:r>
              <a:rPr lang="en-US" sz="1200" dirty="0" smtClean="0"/>
              <a:t> (</a:t>
            </a:r>
            <a:r>
              <a:rPr lang="en-US" sz="1200" dirty="0" err="1" smtClean="0"/>
              <a:t>Ceph</a:t>
            </a:r>
            <a:r>
              <a:rPr lang="en-US" sz="1200" dirty="0" smtClean="0"/>
              <a:t>)</a:t>
            </a:r>
          </a:p>
          <a:p>
            <a:pPr lvl="1">
              <a:defRPr/>
            </a:pPr>
            <a:endParaRPr lang="en-US" sz="1200" dirty="0"/>
          </a:p>
          <a:p>
            <a:pPr>
              <a:defRPr/>
            </a:pPr>
            <a:r>
              <a:rPr lang="en-US" sz="1600" dirty="0" smtClean="0"/>
              <a:t>Business liaison with CIB</a:t>
            </a:r>
          </a:p>
          <a:p>
            <a:pPr lvl="1">
              <a:defRPr/>
            </a:pPr>
            <a:r>
              <a:rPr lang="en-US" sz="1200" dirty="0" smtClean="0"/>
              <a:t>Status with Banking,  </a:t>
            </a:r>
            <a:r>
              <a:rPr lang="en-US" sz="1200" dirty="0"/>
              <a:t>Research </a:t>
            </a:r>
            <a:r>
              <a:rPr lang="en-US" sz="1200" dirty="0" smtClean="0"/>
              <a:t> ( Nancy Kalmus , Gavin Skinner ) has been “green” all year</a:t>
            </a:r>
          </a:p>
          <a:p>
            <a:pPr marL="457200" lvl="1" indent="0">
              <a:buNone/>
              <a:defRPr/>
            </a:pPr>
            <a:endParaRPr lang="en-US" sz="1200" dirty="0" smtClean="0"/>
          </a:p>
          <a:p>
            <a:pPr lvl="1">
              <a:defRPr/>
            </a:pPr>
            <a:endParaRPr lang="en-US" sz="1200" dirty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 smtClean="0"/>
          </a:p>
          <a:p>
            <a:pPr marL="0" indent="0">
              <a:buNone/>
              <a:defRPr/>
            </a:pPr>
            <a:endParaRPr lang="en-US" sz="1600" dirty="0" smtClean="0"/>
          </a:p>
          <a:p>
            <a:pPr marL="914400" lvl="2" indent="0">
              <a:buNone/>
              <a:defRPr/>
            </a:pPr>
            <a:endParaRPr lang="en-US" sz="800" dirty="0" smtClean="0"/>
          </a:p>
          <a:p>
            <a:pPr lvl="2">
              <a:defRPr/>
            </a:pPr>
            <a:endParaRPr lang="en-US" sz="8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 smtClean="0"/>
          </a:p>
          <a:p>
            <a:pPr marL="457200" lvl="1" indent="0">
              <a:buFont typeface="Arial" pitchFamily="34" charset="0"/>
              <a:buNone/>
              <a:defRPr/>
            </a:pPr>
            <a:endParaRPr lang="en-US" sz="1600" dirty="0" smtClean="0"/>
          </a:p>
          <a:p>
            <a:pPr lvl="1">
              <a:defRPr/>
            </a:pPr>
            <a:endParaRPr lang="en-US" sz="1600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Problem definitions</a:t>
            </a:r>
            <a:endParaRPr lang="en-US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458200" y="-6032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3D9D37-EACF-4AF7-B0C6-B74F0670AF34}" type="slidenum">
              <a:rPr lang="en-US" sz="1200" smtClean="0">
                <a:solidFill>
                  <a:schemeClr val="bg1"/>
                </a:solidFill>
              </a:rPr>
              <a:pPr algn="ctr"/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144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52400"/>
            <a:ext cx="8077200" cy="457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Emerging Tech –  Areas of focus  - Opportunities to find solutions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813643"/>
            <a:ext cx="39624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Data / Analytics 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 smtClean="0"/>
              <a:t>Need for improvements </a:t>
            </a:r>
            <a:r>
              <a:rPr lang="en-US" sz="1100" dirty="0"/>
              <a:t>to a data preparation / integration layer on top of a big data storage layer.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 smtClean="0"/>
              <a:t>Machine </a:t>
            </a:r>
            <a:r>
              <a:rPr lang="en-US" sz="1100" dirty="0"/>
              <a:t>learning in analytical workloads and data </a:t>
            </a:r>
            <a:r>
              <a:rPr lang="en-US" sz="1100" dirty="0" smtClean="0"/>
              <a:t>preparation for productivity . 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 smtClean="0"/>
              <a:t>Graph </a:t>
            </a:r>
            <a:r>
              <a:rPr lang="en-US" sz="1100" dirty="0"/>
              <a:t>analytics </a:t>
            </a:r>
            <a:r>
              <a:rPr lang="en-US" sz="1100" dirty="0" smtClean="0"/>
              <a:t>for </a:t>
            </a:r>
            <a:r>
              <a:rPr lang="en-US" sz="1100" dirty="0"/>
              <a:t>threat detection. Incorporating in-memory real-time analytics into workflow.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 smtClean="0"/>
              <a:t>Decouple </a:t>
            </a:r>
            <a:r>
              <a:rPr lang="en-US" sz="1100" dirty="0"/>
              <a:t>storage from compute </a:t>
            </a:r>
            <a:r>
              <a:rPr lang="en-US" sz="1100" dirty="0" smtClean="0"/>
              <a:t>on </a:t>
            </a:r>
            <a:r>
              <a:rPr lang="en-US" sz="1100" dirty="0" err="1" smtClean="0"/>
              <a:t>Hadoop</a:t>
            </a:r>
            <a:r>
              <a:rPr lang="en-US" sz="1100" dirty="0" smtClean="0"/>
              <a:t> and </a:t>
            </a:r>
            <a:r>
              <a:rPr lang="en-US" sz="1100" dirty="0"/>
              <a:t>provide more granular capacity management and elasticity</a:t>
            </a:r>
            <a:r>
              <a:rPr lang="en-US" sz="11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 smtClean="0"/>
              <a:t>Need to Retain Metadata </a:t>
            </a:r>
            <a:r>
              <a:rPr lang="en-US" sz="1100" dirty="0"/>
              <a:t>lineage from source (traditional DWH) to target (</a:t>
            </a:r>
            <a:r>
              <a:rPr lang="en-US" sz="1100" dirty="0" err="1"/>
              <a:t>Hadoop</a:t>
            </a:r>
            <a:r>
              <a:rPr lang="en-US" sz="1100" dirty="0"/>
              <a:t>) for dependency analysis and audit traceability.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en-US" sz="1100" dirty="0"/>
              <a:t>Virtualization technologies to combine varieties of data sources (traditional DWH and </a:t>
            </a:r>
            <a:r>
              <a:rPr lang="en-US" sz="1100" dirty="0" err="1"/>
              <a:t>Hadoop</a:t>
            </a:r>
            <a:r>
              <a:rPr lang="en-US" sz="1100" dirty="0"/>
              <a:t>) in common accessible view</a:t>
            </a:r>
            <a:r>
              <a:rPr lang="en-US" sz="1000" dirty="0"/>
              <a:t>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343400" y="609600"/>
            <a:ext cx="0" cy="449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0" y="943799"/>
            <a:ext cx="3657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Cloud 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Viability of .Next reference architecture and vendors being validated in Stratus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Determine the possible role of other Cloud Foundry based PAAS solutions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Create a viable model for securely leveraging public clouds starting with Amazon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Re-engineering the Developer Experience to take advantage of Cloud Scale economics at all levels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01760"/>
            <a:ext cx="3657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Software Defined Infrastructure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sz="1100" dirty="0" smtClean="0"/>
              <a:t>Development of Next generation storage strategy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SDN strategy and architecture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Develop overall architecture view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Set Expectations on realistic benefits and timeline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Economics model to demonstrate benefits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5800" y="3124200"/>
            <a:ext cx="40386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User </a:t>
            </a:r>
            <a:r>
              <a:rPr lang="en-US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Unified communications compliance </a:t>
            </a:r>
            <a:r>
              <a:rPr lang="en-US" sz="1100" dirty="0" smtClean="0"/>
              <a:t>– multi-media Archiving, supervision  </a:t>
            </a:r>
            <a:r>
              <a:rPr lang="en-US" sz="1100" dirty="0"/>
              <a:t>/ E-discovery </a:t>
            </a:r>
            <a:r>
              <a:rPr lang="en-US" sz="1100" dirty="0" smtClean="0"/>
              <a:t>tools, decrease cost and </a:t>
            </a:r>
            <a:r>
              <a:rPr lang="en-US" sz="1100" dirty="0"/>
              <a:t>complexity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Mobile data and app security  - Alternatives to Good Containerization and secure app / data </a:t>
            </a:r>
            <a:r>
              <a:rPr lang="en-US" sz="1100" dirty="0"/>
              <a:t>delivery </a:t>
            </a: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Wearables strategy and security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B2B and Employee mobile Collaboration - file sync and share, with security and compliance controls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Real-time communication – B2B IM services and mobility 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295400" y="5105400"/>
            <a:ext cx="624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5105400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 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Must Win Battles -   Diverse Authentication services : OTP, Biometrics, Risk-based and Multi-factor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Enhanced Data protection solutions  - Network and Endpoint security,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Third party access defenses  - containment and external connectivity management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real-time analytics for anomaly detection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Improved DLP , Perimeter security for Collaboration tools </a:t>
            </a:r>
          </a:p>
          <a:p>
            <a:pPr marL="285750" indent="-285750">
              <a:buFontTx/>
              <a:buChar char="-"/>
            </a:pPr>
            <a:r>
              <a:rPr lang="en-US" sz="1100" dirty="0" smtClean="0"/>
              <a:t>Mobile platform security </a:t>
            </a: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-60325"/>
            <a:ext cx="533400" cy="365125"/>
          </a:xfrm>
        </p:spPr>
        <p:txBody>
          <a:bodyPr/>
          <a:lstStyle/>
          <a:p>
            <a:pPr algn="ctr"/>
            <a:fld id="{2F3D9D37-EACF-4AF7-B0C6-B74F0670AF34}" type="slidenum">
              <a:rPr lang="en-US" smtClean="0">
                <a:solidFill>
                  <a:schemeClr val="bg1"/>
                </a:solidFill>
              </a:rPr>
              <a:pPr algn="ctr"/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01075" cy="6515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3200400" y="1524000"/>
            <a:ext cx="3200400" cy="32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400800" y="1066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25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458200" cy="643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3200400" y="1524000"/>
            <a:ext cx="3200400" cy="32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400800" y="1066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408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508639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3200400" y="1524000"/>
            <a:ext cx="3200400" cy="32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400800" y="10668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07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" y="76200"/>
            <a:ext cx="8434388" cy="645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556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203200"/>
            <a:ext cx="8626475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026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86775" cy="612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696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 bwMode="auto">
          <a:xfrm>
            <a:off x="468313" y="4052888"/>
            <a:ext cx="8135937" cy="2495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45720" rIns="457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</a:rPr>
              <a:t>Strategy and Planning – Emerging Technology  </a:t>
            </a:r>
          </a:p>
        </p:txBody>
      </p:sp>
      <p:sp>
        <p:nvSpPr>
          <p:cNvPr id="491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smtClean="0"/>
              <a:t>CATE Engagement Model – Emerging technology Scope</a:t>
            </a:r>
          </a:p>
        </p:txBody>
      </p:sp>
      <p:grpSp>
        <p:nvGrpSpPr>
          <p:cNvPr id="49156" name="Group 2"/>
          <p:cNvGrpSpPr>
            <a:grpSpLocks/>
          </p:cNvGrpSpPr>
          <p:nvPr/>
        </p:nvGrpSpPr>
        <p:grpSpPr bwMode="auto">
          <a:xfrm>
            <a:off x="866775" y="1962150"/>
            <a:ext cx="7423150" cy="4183063"/>
            <a:chOff x="866222" y="2156384"/>
            <a:chExt cx="7422928" cy="4183156"/>
          </a:xfrm>
        </p:grpSpPr>
        <p:sp>
          <p:nvSpPr>
            <p:cNvPr id="23" name="TextBox 22"/>
            <p:cNvSpPr txBox="1"/>
            <p:nvPr/>
          </p:nvSpPr>
          <p:spPr>
            <a:xfrm>
              <a:off x="866222" y="4517049"/>
              <a:ext cx="2409753" cy="3825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114300" indent="-114300">
                <a:buFontTx/>
                <a:buChar char="-"/>
                <a:defRPr/>
              </a:pPr>
              <a:r>
                <a:rPr lang="en-US" sz="900" dirty="0">
                  <a:solidFill>
                    <a:srgbClr val="000000"/>
                  </a:solidFill>
                  <a:ea typeface="Geneva" pitchFamily="124" charset="-128"/>
                </a:rPr>
                <a:t>Drive vendor roadmaps to benefit Citi</a:t>
              </a:r>
            </a:p>
            <a:p>
              <a:pPr marL="114300" indent="-114300">
                <a:spcBef>
                  <a:spcPts val="100"/>
                </a:spcBef>
                <a:buFontTx/>
                <a:buChar char="-"/>
                <a:defRPr/>
              </a:pPr>
              <a:r>
                <a:rPr lang="en-US" sz="900" dirty="0">
                  <a:solidFill>
                    <a:srgbClr val="000000"/>
                  </a:solidFill>
                  <a:ea typeface="Geneva" pitchFamily="124" charset="-128"/>
                </a:rPr>
                <a:t>Leverage standards and commoditization</a:t>
              </a:r>
            </a:p>
          </p:txBody>
        </p:sp>
        <p:sp>
          <p:nvSpPr>
            <p:cNvPr id="50" name="Right Arrow 49"/>
            <p:cNvSpPr/>
            <p:nvPr/>
          </p:nvSpPr>
          <p:spPr bwMode="auto">
            <a:xfrm rot="5400000">
              <a:off x="4125230" y="4850444"/>
              <a:ext cx="1233515" cy="506398"/>
            </a:xfrm>
            <a:prstGeom prst="rightArrow">
              <a:avLst>
                <a:gd name="adj1" fmla="val 50000"/>
                <a:gd name="adj2" fmla="val 6709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82779" rIns="0" bIns="82777" spcCol="1270" anchor="ctr"/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Consult</a:t>
              </a:r>
            </a:p>
          </p:txBody>
        </p:sp>
        <p:sp>
          <p:nvSpPr>
            <p:cNvPr id="49" name="Right Arrow 48"/>
            <p:cNvSpPr/>
            <p:nvPr/>
          </p:nvSpPr>
          <p:spPr bwMode="auto">
            <a:xfrm rot="2966096">
              <a:off x="4576846" y="4921091"/>
              <a:ext cx="1755814" cy="506397"/>
            </a:xfrm>
            <a:prstGeom prst="rightArrow">
              <a:avLst>
                <a:gd name="adj1" fmla="val 50000"/>
                <a:gd name="adj2" fmla="val 6709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82779" rIns="0" bIns="82777" spcCol="1270" anchor="ctr"/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Advise</a:t>
              </a:r>
            </a:p>
          </p:txBody>
        </p:sp>
        <p:sp>
          <p:nvSpPr>
            <p:cNvPr id="48" name="Right Arrow 47"/>
            <p:cNvSpPr/>
            <p:nvPr/>
          </p:nvSpPr>
          <p:spPr bwMode="auto">
            <a:xfrm rot="19158444">
              <a:off x="4639597" y="3104143"/>
              <a:ext cx="1342985" cy="506423"/>
            </a:xfrm>
            <a:prstGeom prst="rightArrow">
              <a:avLst>
                <a:gd name="adj1" fmla="val 50000"/>
                <a:gd name="adj2" fmla="val 6709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82779" rIns="0" bIns="82777" spcCol="1270" anchor="ctr"/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Run the Bank</a:t>
              </a:r>
            </a:p>
          </p:txBody>
        </p:sp>
        <p:sp>
          <p:nvSpPr>
            <p:cNvPr id="4" name="Freeform 3"/>
            <p:cNvSpPr/>
            <p:nvPr/>
          </p:nvSpPr>
          <p:spPr>
            <a:xfrm flipH="1">
              <a:off x="2113960" y="4213830"/>
              <a:ext cx="1416008" cy="414347"/>
            </a:xfrm>
            <a:custGeom>
              <a:avLst/>
              <a:gdLst>
                <a:gd name="connsiteX0" fmla="*/ 0 w 1054251"/>
                <a:gd name="connsiteY0" fmla="*/ 82778 h 413891"/>
                <a:gd name="connsiteX1" fmla="*/ 847306 w 1054251"/>
                <a:gd name="connsiteY1" fmla="*/ 82778 h 413891"/>
                <a:gd name="connsiteX2" fmla="*/ 847306 w 1054251"/>
                <a:gd name="connsiteY2" fmla="*/ 0 h 413891"/>
                <a:gd name="connsiteX3" fmla="*/ 1054251 w 1054251"/>
                <a:gd name="connsiteY3" fmla="*/ 206946 h 413891"/>
                <a:gd name="connsiteX4" fmla="*/ 847306 w 1054251"/>
                <a:gd name="connsiteY4" fmla="*/ 413891 h 413891"/>
                <a:gd name="connsiteX5" fmla="*/ 847306 w 1054251"/>
                <a:gd name="connsiteY5" fmla="*/ 331113 h 413891"/>
                <a:gd name="connsiteX6" fmla="*/ 0 w 1054251"/>
                <a:gd name="connsiteY6" fmla="*/ 331113 h 413891"/>
                <a:gd name="connsiteX7" fmla="*/ 0 w 1054251"/>
                <a:gd name="connsiteY7" fmla="*/ 82778 h 41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251" h="413891">
                  <a:moveTo>
                    <a:pt x="1054251" y="331112"/>
                  </a:moveTo>
                  <a:lnTo>
                    <a:pt x="206945" y="331112"/>
                  </a:lnTo>
                  <a:lnTo>
                    <a:pt x="206945" y="413890"/>
                  </a:lnTo>
                  <a:lnTo>
                    <a:pt x="0" y="206945"/>
                  </a:lnTo>
                  <a:lnTo>
                    <a:pt x="206945" y="1"/>
                  </a:lnTo>
                  <a:lnTo>
                    <a:pt x="206945" y="82779"/>
                  </a:lnTo>
                  <a:lnTo>
                    <a:pt x="1054251" y="82779"/>
                  </a:lnTo>
                  <a:lnTo>
                    <a:pt x="1054251" y="331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0" tIns="82779" rIns="182880" bIns="82777" spcCol="1270" anchor="ctr"/>
            <a:lstStyle/>
            <a:p>
              <a:pPr algn="r"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Products &amp; Technology, </a:t>
              </a:r>
            </a:p>
            <a:p>
              <a:pPr algn="ctr"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Early Adoption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908148" y="5790932"/>
              <a:ext cx="1512484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Citi</a:t>
              </a:r>
            </a:p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Ventures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6065921" y="5799942"/>
              <a:ext cx="1512484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Citi Investment Banking</a:t>
              </a:r>
            </a:p>
          </p:txBody>
        </p:sp>
        <p:grpSp>
          <p:nvGrpSpPr>
            <p:cNvPr id="49169" name="Group 52"/>
            <p:cNvGrpSpPr>
              <a:grpSpLocks/>
            </p:cNvGrpSpPr>
            <p:nvPr/>
          </p:nvGrpSpPr>
          <p:grpSpPr bwMode="auto">
            <a:xfrm>
              <a:off x="1252581" y="4899380"/>
              <a:ext cx="2667083" cy="617231"/>
              <a:chOff x="555045" y="4757381"/>
              <a:chExt cx="3224867" cy="748563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554310" y="5071531"/>
                <a:ext cx="2936753" cy="279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Technology Due Diligence/Risk Evaluation -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610005" y="4757702"/>
                <a:ext cx="2168974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Leverage Startup Investments -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371994" y="4915579"/>
                <a:ext cx="2263027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Identify Emerging Technologies -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168533" y="5227482"/>
                <a:ext cx="2192008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Review Long Term Roadmaps -</a:t>
                </a:r>
              </a:p>
            </p:txBody>
          </p:sp>
        </p:grpSp>
        <p:sp>
          <p:nvSpPr>
            <p:cNvPr id="13" name="Freeform 12"/>
            <p:cNvSpPr/>
            <p:nvPr/>
          </p:nvSpPr>
          <p:spPr>
            <a:xfrm rot="18747036">
              <a:off x="3153696" y="4952046"/>
              <a:ext cx="1749464" cy="454011"/>
            </a:xfrm>
            <a:custGeom>
              <a:avLst/>
              <a:gdLst>
                <a:gd name="connsiteX0" fmla="*/ 0 w 1054251"/>
                <a:gd name="connsiteY0" fmla="*/ 82778 h 413891"/>
                <a:gd name="connsiteX1" fmla="*/ 847306 w 1054251"/>
                <a:gd name="connsiteY1" fmla="*/ 82778 h 413891"/>
                <a:gd name="connsiteX2" fmla="*/ 847306 w 1054251"/>
                <a:gd name="connsiteY2" fmla="*/ 0 h 413891"/>
                <a:gd name="connsiteX3" fmla="*/ 1054251 w 1054251"/>
                <a:gd name="connsiteY3" fmla="*/ 206946 h 413891"/>
                <a:gd name="connsiteX4" fmla="*/ 847306 w 1054251"/>
                <a:gd name="connsiteY4" fmla="*/ 413891 h 413891"/>
                <a:gd name="connsiteX5" fmla="*/ 847306 w 1054251"/>
                <a:gd name="connsiteY5" fmla="*/ 331113 h 413891"/>
                <a:gd name="connsiteX6" fmla="*/ 0 w 1054251"/>
                <a:gd name="connsiteY6" fmla="*/ 331113 h 413891"/>
                <a:gd name="connsiteX7" fmla="*/ 0 w 1054251"/>
                <a:gd name="connsiteY7" fmla="*/ 82778 h 41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251" h="413891">
                  <a:moveTo>
                    <a:pt x="1054251" y="331112"/>
                  </a:moveTo>
                  <a:lnTo>
                    <a:pt x="206945" y="331112"/>
                  </a:lnTo>
                  <a:lnTo>
                    <a:pt x="206945" y="413890"/>
                  </a:lnTo>
                  <a:lnTo>
                    <a:pt x="0" y="206945"/>
                  </a:lnTo>
                  <a:lnTo>
                    <a:pt x="206945" y="1"/>
                  </a:lnTo>
                  <a:lnTo>
                    <a:pt x="206945" y="82779"/>
                  </a:lnTo>
                  <a:lnTo>
                    <a:pt x="1054251" y="82779"/>
                  </a:lnTo>
                  <a:lnTo>
                    <a:pt x="1054251" y="331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457200" tIns="82779" rIns="182880" bIns="82777" spcCol="1270" anchor="ctr"/>
            <a:lstStyle/>
            <a:p>
              <a:pPr defTabSz="755650">
                <a:spcBef>
                  <a:spcPct val="0"/>
                </a:spcBef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Tech Roadmaps</a:t>
              </a:r>
            </a:p>
          </p:txBody>
        </p:sp>
        <p:grpSp>
          <p:nvGrpSpPr>
            <p:cNvPr id="49171" name="Group 53"/>
            <p:cNvGrpSpPr>
              <a:grpSpLocks/>
            </p:cNvGrpSpPr>
            <p:nvPr/>
          </p:nvGrpSpPr>
          <p:grpSpPr bwMode="auto">
            <a:xfrm>
              <a:off x="5459045" y="4827372"/>
              <a:ext cx="2830105" cy="617231"/>
              <a:chOff x="5724128" y="4769222"/>
              <a:chExt cx="3421984" cy="748563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161373" y="5238087"/>
                <a:ext cx="1783166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Drive Market Innovation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723739" y="4768308"/>
                <a:ext cx="2401228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Advise on M&amp;A and IPO Activities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011656" y="5082136"/>
                <a:ext cx="2472248" cy="279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Influence Vendor Product Features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867697" y="4926184"/>
                <a:ext cx="3278415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Enhance Top Line Revenue Opportunities for IB</a:t>
                </a:r>
              </a:p>
            </p:txBody>
          </p:sp>
        </p:grpSp>
        <p:sp>
          <p:nvSpPr>
            <p:cNvPr id="19" name="Rounded Rectangle 18"/>
            <p:cNvSpPr/>
            <p:nvPr/>
          </p:nvSpPr>
          <p:spPr bwMode="auto">
            <a:xfrm>
              <a:off x="4103685" y="5819613"/>
              <a:ext cx="1218151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Citi Research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3993503" y="5720401"/>
              <a:ext cx="1447757" cy="619139"/>
            </a:xfrm>
            <a:prstGeom prst="roundRect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dirty="0">
                <a:solidFill>
                  <a:srgbClr val="000000"/>
                </a:solidFill>
                <a:ea typeface="Geneva" pitchFamily="124" charset="-128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2113960" y="3831234"/>
              <a:ext cx="1396958" cy="414346"/>
            </a:xfrm>
            <a:custGeom>
              <a:avLst/>
              <a:gdLst>
                <a:gd name="connsiteX0" fmla="*/ 0 w 1054251"/>
                <a:gd name="connsiteY0" fmla="*/ 82778 h 413891"/>
                <a:gd name="connsiteX1" fmla="*/ 847306 w 1054251"/>
                <a:gd name="connsiteY1" fmla="*/ 82778 h 413891"/>
                <a:gd name="connsiteX2" fmla="*/ 847306 w 1054251"/>
                <a:gd name="connsiteY2" fmla="*/ 0 h 413891"/>
                <a:gd name="connsiteX3" fmla="*/ 1054251 w 1054251"/>
                <a:gd name="connsiteY3" fmla="*/ 206946 h 413891"/>
                <a:gd name="connsiteX4" fmla="*/ 847306 w 1054251"/>
                <a:gd name="connsiteY4" fmla="*/ 413891 h 413891"/>
                <a:gd name="connsiteX5" fmla="*/ 847306 w 1054251"/>
                <a:gd name="connsiteY5" fmla="*/ 331113 h 413891"/>
                <a:gd name="connsiteX6" fmla="*/ 0 w 1054251"/>
                <a:gd name="connsiteY6" fmla="*/ 331113 h 413891"/>
                <a:gd name="connsiteX7" fmla="*/ 0 w 1054251"/>
                <a:gd name="connsiteY7" fmla="*/ 82778 h 41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251" h="413891">
                  <a:moveTo>
                    <a:pt x="1054251" y="331112"/>
                  </a:moveTo>
                  <a:lnTo>
                    <a:pt x="206945" y="331112"/>
                  </a:lnTo>
                  <a:lnTo>
                    <a:pt x="206945" y="413890"/>
                  </a:lnTo>
                  <a:lnTo>
                    <a:pt x="0" y="206945"/>
                  </a:lnTo>
                  <a:lnTo>
                    <a:pt x="206945" y="1"/>
                  </a:lnTo>
                  <a:lnTo>
                    <a:pt x="206945" y="82779"/>
                  </a:lnTo>
                  <a:lnTo>
                    <a:pt x="1054251" y="82779"/>
                  </a:lnTo>
                  <a:lnTo>
                    <a:pt x="1054251" y="331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82779" rIns="0" bIns="82777" spcCol="1270" anchor="ctr"/>
            <a:lstStyle/>
            <a:p>
              <a:pPr algn="ctr" defTabSz="755650">
                <a:spcBef>
                  <a:spcPct val="0"/>
                </a:spcBef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Strategy and </a:t>
              </a:r>
            </a:p>
            <a:p>
              <a:pPr algn="ctr" defTabSz="755650">
                <a:spcBef>
                  <a:spcPct val="0"/>
                </a:spcBef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Requirements</a:t>
              </a: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1239768" y="3827568"/>
              <a:ext cx="833745" cy="716274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BED8EC">
                      <a:lumMod val="25000"/>
                    </a:srgbClr>
                  </a:solidFill>
                </a:rPr>
                <a:t>Vendors </a:t>
              </a:r>
            </a:p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BED8EC">
                      <a:lumMod val="25000"/>
                    </a:srgbClr>
                  </a:solidFill>
                </a:rPr>
                <a:t>and Startups</a:t>
              </a:r>
            </a:p>
          </p:txBody>
        </p:sp>
        <p:sp>
          <p:nvSpPr>
            <p:cNvPr id="27" name="Freeform 26"/>
            <p:cNvSpPr/>
            <p:nvPr/>
          </p:nvSpPr>
          <p:spPr>
            <a:xfrm rot="2453131">
              <a:off x="3495043" y="3213683"/>
              <a:ext cx="1630314" cy="452448"/>
            </a:xfrm>
            <a:custGeom>
              <a:avLst/>
              <a:gdLst>
                <a:gd name="connsiteX0" fmla="*/ 0 w 1054251"/>
                <a:gd name="connsiteY0" fmla="*/ 82778 h 413891"/>
                <a:gd name="connsiteX1" fmla="*/ 847306 w 1054251"/>
                <a:gd name="connsiteY1" fmla="*/ 82778 h 413891"/>
                <a:gd name="connsiteX2" fmla="*/ 847306 w 1054251"/>
                <a:gd name="connsiteY2" fmla="*/ 0 h 413891"/>
                <a:gd name="connsiteX3" fmla="*/ 1054251 w 1054251"/>
                <a:gd name="connsiteY3" fmla="*/ 206946 h 413891"/>
                <a:gd name="connsiteX4" fmla="*/ 847306 w 1054251"/>
                <a:gd name="connsiteY4" fmla="*/ 413891 h 413891"/>
                <a:gd name="connsiteX5" fmla="*/ 847306 w 1054251"/>
                <a:gd name="connsiteY5" fmla="*/ 331113 h 413891"/>
                <a:gd name="connsiteX6" fmla="*/ 0 w 1054251"/>
                <a:gd name="connsiteY6" fmla="*/ 331113 h 413891"/>
                <a:gd name="connsiteX7" fmla="*/ 0 w 1054251"/>
                <a:gd name="connsiteY7" fmla="*/ 82778 h 41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251" h="413891">
                  <a:moveTo>
                    <a:pt x="1054251" y="331112"/>
                  </a:moveTo>
                  <a:lnTo>
                    <a:pt x="206945" y="331112"/>
                  </a:lnTo>
                  <a:lnTo>
                    <a:pt x="206945" y="413890"/>
                  </a:lnTo>
                  <a:lnTo>
                    <a:pt x="0" y="206945"/>
                  </a:lnTo>
                  <a:lnTo>
                    <a:pt x="206945" y="1"/>
                  </a:lnTo>
                  <a:lnTo>
                    <a:pt x="206945" y="82779"/>
                  </a:lnTo>
                  <a:lnTo>
                    <a:pt x="1054251" y="82779"/>
                  </a:lnTo>
                  <a:lnTo>
                    <a:pt x="1054251" y="331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82779" rIns="0" bIns="82777" spcCol="1270" anchor="ctr"/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800" dirty="0">
                  <a:solidFill>
                    <a:srgbClr val="223274"/>
                  </a:solidFill>
                </a:rPr>
                <a:t>Build the Bank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3548283" y="3827568"/>
              <a:ext cx="2419974" cy="75397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FFFFFF"/>
                  </a:solidFill>
                </a:rPr>
                <a:t>CATE</a:t>
              </a:r>
            </a:p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Architect &amp; Engineer Solutions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52287" y="4548800"/>
              <a:ext cx="458774" cy="276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rgbClr val="223274"/>
                  </a:solidFill>
                  <a:ea typeface="Geneva" pitchFamily="124" charset="-128"/>
                </a:rPr>
                <a:t>ROI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3009452" y="2369272"/>
              <a:ext cx="3554338" cy="534371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FFFFFF"/>
                  </a:solidFill>
                </a:rPr>
                <a:t>CIO Council</a:t>
              </a:r>
            </a:p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FFFFFF"/>
                  </a:solidFill>
                </a:rPr>
                <a:t>CATE “Board of Directors”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52287" y="3597866"/>
              <a:ext cx="458774" cy="276231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rgbClr val="223274"/>
                  </a:solidFill>
                  <a:ea typeface="Geneva" pitchFamily="124" charset="-128"/>
                </a:rPr>
                <a:t>ROI</a:t>
              </a:r>
            </a:p>
          </p:txBody>
        </p:sp>
        <p:grpSp>
          <p:nvGrpSpPr>
            <p:cNvPr id="49189" name="Group 50"/>
            <p:cNvGrpSpPr>
              <a:grpSpLocks/>
            </p:cNvGrpSpPr>
            <p:nvPr/>
          </p:nvGrpSpPr>
          <p:grpSpPr bwMode="auto">
            <a:xfrm>
              <a:off x="1763688" y="3152590"/>
              <a:ext cx="2393899" cy="635160"/>
              <a:chOff x="930663" y="2442714"/>
              <a:chExt cx="2894551" cy="77030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546134" y="2934601"/>
                <a:ext cx="2278384" cy="2791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Increase Developer Productivity -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478954" y="2443643"/>
                <a:ext cx="1913688" cy="279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Share Technology Trends -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29992" y="2605370"/>
                <a:ext cx="2579736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Partner on Business Tech Strategies -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851326" y="2769024"/>
                <a:ext cx="1834991" cy="2810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Enable Sector  Solutions -</a:t>
                </a:r>
              </a:p>
            </p:txBody>
          </p:sp>
        </p:grpSp>
        <p:grpSp>
          <p:nvGrpSpPr>
            <p:cNvPr id="49190" name="Group 51"/>
            <p:cNvGrpSpPr>
              <a:grpSpLocks/>
            </p:cNvGrpSpPr>
            <p:nvPr/>
          </p:nvGrpSpPr>
          <p:grpSpPr bwMode="auto">
            <a:xfrm>
              <a:off x="5219192" y="3112485"/>
              <a:ext cx="2665176" cy="747273"/>
              <a:chOff x="5580112" y="2448969"/>
              <a:chExt cx="3222563" cy="90627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5579900" y="3076134"/>
                <a:ext cx="2804313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Reduce Complexity, Simplify Operations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178768" y="2448478"/>
                <a:ext cx="1385841" cy="27917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Certify Standards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006018" y="2608280"/>
                <a:ext cx="2796636" cy="28109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Automate Deployment and Maintenance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723860" y="2920183"/>
                <a:ext cx="1898333" cy="279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Operational Effectiveness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867818" y="2781560"/>
                <a:ext cx="1875301" cy="27917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000000"/>
                    </a:solidFill>
                    <a:ea typeface="Geneva" pitchFamily="124" charset="-128"/>
                  </a:rPr>
                  <a:t>- OPEX/CAPEX Reduction</a:t>
                </a:r>
              </a:p>
            </p:txBody>
          </p:sp>
        </p:grpSp>
        <p:sp>
          <p:nvSpPr>
            <p:cNvPr id="43" name="Rounded Rectangle 42"/>
            <p:cNvSpPr/>
            <p:nvPr/>
          </p:nvSpPr>
          <p:spPr bwMode="auto">
            <a:xfrm>
              <a:off x="1574931" y="2719917"/>
              <a:ext cx="1512484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Global Consumer Tech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6457923" y="2719917"/>
              <a:ext cx="1353670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CTI 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6457923" y="2156384"/>
              <a:ext cx="1341654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CTO</a:t>
              </a:r>
            </a:p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CDO / GFTS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1573435" y="2156384"/>
              <a:ext cx="1512484" cy="41861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66750">
                <a:spcBef>
                  <a:spcPct val="0"/>
                </a:spcBef>
                <a:defRPr/>
              </a:pPr>
              <a:r>
                <a:rPr lang="en-US" sz="1200" dirty="0">
                  <a:solidFill>
                    <a:srgbClr val="003082">
                      <a:lumMod val="75000"/>
                    </a:srgbClr>
                  </a:solidFill>
                </a:rPr>
                <a:t>ICG Tech</a:t>
              </a:r>
            </a:p>
          </p:txBody>
        </p:sp>
        <p:sp>
          <p:nvSpPr>
            <p:cNvPr id="55" name="Right Arrow 54"/>
            <p:cNvSpPr/>
            <p:nvPr/>
          </p:nvSpPr>
          <p:spPr bwMode="auto">
            <a:xfrm>
              <a:off x="6012743" y="3702643"/>
              <a:ext cx="2114487" cy="1066824"/>
            </a:xfrm>
            <a:prstGeom prst="rightArrow">
              <a:avLst/>
            </a:prstGeom>
            <a:solidFill>
              <a:srgbClr val="92D050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45720" rIns="45720" anchor="ctr"/>
            <a:lstStyle/>
            <a:p>
              <a:pPr algn="ctr">
                <a:defRPr/>
              </a:pPr>
              <a:r>
                <a:rPr lang="en-US" sz="1100" b="1" dirty="0">
                  <a:solidFill>
                    <a:srgbClr val="223274"/>
                  </a:solidFill>
                  <a:ea typeface="Geneva" pitchFamily="124" charset="-128"/>
                </a:rPr>
                <a:t>Citi Competitive Advantage</a:t>
              </a:r>
            </a:p>
            <a:p>
              <a:pPr algn="ctr">
                <a:defRPr/>
              </a:pPr>
              <a:r>
                <a:rPr lang="en-US" sz="1100" b="1" dirty="0">
                  <a:solidFill>
                    <a:srgbClr val="223274"/>
                  </a:solidFill>
                  <a:ea typeface="Geneva" pitchFamily="124" charset="-128"/>
                </a:rPr>
                <a:t>and Mature Technologies</a:t>
              </a:r>
            </a:p>
          </p:txBody>
        </p:sp>
      </p:grpSp>
      <p:sp>
        <p:nvSpPr>
          <p:cNvPr id="56" name="Text Placeholder 6"/>
          <p:cNvSpPr txBox="1">
            <a:spLocks/>
          </p:cNvSpPr>
          <p:nvPr/>
        </p:nvSpPr>
        <p:spPr>
          <a:xfrm>
            <a:off x="401638" y="658813"/>
            <a:ext cx="8378825" cy="153987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75000"/>
              </a:spcBef>
              <a:spcAft>
                <a:spcPct val="0"/>
              </a:spcAft>
              <a:buClr>
                <a:srgbClr val="DC241F"/>
              </a:buClr>
              <a:buFont typeface="Wingdings 2" pitchFamily="18" charset="2"/>
              <a:buChar char="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5613" indent="-225425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684213" indent="-2270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3pPr>
            <a:lvl4pPr marL="912813" indent="-2270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Wingdings 2" pitchFamily="18" charset="2"/>
              <a:buChar char=""/>
              <a:defRPr sz="1400">
                <a:solidFill>
                  <a:schemeClr val="tx1"/>
                </a:solidFill>
                <a:latin typeface="+mn-lt"/>
              </a:defRPr>
            </a:lvl4pPr>
            <a:lvl5pPr marL="1141413" indent="-2270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1598613" indent="-22701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055813" indent="-22701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2513013" indent="-22701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2970213" indent="-227013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DC241F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  <a:buFont typeface="Wingdings 2" pitchFamily="18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CATE will create value </a:t>
            </a:r>
            <a:r>
              <a:rPr lang="en-US" sz="1200" dirty="0">
                <a:solidFill>
                  <a:srgbClr val="000000"/>
                </a:solidFill>
              </a:rPr>
              <a:t>for Citi by leveraging </a:t>
            </a:r>
            <a:r>
              <a:rPr lang="en-US" sz="1200" dirty="0" smtClean="0">
                <a:solidFill>
                  <a:srgbClr val="000000"/>
                </a:solidFill>
              </a:rPr>
              <a:t>emerging </a:t>
            </a:r>
            <a:r>
              <a:rPr lang="en-US" sz="1200" dirty="0">
                <a:solidFill>
                  <a:srgbClr val="000000"/>
                </a:solidFill>
              </a:rPr>
              <a:t>technology and our business relationships with both technology vendors and Citi </a:t>
            </a:r>
            <a:r>
              <a:rPr lang="en-US" sz="1200" dirty="0" smtClean="0">
                <a:solidFill>
                  <a:srgbClr val="000000"/>
                </a:solidFill>
              </a:rPr>
              <a:t>businesses. It will aim to identify </a:t>
            </a:r>
            <a:r>
              <a:rPr lang="en-US" sz="1200" dirty="0">
                <a:solidFill>
                  <a:srgbClr val="000000"/>
                </a:solidFill>
              </a:rPr>
              <a:t>and evaluate emerging technology trends and vendors and their solutions to position Citi to maximize the opportunity through the </a:t>
            </a:r>
            <a:r>
              <a:rPr lang="en-US" sz="1200" b="1" dirty="0">
                <a:solidFill>
                  <a:srgbClr val="000000"/>
                </a:solidFill>
              </a:rPr>
              <a:t>CATE </a:t>
            </a:r>
            <a:r>
              <a:rPr lang="en-US" sz="1200" b="1" dirty="0" smtClean="0">
                <a:solidFill>
                  <a:srgbClr val="000000"/>
                </a:solidFill>
              </a:rPr>
              <a:t>strategic initiatives</a:t>
            </a:r>
            <a:r>
              <a:rPr lang="en-US" sz="1200" dirty="0" smtClean="0">
                <a:solidFill>
                  <a:srgbClr val="000000"/>
                </a:solidFill>
              </a:rPr>
              <a:t>. Key focus areas include:</a:t>
            </a:r>
            <a:endParaRPr lang="en-US" sz="1200" dirty="0">
              <a:solidFill>
                <a:srgbClr val="000000"/>
              </a:solidFill>
            </a:endParaRPr>
          </a:p>
          <a:p>
            <a:pPr marL="469900" lvl="1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Develop strategy, </a:t>
            </a:r>
            <a:r>
              <a:rPr lang="en-US" sz="1200" dirty="0">
                <a:solidFill>
                  <a:srgbClr val="000000"/>
                </a:solidFill>
              </a:rPr>
              <a:t>a</a:t>
            </a:r>
            <a:r>
              <a:rPr lang="en-US" sz="1200" dirty="0" smtClean="0">
                <a:solidFill>
                  <a:srgbClr val="000000"/>
                </a:solidFill>
              </a:rPr>
              <a:t>rchitecture </a:t>
            </a:r>
            <a:r>
              <a:rPr lang="en-US" sz="1200" dirty="0">
                <a:solidFill>
                  <a:srgbClr val="000000"/>
                </a:solidFill>
              </a:rPr>
              <a:t>and a</a:t>
            </a:r>
            <a:r>
              <a:rPr lang="en-US" sz="1200" dirty="0" smtClean="0">
                <a:solidFill>
                  <a:srgbClr val="000000"/>
                </a:solidFill>
              </a:rPr>
              <a:t>doption approach </a:t>
            </a:r>
            <a:r>
              <a:rPr lang="en-US" sz="1200" dirty="0">
                <a:solidFill>
                  <a:srgbClr val="000000"/>
                </a:solidFill>
              </a:rPr>
              <a:t>for key emerging technologies</a:t>
            </a:r>
          </a:p>
          <a:p>
            <a:pPr marL="469900" lvl="1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200" dirty="0">
                <a:solidFill>
                  <a:srgbClr val="000000"/>
                </a:solidFill>
              </a:rPr>
              <a:t>Track the </a:t>
            </a:r>
            <a:r>
              <a:rPr lang="en-US" sz="1200" dirty="0" smtClean="0">
                <a:solidFill>
                  <a:srgbClr val="000000"/>
                </a:solidFill>
              </a:rPr>
              <a:t>adoption of </a:t>
            </a:r>
            <a:r>
              <a:rPr lang="en-US" sz="1200" dirty="0">
                <a:solidFill>
                  <a:srgbClr val="000000"/>
                </a:solidFill>
              </a:rPr>
              <a:t>new vendors and technologies to provide visibility and </a:t>
            </a:r>
            <a:r>
              <a:rPr lang="en-US" sz="1200" dirty="0" smtClean="0">
                <a:solidFill>
                  <a:srgbClr val="000000"/>
                </a:solidFill>
              </a:rPr>
              <a:t>opportunity</a:t>
            </a:r>
            <a:endParaRPr lang="en-US" sz="1200" dirty="0">
              <a:solidFill>
                <a:srgbClr val="000000"/>
              </a:solidFill>
            </a:endParaRPr>
          </a:p>
          <a:p>
            <a:pPr marL="469900" lvl="1" indent="-1714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200" dirty="0">
                <a:solidFill>
                  <a:srgbClr val="000000"/>
                </a:solidFill>
              </a:rPr>
              <a:t>Influence </a:t>
            </a:r>
            <a:r>
              <a:rPr lang="en-US" sz="1200" dirty="0" smtClean="0">
                <a:solidFill>
                  <a:srgbClr val="000000"/>
                </a:solidFill>
              </a:rPr>
              <a:t>vendor </a:t>
            </a:r>
            <a:r>
              <a:rPr lang="en-US" sz="1200" dirty="0">
                <a:solidFill>
                  <a:srgbClr val="000000"/>
                </a:solidFill>
              </a:rPr>
              <a:t>roadmaps to solve business </a:t>
            </a:r>
            <a:r>
              <a:rPr lang="en-US" sz="1200" dirty="0" smtClean="0">
                <a:solidFill>
                  <a:srgbClr val="000000"/>
                </a:solidFill>
              </a:rPr>
              <a:t>problems for Citi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Emerging Tech Alignment </a:t>
            </a:r>
            <a:endParaRPr lang="en-US" dirty="0"/>
          </a:p>
        </p:txBody>
      </p:sp>
      <p:graphicFrame>
        <p:nvGraphicFramePr>
          <p:cNvPr id="7" name="Table Placeholder 6"/>
          <p:cNvGraphicFramePr>
            <a:graphicFrameLocks noGrp="1"/>
          </p:cNvGraphicFramePr>
          <p:nvPr>
            <p:ph type="tbl" sz="quarter" idx="10"/>
          </p:nvPr>
        </p:nvGraphicFramePr>
        <p:xfrm>
          <a:off x="685800" y="3116263"/>
          <a:ext cx="7696200" cy="3056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/>
                <a:gridCol w="1246052"/>
                <a:gridCol w="1329508"/>
                <a:gridCol w="1143000"/>
                <a:gridCol w="2438400"/>
              </a:tblGrid>
              <a:tr h="64195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Strategic Initiative</a:t>
                      </a:r>
                      <a:endParaRPr lang="en-US" sz="16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Domain  Focus</a:t>
                      </a:r>
                      <a:endParaRPr lang="en-US" sz="16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Location</a:t>
                      </a:r>
                      <a:endParaRPr lang="en-US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Non-CATE</a:t>
                      </a:r>
                      <a:r>
                        <a:rPr lang="en-US" sz="1600" baseline="0" dirty="0" smtClean="0"/>
                        <a:t> </a:t>
                      </a:r>
                    </a:p>
                    <a:p>
                      <a:r>
                        <a:rPr lang="en-US" sz="1600" baseline="0" dirty="0" smtClean="0"/>
                        <a:t>Key Stakeholders</a:t>
                      </a:r>
                      <a:endParaRPr lang="en-US" sz="1600" dirty="0"/>
                    </a:p>
                  </a:txBody>
                  <a:tcPr marT="45713" marB="45713"/>
                </a:tc>
              </a:tr>
              <a:tr h="6932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Larry Abrahams</a:t>
                      </a:r>
                      <a:endParaRPr lang="en-US" sz="14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Cloud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Citi Cloud</a:t>
                      </a:r>
                    </a:p>
                    <a:p>
                      <a:r>
                        <a:rPr lang="en-US" sz="1200" dirty="0" smtClean="0"/>
                        <a:t>Citi App</a:t>
                      </a:r>
                    </a:p>
                    <a:p>
                      <a:r>
                        <a:rPr lang="en-US" sz="1200" dirty="0" smtClean="0"/>
                        <a:t>CATE solutions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West Coast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Sector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Dev</a:t>
                      </a:r>
                      <a:r>
                        <a:rPr lang="en-US" sz="1200" baseline="0" dirty="0" smtClean="0"/>
                        <a:t> teams</a:t>
                      </a:r>
                      <a:endParaRPr lang="en-US" sz="1200" dirty="0"/>
                    </a:p>
                  </a:txBody>
                  <a:tcPr marT="45713" marB="45713"/>
                </a:tc>
              </a:tr>
              <a:tr h="5097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John Marshall</a:t>
                      </a:r>
                      <a:endParaRPr lang="en-US" sz="14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End User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Citi</a:t>
                      </a:r>
                      <a:r>
                        <a:rPr lang="en-US" sz="1200" baseline="0" dirty="0" smtClean="0"/>
                        <a:t> User</a:t>
                      </a:r>
                    </a:p>
                    <a:p>
                      <a:r>
                        <a:rPr lang="en-US" sz="1200" baseline="0" dirty="0" smtClean="0"/>
                        <a:t>Citi Secure** 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East Coast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Highly Mobile </a:t>
                      </a:r>
                      <a:r>
                        <a:rPr lang="en-US" sz="1200" baseline="0" dirty="0" smtClean="0"/>
                        <a:t> businesses – IB, CIRA</a:t>
                      </a:r>
                      <a:endParaRPr lang="en-US" sz="1200" dirty="0"/>
                    </a:p>
                  </a:txBody>
                  <a:tcPr marT="45713" marB="45713"/>
                </a:tc>
              </a:tr>
              <a:tr h="5097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Harmen Van der Linder </a:t>
                      </a:r>
                      <a:endParaRPr lang="en-US" sz="14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SDDC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Citi Network</a:t>
                      </a:r>
                    </a:p>
                    <a:p>
                      <a:r>
                        <a:rPr lang="en-US" sz="1200" dirty="0" smtClean="0"/>
                        <a:t>Citi Systems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East Coast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CTI </a:t>
                      </a:r>
                      <a:endParaRPr lang="en-US" sz="1200" dirty="0"/>
                    </a:p>
                  </a:txBody>
                  <a:tcPr marT="45713" marB="45713"/>
                </a:tc>
              </a:tr>
              <a:tr h="69329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Rainer Butsch</a:t>
                      </a:r>
                      <a:endParaRPr lang="en-US" sz="14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Big Data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Citi Data +  Analytics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West Coast </a:t>
                      </a:r>
                      <a:endParaRPr lang="en-US" sz="12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SR / DIO, Sector Analyst teams</a:t>
                      </a:r>
                    </a:p>
                    <a:p>
                      <a:endParaRPr lang="en-US" sz="1200" dirty="0"/>
                    </a:p>
                  </a:txBody>
                  <a:tcPr marT="45713" marB="45713"/>
                </a:tc>
              </a:tr>
            </a:tbl>
          </a:graphicData>
        </a:graphic>
      </p:graphicFrame>
      <p:pic>
        <p:nvPicPr>
          <p:cNvPr id="38953" name="Picture 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626268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54" name="TextBox 7"/>
          <p:cNvSpPr txBox="1">
            <a:spLocks noChangeArrowheads="1"/>
          </p:cNvSpPr>
          <p:nvPr/>
        </p:nvSpPr>
        <p:spPr bwMode="auto">
          <a:xfrm>
            <a:off x="2843213" y="2362200"/>
            <a:ext cx="3009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2D72"/>
                </a:solidFill>
                <a:cs typeface="Arial" pitchFamily="34" charset="0"/>
              </a:rPr>
              <a:t>Citi Secure** is a matrix / franchise model</a:t>
            </a:r>
            <a:endParaRPr lang="en-US">
              <a:solidFill>
                <a:srgbClr val="002D7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13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1400175" y="1447800"/>
            <a:ext cx="4629150" cy="1866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VC Liaison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Leads: Larry (West)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John (East)</a:t>
            </a:r>
          </a:p>
        </p:txBody>
      </p:sp>
      <p:sp>
        <p:nvSpPr>
          <p:cNvPr id="18" name="Oval 17"/>
          <p:cNvSpPr/>
          <p:nvPr/>
        </p:nvSpPr>
        <p:spPr>
          <a:xfrm>
            <a:off x="5457825" y="3324225"/>
            <a:ext cx="1028700" cy="21240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Labs Network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Lead: John</a:t>
            </a:r>
          </a:p>
        </p:txBody>
      </p:sp>
      <p:sp>
        <p:nvSpPr>
          <p:cNvPr id="6" name="Oval 5"/>
          <p:cNvSpPr/>
          <p:nvPr/>
        </p:nvSpPr>
        <p:spPr>
          <a:xfrm>
            <a:off x="1076325" y="3238500"/>
            <a:ext cx="6343650" cy="21431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Technology Challenges, Initiatives, Strategies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Lead: Harmen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00" dirty="0">
              <a:solidFill>
                <a:srgbClr val="002D72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Vendor Pipeline Management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2D72"/>
                </a:solidFill>
              </a:rPr>
              <a:t>Lead: Rainer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57200" y="344488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Horizontal Roles and Responsibilities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553200" y="1295400"/>
            <a:ext cx="1076325" cy="1866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991" name="Rectangle 16"/>
          <p:cNvSpPr>
            <a:spLocks noChangeArrowheads="1"/>
          </p:cNvSpPr>
          <p:nvPr/>
        </p:nvSpPr>
        <p:spPr bwMode="auto">
          <a:xfrm>
            <a:off x="6588125" y="1906588"/>
            <a:ext cx="99218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2D72"/>
                </a:solidFill>
                <a:cs typeface="Arial" pitchFamily="34" charset="0"/>
              </a:rPr>
              <a:t>Analyst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2D72"/>
                </a:solidFill>
                <a:cs typeface="Arial" pitchFamily="34" charset="0"/>
              </a:rPr>
              <a:t>Relations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2D72"/>
                </a:solidFill>
                <a:cs typeface="Arial" pitchFamily="34" charset="0"/>
              </a:rPr>
              <a:t>Lead: Rainer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1343025" y="30099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/>
                </a:solidFill>
              </a:rPr>
              <a:t>VCs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/>
                </a:solidFill>
              </a:rPr>
              <a:t>Portfolio Companies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790825" y="30099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/>
                </a:solidFill>
              </a:rPr>
              <a:t>Investment Bankers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24625" y="30099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/>
                </a:solidFill>
              </a:rPr>
              <a:t>Analysts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81575" y="29337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/>
                </a:solidFill>
              </a:rPr>
              <a:t>Citi Ventures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57825" y="51816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Sectors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81313" y="51816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CATE </a:t>
            </a:r>
          </a:p>
        </p:txBody>
      </p:sp>
    </p:spTree>
    <p:extLst>
      <p:ext uri="{BB962C8B-B14F-4D97-AF65-F5344CB8AC3E}">
        <p14:creationId xmlns:p14="http://schemas.microsoft.com/office/powerpoint/2010/main" val="304742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Year in Review - </a:t>
            </a:r>
            <a:r>
              <a:rPr lang="en-US" dirty="0" smtClean="0">
                <a:solidFill>
                  <a:schemeClr val="accent1"/>
                </a:solidFill>
              </a:rPr>
              <a:t>Snapshot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364" y="3385474"/>
            <a:ext cx="1356462" cy="1274501"/>
            <a:chOff x="-2487" y="2045627"/>
            <a:chExt cx="2086199" cy="1960147"/>
          </a:xfrm>
        </p:grpSpPr>
        <p:pic>
          <p:nvPicPr>
            <p:cNvPr id="3078" name="Picture 6" descr="http://www.civicdata.com/assets/developer-icon.g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245752" y="2045627"/>
              <a:ext cx="1589721" cy="1573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2487" y="3603425"/>
              <a:ext cx="2086199" cy="402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53565A"/>
                  </a:solidFill>
                </a:rPr>
                <a:t>237 RESOURCES</a:t>
              </a:r>
              <a:endParaRPr lang="en-US" sz="1100" b="1" dirty="0">
                <a:solidFill>
                  <a:srgbClr val="53565A"/>
                </a:solidFill>
              </a:endParaRPr>
            </a:p>
          </p:txBody>
        </p:sp>
      </p:grpSp>
      <p:sp>
        <p:nvSpPr>
          <p:cNvPr id="12" name="Chevron 11"/>
          <p:cNvSpPr/>
          <p:nvPr/>
        </p:nvSpPr>
        <p:spPr>
          <a:xfrm>
            <a:off x="1192186" y="2505345"/>
            <a:ext cx="367862" cy="2732689"/>
          </a:xfrm>
          <a:prstGeom prst="chevron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3565A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171613" y="1430150"/>
            <a:ext cx="1116724" cy="4944709"/>
            <a:chOff x="3467682" y="1082566"/>
            <a:chExt cx="1116724" cy="4944709"/>
          </a:xfrm>
        </p:grpSpPr>
        <p:sp>
          <p:nvSpPr>
            <p:cNvPr id="7" name="Rectangle 6"/>
            <p:cNvSpPr/>
            <p:nvPr/>
          </p:nvSpPr>
          <p:spPr>
            <a:xfrm>
              <a:off x="3467682" y="1224455"/>
              <a:ext cx="914400" cy="9144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E46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66585" y="1141737"/>
              <a:ext cx="914400" cy="9144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E46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655923" y="1082566"/>
              <a:ext cx="914400" cy="914400"/>
            </a:xfrm>
            <a:prstGeom prst="rect">
              <a:avLst/>
            </a:prstGeom>
            <a:solidFill>
              <a:srgbClr val="E4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FFFFFF"/>
                  </a:solidFill>
                </a:rPr>
                <a:t>APPS</a:t>
              </a:r>
            </a:p>
            <a:p>
              <a:pPr algn="ctr"/>
              <a:r>
                <a:rPr lang="en-US" sz="2000" dirty="0" smtClean="0">
                  <a:solidFill>
                    <a:srgbClr val="FFFFFF"/>
                  </a:solidFill>
                </a:rPr>
                <a:t>85</a:t>
              </a:r>
              <a:endParaRPr lang="en-US" sz="3200" dirty="0" smtClean="0">
                <a:solidFill>
                  <a:srgbClr val="FFFFFF"/>
                </a:solidFill>
              </a:endParaRPr>
            </a:p>
            <a:p>
              <a:pPr algn="ctr"/>
              <a:r>
                <a:rPr lang="en-US" sz="900" dirty="0" smtClean="0">
                  <a:solidFill>
                    <a:srgbClr val="FFFFFF"/>
                  </a:solidFill>
                </a:rPr>
                <a:t>SOLUTIONS</a:t>
              </a:r>
            </a:p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200+</a:t>
              </a:r>
              <a:endParaRPr lang="en-US" sz="200" dirty="0">
                <a:solidFill>
                  <a:srgbClr val="FFFFFF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655923" y="2221573"/>
              <a:ext cx="914400" cy="914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2060"/>
                  </a:solidFill>
                </a:rPr>
                <a:t>PRACTICE</a:t>
              </a:r>
            </a:p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DEV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0006" y="3218691"/>
              <a:ext cx="914400" cy="914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2060"/>
                  </a:solidFill>
                </a:rPr>
                <a:t>PRACTICE</a:t>
              </a:r>
            </a:p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UX</a:t>
              </a:r>
              <a:endParaRPr lang="en-US" sz="1050" dirty="0">
                <a:solidFill>
                  <a:srgbClr val="FFFFFF"/>
                </a:solidFill>
              </a:endParaRPr>
            </a:p>
            <a:p>
              <a:pPr algn="ctr"/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70006" y="4165783"/>
              <a:ext cx="914400" cy="914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2060"/>
                  </a:solidFill>
                </a:rPr>
                <a:t>PRACTICE</a:t>
              </a:r>
            </a:p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MOBILE</a:t>
              </a:r>
              <a:endParaRPr lang="en-US" sz="900" dirty="0">
                <a:solidFill>
                  <a:srgbClr val="FFFFFF"/>
                </a:solidFill>
              </a:endParaRPr>
            </a:p>
            <a:p>
              <a:pPr algn="ctr"/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55923" y="5112875"/>
              <a:ext cx="914400" cy="914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002060"/>
                  </a:solidFill>
                </a:rPr>
                <a:t>PRACTICE</a:t>
              </a:r>
            </a:p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INNOV-ATION</a:t>
              </a:r>
              <a:endParaRPr lang="en-US" sz="900" dirty="0" smtClean="0">
                <a:solidFill>
                  <a:srgbClr val="FFFFFF"/>
                </a:solidFill>
              </a:endParaRPr>
            </a:p>
            <a:p>
              <a:pPr algn="ctr"/>
              <a:endParaRPr lang="en-US" sz="1050" dirty="0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586835" y="2443283"/>
            <a:ext cx="1414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BEF"/>
                </a:solidFill>
              </a:rPr>
              <a:t>Internal Digitization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86836" y="3172894"/>
            <a:ext cx="1314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BEF"/>
                </a:solidFill>
              </a:rPr>
              <a:t>Delivering Productivity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86835" y="3902505"/>
            <a:ext cx="13140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BBEF"/>
                </a:solidFill>
              </a:rPr>
              <a:t>Developing for the Future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86835" y="4632117"/>
            <a:ext cx="15137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BBEF"/>
                </a:solidFill>
              </a:rPr>
              <a:t>Enabling Key Initiatives</a:t>
            </a:r>
          </a:p>
        </p:txBody>
      </p:sp>
      <p:sp>
        <p:nvSpPr>
          <p:cNvPr id="24" name="Chevron 23"/>
          <p:cNvSpPr/>
          <p:nvPr/>
        </p:nvSpPr>
        <p:spPr>
          <a:xfrm>
            <a:off x="4390269" y="1602281"/>
            <a:ext cx="695411" cy="4587103"/>
          </a:xfrm>
          <a:prstGeom prst="chevron">
            <a:avLst>
              <a:gd name="adj" fmla="val 71159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3565A"/>
              </a:solidFill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2576487" y="2091551"/>
            <a:ext cx="695411" cy="4147263"/>
          </a:xfrm>
          <a:prstGeom prst="chevron">
            <a:avLst>
              <a:gd name="adj" fmla="val 71159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3565A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221490" y="1491126"/>
            <a:ext cx="1112311" cy="4809413"/>
            <a:chOff x="5568329" y="1217862"/>
            <a:chExt cx="1112311" cy="4809413"/>
          </a:xfrm>
        </p:grpSpPr>
        <p:sp>
          <p:nvSpPr>
            <p:cNvPr id="20" name="Rounded Rectangle 19"/>
            <p:cNvSpPr/>
            <p:nvPr/>
          </p:nvSpPr>
          <p:spPr>
            <a:xfrm>
              <a:off x="5572588" y="1217862"/>
              <a:ext cx="1108051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CATE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572588" y="1935614"/>
              <a:ext cx="1108051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CTI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572588" y="2653366"/>
              <a:ext cx="1108051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OTRM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568329" y="4088870"/>
              <a:ext cx="1108051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rgbClr val="FFFFFF"/>
                  </a:solidFill>
                </a:rPr>
                <a:t>SECTORS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5568330" y="4806622"/>
              <a:ext cx="1112310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rgbClr val="FFFFFF"/>
                  </a:solidFill>
                </a:rPr>
                <a:t>FUNCTIONS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568330" y="5524372"/>
              <a:ext cx="1112310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rgbClr val="FFFFFF"/>
                  </a:solidFill>
                </a:rPr>
                <a:t>DEV</a:t>
              </a:r>
            </a:p>
            <a:p>
              <a:pPr algn="ctr"/>
              <a:r>
                <a:rPr lang="en-US" sz="1100" b="1" dirty="0" smtClean="0">
                  <a:solidFill>
                    <a:srgbClr val="FFFFFF"/>
                  </a:solidFill>
                </a:rPr>
                <a:t>COMMUNITY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5568329" y="3371118"/>
              <a:ext cx="1108051" cy="50290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CTO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3" name="Chevron 32"/>
          <p:cNvSpPr/>
          <p:nvPr/>
        </p:nvSpPr>
        <p:spPr>
          <a:xfrm>
            <a:off x="6421979" y="1651711"/>
            <a:ext cx="695411" cy="4587103"/>
          </a:xfrm>
          <a:prstGeom prst="chevron">
            <a:avLst>
              <a:gd name="adj" fmla="val 71159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3565A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22800" y="1310414"/>
            <a:ext cx="2121200" cy="4738389"/>
          </a:xfrm>
          <a:prstGeom prst="roundRect">
            <a:avLst>
              <a:gd name="adj" fmla="val 2917"/>
            </a:avLst>
          </a:prstGeom>
          <a:noFill/>
        </p:spPr>
        <p:txBody>
          <a:bodyPr wrap="square" rtlCol="0">
            <a:no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BYOD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Desktop Optimization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New Databases supported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Digital Strategy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Citi Voice Manager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Execution 2.0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IT Process Automation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IT Compliance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err="1" smtClean="0">
                <a:solidFill>
                  <a:srgbClr val="84BD00"/>
                </a:solidFill>
              </a:rPr>
              <a:t>MongoDB</a:t>
            </a:r>
            <a:r>
              <a:rPr lang="en-US" sz="1050" dirty="0" smtClean="0">
                <a:solidFill>
                  <a:srgbClr val="84BD00"/>
                </a:solidFill>
              </a:rPr>
              <a:t> as a Service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Storage MIS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Security automation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Cloud Automation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DB CAP resolution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Connecting Citi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Tech Expos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CTO Financial Dashboard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CTO Risk &amp; Control Dashboard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End User Productivity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PM Productivity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Lab expansion / network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err="1" smtClean="0">
                <a:solidFill>
                  <a:srgbClr val="84BD00"/>
                </a:solidFill>
              </a:rPr>
              <a:t>Hackathons</a:t>
            </a:r>
            <a:endParaRPr lang="en-US" sz="1050" dirty="0" smtClean="0">
              <a:solidFill>
                <a:srgbClr val="84BD00"/>
              </a:solidFill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</a:rPr>
              <a:t>ITPAG </a:t>
            </a: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 CAMP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Developer Events, Digest, Collaboration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Developer VDI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CPMC Compliance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PC Admin Access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App Entitlement </a:t>
            </a:r>
            <a:r>
              <a:rPr lang="en-US" sz="1050" dirty="0" err="1" smtClean="0">
                <a:solidFill>
                  <a:srgbClr val="84BD00"/>
                </a:solidFill>
                <a:sym typeface="Wingdings" panose="05000000000000000000" pitchFamily="2" charset="2"/>
              </a:rPr>
              <a:t>Mgmt</a:t>
            </a:r>
            <a:endParaRPr lang="en-US" sz="1050" dirty="0" smtClean="0">
              <a:solidFill>
                <a:srgbClr val="84BD00"/>
              </a:solidFill>
              <a:sym typeface="Wingdings" panose="05000000000000000000" pitchFamily="2" charset="2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Citi Directory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rgbClr val="84BD00"/>
                </a:solidFill>
                <a:sym typeface="Wingdings" panose="05000000000000000000" pitchFamily="2" charset="2"/>
              </a:rPr>
              <a:t>Marketplace “re-imagining”</a:t>
            </a:r>
            <a:endParaRPr lang="en-US" sz="1050" dirty="0">
              <a:solidFill>
                <a:srgbClr val="84BD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60048" y="5414766"/>
            <a:ext cx="1077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FFFF">
                    <a:lumMod val="65000"/>
                  </a:srgbClr>
                </a:solidFill>
              </a:rPr>
              <a:t>CTO Goals</a:t>
            </a:r>
          </a:p>
        </p:txBody>
      </p:sp>
      <p:sp>
        <p:nvSpPr>
          <p:cNvPr id="35" name="Pentagon 34"/>
          <p:cNvSpPr/>
          <p:nvPr/>
        </p:nvSpPr>
        <p:spPr>
          <a:xfrm>
            <a:off x="95005" y="727896"/>
            <a:ext cx="1344912" cy="484632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TALENT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1282263" y="727896"/>
            <a:ext cx="1465468" cy="4846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GOALS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0" name="Chevron 39"/>
          <p:cNvSpPr/>
          <p:nvPr/>
        </p:nvSpPr>
        <p:spPr>
          <a:xfrm>
            <a:off x="2588964" y="733915"/>
            <a:ext cx="2025077" cy="484632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APPROACH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4477407" y="739934"/>
            <a:ext cx="2500033" cy="484632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CLIENTS, PARTNERS, CONSTITUENTS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6811266" y="739933"/>
            <a:ext cx="2277325" cy="484632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OUTCOMES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92170" y="1170943"/>
            <a:ext cx="2032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rgbClr val="FFFFFF">
                    <a:lumMod val="65000"/>
                  </a:srgbClr>
                </a:solidFill>
              </a:rPr>
              <a:t>SAMPLE ACCOMPLISHMENTS</a:t>
            </a:r>
            <a:endParaRPr lang="en-US" sz="1000" i="1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7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4RTaAjHyEygaBEjBnBUjg"/>
</p:tagLst>
</file>

<file path=ppt/theme/theme1.xml><?xml version="1.0" encoding="utf-8"?>
<a:theme xmlns:a="http://schemas.openxmlformats.org/drawingml/2006/main" name="Office Theme">
  <a:themeElements>
    <a:clrScheme name="Citi Color Pallet">
      <a:dk1>
        <a:srgbClr val="002D72"/>
      </a:dk1>
      <a:lt1>
        <a:srgbClr val="FFFFFF"/>
      </a:lt1>
      <a:dk2>
        <a:srgbClr val="53565A"/>
      </a:dk2>
      <a:lt2>
        <a:srgbClr val="97999B"/>
      </a:lt2>
      <a:accent1>
        <a:srgbClr val="00BDF2"/>
      </a:accent1>
      <a:accent2>
        <a:srgbClr val="FF0000"/>
      </a:accent2>
      <a:accent3>
        <a:srgbClr val="C6007E"/>
      </a:accent3>
      <a:accent4>
        <a:srgbClr val="A05EB5"/>
      </a:accent4>
      <a:accent5>
        <a:srgbClr val="00B0B9"/>
      </a:accent5>
      <a:accent6>
        <a:srgbClr val="F79646"/>
      </a:accent6>
      <a:hlink>
        <a:srgbClr val="00BDF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Citi Color Pallet">
      <a:dk1>
        <a:srgbClr val="002D72"/>
      </a:dk1>
      <a:lt1>
        <a:srgbClr val="FFFFFF"/>
      </a:lt1>
      <a:dk2>
        <a:srgbClr val="53565A"/>
      </a:dk2>
      <a:lt2>
        <a:srgbClr val="97999B"/>
      </a:lt2>
      <a:accent1>
        <a:srgbClr val="00BDF2"/>
      </a:accent1>
      <a:accent2>
        <a:srgbClr val="FF0000"/>
      </a:accent2>
      <a:accent3>
        <a:srgbClr val="C6007E"/>
      </a:accent3>
      <a:accent4>
        <a:srgbClr val="A05EB5"/>
      </a:accent4>
      <a:accent5>
        <a:srgbClr val="00B0B9"/>
      </a:accent5>
      <a:accent6>
        <a:srgbClr val="F79646"/>
      </a:accent6>
      <a:hlink>
        <a:srgbClr val="00BDF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Citi Color Pallet">
      <a:dk1>
        <a:srgbClr val="002D72"/>
      </a:dk1>
      <a:lt1>
        <a:srgbClr val="FFFFFF"/>
      </a:lt1>
      <a:dk2>
        <a:srgbClr val="53565A"/>
      </a:dk2>
      <a:lt2>
        <a:srgbClr val="97999B"/>
      </a:lt2>
      <a:accent1>
        <a:srgbClr val="00BDF2"/>
      </a:accent1>
      <a:accent2>
        <a:srgbClr val="FF0000"/>
      </a:accent2>
      <a:accent3>
        <a:srgbClr val="C6007E"/>
      </a:accent3>
      <a:accent4>
        <a:srgbClr val="A05EB5"/>
      </a:accent4>
      <a:accent5>
        <a:srgbClr val="00B0B9"/>
      </a:accent5>
      <a:accent6>
        <a:srgbClr val="F79646"/>
      </a:accent6>
      <a:hlink>
        <a:srgbClr val="00BDF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irm Format - English (US)">
  <a:themeElements>
    <a:clrScheme name="Firm Forma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mall Logo Footer">
  <a:themeElements>
    <a:clrScheme name="Citi Color Pallet">
      <a:dk1>
        <a:srgbClr val="002D72"/>
      </a:dk1>
      <a:lt1>
        <a:srgbClr val="FFFFFF"/>
      </a:lt1>
      <a:dk2>
        <a:srgbClr val="53565A"/>
      </a:dk2>
      <a:lt2>
        <a:srgbClr val="97999B"/>
      </a:lt2>
      <a:accent1>
        <a:srgbClr val="00BDF2"/>
      </a:accent1>
      <a:accent2>
        <a:srgbClr val="FF0000"/>
      </a:accent2>
      <a:accent3>
        <a:srgbClr val="C6007E"/>
      </a:accent3>
      <a:accent4>
        <a:srgbClr val="A05EB5"/>
      </a:accent4>
      <a:accent5>
        <a:srgbClr val="00B0B9"/>
      </a:accent5>
      <a:accent6>
        <a:srgbClr val="F79646"/>
      </a:accent6>
      <a:hlink>
        <a:srgbClr val="00BDF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TI MOR -  Template">
  <a:themeElements>
    <a:clrScheme name="CIB_Pres NEW 17-Apr 1">
      <a:dk1>
        <a:srgbClr val="000000"/>
      </a:dk1>
      <a:lt1>
        <a:srgbClr val="FFFFFF"/>
      </a:lt1>
      <a:dk2>
        <a:srgbClr val="4E728F"/>
      </a:dk2>
      <a:lt2>
        <a:srgbClr val="969696"/>
      </a:lt2>
      <a:accent1>
        <a:srgbClr val="BED8EC"/>
      </a:accent1>
      <a:accent2>
        <a:srgbClr val="003082"/>
      </a:accent2>
      <a:accent3>
        <a:srgbClr val="FFFFFF"/>
      </a:accent3>
      <a:accent4>
        <a:srgbClr val="000000"/>
      </a:accent4>
      <a:accent5>
        <a:srgbClr val="DBE9F4"/>
      </a:accent5>
      <a:accent6>
        <a:srgbClr val="002A75"/>
      </a:accent6>
      <a:hlink>
        <a:srgbClr val="C0C0C0"/>
      </a:hlink>
      <a:folHlink>
        <a:srgbClr val="00A8EB"/>
      </a:folHlink>
    </a:clrScheme>
    <a:fontScheme name="CIB_Pres NEW 17-Ap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IB_Pres NEW 17-Apr 1">
        <a:dk1>
          <a:srgbClr val="000000"/>
        </a:dk1>
        <a:lt1>
          <a:srgbClr val="FFFFFF"/>
        </a:lt1>
        <a:dk2>
          <a:srgbClr val="4E728F"/>
        </a:dk2>
        <a:lt2>
          <a:srgbClr val="969696"/>
        </a:lt2>
        <a:accent1>
          <a:srgbClr val="BED8EC"/>
        </a:accent1>
        <a:accent2>
          <a:srgbClr val="003082"/>
        </a:accent2>
        <a:accent3>
          <a:srgbClr val="FFFFFF"/>
        </a:accent3>
        <a:accent4>
          <a:srgbClr val="000000"/>
        </a:accent4>
        <a:accent5>
          <a:srgbClr val="DBE9F4"/>
        </a:accent5>
        <a:accent6>
          <a:srgbClr val="002A75"/>
        </a:accent6>
        <a:hlink>
          <a:srgbClr val="C0C0C0"/>
        </a:hlink>
        <a:folHlink>
          <a:srgbClr val="00A8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iti Enterprise">
      <a:dk1>
        <a:srgbClr val="53565A"/>
      </a:dk1>
      <a:lt1>
        <a:srgbClr val="FFFFFF"/>
      </a:lt1>
      <a:dk2>
        <a:srgbClr val="002D72"/>
      </a:dk2>
      <a:lt2>
        <a:srgbClr val="97999B"/>
      </a:lt2>
      <a:accent1>
        <a:srgbClr val="00BDF2"/>
      </a:accent1>
      <a:accent2>
        <a:srgbClr val="FFAA00"/>
      </a:accent2>
      <a:accent3>
        <a:srgbClr val="A05EB5"/>
      </a:accent3>
      <a:accent4>
        <a:srgbClr val="00B0B9"/>
      </a:accent4>
      <a:accent5>
        <a:srgbClr val="84BD00"/>
      </a:accent5>
      <a:accent6>
        <a:srgbClr val="C4D600"/>
      </a:accent6>
      <a:hlink>
        <a:srgbClr val="008CE6"/>
      </a:hlink>
      <a:folHlink>
        <a:srgbClr val="C6007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4">
    <a:dk1>
      <a:srgbClr val="53565A"/>
    </a:dk1>
    <a:lt1>
      <a:srgbClr val="FFFFFF"/>
    </a:lt1>
    <a:dk2>
      <a:srgbClr val="002D72"/>
    </a:dk2>
    <a:lt2>
      <a:srgbClr val="97999B"/>
    </a:lt2>
    <a:accent1>
      <a:srgbClr val="00BDF2"/>
    </a:accent1>
    <a:accent2>
      <a:srgbClr val="FFA202"/>
    </a:accent2>
    <a:accent3>
      <a:srgbClr val="FFFFFF"/>
    </a:accent3>
    <a:accent4>
      <a:srgbClr val="5F5F61"/>
    </a:accent4>
    <a:accent5>
      <a:srgbClr val="AADBF7"/>
    </a:accent5>
    <a:accent6>
      <a:srgbClr val="E79202"/>
    </a:accent6>
    <a:hlink>
      <a:srgbClr val="FF0000"/>
    </a:hlink>
    <a:folHlink>
      <a:srgbClr val="890C58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1553C8B6829468A8434107BC79C46" ma:contentTypeVersion="8" ma:contentTypeDescription="Create a new document." ma:contentTypeScope="" ma:versionID="ffe2e3b0ca113bdb32d9c4b0543d2298">
  <xsd:schema xmlns:xsd="http://www.w3.org/2001/XMLSchema" xmlns:xs="http://www.w3.org/2001/XMLSchema" xmlns:p="http://schemas.microsoft.com/office/2006/metadata/properties" xmlns:ns2="e5ccf9fb-06ec-4a7a-b564-62b12514f6ec" xmlns:ns3="81142d49-c53b-4722-939a-4f4a3970dd5a" targetNamespace="http://schemas.microsoft.com/office/2006/metadata/properties" ma:root="true" ma:fieldsID="4608ee80fc0aee2f47acc1f021f4c406" ns2:_="" ns3:_="">
    <xsd:import namespace="e5ccf9fb-06ec-4a7a-b564-62b12514f6ec"/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Link_x0020_to_x0020_vendor_x0020_on_x002d_boarding_x0020_info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cf9fb-06ec-4a7a-b564-62b12514f6ec" elementFormDefault="qualified">
    <xsd:import namespace="http://schemas.microsoft.com/office/2006/documentManagement/types"/>
    <xsd:import namespace="http://schemas.microsoft.com/office/infopath/2007/PartnerControls"/>
    <xsd:element name="Link_x0020_to_x0020_vendor_x0020_on_x002d_boarding_x0020_info" ma:index="8" nillable="true" ma:displayName="Link to vendor on-boarding info" ma:description="Link to vendor on-boarding pipeline info" ma:format="Hyperlink" ma:internalName="Link_x0020_to_x0020_vendor_x0020_on_x002d_boarding_x0020_inf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1142d49-c53b-4722-939a-4f4a3970dd5a">5VV4N5WWKAS4-281-1308</_dlc_DocId>
    <_dlc_DocIdUrl xmlns="81142d49-c53b-4722-939a-4f4a3970dd5a">
      <Url>https://catecollaboration.citigroup.net/businesssupport/stratplan/etsvm/et/_layouts/DocIdRedir.aspx?ID=5VV4N5WWKAS4-281-1308</Url>
      <Description>5VV4N5WWKAS4-281-1308</Description>
    </_dlc_DocIdUrl>
    <Link_x0020_to_x0020_vendor_x0020_on_x002d_boarding_x0020_info xmlns="e5ccf9fb-06ec-4a7a-b564-62b12514f6ec">
      <Url xsi:nil="true"/>
      <Description xsi:nil="true"/>
    </Link_x0020_to_x0020_vendor_x0020_on_x002d_boarding_x0020_info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7F4952-2A01-47FB-82F6-B4CA97B2D11A}"/>
</file>

<file path=customXml/itemProps2.xml><?xml version="1.0" encoding="utf-8"?>
<ds:datastoreItem xmlns:ds="http://schemas.openxmlformats.org/officeDocument/2006/customXml" ds:itemID="{C29D0EFA-5C7D-4A4A-83C3-83219C48E935}"/>
</file>

<file path=customXml/itemProps3.xml><?xml version="1.0" encoding="utf-8"?>
<ds:datastoreItem xmlns:ds="http://schemas.openxmlformats.org/officeDocument/2006/customXml" ds:itemID="{09AF6B04-6CF3-4AB2-83AB-36B881AA640F}"/>
</file>

<file path=customXml/itemProps4.xml><?xml version="1.0" encoding="utf-8"?>
<ds:datastoreItem xmlns:ds="http://schemas.openxmlformats.org/officeDocument/2006/customXml" ds:itemID="{C691CCD9-2DC9-4E9E-9AF4-ECAA1239113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12969</TotalTime>
  <Words>1870</Words>
  <Application>Microsoft Office PowerPoint</Application>
  <PresentationFormat>On-screen Show (4:3)</PresentationFormat>
  <Paragraphs>553</Paragraphs>
  <Slides>33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Office Theme</vt:lpstr>
      <vt:lpstr>Custom Design</vt:lpstr>
      <vt:lpstr>4_Office Theme</vt:lpstr>
      <vt:lpstr>Firm Format - English (US)</vt:lpstr>
      <vt:lpstr>Small Logo Footer</vt:lpstr>
      <vt:lpstr>4_CTI MOR -  Template</vt:lpstr>
      <vt:lpstr>2_Office Theme</vt:lpstr>
      <vt:lpstr>think-cell Slide</vt:lpstr>
      <vt:lpstr>Emerging Technology</vt:lpstr>
      <vt:lpstr>Summary</vt:lpstr>
      <vt:lpstr>Agenda</vt:lpstr>
      <vt:lpstr>PowerPoint Presentation</vt:lpstr>
      <vt:lpstr>Tech Banking  / Ventures </vt:lpstr>
      <vt:lpstr>Tech Banking Alignment Matrix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Citi Global Innovation Labs  </vt:lpstr>
      <vt:lpstr>PowerPoint Presentation</vt:lpstr>
      <vt:lpstr>Citi Global Accelerator Programs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CATE Engagement Model – Emerging technology Scope</vt:lpstr>
      <vt:lpstr>PowerPoint Presentation</vt:lpstr>
      <vt:lpstr>PowerPoint Presentation</vt:lpstr>
      <vt:lpstr>2014 Year in Review - Snapshot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Schulberger, Jamie</dc:creator>
  <cp:lastModifiedBy>Marshall, John W [CCC-OT_IT]</cp:lastModifiedBy>
  <cp:revision>373</cp:revision>
  <cp:lastPrinted>2015-02-18T14:02:47Z</cp:lastPrinted>
  <dcterms:created xsi:type="dcterms:W3CDTF">2014-05-29T20:25:22Z</dcterms:created>
  <dcterms:modified xsi:type="dcterms:W3CDTF">2015-02-20T13:57:11Z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a758e5c3-5273-4d52-b932-edc0cba97340</vt:lpwstr>
  </property>
  <property fmtid="{D5CDD505-2E9C-101B-9397-08002B2CF9AE}" pid="3" name="ContentTypeId">
    <vt:lpwstr>0x010100E911553C8B6829468A8434107BC79C46</vt:lpwstr>
  </property>
</Properties>
</file>