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9" r:id="rId7"/>
    <p:sldId id="267" r:id="rId8"/>
    <p:sldId id="270" r:id="rId9"/>
    <p:sldId id="257" r:id="rId10"/>
    <p:sldId id="269" r:id="rId11"/>
    <p:sldId id="271" r:id="rId12"/>
    <p:sldId id="272" r:id="rId13"/>
    <p:sldId id="268" r:id="rId14"/>
    <p:sldId id="265" r:id="rId15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5BDDF"/>
    <a:srgbClr val="3333CC"/>
    <a:srgbClr val="948A54"/>
    <a:srgbClr val="FF8000"/>
    <a:srgbClr val="5B77C5"/>
    <a:srgbClr val="0000FF"/>
    <a:srgbClr val="F5F9F7"/>
    <a:srgbClr val="0066FF"/>
    <a:srgbClr val="66FF66"/>
    <a:srgbClr val="B7D3C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741" autoAdjust="0"/>
    <p:restoredTop sz="98569" autoAdjust="0"/>
  </p:normalViewPr>
  <p:slideViewPr>
    <p:cSldViewPr>
      <p:cViewPr varScale="1">
        <p:scale>
          <a:sx n="87" d="100"/>
          <a:sy n="87" d="100"/>
        </p:scale>
        <p:origin x="-1314" y="-90"/>
      </p:cViewPr>
      <p:guideLst>
        <p:guide orient="horz" pos="123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-2790" y="-108"/>
      </p:cViewPr>
      <p:guideLst>
        <p:guide orient="horz" pos="3024"/>
        <p:guide pos="230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rut152v1crp\hv41807$\My%20Documents\Projects\Storage\market_share_networkattached_249602%20-%20updated%2004-24-20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rut152v1crp\hv41807$\My%20Documents\market_share_networkattached_24960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tx>
            <c:strRef>
              <c:f>Total_Market!$A$149</c:f>
              <c:strCache>
                <c:ptCount val="1"/>
                <c:pt idx="0">
                  <c:v>EMC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Total_Market!$B$150:$F$150</c:f>
              <c:numCache>
                <c:formatCode>#,##0.0</c:formatCode>
                <c:ptCount val="5"/>
                <c:pt idx="0">
                  <c:v>11.531455949844883</c:v>
                </c:pt>
                <c:pt idx="1">
                  <c:v>19.502226418264303</c:v>
                </c:pt>
                <c:pt idx="2">
                  <c:v>29.067549706023584</c:v>
                </c:pt>
                <c:pt idx="3">
                  <c:v>41.672220525306429</c:v>
                </c:pt>
                <c:pt idx="4">
                  <c:v>47.92421355719415</c:v>
                </c:pt>
              </c:numCache>
            </c:numRef>
          </c:val>
        </c:ser>
        <c:ser>
          <c:idx val="2"/>
          <c:order val="2"/>
          <c:tx>
            <c:strRef>
              <c:f>Total_Market!$A$155</c:f>
              <c:strCache>
                <c:ptCount val="1"/>
                <c:pt idx="0">
                  <c:v>IBM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Total_Market!$B$156:$F$156</c:f>
              <c:numCache>
                <c:formatCode>#,##0.0</c:formatCode>
                <c:ptCount val="5"/>
                <c:pt idx="0">
                  <c:v>8.0462198458982854</c:v>
                </c:pt>
                <c:pt idx="1">
                  <c:v>7.8027683219878412</c:v>
                </c:pt>
                <c:pt idx="2">
                  <c:v>6.4037883276594885</c:v>
                </c:pt>
                <c:pt idx="3">
                  <c:v>5.0155883808699775</c:v>
                </c:pt>
                <c:pt idx="4">
                  <c:v>3.305584115507501</c:v>
                </c:pt>
              </c:numCache>
            </c:numRef>
          </c:val>
        </c:ser>
        <c:ser>
          <c:idx val="3"/>
          <c:order val="3"/>
          <c:tx>
            <c:strRef>
              <c:f>Total_Market!$A$158</c:f>
              <c:strCache>
                <c:ptCount val="1"/>
                <c:pt idx="0">
                  <c:v>HP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Total_Market!$B$159:$F$159</c:f>
              <c:numCache>
                <c:formatCode>#,##0.0</c:formatCode>
                <c:ptCount val="5"/>
                <c:pt idx="0">
                  <c:v>4.3384731904452574</c:v>
                </c:pt>
                <c:pt idx="1">
                  <c:v>2.5973184151634197</c:v>
                </c:pt>
                <c:pt idx="2">
                  <c:v>2.0197947599631192</c:v>
                </c:pt>
                <c:pt idx="3">
                  <c:v>1.7052668170264336</c:v>
                </c:pt>
                <c:pt idx="4">
                  <c:v>2.2811110005564657</c:v>
                </c:pt>
              </c:numCache>
            </c:numRef>
          </c:val>
        </c:ser>
        <c:ser>
          <c:idx val="4"/>
          <c:order val="4"/>
          <c:tx>
            <c:strRef>
              <c:f>Total_Market!$A$161</c:f>
              <c:strCache>
                <c:ptCount val="1"/>
                <c:pt idx="0">
                  <c:v>Oracle-Sun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Total_Market!$B$162:$F$162</c:f>
              <c:numCache>
                <c:formatCode>#,##0.0</c:formatCode>
                <c:ptCount val="5"/>
                <c:pt idx="0">
                  <c:v>0.52342688909221691</c:v>
                </c:pt>
                <c:pt idx="1">
                  <c:v>2.6617899304097143</c:v>
                </c:pt>
                <c:pt idx="2">
                  <c:v>1.9935778247579043</c:v>
                </c:pt>
                <c:pt idx="3">
                  <c:v>1.3847205340487265</c:v>
                </c:pt>
                <c:pt idx="4">
                  <c:v>1.8032692239186219</c:v>
                </c:pt>
              </c:numCache>
            </c:numRef>
          </c:val>
        </c:ser>
        <c:ser>
          <c:idx val="5"/>
          <c:order val="5"/>
          <c:tx>
            <c:strRef>
              <c:f>Total_Market!$A$164</c:f>
              <c:strCache>
                <c:ptCount val="1"/>
                <c:pt idx="0">
                  <c:v>Netgear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Total_Market!$B$165:$F$165</c:f>
              <c:numCache>
                <c:formatCode>#,##0.0</c:formatCode>
                <c:ptCount val="5"/>
                <c:pt idx="0">
                  <c:v>1.289915895175465</c:v>
                </c:pt>
                <c:pt idx="1">
                  <c:v>1.326345915549292</c:v>
                </c:pt>
                <c:pt idx="2">
                  <c:v>1.3097754887627517</c:v>
                </c:pt>
                <c:pt idx="3">
                  <c:v>1.2454676646602687</c:v>
                </c:pt>
                <c:pt idx="4">
                  <c:v>1.2136444095583094</c:v>
                </c:pt>
              </c:numCache>
            </c:numRef>
          </c:val>
        </c:ser>
        <c:ser>
          <c:idx val="6"/>
          <c:order val="6"/>
          <c:tx>
            <c:strRef>
              <c:f>Total_Market!$A$167</c:f>
              <c:strCache>
                <c:ptCount val="1"/>
                <c:pt idx="0">
                  <c:v>Dell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Total_Market!$B$168:$F$168</c:f>
              <c:numCache>
                <c:formatCode>#,##0.0</c:formatCode>
                <c:ptCount val="5"/>
                <c:pt idx="0">
                  <c:v>2.3290351834369587</c:v>
                </c:pt>
                <c:pt idx="1">
                  <c:v>1.5267657070836398</c:v>
                </c:pt>
                <c:pt idx="2">
                  <c:v>1.4079796747001494</c:v>
                </c:pt>
                <c:pt idx="3">
                  <c:v>1.202765411998804</c:v>
                </c:pt>
                <c:pt idx="4">
                  <c:v>1.0564111257288948</c:v>
                </c:pt>
              </c:numCache>
            </c:numRef>
          </c:val>
        </c:ser>
        <c:ser>
          <c:idx val="7"/>
          <c:order val="7"/>
          <c:tx>
            <c:strRef>
              <c:f>Total_Market!$A$170</c:f>
              <c:strCache>
                <c:ptCount val="1"/>
                <c:pt idx="0">
                  <c:v>Hitachi/HDS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Total_Market!$B$171:$F$171</c:f>
              <c:numCache>
                <c:formatCode>#,##0.0</c:formatCode>
                <c:ptCount val="5"/>
                <c:pt idx="0">
                  <c:v>1.1199694908832658</c:v>
                </c:pt>
                <c:pt idx="1">
                  <c:v>0.70325691608151564</c:v>
                </c:pt>
                <c:pt idx="2">
                  <c:v>0.5520748970702879</c:v>
                </c:pt>
                <c:pt idx="3">
                  <c:v>0.67041360307903264</c:v>
                </c:pt>
                <c:pt idx="4">
                  <c:v>0.79107995926675245</c:v>
                </c:pt>
              </c:numCache>
            </c:numRef>
          </c:val>
        </c:ser>
        <c:ser>
          <c:idx val="8"/>
          <c:order val="8"/>
          <c:tx>
            <c:strRef>
              <c:f>Total_Market!$A$173</c:f>
              <c:strCache>
                <c:ptCount val="1"/>
                <c:pt idx="0">
                  <c:v>Fujitsu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Total_Market!$B$174:$F$174</c:f>
              <c:numCache>
                <c:formatCode>#,##0.0</c:formatCode>
                <c:ptCount val="5"/>
                <c:pt idx="0">
                  <c:v>1.0509903639250562</c:v>
                </c:pt>
                <c:pt idx="1">
                  <c:v>0.32179366847863217</c:v>
                </c:pt>
                <c:pt idx="2">
                  <c:v>7.1288248774952264E-3</c:v>
                </c:pt>
                <c:pt idx="3">
                  <c:v>0</c:v>
                </c:pt>
                <c:pt idx="4">
                  <c:v>0.5815174731628574</c:v>
                </c:pt>
              </c:numCache>
            </c:numRef>
          </c:val>
        </c:ser>
        <c:ser>
          <c:idx val="9"/>
          <c:order val="9"/>
          <c:tx>
            <c:strRef>
              <c:f>Total_Market!$A$176</c:f>
              <c:strCache>
                <c:ptCount val="1"/>
                <c:pt idx="0">
                  <c:v>Others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Total_Market!$B$177:$F$177</c:f>
              <c:numCache>
                <c:formatCode>#,##0.0</c:formatCode>
                <c:ptCount val="5"/>
                <c:pt idx="0">
                  <c:v>28.196520259560145</c:v>
                </c:pt>
                <c:pt idx="1">
                  <c:v>24.297049298682129</c:v>
                </c:pt>
                <c:pt idx="2">
                  <c:v>17.060481303535422</c:v>
                </c:pt>
                <c:pt idx="3">
                  <c:v>11.129644085675483</c:v>
                </c:pt>
                <c:pt idx="4">
                  <c:v>10.709429206328156</c:v>
                </c:pt>
              </c:numCache>
            </c:numRef>
          </c:val>
        </c:ser>
        <c:ser>
          <c:idx val="1"/>
          <c:order val="1"/>
          <c:tx>
            <c:strRef>
              <c:f>Total_Market!$A$152</c:f>
              <c:strCache>
                <c:ptCount val="1"/>
                <c:pt idx="0">
                  <c:v>NetApp</c:v>
                </c:pt>
              </c:strCache>
            </c:strRef>
          </c:tx>
          <c:marker>
            <c:symbol val="none"/>
          </c:marker>
          <c:cat>
            <c:numRef>
              <c:f>Total_Market!$B$148:$F$148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Total_Market!$B$153:$F$153</c:f>
              <c:numCache>
                <c:formatCode>#,##0.0</c:formatCode>
                <c:ptCount val="5"/>
                <c:pt idx="0">
                  <c:v>41.574860368653354</c:v>
                </c:pt>
                <c:pt idx="1">
                  <c:v>39.261059931476503</c:v>
                </c:pt>
                <c:pt idx="2">
                  <c:v>40.178057009563148</c:v>
                </c:pt>
                <c:pt idx="3">
                  <c:v>35.974736265064465</c:v>
                </c:pt>
                <c:pt idx="4">
                  <c:v>30.333739928778229</c:v>
                </c:pt>
              </c:numCache>
            </c:numRef>
          </c:val>
        </c:ser>
        <c:marker val="1"/>
        <c:axId val="196189568"/>
        <c:axId val="196211840"/>
      </c:lineChart>
      <c:catAx>
        <c:axId val="196189568"/>
        <c:scaling>
          <c:orientation val="minMax"/>
        </c:scaling>
        <c:axPos val="b"/>
        <c:numFmt formatCode="General" sourceLinked="1"/>
        <c:tickLblPos val="nextTo"/>
        <c:spPr>
          <a:ln w="6350"/>
        </c:spPr>
        <c:crossAx val="196211840"/>
        <c:crosses val="autoZero"/>
        <c:auto val="1"/>
        <c:lblAlgn val="ctr"/>
        <c:lblOffset val="100"/>
      </c:catAx>
      <c:valAx>
        <c:axId val="196211840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aseline="0"/>
                  <a:t>% Market Share</a:t>
                </a:r>
                <a:endParaRPr lang="en-US"/>
              </a:p>
            </c:rich>
          </c:tx>
          <c:layout/>
        </c:title>
        <c:numFmt formatCode="General" sourceLinked="0"/>
        <c:tickLblPos val="nextTo"/>
        <c:crossAx val="196189568"/>
        <c:crosses val="autoZero"/>
        <c:crossBetween val="midCat"/>
      </c:valAx>
    </c:plotArea>
    <c:legend>
      <c:legendPos val="b"/>
      <c:layout/>
    </c:legend>
    <c:plotVisOnly val="1"/>
    <c:dispBlanksAs val="zero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areaChart>
        <c:grouping val="stacked"/>
        <c:ser>
          <c:idx val="0"/>
          <c:order val="0"/>
          <c:tx>
            <c:strRef>
              <c:f>Total_Market_by_Access_Protocol!$A$17</c:f>
              <c:strCache>
                <c:ptCount val="1"/>
                <c:pt idx="0">
                  <c:v>NAS (NFS/CIFS)</c:v>
                </c:pt>
              </c:strCache>
            </c:strRef>
          </c:tx>
          <c:spPr>
            <a:ln w="25400">
              <a:noFill/>
            </a:ln>
          </c:spPr>
          <c:cat>
            <c:numRef>
              <c:f>Total_Market_by_Access_Protocol!$B$16:$F$16</c:f>
              <c:numCache>
                <c:formatCode>General</c:formatCode>
                <c:ptCount val="5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</c:numCache>
            </c:numRef>
          </c:cat>
          <c:val>
            <c:numRef>
              <c:f>Total_Market_by_Access_Protocol!$B$17:$F$17</c:f>
              <c:numCache>
                <c:formatCode>#,##0.0</c:formatCode>
                <c:ptCount val="5"/>
                <c:pt idx="0">
                  <c:v>2722.0906063000002</c:v>
                </c:pt>
                <c:pt idx="1">
                  <c:v>2701.2527999999993</c:v>
                </c:pt>
                <c:pt idx="2">
                  <c:v>3711.502</c:v>
                </c:pt>
                <c:pt idx="3">
                  <c:v>4509.5370000000003</c:v>
                </c:pt>
                <c:pt idx="4">
                  <c:v>5227.7</c:v>
                </c:pt>
              </c:numCache>
            </c:numRef>
          </c:val>
        </c:ser>
        <c:ser>
          <c:idx val="1"/>
          <c:order val="1"/>
          <c:tx>
            <c:strRef>
              <c:f>Total_Market_by_Access_Protocol!$A$20</c:f>
              <c:strCache>
                <c:ptCount val="1"/>
                <c:pt idx="0">
                  <c:v>Fibre Channel SAN</c:v>
                </c:pt>
              </c:strCache>
            </c:strRef>
          </c:tx>
          <c:spPr>
            <a:ln w="25400">
              <a:noFill/>
            </a:ln>
          </c:spPr>
          <c:val>
            <c:numRef>
              <c:f>Total_Market_by_Access_Protocol!$B$20:$F$20</c:f>
              <c:numCache>
                <c:formatCode>#,##0.0</c:formatCode>
                <c:ptCount val="5"/>
                <c:pt idx="0">
                  <c:v>399.45912600000003</c:v>
                </c:pt>
                <c:pt idx="1">
                  <c:v>478.52519999999913</c:v>
                </c:pt>
                <c:pt idx="2">
                  <c:v>991.05599999999947</c:v>
                </c:pt>
                <c:pt idx="3">
                  <c:v>1806.4974146138536</c:v>
                </c:pt>
                <c:pt idx="4">
                  <c:v>2324.1999999999998</c:v>
                </c:pt>
              </c:numCache>
            </c:numRef>
          </c:val>
        </c:ser>
        <c:ser>
          <c:idx val="2"/>
          <c:order val="2"/>
          <c:tx>
            <c:strRef>
              <c:f>Total_Market_by_Access_Protocol!$A$23</c:f>
              <c:strCache>
                <c:ptCount val="1"/>
                <c:pt idx="0">
                  <c:v>iSCSI SAN</c:v>
                </c:pt>
              </c:strCache>
            </c:strRef>
          </c:tx>
          <c:spPr>
            <a:solidFill>
              <a:srgbClr val="00B050"/>
            </a:solidFill>
            <a:ln w="25400">
              <a:noFill/>
            </a:ln>
          </c:spPr>
          <c:val>
            <c:numRef>
              <c:f>Total_Market_by_Access_Protocol!$B$23:$F$23</c:f>
              <c:numCache>
                <c:formatCode>#,##0.0</c:formatCode>
                <c:ptCount val="5"/>
                <c:pt idx="0">
                  <c:v>234.79312399999998</c:v>
                </c:pt>
                <c:pt idx="1">
                  <c:v>260.50100000000009</c:v>
                </c:pt>
                <c:pt idx="2">
                  <c:v>431.5230000000002</c:v>
                </c:pt>
                <c:pt idx="3">
                  <c:v>484.5435853861444</c:v>
                </c:pt>
                <c:pt idx="4">
                  <c:v>588.9</c:v>
                </c:pt>
              </c:numCache>
            </c:numRef>
          </c:val>
        </c:ser>
        <c:axId val="196591616"/>
        <c:axId val="196593152"/>
      </c:areaChart>
      <c:catAx>
        <c:axId val="196591616"/>
        <c:scaling>
          <c:orientation val="minMax"/>
        </c:scaling>
        <c:axPos val="b"/>
        <c:numFmt formatCode="General" sourceLinked="1"/>
        <c:tickLblPos val="nextTo"/>
        <c:crossAx val="196593152"/>
        <c:crosses val="autoZero"/>
        <c:auto val="1"/>
        <c:lblAlgn val="ctr"/>
        <c:lblOffset val="100"/>
      </c:catAx>
      <c:valAx>
        <c:axId val="196593152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Total</a:t>
                </a:r>
                <a:r>
                  <a:rPr lang="en-US" baseline="0"/>
                  <a:t> Storage Revenues in Millions</a:t>
                </a:r>
                <a:endParaRPr lang="en-US"/>
              </a:p>
            </c:rich>
          </c:tx>
          <c:layout/>
        </c:title>
        <c:numFmt formatCode="_(&quot;$&quot;* #,##0_);_(&quot;$&quot;* \(#,##0\);_(&quot;$&quot;* &quot;-&quot;_);_(@_)" sourceLinked="0"/>
        <c:tickLblPos val="nextTo"/>
        <c:crossAx val="196591616"/>
        <c:crosses val="autoZero"/>
        <c:crossBetween val="midCat"/>
      </c:valAx>
    </c:plotArea>
    <c:legend>
      <c:legendPos val="b"/>
      <c:layout/>
    </c:legend>
    <c:plotVisOnly val="1"/>
  </c:chart>
  <c:spPr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169" tIns="47085" rIns="94169" bIns="47085" rtlCol="0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169" tIns="47085" rIns="94169" bIns="47085" rtlCol="0"/>
          <a:lstStyle>
            <a:lvl1pPr algn="r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572CB589-74E6-4D0B-9AB2-59CA2E4DF283}" type="datetimeFigureOut">
              <a:rPr lang="en-US"/>
              <a:pPr>
                <a:defRPr/>
              </a:pPr>
              <a:t>7/2/2014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169" tIns="47085" rIns="94169" bIns="47085" rtlCol="0" anchor="b"/>
          <a:lstStyle>
            <a:lvl1pPr algn="l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169" tIns="47085" rIns="94169" bIns="47085" rtlCol="0" anchor="b"/>
          <a:lstStyle>
            <a:lvl1pPr algn="r" eaLnBrk="0" hangingPunct="0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05802CD-9705-41E4-A466-BFFAA8B93E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840740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2" tIns="47865" rIns="95732" bIns="47865" numCol="1" anchor="t" anchorCtr="0" compatLnSpc="1">
            <a:prstTxWarp prst="textNoShape">
              <a:avLst/>
            </a:prstTxWarp>
          </a:bodyPr>
          <a:lstStyle>
            <a:lvl1pPr algn="l" defTabSz="958040" eaLnBrk="1" hangingPunct="1"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2962" y="0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2" tIns="47865" rIns="95732" bIns="47865" numCol="1" anchor="t" anchorCtr="0" compatLnSpc="1">
            <a:prstTxWarp prst="textNoShape">
              <a:avLst/>
            </a:prstTxWarp>
          </a:bodyPr>
          <a:lstStyle>
            <a:lvl1pPr algn="r" defTabSz="958040" eaLnBrk="1" hangingPunct="1"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5713" y="719138"/>
            <a:ext cx="4803775" cy="36020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2183" y="4561226"/>
            <a:ext cx="5850835" cy="432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2" tIns="47865" rIns="95732" bIns="4786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2" tIns="47865" rIns="95732" bIns="47865" numCol="1" anchor="b" anchorCtr="0" compatLnSpc="1">
            <a:prstTxWarp prst="textNoShape">
              <a:avLst/>
            </a:prstTxWarp>
          </a:bodyPr>
          <a:lstStyle>
            <a:lvl1pPr algn="l" defTabSz="958040" eaLnBrk="1" hangingPunct="1"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2962" y="9119173"/>
            <a:ext cx="3170583" cy="4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2" tIns="47865" rIns="95732" bIns="47865" numCol="1" anchor="b" anchorCtr="0" compatLnSpc="1">
            <a:prstTxWarp prst="textNoShape">
              <a:avLst/>
            </a:prstTxWarp>
          </a:bodyPr>
          <a:lstStyle>
            <a:lvl1pPr algn="r" defTabSz="958040" eaLnBrk="1" hangingPunct="1">
              <a:defRPr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CEA8BDE-4EBF-4F00-B5B5-7EEFC736243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768735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662863" y="609600"/>
            <a:ext cx="795337" cy="511175"/>
            <a:chOff x="5184" y="576"/>
            <a:chExt cx="432" cy="282"/>
          </a:xfrm>
        </p:grpSpPr>
        <p:pic>
          <p:nvPicPr>
            <p:cNvPr id="5" name="Picture 3" descr="strategy_and_dev_bug_07a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84" y="576"/>
              <a:ext cx="43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white_rectangle"/>
            <p:cNvPicPr preferRelativeResize="0">
              <a:picLocks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84" y="576"/>
              <a:ext cx="43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7" descr="Citi_877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6038" y="609600"/>
            <a:ext cx="792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7662863" y="609600"/>
            <a:ext cx="795337" cy="511175"/>
            <a:chOff x="5184" y="576"/>
            <a:chExt cx="432" cy="282"/>
          </a:xfrm>
        </p:grpSpPr>
        <p:pic>
          <p:nvPicPr>
            <p:cNvPr id="9" name="Picture 9" descr="strategy_and_dev_bug_07a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84" y="576"/>
              <a:ext cx="43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0" descr="white_rectangle"/>
            <p:cNvPicPr preferRelativeResize="0">
              <a:picLocks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84" y="576"/>
              <a:ext cx="43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2"/>
          <p:cNvSpPr>
            <a:spLocks noChangeArrowheads="1"/>
          </p:cNvSpPr>
          <p:nvPr/>
        </p:nvSpPr>
        <p:spPr bwMode="auto">
          <a:xfrm flipV="1">
            <a:off x="419100" y="3424238"/>
            <a:ext cx="8305800" cy="46037"/>
          </a:xfrm>
          <a:prstGeom prst="rect">
            <a:avLst/>
          </a:prstGeom>
          <a:solidFill>
            <a:schemeClr val="hlink"/>
          </a:soli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/>
          </a:p>
        </p:txBody>
      </p:sp>
      <p:sp>
        <p:nvSpPr>
          <p:cNvPr id="12" name="Text Box 3"/>
          <p:cNvSpPr txBox="1">
            <a:spLocks noChangeArrowheads="1"/>
          </p:cNvSpPr>
          <p:nvPr userDrawn="1"/>
        </p:nvSpPr>
        <p:spPr bwMode="auto">
          <a:xfrm>
            <a:off x="419100" y="3581400"/>
            <a:ext cx="3756025" cy="2444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>
                <a:schemeClr val="tx1"/>
              </a:buClr>
              <a:buFont typeface="Webdings" pitchFamily="18" charset="2"/>
              <a:buNone/>
              <a:defRPr/>
            </a:pPr>
            <a:r>
              <a:rPr kumimoji="1" lang="en-US" sz="1600" dirty="0" smtClean="0">
                <a:solidFill>
                  <a:schemeClr val="bg2"/>
                </a:solidFill>
              </a:rPr>
              <a:t>Citi Internal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2590800"/>
            <a:ext cx="8343900" cy="4431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2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81000" y="3106579"/>
            <a:ext cx="8343900" cy="246221"/>
          </a:xfrm>
          <a:prstGeom prst="rect">
            <a:avLst/>
          </a:prstGeom>
          <a:ln algn="ctr"/>
        </p:spPr>
        <p:txBody>
          <a:bodyPr lIns="0" tIns="0" rIns="0" bIns="0" anchor="ctr"/>
          <a:lstStyle>
            <a:lvl1pPr marL="0" indent="0" algn="r">
              <a:spcBef>
                <a:spcPct val="50000"/>
              </a:spcBef>
              <a:buFont typeface="Wingdings 2" pitchFamily="18" charset="2"/>
              <a:buNone/>
              <a:defRPr kumimoji="1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DF2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subtitle </a:t>
            </a:r>
            <a:r>
              <a:rPr lang="en-US" dirty="0" smtClean="0"/>
              <a:t>style</a:t>
            </a:r>
            <a:endParaRPr lang="en-US" dirty="0"/>
          </a:p>
        </p:txBody>
      </p:sp>
      <p:pic>
        <p:nvPicPr>
          <p:cNvPr id="15" name="Picture 6" descr="citi-r_2c-blu_pos_rgb-ppt-r3.jp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59538" y="4945063"/>
            <a:ext cx="2430462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6324600" y="3581400"/>
            <a:ext cx="2362200" cy="2462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algn="r" defTabSz="965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tx1"/>
              </a:buClr>
              <a:buFont typeface="Webdings" pitchFamily="18" charset="2"/>
              <a:buNone/>
              <a:defRPr kumimoji="1" lang="en-US" sz="1600" kern="1200" dirty="0" smtClean="0">
                <a:solidFill>
                  <a:schemeClr val="bg2"/>
                </a:solidFill>
                <a:latin typeface="Arial" charset="0"/>
                <a:ea typeface="+mn-ea"/>
                <a:cs typeface="Arial" charset="0"/>
              </a:defRPr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21" name="Rectangle 20"/>
          <p:cNvSpPr/>
          <p:nvPr userDrawn="1"/>
        </p:nvSpPr>
        <p:spPr>
          <a:xfrm>
            <a:off x="381000" y="609600"/>
            <a:ext cx="4540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0" dirty="0" smtClean="0">
                <a:solidFill>
                  <a:schemeClr val="bg1">
                    <a:lumMod val="75000"/>
                  </a:schemeClr>
                </a:solidFill>
              </a:rPr>
              <a:t>Citi Architecture &amp; Technology Engineering</a:t>
            </a:r>
            <a:endParaRPr lang="en-US" sz="1800" b="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382000" cy="350837"/>
          </a:xfrm>
          <a:prstGeom prst="rect">
            <a:avLst/>
          </a:prstGeom>
        </p:spPr>
        <p:txBody>
          <a:bodyPr lIns="9144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A40F4-AFDF-4D3F-B3E0-57B5F00958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04800" y="609600"/>
            <a:ext cx="8382000" cy="33918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b="1">
                <a:solidFill>
                  <a:srgbClr val="C000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57200" y="1219200"/>
            <a:ext cx="8153400" cy="4953000"/>
          </a:xfrm>
          <a:prstGeom prst="rect">
            <a:avLst/>
          </a:prstGeom>
        </p:spPr>
        <p:txBody>
          <a:bodyPr/>
          <a:lstStyle>
            <a:lvl1pPr>
              <a:buClrTx/>
              <a:defRPr kumimoji="1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>
              <a:defRPr kumimoji="1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2pPr>
            <a:lvl3pPr>
              <a:defRPr kumimoji="1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3pPr>
            <a:lvl4pPr>
              <a:defRPr kumimoji="1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455613" marR="0" lvl="1" indent="-225425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Char char="–"/>
              <a:tabLst/>
              <a:defRPr/>
            </a:pPr>
            <a:r>
              <a:rPr lang="en-US" dirty="0" smtClean="0"/>
              <a:t>Second level</a:t>
            </a:r>
          </a:p>
          <a:p>
            <a:pPr marL="684213" marR="0" lvl="2" indent="-227013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 smtClean="0"/>
              <a:t>Third level</a:t>
            </a:r>
          </a:p>
          <a:p>
            <a:pPr marL="912813" marR="0" lvl="3" indent="-227013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 typeface="Webdings" pitchFamily="18" charset="2"/>
              <a:buChar char="4"/>
              <a:tabLst/>
              <a:defRPr/>
            </a:pPr>
            <a:r>
              <a:rPr lang="en-US" dirty="0" smtClean="0"/>
              <a:t>Fourth level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9074"/>
            <a:ext cx="8382000" cy="360363"/>
          </a:xfrm>
          <a:prstGeom prst="rect">
            <a:avLst/>
          </a:prstGeom>
        </p:spPr>
        <p:txBody>
          <a:bodyPr lIns="9144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A40F4-AFDF-4D3F-B3E0-57B5F00958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1"/>
          </p:nvPr>
        </p:nvSpPr>
        <p:spPr>
          <a:xfrm>
            <a:off x="533400" y="1219200"/>
            <a:ext cx="8077200" cy="4953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609600"/>
            <a:ext cx="8382000" cy="339186"/>
          </a:xfrm>
          <a:prstGeom prst="rect">
            <a:avLst/>
          </a:prstGeom>
        </p:spPr>
        <p:txBody>
          <a:bodyPr lIns="91440"/>
          <a:lstStyle>
            <a:lvl1pPr>
              <a:buFontTx/>
              <a:buNone/>
              <a:defRPr b="1">
                <a:solidFill>
                  <a:srgbClr val="C000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Free-Fo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94CFE-C127-470B-829F-EF0F92674E6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219074"/>
            <a:ext cx="8305800" cy="360363"/>
          </a:xfrm>
          <a:prstGeom prst="rect">
            <a:avLst/>
          </a:prstGeom>
        </p:spPr>
        <p:txBody>
          <a:bodyPr lIns="9144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609600"/>
            <a:ext cx="8305800" cy="339186"/>
          </a:xfrm>
          <a:prstGeom prst="rect">
            <a:avLst/>
          </a:prstGeom>
        </p:spPr>
        <p:txBody>
          <a:bodyPr lIns="91440"/>
          <a:lstStyle>
            <a:lvl1pPr>
              <a:buFontTx/>
              <a:buNone/>
              <a:defRPr b="1">
                <a:solidFill>
                  <a:srgbClr val="C000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13" descr="citi_logo_0-45-114_s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75650" y="6340475"/>
            <a:ext cx="51435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Free-Fo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94CFE-C127-470B-829F-EF0F92674E6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04800" y="219074"/>
            <a:ext cx="8305800" cy="360363"/>
          </a:xfrm>
          <a:prstGeom prst="rect">
            <a:avLst/>
          </a:prstGeom>
        </p:spPr>
        <p:txBody>
          <a:bodyPr lIns="9144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304800" y="609600"/>
            <a:ext cx="8305800" cy="339186"/>
          </a:xfrm>
          <a:prstGeom prst="rect">
            <a:avLst/>
          </a:prstGeom>
        </p:spPr>
        <p:txBody>
          <a:bodyPr lIns="91440"/>
          <a:lstStyle>
            <a:lvl1pPr>
              <a:buFontTx/>
              <a:buNone/>
              <a:defRPr b="1">
                <a:solidFill>
                  <a:srgbClr val="C000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pic>
        <p:nvPicPr>
          <p:cNvPr id="5" name="Picture 13" descr="citi_logo_0-45-114_sm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75650" y="6340475"/>
            <a:ext cx="51435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153400" cy="2209800"/>
          </a:xfrm>
          <a:prstGeom prst="rect">
            <a:avLst/>
          </a:prstGeom>
        </p:spPr>
        <p:txBody>
          <a:bodyPr/>
          <a:lstStyle>
            <a:lvl1pPr>
              <a:buClrTx/>
              <a:defRPr kumimoji="1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>
              <a:defRPr kumimoji="1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2pPr>
            <a:lvl3pPr>
              <a:defRPr kumimoji="1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3pPr>
            <a:lvl4pPr>
              <a:defRPr kumimoji="1" 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defRPr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455613" marR="0" lvl="1" indent="-225425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Tx/>
              <a:buChar char="–"/>
              <a:tabLst/>
              <a:defRPr/>
            </a:pPr>
            <a:r>
              <a:rPr lang="en-US" dirty="0" smtClean="0"/>
              <a:t>Second level</a:t>
            </a:r>
          </a:p>
          <a:p>
            <a:pPr marL="684213" marR="0" lvl="2" indent="-227013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 typeface="Wingdings" pitchFamily="2" charset="2"/>
              <a:buChar char="§"/>
              <a:tabLst/>
              <a:defRPr/>
            </a:pPr>
            <a:r>
              <a:rPr lang="en-US" dirty="0" smtClean="0"/>
              <a:t>Third level</a:t>
            </a:r>
          </a:p>
          <a:p>
            <a:pPr marL="912813" marR="0" lvl="3" indent="-227013" algn="l" defTabSz="965200" rtl="0" eaLnBrk="0" fontAlgn="base" latinLnBrk="0" hangingPunc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Tx/>
              <a:buFont typeface="Webdings" pitchFamily="18" charset="2"/>
              <a:buChar char="4"/>
              <a:tabLst/>
              <a:defRPr/>
            </a:pPr>
            <a:r>
              <a:rPr lang="en-US" dirty="0" smtClean="0"/>
              <a:t>Fourth level</a:t>
            </a:r>
          </a:p>
        </p:txBody>
      </p:sp>
      <p:sp>
        <p:nvSpPr>
          <p:cNvPr id="12" name="Table Placeholder 11"/>
          <p:cNvSpPr>
            <a:spLocks noGrp="1"/>
          </p:cNvSpPr>
          <p:nvPr>
            <p:ph type="tbl" sz="quarter" idx="15"/>
          </p:nvPr>
        </p:nvSpPr>
        <p:spPr>
          <a:xfrm>
            <a:off x="457200" y="3505200"/>
            <a:ext cx="8153400" cy="2590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363"/>
            <a:ext cx="7924800" cy="3508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863" y="990600"/>
            <a:ext cx="8550275" cy="12541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58200" y="6400800"/>
            <a:ext cx="685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E5F95-142F-4FA6-8332-EF473F350B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363"/>
            <a:ext cx="7924800" cy="350837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458200" y="6400800"/>
            <a:ext cx="685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2A8498-0E4C-4008-BCCC-1B6EA5347F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924800" cy="350837"/>
          </a:xfrm>
          <a:prstGeom prst="rect">
            <a:avLst/>
          </a:prstGeom>
        </p:spPr>
        <p:txBody>
          <a:bodyPr lIns="9144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5029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Pct val="91000"/>
              <a:buFont typeface="Wingdings 2" pitchFamily="18" charset="2"/>
              <a:buChar char="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</a:t>
            </a:r>
            <a:r>
              <a:rPr lang="en-US" dirty="0" err="1" smtClean="0"/>
              <a:t>leve</a:t>
            </a:r>
            <a:endParaRPr lang="en-US" dirty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A40F4-AFDF-4D3F-B3E0-57B5F00958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04800" y="609600"/>
            <a:ext cx="7924800" cy="33918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>
                <a:solidFill>
                  <a:srgbClr val="C000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1405543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ullet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924800" cy="350837"/>
          </a:xfrm>
          <a:prstGeom prst="rect">
            <a:avLst/>
          </a:prstGeom>
        </p:spPr>
        <p:txBody>
          <a:bodyPr lIns="91440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53400" cy="5029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buSzPct val="91000"/>
              <a:buFont typeface="Wingdings 2" pitchFamily="18" charset="2"/>
              <a:buChar char=""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spcBef>
                <a:spcPts val="300"/>
              </a:spcBef>
              <a:spcAft>
                <a:spcPts val="300"/>
              </a:spcAft>
              <a:buClr>
                <a:schemeClr val="tx2">
                  <a:lumMod val="75000"/>
                  <a:lumOff val="25000"/>
                </a:schemeClr>
              </a:buCl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</a:t>
            </a:r>
            <a:r>
              <a:rPr lang="en-US" dirty="0" err="1" smtClean="0"/>
              <a:t>leve</a:t>
            </a:r>
            <a:endParaRPr lang="en-US" dirty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A40F4-AFDF-4D3F-B3E0-57B5F00958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04800" y="609600"/>
            <a:ext cx="7924800" cy="33918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>
                <a:solidFill>
                  <a:srgbClr val="C00000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11405543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5.jpe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8410575" y="314325"/>
            <a:ext cx="685800" cy="447675"/>
            <a:chOff x="5184" y="576"/>
            <a:chExt cx="432" cy="282"/>
          </a:xfrm>
        </p:grpSpPr>
        <p:pic>
          <p:nvPicPr>
            <p:cNvPr id="1042" name="Picture 3" descr="strategy_and_dev_bug_07a"/>
            <p:cNvPicPr>
              <a:picLocks noChangeAspect="1" noChangeArrowheads="1"/>
            </p:cNvPicPr>
            <p:nvPr userDrawn="1"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184" y="576"/>
              <a:ext cx="43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3" name="Picture 4" descr="white_rectangle"/>
            <p:cNvPicPr preferRelativeResize="0">
              <a:picLocks noChangeArrowheads="1"/>
            </p:cNvPicPr>
            <p:nvPr userDrawn="1"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184" y="576"/>
              <a:ext cx="43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553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7998" tIns="10799" rIns="17998" bIns="10799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chemeClr val="bg1">
                    <a:lumMod val="50000"/>
                  </a:schemeClr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Slide </a:t>
            </a:r>
            <a:fld id="{32994CFE-C127-470B-829F-EF0F92674E6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9" descr="strategy_and_dev_bug_07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995738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0" descr="strategy_and_dev_bug_07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1" descr="white_rectangle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2" descr="white_rectangle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95738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8" descr="strategy_and_dev_bug_07a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9" descr="white_rectangle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Line 21"/>
          <p:cNvSpPr>
            <a:spLocks noChangeShapeType="1"/>
          </p:cNvSpPr>
          <p:nvPr/>
        </p:nvSpPr>
        <p:spPr bwMode="auto">
          <a:xfrm>
            <a:off x="31750" y="990600"/>
            <a:ext cx="9080500" cy="0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040" name="Picture 6" descr="ot.gif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4775" y="6408737"/>
            <a:ext cx="18002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3" descr="citi_logo_0-45-114_sm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375650" y="6369843"/>
            <a:ext cx="51435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442" r:id="rId1"/>
    <p:sldLayoutId id="2147486419" r:id="rId2"/>
    <p:sldLayoutId id="2147486444" r:id="rId3"/>
    <p:sldLayoutId id="2147486445" r:id="rId4"/>
    <p:sldLayoutId id="2147486453" r:id="rId5"/>
    <p:sldLayoutId id="2147486446" r:id="rId6"/>
    <p:sldLayoutId id="2147486450" r:id="rId7"/>
    <p:sldLayoutId id="2147486451" r:id="rId8"/>
    <p:sldLayoutId id="2147486452" r:id="rId9"/>
  </p:sldLayoutIdLst>
  <p:transition/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9pPr>
    </p:titleStyle>
    <p:bodyStyle>
      <a:lvl1pPr marL="228600" indent="-228600" algn="l" defTabSz="965200" rtl="0" eaLnBrk="0" fontAlgn="base" hangingPunct="0">
        <a:spcBef>
          <a:spcPct val="75000"/>
        </a:spcBef>
        <a:spcAft>
          <a:spcPct val="0"/>
        </a:spcAft>
        <a:buClr>
          <a:schemeClr val="accent2"/>
        </a:buClr>
        <a:buFont typeface="Wingdings 2" pitchFamily="18" charset="2"/>
        <a:buChar char="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5425" algn="l" defTabSz="965200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2pPr>
      <a:lvl3pPr marL="684213" indent="-227013" algn="l" defTabSz="965200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600">
          <a:solidFill>
            <a:schemeClr val="tx1"/>
          </a:solidFill>
          <a:latin typeface="+mn-lt"/>
        </a:defRPr>
      </a:lvl3pPr>
      <a:lvl4pPr marL="912813" indent="-227013" algn="l" defTabSz="965200" rtl="0" eaLnBrk="0" fontAlgn="base" hangingPunct="0">
        <a:spcBef>
          <a:spcPct val="0"/>
        </a:spcBef>
        <a:spcAft>
          <a:spcPct val="0"/>
        </a:spcAft>
        <a:buClr>
          <a:schemeClr val="accent2"/>
        </a:buClr>
        <a:buFont typeface="Webdings" pitchFamily="18" charset="2"/>
        <a:buChar char="4"/>
        <a:defRPr kumimoji="1" sz="1600">
          <a:solidFill>
            <a:schemeClr val="tx1"/>
          </a:solidFill>
          <a:latin typeface="+mn-lt"/>
        </a:defRPr>
      </a:lvl4pPr>
      <a:lvl5pPr marL="22971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5pPr>
      <a:lvl6pPr marL="27543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6pPr>
      <a:lvl7pPr marL="32115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7pPr>
      <a:lvl8pPr marL="36687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8pPr>
      <a:lvl9pPr marL="41259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harmen.vanderlinde@citi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2600" dirty="0" smtClean="0"/>
              <a:t>Storage </a:t>
            </a:r>
            <a:endParaRPr lang="en-US" sz="26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dirty="0" smtClean="0"/>
              <a:t>Overview and Market Analysis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5486400" y="3581400"/>
            <a:ext cx="3200400" cy="246221"/>
          </a:xfrm>
        </p:spPr>
        <p:txBody>
          <a:bodyPr/>
          <a:lstStyle/>
          <a:p>
            <a:r>
              <a:rPr lang="en-US" dirty="0" smtClean="0"/>
              <a:t>July 1, 2014 – Version 1.5</a:t>
            </a:r>
            <a:endParaRPr lang="en-US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457200" y="5172670"/>
            <a:ext cx="5791200" cy="1075730"/>
          </a:xfrm>
          <a:prstGeom prst="rect">
            <a:avLst/>
          </a:prstGeom>
          <a:ln algn="ctr"/>
        </p:spPr>
        <p:txBody>
          <a:bodyPr lIns="0" tIns="0" rIns="0" bIns="0" anchor="ctr"/>
          <a:lstStyle/>
          <a:p>
            <a:pPr marL="0" marR="0" lvl="0" indent="0" algn="l" defTabSz="9652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1" 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Harmen van der Linde</a:t>
            </a:r>
          </a:p>
          <a:p>
            <a:pPr marL="0" marR="0" lvl="0" indent="0" algn="l" defTabSz="9652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1" 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Citi Architecture &amp; Technology Engineering - Emerging Technologies</a:t>
            </a:r>
          </a:p>
          <a:p>
            <a:pPr marL="0" marR="0" lvl="0" indent="0" algn="l" defTabSz="9652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1" 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Office: +1-212-816-2221</a:t>
            </a:r>
          </a:p>
          <a:p>
            <a:pPr marL="0" marR="0" lvl="0" indent="0" algn="l" defTabSz="9652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1" 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Mobile: +1-732-809-3007</a:t>
            </a:r>
          </a:p>
          <a:p>
            <a:pPr marL="0" marR="0" lvl="0" indent="0" algn="l" defTabSz="9652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>
                <a:schemeClr val="accent2"/>
              </a:buClr>
              <a:buSzTx/>
              <a:buFont typeface="Wingdings 2" pitchFamily="18" charset="2"/>
              <a:buNone/>
              <a:tabLst/>
              <a:defRPr/>
            </a:pPr>
            <a:r>
              <a:rPr kumimoji="1" lang="en-US" sz="120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Email: </a:t>
            </a:r>
            <a:r>
              <a:rPr kumimoji="1" lang="en-US" sz="1200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2"/>
              </a:rPr>
              <a:t>harmen.vanderlinde@citi.com</a:t>
            </a:r>
            <a:endParaRPr kumimoji="1" lang="en-US" sz="1200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  <a:hlinkClick r:id="rId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Evolution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94CFE-C127-470B-829F-EF0F92674E6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Technology Trends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 bwMode="auto">
          <a:xfrm>
            <a:off x="4495800" y="1295400"/>
            <a:ext cx="0" cy="472440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6324600" y="3886200"/>
            <a:ext cx="2472152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u="sng" dirty="0" smtClean="0"/>
              <a:t>Key Technology Trends:</a:t>
            </a:r>
          </a:p>
          <a:p>
            <a:pPr marL="174625" indent="-174625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000" dirty="0" smtClean="0"/>
              <a:t>Flash (host, server, array)</a:t>
            </a:r>
          </a:p>
          <a:p>
            <a:pPr marL="174625" indent="-174625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000" dirty="0" smtClean="0"/>
              <a:t>Hardware commoditization</a:t>
            </a:r>
          </a:p>
          <a:p>
            <a:pPr marL="174625" indent="-174625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000" dirty="0" smtClean="0"/>
              <a:t>Decoupling of software and hardware</a:t>
            </a:r>
          </a:p>
          <a:p>
            <a:pPr marL="174625" indent="-174625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000" dirty="0" smtClean="0"/>
              <a:t>Scale-out architectures</a:t>
            </a:r>
          </a:p>
          <a:p>
            <a:pPr marL="174625" indent="-174625">
              <a:spcBef>
                <a:spcPts val="200"/>
              </a:spcBef>
              <a:spcAft>
                <a:spcPts val="200"/>
              </a:spcAft>
              <a:buFont typeface="+mj-lt"/>
              <a:buAutoNum type="arabicPeriod"/>
            </a:pPr>
            <a:r>
              <a:rPr lang="en-US" sz="1000" dirty="0" smtClean="0"/>
              <a:t>Ethernet for storage networking</a:t>
            </a:r>
          </a:p>
        </p:txBody>
      </p:sp>
      <p:sp>
        <p:nvSpPr>
          <p:cNvPr id="11" name="Oval 10"/>
          <p:cNvSpPr/>
          <p:nvPr/>
        </p:nvSpPr>
        <p:spPr bwMode="auto">
          <a:xfrm>
            <a:off x="609600" y="3119735"/>
            <a:ext cx="762000" cy="1524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/>
              <a:t>Fiber</a:t>
            </a:r>
            <a:br>
              <a:rPr lang="en-US" sz="1000" dirty="0" smtClean="0"/>
            </a:br>
            <a:r>
              <a:rPr lang="en-US" sz="1000" dirty="0" smtClean="0"/>
              <a:t>Channel</a:t>
            </a:r>
          </a:p>
          <a:p>
            <a:pPr algn="ctr" eaLnBrk="0" hangingPunct="0"/>
            <a:r>
              <a:rPr lang="en-US" sz="1000" dirty="0" smtClean="0"/>
              <a:t>8/16 GFC</a:t>
            </a:r>
          </a:p>
          <a:p>
            <a:pPr algn="ctr" eaLnBrk="0" hangingPunct="0"/>
            <a:endParaRPr lang="en-US" sz="1000" dirty="0" smtClean="0"/>
          </a:p>
          <a:p>
            <a:pPr algn="ctr" eaLnBrk="0" hangingPunct="0"/>
            <a:r>
              <a:rPr lang="en-US" sz="1000" dirty="0" smtClean="0"/>
              <a:t>SCSI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457200" y="5410200"/>
            <a:ext cx="2977418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u="sng" dirty="0" smtClean="0"/>
              <a:t>Key Challenges:</a:t>
            </a:r>
          </a:p>
          <a:p>
            <a:pPr marL="45720" indent="-182880">
              <a:spcBef>
                <a:spcPts val="200"/>
              </a:spcBef>
              <a:spcAft>
                <a:spcPts val="200"/>
              </a:spcAft>
              <a:buAutoNum type="arabicPeriod"/>
            </a:pPr>
            <a:r>
              <a:rPr lang="en-US" sz="1000" dirty="0" smtClean="0"/>
              <a:t>Hard to </a:t>
            </a:r>
            <a:r>
              <a:rPr lang="en-US" sz="1000" smtClean="0"/>
              <a:t>incrementally scale</a:t>
            </a:r>
            <a:endParaRPr lang="en-US" sz="1000" dirty="0" smtClean="0"/>
          </a:p>
          <a:p>
            <a:pPr marL="45720" indent="-182880">
              <a:spcBef>
                <a:spcPts val="200"/>
              </a:spcBef>
              <a:spcAft>
                <a:spcPts val="200"/>
              </a:spcAft>
              <a:buAutoNum type="arabicPeriod"/>
            </a:pPr>
            <a:r>
              <a:rPr lang="en-US" sz="1000" dirty="0" smtClean="0"/>
              <a:t>Cost of dedicated Fiber Channel infrastructure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609600" y="1295400"/>
            <a:ext cx="3758239" cy="277000"/>
            <a:chOff x="609600" y="1295400"/>
            <a:chExt cx="3758239" cy="277000"/>
          </a:xfrm>
        </p:grpSpPr>
        <p:sp>
          <p:nvSpPr>
            <p:cNvPr id="16" name="TextBox 15"/>
            <p:cNvSpPr txBox="1"/>
            <p:nvPr/>
          </p:nvSpPr>
          <p:spPr>
            <a:xfrm>
              <a:off x="609600" y="1295401"/>
              <a:ext cx="16883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Networked Storage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438400" y="1295400"/>
              <a:ext cx="19294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Direct Attached Storage</a:t>
              </a:r>
            </a:p>
          </p:txBody>
        </p:sp>
      </p:grpSp>
      <p:sp>
        <p:nvSpPr>
          <p:cNvPr id="31" name="Rectangle 30"/>
          <p:cNvSpPr/>
          <p:nvPr/>
        </p:nvSpPr>
        <p:spPr bwMode="auto">
          <a:xfrm>
            <a:off x="2971800" y="2433935"/>
            <a:ext cx="762000" cy="3810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Server</a:t>
            </a:r>
          </a:p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Host</a:t>
            </a: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1524000" y="3119735"/>
            <a:ext cx="762000" cy="1524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/>
              <a:t>Ethernet</a:t>
            </a:r>
          </a:p>
          <a:p>
            <a:pPr algn="ctr" eaLnBrk="0" hangingPunct="0"/>
            <a:r>
              <a:rPr lang="en-US" sz="1000" dirty="0" smtClean="0"/>
              <a:t>1/10GE</a:t>
            </a:r>
            <a:br>
              <a:rPr lang="en-US" sz="1000" dirty="0" smtClean="0"/>
            </a:br>
            <a:endParaRPr lang="en-US" sz="1000" dirty="0" smtClean="0"/>
          </a:p>
          <a:p>
            <a:pPr algn="ctr" eaLnBrk="0" hangingPunct="0"/>
            <a:r>
              <a:rPr lang="en-US" sz="1000" dirty="0" smtClean="0"/>
              <a:t>NFS/CIFS</a:t>
            </a:r>
            <a:endParaRPr lang="en-US" sz="1000" dirty="0"/>
          </a:p>
        </p:txBody>
      </p:sp>
      <p:sp>
        <p:nvSpPr>
          <p:cNvPr id="33" name="Rectangle 32"/>
          <p:cNvSpPr/>
          <p:nvPr/>
        </p:nvSpPr>
        <p:spPr bwMode="auto">
          <a:xfrm>
            <a:off x="609600" y="4872335"/>
            <a:ext cx="762000" cy="3810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Server</a:t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Host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2586335"/>
            <a:ext cx="203200" cy="20320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205335"/>
            <a:ext cx="203200" cy="2032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205335"/>
            <a:ext cx="203200" cy="2032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205335"/>
            <a:ext cx="203200" cy="20320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2205335"/>
            <a:ext cx="203200" cy="203200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1976735"/>
            <a:ext cx="203200" cy="20320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976735"/>
            <a:ext cx="203200" cy="2032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1976735"/>
            <a:ext cx="203200" cy="20320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976735"/>
            <a:ext cx="203200" cy="203200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 bwMode="auto">
          <a:xfrm>
            <a:off x="914400" y="1748135"/>
            <a:ext cx="1066800" cy="762000"/>
          </a:xfrm>
          <a:prstGeom prst="rect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tIns="45720" rtlCol="0" anchor="t"/>
          <a:lstStyle/>
          <a:p>
            <a:pPr algn="ctr" eaLnBrk="0" hangingPunct="0"/>
            <a:r>
              <a:rPr lang="en-US" sz="900" dirty="0" smtClean="0"/>
              <a:t>Array</a:t>
            </a:r>
            <a:endParaRPr lang="en-US" sz="900" dirty="0"/>
          </a:p>
        </p:txBody>
      </p:sp>
      <p:sp>
        <p:nvSpPr>
          <p:cNvPr id="9" name="Rectangle 8"/>
          <p:cNvSpPr/>
          <p:nvPr/>
        </p:nvSpPr>
        <p:spPr bwMode="auto">
          <a:xfrm>
            <a:off x="914400" y="2433935"/>
            <a:ext cx="1066800" cy="4572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Storage </a:t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Controller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46" name="Straight Connector 45"/>
          <p:cNvCxnSpPr>
            <a:stCxn id="11" idx="0"/>
          </p:cNvCxnSpPr>
          <p:nvPr/>
        </p:nvCxnSpPr>
        <p:spPr bwMode="auto">
          <a:xfrm flipV="1">
            <a:off x="990600" y="2891135"/>
            <a:ext cx="152400" cy="22860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 flipH="1" flipV="1">
            <a:off x="1752600" y="2891135"/>
            <a:ext cx="152400" cy="22860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>
            <a:stCxn id="33" idx="0"/>
            <a:endCxn id="11" idx="4"/>
          </p:cNvCxnSpPr>
          <p:nvPr/>
        </p:nvCxnSpPr>
        <p:spPr bwMode="auto">
          <a:xfrm flipV="1">
            <a:off x="990600" y="4643735"/>
            <a:ext cx="0" cy="22860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ectangle 51"/>
          <p:cNvSpPr/>
          <p:nvPr/>
        </p:nvSpPr>
        <p:spPr bwMode="auto">
          <a:xfrm>
            <a:off x="1524000" y="4872335"/>
            <a:ext cx="762000" cy="3810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Server</a:t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Host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53" name="Straight Connector 52"/>
          <p:cNvCxnSpPr>
            <a:stCxn id="52" idx="0"/>
          </p:cNvCxnSpPr>
          <p:nvPr/>
        </p:nvCxnSpPr>
        <p:spPr bwMode="auto">
          <a:xfrm flipV="1">
            <a:off x="1905000" y="4643735"/>
            <a:ext cx="0" cy="22860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2743200" y="2971800"/>
            <a:ext cx="1447800" cy="441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u="sng" dirty="0" smtClean="0"/>
              <a:t>Key Challenges:</a:t>
            </a:r>
          </a:p>
          <a:p>
            <a:pPr marL="45720" indent="-182880">
              <a:spcBef>
                <a:spcPts val="200"/>
              </a:spcBef>
              <a:spcAft>
                <a:spcPts val="200"/>
              </a:spcAft>
              <a:buAutoNum type="arabicPeriod"/>
            </a:pPr>
            <a:r>
              <a:rPr lang="en-US" sz="1000" dirty="0" smtClean="0"/>
              <a:t>Hard to manage</a:t>
            </a:r>
          </a:p>
        </p:txBody>
      </p:sp>
      <p:grpSp>
        <p:nvGrpSpPr>
          <p:cNvPr id="58" name="Group 57"/>
          <p:cNvGrpSpPr/>
          <p:nvPr/>
        </p:nvGrpSpPr>
        <p:grpSpPr>
          <a:xfrm>
            <a:off x="4724400" y="1295400"/>
            <a:ext cx="3758239" cy="277000"/>
            <a:chOff x="609600" y="1295400"/>
            <a:chExt cx="3758239" cy="277000"/>
          </a:xfrm>
        </p:grpSpPr>
        <p:sp>
          <p:nvSpPr>
            <p:cNvPr id="59" name="TextBox 58"/>
            <p:cNvSpPr txBox="1"/>
            <p:nvPr/>
          </p:nvSpPr>
          <p:spPr>
            <a:xfrm>
              <a:off x="609600" y="1295401"/>
              <a:ext cx="168836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Networked Storage</a:t>
              </a: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438400" y="1295400"/>
              <a:ext cx="19294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Direct Attached Storage</a:t>
              </a:r>
            </a:p>
          </p:txBody>
        </p:sp>
      </p:grpSp>
      <p:sp>
        <p:nvSpPr>
          <p:cNvPr id="62" name="Oval 61"/>
          <p:cNvSpPr/>
          <p:nvPr/>
        </p:nvSpPr>
        <p:spPr bwMode="auto">
          <a:xfrm>
            <a:off x="5181600" y="3124200"/>
            <a:ext cx="762000" cy="1524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/>
              <a:t>Ethernet</a:t>
            </a:r>
          </a:p>
          <a:p>
            <a:pPr algn="ctr" eaLnBrk="0" hangingPunct="0"/>
            <a:r>
              <a:rPr lang="en-US" sz="1000" dirty="0" smtClean="0"/>
              <a:t>10/40/100</a:t>
            </a:r>
            <a:br>
              <a:rPr lang="en-US" sz="1000" dirty="0" smtClean="0"/>
            </a:br>
            <a:r>
              <a:rPr lang="en-US" sz="1000" dirty="0" smtClean="0"/>
              <a:t>GE</a:t>
            </a:r>
            <a:br>
              <a:rPr lang="en-US" sz="1000" dirty="0" smtClean="0"/>
            </a:br>
            <a:endParaRPr lang="en-US" sz="1000" dirty="0" smtClean="0"/>
          </a:p>
          <a:p>
            <a:pPr algn="ctr" eaLnBrk="0" hangingPunct="0"/>
            <a:r>
              <a:rPr lang="en-US" sz="1000" dirty="0" err="1" smtClean="0"/>
              <a:t>iSCSI</a:t>
            </a:r>
            <a:r>
              <a:rPr lang="en-US" sz="1000" dirty="0" smtClean="0"/>
              <a:t>,</a:t>
            </a:r>
            <a:br>
              <a:rPr lang="en-US" sz="1000" dirty="0" smtClean="0"/>
            </a:br>
            <a:r>
              <a:rPr lang="en-US" sz="1000" dirty="0" smtClean="0"/>
              <a:t>NFS,CIFS</a:t>
            </a:r>
            <a:endParaRPr lang="en-US" sz="1000" dirty="0"/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2209800"/>
            <a:ext cx="203200" cy="20320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2209800"/>
            <a:ext cx="203200" cy="203200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5400" y="1981200"/>
            <a:ext cx="203200" cy="203200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1981200"/>
            <a:ext cx="203200" cy="203200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62600" y="1981200"/>
            <a:ext cx="203200" cy="203200"/>
          </a:xfrm>
          <a:prstGeom prst="rect">
            <a:avLst/>
          </a:prstGeom>
        </p:spPr>
      </p:pic>
      <p:sp>
        <p:nvSpPr>
          <p:cNvPr id="72" name="Rectangle 71"/>
          <p:cNvSpPr/>
          <p:nvPr/>
        </p:nvSpPr>
        <p:spPr bwMode="auto">
          <a:xfrm>
            <a:off x="5029200" y="1752600"/>
            <a:ext cx="1066800" cy="762000"/>
          </a:xfrm>
          <a:prstGeom prst="rect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tIns="45720" rtlCol="0" anchor="t"/>
          <a:lstStyle/>
          <a:p>
            <a:pPr algn="ctr" eaLnBrk="0" hangingPunct="0"/>
            <a:r>
              <a:rPr lang="en-US" sz="900" dirty="0" smtClean="0"/>
              <a:t>Array</a:t>
            </a:r>
            <a:endParaRPr lang="en-US" sz="900" dirty="0"/>
          </a:p>
        </p:txBody>
      </p:sp>
      <p:sp>
        <p:nvSpPr>
          <p:cNvPr id="73" name="Rectangle 72"/>
          <p:cNvSpPr/>
          <p:nvPr/>
        </p:nvSpPr>
        <p:spPr bwMode="auto">
          <a:xfrm>
            <a:off x="5029200" y="2438400"/>
            <a:ext cx="1066800" cy="4572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Storage </a:t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Controller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75" name="Straight Connector 74"/>
          <p:cNvCxnSpPr>
            <a:endCxn id="73" idx="2"/>
          </p:cNvCxnSpPr>
          <p:nvPr/>
        </p:nvCxnSpPr>
        <p:spPr bwMode="auto">
          <a:xfrm flipV="1">
            <a:off x="5562600" y="2895600"/>
            <a:ext cx="0" cy="22860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Rectangle 76"/>
          <p:cNvSpPr/>
          <p:nvPr/>
        </p:nvSpPr>
        <p:spPr bwMode="auto">
          <a:xfrm>
            <a:off x="5181600" y="4876800"/>
            <a:ext cx="762000" cy="3810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Server</a:t>
            </a:r>
            <a:br>
              <a:rPr lang="en-US" sz="1000" dirty="0" smtClean="0">
                <a:solidFill>
                  <a:schemeClr val="bg1"/>
                </a:solidFill>
              </a:rPr>
            </a:br>
            <a:r>
              <a:rPr lang="en-US" sz="1000" dirty="0" smtClean="0">
                <a:solidFill>
                  <a:schemeClr val="bg1"/>
                </a:solidFill>
              </a:rPr>
              <a:t>Host</a:t>
            </a:r>
            <a:endParaRPr lang="en-US" sz="1000" dirty="0">
              <a:solidFill>
                <a:schemeClr val="bg1"/>
              </a:solidFill>
            </a:endParaRPr>
          </a:p>
        </p:txBody>
      </p:sp>
      <p:cxnSp>
        <p:nvCxnSpPr>
          <p:cNvPr id="78" name="Straight Connector 77"/>
          <p:cNvCxnSpPr>
            <a:stCxn id="77" idx="0"/>
          </p:cNvCxnSpPr>
          <p:nvPr/>
        </p:nvCxnSpPr>
        <p:spPr bwMode="auto">
          <a:xfrm flipV="1">
            <a:off x="5562600" y="4648200"/>
            <a:ext cx="0" cy="22860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1" name="Rectangle 80"/>
          <p:cNvSpPr/>
          <p:nvPr/>
        </p:nvSpPr>
        <p:spPr bwMode="auto">
          <a:xfrm>
            <a:off x="6553200" y="2438400"/>
            <a:ext cx="762000" cy="3810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Server</a:t>
            </a:r>
          </a:p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Host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82" name="Picture 8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0" y="2590800"/>
            <a:ext cx="203200" cy="203200"/>
          </a:xfrm>
          <a:prstGeom prst="rect">
            <a:avLst/>
          </a:prstGeom>
        </p:spPr>
      </p:pic>
      <p:sp>
        <p:nvSpPr>
          <p:cNvPr id="83" name="Rectangle 82"/>
          <p:cNvSpPr/>
          <p:nvPr/>
        </p:nvSpPr>
        <p:spPr bwMode="auto">
          <a:xfrm>
            <a:off x="7772400" y="2438400"/>
            <a:ext cx="762000" cy="381000"/>
          </a:xfrm>
          <a:prstGeom prst="rect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Server</a:t>
            </a:r>
          </a:p>
          <a:p>
            <a:pPr algn="ctr" eaLnBrk="0" hangingPunct="0"/>
            <a:r>
              <a:rPr lang="en-US" sz="1000" dirty="0" smtClean="0">
                <a:solidFill>
                  <a:schemeClr val="bg1"/>
                </a:solidFill>
              </a:rPr>
              <a:t>Host</a:t>
            </a:r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05800" y="2590800"/>
            <a:ext cx="203200" cy="203200"/>
          </a:xfrm>
          <a:prstGeom prst="rect">
            <a:avLst/>
          </a:prstGeom>
        </p:spPr>
      </p:pic>
      <p:sp>
        <p:nvSpPr>
          <p:cNvPr id="85" name="Rectangle 84"/>
          <p:cNvSpPr/>
          <p:nvPr/>
        </p:nvSpPr>
        <p:spPr bwMode="auto">
          <a:xfrm>
            <a:off x="6553200" y="2133600"/>
            <a:ext cx="1981200" cy="228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1000" dirty="0" smtClean="0"/>
              <a:t>Storage Controller Software</a:t>
            </a:r>
            <a:endParaRPr lang="en-US" sz="1000" dirty="0"/>
          </a:p>
        </p:txBody>
      </p:sp>
      <p:sp>
        <p:nvSpPr>
          <p:cNvPr id="86" name="Oval 85"/>
          <p:cNvSpPr/>
          <p:nvPr/>
        </p:nvSpPr>
        <p:spPr bwMode="auto">
          <a:xfrm>
            <a:off x="7429500" y="2590800"/>
            <a:ext cx="76200" cy="76200"/>
          </a:xfrm>
          <a:prstGeom prst="ellipse">
            <a:avLst/>
          </a:prstGeom>
          <a:solidFill>
            <a:schemeClr val="tx1"/>
          </a:solidFill>
          <a:ln w="12700" algn="ctr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7" name="Oval 86"/>
          <p:cNvSpPr/>
          <p:nvPr/>
        </p:nvSpPr>
        <p:spPr bwMode="auto">
          <a:xfrm>
            <a:off x="7581900" y="2590800"/>
            <a:ext cx="76200" cy="76200"/>
          </a:xfrm>
          <a:prstGeom prst="ellipse">
            <a:avLst/>
          </a:prstGeom>
          <a:solidFill>
            <a:schemeClr val="tx1"/>
          </a:solidFill>
          <a:ln w="12700" algn="ctr">
            <a:noFill/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1670" y="1981200"/>
            <a:ext cx="354330" cy="228600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41670" y="2209800"/>
            <a:ext cx="354330" cy="228600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2209800"/>
            <a:ext cx="354330" cy="228600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5029200"/>
            <a:ext cx="354330" cy="228600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514600"/>
            <a:ext cx="354330" cy="228600"/>
          </a:xfrm>
          <a:prstGeom prst="rect">
            <a:avLst/>
          </a:prstGeom>
        </p:spPr>
      </p:pic>
      <p:pic>
        <p:nvPicPr>
          <p:cNvPr id="93" name="Picture 9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00853" y="2598751"/>
            <a:ext cx="354330" cy="228600"/>
          </a:xfrm>
          <a:prstGeom prst="rect">
            <a:avLst/>
          </a:prstGeom>
        </p:spPr>
      </p:pic>
      <p:pic>
        <p:nvPicPr>
          <p:cNvPr id="94" name="Picture 9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20053" y="2598751"/>
            <a:ext cx="354330" cy="228600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2504660" y="3911379"/>
            <a:ext cx="1991139" cy="938719"/>
          </a:xfrm>
          <a:prstGeom prst="rect">
            <a:avLst/>
          </a:prstGeom>
          <a:noFill/>
        </p:spPr>
        <p:txBody>
          <a:bodyPr wrap="square" lIns="45720" tIns="45720" rtlCol="0">
            <a:spAutoFit/>
          </a:bodyPr>
          <a:lstStyle/>
          <a:p>
            <a:r>
              <a:rPr lang="en-US" sz="1000" u="sng" dirty="0" smtClean="0"/>
              <a:t>Key Data Usage Trends:</a:t>
            </a:r>
          </a:p>
          <a:p>
            <a:pPr marL="45720" indent="-137160">
              <a:spcBef>
                <a:spcPts val="200"/>
              </a:spcBef>
              <a:spcAft>
                <a:spcPts val="200"/>
              </a:spcAft>
              <a:buAutoNum type="arabicPeriod"/>
            </a:pPr>
            <a:r>
              <a:rPr lang="en-US" sz="1000" dirty="0" smtClean="0"/>
              <a:t>Virtualization: increasing</a:t>
            </a:r>
            <a:br>
              <a:rPr lang="en-US" sz="1000" dirty="0" smtClean="0"/>
            </a:br>
            <a:r>
              <a:rPr lang="en-US" sz="1000" dirty="0" smtClean="0"/>
              <a:t>   and more variable storage IO</a:t>
            </a:r>
          </a:p>
          <a:p>
            <a:pPr marL="45720" indent="-137160">
              <a:spcBef>
                <a:spcPts val="200"/>
              </a:spcBef>
              <a:spcAft>
                <a:spcPts val="200"/>
              </a:spcAft>
              <a:buAutoNum type="arabicPeriod"/>
            </a:pPr>
            <a:r>
              <a:rPr lang="en-US" sz="1000" dirty="0" smtClean="0"/>
              <a:t>High growth of unstructured</a:t>
            </a:r>
            <a:br>
              <a:rPr lang="en-US" sz="1000" dirty="0" smtClean="0"/>
            </a:br>
            <a:r>
              <a:rPr lang="en-US" sz="1000" dirty="0" smtClean="0"/>
              <a:t>   data </a:t>
            </a:r>
          </a:p>
        </p:txBody>
      </p:sp>
      <p:grpSp>
        <p:nvGrpSpPr>
          <p:cNvPr id="98" name="Group 97"/>
          <p:cNvGrpSpPr/>
          <p:nvPr/>
        </p:nvGrpSpPr>
        <p:grpSpPr>
          <a:xfrm>
            <a:off x="4800600" y="5486400"/>
            <a:ext cx="727455" cy="230832"/>
            <a:chOff x="4800600" y="5486400"/>
            <a:chExt cx="727455" cy="230832"/>
          </a:xfrm>
        </p:grpSpPr>
        <p:pic>
          <p:nvPicPr>
            <p:cNvPr id="96" name="Picture 95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0" y="5486400"/>
              <a:ext cx="354330" cy="228600"/>
            </a:xfrm>
            <a:prstGeom prst="rect">
              <a:avLst/>
            </a:prstGeom>
          </p:spPr>
        </p:pic>
        <p:sp>
          <p:nvSpPr>
            <p:cNvPr id="97" name="Rectangle 96"/>
            <p:cNvSpPr/>
            <p:nvPr/>
          </p:nvSpPr>
          <p:spPr>
            <a:xfrm>
              <a:off x="5029200" y="5486400"/>
              <a:ext cx="498855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900" dirty="0" smtClean="0"/>
                <a:t>Flash </a:t>
              </a:r>
              <a:endParaRPr lang="en-US" sz="900" dirty="0"/>
            </a:p>
          </p:txBody>
        </p:sp>
      </p:grpSp>
      <p:sp>
        <p:nvSpPr>
          <p:cNvPr id="99" name="Right Arrow 98"/>
          <p:cNvSpPr/>
          <p:nvPr/>
        </p:nvSpPr>
        <p:spPr bwMode="auto">
          <a:xfrm>
            <a:off x="4343400" y="3429000"/>
            <a:ext cx="457200" cy="838200"/>
          </a:xfrm>
          <a:prstGeom prst="rightArrow">
            <a:avLst/>
          </a:prstGeom>
          <a:solidFill>
            <a:schemeClr val="bg2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hart 14"/>
          <p:cNvGraphicFramePr/>
          <p:nvPr/>
        </p:nvGraphicFramePr>
        <p:xfrm>
          <a:off x="4114800" y="3200400"/>
          <a:ext cx="42672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Market	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990600" y="1371600"/>
          <a:ext cx="71628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0700"/>
                <a:gridCol w="1790700"/>
                <a:gridCol w="1790700"/>
                <a:gridCol w="17907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Storage Technology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Data</a:t>
                      </a:r>
                      <a:r>
                        <a:rPr lang="en-US" sz="1000" baseline="0" dirty="0" smtClean="0"/>
                        <a:t> Presentation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Access/Transport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Characteristics</a:t>
                      </a:r>
                      <a:endParaRPr lang="en-US" sz="1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SAN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Block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Fiber Channel / SCSI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High Performance</a:t>
                      </a:r>
                      <a:endParaRPr lang="en-US" sz="1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NAS/CIFS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Files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IP/Ethernet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Medium</a:t>
                      </a:r>
                      <a:r>
                        <a:rPr lang="en-US" sz="1000" baseline="0" dirty="0" smtClean="0"/>
                        <a:t> Performance/Scale</a:t>
                      </a:r>
                      <a:endParaRPr lang="en-US" sz="10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CAS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Object</a:t>
                      </a:r>
                      <a:endParaRPr 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IP/Ethernet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High Scale</a:t>
                      </a:r>
                      <a:endParaRPr lang="en-US" sz="1000" dirty="0"/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304800" y="3200400"/>
          <a:ext cx="4038600" cy="2705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8001000" y="3581400"/>
            <a:ext cx="526106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EMC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001000" y="4191000"/>
            <a:ext cx="69602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NetApp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001000" y="4800600"/>
            <a:ext cx="646331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3400" y="5943600"/>
            <a:ext cx="135165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/>
              <a:t>Source: Gartner 2012</a:t>
            </a:r>
            <a:endParaRPr lang="en-US" sz="9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94CFE-C127-470B-829F-EF0F92674E6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Landscape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Product/Solution Segments</a:t>
            </a:r>
            <a:endParaRPr lang="en-US" dirty="0"/>
          </a:p>
        </p:txBody>
      </p:sp>
      <p:grpSp>
        <p:nvGrpSpPr>
          <p:cNvPr id="57" name="Group 56"/>
          <p:cNvGrpSpPr/>
          <p:nvPr/>
        </p:nvGrpSpPr>
        <p:grpSpPr>
          <a:xfrm>
            <a:off x="457200" y="1219200"/>
            <a:ext cx="8229600" cy="4953000"/>
            <a:chOff x="457200" y="1219200"/>
            <a:chExt cx="8229600" cy="4953000"/>
          </a:xfrm>
        </p:grpSpPr>
        <p:sp>
          <p:nvSpPr>
            <p:cNvPr id="41" name="Rectangle 40"/>
            <p:cNvSpPr/>
            <p:nvPr/>
          </p:nvSpPr>
          <p:spPr bwMode="auto">
            <a:xfrm>
              <a:off x="5410200" y="1676400"/>
              <a:ext cx="1066800" cy="38983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 eaLnBrk="0" hangingPunct="0"/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4343400" y="1676400"/>
              <a:ext cx="1066800" cy="38983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 eaLnBrk="0" hangingPunct="0"/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3200400" y="1676400"/>
              <a:ext cx="1066800" cy="3886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 eaLnBrk="0" hangingPunct="0"/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133600" y="1676400"/>
              <a:ext cx="1066800" cy="3886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 eaLnBrk="0" hangingPunct="0"/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1066800" y="1676400"/>
              <a:ext cx="1066800" cy="3886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 eaLnBrk="0" hangingPunct="0"/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143000" y="1765756"/>
              <a:ext cx="914400" cy="7399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tx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hangingPunct="0"/>
              <a:r>
                <a:rPr lang="en-US" sz="800" b="1" dirty="0" smtClean="0"/>
                <a:t>All Flash </a:t>
              </a:r>
              <a:br>
                <a:rPr lang="en-US" sz="800" b="1" dirty="0" smtClean="0"/>
              </a:br>
              <a:r>
                <a:rPr lang="en-US" sz="800" b="1" dirty="0" smtClean="0"/>
                <a:t>Arrays</a:t>
              </a:r>
              <a:endParaRPr lang="en-US" sz="800" b="1" dirty="0"/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2209800" y="1765756"/>
              <a:ext cx="914400" cy="7399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tx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hangingPunct="0"/>
              <a:r>
                <a:rPr lang="en-US" sz="800" b="1" dirty="0" smtClean="0"/>
                <a:t>Hybrid </a:t>
              </a:r>
              <a:br>
                <a:rPr lang="en-US" sz="800" b="1" dirty="0" smtClean="0"/>
              </a:br>
              <a:r>
                <a:rPr lang="en-US" sz="800" b="1" dirty="0" smtClean="0"/>
                <a:t>Arrays</a:t>
              </a: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276600" y="1765756"/>
              <a:ext cx="914400" cy="7399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tx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hangingPunct="0"/>
              <a:r>
                <a:rPr lang="en-US" sz="800" b="1" dirty="0" smtClean="0"/>
                <a:t>Converged</a:t>
              </a:r>
              <a:br>
                <a:rPr lang="en-US" sz="800" b="1" dirty="0" smtClean="0"/>
              </a:br>
              <a:r>
                <a:rPr lang="en-US" sz="800" b="1" dirty="0" smtClean="0"/>
                <a:t>Appliances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4419600" y="1765756"/>
              <a:ext cx="914400" cy="7399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tx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hangingPunct="0"/>
              <a:r>
                <a:rPr lang="en-US" sz="800" b="1" dirty="0" smtClean="0"/>
                <a:t>Virtual/Server </a:t>
              </a:r>
              <a:br>
                <a:rPr lang="en-US" sz="800" b="1" dirty="0" smtClean="0"/>
              </a:br>
              <a:r>
                <a:rPr lang="en-US" sz="800" b="1" dirty="0" smtClean="0"/>
                <a:t>SAN</a:t>
              </a: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5486400" y="1765756"/>
              <a:ext cx="914400" cy="7399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tx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hangingPunct="0"/>
              <a:r>
                <a:rPr lang="en-US" sz="800" b="1" dirty="0" smtClean="0"/>
                <a:t>Distributed </a:t>
              </a:r>
              <a:br>
                <a:rPr lang="en-US" sz="800" b="1" dirty="0" smtClean="0"/>
              </a:br>
              <a:r>
                <a:rPr lang="en-US" sz="800" b="1" dirty="0" smtClean="0"/>
                <a:t>Scale-out</a:t>
              </a:r>
              <a:br>
                <a:rPr lang="en-US" sz="800" b="1" dirty="0" smtClean="0"/>
              </a:br>
              <a:r>
                <a:rPr lang="en-US" sz="800" b="1" dirty="0" smtClean="0"/>
                <a:t>Storage</a:t>
              </a:r>
            </a:p>
          </p:txBody>
        </p:sp>
        <p:cxnSp>
          <p:nvCxnSpPr>
            <p:cNvPr id="12" name="Straight Connector 11"/>
            <p:cNvCxnSpPr/>
            <p:nvPr/>
          </p:nvCxnSpPr>
          <p:spPr bwMode="auto">
            <a:xfrm>
              <a:off x="1066800" y="1600200"/>
              <a:ext cx="3200400" cy="0"/>
            </a:xfrm>
            <a:prstGeom prst="line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4343400" y="1600200"/>
              <a:ext cx="2133600" cy="0"/>
            </a:xfrm>
            <a:prstGeom prst="line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" name="TextBox 18"/>
            <p:cNvSpPr txBox="1"/>
            <p:nvPr/>
          </p:nvSpPr>
          <p:spPr>
            <a:xfrm flipH="1">
              <a:off x="1066800" y="1230868"/>
              <a:ext cx="320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accent6"/>
                  </a:solidFill>
                </a:rPr>
                <a:t>Integrated storage software </a:t>
              </a:r>
              <a:br>
                <a:rPr lang="en-US" sz="900" b="1" dirty="0" smtClean="0">
                  <a:solidFill>
                    <a:schemeClr val="accent6"/>
                  </a:solidFill>
                </a:rPr>
              </a:br>
              <a:r>
                <a:rPr lang="en-US" sz="900" b="1" dirty="0" smtClean="0">
                  <a:solidFill>
                    <a:schemeClr val="accent6"/>
                  </a:solidFill>
                </a:rPr>
                <a:t>and hardware</a:t>
              </a:r>
              <a:endParaRPr lang="en-US" sz="900" b="1" dirty="0">
                <a:solidFill>
                  <a:schemeClr val="accent6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4343400" y="1232356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accent6"/>
                  </a:solidFill>
                </a:rPr>
                <a:t>Commodity hardware with storage logic abstracted into software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4343400" y="2552581"/>
              <a:ext cx="106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Distributed cluster of storage server nodes</a:t>
              </a:r>
              <a:endParaRPr lang="en-US" sz="800" dirty="0"/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5410200" y="2552581"/>
              <a:ext cx="106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/>
              <a:r>
                <a:rPr lang="en-US" sz="800" dirty="0" smtClean="0"/>
                <a:t>Storage head-end with distributed storage nodes</a:t>
              </a: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57200" y="1689556"/>
              <a:ext cx="457200" cy="1434644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  <a:ln w="19050" algn="ctr">
              <a:solidFill>
                <a:schemeClr val="bg1"/>
              </a:solidFill>
              <a:round/>
              <a:headEnd/>
              <a:tailEnd/>
            </a:ln>
          </p:spPr>
          <p:txBody>
            <a:bodyPr vert="vert270" wrap="none" rtlCol="0" anchor="ctr"/>
            <a:lstStyle/>
            <a:p>
              <a:pPr algn="ctr" eaLnBrk="0" hangingPunct="0"/>
              <a:r>
                <a:rPr lang="en-US" sz="900" dirty="0" smtClean="0">
                  <a:solidFill>
                    <a:schemeClr val="bg1"/>
                  </a:solidFill>
                </a:rPr>
                <a:t>New Emerging Storage </a:t>
              </a:r>
              <a:br>
                <a:rPr lang="en-US" sz="900" dirty="0" smtClean="0">
                  <a:solidFill>
                    <a:schemeClr val="bg1"/>
                  </a:solidFill>
                </a:rPr>
              </a:br>
              <a:r>
                <a:rPr lang="en-US" sz="900" dirty="0" smtClean="0">
                  <a:solidFill>
                    <a:schemeClr val="bg1"/>
                  </a:solidFill>
                </a:rPr>
                <a:t>Product Segments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57200" y="4267200"/>
              <a:ext cx="457200" cy="1295400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  <a:ln w="19050" algn="ctr">
              <a:solidFill>
                <a:schemeClr val="bg1"/>
              </a:solidFill>
              <a:round/>
              <a:headEnd/>
              <a:tailEnd/>
            </a:ln>
          </p:spPr>
          <p:txBody>
            <a:bodyPr vert="vert270" wrap="none" rtlCol="0" anchor="ctr"/>
            <a:lstStyle/>
            <a:p>
              <a:pPr algn="ctr" eaLnBrk="0" hangingPunct="0"/>
              <a:r>
                <a:rPr lang="en-US" sz="900" dirty="0" smtClean="0">
                  <a:solidFill>
                    <a:schemeClr val="bg1"/>
                  </a:solidFill>
                </a:rPr>
                <a:t>Use Cases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57200" y="3124200"/>
              <a:ext cx="457200" cy="1143000"/>
            </a:xfrm>
            <a:prstGeom prst="rect">
              <a:avLst/>
            </a:prstGeom>
            <a:solidFill>
              <a:schemeClr val="bg2">
                <a:alpha val="75000"/>
              </a:schemeClr>
            </a:solidFill>
            <a:ln w="19050" algn="ctr">
              <a:solidFill>
                <a:schemeClr val="bg1"/>
              </a:solidFill>
              <a:round/>
              <a:headEnd/>
              <a:tailEnd/>
            </a:ln>
          </p:spPr>
          <p:txBody>
            <a:bodyPr vert="vert270" wrap="none" rtlCol="0" anchor="ctr"/>
            <a:lstStyle/>
            <a:p>
              <a:pPr algn="ctr" eaLnBrk="0" hangingPunct="0"/>
              <a:r>
                <a:rPr lang="en-US" sz="900" dirty="0" smtClean="0">
                  <a:solidFill>
                    <a:schemeClr val="bg1"/>
                  </a:solidFill>
                </a:rPr>
                <a:t>Strategic Focus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1143000" y="2552581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Storage arrays</a:t>
              </a:r>
              <a:br>
                <a:rPr lang="en-US" sz="800" dirty="0" smtClean="0"/>
              </a:br>
              <a:r>
                <a:rPr lang="en-US" sz="800" dirty="0" smtClean="0"/>
                <a:t>with flash-only</a:t>
              </a:r>
              <a:br>
                <a:rPr lang="en-US" sz="800" dirty="0" smtClean="0"/>
              </a:br>
              <a:r>
                <a:rPr lang="en-US" sz="800" dirty="0" smtClean="0"/>
                <a:t>storage </a:t>
              </a:r>
              <a:endParaRPr lang="en-US" sz="800" dirty="0"/>
            </a:p>
          </p:txBody>
        </p:sp>
        <p:sp>
          <p:nvSpPr>
            <p:cNvPr id="31" name="TextBox 30"/>
            <p:cNvSpPr txBox="1"/>
            <p:nvPr/>
          </p:nvSpPr>
          <p:spPr>
            <a:xfrm flipH="1">
              <a:off x="2209800" y="2552581"/>
              <a:ext cx="914400" cy="46166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800" dirty="0" smtClean="0"/>
                <a:t>Storage arrays</a:t>
              </a:r>
              <a:br>
                <a:rPr lang="en-US" sz="800" dirty="0" smtClean="0"/>
              </a:br>
              <a:r>
                <a:rPr lang="en-US" sz="800" dirty="0" smtClean="0"/>
                <a:t>with both disks and flash storage</a:t>
              </a:r>
              <a:endParaRPr lang="en-US" sz="800" dirty="0"/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3200400" y="2552581"/>
              <a:ext cx="99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Hybrid server/storage appliances </a:t>
              </a:r>
              <a:endParaRPr lang="en-US" sz="800" dirty="0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1143000" y="3289756"/>
              <a:ext cx="1066800" cy="1219200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endParaRPr lang="en-US" sz="900" dirty="0"/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7620000" y="1676400"/>
              <a:ext cx="1066800" cy="3886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 eaLnBrk="0" hangingPunct="0"/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7696200" y="1765756"/>
              <a:ext cx="914400" cy="7399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tx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hangingPunct="0"/>
              <a:r>
                <a:rPr lang="en-US" sz="800" b="1" dirty="0" smtClean="0"/>
                <a:t>Cloud</a:t>
              </a:r>
              <a:br>
                <a:rPr lang="en-US" sz="800" b="1" dirty="0" smtClean="0"/>
              </a:br>
              <a:r>
                <a:rPr lang="en-US" sz="800" b="1" dirty="0" smtClean="0"/>
                <a:t>Storage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7620000" y="2514600"/>
              <a:ext cx="1066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/>
                <a:t>Storage gateway  for cloud-based storage services</a:t>
              </a: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6553200" y="1676400"/>
              <a:ext cx="1066800" cy="38862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algn="ctr">
              <a:solidFill>
                <a:schemeClr val="bg1"/>
              </a:solidFill>
              <a:round/>
              <a:headEnd/>
              <a:tailEnd/>
            </a:ln>
          </p:spPr>
          <p:txBody>
            <a:bodyPr wrap="none" rtlCol="0" anchor="ctr"/>
            <a:lstStyle/>
            <a:p>
              <a:pPr algn="ctr" eaLnBrk="0" hangingPunct="0"/>
              <a:endParaRPr 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6629400" y="1774686"/>
              <a:ext cx="914400" cy="73991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 algn="ctr">
              <a:solidFill>
                <a:schemeClr val="tx2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/>
            <a:lstStyle/>
            <a:p>
              <a:pPr algn="ctr" eaLnBrk="0" hangingPunct="0"/>
              <a:r>
                <a:rPr lang="en-US" sz="800" b="1" dirty="0" smtClean="0"/>
                <a:t>Backup/Copy</a:t>
              </a:r>
            </a:p>
            <a:p>
              <a:pPr algn="ctr" eaLnBrk="0" hangingPunct="0"/>
              <a:r>
                <a:rPr lang="en-US" sz="800" b="1" dirty="0" smtClean="0"/>
                <a:t>Data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 flipH="1">
              <a:off x="6553200" y="2539425"/>
              <a:ext cx="10668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0" hangingPunct="0"/>
              <a:r>
                <a:rPr lang="en-US" sz="800" dirty="0" smtClean="0"/>
                <a:t>Storage data </a:t>
              </a:r>
              <a:br>
                <a:rPr lang="en-US" sz="800" dirty="0" smtClean="0"/>
              </a:br>
              <a:r>
                <a:rPr lang="en-US" sz="800" dirty="0" smtClean="0"/>
                <a:t>replication</a:t>
              </a:r>
            </a:p>
          </p:txBody>
        </p:sp>
        <p:cxnSp>
          <p:nvCxnSpPr>
            <p:cNvPr id="52" name="Straight Connector 51"/>
            <p:cNvCxnSpPr/>
            <p:nvPr/>
          </p:nvCxnSpPr>
          <p:spPr bwMode="auto">
            <a:xfrm>
              <a:off x="990600" y="3124200"/>
              <a:ext cx="7696200" cy="0"/>
            </a:xfrm>
            <a:prstGeom prst="line">
              <a:avLst/>
            </a:prstGeom>
            <a:solidFill>
              <a:schemeClr val="bg2"/>
            </a:solidFill>
            <a:ln w="12700" cap="flat" cmpd="sng" algn="ctr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 bwMode="auto">
            <a:xfrm flipV="1">
              <a:off x="990600" y="4267200"/>
              <a:ext cx="7696200" cy="13156"/>
            </a:xfrm>
            <a:prstGeom prst="line">
              <a:avLst/>
            </a:prstGeom>
            <a:solidFill>
              <a:schemeClr val="bg2"/>
            </a:solidFill>
            <a:ln w="12700" cap="flat" cmpd="sng" algn="ctr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1" name="Straight Connector 110"/>
            <p:cNvCxnSpPr/>
            <p:nvPr/>
          </p:nvCxnSpPr>
          <p:spPr bwMode="auto">
            <a:xfrm>
              <a:off x="6553200" y="1600200"/>
              <a:ext cx="2133600" cy="0"/>
            </a:xfrm>
            <a:prstGeom prst="line">
              <a:avLst/>
            </a:prstGeom>
            <a:solidFill>
              <a:schemeClr val="bg2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12" name="TextBox 111"/>
            <p:cNvSpPr txBox="1"/>
            <p:nvPr/>
          </p:nvSpPr>
          <p:spPr>
            <a:xfrm flipH="1">
              <a:off x="6553200" y="1219200"/>
              <a:ext cx="2133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dirty="0" smtClean="0">
                  <a:solidFill>
                    <a:schemeClr val="accent6"/>
                  </a:solidFill>
                </a:rPr>
                <a:t>Storage services </a:t>
              </a:r>
            </a:p>
            <a:p>
              <a:pPr algn="ctr"/>
              <a:r>
                <a:rPr lang="en-US" sz="900" b="1" dirty="0" smtClean="0">
                  <a:solidFill>
                    <a:schemeClr val="accent6"/>
                  </a:solidFill>
                </a:rPr>
                <a:t>Storage as a service</a:t>
              </a:r>
            </a:p>
          </p:txBody>
        </p:sp>
        <p:sp>
          <p:nvSpPr>
            <p:cNvPr id="72" name="Rectangle 71"/>
            <p:cNvSpPr/>
            <p:nvPr/>
          </p:nvSpPr>
          <p:spPr>
            <a:xfrm>
              <a:off x="1066800" y="3200400"/>
              <a:ext cx="1066800" cy="99060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b="1" dirty="0" smtClean="0"/>
                <a:t>I/O Performance</a:t>
              </a:r>
              <a:br>
                <a:rPr lang="en-US" sz="800" b="1" dirty="0" smtClean="0"/>
              </a:br>
              <a:r>
                <a:rPr lang="en-US" sz="800" b="1" dirty="0" smtClean="0"/>
                <a:t>(at all cost/scale)</a:t>
              </a:r>
              <a:endParaRPr lang="en-US" sz="800" b="1" dirty="0"/>
            </a:p>
          </p:txBody>
        </p:sp>
        <p:sp>
          <p:nvSpPr>
            <p:cNvPr id="73" name="Rectangle 72"/>
            <p:cNvSpPr/>
            <p:nvPr/>
          </p:nvSpPr>
          <p:spPr>
            <a:xfrm>
              <a:off x="2133600" y="3200400"/>
              <a:ext cx="1066800" cy="99060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b="1" dirty="0" smtClean="0"/>
                <a:t>Optimized </a:t>
              </a:r>
              <a:br>
                <a:rPr lang="en-US" sz="800" b="1" dirty="0" smtClean="0"/>
              </a:br>
              <a:r>
                <a:rPr lang="en-US" sz="800" b="1" dirty="0" smtClean="0"/>
                <a:t>Cost/Performance</a:t>
              </a:r>
              <a:endParaRPr lang="it-IT" sz="800" b="1" dirty="0" smtClean="0"/>
            </a:p>
          </p:txBody>
        </p:sp>
        <p:sp>
          <p:nvSpPr>
            <p:cNvPr id="74" name="Rectangle 73"/>
            <p:cNvSpPr/>
            <p:nvPr/>
          </p:nvSpPr>
          <p:spPr>
            <a:xfrm>
              <a:off x="4343400" y="3200400"/>
              <a:ext cx="1066800" cy="99060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b="1" dirty="0" smtClean="0"/>
                <a:t>Modular Scale-out</a:t>
              </a:r>
              <a:br>
                <a:rPr lang="en-US" sz="800" b="1" dirty="0" smtClean="0"/>
              </a:br>
              <a:r>
                <a:rPr lang="en-US" sz="800" b="1" dirty="0" smtClean="0"/>
                <a:t>Storage</a:t>
              </a: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410200" y="3200400"/>
              <a:ext cx="1066800" cy="99060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b="1" dirty="0" smtClean="0"/>
                <a:t>Low-cost Scalable </a:t>
              </a:r>
              <a:br>
                <a:rPr lang="it-IT" sz="800" b="1" dirty="0" smtClean="0"/>
              </a:br>
              <a:r>
                <a:rPr lang="it-IT" sz="800" b="1" dirty="0" smtClean="0"/>
                <a:t>Storage</a:t>
              </a:r>
            </a:p>
          </p:txBody>
        </p:sp>
        <p:sp>
          <p:nvSpPr>
            <p:cNvPr id="81" name="Rectangle 80"/>
            <p:cNvSpPr/>
            <p:nvPr/>
          </p:nvSpPr>
          <p:spPr>
            <a:xfrm>
              <a:off x="6553200" y="3200400"/>
              <a:ext cx="1066800" cy="99060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b="1" dirty="0" smtClean="0"/>
                <a:t>Data storage retention/Backup</a:t>
              </a:r>
            </a:p>
          </p:txBody>
        </p:sp>
        <p:sp>
          <p:nvSpPr>
            <p:cNvPr id="82" name="Rectangle 81"/>
            <p:cNvSpPr/>
            <p:nvPr/>
          </p:nvSpPr>
          <p:spPr>
            <a:xfrm>
              <a:off x="3200400" y="3200400"/>
              <a:ext cx="1066800" cy="99060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b="1" dirty="0" smtClean="0"/>
                <a:t>Modular Scale-out</a:t>
              </a:r>
              <a:br>
                <a:rPr lang="en-US" sz="800" b="1" dirty="0" smtClean="0"/>
              </a:br>
              <a:r>
                <a:rPr lang="en-US" sz="800" b="1" dirty="0" smtClean="0"/>
                <a:t>Storage</a:t>
              </a: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20000" y="3200400"/>
              <a:ext cx="1066800" cy="990600"/>
            </a:xfrm>
            <a:prstGeom prst="rect">
              <a:avLst/>
            </a:prstGeom>
          </p:spPr>
          <p:txBody>
            <a:bodyPr wrap="square" anchor="ctr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b="1" dirty="0" smtClean="0"/>
                <a:t>Data storage retention/Backup</a:t>
              </a:r>
            </a:p>
          </p:txBody>
        </p:sp>
        <p:sp>
          <p:nvSpPr>
            <p:cNvPr id="85" name="Rectangle 84"/>
            <p:cNvSpPr/>
            <p:nvPr/>
          </p:nvSpPr>
          <p:spPr>
            <a:xfrm>
              <a:off x="1066800" y="4419600"/>
              <a:ext cx="1066800" cy="10668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VDI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Database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OLTP</a:t>
              </a:r>
              <a:endParaRPr lang="en-US" sz="800" dirty="0"/>
            </a:p>
          </p:txBody>
        </p:sp>
        <p:sp>
          <p:nvSpPr>
            <p:cNvPr id="86" name="Rectangle 85"/>
            <p:cNvSpPr/>
            <p:nvPr/>
          </p:nvSpPr>
          <p:spPr>
            <a:xfrm>
              <a:off x="2133600" y="4419600"/>
              <a:ext cx="1066800" cy="10668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Server virtualization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File Share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Home Drives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Log/Backup</a:t>
              </a:r>
              <a:endParaRPr lang="it-IT" sz="800" dirty="0" smtClean="0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200400" y="4419600"/>
              <a:ext cx="1066800" cy="10668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Server virtualization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dirty="0" smtClean="0"/>
                <a:t>VDI</a:t>
              </a: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4343400" y="4419600"/>
              <a:ext cx="1066800" cy="10668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dirty="0" smtClean="0"/>
                <a:t>Server Virtualization</a:t>
              </a:r>
            </a:p>
          </p:txBody>
        </p:sp>
        <p:sp>
          <p:nvSpPr>
            <p:cNvPr id="89" name="Rectangle 88"/>
            <p:cNvSpPr/>
            <p:nvPr/>
          </p:nvSpPr>
          <p:spPr>
            <a:xfrm>
              <a:off x="5410200" y="4419600"/>
              <a:ext cx="1066800" cy="10668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Log/Backup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en-US" sz="800" dirty="0" smtClean="0"/>
                <a:t>File Share</a:t>
              </a:r>
              <a:endParaRPr lang="it-IT" sz="800" dirty="0" smtClean="0"/>
            </a:p>
          </p:txBody>
        </p:sp>
        <p:sp>
          <p:nvSpPr>
            <p:cNvPr id="90" name="Rectangle 89"/>
            <p:cNvSpPr/>
            <p:nvPr/>
          </p:nvSpPr>
          <p:spPr>
            <a:xfrm>
              <a:off x="6553200" y="4419600"/>
              <a:ext cx="1066800" cy="10668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dirty="0" smtClean="0"/>
                <a:t>Secondary backup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dirty="0" smtClean="0"/>
                <a:t>FileShare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endParaRPr lang="it-IT" sz="800" dirty="0" smtClean="0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7620000" y="4419600"/>
              <a:ext cx="1066800" cy="1066800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dirty="0" smtClean="0"/>
                <a:t>Secondary backup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r>
                <a:rPr lang="it-IT" sz="800" dirty="0" smtClean="0"/>
                <a:t>FileShare</a:t>
              </a:r>
            </a:p>
            <a:p>
              <a:pPr algn="ctr">
                <a:spcBef>
                  <a:spcPts val="200"/>
                </a:spcBef>
                <a:spcAft>
                  <a:spcPts val="200"/>
                </a:spcAft>
              </a:pPr>
              <a:endParaRPr lang="it-IT" sz="800" dirty="0" smtClean="0"/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1066800" y="5638800"/>
              <a:ext cx="7543800" cy="533400"/>
              <a:chOff x="1143000" y="5715000"/>
              <a:chExt cx="7315200" cy="533400"/>
            </a:xfrm>
          </p:grpSpPr>
          <p:sp>
            <p:nvSpPr>
              <p:cNvPr id="93" name="Left-Right Arrow 92"/>
              <p:cNvSpPr/>
              <p:nvPr/>
            </p:nvSpPr>
            <p:spPr bwMode="auto">
              <a:xfrm>
                <a:off x="1143000" y="5715000"/>
                <a:ext cx="7315200" cy="533400"/>
              </a:xfrm>
              <a:prstGeom prst="leftRightArrow">
                <a:avLst>
                  <a:gd name="adj1" fmla="val 71978"/>
                  <a:gd name="adj2" fmla="val 45604"/>
                </a:avLst>
              </a:prstGeom>
              <a:gradFill flip="none" rotWithShape="1">
                <a:gsLst>
                  <a:gs pos="0">
                    <a:srgbClr val="FF0000"/>
                  </a:gs>
                  <a:gs pos="100000">
                    <a:schemeClr val="accent1"/>
                  </a:gs>
                  <a:gs pos="100000">
                    <a:srgbClr val="E6EEF1"/>
                  </a:gs>
                </a:gsLst>
                <a:lin ang="0" scaled="1"/>
                <a:tileRect/>
              </a:gradFill>
              <a:ln w="127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rtlCol="0" anchor="ctr"/>
              <a:lstStyle/>
              <a:p>
                <a:pPr algn="ctr" eaLnBrk="0" hangingPunct="0"/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6" name="TextBox 95"/>
              <p:cNvSpPr txBox="1"/>
              <p:nvPr/>
            </p:nvSpPr>
            <p:spPr>
              <a:xfrm>
                <a:off x="1447800" y="5827812"/>
                <a:ext cx="11993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/>
                  <a:t>Hot Storage</a:t>
                </a:r>
                <a:endParaRPr lang="en-US" sz="1400" b="1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6934200" y="5827812"/>
                <a:ext cx="12987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b="1" dirty="0" smtClean="0"/>
                  <a:t>Cold Storage</a:t>
                </a:r>
                <a:endParaRPr lang="en-US" sz="1400" b="1" dirty="0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94CFE-C127-470B-829F-EF0F92674E6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Landscape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Vendor Overview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 bwMode="auto">
          <a:xfrm>
            <a:off x="5410200" y="1676400"/>
            <a:ext cx="1066800" cy="4343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4343400" y="1676400"/>
            <a:ext cx="1066800" cy="4343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3200400" y="1676399"/>
            <a:ext cx="1066800" cy="4343401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133600" y="1676400"/>
            <a:ext cx="1066800" cy="4343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 bwMode="auto">
          <a:xfrm>
            <a:off x="1066800" y="1676400"/>
            <a:ext cx="1066800" cy="43434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143000" y="1765756"/>
            <a:ext cx="914400" cy="73991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algn="ctr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en-US" sz="800" b="1" dirty="0" smtClean="0"/>
              <a:t>All Flash </a:t>
            </a:r>
            <a:br>
              <a:rPr lang="en-US" sz="800" b="1" dirty="0" smtClean="0"/>
            </a:br>
            <a:r>
              <a:rPr lang="en-US" sz="800" b="1" dirty="0" smtClean="0"/>
              <a:t>Arrays</a:t>
            </a:r>
            <a:endParaRPr lang="en-US" sz="800" b="1" dirty="0"/>
          </a:p>
        </p:txBody>
      </p:sp>
      <p:sp>
        <p:nvSpPr>
          <p:cNvPr id="6" name="Rectangle 5"/>
          <p:cNvSpPr/>
          <p:nvPr/>
        </p:nvSpPr>
        <p:spPr bwMode="auto">
          <a:xfrm>
            <a:off x="2209800" y="1765756"/>
            <a:ext cx="914400" cy="73991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algn="ctr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en-US" sz="800" b="1" dirty="0" smtClean="0"/>
              <a:t>Hybrid </a:t>
            </a:r>
            <a:br>
              <a:rPr lang="en-US" sz="800" b="1" dirty="0" smtClean="0"/>
            </a:br>
            <a:r>
              <a:rPr lang="en-US" sz="800" b="1" dirty="0" smtClean="0"/>
              <a:t>Arrays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276600" y="1765756"/>
            <a:ext cx="914400" cy="73991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algn="ctr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en-US" sz="800" b="1" dirty="0" smtClean="0"/>
              <a:t>Converged</a:t>
            </a:r>
            <a:br>
              <a:rPr lang="en-US" sz="800" b="1" dirty="0" smtClean="0"/>
            </a:br>
            <a:r>
              <a:rPr lang="en-US" sz="800" b="1" dirty="0" smtClean="0"/>
              <a:t>Appliances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419600" y="1765756"/>
            <a:ext cx="914400" cy="73991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algn="ctr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en-US" sz="800" b="1" dirty="0" smtClean="0"/>
              <a:t>Virtual/Server </a:t>
            </a:r>
            <a:br>
              <a:rPr lang="en-US" sz="800" b="1" dirty="0" smtClean="0"/>
            </a:br>
            <a:r>
              <a:rPr lang="en-US" sz="800" b="1" dirty="0" smtClean="0"/>
              <a:t>SAN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5486400" y="1765756"/>
            <a:ext cx="914400" cy="73991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algn="ctr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en-US" sz="800" b="1" dirty="0" smtClean="0"/>
              <a:t>Distributed </a:t>
            </a:r>
            <a:br>
              <a:rPr lang="en-US" sz="800" b="1" dirty="0" smtClean="0"/>
            </a:br>
            <a:r>
              <a:rPr lang="en-US" sz="800" b="1" dirty="0" smtClean="0"/>
              <a:t>Scale-out</a:t>
            </a:r>
            <a:br>
              <a:rPr lang="en-US" sz="800" b="1" dirty="0" smtClean="0"/>
            </a:br>
            <a:r>
              <a:rPr lang="en-US" sz="800" b="1" dirty="0" smtClean="0"/>
              <a:t>Storage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1066800" y="1600200"/>
            <a:ext cx="32004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4343400" y="1600200"/>
            <a:ext cx="21336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TextBox 18"/>
          <p:cNvSpPr txBox="1"/>
          <p:nvPr/>
        </p:nvSpPr>
        <p:spPr>
          <a:xfrm flipH="1">
            <a:off x="1066800" y="12308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accent6"/>
                </a:solidFill>
              </a:rPr>
              <a:t>Integrated storage software </a:t>
            </a:r>
            <a:br>
              <a:rPr lang="en-US" sz="900" b="1" dirty="0" smtClean="0">
                <a:solidFill>
                  <a:schemeClr val="accent6"/>
                </a:solidFill>
              </a:rPr>
            </a:br>
            <a:r>
              <a:rPr lang="en-US" sz="900" b="1" dirty="0" smtClean="0">
                <a:solidFill>
                  <a:schemeClr val="accent6"/>
                </a:solidFill>
              </a:rPr>
              <a:t>and hardware</a:t>
            </a:r>
            <a:endParaRPr lang="en-US" sz="900" b="1" dirty="0">
              <a:solidFill>
                <a:schemeClr val="accent6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4343400" y="1232356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accent6"/>
                </a:solidFill>
              </a:rPr>
              <a:t>Commodity hardware with storage logic abstracted into software</a:t>
            </a:r>
          </a:p>
        </p:txBody>
      </p:sp>
      <p:sp>
        <p:nvSpPr>
          <p:cNvPr id="22" name="TextBox 21"/>
          <p:cNvSpPr txBox="1"/>
          <p:nvPr/>
        </p:nvSpPr>
        <p:spPr>
          <a:xfrm flipH="1">
            <a:off x="4343400" y="2552581"/>
            <a:ext cx="1066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/>
              <a:t>Distributed cluster of </a:t>
            </a:r>
            <a:r>
              <a:rPr lang="en-US" sz="700" b="1" dirty="0" smtClean="0"/>
              <a:t>storage/compute </a:t>
            </a:r>
            <a:r>
              <a:rPr lang="en-US" sz="700" b="1" dirty="0" smtClean="0"/>
              <a:t>server nodes</a:t>
            </a:r>
            <a:endParaRPr lang="en-US" sz="700" b="1" dirty="0"/>
          </a:p>
        </p:txBody>
      </p:sp>
      <p:sp>
        <p:nvSpPr>
          <p:cNvPr id="23" name="TextBox 22"/>
          <p:cNvSpPr txBox="1"/>
          <p:nvPr/>
        </p:nvSpPr>
        <p:spPr>
          <a:xfrm flipH="1">
            <a:off x="5410200" y="2552581"/>
            <a:ext cx="1066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US" sz="700" b="1" dirty="0" smtClean="0"/>
              <a:t>D</a:t>
            </a:r>
            <a:r>
              <a:rPr lang="en-US" sz="700" b="1" dirty="0" smtClean="0"/>
              <a:t>istributed </a:t>
            </a:r>
            <a:r>
              <a:rPr lang="en-US" sz="700" b="1" dirty="0" smtClean="0"/>
              <a:t>cluster of commodity </a:t>
            </a:r>
            <a:r>
              <a:rPr lang="en-US" sz="700" b="1" dirty="0" smtClean="0"/>
              <a:t>storage </a:t>
            </a:r>
            <a:r>
              <a:rPr lang="en-US" sz="700" b="1" dirty="0" smtClean="0"/>
              <a:t>nodes</a:t>
            </a:r>
          </a:p>
        </p:txBody>
      </p:sp>
      <p:sp>
        <p:nvSpPr>
          <p:cNvPr id="25" name="Rectangle 24"/>
          <p:cNvSpPr/>
          <p:nvPr/>
        </p:nvSpPr>
        <p:spPr bwMode="auto">
          <a:xfrm>
            <a:off x="457200" y="1689556"/>
            <a:ext cx="457200" cy="1282244"/>
          </a:xfrm>
          <a:prstGeom prst="rect">
            <a:avLst/>
          </a:prstGeom>
          <a:solidFill>
            <a:schemeClr val="bg2">
              <a:alpha val="75000"/>
            </a:schemeClr>
          </a:solidFill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vert="vert270" wrap="none" rtlCol="0" anchor="ctr"/>
          <a:lstStyle/>
          <a:p>
            <a:pPr algn="ctr" eaLnBrk="0" hangingPunct="0"/>
            <a:r>
              <a:rPr lang="en-US" sz="800" dirty="0" smtClean="0">
                <a:solidFill>
                  <a:schemeClr val="bg1"/>
                </a:solidFill>
              </a:rPr>
              <a:t>New Emerging Storage </a:t>
            </a:r>
            <a:br>
              <a:rPr lang="en-US" sz="800" dirty="0" smtClean="0">
                <a:solidFill>
                  <a:schemeClr val="bg1"/>
                </a:solidFill>
              </a:rPr>
            </a:br>
            <a:r>
              <a:rPr lang="en-US" sz="800" dirty="0" smtClean="0">
                <a:solidFill>
                  <a:schemeClr val="bg1"/>
                </a:solidFill>
              </a:rPr>
              <a:t>Product Segments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57200" y="5244644"/>
            <a:ext cx="457200" cy="775156"/>
          </a:xfrm>
          <a:prstGeom prst="rect">
            <a:avLst/>
          </a:prstGeom>
          <a:solidFill>
            <a:schemeClr val="bg2">
              <a:alpha val="75000"/>
            </a:schemeClr>
          </a:solidFill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vert="vert270" wrap="none" rtlCol="0" anchor="ctr"/>
          <a:lstStyle/>
          <a:p>
            <a:pPr algn="ctr" eaLnBrk="0" hangingPunct="0"/>
            <a:r>
              <a:rPr lang="en-US" sz="800" dirty="0" smtClean="0">
                <a:solidFill>
                  <a:schemeClr val="bg1"/>
                </a:solidFill>
              </a:rPr>
              <a:t>Incumbents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27" name="Rectangle 26"/>
          <p:cNvSpPr/>
          <p:nvPr/>
        </p:nvSpPr>
        <p:spPr bwMode="auto">
          <a:xfrm>
            <a:off x="457200" y="2971800"/>
            <a:ext cx="457200" cy="2286000"/>
          </a:xfrm>
          <a:prstGeom prst="rect">
            <a:avLst/>
          </a:prstGeom>
          <a:solidFill>
            <a:schemeClr val="bg2">
              <a:alpha val="75000"/>
            </a:schemeClr>
          </a:solidFill>
          <a:ln w="19050" algn="ctr">
            <a:solidFill>
              <a:schemeClr val="bg1"/>
            </a:solidFill>
            <a:round/>
            <a:headEnd/>
            <a:tailEnd/>
          </a:ln>
        </p:spPr>
        <p:txBody>
          <a:bodyPr vert="vert270" wrap="none" rtlCol="0" anchor="ctr"/>
          <a:lstStyle/>
          <a:p>
            <a:pPr algn="ctr" eaLnBrk="0" hangingPunct="0"/>
            <a:r>
              <a:rPr lang="en-US" sz="800" dirty="0" smtClean="0">
                <a:solidFill>
                  <a:schemeClr val="bg1"/>
                </a:solidFill>
              </a:rPr>
              <a:t>New Emerging Vendors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1143000" y="2552581"/>
            <a:ext cx="914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/>
              <a:t>Storage arrays</a:t>
            </a:r>
            <a:br>
              <a:rPr lang="en-US" sz="700" b="1" dirty="0" smtClean="0"/>
            </a:br>
            <a:r>
              <a:rPr lang="en-US" sz="700" b="1" dirty="0" smtClean="0"/>
              <a:t>with flash-only</a:t>
            </a:r>
            <a:br>
              <a:rPr lang="en-US" sz="700" b="1" dirty="0" smtClean="0"/>
            </a:br>
            <a:r>
              <a:rPr lang="en-US" sz="700" b="1" dirty="0" smtClean="0"/>
              <a:t>storage </a:t>
            </a:r>
            <a:endParaRPr lang="en-US" sz="700" b="1" dirty="0"/>
          </a:p>
        </p:txBody>
      </p:sp>
      <p:sp>
        <p:nvSpPr>
          <p:cNvPr id="31" name="TextBox 30"/>
          <p:cNvSpPr txBox="1"/>
          <p:nvPr/>
        </p:nvSpPr>
        <p:spPr>
          <a:xfrm flipH="1">
            <a:off x="2209800" y="2552581"/>
            <a:ext cx="914400" cy="41549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700" b="1" dirty="0" smtClean="0"/>
              <a:t>Storage arrays</a:t>
            </a:r>
            <a:br>
              <a:rPr lang="en-US" sz="700" b="1" dirty="0" smtClean="0"/>
            </a:br>
            <a:r>
              <a:rPr lang="en-US" sz="700" b="1" dirty="0" smtClean="0"/>
              <a:t>with both disks and flash storage</a:t>
            </a:r>
            <a:endParaRPr lang="en-US" sz="700" b="1" dirty="0"/>
          </a:p>
        </p:txBody>
      </p:sp>
      <p:sp>
        <p:nvSpPr>
          <p:cNvPr id="32" name="TextBox 31"/>
          <p:cNvSpPr txBox="1"/>
          <p:nvPr/>
        </p:nvSpPr>
        <p:spPr>
          <a:xfrm flipH="1">
            <a:off x="3200400" y="2552581"/>
            <a:ext cx="9906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/>
              <a:t>Hybrid server/storage appliances </a:t>
            </a:r>
            <a:endParaRPr lang="en-US" sz="7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1143000" y="3137356"/>
            <a:ext cx="1066800" cy="121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US" sz="900" dirty="0"/>
          </a:p>
        </p:txBody>
      </p:sp>
      <p:sp>
        <p:nvSpPr>
          <p:cNvPr id="57" name="Rectangle 56"/>
          <p:cNvSpPr/>
          <p:nvPr/>
        </p:nvSpPr>
        <p:spPr>
          <a:xfrm>
            <a:off x="1066800" y="3124200"/>
            <a:ext cx="1066800" cy="12954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smtClean="0"/>
              <a:t>Violin Memory</a:t>
            </a:r>
            <a:r>
              <a:rPr lang="en-US" sz="700" b="1" baseline="30000" dirty="0" smtClean="0"/>
              <a:t> (1)</a:t>
            </a:r>
            <a:endParaRPr lang="en-US" sz="700" b="1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err="1" smtClean="0"/>
              <a:t>FusionIO</a:t>
            </a:r>
            <a:r>
              <a:rPr lang="en-US" sz="700" b="1" baseline="30000" dirty="0" smtClean="0"/>
              <a:t> (1,2)</a:t>
            </a:r>
            <a:endParaRPr lang="en-US" sz="700" b="1" dirty="0" smtClean="0"/>
          </a:p>
          <a:p>
            <a:pPr algn="ctr">
              <a:spcBef>
                <a:spcPts val="800"/>
              </a:spcBef>
              <a:spcAft>
                <a:spcPts val="200"/>
              </a:spcAft>
            </a:pPr>
            <a:r>
              <a:rPr lang="en-US" sz="700" b="1" dirty="0" smtClean="0"/>
              <a:t>Pure Storage </a:t>
            </a:r>
            <a:r>
              <a:rPr lang="en-US" sz="700" b="1" baseline="30000" dirty="0" smtClean="0"/>
              <a:t>(3)</a:t>
            </a:r>
            <a:endParaRPr lang="en-US" sz="700" b="1" dirty="0" smtClean="0"/>
          </a:p>
          <a:p>
            <a:pPr algn="ctr">
              <a:spcBef>
                <a:spcPts val="800"/>
              </a:spcBef>
              <a:spcAft>
                <a:spcPts val="200"/>
              </a:spcAft>
            </a:pPr>
            <a:r>
              <a:rPr lang="en-US" sz="700" b="1" dirty="0" err="1" smtClean="0"/>
              <a:t>SolidFire</a:t>
            </a:r>
            <a:endParaRPr lang="en-US" sz="700" b="1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err="1" smtClean="0"/>
              <a:t>Kaminario</a:t>
            </a:r>
            <a:endParaRPr lang="en-US" sz="700" b="1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smtClean="0"/>
              <a:t>Nimbus </a:t>
            </a:r>
            <a:r>
              <a:rPr lang="en-US" sz="700" b="1" dirty="0" smtClean="0"/>
              <a:t>Data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smtClean="0"/>
              <a:t>Saratoga Speed</a:t>
            </a:r>
            <a:endParaRPr lang="en-US" sz="700" b="1" dirty="0"/>
          </a:p>
        </p:txBody>
      </p:sp>
      <p:sp>
        <p:nvSpPr>
          <p:cNvPr id="58" name="Rectangle 57"/>
          <p:cNvSpPr/>
          <p:nvPr/>
        </p:nvSpPr>
        <p:spPr>
          <a:xfrm>
            <a:off x="2133600" y="3124200"/>
            <a:ext cx="1066800" cy="1447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Nimble Storage</a:t>
            </a:r>
            <a:r>
              <a:rPr lang="en-US" sz="700" b="1" baseline="30000" dirty="0" smtClean="0"/>
              <a:t> (1)</a:t>
            </a:r>
            <a:endParaRPr lang="it-IT" sz="700" b="1" dirty="0" smtClean="0"/>
          </a:p>
          <a:p>
            <a:pPr algn="ctr">
              <a:spcBef>
                <a:spcPts val="800"/>
              </a:spcBef>
              <a:spcAft>
                <a:spcPts val="200"/>
              </a:spcAft>
            </a:pPr>
            <a:r>
              <a:rPr lang="it-IT" sz="700" b="1" dirty="0" smtClean="0"/>
              <a:t>Tintri </a:t>
            </a:r>
            <a:r>
              <a:rPr lang="en-US" sz="700" b="1" baseline="30000" dirty="0" smtClean="0"/>
              <a:t>(3)</a:t>
            </a:r>
            <a:endParaRPr lang="it-IT" sz="700" b="1" dirty="0" smtClean="0"/>
          </a:p>
          <a:p>
            <a:pPr algn="ctr">
              <a:spcBef>
                <a:spcPts val="800"/>
              </a:spcBef>
              <a:spcAft>
                <a:spcPts val="200"/>
              </a:spcAft>
            </a:pPr>
            <a:r>
              <a:rPr lang="it-IT" sz="700" b="1" dirty="0" smtClean="0"/>
              <a:t>Tegile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Amplidata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Coho Data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Avere Systems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Coraid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Infinidat</a:t>
            </a:r>
            <a:endParaRPr lang="it-IT" sz="700" b="1" dirty="0" smtClean="0"/>
          </a:p>
        </p:txBody>
      </p:sp>
      <p:sp>
        <p:nvSpPr>
          <p:cNvPr id="59" name="Rectangle 58"/>
          <p:cNvSpPr/>
          <p:nvPr/>
        </p:nvSpPr>
        <p:spPr>
          <a:xfrm>
            <a:off x="3200400" y="3124200"/>
            <a:ext cx="1066800" cy="12192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Nutanix </a:t>
            </a:r>
            <a:r>
              <a:rPr lang="en-US" sz="700" b="1" baseline="30000" dirty="0" smtClean="0"/>
              <a:t>(3)</a:t>
            </a:r>
            <a:endParaRPr lang="it-IT" sz="700" b="1" dirty="0" smtClean="0"/>
          </a:p>
          <a:p>
            <a:pPr algn="ctr">
              <a:spcBef>
                <a:spcPts val="800"/>
              </a:spcBef>
              <a:spcAft>
                <a:spcPts val="200"/>
              </a:spcAft>
            </a:pPr>
            <a:r>
              <a:rPr lang="it-IT" sz="700" b="1" dirty="0" smtClean="0"/>
              <a:t>SimpliVity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Scale Computing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Pivot3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066800" y="5334000"/>
            <a:ext cx="1066800" cy="609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smtClean="0"/>
              <a:t>EMC / </a:t>
            </a:r>
            <a:r>
              <a:rPr lang="en-US" sz="700" b="1" dirty="0" err="1" smtClean="0"/>
              <a:t>XtremeIO</a:t>
            </a:r>
            <a:r>
              <a:rPr lang="en-US" sz="700" b="1" dirty="0" smtClean="0"/>
              <a:t> </a:t>
            </a:r>
            <a:r>
              <a:rPr lang="en-US" sz="700" b="1" baseline="30000" dirty="0" smtClean="0"/>
              <a:t>(2)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err="1" smtClean="0"/>
              <a:t>NetApp</a:t>
            </a:r>
            <a:r>
              <a:rPr lang="en-US" sz="700" b="1" dirty="0" smtClean="0"/>
              <a:t> (EF550)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700" b="1" dirty="0" smtClean="0"/>
              <a:t>Cisco / Whiptail</a:t>
            </a:r>
            <a:r>
              <a:rPr lang="en-US" sz="700" b="1" baseline="30000" dirty="0" smtClean="0"/>
              <a:t> (2)</a:t>
            </a:r>
            <a:endParaRPr lang="en-US" sz="700" b="1" dirty="0" smtClean="0"/>
          </a:p>
        </p:txBody>
      </p:sp>
      <p:sp>
        <p:nvSpPr>
          <p:cNvPr id="61" name="Rectangle 60"/>
          <p:cNvSpPr/>
          <p:nvPr/>
        </p:nvSpPr>
        <p:spPr>
          <a:xfrm>
            <a:off x="2133600" y="5334000"/>
            <a:ext cx="1066800" cy="6096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EMC (VNX/VMAX)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NetApp (FAS,V/E)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Oracle (ZS3-2/4)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IBM / XIV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200400" y="5334000"/>
            <a:ext cx="1066800" cy="685800"/>
          </a:xfrm>
          <a:prstGeom prst="rect">
            <a:avLst/>
          </a:prstGeom>
        </p:spPr>
        <p:txBody>
          <a:bodyPr wrap="square" anchor="t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>
                <a:latin typeface="Arial"/>
                <a:cs typeface="Arial"/>
              </a:rPr>
              <a:t>VMware / MARVIN</a:t>
            </a:r>
            <a:endParaRPr lang="it-IT" sz="700" b="1" dirty="0" smtClean="0"/>
          </a:p>
        </p:txBody>
      </p:sp>
      <p:sp>
        <p:nvSpPr>
          <p:cNvPr id="67" name="Rectangle 66"/>
          <p:cNvSpPr/>
          <p:nvPr/>
        </p:nvSpPr>
        <p:spPr>
          <a:xfrm>
            <a:off x="5410200" y="5334000"/>
            <a:ext cx="1066800" cy="685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EMC / Atmos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EMC / ViPR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Intel / Lustre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DDN / WOS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it-IT" sz="700" b="1" dirty="0" smtClean="0"/>
          </a:p>
        </p:txBody>
      </p:sp>
      <p:sp>
        <p:nvSpPr>
          <p:cNvPr id="68" name="Rectangle 67"/>
          <p:cNvSpPr/>
          <p:nvPr/>
        </p:nvSpPr>
        <p:spPr>
          <a:xfrm>
            <a:off x="4343400" y="5334000"/>
            <a:ext cx="1066800" cy="685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VMware / vSAN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EMC / ScaleIO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HP / StoreVirtual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Red Hat / Gluster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66800" y="6032956"/>
            <a:ext cx="4267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 smtClean="0"/>
              <a:t>Notes: </a:t>
            </a:r>
            <a:r>
              <a:rPr lang="en-US" sz="800" b="1" baseline="30000" dirty="0" smtClean="0"/>
              <a:t>(1)</a:t>
            </a:r>
            <a:r>
              <a:rPr lang="en-US" sz="800" b="1" dirty="0" smtClean="0"/>
              <a:t> Went IPO   </a:t>
            </a:r>
            <a:r>
              <a:rPr lang="en-US" sz="800" b="1" baseline="30000" dirty="0" smtClean="0"/>
              <a:t>(2)</a:t>
            </a:r>
            <a:r>
              <a:rPr lang="en-US" sz="800" b="1" dirty="0" smtClean="0"/>
              <a:t> Acquired startup   </a:t>
            </a:r>
            <a:r>
              <a:rPr lang="en-US" sz="800" b="1" baseline="30000" dirty="0" smtClean="0"/>
              <a:t>(3)</a:t>
            </a:r>
            <a:r>
              <a:rPr lang="en-US" sz="800" b="1" dirty="0" smtClean="0"/>
              <a:t> Late stage startup preparing for exit</a:t>
            </a:r>
            <a:endParaRPr lang="en-US" sz="800" b="1" dirty="0"/>
          </a:p>
        </p:txBody>
      </p:sp>
      <p:sp>
        <p:nvSpPr>
          <p:cNvPr id="42" name="Rectangle 41"/>
          <p:cNvSpPr/>
          <p:nvPr/>
        </p:nvSpPr>
        <p:spPr bwMode="auto">
          <a:xfrm>
            <a:off x="7620000" y="1676399"/>
            <a:ext cx="1066800" cy="432980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7696200" y="1765756"/>
            <a:ext cx="914400" cy="73991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algn="ctr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en-US" sz="800" b="1" dirty="0" smtClean="0"/>
              <a:t>Cloud</a:t>
            </a:r>
            <a:br>
              <a:rPr lang="en-US" sz="800" b="1" dirty="0" smtClean="0"/>
            </a:br>
            <a:r>
              <a:rPr lang="en-US" sz="800" b="1" dirty="0" smtClean="0"/>
              <a:t>Storage</a:t>
            </a:r>
          </a:p>
        </p:txBody>
      </p:sp>
      <p:sp>
        <p:nvSpPr>
          <p:cNvPr id="24" name="TextBox 23"/>
          <p:cNvSpPr txBox="1"/>
          <p:nvPr/>
        </p:nvSpPr>
        <p:spPr>
          <a:xfrm flipH="1">
            <a:off x="7620000" y="2514600"/>
            <a:ext cx="10668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/>
              <a:t>Storage gateway  for cloud-based storage services</a:t>
            </a:r>
          </a:p>
        </p:txBody>
      </p:sp>
      <p:sp>
        <p:nvSpPr>
          <p:cNvPr id="65" name="Rectangle 64"/>
          <p:cNvSpPr/>
          <p:nvPr/>
        </p:nvSpPr>
        <p:spPr>
          <a:xfrm>
            <a:off x="7467600" y="3137356"/>
            <a:ext cx="1066800" cy="12192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it-IT" sz="800" b="1" dirty="0" smtClean="0"/>
          </a:p>
        </p:txBody>
      </p:sp>
      <p:sp>
        <p:nvSpPr>
          <p:cNvPr id="69" name="Rectangle 68"/>
          <p:cNvSpPr/>
          <p:nvPr/>
        </p:nvSpPr>
        <p:spPr>
          <a:xfrm>
            <a:off x="7620000" y="3124200"/>
            <a:ext cx="1066800" cy="12192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Ctera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Panzura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Nasuni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Igneous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Zadara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620000" y="5334000"/>
            <a:ext cx="1066800" cy="685800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b="1" dirty="0" smtClean="0">
                <a:latin typeface="Arial"/>
                <a:cs typeface="Arial"/>
              </a:rPr>
              <a:t>─</a:t>
            </a:r>
            <a:endParaRPr lang="it-IT" sz="800" b="1" dirty="0" smtClean="0"/>
          </a:p>
        </p:txBody>
      </p:sp>
      <p:sp>
        <p:nvSpPr>
          <p:cNvPr id="76" name="Rectangle 75"/>
          <p:cNvSpPr/>
          <p:nvPr/>
        </p:nvSpPr>
        <p:spPr bwMode="auto">
          <a:xfrm>
            <a:off x="6553200" y="1676399"/>
            <a:ext cx="1066800" cy="4329809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77" name="Rectangle 76"/>
          <p:cNvSpPr/>
          <p:nvPr/>
        </p:nvSpPr>
        <p:spPr bwMode="auto">
          <a:xfrm>
            <a:off x="6629400" y="1774686"/>
            <a:ext cx="914400" cy="739914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algn="ctr">
            <a:solidFill>
              <a:schemeClr val="tx2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/>
          <a:lstStyle/>
          <a:p>
            <a:pPr algn="ctr" eaLnBrk="0" hangingPunct="0"/>
            <a:r>
              <a:rPr lang="en-US" sz="800" b="1" dirty="0" smtClean="0"/>
              <a:t>Backup/Copy</a:t>
            </a:r>
          </a:p>
          <a:p>
            <a:pPr algn="ctr" eaLnBrk="0" hangingPunct="0"/>
            <a:r>
              <a:rPr lang="en-US" sz="800" b="1" dirty="0" smtClean="0"/>
              <a:t>Data</a:t>
            </a:r>
          </a:p>
        </p:txBody>
      </p:sp>
      <p:sp>
        <p:nvSpPr>
          <p:cNvPr id="78" name="TextBox 77"/>
          <p:cNvSpPr txBox="1"/>
          <p:nvPr/>
        </p:nvSpPr>
        <p:spPr>
          <a:xfrm flipH="1">
            <a:off x="6553200" y="2539425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hangingPunct="0"/>
            <a:r>
              <a:rPr lang="en-US" sz="700" b="1" dirty="0" smtClean="0"/>
              <a:t>Storage data </a:t>
            </a:r>
            <a:br>
              <a:rPr lang="en-US" sz="700" b="1" dirty="0" smtClean="0"/>
            </a:br>
            <a:r>
              <a:rPr lang="en-US" sz="700" b="1" dirty="0" smtClean="0"/>
              <a:t>replication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553200" y="3124200"/>
            <a:ext cx="1066800" cy="12192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Actifio </a:t>
            </a:r>
            <a:r>
              <a:rPr lang="en-US" sz="700" b="1" baseline="30000" dirty="0" smtClean="0"/>
              <a:t>(3)</a:t>
            </a:r>
            <a:endParaRPr lang="it-IT" sz="700" b="1" dirty="0" smtClean="0"/>
          </a:p>
          <a:p>
            <a:pPr algn="ctr">
              <a:spcBef>
                <a:spcPts val="800"/>
              </a:spcBef>
              <a:spcAft>
                <a:spcPts val="200"/>
              </a:spcAft>
            </a:pPr>
            <a:r>
              <a:rPr lang="it-IT" sz="700" b="1" dirty="0" smtClean="0"/>
              <a:t>InMage Systems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Versity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553200" y="5334000"/>
            <a:ext cx="1066800" cy="68580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EMC (VNX/VMAX)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NetApp (FAS,V/E)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700" b="1" dirty="0" smtClean="0"/>
              <a:t>Hitachi / Content Archive</a:t>
            </a:r>
          </a:p>
        </p:txBody>
      </p:sp>
      <p:cxnSp>
        <p:nvCxnSpPr>
          <p:cNvPr id="52" name="Straight Connector 51"/>
          <p:cNvCxnSpPr/>
          <p:nvPr/>
        </p:nvCxnSpPr>
        <p:spPr bwMode="auto">
          <a:xfrm>
            <a:off x="990600" y="2971800"/>
            <a:ext cx="7696200" cy="0"/>
          </a:xfrm>
          <a:prstGeom prst="line">
            <a:avLst/>
          </a:prstGeom>
          <a:solidFill>
            <a:schemeClr val="bg2"/>
          </a:solidFill>
          <a:ln w="12700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 flipV="1">
            <a:off x="990600" y="5244644"/>
            <a:ext cx="7696200" cy="13156"/>
          </a:xfrm>
          <a:prstGeom prst="line">
            <a:avLst/>
          </a:prstGeom>
          <a:solidFill>
            <a:schemeClr val="bg2"/>
          </a:solidFill>
          <a:ln w="12700" cap="flat" cmpd="sng" algn="ctr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  <a:round/>
            <a:headEnd type="none" w="med" len="med"/>
            <a:tailEnd type="none" w="med" len="med"/>
          </a:ln>
          <a:effectLst/>
        </p:spPr>
      </p:cxnSp>
      <p:sp>
        <p:nvSpPr>
          <p:cNvPr id="83" name="TextBox 82"/>
          <p:cNvSpPr txBox="1"/>
          <p:nvPr/>
        </p:nvSpPr>
        <p:spPr>
          <a:xfrm>
            <a:off x="5334000" y="2971800"/>
            <a:ext cx="1219200" cy="276999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Scale-out commodity s</a:t>
            </a: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torage</a:t>
            </a:r>
          </a:p>
          <a:p>
            <a:pPr algn="ctr"/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with separate head-end </a:t>
            </a: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5486400" y="3200400"/>
            <a:ext cx="914400" cy="381000"/>
          </a:xfrm>
          <a:prstGeom prst="rect">
            <a:avLst/>
          </a:prstGeom>
          <a:noFill/>
          <a:ln w="6350" algn="ctr">
            <a:solidFill>
              <a:srgbClr val="B5BDDF"/>
            </a:solidFill>
            <a:prstDash val="sysDash"/>
            <a:round/>
            <a:headEnd/>
            <a:tailEnd/>
          </a:ln>
        </p:spPr>
        <p:txBody>
          <a:bodyPr wrap="none" t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700" b="1" dirty="0" smtClean="0"/>
              <a:t>CleverSafe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700" b="1" dirty="0" smtClean="0"/>
              <a:t>Amplidata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700" b="1" dirty="0" smtClean="0"/>
              <a:t>DataCore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334000" y="3581400"/>
            <a:ext cx="1219200" cy="276999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Scale-out commodity storage</a:t>
            </a:r>
          </a:p>
          <a:p>
            <a:pPr algn="ctr"/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</a:t>
            </a: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ith i</a:t>
            </a: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ntegrated </a:t>
            </a: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h</a:t>
            </a: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ead-end</a:t>
            </a:r>
            <a:endParaRPr lang="en-US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334000" y="4114800"/>
            <a:ext cx="1219200" cy="184666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Storage server clusters</a:t>
            </a:r>
            <a:endParaRPr lang="en-US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267200" y="2971800"/>
            <a:ext cx="1219200" cy="276999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Shared DAS </a:t>
            </a: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server clusters</a:t>
            </a:r>
            <a:endParaRPr lang="en-US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410200" y="4648200"/>
            <a:ext cx="1066800" cy="184666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ZFS-based storage</a:t>
            </a:r>
            <a:endParaRPr lang="en-US" sz="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5486400" y="3858399"/>
            <a:ext cx="914400" cy="256401"/>
          </a:xfrm>
          <a:prstGeom prst="rect">
            <a:avLst/>
          </a:prstGeom>
          <a:noFill/>
          <a:ln w="6350" algn="ctr">
            <a:solidFill>
              <a:srgbClr val="B5BDDF"/>
            </a:solidFill>
            <a:prstDash val="sysDash"/>
            <a:round/>
            <a:headEnd/>
            <a:tailEnd/>
          </a:ln>
        </p:spPr>
        <p:txBody>
          <a:bodyPr wrap="none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700" b="1" dirty="0" smtClean="0"/>
              <a:t>GridStore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700" b="1" dirty="0" smtClean="0"/>
              <a:t>Atlantis Computing</a:t>
            </a:r>
            <a:endParaRPr lang="en-US" sz="700" b="1" dirty="0"/>
          </a:p>
        </p:txBody>
      </p:sp>
      <p:sp>
        <p:nvSpPr>
          <p:cNvPr id="104" name="Rectangle 103"/>
          <p:cNvSpPr/>
          <p:nvPr/>
        </p:nvSpPr>
        <p:spPr bwMode="auto">
          <a:xfrm>
            <a:off x="5486400" y="4267200"/>
            <a:ext cx="914400" cy="381000"/>
          </a:xfrm>
          <a:prstGeom prst="rect">
            <a:avLst/>
          </a:prstGeom>
          <a:noFill/>
          <a:ln w="6350" algn="ctr">
            <a:solidFill>
              <a:srgbClr val="B5BDDF"/>
            </a:solidFill>
            <a:prstDash val="sysDash"/>
            <a:round/>
            <a:headEnd/>
            <a:tailEnd/>
          </a:ln>
        </p:spPr>
        <p:txBody>
          <a:bodyPr wrap="none" t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700" b="1" dirty="0" smtClean="0"/>
              <a:t>Inktank / Ceph </a:t>
            </a:r>
            <a:r>
              <a:rPr lang="en-US" sz="700" b="1" baseline="30000" dirty="0" smtClean="0"/>
              <a:t>(2)</a:t>
            </a:r>
            <a:endParaRPr lang="it-IT" sz="700" b="1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700" b="1" dirty="0" smtClean="0"/>
              <a:t>SwiftStack / Swift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700" b="1" dirty="0" smtClean="0"/>
              <a:t>Caringo</a:t>
            </a:r>
          </a:p>
        </p:txBody>
      </p:sp>
      <p:sp>
        <p:nvSpPr>
          <p:cNvPr id="105" name="Rectangle 104"/>
          <p:cNvSpPr/>
          <p:nvPr/>
        </p:nvSpPr>
        <p:spPr bwMode="auto">
          <a:xfrm>
            <a:off x="4419600" y="3200400"/>
            <a:ext cx="914400" cy="914400"/>
          </a:xfrm>
          <a:prstGeom prst="rect">
            <a:avLst/>
          </a:prstGeom>
          <a:noFill/>
          <a:ln w="6350" algn="ctr">
            <a:solidFill>
              <a:srgbClr val="B5BDDF"/>
            </a:solidFill>
            <a:prstDash val="sysDash"/>
            <a:round/>
            <a:headEnd/>
            <a:tailEnd/>
          </a:ln>
        </p:spPr>
        <p:txBody>
          <a:bodyPr wrap="none" tIns="91440" bIns="91440" rtlCol="0" anchor="ctr"/>
          <a:lstStyle/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700" b="1" dirty="0" err="1" smtClean="0"/>
              <a:t>Maxta</a:t>
            </a:r>
            <a:endParaRPr lang="en-US" sz="700" b="1" dirty="0" smtClean="0"/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700" b="1" dirty="0" err="1" smtClean="0"/>
              <a:t>Exablox</a:t>
            </a:r>
            <a:endParaRPr lang="en-US" sz="700" b="1" dirty="0" smtClean="0"/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700" b="1" dirty="0" err="1" smtClean="0"/>
              <a:t>StorMagic</a:t>
            </a:r>
            <a:endParaRPr lang="en-US" sz="700" b="1" dirty="0" smtClean="0"/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700" b="1" dirty="0" err="1" smtClean="0"/>
              <a:t>PernixData</a:t>
            </a:r>
            <a:endParaRPr lang="en-US" sz="700" b="1" dirty="0" smtClean="0"/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700" b="1" dirty="0" err="1" smtClean="0"/>
              <a:t>CloudFounders</a:t>
            </a:r>
            <a:endParaRPr lang="en-US" sz="700" b="1" dirty="0" smtClean="0"/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700" b="1" dirty="0" err="1" smtClean="0"/>
              <a:t>WekaIO</a:t>
            </a:r>
            <a:endParaRPr lang="en-US" sz="700" b="1" dirty="0" smtClean="0"/>
          </a:p>
          <a:p>
            <a:pPr algn="ctr">
              <a:spcBef>
                <a:spcPts val="100"/>
              </a:spcBef>
              <a:spcAft>
                <a:spcPts val="100"/>
              </a:spcAft>
            </a:pPr>
            <a:r>
              <a:rPr lang="en-US" sz="700" b="1" dirty="0" err="1" smtClean="0"/>
              <a:t>Elastifile</a:t>
            </a:r>
            <a:endParaRPr lang="en-US" sz="700" b="1" dirty="0" smtClean="0"/>
          </a:p>
        </p:txBody>
      </p:sp>
      <p:sp>
        <p:nvSpPr>
          <p:cNvPr id="107" name="Rectangle 106"/>
          <p:cNvSpPr/>
          <p:nvPr/>
        </p:nvSpPr>
        <p:spPr bwMode="auto">
          <a:xfrm>
            <a:off x="5486400" y="4800600"/>
            <a:ext cx="914400" cy="381000"/>
          </a:xfrm>
          <a:prstGeom prst="rect">
            <a:avLst/>
          </a:prstGeom>
          <a:noFill/>
          <a:ln w="6350" algn="ctr">
            <a:solidFill>
              <a:srgbClr val="B5BDDF"/>
            </a:solidFill>
            <a:prstDash val="sysDash"/>
            <a:round/>
            <a:headEnd/>
            <a:tailEnd/>
          </a:ln>
        </p:spPr>
        <p:txBody>
          <a:bodyPr wrap="none" tIns="91440" bIns="91440" rtlCol="0"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700" b="1" dirty="0" err="1" smtClean="0"/>
              <a:t>Cloudiant</a:t>
            </a:r>
            <a:endParaRPr lang="en-US" sz="700" b="1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700" b="1" dirty="0" err="1" smtClean="0"/>
              <a:t>Nexenta</a:t>
            </a:r>
            <a:endParaRPr lang="en-US" sz="700" b="1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sz="700" b="1" dirty="0" err="1" smtClean="0"/>
              <a:t>CloudByte</a:t>
            </a:r>
            <a:endParaRPr lang="en-US" sz="700" b="1" dirty="0" smtClean="0"/>
          </a:p>
        </p:txBody>
      </p:sp>
      <p:cxnSp>
        <p:nvCxnSpPr>
          <p:cNvPr id="111" name="Straight Connector 110"/>
          <p:cNvCxnSpPr/>
          <p:nvPr/>
        </p:nvCxnSpPr>
        <p:spPr bwMode="auto">
          <a:xfrm>
            <a:off x="6553200" y="1600200"/>
            <a:ext cx="21336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2" name="TextBox 111"/>
          <p:cNvSpPr txBox="1"/>
          <p:nvPr/>
        </p:nvSpPr>
        <p:spPr>
          <a:xfrm flipH="1">
            <a:off x="6553200" y="1219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solidFill>
                  <a:schemeClr val="accent6"/>
                </a:solidFill>
              </a:rPr>
              <a:t>Storage services </a:t>
            </a:r>
          </a:p>
          <a:p>
            <a:pPr algn="ctr"/>
            <a:r>
              <a:rPr lang="en-US" sz="900" b="1" dirty="0" smtClean="0">
                <a:solidFill>
                  <a:schemeClr val="accent6"/>
                </a:solidFill>
              </a:rPr>
              <a:t>Storage as a service</a:t>
            </a:r>
          </a:p>
        </p:txBody>
      </p:sp>
      <p:cxnSp>
        <p:nvCxnSpPr>
          <p:cNvPr id="114" name="Straight Connector 113"/>
          <p:cNvCxnSpPr/>
          <p:nvPr/>
        </p:nvCxnSpPr>
        <p:spPr bwMode="auto">
          <a:xfrm>
            <a:off x="1219200" y="3505200"/>
            <a:ext cx="7620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5" name="Straight Connector 114"/>
          <p:cNvCxnSpPr/>
          <p:nvPr/>
        </p:nvCxnSpPr>
        <p:spPr bwMode="auto">
          <a:xfrm>
            <a:off x="1219200" y="3733800"/>
            <a:ext cx="7620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/>
          <p:cNvCxnSpPr/>
          <p:nvPr/>
        </p:nvCxnSpPr>
        <p:spPr bwMode="auto">
          <a:xfrm>
            <a:off x="2286000" y="3352800"/>
            <a:ext cx="7620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>
            <a:off x="3352800" y="3352800"/>
            <a:ext cx="7620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/>
          <p:cNvCxnSpPr/>
          <p:nvPr/>
        </p:nvCxnSpPr>
        <p:spPr bwMode="auto">
          <a:xfrm>
            <a:off x="2286000" y="3581400"/>
            <a:ext cx="7620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9" name="Straight Connector 118"/>
          <p:cNvCxnSpPr/>
          <p:nvPr/>
        </p:nvCxnSpPr>
        <p:spPr bwMode="auto">
          <a:xfrm>
            <a:off x="6705600" y="3352800"/>
            <a:ext cx="762000" cy="0"/>
          </a:xfrm>
          <a:prstGeom prst="line">
            <a:avLst/>
          </a:prstGeom>
          <a:solidFill>
            <a:schemeClr val="bg2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Straight Connector 84"/>
          <p:cNvCxnSpPr/>
          <p:nvPr/>
        </p:nvCxnSpPr>
        <p:spPr bwMode="auto">
          <a:xfrm>
            <a:off x="5943600" y="1676400"/>
            <a:ext cx="0" cy="4572000"/>
          </a:xfrm>
          <a:prstGeom prst="line">
            <a:avLst/>
          </a:prstGeom>
          <a:solidFill>
            <a:schemeClr val="bg2"/>
          </a:solidFill>
          <a:ln w="19050" cap="rnd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itle 6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Emerging Vendor/Technology Pipeline	</a:t>
            </a:r>
            <a:endParaRPr lang="en-US" dirty="0"/>
          </a:p>
        </p:txBody>
      </p:sp>
      <p:sp>
        <p:nvSpPr>
          <p:cNvPr id="62" name="Text Placeholder 61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Citi Storage</a:t>
            </a:r>
            <a:endParaRPr lang="en-US" dirty="0"/>
          </a:p>
        </p:txBody>
      </p:sp>
      <p:cxnSp>
        <p:nvCxnSpPr>
          <p:cNvPr id="4" name="Straight Connector 51"/>
          <p:cNvCxnSpPr>
            <a:cxnSpLocks noChangeShapeType="1"/>
          </p:cNvCxnSpPr>
          <p:nvPr/>
        </p:nvCxnSpPr>
        <p:spPr bwMode="auto">
          <a:xfrm>
            <a:off x="228600" y="4648200"/>
            <a:ext cx="8458200" cy="0"/>
          </a:xfrm>
          <a:prstGeom prst="line">
            <a:avLst/>
          </a:prstGeom>
          <a:noFill/>
          <a:ln w="6350" algn="ctr">
            <a:solidFill>
              <a:schemeClr val="tx2"/>
            </a:solidFill>
            <a:prstDash val="dash"/>
            <a:round/>
            <a:headEnd/>
            <a:tailEnd/>
          </a:ln>
        </p:spPr>
      </p:cxnSp>
      <p:sp>
        <p:nvSpPr>
          <p:cNvPr id="5" name="Chevron 4"/>
          <p:cNvSpPr/>
          <p:nvPr/>
        </p:nvSpPr>
        <p:spPr bwMode="auto">
          <a:xfrm>
            <a:off x="7591425" y="1227138"/>
            <a:ext cx="1247775" cy="373062"/>
          </a:xfrm>
          <a:prstGeom prst="chevron">
            <a:avLst>
              <a:gd name="adj" fmla="val 44709"/>
            </a:avLst>
          </a:prstGeom>
          <a:solidFill>
            <a:schemeClr val="accent1">
              <a:lumMod val="9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20" rIns="45720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</a:rPr>
              <a:t>Certification</a:t>
            </a:r>
          </a:p>
        </p:txBody>
      </p:sp>
      <p:sp>
        <p:nvSpPr>
          <p:cNvPr id="6" name="Chevron 5"/>
          <p:cNvSpPr/>
          <p:nvPr/>
        </p:nvSpPr>
        <p:spPr bwMode="auto">
          <a:xfrm>
            <a:off x="6019800" y="1227138"/>
            <a:ext cx="1624012" cy="373062"/>
          </a:xfrm>
          <a:prstGeom prst="chevron">
            <a:avLst>
              <a:gd name="adj" fmla="val 44709"/>
            </a:avLst>
          </a:prstGeom>
          <a:solidFill>
            <a:schemeClr val="accent1">
              <a:lumMod val="9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20" rIns="45720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</a:rPr>
              <a:t>Lab Evaluation</a:t>
            </a:r>
          </a:p>
        </p:txBody>
      </p:sp>
      <p:sp>
        <p:nvSpPr>
          <p:cNvPr id="7" name="Chevron 6"/>
          <p:cNvSpPr/>
          <p:nvPr/>
        </p:nvSpPr>
        <p:spPr bwMode="auto">
          <a:xfrm>
            <a:off x="3886200" y="1219200"/>
            <a:ext cx="2209800" cy="373062"/>
          </a:xfrm>
          <a:prstGeom prst="chevron">
            <a:avLst>
              <a:gd name="adj" fmla="val 44709"/>
            </a:avLst>
          </a:prstGeom>
          <a:solidFill>
            <a:schemeClr val="accent1">
              <a:lumMod val="9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20" rIns="45720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</a:rPr>
              <a:t>In </a:t>
            </a:r>
            <a:r>
              <a:rPr lang="en-US" sz="1000" b="1" dirty="0" smtClean="0">
                <a:solidFill>
                  <a:schemeClr val="bg1"/>
                </a:solidFill>
              </a:rPr>
              <a:t>Progress</a:t>
            </a:r>
          </a:p>
          <a:p>
            <a:pPr algn="ctr">
              <a:defRPr/>
            </a:pPr>
            <a:r>
              <a:rPr lang="en-US" sz="700" dirty="0" smtClean="0">
                <a:solidFill>
                  <a:schemeClr val="bg1"/>
                </a:solidFill>
              </a:rPr>
              <a:t>(Completed </a:t>
            </a:r>
            <a:r>
              <a:rPr lang="en-US" sz="700" dirty="0" smtClean="0">
                <a:solidFill>
                  <a:schemeClr val="bg1"/>
                </a:solidFill>
              </a:rPr>
              <a:t> </a:t>
            </a:r>
            <a:r>
              <a:rPr lang="en-US" sz="700" dirty="0" smtClean="0">
                <a:solidFill>
                  <a:schemeClr val="bg1"/>
                </a:solidFill>
              </a:rPr>
              <a:t>f</a:t>
            </a:r>
            <a:r>
              <a:rPr lang="en-US" sz="700" dirty="0" smtClean="0">
                <a:solidFill>
                  <a:schemeClr val="bg1"/>
                </a:solidFill>
              </a:rPr>
              <a:t>irst round of Interlocks)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8" name="Chevron 7"/>
          <p:cNvSpPr/>
          <p:nvPr/>
        </p:nvSpPr>
        <p:spPr bwMode="auto">
          <a:xfrm>
            <a:off x="1731963" y="1227138"/>
            <a:ext cx="2230437" cy="373062"/>
          </a:xfrm>
          <a:prstGeom prst="chevron">
            <a:avLst>
              <a:gd name="adj" fmla="val 44709"/>
            </a:avLst>
          </a:prstGeom>
          <a:solidFill>
            <a:schemeClr val="accent1">
              <a:lumMod val="9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45720" rIns="45720" anchor="ctr"/>
          <a:lstStyle/>
          <a:p>
            <a:pPr algn="ctr">
              <a:defRPr/>
            </a:pPr>
            <a:r>
              <a:rPr lang="en-US" sz="1000" b="1" dirty="0">
                <a:solidFill>
                  <a:schemeClr val="bg1"/>
                </a:solidFill>
              </a:rPr>
              <a:t>Market </a:t>
            </a:r>
            <a:r>
              <a:rPr lang="en-US" sz="1000" b="1" dirty="0" smtClean="0">
                <a:solidFill>
                  <a:schemeClr val="bg1"/>
                </a:solidFill>
              </a:rPr>
              <a:t>Radar</a:t>
            </a:r>
          </a:p>
          <a:p>
            <a:pPr algn="ctr">
              <a:defRPr/>
            </a:pPr>
            <a:r>
              <a:rPr lang="en-US" sz="700" dirty="0" smtClean="0">
                <a:solidFill>
                  <a:schemeClr val="bg1"/>
                </a:solidFill>
              </a:rPr>
              <a:t>(Tracking only / Not completed interlock yet)</a:t>
            </a:r>
            <a:endParaRPr lang="en-US" sz="700" dirty="0">
              <a:solidFill>
                <a:schemeClr val="bg1"/>
              </a:solidFill>
            </a:endParaRPr>
          </a:p>
        </p:txBody>
      </p:sp>
      <p:sp>
        <p:nvSpPr>
          <p:cNvPr id="25" name="Chevron 30"/>
          <p:cNvSpPr>
            <a:spLocks noChangeArrowheads="1"/>
          </p:cNvSpPr>
          <p:nvPr/>
        </p:nvSpPr>
        <p:spPr bwMode="auto">
          <a:xfrm>
            <a:off x="457200" y="1227138"/>
            <a:ext cx="1357312" cy="373062"/>
          </a:xfrm>
          <a:prstGeom prst="chevron">
            <a:avLst>
              <a:gd name="adj" fmla="val 44805"/>
            </a:avLst>
          </a:prstGeom>
          <a:solidFill>
            <a:schemeClr val="tx2"/>
          </a:solidFill>
          <a:ln w="6350" algn="ctr">
            <a:noFill/>
            <a:round/>
            <a:headEnd/>
            <a:tailEnd/>
          </a:ln>
        </p:spPr>
        <p:txBody>
          <a:bodyPr lIns="45720" rIns="45720" anchor="ctr"/>
          <a:lstStyle/>
          <a:p>
            <a:pPr algn="ctr"/>
            <a:r>
              <a:rPr lang="en-US" sz="900" b="1" dirty="0" smtClean="0">
                <a:solidFill>
                  <a:schemeClr val="bg1"/>
                </a:solidFill>
              </a:rPr>
              <a:t>Citi  Focus (Themes)</a:t>
            </a:r>
            <a:endParaRPr lang="en-US" sz="900" b="1" dirty="0">
              <a:solidFill>
                <a:schemeClr val="bg1"/>
              </a:solidFill>
            </a:endParaRPr>
          </a:p>
        </p:txBody>
      </p:sp>
      <p:cxnSp>
        <p:nvCxnSpPr>
          <p:cNvPr id="26" name="Straight Connector 51"/>
          <p:cNvCxnSpPr>
            <a:cxnSpLocks noChangeShapeType="1"/>
          </p:cNvCxnSpPr>
          <p:nvPr/>
        </p:nvCxnSpPr>
        <p:spPr bwMode="auto">
          <a:xfrm>
            <a:off x="228600" y="3124200"/>
            <a:ext cx="8458200" cy="0"/>
          </a:xfrm>
          <a:prstGeom prst="line">
            <a:avLst/>
          </a:prstGeom>
          <a:noFill/>
          <a:ln w="6350" algn="ctr">
            <a:solidFill>
              <a:schemeClr val="tx2"/>
            </a:solidFill>
            <a:prstDash val="dash"/>
            <a:round/>
            <a:headEnd/>
            <a:tailEnd/>
          </a:ln>
        </p:spPr>
      </p:cxnSp>
      <p:sp>
        <p:nvSpPr>
          <p:cNvPr id="59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65100" y="6718300"/>
            <a:ext cx="57150" cy="122238"/>
          </a:xfrm>
          <a:prstGeom prst="rect">
            <a:avLst/>
          </a:prstGeom>
          <a:noFill/>
          <a:ln w="6350" algn="ctr">
            <a:noFill/>
            <a:round/>
            <a:headEnd/>
            <a:tailEnd/>
          </a:ln>
          <a:effectLst/>
        </p:spPr>
        <p:txBody>
          <a:bodyPr wrap="none" lIns="0" tIns="0" rIns="0" bIns="0"/>
          <a:lstStyle/>
          <a:p>
            <a:pPr algn="l"/>
            <a:r>
              <a:rPr lang="en-US" sz="800">
                <a:solidFill>
                  <a:srgbClr val="53565A"/>
                </a:solidFill>
                <a:ea typeface="ヒラギノ角ゴ Pro W3" pitchFamily="124" charset="-128"/>
              </a:rPr>
              <a:t>5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533400" y="1676400"/>
            <a:ext cx="1090612" cy="1371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>
              <a:spcBef>
                <a:spcPts val="600"/>
              </a:spcBef>
            </a:pPr>
            <a:r>
              <a:rPr lang="en-US" sz="800" b="1" dirty="0" smtClean="0"/>
              <a:t>Tier 1 / Hot </a:t>
            </a:r>
            <a:br>
              <a:rPr lang="en-US" sz="800" b="1" dirty="0" smtClean="0"/>
            </a:br>
            <a:r>
              <a:rPr lang="en-US" sz="800" b="1" dirty="0" smtClean="0"/>
              <a:t>Storage</a:t>
            </a:r>
          </a:p>
          <a:p>
            <a:pPr algn="ctr" eaLnBrk="0" hangingPunct="0">
              <a:spcBef>
                <a:spcPts val="600"/>
              </a:spcBef>
            </a:pPr>
            <a:r>
              <a:rPr lang="en-US" sz="800" dirty="0" smtClean="0"/>
              <a:t>Flash-Optimized </a:t>
            </a:r>
            <a:br>
              <a:rPr lang="en-US" sz="800" dirty="0" smtClean="0"/>
            </a:br>
            <a:r>
              <a:rPr lang="en-US" sz="800" dirty="0" smtClean="0"/>
              <a:t>Storage</a:t>
            </a:r>
          </a:p>
        </p:txBody>
      </p:sp>
      <p:sp>
        <p:nvSpPr>
          <p:cNvPr id="70" name="Rectangle 69"/>
          <p:cNvSpPr/>
          <p:nvPr/>
        </p:nvSpPr>
        <p:spPr bwMode="auto">
          <a:xfrm>
            <a:off x="533400" y="3200400"/>
            <a:ext cx="1066800" cy="1371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>
              <a:spcBef>
                <a:spcPts val="600"/>
              </a:spcBef>
            </a:pPr>
            <a:r>
              <a:rPr lang="en-US" sz="800" b="1" dirty="0" smtClean="0"/>
              <a:t>Tier 2 / Warm </a:t>
            </a:r>
            <a:br>
              <a:rPr lang="en-US" sz="800" b="1" dirty="0" smtClean="0"/>
            </a:br>
            <a:r>
              <a:rPr lang="en-US" sz="800" b="1" dirty="0" smtClean="0"/>
              <a:t>Storage</a:t>
            </a:r>
          </a:p>
          <a:p>
            <a:pPr algn="ctr" eaLnBrk="0" hangingPunct="0">
              <a:spcBef>
                <a:spcPts val="600"/>
              </a:spcBef>
            </a:pPr>
            <a:r>
              <a:rPr lang="en-US" sz="800" dirty="0" smtClean="0"/>
              <a:t>Scale-Out</a:t>
            </a:r>
            <a:br>
              <a:rPr lang="en-US" sz="800" dirty="0" smtClean="0"/>
            </a:br>
            <a:r>
              <a:rPr lang="en-US" sz="800" dirty="0" smtClean="0"/>
              <a:t>Storage</a:t>
            </a:r>
          </a:p>
        </p:txBody>
      </p:sp>
      <p:cxnSp>
        <p:nvCxnSpPr>
          <p:cNvPr id="81" name="Straight Connector 80"/>
          <p:cNvCxnSpPr/>
          <p:nvPr/>
        </p:nvCxnSpPr>
        <p:spPr bwMode="auto">
          <a:xfrm>
            <a:off x="3810000" y="1676400"/>
            <a:ext cx="0" cy="4572000"/>
          </a:xfrm>
          <a:prstGeom prst="line">
            <a:avLst/>
          </a:prstGeom>
          <a:solidFill>
            <a:schemeClr val="bg2"/>
          </a:solidFill>
          <a:ln w="19050" cap="rnd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/>
          <p:cNvCxnSpPr/>
          <p:nvPr/>
        </p:nvCxnSpPr>
        <p:spPr bwMode="auto">
          <a:xfrm>
            <a:off x="7543800" y="1676400"/>
            <a:ext cx="0" cy="4572000"/>
          </a:xfrm>
          <a:prstGeom prst="line">
            <a:avLst/>
          </a:prstGeom>
          <a:solidFill>
            <a:schemeClr val="bg2"/>
          </a:solidFill>
          <a:ln w="19050" cap="rnd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51"/>
          <p:cNvCxnSpPr>
            <a:cxnSpLocks noChangeShapeType="1"/>
          </p:cNvCxnSpPr>
          <p:nvPr/>
        </p:nvCxnSpPr>
        <p:spPr bwMode="auto">
          <a:xfrm>
            <a:off x="228600" y="6172200"/>
            <a:ext cx="8458200" cy="0"/>
          </a:xfrm>
          <a:prstGeom prst="line">
            <a:avLst/>
          </a:prstGeom>
          <a:noFill/>
          <a:ln w="6350" algn="ctr">
            <a:solidFill>
              <a:schemeClr val="tx2"/>
            </a:solidFill>
            <a:prstDash val="dash"/>
            <a:round/>
            <a:headEnd/>
            <a:tailEnd/>
          </a:ln>
        </p:spPr>
      </p:cxnSp>
      <p:sp>
        <p:nvSpPr>
          <p:cNvPr id="118" name="Rectangle 117"/>
          <p:cNvSpPr/>
          <p:nvPr/>
        </p:nvSpPr>
        <p:spPr bwMode="auto">
          <a:xfrm>
            <a:off x="1752600" y="1676400"/>
            <a:ext cx="9906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All-Flash Arrays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Kaminario</a:t>
            </a:r>
            <a:endParaRPr lang="en-US" sz="800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smtClean="0"/>
              <a:t>Nimbus Data</a:t>
            </a:r>
            <a:endParaRPr lang="en-US" sz="9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620000" y="3200400"/>
            <a:ext cx="1066800" cy="1371600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─</a:t>
            </a:r>
            <a:endParaRPr lang="en-US" sz="1400" dirty="0"/>
          </a:p>
        </p:txBody>
      </p:sp>
      <p:sp>
        <p:nvSpPr>
          <p:cNvPr id="47" name="Rectangle 46"/>
          <p:cNvSpPr/>
          <p:nvPr/>
        </p:nvSpPr>
        <p:spPr bwMode="auto">
          <a:xfrm>
            <a:off x="2743200" y="1676400"/>
            <a:ext cx="966788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Hybrid Arrays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Nimble Storage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Amplidata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Avere </a:t>
            </a:r>
            <a:r>
              <a:rPr lang="it-IT" sz="800" dirty="0" smtClean="0"/>
              <a:t>Systems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Infinidat</a:t>
            </a:r>
            <a:endParaRPr lang="it-IT" sz="800" dirty="0" smtClean="0"/>
          </a:p>
        </p:txBody>
      </p:sp>
      <p:sp>
        <p:nvSpPr>
          <p:cNvPr id="50" name="Rectangle 49"/>
          <p:cNvSpPr/>
          <p:nvPr/>
        </p:nvSpPr>
        <p:spPr bwMode="auto">
          <a:xfrm>
            <a:off x="3886200" y="1676400"/>
            <a:ext cx="9906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All-Flash Arrays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smtClean="0"/>
              <a:t>Violin Memory</a:t>
            </a:r>
            <a:r>
              <a:rPr lang="en-US" sz="800" baseline="30000" dirty="0" smtClean="0"/>
              <a:t> </a:t>
            </a:r>
            <a:endParaRPr lang="en-US" sz="800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FusionIO</a:t>
            </a:r>
            <a:endParaRPr lang="en-US" sz="800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SolidFire</a:t>
            </a:r>
            <a:endParaRPr lang="en-US" sz="800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smtClean="0"/>
              <a:t>Saratoga Speed</a:t>
            </a:r>
            <a:endParaRPr lang="en-US" sz="800" dirty="0" smtClean="0"/>
          </a:p>
        </p:txBody>
      </p:sp>
      <p:sp>
        <p:nvSpPr>
          <p:cNvPr id="51" name="Rectangle 50"/>
          <p:cNvSpPr/>
          <p:nvPr/>
        </p:nvSpPr>
        <p:spPr bwMode="auto">
          <a:xfrm>
            <a:off x="4876800" y="1676400"/>
            <a:ext cx="966788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Hybrid Arrays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Tintri 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Tegile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Coho Data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en-US" sz="800" dirty="0"/>
          </a:p>
        </p:txBody>
      </p:sp>
      <p:sp>
        <p:nvSpPr>
          <p:cNvPr id="52" name="Rectangle 51"/>
          <p:cNvSpPr/>
          <p:nvPr/>
        </p:nvSpPr>
        <p:spPr bwMode="auto">
          <a:xfrm>
            <a:off x="6019800" y="1676400"/>
            <a:ext cx="14478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91440" rtlCol="0" anchor="ctr" anchorCtr="0"/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smtClean="0"/>
              <a:t>Pure Storage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strike="sngStrike" dirty="0" smtClean="0"/>
              <a:t>Coraid</a:t>
            </a:r>
            <a:endParaRPr lang="en-US" sz="800" strike="sngStrike" dirty="0"/>
          </a:p>
        </p:txBody>
      </p:sp>
      <p:sp>
        <p:nvSpPr>
          <p:cNvPr id="53" name="Rectangle 52"/>
          <p:cNvSpPr/>
          <p:nvPr/>
        </p:nvSpPr>
        <p:spPr bwMode="auto">
          <a:xfrm>
            <a:off x="7620000" y="1676400"/>
            <a:ext cx="10668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91440" rtlCol="0" anchor="ctr" anchorCtr="0"/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EMC / XtremeIO</a:t>
            </a:r>
            <a:endParaRPr lang="en-US" sz="800" dirty="0"/>
          </a:p>
        </p:txBody>
      </p:sp>
      <p:sp>
        <p:nvSpPr>
          <p:cNvPr id="32" name="Rectangle 31"/>
          <p:cNvSpPr/>
          <p:nvPr/>
        </p:nvSpPr>
        <p:spPr bwMode="auto">
          <a:xfrm>
            <a:off x="533400" y="4724400"/>
            <a:ext cx="1066800" cy="137160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>
              <a:spcBef>
                <a:spcPts val="600"/>
              </a:spcBef>
            </a:pPr>
            <a:r>
              <a:rPr lang="en-US" sz="800" b="1" dirty="0" smtClean="0"/>
              <a:t>Tier 3 / Cold </a:t>
            </a:r>
            <a:br>
              <a:rPr lang="en-US" sz="800" b="1" dirty="0" smtClean="0"/>
            </a:br>
            <a:r>
              <a:rPr lang="en-US" sz="800" b="1" dirty="0" smtClean="0"/>
              <a:t>Storage</a:t>
            </a:r>
          </a:p>
          <a:p>
            <a:pPr algn="ctr" eaLnBrk="0" hangingPunct="0">
              <a:spcBef>
                <a:spcPts val="600"/>
              </a:spcBef>
            </a:pPr>
            <a:r>
              <a:rPr lang="en-US" sz="800" dirty="0" smtClean="0"/>
              <a:t>Software Defined</a:t>
            </a:r>
            <a:br>
              <a:rPr lang="en-US" sz="800" dirty="0" smtClean="0"/>
            </a:br>
            <a:r>
              <a:rPr lang="en-US" sz="800" dirty="0" smtClean="0"/>
              <a:t>Commodity</a:t>
            </a:r>
            <a:br>
              <a:rPr lang="en-US" sz="800" dirty="0" smtClean="0"/>
            </a:br>
            <a:r>
              <a:rPr lang="en-US" sz="800" dirty="0" smtClean="0"/>
              <a:t>Storage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1752600" y="3200400"/>
            <a:ext cx="9906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Converged Storage </a:t>
            </a:r>
            <a:br>
              <a:rPr lang="en-US" sz="900" b="1" u="sng" dirty="0" smtClean="0"/>
            </a:br>
            <a:r>
              <a:rPr lang="en-US" sz="900" b="1" u="sng" dirty="0" smtClean="0"/>
              <a:t>Appliances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SimpliVity</a:t>
            </a:r>
            <a:endParaRPr lang="en-US" sz="800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smtClean="0"/>
              <a:t>Scale Computing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smtClean="0"/>
              <a:t>Pivot3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2743200" y="3200400"/>
            <a:ext cx="966788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Virtual </a:t>
            </a:r>
            <a:br>
              <a:rPr lang="en-US" sz="900" b="1" u="sng" dirty="0" smtClean="0"/>
            </a:br>
            <a:r>
              <a:rPr lang="en-US" sz="900" b="1" u="sng" dirty="0" smtClean="0"/>
              <a:t>SAN/Server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dirty="0" smtClean="0"/>
              <a:t>Exablox</a:t>
            </a:r>
            <a:endParaRPr lang="it-IT" sz="800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dirty="0" smtClean="0"/>
              <a:t>StorMagic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dirty="0" smtClean="0"/>
              <a:t>PernixData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dirty="0" smtClean="0"/>
              <a:t>CloudFounders</a:t>
            </a:r>
            <a:endParaRPr lang="it-IT" sz="800" dirty="0" smtClean="0"/>
          </a:p>
        </p:txBody>
      </p:sp>
      <p:sp>
        <p:nvSpPr>
          <p:cNvPr id="39" name="Rectangle 38"/>
          <p:cNvSpPr/>
          <p:nvPr/>
        </p:nvSpPr>
        <p:spPr bwMode="auto">
          <a:xfrm>
            <a:off x="3962400" y="3200400"/>
            <a:ext cx="9906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Converged Storage </a:t>
            </a:r>
            <a:br>
              <a:rPr lang="en-US" sz="900" b="1" u="sng" dirty="0" smtClean="0"/>
            </a:br>
            <a:r>
              <a:rPr lang="en-US" sz="900" b="1" u="sng" dirty="0" smtClean="0"/>
              <a:t>Appliances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Nutanix</a:t>
            </a:r>
            <a:r>
              <a:rPr lang="en-US" sz="800" dirty="0" smtClean="0"/>
              <a:t>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endParaRPr lang="en-US" sz="800" dirty="0" smtClean="0"/>
          </a:p>
        </p:txBody>
      </p:sp>
      <p:sp>
        <p:nvSpPr>
          <p:cNvPr id="41" name="Rectangle 40"/>
          <p:cNvSpPr/>
          <p:nvPr/>
        </p:nvSpPr>
        <p:spPr bwMode="auto">
          <a:xfrm>
            <a:off x="6019800" y="3200400"/>
            <a:ext cx="14478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91440" rtlCol="0" anchor="ctr" anchorCtr="0"/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Inktank / Ceph</a:t>
            </a:r>
          </a:p>
        </p:txBody>
      </p:sp>
      <p:sp>
        <p:nvSpPr>
          <p:cNvPr id="55" name="Rectangle 54"/>
          <p:cNvSpPr/>
          <p:nvPr/>
        </p:nvSpPr>
        <p:spPr bwMode="auto">
          <a:xfrm>
            <a:off x="1752600" y="4724400"/>
            <a:ext cx="9906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ZFS-based </a:t>
            </a:r>
            <a:br>
              <a:rPr lang="en-US" sz="900" b="1" u="sng" dirty="0" smtClean="0"/>
            </a:br>
            <a:r>
              <a:rPr lang="en-US" sz="900" b="1" u="sng" dirty="0" smtClean="0"/>
              <a:t>Storage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SageCloud</a:t>
            </a:r>
            <a:endParaRPr lang="en-US" sz="800" dirty="0" smtClean="0"/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CloudByte</a:t>
            </a:r>
            <a:endParaRPr lang="en-US" sz="800" dirty="0" smtClean="0"/>
          </a:p>
        </p:txBody>
      </p:sp>
      <p:sp>
        <p:nvSpPr>
          <p:cNvPr id="56" name="Rectangle 55"/>
          <p:cNvSpPr/>
          <p:nvPr/>
        </p:nvSpPr>
        <p:spPr bwMode="auto">
          <a:xfrm>
            <a:off x="2743200" y="4724400"/>
            <a:ext cx="966788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Distributed </a:t>
            </a:r>
            <a:br>
              <a:rPr lang="en-US" sz="900" b="1" u="sng" dirty="0" smtClean="0"/>
            </a:br>
            <a:r>
              <a:rPr lang="en-US" sz="900" b="1" u="sng" dirty="0" smtClean="0"/>
              <a:t>Scale-out Storage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Amplidata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Atlantis </a:t>
            </a:r>
            <a:r>
              <a:rPr lang="it-IT" sz="800" dirty="0" smtClean="0"/>
              <a:t>Computing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Hedvig</a:t>
            </a:r>
            <a:endParaRPr lang="it-IT" sz="800" dirty="0" smtClean="0"/>
          </a:p>
        </p:txBody>
      </p:sp>
      <p:sp>
        <p:nvSpPr>
          <p:cNvPr id="57" name="Rectangle 56"/>
          <p:cNvSpPr/>
          <p:nvPr/>
        </p:nvSpPr>
        <p:spPr bwMode="auto">
          <a:xfrm>
            <a:off x="3910012" y="4724400"/>
            <a:ext cx="9906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ZFS-based </a:t>
            </a:r>
            <a:br>
              <a:rPr lang="en-US" sz="900" b="1" u="sng" dirty="0" smtClean="0"/>
            </a:br>
            <a:r>
              <a:rPr lang="en-US" sz="900" b="1" u="sng" dirty="0" smtClean="0"/>
              <a:t>Storage 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en-US" sz="800" dirty="0" err="1" smtClean="0"/>
              <a:t>Nexenta</a:t>
            </a:r>
            <a:endParaRPr lang="en-US" sz="800" dirty="0" smtClean="0"/>
          </a:p>
        </p:txBody>
      </p:sp>
      <p:sp>
        <p:nvSpPr>
          <p:cNvPr id="58" name="Rectangle 57"/>
          <p:cNvSpPr/>
          <p:nvPr/>
        </p:nvSpPr>
        <p:spPr bwMode="auto">
          <a:xfrm>
            <a:off x="4876800" y="4724400"/>
            <a:ext cx="966788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Distributed </a:t>
            </a:r>
            <a:br>
              <a:rPr lang="en-US" sz="900" b="1" u="sng" dirty="0" smtClean="0"/>
            </a:br>
            <a:r>
              <a:rPr lang="en-US" sz="900" b="1" u="sng" dirty="0" smtClean="0"/>
              <a:t>Scale-out Storage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strike="sngStrike" dirty="0" smtClean="0"/>
              <a:t>DataCore</a:t>
            </a:r>
          </a:p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strike="sngStrike" dirty="0" smtClean="0"/>
              <a:t>GridStore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620000" y="4724400"/>
            <a:ext cx="1066800" cy="1371600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─</a:t>
            </a:r>
            <a:endParaRPr lang="en-US" sz="1400" dirty="0"/>
          </a:p>
        </p:txBody>
      </p:sp>
      <p:sp>
        <p:nvSpPr>
          <p:cNvPr id="63" name="Rectangle 62"/>
          <p:cNvSpPr/>
          <p:nvPr/>
        </p:nvSpPr>
        <p:spPr bwMode="auto">
          <a:xfrm>
            <a:off x="6019800" y="4724400"/>
            <a:ext cx="1447800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91440" rtlCol="0" anchor="ctr" anchorCtr="0"/>
          <a:lstStyle/>
          <a:p>
            <a:pPr algn="ctr">
              <a:spcBef>
                <a:spcPts val="200"/>
              </a:spcBef>
              <a:spcAft>
                <a:spcPts val="200"/>
              </a:spcAft>
            </a:pPr>
            <a:r>
              <a:rPr lang="it-IT" sz="800" dirty="0" smtClean="0"/>
              <a:t>CleverSafe</a:t>
            </a:r>
          </a:p>
        </p:txBody>
      </p:sp>
      <p:sp>
        <p:nvSpPr>
          <p:cNvPr id="42" name="Rectangle 41"/>
          <p:cNvSpPr/>
          <p:nvPr/>
        </p:nvSpPr>
        <p:spPr bwMode="auto">
          <a:xfrm>
            <a:off x="5029200" y="3200400"/>
            <a:ext cx="966788" cy="13716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Virtual </a:t>
            </a:r>
            <a:br>
              <a:rPr lang="en-US" sz="900" b="1" u="sng" dirty="0" smtClean="0"/>
            </a:br>
            <a:r>
              <a:rPr lang="en-US" sz="900" b="1" u="sng" dirty="0" smtClean="0"/>
              <a:t>SAN/Server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dirty="0" smtClean="0"/>
              <a:t>Maxta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strike="sngStrike" dirty="0" smtClean="0"/>
              <a:t>WekaIO</a:t>
            </a:r>
            <a:endParaRPr lang="it-IT" sz="800" strike="sngStrike" dirty="0" smtClean="0"/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strike="sngStrike" dirty="0" smtClean="0"/>
              <a:t>Elastifile</a:t>
            </a:r>
          </a:p>
        </p:txBody>
      </p:sp>
      <p:sp>
        <p:nvSpPr>
          <p:cNvPr id="43" name="Rectangle 42"/>
          <p:cNvSpPr/>
          <p:nvPr/>
        </p:nvSpPr>
        <p:spPr bwMode="auto">
          <a:xfrm>
            <a:off x="4419600" y="4038600"/>
            <a:ext cx="966788" cy="6858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Storage server clusters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dirty="0" smtClean="0"/>
              <a:t>Caringo</a:t>
            </a:r>
            <a:endParaRPr lang="it-IT" sz="800" dirty="0" smtClean="0"/>
          </a:p>
        </p:txBody>
      </p:sp>
      <p:sp>
        <p:nvSpPr>
          <p:cNvPr id="44" name="Rectangle 43"/>
          <p:cNvSpPr/>
          <p:nvPr/>
        </p:nvSpPr>
        <p:spPr bwMode="auto">
          <a:xfrm>
            <a:off x="2209800" y="4038600"/>
            <a:ext cx="966788" cy="685800"/>
          </a:xfrm>
          <a:prstGeom prst="rect">
            <a:avLst/>
          </a:prstGeom>
          <a:noFill/>
          <a:ln w="6350" algn="ctr">
            <a:noFill/>
            <a:prstDash val="dash"/>
            <a:round/>
            <a:headEnd/>
            <a:tailEnd/>
          </a:ln>
        </p:spPr>
        <p:txBody>
          <a:bodyPr wrap="none" tIns="182880" rtlCol="0" anchor="t" anchorCtr="0"/>
          <a:lstStyle/>
          <a:p>
            <a:pPr algn="ctr" eaLnBrk="0" hangingPunct="0"/>
            <a:r>
              <a:rPr lang="en-US" sz="900" b="1" u="sng" dirty="0" smtClean="0"/>
              <a:t>Storage server clusters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it-IT" sz="800" dirty="0" smtClean="0"/>
              <a:t>SwiftStack </a:t>
            </a:r>
            <a:r>
              <a:rPr lang="it-IT" sz="800" dirty="0" smtClean="0"/>
              <a:t>/ </a:t>
            </a:r>
            <a:r>
              <a:rPr lang="it-IT" sz="800" dirty="0" smtClean="0"/>
              <a:t>Swift</a:t>
            </a:r>
            <a:endParaRPr lang="it-IT" sz="8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angle 95"/>
          <p:cNvSpPr/>
          <p:nvPr/>
        </p:nvSpPr>
        <p:spPr bwMode="auto">
          <a:xfrm>
            <a:off x="6324600" y="3584780"/>
            <a:ext cx="2057400" cy="1701564"/>
          </a:xfrm>
          <a:prstGeom prst="rect">
            <a:avLst/>
          </a:prstGeom>
          <a:solidFill>
            <a:srgbClr val="FFC000">
              <a:alpha val="20000"/>
            </a:srgbClr>
          </a:solidFill>
          <a:ln w="6350" algn="ctr">
            <a:solidFill>
              <a:srgbClr val="C00000"/>
            </a:solidFill>
            <a:prstDash val="dash"/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38" name="Rectangle 137"/>
          <p:cNvSpPr/>
          <p:nvPr/>
        </p:nvSpPr>
        <p:spPr bwMode="auto">
          <a:xfrm>
            <a:off x="7239000" y="3635816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</p:txBody>
      </p:sp>
      <p:sp>
        <p:nvSpPr>
          <p:cNvPr id="73" name="Rectangle 72"/>
          <p:cNvSpPr/>
          <p:nvPr/>
        </p:nvSpPr>
        <p:spPr bwMode="auto">
          <a:xfrm>
            <a:off x="3581400" y="4270580"/>
            <a:ext cx="2057400" cy="990600"/>
          </a:xfrm>
          <a:prstGeom prst="rect">
            <a:avLst/>
          </a:prstGeom>
          <a:solidFill>
            <a:srgbClr val="FFC000">
              <a:alpha val="20000"/>
            </a:srgbClr>
          </a:solidFill>
          <a:ln w="6350" algn="ctr">
            <a:solidFill>
              <a:srgbClr val="C00000"/>
            </a:solidFill>
            <a:prstDash val="dash"/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Defined Storage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94CFE-C127-470B-829F-EF0F92674E6A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Architecture Approaches</a:t>
            </a:r>
            <a:endParaRPr lang="en-US" dirty="0"/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3200400" y="1301014"/>
            <a:ext cx="0" cy="4876800"/>
          </a:xfrm>
          <a:prstGeom prst="line">
            <a:avLst/>
          </a:prstGeom>
          <a:solidFill>
            <a:schemeClr val="bg2"/>
          </a:solidFill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>
            <a:off x="6019800" y="1301014"/>
            <a:ext cx="0" cy="4876800"/>
          </a:xfrm>
          <a:prstGeom prst="line">
            <a:avLst/>
          </a:prstGeom>
          <a:solidFill>
            <a:schemeClr val="bg2"/>
          </a:solidFill>
          <a:ln w="254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381000" y="1422636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Shared DAS Server Cluster</a:t>
            </a:r>
            <a:endParaRPr lang="en-US" sz="1400" b="1" dirty="0"/>
          </a:p>
        </p:txBody>
      </p:sp>
      <p:sp>
        <p:nvSpPr>
          <p:cNvPr id="121" name="TextBox 120"/>
          <p:cNvSpPr txBox="1"/>
          <p:nvPr/>
        </p:nvSpPr>
        <p:spPr>
          <a:xfrm>
            <a:off x="3276600" y="1422636"/>
            <a:ext cx="2667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Storage Server Cluster </a:t>
            </a:r>
            <a:endParaRPr lang="en-US" sz="1400" b="1" dirty="0"/>
          </a:p>
        </p:txBody>
      </p:sp>
      <p:sp>
        <p:nvSpPr>
          <p:cNvPr id="132" name="Oval 131"/>
          <p:cNvSpPr/>
          <p:nvPr/>
        </p:nvSpPr>
        <p:spPr bwMode="auto">
          <a:xfrm>
            <a:off x="3657600" y="4118180"/>
            <a:ext cx="1905000" cy="381000"/>
          </a:xfrm>
          <a:prstGeom prst="ellipse">
            <a:avLst/>
          </a:prstGeom>
          <a:solidFill>
            <a:srgbClr val="B5BDDF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800" dirty="0" smtClean="0"/>
              <a:t>IP Network</a:t>
            </a:r>
            <a:endParaRPr lang="en-US" sz="800" dirty="0"/>
          </a:p>
        </p:txBody>
      </p:sp>
      <p:grpSp>
        <p:nvGrpSpPr>
          <p:cNvPr id="60" name="Group 59"/>
          <p:cNvGrpSpPr/>
          <p:nvPr/>
        </p:nvGrpSpPr>
        <p:grpSpPr>
          <a:xfrm>
            <a:off x="762000" y="4727780"/>
            <a:ext cx="381000" cy="457200"/>
            <a:chOff x="838200" y="4267200"/>
            <a:chExt cx="381000" cy="457200"/>
          </a:xfrm>
        </p:grpSpPr>
        <p:sp>
          <p:nvSpPr>
            <p:cNvPr id="133" name="Rectangle 132"/>
            <p:cNvSpPr/>
            <p:nvPr/>
          </p:nvSpPr>
          <p:spPr bwMode="auto">
            <a:xfrm>
              <a:off x="838200" y="4267200"/>
              <a:ext cx="381000" cy="228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 anchorCtr="0"/>
            <a:lstStyle/>
            <a:p>
              <a:pPr algn="ctr" eaLnBrk="0" hangingPunct="0"/>
              <a:r>
                <a:rPr lang="en-US" sz="500" dirty="0" smtClean="0"/>
                <a:t>Server</a:t>
              </a:r>
              <a:endParaRPr lang="en-US" sz="500" dirty="0"/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838200" y="4495800"/>
              <a:ext cx="381000" cy="228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tIns="91440" rtlCol="0" anchor="ctr" anchorCtr="0"/>
            <a:lstStyle/>
            <a:p>
              <a:pPr algn="ctr" eaLnBrk="0" hangingPunct="0"/>
              <a:r>
                <a:rPr lang="en-US" sz="500" dirty="0" smtClean="0"/>
                <a:t>Storage</a:t>
              </a:r>
              <a:br>
                <a:rPr lang="en-US" sz="500" dirty="0" smtClean="0"/>
              </a:br>
              <a:r>
                <a:rPr lang="en-US" sz="500" dirty="0" smtClean="0"/>
                <a:t>(DAS)</a:t>
              </a:r>
              <a:endParaRPr lang="en-US" sz="500" dirty="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00200" y="4727780"/>
            <a:ext cx="381000" cy="457200"/>
            <a:chOff x="1371600" y="4267200"/>
            <a:chExt cx="381000" cy="457200"/>
          </a:xfrm>
        </p:grpSpPr>
        <p:sp>
          <p:nvSpPr>
            <p:cNvPr id="55" name="Rectangle 54"/>
            <p:cNvSpPr/>
            <p:nvPr/>
          </p:nvSpPr>
          <p:spPr bwMode="auto">
            <a:xfrm>
              <a:off x="1371600" y="4267200"/>
              <a:ext cx="381000" cy="228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 anchorCtr="0"/>
            <a:lstStyle/>
            <a:p>
              <a:pPr algn="ctr" eaLnBrk="0" hangingPunct="0"/>
              <a:r>
                <a:rPr lang="en-US" sz="500" dirty="0" smtClean="0"/>
                <a:t>Server</a:t>
              </a:r>
              <a:endParaRPr lang="en-US" sz="500" dirty="0"/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371600" y="4495800"/>
              <a:ext cx="381000" cy="228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tIns="91440" rtlCol="0" anchor="ctr" anchorCtr="0"/>
            <a:lstStyle/>
            <a:p>
              <a:pPr algn="ctr" eaLnBrk="0" hangingPunct="0"/>
              <a:r>
                <a:rPr lang="en-US" sz="500" dirty="0" smtClean="0"/>
                <a:t>Storage</a:t>
              </a:r>
              <a:br>
                <a:rPr lang="en-US" sz="500" dirty="0" smtClean="0"/>
              </a:br>
              <a:r>
                <a:rPr lang="en-US" sz="500" dirty="0" smtClean="0"/>
                <a:t>(DAS)</a:t>
              </a:r>
              <a:endParaRPr lang="en-US" sz="500" dirty="0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2438400" y="4727780"/>
            <a:ext cx="381000" cy="457200"/>
            <a:chOff x="2286000" y="4267200"/>
            <a:chExt cx="381000" cy="457200"/>
          </a:xfrm>
        </p:grpSpPr>
        <p:sp>
          <p:nvSpPr>
            <p:cNvPr id="57" name="Rectangle 56"/>
            <p:cNvSpPr/>
            <p:nvPr/>
          </p:nvSpPr>
          <p:spPr bwMode="auto">
            <a:xfrm>
              <a:off x="2286000" y="4267200"/>
              <a:ext cx="381000" cy="228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 anchorCtr="0"/>
            <a:lstStyle/>
            <a:p>
              <a:pPr algn="ctr" eaLnBrk="0" hangingPunct="0"/>
              <a:r>
                <a:rPr lang="en-US" sz="500" dirty="0" smtClean="0"/>
                <a:t>Server</a:t>
              </a:r>
              <a:endParaRPr lang="en-US" sz="500" dirty="0"/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286000" y="4495800"/>
              <a:ext cx="381000" cy="228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tIns="91440" rtlCol="0" anchor="ctr" anchorCtr="0"/>
            <a:lstStyle/>
            <a:p>
              <a:pPr algn="ctr" eaLnBrk="0" hangingPunct="0"/>
              <a:r>
                <a:rPr lang="en-US" sz="500" dirty="0" smtClean="0"/>
                <a:t>Storage</a:t>
              </a:r>
              <a:br>
                <a:rPr lang="en-US" sz="500" dirty="0" smtClean="0"/>
              </a:br>
              <a:r>
                <a:rPr lang="en-US" sz="500" dirty="0" smtClean="0"/>
                <a:t>(DAS)</a:t>
              </a:r>
              <a:endParaRPr lang="en-US" sz="500" dirty="0"/>
            </a:p>
          </p:txBody>
        </p:sp>
      </p:grpSp>
      <p:sp>
        <p:nvSpPr>
          <p:cNvPr id="59" name="Rectangle 58"/>
          <p:cNvSpPr/>
          <p:nvPr/>
        </p:nvSpPr>
        <p:spPr bwMode="auto">
          <a:xfrm>
            <a:off x="457200" y="1447800"/>
            <a:ext cx="2667000" cy="4800600"/>
          </a:xfrm>
          <a:prstGeom prst="rect">
            <a:avLst/>
          </a:prstGeom>
          <a:noFill/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137160" tIns="2926080" rIns="182880" bIns="45720" numCol="1" rtlCol="0" anchor="t" anchorCtr="0" compatLnSpc="1">
            <a:prstTxWarp prst="textNoShape">
              <a:avLst/>
            </a:prstTxWarp>
          </a:bodyPr>
          <a:lstStyle/>
          <a:p>
            <a:pPr marL="119063" indent="-119063" eaLnBrk="0" hangingPunct="0">
              <a:spcBef>
                <a:spcPts val="300"/>
              </a:spcBef>
              <a:spcAft>
                <a:spcPts val="300"/>
              </a:spcAft>
              <a:buFont typeface="Arial" pitchFamily="34" charset="0"/>
              <a:buChar char="•"/>
            </a:pPr>
            <a:endParaRPr lang="en-US" dirty="0" smtClean="0"/>
          </a:p>
        </p:txBody>
      </p:sp>
      <p:sp>
        <p:nvSpPr>
          <p:cNvPr id="63" name="Rectangle 62"/>
          <p:cNvSpPr/>
          <p:nvPr/>
        </p:nvSpPr>
        <p:spPr bwMode="auto">
          <a:xfrm>
            <a:off x="685800" y="4903040"/>
            <a:ext cx="2209800" cy="100965"/>
          </a:xfrm>
          <a:prstGeom prst="rect">
            <a:avLst/>
          </a:prstGeom>
          <a:solidFill>
            <a:srgbClr val="FFC000">
              <a:alpha val="20000"/>
            </a:srgbClr>
          </a:solidFill>
          <a:ln w="6350" algn="ctr">
            <a:solidFill>
              <a:srgbClr val="C00000"/>
            </a:solidFill>
            <a:prstDash val="dash"/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3657600" y="4727780"/>
            <a:ext cx="381000" cy="457200"/>
            <a:chOff x="838200" y="4267200"/>
            <a:chExt cx="381000" cy="457200"/>
          </a:xfrm>
        </p:grpSpPr>
        <p:sp>
          <p:nvSpPr>
            <p:cNvPr id="65" name="Rectangle 64"/>
            <p:cNvSpPr/>
            <p:nvPr/>
          </p:nvSpPr>
          <p:spPr bwMode="auto">
            <a:xfrm>
              <a:off x="838200" y="4267200"/>
              <a:ext cx="381000" cy="228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 anchorCtr="0"/>
            <a:lstStyle/>
            <a:p>
              <a:pPr algn="ctr" eaLnBrk="0" hangingPunct="0"/>
              <a:r>
                <a:rPr lang="en-US" sz="500" dirty="0" smtClean="0"/>
                <a:t>Server</a:t>
              </a:r>
              <a:endParaRPr lang="en-US" sz="500" dirty="0"/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838200" y="4495800"/>
              <a:ext cx="381000" cy="228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tIns="45720" rtlCol="0" anchor="ctr" anchorCtr="0"/>
            <a:lstStyle/>
            <a:p>
              <a:pPr algn="ctr" eaLnBrk="0" hangingPunct="0"/>
              <a:r>
                <a:rPr lang="en-US" sz="500" dirty="0" smtClean="0"/>
                <a:t>Storage</a:t>
              </a:r>
              <a:br>
                <a:rPr lang="en-US" sz="500" dirty="0" smtClean="0"/>
              </a:br>
              <a:r>
                <a:rPr lang="en-US" sz="500" dirty="0" smtClean="0"/>
                <a:t>(DAS)</a:t>
              </a:r>
              <a:endParaRPr lang="en-US" sz="500" dirty="0"/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4419600" y="4727780"/>
            <a:ext cx="381000" cy="457200"/>
            <a:chOff x="838200" y="4267200"/>
            <a:chExt cx="381000" cy="457200"/>
          </a:xfrm>
        </p:grpSpPr>
        <p:sp>
          <p:nvSpPr>
            <p:cNvPr id="75" name="Rectangle 74"/>
            <p:cNvSpPr/>
            <p:nvPr/>
          </p:nvSpPr>
          <p:spPr bwMode="auto">
            <a:xfrm>
              <a:off x="838200" y="4267200"/>
              <a:ext cx="381000" cy="228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 anchorCtr="0"/>
            <a:lstStyle/>
            <a:p>
              <a:pPr algn="ctr" eaLnBrk="0" hangingPunct="0"/>
              <a:r>
                <a:rPr lang="en-US" sz="500" dirty="0" smtClean="0"/>
                <a:t>Server</a:t>
              </a:r>
              <a:endParaRPr lang="en-US" sz="500" dirty="0"/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838200" y="4495800"/>
              <a:ext cx="381000" cy="228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tIns="45720" rtlCol="0" anchor="ctr" anchorCtr="0"/>
            <a:lstStyle/>
            <a:p>
              <a:pPr algn="ctr" eaLnBrk="0" hangingPunct="0"/>
              <a:r>
                <a:rPr lang="en-US" sz="500" dirty="0" smtClean="0"/>
                <a:t>Storage</a:t>
              </a:r>
              <a:br>
                <a:rPr lang="en-US" sz="500" dirty="0" smtClean="0"/>
              </a:br>
              <a:r>
                <a:rPr lang="en-US" sz="500" dirty="0" smtClean="0"/>
                <a:t>(DAS)</a:t>
              </a:r>
              <a:endParaRPr lang="en-US" sz="500" dirty="0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5181600" y="4727780"/>
            <a:ext cx="381000" cy="457200"/>
            <a:chOff x="838200" y="4267200"/>
            <a:chExt cx="381000" cy="457200"/>
          </a:xfrm>
        </p:grpSpPr>
        <p:sp>
          <p:nvSpPr>
            <p:cNvPr id="78" name="Rectangle 77"/>
            <p:cNvSpPr/>
            <p:nvPr/>
          </p:nvSpPr>
          <p:spPr bwMode="auto">
            <a:xfrm>
              <a:off x="838200" y="4267200"/>
              <a:ext cx="381000" cy="2286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 anchor="ctr" anchorCtr="0"/>
            <a:lstStyle/>
            <a:p>
              <a:pPr algn="ctr" eaLnBrk="0" hangingPunct="0"/>
              <a:r>
                <a:rPr lang="en-US" sz="500" dirty="0" smtClean="0"/>
                <a:t>Server</a:t>
              </a:r>
              <a:endParaRPr lang="en-US" sz="500" dirty="0"/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838200" y="4495800"/>
              <a:ext cx="381000" cy="2286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3175" algn="ctr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tIns="45720" rtlCol="0" anchor="ctr" anchorCtr="0"/>
            <a:lstStyle/>
            <a:p>
              <a:pPr algn="ctr" eaLnBrk="0" hangingPunct="0"/>
              <a:r>
                <a:rPr lang="en-US" sz="500" dirty="0" smtClean="0"/>
                <a:t>Storage</a:t>
              </a:r>
              <a:br>
                <a:rPr lang="en-US" sz="500" dirty="0" smtClean="0"/>
              </a:br>
              <a:r>
                <a:rPr lang="en-US" sz="500" dirty="0" smtClean="0"/>
                <a:t>(DAS)</a:t>
              </a:r>
              <a:endParaRPr lang="en-US" sz="500" dirty="0"/>
            </a:p>
          </p:txBody>
        </p:sp>
      </p:grpSp>
      <p:cxnSp>
        <p:nvCxnSpPr>
          <p:cNvPr id="81" name="Straight Connector 80"/>
          <p:cNvCxnSpPr>
            <a:stCxn id="65" idx="0"/>
            <a:endCxn id="132" idx="3"/>
          </p:cNvCxnSpPr>
          <p:nvPr/>
        </p:nvCxnSpPr>
        <p:spPr bwMode="auto">
          <a:xfrm flipV="1">
            <a:off x="3848100" y="4443384"/>
            <a:ext cx="884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2" name="Straight Connector 81"/>
          <p:cNvCxnSpPr>
            <a:stCxn id="75" idx="0"/>
            <a:endCxn id="132" idx="4"/>
          </p:cNvCxnSpPr>
          <p:nvPr/>
        </p:nvCxnSpPr>
        <p:spPr bwMode="auto">
          <a:xfrm flipV="1">
            <a:off x="4610100" y="4499180"/>
            <a:ext cx="0" cy="228600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5" name="Straight Connector 84"/>
          <p:cNvCxnSpPr>
            <a:stCxn id="78" idx="0"/>
            <a:endCxn id="132" idx="5"/>
          </p:cNvCxnSpPr>
          <p:nvPr/>
        </p:nvCxnSpPr>
        <p:spPr bwMode="auto">
          <a:xfrm flipH="1" flipV="1">
            <a:off x="5283619" y="4443384"/>
            <a:ext cx="884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Rectangle 88"/>
          <p:cNvSpPr/>
          <p:nvPr/>
        </p:nvSpPr>
        <p:spPr bwMode="auto">
          <a:xfrm>
            <a:off x="4419600" y="3660980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  <a:p>
            <a:pPr algn="ctr" eaLnBrk="0" hangingPunct="0"/>
            <a:r>
              <a:rPr lang="en-US" sz="500" dirty="0" smtClean="0"/>
              <a:t>Host</a:t>
            </a:r>
            <a:endParaRPr lang="en-US" sz="500" dirty="0"/>
          </a:p>
        </p:txBody>
      </p:sp>
      <p:cxnSp>
        <p:nvCxnSpPr>
          <p:cNvPr id="91" name="Straight Connector 90"/>
          <p:cNvCxnSpPr>
            <a:stCxn id="132" idx="0"/>
            <a:endCxn id="89" idx="2"/>
          </p:cNvCxnSpPr>
          <p:nvPr/>
        </p:nvCxnSpPr>
        <p:spPr bwMode="auto">
          <a:xfrm flipV="1">
            <a:off x="4610100" y="3889580"/>
            <a:ext cx="0" cy="228600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4" name="TextBox 93"/>
          <p:cNvSpPr txBox="1"/>
          <p:nvPr/>
        </p:nvSpPr>
        <p:spPr>
          <a:xfrm>
            <a:off x="3581400" y="5261181"/>
            <a:ext cx="205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C00000"/>
                </a:solidFill>
              </a:rPr>
              <a:t>Storage Solution</a:t>
            </a:r>
            <a:endParaRPr lang="en-US" sz="700" b="1" dirty="0">
              <a:solidFill>
                <a:srgbClr val="C0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1759216" y="5003272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C00000"/>
                </a:solidFill>
              </a:rPr>
              <a:t>Storage </a:t>
            </a:r>
            <a:br>
              <a:rPr lang="en-US" sz="700" b="1" dirty="0" smtClean="0">
                <a:solidFill>
                  <a:srgbClr val="C00000"/>
                </a:solidFill>
              </a:rPr>
            </a:br>
            <a:r>
              <a:rPr lang="en-US" sz="700" b="1" dirty="0" smtClean="0">
                <a:solidFill>
                  <a:srgbClr val="C00000"/>
                </a:solidFill>
              </a:rPr>
              <a:t>Solution</a:t>
            </a:r>
            <a:endParaRPr lang="en-US" sz="700" b="1" dirty="0">
              <a:solidFill>
                <a:srgbClr val="C0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019800" y="1447800"/>
            <a:ext cx="2667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Storage Head-End with Distributed Commodity Storage Nodes</a:t>
            </a:r>
            <a:endParaRPr lang="en-US" sz="1400" b="1" dirty="0"/>
          </a:p>
        </p:txBody>
      </p:sp>
      <p:sp>
        <p:nvSpPr>
          <p:cNvPr id="98" name="Oval 97"/>
          <p:cNvSpPr/>
          <p:nvPr/>
        </p:nvSpPr>
        <p:spPr bwMode="auto">
          <a:xfrm>
            <a:off x="6400800" y="4143344"/>
            <a:ext cx="1905000" cy="381000"/>
          </a:xfrm>
          <a:prstGeom prst="ellipse">
            <a:avLst/>
          </a:prstGeom>
          <a:solidFill>
            <a:srgbClr val="B5BDDF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800" dirty="0" smtClean="0"/>
              <a:t>IP Network</a:t>
            </a:r>
            <a:endParaRPr lang="en-US" sz="800" dirty="0"/>
          </a:p>
        </p:txBody>
      </p:sp>
      <p:sp>
        <p:nvSpPr>
          <p:cNvPr id="101" name="Rectangle 100"/>
          <p:cNvSpPr/>
          <p:nvPr/>
        </p:nvSpPr>
        <p:spPr bwMode="auto">
          <a:xfrm>
            <a:off x="6400800" y="4981544"/>
            <a:ext cx="381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45720" rtlCol="0" anchor="ctr" anchorCtr="0"/>
          <a:lstStyle/>
          <a:p>
            <a:pPr algn="ctr" eaLnBrk="0" hangingPunct="0"/>
            <a:r>
              <a:rPr lang="en-US" sz="500" dirty="0" smtClean="0"/>
              <a:t>Storage</a:t>
            </a:r>
            <a:endParaRPr lang="en-US" sz="500" dirty="0"/>
          </a:p>
        </p:txBody>
      </p:sp>
      <p:sp>
        <p:nvSpPr>
          <p:cNvPr id="104" name="Rectangle 103"/>
          <p:cNvSpPr/>
          <p:nvPr/>
        </p:nvSpPr>
        <p:spPr bwMode="auto">
          <a:xfrm>
            <a:off x="7162800" y="4981544"/>
            <a:ext cx="381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45720" rtlCol="0" anchor="ctr" anchorCtr="0"/>
          <a:lstStyle/>
          <a:p>
            <a:pPr algn="ctr" eaLnBrk="0" hangingPunct="0"/>
            <a:r>
              <a:rPr lang="en-US" sz="500" dirty="0" smtClean="0"/>
              <a:t>Storage</a:t>
            </a:r>
            <a:endParaRPr lang="en-US" sz="500" dirty="0"/>
          </a:p>
        </p:txBody>
      </p:sp>
      <p:sp>
        <p:nvSpPr>
          <p:cNvPr id="107" name="Rectangle 106"/>
          <p:cNvSpPr/>
          <p:nvPr/>
        </p:nvSpPr>
        <p:spPr bwMode="auto">
          <a:xfrm>
            <a:off x="7924800" y="4981544"/>
            <a:ext cx="381000" cy="2286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tIns="45720" rtlCol="0" anchor="ctr" anchorCtr="0"/>
          <a:lstStyle/>
          <a:p>
            <a:pPr algn="ctr" eaLnBrk="0" hangingPunct="0"/>
            <a:r>
              <a:rPr lang="en-US" sz="500" dirty="0" smtClean="0"/>
              <a:t>Storage</a:t>
            </a:r>
            <a:endParaRPr lang="en-US" sz="500" dirty="0"/>
          </a:p>
        </p:txBody>
      </p:sp>
      <p:cxnSp>
        <p:nvCxnSpPr>
          <p:cNvPr id="108" name="Straight Connector 107"/>
          <p:cNvCxnSpPr>
            <a:stCxn id="101" idx="0"/>
            <a:endCxn id="98" idx="3"/>
          </p:cNvCxnSpPr>
          <p:nvPr/>
        </p:nvCxnSpPr>
        <p:spPr bwMode="auto">
          <a:xfrm flipV="1">
            <a:off x="6591300" y="4468548"/>
            <a:ext cx="88481" cy="5129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9" name="Straight Connector 108"/>
          <p:cNvCxnSpPr>
            <a:stCxn id="104" idx="0"/>
            <a:endCxn id="98" idx="4"/>
          </p:cNvCxnSpPr>
          <p:nvPr/>
        </p:nvCxnSpPr>
        <p:spPr bwMode="auto">
          <a:xfrm flipV="1">
            <a:off x="7353300" y="4524344"/>
            <a:ext cx="0" cy="457200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/>
          <p:cNvCxnSpPr>
            <a:stCxn id="107" idx="0"/>
            <a:endCxn id="98" idx="5"/>
          </p:cNvCxnSpPr>
          <p:nvPr/>
        </p:nvCxnSpPr>
        <p:spPr bwMode="auto">
          <a:xfrm flipH="1" flipV="1">
            <a:off x="8026819" y="4468548"/>
            <a:ext cx="88481" cy="5129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1" name="Rectangle 110"/>
          <p:cNvSpPr/>
          <p:nvPr/>
        </p:nvSpPr>
        <p:spPr bwMode="auto">
          <a:xfrm>
            <a:off x="7162800" y="3660980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</p:txBody>
      </p:sp>
      <p:cxnSp>
        <p:nvCxnSpPr>
          <p:cNvPr id="112" name="Straight Connector 111"/>
          <p:cNvCxnSpPr>
            <a:stCxn id="98" idx="0"/>
            <a:endCxn id="111" idx="2"/>
          </p:cNvCxnSpPr>
          <p:nvPr/>
        </p:nvCxnSpPr>
        <p:spPr bwMode="auto">
          <a:xfrm flipV="1">
            <a:off x="7353300" y="3889580"/>
            <a:ext cx="0" cy="253764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3" name="TextBox 112"/>
          <p:cNvSpPr txBox="1"/>
          <p:nvPr/>
        </p:nvSpPr>
        <p:spPr>
          <a:xfrm>
            <a:off x="6324600" y="5286345"/>
            <a:ext cx="205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b="1" dirty="0" smtClean="0">
                <a:solidFill>
                  <a:srgbClr val="C00000"/>
                </a:solidFill>
              </a:rPr>
              <a:t>Storage Solution</a:t>
            </a:r>
            <a:endParaRPr lang="en-US" sz="700" b="1" dirty="0">
              <a:solidFill>
                <a:srgbClr val="C00000"/>
              </a:solidFill>
            </a:endParaRPr>
          </a:p>
        </p:txBody>
      </p:sp>
      <p:sp>
        <p:nvSpPr>
          <p:cNvPr id="114" name="Oval 113"/>
          <p:cNvSpPr/>
          <p:nvPr/>
        </p:nvSpPr>
        <p:spPr bwMode="auto">
          <a:xfrm>
            <a:off x="6400800" y="3051380"/>
            <a:ext cx="1905000" cy="381000"/>
          </a:xfrm>
          <a:prstGeom prst="ellipse">
            <a:avLst/>
          </a:prstGeom>
          <a:solidFill>
            <a:srgbClr val="B5BDDF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800" dirty="0" smtClean="0"/>
              <a:t>IP Network</a:t>
            </a:r>
            <a:endParaRPr lang="en-US" sz="800" dirty="0"/>
          </a:p>
        </p:txBody>
      </p:sp>
      <p:sp>
        <p:nvSpPr>
          <p:cNvPr id="115" name="Rectangle 114"/>
          <p:cNvSpPr/>
          <p:nvPr/>
        </p:nvSpPr>
        <p:spPr bwMode="auto">
          <a:xfrm>
            <a:off x="3657600" y="3660980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  <a:p>
            <a:pPr algn="ctr" eaLnBrk="0" hangingPunct="0"/>
            <a:r>
              <a:rPr lang="en-US" sz="500" dirty="0" smtClean="0"/>
              <a:t>Host</a:t>
            </a:r>
            <a:endParaRPr lang="en-US" sz="500" dirty="0"/>
          </a:p>
        </p:txBody>
      </p:sp>
      <p:sp>
        <p:nvSpPr>
          <p:cNvPr id="116" name="Rectangle 115"/>
          <p:cNvSpPr/>
          <p:nvPr/>
        </p:nvSpPr>
        <p:spPr bwMode="auto">
          <a:xfrm>
            <a:off x="5181600" y="3660980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  <a:p>
            <a:pPr algn="ctr" eaLnBrk="0" hangingPunct="0"/>
            <a:r>
              <a:rPr lang="en-US" sz="500" dirty="0" smtClean="0"/>
              <a:t>Host</a:t>
            </a:r>
            <a:endParaRPr lang="en-US" sz="500" dirty="0"/>
          </a:p>
        </p:txBody>
      </p:sp>
      <p:cxnSp>
        <p:nvCxnSpPr>
          <p:cNvPr id="117" name="Straight Connector 116"/>
          <p:cNvCxnSpPr>
            <a:stCxn id="132" idx="1"/>
            <a:endCxn id="115" idx="2"/>
          </p:cNvCxnSpPr>
          <p:nvPr/>
        </p:nvCxnSpPr>
        <p:spPr bwMode="auto">
          <a:xfrm flipH="1" flipV="1">
            <a:off x="3848100" y="3889580"/>
            <a:ext cx="884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>
            <a:stCxn id="132" idx="7"/>
            <a:endCxn id="116" idx="2"/>
          </p:cNvCxnSpPr>
          <p:nvPr/>
        </p:nvCxnSpPr>
        <p:spPr bwMode="auto">
          <a:xfrm flipV="1">
            <a:off x="5283619" y="3889580"/>
            <a:ext cx="884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5" name="TextBox 124"/>
          <p:cNvSpPr txBox="1"/>
          <p:nvPr/>
        </p:nvSpPr>
        <p:spPr>
          <a:xfrm>
            <a:off x="3581400" y="3460925"/>
            <a:ext cx="205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/>
              <a:t>End-User Applications</a:t>
            </a:r>
            <a:endParaRPr lang="en-US" sz="700" dirty="0"/>
          </a:p>
        </p:txBody>
      </p:sp>
      <p:sp>
        <p:nvSpPr>
          <p:cNvPr id="137" name="TextBox 136"/>
          <p:cNvSpPr txBox="1"/>
          <p:nvPr/>
        </p:nvSpPr>
        <p:spPr>
          <a:xfrm>
            <a:off x="1219200" y="4499180"/>
            <a:ext cx="1143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/>
              <a:t>End-User Applications</a:t>
            </a:r>
            <a:endParaRPr lang="en-US" sz="700" dirty="0"/>
          </a:p>
        </p:txBody>
      </p:sp>
      <p:cxnSp>
        <p:nvCxnSpPr>
          <p:cNvPr id="139" name="Straight Connector 138"/>
          <p:cNvCxnSpPr>
            <a:stCxn id="111" idx="0"/>
            <a:endCxn id="114" idx="4"/>
          </p:cNvCxnSpPr>
          <p:nvPr/>
        </p:nvCxnSpPr>
        <p:spPr bwMode="auto">
          <a:xfrm flipV="1">
            <a:off x="7353300" y="3432380"/>
            <a:ext cx="0" cy="228600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" name="Rectangle 152"/>
          <p:cNvSpPr/>
          <p:nvPr/>
        </p:nvSpPr>
        <p:spPr bwMode="auto">
          <a:xfrm>
            <a:off x="7162800" y="2614584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  <a:p>
            <a:pPr algn="ctr" eaLnBrk="0" hangingPunct="0"/>
            <a:r>
              <a:rPr lang="en-US" sz="500" dirty="0" smtClean="0"/>
              <a:t>Host</a:t>
            </a:r>
            <a:endParaRPr lang="en-US" sz="500" dirty="0"/>
          </a:p>
        </p:txBody>
      </p:sp>
      <p:cxnSp>
        <p:nvCxnSpPr>
          <p:cNvPr id="154" name="Straight Connector 153"/>
          <p:cNvCxnSpPr>
            <a:endCxn id="153" idx="2"/>
          </p:cNvCxnSpPr>
          <p:nvPr/>
        </p:nvCxnSpPr>
        <p:spPr bwMode="auto">
          <a:xfrm flipV="1">
            <a:off x="7353300" y="2843184"/>
            <a:ext cx="0" cy="228600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5" name="Rectangle 154"/>
          <p:cNvSpPr/>
          <p:nvPr/>
        </p:nvSpPr>
        <p:spPr bwMode="auto">
          <a:xfrm>
            <a:off x="6400800" y="2614584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  <a:p>
            <a:pPr algn="ctr" eaLnBrk="0" hangingPunct="0"/>
            <a:r>
              <a:rPr lang="en-US" sz="500" dirty="0" smtClean="0"/>
              <a:t>Host</a:t>
            </a:r>
            <a:endParaRPr lang="en-US" sz="500" dirty="0"/>
          </a:p>
        </p:txBody>
      </p:sp>
      <p:sp>
        <p:nvSpPr>
          <p:cNvPr id="156" name="Rectangle 155"/>
          <p:cNvSpPr/>
          <p:nvPr/>
        </p:nvSpPr>
        <p:spPr bwMode="auto">
          <a:xfrm>
            <a:off x="7924800" y="2614584"/>
            <a:ext cx="381000" cy="228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175" algn="ctr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 anchor="ctr" anchorCtr="0"/>
          <a:lstStyle/>
          <a:p>
            <a:pPr algn="ctr" eaLnBrk="0" hangingPunct="0"/>
            <a:r>
              <a:rPr lang="en-US" sz="500" dirty="0" smtClean="0"/>
              <a:t>Server</a:t>
            </a:r>
          </a:p>
          <a:p>
            <a:pPr algn="ctr" eaLnBrk="0" hangingPunct="0"/>
            <a:r>
              <a:rPr lang="en-US" sz="500" dirty="0" smtClean="0"/>
              <a:t>Host</a:t>
            </a:r>
            <a:endParaRPr lang="en-US" sz="500" dirty="0"/>
          </a:p>
        </p:txBody>
      </p:sp>
      <p:cxnSp>
        <p:nvCxnSpPr>
          <p:cNvPr id="158" name="Straight Connector 157"/>
          <p:cNvCxnSpPr>
            <a:endCxn id="155" idx="2"/>
          </p:cNvCxnSpPr>
          <p:nvPr/>
        </p:nvCxnSpPr>
        <p:spPr bwMode="auto">
          <a:xfrm flipH="1" flipV="1">
            <a:off x="6591300" y="2843184"/>
            <a:ext cx="884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9" name="Straight Connector 158"/>
          <p:cNvCxnSpPr>
            <a:endCxn id="156" idx="2"/>
          </p:cNvCxnSpPr>
          <p:nvPr/>
        </p:nvCxnSpPr>
        <p:spPr bwMode="auto">
          <a:xfrm flipV="1">
            <a:off x="8026819" y="2843184"/>
            <a:ext cx="884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0" name="TextBox 159"/>
          <p:cNvSpPr txBox="1"/>
          <p:nvPr/>
        </p:nvSpPr>
        <p:spPr>
          <a:xfrm>
            <a:off x="6324600" y="2414529"/>
            <a:ext cx="2057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 smtClean="0"/>
              <a:t>End-User Applications</a:t>
            </a:r>
            <a:endParaRPr lang="en-US" sz="700" dirty="0"/>
          </a:p>
        </p:txBody>
      </p:sp>
      <p:sp>
        <p:nvSpPr>
          <p:cNvPr id="166" name="Rectangle 165"/>
          <p:cNvSpPr/>
          <p:nvPr/>
        </p:nvSpPr>
        <p:spPr>
          <a:xfrm>
            <a:off x="6705600" y="3660980"/>
            <a:ext cx="4812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/>
            <a:r>
              <a:rPr lang="en-US" sz="500" b="1" dirty="0" smtClean="0"/>
              <a:t>Storage</a:t>
            </a:r>
            <a:br>
              <a:rPr lang="en-US" sz="500" b="1" dirty="0" smtClean="0"/>
            </a:br>
            <a:r>
              <a:rPr lang="en-US" sz="500" b="1" dirty="0" smtClean="0"/>
              <a:t>Head-End</a:t>
            </a:r>
          </a:p>
        </p:txBody>
      </p:sp>
      <p:sp>
        <p:nvSpPr>
          <p:cNvPr id="167" name="Oval 166"/>
          <p:cNvSpPr/>
          <p:nvPr/>
        </p:nvSpPr>
        <p:spPr bwMode="auto">
          <a:xfrm>
            <a:off x="838200" y="4118180"/>
            <a:ext cx="1905000" cy="381000"/>
          </a:xfrm>
          <a:prstGeom prst="ellipse">
            <a:avLst/>
          </a:prstGeom>
          <a:solidFill>
            <a:srgbClr val="B5BDDF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 wrap="none" rtlCol="0" anchor="ctr"/>
          <a:lstStyle/>
          <a:p>
            <a:pPr algn="ctr" eaLnBrk="0" hangingPunct="0"/>
            <a:r>
              <a:rPr lang="en-US" sz="800" dirty="0" smtClean="0"/>
              <a:t>IP Network</a:t>
            </a:r>
            <a:endParaRPr lang="en-US" sz="800" dirty="0"/>
          </a:p>
        </p:txBody>
      </p:sp>
      <p:cxnSp>
        <p:nvCxnSpPr>
          <p:cNvPr id="168" name="Straight Connector 167"/>
          <p:cNvCxnSpPr>
            <a:stCxn id="133" idx="0"/>
            <a:endCxn id="167" idx="3"/>
          </p:cNvCxnSpPr>
          <p:nvPr/>
        </p:nvCxnSpPr>
        <p:spPr bwMode="auto">
          <a:xfrm flipV="1">
            <a:off x="952500" y="4443384"/>
            <a:ext cx="1646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2" name="Straight Connector 171"/>
          <p:cNvCxnSpPr>
            <a:stCxn id="57" idx="0"/>
            <a:endCxn id="167" idx="5"/>
          </p:cNvCxnSpPr>
          <p:nvPr/>
        </p:nvCxnSpPr>
        <p:spPr bwMode="auto">
          <a:xfrm flipH="1" flipV="1">
            <a:off x="2464219" y="4443384"/>
            <a:ext cx="164681" cy="284396"/>
          </a:xfrm>
          <a:prstGeom prst="line">
            <a:avLst/>
          </a:prstGeom>
          <a:solidFill>
            <a:schemeClr val="bg2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4" name="TextBox 193"/>
          <p:cNvSpPr txBox="1"/>
          <p:nvPr/>
        </p:nvSpPr>
        <p:spPr>
          <a:xfrm>
            <a:off x="457200" y="5562600"/>
            <a:ext cx="274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Example: VMware VSAN, </a:t>
            </a:r>
            <a:r>
              <a:rPr lang="en-US" b="1" dirty="0" err="1" smtClean="0"/>
              <a:t>Maxta</a:t>
            </a:r>
            <a:endParaRPr lang="en-US" b="1" dirty="0"/>
          </a:p>
        </p:txBody>
      </p:sp>
      <p:sp>
        <p:nvSpPr>
          <p:cNvPr id="195" name="TextBox 194"/>
          <p:cNvSpPr txBox="1"/>
          <p:nvPr/>
        </p:nvSpPr>
        <p:spPr>
          <a:xfrm>
            <a:off x="3200400" y="5562600"/>
            <a:ext cx="281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Example: </a:t>
            </a:r>
            <a:r>
              <a:rPr lang="en-US" b="1" dirty="0" err="1" smtClean="0"/>
              <a:t>CepH</a:t>
            </a:r>
            <a:r>
              <a:rPr lang="en-US" b="1" dirty="0" smtClean="0"/>
              <a:t>, </a:t>
            </a:r>
            <a:r>
              <a:rPr lang="en-US" b="1" dirty="0" err="1" smtClean="0"/>
              <a:t>Caringo</a:t>
            </a:r>
            <a:endParaRPr lang="en-US" b="1" dirty="0"/>
          </a:p>
        </p:txBody>
      </p:sp>
      <p:sp>
        <p:nvSpPr>
          <p:cNvPr id="196" name="TextBox 195"/>
          <p:cNvSpPr txBox="1"/>
          <p:nvPr/>
        </p:nvSpPr>
        <p:spPr>
          <a:xfrm>
            <a:off x="6019800" y="5562600"/>
            <a:ext cx="281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Example: </a:t>
            </a:r>
            <a:r>
              <a:rPr lang="en-US" b="1" dirty="0" err="1" smtClean="0"/>
              <a:t>CleverSafe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2840072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A40F4-AFDF-4D3F-B3E0-57B5F00958F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90800" y="3733800"/>
            <a:ext cx="342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Backup</a:t>
            </a:r>
            <a:endParaRPr lang="en-US" sz="4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Storage 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994CFE-C127-470B-829F-EF0F92674E6A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Vendor Overview</a:t>
            </a:r>
            <a:endParaRPr lang="en-US" dirty="0"/>
          </a:p>
        </p:txBody>
      </p:sp>
      <p:graphicFrame>
        <p:nvGraphicFramePr>
          <p:cNvPr id="8" name="Table Placeholder 6"/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xmlns="" val="3457769201"/>
              </p:ext>
            </p:extLst>
          </p:nvPr>
        </p:nvGraphicFramePr>
        <p:xfrm>
          <a:off x="533400" y="1219201"/>
          <a:ext cx="8153400" cy="50464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4766"/>
                <a:gridCol w="3209317"/>
                <a:gridCol w="3209317"/>
              </a:tblGrid>
              <a:tr h="33830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0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Company</a:t>
                      </a:r>
                      <a:endParaRPr lang="en-US" sz="1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Product</a:t>
                      </a:r>
                      <a:r>
                        <a:rPr lang="en-US" sz="1000" baseline="0" dirty="0" smtClean="0"/>
                        <a:t> / Solution Differentiators</a:t>
                      </a:r>
                      <a:endParaRPr lang="en-US" sz="1000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Company / Financials</a:t>
                      </a:r>
                      <a:endParaRPr lang="en-US" sz="1000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 gridSpan="3">
                  <a:txBody>
                    <a:bodyPr/>
                    <a:lstStyle/>
                    <a:p>
                      <a:r>
                        <a:rPr lang="en-US" sz="1200" b="1" dirty="0" smtClean="0"/>
                        <a:t>Hybrid HDD/SDD array vendors</a:t>
                      </a:r>
                      <a:endParaRPr lang="en-US" sz="1200" b="1" dirty="0"/>
                    </a:p>
                  </a:txBody>
                  <a:tcPr marL="18288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Nimble</a:t>
                      </a:r>
                      <a:endParaRPr 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Software-based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IO processing/compression before HDD writes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dirty="0" smtClean="0"/>
                        <a:t> </a:t>
                      </a:r>
                      <a:endParaRPr lang="en-US" sz="1000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 smtClean="0"/>
                        <a:t>Tegile</a:t>
                      </a:r>
                      <a:endParaRPr 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Optimized for virtualized environments due to enhanced software/flash </a:t>
                      </a:r>
                      <a:r>
                        <a:rPr lang="en-US" sz="1000" dirty="0" err="1" smtClean="0"/>
                        <a:t>dedup</a:t>
                      </a:r>
                      <a:r>
                        <a:rPr lang="en-US" sz="1000" baseline="0" dirty="0" smtClean="0"/>
                        <a:t> and compression</a:t>
                      </a:r>
                      <a:endParaRPr lang="en-US" sz="1000" dirty="0" smtClean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 smtClean="0"/>
                        <a:t>Tintri</a:t>
                      </a:r>
                      <a:endParaRPr 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Optimized storage for virtualized</a:t>
                      </a:r>
                      <a:r>
                        <a:rPr lang="en-US" sz="1000" baseline="0" dirty="0" smtClean="0"/>
                        <a:t> environments; </a:t>
                      </a:r>
                      <a:br>
                        <a:rPr lang="en-US" sz="1000" baseline="0" dirty="0" smtClean="0"/>
                      </a:br>
                      <a:r>
                        <a:rPr lang="en-US" sz="1000" baseline="0" dirty="0" smtClean="0"/>
                        <a:t>VM-specific storage allocation and I/O optimizations</a:t>
                      </a:r>
                      <a:endParaRPr lang="en-US" sz="1000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 smtClean="0"/>
                        <a:t>Amplidata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000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 gridSpan="3"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18288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 smtClean="0"/>
                        <a:t>Coraid</a:t>
                      </a:r>
                      <a:endParaRPr 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Coho Data</a:t>
                      </a:r>
                      <a:endParaRPr 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marT="9144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 gridSpan="3">
                  <a:txBody>
                    <a:bodyPr/>
                    <a:lstStyle/>
                    <a:p>
                      <a:r>
                        <a:rPr lang="en-US" sz="1200" b="1" dirty="0" smtClean="0"/>
                        <a:t>Incumbents</a:t>
                      </a:r>
                      <a:endParaRPr lang="en-US" sz="1200" b="1" dirty="0"/>
                    </a:p>
                  </a:txBody>
                  <a:tcPr marL="18288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EMC</a:t>
                      </a:r>
                      <a:endParaRPr 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000" b="1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NetApp</a:t>
                      </a:r>
                      <a:endParaRPr lang="en-US" sz="10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50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en-US" sz="10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Oracle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112386" marR="112386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EA40F4-AFDF-4D3F-B3E0-57B5F00958F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Vendor Coverage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 smtClean="0"/>
              <a:t>Vendors not included:</a:t>
            </a:r>
          </a:p>
          <a:p>
            <a:pPr lvl="1"/>
            <a:r>
              <a:rPr lang="en-US" dirty="0" smtClean="0"/>
              <a:t>DDN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SB" val="PageNbr"/>
</p:tagLst>
</file>

<file path=ppt/theme/theme1.xml><?xml version="1.0" encoding="utf-8"?>
<a:theme xmlns:a="http://schemas.openxmlformats.org/drawingml/2006/main" name="Color_Palette_05_080118">
  <a:themeElements>
    <a:clrScheme name="">
      <a:dk1>
        <a:srgbClr val="000000"/>
      </a:dk1>
      <a:lt1>
        <a:srgbClr val="FFFFFF"/>
      </a:lt1>
      <a:dk2>
        <a:srgbClr val="000000"/>
      </a:dk2>
      <a:lt2>
        <a:srgbClr val="223274"/>
      </a:lt2>
      <a:accent1>
        <a:srgbClr val="5B77C5"/>
      </a:accent1>
      <a:accent2>
        <a:srgbClr val="B52B3B"/>
      </a:accent2>
      <a:accent3>
        <a:srgbClr val="FFFFFF"/>
      </a:accent3>
      <a:accent4>
        <a:srgbClr val="000000"/>
      </a:accent4>
      <a:accent5>
        <a:srgbClr val="B5BDDF"/>
      </a:accent5>
      <a:accent6>
        <a:srgbClr val="A42635"/>
      </a:accent6>
      <a:hlink>
        <a:srgbClr val="6C6C6C"/>
      </a:hlink>
      <a:folHlink>
        <a:srgbClr val="629E80"/>
      </a:folHlink>
    </a:clrScheme>
    <a:fontScheme name="Color_Palette_05_0801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12700" algn="ctr">
          <a:solidFill>
            <a:schemeClr val="bg1"/>
          </a:solidFill>
          <a:round/>
          <a:headEnd/>
          <a:tailEnd/>
        </a:ln>
      </a:spPr>
      <a:bodyPr wrap="none" anchor="ctr"/>
      <a:lstStyle>
        <a:defPPr eaLnBrk="0" hangingPunct="0">
          <a:defRPr sz="1000" dirty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lor_Palette_05_080118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5">
        <a:dk1>
          <a:srgbClr val="000000"/>
        </a:dk1>
        <a:lt1>
          <a:srgbClr val="FFCC66"/>
        </a:lt1>
        <a:dk2>
          <a:srgbClr val="000000"/>
        </a:dk2>
        <a:lt2>
          <a:srgbClr val="99CC00"/>
        </a:lt2>
        <a:accent1>
          <a:srgbClr val="FF9933"/>
        </a:accent1>
        <a:accent2>
          <a:srgbClr val="99FF33"/>
        </a:accent2>
        <a:accent3>
          <a:srgbClr val="AAAAAA"/>
        </a:accent3>
        <a:accent4>
          <a:srgbClr val="DAAE56"/>
        </a:accent4>
        <a:accent5>
          <a:srgbClr val="FFCAAD"/>
        </a:accent5>
        <a:accent6>
          <a:srgbClr val="8AE72D"/>
        </a:accent6>
        <a:hlink>
          <a:srgbClr val="9966FF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6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6666FF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E70000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7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6666FF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8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9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8457B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0BF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0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185184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BB3C2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1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2">
        <a:dk1>
          <a:srgbClr val="000000"/>
        </a:dk1>
        <a:lt1>
          <a:srgbClr val="FFFFFF"/>
        </a:lt1>
        <a:dk2>
          <a:srgbClr val="000000"/>
        </a:dk2>
        <a:lt2>
          <a:srgbClr val="D65700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3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4">
        <a:dk1>
          <a:srgbClr val="000000"/>
        </a:dk1>
        <a:lt1>
          <a:srgbClr val="FFFFFF"/>
        </a:lt1>
        <a:dk2>
          <a:srgbClr val="000000"/>
        </a:dk2>
        <a:lt2>
          <a:srgbClr val="16168C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5">
        <a:dk1>
          <a:srgbClr val="000000"/>
        </a:dk1>
        <a:lt1>
          <a:srgbClr val="FFFFFF"/>
        </a:lt1>
        <a:dk2>
          <a:srgbClr val="000000"/>
        </a:dk2>
        <a:lt2>
          <a:srgbClr val="161678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6">
        <a:dk1>
          <a:srgbClr val="000000"/>
        </a:dk1>
        <a:lt1>
          <a:srgbClr val="FFFFFF"/>
        </a:lt1>
        <a:dk2>
          <a:srgbClr val="000000"/>
        </a:dk2>
        <a:lt2>
          <a:srgbClr val="0F2382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Link_x0020_to_x0020_vendor_x0020_on_x002d_boarding_x0020_info xmlns="e5ccf9fb-06ec-4a7a-b564-62b12514f6ec">
      <Url xsi:nil="true"/>
      <Description xsi:nil="true"/>
    </Link_x0020_to_x0020_vendor_x0020_on_x002d_boarding_x0020_info>
    <_dlc_DocId xmlns="81142d49-c53b-4722-939a-4f4a3970dd5a">5VV4N5WWKAS4-281-1015</_dlc_DocId>
    <_dlc_DocIdUrl xmlns="81142d49-c53b-4722-939a-4f4a3970dd5a">
      <Url>https://catecollaboration.citigroup.net/businesssupport/stratplan/etsvm/et/_layouts/DocIdRedir.aspx?ID=5VV4N5WWKAS4-281-1015</Url>
      <Description>5VV4N5WWKAS4-281-1015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11553C8B6829468A8434107BC79C46" ma:contentTypeVersion="8" ma:contentTypeDescription="Create a new document." ma:contentTypeScope="" ma:versionID="ffe2e3b0ca113bdb32d9c4b0543d2298">
  <xsd:schema xmlns:xsd="http://www.w3.org/2001/XMLSchema" xmlns:xs="http://www.w3.org/2001/XMLSchema" xmlns:p="http://schemas.microsoft.com/office/2006/metadata/properties" xmlns:ns2="e5ccf9fb-06ec-4a7a-b564-62b12514f6ec" xmlns:ns3="81142d49-c53b-4722-939a-4f4a3970dd5a" targetNamespace="http://schemas.microsoft.com/office/2006/metadata/properties" ma:root="true" ma:fieldsID="4608ee80fc0aee2f47acc1f021f4c406" ns2:_="" ns3:_="">
    <xsd:import namespace="e5ccf9fb-06ec-4a7a-b564-62b12514f6ec"/>
    <xsd:import namespace="81142d49-c53b-4722-939a-4f4a3970dd5a"/>
    <xsd:element name="properties">
      <xsd:complexType>
        <xsd:sequence>
          <xsd:element name="documentManagement">
            <xsd:complexType>
              <xsd:all>
                <xsd:element ref="ns2:Link_x0020_to_x0020_vendor_x0020_on_x002d_boarding_x0020_info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cf9fb-06ec-4a7a-b564-62b12514f6ec" elementFormDefault="qualified">
    <xsd:import namespace="http://schemas.microsoft.com/office/2006/documentManagement/types"/>
    <xsd:import namespace="http://schemas.microsoft.com/office/infopath/2007/PartnerControls"/>
    <xsd:element name="Link_x0020_to_x0020_vendor_x0020_on_x002d_boarding_x0020_info" ma:index="8" nillable="true" ma:displayName="Link to vendor on-boarding info" ma:description="Link to vendor on-boarding pipeline info" ma:format="Hyperlink" ma:internalName="Link_x0020_to_x0020_vendor_x0020_on_x002d_boarding_x0020_info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42d49-c53b-4722-939a-4f4a3970dd5a" elementFormDefault="qualified">
    <xsd:import namespace="http://schemas.microsoft.com/office/2006/documentManagement/types"/>
    <xsd:import namespace="http://schemas.microsoft.com/office/infopath/2007/PartnerControls"/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8FA9FF-5E7A-4BCF-8875-AA284B454D91}"/>
</file>

<file path=customXml/itemProps2.xml><?xml version="1.0" encoding="utf-8"?>
<ds:datastoreItem xmlns:ds="http://schemas.openxmlformats.org/officeDocument/2006/customXml" ds:itemID="{EE6F5814-8433-4C4E-BBC7-5BBF7963F3B9}"/>
</file>

<file path=customXml/itemProps3.xml><?xml version="1.0" encoding="utf-8"?>
<ds:datastoreItem xmlns:ds="http://schemas.openxmlformats.org/officeDocument/2006/customXml" ds:itemID="{C27377EF-531A-44DF-B8FF-310A955A8C0E}"/>
</file>

<file path=customXml/itemProps4.xml><?xml version="1.0" encoding="utf-8"?>
<ds:datastoreItem xmlns:ds="http://schemas.openxmlformats.org/officeDocument/2006/customXml" ds:itemID="{DEEF7C77-397C-4395-B89B-9370D0DD7EC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222427</TotalTime>
  <Words>784</Words>
  <Application>Microsoft Office PowerPoint</Application>
  <PresentationFormat>On-screen Show (4:3)</PresentationFormat>
  <Paragraphs>373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Color_Palette_05_080118</vt:lpstr>
      <vt:lpstr>Storage </vt:lpstr>
      <vt:lpstr>Storage Evolution</vt:lpstr>
      <vt:lpstr>Storage Market </vt:lpstr>
      <vt:lpstr>Storage Landscape</vt:lpstr>
      <vt:lpstr>Storage Landscape</vt:lpstr>
      <vt:lpstr>Emerging Vendor/Technology Pipeline </vt:lpstr>
      <vt:lpstr>Software Defined Storage</vt:lpstr>
      <vt:lpstr>Slide 8</vt:lpstr>
      <vt:lpstr>Hybrid Storage </vt:lpstr>
      <vt:lpstr>Notes</vt:lpstr>
    </vt:vector>
  </TitlesOfParts>
  <Company>PCSOE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Next-gen Storage Marker Overview - Version 1.1</dc:title>
  <dc:creator>es21493</dc:creator>
  <cp:lastModifiedBy>HV41807</cp:lastModifiedBy>
  <cp:revision>5724</cp:revision>
  <cp:lastPrinted>2012-11-14T13:50:26Z</cp:lastPrinted>
  <dcterms:created xsi:type="dcterms:W3CDTF">2008-02-15T15:35:53Z</dcterms:created>
  <dcterms:modified xsi:type="dcterms:W3CDTF">2014-07-03T16:51:15Z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0x010100E911553C8B6829468A8434107BC79C46</vt:lpwstr>
  </property>
  <property fmtid="{D5CDD505-2E9C-101B-9397-08002B2CF9AE}" pid="3" name="Order">
    <vt:r8>1900</vt:r8>
  </property>
  <property fmtid="{D5CDD505-2E9C-101B-9397-08002B2CF9AE}" pid="4" name="_dlc_DocIdItemGuid">
    <vt:lpwstr>a79fbe59-80b1-48d2-a4e9-2824c238a701</vt:lpwstr>
  </property>
</Properties>
</file>