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</p:sldMasterIdLst>
  <p:notesMasterIdLst>
    <p:notesMasterId r:id="rId28"/>
  </p:notesMasterIdLst>
  <p:handoutMasterIdLst>
    <p:handoutMasterId r:id="rId29"/>
  </p:handoutMasterIdLst>
  <p:sldIdLst>
    <p:sldId id="861" r:id="rId2"/>
    <p:sldId id="832" r:id="rId3"/>
    <p:sldId id="865" r:id="rId4"/>
    <p:sldId id="866" r:id="rId5"/>
    <p:sldId id="867" r:id="rId6"/>
    <p:sldId id="868" r:id="rId7"/>
    <p:sldId id="869" r:id="rId8"/>
    <p:sldId id="870" r:id="rId9"/>
    <p:sldId id="864" r:id="rId10"/>
    <p:sldId id="872" r:id="rId11"/>
    <p:sldId id="873" r:id="rId12"/>
    <p:sldId id="874" r:id="rId13"/>
    <p:sldId id="875" r:id="rId14"/>
    <p:sldId id="881" r:id="rId15"/>
    <p:sldId id="882" r:id="rId16"/>
    <p:sldId id="876" r:id="rId17"/>
    <p:sldId id="878" r:id="rId18"/>
    <p:sldId id="877" r:id="rId19"/>
    <p:sldId id="879" r:id="rId20"/>
    <p:sldId id="880" r:id="rId21"/>
    <p:sldId id="883" r:id="rId22"/>
    <p:sldId id="871" r:id="rId23"/>
    <p:sldId id="841" r:id="rId24"/>
    <p:sldId id="884" r:id="rId25"/>
    <p:sldId id="885" r:id="rId26"/>
    <p:sldId id="859" r:id="rId27"/>
  </p:sldIdLst>
  <p:sldSz cx="9144000" cy="6858000" type="screen4x3"/>
  <p:notesSz cx="6784975" cy="98567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tx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66FF"/>
    <a:srgbClr val="E2E8FA"/>
    <a:srgbClr val="F2B300"/>
    <a:srgbClr val="CC9900"/>
    <a:srgbClr val="90846E"/>
    <a:srgbClr val="6570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82" autoAdjust="0"/>
    <p:restoredTop sz="94660" autoAdjust="0"/>
  </p:normalViewPr>
  <p:slideViewPr>
    <p:cSldViewPr snapToGrid="0">
      <p:cViewPr>
        <p:scale>
          <a:sx n="96" d="100"/>
          <a:sy n="96" d="100"/>
        </p:scale>
        <p:origin x="-636" y="-324"/>
      </p:cViewPr>
      <p:guideLst>
        <p:guide orient="horz" pos="903"/>
        <p:guide orient="horz" pos="4059"/>
        <p:guide orient="horz" pos="2283"/>
        <p:guide orient="horz" pos="2588"/>
        <p:guide orient="horz" pos="3274"/>
        <p:guide pos="261"/>
        <p:guide pos="5503"/>
        <p:guide pos="2891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1224" y="1164"/>
      </p:cViewPr>
      <p:guideLst>
        <p:guide orient="horz" pos="3104"/>
        <p:guide pos="21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9FABBF1-85B9-4B65-B1F2-1D99AEE1C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36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9775"/>
            <a:ext cx="4927600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681538"/>
            <a:ext cx="4975225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00" tIns="46100" rIns="92200" bIns="46100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8A908BC-B631-419B-B2B7-34BC9DF5E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18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3450" y="739775"/>
            <a:ext cx="4924425" cy="3694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A908BC-B631-419B-B2B7-34BC9DF5E24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73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Interstate-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Interstate-Regular" pitchFamily="2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458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900">
                <a:latin typeface="Cambria" pitchFamily="18" charset="0"/>
              </a:defRPr>
            </a:lvl1pPr>
          </a:lstStyle>
          <a:p>
            <a:pPr>
              <a:defRPr/>
            </a:pPr>
            <a:fld id="{27F6F27E-EACF-4398-ADDD-4F7C438D3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78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F1219-48D3-4ACE-8913-AED491B5E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953FF-9189-4A94-8FF1-6035C2799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5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B0363-7931-432B-8950-399B15E28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46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F00F7-20C3-448A-B264-96C8292AE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92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B4D56-DC33-4192-BE06-B2442B20D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3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57D53-3FBC-43B2-91F1-A9E63FA0C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60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3B644-0952-49CA-B8D1-D645BBB216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89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28ACF-4C02-448E-BE86-63D2BA785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9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517DB-A294-4F6F-A633-CDC89225C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1605F-E94A-4548-AB09-6457E4F88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455613" y="6600825"/>
            <a:ext cx="1874837" cy="257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sz="1800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7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428625"/>
            <a:ext cx="66024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55613" y="6443663"/>
            <a:ext cx="5549900" cy="414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rgbClr val="19191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en-US" b="0" dirty="0" err="1"/>
              <a:t>Ver</a:t>
            </a:r>
            <a:r>
              <a:rPr lang="en-US" b="0" dirty="0"/>
              <a:t> 2</a:t>
            </a: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324850" y="6486525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19191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E026F8A1-4AC8-44C2-9AA9-4809090406DA}" type="slidenum">
              <a:rPr lang="en-US" b="0"/>
              <a:pPr>
                <a:defRPr/>
              </a:pPr>
              <a:t>‹#›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46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</p:sldLayoutIdLst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mbria" pitchFamily="18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mbria" pitchFamily="18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mbria" pitchFamily="18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mbria" pitchFamily="18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Interstate-Regular" pitchFamily="2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Interstate-Regular" pitchFamily="2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Interstate-Regular" pitchFamily="2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Blip>
          <a:blip r:embed="rId15"/>
        </a:buBlip>
        <a:defRPr sz="2200">
          <a:solidFill>
            <a:schemeClr val="tx1"/>
          </a:solidFill>
          <a:latin typeface="Cambria" pitchFamily="18" charset="0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chemeClr val="tx1"/>
          </a:solidFill>
          <a:latin typeface="Cambria" pitchFamily="18" charset="0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2000">
          <a:solidFill>
            <a:schemeClr val="tx1"/>
          </a:solidFill>
          <a:latin typeface="Cambria" pitchFamily="18" charset="0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Cambria" pitchFamily="18" charset="0"/>
        </a:defRPr>
      </a:lvl5pPr>
      <a:lvl6pPr marL="1819275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23" y="2076731"/>
            <a:ext cx="9046677" cy="1861424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2C95DD"/>
                </a:solidFill>
                <a:latin typeface="Cambria" pitchFamily="18" charset="0"/>
              </a:rPr>
              <a:t/>
            </a:r>
            <a:br>
              <a:rPr lang="en-US" sz="3200" dirty="0">
                <a:solidFill>
                  <a:srgbClr val="2C95DD"/>
                </a:solidFill>
                <a:latin typeface="Cambria" pitchFamily="18" charset="0"/>
              </a:rPr>
            </a:br>
            <a:r>
              <a:rPr lang="en-US" sz="3200" dirty="0" smtClean="0">
                <a:solidFill>
                  <a:srgbClr val="2C95DD"/>
                </a:solidFill>
                <a:latin typeface="Cambria" pitchFamily="18" charset="0"/>
              </a:rPr>
              <a:t/>
            </a:r>
            <a:br>
              <a:rPr lang="en-US" sz="3200" dirty="0" smtClean="0">
                <a:solidFill>
                  <a:srgbClr val="2C95DD"/>
                </a:solidFill>
                <a:latin typeface="Cambria" pitchFamily="18" charset="0"/>
              </a:rPr>
            </a:br>
            <a:r>
              <a:rPr lang="en-US" sz="3200" dirty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3200" dirty="0" smtClean="0">
                <a:solidFill>
                  <a:srgbClr val="2C95DD"/>
                </a:solidFill>
                <a:latin typeface="Cambria" pitchFamily="18" charset="0"/>
              </a:rPr>
              <a:t>            FTSM – SCRIPT IMPLEMENTATION</a:t>
            </a:r>
            <a:r>
              <a:rPr lang="en-US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						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/>
            </a:r>
            <a:b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				</a:t>
            </a:r>
            <a:r>
              <a:rPr lang="en-US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         			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	</a:t>
            </a:r>
            <a:r>
              <a:rPr lang="en-US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				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/>
            </a:r>
            <a:br>
              <a:rPr lang="en-US" sz="1200" dirty="0"/>
            </a:br>
            <a:endParaRPr lang="en-US" sz="2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black">
          <a:xfrm>
            <a:off x="-1" y="6070244"/>
            <a:ext cx="5156201" cy="66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80000"/>
              </a:lnSpc>
            </a:pPr>
            <a:r>
              <a: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Dated – 22</a:t>
            </a:r>
            <a:r>
              <a:rPr lang="en-US" sz="1600" baseline="3000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nd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Feb 2016	</a:t>
            </a:r>
            <a:r>
              <a:rPr lang="en-US" sz="1600" dirty="0" smtClean="0">
                <a:latin typeface="+mn-lt"/>
                <a:ea typeface="+mj-ea"/>
                <a:cs typeface="+mj-cs"/>
              </a:rPr>
              <a:t>	</a:t>
            </a:r>
            <a:r>
              <a:rPr lang="en-US" b="1" dirty="0" smtClean="0">
                <a:solidFill>
                  <a:srgbClr val="2C95DD"/>
                </a:solidFill>
                <a:latin typeface="+mn-lt"/>
                <a:ea typeface="+mj-ea"/>
                <a:cs typeface="+mj-cs"/>
              </a:rPr>
              <a:t>	</a:t>
            </a:r>
            <a:r>
              <a:rPr lang="en-US" sz="2000" b="1" kern="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3975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6211" y="1078303"/>
            <a:ext cx="803119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Objective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Objective of this presentation is to document and explain </a:t>
            </a:r>
          </a:p>
          <a:p>
            <a:endParaRPr lang="en-US" sz="1400" b="0" dirty="0" smtClean="0">
              <a:solidFill>
                <a:schemeClr val="tx1"/>
              </a:solidFill>
              <a:latin typeface="+mn-lt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   The in-house-generated scripts and programs. 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    How to use the scripts and the outputs derived.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    How these scripts could be used to generate reports.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    How to do health checks of storage subsystems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    How some of these scripts are automated and how the alerts are implemented.</a:t>
            </a:r>
          </a:p>
          <a:p>
            <a:pPr lvl="1">
              <a:buFont typeface="Arial" pitchFamily="34" charset="0"/>
              <a:buChar char="•"/>
            </a:pPr>
            <a:endParaRPr lang="en-US" sz="1400" b="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Also to reduce considerable amount of time for Storage administrators in the day to day BAU. </a:t>
            </a:r>
          </a:p>
          <a:p>
            <a:pPr lvl="1">
              <a:buFont typeface="Arial" pitchFamily="34" charset="0"/>
              <a:buChar char="•"/>
            </a:pPr>
            <a:endParaRPr lang="en-US" sz="1400" b="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Scope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1400" b="0" dirty="0" smtClean="0">
              <a:solidFill>
                <a:schemeClr val="tx1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+mn-lt"/>
              </a:rPr>
              <a:t>This scripts are written and automated using Unix shell scripts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dirty="0">
              <a:solidFill>
                <a:schemeClr val="tx1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All Control Work Stations in NAM are involved.</a:t>
            </a:r>
            <a:endParaRPr lang="en-US" sz="1400" b="0" dirty="0">
              <a:solidFill>
                <a:schemeClr val="tx1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dirty="0">
              <a:solidFill>
                <a:schemeClr val="tx1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+mn-lt"/>
              </a:rPr>
              <a:t>This covers, general day-to-day Storage administration tools, diagnostics, report generation, Alert implementation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dirty="0">
              <a:solidFill>
                <a:schemeClr val="tx1"/>
              </a:solidFill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+mn-lt"/>
              </a:rPr>
              <a:t>This is designed or aimed to have ease of use, to alleviate manual commands, and also to save time by automation of validations</a:t>
            </a: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.</a:t>
            </a:r>
            <a:endParaRPr lang="en-US" sz="1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632" y="1350259"/>
            <a:ext cx="80311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Tools Used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Solutions Enabler – Symmetrix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RAIDCOM – HDS ( VSP, HUS-VM, USP-V)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NAVISECCLI – CX &amp; VNX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SSH – MDS FC Switches 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41631" y="3705532"/>
            <a:ext cx="80311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Daily reports are generated for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Symmetrix 		- 165 frames[VMAX]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MDS			- 692 Switches	[CISCO MDS]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HDS Frames                   - 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5 frames [VSP, HUS-VM,USP_V]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CX/VNX FRAMES           - 21 Frames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6982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24791" y="1355302"/>
            <a:ext cx="7632613" cy="5118234"/>
            <a:chOff x="0" y="0"/>
            <a:chExt cx="9220199" cy="6875813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6852062"/>
            </a:xfrm>
            <a:prstGeom prst="rect">
              <a:avLst/>
            </a:prstGeom>
            <a:solidFill>
              <a:srgbClr val="FFFBF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1530375" y="0"/>
              <a:ext cx="737811" cy="6869875"/>
            </a:xfrm>
            <a:custGeom>
              <a:avLst/>
              <a:gdLst>
                <a:gd name="connsiteX0" fmla="*/ 144046 w 737811"/>
                <a:gd name="connsiteY0" fmla="*/ 0 h 6869875"/>
                <a:gd name="connsiteX1" fmla="*/ 322176 w 737811"/>
                <a:gd name="connsiteY1" fmla="*/ 350322 h 6869875"/>
                <a:gd name="connsiteX2" fmla="*/ 339989 w 737811"/>
                <a:gd name="connsiteY2" fmla="*/ 397823 h 6869875"/>
                <a:gd name="connsiteX3" fmla="*/ 345926 w 737811"/>
                <a:gd name="connsiteY3" fmla="*/ 445325 h 6869875"/>
                <a:gd name="connsiteX4" fmla="*/ 351864 w 737811"/>
                <a:gd name="connsiteY4" fmla="*/ 469075 h 6869875"/>
                <a:gd name="connsiteX5" fmla="*/ 369677 w 737811"/>
                <a:gd name="connsiteY5" fmla="*/ 831273 h 6869875"/>
                <a:gd name="connsiteX6" fmla="*/ 381552 w 737811"/>
                <a:gd name="connsiteY6" fmla="*/ 1068779 h 6869875"/>
                <a:gd name="connsiteX7" fmla="*/ 405303 w 737811"/>
                <a:gd name="connsiteY7" fmla="*/ 1140031 h 6869875"/>
                <a:gd name="connsiteX8" fmla="*/ 417178 w 737811"/>
                <a:gd name="connsiteY8" fmla="*/ 1187532 h 6869875"/>
                <a:gd name="connsiteX9" fmla="*/ 423116 w 737811"/>
                <a:gd name="connsiteY9" fmla="*/ 1472540 h 6869875"/>
                <a:gd name="connsiteX10" fmla="*/ 458742 w 737811"/>
                <a:gd name="connsiteY10" fmla="*/ 1555668 h 6869875"/>
                <a:gd name="connsiteX11" fmla="*/ 482493 w 737811"/>
                <a:gd name="connsiteY11" fmla="*/ 1603169 h 6869875"/>
                <a:gd name="connsiteX12" fmla="*/ 488430 w 737811"/>
                <a:gd name="connsiteY12" fmla="*/ 1626919 h 6869875"/>
                <a:gd name="connsiteX13" fmla="*/ 494368 w 737811"/>
                <a:gd name="connsiteY13" fmla="*/ 1644732 h 6869875"/>
                <a:gd name="connsiteX14" fmla="*/ 506243 w 737811"/>
                <a:gd name="connsiteY14" fmla="*/ 1698171 h 6869875"/>
                <a:gd name="connsiteX15" fmla="*/ 518119 w 737811"/>
                <a:gd name="connsiteY15" fmla="*/ 1715984 h 6869875"/>
                <a:gd name="connsiteX16" fmla="*/ 529994 w 737811"/>
                <a:gd name="connsiteY16" fmla="*/ 1745673 h 6869875"/>
                <a:gd name="connsiteX17" fmla="*/ 541869 w 737811"/>
                <a:gd name="connsiteY17" fmla="*/ 1781299 h 6869875"/>
                <a:gd name="connsiteX18" fmla="*/ 553744 w 737811"/>
                <a:gd name="connsiteY18" fmla="*/ 1805049 h 6869875"/>
                <a:gd name="connsiteX19" fmla="*/ 559682 w 737811"/>
                <a:gd name="connsiteY19" fmla="*/ 1822862 h 6869875"/>
                <a:gd name="connsiteX20" fmla="*/ 577495 w 737811"/>
                <a:gd name="connsiteY20" fmla="*/ 1870364 h 6869875"/>
                <a:gd name="connsiteX21" fmla="*/ 589370 w 737811"/>
                <a:gd name="connsiteY21" fmla="*/ 1965366 h 6869875"/>
                <a:gd name="connsiteX22" fmla="*/ 601246 w 737811"/>
                <a:gd name="connsiteY22" fmla="*/ 2220686 h 6869875"/>
                <a:gd name="connsiteX23" fmla="*/ 589370 w 737811"/>
                <a:gd name="connsiteY23" fmla="*/ 2505694 h 6869875"/>
                <a:gd name="connsiteX24" fmla="*/ 577495 w 737811"/>
                <a:gd name="connsiteY24" fmla="*/ 2606634 h 6869875"/>
                <a:gd name="connsiteX25" fmla="*/ 565620 w 737811"/>
                <a:gd name="connsiteY25" fmla="*/ 2630384 h 6869875"/>
                <a:gd name="connsiteX26" fmla="*/ 547807 w 737811"/>
                <a:gd name="connsiteY26" fmla="*/ 2719449 h 6869875"/>
                <a:gd name="connsiteX27" fmla="*/ 541869 w 737811"/>
                <a:gd name="connsiteY27" fmla="*/ 2755075 h 6869875"/>
                <a:gd name="connsiteX28" fmla="*/ 559682 w 737811"/>
                <a:gd name="connsiteY28" fmla="*/ 3063834 h 6869875"/>
                <a:gd name="connsiteX29" fmla="*/ 565620 w 737811"/>
                <a:gd name="connsiteY29" fmla="*/ 3146961 h 6869875"/>
                <a:gd name="connsiteX30" fmla="*/ 607183 w 737811"/>
                <a:gd name="connsiteY30" fmla="*/ 3230088 h 6869875"/>
                <a:gd name="connsiteX31" fmla="*/ 619059 w 737811"/>
                <a:gd name="connsiteY31" fmla="*/ 3241964 h 6869875"/>
                <a:gd name="connsiteX32" fmla="*/ 630934 w 737811"/>
                <a:gd name="connsiteY32" fmla="*/ 3289465 h 6869875"/>
                <a:gd name="connsiteX33" fmla="*/ 642809 w 737811"/>
                <a:gd name="connsiteY33" fmla="*/ 3336966 h 6869875"/>
                <a:gd name="connsiteX34" fmla="*/ 660622 w 737811"/>
                <a:gd name="connsiteY34" fmla="*/ 3390405 h 6869875"/>
                <a:gd name="connsiteX35" fmla="*/ 666560 w 737811"/>
                <a:gd name="connsiteY35" fmla="*/ 3455719 h 6869875"/>
                <a:gd name="connsiteX36" fmla="*/ 678435 w 737811"/>
                <a:gd name="connsiteY36" fmla="*/ 3509158 h 6869875"/>
                <a:gd name="connsiteX37" fmla="*/ 684373 w 737811"/>
                <a:gd name="connsiteY37" fmla="*/ 3639787 h 6869875"/>
                <a:gd name="connsiteX38" fmla="*/ 690311 w 737811"/>
                <a:gd name="connsiteY38" fmla="*/ 3681351 h 6869875"/>
                <a:gd name="connsiteX39" fmla="*/ 696248 w 737811"/>
                <a:gd name="connsiteY39" fmla="*/ 3806042 h 6869875"/>
                <a:gd name="connsiteX40" fmla="*/ 708124 w 737811"/>
                <a:gd name="connsiteY40" fmla="*/ 3883231 h 6869875"/>
                <a:gd name="connsiteX41" fmla="*/ 725937 w 737811"/>
                <a:gd name="connsiteY41" fmla="*/ 4043548 h 6869875"/>
                <a:gd name="connsiteX42" fmla="*/ 731874 w 737811"/>
                <a:gd name="connsiteY42" fmla="*/ 4577938 h 6869875"/>
                <a:gd name="connsiteX43" fmla="*/ 725937 w 737811"/>
                <a:gd name="connsiteY43" fmla="*/ 4625439 h 6869875"/>
                <a:gd name="connsiteX44" fmla="*/ 719999 w 737811"/>
                <a:gd name="connsiteY44" fmla="*/ 4678878 h 6869875"/>
                <a:gd name="connsiteX45" fmla="*/ 684373 w 737811"/>
                <a:gd name="connsiteY45" fmla="*/ 4779818 h 6869875"/>
                <a:gd name="connsiteX46" fmla="*/ 672498 w 737811"/>
                <a:gd name="connsiteY46" fmla="*/ 4797631 h 6869875"/>
                <a:gd name="connsiteX47" fmla="*/ 654685 w 737811"/>
                <a:gd name="connsiteY47" fmla="*/ 4815444 h 6869875"/>
                <a:gd name="connsiteX48" fmla="*/ 642809 w 737811"/>
                <a:gd name="connsiteY48" fmla="*/ 4845132 h 6869875"/>
                <a:gd name="connsiteX49" fmla="*/ 559682 w 737811"/>
                <a:gd name="connsiteY49" fmla="*/ 4963886 h 6869875"/>
                <a:gd name="connsiteX50" fmla="*/ 488430 w 737811"/>
                <a:gd name="connsiteY50" fmla="*/ 5035138 h 6869875"/>
                <a:gd name="connsiteX51" fmla="*/ 440929 w 737811"/>
                <a:gd name="connsiteY51" fmla="*/ 5070764 h 6869875"/>
                <a:gd name="connsiteX52" fmla="*/ 369677 w 737811"/>
                <a:gd name="connsiteY52" fmla="*/ 5118265 h 6869875"/>
                <a:gd name="connsiteX53" fmla="*/ 339989 w 737811"/>
                <a:gd name="connsiteY53" fmla="*/ 5147953 h 6869875"/>
                <a:gd name="connsiteX54" fmla="*/ 304363 w 737811"/>
                <a:gd name="connsiteY54" fmla="*/ 5171704 h 6869875"/>
                <a:gd name="connsiteX55" fmla="*/ 280612 w 737811"/>
                <a:gd name="connsiteY55" fmla="*/ 5201392 h 6869875"/>
                <a:gd name="connsiteX56" fmla="*/ 244986 w 737811"/>
                <a:gd name="connsiteY56" fmla="*/ 5225143 h 6869875"/>
                <a:gd name="connsiteX57" fmla="*/ 161859 w 737811"/>
                <a:gd name="connsiteY57" fmla="*/ 5314208 h 6869875"/>
                <a:gd name="connsiteX58" fmla="*/ 138108 w 737811"/>
                <a:gd name="connsiteY58" fmla="*/ 5337958 h 6869875"/>
                <a:gd name="connsiteX59" fmla="*/ 84669 w 737811"/>
                <a:gd name="connsiteY59" fmla="*/ 5438899 h 6869875"/>
                <a:gd name="connsiteX60" fmla="*/ 72794 w 737811"/>
                <a:gd name="connsiteY60" fmla="*/ 5462649 h 6869875"/>
                <a:gd name="connsiteX61" fmla="*/ 66856 w 737811"/>
                <a:gd name="connsiteY61" fmla="*/ 5486400 h 6869875"/>
                <a:gd name="connsiteX62" fmla="*/ 78731 w 737811"/>
                <a:gd name="connsiteY62" fmla="*/ 5807034 h 6869875"/>
                <a:gd name="connsiteX63" fmla="*/ 96544 w 737811"/>
                <a:gd name="connsiteY63" fmla="*/ 5848597 h 6869875"/>
                <a:gd name="connsiteX64" fmla="*/ 120295 w 737811"/>
                <a:gd name="connsiteY64" fmla="*/ 5931725 h 6869875"/>
                <a:gd name="connsiteX65" fmla="*/ 96544 w 737811"/>
                <a:gd name="connsiteY65" fmla="*/ 6038603 h 6869875"/>
                <a:gd name="connsiteX66" fmla="*/ 84669 w 737811"/>
                <a:gd name="connsiteY66" fmla="*/ 6056416 h 6869875"/>
                <a:gd name="connsiteX67" fmla="*/ 78731 w 737811"/>
                <a:gd name="connsiteY67" fmla="*/ 6086104 h 6869875"/>
                <a:gd name="connsiteX68" fmla="*/ 66856 w 737811"/>
                <a:gd name="connsiteY68" fmla="*/ 6109855 h 6869875"/>
                <a:gd name="connsiteX69" fmla="*/ 49043 w 737811"/>
                <a:gd name="connsiteY69" fmla="*/ 6169231 h 6869875"/>
                <a:gd name="connsiteX70" fmla="*/ 43106 w 737811"/>
                <a:gd name="connsiteY70" fmla="*/ 6192982 h 6869875"/>
                <a:gd name="connsiteX71" fmla="*/ 31230 w 737811"/>
                <a:gd name="connsiteY71" fmla="*/ 6222670 h 6869875"/>
                <a:gd name="connsiteX72" fmla="*/ 25293 w 737811"/>
                <a:gd name="connsiteY72" fmla="*/ 6240483 h 6869875"/>
                <a:gd name="connsiteX73" fmla="*/ 19355 w 737811"/>
                <a:gd name="connsiteY73" fmla="*/ 6287984 h 6869875"/>
                <a:gd name="connsiteX74" fmla="*/ 13417 w 737811"/>
                <a:gd name="connsiteY74" fmla="*/ 6311735 h 6869875"/>
                <a:gd name="connsiteX75" fmla="*/ 31230 w 737811"/>
                <a:gd name="connsiteY75" fmla="*/ 6715496 h 6869875"/>
                <a:gd name="connsiteX76" fmla="*/ 37168 w 737811"/>
                <a:gd name="connsiteY76" fmla="*/ 6757060 h 6869875"/>
                <a:gd name="connsiteX77" fmla="*/ 54981 w 737811"/>
                <a:gd name="connsiteY77" fmla="*/ 6869875 h 6869875"/>
                <a:gd name="connsiteX78" fmla="*/ 66856 w 737811"/>
                <a:gd name="connsiteY78" fmla="*/ 6828312 h 686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37811" h="6869875">
                  <a:moveTo>
                    <a:pt x="144046" y="0"/>
                  </a:moveTo>
                  <a:cubicBezTo>
                    <a:pt x="203423" y="116774"/>
                    <a:pt x="264292" y="232801"/>
                    <a:pt x="322176" y="350322"/>
                  </a:cubicBezTo>
                  <a:cubicBezTo>
                    <a:pt x="329648" y="365492"/>
                    <a:pt x="335888" y="381417"/>
                    <a:pt x="339989" y="397823"/>
                  </a:cubicBezTo>
                  <a:cubicBezTo>
                    <a:pt x="343859" y="413304"/>
                    <a:pt x="343303" y="429585"/>
                    <a:pt x="345926" y="445325"/>
                  </a:cubicBezTo>
                  <a:cubicBezTo>
                    <a:pt x="347268" y="453374"/>
                    <a:pt x="349885" y="461158"/>
                    <a:pt x="351864" y="469075"/>
                  </a:cubicBezTo>
                  <a:cubicBezTo>
                    <a:pt x="360168" y="618535"/>
                    <a:pt x="361781" y="641758"/>
                    <a:pt x="369677" y="831273"/>
                  </a:cubicBezTo>
                  <a:cubicBezTo>
                    <a:pt x="372972" y="910344"/>
                    <a:pt x="371709" y="990032"/>
                    <a:pt x="381552" y="1068779"/>
                  </a:cubicBezTo>
                  <a:cubicBezTo>
                    <a:pt x="386036" y="1104655"/>
                    <a:pt x="390100" y="1102026"/>
                    <a:pt x="405303" y="1140031"/>
                  </a:cubicBezTo>
                  <a:cubicBezTo>
                    <a:pt x="412607" y="1158292"/>
                    <a:pt x="412956" y="1166422"/>
                    <a:pt x="417178" y="1187532"/>
                  </a:cubicBezTo>
                  <a:cubicBezTo>
                    <a:pt x="419157" y="1282535"/>
                    <a:pt x="419464" y="1377587"/>
                    <a:pt x="423116" y="1472540"/>
                  </a:cubicBezTo>
                  <a:cubicBezTo>
                    <a:pt x="424142" y="1499215"/>
                    <a:pt x="453277" y="1539275"/>
                    <a:pt x="458742" y="1555668"/>
                  </a:cubicBezTo>
                  <a:cubicBezTo>
                    <a:pt x="468330" y="1584429"/>
                    <a:pt x="461460" y="1568114"/>
                    <a:pt x="482493" y="1603169"/>
                  </a:cubicBezTo>
                  <a:cubicBezTo>
                    <a:pt x="484472" y="1611086"/>
                    <a:pt x="486188" y="1619073"/>
                    <a:pt x="488430" y="1626919"/>
                  </a:cubicBezTo>
                  <a:cubicBezTo>
                    <a:pt x="490149" y="1632937"/>
                    <a:pt x="492850" y="1638660"/>
                    <a:pt x="494368" y="1644732"/>
                  </a:cubicBezTo>
                  <a:cubicBezTo>
                    <a:pt x="498794" y="1662435"/>
                    <a:pt x="500473" y="1680860"/>
                    <a:pt x="506243" y="1698171"/>
                  </a:cubicBezTo>
                  <a:cubicBezTo>
                    <a:pt x="508500" y="1704941"/>
                    <a:pt x="514928" y="1709601"/>
                    <a:pt x="518119" y="1715984"/>
                  </a:cubicBezTo>
                  <a:cubicBezTo>
                    <a:pt x="522886" y="1725517"/>
                    <a:pt x="526352" y="1735656"/>
                    <a:pt x="529994" y="1745673"/>
                  </a:cubicBezTo>
                  <a:cubicBezTo>
                    <a:pt x="534272" y="1757437"/>
                    <a:pt x="537220" y="1769677"/>
                    <a:pt x="541869" y="1781299"/>
                  </a:cubicBezTo>
                  <a:cubicBezTo>
                    <a:pt x="545156" y="1789517"/>
                    <a:pt x="550257" y="1796914"/>
                    <a:pt x="553744" y="1805049"/>
                  </a:cubicBezTo>
                  <a:cubicBezTo>
                    <a:pt x="556210" y="1810802"/>
                    <a:pt x="557543" y="1816980"/>
                    <a:pt x="559682" y="1822862"/>
                  </a:cubicBezTo>
                  <a:cubicBezTo>
                    <a:pt x="565461" y="1838755"/>
                    <a:pt x="571557" y="1854530"/>
                    <a:pt x="577495" y="1870364"/>
                  </a:cubicBezTo>
                  <a:cubicBezTo>
                    <a:pt x="581453" y="1902031"/>
                    <a:pt x="587566" y="1933503"/>
                    <a:pt x="589370" y="1965366"/>
                  </a:cubicBezTo>
                  <a:cubicBezTo>
                    <a:pt x="606011" y="2259358"/>
                    <a:pt x="581558" y="2102567"/>
                    <a:pt x="601246" y="2220686"/>
                  </a:cubicBezTo>
                  <a:cubicBezTo>
                    <a:pt x="591904" y="2603679"/>
                    <a:pt x="607316" y="2362126"/>
                    <a:pt x="589370" y="2505694"/>
                  </a:cubicBezTo>
                  <a:cubicBezTo>
                    <a:pt x="585168" y="2539311"/>
                    <a:pt x="583834" y="2573354"/>
                    <a:pt x="577495" y="2606634"/>
                  </a:cubicBezTo>
                  <a:cubicBezTo>
                    <a:pt x="575839" y="2615329"/>
                    <a:pt x="568419" y="2621987"/>
                    <a:pt x="565620" y="2630384"/>
                  </a:cubicBezTo>
                  <a:cubicBezTo>
                    <a:pt x="553337" y="2667233"/>
                    <a:pt x="553491" y="2682505"/>
                    <a:pt x="547807" y="2719449"/>
                  </a:cubicBezTo>
                  <a:cubicBezTo>
                    <a:pt x="545976" y="2731348"/>
                    <a:pt x="543848" y="2743200"/>
                    <a:pt x="541869" y="2755075"/>
                  </a:cubicBezTo>
                  <a:cubicBezTo>
                    <a:pt x="547807" y="2857995"/>
                    <a:pt x="553445" y="2960932"/>
                    <a:pt x="559682" y="3063834"/>
                  </a:cubicBezTo>
                  <a:cubicBezTo>
                    <a:pt x="561363" y="3091563"/>
                    <a:pt x="560651" y="3119629"/>
                    <a:pt x="565620" y="3146961"/>
                  </a:cubicBezTo>
                  <a:cubicBezTo>
                    <a:pt x="569712" y="3169464"/>
                    <a:pt x="589863" y="3212768"/>
                    <a:pt x="607183" y="3230088"/>
                  </a:cubicBezTo>
                  <a:lnTo>
                    <a:pt x="619059" y="3241964"/>
                  </a:lnTo>
                  <a:lnTo>
                    <a:pt x="630934" y="3289465"/>
                  </a:lnTo>
                  <a:cubicBezTo>
                    <a:pt x="634892" y="3305299"/>
                    <a:pt x="639608" y="3320962"/>
                    <a:pt x="642809" y="3336966"/>
                  </a:cubicBezTo>
                  <a:cubicBezTo>
                    <a:pt x="650483" y="3375334"/>
                    <a:pt x="644234" y="3357628"/>
                    <a:pt x="660622" y="3390405"/>
                  </a:cubicBezTo>
                  <a:cubicBezTo>
                    <a:pt x="662601" y="3412176"/>
                    <a:pt x="663317" y="3434100"/>
                    <a:pt x="666560" y="3455719"/>
                  </a:cubicBezTo>
                  <a:cubicBezTo>
                    <a:pt x="669267" y="3473765"/>
                    <a:pt x="676677" y="3490995"/>
                    <a:pt x="678435" y="3509158"/>
                  </a:cubicBezTo>
                  <a:cubicBezTo>
                    <a:pt x="682634" y="3552543"/>
                    <a:pt x="681374" y="3596302"/>
                    <a:pt x="684373" y="3639787"/>
                  </a:cubicBezTo>
                  <a:cubicBezTo>
                    <a:pt x="685336" y="3653749"/>
                    <a:pt x="688332" y="3667496"/>
                    <a:pt x="690311" y="3681351"/>
                  </a:cubicBezTo>
                  <a:cubicBezTo>
                    <a:pt x="692290" y="3722915"/>
                    <a:pt x="692591" y="3764592"/>
                    <a:pt x="696248" y="3806042"/>
                  </a:cubicBezTo>
                  <a:cubicBezTo>
                    <a:pt x="698536" y="3831974"/>
                    <a:pt x="704442" y="3857460"/>
                    <a:pt x="708124" y="3883231"/>
                  </a:cubicBezTo>
                  <a:cubicBezTo>
                    <a:pt x="714495" y="3927831"/>
                    <a:pt x="722474" y="4010653"/>
                    <a:pt x="725937" y="4043548"/>
                  </a:cubicBezTo>
                  <a:cubicBezTo>
                    <a:pt x="735768" y="4328650"/>
                    <a:pt x="743732" y="4340766"/>
                    <a:pt x="731874" y="4577938"/>
                  </a:cubicBezTo>
                  <a:cubicBezTo>
                    <a:pt x="731077" y="4593875"/>
                    <a:pt x="727801" y="4609591"/>
                    <a:pt x="725937" y="4625439"/>
                  </a:cubicBezTo>
                  <a:cubicBezTo>
                    <a:pt x="723843" y="4643239"/>
                    <a:pt x="724150" y="4661443"/>
                    <a:pt x="719999" y="4678878"/>
                  </a:cubicBezTo>
                  <a:cubicBezTo>
                    <a:pt x="718975" y="4683179"/>
                    <a:pt x="694435" y="4759693"/>
                    <a:pt x="684373" y="4779818"/>
                  </a:cubicBezTo>
                  <a:cubicBezTo>
                    <a:pt x="681182" y="4786201"/>
                    <a:pt x="677066" y="4792149"/>
                    <a:pt x="672498" y="4797631"/>
                  </a:cubicBezTo>
                  <a:cubicBezTo>
                    <a:pt x="667122" y="4804082"/>
                    <a:pt x="660623" y="4809506"/>
                    <a:pt x="654685" y="4815444"/>
                  </a:cubicBezTo>
                  <a:cubicBezTo>
                    <a:pt x="650726" y="4825340"/>
                    <a:pt x="647220" y="4835429"/>
                    <a:pt x="642809" y="4845132"/>
                  </a:cubicBezTo>
                  <a:cubicBezTo>
                    <a:pt x="621126" y="4892832"/>
                    <a:pt x="601641" y="4921927"/>
                    <a:pt x="559682" y="4963886"/>
                  </a:cubicBezTo>
                  <a:cubicBezTo>
                    <a:pt x="535931" y="4987637"/>
                    <a:pt x="515301" y="5014985"/>
                    <a:pt x="488430" y="5035138"/>
                  </a:cubicBezTo>
                  <a:cubicBezTo>
                    <a:pt x="472596" y="5047013"/>
                    <a:pt x="457143" y="5059414"/>
                    <a:pt x="440929" y="5070764"/>
                  </a:cubicBezTo>
                  <a:cubicBezTo>
                    <a:pt x="417544" y="5087133"/>
                    <a:pt x="392352" y="5100926"/>
                    <a:pt x="369677" y="5118265"/>
                  </a:cubicBezTo>
                  <a:cubicBezTo>
                    <a:pt x="358560" y="5126766"/>
                    <a:pt x="350821" y="5139091"/>
                    <a:pt x="339989" y="5147953"/>
                  </a:cubicBezTo>
                  <a:cubicBezTo>
                    <a:pt x="328943" y="5156991"/>
                    <a:pt x="314972" y="5162156"/>
                    <a:pt x="304363" y="5171704"/>
                  </a:cubicBezTo>
                  <a:cubicBezTo>
                    <a:pt x="294943" y="5180182"/>
                    <a:pt x="290032" y="5192914"/>
                    <a:pt x="280612" y="5201392"/>
                  </a:cubicBezTo>
                  <a:cubicBezTo>
                    <a:pt x="270003" y="5210940"/>
                    <a:pt x="255333" y="5215313"/>
                    <a:pt x="244986" y="5225143"/>
                  </a:cubicBezTo>
                  <a:cubicBezTo>
                    <a:pt x="215544" y="5253113"/>
                    <a:pt x="189789" y="5284727"/>
                    <a:pt x="161859" y="5314208"/>
                  </a:cubicBezTo>
                  <a:cubicBezTo>
                    <a:pt x="154159" y="5322336"/>
                    <a:pt x="138108" y="5337958"/>
                    <a:pt x="138108" y="5337958"/>
                  </a:cubicBezTo>
                  <a:cubicBezTo>
                    <a:pt x="119596" y="5393491"/>
                    <a:pt x="147928" y="5312382"/>
                    <a:pt x="84669" y="5438899"/>
                  </a:cubicBezTo>
                  <a:cubicBezTo>
                    <a:pt x="80711" y="5446816"/>
                    <a:pt x="75902" y="5454361"/>
                    <a:pt x="72794" y="5462649"/>
                  </a:cubicBezTo>
                  <a:cubicBezTo>
                    <a:pt x="69929" y="5470290"/>
                    <a:pt x="68835" y="5478483"/>
                    <a:pt x="66856" y="5486400"/>
                  </a:cubicBezTo>
                  <a:cubicBezTo>
                    <a:pt x="56365" y="5622800"/>
                    <a:pt x="53721" y="5606951"/>
                    <a:pt x="78731" y="5807034"/>
                  </a:cubicBezTo>
                  <a:cubicBezTo>
                    <a:pt x="80601" y="5821991"/>
                    <a:pt x="91251" y="5834484"/>
                    <a:pt x="96544" y="5848597"/>
                  </a:cubicBezTo>
                  <a:cubicBezTo>
                    <a:pt x="114547" y="5896606"/>
                    <a:pt x="112288" y="5891689"/>
                    <a:pt x="120295" y="5931725"/>
                  </a:cubicBezTo>
                  <a:cubicBezTo>
                    <a:pt x="112378" y="5967351"/>
                    <a:pt x="106570" y="6003512"/>
                    <a:pt x="96544" y="6038603"/>
                  </a:cubicBezTo>
                  <a:cubicBezTo>
                    <a:pt x="94584" y="6045465"/>
                    <a:pt x="87175" y="6049734"/>
                    <a:pt x="84669" y="6056416"/>
                  </a:cubicBezTo>
                  <a:cubicBezTo>
                    <a:pt x="81125" y="6065865"/>
                    <a:pt x="81922" y="6076530"/>
                    <a:pt x="78731" y="6086104"/>
                  </a:cubicBezTo>
                  <a:cubicBezTo>
                    <a:pt x="75932" y="6094501"/>
                    <a:pt x="69833" y="6101519"/>
                    <a:pt x="66856" y="6109855"/>
                  </a:cubicBezTo>
                  <a:cubicBezTo>
                    <a:pt x="59906" y="6129315"/>
                    <a:pt x="54720" y="6149363"/>
                    <a:pt x="49043" y="6169231"/>
                  </a:cubicBezTo>
                  <a:cubicBezTo>
                    <a:pt x="46801" y="6177078"/>
                    <a:pt x="45687" y="6185240"/>
                    <a:pt x="43106" y="6192982"/>
                  </a:cubicBezTo>
                  <a:cubicBezTo>
                    <a:pt x="39736" y="6203093"/>
                    <a:pt x="34972" y="6212690"/>
                    <a:pt x="31230" y="6222670"/>
                  </a:cubicBezTo>
                  <a:cubicBezTo>
                    <a:pt x="29032" y="6228530"/>
                    <a:pt x="27272" y="6234545"/>
                    <a:pt x="25293" y="6240483"/>
                  </a:cubicBezTo>
                  <a:cubicBezTo>
                    <a:pt x="23314" y="6256317"/>
                    <a:pt x="21978" y="6272244"/>
                    <a:pt x="19355" y="6287984"/>
                  </a:cubicBezTo>
                  <a:cubicBezTo>
                    <a:pt x="18013" y="6296034"/>
                    <a:pt x="13417" y="6303574"/>
                    <a:pt x="13417" y="6311735"/>
                  </a:cubicBezTo>
                  <a:cubicBezTo>
                    <a:pt x="13417" y="6681197"/>
                    <a:pt x="-26437" y="6571325"/>
                    <a:pt x="31230" y="6715496"/>
                  </a:cubicBezTo>
                  <a:cubicBezTo>
                    <a:pt x="33209" y="6729351"/>
                    <a:pt x="35358" y="6743182"/>
                    <a:pt x="37168" y="6757060"/>
                  </a:cubicBezTo>
                  <a:cubicBezTo>
                    <a:pt x="50723" y="6860985"/>
                    <a:pt x="38773" y="6821254"/>
                    <a:pt x="54981" y="6869875"/>
                  </a:cubicBezTo>
                  <a:lnTo>
                    <a:pt x="66856" y="6828312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2124897" y="5938"/>
              <a:ext cx="2500542" cy="3194462"/>
            </a:xfrm>
            <a:custGeom>
              <a:avLst/>
              <a:gdLst>
                <a:gd name="connsiteX0" fmla="*/ 1954277 w 2500542"/>
                <a:gd name="connsiteY0" fmla="*/ 0 h 3194462"/>
                <a:gd name="connsiteX1" fmla="*/ 2049280 w 2500542"/>
                <a:gd name="connsiteY1" fmla="*/ 285007 h 3194462"/>
                <a:gd name="connsiteX2" fmla="*/ 2061155 w 2500542"/>
                <a:gd name="connsiteY2" fmla="*/ 332509 h 3194462"/>
                <a:gd name="connsiteX3" fmla="*/ 2084906 w 2500542"/>
                <a:gd name="connsiteY3" fmla="*/ 433449 h 3194462"/>
                <a:gd name="connsiteX4" fmla="*/ 2102719 w 2500542"/>
                <a:gd name="connsiteY4" fmla="*/ 463137 h 3194462"/>
                <a:gd name="connsiteX5" fmla="*/ 2120532 w 2500542"/>
                <a:gd name="connsiteY5" fmla="*/ 498763 h 3194462"/>
                <a:gd name="connsiteX6" fmla="*/ 2150220 w 2500542"/>
                <a:gd name="connsiteY6" fmla="*/ 546265 h 3194462"/>
                <a:gd name="connsiteX7" fmla="*/ 2215534 w 2500542"/>
                <a:gd name="connsiteY7" fmla="*/ 676893 h 3194462"/>
                <a:gd name="connsiteX8" fmla="*/ 2227409 w 2500542"/>
                <a:gd name="connsiteY8" fmla="*/ 694706 h 3194462"/>
                <a:gd name="connsiteX9" fmla="*/ 2245222 w 2500542"/>
                <a:gd name="connsiteY9" fmla="*/ 748145 h 3194462"/>
                <a:gd name="connsiteX10" fmla="*/ 2257098 w 2500542"/>
                <a:gd name="connsiteY10" fmla="*/ 878774 h 3194462"/>
                <a:gd name="connsiteX11" fmla="*/ 2280848 w 2500542"/>
                <a:gd name="connsiteY11" fmla="*/ 950026 h 3194462"/>
                <a:gd name="connsiteX12" fmla="*/ 2298661 w 2500542"/>
                <a:gd name="connsiteY12" fmla="*/ 1009402 h 3194462"/>
                <a:gd name="connsiteX13" fmla="*/ 2316474 w 2500542"/>
                <a:gd name="connsiteY13" fmla="*/ 1068779 h 3194462"/>
                <a:gd name="connsiteX14" fmla="*/ 2322412 w 2500542"/>
                <a:gd name="connsiteY14" fmla="*/ 1163781 h 3194462"/>
                <a:gd name="connsiteX15" fmla="*/ 2328350 w 2500542"/>
                <a:gd name="connsiteY15" fmla="*/ 1318161 h 3194462"/>
                <a:gd name="connsiteX16" fmla="*/ 2352100 w 2500542"/>
                <a:gd name="connsiteY16" fmla="*/ 1395350 h 3194462"/>
                <a:gd name="connsiteX17" fmla="*/ 2358038 w 2500542"/>
                <a:gd name="connsiteY17" fmla="*/ 1425039 h 3194462"/>
                <a:gd name="connsiteX18" fmla="*/ 2369913 w 2500542"/>
                <a:gd name="connsiteY18" fmla="*/ 1448789 h 3194462"/>
                <a:gd name="connsiteX19" fmla="*/ 2423352 w 2500542"/>
                <a:gd name="connsiteY19" fmla="*/ 1609106 h 3194462"/>
                <a:gd name="connsiteX20" fmla="*/ 2429290 w 2500542"/>
                <a:gd name="connsiteY20" fmla="*/ 1632857 h 3194462"/>
                <a:gd name="connsiteX21" fmla="*/ 2447103 w 2500542"/>
                <a:gd name="connsiteY21" fmla="*/ 1757548 h 3194462"/>
                <a:gd name="connsiteX22" fmla="*/ 2464916 w 2500542"/>
                <a:gd name="connsiteY22" fmla="*/ 2143496 h 3194462"/>
                <a:gd name="connsiteX23" fmla="*/ 2470854 w 2500542"/>
                <a:gd name="connsiteY23" fmla="*/ 2297875 h 3194462"/>
                <a:gd name="connsiteX24" fmla="*/ 2488667 w 2500542"/>
                <a:gd name="connsiteY24" fmla="*/ 2470067 h 3194462"/>
                <a:gd name="connsiteX25" fmla="*/ 2500542 w 2500542"/>
                <a:gd name="connsiteY25" fmla="*/ 2743200 h 3194462"/>
                <a:gd name="connsiteX26" fmla="*/ 2494604 w 2500542"/>
                <a:gd name="connsiteY26" fmla="*/ 2915392 h 3194462"/>
                <a:gd name="connsiteX27" fmla="*/ 2488667 w 2500542"/>
                <a:gd name="connsiteY27" fmla="*/ 2956956 h 3194462"/>
                <a:gd name="connsiteX28" fmla="*/ 2453041 w 2500542"/>
                <a:gd name="connsiteY28" fmla="*/ 2974768 h 3194462"/>
                <a:gd name="connsiteX29" fmla="*/ 2417415 w 2500542"/>
                <a:gd name="connsiteY29" fmla="*/ 2992581 h 3194462"/>
                <a:gd name="connsiteX30" fmla="*/ 2399602 w 2500542"/>
                <a:gd name="connsiteY30" fmla="*/ 2998519 h 3194462"/>
                <a:gd name="connsiteX31" fmla="*/ 2387726 w 2500542"/>
                <a:gd name="connsiteY31" fmla="*/ 3010394 h 3194462"/>
                <a:gd name="connsiteX32" fmla="*/ 2334287 w 2500542"/>
                <a:gd name="connsiteY32" fmla="*/ 3028207 h 3194462"/>
                <a:gd name="connsiteX33" fmla="*/ 2316474 w 2500542"/>
                <a:gd name="connsiteY33" fmla="*/ 3034145 h 3194462"/>
                <a:gd name="connsiteX34" fmla="*/ 2245222 w 2500542"/>
                <a:gd name="connsiteY34" fmla="*/ 3040083 h 3194462"/>
                <a:gd name="connsiteX35" fmla="*/ 2090843 w 2500542"/>
                <a:gd name="connsiteY35" fmla="*/ 3034145 h 3194462"/>
                <a:gd name="connsiteX36" fmla="*/ 2007716 w 2500542"/>
                <a:gd name="connsiteY36" fmla="*/ 3022270 h 3194462"/>
                <a:gd name="connsiteX37" fmla="*/ 1894900 w 2500542"/>
                <a:gd name="connsiteY37" fmla="*/ 3010394 h 3194462"/>
                <a:gd name="connsiteX38" fmla="*/ 1508952 w 2500542"/>
                <a:gd name="connsiteY38" fmla="*/ 3028207 h 3194462"/>
                <a:gd name="connsiteX39" fmla="*/ 1402074 w 2500542"/>
                <a:gd name="connsiteY39" fmla="*/ 3051958 h 3194462"/>
                <a:gd name="connsiteX40" fmla="*/ 1372386 w 2500542"/>
                <a:gd name="connsiteY40" fmla="*/ 3057896 h 3194462"/>
                <a:gd name="connsiteX41" fmla="*/ 1342698 w 2500542"/>
                <a:gd name="connsiteY41" fmla="*/ 3063833 h 3194462"/>
                <a:gd name="connsiteX42" fmla="*/ 1134880 w 2500542"/>
                <a:gd name="connsiteY42" fmla="*/ 3069771 h 3194462"/>
                <a:gd name="connsiteX43" fmla="*/ 956750 w 2500542"/>
                <a:gd name="connsiteY43" fmla="*/ 3057896 h 3194462"/>
                <a:gd name="connsiteX44" fmla="*/ 891435 w 2500542"/>
                <a:gd name="connsiteY44" fmla="*/ 3051958 h 3194462"/>
                <a:gd name="connsiteX45" fmla="*/ 600490 w 2500542"/>
                <a:gd name="connsiteY45" fmla="*/ 3046020 h 3194462"/>
                <a:gd name="connsiteX46" fmla="*/ 523300 w 2500542"/>
                <a:gd name="connsiteY46" fmla="*/ 3040083 h 3194462"/>
                <a:gd name="connsiteX47" fmla="*/ 457986 w 2500542"/>
                <a:gd name="connsiteY47" fmla="*/ 3034145 h 3194462"/>
                <a:gd name="connsiteX48" fmla="*/ 214542 w 2500542"/>
                <a:gd name="connsiteY48" fmla="*/ 3046020 h 3194462"/>
                <a:gd name="connsiteX49" fmla="*/ 95789 w 2500542"/>
                <a:gd name="connsiteY49" fmla="*/ 3069771 h 3194462"/>
                <a:gd name="connsiteX50" fmla="*/ 42350 w 2500542"/>
                <a:gd name="connsiteY50" fmla="*/ 3111335 h 3194462"/>
                <a:gd name="connsiteX51" fmla="*/ 24537 w 2500542"/>
                <a:gd name="connsiteY51" fmla="*/ 3152898 h 3194462"/>
                <a:gd name="connsiteX52" fmla="*/ 12661 w 2500542"/>
                <a:gd name="connsiteY52" fmla="*/ 3170711 h 3194462"/>
                <a:gd name="connsiteX53" fmla="*/ 786 w 2500542"/>
                <a:gd name="connsiteY53" fmla="*/ 3182587 h 3194462"/>
                <a:gd name="connsiteX54" fmla="*/ 786 w 2500542"/>
                <a:gd name="connsiteY54" fmla="*/ 3194462 h 3194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500542" h="3194462">
                  <a:moveTo>
                    <a:pt x="1954277" y="0"/>
                  </a:moveTo>
                  <a:cubicBezTo>
                    <a:pt x="1969895" y="140556"/>
                    <a:pt x="1951258" y="14005"/>
                    <a:pt x="2049280" y="285007"/>
                  </a:cubicBezTo>
                  <a:cubicBezTo>
                    <a:pt x="2054831" y="300355"/>
                    <a:pt x="2057485" y="316606"/>
                    <a:pt x="2061155" y="332509"/>
                  </a:cubicBezTo>
                  <a:cubicBezTo>
                    <a:pt x="2070169" y="371570"/>
                    <a:pt x="2068831" y="387903"/>
                    <a:pt x="2084906" y="433449"/>
                  </a:cubicBezTo>
                  <a:cubicBezTo>
                    <a:pt x="2088747" y="444332"/>
                    <a:pt x="2097193" y="453006"/>
                    <a:pt x="2102719" y="463137"/>
                  </a:cubicBezTo>
                  <a:cubicBezTo>
                    <a:pt x="2109077" y="474793"/>
                    <a:pt x="2113945" y="487235"/>
                    <a:pt x="2120532" y="498763"/>
                  </a:cubicBezTo>
                  <a:cubicBezTo>
                    <a:pt x="2129796" y="514975"/>
                    <a:pt x="2141433" y="529790"/>
                    <a:pt x="2150220" y="546265"/>
                  </a:cubicBezTo>
                  <a:cubicBezTo>
                    <a:pt x="2173129" y="589220"/>
                    <a:pt x="2188531" y="636387"/>
                    <a:pt x="2215534" y="676893"/>
                  </a:cubicBezTo>
                  <a:cubicBezTo>
                    <a:pt x="2219492" y="682831"/>
                    <a:pt x="2224664" y="688119"/>
                    <a:pt x="2227409" y="694706"/>
                  </a:cubicBezTo>
                  <a:cubicBezTo>
                    <a:pt x="2234631" y="712038"/>
                    <a:pt x="2245222" y="748145"/>
                    <a:pt x="2245222" y="748145"/>
                  </a:cubicBezTo>
                  <a:cubicBezTo>
                    <a:pt x="2249181" y="791688"/>
                    <a:pt x="2237545" y="839667"/>
                    <a:pt x="2257098" y="878774"/>
                  </a:cubicBezTo>
                  <a:cubicBezTo>
                    <a:pt x="2280075" y="924729"/>
                    <a:pt x="2259813" y="879911"/>
                    <a:pt x="2280848" y="950026"/>
                  </a:cubicBezTo>
                  <a:cubicBezTo>
                    <a:pt x="2286786" y="969818"/>
                    <a:pt x="2293649" y="989356"/>
                    <a:pt x="2298661" y="1009402"/>
                  </a:cubicBezTo>
                  <a:cubicBezTo>
                    <a:pt x="2313447" y="1068545"/>
                    <a:pt x="2293780" y="1023388"/>
                    <a:pt x="2316474" y="1068779"/>
                  </a:cubicBezTo>
                  <a:cubicBezTo>
                    <a:pt x="2318453" y="1100446"/>
                    <a:pt x="2320903" y="1132088"/>
                    <a:pt x="2322412" y="1163781"/>
                  </a:cubicBezTo>
                  <a:cubicBezTo>
                    <a:pt x="2324862" y="1215221"/>
                    <a:pt x="2323688" y="1266874"/>
                    <a:pt x="2328350" y="1318161"/>
                  </a:cubicBezTo>
                  <a:cubicBezTo>
                    <a:pt x="2329721" y="1333245"/>
                    <a:pt x="2347781" y="1379515"/>
                    <a:pt x="2352100" y="1395350"/>
                  </a:cubicBezTo>
                  <a:cubicBezTo>
                    <a:pt x="2354755" y="1405087"/>
                    <a:pt x="2354847" y="1415465"/>
                    <a:pt x="2358038" y="1425039"/>
                  </a:cubicBezTo>
                  <a:cubicBezTo>
                    <a:pt x="2360837" y="1433436"/>
                    <a:pt x="2367204" y="1440363"/>
                    <a:pt x="2369913" y="1448789"/>
                  </a:cubicBezTo>
                  <a:cubicBezTo>
                    <a:pt x="2422059" y="1611019"/>
                    <a:pt x="2382793" y="1548265"/>
                    <a:pt x="2423352" y="1609106"/>
                  </a:cubicBezTo>
                  <a:cubicBezTo>
                    <a:pt x="2425331" y="1617023"/>
                    <a:pt x="2428136" y="1624778"/>
                    <a:pt x="2429290" y="1632857"/>
                  </a:cubicBezTo>
                  <a:cubicBezTo>
                    <a:pt x="2448533" y="1767560"/>
                    <a:pt x="2431403" y="1694749"/>
                    <a:pt x="2447103" y="1757548"/>
                  </a:cubicBezTo>
                  <a:cubicBezTo>
                    <a:pt x="2450673" y="1832510"/>
                    <a:pt x="2461097" y="2044204"/>
                    <a:pt x="2464916" y="2143496"/>
                  </a:cubicBezTo>
                  <a:cubicBezTo>
                    <a:pt x="2466895" y="2194956"/>
                    <a:pt x="2467185" y="2246508"/>
                    <a:pt x="2470854" y="2297875"/>
                  </a:cubicBezTo>
                  <a:cubicBezTo>
                    <a:pt x="2489689" y="2561566"/>
                    <a:pt x="2477241" y="2245363"/>
                    <a:pt x="2488667" y="2470067"/>
                  </a:cubicBezTo>
                  <a:cubicBezTo>
                    <a:pt x="2493295" y="2561080"/>
                    <a:pt x="2496584" y="2652156"/>
                    <a:pt x="2500542" y="2743200"/>
                  </a:cubicBezTo>
                  <a:cubicBezTo>
                    <a:pt x="2498563" y="2800597"/>
                    <a:pt x="2497790" y="2858049"/>
                    <a:pt x="2494604" y="2915392"/>
                  </a:cubicBezTo>
                  <a:cubicBezTo>
                    <a:pt x="2493828" y="2929366"/>
                    <a:pt x="2493093" y="2943679"/>
                    <a:pt x="2488667" y="2956956"/>
                  </a:cubicBezTo>
                  <a:cubicBezTo>
                    <a:pt x="2483855" y="2971393"/>
                    <a:pt x="2463514" y="2972150"/>
                    <a:pt x="2453041" y="2974768"/>
                  </a:cubicBezTo>
                  <a:cubicBezTo>
                    <a:pt x="2441166" y="2980706"/>
                    <a:pt x="2429548" y="2987189"/>
                    <a:pt x="2417415" y="2992581"/>
                  </a:cubicBezTo>
                  <a:cubicBezTo>
                    <a:pt x="2411696" y="2995123"/>
                    <a:pt x="2404969" y="2995299"/>
                    <a:pt x="2399602" y="2998519"/>
                  </a:cubicBezTo>
                  <a:cubicBezTo>
                    <a:pt x="2394802" y="3001399"/>
                    <a:pt x="2392587" y="3007617"/>
                    <a:pt x="2387726" y="3010394"/>
                  </a:cubicBezTo>
                  <a:cubicBezTo>
                    <a:pt x="2367247" y="3022096"/>
                    <a:pt x="2355526" y="3022139"/>
                    <a:pt x="2334287" y="3028207"/>
                  </a:cubicBezTo>
                  <a:cubicBezTo>
                    <a:pt x="2328269" y="3029926"/>
                    <a:pt x="2322678" y="3033318"/>
                    <a:pt x="2316474" y="3034145"/>
                  </a:cubicBezTo>
                  <a:cubicBezTo>
                    <a:pt x="2292850" y="3037295"/>
                    <a:pt x="2268973" y="3038104"/>
                    <a:pt x="2245222" y="3040083"/>
                  </a:cubicBezTo>
                  <a:cubicBezTo>
                    <a:pt x="2193762" y="3038104"/>
                    <a:pt x="2142196" y="3037997"/>
                    <a:pt x="2090843" y="3034145"/>
                  </a:cubicBezTo>
                  <a:cubicBezTo>
                    <a:pt x="2062931" y="3032052"/>
                    <a:pt x="2035522" y="3025478"/>
                    <a:pt x="2007716" y="3022270"/>
                  </a:cubicBezTo>
                  <a:cubicBezTo>
                    <a:pt x="1823156" y="3000975"/>
                    <a:pt x="2018405" y="3028038"/>
                    <a:pt x="1894900" y="3010394"/>
                  </a:cubicBezTo>
                  <a:cubicBezTo>
                    <a:pt x="1766251" y="3016332"/>
                    <a:pt x="1637283" y="3017384"/>
                    <a:pt x="1508952" y="3028207"/>
                  </a:cubicBezTo>
                  <a:cubicBezTo>
                    <a:pt x="1472586" y="3031274"/>
                    <a:pt x="1437736" y="3044205"/>
                    <a:pt x="1402074" y="3051958"/>
                  </a:cubicBezTo>
                  <a:cubicBezTo>
                    <a:pt x="1392212" y="3054102"/>
                    <a:pt x="1382282" y="3055917"/>
                    <a:pt x="1372386" y="3057896"/>
                  </a:cubicBezTo>
                  <a:cubicBezTo>
                    <a:pt x="1362490" y="3059875"/>
                    <a:pt x="1352786" y="3063545"/>
                    <a:pt x="1342698" y="3063833"/>
                  </a:cubicBezTo>
                  <a:lnTo>
                    <a:pt x="1134880" y="3069771"/>
                  </a:lnTo>
                  <a:lnTo>
                    <a:pt x="956750" y="3057896"/>
                  </a:lnTo>
                  <a:cubicBezTo>
                    <a:pt x="934947" y="3056301"/>
                    <a:pt x="913284" y="3052686"/>
                    <a:pt x="891435" y="3051958"/>
                  </a:cubicBezTo>
                  <a:cubicBezTo>
                    <a:pt x="794487" y="3048726"/>
                    <a:pt x="697472" y="3047999"/>
                    <a:pt x="600490" y="3046020"/>
                  </a:cubicBezTo>
                  <a:lnTo>
                    <a:pt x="523300" y="3040083"/>
                  </a:lnTo>
                  <a:cubicBezTo>
                    <a:pt x="501514" y="3038268"/>
                    <a:pt x="479843" y="3033725"/>
                    <a:pt x="457986" y="3034145"/>
                  </a:cubicBezTo>
                  <a:cubicBezTo>
                    <a:pt x="376757" y="3035707"/>
                    <a:pt x="295690" y="3042062"/>
                    <a:pt x="214542" y="3046020"/>
                  </a:cubicBezTo>
                  <a:cubicBezTo>
                    <a:pt x="174683" y="3050006"/>
                    <a:pt x="132582" y="3050406"/>
                    <a:pt x="95789" y="3069771"/>
                  </a:cubicBezTo>
                  <a:cubicBezTo>
                    <a:pt x="75819" y="3080281"/>
                    <a:pt x="42350" y="3111335"/>
                    <a:pt x="42350" y="3111335"/>
                  </a:cubicBezTo>
                  <a:cubicBezTo>
                    <a:pt x="35689" y="3131317"/>
                    <a:pt x="36275" y="3132356"/>
                    <a:pt x="24537" y="3152898"/>
                  </a:cubicBezTo>
                  <a:cubicBezTo>
                    <a:pt x="20996" y="3159094"/>
                    <a:pt x="17119" y="3165138"/>
                    <a:pt x="12661" y="3170711"/>
                  </a:cubicBezTo>
                  <a:cubicBezTo>
                    <a:pt x="9164" y="3175082"/>
                    <a:pt x="3289" y="3177580"/>
                    <a:pt x="786" y="3182587"/>
                  </a:cubicBezTo>
                  <a:cubicBezTo>
                    <a:pt x="-984" y="3186127"/>
                    <a:pt x="786" y="3190504"/>
                    <a:pt x="786" y="3194462"/>
                  </a:cubicBez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488873" y="2939143"/>
              <a:ext cx="641267" cy="3912919"/>
            </a:xfrm>
            <a:custGeom>
              <a:avLst/>
              <a:gdLst>
                <a:gd name="connsiteX0" fmla="*/ 118753 w 641267"/>
                <a:gd name="connsiteY0" fmla="*/ 0 h 3912919"/>
                <a:gd name="connsiteX1" fmla="*/ 320633 w 641267"/>
                <a:gd name="connsiteY1" fmla="*/ 112815 h 3912919"/>
                <a:gd name="connsiteX2" fmla="*/ 326571 w 641267"/>
                <a:gd name="connsiteY2" fmla="*/ 130628 h 3912919"/>
                <a:gd name="connsiteX3" fmla="*/ 350322 w 641267"/>
                <a:gd name="connsiteY3" fmla="*/ 195943 h 3912919"/>
                <a:gd name="connsiteX4" fmla="*/ 362197 w 641267"/>
                <a:gd name="connsiteY4" fmla="*/ 249382 h 3912919"/>
                <a:gd name="connsiteX5" fmla="*/ 368135 w 641267"/>
                <a:gd name="connsiteY5" fmla="*/ 385948 h 3912919"/>
                <a:gd name="connsiteX6" fmla="*/ 391885 w 641267"/>
                <a:gd name="connsiteY6" fmla="*/ 564078 h 3912919"/>
                <a:gd name="connsiteX7" fmla="*/ 403761 w 641267"/>
                <a:gd name="connsiteY7" fmla="*/ 605641 h 3912919"/>
                <a:gd name="connsiteX8" fmla="*/ 415636 w 641267"/>
                <a:gd name="connsiteY8" fmla="*/ 694706 h 3912919"/>
                <a:gd name="connsiteX9" fmla="*/ 433449 w 641267"/>
                <a:gd name="connsiteY9" fmla="*/ 777834 h 3912919"/>
                <a:gd name="connsiteX10" fmla="*/ 439387 w 641267"/>
                <a:gd name="connsiteY10" fmla="*/ 849086 h 3912919"/>
                <a:gd name="connsiteX11" fmla="*/ 451262 w 641267"/>
                <a:gd name="connsiteY11" fmla="*/ 932213 h 3912919"/>
                <a:gd name="connsiteX12" fmla="*/ 504701 w 641267"/>
                <a:gd name="connsiteY12" fmla="*/ 1163782 h 3912919"/>
                <a:gd name="connsiteX13" fmla="*/ 522514 w 641267"/>
                <a:gd name="connsiteY13" fmla="*/ 1246909 h 3912919"/>
                <a:gd name="connsiteX14" fmla="*/ 558140 w 641267"/>
                <a:gd name="connsiteY14" fmla="*/ 1347849 h 3912919"/>
                <a:gd name="connsiteX15" fmla="*/ 564078 w 641267"/>
                <a:gd name="connsiteY15" fmla="*/ 1389413 h 3912919"/>
                <a:gd name="connsiteX16" fmla="*/ 581891 w 641267"/>
                <a:gd name="connsiteY16" fmla="*/ 1413163 h 3912919"/>
                <a:gd name="connsiteX17" fmla="*/ 617517 w 641267"/>
                <a:gd name="connsiteY17" fmla="*/ 1502228 h 3912919"/>
                <a:gd name="connsiteX18" fmla="*/ 641267 w 641267"/>
                <a:gd name="connsiteY18" fmla="*/ 1597231 h 3912919"/>
                <a:gd name="connsiteX19" fmla="*/ 599704 w 641267"/>
                <a:gd name="connsiteY19" fmla="*/ 1822862 h 3912919"/>
                <a:gd name="connsiteX20" fmla="*/ 534389 w 641267"/>
                <a:gd name="connsiteY20" fmla="*/ 1965366 h 3912919"/>
                <a:gd name="connsiteX21" fmla="*/ 421574 w 641267"/>
                <a:gd name="connsiteY21" fmla="*/ 2190997 h 3912919"/>
                <a:gd name="connsiteX22" fmla="*/ 391885 w 641267"/>
                <a:gd name="connsiteY22" fmla="*/ 2256312 h 3912919"/>
                <a:gd name="connsiteX23" fmla="*/ 368135 w 641267"/>
                <a:gd name="connsiteY23" fmla="*/ 2321626 h 3912919"/>
                <a:gd name="connsiteX24" fmla="*/ 308758 w 641267"/>
                <a:gd name="connsiteY24" fmla="*/ 2434441 h 3912919"/>
                <a:gd name="connsiteX25" fmla="*/ 285008 w 641267"/>
                <a:gd name="connsiteY25" fmla="*/ 2565070 h 3912919"/>
                <a:gd name="connsiteX26" fmla="*/ 302821 w 641267"/>
                <a:gd name="connsiteY26" fmla="*/ 2749138 h 3912919"/>
                <a:gd name="connsiteX27" fmla="*/ 320633 w 641267"/>
                <a:gd name="connsiteY27" fmla="*/ 2802576 h 3912919"/>
                <a:gd name="connsiteX28" fmla="*/ 385948 w 641267"/>
                <a:gd name="connsiteY28" fmla="*/ 2968831 h 3912919"/>
                <a:gd name="connsiteX29" fmla="*/ 421574 w 641267"/>
                <a:gd name="connsiteY29" fmla="*/ 3069771 h 3912919"/>
                <a:gd name="connsiteX30" fmla="*/ 433449 w 641267"/>
                <a:gd name="connsiteY30" fmla="*/ 3105397 h 3912919"/>
                <a:gd name="connsiteX31" fmla="*/ 439387 w 641267"/>
                <a:gd name="connsiteY31" fmla="*/ 3135086 h 3912919"/>
                <a:gd name="connsiteX32" fmla="*/ 427511 w 641267"/>
                <a:gd name="connsiteY32" fmla="*/ 3366654 h 3912919"/>
                <a:gd name="connsiteX33" fmla="*/ 409698 w 641267"/>
                <a:gd name="connsiteY33" fmla="*/ 3408218 h 3912919"/>
                <a:gd name="connsiteX34" fmla="*/ 350322 w 641267"/>
                <a:gd name="connsiteY34" fmla="*/ 3592286 h 3912919"/>
                <a:gd name="connsiteX35" fmla="*/ 332509 w 641267"/>
                <a:gd name="connsiteY35" fmla="*/ 3633849 h 3912919"/>
                <a:gd name="connsiteX36" fmla="*/ 320633 w 641267"/>
                <a:gd name="connsiteY36" fmla="*/ 3681351 h 3912919"/>
                <a:gd name="connsiteX37" fmla="*/ 255319 w 641267"/>
                <a:gd name="connsiteY37" fmla="*/ 3776353 h 3912919"/>
                <a:gd name="connsiteX38" fmla="*/ 237506 w 641267"/>
                <a:gd name="connsiteY38" fmla="*/ 3817917 h 3912919"/>
                <a:gd name="connsiteX39" fmla="*/ 219693 w 641267"/>
                <a:gd name="connsiteY39" fmla="*/ 3835730 h 3912919"/>
                <a:gd name="connsiteX40" fmla="*/ 172192 w 641267"/>
                <a:gd name="connsiteY40" fmla="*/ 3841667 h 3912919"/>
                <a:gd name="connsiteX41" fmla="*/ 41563 w 641267"/>
                <a:gd name="connsiteY41" fmla="*/ 3847605 h 3912919"/>
                <a:gd name="connsiteX42" fmla="*/ 23750 w 641267"/>
                <a:gd name="connsiteY42" fmla="*/ 3865418 h 3912919"/>
                <a:gd name="connsiteX43" fmla="*/ 0 w 641267"/>
                <a:gd name="connsiteY43" fmla="*/ 3901044 h 3912919"/>
                <a:gd name="connsiteX44" fmla="*/ 29688 w 641267"/>
                <a:gd name="connsiteY44" fmla="*/ 3912919 h 391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41267" h="3912919">
                  <a:moveTo>
                    <a:pt x="118753" y="0"/>
                  </a:moveTo>
                  <a:cubicBezTo>
                    <a:pt x="191160" y="36203"/>
                    <a:pt x="252815" y="64373"/>
                    <a:pt x="320633" y="112815"/>
                  </a:cubicBezTo>
                  <a:cubicBezTo>
                    <a:pt x="325726" y="116453"/>
                    <a:pt x="324432" y="124746"/>
                    <a:pt x="326571" y="130628"/>
                  </a:cubicBezTo>
                  <a:cubicBezTo>
                    <a:pt x="328468" y="135844"/>
                    <a:pt x="345740" y="179907"/>
                    <a:pt x="350322" y="195943"/>
                  </a:cubicBezTo>
                  <a:cubicBezTo>
                    <a:pt x="355910" y="215500"/>
                    <a:pt x="358118" y="228986"/>
                    <a:pt x="362197" y="249382"/>
                  </a:cubicBezTo>
                  <a:cubicBezTo>
                    <a:pt x="364176" y="294904"/>
                    <a:pt x="365459" y="340462"/>
                    <a:pt x="368135" y="385948"/>
                  </a:cubicBezTo>
                  <a:cubicBezTo>
                    <a:pt x="371577" y="444472"/>
                    <a:pt x="381009" y="507523"/>
                    <a:pt x="391885" y="564078"/>
                  </a:cubicBezTo>
                  <a:cubicBezTo>
                    <a:pt x="394606" y="578228"/>
                    <a:pt x="399802" y="591787"/>
                    <a:pt x="403761" y="605641"/>
                  </a:cubicBezTo>
                  <a:cubicBezTo>
                    <a:pt x="407719" y="635329"/>
                    <a:pt x="410547" y="665190"/>
                    <a:pt x="415636" y="694706"/>
                  </a:cubicBezTo>
                  <a:cubicBezTo>
                    <a:pt x="420451" y="722632"/>
                    <a:pt x="429140" y="749825"/>
                    <a:pt x="433449" y="777834"/>
                  </a:cubicBezTo>
                  <a:cubicBezTo>
                    <a:pt x="437073" y="801390"/>
                    <a:pt x="436655" y="825410"/>
                    <a:pt x="439387" y="849086"/>
                  </a:cubicBezTo>
                  <a:cubicBezTo>
                    <a:pt x="442595" y="876892"/>
                    <a:pt x="446661" y="904604"/>
                    <a:pt x="451262" y="932213"/>
                  </a:cubicBezTo>
                  <a:cubicBezTo>
                    <a:pt x="462383" y="998942"/>
                    <a:pt x="494481" y="1119837"/>
                    <a:pt x="504701" y="1163782"/>
                  </a:cubicBezTo>
                  <a:cubicBezTo>
                    <a:pt x="511120" y="1191383"/>
                    <a:pt x="515641" y="1219417"/>
                    <a:pt x="522514" y="1246909"/>
                  </a:cubicBezTo>
                  <a:cubicBezTo>
                    <a:pt x="535801" y="1300057"/>
                    <a:pt x="538648" y="1302368"/>
                    <a:pt x="558140" y="1347849"/>
                  </a:cubicBezTo>
                  <a:cubicBezTo>
                    <a:pt x="560119" y="1361704"/>
                    <a:pt x="559295" y="1376260"/>
                    <a:pt x="564078" y="1389413"/>
                  </a:cubicBezTo>
                  <a:cubicBezTo>
                    <a:pt x="567460" y="1398713"/>
                    <a:pt x="577655" y="1404220"/>
                    <a:pt x="581891" y="1413163"/>
                  </a:cubicBezTo>
                  <a:cubicBezTo>
                    <a:pt x="595579" y="1442060"/>
                    <a:pt x="609762" y="1471207"/>
                    <a:pt x="617517" y="1502228"/>
                  </a:cubicBezTo>
                  <a:lnTo>
                    <a:pt x="641267" y="1597231"/>
                  </a:lnTo>
                  <a:cubicBezTo>
                    <a:pt x="627413" y="1672441"/>
                    <a:pt x="621026" y="1749419"/>
                    <a:pt x="599704" y="1822862"/>
                  </a:cubicBezTo>
                  <a:cubicBezTo>
                    <a:pt x="585135" y="1873043"/>
                    <a:pt x="556205" y="1917885"/>
                    <a:pt x="534389" y="1965366"/>
                  </a:cubicBezTo>
                  <a:cubicBezTo>
                    <a:pt x="458672" y="2130162"/>
                    <a:pt x="544743" y="1944658"/>
                    <a:pt x="421574" y="2190997"/>
                  </a:cubicBezTo>
                  <a:cubicBezTo>
                    <a:pt x="410879" y="2212388"/>
                    <a:pt x="400940" y="2234177"/>
                    <a:pt x="391885" y="2256312"/>
                  </a:cubicBezTo>
                  <a:cubicBezTo>
                    <a:pt x="383114" y="2277753"/>
                    <a:pt x="378095" y="2300710"/>
                    <a:pt x="368135" y="2321626"/>
                  </a:cubicBezTo>
                  <a:cubicBezTo>
                    <a:pt x="326703" y="2408634"/>
                    <a:pt x="338317" y="2350690"/>
                    <a:pt x="308758" y="2434441"/>
                  </a:cubicBezTo>
                  <a:cubicBezTo>
                    <a:pt x="295321" y="2472513"/>
                    <a:pt x="290228" y="2528527"/>
                    <a:pt x="285008" y="2565070"/>
                  </a:cubicBezTo>
                  <a:cubicBezTo>
                    <a:pt x="290946" y="2626426"/>
                    <a:pt x="293677" y="2688177"/>
                    <a:pt x="302821" y="2749138"/>
                  </a:cubicBezTo>
                  <a:cubicBezTo>
                    <a:pt x="305606" y="2767706"/>
                    <a:pt x="313988" y="2785015"/>
                    <a:pt x="320633" y="2802576"/>
                  </a:cubicBezTo>
                  <a:cubicBezTo>
                    <a:pt x="341704" y="2858264"/>
                    <a:pt x="364906" y="2913132"/>
                    <a:pt x="385948" y="2968831"/>
                  </a:cubicBezTo>
                  <a:cubicBezTo>
                    <a:pt x="398558" y="3002209"/>
                    <a:pt x="409852" y="3036071"/>
                    <a:pt x="421574" y="3069771"/>
                  </a:cubicBezTo>
                  <a:cubicBezTo>
                    <a:pt x="425686" y="3081594"/>
                    <a:pt x="430994" y="3093122"/>
                    <a:pt x="433449" y="3105397"/>
                  </a:cubicBezTo>
                  <a:lnTo>
                    <a:pt x="439387" y="3135086"/>
                  </a:lnTo>
                  <a:cubicBezTo>
                    <a:pt x="435428" y="3212275"/>
                    <a:pt x="435863" y="3289816"/>
                    <a:pt x="427511" y="3366654"/>
                  </a:cubicBezTo>
                  <a:cubicBezTo>
                    <a:pt x="425882" y="3381639"/>
                    <a:pt x="414194" y="3393831"/>
                    <a:pt x="409698" y="3408218"/>
                  </a:cubicBezTo>
                  <a:cubicBezTo>
                    <a:pt x="365060" y="3551060"/>
                    <a:pt x="461727" y="3332345"/>
                    <a:pt x="350322" y="3592286"/>
                  </a:cubicBezTo>
                  <a:cubicBezTo>
                    <a:pt x="344384" y="3606140"/>
                    <a:pt x="337276" y="3619549"/>
                    <a:pt x="332509" y="3633849"/>
                  </a:cubicBezTo>
                  <a:cubicBezTo>
                    <a:pt x="327348" y="3649333"/>
                    <a:pt x="328407" y="3667000"/>
                    <a:pt x="320633" y="3681351"/>
                  </a:cubicBezTo>
                  <a:cubicBezTo>
                    <a:pt x="302330" y="3715142"/>
                    <a:pt x="255319" y="3776353"/>
                    <a:pt x="255319" y="3776353"/>
                  </a:cubicBezTo>
                  <a:cubicBezTo>
                    <a:pt x="249660" y="3798991"/>
                    <a:pt x="252152" y="3800342"/>
                    <a:pt x="237506" y="3817917"/>
                  </a:cubicBezTo>
                  <a:cubicBezTo>
                    <a:pt x="232130" y="3824368"/>
                    <a:pt x="227585" y="3832860"/>
                    <a:pt x="219693" y="3835730"/>
                  </a:cubicBezTo>
                  <a:cubicBezTo>
                    <a:pt x="204697" y="3841183"/>
                    <a:pt x="188114" y="3840606"/>
                    <a:pt x="172192" y="3841667"/>
                  </a:cubicBezTo>
                  <a:cubicBezTo>
                    <a:pt x="128701" y="3844566"/>
                    <a:pt x="85106" y="3845626"/>
                    <a:pt x="41563" y="3847605"/>
                  </a:cubicBezTo>
                  <a:cubicBezTo>
                    <a:pt x="35625" y="3853543"/>
                    <a:pt x="28408" y="3858431"/>
                    <a:pt x="23750" y="3865418"/>
                  </a:cubicBezTo>
                  <a:cubicBezTo>
                    <a:pt x="-10621" y="3916977"/>
                    <a:pt x="56826" y="3844218"/>
                    <a:pt x="0" y="3901044"/>
                  </a:cubicBezTo>
                  <a:lnTo>
                    <a:pt x="29688" y="3912919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619501" y="1656601"/>
              <a:ext cx="4494811" cy="1341918"/>
            </a:xfrm>
            <a:custGeom>
              <a:avLst/>
              <a:gdLst>
                <a:gd name="connsiteX0" fmla="*/ 0 w 4494811"/>
                <a:gd name="connsiteY0" fmla="*/ 1300355 h 1341918"/>
                <a:gd name="connsiteX1" fmla="*/ 629393 w 4494811"/>
                <a:gd name="connsiteY1" fmla="*/ 1240978 h 1341918"/>
                <a:gd name="connsiteX2" fmla="*/ 1021278 w 4494811"/>
                <a:gd name="connsiteY2" fmla="*/ 1246916 h 1341918"/>
                <a:gd name="connsiteX3" fmla="*/ 1039091 w 4494811"/>
                <a:gd name="connsiteY3" fmla="*/ 1264729 h 1341918"/>
                <a:gd name="connsiteX4" fmla="*/ 1128156 w 4494811"/>
                <a:gd name="connsiteY4" fmla="*/ 1288480 h 1341918"/>
                <a:gd name="connsiteX5" fmla="*/ 1235034 w 4494811"/>
                <a:gd name="connsiteY5" fmla="*/ 1318168 h 1341918"/>
                <a:gd name="connsiteX6" fmla="*/ 1288473 w 4494811"/>
                <a:gd name="connsiteY6" fmla="*/ 1330043 h 1341918"/>
                <a:gd name="connsiteX7" fmla="*/ 1377538 w 4494811"/>
                <a:gd name="connsiteY7" fmla="*/ 1341918 h 1341918"/>
                <a:gd name="connsiteX8" fmla="*/ 1834738 w 4494811"/>
                <a:gd name="connsiteY8" fmla="*/ 1330043 h 1341918"/>
                <a:gd name="connsiteX9" fmla="*/ 2018805 w 4494811"/>
                <a:gd name="connsiteY9" fmla="*/ 1324105 h 1341918"/>
                <a:gd name="connsiteX10" fmla="*/ 3188525 w 4494811"/>
                <a:gd name="connsiteY10" fmla="*/ 1145976 h 1341918"/>
                <a:gd name="connsiteX11" fmla="*/ 3253839 w 4494811"/>
                <a:gd name="connsiteY11" fmla="*/ 1056911 h 1341918"/>
                <a:gd name="connsiteX12" fmla="*/ 3271652 w 4494811"/>
                <a:gd name="connsiteY12" fmla="*/ 1021285 h 1341918"/>
                <a:gd name="connsiteX13" fmla="*/ 3289465 w 4494811"/>
                <a:gd name="connsiteY13" fmla="*/ 961908 h 1341918"/>
                <a:gd name="connsiteX14" fmla="*/ 3301341 w 4494811"/>
                <a:gd name="connsiteY14" fmla="*/ 944095 h 1341918"/>
                <a:gd name="connsiteX15" fmla="*/ 3325091 w 4494811"/>
                <a:gd name="connsiteY15" fmla="*/ 896594 h 1341918"/>
                <a:gd name="connsiteX16" fmla="*/ 3342904 w 4494811"/>
                <a:gd name="connsiteY16" fmla="*/ 872843 h 1341918"/>
                <a:gd name="connsiteX17" fmla="*/ 3372593 w 4494811"/>
                <a:gd name="connsiteY17" fmla="*/ 825342 h 1341918"/>
                <a:gd name="connsiteX18" fmla="*/ 3390405 w 4494811"/>
                <a:gd name="connsiteY18" fmla="*/ 819404 h 1341918"/>
                <a:gd name="connsiteX19" fmla="*/ 3402281 w 4494811"/>
                <a:gd name="connsiteY19" fmla="*/ 807529 h 1341918"/>
                <a:gd name="connsiteX20" fmla="*/ 3509159 w 4494811"/>
                <a:gd name="connsiteY20" fmla="*/ 765965 h 1341918"/>
                <a:gd name="connsiteX21" fmla="*/ 3562598 w 4494811"/>
                <a:gd name="connsiteY21" fmla="*/ 724402 h 1341918"/>
                <a:gd name="connsiteX22" fmla="*/ 3633850 w 4494811"/>
                <a:gd name="connsiteY22" fmla="*/ 670963 h 1341918"/>
                <a:gd name="connsiteX23" fmla="*/ 3645725 w 4494811"/>
                <a:gd name="connsiteY23" fmla="*/ 653150 h 1341918"/>
                <a:gd name="connsiteX24" fmla="*/ 3663538 w 4494811"/>
                <a:gd name="connsiteY24" fmla="*/ 641274 h 1341918"/>
                <a:gd name="connsiteX25" fmla="*/ 3711039 w 4494811"/>
                <a:gd name="connsiteY25" fmla="*/ 605648 h 1341918"/>
                <a:gd name="connsiteX26" fmla="*/ 3728852 w 4494811"/>
                <a:gd name="connsiteY26" fmla="*/ 593773 h 1341918"/>
                <a:gd name="connsiteX27" fmla="*/ 3764478 w 4494811"/>
                <a:gd name="connsiteY27" fmla="*/ 570022 h 1341918"/>
                <a:gd name="connsiteX28" fmla="*/ 3823855 w 4494811"/>
                <a:gd name="connsiteY28" fmla="*/ 540334 h 1341918"/>
                <a:gd name="connsiteX29" fmla="*/ 3841668 w 4494811"/>
                <a:gd name="connsiteY29" fmla="*/ 522521 h 1341918"/>
                <a:gd name="connsiteX30" fmla="*/ 3895107 w 4494811"/>
                <a:gd name="connsiteY30" fmla="*/ 498770 h 1341918"/>
                <a:gd name="connsiteX31" fmla="*/ 3942608 w 4494811"/>
                <a:gd name="connsiteY31" fmla="*/ 469082 h 1341918"/>
                <a:gd name="connsiteX32" fmla="*/ 3984172 w 4494811"/>
                <a:gd name="connsiteY32" fmla="*/ 445331 h 1341918"/>
                <a:gd name="connsiteX33" fmla="*/ 4013860 w 4494811"/>
                <a:gd name="connsiteY33" fmla="*/ 427518 h 1341918"/>
                <a:gd name="connsiteX34" fmla="*/ 4049486 w 4494811"/>
                <a:gd name="connsiteY34" fmla="*/ 409705 h 1341918"/>
                <a:gd name="connsiteX35" fmla="*/ 4085112 w 4494811"/>
                <a:gd name="connsiteY35" fmla="*/ 385955 h 1341918"/>
                <a:gd name="connsiteX36" fmla="*/ 4132613 w 4494811"/>
                <a:gd name="connsiteY36" fmla="*/ 350329 h 1341918"/>
                <a:gd name="connsiteX37" fmla="*/ 4150426 w 4494811"/>
                <a:gd name="connsiteY37" fmla="*/ 338454 h 1341918"/>
                <a:gd name="connsiteX38" fmla="*/ 4180115 w 4494811"/>
                <a:gd name="connsiteY38" fmla="*/ 308765 h 1341918"/>
                <a:gd name="connsiteX39" fmla="*/ 4239491 w 4494811"/>
                <a:gd name="connsiteY39" fmla="*/ 249389 h 1341918"/>
                <a:gd name="connsiteX40" fmla="*/ 4281055 w 4494811"/>
                <a:gd name="connsiteY40" fmla="*/ 207825 h 1341918"/>
                <a:gd name="connsiteX41" fmla="*/ 4310743 w 4494811"/>
                <a:gd name="connsiteY41" fmla="*/ 178137 h 1341918"/>
                <a:gd name="connsiteX42" fmla="*/ 4352307 w 4494811"/>
                <a:gd name="connsiteY42" fmla="*/ 124698 h 1341918"/>
                <a:gd name="connsiteX43" fmla="*/ 4370120 w 4494811"/>
                <a:gd name="connsiteY43" fmla="*/ 106885 h 1341918"/>
                <a:gd name="connsiteX44" fmla="*/ 4423559 w 4494811"/>
                <a:gd name="connsiteY44" fmla="*/ 47508 h 1341918"/>
                <a:gd name="connsiteX45" fmla="*/ 4441372 w 4494811"/>
                <a:gd name="connsiteY45" fmla="*/ 41570 h 1341918"/>
                <a:gd name="connsiteX46" fmla="*/ 4453247 w 4494811"/>
                <a:gd name="connsiteY46" fmla="*/ 23757 h 1341918"/>
                <a:gd name="connsiteX47" fmla="*/ 4494811 w 4494811"/>
                <a:gd name="connsiteY47" fmla="*/ 7 h 134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4811" h="1341918">
                  <a:moveTo>
                    <a:pt x="0" y="1300355"/>
                  </a:moveTo>
                  <a:cubicBezTo>
                    <a:pt x="230350" y="1254286"/>
                    <a:pt x="190290" y="1259952"/>
                    <a:pt x="629393" y="1240978"/>
                  </a:cubicBezTo>
                  <a:cubicBezTo>
                    <a:pt x="759915" y="1235338"/>
                    <a:pt x="890650" y="1244937"/>
                    <a:pt x="1021278" y="1246916"/>
                  </a:cubicBezTo>
                  <a:cubicBezTo>
                    <a:pt x="1027216" y="1252854"/>
                    <a:pt x="1032104" y="1260071"/>
                    <a:pt x="1039091" y="1264729"/>
                  </a:cubicBezTo>
                  <a:cubicBezTo>
                    <a:pt x="1075250" y="1288835"/>
                    <a:pt x="1082441" y="1283400"/>
                    <a:pt x="1128156" y="1288480"/>
                  </a:cubicBezTo>
                  <a:cubicBezTo>
                    <a:pt x="1183729" y="1305152"/>
                    <a:pt x="1182838" y="1305887"/>
                    <a:pt x="1235034" y="1318168"/>
                  </a:cubicBezTo>
                  <a:cubicBezTo>
                    <a:pt x="1252796" y="1322347"/>
                    <a:pt x="1270474" y="1327043"/>
                    <a:pt x="1288473" y="1330043"/>
                  </a:cubicBezTo>
                  <a:cubicBezTo>
                    <a:pt x="1318017" y="1334967"/>
                    <a:pt x="1347850" y="1337960"/>
                    <a:pt x="1377538" y="1341918"/>
                  </a:cubicBezTo>
                  <a:lnTo>
                    <a:pt x="1834738" y="1330043"/>
                  </a:lnTo>
                  <a:cubicBezTo>
                    <a:pt x="1896102" y="1328338"/>
                    <a:pt x="1957977" y="1332375"/>
                    <a:pt x="2018805" y="1324105"/>
                  </a:cubicBezTo>
                  <a:cubicBezTo>
                    <a:pt x="2409611" y="1270969"/>
                    <a:pt x="2798618" y="1205352"/>
                    <a:pt x="3188525" y="1145976"/>
                  </a:cubicBezTo>
                  <a:cubicBezTo>
                    <a:pt x="3210184" y="1118130"/>
                    <a:pt x="3235702" y="1088003"/>
                    <a:pt x="3253839" y="1056911"/>
                  </a:cubicBezTo>
                  <a:cubicBezTo>
                    <a:pt x="3260529" y="1045443"/>
                    <a:pt x="3266990" y="1033717"/>
                    <a:pt x="3271652" y="1021285"/>
                  </a:cubicBezTo>
                  <a:cubicBezTo>
                    <a:pt x="3278908" y="1001937"/>
                    <a:pt x="3282047" y="981194"/>
                    <a:pt x="3289465" y="961908"/>
                  </a:cubicBezTo>
                  <a:cubicBezTo>
                    <a:pt x="3292027" y="955247"/>
                    <a:pt x="3297924" y="950360"/>
                    <a:pt x="3301341" y="944095"/>
                  </a:cubicBezTo>
                  <a:cubicBezTo>
                    <a:pt x="3309818" y="928554"/>
                    <a:pt x="3316171" y="911885"/>
                    <a:pt x="3325091" y="896594"/>
                  </a:cubicBezTo>
                  <a:cubicBezTo>
                    <a:pt x="3330077" y="888046"/>
                    <a:pt x="3337659" y="881235"/>
                    <a:pt x="3342904" y="872843"/>
                  </a:cubicBezTo>
                  <a:cubicBezTo>
                    <a:pt x="3354221" y="854737"/>
                    <a:pt x="3355043" y="839968"/>
                    <a:pt x="3372593" y="825342"/>
                  </a:cubicBezTo>
                  <a:cubicBezTo>
                    <a:pt x="3377401" y="821335"/>
                    <a:pt x="3384468" y="821383"/>
                    <a:pt x="3390405" y="819404"/>
                  </a:cubicBezTo>
                  <a:cubicBezTo>
                    <a:pt x="3394364" y="815446"/>
                    <a:pt x="3397152" y="809773"/>
                    <a:pt x="3402281" y="807529"/>
                  </a:cubicBezTo>
                  <a:cubicBezTo>
                    <a:pt x="3436579" y="792524"/>
                    <a:pt x="3476289" y="785687"/>
                    <a:pt x="3509159" y="765965"/>
                  </a:cubicBezTo>
                  <a:cubicBezTo>
                    <a:pt x="3611880" y="704333"/>
                    <a:pt x="3499328" y="771855"/>
                    <a:pt x="3562598" y="724402"/>
                  </a:cubicBezTo>
                  <a:cubicBezTo>
                    <a:pt x="3616945" y="683641"/>
                    <a:pt x="3569274" y="735539"/>
                    <a:pt x="3633850" y="670963"/>
                  </a:cubicBezTo>
                  <a:cubicBezTo>
                    <a:pt x="3638896" y="665917"/>
                    <a:pt x="3640679" y="658196"/>
                    <a:pt x="3645725" y="653150"/>
                  </a:cubicBezTo>
                  <a:cubicBezTo>
                    <a:pt x="3650771" y="648104"/>
                    <a:pt x="3657767" y="645471"/>
                    <a:pt x="3663538" y="641274"/>
                  </a:cubicBezTo>
                  <a:cubicBezTo>
                    <a:pt x="3679545" y="629633"/>
                    <a:pt x="3695032" y="617289"/>
                    <a:pt x="3711039" y="605648"/>
                  </a:cubicBezTo>
                  <a:cubicBezTo>
                    <a:pt x="3716810" y="601451"/>
                    <a:pt x="3723370" y="598341"/>
                    <a:pt x="3728852" y="593773"/>
                  </a:cubicBezTo>
                  <a:cubicBezTo>
                    <a:pt x="3758504" y="569063"/>
                    <a:pt x="3733173" y="580458"/>
                    <a:pt x="3764478" y="570022"/>
                  </a:cubicBezTo>
                  <a:cubicBezTo>
                    <a:pt x="3854943" y="497654"/>
                    <a:pt x="3739618" y="582453"/>
                    <a:pt x="3823855" y="540334"/>
                  </a:cubicBezTo>
                  <a:cubicBezTo>
                    <a:pt x="3831366" y="536579"/>
                    <a:pt x="3834681" y="527179"/>
                    <a:pt x="3841668" y="522521"/>
                  </a:cubicBezTo>
                  <a:cubicBezTo>
                    <a:pt x="3939087" y="457575"/>
                    <a:pt x="3838208" y="529806"/>
                    <a:pt x="3895107" y="498770"/>
                  </a:cubicBezTo>
                  <a:cubicBezTo>
                    <a:pt x="3911499" y="489829"/>
                    <a:pt x="3926597" y="478689"/>
                    <a:pt x="3942608" y="469082"/>
                  </a:cubicBezTo>
                  <a:cubicBezTo>
                    <a:pt x="3956291" y="460872"/>
                    <a:pt x="3970389" y="453371"/>
                    <a:pt x="3984172" y="445331"/>
                  </a:cubicBezTo>
                  <a:cubicBezTo>
                    <a:pt x="3994141" y="439516"/>
                    <a:pt x="4003538" y="432679"/>
                    <a:pt x="4013860" y="427518"/>
                  </a:cubicBezTo>
                  <a:cubicBezTo>
                    <a:pt x="4025735" y="421580"/>
                    <a:pt x="4038439" y="417070"/>
                    <a:pt x="4049486" y="409705"/>
                  </a:cubicBezTo>
                  <a:cubicBezTo>
                    <a:pt x="4093964" y="380054"/>
                    <a:pt x="4042757" y="400074"/>
                    <a:pt x="4085112" y="385955"/>
                  </a:cubicBezTo>
                  <a:cubicBezTo>
                    <a:pt x="4100946" y="374080"/>
                    <a:pt x="4116145" y="361307"/>
                    <a:pt x="4132613" y="350329"/>
                  </a:cubicBezTo>
                  <a:cubicBezTo>
                    <a:pt x="4138551" y="346371"/>
                    <a:pt x="4145056" y="343153"/>
                    <a:pt x="4150426" y="338454"/>
                  </a:cubicBezTo>
                  <a:cubicBezTo>
                    <a:pt x="4160959" y="329238"/>
                    <a:pt x="4170219" y="318661"/>
                    <a:pt x="4180115" y="308765"/>
                  </a:cubicBezTo>
                  <a:lnTo>
                    <a:pt x="4239491" y="249389"/>
                  </a:lnTo>
                  <a:lnTo>
                    <a:pt x="4281055" y="207825"/>
                  </a:lnTo>
                  <a:cubicBezTo>
                    <a:pt x="4290951" y="197929"/>
                    <a:pt x="4302980" y="189782"/>
                    <a:pt x="4310743" y="178137"/>
                  </a:cubicBezTo>
                  <a:cubicBezTo>
                    <a:pt x="4328031" y="152205"/>
                    <a:pt x="4324899" y="155532"/>
                    <a:pt x="4352307" y="124698"/>
                  </a:cubicBezTo>
                  <a:cubicBezTo>
                    <a:pt x="4357886" y="118422"/>
                    <a:pt x="4364591" y="113205"/>
                    <a:pt x="4370120" y="106885"/>
                  </a:cubicBezTo>
                  <a:cubicBezTo>
                    <a:pt x="4378094" y="97772"/>
                    <a:pt x="4411985" y="51366"/>
                    <a:pt x="4423559" y="47508"/>
                  </a:cubicBezTo>
                  <a:lnTo>
                    <a:pt x="4441372" y="41570"/>
                  </a:lnTo>
                  <a:cubicBezTo>
                    <a:pt x="4445330" y="35632"/>
                    <a:pt x="4447876" y="28456"/>
                    <a:pt x="4453247" y="23757"/>
                  </a:cubicBezTo>
                  <a:cubicBezTo>
                    <a:pt x="4481645" y="-1091"/>
                    <a:pt x="4475832" y="7"/>
                    <a:pt x="4494811" y="7"/>
                  </a:cubicBez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356764" y="2850078"/>
              <a:ext cx="533272" cy="4025735"/>
            </a:xfrm>
            <a:custGeom>
              <a:avLst/>
              <a:gdLst>
                <a:gd name="connsiteX0" fmla="*/ 267194 w 533272"/>
                <a:gd name="connsiteY0" fmla="*/ 0 h 4025735"/>
                <a:gd name="connsiteX1" fmla="*/ 273132 w 533272"/>
                <a:gd name="connsiteY1" fmla="*/ 350322 h 4025735"/>
                <a:gd name="connsiteX2" fmla="*/ 290945 w 533272"/>
                <a:gd name="connsiteY2" fmla="*/ 403761 h 4025735"/>
                <a:gd name="connsiteX3" fmla="*/ 296883 w 533272"/>
                <a:gd name="connsiteY3" fmla="*/ 469075 h 4025735"/>
                <a:gd name="connsiteX4" fmla="*/ 308758 w 533272"/>
                <a:gd name="connsiteY4" fmla="*/ 510639 h 4025735"/>
                <a:gd name="connsiteX5" fmla="*/ 314696 w 533272"/>
                <a:gd name="connsiteY5" fmla="*/ 564078 h 4025735"/>
                <a:gd name="connsiteX6" fmla="*/ 320633 w 533272"/>
                <a:gd name="connsiteY6" fmla="*/ 581891 h 4025735"/>
                <a:gd name="connsiteX7" fmla="*/ 326571 w 533272"/>
                <a:gd name="connsiteY7" fmla="*/ 611579 h 4025735"/>
                <a:gd name="connsiteX8" fmla="*/ 338446 w 533272"/>
                <a:gd name="connsiteY8" fmla="*/ 641267 h 4025735"/>
                <a:gd name="connsiteX9" fmla="*/ 344384 w 533272"/>
                <a:gd name="connsiteY9" fmla="*/ 659080 h 4025735"/>
                <a:gd name="connsiteX10" fmla="*/ 356259 w 533272"/>
                <a:gd name="connsiteY10" fmla="*/ 676893 h 4025735"/>
                <a:gd name="connsiteX11" fmla="*/ 374072 w 533272"/>
                <a:gd name="connsiteY11" fmla="*/ 730332 h 4025735"/>
                <a:gd name="connsiteX12" fmla="*/ 397823 w 533272"/>
                <a:gd name="connsiteY12" fmla="*/ 1591293 h 4025735"/>
                <a:gd name="connsiteX13" fmla="*/ 409698 w 533272"/>
                <a:gd name="connsiteY13" fmla="*/ 1650670 h 4025735"/>
                <a:gd name="connsiteX14" fmla="*/ 415636 w 533272"/>
                <a:gd name="connsiteY14" fmla="*/ 1698171 h 4025735"/>
                <a:gd name="connsiteX15" fmla="*/ 445324 w 533272"/>
                <a:gd name="connsiteY15" fmla="*/ 1781299 h 4025735"/>
                <a:gd name="connsiteX16" fmla="*/ 486888 w 533272"/>
                <a:gd name="connsiteY16" fmla="*/ 1846613 h 4025735"/>
                <a:gd name="connsiteX17" fmla="*/ 498763 w 533272"/>
                <a:gd name="connsiteY17" fmla="*/ 1870364 h 4025735"/>
                <a:gd name="connsiteX18" fmla="*/ 522514 w 533272"/>
                <a:gd name="connsiteY18" fmla="*/ 1911927 h 4025735"/>
                <a:gd name="connsiteX19" fmla="*/ 522514 w 533272"/>
                <a:gd name="connsiteY19" fmla="*/ 2268187 h 4025735"/>
                <a:gd name="connsiteX20" fmla="*/ 528452 w 533272"/>
                <a:gd name="connsiteY20" fmla="*/ 2529444 h 4025735"/>
                <a:gd name="connsiteX21" fmla="*/ 522514 w 533272"/>
                <a:gd name="connsiteY21" fmla="*/ 2968831 h 4025735"/>
                <a:gd name="connsiteX22" fmla="*/ 516576 w 533272"/>
                <a:gd name="connsiteY22" fmla="*/ 3194462 h 4025735"/>
                <a:gd name="connsiteX23" fmla="*/ 510639 w 533272"/>
                <a:gd name="connsiteY23" fmla="*/ 3224151 h 4025735"/>
                <a:gd name="connsiteX24" fmla="*/ 504701 w 533272"/>
                <a:gd name="connsiteY24" fmla="*/ 3271652 h 4025735"/>
                <a:gd name="connsiteX25" fmla="*/ 475013 w 533272"/>
                <a:gd name="connsiteY25" fmla="*/ 3325091 h 4025735"/>
                <a:gd name="connsiteX26" fmla="*/ 463137 w 533272"/>
                <a:gd name="connsiteY26" fmla="*/ 3342904 h 4025735"/>
                <a:gd name="connsiteX27" fmla="*/ 427511 w 533272"/>
                <a:gd name="connsiteY27" fmla="*/ 3366654 h 4025735"/>
                <a:gd name="connsiteX28" fmla="*/ 385948 w 533272"/>
                <a:gd name="connsiteY28" fmla="*/ 3402280 h 4025735"/>
                <a:gd name="connsiteX29" fmla="*/ 350322 w 533272"/>
                <a:gd name="connsiteY29" fmla="*/ 3426031 h 4025735"/>
                <a:gd name="connsiteX30" fmla="*/ 308758 w 533272"/>
                <a:gd name="connsiteY30" fmla="*/ 3479470 h 4025735"/>
                <a:gd name="connsiteX31" fmla="*/ 261257 w 533272"/>
                <a:gd name="connsiteY31" fmla="*/ 3526971 h 4025735"/>
                <a:gd name="connsiteX32" fmla="*/ 201880 w 533272"/>
                <a:gd name="connsiteY32" fmla="*/ 3633849 h 4025735"/>
                <a:gd name="connsiteX33" fmla="*/ 184067 w 533272"/>
                <a:gd name="connsiteY33" fmla="*/ 3663538 h 4025735"/>
                <a:gd name="connsiteX34" fmla="*/ 172192 w 533272"/>
                <a:gd name="connsiteY34" fmla="*/ 3693226 h 4025735"/>
                <a:gd name="connsiteX35" fmla="*/ 130628 w 533272"/>
                <a:gd name="connsiteY35" fmla="*/ 3782291 h 4025735"/>
                <a:gd name="connsiteX36" fmla="*/ 118753 w 533272"/>
                <a:gd name="connsiteY36" fmla="*/ 3811979 h 4025735"/>
                <a:gd name="connsiteX37" fmla="*/ 106878 w 533272"/>
                <a:gd name="connsiteY37" fmla="*/ 3835730 h 4025735"/>
                <a:gd name="connsiteX38" fmla="*/ 100940 w 533272"/>
                <a:gd name="connsiteY38" fmla="*/ 3859480 h 4025735"/>
                <a:gd name="connsiteX39" fmla="*/ 71252 w 533272"/>
                <a:gd name="connsiteY39" fmla="*/ 3901044 h 4025735"/>
                <a:gd name="connsiteX40" fmla="*/ 59376 w 533272"/>
                <a:gd name="connsiteY40" fmla="*/ 3924795 h 4025735"/>
                <a:gd name="connsiteX41" fmla="*/ 53439 w 533272"/>
                <a:gd name="connsiteY41" fmla="*/ 3942608 h 4025735"/>
                <a:gd name="connsiteX42" fmla="*/ 41563 w 533272"/>
                <a:gd name="connsiteY42" fmla="*/ 3954483 h 4025735"/>
                <a:gd name="connsiteX43" fmla="*/ 17813 w 533272"/>
                <a:gd name="connsiteY43" fmla="*/ 3984171 h 4025735"/>
                <a:gd name="connsiteX44" fmla="*/ 11875 w 533272"/>
                <a:gd name="connsiteY44" fmla="*/ 4001984 h 4025735"/>
                <a:gd name="connsiteX45" fmla="*/ 0 w 533272"/>
                <a:gd name="connsiteY45" fmla="*/ 4025735 h 402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3272" h="4025735">
                  <a:moveTo>
                    <a:pt x="267194" y="0"/>
                  </a:moveTo>
                  <a:cubicBezTo>
                    <a:pt x="269173" y="116774"/>
                    <a:pt x="269540" y="233586"/>
                    <a:pt x="273132" y="350322"/>
                  </a:cubicBezTo>
                  <a:cubicBezTo>
                    <a:pt x="274164" y="383868"/>
                    <a:pt x="275995" y="381336"/>
                    <a:pt x="290945" y="403761"/>
                  </a:cubicBezTo>
                  <a:cubicBezTo>
                    <a:pt x="292924" y="425532"/>
                    <a:pt x="293289" y="447511"/>
                    <a:pt x="296883" y="469075"/>
                  </a:cubicBezTo>
                  <a:cubicBezTo>
                    <a:pt x="299252" y="483288"/>
                    <a:pt x="306103" y="496477"/>
                    <a:pt x="308758" y="510639"/>
                  </a:cubicBezTo>
                  <a:cubicBezTo>
                    <a:pt x="312061" y="528255"/>
                    <a:pt x="311750" y="546399"/>
                    <a:pt x="314696" y="564078"/>
                  </a:cubicBezTo>
                  <a:cubicBezTo>
                    <a:pt x="315725" y="570252"/>
                    <a:pt x="319115" y="575819"/>
                    <a:pt x="320633" y="581891"/>
                  </a:cubicBezTo>
                  <a:cubicBezTo>
                    <a:pt x="323081" y="591682"/>
                    <a:pt x="323671" y="601913"/>
                    <a:pt x="326571" y="611579"/>
                  </a:cubicBezTo>
                  <a:cubicBezTo>
                    <a:pt x="329634" y="621788"/>
                    <a:pt x="334704" y="631287"/>
                    <a:pt x="338446" y="641267"/>
                  </a:cubicBezTo>
                  <a:cubicBezTo>
                    <a:pt x="340644" y="647127"/>
                    <a:pt x="341585" y="653482"/>
                    <a:pt x="344384" y="659080"/>
                  </a:cubicBezTo>
                  <a:cubicBezTo>
                    <a:pt x="347575" y="665463"/>
                    <a:pt x="353514" y="670306"/>
                    <a:pt x="356259" y="676893"/>
                  </a:cubicBezTo>
                  <a:cubicBezTo>
                    <a:pt x="363481" y="694225"/>
                    <a:pt x="374072" y="730332"/>
                    <a:pt x="374072" y="730332"/>
                  </a:cubicBezTo>
                  <a:cubicBezTo>
                    <a:pt x="367072" y="1199382"/>
                    <a:pt x="358198" y="1093147"/>
                    <a:pt x="397823" y="1591293"/>
                  </a:cubicBezTo>
                  <a:cubicBezTo>
                    <a:pt x="399423" y="1611414"/>
                    <a:pt x="406380" y="1630760"/>
                    <a:pt x="409698" y="1650670"/>
                  </a:cubicBezTo>
                  <a:cubicBezTo>
                    <a:pt x="412321" y="1666410"/>
                    <a:pt x="411437" y="1682776"/>
                    <a:pt x="415636" y="1698171"/>
                  </a:cubicBezTo>
                  <a:cubicBezTo>
                    <a:pt x="423378" y="1726558"/>
                    <a:pt x="433906" y="1754181"/>
                    <a:pt x="445324" y="1781299"/>
                  </a:cubicBezTo>
                  <a:cubicBezTo>
                    <a:pt x="455473" y="1805403"/>
                    <a:pt x="475295" y="1823426"/>
                    <a:pt x="486888" y="1846613"/>
                  </a:cubicBezTo>
                  <a:cubicBezTo>
                    <a:pt x="490846" y="1854530"/>
                    <a:pt x="494371" y="1862679"/>
                    <a:pt x="498763" y="1870364"/>
                  </a:cubicBezTo>
                  <a:cubicBezTo>
                    <a:pt x="532339" y="1929122"/>
                    <a:pt x="486623" y="1840145"/>
                    <a:pt x="522514" y="1911927"/>
                  </a:cubicBezTo>
                  <a:cubicBezTo>
                    <a:pt x="546720" y="2057158"/>
                    <a:pt x="522514" y="1898552"/>
                    <a:pt x="522514" y="2268187"/>
                  </a:cubicBezTo>
                  <a:cubicBezTo>
                    <a:pt x="522514" y="2355295"/>
                    <a:pt x="526473" y="2442358"/>
                    <a:pt x="528452" y="2529444"/>
                  </a:cubicBezTo>
                  <a:cubicBezTo>
                    <a:pt x="526473" y="2675906"/>
                    <a:pt x="525129" y="2822379"/>
                    <a:pt x="522514" y="2968831"/>
                  </a:cubicBezTo>
                  <a:cubicBezTo>
                    <a:pt x="521171" y="3044055"/>
                    <a:pt x="520071" y="3119307"/>
                    <a:pt x="516576" y="3194462"/>
                  </a:cubicBezTo>
                  <a:cubicBezTo>
                    <a:pt x="516107" y="3204543"/>
                    <a:pt x="512174" y="3214176"/>
                    <a:pt x="510639" y="3224151"/>
                  </a:cubicBezTo>
                  <a:cubicBezTo>
                    <a:pt x="508213" y="3239922"/>
                    <a:pt x="510012" y="3256605"/>
                    <a:pt x="504701" y="3271652"/>
                  </a:cubicBezTo>
                  <a:cubicBezTo>
                    <a:pt x="497919" y="3290868"/>
                    <a:pt x="485281" y="3307490"/>
                    <a:pt x="475013" y="3325091"/>
                  </a:cubicBezTo>
                  <a:cubicBezTo>
                    <a:pt x="471417" y="3331255"/>
                    <a:pt x="468508" y="3338205"/>
                    <a:pt x="463137" y="3342904"/>
                  </a:cubicBezTo>
                  <a:cubicBezTo>
                    <a:pt x="452396" y="3352302"/>
                    <a:pt x="438824" y="3357952"/>
                    <a:pt x="427511" y="3366654"/>
                  </a:cubicBezTo>
                  <a:cubicBezTo>
                    <a:pt x="413048" y="3377780"/>
                    <a:pt x="400411" y="3391154"/>
                    <a:pt x="385948" y="3402280"/>
                  </a:cubicBezTo>
                  <a:cubicBezTo>
                    <a:pt x="374635" y="3410982"/>
                    <a:pt x="360414" y="3415939"/>
                    <a:pt x="350322" y="3426031"/>
                  </a:cubicBezTo>
                  <a:cubicBezTo>
                    <a:pt x="334365" y="3441988"/>
                    <a:pt x="324064" y="3462888"/>
                    <a:pt x="308758" y="3479470"/>
                  </a:cubicBezTo>
                  <a:cubicBezTo>
                    <a:pt x="270012" y="3521445"/>
                    <a:pt x="287713" y="3483679"/>
                    <a:pt x="261257" y="3526971"/>
                  </a:cubicBezTo>
                  <a:cubicBezTo>
                    <a:pt x="130201" y="3741423"/>
                    <a:pt x="249982" y="3547264"/>
                    <a:pt x="201880" y="3633849"/>
                  </a:cubicBezTo>
                  <a:cubicBezTo>
                    <a:pt x="196275" y="3643938"/>
                    <a:pt x="189228" y="3653215"/>
                    <a:pt x="184067" y="3663538"/>
                  </a:cubicBezTo>
                  <a:cubicBezTo>
                    <a:pt x="179301" y="3673071"/>
                    <a:pt x="176566" y="3683506"/>
                    <a:pt x="172192" y="3693226"/>
                  </a:cubicBezTo>
                  <a:cubicBezTo>
                    <a:pt x="158748" y="3723102"/>
                    <a:pt x="142795" y="3751872"/>
                    <a:pt x="130628" y="3782291"/>
                  </a:cubicBezTo>
                  <a:cubicBezTo>
                    <a:pt x="126670" y="3792187"/>
                    <a:pt x="123082" y="3802239"/>
                    <a:pt x="118753" y="3811979"/>
                  </a:cubicBezTo>
                  <a:cubicBezTo>
                    <a:pt x="115158" y="3820068"/>
                    <a:pt x="109986" y="3827442"/>
                    <a:pt x="106878" y="3835730"/>
                  </a:cubicBezTo>
                  <a:cubicBezTo>
                    <a:pt x="104013" y="3843371"/>
                    <a:pt x="104848" y="3852316"/>
                    <a:pt x="100940" y="3859480"/>
                  </a:cubicBezTo>
                  <a:cubicBezTo>
                    <a:pt x="92787" y="3874427"/>
                    <a:pt x="80393" y="3886680"/>
                    <a:pt x="71252" y="3901044"/>
                  </a:cubicBezTo>
                  <a:cubicBezTo>
                    <a:pt x="66500" y="3908512"/>
                    <a:pt x="62863" y="3916659"/>
                    <a:pt x="59376" y="3924795"/>
                  </a:cubicBezTo>
                  <a:cubicBezTo>
                    <a:pt x="56911" y="3930548"/>
                    <a:pt x="56659" y="3937241"/>
                    <a:pt x="53439" y="3942608"/>
                  </a:cubicBezTo>
                  <a:cubicBezTo>
                    <a:pt x="50559" y="3947408"/>
                    <a:pt x="45206" y="3950233"/>
                    <a:pt x="41563" y="3954483"/>
                  </a:cubicBezTo>
                  <a:cubicBezTo>
                    <a:pt x="33315" y="3964105"/>
                    <a:pt x="25730" y="3974275"/>
                    <a:pt x="17813" y="3984171"/>
                  </a:cubicBezTo>
                  <a:cubicBezTo>
                    <a:pt x="15834" y="3990109"/>
                    <a:pt x="14340" y="3996231"/>
                    <a:pt x="11875" y="4001984"/>
                  </a:cubicBezTo>
                  <a:cubicBezTo>
                    <a:pt x="8388" y="4010120"/>
                    <a:pt x="0" y="4025735"/>
                    <a:pt x="0" y="4025735"/>
                  </a:cubicBez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04888" y="5401384"/>
              <a:ext cx="1810941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Georgetown-DC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59058" y="1233838"/>
              <a:ext cx="1827142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MEX-</a:t>
              </a:r>
              <a:r>
                <a:rPr lang="en-US" sz="1400" dirty="0" err="1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Jardines</a:t>
              </a:r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7752" y="1764269"/>
              <a:ext cx="1903848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MEX-</a:t>
              </a:r>
              <a:r>
                <a:rPr lang="en-US" sz="1400" dirty="0" err="1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Quadero</a:t>
              </a:r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04997" y="6229483"/>
              <a:ext cx="1615202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Rutherford-DC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3774" y="4818970"/>
              <a:ext cx="1446648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Midwest-DC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93723" y="6324600"/>
              <a:ext cx="1446648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Roanoke-DC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3723" y="4299578"/>
              <a:ext cx="1446648" cy="413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50000"/>
                    </a:schemeClr>
                  </a:solidFill>
                  <a:latin typeface="Aparajita" panose="020B0604020202020204" pitchFamily="34" charset="0"/>
                  <a:ea typeface="Ami R" panose="02030504000101010101" pitchFamily="18" charset="-127"/>
                  <a:cs typeface="Aparajita" panose="020B0604020202020204" pitchFamily="34" charset="0"/>
                </a:rPr>
                <a:t>O’Fallon-DC</a:t>
              </a:r>
              <a:endParaRPr lang="en-US" sz="1400" dirty="0">
                <a:solidFill>
                  <a:schemeClr val="accent6">
                    <a:lumMod val="50000"/>
                  </a:schemeClr>
                </a:solidFill>
                <a:latin typeface="Aparajita" panose="020B0604020202020204" pitchFamily="34" charset="0"/>
                <a:ea typeface="Ami R" panose="02030504000101010101" pitchFamily="18" charset="-127"/>
                <a:cs typeface="Aparajita" panose="020B0604020202020204" pitchFamily="34" charset="0"/>
              </a:endParaRPr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3647842" y="3107929"/>
              <a:ext cx="2422494" cy="791089"/>
            </a:xfrm>
            <a:prstGeom prst="flowChartMagneticDisk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 smtClean="0">
                  <a:solidFill>
                    <a:schemeClr val="tx1"/>
                  </a:solidFill>
                </a:rPr>
                <a:t>NAS SHARE(NFS)</a:t>
              </a:r>
            </a:p>
            <a:p>
              <a:pPr algn="ctr"/>
              <a:r>
                <a:rPr lang="en-US" sz="700" dirty="0">
                  <a:solidFill>
                    <a:schemeClr val="tx1"/>
                  </a:solidFill>
                </a:rPr>
                <a:t>nasrut156v1san:/</a:t>
              </a:r>
              <a:r>
                <a:rPr lang="en-US" sz="700" dirty="0" err="1" smtClean="0">
                  <a:solidFill>
                    <a:schemeClr val="tx1"/>
                  </a:solidFill>
                </a:rPr>
                <a:t>vol</a:t>
              </a:r>
              <a:r>
                <a:rPr lang="en-US" sz="700" dirty="0" smtClean="0">
                  <a:solidFill>
                    <a:schemeClr val="tx1"/>
                  </a:solidFill>
                </a:rPr>
                <a:t>/san_vol1/</a:t>
              </a:r>
              <a:r>
                <a:rPr lang="en-US" sz="700" dirty="0" err="1" smtClean="0">
                  <a:solidFill>
                    <a:schemeClr val="tx1"/>
                  </a:solidFill>
                </a:rPr>
                <a:t>apstor</a:t>
              </a:r>
              <a:endParaRPr lang="en-US" sz="700" dirty="0" smtClean="0">
                <a:solidFill>
                  <a:schemeClr val="tx1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844288" y="3422057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Isosceles Triangle 58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819400" y="1701265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56" name="Rectangle 55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 smtClean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 smtClean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Isosceles Triangle 56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5432424" y="1552656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54" name="Rectangle 53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Isosceles Triangle 54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8009915" y="2724613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52" name="Rectangle 51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Isosceles Triangle 52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556338" y="5066103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50" name="Rectangle 49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Isosceles Triangle 50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854823" y="4365128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48" name="Rectangle 47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Isosceles Triangle 48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Freeform 26"/>
            <p:cNvSpPr/>
            <p:nvPr/>
          </p:nvSpPr>
          <p:spPr>
            <a:xfrm>
              <a:off x="4781145" y="4523362"/>
              <a:ext cx="2986391" cy="1016540"/>
            </a:xfrm>
            <a:custGeom>
              <a:avLst/>
              <a:gdLst>
                <a:gd name="connsiteX0" fmla="*/ 2986391 w 2986391"/>
                <a:gd name="connsiteY0" fmla="*/ 0 h 1016540"/>
                <a:gd name="connsiteX1" fmla="*/ 2748064 w 2986391"/>
                <a:gd name="connsiteY1" fmla="*/ 4864 h 1016540"/>
                <a:gd name="connsiteX2" fmla="*/ 2704289 w 2986391"/>
                <a:gd name="connsiteY2" fmla="*/ 14591 h 1016540"/>
                <a:gd name="connsiteX3" fmla="*/ 2645923 w 2986391"/>
                <a:gd name="connsiteY3" fmla="*/ 24319 h 1016540"/>
                <a:gd name="connsiteX4" fmla="*/ 2436778 w 2986391"/>
                <a:gd name="connsiteY4" fmla="*/ 38910 h 1016540"/>
                <a:gd name="connsiteX5" fmla="*/ 2412459 w 2986391"/>
                <a:gd name="connsiteY5" fmla="*/ 43774 h 1016540"/>
                <a:gd name="connsiteX6" fmla="*/ 2310319 w 2986391"/>
                <a:gd name="connsiteY6" fmla="*/ 63229 h 1016540"/>
                <a:gd name="connsiteX7" fmla="*/ 2154676 w 2986391"/>
                <a:gd name="connsiteY7" fmla="*/ 68093 h 1016540"/>
                <a:gd name="connsiteX8" fmla="*/ 2057400 w 2986391"/>
                <a:gd name="connsiteY8" fmla="*/ 77821 h 1016540"/>
                <a:gd name="connsiteX9" fmla="*/ 2008761 w 2986391"/>
                <a:gd name="connsiteY9" fmla="*/ 87549 h 1016540"/>
                <a:gd name="connsiteX10" fmla="*/ 1921212 w 2986391"/>
                <a:gd name="connsiteY10" fmla="*/ 102140 h 1016540"/>
                <a:gd name="connsiteX11" fmla="*/ 1877438 w 2986391"/>
                <a:gd name="connsiteY11" fmla="*/ 111868 h 1016540"/>
                <a:gd name="connsiteX12" fmla="*/ 1853119 w 2986391"/>
                <a:gd name="connsiteY12" fmla="*/ 116732 h 1016540"/>
                <a:gd name="connsiteX13" fmla="*/ 1819072 w 2986391"/>
                <a:gd name="connsiteY13" fmla="*/ 126459 h 1016540"/>
                <a:gd name="connsiteX14" fmla="*/ 1755842 w 2986391"/>
                <a:gd name="connsiteY14" fmla="*/ 141051 h 1016540"/>
                <a:gd name="connsiteX15" fmla="*/ 1716932 w 2986391"/>
                <a:gd name="connsiteY15" fmla="*/ 155642 h 1016540"/>
                <a:gd name="connsiteX16" fmla="*/ 1668293 w 2986391"/>
                <a:gd name="connsiteY16" fmla="*/ 170234 h 1016540"/>
                <a:gd name="connsiteX17" fmla="*/ 1580744 w 2986391"/>
                <a:gd name="connsiteY17" fmla="*/ 184825 h 1016540"/>
                <a:gd name="connsiteX18" fmla="*/ 1546698 w 2986391"/>
                <a:gd name="connsiteY18" fmla="*/ 194553 h 1016540"/>
                <a:gd name="connsiteX19" fmla="*/ 1532106 w 2986391"/>
                <a:gd name="connsiteY19" fmla="*/ 199417 h 1016540"/>
                <a:gd name="connsiteX20" fmla="*/ 1429966 w 2986391"/>
                <a:gd name="connsiteY20" fmla="*/ 209144 h 1016540"/>
                <a:gd name="connsiteX21" fmla="*/ 1332689 w 2986391"/>
                <a:gd name="connsiteY21" fmla="*/ 214008 h 1016540"/>
                <a:gd name="connsiteX22" fmla="*/ 1288915 w 2986391"/>
                <a:gd name="connsiteY22" fmla="*/ 218872 h 1016540"/>
                <a:gd name="connsiteX23" fmla="*/ 1235412 w 2986391"/>
                <a:gd name="connsiteY23" fmla="*/ 223736 h 1016540"/>
                <a:gd name="connsiteX24" fmla="*/ 1215957 w 2986391"/>
                <a:gd name="connsiteY24" fmla="*/ 228600 h 1016540"/>
                <a:gd name="connsiteX25" fmla="*/ 1177046 w 2986391"/>
                <a:gd name="connsiteY25" fmla="*/ 233464 h 1016540"/>
                <a:gd name="connsiteX26" fmla="*/ 1162455 w 2986391"/>
                <a:gd name="connsiteY26" fmla="*/ 243191 h 1016540"/>
                <a:gd name="connsiteX27" fmla="*/ 1123544 w 2986391"/>
                <a:gd name="connsiteY27" fmla="*/ 252919 h 1016540"/>
                <a:gd name="connsiteX28" fmla="*/ 1084634 w 2986391"/>
                <a:gd name="connsiteY28" fmla="*/ 272374 h 1016540"/>
                <a:gd name="connsiteX29" fmla="*/ 1070042 w 2986391"/>
                <a:gd name="connsiteY29" fmla="*/ 277238 h 1016540"/>
                <a:gd name="connsiteX30" fmla="*/ 1035995 w 2986391"/>
                <a:gd name="connsiteY30" fmla="*/ 282102 h 1016540"/>
                <a:gd name="connsiteX31" fmla="*/ 977629 w 2986391"/>
                <a:gd name="connsiteY31" fmla="*/ 296693 h 1016540"/>
                <a:gd name="connsiteX32" fmla="*/ 958174 w 2986391"/>
                <a:gd name="connsiteY32" fmla="*/ 311285 h 1016540"/>
                <a:gd name="connsiteX33" fmla="*/ 928991 w 2986391"/>
                <a:gd name="connsiteY33" fmla="*/ 345332 h 1016540"/>
                <a:gd name="connsiteX34" fmla="*/ 904672 w 2986391"/>
                <a:gd name="connsiteY34" fmla="*/ 359923 h 1016540"/>
                <a:gd name="connsiteX35" fmla="*/ 880353 w 2986391"/>
                <a:gd name="connsiteY35" fmla="*/ 389106 h 1016540"/>
                <a:gd name="connsiteX36" fmla="*/ 870625 w 2986391"/>
                <a:gd name="connsiteY36" fmla="*/ 403698 h 1016540"/>
                <a:gd name="connsiteX37" fmla="*/ 841442 w 2986391"/>
                <a:gd name="connsiteY37" fmla="*/ 432881 h 1016540"/>
                <a:gd name="connsiteX38" fmla="*/ 831715 w 2986391"/>
                <a:gd name="connsiteY38" fmla="*/ 447472 h 1016540"/>
                <a:gd name="connsiteX39" fmla="*/ 817123 w 2986391"/>
                <a:gd name="connsiteY39" fmla="*/ 462064 h 1016540"/>
                <a:gd name="connsiteX40" fmla="*/ 749029 w 2986391"/>
                <a:gd name="connsiteY40" fmla="*/ 549612 h 1016540"/>
                <a:gd name="connsiteX41" fmla="*/ 714983 w 2986391"/>
                <a:gd name="connsiteY41" fmla="*/ 583659 h 1016540"/>
                <a:gd name="connsiteX42" fmla="*/ 651753 w 2986391"/>
                <a:gd name="connsiteY42" fmla="*/ 622570 h 1016540"/>
                <a:gd name="connsiteX43" fmla="*/ 622570 w 2986391"/>
                <a:gd name="connsiteY43" fmla="*/ 651753 h 1016540"/>
                <a:gd name="connsiteX44" fmla="*/ 573932 w 2986391"/>
                <a:gd name="connsiteY44" fmla="*/ 680936 h 1016540"/>
                <a:gd name="connsiteX45" fmla="*/ 559340 w 2986391"/>
                <a:gd name="connsiteY45" fmla="*/ 695527 h 1016540"/>
                <a:gd name="connsiteX46" fmla="*/ 496110 w 2986391"/>
                <a:gd name="connsiteY46" fmla="*/ 744166 h 1016540"/>
                <a:gd name="connsiteX47" fmla="*/ 466927 w 2986391"/>
                <a:gd name="connsiteY47" fmla="*/ 758757 h 1016540"/>
                <a:gd name="connsiteX48" fmla="*/ 437744 w 2986391"/>
                <a:gd name="connsiteY48" fmla="*/ 778212 h 1016540"/>
                <a:gd name="connsiteX49" fmla="*/ 413425 w 2986391"/>
                <a:gd name="connsiteY49" fmla="*/ 787940 h 1016540"/>
                <a:gd name="connsiteX50" fmla="*/ 384242 w 2986391"/>
                <a:gd name="connsiteY50" fmla="*/ 797668 h 1016540"/>
                <a:gd name="connsiteX51" fmla="*/ 359923 w 2986391"/>
                <a:gd name="connsiteY51" fmla="*/ 807395 h 1016540"/>
                <a:gd name="connsiteX52" fmla="*/ 321012 w 2986391"/>
                <a:gd name="connsiteY52" fmla="*/ 817123 h 1016540"/>
                <a:gd name="connsiteX53" fmla="*/ 277238 w 2986391"/>
                <a:gd name="connsiteY53" fmla="*/ 846306 h 1016540"/>
                <a:gd name="connsiteX54" fmla="*/ 252919 w 2986391"/>
                <a:gd name="connsiteY54" fmla="*/ 856034 h 1016540"/>
                <a:gd name="connsiteX55" fmla="*/ 218872 w 2986391"/>
                <a:gd name="connsiteY55" fmla="*/ 870625 h 1016540"/>
                <a:gd name="connsiteX56" fmla="*/ 175098 w 2986391"/>
                <a:gd name="connsiteY56" fmla="*/ 899808 h 1016540"/>
                <a:gd name="connsiteX57" fmla="*/ 150778 w 2986391"/>
                <a:gd name="connsiteY57" fmla="*/ 904672 h 1016540"/>
                <a:gd name="connsiteX58" fmla="*/ 131323 w 2986391"/>
                <a:gd name="connsiteY58" fmla="*/ 924127 h 1016540"/>
                <a:gd name="connsiteX59" fmla="*/ 87549 w 2986391"/>
                <a:gd name="connsiteY59" fmla="*/ 953310 h 1016540"/>
                <a:gd name="connsiteX60" fmla="*/ 63229 w 2986391"/>
                <a:gd name="connsiteY60" fmla="*/ 972766 h 1016540"/>
                <a:gd name="connsiteX61" fmla="*/ 34046 w 2986391"/>
                <a:gd name="connsiteY61" fmla="*/ 992221 h 1016540"/>
                <a:gd name="connsiteX62" fmla="*/ 19455 w 2986391"/>
                <a:gd name="connsiteY62" fmla="*/ 1001949 h 1016540"/>
                <a:gd name="connsiteX63" fmla="*/ 4864 w 2986391"/>
                <a:gd name="connsiteY63" fmla="*/ 1006812 h 1016540"/>
                <a:gd name="connsiteX64" fmla="*/ 0 w 2986391"/>
                <a:gd name="connsiteY64" fmla="*/ 1016540 h 101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986391" h="1016540">
                  <a:moveTo>
                    <a:pt x="2986391" y="0"/>
                  </a:moveTo>
                  <a:lnTo>
                    <a:pt x="2748064" y="4864"/>
                  </a:lnTo>
                  <a:cubicBezTo>
                    <a:pt x="2722917" y="5778"/>
                    <a:pt x="2723509" y="9099"/>
                    <a:pt x="2704289" y="14591"/>
                  </a:cubicBezTo>
                  <a:cubicBezTo>
                    <a:pt x="2681922" y="20982"/>
                    <a:pt x="2672364" y="21840"/>
                    <a:pt x="2645923" y="24319"/>
                  </a:cubicBezTo>
                  <a:cubicBezTo>
                    <a:pt x="2535800" y="34643"/>
                    <a:pt x="2538676" y="33548"/>
                    <a:pt x="2436778" y="38910"/>
                  </a:cubicBezTo>
                  <a:cubicBezTo>
                    <a:pt x="2428672" y="40531"/>
                    <a:pt x="2420529" y="41981"/>
                    <a:pt x="2412459" y="43774"/>
                  </a:cubicBezTo>
                  <a:cubicBezTo>
                    <a:pt x="2375284" y="52035"/>
                    <a:pt x="2360096" y="61673"/>
                    <a:pt x="2310319" y="63229"/>
                  </a:cubicBezTo>
                  <a:lnTo>
                    <a:pt x="2154676" y="68093"/>
                  </a:lnTo>
                  <a:cubicBezTo>
                    <a:pt x="2122251" y="71336"/>
                    <a:pt x="2089701" y="73514"/>
                    <a:pt x="2057400" y="77821"/>
                  </a:cubicBezTo>
                  <a:cubicBezTo>
                    <a:pt x="2041011" y="80006"/>
                    <a:pt x="2025038" y="84642"/>
                    <a:pt x="2008761" y="87549"/>
                  </a:cubicBezTo>
                  <a:cubicBezTo>
                    <a:pt x="1979636" y="92750"/>
                    <a:pt x="1950303" y="96753"/>
                    <a:pt x="1921212" y="102140"/>
                  </a:cubicBezTo>
                  <a:cubicBezTo>
                    <a:pt x="1906515" y="104862"/>
                    <a:pt x="1892053" y="108736"/>
                    <a:pt x="1877438" y="111868"/>
                  </a:cubicBezTo>
                  <a:cubicBezTo>
                    <a:pt x="1869355" y="113600"/>
                    <a:pt x="1861189" y="114939"/>
                    <a:pt x="1853119" y="116732"/>
                  </a:cubicBezTo>
                  <a:cubicBezTo>
                    <a:pt x="1771265" y="134921"/>
                    <a:pt x="1884051" y="110214"/>
                    <a:pt x="1819072" y="126459"/>
                  </a:cubicBezTo>
                  <a:cubicBezTo>
                    <a:pt x="1798087" y="131705"/>
                    <a:pt x="1776640" y="135109"/>
                    <a:pt x="1755842" y="141051"/>
                  </a:cubicBezTo>
                  <a:cubicBezTo>
                    <a:pt x="1742523" y="144856"/>
                    <a:pt x="1729950" y="150908"/>
                    <a:pt x="1716932" y="155642"/>
                  </a:cubicBezTo>
                  <a:cubicBezTo>
                    <a:pt x="1705021" y="159973"/>
                    <a:pt x="1675321" y="168916"/>
                    <a:pt x="1668293" y="170234"/>
                  </a:cubicBezTo>
                  <a:cubicBezTo>
                    <a:pt x="1563372" y="189907"/>
                    <a:pt x="1685981" y="158516"/>
                    <a:pt x="1580744" y="184825"/>
                  </a:cubicBezTo>
                  <a:cubicBezTo>
                    <a:pt x="1569294" y="187688"/>
                    <a:pt x="1558003" y="191161"/>
                    <a:pt x="1546698" y="194553"/>
                  </a:cubicBezTo>
                  <a:cubicBezTo>
                    <a:pt x="1541787" y="196026"/>
                    <a:pt x="1537150" y="198500"/>
                    <a:pt x="1532106" y="199417"/>
                  </a:cubicBezTo>
                  <a:cubicBezTo>
                    <a:pt x="1506634" y="204048"/>
                    <a:pt x="1450573" y="207895"/>
                    <a:pt x="1429966" y="209144"/>
                  </a:cubicBezTo>
                  <a:cubicBezTo>
                    <a:pt x="1397559" y="211108"/>
                    <a:pt x="1365115" y="212387"/>
                    <a:pt x="1332689" y="214008"/>
                  </a:cubicBezTo>
                  <a:lnTo>
                    <a:pt x="1288915" y="218872"/>
                  </a:lnTo>
                  <a:cubicBezTo>
                    <a:pt x="1271096" y="220654"/>
                    <a:pt x="1253163" y="221369"/>
                    <a:pt x="1235412" y="223736"/>
                  </a:cubicBezTo>
                  <a:cubicBezTo>
                    <a:pt x="1228786" y="224619"/>
                    <a:pt x="1222551" y="227501"/>
                    <a:pt x="1215957" y="228600"/>
                  </a:cubicBezTo>
                  <a:cubicBezTo>
                    <a:pt x="1203064" y="230749"/>
                    <a:pt x="1190016" y="231843"/>
                    <a:pt x="1177046" y="233464"/>
                  </a:cubicBezTo>
                  <a:cubicBezTo>
                    <a:pt x="1172182" y="236706"/>
                    <a:pt x="1167683" y="240577"/>
                    <a:pt x="1162455" y="243191"/>
                  </a:cubicBezTo>
                  <a:cubicBezTo>
                    <a:pt x="1152483" y="248177"/>
                    <a:pt x="1132796" y="251069"/>
                    <a:pt x="1123544" y="252919"/>
                  </a:cubicBezTo>
                  <a:cubicBezTo>
                    <a:pt x="1103395" y="266353"/>
                    <a:pt x="1111832" y="262175"/>
                    <a:pt x="1084634" y="272374"/>
                  </a:cubicBezTo>
                  <a:cubicBezTo>
                    <a:pt x="1079833" y="274174"/>
                    <a:pt x="1075070" y="276232"/>
                    <a:pt x="1070042" y="277238"/>
                  </a:cubicBezTo>
                  <a:cubicBezTo>
                    <a:pt x="1058800" y="279486"/>
                    <a:pt x="1047213" y="279740"/>
                    <a:pt x="1035995" y="282102"/>
                  </a:cubicBezTo>
                  <a:cubicBezTo>
                    <a:pt x="1016371" y="286233"/>
                    <a:pt x="977629" y="296693"/>
                    <a:pt x="977629" y="296693"/>
                  </a:cubicBezTo>
                  <a:cubicBezTo>
                    <a:pt x="971144" y="301557"/>
                    <a:pt x="963906" y="305553"/>
                    <a:pt x="958174" y="311285"/>
                  </a:cubicBezTo>
                  <a:cubicBezTo>
                    <a:pt x="938450" y="331009"/>
                    <a:pt x="950168" y="329449"/>
                    <a:pt x="928991" y="345332"/>
                  </a:cubicBezTo>
                  <a:cubicBezTo>
                    <a:pt x="921428" y="351004"/>
                    <a:pt x="912778" y="355059"/>
                    <a:pt x="904672" y="359923"/>
                  </a:cubicBezTo>
                  <a:cubicBezTo>
                    <a:pt x="895382" y="387793"/>
                    <a:pt x="906854" y="362605"/>
                    <a:pt x="880353" y="389106"/>
                  </a:cubicBezTo>
                  <a:cubicBezTo>
                    <a:pt x="876219" y="393240"/>
                    <a:pt x="874509" y="399329"/>
                    <a:pt x="870625" y="403698"/>
                  </a:cubicBezTo>
                  <a:cubicBezTo>
                    <a:pt x="861485" y="413980"/>
                    <a:pt x="850582" y="422599"/>
                    <a:pt x="841442" y="432881"/>
                  </a:cubicBezTo>
                  <a:cubicBezTo>
                    <a:pt x="837559" y="437250"/>
                    <a:pt x="835457" y="442981"/>
                    <a:pt x="831715" y="447472"/>
                  </a:cubicBezTo>
                  <a:cubicBezTo>
                    <a:pt x="827311" y="452756"/>
                    <a:pt x="821451" y="456718"/>
                    <a:pt x="817123" y="462064"/>
                  </a:cubicBezTo>
                  <a:cubicBezTo>
                    <a:pt x="793861" y="490799"/>
                    <a:pt x="775171" y="523469"/>
                    <a:pt x="749029" y="549612"/>
                  </a:cubicBezTo>
                  <a:cubicBezTo>
                    <a:pt x="737680" y="560961"/>
                    <a:pt x="728652" y="575247"/>
                    <a:pt x="714983" y="583659"/>
                  </a:cubicBezTo>
                  <a:cubicBezTo>
                    <a:pt x="693906" y="596629"/>
                    <a:pt x="671676" y="607890"/>
                    <a:pt x="651753" y="622570"/>
                  </a:cubicBezTo>
                  <a:cubicBezTo>
                    <a:pt x="640678" y="630731"/>
                    <a:pt x="634367" y="644675"/>
                    <a:pt x="622570" y="651753"/>
                  </a:cubicBezTo>
                  <a:cubicBezTo>
                    <a:pt x="606357" y="661481"/>
                    <a:pt x="589477" y="670174"/>
                    <a:pt x="573932" y="680936"/>
                  </a:cubicBezTo>
                  <a:cubicBezTo>
                    <a:pt x="568277" y="684851"/>
                    <a:pt x="564679" y="691189"/>
                    <a:pt x="559340" y="695527"/>
                  </a:cubicBezTo>
                  <a:cubicBezTo>
                    <a:pt x="538702" y="712295"/>
                    <a:pt x="519894" y="732274"/>
                    <a:pt x="496110" y="744166"/>
                  </a:cubicBezTo>
                  <a:cubicBezTo>
                    <a:pt x="486382" y="749030"/>
                    <a:pt x="476321" y="753277"/>
                    <a:pt x="466927" y="758757"/>
                  </a:cubicBezTo>
                  <a:cubicBezTo>
                    <a:pt x="456828" y="764648"/>
                    <a:pt x="448599" y="773870"/>
                    <a:pt x="437744" y="778212"/>
                  </a:cubicBezTo>
                  <a:cubicBezTo>
                    <a:pt x="429638" y="781455"/>
                    <a:pt x="421630" y="784956"/>
                    <a:pt x="413425" y="787940"/>
                  </a:cubicBezTo>
                  <a:cubicBezTo>
                    <a:pt x="403788" y="791444"/>
                    <a:pt x="393763" y="793860"/>
                    <a:pt x="384242" y="797668"/>
                  </a:cubicBezTo>
                  <a:cubicBezTo>
                    <a:pt x="376136" y="800910"/>
                    <a:pt x="368286" y="804886"/>
                    <a:pt x="359923" y="807395"/>
                  </a:cubicBezTo>
                  <a:cubicBezTo>
                    <a:pt x="346051" y="811557"/>
                    <a:pt x="333850" y="810704"/>
                    <a:pt x="321012" y="817123"/>
                  </a:cubicBezTo>
                  <a:cubicBezTo>
                    <a:pt x="235752" y="859754"/>
                    <a:pt x="350551" y="805577"/>
                    <a:pt x="277238" y="846306"/>
                  </a:cubicBezTo>
                  <a:cubicBezTo>
                    <a:pt x="269606" y="850546"/>
                    <a:pt x="260897" y="852488"/>
                    <a:pt x="252919" y="856034"/>
                  </a:cubicBezTo>
                  <a:cubicBezTo>
                    <a:pt x="216862" y="872059"/>
                    <a:pt x="248839" y="860636"/>
                    <a:pt x="218872" y="870625"/>
                  </a:cubicBezTo>
                  <a:cubicBezTo>
                    <a:pt x="204281" y="880353"/>
                    <a:pt x="190783" y="891965"/>
                    <a:pt x="175098" y="899808"/>
                  </a:cubicBezTo>
                  <a:cubicBezTo>
                    <a:pt x="167704" y="903505"/>
                    <a:pt x="158005" y="900657"/>
                    <a:pt x="150778" y="904672"/>
                  </a:cubicBezTo>
                  <a:cubicBezTo>
                    <a:pt x="142761" y="909126"/>
                    <a:pt x="138592" y="918535"/>
                    <a:pt x="131323" y="924127"/>
                  </a:cubicBezTo>
                  <a:cubicBezTo>
                    <a:pt x="117423" y="934819"/>
                    <a:pt x="101243" y="942355"/>
                    <a:pt x="87549" y="953310"/>
                  </a:cubicBezTo>
                  <a:cubicBezTo>
                    <a:pt x="79442" y="959795"/>
                    <a:pt x="71625" y="966660"/>
                    <a:pt x="63229" y="972766"/>
                  </a:cubicBezTo>
                  <a:cubicBezTo>
                    <a:pt x="53774" y="979642"/>
                    <a:pt x="43774" y="985736"/>
                    <a:pt x="34046" y="992221"/>
                  </a:cubicBezTo>
                  <a:cubicBezTo>
                    <a:pt x="29182" y="995464"/>
                    <a:pt x="25001" y="1000101"/>
                    <a:pt x="19455" y="1001949"/>
                  </a:cubicBezTo>
                  <a:cubicBezTo>
                    <a:pt x="14591" y="1003570"/>
                    <a:pt x="8965" y="1003736"/>
                    <a:pt x="4864" y="1006812"/>
                  </a:cubicBezTo>
                  <a:cubicBezTo>
                    <a:pt x="1964" y="1008987"/>
                    <a:pt x="1621" y="1013297"/>
                    <a:pt x="0" y="1016540"/>
                  </a:cubicBez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677125" y="3744501"/>
              <a:ext cx="927873" cy="778861"/>
              <a:chOff x="206376" y="1849874"/>
              <a:chExt cx="1260075" cy="973576"/>
            </a:xfrm>
            <a:solidFill>
              <a:srgbClr val="00B0F0"/>
            </a:solidFill>
          </p:grpSpPr>
          <p:sp>
            <p:nvSpPr>
              <p:cNvPr id="46" name="Rectangle 45"/>
              <p:cNvSpPr/>
              <p:nvPr/>
            </p:nvSpPr>
            <p:spPr>
              <a:xfrm>
                <a:off x="206376" y="1849874"/>
                <a:ext cx="1260075" cy="77886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CWS</a:t>
                </a:r>
              </a:p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/</a:t>
                </a:r>
                <a:r>
                  <a:rPr lang="en-US" sz="700" dirty="0" err="1" smtClean="0">
                    <a:solidFill>
                      <a:schemeClr val="tx1"/>
                    </a:solidFill>
                  </a:rPr>
                  <a:t>apstor</a:t>
                </a:r>
                <a:endParaRPr lang="en-US" sz="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>
                <a:off x="600149" y="2628735"/>
                <a:ext cx="472528" cy="194715"/>
              </a:xfrm>
              <a:prstGeom prst="triangl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19882" y="1539904"/>
              <a:ext cx="1713845" cy="1882153"/>
              <a:chOff x="152399" y="1571669"/>
              <a:chExt cx="1561445" cy="1852071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202236" y="1571669"/>
                <a:ext cx="1511608" cy="566793"/>
                <a:chOff x="202236" y="1559275"/>
                <a:chExt cx="1511608" cy="566793"/>
              </a:xfrm>
            </p:grpSpPr>
            <p:sp>
              <p:nvSpPr>
                <p:cNvPr id="43" name="Flowchart: Magnetic Disk 42"/>
                <p:cNvSpPr/>
                <p:nvPr/>
              </p:nvSpPr>
              <p:spPr>
                <a:xfrm>
                  <a:off x="202236" y="1559275"/>
                  <a:ext cx="463288" cy="560086"/>
                </a:xfrm>
                <a:prstGeom prst="flowChartMagneticDisk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" b="1" dirty="0" smtClean="0">
                      <a:solidFill>
                        <a:schemeClr val="tx1"/>
                      </a:solidFill>
                    </a:rPr>
                    <a:t>VMAX</a:t>
                  </a:r>
                  <a:endParaRPr lang="en-US" sz="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Flowchart: Magnetic Disk 43"/>
                <p:cNvSpPr/>
                <p:nvPr/>
              </p:nvSpPr>
              <p:spPr>
                <a:xfrm>
                  <a:off x="1250556" y="1559275"/>
                  <a:ext cx="463288" cy="560086"/>
                </a:xfrm>
                <a:prstGeom prst="flowChartMagneticDisk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" b="1" dirty="0" smtClean="0">
                      <a:solidFill>
                        <a:schemeClr val="tx1"/>
                      </a:solidFill>
                    </a:rPr>
                    <a:t>CX</a:t>
                  </a:r>
                </a:p>
                <a:p>
                  <a:pPr algn="ctr"/>
                  <a:r>
                    <a:rPr lang="en-US" sz="400" b="1" dirty="0" smtClean="0">
                      <a:solidFill>
                        <a:schemeClr val="tx1"/>
                      </a:solidFill>
                    </a:rPr>
                    <a:t>VNX</a:t>
                  </a:r>
                  <a:endParaRPr lang="en-US" sz="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Flowchart: Magnetic Disk 44"/>
                <p:cNvSpPr/>
                <p:nvPr/>
              </p:nvSpPr>
              <p:spPr>
                <a:xfrm>
                  <a:off x="723840" y="1565982"/>
                  <a:ext cx="463288" cy="560086"/>
                </a:xfrm>
                <a:prstGeom prst="flowChartMagneticDisk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" b="1" dirty="0" smtClean="0">
                      <a:solidFill>
                        <a:schemeClr val="tx1"/>
                      </a:solidFill>
                    </a:rPr>
                    <a:t>VSP</a:t>
                  </a:r>
                </a:p>
                <a:p>
                  <a:pPr algn="ctr"/>
                  <a:r>
                    <a:rPr lang="en-US" sz="400" b="1" dirty="0" smtClean="0">
                      <a:solidFill>
                        <a:schemeClr val="tx1"/>
                      </a:solidFill>
                    </a:rPr>
                    <a:t>USPV</a:t>
                  </a:r>
                </a:p>
                <a:p>
                  <a:pPr algn="ctr"/>
                  <a:r>
                    <a:rPr lang="en-US" sz="200" b="1" dirty="0" smtClean="0">
                      <a:solidFill>
                        <a:schemeClr val="tx1"/>
                      </a:solidFill>
                    </a:rPr>
                    <a:t>HUSVM</a:t>
                  </a:r>
                  <a:endParaRPr lang="en-US" sz="2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8" name="Cloud 37"/>
              <p:cNvSpPr/>
              <p:nvPr/>
            </p:nvSpPr>
            <p:spPr>
              <a:xfrm>
                <a:off x="152399" y="2402240"/>
                <a:ext cx="803085" cy="322373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" dirty="0" smtClean="0">
                    <a:solidFill>
                      <a:srgbClr val="FF0000"/>
                    </a:solidFill>
                  </a:rPr>
                  <a:t>FABRIC</a:t>
                </a:r>
                <a:endParaRPr lang="en-US" sz="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9" name="Straight Connector 38"/>
              <p:cNvCxnSpPr>
                <a:stCxn id="43" idx="3"/>
                <a:endCxn id="38" idx="3"/>
              </p:cNvCxnSpPr>
              <p:nvPr/>
            </p:nvCxnSpPr>
            <p:spPr>
              <a:xfrm>
                <a:off x="433880" y="2131755"/>
                <a:ext cx="120062" cy="28891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45" idx="3"/>
                <a:endCxn id="38" idx="3"/>
              </p:cNvCxnSpPr>
              <p:nvPr/>
            </p:nvCxnSpPr>
            <p:spPr>
              <a:xfrm flipH="1">
                <a:off x="553942" y="2138462"/>
                <a:ext cx="401542" cy="28221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stCxn id="58" idx="0"/>
                <a:endCxn id="38" idx="1"/>
              </p:cNvCxnSpPr>
              <p:nvPr/>
            </p:nvCxnSpPr>
            <p:spPr>
              <a:xfrm flipH="1" flipV="1">
                <a:off x="553942" y="2724269"/>
                <a:ext cx="498914" cy="69947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58" idx="0"/>
                <a:endCxn id="44" idx="3"/>
              </p:cNvCxnSpPr>
              <p:nvPr/>
            </p:nvCxnSpPr>
            <p:spPr>
              <a:xfrm flipV="1">
                <a:off x="1052856" y="2131755"/>
                <a:ext cx="429344" cy="129198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Straight Connector 29"/>
            <p:cNvCxnSpPr>
              <a:stCxn id="58" idx="3"/>
              <a:endCxn id="20" idx="2"/>
            </p:cNvCxnSpPr>
            <p:nvPr/>
          </p:nvCxnSpPr>
          <p:spPr>
            <a:xfrm flipV="1">
              <a:off x="1772161" y="3503474"/>
              <a:ext cx="1875681" cy="23012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57" idx="3"/>
              <a:endCxn id="20" idx="2"/>
            </p:cNvCxnSpPr>
            <p:nvPr/>
          </p:nvCxnSpPr>
          <p:spPr>
            <a:xfrm>
              <a:off x="3283336" y="2480126"/>
              <a:ext cx="364506" cy="102334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55" idx="3"/>
              <a:endCxn id="20" idx="1"/>
            </p:cNvCxnSpPr>
            <p:nvPr/>
          </p:nvCxnSpPr>
          <p:spPr>
            <a:xfrm flipH="1">
              <a:off x="4859089" y="2331517"/>
              <a:ext cx="1037271" cy="7764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52" idx="1"/>
              <a:endCxn id="20" idx="4"/>
            </p:cNvCxnSpPr>
            <p:nvPr/>
          </p:nvCxnSpPr>
          <p:spPr>
            <a:xfrm flipH="1">
              <a:off x="6070336" y="3036158"/>
              <a:ext cx="1939579" cy="46731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46" idx="1"/>
              <a:endCxn id="20" idx="4"/>
            </p:cNvCxnSpPr>
            <p:nvPr/>
          </p:nvCxnSpPr>
          <p:spPr>
            <a:xfrm flipH="1" flipV="1">
              <a:off x="6070336" y="3503474"/>
              <a:ext cx="606789" cy="55257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50" idx="0"/>
              <a:endCxn id="20" idx="3"/>
            </p:cNvCxnSpPr>
            <p:nvPr/>
          </p:nvCxnSpPr>
          <p:spPr>
            <a:xfrm flipH="1" flipV="1">
              <a:off x="4859089" y="3899018"/>
              <a:ext cx="1161186" cy="116708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48" idx="0"/>
              <a:endCxn id="20" idx="3"/>
            </p:cNvCxnSpPr>
            <p:nvPr/>
          </p:nvCxnSpPr>
          <p:spPr>
            <a:xfrm flipV="1">
              <a:off x="3318760" y="3899018"/>
              <a:ext cx="1540329" cy="46611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541632" y="1350259"/>
            <a:ext cx="8031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SCRIPTS/REPORTS NFS SHARE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68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114" y="1474945"/>
            <a:ext cx="8031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What does the script do?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48113" y="2167672"/>
            <a:ext cx="80311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It simply creates  configuration reports in a daily basis so that information about the environment is readily available for support activities, reporting, monitoring, alerting….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</a:rPr>
              <a:t>etc</a:t>
            </a:r>
            <a:endParaRPr lang="en-US" sz="2000" dirty="0" smtClean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8112" y="3296878"/>
            <a:ext cx="803119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1" dirty="0" smtClean="0">
                <a:solidFill>
                  <a:schemeClr val="tx1"/>
                </a:solidFill>
                <a:latin typeface="+mn-lt"/>
              </a:rPr>
              <a:t>So what..!</a:t>
            </a:r>
          </a:p>
          <a:p>
            <a:endParaRPr lang="en-US" sz="1800" b="0" i="1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1800" b="0" i="1" dirty="0" smtClean="0">
                <a:solidFill>
                  <a:schemeClr val="tx1"/>
                </a:solidFill>
                <a:latin typeface="+mn-lt"/>
              </a:rPr>
              <a:t>Now it takes hardly some time to identify all the storage arrays from which capacity is allocated to a host or hosts along with its fabric ports including zoning and its status ( online/offline)</a:t>
            </a:r>
          </a:p>
          <a:p>
            <a:endParaRPr lang="en-US" sz="1800" b="0" i="1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1800" b="0" i="1" dirty="0" smtClean="0">
                <a:solidFill>
                  <a:schemeClr val="tx1"/>
                </a:solidFill>
                <a:latin typeface="+mn-lt"/>
              </a:rPr>
              <a:t>it is historical..!</a:t>
            </a:r>
          </a:p>
          <a:p>
            <a:endParaRPr lang="en-US" sz="1800" b="0" i="1" dirty="0">
              <a:solidFill>
                <a:schemeClr val="tx1"/>
              </a:solidFill>
              <a:latin typeface="+mn-lt"/>
            </a:endParaRPr>
          </a:p>
          <a:p>
            <a:r>
              <a:rPr lang="en-US" sz="1800" b="0" i="1" dirty="0" smtClean="0">
                <a:solidFill>
                  <a:schemeClr val="tx1"/>
                </a:solidFill>
                <a:latin typeface="+mn-lt"/>
              </a:rPr>
              <a:t>Easy for migration preparations, COB activities…!</a:t>
            </a:r>
          </a:p>
          <a:p>
            <a:endParaRPr lang="en-US" sz="1800" b="0" i="1" dirty="0">
              <a:solidFill>
                <a:schemeClr val="tx1"/>
              </a:solidFill>
              <a:latin typeface="+mn-lt"/>
            </a:endParaRPr>
          </a:p>
          <a:p>
            <a:r>
              <a:rPr lang="en-US" sz="1800" b="0" i="1" dirty="0" smtClean="0">
                <a:solidFill>
                  <a:schemeClr val="tx1"/>
                </a:solidFill>
                <a:latin typeface="+mn-lt"/>
              </a:rPr>
              <a:t>All reports are accessible from any of the control work stations across NAM</a:t>
            </a:r>
          </a:p>
          <a:p>
            <a:endParaRPr lang="en-US" sz="900" b="0" i="1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1394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114" y="1474945"/>
            <a:ext cx="8031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Directory Structure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49" y="2286434"/>
            <a:ext cx="460057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29015" y="2406725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Mount Point</a:t>
            </a:r>
            <a:endParaRPr lang="en-US" sz="800" dirty="0"/>
          </a:p>
        </p:txBody>
      </p:sp>
      <p:cxnSp>
        <p:nvCxnSpPr>
          <p:cNvPr id="11" name="Curved Connector 10"/>
          <p:cNvCxnSpPr>
            <a:endCxn id="10" idx="1"/>
          </p:cNvCxnSpPr>
          <p:nvPr/>
        </p:nvCxnSpPr>
        <p:spPr>
          <a:xfrm flipV="1">
            <a:off x="3896594" y="2514447"/>
            <a:ext cx="1532421" cy="654781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29019" y="2790183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Logs generated during script run</a:t>
            </a:r>
            <a:endParaRPr lang="en-US" sz="800" dirty="0"/>
          </a:p>
        </p:txBody>
      </p:sp>
      <p:cxnSp>
        <p:nvCxnSpPr>
          <p:cNvPr id="17" name="Curved Connector 16"/>
          <p:cNvCxnSpPr>
            <a:endCxn id="14" idx="1"/>
          </p:cNvCxnSpPr>
          <p:nvPr/>
        </p:nvCxnSpPr>
        <p:spPr>
          <a:xfrm flipV="1">
            <a:off x="4301836" y="2897905"/>
            <a:ext cx="1127183" cy="1019468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29021" y="3192195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All reports are here</a:t>
            </a:r>
            <a:endParaRPr lang="en-US" sz="800" dirty="0"/>
          </a:p>
        </p:txBody>
      </p:sp>
      <p:cxnSp>
        <p:nvCxnSpPr>
          <p:cNvPr id="24" name="Curved Connector 23"/>
          <p:cNvCxnSpPr>
            <a:endCxn id="23" idx="1"/>
          </p:cNvCxnSpPr>
          <p:nvPr/>
        </p:nvCxnSpPr>
        <p:spPr>
          <a:xfrm flipV="1">
            <a:off x="4463710" y="3299917"/>
            <a:ext cx="965311" cy="814883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29018" y="3644314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All Scripts are here</a:t>
            </a:r>
            <a:endParaRPr lang="en-US" sz="800" dirty="0"/>
          </a:p>
        </p:txBody>
      </p:sp>
      <p:cxnSp>
        <p:nvCxnSpPr>
          <p:cNvPr id="27" name="Curved Connector 26"/>
          <p:cNvCxnSpPr>
            <a:endCxn id="26" idx="1"/>
          </p:cNvCxnSpPr>
          <p:nvPr/>
        </p:nvCxnSpPr>
        <p:spPr>
          <a:xfrm flipV="1">
            <a:off x="4463707" y="3752036"/>
            <a:ext cx="965311" cy="529019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429017" y="4118832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Historical data of Symmetrix Events</a:t>
            </a:r>
            <a:endParaRPr lang="en-US" sz="800" dirty="0"/>
          </a:p>
        </p:txBody>
      </p:sp>
      <p:cxnSp>
        <p:nvCxnSpPr>
          <p:cNvPr id="31" name="Curved Connector 30"/>
          <p:cNvCxnSpPr>
            <a:endCxn id="30" idx="1"/>
          </p:cNvCxnSpPr>
          <p:nvPr/>
        </p:nvCxnSpPr>
        <p:spPr>
          <a:xfrm flipV="1">
            <a:off x="4572000" y="4226554"/>
            <a:ext cx="857017" cy="189582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29016" y="4604026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Interim files</a:t>
            </a:r>
            <a:endParaRPr lang="en-US" sz="800" dirty="0"/>
          </a:p>
        </p:txBody>
      </p:sp>
      <p:cxnSp>
        <p:nvCxnSpPr>
          <p:cNvPr id="34" name="Curved Connector 33"/>
          <p:cNvCxnSpPr>
            <a:endCxn id="33" idx="1"/>
          </p:cNvCxnSpPr>
          <p:nvPr/>
        </p:nvCxnSpPr>
        <p:spPr>
          <a:xfrm>
            <a:off x="4139870" y="4587447"/>
            <a:ext cx="1289146" cy="124301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282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23" grpId="0" animBg="1"/>
      <p:bldP spid="26" grpId="0" animBg="1"/>
      <p:bldP spid="30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62712"/>
            <a:ext cx="3816020" cy="198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114" y="1474945"/>
            <a:ext cx="8031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Scheduled scripts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29015" y="163779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Hourly Jobs to check CX/VNX health state and send alerts</a:t>
            </a:r>
            <a:endParaRPr 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5429019" y="2021249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Daily script to collect CX/VNX provisioning details ( device level)</a:t>
            </a:r>
            <a:endParaRPr lang="en-US" sz="800" dirty="0"/>
          </a:p>
        </p:txBody>
      </p:sp>
      <p:cxnSp>
        <p:nvCxnSpPr>
          <p:cNvPr id="17" name="Curved Connector 16"/>
          <p:cNvCxnSpPr>
            <a:endCxn id="14" idx="1"/>
          </p:cNvCxnSpPr>
          <p:nvPr/>
        </p:nvCxnSpPr>
        <p:spPr>
          <a:xfrm flipV="1">
            <a:off x="3636818" y="2128971"/>
            <a:ext cx="1792201" cy="107722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29021" y="242326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Generates daily inventory file </a:t>
            </a:r>
            <a:r>
              <a:rPr lang="en-US" sz="800" dirty="0" err="1" smtClean="0"/>
              <a:t>ucode</a:t>
            </a:r>
            <a:r>
              <a:rPr lang="en-US" sz="800" dirty="0" smtClean="0"/>
              <a:t>, </a:t>
            </a:r>
            <a:r>
              <a:rPr lang="en-US" sz="800" dirty="0" err="1" smtClean="0"/>
              <a:t>ip</a:t>
            </a:r>
            <a:r>
              <a:rPr lang="en-US" sz="800" dirty="0" smtClean="0"/>
              <a:t> address, model…</a:t>
            </a:r>
            <a:r>
              <a:rPr lang="en-US" sz="800" dirty="0" err="1" smtClean="0"/>
              <a:t>etc</a:t>
            </a:r>
            <a:endParaRPr lang="en-US" sz="800" dirty="0"/>
          </a:p>
        </p:txBody>
      </p:sp>
      <p:cxnSp>
        <p:nvCxnSpPr>
          <p:cNvPr id="24" name="Curved Connector 23"/>
          <p:cNvCxnSpPr>
            <a:endCxn id="23" idx="1"/>
          </p:cNvCxnSpPr>
          <p:nvPr/>
        </p:nvCxnSpPr>
        <p:spPr>
          <a:xfrm>
            <a:off x="2680855" y="2423261"/>
            <a:ext cx="2748166" cy="107722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29018" y="2875380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Daily script to collect </a:t>
            </a:r>
            <a:r>
              <a:rPr lang="en-US" sz="800" dirty="0" smtClean="0"/>
              <a:t>VSP/HUS-VM provisioning </a:t>
            </a:r>
            <a:r>
              <a:rPr lang="en-US" sz="800" dirty="0"/>
              <a:t>details </a:t>
            </a:r>
          </a:p>
        </p:txBody>
      </p:sp>
      <p:cxnSp>
        <p:nvCxnSpPr>
          <p:cNvPr id="27" name="Curved Connector 26"/>
          <p:cNvCxnSpPr>
            <a:endCxn id="26" idx="1"/>
          </p:cNvCxnSpPr>
          <p:nvPr/>
        </p:nvCxnSpPr>
        <p:spPr>
          <a:xfrm>
            <a:off x="3179618" y="2638705"/>
            <a:ext cx="2249400" cy="344397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429014" y="3160950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Hourly job which captures any events in the fabric and send alert</a:t>
            </a:r>
            <a:endParaRPr lang="en-US" sz="800" dirty="0"/>
          </a:p>
        </p:txBody>
      </p:sp>
      <p:cxnSp>
        <p:nvCxnSpPr>
          <p:cNvPr id="31" name="Curved Connector 30"/>
          <p:cNvCxnSpPr>
            <a:endCxn id="30" idx="1"/>
          </p:cNvCxnSpPr>
          <p:nvPr/>
        </p:nvCxnSpPr>
        <p:spPr>
          <a:xfrm>
            <a:off x="2815933" y="2810903"/>
            <a:ext cx="2613081" cy="457769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29021" y="3491300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Daily job to capture </a:t>
            </a:r>
            <a:r>
              <a:rPr lang="en-US" sz="800" dirty="0" err="1" smtClean="0"/>
              <a:t>mds</a:t>
            </a:r>
            <a:r>
              <a:rPr lang="en-US" sz="800" dirty="0" smtClean="0"/>
              <a:t> </a:t>
            </a:r>
            <a:r>
              <a:rPr lang="en-US" sz="800" dirty="0" err="1" smtClean="0"/>
              <a:t>flogi</a:t>
            </a:r>
            <a:r>
              <a:rPr lang="en-US" sz="800" dirty="0" smtClean="0"/>
              <a:t> table , zone , member state..</a:t>
            </a:r>
            <a:r>
              <a:rPr lang="en-US" sz="800" dirty="0" err="1" smtClean="0"/>
              <a:t>etc</a:t>
            </a:r>
            <a:endParaRPr lang="en-US" sz="800" dirty="0"/>
          </a:p>
        </p:txBody>
      </p:sp>
      <p:cxnSp>
        <p:nvCxnSpPr>
          <p:cNvPr id="34" name="Curved Connector 33"/>
          <p:cNvCxnSpPr>
            <a:endCxn id="33" idx="1"/>
          </p:cNvCxnSpPr>
          <p:nvPr/>
        </p:nvCxnSpPr>
        <p:spPr>
          <a:xfrm>
            <a:off x="2680855" y="3039787"/>
            <a:ext cx="2748166" cy="559235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>
            <a:endCxn id="10" idx="1"/>
          </p:cNvCxnSpPr>
          <p:nvPr/>
        </p:nvCxnSpPr>
        <p:spPr>
          <a:xfrm flipV="1">
            <a:off x="3553691" y="1745513"/>
            <a:ext cx="1875324" cy="275736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29013" y="3814014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Hourly job which pings all </a:t>
            </a:r>
            <a:r>
              <a:rPr lang="en-US" sz="800" dirty="0" err="1" smtClean="0"/>
              <a:t>mgmt</a:t>
            </a:r>
            <a:r>
              <a:rPr lang="en-US" sz="800" dirty="0" smtClean="0"/>
              <a:t> IPs and alerts on failure</a:t>
            </a:r>
            <a:endParaRPr lang="en-US" sz="800" dirty="0"/>
          </a:p>
        </p:txBody>
      </p:sp>
      <p:cxnSp>
        <p:nvCxnSpPr>
          <p:cNvPr id="32" name="Curved Connector 31"/>
          <p:cNvCxnSpPr>
            <a:endCxn id="29" idx="1"/>
          </p:cNvCxnSpPr>
          <p:nvPr/>
        </p:nvCxnSpPr>
        <p:spPr>
          <a:xfrm>
            <a:off x="2519073" y="3160950"/>
            <a:ext cx="2909940" cy="760786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429021" y="4176133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/>
              <a:t>Daily script to collect </a:t>
            </a:r>
            <a:r>
              <a:rPr lang="en-US" sz="800" dirty="0" smtClean="0"/>
              <a:t>VMAX  </a:t>
            </a:r>
            <a:r>
              <a:rPr lang="en-US" sz="800" dirty="0"/>
              <a:t>provisioning details </a:t>
            </a:r>
          </a:p>
        </p:txBody>
      </p:sp>
      <p:cxnSp>
        <p:nvCxnSpPr>
          <p:cNvPr id="36" name="Curved Connector 35"/>
          <p:cNvCxnSpPr>
            <a:endCxn id="35" idx="1"/>
          </p:cNvCxnSpPr>
          <p:nvPr/>
        </p:nvCxnSpPr>
        <p:spPr>
          <a:xfrm>
            <a:off x="3377045" y="3491300"/>
            <a:ext cx="2051976" cy="792555"/>
          </a:xfrm>
          <a:prstGeom prst="curvedConnector3">
            <a:avLst>
              <a:gd name="adj1" fmla="val 368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29012" y="4504769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Hourly job to alert Symmetrix failures</a:t>
            </a:r>
            <a:endParaRPr lang="en-US" sz="800" dirty="0"/>
          </a:p>
        </p:txBody>
      </p:sp>
      <p:cxnSp>
        <p:nvCxnSpPr>
          <p:cNvPr id="38" name="Curved Connector 37"/>
          <p:cNvCxnSpPr>
            <a:endCxn id="37" idx="1"/>
          </p:cNvCxnSpPr>
          <p:nvPr/>
        </p:nvCxnSpPr>
        <p:spPr>
          <a:xfrm>
            <a:off x="2815933" y="3599022"/>
            <a:ext cx="2613079" cy="101346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29011" y="481914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Hourly job to alert Symmetrix events</a:t>
            </a:r>
            <a:endParaRPr lang="en-US" sz="800" dirty="0"/>
          </a:p>
        </p:txBody>
      </p:sp>
      <p:cxnSp>
        <p:nvCxnSpPr>
          <p:cNvPr id="41" name="Curved Connector 40"/>
          <p:cNvCxnSpPr>
            <a:endCxn id="40" idx="1"/>
          </p:cNvCxnSpPr>
          <p:nvPr/>
        </p:nvCxnSpPr>
        <p:spPr>
          <a:xfrm>
            <a:off x="2680855" y="3887577"/>
            <a:ext cx="2748156" cy="103928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2" y="5280314"/>
            <a:ext cx="8048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76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23" grpId="0" animBg="1"/>
      <p:bldP spid="26" grpId="0" animBg="1"/>
      <p:bldP spid="30" grpId="0" animBg="1"/>
      <p:bldP spid="33" grpId="0" animBg="1"/>
      <p:bldP spid="29" grpId="0" animBg="1"/>
      <p:bldP spid="35" grpId="0" animBg="1"/>
      <p:bldP spid="37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17" y="2638705"/>
            <a:ext cx="45624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FTSM - </a:t>
            </a:r>
            <a:r>
              <a:rPr lang="en-US" sz="2000" dirty="0" smtClean="0">
                <a:solidFill>
                  <a:srgbClr val="2C95DD"/>
                </a:solidFill>
                <a:latin typeface="Cambria" pitchFamily="18" charset="0"/>
              </a:rPr>
              <a:t> </a:t>
            </a:r>
            <a:r>
              <a:rPr lang="en-US" sz="2000" dirty="0">
                <a:solidFill>
                  <a:srgbClr val="2C95DD"/>
                </a:solidFill>
                <a:latin typeface="Cambria" pitchFamily="18" charset="0"/>
              </a:rPr>
              <a:t>Scripts Implementation </a:t>
            </a:r>
            <a:endParaRPr lang="en-US" sz="2000" dirty="0">
              <a:solidFill>
                <a:srgbClr val="2C95DD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114" y="1474945"/>
            <a:ext cx="8031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+mn-lt"/>
              </a:rPr>
              <a:t>REPORTS DIRECTORY</a:t>
            </a: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8277" y="6628352"/>
            <a:ext cx="32415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tx1"/>
                </a:solidFill>
              </a:rPr>
              <a:t>CWS : Control Work Stations - Linux ( Primary and Secondary)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29015" y="163779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Fabric topology details will be here ( manual run)</a:t>
            </a:r>
            <a:endParaRPr lang="en-US" sz="800" dirty="0"/>
          </a:p>
        </p:txBody>
      </p:sp>
      <p:cxnSp>
        <p:nvCxnSpPr>
          <p:cNvPr id="11" name="Curved Connector 10"/>
          <p:cNvCxnSpPr>
            <a:endCxn id="10" idx="1"/>
          </p:cNvCxnSpPr>
          <p:nvPr/>
        </p:nvCxnSpPr>
        <p:spPr>
          <a:xfrm rot="5400000" flipH="1" flipV="1">
            <a:off x="4269109" y="1967758"/>
            <a:ext cx="1382151" cy="93766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429013" y="192122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Port channel errors are recorded here ( manual run)</a:t>
            </a:r>
            <a:endParaRPr lang="en-US" sz="800" dirty="0"/>
          </a:p>
        </p:txBody>
      </p:sp>
      <p:cxnSp>
        <p:nvCxnSpPr>
          <p:cNvPr id="42" name="Curved Connector 41"/>
          <p:cNvCxnSpPr>
            <a:endCxn id="39" idx="1"/>
          </p:cNvCxnSpPr>
          <p:nvPr/>
        </p:nvCxnSpPr>
        <p:spPr>
          <a:xfrm rot="5400000" flipH="1" flipV="1">
            <a:off x="4430364" y="2284879"/>
            <a:ext cx="1254584" cy="74271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429016" y="2328867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Symmetrix provisioning reports are here ( daily)</a:t>
            </a:r>
            <a:endParaRPr lang="en-US" sz="800" dirty="0"/>
          </a:p>
        </p:txBody>
      </p:sp>
      <p:cxnSp>
        <p:nvCxnSpPr>
          <p:cNvPr id="44" name="Curved Connector 43"/>
          <p:cNvCxnSpPr/>
          <p:nvPr/>
        </p:nvCxnSpPr>
        <p:spPr>
          <a:xfrm flipV="1">
            <a:off x="4374573" y="2544311"/>
            <a:ext cx="1054443" cy="104055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429012" y="2636545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Symmetrix R1-BCV- R2-BCV mapping (daily)</a:t>
            </a:r>
            <a:endParaRPr lang="en-US" sz="800" dirty="0"/>
          </a:p>
        </p:txBody>
      </p:sp>
      <p:cxnSp>
        <p:nvCxnSpPr>
          <p:cNvPr id="46" name="Curved Connector 45"/>
          <p:cNvCxnSpPr/>
          <p:nvPr/>
        </p:nvCxnSpPr>
        <p:spPr>
          <a:xfrm flipV="1">
            <a:off x="4491353" y="2851990"/>
            <a:ext cx="937659" cy="90951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429016" y="291222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HDS Provisioning details are here ( daily)</a:t>
            </a:r>
            <a:endParaRPr lang="en-US" sz="800" dirty="0"/>
          </a:p>
        </p:txBody>
      </p:sp>
      <p:cxnSp>
        <p:nvCxnSpPr>
          <p:cNvPr id="48" name="Curved Connector 47"/>
          <p:cNvCxnSpPr/>
          <p:nvPr/>
        </p:nvCxnSpPr>
        <p:spPr>
          <a:xfrm flipV="1">
            <a:off x="4374573" y="3127667"/>
            <a:ext cx="1205345" cy="7689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429016" y="3279368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Symmetrix inventory files generated here. </a:t>
            </a:r>
            <a:endParaRPr lang="en-US" sz="800" dirty="0"/>
          </a:p>
        </p:txBody>
      </p:sp>
      <p:cxnSp>
        <p:nvCxnSpPr>
          <p:cNvPr id="50" name="Curved Connector 49"/>
          <p:cNvCxnSpPr>
            <a:endCxn id="49" idx="1"/>
          </p:cNvCxnSpPr>
          <p:nvPr/>
        </p:nvCxnSpPr>
        <p:spPr>
          <a:xfrm flipV="1">
            <a:off x="4686299" y="3387090"/>
            <a:ext cx="742717" cy="6006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429016" y="3593357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VMAX SRP usage (Daily)</a:t>
            </a:r>
            <a:endParaRPr lang="en-US" sz="800" dirty="0"/>
          </a:p>
        </p:txBody>
      </p:sp>
      <p:cxnSp>
        <p:nvCxnSpPr>
          <p:cNvPr id="55" name="Curved Connector 54"/>
          <p:cNvCxnSpPr/>
          <p:nvPr/>
        </p:nvCxnSpPr>
        <p:spPr>
          <a:xfrm flipV="1">
            <a:off x="4374573" y="3808801"/>
            <a:ext cx="1054443" cy="35795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429016" y="3896591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VMAX/HDS/CX/VNX Pool usage ( daily)</a:t>
            </a:r>
            <a:endParaRPr lang="en-US" sz="800" dirty="0"/>
          </a:p>
        </p:txBody>
      </p:sp>
      <p:cxnSp>
        <p:nvCxnSpPr>
          <p:cNvPr id="62" name="Curved Connector 61"/>
          <p:cNvCxnSpPr>
            <a:endCxn id="61" idx="1"/>
          </p:cNvCxnSpPr>
          <p:nvPr/>
        </p:nvCxnSpPr>
        <p:spPr>
          <a:xfrm flipV="1">
            <a:off x="4374573" y="4004313"/>
            <a:ext cx="1054443" cy="2867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429011" y="4227969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Fabric information ( daily)</a:t>
            </a:r>
            <a:endParaRPr lang="en-US" sz="800" dirty="0"/>
          </a:p>
        </p:txBody>
      </p:sp>
      <p:cxnSp>
        <p:nvCxnSpPr>
          <p:cNvPr id="67" name="Curved Connector 66"/>
          <p:cNvCxnSpPr>
            <a:endCxn id="66" idx="1"/>
          </p:cNvCxnSpPr>
          <p:nvPr/>
        </p:nvCxnSpPr>
        <p:spPr>
          <a:xfrm flipV="1">
            <a:off x="4374573" y="4335691"/>
            <a:ext cx="1054438" cy="1433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440226" y="4588453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CX/VNX provisioning </a:t>
            </a:r>
            <a:r>
              <a:rPr lang="en-US" sz="800" dirty="0"/>
              <a:t>reports are here ( daily)</a:t>
            </a:r>
          </a:p>
        </p:txBody>
      </p:sp>
      <p:cxnSp>
        <p:nvCxnSpPr>
          <p:cNvPr id="70" name="Curved Connector 69"/>
          <p:cNvCxnSpPr>
            <a:endCxn id="69" idx="1"/>
          </p:cNvCxnSpPr>
          <p:nvPr/>
        </p:nvCxnSpPr>
        <p:spPr>
          <a:xfrm>
            <a:off x="4139870" y="4588453"/>
            <a:ext cx="1300356" cy="10772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475846" y="4873862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VX/VNX inventory </a:t>
            </a:r>
            <a:r>
              <a:rPr lang="en-US" sz="800" dirty="0"/>
              <a:t>files generated here</a:t>
            </a:r>
            <a:r>
              <a:rPr lang="en-US" sz="800" dirty="0" smtClean="0"/>
              <a:t>.(daily) </a:t>
            </a:r>
            <a:endParaRPr lang="en-US" sz="800" dirty="0"/>
          </a:p>
        </p:txBody>
      </p:sp>
      <p:cxnSp>
        <p:nvCxnSpPr>
          <p:cNvPr id="74" name="Curved Connector 73"/>
          <p:cNvCxnSpPr>
            <a:endCxn id="73" idx="1"/>
          </p:cNvCxnSpPr>
          <p:nvPr/>
        </p:nvCxnSpPr>
        <p:spPr>
          <a:xfrm>
            <a:off x="4491353" y="4696175"/>
            <a:ext cx="984493" cy="28540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475846" y="5175986"/>
            <a:ext cx="3359049" cy="2154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/>
              <a:t>MDS inventory </a:t>
            </a:r>
            <a:r>
              <a:rPr lang="en-US" sz="800" dirty="0"/>
              <a:t>files generated </a:t>
            </a:r>
            <a:r>
              <a:rPr lang="en-US" sz="800" dirty="0" smtClean="0"/>
              <a:t>here ( Daily with switch location). </a:t>
            </a:r>
            <a:endParaRPr lang="en-US" sz="800" dirty="0"/>
          </a:p>
        </p:txBody>
      </p:sp>
      <p:cxnSp>
        <p:nvCxnSpPr>
          <p:cNvPr id="79" name="Curved Connector 78"/>
          <p:cNvCxnSpPr>
            <a:endCxn id="78" idx="1"/>
          </p:cNvCxnSpPr>
          <p:nvPr/>
        </p:nvCxnSpPr>
        <p:spPr>
          <a:xfrm>
            <a:off x="4572000" y="4873862"/>
            <a:ext cx="903846" cy="40984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888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9" grpId="0" animBg="1"/>
      <p:bldP spid="43" grpId="0" animBg="1"/>
      <p:bldP spid="45" grpId="0" animBg="1"/>
      <p:bldP spid="47" grpId="0" animBg="1"/>
      <p:bldP spid="49" grpId="0" animBg="1"/>
      <p:bldP spid="54" grpId="0" animBg="1"/>
      <p:bldP spid="61" grpId="0" animBg="1"/>
      <p:bldP spid="66" grpId="0" animBg="1"/>
      <p:bldP spid="69" grpId="0" animBg="1"/>
      <p:bldP spid="73" grpId="0" animBg="1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" y="3502166"/>
            <a:ext cx="8909984" cy="121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mdscfglist.ksh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inventory reports for all MDS switches in a single file ( daily)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refers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/scripts/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/mds_dat_1 file)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CISCO MDS / SSH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inventory reports 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>
                <a:solidFill>
                  <a:schemeClr val="tx1"/>
                </a:solidFill>
                <a:latin typeface="+mn-lt"/>
              </a:rPr>
              <a:t>mds_inventory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717469"/>
            <a:ext cx="1060657" cy="1496292"/>
            <a:chOff x="61953" y="5133109"/>
            <a:chExt cx="1060657" cy="1496292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Switch name</a:t>
              </a: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672141" y="4717469"/>
            <a:ext cx="1060657" cy="1049483"/>
            <a:chOff x="61953" y="5579918"/>
            <a:chExt cx="1060657" cy="1049483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IP ADRESS</a:t>
              </a:r>
            </a:p>
          </p:txBody>
        </p:sp>
        <p:cxnSp>
          <p:nvCxnSpPr>
            <p:cNvPr id="19" name="Straight Arrow Connector 18"/>
            <p:cNvCxnSpPr>
              <a:stCxn id="18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732798" y="4717469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SWITCH SR#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4131697" y="4719200"/>
            <a:ext cx="1060657" cy="1496292"/>
            <a:chOff x="61953" y="5133109"/>
            <a:chExt cx="1060657" cy="149629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FIRMWARE 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4848517" y="4748640"/>
            <a:ext cx="1060657" cy="1049483"/>
            <a:chOff x="61953" y="5579918"/>
            <a:chExt cx="1060657" cy="1049483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MODEL</a:t>
              </a:r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7135249" y="4727858"/>
            <a:ext cx="1060657" cy="706582"/>
            <a:chOff x="61953" y="5922819"/>
            <a:chExt cx="1060657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USAGE</a:t>
              </a: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8056361" y="4707074"/>
            <a:ext cx="1060657" cy="1049483"/>
            <a:chOff x="61953" y="5579918"/>
            <a:chExt cx="1060657" cy="1049483"/>
          </a:xfrm>
        </p:grpSpPr>
        <p:sp>
          <p:nvSpPr>
            <p:cNvPr id="44" name="Rectangle 43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LOCATION</a:t>
              </a:r>
            </a:p>
          </p:txBody>
        </p:sp>
        <p:cxnSp>
          <p:nvCxnSpPr>
            <p:cNvPr id="45" name="Straight Arrow Connector 44"/>
            <p:cNvCxnSpPr>
              <a:stCxn id="44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75488"/>
            <a:ext cx="7762010" cy="301337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Plan for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your capacity, firmware upgrade and locate your switch or send your report instantly..!!!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222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95" y="2896460"/>
            <a:ext cx="7745066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cisco_mds_allocation.ksh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flogi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table report (.out) and zoning information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xls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 files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refers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/scripts/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/mds_dat_1 file)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CISCO MDS / SSH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</a:rPr>
              <a:t>Creates </a:t>
            </a:r>
            <a:r>
              <a:rPr lang="en-US" b="0" dirty="0" err="1">
                <a:solidFill>
                  <a:schemeClr val="tx1"/>
                </a:solidFill>
              </a:rPr>
              <a:t>flogi</a:t>
            </a:r>
            <a:r>
              <a:rPr lang="en-US" b="0" dirty="0">
                <a:solidFill>
                  <a:schemeClr val="tx1"/>
                </a:solidFill>
              </a:rPr>
              <a:t> table report (.out) and zoning information (</a:t>
            </a:r>
            <a:r>
              <a:rPr lang="en-US" b="0" dirty="0" err="1">
                <a:solidFill>
                  <a:schemeClr val="tx1"/>
                </a:solidFill>
              </a:rPr>
              <a:t>xls</a:t>
            </a:r>
            <a:r>
              <a:rPr lang="en-US" b="0" dirty="0">
                <a:solidFill>
                  <a:schemeClr val="tx1"/>
                </a:solidFill>
              </a:rPr>
              <a:t>) </a:t>
            </a:r>
            <a:r>
              <a:rPr lang="en-US" b="0" dirty="0" smtClean="0">
                <a:solidFill>
                  <a:schemeClr val="tx1"/>
                </a:solidFill>
              </a:rPr>
              <a:t>files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 [ 2 files / switch)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5122713"/>
            <a:ext cx="1060657" cy="1091048"/>
            <a:chOff x="61953" y="5133109"/>
            <a:chExt cx="1060657" cy="1496292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Zoneset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1368332" y="5081147"/>
            <a:ext cx="1060657" cy="1049483"/>
            <a:chOff x="61953" y="5579918"/>
            <a:chExt cx="1060657" cy="1049483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FC Port</a:t>
              </a:r>
            </a:p>
          </p:txBody>
        </p:sp>
        <p:cxnSp>
          <p:nvCxnSpPr>
            <p:cNvPr id="19" name="Straight Arrow Connector 18"/>
            <p:cNvCxnSpPr>
              <a:stCxn id="18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815926" y="5081149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VSAN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3556096" y="5163410"/>
            <a:ext cx="1060657" cy="1143110"/>
            <a:chOff x="61953" y="5133109"/>
            <a:chExt cx="1060657" cy="149629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WWPN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6345200" y="4961652"/>
            <a:ext cx="1060657" cy="1049483"/>
            <a:chOff x="61953" y="5579918"/>
            <a:chExt cx="1060657" cy="1049483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ALIAS</a:t>
              </a:r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3948546" y="3123132"/>
            <a:ext cx="2396654" cy="513686"/>
            <a:chOff x="-1274044" y="6328064"/>
            <a:chExt cx="2396654" cy="513686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err="1" smtClean="0">
                  <a:solidFill>
                    <a:schemeClr val="tx1"/>
                  </a:solidFill>
                </a:rPr>
                <a:t>Switchname.out</a:t>
              </a:r>
              <a:r>
                <a:rPr lang="en-US" sz="800" b="0" dirty="0" smtClean="0">
                  <a:solidFill>
                    <a:schemeClr val="tx1"/>
                  </a:solidFill>
                </a:rPr>
                <a:t> file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1"/>
            </p:cNvCxnSpPr>
            <p:nvPr/>
          </p:nvCxnSpPr>
          <p:spPr bwMode="auto">
            <a:xfrm flipH="1">
              <a:off x="-1274044" y="6478733"/>
              <a:ext cx="1335997" cy="36301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3449783" y="2769841"/>
            <a:ext cx="1559420" cy="301337"/>
            <a:chOff x="-436810" y="6328064"/>
            <a:chExt cx="1559420" cy="301337"/>
          </a:xfrm>
        </p:grpSpPr>
        <p:sp>
          <p:nvSpPr>
            <p:cNvPr id="44" name="Rectangle 43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DATE</a:t>
              </a:r>
            </a:p>
          </p:txBody>
        </p:sp>
        <p:cxnSp>
          <p:nvCxnSpPr>
            <p:cNvPr id="45" name="Straight Arrow Connector 44"/>
            <p:cNvCxnSpPr>
              <a:stCxn id="44" idx="1"/>
            </p:cNvCxnSpPr>
            <p:nvPr/>
          </p:nvCxnSpPr>
          <p:spPr bwMode="auto">
            <a:xfrm flipH="1">
              <a:off x="-436810" y="6478733"/>
              <a:ext cx="498763" cy="150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75488"/>
            <a:ext cx="7762010" cy="301337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Tracking a host with its wwn among 695 switches is made easier….! ( Go to Lab)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23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0" y="3424469"/>
            <a:ext cx="8969468" cy="145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cisco_mds_allocation.ksh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flogi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table report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flogi.out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 and zoning information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zoneset.out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 files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refers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/scripts/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/mds_dat_1 file)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CISCO MDS / SSH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</a:rPr>
              <a:t>Creates </a:t>
            </a:r>
            <a:r>
              <a:rPr lang="en-US" b="0" dirty="0" err="1">
                <a:solidFill>
                  <a:schemeClr val="tx1"/>
                </a:solidFill>
              </a:rPr>
              <a:t>flogi</a:t>
            </a:r>
            <a:r>
              <a:rPr lang="en-US" b="0" dirty="0">
                <a:solidFill>
                  <a:schemeClr val="tx1"/>
                </a:solidFill>
              </a:rPr>
              <a:t> table report </a:t>
            </a:r>
            <a:r>
              <a:rPr lang="en-US" b="0" dirty="0" smtClean="0">
                <a:solidFill>
                  <a:schemeClr val="tx1"/>
                </a:solidFill>
              </a:rPr>
              <a:t>(</a:t>
            </a:r>
            <a:r>
              <a:rPr lang="en-US" b="0" dirty="0" err="1" smtClean="0">
                <a:solidFill>
                  <a:schemeClr val="tx1"/>
                </a:solidFill>
              </a:rPr>
              <a:t>flogi.out</a:t>
            </a:r>
            <a:r>
              <a:rPr lang="en-US" b="0" dirty="0">
                <a:solidFill>
                  <a:schemeClr val="tx1"/>
                </a:solidFill>
              </a:rPr>
              <a:t>) and zoning information </a:t>
            </a:r>
            <a:r>
              <a:rPr lang="en-US" b="0" dirty="0" smtClean="0">
                <a:solidFill>
                  <a:schemeClr val="tx1"/>
                </a:solidFill>
              </a:rPr>
              <a:t>(</a:t>
            </a:r>
            <a:r>
              <a:rPr lang="en-US" b="0" dirty="0" err="1" smtClean="0">
                <a:solidFill>
                  <a:schemeClr val="tx1"/>
                </a:solidFill>
              </a:rPr>
              <a:t>zoneset.out</a:t>
            </a:r>
            <a:r>
              <a:rPr lang="en-US" b="0" dirty="0" smtClean="0">
                <a:solidFill>
                  <a:schemeClr val="tx1"/>
                </a:solidFill>
              </a:rPr>
              <a:t>) files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 [ 2 files / switch)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876599"/>
            <a:ext cx="1060657" cy="1337162"/>
            <a:chOff x="61953" y="5133109"/>
            <a:chExt cx="1060657" cy="1496292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Zoneset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724096" y="4779810"/>
            <a:ext cx="1060657" cy="1049483"/>
            <a:chOff x="61953" y="5579918"/>
            <a:chExt cx="1060657" cy="1049483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ZONENAME</a:t>
              </a:r>
            </a:p>
          </p:txBody>
        </p:sp>
        <p:cxnSp>
          <p:nvCxnSpPr>
            <p:cNvPr id="19" name="Straight Arrow Connector 18"/>
            <p:cNvCxnSpPr>
              <a:stCxn id="18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306380" y="4800592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MEMBER1</a:t>
              </a:r>
              <a:r>
                <a:rPr kumimoji="0" 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Status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1898660" y="4838980"/>
            <a:ext cx="1060657" cy="1143110"/>
            <a:chOff x="61953" y="5133109"/>
            <a:chExt cx="1060657" cy="149629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MEMBER1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2552518" y="4779810"/>
            <a:ext cx="1060657" cy="748146"/>
            <a:chOff x="61953" y="5881255"/>
            <a:chExt cx="1060657" cy="748146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MEMBER2 Status</a:t>
              </a:r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 bwMode="auto">
            <a:xfrm flipV="1">
              <a:off x="592282" y="5881255"/>
              <a:ext cx="0" cy="44680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2428989" y="3123132"/>
            <a:ext cx="3916211" cy="586423"/>
            <a:chOff x="-2793601" y="6328064"/>
            <a:chExt cx="3916211" cy="586423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err="1" smtClean="0">
                  <a:solidFill>
                    <a:schemeClr val="tx1"/>
                  </a:solidFill>
                </a:rPr>
                <a:t>Zoneset.out</a:t>
              </a:r>
              <a:r>
                <a:rPr lang="en-US" sz="800" b="0" dirty="0" smtClean="0">
                  <a:solidFill>
                    <a:schemeClr val="tx1"/>
                  </a:solidFill>
                </a:rPr>
                <a:t> file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1"/>
            </p:cNvCxnSpPr>
            <p:nvPr/>
          </p:nvCxnSpPr>
          <p:spPr bwMode="auto">
            <a:xfrm flipH="1">
              <a:off x="-2793601" y="6478733"/>
              <a:ext cx="2855554" cy="43575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1974079" y="2769844"/>
            <a:ext cx="3035123" cy="835804"/>
            <a:chOff x="-1603685" y="6328064"/>
            <a:chExt cx="2726295" cy="651250"/>
          </a:xfrm>
        </p:grpSpPr>
        <p:sp>
          <p:nvSpPr>
            <p:cNvPr id="44" name="Rectangle 43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DATE</a:t>
              </a:r>
            </a:p>
          </p:txBody>
        </p:sp>
        <p:cxnSp>
          <p:nvCxnSpPr>
            <p:cNvPr id="45" name="Straight Arrow Connector 44"/>
            <p:cNvCxnSpPr>
              <a:stCxn id="44" idx="1"/>
            </p:cNvCxnSpPr>
            <p:nvPr/>
          </p:nvCxnSpPr>
          <p:spPr bwMode="auto">
            <a:xfrm flipH="1">
              <a:off x="-1603685" y="6478733"/>
              <a:ext cx="1665639" cy="5005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75488"/>
            <a:ext cx="7762010" cy="301337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You get all zone details of a WWN and zone member status  in seconds…! ( Go to Lab)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09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" y="3414980"/>
            <a:ext cx="8994461" cy="86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mdseventlist.ksh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Monitoring/Alerting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Monitor the MDS fabric and sends alert on selected events..! ( Email)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refers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/scripts/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mds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/mds_dat_1 file)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CISCO MDS / SSH / MAIL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 smtClean="0">
                <a:solidFill>
                  <a:schemeClr val="tx1"/>
                </a:solidFill>
              </a:rPr>
              <a:t>SCANs through the switches for selected errors and sends an email ( hourly)</a:t>
            </a:r>
            <a:endParaRPr lang="en-US" b="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HOURLY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3848152"/>
            <a:ext cx="1912126" cy="2365610"/>
            <a:chOff x="61953" y="3982270"/>
            <a:chExt cx="1912126" cy="2647131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912126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Subject will have switch and location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1018016" y="3982270"/>
              <a:ext cx="0" cy="23457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3856767" y="3123132"/>
            <a:ext cx="4071497" cy="368546"/>
            <a:chOff x="-1365823" y="6328064"/>
            <a:chExt cx="4071497" cy="368546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2643721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Currently not set to mailing group…!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1"/>
            </p:cNvCxnSpPr>
            <p:nvPr/>
          </p:nvCxnSpPr>
          <p:spPr bwMode="auto">
            <a:xfrm flipH="1">
              <a:off x="-1365823" y="6478733"/>
              <a:ext cx="1427776" cy="21787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75488"/>
            <a:ext cx="7762010" cy="301337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This can be noisy but you have an alternate way of knowing your san issue…!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736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symm_inventory.ksh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inventory reports for all SYMMETRIX ARRAYS in a single file ( daily)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inventory reports 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symm_inventory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717469"/>
            <a:ext cx="1060657" cy="1496292"/>
            <a:chOff x="61953" y="5133109"/>
            <a:chExt cx="1060657" cy="1496292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Symmetrix ID</a:t>
              </a: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672141" y="4707074"/>
            <a:ext cx="1060657" cy="1059878"/>
            <a:chOff x="61953" y="5569523"/>
            <a:chExt cx="1060657" cy="1059878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VMAX MODEL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831273" y="5569523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732798" y="4717469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uCODE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821135" y="4719200"/>
            <a:ext cx="1060657" cy="1496292"/>
            <a:chOff x="61953" y="5133109"/>
            <a:chExt cx="1060657" cy="149629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CACHE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4848517" y="4748640"/>
            <a:ext cx="1060657" cy="1049483"/>
            <a:chOff x="61953" y="5579918"/>
            <a:chExt cx="1060657" cy="1049483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RAID TYPES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V="1">
              <a:off x="10494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6272803" y="4738245"/>
            <a:ext cx="1060657" cy="706582"/>
            <a:chOff x="61953" y="5922819"/>
            <a:chExt cx="1060657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LOCAL CWS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 all</a:t>
              </a:r>
              <a:r>
                <a:rPr lang="en-US" sz="800" b="0" dirty="0">
                  <a:solidFill>
                    <a:schemeClr val="tx1"/>
                  </a:solidFill>
                </a:rPr>
                <a:t> </a:t>
              </a:r>
              <a:r>
                <a:rPr lang="en-US" sz="800" b="0" dirty="0" smtClean="0">
                  <a:solidFill>
                    <a:schemeClr val="tx1"/>
                  </a:solidFill>
                </a:rPr>
                <a:t>local)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28064"/>
            <a:ext cx="7762010" cy="348762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Plan for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your firmware upgrade  or send your report instantly..!!!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baseline="0" dirty="0" smtClean="0">
                <a:solidFill>
                  <a:schemeClr val="tx1"/>
                </a:solidFill>
              </a:rPr>
              <a:t>Refer this file and get to know your local control</a:t>
            </a:r>
            <a:r>
              <a:rPr lang="en-US" sz="1100" b="0" dirty="0" smtClean="0">
                <a:solidFill>
                  <a:schemeClr val="tx1"/>
                </a:solidFill>
              </a:rPr>
              <a:t> workstation(s)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05" y="2904254"/>
            <a:ext cx="844029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06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0" y="2886935"/>
            <a:ext cx="77628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symm_pool_report.ksh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pool reports for all SYMMETRIX ARRAYS in a single file ( daily)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pool usage reports 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pool_usage</a:t>
            </a:r>
            <a:endParaRPr lang="en-US" b="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717469"/>
            <a:ext cx="1060657" cy="1496292"/>
            <a:chOff x="61953" y="5133109"/>
            <a:chExt cx="1060657" cy="1496292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Symmetrix ID</a:t>
              </a: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672141" y="4707074"/>
            <a:ext cx="1060657" cy="1059878"/>
            <a:chOff x="61953" y="5569523"/>
            <a:chExt cx="1060657" cy="1059878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Pool Name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831273" y="5569523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732798" y="4717469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Flags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2821135" y="4696680"/>
            <a:ext cx="1060657" cy="1518812"/>
            <a:chOff x="61953" y="5110589"/>
            <a:chExt cx="1060657" cy="151881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RAID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 flipV="1">
              <a:off x="457200" y="511058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4848516" y="4920091"/>
            <a:ext cx="1060657" cy="898808"/>
            <a:chOff x="61953" y="5730593"/>
            <a:chExt cx="1060657" cy="898808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Capacity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H="1" flipV="1">
              <a:off x="201073" y="5730593"/>
              <a:ext cx="391208" cy="5974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6002639" y="4738245"/>
            <a:ext cx="1060657" cy="706582"/>
            <a:chOff x="61953" y="5922819"/>
            <a:chExt cx="1060657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% full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28064"/>
            <a:ext cx="7762010" cy="348762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All virtually provisioned VMAX arrays’ pool usage is here in a single file which is generated everyday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825174" y="2926762"/>
            <a:ext cx="1586946" cy="301337"/>
            <a:chOff x="-464336" y="6328064"/>
            <a:chExt cx="1586946" cy="301337"/>
          </a:xfrm>
        </p:grpSpPr>
        <p:sp>
          <p:nvSpPr>
            <p:cNvPr id="38" name="Rectangle 3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DATE</a:t>
              </a:r>
            </a:p>
          </p:txBody>
        </p:sp>
        <p:cxnSp>
          <p:nvCxnSpPr>
            <p:cNvPr id="39" name="Straight Arrow Connector 38"/>
            <p:cNvCxnSpPr>
              <a:stCxn id="38" idx="1"/>
            </p:cNvCxnSpPr>
            <p:nvPr/>
          </p:nvCxnSpPr>
          <p:spPr bwMode="auto">
            <a:xfrm flipH="1">
              <a:off x="-464336" y="6478733"/>
              <a:ext cx="526289" cy="150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457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symm_srp_report.ksh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SRP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reports for all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VMAX3</a:t>
            </a:r>
            <a:r>
              <a:rPr lang="en-US" b="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ARRAYS in a single file ( daily)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</a:t>
            </a:r>
            <a:r>
              <a:rPr lang="en-US" dirty="0">
                <a:solidFill>
                  <a:srgbClr val="FF0000"/>
                </a:solidFill>
              </a:rPr>
              <a:t>SRP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usage reports in folder 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srp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_usage</a:t>
            </a:r>
            <a:endParaRPr lang="en-US" b="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407468"/>
            <a:ext cx="1060657" cy="1889421"/>
            <a:chOff x="61953" y="4739980"/>
            <a:chExt cx="1060657" cy="1889421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Symmetrix ID</a:t>
              </a:r>
            </a:p>
          </p:txBody>
        </p:sp>
        <p:cxnSp>
          <p:nvCxnSpPr>
            <p:cNvPr id="7" name="Straight Arrow Connector 6"/>
            <p:cNvCxnSpPr>
              <a:stCxn id="2" idx="0"/>
            </p:cNvCxnSpPr>
            <p:nvPr/>
          </p:nvCxnSpPr>
          <p:spPr bwMode="auto">
            <a:xfrm flipH="1" flipV="1">
              <a:off x="592281" y="4739980"/>
              <a:ext cx="1" cy="1588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672141" y="4407468"/>
            <a:ext cx="1060657" cy="1442612"/>
            <a:chOff x="61953" y="5186789"/>
            <a:chExt cx="1060657" cy="1442612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SRP Name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831273" y="5186789"/>
              <a:ext cx="0" cy="1130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1589809" y="4407468"/>
            <a:ext cx="1203646" cy="1099711"/>
            <a:chOff x="-81036" y="5529690"/>
            <a:chExt cx="1203646" cy="1099711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Flags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H="1" flipV="1">
              <a:off x="-81036" y="5529690"/>
              <a:ext cx="673318" cy="7983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3083890" y="4466328"/>
            <a:ext cx="1532364" cy="706582"/>
            <a:chOff x="-409754" y="5922819"/>
            <a:chExt cx="1532364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Free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H="1" flipV="1">
              <a:off x="-409754" y="5922819"/>
              <a:ext cx="1002036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781020" y="6328064"/>
            <a:ext cx="7762010" cy="348762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All VMAX3s SRP usage can be verified from this single file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793455" y="2845597"/>
            <a:ext cx="1586946" cy="301337"/>
            <a:chOff x="-464336" y="6328064"/>
            <a:chExt cx="1586946" cy="301337"/>
          </a:xfrm>
        </p:grpSpPr>
        <p:sp>
          <p:nvSpPr>
            <p:cNvPr id="38" name="Rectangle 3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DATE</a:t>
              </a:r>
            </a:p>
          </p:txBody>
        </p:sp>
        <p:cxnSp>
          <p:nvCxnSpPr>
            <p:cNvPr id="39" name="Straight Arrow Connector 38"/>
            <p:cNvCxnSpPr>
              <a:stCxn id="38" idx="1"/>
            </p:cNvCxnSpPr>
            <p:nvPr/>
          </p:nvCxnSpPr>
          <p:spPr bwMode="auto">
            <a:xfrm flipH="1">
              <a:off x="-464336" y="6478733"/>
              <a:ext cx="526289" cy="1506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4002472" y="4393602"/>
            <a:ext cx="1532364" cy="706582"/>
            <a:chOff x="-409754" y="5922819"/>
            <a:chExt cx="1532364" cy="706582"/>
          </a:xfrm>
        </p:grpSpPr>
        <p:sp>
          <p:nvSpPr>
            <p:cNvPr id="41" name="Rectangle 40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% subscription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Arrow Connector 41"/>
            <p:cNvCxnSpPr>
              <a:stCxn id="41" idx="0"/>
            </p:cNvCxnSpPr>
            <p:nvPr/>
          </p:nvCxnSpPr>
          <p:spPr bwMode="auto">
            <a:xfrm flipH="1" flipV="1">
              <a:off x="-409754" y="5922819"/>
              <a:ext cx="1002036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" y="2831502"/>
            <a:ext cx="53721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97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</a:rPr>
              <a:t>symm_dev_allocation.ksh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 device level details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), initiator details ( SID.WWN)  and a summary (SID.xls) of capacity allocations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and SID.xls in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/&lt;DATE&gt;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458083"/>
            <a:ext cx="1060657" cy="1755678"/>
            <a:chOff x="61953" y="4873723"/>
            <a:chExt cx="1060657" cy="1755678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Symdev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V="1">
              <a:off x="337018" y="4873723"/>
              <a:ext cx="0" cy="14543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672141" y="4458083"/>
            <a:ext cx="1060657" cy="1308869"/>
            <a:chOff x="61953" y="5320532"/>
            <a:chExt cx="1060657" cy="1308869"/>
          </a:xfrm>
        </p:grpSpPr>
        <p:sp>
          <p:nvSpPr>
            <p:cNvPr id="18" name="Rectangle 17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DEV Type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TDEV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170832" y="5320532"/>
              <a:ext cx="0" cy="102830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592281" y="4384954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Size in MB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1974079" y="4405717"/>
            <a:ext cx="2275803" cy="1299268"/>
            <a:chOff x="-254774" y="5080743"/>
            <a:chExt cx="2275803" cy="1299268"/>
          </a:xfrm>
        </p:grpSpPr>
        <p:sp>
          <p:nvSpPr>
            <p:cNvPr id="29" name="Rectangle 28"/>
            <p:cNvSpPr/>
            <p:nvPr/>
          </p:nvSpPr>
          <p:spPr bwMode="auto">
            <a:xfrm>
              <a:off x="-254774" y="5761349"/>
              <a:ext cx="2275803" cy="618662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Shows the number of paths </a:t>
              </a:r>
              <a:r>
                <a:rPr kumimoji="0" 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to storage </a:t>
              </a:r>
              <a:r>
                <a:rPr kumimoji="0" lang="en-US" sz="8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devce</a:t>
              </a:r>
              <a:r>
                <a:rPr kumimoji="0" 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.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baseline="0" dirty="0" smtClean="0">
                  <a:solidFill>
                    <a:schemeClr val="tx1"/>
                  </a:solidFill>
                </a:rPr>
                <a:t>If</a:t>
              </a:r>
              <a:r>
                <a:rPr lang="en-US" sz="800" b="0" dirty="0" smtClean="0">
                  <a:solidFill>
                    <a:schemeClr val="tx1"/>
                  </a:solidFill>
                </a:rPr>
                <a:t> path is offline, it will be </a:t>
              </a:r>
              <a:r>
                <a:rPr lang="en-US" sz="800" b="0" dirty="0" err="1" smtClean="0">
                  <a:solidFill>
                    <a:schemeClr val="tx1"/>
                  </a:solidFill>
                </a:rPr>
                <a:t>marrked</a:t>
              </a:r>
              <a:r>
                <a:rPr lang="en-US" sz="800" b="0" dirty="0" smtClean="0">
                  <a:solidFill>
                    <a:schemeClr val="tx1"/>
                  </a:solidFill>
                </a:rPr>
                <a:t> “</a:t>
              </a:r>
              <a:r>
                <a:rPr lang="en-US" sz="800" b="0" dirty="0" err="1" smtClean="0">
                  <a:solidFill>
                    <a:schemeClr val="tx1"/>
                  </a:solidFill>
                </a:rPr>
                <a:t>nolog</a:t>
              </a:r>
              <a:r>
                <a:rPr lang="en-US" sz="800" b="0" dirty="0" smtClean="0">
                  <a:solidFill>
                    <a:schemeClr val="tx1"/>
                  </a:solidFill>
                </a:rPr>
                <a:t>”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NONE means unused device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H="1" flipV="1">
              <a:off x="883127" y="5080743"/>
              <a:ext cx="1" cy="6806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4819828" y="4436899"/>
            <a:ext cx="1060657" cy="1049483"/>
            <a:chOff x="61953" y="5579918"/>
            <a:chExt cx="1060657" cy="1049483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FE</a:t>
              </a:r>
              <a:r>
                <a:rPr kumimoji="0" 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Ports and LUN#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V="1">
              <a:off x="10494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7781418" y="4405717"/>
            <a:ext cx="1060657" cy="706582"/>
            <a:chOff x="61953" y="5922819"/>
            <a:chExt cx="1060657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Masking Views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CC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2286000" y="5912423"/>
            <a:ext cx="6257030" cy="862449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Get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the allocated device details across the frames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baseline="0" dirty="0" smtClean="0">
                <a:solidFill>
                  <a:schemeClr val="tx1"/>
                </a:solidFill>
              </a:rPr>
              <a:t>Plan</a:t>
            </a:r>
            <a:r>
              <a:rPr lang="en-US" sz="1100" b="0" dirty="0" smtClean="0">
                <a:solidFill>
                  <a:schemeClr val="tx1"/>
                </a:solidFill>
              </a:rPr>
              <a:t> for migrations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Generate alerts for offline paths for any reason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Cleanup the frames by getting rid of the un-used devices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Check the history….!! It will be useful ( continue to next slide)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54" y="2932834"/>
            <a:ext cx="8458200" cy="152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45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</a:rPr>
              <a:t>symm_dev_allocation.ksh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 device level details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), initiator details ( SID.WWN)  and a summary (SID.xls) of capacity allocations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and SID.xls in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/&lt;DATE&gt;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248750" y="4057650"/>
            <a:ext cx="2275803" cy="1299268"/>
            <a:chOff x="-254774" y="5080743"/>
            <a:chExt cx="2275803" cy="1299268"/>
          </a:xfrm>
        </p:grpSpPr>
        <p:sp>
          <p:nvSpPr>
            <p:cNvPr id="29" name="Rectangle 28"/>
            <p:cNvSpPr/>
            <p:nvPr/>
          </p:nvSpPr>
          <p:spPr bwMode="auto">
            <a:xfrm>
              <a:off x="-254774" y="5761349"/>
              <a:ext cx="2275803" cy="618662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Indiacates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one of the path is offline</a:t>
              </a: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H="1" flipV="1">
              <a:off x="883127" y="5080743"/>
              <a:ext cx="1" cy="6806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2286000" y="5912423"/>
            <a:ext cx="6257030" cy="862449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With history, you know when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onwards..!</a:t>
            </a:r>
            <a:endParaRPr lang="en-US" sz="1100" b="0" dirty="0" smtClean="0">
              <a:solidFill>
                <a:schemeClr val="tx1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2800350"/>
            <a:ext cx="81057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14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" y="2773055"/>
            <a:ext cx="62960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</a:rPr>
              <a:t>symm_dev_allocation.ksh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 device level details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), initiator details ( SID.WWN)  and a summary (SID.xls) of capacity allocations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and SID.xls in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/&lt;DATE&gt;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458083"/>
            <a:ext cx="1060657" cy="1755678"/>
            <a:chOff x="61953" y="4873723"/>
            <a:chExt cx="1060657" cy="1755678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Hostpaths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V="1">
              <a:off x="337018" y="4873723"/>
              <a:ext cx="0" cy="14543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1225343" y="4355453"/>
            <a:ext cx="1060657" cy="768706"/>
            <a:chOff x="-764027" y="5320532"/>
            <a:chExt cx="1060657" cy="76870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-764027" y="5787901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DEV Type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TDEV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170832" y="5320532"/>
              <a:ext cx="0" cy="45550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1974079" y="4355453"/>
            <a:ext cx="2275803" cy="1598923"/>
            <a:chOff x="-254774" y="5030479"/>
            <a:chExt cx="2275803" cy="1598923"/>
          </a:xfrm>
        </p:grpSpPr>
        <p:sp>
          <p:nvSpPr>
            <p:cNvPr id="29" name="Rectangle 28"/>
            <p:cNvSpPr/>
            <p:nvPr/>
          </p:nvSpPr>
          <p:spPr bwMode="auto">
            <a:xfrm>
              <a:off x="-254774" y="5860072"/>
              <a:ext cx="2275803" cy="769330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Total Capacity allocated to host</a:t>
              </a:r>
              <a:r>
                <a:rPr kumimoji="0" lang="en-US" sz="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  <a:r>
                <a:rPr lang="en-US" sz="800" b="0" dirty="0" smtClean="0">
                  <a:solidFill>
                    <a:schemeClr val="tx1"/>
                  </a:solidFill>
                </a:rPr>
                <a:t>based on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Its </a:t>
              </a:r>
              <a:r>
                <a:rPr lang="en-US" sz="800" b="0" dirty="0" err="1" smtClean="0">
                  <a:solidFill>
                    <a:schemeClr val="tx1"/>
                  </a:solidFill>
                </a:rPr>
                <a:t>uniqeness</a:t>
              </a:r>
              <a:endParaRPr lang="en-US" sz="800" b="0" dirty="0" smtClean="0">
                <a:solidFill>
                  <a:schemeClr val="tx1"/>
                </a:solidFill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[number </a:t>
              </a:r>
              <a:r>
                <a:rPr lang="en-US" sz="800" b="0" dirty="0" err="1" smtClean="0">
                  <a:solidFill>
                    <a:schemeClr val="tx1"/>
                  </a:solidFill>
                </a:rPr>
                <a:t>pf</a:t>
              </a:r>
              <a:r>
                <a:rPr lang="en-US" sz="800" b="0" dirty="0" smtClean="0">
                  <a:solidFill>
                    <a:schemeClr val="tx1"/>
                  </a:solidFill>
                </a:rPr>
                <a:t> paths, or host or type of device </a:t>
              </a:r>
              <a:r>
                <a:rPr lang="en-US" sz="800" b="0" dirty="0" err="1" smtClean="0">
                  <a:solidFill>
                    <a:schemeClr val="tx1"/>
                  </a:solidFill>
                </a:rPr>
                <a:t>etc</a:t>
              </a:r>
              <a:r>
                <a:rPr lang="en-US" sz="800" b="0" dirty="0" smtClean="0">
                  <a:solidFill>
                    <a:schemeClr val="tx1"/>
                  </a:solidFill>
                </a:rPr>
                <a:t>]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 flipV="1">
              <a:off x="405146" y="5030479"/>
              <a:ext cx="0" cy="81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1225343" y="6063092"/>
            <a:ext cx="7616732" cy="613734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Capacity is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calculated based on allocations. </a:t>
            </a: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Ie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, shared or dedicated and its device type and its # of paths..</a:t>
            </a:r>
            <a:r>
              <a:rPr kumimoji="0" lang="en-US" sz="11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etc</a:t>
            </a:r>
            <a:r>
              <a:rPr lang="en-US" sz="1100" b="0" dirty="0" smtClean="0">
                <a:solidFill>
                  <a:schemeClr val="tx1"/>
                </a:solidFill>
              </a:rPr>
              <a:t>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You need a capacity report for a host which has TDEV, RDFs, BCVs with some devices shared with another,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don’t look further, you have it all here…! ( continued)</a:t>
            </a:r>
          </a:p>
        </p:txBody>
      </p:sp>
    </p:spTree>
    <p:extLst>
      <p:ext uri="{BB962C8B-B14F-4D97-AF65-F5344CB8AC3E}">
        <p14:creationId xmlns:p14="http://schemas.microsoft.com/office/powerpoint/2010/main" val="166920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69610"/>
            <a:ext cx="66341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</a:rPr>
              <a:t>symm_dev_allocation.ksh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 device level details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), initiator details ( SID.WWN)  and a summary (SID.xls) of capacity allocations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and SID.xls in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/&lt;DATE&gt;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60325" y="3756308"/>
            <a:ext cx="7616732" cy="1407972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This shows a host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“workcap1” has:</a:t>
            </a:r>
          </a:p>
          <a:p>
            <a:pPr marL="228600" marR="0" indent="-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Two paths</a:t>
            </a:r>
          </a:p>
          <a:p>
            <a:pPr marL="228600" marR="0" indent="-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Sharing all its devices with another host “workcbd1”</a:t>
            </a:r>
          </a:p>
          <a:p>
            <a:pPr marL="228600" marR="0" indent="-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It is connected to 4 different Symmetrix arrays</a:t>
            </a:r>
          </a:p>
          <a:p>
            <a:pPr marL="228600" marR="0" indent="-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It has both replicated and non-replicated devices</a:t>
            </a:r>
          </a:p>
          <a:p>
            <a:pPr marL="228600" marR="0" indent="-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All paths on both the hosts were online when the script was run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5" y="5164280"/>
            <a:ext cx="6272686" cy="149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6479722" y="5264283"/>
            <a:ext cx="2238252" cy="1407972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Going through the </a:t>
            </a:r>
            <a:r>
              <a:rPr lang="en-US" sz="1100" b="0" dirty="0" err="1" smtClean="0">
                <a:solidFill>
                  <a:schemeClr val="tx1"/>
                </a:solidFill>
              </a:rPr>
              <a:t>SID.out</a:t>
            </a:r>
            <a:r>
              <a:rPr lang="en-US" sz="1100" b="0" dirty="0" smtClean="0">
                <a:solidFill>
                  <a:schemeClr val="tx1"/>
                </a:solidFill>
              </a:rPr>
              <a:t> file will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Provide the device detail for the host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In this case, the 1GB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2-Way-Mirrir could be the cluster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Quorum/heart-beat disks</a:t>
            </a:r>
          </a:p>
        </p:txBody>
      </p:sp>
    </p:spTree>
    <p:extLst>
      <p:ext uri="{BB962C8B-B14F-4D97-AF65-F5344CB8AC3E}">
        <p14:creationId xmlns:p14="http://schemas.microsoft.com/office/powerpoint/2010/main" val="34181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18" y="2850996"/>
            <a:ext cx="30956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</a:rPr>
              <a:t>symm_dev_allocation.ksh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 device level details (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), initiator details ( SID.WWN)  and a summary (SID.xls) of capacity allocations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scans through the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Generates 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SID.out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 and SID.xls in 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symm_usage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/&lt;DATE&gt;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OUTPUT (SID.WWN)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555971"/>
            <a:ext cx="1361602" cy="1657790"/>
            <a:chOff x="61953" y="4971611"/>
            <a:chExt cx="1361602" cy="1657790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361602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Hostname referred in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SID.out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and SID.xls files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V="1">
              <a:off x="428281" y="4971611"/>
              <a:ext cx="0" cy="13564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1495129" y="4486051"/>
            <a:ext cx="1060657" cy="1028654"/>
            <a:chOff x="61953" y="5670662"/>
            <a:chExt cx="1060657" cy="1028654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97979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Its WWN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V="1">
              <a:off x="228600" y="5670662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6" name="Rectangle 45"/>
          <p:cNvSpPr/>
          <p:nvPr/>
        </p:nvSpPr>
        <p:spPr bwMode="auto">
          <a:xfrm>
            <a:off x="2722419" y="3272258"/>
            <a:ext cx="6257030" cy="862449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It is </a:t>
            </a:r>
            <a:r>
              <a:rPr lang="en-US" sz="1100" b="0" dirty="0" smtClean="0">
                <a:solidFill>
                  <a:schemeClr val="tx1"/>
                </a:solidFill>
              </a:rPr>
              <a:t>possible that the same initiator is referred ( initiator group name) differently across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Symmetrix arrays. Use SID.WWN file to get the host name and scan through the rest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91" y="4728892"/>
            <a:ext cx="35147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 bwMode="auto">
          <a:xfrm>
            <a:off x="6047509" y="4441662"/>
            <a:ext cx="2721297" cy="2017138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This confirms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the initiator group name</a:t>
            </a:r>
            <a:endParaRPr lang="en-US" sz="1100" b="0" dirty="0">
              <a:solidFill>
                <a:schemeClr val="tx1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is consistent across all the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0" dirty="0" smtClean="0">
                <a:solidFill>
                  <a:schemeClr val="tx1"/>
                </a:solidFill>
              </a:rPr>
              <a:t>frames where from the host is provisioned</a:t>
            </a:r>
            <a:endParaRPr kumimoji="0" lang="en-US" sz="11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0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24850" y="6070885"/>
            <a:ext cx="346075" cy="161925"/>
          </a:xfrm>
        </p:spPr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emc_r1r2r3bcv.ksh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Reporting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Creates inventory R1-BCV-R2-BCV mapping file for VMAX arrays which has RDF1 devices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 ( scan through CWS)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Solutions Enabler 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</a:rPr>
              <a:t>Creates inventory R1-BCV-R2-BCV mapping file for VMAX arrays which has RDF1 </a:t>
            </a:r>
            <a:r>
              <a:rPr lang="en-US" b="0" dirty="0" smtClean="0">
                <a:solidFill>
                  <a:schemeClr val="tx1"/>
                </a:solidFill>
              </a:rPr>
              <a:t>devices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apstor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/reports/symm_r1r2bcv/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SCHEDULE	: DAILY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953" y="4135381"/>
            <a:ext cx="1060657" cy="1259225"/>
            <a:chOff x="61953" y="5370176"/>
            <a:chExt cx="1060657" cy="1259225"/>
          </a:xfrm>
        </p:grpSpPr>
        <p:sp>
          <p:nvSpPr>
            <p:cNvPr id="2" name="Rectangle 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RDF1 Device Name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V="1">
              <a:off x="207034" y="5370176"/>
              <a:ext cx="0" cy="94576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1020011" y="4074765"/>
            <a:ext cx="1060657" cy="782977"/>
            <a:chOff x="409823" y="5773686"/>
            <a:chExt cx="1060657" cy="78297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09823" y="6255326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SRC FRAME</a:t>
              </a:r>
            </a:p>
          </p:txBody>
        </p:sp>
        <p:cxnSp>
          <p:nvCxnSpPr>
            <p:cNvPr id="19" name="Straight Arrow Connector 18"/>
            <p:cNvCxnSpPr>
              <a:stCxn id="18" idx="0"/>
            </p:cNvCxnSpPr>
            <p:nvPr/>
          </p:nvCxnSpPr>
          <p:spPr bwMode="auto">
            <a:xfrm flipH="1" flipV="1">
              <a:off x="940151" y="5773686"/>
              <a:ext cx="1" cy="4816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2263126" y="4107911"/>
            <a:ext cx="1060657" cy="706582"/>
            <a:chOff x="61953" y="5922819"/>
            <a:chExt cx="1060657" cy="70658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Host Allocated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3601369" y="4085077"/>
            <a:ext cx="1060657" cy="1496292"/>
            <a:chOff x="61953" y="5133109"/>
            <a:chExt cx="1060657" cy="1496292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Dev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  <a:r>
                <a:rPr kumimoji="0" 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Grp</a:t>
              </a: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Name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GNS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0" name="Straight Arrow Connector 29"/>
            <p:cNvCxnSpPr>
              <a:stCxn id="29" idx="0"/>
            </p:cNvCxnSpPr>
            <p:nvPr/>
          </p:nvCxnSpPr>
          <p:spPr bwMode="auto">
            <a:xfrm flipV="1">
              <a:off x="592282" y="5133109"/>
              <a:ext cx="0" cy="11949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4202473" y="4064189"/>
            <a:ext cx="1060657" cy="1049483"/>
            <a:chOff x="61953" y="5579918"/>
            <a:chExt cx="1060657" cy="1049483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Local BCV</a:t>
              </a:r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 bwMode="auto">
            <a:xfrm flipV="1">
              <a:off x="592282" y="5579918"/>
              <a:ext cx="0" cy="7481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4" name="Group 33"/>
          <p:cNvGrpSpPr/>
          <p:nvPr/>
        </p:nvGrpSpPr>
        <p:grpSpPr>
          <a:xfrm>
            <a:off x="4908883" y="4064189"/>
            <a:ext cx="1060657" cy="706582"/>
            <a:chOff x="61953" y="5922819"/>
            <a:chExt cx="1060657" cy="706582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1953" y="6328064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BCV Host</a:t>
              </a: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 bwMode="auto">
            <a:xfrm flipV="1">
              <a:off x="592282" y="5922819"/>
              <a:ext cx="0" cy="4052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5969539" y="4074765"/>
            <a:ext cx="1060657" cy="2016907"/>
            <a:chOff x="61952" y="5546772"/>
            <a:chExt cx="1060657" cy="2016907"/>
          </a:xfrm>
        </p:grpSpPr>
        <p:sp>
          <p:nvSpPr>
            <p:cNvPr id="44" name="Rectangle 43"/>
            <p:cNvSpPr/>
            <p:nvPr/>
          </p:nvSpPr>
          <p:spPr bwMode="auto">
            <a:xfrm>
              <a:off x="61952" y="7262342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TF Type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Mirror/clone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5" name="Straight Arrow Connector 44"/>
            <p:cNvCxnSpPr>
              <a:stCxn id="44" idx="0"/>
            </p:cNvCxnSpPr>
            <p:nvPr/>
          </p:nvCxnSpPr>
          <p:spPr bwMode="auto">
            <a:xfrm flipV="1">
              <a:off x="592281" y="5546772"/>
              <a:ext cx="0" cy="17155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48" y="3071178"/>
            <a:ext cx="1620981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6924177" y="4056565"/>
            <a:ext cx="1060657" cy="1102514"/>
            <a:chOff x="-315734" y="6003412"/>
            <a:chExt cx="1060657" cy="1102514"/>
          </a:xfrm>
        </p:grpSpPr>
        <p:sp>
          <p:nvSpPr>
            <p:cNvPr id="38" name="Rectangle 37"/>
            <p:cNvSpPr/>
            <p:nvPr/>
          </p:nvSpPr>
          <p:spPr bwMode="auto">
            <a:xfrm>
              <a:off x="-315734" y="6804589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R2 Device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V="1">
              <a:off x="303722" y="6003412"/>
              <a:ext cx="0" cy="80117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6566044" y="4056565"/>
            <a:ext cx="1060657" cy="1488709"/>
            <a:chOff x="88453" y="5818466"/>
            <a:chExt cx="1060657" cy="1488709"/>
          </a:xfrm>
        </p:grpSpPr>
        <p:sp>
          <p:nvSpPr>
            <p:cNvPr id="41" name="Rectangle 40"/>
            <p:cNvSpPr/>
            <p:nvPr/>
          </p:nvSpPr>
          <p:spPr bwMode="auto">
            <a:xfrm>
              <a:off x="88453" y="7005838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LBCV PAIR STATUS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 bwMode="auto">
            <a:xfrm flipV="1">
              <a:off x="333865" y="5818466"/>
              <a:ext cx="0" cy="11873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7587101" y="4047447"/>
            <a:ext cx="1060657" cy="692152"/>
            <a:chOff x="-226607" y="6003413"/>
            <a:chExt cx="1060657" cy="692152"/>
          </a:xfrm>
        </p:grpSpPr>
        <p:sp>
          <p:nvSpPr>
            <p:cNvPr id="48" name="Rectangle 47"/>
            <p:cNvSpPr/>
            <p:nvPr/>
          </p:nvSpPr>
          <p:spPr bwMode="auto">
            <a:xfrm>
              <a:off x="-226607" y="6394228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R2 Frame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9" name="Straight Arrow Connector 48"/>
            <p:cNvCxnSpPr>
              <a:stCxn id="48" idx="0"/>
            </p:cNvCxnSpPr>
            <p:nvPr/>
          </p:nvCxnSpPr>
          <p:spPr bwMode="auto">
            <a:xfrm flipV="1">
              <a:off x="303722" y="6003413"/>
              <a:ext cx="0" cy="39081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0" name="Group 49"/>
          <p:cNvGrpSpPr/>
          <p:nvPr/>
        </p:nvGrpSpPr>
        <p:grpSpPr>
          <a:xfrm>
            <a:off x="8056361" y="4135381"/>
            <a:ext cx="1060657" cy="1381906"/>
            <a:chOff x="-226607" y="5313659"/>
            <a:chExt cx="1060657" cy="1381906"/>
          </a:xfrm>
        </p:grpSpPr>
        <p:sp>
          <p:nvSpPr>
            <p:cNvPr id="51" name="Rectangle 50"/>
            <p:cNvSpPr/>
            <p:nvPr/>
          </p:nvSpPr>
          <p:spPr bwMode="auto">
            <a:xfrm>
              <a:off x="-226607" y="6394228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R2 HOST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 flipV="1">
              <a:off x="681409" y="5313659"/>
              <a:ext cx="0" cy="10805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8083343" y="5765662"/>
            <a:ext cx="2104266" cy="301337"/>
            <a:chOff x="-226607" y="6394228"/>
            <a:chExt cx="2104266" cy="301337"/>
          </a:xfrm>
        </p:grpSpPr>
        <p:sp>
          <p:nvSpPr>
            <p:cNvPr id="54" name="Rectangle 53"/>
            <p:cNvSpPr/>
            <p:nvPr/>
          </p:nvSpPr>
          <p:spPr bwMode="auto">
            <a:xfrm>
              <a:off x="-226607" y="6394228"/>
              <a:ext cx="1060657" cy="301337"/>
            </a:xfrm>
            <a:prstGeom prst="rect">
              <a:avLst/>
            </a:prstGeom>
            <a:noFill/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800" b="0" dirty="0" smtClean="0">
                  <a:solidFill>
                    <a:schemeClr val="tx1"/>
                  </a:solidFill>
                </a:rPr>
                <a:t>And So on…!!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5" name="Straight Arrow Connector 54"/>
            <p:cNvCxnSpPr>
              <a:stCxn id="54" idx="3"/>
            </p:cNvCxnSpPr>
            <p:nvPr/>
          </p:nvCxnSpPr>
          <p:spPr bwMode="auto">
            <a:xfrm flipV="1">
              <a:off x="834050" y="6544896"/>
              <a:ext cx="1043609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1" name="Rectangle 60"/>
          <p:cNvSpPr/>
          <p:nvPr/>
        </p:nvSpPr>
        <p:spPr bwMode="auto">
          <a:xfrm>
            <a:off x="207034" y="5581369"/>
            <a:ext cx="3995439" cy="1167301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0" dirty="0">
                <a:solidFill>
                  <a:schemeClr val="tx1"/>
                </a:solidFill>
              </a:rPr>
              <a:t>This report is a place </a:t>
            </a:r>
            <a:r>
              <a:rPr lang="en-US" sz="1100" b="0" dirty="0" smtClean="0">
                <a:solidFill>
                  <a:schemeClr val="tx1"/>
                </a:solidFill>
              </a:rPr>
              <a:t>where you </a:t>
            </a:r>
            <a:r>
              <a:rPr lang="en-US" sz="1100" b="0" dirty="0">
                <a:solidFill>
                  <a:schemeClr val="tx1"/>
                </a:solidFill>
              </a:rPr>
              <a:t>to look for :</a:t>
            </a:r>
          </a:p>
          <a:p>
            <a:pPr marL="228600" indent="-228600">
              <a:buFontTx/>
              <a:buAutoNum type="arabicPeriod"/>
            </a:pPr>
            <a:r>
              <a:rPr lang="en-US" sz="1100" b="0" dirty="0">
                <a:solidFill>
                  <a:schemeClr val="tx1"/>
                </a:solidFill>
              </a:rPr>
              <a:t>COB </a:t>
            </a:r>
            <a:r>
              <a:rPr lang="en-US" sz="1100" b="0" dirty="0" smtClean="0">
                <a:solidFill>
                  <a:schemeClr val="tx1"/>
                </a:solidFill>
              </a:rPr>
              <a:t>preparations ( end to end mapping..!)</a:t>
            </a:r>
            <a:endParaRPr lang="en-US" sz="1100" b="0" dirty="0">
              <a:solidFill>
                <a:schemeClr val="tx1"/>
              </a:solidFill>
            </a:endParaRPr>
          </a:p>
          <a:p>
            <a:pPr marL="228600" indent="-228600">
              <a:buFontTx/>
              <a:buAutoNum type="arabicPeriod"/>
            </a:pPr>
            <a:r>
              <a:rPr lang="en-US" sz="1100" b="0" dirty="0">
                <a:solidFill>
                  <a:schemeClr val="tx1"/>
                </a:solidFill>
              </a:rPr>
              <a:t>Replication discrepancies</a:t>
            </a:r>
          </a:p>
          <a:p>
            <a:pPr marL="228600" indent="-228600">
              <a:buFontTx/>
              <a:buAutoNum type="arabicPeriod"/>
            </a:pPr>
            <a:r>
              <a:rPr lang="en-US" sz="1100" b="0" dirty="0">
                <a:solidFill>
                  <a:schemeClr val="tx1"/>
                </a:solidFill>
              </a:rPr>
              <a:t>Host masking discrepancies</a:t>
            </a:r>
          </a:p>
          <a:p>
            <a:pPr marL="228600" indent="-228600">
              <a:buFontTx/>
              <a:buAutoNum type="arabicPeriod"/>
            </a:pPr>
            <a:r>
              <a:rPr lang="en-US" sz="1100" b="0" dirty="0">
                <a:solidFill>
                  <a:schemeClr val="tx1"/>
                </a:solidFill>
              </a:rPr>
              <a:t>GNS correctness </a:t>
            </a:r>
          </a:p>
        </p:txBody>
      </p:sp>
    </p:spTree>
    <p:extLst>
      <p:ext uri="{BB962C8B-B14F-4D97-AF65-F5344CB8AC3E}">
        <p14:creationId xmlns:p14="http://schemas.microsoft.com/office/powerpoint/2010/main" val="27460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 smtClean="0">
              <a:solidFill>
                <a:schemeClr val="tx1"/>
              </a:solidFill>
              <a:latin typeface="+mn-lt"/>
            </a:endParaRPr>
          </a:p>
          <a:p>
            <a:endParaRPr lang="en-US" sz="4000" dirty="0">
              <a:solidFill>
                <a:schemeClr val="tx1"/>
              </a:solidFill>
              <a:latin typeface="+mn-lt"/>
            </a:endParaRPr>
          </a:p>
          <a:p>
            <a:r>
              <a:rPr lang="en-US" sz="4000" dirty="0" smtClean="0">
                <a:solidFill>
                  <a:schemeClr val="tx1"/>
                </a:solidFill>
                <a:latin typeface="+mn-lt"/>
              </a:rPr>
              <a:t>HDS , VNX and CX Arrays will have the similar reports generated in its respective directories.</a:t>
            </a:r>
          </a:p>
          <a:p>
            <a:r>
              <a:rPr lang="en-US" sz="4000" b="0" dirty="0" smtClean="0">
                <a:solidFill>
                  <a:schemeClr val="tx1"/>
                </a:solidFill>
                <a:latin typeface="+mn-lt"/>
              </a:rPr>
              <a:t>-   Device wise allocation</a:t>
            </a:r>
          </a:p>
          <a:p>
            <a:pPr marL="571500" indent="-571500">
              <a:buFontTx/>
              <a:buChar char="-"/>
            </a:pPr>
            <a:r>
              <a:rPr lang="en-US" sz="4000" b="0" dirty="0" smtClean="0">
                <a:solidFill>
                  <a:schemeClr val="tx1"/>
                </a:solidFill>
                <a:latin typeface="+mn-lt"/>
              </a:rPr>
              <a:t>Host allocation summary</a:t>
            </a:r>
          </a:p>
          <a:p>
            <a:pPr marL="571500" indent="-571500">
              <a:buFontTx/>
              <a:buChar char="-"/>
            </a:pPr>
            <a:r>
              <a:rPr lang="en-US" sz="4000" b="0" dirty="0" smtClean="0">
                <a:solidFill>
                  <a:schemeClr val="tx1"/>
                </a:solidFill>
                <a:latin typeface="+mn-lt"/>
              </a:rPr>
              <a:t>Host to WWN mapping</a:t>
            </a:r>
          </a:p>
          <a:p>
            <a:pPr marL="571500" indent="-571500">
              <a:buFontTx/>
              <a:buChar char="-"/>
            </a:pPr>
            <a:r>
              <a:rPr lang="en-US" sz="4000" b="0" dirty="0" smtClean="0">
                <a:solidFill>
                  <a:schemeClr val="tx1"/>
                </a:solidFill>
                <a:latin typeface="+mn-lt"/>
              </a:rPr>
              <a:t>Pool usage </a:t>
            </a:r>
          </a:p>
          <a:p>
            <a:pPr marL="1943100" lvl="3" indent="-571500">
              <a:buFontTx/>
              <a:buChar char="-"/>
            </a:pPr>
            <a:r>
              <a:rPr lang="en-US" sz="4000" b="0" dirty="0" smtClean="0">
                <a:solidFill>
                  <a:schemeClr val="tx1"/>
                </a:solidFill>
                <a:latin typeface="+mn-lt"/>
              </a:rPr>
              <a:t>( LAB)</a:t>
            </a:r>
          </a:p>
          <a:p>
            <a:pPr marL="571500" indent="-571500">
              <a:buFontTx/>
              <a:buChar char="-"/>
            </a:pPr>
            <a:endParaRPr lang="en-US" sz="4000" b="0" dirty="0">
              <a:solidFill>
                <a:schemeClr val="tx1"/>
              </a:solidFill>
              <a:latin typeface="+mn-lt"/>
            </a:endParaRPr>
          </a:p>
          <a:p>
            <a:endParaRPr lang="en-US" sz="4000" dirty="0">
              <a:solidFill>
                <a:schemeClr val="tx1"/>
              </a:solidFill>
              <a:latin typeface="+mn-lt"/>
            </a:endParaRPr>
          </a:p>
          <a:p>
            <a:r>
              <a:rPr lang="en-US" sz="5400" dirty="0">
                <a:latin typeface="+mn-lt"/>
                <a:cs typeface="Calibri" panose="020F0502020204030204" pitchFamily="34" charset="0"/>
              </a:rPr>
              <a:t> </a:t>
            </a:r>
            <a:endParaRPr lang="en-US" sz="5400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</p:spTree>
    <p:extLst>
      <p:ext uri="{BB962C8B-B14F-4D97-AF65-F5344CB8AC3E}">
        <p14:creationId xmlns:p14="http://schemas.microsoft.com/office/powerpoint/2010/main" val="994389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22" y="1134156"/>
            <a:ext cx="863504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sym_event_mon.ksh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Monitoring - Alerts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Check symevent for new alerts via solutions enabler symcli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Symmetrix ID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EMC DMX/VMAX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Send email to group DL with alert details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SCHEDULE	: Hourly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=================================================================================</a:t>
            </a: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3" y="2857500"/>
            <a:ext cx="608647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619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22" y="1134156"/>
            <a:ext cx="863504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symm_env_data_mon.ksh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Monitoring - Alerts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Check symevent for new alerts via solutions enabler symcli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Symmetrix ID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EMC DMX/VMAX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Send email to group DL with alert details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SCHEDULE	: Hourly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=================================================================================</a:t>
            </a: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7" y="3103926"/>
            <a:ext cx="74104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4550434" y="4675551"/>
            <a:ext cx="3995439" cy="1167301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0" dirty="0" smtClean="0">
                <a:solidFill>
                  <a:schemeClr val="tx1"/>
                </a:solidFill>
              </a:rPr>
              <a:t>The alert will be sent ( hourly) until the issue is fixed..!!!</a:t>
            </a:r>
            <a:endParaRPr lang="en-US" sz="11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5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92" y="3232496"/>
            <a:ext cx="57435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22" y="1134156"/>
            <a:ext cx="863504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</a:t>
            </a:r>
            <a:r>
              <a:rPr lang="en-US" dirty="0" err="1" smtClean="0">
                <a:solidFill>
                  <a:schemeClr val="tx1"/>
                </a:solidFill>
                <a:latin typeface="+mn-lt"/>
              </a:rPr>
              <a:t>clariion_CRU_check_state.ksh</a:t>
            </a:r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b="0" dirty="0" smtClean="0">
                <a:solidFill>
                  <a:schemeClr val="tx1"/>
                </a:solidFill>
                <a:latin typeface="+mn-lt"/>
              </a:rPr>
              <a:t>CATEGORY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	: Monitoring - Alerts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Check symevent for new alerts via solutions enabler </a:t>
            </a:r>
            <a:r>
              <a:rPr lang="en-US" b="0" dirty="0" err="1" smtClean="0">
                <a:solidFill>
                  <a:schemeClr val="tx1"/>
                </a:solidFill>
                <a:latin typeface="+mn-lt"/>
              </a:rPr>
              <a:t>naviseccli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NONE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NAVISECCLI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Send email to group DL with alert details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SCHEDULE	: Hourly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=================================================================================</a:t>
            </a: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550434" y="4675551"/>
            <a:ext cx="3995439" cy="1167301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0" dirty="0" smtClean="0">
                <a:solidFill>
                  <a:schemeClr val="tx1"/>
                </a:solidFill>
              </a:rPr>
              <a:t>The alert will be sent ( hourly) until the issue is fixed..!!!</a:t>
            </a:r>
            <a:endParaRPr lang="en-US" sz="11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514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4EBB7-8BAE-467B-B468-608E1F68A6A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034" y="793631"/>
            <a:ext cx="863504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endParaRPr lang="en-US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SCRIPT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TITLE	: pinger.ksh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CATEGORY	: Monitoring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DESCRIPTION	: Polls all storage equipment management IPs every hour to check 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status.</a:t>
            </a:r>
            <a:endParaRPr lang="en-US" b="0" dirty="0">
              <a:solidFill>
                <a:schemeClr val="tx1"/>
              </a:solidFill>
              <a:latin typeface="+mn-lt"/>
            </a:endParaRP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ARGUMENTS	: IP address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TECHNOLOGY	: All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ACTION 	</a:t>
            </a:r>
            <a:r>
              <a:rPr lang="en-US" b="0" dirty="0" smtClean="0">
                <a:solidFill>
                  <a:schemeClr val="tx1"/>
                </a:solidFill>
                <a:latin typeface="+mn-lt"/>
              </a:rPr>
              <a:t>: </a:t>
            </a:r>
            <a:r>
              <a:rPr lang="en-US" b="0" dirty="0">
                <a:solidFill>
                  <a:schemeClr val="tx1"/>
                </a:solidFill>
                <a:latin typeface="+mn-lt"/>
              </a:rPr>
              <a:t>Send email to group DL if ping fails</a:t>
            </a:r>
          </a:p>
          <a:p>
            <a:r>
              <a:rPr lang="en-US" b="0" dirty="0">
                <a:solidFill>
                  <a:schemeClr val="tx1"/>
                </a:solidFill>
                <a:latin typeface="+mn-lt"/>
              </a:rPr>
              <a:t>SCHEDULE	: Hourly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SAMPLE OUTPUT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 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============================================================================================================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r>
              <a:rPr lang="en-US" sz="1200" dirty="0">
                <a:latin typeface="+mn-lt"/>
                <a:cs typeface="Calibri" panose="020F0502020204030204" pitchFamily="34" charset="0"/>
              </a:rPr>
              <a:t> </a:t>
            </a:r>
            <a:endParaRPr lang="en-US" sz="1200" dirty="0" smtClean="0">
              <a:latin typeface="+mn-lt"/>
              <a:cs typeface="Calibri" panose="020F0502020204030204" pitchFamily="34" charset="0"/>
            </a:endParaRPr>
          </a:p>
          <a:p>
            <a:endParaRPr lang="en-US" sz="1200" b="0" dirty="0">
              <a:latin typeface="Lucida Console" panose="020B0609040504020204" pitchFamily="49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079" y="391774"/>
            <a:ext cx="5691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C95DD"/>
                </a:solidFill>
                <a:latin typeface="Cambria" pitchFamily="18" charset="0"/>
                <a:ea typeface="+mj-ea"/>
                <a:cs typeface="+mj-cs"/>
              </a:rPr>
              <a:t>Automation and Reporting - Alert / Monitoring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00" y="3176331"/>
            <a:ext cx="860107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550434" y="4675551"/>
            <a:ext cx="3995439" cy="1167301"/>
          </a:xfrm>
          <a:prstGeom prst="rect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100" b="0" dirty="0" smtClean="0">
                <a:solidFill>
                  <a:schemeClr val="tx1"/>
                </a:solidFill>
              </a:rPr>
              <a:t>The alert will be sent ( hourly) until the issue is fixed..!!!</a:t>
            </a:r>
            <a:endParaRPr lang="en-US" sz="11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20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t_citi_template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3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4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5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6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7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8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9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0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1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2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3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4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5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16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5472</TotalTime>
  <Words>1498</Words>
  <Application>Microsoft Office PowerPoint</Application>
  <PresentationFormat>On-screen Show (4:3)</PresentationFormat>
  <Paragraphs>547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ot_citi_template1</vt:lpstr>
      <vt:lpstr>               FTSM – SCRIPT IMPLEMENTATION                           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>ss84555</dc:creator>
  <cp:lastModifiedBy>Ashok Kumar Reddy</cp:lastModifiedBy>
  <cp:revision>359</cp:revision>
  <dcterms:created xsi:type="dcterms:W3CDTF">2008-10-21T06:06:49Z</dcterms:created>
  <dcterms:modified xsi:type="dcterms:W3CDTF">2016-03-03T04:03:14Z</dcterms:modified>
</cp:coreProperties>
</file>