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65"/>
  </p:notesMasterIdLst>
  <p:sldIdLst>
    <p:sldId id="257" r:id="rId6"/>
    <p:sldId id="258" r:id="rId7"/>
    <p:sldId id="259" r:id="rId8"/>
    <p:sldId id="260" r:id="rId9"/>
    <p:sldId id="261" r:id="rId10"/>
    <p:sldId id="262" r:id="rId11"/>
    <p:sldId id="263" r:id="rId12"/>
    <p:sldId id="264" r:id="rId13"/>
    <p:sldId id="314" r:id="rId14"/>
    <p:sldId id="265" r:id="rId15"/>
    <p:sldId id="269" r:id="rId16"/>
    <p:sldId id="297" r:id="rId17"/>
    <p:sldId id="298" r:id="rId18"/>
    <p:sldId id="273" r:id="rId19"/>
    <p:sldId id="270" r:id="rId20"/>
    <p:sldId id="271" r:id="rId21"/>
    <p:sldId id="272" r:id="rId22"/>
    <p:sldId id="274" r:id="rId23"/>
    <p:sldId id="275" r:id="rId24"/>
    <p:sldId id="276" r:id="rId25"/>
    <p:sldId id="299" r:id="rId26"/>
    <p:sldId id="300" r:id="rId27"/>
    <p:sldId id="301" r:id="rId28"/>
    <p:sldId id="302" r:id="rId29"/>
    <p:sldId id="303" r:id="rId30"/>
    <p:sldId id="304" r:id="rId31"/>
    <p:sldId id="305" r:id="rId32"/>
    <p:sldId id="306" r:id="rId33"/>
    <p:sldId id="307" r:id="rId34"/>
    <p:sldId id="308" r:id="rId35"/>
    <p:sldId id="310" r:id="rId36"/>
    <p:sldId id="311" r:id="rId37"/>
    <p:sldId id="266" r:id="rId38"/>
    <p:sldId id="267" r:id="rId39"/>
    <p:sldId id="268" r:id="rId40"/>
    <p:sldId id="279" r:id="rId41"/>
    <p:sldId id="280" r:id="rId42"/>
    <p:sldId id="281" r:id="rId43"/>
    <p:sldId id="282" r:id="rId44"/>
    <p:sldId id="283" r:id="rId45"/>
    <p:sldId id="284" r:id="rId46"/>
    <p:sldId id="277" r:id="rId47"/>
    <p:sldId id="278" r:id="rId48"/>
    <p:sldId id="285" r:id="rId49"/>
    <p:sldId id="286" r:id="rId50"/>
    <p:sldId id="287" r:id="rId51"/>
    <p:sldId id="289" r:id="rId52"/>
    <p:sldId id="290" r:id="rId53"/>
    <p:sldId id="292" r:id="rId54"/>
    <p:sldId id="291" r:id="rId55"/>
    <p:sldId id="293" r:id="rId56"/>
    <p:sldId id="294" r:id="rId57"/>
    <p:sldId id="295" r:id="rId58"/>
    <p:sldId id="315" r:id="rId59"/>
    <p:sldId id="318" r:id="rId60"/>
    <p:sldId id="317" r:id="rId61"/>
    <p:sldId id="316" r:id="rId62"/>
    <p:sldId id="296" r:id="rId63"/>
    <p:sldId id="312"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152" autoAdjust="0"/>
  </p:normalViewPr>
  <p:slideViewPr>
    <p:cSldViewPr>
      <p:cViewPr varScale="1">
        <p:scale>
          <a:sx n="102" d="100"/>
          <a:sy n="102" d="100"/>
        </p:scale>
        <p:origin x="-234" y="-102"/>
      </p:cViewPr>
      <p:guideLst>
        <p:guide orient="horz" pos="2160"/>
        <p:guide pos="2880"/>
      </p:guideLst>
    </p:cSldViewPr>
  </p:slideViewPr>
  <p:notesTextViewPr>
    <p:cViewPr>
      <p:scale>
        <a:sx n="200" d="100"/>
        <a:sy n="2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EE9C97-A788-45FD-8D33-6C73419428FE}" type="datetimeFigureOut">
              <a:rPr lang="en-US" smtClean="0"/>
              <a:pPr/>
              <a:t>7/14/2015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CDC579-5240-4F01-9EEA-20C194DE49EA}" type="slidenum">
              <a:rPr lang="en-US" smtClean="0"/>
              <a:pPr/>
              <a:t>‹#›</a:t>
            </a:fld>
            <a:endParaRPr lang="en-US" dirty="0"/>
          </a:p>
        </p:txBody>
      </p:sp>
    </p:spTree>
    <p:extLst>
      <p:ext uri="{BB962C8B-B14F-4D97-AF65-F5344CB8AC3E}">
        <p14:creationId xmlns:p14="http://schemas.microsoft.com/office/powerpoint/2010/main" val="3572160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EMC</a:t>
            </a:r>
            <a:r>
              <a:rPr lang="en-US" baseline="0" dirty="0" smtClean="0"/>
              <a:t> indicated the flash pool fill should be higher, especially when the PRC is set to 1.  An Epack to fix this issue should be coming shortly.</a:t>
            </a:r>
            <a:endParaRPr lang="en-US" dirty="0"/>
          </a:p>
        </p:txBody>
      </p:sp>
      <p:sp>
        <p:nvSpPr>
          <p:cNvPr id="4" name="Slide Number Placeholder 3"/>
          <p:cNvSpPr>
            <a:spLocks noGrp="1"/>
          </p:cNvSpPr>
          <p:nvPr>
            <p:ph type="sldNum" sz="quarter" idx="10"/>
          </p:nvPr>
        </p:nvSpPr>
        <p:spPr/>
        <p:txBody>
          <a:bodyPr/>
          <a:lstStyle/>
          <a:p>
            <a:fld id="{8DD92259-7803-40EB-B05F-582BBBDBC99B}" type="slidenum">
              <a:rPr lang="en-US" smtClean="0"/>
              <a:pPr/>
              <a:t>4</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I/O profile obtained from the</a:t>
            </a:r>
            <a:r>
              <a:rPr lang="en-US" baseline="0" dirty="0" smtClean="0"/>
              <a:t> FAST pilot frame was used to derive the I/O profile used in the simulations.</a:t>
            </a:r>
            <a:endParaRPr lang="en-US" dirty="0"/>
          </a:p>
        </p:txBody>
      </p:sp>
      <p:sp>
        <p:nvSpPr>
          <p:cNvPr id="4" name="Slide Number Placeholder 3"/>
          <p:cNvSpPr>
            <a:spLocks noGrp="1"/>
          </p:cNvSpPr>
          <p:nvPr>
            <p:ph type="sldNum" sz="quarter" idx="10"/>
          </p:nvPr>
        </p:nvSpPr>
        <p:spPr/>
        <p:txBody>
          <a:bodyPr/>
          <a:lstStyle/>
          <a:p>
            <a:fld id="{8DD92259-7803-40EB-B05F-582BBBDBC99B}" type="slidenum">
              <a:rPr lang="en-US" smtClean="0"/>
              <a:pPr/>
              <a:t>6</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D92259-7803-40EB-B05F-582BBBDBC99B}" type="slidenum">
              <a:rPr lang="en-US" smtClean="0"/>
              <a:pPr/>
              <a:t>7</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Configure SymmMerge to emulate our FAST pilot</a:t>
            </a:r>
            <a:r>
              <a:rPr lang="en-US" baseline="0" dirty="0" smtClean="0"/>
              <a:t> performance metrics, note that the backend Max IOs/sec were twice as high on the actual frame.  SymmMerge showed 28,877 IOps versus 59,189 IOps for the pilot frame, a delta of 30,312.   Based on the STP data backend IOps should be closer to 30,590.   At first glance EMC Engineering believe this is an issue with SymmMerge.   </a:t>
            </a:r>
            <a:endParaRPr lang="en-US" dirty="0"/>
          </a:p>
        </p:txBody>
      </p:sp>
      <p:sp>
        <p:nvSpPr>
          <p:cNvPr id="4" name="Slide Number Placeholder 3"/>
          <p:cNvSpPr>
            <a:spLocks noGrp="1"/>
          </p:cNvSpPr>
          <p:nvPr>
            <p:ph type="sldNum" sz="quarter" idx="10"/>
          </p:nvPr>
        </p:nvSpPr>
        <p:spPr/>
        <p:txBody>
          <a:bodyPr/>
          <a:lstStyle/>
          <a:p>
            <a:fld id="{8DD92259-7803-40EB-B05F-582BBBDBC99B}" type="slidenum">
              <a:rPr lang="en-US" smtClean="0"/>
              <a:pPr/>
              <a:t>8</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Based upon a SymmMerge simulation the I/O metrics taken from frame 0425 should generate a BE I/O of 28,877.  The simulation took into account the distribution of the host I/O between the 3 tiers; however, BE-to-BE requests generated by FAST VP is beyond the capabilities of the simulator.</a:t>
            </a:r>
          </a:p>
        </p:txBody>
      </p:sp>
      <p:sp>
        <p:nvSpPr>
          <p:cNvPr id="4" name="Slide Number Placeholder 3"/>
          <p:cNvSpPr>
            <a:spLocks noGrp="1"/>
          </p:cNvSpPr>
          <p:nvPr>
            <p:ph type="sldNum" sz="quarter" idx="10"/>
          </p:nvPr>
        </p:nvSpPr>
        <p:spPr/>
        <p:txBody>
          <a:bodyPr/>
          <a:lstStyle/>
          <a:p>
            <a:fld id="{8DD92259-7803-40EB-B05F-582BBBDBC99B}" type="slidenum">
              <a:rPr lang="en-US" smtClean="0"/>
              <a:pPr/>
              <a:t>9</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a:r>
            <a:r>
              <a:rPr lang="en-US" baseline="0" dirty="0" smtClean="0"/>
              <a:t> 2:45 FE = 16100 and the BE = 23000 for a BE to FE ratio of 1.43:1.</a:t>
            </a:r>
            <a:endParaRPr lang="en-US" dirty="0"/>
          </a:p>
        </p:txBody>
      </p:sp>
      <p:sp>
        <p:nvSpPr>
          <p:cNvPr id="4" name="Slide Number Placeholder 3"/>
          <p:cNvSpPr>
            <a:spLocks noGrp="1"/>
          </p:cNvSpPr>
          <p:nvPr>
            <p:ph type="sldNum" sz="quarter" idx="10"/>
          </p:nvPr>
        </p:nvSpPr>
        <p:spPr/>
        <p:txBody>
          <a:bodyPr/>
          <a:lstStyle/>
          <a:p>
            <a:fld id="{8DD92259-7803-40EB-B05F-582BBBDBC99B}" type="slidenum">
              <a:rPr lang="en-US" smtClean="0"/>
              <a:pPr/>
              <a:t>10</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Estimated BE to BE IOPS as the</a:t>
            </a:r>
            <a:r>
              <a:rPr lang="en-US" baseline="0" dirty="0" smtClean="0"/>
              <a:t> result of FAST VP migrations @ 2:45:</a:t>
            </a:r>
          </a:p>
          <a:p>
            <a:r>
              <a:rPr lang="en-US" dirty="0" smtClean="0"/>
              <a:t>Read</a:t>
            </a:r>
            <a:r>
              <a:rPr lang="en-US" baseline="0" dirty="0" smtClean="0"/>
              <a:t> rate = 250, 250 X 12= 3000</a:t>
            </a:r>
          </a:p>
          <a:p>
            <a:r>
              <a:rPr lang="en-US" baseline="0" dirty="0" smtClean="0"/>
              <a:t>Write rate = 198, 198 X (12 X 6) = 14256</a:t>
            </a:r>
          </a:p>
          <a:p>
            <a:r>
              <a:rPr lang="en-US" baseline="0" dirty="0" smtClean="0"/>
              <a:t>Total VLUN BE to BE IOPS of 17,256</a:t>
            </a:r>
            <a:endParaRPr lang="en-US" dirty="0"/>
          </a:p>
        </p:txBody>
      </p:sp>
      <p:sp>
        <p:nvSpPr>
          <p:cNvPr id="4" name="Slide Number Placeholder 3"/>
          <p:cNvSpPr>
            <a:spLocks noGrp="1"/>
          </p:cNvSpPr>
          <p:nvPr>
            <p:ph type="sldNum" sz="quarter" idx="10"/>
          </p:nvPr>
        </p:nvSpPr>
        <p:spPr/>
        <p:txBody>
          <a:bodyPr/>
          <a:lstStyle/>
          <a:p>
            <a:fld id="{B6CDC579-5240-4F01-9EEA-20C194DE49EA}" type="slidenum">
              <a:rPr lang="en-US" smtClean="0"/>
              <a:pPr/>
              <a:t>11</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18,000KBps/280IOps=</a:t>
            </a:r>
            <a:r>
              <a:rPr lang="en-US" baseline="0" dirty="0" smtClean="0"/>
              <a:t> 64.3KB per read request</a:t>
            </a:r>
            <a:endParaRPr lang="en-US" dirty="0"/>
          </a:p>
        </p:txBody>
      </p:sp>
      <p:sp>
        <p:nvSpPr>
          <p:cNvPr id="4" name="Slide Number Placeholder 3"/>
          <p:cNvSpPr>
            <a:spLocks noGrp="1"/>
          </p:cNvSpPr>
          <p:nvPr>
            <p:ph type="sldNum" sz="quarter" idx="10"/>
          </p:nvPr>
        </p:nvSpPr>
        <p:spPr/>
        <p:txBody>
          <a:bodyPr/>
          <a:lstStyle/>
          <a:p>
            <a:fld id="{BD2594B7-0753-44B7-B6FE-E7F4F9DF0CA2}" type="slidenum">
              <a:rPr lang="en-US" smtClean="0"/>
              <a:pPr/>
              <a:t>12</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18,000KBps/220IOps=</a:t>
            </a:r>
            <a:r>
              <a:rPr lang="en-US" baseline="0" dirty="0" smtClean="0"/>
              <a:t> 81.8KB per read request  </a:t>
            </a:r>
            <a:endParaRPr lang="en-US" dirty="0" smtClean="0"/>
          </a:p>
          <a:p>
            <a:r>
              <a:rPr lang="en-US" dirty="0" smtClean="0"/>
              <a:t>The 81.8KB per write request is an</a:t>
            </a:r>
            <a:r>
              <a:rPr lang="en-US" baseline="0" dirty="0" smtClean="0"/>
              <a:t> indication that the extent migration were either 1 or 2 tracks.  The VLUN migration will only send tracks that are actually used.  Therefore, FAST VP measure business and migrates by extents, but movement maybe less than an extent if some tracks within the extent has not been written to.</a:t>
            </a:r>
          </a:p>
          <a:p>
            <a:endParaRPr lang="en-US" dirty="0"/>
          </a:p>
        </p:txBody>
      </p:sp>
      <p:sp>
        <p:nvSpPr>
          <p:cNvPr id="4" name="Slide Number Placeholder 3"/>
          <p:cNvSpPr>
            <a:spLocks noGrp="1"/>
          </p:cNvSpPr>
          <p:nvPr>
            <p:ph type="sldNum" sz="quarter" idx="10"/>
          </p:nvPr>
        </p:nvSpPr>
        <p:spPr/>
        <p:txBody>
          <a:bodyPr/>
          <a:lstStyle/>
          <a:p>
            <a:fld id="{BD2594B7-0753-44B7-B6FE-E7F4F9DF0CA2}" type="slidenum">
              <a:rPr lang="en-US" smtClean="0"/>
              <a:pPr/>
              <a:t>13</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2:45</a:t>
            </a:r>
          </a:p>
          <a:p>
            <a:r>
              <a:rPr lang="en-US" dirty="0" smtClean="0"/>
              <a:t>Read IOPS = 250</a:t>
            </a:r>
          </a:p>
          <a:p>
            <a:r>
              <a:rPr lang="en-US" dirty="0" smtClean="0"/>
              <a:t>Write IOPS = 198</a:t>
            </a:r>
            <a:endParaRPr lang="en-US" dirty="0"/>
          </a:p>
        </p:txBody>
      </p:sp>
      <p:sp>
        <p:nvSpPr>
          <p:cNvPr id="4" name="Slide Number Placeholder 3"/>
          <p:cNvSpPr>
            <a:spLocks noGrp="1"/>
          </p:cNvSpPr>
          <p:nvPr>
            <p:ph type="sldNum" sz="quarter" idx="10"/>
          </p:nvPr>
        </p:nvSpPr>
        <p:spPr/>
        <p:txBody>
          <a:bodyPr/>
          <a:lstStyle/>
          <a:p>
            <a:fld id="{B6CDC579-5240-4F01-9EEA-20C194DE49EA}" type="slidenum">
              <a:rPr lang="en-US" smtClean="0"/>
              <a:pPr/>
              <a:t>14</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2:45</a:t>
            </a:r>
          </a:p>
          <a:p>
            <a:r>
              <a:rPr lang="en-US" dirty="0" smtClean="0"/>
              <a:t>BE Loop total IOPS</a:t>
            </a:r>
            <a:r>
              <a:rPr lang="en-US" baseline="0" dirty="0" smtClean="0"/>
              <a:t> = 23261 </a:t>
            </a:r>
          </a:p>
          <a:p>
            <a:r>
              <a:rPr lang="en-US" baseline="0" dirty="0" smtClean="0"/>
              <a:t>Disk Total IOPS = 18590</a:t>
            </a:r>
            <a:endParaRPr lang="en-US" dirty="0"/>
          </a:p>
        </p:txBody>
      </p:sp>
      <p:sp>
        <p:nvSpPr>
          <p:cNvPr id="4" name="Slide Number Placeholder 3"/>
          <p:cNvSpPr>
            <a:spLocks noGrp="1"/>
          </p:cNvSpPr>
          <p:nvPr>
            <p:ph type="sldNum" sz="quarter" idx="10"/>
          </p:nvPr>
        </p:nvSpPr>
        <p:spPr/>
        <p:txBody>
          <a:bodyPr/>
          <a:lstStyle/>
          <a:p>
            <a:fld id="{B6CDC579-5240-4F01-9EEA-20C194DE49EA}" type="slidenum">
              <a:rPr lang="en-US" smtClean="0"/>
              <a:pPr/>
              <a:t>15</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2:45</a:t>
            </a:r>
          </a:p>
          <a:p>
            <a:r>
              <a:rPr lang="en-US" dirty="0" smtClean="0"/>
              <a:t>Read IOPS = 11000</a:t>
            </a:r>
          </a:p>
          <a:p>
            <a:r>
              <a:rPr lang="en-US" dirty="0" smtClean="0"/>
              <a:t>Write</a:t>
            </a:r>
            <a:r>
              <a:rPr lang="en-US" baseline="0" dirty="0" smtClean="0"/>
              <a:t> IOPS = 3400</a:t>
            </a:r>
            <a:endParaRPr lang="en-US" dirty="0"/>
          </a:p>
        </p:txBody>
      </p:sp>
      <p:sp>
        <p:nvSpPr>
          <p:cNvPr id="4" name="Slide Number Placeholder 3"/>
          <p:cNvSpPr>
            <a:spLocks noGrp="1"/>
          </p:cNvSpPr>
          <p:nvPr>
            <p:ph type="sldNum" sz="quarter" idx="10"/>
          </p:nvPr>
        </p:nvSpPr>
        <p:spPr/>
        <p:txBody>
          <a:bodyPr/>
          <a:lstStyle/>
          <a:p>
            <a:fld id="{B6CDC579-5240-4F01-9EEA-20C194DE49EA}" type="slidenum">
              <a:rPr lang="en-US" smtClean="0"/>
              <a:pPr/>
              <a:t>16</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@2:45</a:t>
            </a:r>
          </a:p>
          <a:p>
            <a:r>
              <a:rPr lang="en-US" dirty="0" smtClean="0"/>
              <a:t>Read IOPS = 12300</a:t>
            </a:r>
          </a:p>
          <a:p>
            <a:r>
              <a:rPr lang="en-US" dirty="0" smtClean="0"/>
              <a:t>Write</a:t>
            </a:r>
            <a:r>
              <a:rPr lang="en-US" baseline="0" dirty="0" smtClean="0"/>
              <a:t> IOPS = 6290</a:t>
            </a:r>
          </a:p>
          <a:p>
            <a:r>
              <a:rPr lang="en-US" baseline="0" dirty="0" smtClean="0"/>
              <a:t>Total IOPS = 18,590</a:t>
            </a:r>
            <a:endParaRPr lang="en-US" dirty="0"/>
          </a:p>
        </p:txBody>
      </p:sp>
      <p:sp>
        <p:nvSpPr>
          <p:cNvPr id="4" name="Slide Number Placeholder 3"/>
          <p:cNvSpPr>
            <a:spLocks noGrp="1"/>
          </p:cNvSpPr>
          <p:nvPr>
            <p:ph type="sldNum" sz="quarter" idx="10"/>
          </p:nvPr>
        </p:nvSpPr>
        <p:spPr/>
        <p:txBody>
          <a:bodyPr/>
          <a:lstStyle/>
          <a:p>
            <a:fld id="{B6CDC579-5240-4F01-9EEA-20C194DE49EA}" type="slidenum">
              <a:rPr lang="en-US" smtClean="0"/>
              <a:pPr/>
              <a:t>17</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2:45</a:t>
            </a:r>
          </a:p>
          <a:p>
            <a:r>
              <a:rPr lang="en-US" dirty="0" smtClean="0"/>
              <a:t>Read IOPS = 5300</a:t>
            </a:r>
          </a:p>
          <a:p>
            <a:r>
              <a:rPr lang="en-US" dirty="0" smtClean="0"/>
              <a:t>Write IOPS = 8700</a:t>
            </a:r>
          </a:p>
          <a:p>
            <a:r>
              <a:rPr lang="en-US" dirty="0" smtClean="0"/>
              <a:t>Total = 14,000</a:t>
            </a:r>
            <a:endParaRPr lang="en-US" dirty="0"/>
          </a:p>
        </p:txBody>
      </p:sp>
      <p:sp>
        <p:nvSpPr>
          <p:cNvPr id="4" name="Slide Number Placeholder 3"/>
          <p:cNvSpPr>
            <a:spLocks noGrp="1"/>
          </p:cNvSpPr>
          <p:nvPr>
            <p:ph type="sldNum" sz="quarter" idx="10"/>
          </p:nvPr>
        </p:nvSpPr>
        <p:spPr/>
        <p:txBody>
          <a:bodyPr/>
          <a:lstStyle/>
          <a:p>
            <a:fld id="{B6CDC579-5240-4F01-9EEA-20C194DE49EA}" type="slidenum">
              <a:rPr lang="en-US" smtClean="0"/>
              <a:pPr/>
              <a:t>18</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@2:45</a:t>
            </a:r>
          </a:p>
          <a:p>
            <a:r>
              <a:rPr lang="en-US" dirty="0" smtClean="0"/>
              <a:t>Read</a:t>
            </a:r>
            <a:r>
              <a:rPr lang="en-US" baseline="0" dirty="0" smtClean="0"/>
              <a:t> </a:t>
            </a:r>
            <a:r>
              <a:rPr lang="en-US" baseline="0" dirty="0" err="1" smtClean="0"/>
              <a:t>TRate</a:t>
            </a:r>
            <a:r>
              <a:rPr lang="en-US" baseline="0" dirty="0" smtClean="0"/>
              <a:t> = 1.025004E6KB  = 1049604096B/s = 1001.5MB/s	Avg. 198,038B per transaction</a:t>
            </a:r>
          </a:p>
          <a:p>
            <a:r>
              <a:rPr lang="en-US" dirty="0" smtClean="0"/>
              <a:t>Write </a:t>
            </a:r>
            <a:r>
              <a:rPr lang="en-US" dirty="0" err="1" smtClean="0"/>
              <a:t>TRate</a:t>
            </a:r>
            <a:r>
              <a:rPr lang="en-US" dirty="0" smtClean="0"/>
              <a:t> = 420006KBps</a:t>
            </a:r>
            <a:r>
              <a:rPr lang="en-US" baseline="0" dirty="0" smtClean="0"/>
              <a:t> = 43014144B/s = 41.4MB/s 	Avg. 49,44B per transaction</a:t>
            </a:r>
            <a:endParaRPr lang="en-US" dirty="0"/>
          </a:p>
        </p:txBody>
      </p:sp>
      <p:sp>
        <p:nvSpPr>
          <p:cNvPr id="4" name="Slide Number Placeholder 3"/>
          <p:cNvSpPr>
            <a:spLocks noGrp="1"/>
          </p:cNvSpPr>
          <p:nvPr>
            <p:ph type="sldNum" sz="quarter" idx="10"/>
          </p:nvPr>
        </p:nvSpPr>
        <p:spPr/>
        <p:txBody>
          <a:bodyPr/>
          <a:lstStyle/>
          <a:p>
            <a:fld id="{B6CDC579-5240-4F01-9EEA-20C194DE49EA}" type="slidenum">
              <a:rPr lang="en-US" smtClean="0"/>
              <a:pPr/>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@2:45 </a:t>
            </a:r>
          </a:p>
          <a:p>
            <a:r>
              <a:rPr lang="en-US" dirty="0" smtClean="0"/>
              <a:t>Ingress</a:t>
            </a:r>
            <a:r>
              <a:rPr lang="en-US" baseline="0" dirty="0" smtClean="0"/>
              <a:t> IOPS = 240 </a:t>
            </a:r>
            <a:r>
              <a:rPr lang="en-US" baseline="0" dirty="0" err="1" smtClean="0"/>
              <a:t>trks</a:t>
            </a:r>
            <a:r>
              <a:rPr lang="en-US" baseline="0" dirty="0" smtClean="0"/>
              <a:t>/s</a:t>
            </a:r>
          </a:p>
          <a:p>
            <a:r>
              <a:rPr lang="en-US" baseline="0" dirty="0" smtClean="0"/>
              <a:t>Egress IOPS = 240 </a:t>
            </a:r>
            <a:r>
              <a:rPr lang="en-US" baseline="0" dirty="0" err="1" smtClean="0"/>
              <a:t>trks</a:t>
            </a:r>
            <a:r>
              <a:rPr lang="en-US" baseline="0" dirty="0" smtClean="0"/>
              <a:t>/s</a:t>
            </a:r>
          </a:p>
          <a:p>
            <a:endParaRPr lang="en-US" baseline="0" dirty="0" smtClean="0"/>
          </a:p>
          <a:p>
            <a:r>
              <a:rPr lang="en-US" baseline="0" dirty="0" smtClean="0"/>
              <a:t>Average over sample period</a:t>
            </a:r>
          </a:p>
          <a:p>
            <a:r>
              <a:rPr lang="en-US" dirty="0" smtClean="0"/>
              <a:t>Ingress</a:t>
            </a:r>
            <a:r>
              <a:rPr lang="en-US" baseline="0" dirty="0" smtClean="0"/>
              <a:t> IOPS = 229 </a:t>
            </a:r>
            <a:r>
              <a:rPr lang="en-US" baseline="0" dirty="0" err="1" smtClean="0"/>
              <a:t>trks</a:t>
            </a:r>
            <a:r>
              <a:rPr lang="en-US" baseline="0" dirty="0" smtClean="0"/>
              <a:t>/s</a:t>
            </a:r>
          </a:p>
          <a:p>
            <a:r>
              <a:rPr lang="en-US" baseline="0" dirty="0" smtClean="0"/>
              <a:t>Egress IOPS = 229 </a:t>
            </a:r>
            <a:r>
              <a:rPr lang="en-US" baseline="0" dirty="0" err="1" smtClean="0"/>
              <a:t>trks</a:t>
            </a:r>
            <a:r>
              <a:rPr lang="en-US" baseline="0" dirty="0" smtClean="0"/>
              <a:t>/s</a:t>
            </a:r>
          </a:p>
          <a:p>
            <a:endParaRPr lang="en-US" dirty="0" smtClean="0"/>
          </a:p>
        </p:txBody>
      </p:sp>
      <p:sp>
        <p:nvSpPr>
          <p:cNvPr id="4" name="Slide Number Placeholder 3"/>
          <p:cNvSpPr>
            <a:spLocks noGrp="1"/>
          </p:cNvSpPr>
          <p:nvPr>
            <p:ph type="sldNum" sz="quarter" idx="10"/>
          </p:nvPr>
        </p:nvSpPr>
        <p:spPr/>
        <p:txBody>
          <a:bodyPr/>
          <a:lstStyle/>
          <a:p>
            <a:fld id="{B6CDC579-5240-4F01-9EEA-20C194DE49EA}" type="slidenum">
              <a:rPr lang="en-US" smtClean="0"/>
              <a:pPr/>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Ingress tracks:</a:t>
            </a:r>
            <a:r>
              <a:rPr lang="en-US" baseline="0" dirty="0" smtClean="0"/>
              <a:t> 54% FC, 24% Flash, 22% SATA</a:t>
            </a:r>
          </a:p>
          <a:p>
            <a:r>
              <a:rPr lang="en-US" baseline="0" dirty="0" smtClean="0"/>
              <a:t>Egress tracks: 61% SATA, 35% FC, 4% Flash</a:t>
            </a:r>
            <a:endParaRPr lang="en-US" dirty="0"/>
          </a:p>
        </p:txBody>
      </p:sp>
      <p:sp>
        <p:nvSpPr>
          <p:cNvPr id="4" name="Slide Number Placeholder 3"/>
          <p:cNvSpPr>
            <a:spLocks noGrp="1"/>
          </p:cNvSpPr>
          <p:nvPr>
            <p:ph type="sldNum" sz="quarter" idx="10"/>
          </p:nvPr>
        </p:nvSpPr>
        <p:spPr/>
        <p:txBody>
          <a:bodyPr/>
          <a:lstStyle/>
          <a:p>
            <a:fld id="{BD2594B7-0753-44B7-B6FE-E7F4F9DF0CA2}" type="slidenum">
              <a:rPr lang="en-US" smtClean="0"/>
              <a:pPr/>
              <a:t>21</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2:45</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Read IOPS = 51</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KB/s = 3250</a:t>
            </a:r>
          </a:p>
          <a:p>
            <a:r>
              <a:rPr lang="en-US" dirty="0" smtClean="0"/>
              <a:t>Flash</a:t>
            </a:r>
            <a:r>
              <a:rPr lang="en-US" baseline="0" dirty="0" smtClean="0"/>
              <a:t> Pool VLUN read migration size: 64KB</a:t>
            </a:r>
            <a:endParaRPr lang="en-US" dirty="0"/>
          </a:p>
        </p:txBody>
      </p:sp>
      <p:sp>
        <p:nvSpPr>
          <p:cNvPr id="4" name="Slide Number Placeholder 3"/>
          <p:cNvSpPr>
            <a:spLocks noGrp="1"/>
          </p:cNvSpPr>
          <p:nvPr>
            <p:ph type="sldNum" sz="quarter" idx="10"/>
          </p:nvPr>
        </p:nvSpPr>
        <p:spPr/>
        <p:txBody>
          <a:bodyPr/>
          <a:lstStyle/>
          <a:p>
            <a:fld id="{BD2594B7-0753-44B7-B6FE-E7F4F9DF0CA2}" type="slidenum">
              <a:rPr lang="en-US" smtClean="0"/>
              <a:pPr/>
              <a:t>22</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2:45</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Write IOPS = 56</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KB/s = 3600</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Flash</a:t>
            </a:r>
            <a:r>
              <a:rPr lang="en-US" baseline="0" dirty="0" smtClean="0"/>
              <a:t> pool VLUN write migration size: 64KB</a:t>
            </a:r>
            <a:endParaRPr lang="en-US" dirty="0" smtClean="0"/>
          </a:p>
          <a:p>
            <a:endParaRPr lang="en-US" dirty="0"/>
          </a:p>
        </p:txBody>
      </p:sp>
      <p:sp>
        <p:nvSpPr>
          <p:cNvPr id="4" name="Slide Number Placeholder 3"/>
          <p:cNvSpPr>
            <a:spLocks noGrp="1"/>
          </p:cNvSpPr>
          <p:nvPr>
            <p:ph type="sldNum" sz="quarter" idx="10"/>
          </p:nvPr>
        </p:nvSpPr>
        <p:spPr/>
        <p:txBody>
          <a:bodyPr/>
          <a:lstStyle/>
          <a:p>
            <a:fld id="{BD2594B7-0753-44B7-B6FE-E7F4F9DF0CA2}" type="slidenum">
              <a:rPr lang="en-US" smtClean="0"/>
              <a:pPr/>
              <a:t>23</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2:45</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Read IOPS = 99</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KB/s = 6400</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FC</a:t>
            </a:r>
            <a:r>
              <a:rPr lang="en-US" baseline="0" dirty="0" smtClean="0"/>
              <a:t> Pool VLUN read migration size: 64KB</a:t>
            </a:r>
            <a:endParaRPr lang="en-US" dirty="0" smtClean="0"/>
          </a:p>
          <a:p>
            <a:endParaRPr lang="en-US" dirty="0"/>
          </a:p>
        </p:txBody>
      </p:sp>
      <p:sp>
        <p:nvSpPr>
          <p:cNvPr id="4" name="Slide Number Placeholder 3"/>
          <p:cNvSpPr>
            <a:spLocks noGrp="1"/>
          </p:cNvSpPr>
          <p:nvPr>
            <p:ph type="sldNum" sz="quarter" idx="10"/>
          </p:nvPr>
        </p:nvSpPr>
        <p:spPr/>
        <p:txBody>
          <a:bodyPr/>
          <a:lstStyle/>
          <a:p>
            <a:fld id="{BD2594B7-0753-44B7-B6FE-E7F4F9DF0CA2}" type="slidenum">
              <a:rPr lang="en-US" smtClean="0"/>
              <a:pPr/>
              <a:t>24</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2:45</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Write IOPS = 99</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KB/s = 8340</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FC</a:t>
            </a:r>
            <a:r>
              <a:rPr lang="en-US" baseline="0" dirty="0" smtClean="0"/>
              <a:t> Pool VLUN migration size: 92KB </a:t>
            </a:r>
            <a:endParaRPr lang="en-US" dirty="0"/>
          </a:p>
        </p:txBody>
      </p:sp>
      <p:sp>
        <p:nvSpPr>
          <p:cNvPr id="4" name="Slide Number Placeholder 3"/>
          <p:cNvSpPr>
            <a:spLocks noGrp="1"/>
          </p:cNvSpPr>
          <p:nvPr>
            <p:ph type="sldNum" sz="quarter" idx="10"/>
          </p:nvPr>
        </p:nvSpPr>
        <p:spPr/>
        <p:txBody>
          <a:bodyPr/>
          <a:lstStyle/>
          <a:p>
            <a:fld id="{BD2594B7-0753-44B7-B6FE-E7F4F9DF0CA2}" type="slidenum">
              <a:rPr lang="en-US" smtClean="0"/>
              <a:pPr/>
              <a:t>25</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2:45</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Read IOPS = 105</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KB/s = 6600</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SATA</a:t>
            </a:r>
            <a:r>
              <a:rPr lang="en-US" baseline="0" dirty="0" smtClean="0"/>
              <a:t> pool VLUN read migration size: 64KB </a:t>
            </a:r>
            <a:endParaRPr lang="en-US" dirty="0" smtClean="0"/>
          </a:p>
          <a:p>
            <a:endParaRPr lang="en-US" dirty="0"/>
          </a:p>
        </p:txBody>
      </p:sp>
      <p:sp>
        <p:nvSpPr>
          <p:cNvPr id="4" name="Slide Number Placeholder 3"/>
          <p:cNvSpPr>
            <a:spLocks noGrp="1"/>
          </p:cNvSpPr>
          <p:nvPr>
            <p:ph type="sldNum" sz="quarter" idx="10"/>
          </p:nvPr>
        </p:nvSpPr>
        <p:spPr/>
        <p:txBody>
          <a:bodyPr/>
          <a:lstStyle/>
          <a:p>
            <a:fld id="{BD2594B7-0753-44B7-B6FE-E7F4F9DF0CA2}" type="slidenum">
              <a:rPr lang="en-US" smtClean="0"/>
              <a:pPr/>
              <a:t>26</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2:45</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Write IOPS = 43</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KB/s = 4000</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SATA</a:t>
            </a:r>
            <a:r>
              <a:rPr lang="en-US" baseline="0" dirty="0" smtClean="0"/>
              <a:t> pool VLUN write migration size: 93KB </a:t>
            </a:r>
            <a:endParaRPr lang="en-US" dirty="0" smtClean="0"/>
          </a:p>
          <a:p>
            <a:endParaRPr lang="en-US" dirty="0"/>
          </a:p>
        </p:txBody>
      </p:sp>
      <p:sp>
        <p:nvSpPr>
          <p:cNvPr id="4" name="Slide Number Placeholder 3"/>
          <p:cNvSpPr>
            <a:spLocks noGrp="1"/>
          </p:cNvSpPr>
          <p:nvPr>
            <p:ph type="sldNum" sz="quarter" idx="10"/>
          </p:nvPr>
        </p:nvSpPr>
        <p:spPr/>
        <p:txBody>
          <a:bodyPr/>
          <a:lstStyle/>
          <a:p>
            <a:fld id="{BD2594B7-0753-44B7-B6FE-E7F4F9DF0CA2}" type="slidenum">
              <a:rPr lang="en-US" smtClean="0"/>
              <a:pPr/>
              <a:t>27</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Read</a:t>
            </a:r>
            <a:r>
              <a:rPr lang="en-US" baseline="0" dirty="0" smtClean="0"/>
              <a:t> request size ranged from 11KB to 634KB with an average of 151KB.</a:t>
            </a:r>
            <a:endParaRPr lang="en-US" dirty="0"/>
          </a:p>
        </p:txBody>
      </p:sp>
      <p:sp>
        <p:nvSpPr>
          <p:cNvPr id="4" name="Slide Number Placeholder 3"/>
          <p:cNvSpPr>
            <a:spLocks noGrp="1"/>
          </p:cNvSpPr>
          <p:nvPr>
            <p:ph type="sldNum" sz="quarter" idx="10"/>
          </p:nvPr>
        </p:nvSpPr>
        <p:spPr/>
        <p:txBody>
          <a:bodyPr/>
          <a:lstStyle/>
          <a:p>
            <a:fld id="{BD2594B7-0753-44B7-B6FE-E7F4F9DF0CA2}" type="slidenum">
              <a:rPr lang="en-US" smtClean="0"/>
              <a:pPr/>
              <a:t>28</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Write request size average of 35KB.</a:t>
            </a:r>
            <a:endParaRPr lang="en-US" dirty="0"/>
          </a:p>
        </p:txBody>
      </p:sp>
      <p:sp>
        <p:nvSpPr>
          <p:cNvPr id="4" name="Slide Number Placeholder 3"/>
          <p:cNvSpPr>
            <a:spLocks noGrp="1"/>
          </p:cNvSpPr>
          <p:nvPr>
            <p:ph type="sldNum" sz="quarter" idx="10"/>
          </p:nvPr>
        </p:nvSpPr>
        <p:spPr/>
        <p:txBody>
          <a:bodyPr/>
          <a:lstStyle/>
          <a:p>
            <a:fld id="{BD2594B7-0753-44B7-B6FE-E7F4F9DF0CA2}" type="slidenum">
              <a:rPr lang="en-US" smtClean="0"/>
              <a:pPr/>
              <a:t>29</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Read average request</a:t>
            </a:r>
            <a:r>
              <a:rPr lang="en-US" baseline="0" dirty="0" smtClean="0"/>
              <a:t> size of 407KB.</a:t>
            </a:r>
          </a:p>
          <a:p>
            <a:endParaRPr lang="en-US" dirty="0"/>
          </a:p>
        </p:txBody>
      </p:sp>
      <p:sp>
        <p:nvSpPr>
          <p:cNvPr id="4" name="Slide Number Placeholder 3"/>
          <p:cNvSpPr>
            <a:spLocks noGrp="1"/>
          </p:cNvSpPr>
          <p:nvPr>
            <p:ph type="sldNum" sz="quarter" idx="10"/>
          </p:nvPr>
        </p:nvSpPr>
        <p:spPr/>
        <p:txBody>
          <a:bodyPr/>
          <a:lstStyle/>
          <a:p>
            <a:fld id="{BD2594B7-0753-44B7-B6FE-E7F4F9DF0CA2}" type="slidenum">
              <a:rPr lang="en-US" smtClean="0"/>
              <a:pPr/>
              <a:t>30</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Read request average read size of 880KB.</a:t>
            </a:r>
            <a:endParaRPr lang="en-US" dirty="0"/>
          </a:p>
        </p:txBody>
      </p:sp>
      <p:sp>
        <p:nvSpPr>
          <p:cNvPr id="4" name="Slide Number Placeholder 3"/>
          <p:cNvSpPr>
            <a:spLocks noGrp="1"/>
          </p:cNvSpPr>
          <p:nvPr>
            <p:ph type="sldNum" sz="quarter" idx="10"/>
          </p:nvPr>
        </p:nvSpPr>
        <p:spPr/>
        <p:txBody>
          <a:bodyPr/>
          <a:lstStyle/>
          <a:p>
            <a:fld id="{BD2594B7-0753-44B7-B6FE-E7F4F9DF0CA2}" type="slidenum">
              <a:rPr lang="en-US" smtClean="0"/>
              <a:pPr/>
              <a:t>31</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Write request average size</a:t>
            </a:r>
            <a:r>
              <a:rPr lang="en-US" baseline="0" dirty="0" smtClean="0"/>
              <a:t> of 38KB.</a:t>
            </a:r>
            <a:endParaRPr lang="en-US" dirty="0"/>
          </a:p>
        </p:txBody>
      </p:sp>
      <p:sp>
        <p:nvSpPr>
          <p:cNvPr id="4" name="Slide Number Placeholder 3"/>
          <p:cNvSpPr>
            <a:spLocks noGrp="1"/>
          </p:cNvSpPr>
          <p:nvPr>
            <p:ph type="sldNum" sz="quarter" idx="10"/>
          </p:nvPr>
        </p:nvSpPr>
        <p:spPr/>
        <p:txBody>
          <a:bodyPr/>
          <a:lstStyle/>
          <a:p>
            <a:fld id="{BD2594B7-0753-44B7-B6FE-E7F4F9DF0CA2}" type="slidenum">
              <a:rPr lang="en-US" smtClean="0"/>
              <a:pPr/>
              <a:t>32</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D92259-7803-40EB-B05F-582BBBDBC99B}" type="slidenum">
              <a:rPr lang="en-US" smtClean="0"/>
              <a:pPr/>
              <a:t>33</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Per SATA drive: ~97 Max IOs/sec with 22MB/s equals 227KB average transaction size.</a:t>
            </a:r>
            <a:endParaRPr lang="en-US" dirty="0"/>
          </a:p>
        </p:txBody>
      </p:sp>
      <p:sp>
        <p:nvSpPr>
          <p:cNvPr id="4" name="Slide Number Placeholder 3"/>
          <p:cNvSpPr>
            <a:spLocks noGrp="1"/>
          </p:cNvSpPr>
          <p:nvPr>
            <p:ph type="sldNum" sz="quarter" idx="10"/>
          </p:nvPr>
        </p:nvSpPr>
        <p:spPr/>
        <p:txBody>
          <a:bodyPr/>
          <a:lstStyle/>
          <a:p>
            <a:fld id="{8DD92259-7803-40EB-B05F-582BBBDBC99B}" type="slidenum">
              <a:rPr lang="en-US" smtClean="0"/>
              <a:pPr/>
              <a:t>35</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6CDC579-5240-4F01-9EEA-20C194DE49EA}" type="slidenum">
              <a:rPr lang="en-US" smtClean="0"/>
              <a:pPr/>
              <a:t>44</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6CDC579-5240-4F01-9EEA-20C194DE49EA}" type="slidenum">
              <a:rPr lang="en-US" smtClean="0"/>
              <a:pPr/>
              <a:t>46</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Wt @ 3300 + Rd @ 11,000 = 14,300</a:t>
            </a:r>
            <a:r>
              <a:rPr lang="en-US" baseline="0" dirty="0" smtClean="0"/>
              <a:t>   Graphs look correct</a:t>
            </a:r>
            <a:endParaRPr lang="en-US" dirty="0"/>
          </a:p>
        </p:txBody>
      </p:sp>
      <p:sp>
        <p:nvSpPr>
          <p:cNvPr id="4" name="Slide Number Placeholder 3"/>
          <p:cNvSpPr>
            <a:spLocks noGrp="1"/>
          </p:cNvSpPr>
          <p:nvPr>
            <p:ph type="sldNum" sz="quarter" idx="10"/>
          </p:nvPr>
        </p:nvSpPr>
        <p:spPr/>
        <p:txBody>
          <a:bodyPr/>
          <a:lstStyle/>
          <a:p>
            <a:fld id="{B6CDC579-5240-4F01-9EEA-20C194DE49EA}" type="slidenum">
              <a:rPr lang="en-US" smtClean="0"/>
              <a:pPr/>
              <a:t>47</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@2:45</a:t>
            </a:r>
          </a:p>
          <a:p>
            <a:r>
              <a:rPr lang="en-US" dirty="0" smtClean="0"/>
              <a:t>Random</a:t>
            </a:r>
            <a:r>
              <a:rPr lang="en-US" baseline="0" dirty="0" smtClean="0"/>
              <a:t> Reads = 10356</a:t>
            </a:r>
          </a:p>
          <a:p>
            <a:r>
              <a:rPr lang="en-US" baseline="0" dirty="0" smtClean="0"/>
              <a:t>Random Read Hits = 7300</a:t>
            </a:r>
          </a:p>
          <a:p>
            <a:r>
              <a:rPr lang="en-US" baseline="0" dirty="0" smtClean="0"/>
              <a:t>Random Read Transaction rate = 530000KB/s</a:t>
            </a:r>
          </a:p>
          <a:p>
            <a:endParaRPr lang="en-US" baseline="0" dirty="0" smtClean="0"/>
          </a:p>
          <a:p>
            <a:r>
              <a:rPr lang="en-US" baseline="0" dirty="0" smtClean="0"/>
              <a:t>In total:</a:t>
            </a:r>
          </a:p>
          <a:p>
            <a:r>
              <a:rPr lang="en-US" baseline="0" dirty="0" err="1" smtClean="0"/>
              <a:t>Write’s</a:t>
            </a:r>
            <a:r>
              <a:rPr lang="en-US" baseline="0" dirty="0" smtClean="0"/>
              <a:t> = 6250</a:t>
            </a:r>
          </a:p>
          <a:p>
            <a:r>
              <a:rPr lang="en-US" baseline="0" dirty="0" smtClean="0"/>
              <a:t>Read’s = 11,356</a:t>
            </a:r>
          </a:p>
          <a:p>
            <a:r>
              <a:rPr lang="en-US" baseline="0" dirty="0" smtClean="0"/>
              <a:t>Total = 17,606</a:t>
            </a:r>
            <a:endParaRPr lang="en-US" dirty="0"/>
          </a:p>
        </p:txBody>
      </p:sp>
      <p:sp>
        <p:nvSpPr>
          <p:cNvPr id="4" name="Slide Number Placeholder 3"/>
          <p:cNvSpPr>
            <a:spLocks noGrp="1"/>
          </p:cNvSpPr>
          <p:nvPr>
            <p:ph type="sldNum" sz="quarter" idx="10"/>
          </p:nvPr>
        </p:nvSpPr>
        <p:spPr/>
        <p:txBody>
          <a:bodyPr/>
          <a:lstStyle/>
          <a:p>
            <a:fld id="{B6CDC579-5240-4F01-9EEA-20C194DE49EA}" type="slidenum">
              <a:rPr lang="en-US" smtClean="0"/>
              <a:pPr/>
              <a:t>48</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@2:45</a:t>
            </a:r>
          </a:p>
          <a:p>
            <a:r>
              <a:rPr lang="en-US" dirty="0" err="1" smtClean="0"/>
              <a:t>Seq</a:t>
            </a:r>
            <a:r>
              <a:rPr lang="en-US" baseline="0" dirty="0" smtClean="0"/>
              <a:t> read = 1100</a:t>
            </a:r>
          </a:p>
          <a:p>
            <a:r>
              <a:rPr lang="en-US" baseline="0" dirty="0" err="1" smtClean="0"/>
              <a:t>Seq</a:t>
            </a:r>
            <a:r>
              <a:rPr lang="en-US" baseline="0" dirty="0" smtClean="0"/>
              <a:t> read hits = 900</a:t>
            </a:r>
          </a:p>
          <a:p>
            <a:r>
              <a:rPr lang="en-US" baseline="0" dirty="0" smtClean="0"/>
              <a:t>KB/s = 590,000</a:t>
            </a:r>
            <a:endParaRPr lang="en-US" dirty="0"/>
          </a:p>
        </p:txBody>
      </p:sp>
      <p:sp>
        <p:nvSpPr>
          <p:cNvPr id="4" name="Slide Number Placeholder 3"/>
          <p:cNvSpPr>
            <a:spLocks noGrp="1"/>
          </p:cNvSpPr>
          <p:nvPr>
            <p:ph type="sldNum" sz="quarter" idx="10"/>
          </p:nvPr>
        </p:nvSpPr>
        <p:spPr/>
        <p:txBody>
          <a:bodyPr/>
          <a:lstStyle/>
          <a:p>
            <a:fld id="{B6CDC579-5240-4F01-9EEA-20C194DE49EA}" type="slidenum">
              <a:rPr lang="en-US" smtClean="0"/>
              <a:pPr/>
              <a:t>49</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2:45</a:t>
            </a:r>
          </a:p>
          <a:p>
            <a:r>
              <a:rPr lang="en-US" dirty="0" smtClean="0"/>
              <a:t>Random writes and write hits are equal =</a:t>
            </a:r>
            <a:r>
              <a:rPr lang="en-US" baseline="0" dirty="0" smtClean="0"/>
              <a:t> 5000</a:t>
            </a:r>
          </a:p>
          <a:p>
            <a:r>
              <a:rPr lang="en-US" dirty="0" smtClean="0"/>
              <a:t>Writes KB</a:t>
            </a:r>
            <a:r>
              <a:rPr lang="en-US" baseline="0" dirty="0" smtClean="0"/>
              <a:t> = 140,000</a:t>
            </a:r>
            <a:endParaRPr lang="en-US" dirty="0"/>
          </a:p>
        </p:txBody>
      </p:sp>
      <p:sp>
        <p:nvSpPr>
          <p:cNvPr id="4" name="Slide Number Placeholder 3"/>
          <p:cNvSpPr>
            <a:spLocks noGrp="1"/>
          </p:cNvSpPr>
          <p:nvPr>
            <p:ph type="sldNum" sz="quarter" idx="10"/>
          </p:nvPr>
        </p:nvSpPr>
        <p:spPr/>
        <p:txBody>
          <a:bodyPr/>
          <a:lstStyle/>
          <a:p>
            <a:fld id="{B6CDC579-5240-4F01-9EEA-20C194DE49EA}" type="slidenum">
              <a:rPr lang="en-US" smtClean="0"/>
              <a:pPr/>
              <a:t>50</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2:45</a:t>
            </a:r>
          </a:p>
          <a:p>
            <a:r>
              <a:rPr lang="en-US" dirty="0" err="1" smtClean="0"/>
              <a:t>Seq</a:t>
            </a:r>
            <a:r>
              <a:rPr lang="en-US" baseline="0" dirty="0" smtClean="0"/>
              <a:t> writes &amp; </a:t>
            </a:r>
            <a:r>
              <a:rPr lang="en-US" baseline="0" dirty="0" err="1" smtClean="0"/>
              <a:t>seq</a:t>
            </a:r>
            <a:r>
              <a:rPr lang="en-US" baseline="0" dirty="0" smtClean="0"/>
              <a:t> write hits = 1250</a:t>
            </a:r>
          </a:p>
          <a:p>
            <a:r>
              <a:rPr lang="en-US" baseline="0" dirty="0" smtClean="0"/>
              <a:t>KB/s = 140,000</a:t>
            </a:r>
            <a:endParaRPr lang="en-US" dirty="0"/>
          </a:p>
        </p:txBody>
      </p:sp>
      <p:sp>
        <p:nvSpPr>
          <p:cNvPr id="4" name="Slide Number Placeholder 3"/>
          <p:cNvSpPr>
            <a:spLocks noGrp="1"/>
          </p:cNvSpPr>
          <p:nvPr>
            <p:ph type="sldNum" sz="quarter" idx="10"/>
          </p:nvPr>
        </p:nvSpPr>
        <p:spPr/>
        <p:txBody>
          <a:bodyPr/>
          <a:lstStyle/>
          <a:p>
            <a:fld id="{B6CDC579-5240-4F01-9EEA-20C194DE49EA}" type="slidenum">
              <a:rPr lang="en-US" smtClean="0"/>
              <a:pPr/>
              <a:t>51</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2:45</a:t>
            </a:r>
          </a:p>
          <a:p>
            <a:r>
              <a:rPr lang="en-US" dirty="0" smtClean="0"/>
              <a:t>IOPS = 16900</a:t>
            </a:r>
          </a:p>
          <a:p>
            <a:r>
              <a:rPr lang="en-US" dirty="0" smtClean="0"/>
              <a:t>KB/s = 690000</a:t>
            </a:r>
          </a:p>
          <a:p>
            <a:r>
              <a:rPr lang="en-US" dirty="0" smtClean="0"/>
              <a:t>Avg.</a:t>
            </a:r>
            <a:r>
              <a:rPr lang="en-US" baseline="0" dirty="0" smtClean="0"/>
              <a:t> transaction size ~100KB</a:t>
            </a:r>
            <a:endParaRPr lang="en-US" dirty="0"/>
          </a:p>
        </p:txBody>
      </p:sp>
      <p:sp>
        <p:nvSpPr>
          <p:cNvPr id="4" name="Slide Number Placeholder 3"/>
          <p:cNvSpPr>
            <a:spLocks noGrp="1"/>
          </p:cNvSpPr>
          <p:nvPr>
            <p:ph type="sldNum" sz="quarter" idx="10"/>
          </p:nvPr>
        </p:nvSpPr>
        <p:spPr/>
        <p:txBody>
          <a:bodyPr/>
          <a:lstStyle/>
          <a:p>
            <a:fld id="{B6CDC579-5240-4F01-9EEA-20C194DE49EA}" type="slidenum">
              <a:rPr lang="en-US" smtClean="0"/>
              <a:pPr/>
              <a:t>52</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6CDC579-5240-4F01-9EEA-20C194DE49EA}" type="slidenum">
              <a:rPr lang="en-US" smtClean="0"/>
              <a:pPr/>
              <a:t>53</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FE slice 18.97% average busy with a standard</a:t>
            </a:r>
            <a:r>
              <a:rPr lang="en-US" baseline="0" dirty="0" smtClean="0"/>
              <a:t> deviation of 17.14.</a:t>
            </a:r>
          </a:p>
          <a:p>
            <a:r>
              <a:rPr lang="en-US" baseline="0" dirty="0" smtClean="0"/>
              <a:t>BE loop 45.74% average busy with a standard deviation of 4.28.</a:t>
            </a:r>
          </a:p>
          <a:p>
            <a:r>
              <a:rPr lang="en-US" baseline="0" dirty="0" smtClean="0"/>
              <a:t>Percent metrics obtained across a 4 hour sample period.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a frame with no RDF, no manual internal migrations,</a:t>
            </a:r>
            <a:r>
              <a:rPr lang="en-US" baseline="0" dirty="0" smtClean="0"/>
              <a:t> h</a:t>
            </a:r>
            <a:r>
              <a:rPr lang="en-US" dirty="0" smtClean="0"/>
              <a:t>ost</a:t>
            </a:r>
            <a:r>
              <a:rPr lang="en-US" baseline="0" dirty="0" smtClean="0"/>
              <a:t> read I/O of 10668 reads with a 74.5% hit rate and host write I/O of 4067 with a 73.4% hit rate makes the ratio of FE to BE </a:t>
            </a:r>
            <a:r>
              <a:rPr lang="en-US" dirty="0" smtClean="0"/>
              <a:t>% busy perplexing. As determine by the simulator the BE to FE is 1.43, while the </a:t>
            </a:r>
            <a:r>
              <a:rPr lang="en-US" baseline="0" dirty="0" smtClean="0"/>
              <a:t>actual BE to FE ratio for frame 0425 is 2.9.  This ratio places ~30,000 BE requests unaccounted for.</a:t>
            </a:r>
            <a:endParaRPr lang="en-US" dirty="0" smtClean="0"/>
          </a:p>
          <a:p>
            <a:endParaRPr lang="en-US" dirty="0"/>
          </a:p>
        </p:txBody>
      </p:sp>
      <p:sp>
        <p:nvSpPr>
          <p:cNvPr id="4" name="Slide Number Placeholder 3"/>
          <p:cNvSpPr>
            <a:spLocks noGrp="1"/>
          </p:cNvSpPr>
          <p:nvPr>
            <p:ph type="sldNum" sz="quarter" idx="10"/>
          </p:nvPr>
        </p:nvSpPr>
        <p:spPr/>
        <p:txBody>
          <a:bodyPr/>
          <a:lstStyle/>
          <a:p>
            <a:fld id="{B6CDC579-5240-4F01-9EEA-20C194DE49EA}" type="slidenum">
              <a:rPr lang="en-US" smtClean="0"/>
              <a:pPr/>
              <a:t>54</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D92259-7803-40EB-B05F-582BBBDBC99B}" type="slidenum">
              <a:rPr lang="en-US" smtClean="0"/>
              <a:pPr/>
              <a:t>56</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Heat map drawn 20 hours apart still shows</a:t>
            </a:r>
            <a:r>
              <a:rPr lang="en-US" baseline="0" dirty="0" smtClean="0"/>
              <a:t> a high BE to FE ratio.  This indicates that the BE to FE ratio is consistent right or wrong.</a:t>
            </a:r>
            <a:endParaRPr lang="en-US" dirty="0"/>
          </a:p>
        </p:txBody>
      </p:sp>
      <p:sp>
        <p:nvSpPr>
          <p:cNvPr id="4" name="Slide Number Placeholder 3"/>
          <p:cNvSpPr>
            <a:spLocks noGrp="1"/>
          </p:cNvSpPr>
          <p:nvPr>
            <p:ph type="sldNum" sz="quarter" idx="10"/>
          </p:nvPr>
        </p:nvSpPr>
        <p:spPr/>
        <p:txBody>
          <a:bodyPr/>
          <a:lstStyle/>
          <a:p>
            <a:fld id="{B6CDC579-5240-4F01-9EEA-20C194DE49EA}" type="slidenum">
              <a:rPr lang="en-US" smtClean="0"/>
              <a:pPr/>
              <a:t>57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FC48029-524D-47FD-BB9F-F0FD5E958E8A}" type="datetimeFigureOut">
              <a:rPr lang="en-US" smtClean="0"/>
              <a:pPr/>
              <a:t>7/14/2015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63DD46-89BC-4898-A4B8-83F94D01773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C48029-524D-47FD-BB9F-F0FD5E958E8A}" type="datetimeFigureOut">
              <a:rPr lang="en-US" smtClean="0"/>
              <a:pPr/>
              <a:t>7/14/2015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63DD46-89BC-4898-A4B8-83F94D01773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C48029-524D-47FD-BB9F-F0FD5E958E8A}" type="datetimeFigureOut">
              <a:rPr lang="en-US" smtClean="0"/>
              <a:pPr/>
              <a:t>7/14/2015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63DD46-89BC-4898-A4B8-83F94D01773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FC48029-524D-47FD-BB9F-F0FD5E958E8A}" type="datetimeFigureOut">
              <a:rPr lang="en-US" smtClean="0"/>
              <a:pPr/>
              <a:t>7/14/2015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263DD46-89BC-4898-A4B8-83F94D01773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FC48029-524D-47FD-BB9F-F0FD5E958E8A}" type="datetimeFigureOut">
              <a:rPr lang="en-US" smtClean="0"/>
              <a:pPr/>
              <a:t>7/14/2015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263DD46-89BC-4898-A4B8-83F94D01773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FC48029-524D-47FD-BB9F-F0FD5E958E8A}" type="datetimeFigureOut">
              <a:rPr lang="en-US" smtClean="0"/>
              <a:pPr/>
              <a:t>7/14/2015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263DD46-89BC-4898-A4B8-83F94D01773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C48029-524D-47FD-BB9F-F0FD5E958E8A}" type="datetimeFigureOut">
              <a:rPr lang="en-US" smtClean="0"/>
              <a:pPr/>
              <a:t>7/14/2015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263DD46-89BC-4898-A4B8-83F94D01773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C48029-524D-47FD-BB9F-F0FD5E958E8A}" type="datetimeFigureOut">
              <a:rPr lang="en-US" smtClean="0"/>
              <a:pPr/>
              <a:t>7/14/2015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263DD46-89BC-4898-A4B8-83F94D01773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C48029-524D-47FD-BB9F-F0FD5E958E8A}" type="datetimeFigureOut">
              <a:rPr lang="en-US" smtClean="0"/>
              <a:pPr/>
              <a:t>7/14/2015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263DD46-89BC-4898-A4B8-83F94D01773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C48029-524D-47FD-BB9F-F0FD5E958E8A}" type="datetimeFigureOut">
              <a:rPr lang="en-US" smtClean="0"/>
              <a:pPr/>
              <a:t>7/14/2015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63DD46-89BC-4898-A4B8-83F94D01773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C48029-524D-47FD-BB9F-F0FD5E958E8A}" type="datetimeFigureOut">
              <a:rPr lang="en-US" smtClean="0"/>
              <a:pPr/>
              <a:t>7/14/2015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63DD46-89BC-4898-A4B8-83F94D01773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C48029-524D-47FD-BB9F-F0FD5E958E8A}" type="datetimeFigureOut">
              <a:rPr lang="en-US" smtClean="0"/>
              <a:pPr/>
              <a:t>7/14/2015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63DD46-89BC-4898-A4B8-83F94D01773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image" Target="../media/image55.png"/></Relationships>
</file>

<file path=ppt/slides/_rels/slide5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Frame 0425 Pool/Drive Utilization</a:t>
            </a:r>
            <a:endParaRPr lang="en-US" dirty="0"/>
          </a:p>
        </p:txBody>
      </p:sp>
      <p:sp>
        <p:nvSpPr>
          <p:cNvPr id="5" name="Subtitle 4"/>
          <p:cNvSpPr>
            <a:spLocks noGrp="1"/>
          </p:cNvSpPr>
          <p:nvPr>
            <p:ph type="subTitle" idx="1"/>
          </p:nvPr>
        </p:nvSpPr>
        <p:spPr/>
        <p:txBody>
          <a:bodyPr/>
          <a:lstStyle/>
          <a:p>
            <a:r>
              <a:rPr lang="en-US" dirty="0" smtClean="0"/>
              <a:t>Analysis period from April 22</a:t>
            </a:r>
            <a:r>
              <a:rPr lang="en-US" baseline="30000" dirty="0" smtClean="0"/>
              <a:t>-</a:t>
            </a:r>
            <a:r>
              <a:rPr lang="en-US" dirty="0" smtClean="0"/>
              <a:t>24th</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Average Drive Throughput (IOPS)</a:t>
            </a:r>
            <a:endParaRPr lang="en-US" dirty="0"/>
          </a:p>
        </p:txBody>
      </p:sp>
      <p:pic>
        <p:nvPicPr>
          <p:cNvPr id="14339" name="Picture 3"/>
          <p:cNvPicPr>
            <a:picLocks noGrp="1" noChangeAspect="1" noChangeArrowheads="1"/>
          </p:cNvPicPr>
          <p:nvPr>
            <p:ph idx="1"/>
          </p:nvPr>
        </p:nvPicPr>
        <p:blipFill>
          <a:blip r:embed="rId2" cstate="print"/>
          <a:srcRect/>
          <a:stretch>
            <a:fillRect/>
          </a:stretch>
        </p:blipFill>
        <p:spPr bwMode="auto">
          <a:xfrm>
            <a:off x="533400" y="1676400"/>
            <a:ext cx="8177719" cy="2286000"/>
          </a:xfrm>
          <a:prstGeom prst="rect">
            <a:avLst/>
          </a:prstGeom>
          <a:noFill/>
          <a:ln w="9525">
            <a:noFill/>
            <a:miter lim="800000"/>
            <a:headEnd/>
            <a:tailEnd/>
          </a:ln>
        </p:spPr>
      </p:pic>
      <p:sp>
        <p:nvSpPr>
          <p:cNvPr id="9" name="Rectangle 8"/>
          <p:cNvSpPr/>
          <p:nvPr/>
        </p:nvSpPr>
        <p:spPr>
          <a:xfrm>
            <a:off x="533400" y="1676400"/>
            <a:ext cx="8153400" cy="2286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Average Drive Transaction Rate (KBps)</a:t>
            </a:r>
            <a:endParaRPr lang="en-US" dirty="0"/>
          </a:p>
        </p:txBody>
      </p:sp>
      <p:pic>
        <p:nvPicPr>
          <p:cNvPr id="15365" name="Picture 5"/>
          <p:cNvPicPr>
            <a:picLocks noGrp="1" noChangeAspect="1" noChangeArrowheads="1"/>
          </p:cNvPicPr>
          <p:nvPr>
            <p:ph idx="1"/>
          </p:nvPr>
        </p:nvPicPr>
        <p:blipFill>
          <a:blip r:embed="rId2" cstate="print"/>
          <a:srcRect/>
          <a:stretch>
            <a:fillRect/>
          </a:stretch>
        </p:blipFill>
        <p:spPr bwMode="auto">
          <a:xfrm>
            <a:off x="228600" y="1447800"/>
            <a:ext cx="8610600" cy="2286000"/>
          </a:xfrm>
          <a:prstGeom prst="rect">
            <a:avLst/>
          </a:prstGeom>
          <a:noFill/>
          <a:ln w="9525">
            <a:noFill/>
            <a:miter lim="800000"/>
            <a:headEnd/>
            <a:tailEnd/>
          </a:ln>
        </p:spPr>
      </p:pic>
      <p:sp>
        <p:nvSpPr>
          <p:cNvPr id="13" name="Rectangle 12"/>
          <p:cNvSpPr/>
          <p:nvPr/>
        </p:nvSpPr>
        <p:spPr>
          <a:xfrm>
            <a:off x="228600" y="1447800"/>
            <a:ext cx="8610600" cy="2286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4"/>
          <p:cNvPicPr>
            <a:picLocks noGrp="1" noChangeAspect="1" noChangeArrowheads="1"/>
          </p:cNvPicPr>
          <p:nvPr>
            <p:ph idx="1"/>
          </p:nvPr>
        </p:nvPicPr>
        <p:blipFill>
          <a:blip r:embed="rId3" cstate="print"/>
          <a:srcRect/>
          <a:stretch>
            <a:fillRect/>
          </a:stretch>
        </p:blipFill>
        <p:spPr bwMode="auto">
          <a:xfrm>
            <a:off x="457200" y="1600200"/>
            <a:ext cx="8305800" cy="4953000"/>
          </a:xfrm>
          <a:prstGeom prst="rect">
            <a:avLst/>
          </a:prstGeom>
          <a:noFill/>
          <a:ln w="9525">
            <a:noFill/>
            <a:miter lim="800000"/>
            <a:headEnd/>
            <a:tailEnd/>
          </a:ln>
        </p:spPr>
      </p:pic>
      <p:pic>
        <p:nvPicPr>
          <p:cNvPr id="16390" name="Picture 6"/>
          <p:cNvPicPr>
            <a:picLocks noChangeAspect="1" noChangeArrowheads="1"/>
          </p:cNvPicPr>
          <p:nvPr/>
        </p:nvPicPr>
        <p:blipFill>
          <a:blip r:embed="rId4" cstate="print"/>
          <a:srcRect/>
          <a:stretch>
            <a:fillRect/>
          </a:stretch>
        </p:blipFill>
        <p:spPr bwMode="auto">
          <a:xfrm>
            <a:off x="4572001" y="152400"/>
            <a:ext cx="4133850" cy="1323975"/>
          </a:xfrm>
          <a:prstGeom prst="rect">
            <a:avLst/>
          </a:prstGeom>
          <a:noFill/>
          <a:ln w="9525">
            <a:noFill/>
            <a:miter lim="800000"/>
            <a:headEnd/>
            <a:tailEnd/>
          </a:ln>
        </p:spPr>
      </p:pic>
      <p:sp>
        <p:nvSpPr>
          <p:cNvPr id="12" name="Rectangle 11"/>
          <p:cNvSpPr/>
          <p:nvPr/>
        </p:nvSpPr>
        <p:spPr>
          <a:xfrm>
            <a:off x="4572000" y="152400"/>
            <a:ext cx="41148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533400" y="914400"/>
            <a:ext cx="3657220" cy="584775"/>
          </a:xfrm>
          <a:prstGeom prst="rect">
            <a:avLst/>
          </a:prstGeom>
          <a:noFill/>
        </p:spPr>
        <p:txBody>
          <a:bodyPr wrap="none" rtlCol="0">
            <a:spAutoFit/>
          </a:bodyPr>
          <a:lstStyle/>
          <a:p>
            <a:r>
              <a:rPr lang="en-US" sz="3200" dirty="0" smtClean="0"/>
              <a:t>Flash Pool Utilization</a:t>
            </a:r>
            <a:endParaRPr lang="en-US" sz="3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Frame 0425 Reference Metrics</a:t>
            </a:r>
            <a:endParaRPr lang="en-US" dirty="0"/>
          </a:p>
        </p:txBody>
      </p:sp>
      <p:sp>
        <p:nvSpPr>
          <p:cNvPr id="3" name="Subtitle 2"/>
          <p:cNvSpPr>
            <a:spLocks noGrp="1"/>
          </p:cNvSpPr>
          <p:nvPr>
            <p:ph type="subTitle" idx="1"/>
          </p:nvPr>
        </p:nvSpPr>
        <p:spPr/>
        <p:txBody>
          <a:bodyPr/>
          <a:lstStyle/>
          <a:p>
            <a:r>
              <a:rPr lang="en-US" dirty="0" smtClean="0"/>
              <a:t>Apr 24 metrics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dirty="0" smtClean="0"/>
              <a:t>I/O Profile from Frame 0425</a:t>
            </a:r>
            <a:endParaRPr lang="en-US" dirty="0"/>
          </a:p>
        </p:txBody>
      </p:sp>
      <p:pic>
        <p:nvPicPr>
          <p:cNvPr id="17411" name="Picture 3"/>
          <p:cNvPicPr>
            <a:picLocks noGrp="1" noChangeAspect="1" noChangeArrowheads="1"/>
          </p:cNvPicPr>
          <p:nvPr>
            <p:ph idx="1"/>
          </p:nvPr>
        </p:nvPicPr>
        <p:blipFill>
          <a:blip r:embed="rId3" cstate="print"/>
          <a:srcRect/>
          <a:stretch>
            <a:fillRect/>
          </a:stretch>
        </p:blipFill>
        <p:spPr bwMode="auto">
          <a:xfrm>
            <a:off x="152400" y="1219200"/>
            <a:ext cx="8812350" cy="5334000"/>
          </a:xfrm>
          <a:prstGeom prst="rect">
            <a:avLst/>
          </a:prstGeom>
          <a:noFill/>
          <a:ln w="9525">
            <a:noFill/>
            <a:miter lim="800000"/>
            <a:headEnd/>
            <a:tailEnd/>
          </a:ln>
        </p:spPr>
      </p:pic>
      <p:sp>
        <p:nvSpPr>
          <p:cNvPr id="7" name="Rounded Rectangle 6"/>
          <p:cNvSpPr/>
          <p:nvPr/>
        </p:nvSpPr>
        <p:spPr>
          <a:xfrm>
            <a:off x="228600" y="5943600"/>
            <a:ext cx="8763000" cy="22860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Frame 0425 Reference Metrics</a:t>
            </a:r>
            <a:endParaRPr lang="en-US" dirty="0"/>
          </a:p>
        </p:txBody>
      </p:sp>
      <p:sp>
        <p:nvSpPr>
          <p:cNvPr id="5" name="Subtitle 4"/>
          <p:cNvSpPr>
            <a:spLocks noGrp="1"/>
          </p:cNvSpPr>
          <p:nvPr>
            <p:ph type="subTitle" idx="1"/>
          </p:nvPr>
        </p:nvSpPr>
        <p:spPr/>
        <p:txBody>
          <a:bodyPr/>
          <a:lstStyle/>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lstStyle/>
          <a:p>
            <a:r>
              <a:rPr lang="en-US" dirty="0" smtClean="0"/>
              <a:t>Actual Heat Map</a:t>
            </a:r>
            <a:endParaRPr lang="en-US" dirty="0"/>
          </a:p>
        </p:txBody>
      </p:sp>
      <p:pic>
        <p:nvPicPr>
          <p:cNvPr id="18442" name="Picture 10"/>
          <p:cNvPicPr>
            <a:picLocks noGrp="1" noChangeAspect="1" noChangeArrowheads="1"/>
          </p:cNvPicPr>
          <p:nvPr>
            <p:ph idx="1"/>
          </p:nvPr>
        </p:nvPicPr>
        <p:blipFill>
          <a:blip r:embed="rId3" cstate="print"/>
          <a:srcRect/>
          <a:stretch>
            <a:fillRect/>
          </a:stretch>
        </p:blipFill>
        <p:spPr bwMode="auto">
          <a:xfrm>
            <a:off x="609600" y="990601"/>
            <a:ext cx="8070547" cy="5334000"/>
          </a:xfrm>
          <a:prstGeom prst="rect">
            <a:avLst/>
          </a:prstGeom>
          <a:noFill/>
          <a:ln w="9525">
            <a:noFill/>
            <a:miter lim="800000"/>
            <a:headEnd/>
            <a:tailEnd/>
          </a:ln>
        </p:spPr>
      </p:pic>
      <p:cxnSp>
        <p:nvCxnSpPr>
          <p:cNvPr id="25" name="Straight Arrow Connector 24"/>
          <p:cNvCxnSpPr/>
          <p:nvPr/>
        </p:nvCxnSpPr>
        <p:spPr>
          <a:xfrm flipH="1" flipV="1">
            <a:off x="1752600" y="5791200"/>
            <a:ext cx="5334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flipV="1">
            <a:off x="1828800" y="5638800"/>
            <a:ext cx="9906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2209800" y="6400800"/>
            <a:ext cx="1775486" cy="307777"/>
          </a:xfrm>
          <a:prstGeom prst="rect">
            <a:avLst/>
          </a:prstGeom>
          <a:noFill/>
        </p:spPr>
        <p:txBody>
          <a:bodyPr wrap="none" rtlCol="0">
            <a:spAutoFit/>
          </a:bodyPr>
          <a:lstStyle/>
          <a:p>
            <a:r>
              <a:rPr lang="en-US" sz="1400" b="1" dirty="0" smtClean="0"/>
              <a:t>BE to FE ratio of 2.9:1</a:t>
            </a:r>
            <a:endParaRPr lang="en-US" sz="14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Simulated Heat Map</a:t>
            </a:r>
            <a:endParaRPr lang="en-US" dirty="0"/>
          </a:p>
        </p:txBody>
      </p:sp>
      <p:pic>
        <p:nvPicPr>
          <p:cNvPr id="12292" name="Picture 4"/>
          <p:cNvPicPr>
            <a:picLocks noGrp="1" noChangeAspect="1" noChangeArrowheads="1"/>
          </p:cNvPicPr>
          <p:nvPr>
            <p:ph idx="1"/>
          </p:nvPr>
        </p:nvPicPr>
        <p:blipFill>
          <a:blip r:embed="rId3" cstate="print"/>
          <a:srcRect/>
          <a:stretch>
            <a:fillRect/>
          </a:stretch>
        </p:blipFill>
        <p:spPr bwMode="auto">
          <a:xfrm>
            <a:off x="801788" y="1066801"/>
            <a:ext cx="7580212" cy="5257800"/>
          </a:xfrm>
          <a:prstGeom prst="rect">
            <a:avLst/>
          </a:prstGeom>
          <a:noFill/>
          <a:ln w="9525">
            <a:noFill/>
            <a:miter lim="800000"/>
            <a:headEnd/>
            <a:tailEnd/>
          </a:ln>
        </p:spPr>
      </p:pic>
      <p:sp>
        <p:nvSpPr>
          <p:cNvPr id="4" name="TextBox 3"/>
          <p:cNvSpPr txBox="1"/>
          <p:nvPr/>
        </p:nvSpPr>
        <p:spPr>
          <a:xfrm>
            <a:off x="1905000" y="6324600"/>
            <a:ext cx="2352119" cy="369332"/>
          </a:xfrm>
          <a:prstGeom prst="rect">
            <a:avLst/>
          </a:prstGeom>
          <a:noFill/>
        </p:spPr>
        <p:txBody>
          <a:bodyPr wrap="none" rtlCol="0">
            <a:spAutoFit/>
          </a:bodyPr>
          <a:lstStyle/>
          <a:p>
            <a:r>
              <a:rPr lang="en-US" b="1" dirty="0" smtClean="0"/>
              <a:t>Be to FE ratio of 1.43:1</a:t>
            </a:r>
            <a:endParaRPr lang="en-US" b="1" dirty="0"/>
          </a:p>
        </p:txBody>
      </p:sp>
      <p:cxnSp>
        <p:nvCxnSpPr>
          <p:cNvPr id="6" name="Straight Arrow Connector 5"/>
          <p:cNvCxnSpPr/>
          <p:nvPr/>
        </p:nvCxnSpPr>
        <p:spPr>
          <a:xfrm flipH="1" flipV="1">
            <a:off x="1905000" y="5867400"/>
            <a:ext cx="6096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4" idx="1"/>
          </p:cNvCxnSpPr>
          <p:nvPr/>
        </p:nvCxnSpPr>
        <p:spPr>
          <a:xfrm flipH="1" flipV="1">
            <a:off x="1752600" y="5943600"/>
            <a:ext cx="152400" cy="5656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FE vs. BE Total IOPS</a:t>
            </a:r>
            <a:endParaRPr lang="en-US" dirty="0"/>
          </a:p>
        </p:txBody>
      </p:sp>
      <p:pic>
        <p:nvPicPr>
          <p:cNvPr id="2050" name="Picture 2"/>
          <p:cNvPicPr>
            <a:picLocks noGrp="1" noChangeAspect="1" noChangeArrowheads="1"/>
          </p:cNvPicPr>
          <p:nvPr>
            <p:ph idx="1"/>
          </p:nvPr>
        </p:nvPicPr>
        <p:blipFill>
          <a:blip r:embed="rId3" cstate="print"/>
          <a:srcRect/>
          <a:stretch>
            <a:fillRect/>
          </a:stretch>
        </p:blipFill>
        <p:spPr bwMode="auto">
          <a:xfrm>
            <a:off x="497838" y="914400"/>
            <a:ext cx="8112762" cy="5871825"/>
          </a:xfrm>
          <a:prstGeom prst="rect">
            <a:avLst/>
          </a:prstGeom>
          <a:noFill/>
          <a:ln w="9525">
            <a:noFill/>
            <a:miter lim="800000"/>
            <a:headEnd/>
            <a:tailEnd/>
          </a:ln>
        </p:spPr>
      </p:pic>
      <p:cxnSp>
        <p:nvCxnSpPr>
          <p:cNvPr id="6" name="Straight Connector 5"/>
          <p:cNvCxnSpPr/>
          <p:nvPr/>
        </p:nvCxnSpPr>
        <p:spPr>
          <a:xfrm flipH="1">
            <a:off x="3581400" y="2133600"/>
            <a:ext cx="76200" cy="457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391400" y="2209800"/>
            <a:ext cx="0" cy="449580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362200" y="2133600"/>
            <a:ext cx="878959" cy="369332"/>
          </a:xfrm>
          <a:prstGeom prst="rect">
            <a:avLst/>
          </a:prstGeom>
          <a:noFill/>
        </p:spPr>
        <p:txBody>
          <a:bodyPr wrap="none" rtlCol="0">
            <a:spAutoFit/>
          </a:bodyPr>
          <a:lstStyle/>
          <a:p>
            <a:r>
              <a:rPr lang="en-US" dirty="0" smtClean="0"/>
              <a:t>FE Rate</a:t>
            </a:r>
            <a:endParaRPr lang="en-US" dirty="0"/>
          </a:p>
        </p:txBody>
      </p:sp>
      <p:sp>
        <p:nvSpPr>
          <p:cNvPr id="9" name="TextBox 8"/>
          <p:cNvSpPr txBox="1"/>
          <p:nvPr/>
        </p:nvSpPr>
        <p:spPr>
          <a:xfrm>
            <a:off x="6248400" y="2133600"/>
            <a:ext cx="898195" cy="369332"/>
          </a:xfrm>
          <a:prstGeom prst="rect">
            <a:avLst/>
          </a:prstGeom>
          <a:noFill/>
        </p:spPr>
        <p:txBody>
          <a:bodyPr wrap="none" rtlCol="0">
            <a:spAutoFit/>
          </a:bodyPr>
          <a:lstStyle/>
          <a:p>
            <a:r>
              <a:rPr lang="en-US" dirty="0" smtClean="0"/>
              <a:t>BE Rate</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Device Level VLUN Read &amp; Write Rate</a:t>
            </a:r>
            <a:endParaRPr lang="en-US"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152400" y="914400"/>
            <a:ext cx="8861298" cy="5715000"/>
          </a:xfrm>
          <a:prstGeom prst="rect">
            <a:avLst/>
          </a:prstGeom>
          <a:noFill/>
          <a:ln w="9525">
            <a:noFill/>
            <a:miter lim="800000"/>
            <a:headEnd/>
            <a:tailEnd/>
          </a:ln>
        </p:spPr>
      </p:pic>
      <p:cxnSp>
        <p:nvCxnSpPr>
          <p:cNvPr id="6" name="Straight Connector 5"/>
          <p:cNvCxnSpPr/>
          <p:nvPr/>
        </p:nvCxnSpPr>
        <p:spPr>
          <a:xfrm flipV="1">
            <a:off x="3429000" y="2362200"/>
            <a:ext cx="0" cy="396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7620000" y="2438400"/>
            <a:ext cx="0" cy="39624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dirty="0" smtClean="0"/>
              <a:t>Total VLUN Migration Read Metrics</a:t>
            </a:r>
            <a:endParaRPr lang="en-US" dirty="0"/>
          </a:p>
        </p:txBody>
      </p:sp>
      <p:pic>
        <p:nvPicPr>
          <p:cNvPr id="3074" name="Picture 2"/>
          <p:cNvPicPr>
            <a:picLocks noGrp="1" noChangeAspect="1" noChangeArrowheads="1"/>
          </p:cNvPicPr>
          <p:nvPr>
            <p:ph idx="1"/>
          </p:nvPr>
        </p:nvPicPr>
        <p:blipFill>
          <a:blip r:embed="rId3" cstate="print"/>
          <a:srcRect/>
          <a:stretch>
            <a:fillRect/>
          </a:stretch>
        </p:blipFill>
        <p:spPr bwMode="auto">
          <a:xfrm>
            <a:off x="609600" y="914400"/>
            <a:ext cx="7924800" cy="5791200"/>
          </a:xfrm>
          <a:prstGeom prst="rect">
            <a:avLst/>
          </a:prstGeom>
          <a:noFill/>
          <a:ln w="9525">
            <a:noFill/>
            <a:miter lim="800000"/>
            <a:headEnd/>
            <a:tailEnd/>
          </a:ln>
        </p:spPr>
      </p:pic>
      <p:sp>
        <p:nvSpPr>
          <p:cNvPr id="5" name="Oval 4"/>
          <p:cNvSpPr/>
          <p:nvPr/>
        </p:nvSpPr>
        <p:spPr>
          <a:xfrm>
            <a:off x="2971800" y="2438400"/>
            <a:ext cx="457200" cy="304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53200" y="2438400"/>
            <a:ext cx="457200" cy="304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3352800" y="2209800"/>
            <a:ext cx="1023037" cy="369332"/>
          </a:xfrm>
          <a:prstGeom prst="rect">
            <a:avLst/>
          </a:prstGeom>
          <a:noFill/>
        </p:spPr>
        <p:txBody>
          <a:bodyPr wrap="none" rtlCol="0">
            <a:spAutoFit/>
          </a:bodyPr>
          <a:lstStyle/>
          <a:p>
            <a:r>
              <a:rPr lang="en-US" dirty="0" smtClean="0"/>
              <a:t>280 IOPS</a:t>
            </a:r>
            <a:endParaRPr lang="en-US" dirty="0"/>
          </a:p>
        </p:txBody>
      </p:sp>
      <p:sp>
        <p:nvSpPr>
          <p:cNvPr id="8" name="TextBox 7"/>
          <p:cNvSpPr txBox="1"/>
          <p:nvPr/>
        </p:nvSpPr>
        <p:spPr>
          <a:xfrm>
            <a:off x="6934200" y="2209800"/>
            <a:ext cx="1247842" cy="369332"/>
          </a:xfrm>
          <a:prstGeom prst="rect">
            <a:avLst/>
          </a:prstGeom>
          <a:noFill/>
        </p:spPr>
        <p:txBody>
          <a:bodyPr wrap="none" rtlCol="0">
            <a:spAutoFit/>
          </a:bodyPr>
          <a:lstStyle/>
          <a:p>
            <a:r>
              <a:rPr lang="en-US" dirty="0" smtClean="0"/>
              <a:t>18,000KB/s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Total VLUN Migration Write Metrics</a:t>
            </a:r>
            <a:endParaRPr lang="en-US" dirty="0"/>
          </a:p>
        </p:txBody>
      </p:sp>
      <p:pic>
        <p:nvPicPr>
          <p:cNvPr id="4098" name="Picture 2"/>
          <p:cNvPicPr>
            <a:picLocks noGrp="1" noChangeAspect="1" noChangeArrowheads="1"/>
          </p:cNvPicPr>
          <p:nvPr>
            <p:ph idx="1"/>
          </p:nvPr>
        </p:nvPicPr>
        <p:blipFill>
          <a:blip r:embed="rId3" cstate="print"/>
          <a:srcRect/>
          <a:stretch>
            <a:fillRect/>
          </a:stretch>
        </p:blipFill>
        <p:spPr bwMode="auto">
          <a:xfrm>
            <a:off x="685800" y="990600"/>
            <a:ext cx="7772399" cy="5715000"/>
          </a:xfrm>
          <a:prstGeom prst="rect">
            <a:avLst/>
          </a:prstGeom>
          <a:noFill/>
          <a:ln w="9525">
            <a:noFill/>
            <a:miter lim="800000"/>
            <a:headEnd/>
            <a:tailEnd/>
          </a:ln>
        </p:spPr>
      </p:pic>
      <p:sp>
        <p:nvSpPr>
          <p:cNvPr id="5" name="Oval 4"/>
          <p:cNvSpPr/>
          <p:nvPr/>
        </p:nvSpPr>
        <p:spPr>
          <a:xfrm>
            <a:off x="2971800" y="2438400"/>
            <a:ext cx="457200" cy="304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6553200" y="2438400"/>
            <a:ext cx="457200" cy="304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3352800" y="2209800"/>
            <a:ext cx="1023037" cy="369332"/>
          </a:xfrm>
          <a:prstGeom prst="rect">
            <a:avLst/>
          </a:prstGeom>
          <a:noFill/>
        </p:spPr>
        <p:txBody>
          <a:bodyPr wrap="none" rtlCol="0">
            <a:spAutoFit/>
          </a:bodyPr>
          <a:lstStyle/>
          <a:p>
            <a:r>
              <a:rPr lang="en-US" dirty="0" smtClean="0"/>
              <a:t>220 IOPS</a:t>
            </a:r>
            <a:endParaRPr lang="en-US" dirty="0"/>
          </a:p>
        </p:txBody>
      </p:sp>
      <p:sp>
        <p:nvSpPr>
          <p:cNvPr id="8" name="TextBox 7"/>
          <p:cNvSpPr txBox="1"/>
          <p:nvPr/>
        </p:nvSpPr>
        <p:spPr>
          <a:xfrm>
            <a:off x="6934200" y="2209800"/>
            <a:ext cx="1247842" cy="369332"/>
          </a:xfrm>
          <a:prstGeom prst="rect">
            <a:avLst/>
          </a:prstGeom>
          <a:noFill/>
        </p:spPr>
        <p:txBody>
          <a:bodyPr wrap="none" rtlCol="0">
            <a:spAutoFit/>
          </a:bodyPr>
          <a:lstStyle/>
          <a:p>
            <a:r>
              <a:rPr lang="en-US" dirty="0" smtClean="0"/>
              <a:t>18,000KB/s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BE Level VLUN Migration IOPS</a:t>
            </a:r>
            <a:endParaRPr lang="en-US" dirty="0"/>
          </a:p>
        </p:txBody>
      </p:sp>
      <p:pic>
        <p:nvPicPr>
          <p:cNvPr id="4098" name="Picture 2"/>
          <p:cNvPicPr>
            <a:picLocks noGrp="1" noChangeAspect="1" noChangeArrowheads="1"/>
          </p:cNvPicPr>
          <p:nvPr>
            <p:ph idx="1"/>
          </p:nvPr>
        </p:nvPicPr>
        <p:blipFill>
          <a:blip r:embed="rId3" cstate="print"/>
          <a:srcRect/>
          <a:stretch>
            <a:fillRect/>
          </a:stretch>
        </p:blipFill>
        <p:spPr bwMode="auto">
          <a:xfrm>
            <a:off x="232087" y="1295400"/>
            <a:ext cx="8628845" cy="5334000"/>
          </a:xfrm>
          <a:prstGeom prst="rect">
            <a:avLst/>
          </a:prstGeom>
          <a:noFill/>
          <a:ln w="9525">
            <a:noFill/>
            <a:miter lim="800000"/>
            <a:headEnd/>
            <a:tailEnd/>
          </a:ln>
        </p:spPr>
      </p:pic>
      <p:cxnSp>
        <p:nvCxnSpPr>
          <p:cNvPr id="6" name="Straight Connector 5"/>
          <p:cNvCxnSpPr/>
          <p:nvPr/>
        </p:nvCxnSpPr>
        <p:spPr>
          <a:xfrm>
            <a:off x="3581400" y="2819400"/>
            <a:ext cx="0" cy="3657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7620000" y="2819400"/>
            <a:ext cx="0" cy="36576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BE Loop &amp; Disk Total IOPS</a:t>
            </a:r>
            <a:endParaRPr lang="en-US"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152400" y="990600"/>
            <a:ext cx="8860442" cy="5410200"/>
          </a:xfrm>
          <a:prstGeom prst="rect">
            <a:avLst/>
          </a:prstGeom>
          <a:noFill/>
          <a:ln w="9525">
            <a:noFill/>
            <a:miter lim="800000"/>
            <a:headEnd/>
            <a:tailEnd/>
          </a:ln>
        </p:spPr>
      </p:pic>
      <p:cxnSp>
        <p:nvCxnSpPr>
          <p:cNvPr id="6" name="Straight Connector 5"/>
          <p:cNvCxnSpPr/>
          <p:nvPr/>
        </p:nvCxnSpPr>
        <p:spPr>
          <a:xfrm>
            <a:off x="3505200" y="2438400"/>
            <a:ext cx="0" cy="381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696200" y="2438400"/>
            <a:ext cx="0" cy="38100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BE Loop Read &amp; Write Total</a:t>
            </a:r>
            <a:endParaRPr lang="en-US" dirty="0"/>
          </a:p>
        </p:txBody>
      </p:sp>
      <p:pic>
        <p:nvPicPr>
          <p:cNvPr id="2051" name="Picture 3"/>
          <p:cNvPicPr>
            <a:picLocks noGrp="1" noChangeAspect="1" noChangeArrowheads="1"/>
          </p:cNvPicPr>
          <p:nvPr>
            <p:ph idx="1"/>
          </p:nvPr>
        </p:nvPicPr>
        <p:blipFill>
          <a:blip r:embed="rId3" cstate="print"/>
          <a:srcRect/>
          <a:stretch>
            <a:fillRect/>
          </a:stretch>
        </p:blipFill>
        <p:spPr bwMode="auto">
          <a:xfrm>
            <a:off x="304800" y="1219200"/>
            <a:ext cx="8534400" cy="5257800"/>
          </a:xfrm>
          <a:prstGeom prst="rect">
            <a:avLst/>
          </a:prstGeom>
          <a:noFill/>
          <a:ln w="9525">
            <a:noFill/>
            <a:miter lim="800000"/>
            <a:headEnd/>
            <a:tailEnd/>
          </a:ln>
        </p:spPr>
      </p:pic>
      <p:cxnSp>
        <p:nvCxnSpPr>
          <p:cNvPr id="7" name="Straight Connector 6"/>
          <p:cNvCxnSpPr/>
          <p:nvPr/>
        </p:nvCxnSpPr>
        <p:spPr>
          <a:xfrm>
            <a:off x="3581400" y="2819400"/>
            <a:ext cx="0" cy="3505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543800" y="2743200"/>
            <a:ext cx="0" cy="35052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Disk Read and Write Total IOPS</a:t>
            </a:r>
            <a:endParaRPr lang="en-US" dirty="0"/>
          </a:p>
        </p:txBody>
      </p:sp>
      <p:pic>
        <p:nvPicPr>
          <p:cNvPr id="3074" name="Picture 2"/>
          <p:cNvPicPr>
            <a:picLocks noGrp="1" noChangeAspect="1" noChangeArrowheads="1"/>
          </p:cNvPicPr>
          <p:nvPr>
            <p:ph idx="1"/>
          </p:nvPr>
        </p:nvPicPr>
        <p:blipFill>
          <a:blip r:embed="rId3" cstate="print"/>
          <a:srcRect/>
          <a:stretch>
            <a:fillRect/>
          </a:stretch>
        </p:blipFill>
        <p:spPr bwMode="auto">
          <a:xfrm>
            <a:off x="304800" y="1219200"/>
            <a:ext cx="8534400" cy="5410200"/>
          </a:xfrm>
          <a:prstGeom prst="rect">
            <a:avLst/>
          </a:prstGeom>
          <a:noFill/>
          <a:ln w="9525">
            <a:noFill/>
            <a:miter lim="800000"/>
            <a:headEnd/>
            <a:tailEnd/>
          </a:ln>
        </p:spPr>
      </p:pic>
      <p:cxnSp>
        <p:nvCxnSpPr>
          <p:cNvPr id="6" name="Straight Connector 5"/>
          <p:cNvCxnSpPr/>
          <p:nvPr/>
        </p:nvCxnSpPr>
        <p:spPr>
          <a:xfrm>
            <a:off x="3657600" y="2819400"/>
            <a:ext cx="0" cy="3581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620000" y="2819400"/>
            <a:ext cx="0" cy="35814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r>
              <a:rPr lang="en-US" dirty="0" smtClean="0"/>
              <a:t>Device Level DA Read &amp; Write Total  IOPS</a:t>
            </a:r>
            <a:endParaRPr lang="en-US" dirty="0"/>
          </a:p>
        </p:txBody>
      </p:sp>
      <p:pic>
        <p:nvPicPr>
          <p:cNvPr id="5122" name="Picture 2"/>
          <p:cNvPicPr>
            <a:picLocks noGrp="1" noChangeAspect="1" noChangeArrowheads="1"/>
          </p:cNvPicPr>
          <p:nvPr>
            <p:ph idx="1"/>
          </p:nvPr>
        </p:nvPicPr>
        <p:blipFill>
          <a:blip r:embed="rId3" cstate="print"/>
          <a:srcRect/>
          <a:stretch>
            <a:fillRect/>
          </a:stretch>
        </p:blipFill>
        <p:spPr bwMode="auto">
          <a:xfrm>
            <a:off x="228600" y="990600"/>
            <a:ext cx="8686800" cy="5638800"/>
          </a:xfrm>
          <a:prstGeom prst="rect">
            <a:avLst/>
          </a:prstGeom>
          <a:noFill/>
          <a:ln w="9525">
            <a:noFill/>
            <a:miter lim="800000"/>
            <a:headEnd/>
            <a:tailEnd/>
          </a:ln>
        </p:spPr>
      </p:pic>
      <p:cxnSp>
        <p:nvCxnSpPr>
          <p:cNvPr id="6" name="Straight Connector 5"/>
          <p:cNvCxnSpPr/>
          <p:nvPr/>
        </p:nvCxnSpPr>
        <p:spPr>
          <a:xfrm>
            <a:off x="3581400" y="2514600"/>
            <a:ext cx="0" cy="388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620000" y="2514600"/>
            <a:ext cx="0" cy="38862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r>
              <a:rPr lang="en-US" dirty="0" smtClean="0"/>
              <a:t>Device Level DA Read &amp; Write Total  </a:t>
            </a:r>
            <a:r>
              <a:rPr lang="en-US" dirty="0" err="1" smtClean="0"/>
              <a:t>TRate</a:t>
            </a:r>
            <a:endParaRPr lang="en-US" dirty="0"/>
          </a:p>
        </p:txBody>
      </p:sp>
      <p:pic>
        <p:nvPicPr>
          <p:cNvPr id="6146" name="Picture 2"/>
          <p:cNvPicPr>
            <a:picLocks noGrp="1" noChangeAspect="1" noChangeArrowheads="1"/>
          </p:cNvPicPr>
          <p:nvPr>
            <p:ph idx="1"/>
          </p:nvPr>
        </p:nvPicPr>
        <p:blipFill>
          <a:blip r:embed="rId3" cstate="print"/>
          <a:srcRect/>
          <a:stretch>
            <a:fillRect/>
          </a:stretch>
        </p:blipFill>
        <p:spPr bwMode="auto">
          <a:xfrm>
            <a:off x="228600" y="990600"/>
            <a:ext cx="8610600" cy="5638800"/>
          </a:xfrm>
          <a:prstGeom prst="rect">
            <a:avLst/>
          </a:prstGeom>
          <a:noFill/>
          <a:ln w="9525">
            <a:noFill/>
            <a:miter lim="800000"/>
            <a:headEnd/>
            <a:tailEnd/>
          </a:ln>
        </p:spPr>
      </p:pic>
      <p:cxnSp>
        <p:nvCxnSpPr>
          <p:cNvPr id="6" name="Straight Connector 5"/>
          <p:cNvCxnSpPr/>
          <p:nvPr/>
        </p:nvCxnSpPr>
        <p:spPr>
          <a:xfrm>
            <a:off x="3505200" y="2438400"/>
            <a:ext cx="0" cy="403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7620000" y="2438400"/>
            <a:ext cx="0" cy="40386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dirty="0" smtClean="0"/>
              <a:t>Total Tier Ingress &amp; Egress</a:t>
            </a:r>
            <a:endParaRPr lang="en-US" dirty="0"/>
          </a:p>
        </p:txBody>
      </p:sp>
      <p:pic>
        <p:nvPicPr>
          <p:cNvPr id="7170" name="Picture 2"/>
          <p:cNvPicPr>
            <a:picLocks noGrp="1" noChangeAspect="1" noChangeArrowheads="1"/>
          </p:cNvPicPr>
          <p:nvPr>
            <p:ph idx="1"/>
          </p:nvPr>
        </p:nvPicPr>
        <p:blipFill>
          <a:blip r:embed="rId3" cstate="print"/>
          <a:srcRect/>
          <a:stretch>
            <a:fillRect/>
          </a:stretch>
        </p:blipFill>
        <p:spPr bwMode="auto">
          <a:xfrm>
            <a:off x="457200" y="990600"/>
            <a:ext cx="8229600" cy="5562600"/>
          </a:xfrm>
          <a:prstGeom prst="rect">
            <a:avLst/>
          </a:prstGeom>
          <a:noFill/>
          <a:ln w="9525">
            <a:noFill/>
            <a:miter lim="800000"/>
            <a:headEnd/>
            <a:tailEnd/>
          </a:ln>
        </p:spPr>
      </p:pic>
      <p:cxnSp>
        <p:nvCxnSpPr>
          <p:cNvPr id="6" name="Straight Connector 5"/>
          <p:cNvCxnSpPr/>
          <p:nvPr/>
        </p:nvCxnSpPr>
        <p:spPr>
          <a:xfrm>
            <a:off x="3048000" y="2514600"/>
            <a:ext cx="0" cy="388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934200" y="2514600"/>
            <a:ext cx="0" cy="38862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r>
              <a:rPr lang="en-US" dirty="0" smtClean="0"/>
              <a:t>Thin Pool Ingress &amp; Egress Pool Distribution</a:t>
            </a:r>
            <a:endParaRPr lang="en-US" dirty="0"/>
          </a:p>
        </p:txBody>
      </p:sp>
      <p:pic>
        <p:nvPicPr>
          <p:cNvPr id="17411" name="Picture 3"/>
          <p:cNvPicPr>
            <a:picLocks noGrp="1" noChangeAspect="1" noChangeArrowheads="1"/>
          </p:cNvPicPr>
          <p:nvPr>
            <p:ph idx="1"/>
          </p:nvPr>
        </p:nvPicPr>
        <p:blipFill>
          <a:blip r:embed="rId3" cstate="print"/>
          <a:srcRect/>
          <a:stretch>
            <a:fillRect/>
          </a:stretch>
        </p:blipFill>
        <p:spPr bwMode="auto">
          <a:xfrm>
            <a:off x="1371599" y="1074476"/>
            <a:ext cx="6462443" cy="5631124"/>
          </a:xfrm>
          <a:prstGeom prst="rect">
            <a:avLst/>
          </a:prstGeom>
          <a:noFill/>
          <a:ln w="9525">
            <a:noFill/>
            <a:miter lim="800000"/>
            <a:headEnd/>
            <a:tailEnd/>
          </a:ln>
        </p:spPr>
      </p:pic>
      <p:sp>
        <p:nvSpPr>
          <p:cNvPr id="4" name="TextBox 3"/>
          <p:cNvSpPr txBox="1"/>
          <p:nvPr/>
        </p:nvSpPr>
        <p:spPr>
          <a:xfrm>
            <a:off x="2438400" y="4267200"/>
            <a:ext cx="1270797" cy="338554"/>
          </a:xfrm>
          <a:prstGeom prst="rect">
            <a:avLst/>
          </a:prstGeom>
          <a:noFill/>
        </p:spPr>
        <p:txBody>
          <a:bodyPr wrap="none" rtlCol="0">
            <a:spAutoFit/>
          </a:bodyPr>
          <a:lstStyle/>
          <a:p>
            <a:r>
              <a:rPr lang="en-US" sz="1600" dirty="0" smtClean="0"/>
              <a:t>Egress Tracks</a:t>
            </a:r>
            <a:endParaRPr lang="en-US" sz="1600" dirty="0"/>
          </a:p>
        </p:txBody>
      </p:sp>
      <p:sp>
        <p:nvSpPr>
          <p:cNvPr id="5" name="TextBox 4"/>
          <p:cNvSpPr txBox="1"/>
          <p:nvPr/>
        </p:nvSpPr>
        <p:spPr>
          <a:xfrm>
            <a:off x="5562600" y="4267200"/>
            <a:ext cx="1270797" cy="338554"/>
          </a:xfrm>
          <a:prstGeom prst="rect">
            <a:avLst/>
          </a:prstGeom>
          <a:noFill/>
        </p:spPr>
        <p:txBody>
          <a:bodyPr wrap="none" rtlCol="0">
            <a:spAutoFit/>
          </a:bodyPr>
          <a:lstStyle/>
          <a:p>
            <a:r>
              <a:rPr lang="en-US" sz="1600" dirty="0" smtClean="0"/>
              <a:t>Egress Tracks</a:t>
            </a:r>
            <a:endParaRPr lang="en-US" sz="1600" dirty="0"/>
          </a:p>
        </p:txBody>
      </p:sp>
      <p:sp>
        <p:nvSpPr>
          <p:cNvPr id="6" name="TextBox 5"/>
          <p:cNvSpPr txBox="1"/>
          <p:nvPr/>
        </p:nvSpPr>
        <p:spPr>
          <a:xfrm>
            <a:off x="2438400" y="1752600"/>
            <a:ext cx="1328505" cy="338554"/>
          </a:xfrm>
          <a:prstGeom prst="rect">
            <a:avLst/>
          </a:prstGeom>
          <a:noFill/>
        </p:spPr>
        <p:txBody>
          <a:bodyPr wrap="none" rtlCol="0">
            <a:spAutoFit/>
          </a:bodyPr>
          <a:lstStyle/>
          <a:p>
            <a:r>
              <a:rPr lang="en-US" sz="1600" dirty="0" smtClean="0"/>
              <a:t>Ingress Tracks</a:t>
            </a:r>
            <a:endParaRPr lang="en-US" sz="1600" dirty="0"/>
          </a:p>
        </p:txBody>
      </p:sp>
      <p:sp>
        <p:nvSpPr>
          <p:cNvPr id="7" name="TextBox 6"/>
          <p:cNvSpPr txBox="1"/>
          <p:nvPr/>
        </p:nvSpPr>
        <p:spPr>
          <a:xfrm>
            <a:off x="5486400" y="1752600"/>
            <a:ext cx="1328505" cy="338554"/>
          </a:xfrm>
          <a:prstGeom prst="rect">
            <a:avLst/>
          </a:prstGeom>
          <a:noFill/>
        </p:spPr>
        <p:txBody>
          <a:bodyPr wrap="none" rtlCol="0">
            <a:spAutoFit/>
          </a:bodyPr>
          <a:lstStyle/>
          <a:p>
            <a:r>
              <a:rPr lang="en-US" sz="1600" dirty="0" smtClean="0"/>
              <a:t>Ingress Tracks</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normAutofit fontScale="90000"/>
          </a:bodyPr>
          <a:lstStyle/>
          <a:p>
            <a:r>
              <a:rPr lang="en-US" dirty="0" smtClean="0"/>
              <a:t>DA (</a:t>
            </a:r>
            <a:r>
              <a:rPr lang="en-US" dirty="0" err="1" smtClean="0"/>
              <a:t>devive</a:t>
            </a:r>
            <a:r>
              <a:rPr lang="en-US" dirty="0" smtClean="0"/>
              <a:t> level) VLUN Migration Flash Pool TDAT Read IOPS and KB/s</a:t>
            </a:r>
            <a:endParaRPr lang="en-US" dirty="0"/>
          </a:p>
        </p:txBody>
      </p:sp>
      <p:pic>
        <p:nvPicPr>
          <p:cNvPr id="16386" name="Picture 2"/>
          <p:cNvPicPr>
            <a:picLocks noGrp="1" noChangeAspect="1" noChangeArrowheads="1"/>
          </p:cNvPicPr>
          <p:nvPr>
            <p:ph idx="1"/>
          </p:nvPr>
        </p:nvPicPr>
        <p:blipFill>
          <a:blip r:embed="rId3" cstate="print"/>
          <a:srcRect/>
          <a:stretch>
            <a:fillRect/>
          </a:stretch>
        </p:blipFill>
        <p:spPr bwMode="auto">
          <a:xfrm>
            <a:off x="457200" y="1447800"/>
            <a:ext cx="8229600" cy="5029200"/>
          </a:xfrm>
          <a:prstGeom prst="rect">
            <a:avLst/>
          </a:prstGeom>
          <a:noFill/>
          <a:ln w="9525">
            <a:noFill/>
            <a:miter lim="800000"/>
            <a:headEnd/>
            <a:tailEnd/>
          </a:ln>
        </p:spPr>
      </p:pic>
      <p:cxnSp>
        <p:nvCxnSpPr>
          <p:cNvPr id="5" name="Straight Connector 4"/>
          <p:cNvCxnSpPr/>
          <p:nvPr/>
        </p:nvCxnSpPr>
        <p:spPr>
          <a:xfrm>
            <a:off x="3581400" y="2819400"/>
            <a:ext cx="0" cy="3200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7467600" y="2819400"/>
            <a:ext cx="0" cy="32004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rmAutofit fontScale="90000"/>
          </a:bodyPr>
          <a:lstStyle/>
          <a:p>
            <a:r>
              <a:rPr lang="en-US" dirty="0" smtClean="0"/>
              <a:t>DA VLUN Migration Flash Pool TDAT Write IOPS and KB/s</a:t>
            </a:r>
            <a:endParaRPr lang="en-US" dirty="0"/>
          </a:p>
        </p:txBody>
      </p:sp>
      <p:pic>
        <p:nvPicPr>
          <p:cNvPr id="15362" name="Picture 2"/>
          <p:cNvPicPr>
            <a:picLocks noGrp="1" noChangeAspect="1" noChangeArrowheads="1"/>
          </p:cNvPicPr>
          <p:nvPr>
            <p:ph idx="1"/>
          </p:nvPr>
        </p:nvPicPr>
        <p:blipFill>
          <a:blip r:embed="rId3" cstate="print"/>
          <a:srcRect/>
          <a:stretch>
            <a:fillRect/>
          </a:stretch>
        </p:blipFill>
        <p:spPr bwMode="auto">
          <a:xfrm>
            <a:off x="336176" y="1219200"/>
            <a:ext cx="8350624" cy="5257800"/>
          </a:xfrm>
          <a:prstGeom prst="rect">
            <a:avLst/>
          </a:prstGeom>
          <a:noFill/>
          <a:ln w="9525">
            <a:noFill/>
            <a:miter lim="800000"/>
            <a:headEnd/>
            <a:tailEnd/>
          </a:ln>
        </p:spPr>
      </p:pic>
      <p:cxnSp>
        <p:nvCxnSpPr>
          <p:cNvPr id="5" name="Straight Connector 4"/>
          <p:cNvCxnSpPr/>
          <p:nvPr/>
        </p:nvCxnSpPr>
        <p:spPr>
          <a:xfrm>
            <a:off x="3505200" y="2667000"/>
            <a:ext cx="0" cy="3352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7467600" y="2743200"/>
            <a:ext cx="0" cy="33528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DA VLUN Migration FC Pool TDAT Read IOPS and KB/s</a:t>
            </a:r>
            <a:endParaRPr lang="en-US" dirty="0"/>
          </a:p>
        </p:txBody>
      </p:sp>
      <p:pic>
        <p:nvPicPr>
          <p:cNvPr id="13314" name="Picture 2"/>
          <p:cNvPicPr>
            <a:picLocks noGrp="1" noChangeAspect="1" noChangeArrowheads="1"/>
          </p:cNvPicPr>
          <p:nvPr>
            <p:ph idx="1"/>
          </p:nvPr>
        </p:nvPicPr>
        <p:blipFill>
          <a:blip r:embed="rId3" cstate="print"/>
          <a:srcRect/>
          <a:stretch>
            <a:fillRect/>
          </a:stretch>
        </p:blipFill>
        <p:spPr bwMode="auto">
          <a:xfrm>
            <a:off x="304800" y="1295400"/>
            <a:ext cx="8534400" cy="5105400"/>
          </a:xfrm>
          <a:prstGeom prst="rect">
            <a:avLst/>
          </a:prstGeom>
          <a:noFill/>
          <a:ln w="9525">
            <a:noFill/>
            <a:miter lim="800000"/>
            <a:headEnd/>
            <a:tailEnd/>
          </a:ln>
        </p:spPr>
      </p:pic>
      <p:cxnSp>
        <p:nvCxnSpPr>
          <p:cNvPr id="5" name="Straight Connector 4"/>
          <p:cNvCxnSpPr/>
          <p:nvPr/>
        </p:nvCxnSpPr>
        <p:spPr>
          <a:xfrm>
            <a:off x="3581400" y="2819400"/>
            <a:ext cx="0" cy="3352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7543800" y="2895600"/>
            <a:ext cx="0" cy="33528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DA VLUN Migration FC Pool TDAT Write IOPS and KB/s</a:t>
            </a:r>
            <a:endParaRPr lang="en-US" dirty="0"/>
          </a:p>
        </p:txBody>
      </p:sp>
      <p:pic>
        <p:nvPicPr>
          <p:cNvPr id="14338" name="Picture 2"/>
          <p:cNvPicPr>
            <a:picLocks noGrp="1" noChangeAspect="1" noChangeArrowheads="1"/>
          </p:cNvPicPr>
          <p:nvPr>
            <p:ph idx="1"/>
          </p:nvPr>
        </p:nvPicPr>
        <p:blipFill>
          <a:blip r:embed="rId3" cstate="print"/>
          <a:srcRect/>
          <a:stretch>
            <a:fillRect/>
          </a:stretch>
        </p:blipFill>
        <p:spPr bwMode="auto">
          <a:xfrm>
            <a:off x="457200" y="1295400"/>
            <a:ext cx="8229600" cy="4876800"/>
          </a:xfrm>
          <a:prstGeom prst="rect">
            <a:avLst/>
          </a:prstGeom>
          <a:noFill/>
          <a:ln w="9525">
            <a:noFill/>
            <a:miter lim="800000"/>
            <a:headEnd/>
            <a:tailEnd/>
          </a:ln>
        </p:spPr>
      </p:pic>
      <p:cxnSp>
        <p:nvCxnSpPr>
          <p:cNvPr id="5" name="Straight Connector 4"/>
          <p:cNvCxnSpPr/>
          <p:nvPr/>
        </p:nvCxnSpPr>
        <p:spPr>
          <a:xfrm flipV="1">
            <a:off x="3581400" y="2667000"/>
            <a:ext cx="0" cy="3048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7467600" y="2667000"/>
            <a:ext cx="0" cy="30480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DA VLUN Migration SATA II Pool TDAT Read IOPS and KB/s</a:t>
            </a:r>
            <a:endParaRPr lang="en-US" dirty="0"/>
          </a:p>
        </p:txBody>
      </p:sp>
      <p:pic>
        <p:nvPicPr>
          <p:cNvPr id="11267" name="Picture 3"/>
          <p:cNvPicPr>
            <a:picLocks noGrp="1" noChangeAspect="1" noChangeArrowheads="1"/>
          </p:cNvPicPr>
          <p:nvPr>
            <p:ph idx="1"/>
          </p:nvPr>
        </p:nvPicPr>
        <p:blipFill>
          <a:blip r:embed="rId3" cstate="print"/>
          <a:srcRect/>
          <a:stretch>
            <a:fillRect/>
          </a:stretch>
        </p:blipFill>
        <p:spPr bwMode="auto">
          <a:xfrm>
            <a:off x="665886" y="1143000"/>
            <a:ext cx="7878336" cy="5486400"/>
          </a:xfrm>
          <a:prstGeom prst="rect">
            <a:avLst/>
          </a:prstGeom>
          <a:noFill/>
          <a:ln w="9525">
            <a:noFill/>
            <a:miter lim="800000"/>
            <a:headEnd/>
            <a:tailEnd/>
          </a:ln>
        </p:spPr>
      </p:pic>
      <p:cxnSp>
        <p:nvCxnSpPr>
          <p:cNvPr id="5" name="Straight Connector 4"/>
          <p:cNvCxnSpPr/>
          <p:nvPr/>
        </p:nvCxnSpPr>
        <p:spPr>
          <a:xfrm flipV="1">
            <a:off x="3733800" y="2667000"/>
            <a:ext cx="0" cy="3657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7391400" y="2743200"/>
            <a:ext cx="0" cy="35814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DA VLUN Migration SATA II Pool TDAT Write IOPS and KB/s</a:t>
            </a:r>
            <a:endParaRPr lang="en-US" dirty="0"/>
          </a:p>
        </p:txBody>
      </p:sp>
      <p:pic>
        <p:nvPicPr>
          <p:cNvPr id="12291" name="Picture 3"/>
          <p:cNvPicPr>
            <a:picLocks noGrp="1" noChangeAspect="1" noChangeArrowheads="1"/>
          </p:cNvPicPr>
          <p:nvPr>
            <p:ph idx="1"/>
          </p:nvPr>
        </p:nvPicPr>
        <p:blipFill>
          <a:blip r:embed="rId3" cstate="print"/>
          <a:srcRect/>
          <a:stretch>
            <a:fillRect/>
          </a:stretch>
        </p:blipFill>
        <p:spPr bwMode="auto">
          <a:xfrm>
            <a:off x="304800" y="1295400"/>
            <a:ext cx="8440615" cy="5105400"/>
          </a:xfrm>
          <a:prstGeom prst="rect">
            <a:avLst/>
          </a:prstGeom>
          <a:noFill/>
          <a:ln w="9525">
            <a:noFill/>
            <a:miter lim="800000"/>
            <a:headEnd/>
            <a:tailEnd/>
          </a:ln>
        </p:spPr>
      </p:pic>
      <p:cxnSp>
        <p:nvCxnSpPr>
          <p:cNvPr id="5" name="Straight Connector 4"/>
          <p:cNvCxnSpPr/>
          <p:nvPr/>
        </p:nvCxnSpPr>
        <p:spPr>
          <a:xfrm>
            <a:off x="3505200" y="2819400"/>
            <a:ext cx="0" cy="3276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7467600" y="2667000"/>
            <a:ext cx="0" cy="32766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DA Flash TDAT Read IOPS and KB/s</a:t>
            </a:r>
            <a:endParaRPr lang="en-US" dirty="0"/>
          </a:p>
        </p:txBody>
      </p:sp>
      <p:pic>
        <p:nvPicPr>
          <p:cNvPr id="8194" name="Picture 2"/>
          <p:cNvPicPr>
            <a:picLocks noGrp="1" noChangeAspect="1" noChangeArrowheads="1"/>
          </p:cNvPicPr>
          <p:nvPr>
            <p:ph idx="1"/>
          </p:nvPr>
        </p:nvPicPr>
        <p:blipFill>
          <a:blip r:embed="rId3" cstate="print"/>
          <a:srcRect/>
          <a:stretch>
            <a:fillRect/>
          </a:stretch>
        </p:blipFill>
        <p:spPr bwMode="auto">
          <a:xfrm>
            <a:off x="913394" y="1295400"/>
            <a:ext cx="7317211" cy="518160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DA Flash TDAT Write IOPS and KB/s</a:t>
            </a:r>
            <a:endParaRPr lang="en-US" dirty="0"/>
          </a:p>
        </p:txBody>
      </p:sp>
      <p:pic>
        <p:nvPicPr>
          <p:cNvPr id="9218" name="Picture 2"/>
          <p:cNvPicPr>
            <a:picLocks noGrp="1" noChangeAspect="1" noChangeArrowheads="1"/>
          </p:cNvPicPr>
          <p:nvPr>
            <p:ph idx="1"/>
          </p:nvPr>
        </p:nvPicPr>
        <p:blipFill>
          <a:blip r:embed="rId3" cstate="print"/>
          <a:srcRect/>
          <a:stretch>
            <a:fillRect/>
          </a:stretch>
        </p:blipFill>
        <p:spPr bwMode="auto">
          <a:xfrm>
            <a:off x="762000" y="1371600"/>
            <a:ext cx="7713132" cy="4906963"/>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en-US" dirty="0" smtClean="0"/>
              <a:t>DA FC TDAT Read IOPS &amp; KB/s</a:t>
            </a:r>
            <a:endParaRPr lang="en-US" dirty="0"/>
          </a:p>
        </p:txBody>
      </p:sp>
      <p:pic>
        <p:nvPicPr>
          <p:cNvPr id="6147" name="Picture 3"/>
          <p:cNvPicPr>
            <a:picLocks noGrp="1" noChangeAspect="1" noChangeArrowheads="1"/>
          </p:cNvPicPr>
          <p:nvPr>
            <p:ph idx="1"/>
          </p:nvPr>
        </p:nvPicPr>
        <p:blipFill>
          <a:blip r:embed="rId3" cstate="print"/>
          <a:srcRect/>
          <a:stretch>
            <a:fillRect/>
          </a:stretch>
        </p:blipFill>
        <p:spPr bwMode="auto">
          <a:xfrm>
            <a:off x="457200" y="1219200"/>
            <a:ext cx="8229600" cy="52578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DA SATA II TDAT Read IOPS and KB/s</a:t>
            </a:r>
            <a:endParaRPr lang="en-US" dirty="0"/>
          </a:p>
        </p:txBody>
      </p:sp>
      <p:pic>
        <p:nvPicPr>
          <p:cNvPr id="10242" name="Picture 2"/>
          <p:cNvPicPr>
            <a:picLocks noGrp="1" noChangeAspect="1" noChangeArrowheads="1"/>
          </p:cNvPicPr>
          <p:nvPr>
            <p:ph idx="1"/>
          </p:nvPr>
        </p:nvPicPr>
        <p:blipFill>
          <a:blip r:embed="rId3" cstate="print"/>
          <a:srcRect/>
          <a:stretch>
            <a:fillRect/>
          </a:stretch>
        </p:blipFill>
        <p:spPr bwMode="auto">
          <a:xfrm>
            <a:off x="374901" y="1219200"/>
            <a:ext cx="8474193" cy="525780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DA SATA II TDAT Write IOPS and KB/s</a:t>
            </a:r>
            <a:endParaRPr lang="en-US" dirty="0"/>
          </a:p>
        </p:txBody>
      </p:sp>
      <p:pic>
        <p:nvPicPr>
          <p:cNvPr id="9218" name="Picture 2"/>
          <p:cNvPicPr>
            <a:picLocks noGrp="1" noChangeAspect="1" noChangeArrowheads="1"/>
          </p:cNvPicPr>
          <p:nvPr>
            <p:ph idx="1"/>
          </p:nvPr>
        </p:nvPicPr>
        <p:blipFill>
          <a:blip r:embed="rId3" cstate="print"/>
          <a:srcRect/>
          <a:stretch>
            <a:fillRect/>
          </a:stretch>
        </p:blipFill>
        <p:spPr bwMode="auto">
          <a:xfrm>
            <a:off x="402669" y="1143000"/>
            <a:ext cx="8384381" cy="53340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Flash Drive Metrics</a:t>
            </a:r>
            <a:endParaRPr lang="en-US" dirty="0"/>
          </a:p>
        </p:txBody>
      </p:sp>
      <p:pic>
        <p:nvPicPr>
          <p:cNvPr id="25602" name="Picture 2"/>
          <p:cNvPicPr>
            <a:picLocks noGrp="1" noChangeAspect="1" noChangeArrowheads="1"/>
          </p:cNvPicPr>
          <p:nvPr>
            <p:ph idx="1"/>
          </p:nvPr>
        </p:nvPicPr>
        <p:blipFill>
          <a:blip r:embed="rId3" cstate="print"/>
          <a:srcRect/>
          <a:stretch>
            <a:fillRect/>
          </a:stretch>
        </p:blipFill>
        <p:spPr bwMode="auto">
          <a:xfrm>
            <a:off x="457200" y="1219200"/>
            <a:ext cx="8229600" cy="5333999"/>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Fibre Channel Drive Metrics</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10204" y="1143000"/>
            <a:ext cx="8874117" cy="541020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SATA II Drive Metrics</a:t>
            </a:r>
            <a:endParaRPr lang="en-US" dirty="0"/>
          </a:p>
        </p:txBody>
      </p:sp>
      <p:pic>
        <p:nvPicPr>
          <p:cNvPr id="27650" name="Picture 2"/>
          <p:cNvPicPr>
            <a:picLocks noGrp="1" noChangeAspect="1" noChangeArrowheads="1"/>
          </p:cNvPicPr>
          <p:nvPr>
            <p:ph idx="1"/>
          </p:nvPr>
        </p:nvPicPr>
        <p:blipFill>
          <a:blip r:embed="rId3" cstate="print"/>
          <a:srcRect/>
          <a:stretch>
            <a:fillRect/>
          </a:stretch>
        </p:blipFill>
        <p:spPr bwMode="auto">
          <a:xfrm>
            <a:off x="381000" y="990600"/>
            <a:ext cx="8229600" cy="571500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FE Port Graph</a:t>
            </a:r>
            <a:endParaRPr lang="en-US" dirty="0"/>
          </a:p>
        </p:txBody>
      </p:sp>
      <p:pic>
        <p:nvPicPr>
          <p:cNvPr id="10242" name="Picture 2"/>
          <p:cNvPicPr>
            <a:picLocks noGrp="1" noChangeAspect="1" noChangeArrowheads="1"/>
          </p:cNvPicPr>
          <p:nvPr>
            <p:ph idx="1"/>
          </p:nvPr>
        </p:nvPicPr>
        <p:blipFill>
          <a:blip r:embed="rId2" cstate="print"/>
          <a:srcRect/>
          <a:stretch>
            <a:fillRect/>
          </a:stretch>
        </p:blipFill>
        <p:spPr bwMode="auto">
          <a:xfrm>
            <a:off x="790772" y="914400"/>
            <a:ext cx="7438828" cy="5801151"/>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FE Port metrics</a:t>
            </a:r>
            <a:endParaRPr lang="en-US" dirty="0"/>
          </a:p>
        </p:txBody>
      </p:sp>
      <p:pic>
        <p:nvPicPr>
          <p:cNvPr id="11266" name="Picture 2"/>
          <p:cNvPicPr>
            <a:picLocks noGrp="1" noChangeAspect="1" noChangeArrowheads="1"/>
          </p:cNvPicPr>
          <p:nvPr>
            <p:ph idx="1"/>
          </p:nvPr>
        </p:nvPicPr>
        <p:blipFill>
          <a:blip r:embed="rId2" cstate="print"/>
          <a:srcRect/>
          <a:stretch>
            <a:fillRect/>
          </a:stretch>
        </p:blipFill>
        <p:spPr bwMode="auto">
          <a:xfrm>
            <a:off x="1066597" y="1600200"/>
            <a:ext cx="7010805" cy="4525963"/>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FE Read Hit &amp; Miss</a:t>
            </a:r>
            <a:endParaRPr lang="en-US" dirty="0"/>
          </a:p>
        </p:txBody>
      </p:sp>
      <p:pic>
        <p:nvPicPr>
          <p:cNvPr id="12290" name="Picture 2"/>
          <p:cNvPicPr>
            <a:picLocks noGrp="1" noChangeAspect="1" noChangeArrowheads="1"/>
          </p:cNvPicPr>
          <p:nvPr>
            <p:ph idx="1"/>
          </p:nvPr>
        </p:nvPicPr>
        <p:blipFill>
          <a:blip r:embed="rId2" cstate="print"/>
          <a:srcRect/>
          <a:stretch>
            <a:fillRect/>
          </a:stretch>
        </p:blipFill>
        <p:spPr bwMode="auto">
          <a:xfrm>
            <a:off x="457200" y="1219201"/>
            <a:ext cx="8229600" cy="2743199"/>
          </a:xfrm>
          <a:prstGeom prst="rect">
            <a:avLst/>
          </a:prstGeom>
          <a:noFill/>
          <a:ln w="9525">
            <a:noFill/>
            <a:miter lim="800000"/>
            <a:headEnd/>
            <a:tailEnd/>
          </a:ln>
        </p:spPr>
      </p:pic>
      <p:pic>
        <p:nvPicPr>
          <p:cNvPr id="12291" name="Picture 3"/>
          <p:cNvPicPr>
            <a:picLocks noChangeAspect="1" noChangeArrowheads="1"/>
          </p:cNvPicPr>
          <p:nvPr/>
        </p:nvPicPr>
        <p:blipFill>
          <a:blip r:embed="rId3" cstate="print"/>
          <a:srcRect/>
          <a:stretch>
            <a:fillRect/>
          </a:stretch>
        </p:blipFill>
        <p:spPr bwMode="auto">
          <a:xfrm>
            <a:off x="457200" y="4038600"/>
            <a:ext cx="8229600" cy="2638425"/>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err="1" smtClean="0"/>
              <a:t>Con’t</a:t>
            </a:r>
            <a:r>
              <a:rPr lang="en-US" dirty="0" smtClean="0"/>
              <a:t> FE Seq. Read &amp; WP Writes</a:t>
            </a:r>
            <a:endParaRPr lang="en-US" dirty="0"/>
          </a:p>
        </p:txBody>
      </p:sp>
      <p:pic>
        <p:nvPicPr>
          <p:cNvPr id="13314" name="Picture 2"/>
          <p:cNvPicPr>
            <a:picLocks noGrp="1" noChangeAspect="1" noChangeArrowheads="1"/>
          </p:cNvPicPr>
          <p:nvPr>
            <p:ph idx="1"/>
          </p:nvPr>
        </p:nvPicPr>
        <p:blipFill>
          <a:blip r:embed="rId2" cstate="print"/>
          <a:srcRect/>
          <a:stretch>
            <a:fillRect/>
          </a:stretch>
        </p:blipFill>
        <p:spPr bwMode="auto">
          <a:xfrm>
            <a:off x="457200" y="838201"/>
            <a:ext cx="8229600" cy="2895599"/>
          </a:xfrm>
          <a:prstGeom prst="rect">
            <a:avLst/>
          </a:prstGeom>
          <a:noFill/>
          <a:ln w="9525">
            <a:noFill/>
            <a:miter lim="800000"/>
            <a:headEnd/>
            <a:tailEnd/>
          </a:ln>
        </p:spPr>
      </p:pic>
      <p:pic>
        <p:nvPicPr>
          <p:cNvPr id="13315" name="Picture 3"/>
          <p:cNvPicPr>
            <a:picLocks noChangeAspect="1" noChangeArrowheads="1"/>
          </p:cNvPicPr>
          <p:nvPr/>
        </p:nvPicPr>
        <p:blipFill>
          <a:blip r:embed="rId3" cstate="print"/>
          <a:srcRect/>
          <a:stretch>
            <a:fillRect/>
          </a:stretch>
        </p:blipFill>
        <p:spPr bwMode="auto">
          <a:xfrm>
            <a:off x="457200" y="3886200"/>
            <a:ext cx="8229600" cy="2790825"/>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err="1" smtClean="0"/>
              <a:t>Con’t</a:t>
            </a:r>
            <a:r>
              <a:rPr lang="en-US" dirty="0" smtClean="0"/>
              <a:t> FE LRU &amp; </a:t>
            </a:r>
            <a:endParaRPr lang="en-US" dirty="0"/>
          </a:p>
        </p:txBody>
      </p:sp>
      <p:pic>
        <p:nvPicPr>
          <p:cNvPr id="14338" name="Picture 2"/>
          <p:cNvPicPr>
            <a:picLocks noGrp="1" noChangeAspect="1" noChangeArrowheads="1"/>
          </p:cNvPicPr>
          <p:nvPr>
            <p:ph idx="1"/>
          </p:nvPr>
        </p:nvPicPr>
        <p:blipFill>
          <a:blip r:embed="rId2" cstate="print"/>
          <a:srcRect/>
          <a:stretch>
            <a:fillRect/>
          </a:stretch>
        </p:blipFill>
        <p:spPr bwMode="auto">
          <a:xfrm>
            <a:off x="457200" y="914401"/>
            <a:ext cx="8229600" cy="2819399"/>
          </a:xfrm>
          <a:prstGeom prst="rect">
            <a:avLst/>
          </a:prstGeom>
          <a:noFill/>
          <a:ln w="9525">
            <a:noFill/>
            <a:miter lim="800000"/>
            <a:headEnd/>
            <a:tailEnd/>
          </a:ln>
        </p:spPr>
      </p:pic>
      <p:pic>
        <p:nvPicPr>
          <p:cNvPr id="14339" name="Picture 3"/>
          <p:cNvPicPr>
            <a:picLocks noChangeAspect="1" noChangeArrowheads="1"/>
          </p:cNvPicPr>
          <p:nvPr/>
        </p:nvPicPr>
        <p:blipFill>
          <a:blip r:embed="rId3" cstate="print"/>
          <a:srcRect/>
          <a:stretch>
            <a:fillRect/>
          </a:stretch>
        </p:blipFill>
        <p:spPr bwMode="auto">
          <a:xfrm>
            <a:off x="457200" y="3962400"/>
            <a:ext cx="8229600" cy="2736807"/>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FE workload</a:t>
            </a:r>
            <a:endParaRPr lang="en-US" dirty="0"/>
          </a:p>
        </p:txBody>
      </p:sp>
      <p:pic>
        <p:nvPicPr>
          <p:cNvPr id="15362" name="Picture 2"/>
          <p:cNvPicPr>
            <a:picLocks noGrp="1" noChangeAspect="1" noChangeArrowheads="1"/>
          </p:cNvPicPr>
          <p:nvPr>
            <p:ph idx="1"/>
          </p:nvPr>
        </p:nvPicPr>
        <p:blipFill>
          <a:blip r:embed="rId2" cstate="print"/>
          <a:srcRect/>
          <a:stretch>
            <a:fillRect/>
          </a:stretch>
        </p:blipFill>
        <p:spPr bwMode="auto">
          <a:xfrm>
            <a:off x="685800" y="853638"/>
            <a:ext cx="7619999" cy="5901068"/>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dirty="0" smtClean="0"/>
              <a:t>BE Graph</a:t>
            </a:r>
            <a:endParaRPr lang="en-US" dirty="0"/>
          </a:p>
        </p:txBody>
      </p:sp>
      <p:pic>
        <p:nvPicPr>
          <p:cNvPr id="8194" name="Picture 2"/>
          <p:cNvPicPr>
            <a:picLocks noGrp="1" noChangeAspect="1" noChangeArrowheads="1"/>
          </p:cNvPicPr>
          <p:nvPr>
            <p:ph idx="1"/>
          </p:nvPr>
        </p:nvPicPr>
        <p:blipFill>
          <a:blip r:embed="rId2" cstate="print"/>
          <a:srcRect/>
          <a:stretch>
            <a:fillRect/>
          </a:stretch>
        </p:blipFill>
        <p:spPr bwMode="auto">
          <a:xfrm>
            <a:off x="970053" y="990600"/>
            <a:ext cx="7166074" cy="5715000"/>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 Loop Metrics</a:t>
            </a:r>
            <a:endParaRPr lang="en-US" dirty="0"/>
          </a:p>
        </p:txBody>
      </p:sp>
      <p:pic>
        <p:nvPicPr>
          <p:cNvPr id="9218" name="Picture 2"/>
          <p:cNvPicPr>
            <a:picLocks noGrp="1" noChangeAspect="1" noChangeArrowheads="1"/>
          </p:cNvPicPr>
          <p:nvPr>
            <p:ph idx="1"/>
          </p:nvPr>
        </p:nvPicPr>
        <p:blipFill>
          <a:blip r:embed="rId2" cstate="print"/>
          <a:srcRect/>
          <a:stretch>
            <a:fillRect/>
          </a:stretch>
        </p:blipFill>
        <p:spPr bwMode="auto">
          <a:xfrm>
            <a:off x="957840" y="1143000"/>
            <a:ext cx="7390730" cy="5562600"/>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SATA Tier TDAT Example</a:t>
            </a:r>
            <a:endParaRPr lang="en-US" dirty="0"/>
          </a:p>
        </p:txBody>
      </p:sp>
      <p:pic>
        <p:nvPicPr>
          <p:cNvPr id="16386" name="Picture 2"/>
          <p:cNvPicPr>
            <a:picLocks noGrp="1" noChangeAspect="1" noChangeArrowheads="1"/>
          </p:cNvPicPr>
          <p:nvPr>
            <p:ph idx="1"/>
          </p:nvPr>
        </p:nvPicPr>
        <p:blipFill>
          <a:blip r:embed="rId3" cstate="print"/>
          <a:srcRect/>
          <a:stretch>
            <a:fillRect/>
          </a:stretch>
        </p:blipFill>
        <p:spPr bwMode="auto">
          <a:xfrm>
            <a:off x="152400" y="1524000"/>
            <a:ext cx="8839200" cy="5105400"/>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lstStyle/>
          <a:p>
            <a:r>
              <a:rPr lang="en-US" dirty="0" smtClean="0"/>
              <a:t>FC TDAT Example</a:t>
            </a:r>
            <a:endParaRPr lang="en-US" dirty="0"/>
          </a:p>
        </p:txBody>
      </p:sp>
      <p:pic>
        <p:nvPicPr>
          <p:cNvPr id="17410" name="Picture 2"/>
          <p:cNvPicPr>
            <a:picLocks noGrp="1" noChangeAspect="1" noChangeArrowheads="1"/>
          </p:cNvPicPr>
          <p:nvPr>
            <p:ph idx="1"/>
          </p:nvPr>
        </p:nvPicPr>
        <p:blipFill>
          <a:blip r:embed="rId2" cstate="print"/>
          <a:srcRect/>
          <a:stretch>
            <a:fillRect/>
          </a:stretch>
        </p:blipFill>
        <p:spPr bwMode="auto">
          <a:xfrm>
            <a:off x="228600" y="914400"/>
            <a:ext cx="8610600" cy="5715000"/>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lstStyle/>
          <a:p>
            <a:r>
              <a:rPr lang="en-US" dirty="0" smtClean="0"/>
              <a:t>SSD TDAT Example</a:t>
            </a:r>
            <a:endParaRPr lang="en-US" dirty="0"/>
          </a:p>
        </p:txBody>
      </p:sp>
      <p:pic>
        <p:nvPicPr>
          <p:cNvPr id="18434" name="Picture 2"/>
          <p:cNvPicPr>
            <a:picLocks noGrp="1" noChangeAspect="1" noChangeArrowheads="1"/>
          </p:cNvPicPr>
          <p:nvPr>
            <p:ph idx="1"/>
          </p:nvPr>
        </p:nvPicPr>
        <p:blipFill>
          <a:blip r:embed="rId3" cstate="print"/>
          <a:srcRect/>
          <a:stretch>
            <a:fillRect/>
          </a:stretch>
        </p:blipFill>
        <p:spPr bwMode="auto">
          <a:xfrm>
            <a:off x="228600" y="990600"/>
            <a:ext cx="8686800" cy="5638800"/>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BE Total, Read &amp; Write Request</a:t>
            </a:r>
            <a:endParaRPr lang="en-US" dirty="0"/>
          </a:p>
        </p:txBody>
      </p:sp>
      <p:pic>
        <p:nvPicPr>
          <p:cNvPr id="20482" name="Picture 2"/>
          <p:cNvPicPr>
            <a:picLocks noGrp="1" noChangeAspect="1" noChangeArrowheads="1"/>
          </p:cNvPicPr>
          <p:nvPr>
            <p:ph idx="1"/>
          </p:nvPr>
        </p:nvPicPr>
        <p:blipFill>
          <a:blip r:embed="rId3" cstate="print"/>
          <a:srcRect/>
          <a:stretch>
            <a:fillRect/>
          </a:stretch>
        </p:blipFill>
        <p:spPr bwMode="auto">
          <a:xfrm>
            <a:off x="685800" y="990600"/>
            <a:ext cx="7772400" cy="5715000"/>
          </a:xfrm>
          <a:prstGeom prst="rect">
            <a:avLst/>
          </a:prstGeom>
          <a:noFill/>
          <a:ln w="9525">
            <a:noFill/>
            <a:miter lim="800000"/>
            <a:headEnd/>
            <a:tailEnd/>
          </a:ln>
        </p:spPr>
      </p:pic>
      <p:cxnSp>
        <p:nvCxnSpPr>
          <p:cNvPr id="6" name="Straight Connector 5"/>
          <p:cNvCxnSpPr/>
          <p:nvPr/>
        </p:nvCxnSpPr>
        <p:spPr>
          <a:xfrm>
            <a:off x="5562600" y="2209800"/>
            <a:ext cx="0" cy="36576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Device Random Read Metrics</a:t>
            </a:r>
            <a:endParaRPr lang="en-US" dirty="0"/>
          </a:p>
        </p:txBody>
      </p:sp>
      <p:pic>
        <p:nvPicPr>
          <p:cNvPr id="21506" name="Picture 2"/>
          <p:cNvPicPr>
            <a:picLocks noGrp="1" noChangeAspect="1" noChangeArrowheads="1"/>
          </p:cNvPicPr>
          <p:nvPr>
            <p:ph idx="1"/>
          </p:nvPr>
        </p:nvPicPr>
        <p:blipFill>
          <a:blip r:embed="rId3" cstate="print"/>
          <a:srcRect/>
          <a:stretch>
            <a:fillRect/>
          </a:stretch>
        </p:blipFill>
        <p:spPr bwMode="auto">
          <a:xfrm>
            <a:off x="988745" y="990600"/>
            <a:ext cx="7088455" cy="5682589"/>
          </a:xfrm>
          <a:prstGeom prst="rect">
            <a:avLst/>
          </a:prstGeom>
          <a:noFill/>
          <a:ln w="9525">
            <a:noFill/>
            <a:miter lim="800000"/>
            <a:headEnd/>
            <a:tailEnd/>
          </a:ln>
        </p:spPr>
      </p:pic>
      <p:cxnSp>
        <p:nvCxnSpPr>
          <p:cNvPr id="6" name="Straight Connector 5"/>
          <p:cNvCxnSpPr/>
          <p:nvPr/>
        </p:nvCxnSpPr>
        <p:spPr>
          <a:xfrm flipV="1">
            <a:off x="5943600" y="2667000"/>
            <a:ext cx="0" cy="37338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dirty="0" smtClean="0"/>
              <a:t>Device Sequential Read Metrics</a:t>
            </a:r>
            <a:endParaRPr lang="en-US" dirty="0"/>
          </a:p>
        </p:txBody>
      </p:sp>
      <p:pic>
        <p:nvPicPr>
          <p:cNvPr id="23554" name="Picture 2"/>
          <p:cNvPicPr>
            <a:picLocks noGrp="1" noChangeAspect="1" noChangeArrowheads="1"/>
          </p:cNvPicPr>
          <p:nvPr>
            <p:ph idx="1"/>
          </p:nvPr>
        </p:nvPicPr>
        <p:blipFill>
          <a:blip r:embed="rId3" cstate="print"/>
          <a:srcRect/>
          <a:stretch>
            <a:fillRect/>
          </a:stretch>
        </p:blipFill>
        <p:spPr bwMode="auto">
          <a:xfrm>
            <a:off x="893693" y="914400"/>
            <a:ext cx="7259707" cy="5819876"/>
          </a:xfrm>
          <a:prstGeom prst="rect">
            <a:avLst/>
          </a:prstGeom>
          <a:noFill/>
          <a:ln w="9525">
            <a:noFill/>
            <a:miter lim="800000"/>
            <a:headEnd/>
            <a:tailEnd/>
          </a:ln>
        </p:spPr>
      </p:pic>
      <p:cxnSp>
        <p:nvCxnSpPr>
          <p:cNvPr id="6" name="Straight Connector 5"/>
          <p:cNvCxnSpPr/>
          <p:nvPr/>
        </p:nvCxnSpPr>
        <p:spPr>
          <a:xfrm>
            <a:off x="5943600" y="1676400"/>
            <a:ext cx="0" cy="50292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Device Random Write Metrics</a:t>
            </a:r>
            <a:endParaRPr lang="en-US" dirty="0"/>
          </a:p>
        </p:txBody>
      </p:sp>
      <p:pic>
        <p:nvPicPr>
          <p:cNvPr id="22530" name="Picture 2"/>
          <p:cNvPicPr>
            <a:picLocks noGrp="1" noChangeAspect="1" noChangeArrowheads="1"/>
          </p:cNvPicPr>
          <p:nvPr>
            <p:ph idx="1"/>
          </p:nvPr>
        </p:nvPicPr>
        <p:blipFill>
          <a:blip r:embed="rId3" cstate="print"/>
          <a:srcRect/>
          <a:stretch>
            <a:fillRect/>
          </a:stretch>
        </p:blipFill>
        <p:spPr bwMode="auto">
          <a:xfrm>
            <a:off x="798641" y="990600"/>
            <a:ext cx="7278559" cy="5682589"/>
          </a:xfrm>
          <a:prstGeom prst="rect">
            <a:avLst/>
          </a:prstGeom>
          <a:noFill/>
          <a:ln w="9525">
            <a:noFill/>
            <a:miter lim="800000"/>
            <a:headEnd/>
            <a:tailEnd/>
          </a:ln>
        </p:spPr>
      </p:pic>
      <p:cxnSp>
        <p:nvCxnSpPr>
          <p:cNvPr id="6" name="Straight Connector 5"/>
          <p:cNvCxnSpPr/>
          <p:nvPr/>
        </p:nvCxnSpPr>
        <p:spPr>
          <a:xfrm flipV="1">
            <a:off x="5867400" y="1828800"/>
            <a:ext cx="0" cy="44958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Device Sequential Read Metrics</a:t>
            </a:r>
            <a:endParaRPr lang="en-US" dirty="0"/>
          </a:p>
        </p:txBody>
      </p:sp>
      <p:pic>
        <p:nvPicPr>
          <p:cNvPr id="24578" name="Picture 2"/>
          <p:cNvPicPr>
            <a:picLocks noGrp="1" noChangeAspect="1" noChangeArrowheads="1"/>
          </p:cNvPicPr>
          <p:nvPr>
            <p:ph idx="1"/>
          </p:nvPr>
        </p:nvPicPr>
        <p:blipFill>
          <a:blip r:embed="rId3" cstate="print"/>
          <a:srcRect/>
          <a:stretch>
            <a:fillRect/>
          </a:stretch>
        </p:blipFill>
        <p:spPr bwMode="auto">
          <a:xfrm>
            <a:off x="893693" y="914400"/>
            <a:ext cx="7259707" cy="5819876"/>
          </a:xfrm>
          <a:prstGeom prst="rect">
            <a:avLst/>
          </a:prstGeom>
          <a:noFill/>
          <a:ln w="9525">
            <a:noFill/>
            <a:miter lim="800000"/>
            <a:headEnd/>
            <a:tailEnd/>
          </a:ln>
        </p:spPr>
      </p:pic>
      <p:cxnSp>
        <p:nvCxnSpPr>
          <p:cNvPr id="6" name="Straight Connector 5"/>
          <p:cNvCxnSpPr/>
          <p:nvPr/>
        </p:nvCxnSpPr>
        <p:spPr>
          <a:xfrm>
            <a:off x="5943600" y="1600200"/>
            <a:ext cx="0" cy="48006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FE All Port Metrics</a:t>
            </a:r>
            <a:endParaRPr lang="en-US" dirty="0"/>
          </a:p>
        </p:txBody>
      </p:sp>
      <p:pic>
        <p:nvPicPr>
          <p:cNvPr id="25603" name="Picture 3"/>
          <p:cNvPicPr>
            <a:picLocks noGrp="1" noChangeAspect="1" noChangeArrowheads="1"/>
          </p:cNvPicPr>
          <p:nvPr>
            <p:ph idx="1"/>
          </p:nvPr>
        </p:nvPicPr>
        <p:blipFill>
          <a:blip r:embed="rId3" cstate="print"/>
          <a:srcRect/>
          <a:stretch>
            <a:fillRect/>
          </a:stretch>
        </p:blipFill>
        <p:spPr bwMode="auto">
          <a:xfrm>
            <a:off x="988745" y="990600"/>
            <a:ext cx="7088455" cy="5682589"/>
          </a:xfrm>
          <a:prstGeom prst="rect">
            <a:avLst/>
          </a:prstGeom>
          <a:noFill/>
          <a:ln w="9525">
            <a:noFill/>
            <a:miter lim="800000"/>
            <a:headEnd/>
            <a:tailEnd/>
          </a:ln>
        </p:spPr>
      </p:pic>
      <p:cxnSp>
        <p:nvCxnSpPr>
          <p:cNvPr id="11" name="Straight Connector 10"/>
          <p:cNvCxnSpPr/>
          <p:nvPr/>
        </p:nvCxnSpPr>
        <p:spPr>
          <a:xfrm flipV="1">
            <a:off x="5943600" y="1828800"/>
            <a:ext cx="0" cy="28194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lstStyle/>
          <a:p>
            <a:r>
              <a:rPr lang="en-US" dirty="0" smtClean="0"/>
              <a:t>Percent Busy Observation</a:t>
            </a:r>
            <a:endParaRPr lang="en-US" dirty="0"/>
          </a:p>
        </p:txBody>
      </p:sp>
      <p:pic>
        <p:nvPicPr>
          <p:cNvPr id="26626" name="Picture 2"/>
          <p:cNvPicPr>
            <a:picLocks noGrp="1" noChangeAspect="1" noChangeArrowheads="1"/>
          </p:cNvPicPr>
          <p:nvPr>
            <p:ph idx="1"/>
          </p:nvPr>
        </p:nvPicPr>
        <p:blipFill>
          <a:blip r:embed="rId3" cstate="print"/>
          <a:srcRect/>
          <a:stretch>
            <a:fillRect/>
          </a:stretch>
        </p:blipFill>
        <p:spPr bwMode="auto">
          <a:xfrm>
            <a:off x="533400" y="990600"/>
            <a:ext cx="7979798" cy="4114800"/>
          </a:xfrm>
          <a:prstGeom prst="rect">
            <a:avLst/>
          </a:prstGeom>
          <a:noFill/>
          <a:ln w="9525">
            <a:noFill/>
            <a:miter lim="800000"/>
            <a:headEnd/>
            <a:tailEnd/>
          </a:ln>
        </p:spPr>
      </p:pic>
      <p:sp>
        <p:nvSpPr>
          <p:cNvPr id="5" name="TextBox 4"/>
          <p:cNvSpPr txBox="1"/>
          <p:nvPr/>
        </p:nvSpPr>
        <p:spPr>
          <a:xfrm>
            <a:off x="685800" y="5334000"/>
            <a:ext cx="7772400" cy="646331"/>
          </a:xfrm>
          <a:prstGeom prst="rect">
            <a:avLst/>
          </a:prstGeom>
          <a:noFill/>
        </p:spPr>
        <p:txBody>
          <a:bodyPr wrap="square" rtlCol="0">
            <a:spAutoFit/>
          </a:bodyPr>
          <a:lstStyle/>
          <a:p>
            <a:r>
              <a:rPr lang="en-US" dirty="0" smtClean="0"/>
              <a:t>FE % busy ranged from 60.81 – 8.51 across 12 slices.</a:t>
            </a:r>
          </a:p>
          <a:p>
            <a:r>
              <a:rPr lang="en-US" dirty="0" smtClean="0"/>
              <a:t>BE % busy ranged from 52.66 – 38.65 across 16 loops.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Busy Observation </a:t>
            </a:r>
            <a:r>
              <a:rPr lang="en-US" dirty="0" err="1" smtClean="0"/>
              <a:t>con’t</a:t>
            </a:r>
            <a:endParaRPr lang="en-US" dirty="0"/>
          </a:p>
        </p:txBody>
      </p:sp>
      <p:pic>
        <p:nvPicPr>
          <p:cNvPr id="27650" name="Picture 2"/>
          <p:cNvPicPr>
            <a:picLocks noGrp="1" noChangeAspect="1" noChangeArrowheads="1"/>
          </p:cNvPicPr>
          <p:nvPr>
            <p:ph sz="half" idx="1"/>
          </p:nvPr>
        </p:nvPicPr>
        <p:blipFill>
          <a:blip r:embed="rId3" cstate="print"/>
          <a:srcRect/>
          <a:stretch>
            <a:fillRect/>
          </a:stretch>
        </p:blipFill>
        <p:spPr bwMode="auto">
          <a:xfrm>
            <a:off x="1295400" y="1447800"/>
            <a:ext cx="2757488" cy="3543665"/>
          </a:xfrm>
          <a:prstGeom prst="rect">
            <a:avLst/>
          </a:prstGeom>
          <a:noFill/>
          <a:ln w="9525">
            <a:noFill/>
            <a:miter lim="800000"/>
            <a:headEnd/>
            <a:tailEnd/>
          </a:ln>
        </p:spPr>
      </p:pic>
      <p:pic>
        <p:nvPicPr>
          <p:cNvPr id="27651" name="Picture 3"/>
          <p:cNvPicPr>
            <a:picLocks noGrp="1" noChangeAspect="1" noChangeArrowheads="1"/>
          </p:cNvPicPr>
          <p:nvPr>
            <p:ph sz="half" idx="2"/>
          </p:nvPr>
        </p:nvPicPr>
        <p:blipFill>
          <a:blip r:embed="rId4" cstate="print"/>
          <a:srcRect/>
          <a:stretch>
            <a:fillRect/>
          </a:stretch>
        </p:blipFill>
        <p:spPr bwMode="auto">
          <a:xfrm>
            <a:off x="5257800" y="1447800"/>
            <a:ext cx="2895600" cy="4706891"/>
          </a:xfrm>
          <a:prstGeom prst="rect">
            <a:avLst/>
          </a:prstGeom>
          <a:noFill/>
          <a:ln w="9525">
            <a:noFill/>
            <a:miter lim="800000"/>
            <a:headEnd/>
            <a:tailEnd/>
          </a:ln>
        </p:spPr>
      </p:pic>
      <p:sp>
        <p:nvSpPr>
          <p:cNvPr id="8" name="Rectangle 7"/>
          <p:cNvSpPr/>
          <p:nvPr/>
        </p:nvSpPr>
        <p:spPr>
          <a:xfrm>
            <a:off x="1295400" y="1447800"/>
            <a:ext cx="2743200" cy="3581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257800" y="1447800"/>
            <a:ext cx="2895600" cy="472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sz="3600" dirty="0" smtClean="0"/>
              <a:t>% Busy Observations - Algorithm Adjustments</a:t>
            </a:r>
            <a:endParaRPr lang="en-US" sz="3600" dirty="0"/>
          </a:p>
        </p:txBody>
      </p:sp>
      <p:sp>
        <p:nvSpPr>
          <p:cNvPr id="4" name="Content Placeholder 3"/>
          <p:cNvSpPr>
            <a:spLocks noGrp="1"/>
          </p:cNvSpPr>
          <p:nvPr>
            <p:ph sz="half" idx="2"/>
          </p:nvPr>
        </p:nvSpPr>
        <p:spPr/>
        <p:txBody>
          <a:bodyPr>
            <a:normAutofit/>
          </a:bodyPr>
          <a:lstStyle/>
          <a:p>
            <a:r>
              <a:rPr lang="en-US" sz="2400" dirty="0" smtClean="0"/>
              <a:t>Adjustments to the algorithms calculating load like “</a:t>
            </a:r>
            <a:r>
              <a:rPr lang="en-US" sz="2400" dirty="0" err="1" smtClean="0"/>
              <a:t>alg_dm_wr_factor</a:t>
            </a:r>
            <a:r>
              <a:rPr lang="en-US" sz="2400" dirty="0" smtClean="0"/>
              <a:t>” may make load metric correlations more accurate and balanced.</a:t>
            </a:r>
            <a:endParaRPr lang="en-US" sz="2400" dirty="0"/>
          </a:p>
        </p:txBody>
      </p:sp>
      <p:pic>
        <p:nvPicPr>
          <p:cNvPr id="29698" name="Picture 2"/>
          <p:cNvPicPr>
            <a:picLocks noGrp="1" noChangeAspect="1" noChangeArrowheads="1"/>
          </p:cNvPicPr>
          <p:nvPr>
            <p:ph sz="half" idx="1"/>
          </p:nvPr>
        </p:nvPicPr>
        <p:blipFill>
          <a:blip r:embed="rId2" cstate="print"/>
          <a:srcRect/>
          <a:stretch>
            <a:fillRect/>
          </a:stretch>
        </p:blipFill>
        <p:spPr bwMode="auto">
          <a:xfrm>
            <a:off x="609600" y="1676400"/>
            <a:ext cx="3842408" cy="4525963"/>
          </a:xfrm>
          <a:prstGeom prst="rect">
            <a:avLst/>
          </a:prstGeom>
          <a:no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lstStyle/>
          <a:p>
            <a:r>
              <a:rPr lang="en-US" dirty="0" smtClean="0"/>
              <a:t>Actual Heat Map Apr. 24th</a:t>
            </a:r>
            <a:endParaRPr lang="en-US" dirty="0"/>
          </a:p>
        </p:txBody>
      </p:sp>
      <p:pic>
        <p:nvPicPr>
          <p:cNvPr id="18442" name="Picture 10"/>
          <p:cNvPicPr>
            <a:picLocks noGrp="1" noChangeAspect="1" noChangeArrowheads="1"/>
          </p:cNvPicPr>
          <p:nvPr>
            <p:ph idx="1"/>
          </p:nvPr>
        </p:nvPicPr>
        <p:blipFill>
          <a:blip r:embed="rId3" cstate="print"/>
          <a:srcRect/>
          <a:stretch>
            <a:fillRect/>
          </a:stretch>
        </p:blipFill>
        <p:spPr bwMode="auto">
          <a:xfrm>
            <a:off x="609600" y="990601"/>
            <a:ext cx="8070547" cy="5334000"/>
          </a:xfrm>
          <a:prstGeom prst="rect">
            <a:avLst/>
          </a:prstGeom>
          <a:noFill/>
          <a:ln w="9525">
            <a:noFill/>
            <a:miter lim="800000"/>
            <a:headEnd/>
            <a:tailEnd/>
          </a:ln>
        </p:spPr>
      </p:pic>
      <p:cxnSp>
        <p:nvCxnSpPr>
          <p:cNvPr id="25" name="Straight Arrow Connector 24"/>
          <p:cNvCxnSpPr/>
          <p:nvPr/>
        </p:nvCxnSpPr>
        <p:spPr>
          <a:xfrm flipH="1" flipV="1">
            <a:off x="1752600" y="5791200"/>
            <a:ext cx="5334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flipV="1">
            <a:off x="1828800" y="5638800"/>
            <a:ext cx="9906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2209800" y="6400800"/>
            <a:ext cx="1775486" cy="307777"/>
          </a:xfrm>
          <a:prstGeom prst="rect">
            <a:avLst/>
          </a:prstGeom>
          <a:noFill/>
        </p:spPr>
        <p:txBody>
          <a:bodyPr wrap="none" rtlCol="0">
            <a:spAutoFit/>
          </a:bodyPr>
          <a:lstStyle/>
          <a:p>
            <a:r>
              <a:rPr lang="en-US" sz="1400" b="1" dirty="0" smtClean="0"/>
              <a:t>BE to FE ratio of 2.9:1</a:t>
            </a:r>
            <a:endParaRPr lang="en-US" sz="1400" b="1"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Actual Heat Map from Apr. 23rd </a:t>
            </a:r>
            <a:endParaRPr lang="en-US" dirty="0"/>
          </a:p>
        </p:txBody>
      </p:sp>
      <p:pic>
        <p:nvPicPr>
          <p:cNvPr id="28675" name="Picture 3"/>
          <p:cNvPicPr>
            <a:picLocks noGrp="1" noChangeAspect="1" noChangeArrowheads="1"/>
          </p:cNvPicPr>
          <p:nvPr>
            <p:ph idx="1"/>
          </p:nvPr>
        </p:nvPicPr>
        <p:blipFill>
          <a:blip r:embed="rId3" cstate="print"/>
          <a:srcRect/>
          <a:stretch>
            <a:fillRect/>
          </a:stretch>
        </p:blipFill>
        <p:spPr bwMode="auto">
          <a:xfrm>
            <a:off x="712268" y="914399"/>
            <a:ext cx="7364932" cy="5626705"/>
          </a:xfrm>
          <a:prstGeom prst="rect">
            <a:avLst/>
          </a:prstGeom>
          <a:noFill/>
          <a:ln w="9525">
            <a:noFill/>
            <a:miter lim="800000"/>
            <a:headEnd/>
            <a:tailEnd/>
          </a:ln>
        </p:spPr>
      </p:pic>
      <p:cxnSp>
        <p:nvCxnSpPr>
          <p:cNvPr id="15" name="Straight Arrow Connector 14"/>
          <p:cNvCxnSpPr/>
          <p:nvPr/>
        </p:nvCxnSpPr>
        <p:spPr>
          <a:xfrm flipH="1" flipV="1">
            <a:off x="1752600" y="5943600"/>
            <a:ext cx="5334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flipV="1">
            <a:off x="1828800" y="5791200"/>
            <a:ext cx="9144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209800" y="6550223"/>
            <a:ext cx="1775486" cy="307777"/>
          </a:xfrm>
          <a:prstGeom prst="rect">
            <a:avLst/>
          </a:prstGeom>
          <a:noFill/>
        </p:spPr>
        <p:txBody>
          <a:bodyPr wrap="none" rtlCol="0">
            <a:spAutoFit/>
          </a:bodyPr>
          <a:lstStyle/>
          <a:p>
            <a:r>
              <a:rPr lang="en-US" sz="1400" b="1" dirty="0" smtClean="0"/>
              <a:t>BE to FE ratio of 2.7:1</a:t>
            </a:r>
            <a:endParaRPr lang="en-US" sz="1400" b="1"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Summary Throughput</a:t>
            </a:r>
            <a:endParaRPr lang="en-US" dirty="0"/>
          </a:p>
        </p:txBody>
      </p:sp>
      <p:sp>
        <p:nvSpPr>
          <p:cNvPr id="3" name="Content Placeholder 2"/>
          <p:cNvSpPr>
            <a:spLocks noGrp="1"/>
          </p:cNvSpPr>
          <p:nvPr>
            <p:ph idx="1"/>
          </p:nvPr>
        </p:nvSpPr>
        <p:spPr>
          <a:xfrm>
            <a:off x="457200" y="1143000"/>
            <a:ext cx="8229600" cy="4983163"/>
          </a:xfrm>
        </p:spPr>
        <p:txBody>
          <a:bodyPr>
            <a:normAutofit fontScale="77500" lnSpcReduction="20000"/>
          </a:bodyPr>
          <a:lstStyle/>
          <a:p>
            <a:r>
              <a:rPr lang="en-US" dirty="0" smtClean="0"/>
              <a:t>Metric sample at 2:45</a:t>
            </a:r>
          </a:p>
          <a:p>
            <a:pPr lvl="1"/>
            <a:r>
              <a:rPr lang="en-US" dirty="0" smtClean="0"/>
              <a:t>FE Port Total = 16,900 IOPS</a:t>
            </a:r>
          </a:p>
          <a:p>
            <a:pPr lvl="1"/>
            <a:r>
              <a:rPr lang="en-US" dirty="0" smtClean="0"/>
              <a:t>BE Loop Total = 23,260 IOPS</a:t>
            </a:r>
          </a:p>
          <a:p>
            <a:pPr lvl="1"/>
            <a:r>
              <a:rPr lang="en-US" dirty="0" smtClean="0"/>
              <a:t>Disk Total = 18,590 IOPS</a:t>
            </a:r>
          </a:p>
          <a:p>
            <a:pPr lvl="1"/>
            <a:r>
              <a:rPr lang="en-US" dirty="0" smtClean="0"/>
              <a:t>Device Total = 17,606IOPS</a:t>
            </a:r>
          </a:p>
          <a:p>
            <a:pPr lvl="1"/>
            <a:r>
              <a:rPr lang="en-US" dirty="0" smtClean="0"/>
              <a:t>VLUN Migration: </a:t>
            </a:r>
          </a:p>
          <a:p>
            <a:pPr lvl="2"/>
            <a:r>
              <a:rPr lang="en-US" dirty="0" smtClean="0"/>
              <a:t>Reads = 214 @ 16,250KB/s</a:t>
            </a:r>
          </a:p>
          <a:p>
            <a:pPr lvl="2"/>
            <a:r>
              <a:rPr lang="en-US" dirty="0" smtClean="0"/>
              <a:t>Writes = 197 @15,940KB/s</a:t>
            </a:r>
          </a:p>
          <a:p>
            <a:pPr lvl="1"/>
            <a:r>
              <a:rPr lang="en-US" dirty="0" smtClean="0"/>
              <a:t>Thin Pool Info: Ingress &amp; Egress tracks/sec 240ea. Equal to 15,360KB/s</a:t>
            </a:r>
          </a:p>
          <a:p>
            <a:r>
              <a:rPr lang="en-US" dirty="0" smtClean="0"/>
              <a:t>FE port 18.97% average busy with a standard deviation of 17.14 across four hour sample.</a:t>
            </a:r>
          </a:p>
          <a:p>
            <a:r>
              <a:rPr lang="en-US" dirty="0" smtClean="0"/>
              <a:t>BE loop 45.74% average busy with a standard deviation of 4.28 across four hour sample.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Observations</a:t>
            </a:r>
            <a:endParaRPr lang="en-US" dirty="0"/>
          </a:p>
        </p:txBody>
      </p:sp>
      <p:sp>
        <p:nvSpPr>
          <p:cNvPr id="3" name="Content Placeholder 2"/>
          <p:cNvSpPr>
            <a:spLocks noGrp="1"/>
          </p:cNvSpPr>
          <p:nvPr>
            <p:ph idx="1"/>
          </p:nvPr>
        </p:nvSpPr>
        <p:spPr>
          <a:xfrm>
            <a:off x="457200" y="990600"/>
            <a:ext cx="8229600" cy="5638800"/>
          </a:xfrm>
        </p:spPr>
        <p:txBody>
          <a:bodyPr>
            <a:normAutofit fontScale="70000" lnSpcReduction="20000"/>
          </a:bodyPr>
          <a:lstStyle/>
          <a:p>
            <a:r>
              <a:rPr lang="en-US" dirty="0" smtClean="0"/>
              <a:t>VLUN migrations doesn’t support read optimization and write optimization is very limited.   EMC has confirmed this finding, but is reluctant to provide an exact number to use for my calculation.  My estimate indicates that an extent group may generate up to 700-840 BE requests to move 7.5MB.  </a:t>
            </a:r>
          </a:p>
          <a:p>
            <a:r>
              <a:rPr lang="en-US" dirty="0" smtClean="0"/>
              <a:t>The BE percent busy seems consistently high as compared to the amount of I/O on the FE port. BE loops and drives.  </a:t>
            </a:r>
          </a:p>
          <a:p>
            <a:r>
              <a:rPr lang="en-US" dirty="0" smtClean="0"/>
              <a:t>The number of thin pool FAST ingress and egress correlates to the VLUN migration read and write transaction rate.  </a:t>
            </a:r>
          </a:p>
          <a:p>
            <a:r>
              <a:rPr lang="en-US" dirty="0" smtClean="0"/>
              <a:t>In the sample selected, 480 requests was needed to migrate ~15MB (250 tracks) that equates to 240 read and write requests at 64KB each.  This migration used 1680 BE requests, 240 X 6 = 1440 plus the 240 64KB reads (9.1KB per request).   </a:t>
            </a:r>
          </a:p>
          <a:p>
            <a:r>
              <a:rPr lang="en-US" dirty="0" smtClean="0"/>
              <a:t>Would like to see EMC migrate by stripes reducing the number of requests by a factor of 2.2.</a:t>
            </a:r>
          </a:p>
          <a:p>
            <a:r>
              <a:rPr lang="en-US" dirty="0" smtClean="0"/>
              <a:t>Difficult to determine is BE request include the BE to BE migrations</a:t>
            </a:r>
          </a:p>
          <a:p>
            <a:endParaRPr lang="en-US" dirty="0" smtClean="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documentManagement>
    <_dlc_DocIdUrl xmlns="81142d49-c53b-4722-939a-4f4a3970dd5a">
      <Url>https://catecollaboration.citigroup.net/domains/platstor/gdse/products/globalstorage/_layouts/DocIdRedir.aspx?ID=5VV4N5WWKAS4-3975-26</Url>
      <Description>5VV4N5WWKAS4-3975-26</Description>
    </_dlc_DocIdUrl>
    <_dlc_DocId xmlns="81142d49-c53b-4722-939a-4f4a3970dd5a">5VV4N5WWKAS4-3975-26</_dlc_DocId>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21241B69B63644991C2BF234094DF94" ma:contentTypeVersion="8" ma:contentTypeDescription="Create a new document." ma:contentTypeScope="" ma:versionID="6faa411c0d547d121d7e998e6d556fac">
  <xsd:schema xmlns:xsd="http://www.w3.org/2001/XMLSchema" xmlns:xs="http://www.w3.org/2001/XMLSchema" xmlns:p="http://schemas.microsoft.com/office/2006/metadata/properties" xmlns:ns2="81142d49-c53b-4722-939a-4f4a3970dd5a" targetNamespace="http://schemas.microsoft.com/office/2006/metadata/properties" ma:root="true" ma:fieldsID="f8d73df78dc88a4ae49a645df45a9007" ns2:_="">
    <xsd:import namespace="81142d49-c53b-4722-939a-4f4a3970dd5a"/>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142d49-c53b-4722-939a-4f4a3970dd5a"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8432AF73-0B18-4250-BA54-72A9DB10AA94}">
  <ds:schemaRefs>
    <ds:schemaRef ds:uri="http://www.w3.org/XML/1998/namespace"/>
    <ds:schemaRef ds:uri="http://purl.org/dc/dcmitype/"/>
    <ds:schemaRef ds:uri="http://schemas.microsoft.com/office/2006/metadata/properties"/>
    <ds:schemaRef ds:uri="http://schemas.microsoft.com/office/2006/documentManagement/types"/>
    <ds:schemaRef ds:uri="http://schemas.openxmlformats.org/package/2006/metadata/core-properties"/>
    <ds:schemaRef ds:uri="http://purl.org/dc/terms/"/>
    <ds:schemaRef ds:uri="http://schemas.microsoft.com/office/infopath/2007/PartnerControls"/>
    <ds:schemaRef ds:uri="81142d49-c53b-4722-939a-4f4a3970dd5a"/>
    <ds:schemaRef ds:uri="http://purl.org/dc/elements/1.1/"/>
  </ds:schemaRefs>
</ds:datastoreItem>
</file>

<file path=customXml/itemProps2.xml><?xml version="1.0" encoding="utf-8"?>
<ds:datastoreItem xmlns:ds="http://schemas.openxmlformats.org/officeDocument/2006/customXml" ds:itemID="{3E65F5F9-8439-4306-8086-34698B51EA50}">
  <ds:schemaRefs>
    <ds:schemaRef ds:uri="http://schemas.microsoft.com/sharepoint/v3/contenttype/forms"/>
  </ds:schemaRefs>
</ds:datastoreItem>
</file>

<file path=customXml/itemProps3.xml><?xml version="1.0" encoding="utf-8"?>
<ds:datastoreItem xmlns:ds="http://schemas.openxmlformats.org/officeDocument/2006/customXml" ds:itemID="{054AD8E6-7444-4B04-878F-6EF82F971C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1142d49-c53b-4722-939a-4f4a3970dd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968AD8A-B166-4B36-AABA-4276C618A8CF}">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4683</TotalTime>
  <Words>1559</Words>
  <Application>Microsoft Office PowerPoint</Application>
  <PresentationFormat>On-screen Show (4:3)</PresentationFormat>
  <Paragraphs>238</Paragraphs>
  <Slides>59</Slides>
  <Notes>42</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Office Theme</vt:lpstr>
      <vt:lpstr>Frame 0425 Pool/Drive Utilization</vt:lpstr>
      <vt:lpstr>Average Drive Throughput (IOPS)</vt:lpstr>
      <vt:lpstr>Average Drive Transaction Rate (KBps)</vt:lpstr>
      <vt:lpstr>PowerPoint Presentation</vt:lpstr>
      <vt:lpstr>Frame 0425 Reference Metrics</vt:lpstr>
      <vt:lpstr>I/O Profile from Frame 0425</vt:lpstr>
      <vt:lpstr>Frame 0425 Reference Metrics</vt:lpstr>
      <vt:lpstr>Actual Heat Map</vt:lpstr>
      <vt:lpstr>Simulated Heat Map</vt:lpstr>
      <vt:lpstr>FE vs. BE Total IOPS</vt:lpstr>
      <vt:lpstr>Device Level VLUN Read &amp; Write Rate</vt:lpstr>
      <vt:lpstr>Total VLUN Migration Read Metrics</vt:lpstr>
      <vt:lpstr>Total VLUN Migration Write Metrics</vt:lpstr>
      <vt:lpstr>BE Level VLUN Migration IOPS</vt:lpstr>
      <vt:lpstr>BE Loop &amp; Disk Total IOPS</vt:lpstr>
      <vt:lpstr>BE Loop Read &amp; Write Total</vt:lpstr>
      <vt:lpstr>Disk Read and Write Total IOPS</vt:lpstr>
      <vt:lpstr>Device Level DA Read &amp; Write Total  IOPS</vt:lpstr>
      <vt:lpstr>Device Level DA Read &amp; Write Total  TRate</vt:lpstr>
      <vt:lpstr>Total Tier Ingress &amp; Egress</vt:lpstr>
      <vt:lpstr>Thin Pool Ingress &amp; Egress Pool Distribution</vt:lpstr>
      <vt:lpstr>DA (devive level) VLUN Migration Flash Pool TDAT Read IOPS and KB/s</vt:lpstr>
      <vt:lpstr>DA VLUN Migration Flash Pool TDAT Write IOPS and KB/s</vt:lpstr>
      <vt:lpstr>DA VLUN Migration FC Pool TDAT Read IOPS and KB/s</vt:lpstr>
      <vt:lpstr>DA VLUN Migration FC Pool TDAT Write IOPS and KB/s</vt:lpstr>
      <vt:lpstr>DA VLUN Migration SATA II Pool TDAT Read IOPS and KB/s</vt:lpstr>
      <vt:lpstr>DA VLUN Migration SATA II Pool TDAT Write IOPS and KB/s</vt:lpstr>
      <vt:lpstr>DA Flash TDAT Read IOPS and KB/s</vt:lpstr>
      <vt:lpstr>DA Flash TDAT Write IOPS and KB/s</vt:lpstr>
      <vt:lpstr>DA FC TDAT Read IOPS &amp; KB/s</vt:lpstr>
      <vt:lpstr>DA SATA II TDAT Read IOPS and KB/s</vt:lpstr>
      <vt:lpstr>DA SATA II TDAT Write IOPS and KB/s</vt:lpstr>
      <vt:lpstr>Flash Drive Metrics</vt:lpstr>
      <vt:lpstr>Fibre Channel Drive Metrics</vt:lpstr>
      <vt:lpstr>SATA II Drive Metrics</vt:lpstr>
      <vt:lpstr>FE Port Graph</vt:lpstr>
      <vt:lpstr>FE Port metrics</vt:lpstr>
      <vt:lpstr>FE Read Hit &amp; Miss</vt:lpstr>
      <vt:lpstr>Con’t FE Seq. Read &amp; WP Writes</vt:lpstr>
      <vt:lpstr>Con’t FE LRU &amp; </vt:lpstr>
      <vt:lpstr>FE workload</vt:lpstr>
      <vt:lpstr>BE Graph</vt:lpstr>
      <vt:lpstr>BE Loop Metrics</vt:lpstr>
      <vt:lpstr>SATA Tier TDAT Example</vt:lpstr>
      <vt:lpstr>FC TDAT Example</vt:lpstr>
      <vt:lpstr>SSD TDAT Example</vt:lpstr>
      <vt:lpstr>BE Total, Read &amp; Write Request</vt:lpstr>
      <vt:lpstr>Device Random Read Metrics</vt:lpstr>
      <vt:lpstr>Device Sequential Read Metrics</vt:lpstr>
      <vt:lpstr>Device Random Write Metrics</vt:lpstr>
      <vt:lpstr>Device Sequential Read Metrics</vt:lpstr>
      <vt:lpstr>FE All Port Metrics</vt:lpstr>
      <vt:lpstr>Percent Busy Observation</vt:lpstr>
      <vt:lpstr>% Busy Observation con’t</vt:lpstr>
      <vt:lpstr>% Busy Observations - Algorithm Adjustments</vt:lpstr>
      <vt:lpstr>Actual Heat Map Apr. 24th</vt:lpstr>
      <vt:lpstr>Actual Heat Map from Apr. 23rd </vt:lpstr>
      <vt:lpstr>Summary Throughput</vt:lpstr>
      <vt:lpstr>Observations</vt:lpstr>
    </vt:vector>
  </TitlesOfParts>
  <Company>Citigroup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Frame 0425 Pool/Drive Utilization</dc:title>
  <dc:creator>gs96899</dc:creator>
  <cp:lastModifiedBy>Ashok Kumar Reddy</cp:lastModifiedBy>
  <cp:revision>102</cp:revision>
  <dcterms:created xsi:type="dcterms:W3CDTF">2012-06-01T22:53:53Z</dcterms:created>
  <dcterms:modified xsi:type="dcterms:W3CDTF">2015-07-14T12:55:00Z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0x010100D21241B69B63644991C2BF234094DF94</vt:lpwstr>
  </property>
  <property fmtid="{D5CDD505-2E9C-101B-9397-08002B2CF9AE}" pid="3" name="_dlc_DocIdItemGuid">
    <vt:lpwstr>ad88d2c6-055b-4086-b3eb-08ee5a4d2535</vt:lpwstr>
  </property>
</Properties>
</file>