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7" r:id="rId2"/>
    <p:sldId id="329" r:id="rId3"/>
    <p:sldId id="330" r:id="rId4"/>
    <p:sldId id="268" r:id="rId5"/>
    <p:sldId id="317" r:id="rId6"/>
    <p:sldId id="318" r:id="rId7"/>
    <p:sldId id="319" r:id="rId8"/>
    <p:sldId id="320" r:id="rId9"/>
    <p:sldId id="333" r:id="rId10"/>
    <p:sldId id="324" r:id="rId11"/>
    <p:sldId id="321" r:id="rId12"/>
    <p:sldId id="296" r:id="rId13"/>
    <p:sldId id="315" r:id="rId14"/>
    <p:sldId id="297" r:id="rId15"/>
    <p:sldId id="258" r:id="rId16"/>
    <p:sldId id="259" r:id="rId17"/>
    <p:sldId id="260" r:id="rId18"/>
    <p:sldId id="269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300" r:id="rId27"/>
    <p:sldId id="304" r:id="rId28"/>
    <p:sldId id="305" r:id="rId29"/>
    <p:sldId id="306" r:id="rId30"/>
    <p:sldId id="307" r:id="rId31"/>
    <p:sldId id="308" r:id="rId32"/>
    <p:sldId id="309" r:id="rId33"/>
    <p:sldId id="310" r:id="rId34"/>
    <p:sldId id="311" r:id="rId35"/>
    <p:sldId id="312" r:id="rId36"/>
    <p:sldId id="313" r:id="rId37"/>
    <p:sldId id="314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569" autoAdjust="0"/>
  </p:normalViewPr>
  <p:slideViewPr>
    <p:cSldViewPr>
      <p:cViewPr varScale="1">
        <p:scale>
          <a:sx n="78" d="100"/>
          <a:sy n="78" d="100"/>
        </p:scale>
        <p:origin x="-1912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47" Type="http://schemas.openxmlformats.org/officeDocument/2006/relationships/customXml" Target="../customXml/item3.xml"/><Relationship Id="rId7" Type="http://schemas.openxmlformats.org/officeDocument/2006/relationships/slide" Target="slides/slide6.xml"/><Relationship Id="rId29" Type="http://schemas.openxmlformats.org/officeDocument/2006/relationships/slide" Target="slides/slide2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4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32" Type="http://schemas.openxmlformats.org/officeDocument/2006/relationships/slide" Target="slides/slide3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slide" Target="slides/slide36.xml"/><Relationship Id="rId40" Type="http://schemas.openxmlformats.org/officeDocument/2006/relationships/printerSettings" Target="printerSettings/printerSettings1.bin"/><Relationship Id="rId45" Type="http://schemas.openxmlformats.org/officeDocument/2006/relationships/customXml" Target="../customXml/item1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5" Type="http://schemas.openxmlformats.org/officeDocument/2006/relationships/slide" Target="slides/slide4.xml"/><Relationship Id="rId36" Type="http://schemas.openxmlformats.org/officeDocument/2006/relationships/slide" Target="slides/slide35.xml"/><Relationship Id="rId15" Type="http://schemas.openxmlformats.org/officeDocument/2006/relationships/slide" Target="slides/slide14.xml"/><Relationship Id="rId31" Type="http://schemas.openxmlformats.org/officeDocument/2006/relationships/slide" Target="slides/slide3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" Type="http://schemas.openxmlformats.org/officeDocument/2006/relationships/slide" Target="slides/slide3.xml"/><Relationship Id="rId30" Type="http://schemas.openxmlformats.org/officeDocument/2006/relationships/slide" Target="slides/slide29.xml"/><Relationship Id="rId9" Type="http://schemas.openxmlformats.org/officeDocument/2006/relationships/slide" Target="slides/slide8.xml"/><Relationship Id="rId35" Type="http://schemas.openxmlformats.org/officeDocument/2006/relationships/slide" Target="slides/slide34.xml"/><Relationship Id="rId14" Type="http://schemas.openxmlformats.org/officeDocument/2006/relationships/slide" Target="slides/slide13.xml"/><Relationship Id="rId43" Type="http://schemas.openxmlformats.org/officeDocument/2006/relationships/theme" Target="theme/theme1.xml"/><Relationship Id="rId48" Type="http://schemas.openxmlformats.org/officeDocument/2006/relationships/customXml" Target="../customXml/item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46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10A44-D0B7-44CE-BD8D-4F39BDDA02C2}" type="datetimeFigureOut">
              <a:rPr lang="en-US" smtClean="0"/>
              <a:t>5/25/13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A92516-0149-4B4B-9522-303D78125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9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Confidentially many</a:t>
            </a:r>
            <a:r>
              <a:rPr lang="en-US" baseline="0" dirty="0" smtClean="0"/>
              <a:t> of our ecosystem partners will tell us they “hate” </a:t>
            </a:r>
            <a:r>
              <a:rPr lang="en-US" baseline="0" dirty="0" err="1" smtClean="0"/>
              <a:t>OpenStack</a:t>
            </a:r>
            <a:r>
              <a:rPr lang="en-US" baseline="0" dirty="0" smtClean="0"/>
              <a:t> because of the variability of deployments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92516-0149-4B4B-9522-303D781250A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77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CloudPlatform</a:t>
            </a:r>
            <a:r>
              <a:rPr lang="en-US" dirty="0" smtClean="0"/>
              <a:t> Load balancer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9D800-827D-8C44-ABB2-B27D204809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26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CloudPlatform</a:t>
            </a:r>
            <a:r>
              <a:rPr lang="en-US" dirty="0" smtClean="0"/>
              <a:t> Load balancer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9D800-827D-8C44-ABB2-B27D204809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26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CloudPlatform</a:t>
            </a:r>
            <a:r>
              <a:rPr lang="en-US" dirty="0" smtClean="0"/>
              <a:t> Load balancer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9D800-827D-8C44-ABB2-B27D204809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26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9D800-827D-8C44-ABB2-B27D204809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26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C9D800-827D-8C44-ABB2-B27D204809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26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51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89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58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0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370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566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0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79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08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540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45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tabLst/>
              <a:defRPr>
                <a:solidFill>
                  <a:srgbClr val="4D4F5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6E8C7BDD-EF70-493B-802D-5E1A4C88F269}" type="slidenum">
              <a:rPr lang="en-US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396876" y="1764032"/>
            <a:ext cx="8366125" cy="438784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508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ransi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1"/>
          <p:cNvSpPr>
            <a:spLocks noGrp="1"/>
          </p:cNvSpPr>
          <p:nvPr userDrawn="1">
            <p:ph type="body" sz="quarter" idx="10"/>
          </p:nvPr>
        </p:nvSpPr>
        <p:spPr>
          <a:xfrm>
            <a:off x="2258292" y="1725880"/>
            <a:ext cx="6327648" cy="155170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sz="3200" b="1" kern="0" dirty="0" smtClean="0">
                <a:solidFill>
                  <a:srgbClr val="4D4F53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21"/>
          <p:cNvSpPr>
            <a:spLocks noGrp="1"/>
          </p:cNvSpPr>
          <p:nvPr userDrawn="1">
            <p:ph type="body" sz="quarter" idx="11"/>
          </p:nvPr>
        </p:nvSpPr>
        <p:spPr>
          <a:xfrm>
            <a:off x="2258293" y="3287833"/>
            <a:ext cx="6327648" cy="58778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tabLst/>
              <a:defRPr lang="en-US" sz="2000" b="1" dirty="0" smtClean="0">
                <a:solidFill>
                  <a:srgbClr val="4D4F53"/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4" name="Picture 2" descr="C:\Users\Kirk Mossing\Downloads\Citrix Logo_RGB-01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599" y="6289471"/>
            <a:ext cx="841928" cy="51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78" y="-9144"/>
            <a:ext cx="1528064" cy="687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95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ingle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0" y="2250479"/>
            <a:ext cx="9144000" cy="1137304"/>
          </a:xfrm>
        </p:spPr>
        <p:txBody>
          <a:bodyPr anchor="b"/>
          <a:lstStyle>
            <a:lvl1pPr marL="0" indent="0" algn="ctr">
              <a:buNone/>
              <a:defRPr lang="en-US" sz="4100" b="0" kern="1200" spc="-113" dirty="0" smtClean="0">
                <a:ln w="0">
                  <a:noFill/>
                </a:ln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</a:lstStyle>
          <a:p>
            <a:pPr marL="171459" lvl="0" indent="-171459" algn="ctr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15000"/>
              </a:spcAft>
              <a:buClr>
                <a:schemeClr val="tx2"/>
              </a:buClr>
              <a:buFont typeface="Times" pitchFamily="1" charset="0"/>
              <a:buNone/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2582185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22ABB-67C6-4D0E-8674-B43044E159D4}" type="datetimeFigureOut">
              <a:rPr lang="en-US" smtClean="0"/>
              <a:t>5/25/13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CD15B-EBDB-4EFA-BBEB-B132931D99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2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infoworld.com/d/cloud-computing/beware-the-fake-openstack-clouds-216697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905000" y="1725880"/>
            <a:ext cx="6680940" cy="1551709"/>
          </a:xfrm>
        </p:spPr>
        <p:txBody>
          <a:bodyPr>
            <a:normAutofit/>
          </a:bodyPr>
          <a:lstStyle/>
          <a:p>
            <a:r>
              <a:rPr lang="en-US" dirty="0" err="1" smtClean="0"/>
              <a:t>OpenStack</a:t>
            </a:r>
            <a:r>
              <a:rPr lang="en-US" dirty="0" smtClean="0"/>
              <a:t> information for Citi</a:t>
            </a:r>
          </a:p>
        </p:txBody>
      </p:sp>
    </p:spTree>
    <p:extLst>
      <p:ext uri="{BB962C8B-B14F-4D97-AF65-F5344CB8AC3E}">
        <p14:creationId xmlns:p14="http://schemas.microsoft.com/office/powerpoint/2010/main" val="1956862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66125" cy="853016"/>
          </a:xfrm>
        </p:spPr>
        <p:txBody>
          <a:bodyPr/>
          <a:lstStyle/>
          <a:p>
            <a:r>
              <a:rPr lang="en-US" sz="3200" dirty="0" err="1" smtClean="0"/>
              <a:t>OpenStack</a:t>
            </a:r>
            <a:r>
              <a:rPr lang="en-US" sz="3200" dirty="0" smtClean="0"/>
              <a:t> Project Architecture</a:t>
            </a:r>
            <a:endParaRPr lang="en-US" sz="3200" dirty="0"/>
          </a:p>
        </p:txBody>
      </p:sp>
      <p:pic>
        <p:nvPicPr>
          <p:cNvPr id="5" name="Picture 4" descr="openstack-conceptual-arch-folso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556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94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66125" cy="853016"/>
          </a:xfrm>
        </p:spPr>
        <p:txBody>
          <a:bodyPr/>
          <a:lstStyle/>
          <a:p>
            <a:r>
              <a:rPr lang="en-US" sz="3200" dirty="0" err="1" smtClean="0"/>
              <a:t>OpenStack</a:t>
            </a:r>
            <a:r>
              <a:rPr lang="en-US" sz="3200" dirty="0" smtClean="0"/>
              <a:t> Logical Architecture</a:t>
            </a:r>
            <a:endParaRPr lang="en-US" sz="3200" dirty="0"/>
          </a:p>
        </p:txBody>
      </p:sp>
      <p:pic>
        <p:nvPicPr>
          <p:cNvPr id="3" name="Picture 2" descr="openstack-logical-arch-folsom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9144000" cy="559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22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366125" cy="853016"/>
          </a:xfrm>
        </p:spPr>
        <p:txBody>
          <a:bodyPr/>
          <a:lstStyle/>
          <a:p>
            <a:r>
              <a:rPr lang="en-US" sz="3200" dirty="0" smtClean="0"/>
              <a:t>Current Reality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295400"/>
            <a:ext cx="8366125" cy="5181600"/>
          </a:xfrm>
        </p:spPr>
        <p:txBody>
          <a:bodyPr>
            <a:normAutofit lnSpcReduction="10000"/>
          </a:bodyPr>
          <a:lstStyle/>
          <a:p>
            <a:r>
              <a:rPr lang="en-US" sz="3600" dirty="0" err="1" smtClean="0"/>
              <a:t>OpenStack</a:t>
            </a:r>
            <a:r>
              <a:rPr lang="en-US" sz="3600" dirty="0" smtClean="0"/>
              <a:t> has become more credible with Grizzly release</a:t>
            </a:r>
          </a:p>
          <a:p>
            <a:r>
              <a:rPr lang="en-US" sz="3600" dirty="0" smtClean="0"/>
              <a:t>Remain </a:t>
            </a:r>
            <a:r>
              <a:rPr lang="en-US" sz="3600" dirty="0"/>
              <a:t>focused on Amazon-style use </a:t>
            </a:r>
            <a:r>
              <a:rPr lang="en-US" sz="3600" dirty="0" smtClean="0"/>
              <a:t>case only – openly negative to Enterprise workloads</a:t>
            </a:r>
            <a:endParaRPr lang="en-US" sz="3600" dirty="0"/>
          </a:p>
          <a:p>
            <a:r>
              <a:rPr lang="en-US" sz="3600" dirty="0" err="1" smtClean="0"/>
              <a:t>OpenStack</a:t>
            </a:r>
            <a:r>
              <a:rPr lang="en-US" sz="3600" dirty="0" smtClean="0"/>
              <a:t> has achieved project “critical mass” and market mindshare</a:t>
            </a:r>
          </a:p>
          <a:p>
            <a:pPr lvl="1"/>
            <a:r>
              <a:rPr lang="en-US" sz="3600" dirty="0" err="1" smtClean="0"/>
              <a:t>OpenStack</a:t>
            </a:r>
            <a:r>
              <a:rPr lang="en-US" sz="3600" dirty="0" smtClean="0"/>
              <a:t> Summit still less than 10% customers, over 90% vendors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23958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366125" cy="853016"/>
          </a:xfrm>
        </p:spPr>
        <p:txBody>
          <a:bodyPr/>
          <a:lstStyle/>
          <a:p>
            <a:r>
              <a:rPr lang="en-US" sz="3200" dirty="0"/>
              <a:t>Point 1: One Trick (Workload) Pony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295400"/>
            <a:ext cx="8366125" cy="5181600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OpenStack</a:t>
            </a:r>
            <a:r>
              <a:rPr lang="en-US" sz="3600" dirty="0" smtClean="0"/>
              <a:t> vendors talk negatively about traditional Enterprise workloads because the product is not designed to embrace the workload</a:t>
            </a:r>
          </a:p>
          <a:p>
            <a:r>
              <a:rPr lang="en-US" sz="3600" dirty="0" smtClean="0"/>
              <a:t>VMware integration is getting better with Grizzly but still “in flux”</a:t>
            </a:r>
          </a:p>
          <a:p>
            <a:r>
              <a:rPr lang="en-US" sz="3600" dirty="0" smtClean="0"/>
              <a:t>VMware kept “the good stuff” for </a:t>
            </a:r>
            <a:r>
              <a:rPr lang="en-US" sz="3600" dirty="0" err="1" smtClean="0"/>
              <a:t>vCD</a:t>
            </a:r>
            <a:r>
              <a:rPr lang="en-US" sz="3600" dirty="0" smtClean="0"/>
              <a:t> only</a:t>
            </a:r>
            <a:endParaRPr lang="en-US" sz="3600" dirty="0" smtClean="0"/>
          </a:p>
          <a:p>
            <a:endParaRPr lang="en-US" sz="3600" dirty="0" smtClean="0"/>
          </a:p>
          <a:p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8601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366125" cy="853016"/>
          </a:xfrm>
        </p:spPr>
        <p:txBody>
          <a:bodyPr/>
          <a:lstStyle/>
          <a:p>
            <a:r>
              <a:rPr lang="en-US" sz="3200" dirty="0" smtClean="0"/>
              <a:t>Point 2: Scalability is Still Lacking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295400"/>
            <a:ext cx="8366125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Focus today is around basic functionality and interoperability of projects</a:t>
            </a:r>
          </a:p>
          <a:p>
            <a:pPr lvl="1"/>
            <a:r>
              <a:rPr lang="en-US" b="1" dirty="0" smtClean="0"/>
              <a:t>Product not mature enough to perform scale testing</a:t>
            </a:r>
          </a:p>
          <a:p>
            <a:r>
              <a:rPr lang="en-US" dirty="0" smtClean="0"/>
              <a:t>Nova does not scale beyond 500 hosts</a:t>
            </a:r>
          </a:p>
          <a:p>
            <a:pPr lvl="1"/>
            <a:r>
              <a:rPr lang="en-US" sz="3200" dirty="0" smtClean="0"/>
              <a:t>Clouds with 2000 hosts are actually 4+ Nova installs</a:t>
            </a:r>
          </a:p>
          <a:p>
            <a:r>
              <a:rPr lang="en-US" dirty="0" smtClean="0"/>
              <a:t>Large number of management servers are required for the control plane</a:t>
            </a:r>
          </a:p>
          <a:p>
            <a:pPr lvl="1"/>
            <a:r>
              <a:rPr lang="en-US" sz="3200" dirty="0" smtClean="0"/>
              <a:t>As many as 150:1 compared to </a:t>
            </a:r>
            <a:r>
              <a:rPr lang="en-US" sz="3200" dirty="0" err="1" smtClean="0"/>
              <a:t>CloudPlatform</a:t>
            </a:r>
            <a:endParaRPr lang="en-US" sz="3200" dirty="0" smtClean="0"/>
          </a:p>
          <a:p>
            <a:r>
              <a:rPr lang="en-US" dirty="0" smtClean="0"/>
              <a:t>API polling and host update mechanism generate a lot of backend work</a:t>
            </a:r>
          </a:p>
          <a:p>
            <a:pPr lvl="1"/>
            <a:r>
              <a:rPr lang="en-US" sz="3200" dirty="0" smtClean="0"/>
              <a:t>Each server updates every 10 seconds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sz="3600" dirty="0" smtClean="0"/>
          </a:p>
          <a:p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8805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366125" cy="853016"/>
          </a:xfrm>
        </p:spPr>
        <p:txBody>
          <a:bodyPr/>
          <a:lstStyle/>
          <a:p>
            <a:r>
              <a:rPr lang="en-US" sz="3200" dirty="0" smtClean="0"/>
              <a:t>Point 3: Difficult to Run Successfully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295400"/>
            <a:ext cx="8366125" cy="5181600"/>
          </a:xfrm>
        </p:spPr>
        <p:txBody>
          <a:bodyPr>
            <a:normAutofit fontScale="85000" lnSpcReduction="20000"/>
          </a:bodyPr>
          <a:lstStyle/>
          <a:p>
            <a:r>
              <a:rPr lang="en-US" sz="3300" dirty="0" smtClean="0"/>
              <a:t>Example clouds (Best Buy, Comcast) are still on Essex – 2 versions back</a:t>
            </a:r>
          </a:p>
          <a:p>
            <a:r>
              <a:rPr lang="en-US" sz="3300" dirty="0" smtClean="0"/>
              <a:t>No Interoperability between distributions</a:t>
            </a:r>
          </a:p>
          <a:p>
            <a:r>
              <a:rPr lang="en-US" sz="3300" dirty="0" smtClean="0"/>
              <a:t>Upgrades are difficult at best</a:t>
            </a:r>
          </a:p>
          <a:p>
            <a:r>
              <a:rPr lang="en-US" sz="3300" dirty="0"/>
              <a:t>No commitment to API backwards compatibility</a:t>
            </a:r>
          </a:p>
          <a:p>
            <a:pPr lvl="1"/>
            <a:r>
              <a:rPr lang="en-US" sz="3300" dirty="0"/>
              <a:t>Your integration investment is not safe</a:t>
            </a:r>
          </a:p>
          <a:p>
            <a:r>
              <a:rPr lang="en-US" sz="3300" dirty="0" smtClean="0"/>
              <a:t>Admins must be highly skilled, python knowledgeable ideally</a:t>
            </a:r>
          </a:p>
          <a:p>
            <a:r>
              <a:rPr lang="en-US" sz="3300" dirty="0" smtClean="0"/>
              <a:t>12+ sub-projects provide flexibility, but do you have the </a:t>
            </a:r>
            <a:r>
              <a:rPr lang="en-US" sz="3300" dirty="0" err="1" smtClean="0"/>
              <a:t>dev</a:t>
            </a:r>
            <a:r>
              <a:rPr lang="en-US" sz="3300" dirty="0" smtClean="0"/>
              <a:t> and ops team to understand and manage the resulting complexity?</a:t>
            </a:r>
          </a:p>
          <a:p>
            <a:r>
              <a:rPr lang="en-US" sz="3300" dirty="0" smtClean="0"/>
              <a:t>Billing support very </a:t>
            </a:r>
            <a:r>
              <a:rPr lang="en-US" sz="3300" dirty="0" smtClean="0"/>
              <a:t>weak</a:t>
            </a:r>
            <a:endParaRPr lang="en-US" dirty="0" smtClean="0"/>
          </a:p>
          <a:p>
            <a:endParaRPr lang="en-US" sz="3600" dirty="0" smtClean="0"/>
          </a:p>
          <a:p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3044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366125" cy="853016"/>
          </a:xfrm>
        </p:spPr>
        <p:txBody>
          <a:bodyPr/>
          <a:lstStyle/>
          <a:p>
            <a:r>
              <a:rPr lang="en-US" sz="3200" dirty="0" smtClean="0"/>
              <a:t>Point 4: No Commitment to EC2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295400"/>
            <a:ext cx="8366125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AWS EC2 is the </a:t>
            </a:r>
            <a:r>
              <a:rPr lang="en-US" dirty="0" smtClean="0"/>
              <a:t>cloud </a:t>
            </a:r>
            <a:r>
              <a:rPr lang="en-US" dirty="0" smtClean="0"/>
              <a:t>API that matters</a:t>
            </a:r>
          </a:p>
          <a:p>
            <a:pPr lvl="1"/>
            <a:r>
              <a:rPr lang="en-US" sz="3200" dirty="0" smtClean="0"/>
              <a:t>$1B+ in revenue, who else is close?</a:t>
            </a:r>
          </a:p>
          <a:p>
            <a:r>
              <a:rPr lang="en-US" dirty="0" err="1" smtClean="0"/>
              <a:t>CloudPlatform</a:t>
            </a:r>
            <a:r>
              <a:rPr lang="en-US" dirty="0" smtClean="0"/>
              <a:t> embraced it with compatibility layer</a:t>
            </a:r>
          </a:p>
          <a:p>
            <a:r>
              <a:rPr lang="en-US" dirty="0" err="1" smtClean="0"/>
              <a:t>OpenStack</a:t>
            </a:r>
            <a:r>
              <a:rPr lang="en-US" dirty="0" smtClean="0"/>
              <a:t> community insists on defining their own API and shuns compatibility</a:t>
            </a:r>
          </a:p>
          <a:p>
            <a:r>
              <a:rPr lang="en-US" dirty="0" smtClean="0"/>
              <a:t>Yes, a start-up has a compatibility layer but it will not get into the project</a:t>
            </a:r>
          </a:p>
          <a:p>
            <a:endParaRPr lang="en-US" sz="36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3600" dirty="0" smtClean="0"/>
          </a:p>
          <a:p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14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366125" cy="853016"/>
          </a:xfrm>
        </p:spPr>
        <p:txBody>
          <a:bodyPr/>
          <a:lstStyle/>
          <a:p>
            <a:r>
              <a:rPr lang="en-US" sz="3200" dirty="0" smtClean="0"/>
              <a:t>Point 5: POCs Are Hard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28600" y="1764032"/>
            <a:ext cx="8686800" cy="4387849"/>
          </a:xfrm>
        </p:spPr>
        <p:txBody>
          <a:bodyPr/>
          <a:lstStyle/>
          <a:p>
            <a:r>
              <a:rPr lang="en-US" dirty="0" smtClean="0"/>
              <a:t>Typical </a:t>
            </a:r>
            <a:r>
              <a:rPr lang="en-US" dirty="0" err="1" smtClean="0"/>
              <a:t>OpenStack</a:t>
            </a:r>
            <a:r>
              <a:rPr lang="en-US" dirty="0" smtClean="0"/>
              <a:t> POC measured in </a:t>
            </a:r>
            <a:r>
              <a:rPr lang="en-US" dirty="0" smtClean="0"/>
              <a:t>weeks</a:t>
            </a:r>
            <a:endParaRPr lang="en-US" dirty="0" smtClean="0"/>
          </a:p>
          <a:p>
            <a:pPr lvl="1"/>
            <a:r>
              <a:rPr lang="en-US" dirty="0" smtClean="0"/>
              <a:t>Complexity and Interoperability between projects often complex and time consuming</a:t>
            </a:r>
          </a:p>
          <a:p>
            <a:pPr lvl="1"/>
            <a:r>
              <a:rPr lang="en-US" dirty="0" smtClean="0"/>
              <a:t>Product functionality often does not meet sales and marketing promises</a:t>
            </a:r>
          </a:p>
          <a:p>
            <a:r>
              <a:rPr lang="en-US" dirty="0" smtClean="0"/>
              <a:t>Typical </a:t>
            </a:r>
            <a:r>
              <a:rPr lang="en-US" dirty="0" err="1" smtClean="0"/>
              <a:t>CloudPlatform</a:t>
            </a:r>
            <a:r>
              <a:rPr lang="en-US" dirty="0" smtClean="0"/>
              <a:t> POC measured in days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9813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366125" cy="853016"/>
          </a:xfrm>
        </p:spPr>
        <p:txBody>
          <a:bodyPr/>
          <a:lstStyle/>
          <a:p>
            <a:r>
              <a:rPr lang="en-US" sz="3200" dirty="0" err="1" smtClean="0"/>
              <a:t>OpenStack</a:t>
            </a:r>
            <a:r>
              <a:rPr lang="en-US" sz="3200" dirty="0" smtClean="0"/>
              <a:t> Summit Impressions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295400"/>
            <a:ext cx="8366125" cy="5181600"/>
          </a:xfrm>
        </p:spPr>
        <p:txBody>
          <a:bodyPr>
            <a:normAutofit/>
          </a:bodyPr>
          <a:lstStyle/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3600" dirty="0" smtClean="0"/>
          </a:p>
          <a:p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88938" y="1447800"/>
            <a:ext cx="8366125" cy="518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/>
              <a:t>Good (for them): Red Hat &amp; Rackspace received most press and favorable impressions</a:t>
            </a:r>
          </a:p>
          <a:p>
            <a:r>
              <a:rPr lang="en-US" sz="3600" dirty="0" smtClean="0"/>
              <a:t>Bad: </a:t>
            </a:r>
            <a:r>
              <a:rPr lang="en-US" sz="3600" dirty="0" err="1" smtClean="0"/>
              <a:t>OpenStack</a:t>
            </a:r>
            <a:r>
              <a:rPr lang="en-US" sz="3600" dirty="0" smtClean="0"/>
              <a:t> Interoperability a huge issue, many vendors considered bad citizens (not donating code back, lock in to their distribution)</a:t>
            </a:r>
          </a:p>
          <a:p>
            <a:r>
              <a:rPr lang="en-US" sz="3600" dirty="0" smtClean="0"/>
              <a:t>Ugly: Interoperability, Scalability &amp; Upgrades, Operations were common topics – Focus still on getting the product to work and adding Minimum Viable Product (MVP) functionality</a:t>
            </a:r>
          </a:p>
          <a:p>
            <a:endParaRPr lang="en-US" sz="36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3600" dirty="0" smtClean="0"/>
          </a:p>
          <a:p>
            <a:endParaRPr lang="en-US" sz="2400" dirty="0" smtClean="0"/>
          </a:p>
          <a:p>
            <a:pPr marL="457200" lvl="1" indent="0">
              <a:buFont typeface="Arial" pitchFamily="34" charset="0"/>
              <a:buNone/>
            </a:pP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577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66125" cy="853016"/>
          </a:xfrm>
        </p:spPr>
        <p:txBody>
          <a:bodyPr/>
          <a:lstStyle/>
          <a:p>
            <a:r>
              <a:rPr lang="en-US" sz="3200" dirty="0" smtClean="0"/>
              <a:t>Conclusion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1295400"/>
            <a:ext cx="8686800" cy="5410200"/>
          </a:xfrm>
        </p:spPr>
        <p:txBody>
          <a:bodyPr>
            <a:normAutofit fontScale="47500" lnSpcReduction="20000"/>
          </a:bodyPr>
          <a:lstStyle/>
          <a:p>
            <a:r>
              <a:rPr lang="en-US" sz="5800" dirty="0" smtClean="0"/>
              <a:t>Two </a:t>
            </a:r>
            <a:r>
              <a:rPr lang="en-US" sz="5800" dirty="0" smtClean="0"/>
              <a:t>workload story is a weakness for </a:t>
            </a:r>
            <a:r>
              <a:rPr lang="en-US" sz="5800" dirty="0" err="1" smtClean="0"/>
              <a:t>OpenStack</a:t>
            </a:r>
            <a:endParaRPr lang="en-US" sz="5800" dirty="0" smtClean="0"/>
          </a:p>
          <a:p>
            <a:r>
              <a:rPr lang="en-US" sz="5800" dirty="0" smtClean="0"/>
              <a:t>Questions </a:t>
            </a:r>
            <a:r>
              <a:rPr lang="en-US" sz="5800" dirty="0" smtClean="0"/>
              <a:t>remain about </a:t>
            </a:r>
            <a:r>
              <a:rPr lang="en-US" sz="5800" dirty="0" err="1" smtClean="0"/>
              <a:t>OpenStack</a:t>
            </a:r>
            <a:r>
              <a:rPr lang="en-US" sz="5800" dirty="0" smtClean="0"/>
              <a:t> </a:t>
            </a:r>
            <a:r>
              <a:rPr lang="en-US" sz="5800" dirty="0" smtClean="0"/>
              <a:t>maturity</a:t>
            </a:r>
          </a:p>
          <a:p>
            <a:pPr lvl="1"/>
            <a:r>
              <a:rPr lang="en-US" sz="5800" dirty="0" smtClean="0"/>
              <a:t>Focus today is functionality, not scalability</a:t>
            </a:r>
          </a:p>
          <a:p>
            <a:pPr lvl="1"/>
            <a:r>
              <a:rPr lang="en-US" sz="5800" dirty="0" smtClean="0"/>
              <a:t>Enterprise level expectations are not met (API stability, upgrades, interoperability, etc.)</a:t>
            </a:r>
          </a:p>
          <a:p>
            <a:r>
              <a:rPr lang="en-US" sz="5800" dirty="0" smtClean="0"/>
              <a:t>EC2 API may help in some Amazon-style situations where </a:t>
            </a:r>
            <a:r>
              <a:rPr lang="en-US" sz="5800" dirty="0" err="1" smtClean="0"/>
              <a:t>OpenStack</a:t>
            </a:r>
            <a:r>
              <a:rPr lang="en-US" sz="5800" dirty="0" smtClean="0"/>
              <a:t> is stronger</a:t>
            </a:r>
          </a:p>
          <a:p>
            <a:r>
              <a:rPr lang="en-US" sz="5800" dirty="0" smtClean="0"/>
              <a:t>Project complexity </a:t>
            </a:r>
            <a:r>
              <a:rPr lang="en-US" sz="5800" dirty="0" smtClean="0"/>
              <a:t>&amp; limitations show in </a:t>
            </a:r>
            <a:r>
              <a:rPr lang="en-US" sz="5800" dirty="0" err="1" smtClean="0"/>
              <a:t>PoCs</a:t>
            </a:r>
            <a:endParaRPr lang="en-US" sz="5800" dirty="0" smtClean="0"/>
          </a:p>
          <a:p>
            <a:r>
              <a:rPr lang="en-US" sz="5800" dirty="0" smtClean="0"/>
              <a:t>Production </a:t>
            </a:r>
            <a:r>
              <a:rPr lang="en-US" sz="5800" dirty="0" smtClean="0"/>
              <a:t>data points </a:t>
            </a:r>
            <a:r>
              <a:rPr lang="en-US" sz="5800" dirty="0" smtClean="0"/>
              <a:t>still old and weak, but improving</a:t>
            </a:r>
          </a:p>
          <a:p>
            <a:r>
              <a:rPr lang="en-US" sz="5800" dirty="0" err="1"/>
              <a:t>OpenStack</a:t>
            </a:r>
            <a:r>
              <a:rPr lang="en-US" sz="5800" dirty="0"/>
              <a:t> gaining customers via Red </a:t>
            </a:r>
            <a:r>
              <a:rPr lang="en-US" sz="5800" dirty="0" smtClean="0"/>
              <a:t>Hat, </a:t>
            </a:r>
            <a:r>
              <a:rPr lang="en-US" sz="5800" dirty="0" err="1" smtClean="0"/>
              <a:t>CloudScaling</a:t>
            </a:r>
            <a:r>
              <a:rPr lang="en-US" sz="5800" dirty="0" smtClean="0"/>
              <a:t>, </a:t>
            </a:r>
            <a:r>
              <a:rPr lang="en-US" sz="5800" dirty="0" err="1" smtClean="0"/>
              <a:t>Mirantis</a:t>
            </a:r>
            <a:r>
              <a:rPr lang="en-US" sz="5800" dirty="0" smtClean="0"/>
              <a:t> </a:t>
            </a:r>
            <a:r>
              <a:rPr lang="en-US" sz="5800" dirty="0"/>
              <a:t>and Canonical</a:t>
            </a:r>
          </a:p>
          <a:p>
            <a:endParaRPr lang="en-US" sz="3600" dirty="0" smtClean="0"/>
          </a:p>
          <a:p>
            <a:endParaRPr lang="en-US" sz="36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3600" dirty="0" smtClean="0"/>
          </a:p>
          <a:p>
            <a:endParaRPr lang="en-US" sz="2400" dirty="0" smtClean="0"/>
          </a:p>
          <a:p>
            <a:pPr marL="457200" lvl="1" indent="0">
              <a:buNone/>
            </a:pPr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30387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905000" y="1725880"/>
            <a:ext cx="6680940" cy="1551709"/>
          </a:xfrm>
        </p:spPr>
        <p:txBody>
          <a:bodyPr>
            <a:normAutofit/>
          </a:bodyPr>
          <a:lstStyle/>
          <a:p>
            <a:r>
              <a:rPr lang="en-US" dirty="0" smtClean="0"/>
              <a:t>Supporting Material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8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366125" cy="853016"/>
          </a:xfrm>
        </p:spPr>
        <p:txBody>
          <a:bodyPr/>
          <a:lstStyle/>
          <a:p>
            <a:r>
              <a:rPr lang="en-US" sz="3200" dirty="0" smtClean="0"/>
              <a:t>Key Feature and Capability Differences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295400"/>
            <a:ext cx="8366125" cy="5181600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 smtClean="0"/>
              <a:t>Not designed for traditional workloads</a:t>
            </a:r>
          </a:p>
          <a:p>
            <a:pPr lvl="1"/>
            <a:r>
              <a:rPr lang="en-US" dirty="0" smtClean="0"/>
              <a:t>Direct integration to </a:t>
            </a:r>
            <a:r>
              <a:rPr lang="en-US" dirty="0" err="1" smtClean="0"/>
              <a:t>ESXi</a:t>
            </a:r>
            <a:endParaRPr lang="en-US" dirty="0" smtClean="0"/>
          </a:p>
          <a:p>
            <a:pPr lvl="2"/>
            <a:r>
              <a:rPr lang="en-US" sz="2400" dirty="0" smtClean="0"/>
              <a:t>No </a:t>
            </a:r>
            <a:r>
              <a:rPr lang="en-US" sz="2400" dirty="0" err="1" smtClean="0"/>
              <a:t>vCenter</a:t>
            </a:r>
            <a:r>
              <a:rPr lang="en-US" sz="2400" dirty="0" smtClean="0"/>
              <a:t>, no HA, live migration, DRS</a:t>
            </a:r>
          </a:p>
          <a:p>
            <a:pPr lvl="1"/>
            <a:r>
              <a:rPr lang="en-US" sz="2800" dirty="0" smtClean="0"/>
              <a:t>No ability to use “big LUN” design from server </a:t>
            </a:r>
            <a:r>
              <a:rPr lang="en-US" sz="2800" dirty="0" err="1" smtClean="0"/>
              <a:t>virt</a:t>
            </a:r>
            <a:endParaRPr lang="en-US" sz="2800" dirty="0" smtClean="0"/>
          </a:p>
          <a:p>
            <a:pPr lvl="2"/>
            <a:r>
              <a:rPr lang="en-US" dirty="0" smtClean="0"/>
              <a:t>Pushes admins and hardware into new territory</a:t>
            </a:r>
            <a:endParaRPr lang="en-US" sz="2400" dirty="0" smtClean="0"/>
          </a:p>
          <a:p>
            <a:r>
              <a:rPr lang="en-US" dirty="0" smtClean="0"/>
              <a:t>A dozen sub-projects make for loose coupling</a:t>
            </a:r>
          </a:p>
          <a:p>
            <a:pPr lvl="1"/>
            <a:r>
              <a:rPr lang="en-US" sz="2800" dirty="0" smtClean="0"/>
              <a:t>Complex debugging and deployment architecture</a:t>
            </a:r>
          </a:p>
          <a:p>
            <a:pPr lvl="1"/>
            <a:r>
              <a:rPr lang="en-US" dirty="0" smtClean="0"/>
              <a:t>Every module does error handling and logging differently</a:t>
            </a:r>
            <a:endParaRPr lang="en-US" sz="2800" dirty="0" smtClean="0"/>
          </a:p>
          <a:p>
            <a:r>
              <a:rPr lang="en-US" sz="3200" dirty="0" smtClean="0"/>
              <a:t>Admin features are lacking</a:t>
            </a:r>
          </a:p>
          <a:p>
            <a:pPr lvl="1"/>
            <a:r>
              <a:rPr lang="en-US" dirty="0" smtClean="0"/>
              <a:t>Most functions are CLI driven, not API driven</a:t>
            </a:r>
          </a:p>
          <a:p>
            <a:pPr lvl="1"/>
            <a:r>
              <a:rPr lang="en-US" dirty="0" smtClean="0"/>
              <a:t>Cell design only appearing now</a:t>
            </a:r>
          </a:p>
          <a:p>
            <a:pPr lvl="1"/>
            <a:r>
              <a:rPr lang="en-US" dirty="0" smtClean="0"/>
              <a:t>Admins must be expensive guys with python knowledge</a:t>
            </a:r>
          </a:p>
          <a:p>
            <a:r>
              <a:rPr lang="en-US" sz="3200" dirty="0" smtClean="0"/>
              <a:t>Targets cloud workload but no EC2 API</a:t>
            </a:r>
          </a:p>
          <a:p>
            <a:pPr lvl="1"/>
            <a:r>
              <a:rPr lang="en-US" sz="2800" dirty="0" smtClean="0"/>
              <a:t>That’s the only API standard in the cloud today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98832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8366125" cy="853016"/>
          </a:xfrm>
        </p:spPr>
        <p:txBody>
          <a:bodyPr/>
          <a:lstStyle/>
          <a:p>
            <a:r>
              <a:rPr lang="en-US" sz="3200" dirty="0" smtClean="0"/>
              <a:t>Key Feature and Capability Differences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295400"/>
            <a:ext cx="8366125" cy="5410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Lack of network services</a:t>
            </a:r>
          </a:p>
          <a:p>
            <a:pPr lvl="1"/>
            <a:r>
              <a:rPr lang="en-US" sz="2400" dirty="0" smtClean="0"/>
              <a:t>Quantum slow in developing and maturing</a:t>
            </a:r>
          </a:p>
          <a:p>
            <a:pPr lvl="1"/>
            <a:r>
              <a:rPr lang="en-US" sz="2400" dirty="0" smtClean="0"/>
              <a:t>Physical device support is weak </a:t>
            </a:r>
          </a:p>
          <a:p>
            <a:pPr lvl="2"/>
            <a:r>
              <a:rPr lang="en-US" sz="2000" dirty="0" smtClean="0"/>
              <a:t>No </a:t>
            </a:r>
            <a:r>
              <a:rPr lang="en-US" sz="2000" dirty="0" err="1" smtClean="0"/>
              <a:t>AutoScale</a:t>
            </a:r>
            <a:r>
              <a:rPr lang="en-US" sz="2000" dirty="0" smtClean="0"/>
              <a:t>, no dedicated/tenant</a:t>
            </a:r>
          </a:p>
          <a:p>
            <a:pPr lvl="1"/>
            <a:r>
              <a:rPr lang="en-US" sz="2400" dirty="0" smtClean="0"/>
              <a:t>Lacking full-fledged VPC model (no </a:t>
            </a:r>
            <a:r>
              <a:rPr lang="en-US" sz="2400" dirty="0" err="1" smtClean="0"/>
              <a:t>tiering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One firewall per zone and one LB per zone (max)</a:t>
            </a:r>
          </a:p>
          <a:p>
            <a:pPr lvl="1"/>
            <a:r>
              <a:rPr lang="en-US" sz="2400" dirty="0" smtClean="0"/>
              <a:t>No VPN services</a:t>
            </a:r>
          </a:p>
          <a:p>
            <a:r>
              <a:rPr lang="en-US" dirty="0" smtClean="0"/>
              <a:t>Project belief of </a:t>
            </a:r>
            <a:r>
              <a:rPr lang="en-US" dirty="0" err="1" smtClean="0"/>
              <a:t>OpenStack</a:t>
            </a:r>
            <a:endParaRPr lang="en-US" dirty="0" smtClean="0"/>
          </a:p>
          <a:p>
            <a:pPr lvl="1"/>
            <a:r>
              <a:rPr lang="en-US" dirty="0" smtClean="0"/>
              <a:t>“Do it yourself”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CloudStack</a:t>
            </a:r>
            <a:r>
              <a:rPr lang="en-US" dirty="0" smtClean="0"/>
              <a:t>/CCP “out of box”</a:t>
            </a:r>
          </a:p>
          <a:p>
            <a:pPr lvl="1"/>
            <a:r>
              <a:rPr lang="en-US" dirty="0" smtClean="0"/>
              <a:t>Requires developers to succeed</a:t>
            </a:r>
          </a:p>
          <a:p>
            <a:r>
              <a:rPr lang="en-US" dirty="0" smtClean="0"/>
              <a:t>No product equivalent to CPBM</a:t>
            </a:r>
          </a:p>
          <a:p>
            <a:pPr lvl="1"/>
            <a:endParaRPr lang="en-US" dirty="0" smtClean="0"/>
          </a:p>
          <a:p>
            <a:pPr lvl="1"/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7360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Production Use Remains Difficult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498601"/>
            <a:ext cx="8366125" cy="4653280"/>
          </a:xfrm>
        </p:spPr>
        <p:txBody>
          <a:bodyPr>
            <a:normAutofit fontScale="92500"/>
          </a:bodyPr>
          <a:lstStyle/>
          <a:p>
            <a:r>
              <a:rPr lang="en-US" sz="2400" dirty="0" smtClean="0"/>
              <a:t>Customers have been unable to go live or had severe quality issues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AT&amp;T, Deutsche Telekom, HP, Dell, Samsung SDS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Rackspace’s own service is limited in features</a:t>
            </a:r>
          </a:p>
          <a:p>
            <a:pPr lvl="1">
              <a:buFont typeface="Arial" pitchFamily="34" charset="0"/>
              <a:buChar char="•"/>
            </a:pPr>
            <a:r>
              <a:rPr lang="en-US" sz="2200" dirty="0" smtClean="0"/>
              <a:t>100+ engineers work to stand up cloud and fail</a:t>
            </a:r>
            <a:endParaRPr lang="en-US" sz="2200" dirty="0"/>
          </a:p>
          <a:p>
            <a:r>
              <a:rPr lang="en-US" sz="2200" dirty="0" smtClean="0"/>
              <a:t>No support for upgrade in the open source software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How can you run a cloud that you cannot upgrade?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Major example customers (Best Buy, Comcast) are on Essex</a:t>
            </a:r>
          </a:p>
          <a:p>
            <a:r>
              <a:rPr lang="en-US" sz="2200" dirty="0" smtClean="0"/>
              <a:t>Limited hypervisor choice with commercial support</a:t>
            </a:r>
            <a:endParaRPr lang="en-US" sz="2200" dirty="0"/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Only Canonical support VMware, only SUSE supports (open source) </a:t>
            </a:r>
            <a:r>
              <a:rPr lang="en-US" sz="2000" dirty="0" err="1" smtClean="0"/>
              <a:t>Xen</a:t>
            </a:r>
            <a:endParaRPr lang="en-US" sz="2000" dirty="0" smtClean="0"/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No Hyper-V nor </a:t>
            </a:r>
            <a:r>
              <a:rPr lang="en-US" sz="2000" dirty="0" err="1" smtClean="0"/>
              <a:t>XenServer</a:t>
            </a:r>
            <a:r>
              <a:rPr lang="en-US" sz="2000" dirty="0" smtClean="0"/>
              <a:t> commercial support</a:t>
            </a:r>
          </a:p>
          <a:p>
            <a:r>
              <a:rPr lang="en-US" sz="2400" dirty="0" smtClean="0"/>
              <a:t>Reference architectures immature</a:t>
            </a:r>
          </a:p>
          <a:p>
            <a:pPr lvl="1"/>
            <a:r>
              <a:rPr lang="en-US" sz="2000" dirty="0" smtClean="0"/>
              <a:t>Don’t cover HA for each component well	</a:t>
            </a:r>
          </a:p>
          <a:p>
            <a:pPr marL="0" indent="0">
              <a:buNone/>
            </a:pPr>
            <a:endParaRPr lang="en-US" sz="2000" dirty="0" smtClean="0"/>
          </a:p>
          <a:p>
            <a:endParaRPr lang="en-US" sz="2200" dirty="0" smtClean="0"/>
          </a:p>
          <a:p>
            <a:endParaRPr lang="en-US" sz="2000" dirty="0" smtClean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9454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Scalability is Poor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1" y="1397000"/>
            <a:ext cx="8366125" cy="4653280"/>
          </a:xfrm>
        </p:spPr>
        <p:txBody>
          <a:bodyPr>
            <a:noAutofit/>
          </a:bodyPr>
          <a:lstStyle/>
          <a:p>
            <a:r>
              <a:rPr lang="en-US" sz="2800" dirty="0" smtClean="0"/>
              <a:t>Deployments with 2000 hosts are 4+ separate clouds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Nova does not support more than 500 hosts in practice</a:t>
            </a:r>
          </a:p>
          <a:p>
            <a:r>
              <a:rPr lang="en-US" sz="2400" dirty="0" smtClean="0"/>
              <a:t>API polling generates a lot of backend activity (</a:t>
            </a:r>
            <a:r>
              <a:rPr lang="en-US" sz="2400" dirty="0" err="1" smtClean="0"/>
              <a:t>RabbitMQ</a:t>
            </a:r>
            <a:r>
              <a:rPr lang="en-US" sz="2400" dirty="0" smtClean="0"/>
              <a:t> message, to the scheduler, to Nova, very expensive)</a:t>
            </a:r>
          </a:p>
          <a:p>
            <a:r>
              <a:rPr lang="en-US" sz="2400" dirty="0" smtClean="0"/>
              <a:t>API calls require keystone look-up every time (no caching)</a:t>
            </a:r>
          </a:p>
          <a:p>
            <a:r>
              <a:rPr lang="en-US" sz="2400" dirty="0" smtClean="0"/>
              <a:t>Large number of servers required for control plane when compared to </a:t>
            </a:r>
            <a:r>
              <a:rPr lang="en-US" sz="2400" dirty="0" err="1" smtClean="0"/>
              <a:t>CloudStack</a:t>
            </a:r>
            <a:r>
              <a:rPr lang="en-US" sz="2400" dirty="0" smtClean="0"/>
              <a:t> (maybe 150 : 1 at scale)</a:t>
            </a:r>
          </a:p>
          <a:p>
            <a:r>
              <a:rPr lang="en-US" sz="2400" dirty="0" smtClean="0"/>
              <a:t>Some operations require hosts to acquire global lock, limiting throughput of operations</a:t>
            </a:r>
          </a:p>
        </p:txBody>
      </p:sp>
    </p:spTree>
    <p:extLst>
      <p:ext uri="{BB962C8B-B14F-4D97-AF65-F5344CB8AC3E}">
        <p14:creationId xmlns:p14="http://schemas.microsoft.com/office/powerpoint/2010/main" val="19382325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Scalability is Poor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498601"/>
            <a:ext cx="8366125" cy="465328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Each compute node updates its status in DB every 10 seconds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Creates scale issues for database tier</a:t>
            </a:r>
          </a:p>
          <a:p>
            <a:r>
              <a:rPr lang="en-US" sz="2800" dirty="0" smtClean="0"/>
              <a:t>Quantum uses global locks in some cases, limiting ability for it to carry out operations in parallel</a:t>
            </a:r>
          </a:p>
          <a:p>
            <a:r>
              <a:rPr lang="en-US" sz="2800" dirty="0"/>
              <a:t>Quantum routes external network traffic through a single </a:t>
            </a:r>
            <a:r>
              <a:rPr lang="en-US" sz="2800" dirty="0" smtClean="0"/>
              <a:t>node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90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Ecosystem and Foundation Challenges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6876" y="1498601"/>
            <a:ext cx="8366125" cy="465328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Competitors are seeking advantage over each other</a:t>
            </a:r>
          </a:p>
          <a:p>
            <a:pPr lvl="1">
              <a:buFont typeface="Arial" pitchFamily="34" charset="0"/>
              <a:buChar char="•"/>
            </a:pPr>
            <a:r>
              <a:rPr lang="en-US" sz="2600" dirty="0" smtClean="0"/>
              <a:t>Limited changes are returned to the community</a:t>
            </a:r>
          </a:p>
          <a:p>
            <a:r>
              <a:rPr lang="en-US" sz="2800" dirty="0" smtClean="0"/>
              <a:t>Ecosystem has to integrate to 4+ forks of the code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dirty="0" smtClean="0"/>
              <a:t>Hurts ecosystem engagement (app management, </a:t>
            </a:r>
            <a:r>
              <a:rPr lang="en-US" sz="2000" dirty="0" err="1" smtClean="0"/>
              <a:t>PaaS</a:t>
            </a:r>
            <a:r>
              <a:rPr lang="en-US" sz="2000" dirty="0" smtClean="0"/>
              <a:t>, …)</a:t>
            </a:r>
          </a:p>
          <a:p>
            <a:r>
              <a:rPr lang="en-US" sz="2800" dirty="0" smtClean="0"/>
              <a:t>Lack of API backwards compatibility</a:t>
            </a:r>
          </a:p>
          <a:p>
            <a:pPr lvl="1"/>
            <a:r>
              <a:rPr lang="en-US" sz="2400" dirty="0" smtClean="0"/>
              <a:t>Investments are not safe (impacts customer directly)</a:t>
            </a:r>
          </a:p>
          <a:p>
            <a:pPr lvl="1"/>
            <a:r>
              <a:rPr lang="en-US" sz="2400" dirty="0">
                <a:hlinkClick r:id="rId3"/>
              </a:rPr>
              <a:t>Foundation to start policing “fake clouds” due to incompatibilities</a:t>
            </a:r>
            <a:endParaRPr lang="en-US" sz="2400" dirty="0"/>
          </a:p>
          <a:p>
            <a:pPr lvl="1"/>
            <a:r>
              <a:rPr lang="en-US" sz="2400" dirty="0" smtClean="0"/>
              <a:t>Ecosystem development is inhibited</a:t>
            </a:r>
          </a:p>
          <a:p>
            <a:r>
              <a:rPr lang="en-US" sz="2800" dirty="0" smtClean="0"/>
              <a:t>“Pay to play” foundation limits participation of smaller companies</a:t>
            </a:r>
          </a:p>
          <a:p>
            <a:endParaRPr lang="en-US" sz="28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06729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513470"/>
              </p:ext>
            </p:extLst>
          </p:nvPr>
        </p:nvGraphicFramePr>
        <p:xfrm>
          <a:off x="769856" y="607262"/>
          <a:ext cx="7724190" cy="4959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095"/>
                <a:gridCol w="3862095"/>
              </a:tblGrid>
              <a:tr h="60149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CloudPlatform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(Byron: Nov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OpenStack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(Folsom: Sept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Hypervisor Support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Manage ESX hosts</a:t>
                      </a:r>
                      <a:r>
                        <a:rPr lang="en-US" sz="1500" baseline="0" dirty="0" smtClean="0"/>
                        <a:t> through </a:t>
                      </a:r>
                      <a:r>
                        <a:rPr lang="en-US" sz="1500" baseline="0" dirty="0" err="1" smtClean="0"/>
                        <a:t>vCenter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OVM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</a:t>
                      </a:r>
                      <a:r>
                        <a:rPr lang="en-US" sz="1500" baseline="0" dirty="0" smtClean="0"/>
                        <a:t>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3848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Support for Live migration,</a:t>
                      </a:r>
                      <a:r>
                        <a:rPr lang="en-US" sz="1500" baseline="0" dirty="0" smtClean="0"/>
                        <a:t> </a:t>
                      </a:r>
                      <a:r>
                        <a:rPr lang="en-US" sz="1500" dirty="0" smtClean="0"/>
                        <a:t>DRS, multiple virtual driver</a:t>
                      </a:r>
                      <a:r>
                        <a:rPr lang="en-US" sz="1500" baseline="0" dirty="0" smtClean="0"/>
                        <a:t> options</a:t>
                      </a:r>
                      <a:r>
                        <a:rPr lang="en-US" sz="1500" dirty="0" smtClean="0"/>
                        <a:t> on ESX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High Availability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Automatic</a:t>
                      </a:r>
                      <a:r>
                        <a:rPr lang="en-US" sz="1500" baseline="0" dirty="0" smtClean="0"/>
                        <a:t> r</a:t>
                      </a:r>
                      <a:r>
                        <a:rPr lang="en-US" sz="1500" dirty="0" smtClean="0"/>
                        <a:t>estart of VMs on host failure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 on KVM, ESX</a:t>
                      </a:r>
                      <a:r>
                        <a:rPr lang="en-US" sz="1500" baseline="0" dirty="0" smtClean="0"/>
                        <a:t> &amp; OVM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Automatic restart of VMs on storage failure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r>
                        <a:rPr lang="en-US" sz="1500" baseline="0" dirty="0" smtClean="0"/>
                        <a:t> on KVM, ESX &amp; OVM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Work Load Management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Live migration</a:t>
                      </a:r>
                      <a:r>
                        <a:rPr lang="en-US" sz="1500" baseline="0" dirty="0" smtClean="0"/>
                        <a:t> on ESX, </a:t>
                      </a:r>
                      <a:r>
                        <a:rPr lang="en-US" sz="1500" baseline="0" dirty="0" err="1" smtClean="0"/>
                        <a:t>XenServer</a:t>
                      </a:r>
                      <a:r>
                        <a:rPr lang="en-US" sz="1500" baseline="0" dirty="0" smtClean="0"/>
                        <a:t>, KVM, OVM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Live Migration on</a:t>
                      </a:r>
                      <a:r>
                        <a:rPr lang="en-US" sz="1500" baseline="0" dirty="0" smtClean="0"/>
                        <a:t> </a:t>
                      </a:r>
                      <a:r>
                        <a:rPr lang="en-US" sz="1500" dirty="0" smtClean="0"/>
                        <a:t>KVM, XS with</a:t>
                      </a:r>
                      <a:r>
                        <a:rPr lang="en-US" sz="1500" baseline="0" dirty="0" smtClean="0"/>
                        <a:t> no Shared Storage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86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224308"/>
              </p:ext>
            </p:extLst>
          </p:nvPr>
        </p:nvGraphicFramePr>
        <p:xfrm>
          <a:off x="769856" y="643805"/>
          <a:ext cx="7724190" cy="5849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095"/>
                <a:gridCol w="3862095"/>
              </a:tblGrid>
              <a:tr h="60149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CloudPlatform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(Byron: Nov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OpenStack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(Folsom: Sept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Resource 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Allocators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User-concentrated</a:t>
                      </a:r>
                      <a:r>
                        <a:rPr lang="en-US" sz="1500" baseline="0" dirty="0" smtClean="0"/>
                        <a:t> &amp; User-dispersed allocation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Optimize</a:t>
                      </a:r>
                      <a:r>
                        <a:rPr lang="en-US" sz="1500" baseline="0" dirty="0" smtClean="0"/>
                        <a:t> Windows SPLA licensing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</a:t>
                      </a:r>
                      <a:r>
                        <a:rPr lang="en-US" sz="1500" baseline="0" dirty="0" smtClean="0"/>
                        <a:t>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Snapshots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Scheduled snapshots (hourly,</a:t>
                      </a:r>
                      <a:r>
                        <a:rPr lang="en-US" sz="1500" baseline="0" dirty="0" smtClean="0"/>
                        <a:t> daily, weekly, monthly)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Full Snapshots on Local</a:t>
                      </a:r>
                      <a:r>
                        <a:rPr lang="en-US" sz="1500" baseline="0" dirty="0" smtClean="0"/>
                        <a:t> &amp; Shared storage for ESX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History</a:t>
                      </a:r>
                      <a:r>
                        <a:rPr lang="en-US" sz="1500" baseline="0" dirty="0" smtClean="0"/>
                        <a:t> of Snapshot / Volume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Usage Tracking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Usage</a:t>
                      </a:r>
                      <a:r>
                        <a:rPr lang="en-US" sz="1500" baseline="0" dirty="0" smtClean="0"/>
                        <a:t> records (hourly, daily, weekly, monthly)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</a:t>
                      </a:r>
                      <a:r>
                        <a:rPr lang="en-US" sz="1500" baseline="0" dirty="0" smtClean="0"/>
                        <a:t> supported on ESX, OVM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Aggregation of Usage data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Integration with </a:t>
                      </a:r>
                      <a:r>
                        <a:rPr lang="en-US" sz="1500" dirty="0" err="1" smtClean="0"/>
                        <a:t>Netflow</a:t>
                      </a:r>
                      <a:r>
                        <a:rPr lang="en-US" sz="1500" dirty="0" smtClean="0"/>
                        <a:t>/</a:t>
                      </a:r>
                      <a:r>
                        <a:rPr lang="en-US" sz="1500" dirty="0" err="1" smtClean="0"/>
                        <a:t>sFlow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824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657303"/>
              </p:ext>
            </p:extLst>
          </p:nvPr>
        </p:nvGraphicFramePr>
        <p:xfrm>
          <a:off x="769856" y="723119"/>
          <a:ext cx="7724190" cy="4846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095"/>
                <a:gridCol w="3862095"/>
              </a:tblGrid>
              <a:tr h="60149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CloudPlatform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(Byron: Nov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OpenStack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(Folsom: Sept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Virtual Router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Load Balancer</a:t>
                      </a:r>
                      <a:r>
                        <a:rPr lang="en-US" sz="1500" baseline="0" dirty="0" smtClean="0"/>
                        <a:t> services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</a:t>
                      </a:r>
                      <a:r>
                        <a:rPr lang="en-US" sz="1500" baseline="0" dirty="0" smtClean="0"/>
                        <a:t>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Firewall services (Static NAT, Source NAT,</a:t>
                      </a:r>
                      <a:r>
                        <a:rPr lang="en-US" sz="1500" baseline="0" dirty="0" smtClean="0"/>
                        <a:t> Interface NAT, Port Address Translation, Port Forwarding, Remote-access VPN)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Redundant</a:t>
                      </a:r>
                      <a:r>
                        <a:rPr lang="en-US" sz="1500" baseline="0" dirty="0" smtClean="0"/>
                        <a:t> Virtual Router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N-Tier Applications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Partial (minimal support)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Remote Gateway support (Site-Site</a:t>
                      </a:r>
                      <a:r>
                        <a:rPr lang="en-US" sz="1500" baseline="0" dirty="0" smtClean="0"/>
                        <a:t> VPN, Private Gateways)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Networks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558E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38480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Physical</a:t>
                      </a:r>
                      <a:r>
                        <a:rPr lang="en-US" sz="1500" baseline="0" dirty="0" smtClean="0"/>
                        <a:t> separate guest, storage &amp; public networks</a:t>
                      </a:r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Supported in Quantum but can’t combine</a:t>
                      </a:r>
                      <a:r>
                        <a:rPr lang="en-US" sz="1500" baseline="0" dirty="0" smtClean="0"/>
                        <a:t> Nova and Quantum Features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32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021702"/>
              </p:ext>
            </p:extLst>
          </p:nvPr>
        </p:nvGraphicFramePr>
        <p:xfrm>
          <a:off x="769856" y="450356"/>
          <a:ext cx="7724190" cy="641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095"/>
                <a:gridCol w="3862095"/>
              </a:tblGrid>
              <a:tr h="60149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CloudPlatform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(Byron: Nov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OpenStack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(Folsom: Sept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Load Balancer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558E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Integration with </a:t>
                      </a:r>
                      <a:r>
                        <a:rPr lang="en-US" sz="1500" dirty="0" err="1" smtClean="0"/>
                        <a:t>NetScaler</a:t>
                      </a:r>
                      <a:r>
                        <a:rPr lang="en-US" sz="1500" dirty="0" smtClean="0"/>
                        <a:t> MPX, VPX &amp; SDX</a:t>
                      </a:r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Integration with F5 </a:t>
                      </a:r>
                      <a:r>
                        <a:rPr lang="en-US" sz="1500" dirty="0" err="1" smtClean="0"/>
                        <a:t>BigIP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</a:t>
                      </a:r>
                      <a:r>
                        <a:rPr lang="en-US" sz="1500" baseline="0" dirty="0" smtClean="0"/>
                        <a:t>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err="1" smtClean="0"/>
                        <a:t>CloudPlatform</a:t>
                      </a:r>
                      <a:r>
                        <a:rPr lang="en-US" sz="1500" baseline="0" dirty="0" smtClean="0"/>
                        <a:t> Load Balancer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Elastic</a:t>
                      </a:r>
                      <a:r>
                        <a:rPr lang="en-US" sz="1500" baseline="0" dirty="0" smtClean="0"/>
                        <a:t> Load Balancer support (in Shared networks)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Firewall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Source NAT, Remote-access VPN support on </a:t>
                      </a:r>
                      <a:r>
                        <a:rPr lang="en-US" sz="1500" baseline="0" dirty="0" smtClean="0"/>
                        <a:t>SRX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Firewall services (Static NAT, Source NAT,</a:t>
                      </a:r>
                      <a:r>
                        <a:rPr lang="en-US" sz="1500" baseline="0" dirty="0" smtClean="0"/>
                        <a:t> Interface NAT, Port Address Translation, Port Forwarding, Remote-access VPN)</a:t>
                      </a:r>
                      <a:endParaRPr lang="en-US" sz="1500" dirty="0" smtClean="0"/>
                    </a:p>
                    <a:p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Console View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Console view on ESX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Managed SSL certificate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31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314891"/>
              </p:ext>
            </p:extLst>
          </p:nvPr>
        </p:nvGraphicFramePr>
        <p:xfrm>
          <a:off x="769856" y="945655"/>
          <a:ext cx="7724190" cy="48466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095"/>
                <a:gridCol w="3862095"/>
              </a:tblGrid>
              <a:tr h="60149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CloudPlatform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(Byron: Nov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OpenStack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(Folsom: Sept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Service,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</a:rPr>
                        <a:t> Disk &amp; Network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 Offering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558E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S</a:t>
                      </a:r>
                      <a:r>
                        <a:rPr lang="en-US" sz="1500" baseline="0" dirty="0" smtClean="0"/>
                        <a:t>torage tiers in Disk offerings through host tags</a:t>
                      </a:r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 (Partial</a:t>
                      </a:r>
                      <a:r>
                        <a:rPr lang="en-US" sz="1500" baseline="0" dirty="0" smtClean="0"/>
                        <a:t> support only for </a:t>
                      </a:r>
                      <a:r>
                        <a:rPr lang="en-US" sz="1500" baseline="0" dirty="0" err="1" smtClean="0"/>
                        <a:t>NetApp</a:t>
                      </a:r>
                      <a:r>
                        <a:rPr lang="en-US" sz="1500" baseline="0" dirty="0" smtClean="0"/>
                        <a:t>)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Allow</a:t>
                      </a:r>
                      <a:r>
                        <a:rPr lang="en-US" sz="1500" baseline="0" dirty="0" smtClean="0"/>
                        <a:t> users to set HA through Service offering</a:t>
                      </a:r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Set network</a:t>
                      </a:r>
                      <a:r>
                        <a:rPr lang="en-US" sz="1500" baseline="0" dirty="0" smtClean="0"/>
                        <a:t> throughput via network offering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aseline="0" dirty="0" smtClean="0"/>
                        <a:t>Network as a Service (</a:t>
                      </a:r>
                      <a:r>
                        <a:rPr lang="en-US" sz="1500" baseline="0" dirty="0" err="1" smtClean="0"/>
                        <a:t>NaaS</a:t>
                      </a:r>
                      <a:r>
                        <a:rPr lang="en-US" sz="1500" baseline="0" dirty="0" smtClean="0"/>
                        <a:t>)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aseline="0" dirty="0" smtClean="0"/>
                        <a:t>Create multiple network offerings and allow users to upgrade/downgrade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Storage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NFS based secondary</a:t>
                      </a:r>
                      <a:r>
                        <a:rPr lang="en-US" sz="1500" baseline="0" dirty="0" smtClean="0"/>
                        <a:t> storage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384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Multiple</a:t>
                      </a:r>
                      <a:r>
                        <a:rPr lang="en-US" sz="1500" baseline="0" dirty="0" smtClean="0"/>
                        <a:t> secondary storages (NFS, Swift)</a:t>
                      </a:r>
                      <a:endParaRPr lang="en-US" sz="1500" dirty="0" smtClean="0"/>
                    </a:p>
                    <a:p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56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553573"/>
              </p:ext>
            </p:extLst>
          </p:nvPr>
        </p:nvGraphicFramePr>
        <p:xfrm>
          <a:off x="769856" y="719307"/>
          <a:ext cx="7724190" cy="4401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095"/>
                <a:gridCol w="3862095"/>
              </a:tblGrid>
              <a:tr h="60149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CloudPlatform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(Byron: Nov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OpenStack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(Folsom: Sept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Cloud Operation / Maintenance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Unmanaged state for hosts, clusters, pods &amp; Zones</a:t>
                      </a:r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Disabled state for hosts, clusters, pods &amp; Zones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</a:t>
                      </a:r>
                      <a:r>
                        <a:rPr lang="en-US" sz="1500" baseline="0" dirty="0" smtClean="0"/>
                        <a:t>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3848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Non-disruptive</a:t>
                      </a:r>
                      <a:r>
                        <a:rPr lang="en-US" sz="1500" baseline="0" dirty="0" smtClean="0"/>
                        <a:t> upgrade process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aseline="0" dirty="0" smtClean="0"/>
                        <a:t>(User VMs, System VMs &amp; MS)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Alerts</a:t>
                      </a:r>
                      <a:r>
                        <a:rPr lang="en-US" sz="1500" baseline="0" dirty="0" smtClean="0"/>
                        <a:t> for: Host status, Resource status (CPU, RAM, Network, Storage) @ host, cluster, pod &amp; zone levels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Centralized</a:t>
                      </a:r>
                      <a:r>
                        <a:rPr lang="en-US" sz="1500" baseline="0" dirty="0" smtClean="0"/>
                        <a:t> logging; </a:t>
                      </a:r>
                      <a:r>
                        <a:rPr lang="en-US" sz="1500" dirty="0" smtClean="0"/>
                        <a:t>Audit logging</a:t>
                      </a: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Hypervisor upgrades</a:t>
                      </a:r>
                      <a:r>
                        <a:rPr lang="en-US" sz="1500" baseline="0" dirty="0" smtClean="0"/>
                        <a:t> w/o affecting VMs</a:t>
                      </a:r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/>
                        <a:t>Not supported</a:t>
                      </a:r>
                      <a:endParaRPr lang="en-US" sz="150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630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817092"/>
              </p:ext>
            </p:extLst>
          </p:nvPr>
        </p:nvGraphicFramePr>
        <p:xfrm>
          <a:off x="769856" y="566907"/>
          <a:ext cx="7724190" cy="5358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2095"/>
                <a:gridCol w="3862095"/>
              </a:tblGrid>
              <a:tr h="601495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CloudPlatform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(Byron: Nov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OpenStack</a:t>
                      </a:r>
                      <a:r>
                        <a:rPr kumimoji="0" lang="en-US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(Folsom: Sept 2012)</a:t>
                      </a:r>
                      <a:endParaRPr kumimoji="0" lang="en-US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bg1"/>
                          </a:solidFill>
                        </a:rPr>
                        <a:t>Hybrid Clouds</a:t>
                      </a:r>
                      <a:endParaRPr lang="en-US" sz="19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Partners with </a:t>
                      </a:r>
                      <a:r>
                        <a:rPr lang="en-US" sz="1500" dirty="0" err="1" smtClean="0"/>
                        <a:t>RightScale</a:t>
                      </a:r>
                      <a:r>
                        <a:rPr lang="en-US" sz="1500" dirty="0" smtClean="0"/>
                        <a:t>, </a:t>
                      </a:r>
                      <a:r>
                        <a:rPr lang="en-US" sz="1500" dirty="0" err="1" smtClean="0"/>
                        <a:t>Enstratus</a:t>
                      </a:r>
                      <a:r>
                        <a:rPr lang="en-US" sz="1500" dirty="0" smtClean="0"/>
                        <a:t> to support: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500" dirty="0" smtClean="0"/>
                        <a:t>Federated</a:t>
                      </a:r>
                      <a:r>
                        <a:rPr lang="en-US" sz="1500" baseline="0" dirty="0" smtClean="0"/>
                        <a:t> cloud management including auto-scaling etc.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500" baseline="0" dirty="0" smtClean="0"/>
                        <a:t>Bursting into Amazon, Rackspace, 50+ </a:t>
                      </a:r>
                      <a:r>
                        <a:rPr lang="en-US" sz="1500" baseline="0" dirty="0" err="1" smtClean="0"/>
                        <a:t>CloudPlatform</a:t>
                      </a:r>
                      <a:r>
                        <a:rPr lang="en-US" sz="1500" baseline="0" dirty="0" smtClean="0"/>
                        <a:t> clouds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500" baseline="0" dirty="0" smtClean="0"/>
                        <a:t>Fully integrated solutions</a:t>
                      </a:r>
                      <a:endParaRPr lang="en-US" sz="1500" dirty="0" smtClean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500" baseline="0" dirty="0" smtClean="0"/>
                        <a:t>Partial support on </a:t>
                      </a:r>
                      <a:r>
                        <a:rPr lang="en-US" sz="1500" baseline="0" dirty="0" err="1" smtClean="0"/>
                        <a:t>OpenStack</a:t>
                      </a:r>
                      <a:r>
                        <a:rPr lang="en-US" sz="1500" baseline="0" dirty="0" smtClean="0"/>
                        <a:t> (</a:t>
                      </a:r>
                      <a:r>
                        <a:rPr lang="en-US" sz="1500" baseline="0" dirty="0" err="1" smtClean="0"/>
                        <a:t>OpenSource</a:t>
                      </a:r>
                      <a:r>
                        <a:rPr lang="en-US" sz="1500" baseline="0" dirty="0" smtClean="0"/>
                        <a:t>)</a:t>
                      </a:r>
                    </a:p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500" baseline="0" dirty="0" smtClean="0"/>
                        <a:t>No distributions integrated with </a:t>
                      </a:r>
                      <a:r>
                        <a:rPr lang="en-US" sz="1500" baseline="0" dirty="0" err="1" smtClean="0"/>
                        <a:t>RightScale</a:t>
                      </a:r>
                      <a:r>
                        <a:rPr lang="en-US" sz="1500" baseline="0" dirty="0" smtClean="0"/>
                        <a:t>, </a:t>
                      </a:r>
                      <a:r>
                        <a:rPr lang="en-US" sz="1500" baseline="0" dirty="0" err="1" smtClean="0"/>
                        <a:t>enStatus</a:t>
                      </a:r>
                      <a:endParaRPr lang="en-US" sz="1500" baseline="0" dirty="0" smtClean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bg1"/>
                          </a:solidFill>
                        </a:rPr>
                        <a:t>Cloud</a:t>
                      </a:r>
                      <a:r>
                        <a:rPr lang="en-US" sz="19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19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Business</a:t>
                      </a:r>
                      <a:r>
                        <a:rPr lang="en-US" sz="1900" baseline="0" dirty="0" smtClean="0">
                          <a:solidFill>
                            <a:schemeClr val="bg1"/>
                          </a:solidFill>
                        </a:rPr>
                        <a:t> Solutions</a:t>
                      </a:r>
                      <a:endParaRPr lang="en-US" sz="1900" dirty="0">
                        <a:solidFill>
                          <a:srgbClr val="558ED5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2090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 smtClean="0"/>
                        <a:t>Integrates with Citrix </a:t>
                      </a:r>
                      <a:r>
                        <a:rPr lang="en-US" sz="1500" dirty="0" err="1" smtClean="0"/>
                        <a:t>CloudPortal</a:t>
                      </a:r>
                      <a:r>
                        <a:rPr lang="en-US" sz="1500" dirty="0" smtClean="0"/>
                        <a:t> </a:t>
                      </a:r>
                      <a:r>
                        <a:rPr lang="en-US" sz="1500" baseline="0" dirty="0" smtClean="0"/>
                        <a:t>to provide a variety of business solutions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500" dirty="0" smtClean="0"/>
                        <a:t>Pricing &amp;</a:t>
                      </a:r>
                      <a:r>
                        <a:rPr lang="en-US" sz="1500" baseline="0" dirty="0" smtClean="0"/>
                        <a:t> Billing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500" baseline="0" dirty="0" smtClean="0"/>
                        <a:t>CRM, Ticketing, Community</a:t>
                      </a:r>
                    </a:p>
                    <a:p>
                      <a:pPr marL="285750" marR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Char char="•"/>
                        <a:tabLst/>
                        <a:defRPr/>
                      </a:pPr>
                      <a:r>
                        <a:rPr lang="en-US" sz="1500" baseline="0" dirty="0" smtClean="0"/>
                        <a:t>Account, partner management</a:t>
                      </a:r>
                      <a:endParaRPr lang="en-US" sz="15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/>
                        <a:buChar char="•"/>
                      </a:pP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supported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445075">
                <a:tc grid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9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API</a:t>
                      </a:r>
                      <a:r>
                        <a:rPr lang="en-US" sz="1900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Compatibility</a:t>
                      </a:r>
                      <a:endParaRPr lang="en-US" sz="1900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85750" indent="-285750" algn="l">
                        <a:buFont typeface="Arial"/>
                        <a:buChar char="•"/>
                      </a:pPr>
                      <a:endParaRPr lang="en-US" sz="1600" kern="12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dirty="0" smtClean="0"/>
                        <a:t>EC2</a:t>
                      </a:r>
                      <a:r>
                        <a:rPr lang="en-US" sz="1600" baseline="0" dirty="0" smtClean="0"/>
                        <a:t> Compatible APIs</a:t>
                      </a:r>
                      <a:endParaRPr lang="en-US" sz="1600" dirty="0" smtClean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/>
                        <a:buNone/>
                      </a:pP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Supported in open-source but no vendor distribution support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9856" y="5642489"/>
            <a:ext cx="3909346" cy="646331"/>
          </a:xfrm>
          <a:prstGeom prst="rect">
            <a:avLst/>
          </a:prstGeom>
          <a:solidFill>
            <a:srgbClr val="558ED5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Comprehensive, polished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 Admin &amp; End-user UI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9202" y="5642489"/>
            <a:ext cx="3814844" cy="646331"/>
          </a:xfrm>
          <a:prstGeom prst="rect">
            <a:avLst/>
          </a:prstGeom>
          <a:solidFill>
            <a:srgbClr val="558ED5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FF"/>
                </a:solidFill>
              </a:rPr>
              <a:t>Limited functionality,</a:t>
            </a:r>
          </a:p>
          <a:p>
            <a:pPr algn="ctr"/>
            <a:r>
              <a:rPr lang="en-US" dirty="0" smtClean="0">
                <a:solidFill>
                  <a:srgbClr val="FFFFFF"/>
                </a:solidFill>
              </a:rPr>
              <a:t>Prototype UI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15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905000" y="1725880"/>
            <a:ext cx="6680940" cy="1551709"/>
          </a:xfrm>
        </p:spPr>
        <p:txBody>
          <a:bodyPr>
            <a:normAutofit/>
          </a:bodyPr>
          <a:lstStyle/>
          <a:p>
            <a:r>
              <a:rPr lang="en-US" dirty="0" smtClean="0"/>
              <a:t>Apache </a:t>
            </a:r>
            <a:r>
              <a:rPr lang="en-US" dirty="0" err="1" smtClean="0"/>
              <a:t>CloudStack</a:t>
            </a:r>
            <a:r>
              <a:rPr lang="en-US" dirty="0" smtClean="0"/>
              <a:t> Community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24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914400" y="2743200"/>
            <a:ext cx="7162800" cy="117852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Impartial Analysis of Open Source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IaaS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Community Growth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4600" y="4140200"/>
            <a:ext cx="41409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Source http</a:t>
            </a:r>
            <a:r>
              <a:rPr lang="en-US" dirty="0">
                <a:latin typeface="Arial" pitchFamily="34" charset="0"/>
                <a:cs typeface="Arial" pitchFamily="34" charset="0"/>
              </a:rPr>
              <a:t>://www.qyjohn.net/?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p=3120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660039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88392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38586" y="2557791"/>
            <a:ext cx="2902911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Messages = Posts</a:t>
            </a:r>
          </a:p>
          <a:p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Source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:  http://www.qyjohn.net/?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p=3120</a:t>
            </a:r>
          </a:p>
        </p:txBody>
      </p:sp>
    </p:spTree>
    <p:extLst>
      <p:ext uri="{BB962C8B-B14F-4D97-AF65-F5344CB8AC3E}">
        <p14:creationId xmlns:p14="http://schemas.microsoft.com/office/powerpoint/2010/main" val="2139415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0" y="93473"/>
            <a:ext cx="8889569" cy="66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65654" y="1905001"/>
            <a:ext cx="2902911" cy="646331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Threads = Topics</a:t>
            </a:r>
          </a:p>
          <a:p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Source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:  http://www.qyjohn.net/?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p=3120</a:t>
            </a:r>
          </a:p>
        </p:txBody>
      </p:sp>
    </p:spTree>
    <p:extLst>
      <p:ext uri="{BB962C8B-B14F-4D97-AF65-F5344CB8AC3E}">
        <p14:creationId xmlns:p14="http://schemas.microsoft.com/office/powerpoint/2010/main" val="2743402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52400"/>
            <a:ext cx="88392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65654" y="1905001"/>
            <a:ext cx="3287346" cy="1508105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Source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:  http://www.qyjohn.net/?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p=3120</a:t>
            </a:r>
          </a:p>
          <a:p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000" dirty="0">
                <a:latin typeface="Arial" pitchFamily="34" charset="0"/>
                <a:cs typeface="Arial" pitchFamily="34" charset="0"/>
              </a:rPr>
              <a:t>Note:  Although the number of active participants of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CloudStack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is less than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OpenStack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, the volume of discussion (in terms of monthly number of threads and messages) of the two projects are on the same level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(Figure 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3). This indicates that the active members in the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CloudStack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club are talking more than those in the </a:t>
            </a:r>
            <a:r>
              <a:rPr lang="en-US" sz="1000" dirty="0" err="1">
                <a:latin typeface="Arial" pitchFamily="34" charset="0"/>
                <a:cs typeface="Arial" pitchFamily="34" charset="0"/>
              </a:rPr>
              <a:t>OpenStack</a:t>
            </a:r>
            <a:r>
              <a:rPr lang="en-US" sz="1000" dirty="0">
                <a:latin typeface="Arial" pitchFamily="34" charset="0"/>
                <a:cs typeface="Arial" pitchFamily="34" charset="0"/>
              </a:rPr>
              <a:t> club on average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7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7374"/>
            <a:ext cx="8458200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5685" y="1981200"/>
            <a:ext cx="3151247" cy="830997"/>
          </a:xfrm>
          <a:prstGeom prst="rect">
            <a:avLst/>
          </a:prstGeom>
          <a:solidFill>
            <a:schemeClr val="bg1"/>
          </a:solidFill>
          <a:ln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Participation Ratio = # of Posts / # of Topics</a:t>
            </a:r>
          </a:p>
          <a:p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Source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:  http://www.qyjohn.net/?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p=3120</a:t>
            </a:r>
          </a:p>
          <a:p>
            <a:endParaRPr lang="en-US" sz="12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741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33400" y="2656880"/>
            <a:ext cx="8077200" cy="117852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Citrix Analysis of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CloudStack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Community Growth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90607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4"/>
          <p:cNvSpPr>
            <a:spLocks noGrp="1"/>
          </p:cNvSpPr>
          <p:nvPr>
            <p:ph type="title"/>
          </p:nvPr>
        </p:nvSpPr>
        <p:spPr>
          <a:xfrm>
            <a:off x="228600" y="482600"/>
            <a:ext cx="9067800" cy="1143000"/>
          </a:xfrm>
        </p:spPr>
        <p:txBody>
          <a:bodyPr/>
          <a:lstStyle/>
          <a:p>
            <a:r>
              <a:rPr lang="en-US" sz="3200" dirty="0" smtClean="0">
                <a:latin typeface="Arial" pitchFamily="34" charset="0"/>
              </a:rPr>
              <a:t>Apache Comparison (Individuals per Month)</a:t>
            </a:r>
          </a:p>
        </p:txBody>
      </p:sp>
      <p:pic>
        <p:nvPicPr>
          <p:cNvPr id="18434" name="Content Placeholder 6" descr="adevcoun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>
          <a:xfrm>
            <a:off x="-423229" y="1295401"/>
            <a:ext cx="9491029" cy="5219700"/>
          </a:xfrm>
        </p:spPr>
      </p:pic>
    </p:spTree>
    <p:extLst>
      <p:ext uri="{BB962C8B-B14F-4D97-AF65-F5344CB8AC3E}">
        <p14:creationId xmlns:p14="http://schemas.microsoft.com/office/powerpoint/2010/main" val="286020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8229600" cy="1143000"/>
          </a:xfrm>
        </p:spPr>
        <p:txBody>
          <a:bodyPr/>
          <a:lstStyle/>
          <a:p>
            <a:r>
              <a:rPr lang="en-US" sz="3200" dirty="0" smtClean="0">
                <a:latin typeface="Arial" pitchFamily="34" charset="0"/>
              </a:rPr>
              <a:t>Apache Comparison (Total Companies)</a:t>
            </a:r>
          </a:p>
        </p:txBody>
      </p:sp>
      <p:pic>
        <p:nvPicPr>
          <p:cNvPr id="19458" name="Content Placeholder 3" descr="aaccucom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>
          <a:xfrm>
            <a:off x="-390678" y="1295400"/>
            <a:ext cx="9610878" cy="5198355"/>
          </a:xfrm>
        </p:spPr>
      </p:pic>
    </p:spTree>
    <p:extLst>
      <p:ext uri="{BB962C8B-B14F-4D97-AF65-F5344CB8AC3E}">
        <p14:creationId xmlns:p14="http://schemas.microsoft.com/office/powerpoint/2010/main" val="427317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>
                <a:latin typeface="Arial" pitchFamily="34" charset="0"/>
              </a:rPr>
              <a:t>OpenStack</a:t>
            </a:r>
            <a:r>
              <a:rPr lang="en-US" sz="3200" dirty="0" smtClean="0">
                <a:latin typeface="Arial" pitchFamily="34" charset="0"/>
              </a:rPr>
              <a:t> Comparison (Total Individuals)</a:t>
            </a:r>
          </a:p>
        </p:txBody>
      </p:sp>
      <p:pic>
        <p:nvPicPr>
          <p:cNvPr id="20482" name="Content Placeholder 3" descr="oscsaccucoun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>
          <a:xfrm>
            <a:off x="-654719" y="1075445"/>
            <a:ext cx="9798719" cy="5299955"/>
          </a:xfrm>
        </p:spPr>
      </p:pic>
    </p:spTree>
    <p:extLst>
      <p:ext uri="{BB962C8B-B14F-4D97-AF65-F5344CB8AC3E}">
        <p14:creationId xmlns:p14="http://schemas.microsoft.com/office/powerpoint/2010/main" val="357653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Content Placeholder 3" descr="oscsaccucom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>
          <a:xfrm>
            <a:off x="-390678" y="1177045"/>
            <a:ext cx="9610878" cy="5198355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81000" y="2794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None/>
              <a:defRPr lang="en-US" sz="2400" b="1" kern="1200" dirty="0">
                <a:gradFill flip="none" rotWithShape="1">
                  <a:gsLst>
                    <a:gs pos="0">
                      <a:schemeClr val="tx1">
                        <a:shade val="30000"/>
                        <a:satMod val="115000"/>
                      </a:schemeClr>
                    </a:gs>
                    <a:gs pos="50000">
                      <a:schemeClr val="tx1">
                        <a:shade val="67500"/>
                        <a:satMod val="115000"/>
                      </a:schemeClr>
                    </a:gs>
                    <a:gs pos="100000">
                      <a:schemeClr val="tx1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en-US" sz="3200" b="0" dirty="0" err="1" smtClean="0">
                <a:latin typeface="Arial" pitchFamily="34" charset="0"/>
              </a:rPr>
              <a:t>OpenStack</a:t>
            </a:r>
            <a:r>
              <a:rPr lang="en-US" sz="3200" b="0" dirty="0" smtClean="0">
                <a:latin typeface="Arial" pitchFamily="34" charset="0"/>
              </a:rPr>
              <a:t> Comparison (Total Companies)</a:t>
            </a:r>
          </a:p>
        </p:txBody>
      </p:sp>
    </p:spTree>
    <p:extLst>
      <p:ext uri="{BB962C8B-B14F-4D97-AF65-F5344CB8AC3E}">
        <p14:creationId xmlns:p14="http://schemas.microsoft.com/office/powerpoint/2010/main" val="164997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04800" y="279400"/>
            <a:ext cx="8991600" cy="1143000"/>
          </a:xfrm>
        </p:spPr>
        <p:txBody>
          <a:bodyPr/>
          <a:lstStyle/>
          <a:p>
            <a:r>
              <a:rPr lang="en-US" sz="3200" dirty="0" err="1" smtClean="0">
                <a:latin typeface="Arial" pitchFamily="34" charset="0"/>
              </a:rPr>
              <a:t>OpenStack</a:t>
            </a:r>
            <a:r>
              <a:rPr lang="en-US" sz="3200" dirty="0" smtClean="0">
                <a:latin typeface="Arial" pitchFamily="34" charset="0"/>
              </a:rPr>
              <a:t> Comparison (Companies per Month)</a:t>
            </a:r>
          </a:p>
        </p:txBody>
      </p:sp>
      <p:pic>
        <p:nvPicPr>
          <p:cNvPr id="21506" name="Content Placeholder 3" descr="oscscompcount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187" r="-18187"/>
          <a:stretch>
            <a:fillRect/>
          </a:stretch>
        </p:blipFill>
        <p:spPr>
          <a:xfrm>
            <a:off x="-578519" y="1295400"/>
            <a:ext cx="9798719" cy="5299955"/>
          </a:xfrm>
        </p:spPr>
      </p:pic>
    </p:spTree>
    <p:extLst>
      <p:ext uri="{BB962C8B-B14F-4D97-AF65-F5344CB8AC3E}">
        <p14:creationId xmlns:p14="http://schemas.microsoft.com/office/powerpoint/2010/main" val="50129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11553C8B6829468A8434107BC79C46" ma:contentTypeVersion="8" ma:contentTypeDescription="Create a new document." ma:contentTypeScope="" ma:versionID="ffe2e3b0ca113bdb32d9c4b0543d2298">
  <xsd:schema xmlns:xsd="http://www.w3.org/2001/XMLSchema" xmlns:xs="http://www.w3.org/2001/XMLSchema" xmlns:p="http://schemas.microsoft.com/office/2006/metadata/properties" xmlns:ns2="e5ccf9fb-06ec-4a7a-b564-62b12514f6ec" xmlns:ns3="81142d49-c53b-4722-939a-4f4a3970dd5a" targetNamespace="http://schemas.microsoft.com/office/2006/metadata/properties" ma:root="true" ma:fieldsID="4608ee80fc0aee2f47acc1f021f4c406" ns2:_="" ns3:_="">
    <xsd:import namespace="e5ccf9fb-06ec-4a7a-b564-62b12514f6ec"/>
    <xsd:import namespace="81142d49-c53b-4722-939a-4f4a3970dd5a"/>
    <xsd:element name="properties">
      <xsd:complexType>
        <xsd:sequence>
          <xsd:element name="documentManagement">
            <xsd:complexType>
              <xsd:all>
                <xsd:element ref="ns2:Link_x0020_to_x0020_vendor_x0020_on_x002d_boarding_x0020_info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cf9fb-06ec-4a7a-b564-62b12514f6ec" elementFormDefault="qualified">
    <xsd:import namespace="http://schemas.microsoft.com/office/2006/documentManagement/types"/>
    <xsd:import namespace="http://schemas.microsoft.com/office/infopath/2007/PartnerControls"/>
    <xsd:element name="Link_x0020_to_x0020_vendor_x0020_on_x002d_boarding_x0020_info" ma:index="8" nillable="true" ma:displayName="Link to vendor on-boarding info" ma:description="Link to vendor on-boarding pipeline info" ma:format="Hyperlink" ma:internalName="Link_x0020_to_x0020_vendor_x0020_on_x002d_boarding_x0020_info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42d49-c53b-4722-939a-4f4a3970dd5a" elementFormDefault="qualified">
    <xsd:import namespace="http://schemas.microsoft.com/office/2006/documentManagement/types"/>
    <xsd:import namespace="http://schemas.microsoft.com/office/infopath/2007/PartnerControls"/>
    <xsd:element name="_dlc_DocId" ma:index="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nk_x0020_to_x0020_vendor_x0020_on_x002d_boarding_x0020_info xmlns="e5ccf9fb-06ec-4a7a-b564-62b12514f6ec">
      <Url xsi:nil="true"/>
      <Description xsi:nil="true"/>
    </Link_x0020_to_x0020_vendor_x0020_on_x002d_boarding_x0020_info>
    <_dlc_DocId xmlns="81142d49-c53b-4722-939a-4f4a3970dd5a">5VV4N5WWKAS4-281-937</_dlc_DocId>
    <_dlc_DocIdUrl xmlns="81142d49-c53b-4722-939a-4f4a3970dd5a">
      <Url>https://catecollaboration.citigroup.net/businesssupport/stratplan/etsvm/et/_layouts/DocIdRedir.aspx?ID=5VV4N5WWKAS4-281-937</Url>
      <Description>5VV4N5WWKAS4-281-937</Description>
    </_dlc_DocIdUrl>
  </documentManagement>
</p:properties>
</file>

<file path=customXml/itemProps1.xml><?xml version="1.0" encoding="utf-8"?>
<ds:datastoreItem xmlns:ds="http://schemas.openxmlformats.org/officeDocument/2006/customXml" ds:itemID="{378FC97F-3907-45E5-A889-8C5229C0FC83}"/>
</file>

<file path=customXml/itemProps2.xml><?xml version="1.0" encoding="utf-8"?>
<ds:datastoreItem xmlns:ds="http://schemas.openxmlformats.org/officeDocument/2006/customXml" ds:itemID="{B8ADBAB2-321E-4833-AB23-AD8537B13837}"/>
</file>

<file path=customXml/itemProps3.xml><?xml version="1.0" encoding="utf-8"?>
<ds:datastoreItem xmlns:ds="http://schemas.openxmlformats.org/officeDocument/2006/customXml" ds:itemID="{DE146489-F25F-4A43-875C-8D719FD71585}"/>
</file>

<file path=customXml/itemProps4.xml><?xml version="1.0" encoding="utf-8"?>
<ds:datastoreItem xmlns:ds="http://schemas.openxmlformats.org/officeDocument/2006/customXml" ds:itemID="{04EFE9BA-7C12-494B-BCC4-62CECD33BB53}"/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1968</Words>
  <Application>Microsoft Macintosh PowerPoint</Application>
  <PresentationFormat>On-screen Show (4:3)</PresentationFormat>
  <Paragraphs>342</Paragraphs>
  <Slides>37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PowerPoint Presentation</vt:lpstr>
      <vt:lpstr>OpenStack Project Architecture</vt:lpstr>
      <vt:lpstr>OpenStack Logical Architecture</vt:lpstr>
      <vt:lpstr>Current Reality</vt:lpstr>
      <vt:lpstr>Point 1: One Trick (Workload) Pony</vt:lpstr>
      <vt:lpstr>Point 2: Scalability is Still Lacking</vt:lpstr>
      <vt:lpstr>Point 3: Difficult to Run Successfully</vt:lpstr>
      <vt:lpstr>Point 4: No Commitment to EC2</vt:lpstr>
      <vt:lpstr>Point 5: POCs Are Hard</vt:lpstr>
      <vt:lpstr>OpenStack Summit Impressions</vt:lpstr>
      <vt:lpstr>Conclusion</vt:lpstr>
      <vt:lpstr>PowerPoint Presentation</vt:lpstr>
      <vt:lpstr>Key Feature and Capability Differences</vt:lpstr>
      <vt:lpstr>Key Feature and Capability Differences</vt:lpstr>
      <vt:lpstr>Production Use Remains Difficult</vt:lpstr>
      <vt:lpstr>Scalability is Poor</vt:lpstr>
      <vt:lpstr>Scalability is Poor</vt:lpstr>
      <vt:lpstr>Ecosystem and Foundation Challenges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Apache Comparison (Individuals per Month)</vt:lpstr>
      <vt:lpstr>Apache Comparison (Total Companies)</vt:lpstr>
      <vt:lpstr>OpenStack Comparison (Total Individuals)</vt:lpstr>
      <vt:lpstr>PowerPoint Presentation</vt:lpstr>
      <vt:lpstr>OpenStack Comparison (Companies per Month)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KevinKluge</dc:creator>
  <cp:lastModifiedBy>Kelly Hair</cp:lastModifiedBy>
  <cp:revision>35</cp:revision>
  <dcterms:created xsi:type="dcterms:W3CDTF">2013-02-28T18:43:15Z</dcterms:created>
  <dcterms:modified xsi:type="dcterms:W3CDTF">2013-05-25T20:30:39Z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0x010100E911553C8B6829468A8434107BC79C46</vt:lpwstr>
  </property>
  <property fmtid="{D5CDD505-2E9C-101B-9397-08002B2CF9AE}" pid="3" name="_dlc_DocIdItemGuid">
    <vt:lpwstr>ae289ec5-2a93-4811-9b79-32753e3bec66</vt:lpwstr>
  </property>
</Properties>
</file>