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2" r:id="rId5"/>
  </p:sldMasterIdLst>
  <p:notesMasterIdLst>
    <p:notesMasterId r:id="rId23"/>
  </p:notesMasterIdLst>
  <p:handoutMasterIdLst>
    <p:handoutMasterId r:id="rId24"/>
  </p:handoutMasterIdLst>
  <p:sldIdLst>
    <p:sldId id="490" r:id="rId6"/>
    <p:sldId id="491" r:id="rId7"/>
    <p:sldId id="545" r:id="rId8"/>
    <p:sldId id="546" r:id="rId9"/>
    <p:sldId id="493" r:id="rId10"/>
    <p:sldId id="494" r:id="rId11"/>
    <p:sldId id="495" r:id="rId12"/>
    <p:sldId id="496" r:id="rId13"/>
    <p:sldId id="497" r:id="rId14"/>
    <p:sldId id="498" r:id="rId15"/>
    <p:sldId id="547" r:id="rId16"/>
    <p:sldId id="500" r:id="rId17"/>
    <p:sldId id="501" r:id="rId18"/>
    <p:sldId id="512" r:id="rId19"/>
    <p:sldId id="513" r:id="rId20"/>
    <p:sldId id="515" r:id="rId21"/>
    <p:sldId id="419" r:id="rId22"/>
  </p:sldIdLst>
  <p:sldSz cx="9144000" cy="5143500" type="screen16x9"/>
  <p:notesSz cx="7077075" cy="9363075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och Eiron" initials="HE" lastIdx="5" clrIdx="0"/>
  <p:cmAuthor id="1" name="Joachim Rahmfeld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4CE4E"/>
    <a:srgbClr val="414141"/>
    <a:srgbClr val="DB2E16"/>
    <a:srgbClr val="F9E547"/>
    <a:srgbClr val="00C8DC"/>
    <a:srgbClr val="731A7F"/>
    <a:srgbClr val="8F1A95"/>
    <a:srgbClr val="737373"/>
    <a:srgbClr val="4C4C4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9" autoAdjust="0"/>
    <p:restoredTop sz="57697" autoAdjust="0"/>
  </p:normalViewPr>
  <p:slideViewPr>
    <p:cSldViewPr snapToGrid="0" snapToObjects="1" showGuides="1">
      <p:cViewPr>
        <p:scale>
          <a:sx n="89" d="100"/>
          <a:sy n="89" d="100"/>
        </p:scale>
        <p:origin x="-1032" y="-486"/>
      </p:cViewPr>
      <p:guideLst>
        <p:guide orient="horz" pos="226"/>
        <p:guide orient="horz" pos="150"/>
        <p:guide orient="horz" pos="1278"/>
        <p:guide orient="horz" pos="2844"/>
        <p:guide orient="horz" pos="696"/>
        <p:guide orient="horz" pos="2423"/>
        <p:guide orient="horz" pos="2960"/>
        <p:guide pos="4612"/>
        <p:guide pos="282"/>
        <p:guide pos="4836"/>
        <p:guide pos="56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-3540" y="-96"/>
      </p:cViewPr>
      <p:guideLst>
        <p:guide orient="horz" pos="2949"/>
        <p:guide pos="2229"/>
        <p:guide pos="179"/>
        <p:guide pos="428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08B3F974-BB90-4059-9901-8147A3A63439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BC55FBB6-509D-433A-BC0A-FC2E7C728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806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25475" y="869950"/>
            <a:ext cx="5826125" cy="3276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59962" y="4337893"/>
            <a:ext cx="6619466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43"/>
          <p:cNvSpPr>
            <a:spLocks noChangeArrowheads="1"/>
          </p:cNvSpPr>
          <p:nvPr/>
        </p:nvSpPr>
        <p:spPr bwMode="auto">
          <a:xfrm>
            <a:off x="5932589" y="580106"/>
            <a:ext cx="1144486" cy="11921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+mj-lt"/>
            </a:endParaRPr>
          </a:p>
        </p:txBody>
      </p:sp>
      <p:sp>
        <p:nvSpPr>
          <p:cNvPr id="13" name="Rectangle 41"/>
          <p:cNvSpPr>
            <a:spLocks noChangeArrowheads="1"/>
          </p:cNvSpPr>
          <p:nvPr/>
        </p:nvSpPr>
        <p:spPr bwMode="auto">
          <a:xfrm>
            <a:off x="3303" y="580106"/>
            <a:ext cx="5929284" cy="11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+mj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055253" y="238581"/>
            <a:ext cx="901268" cy="257304"/>
            <a:chOff x="7823590" y="310702"/>
            <a:chExt cx="1164628" cy="335085"/>
          </a:xfrm>
        </p:grpSpPr>
        <p:grpSp>
          <p:nvGrpSpPr>
            <p:cNvPr id="15" name="Group 5"/>
            <p:cNvGrpSpPr>
              <a:grpSpLocks noChangeAspect="1"/>
            </p:cNvGrpSpPr>
            <p:nvPr userDrawn="1"/>
          </p:nvGrpSpPr>
          <p:grpSpPr bwMode="auto">
            <a:xfrm>
              <a:off x="7823590" y="310702"/>
              <a:ext cx="1164628" cy="335085"/>
              <a:chOff x="3182" y="1394"/>
              <a:chExt cx="855" cy="246"/>
            </a:xfrm>
          </p:grpSpPr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3810" y="1397"/>
                <a:ext cx="123" cy="115"/>
              </a:xfrm>
              <a:custGeom>
                <a:avLst/>
                <a:gdLst>
                  <a:gd name="T0" fmla="*/ 31 w 123"/>
                  <a:gd name="T1" fmla="*/ 0 h 115"/>
                  <a:gd name="T2" fmla="*/ 31 w 123"/>
                  <a:gd name="T3" fmla="*/ 47 h 115"/>
                  <a:gd name="T4" fmla="*/ 92 w 123"/>
                  <a:gd name="T5" fmla="*/ 47 h 115"/>
                  <a:gd name="T6" fmla="*/ 92 w 123"/>
                  <a:gd name="T7" fmla="*/ 0 h 115"/>
                  <a:gd name="T8" fmla="*/ 123 w 123"/>
                  <a:gd name="T9" fmla="*/ 0 h 115"/>
                  <a:gd name="T10" fmla="*/ 123 w 123"/>
                  <a:gd name="T11" fmla="*/ 115 h 115"/>
                  <a:gd name="T12" fmla="*/ 92 w 123"/>
                  <a:gd name="T13" fmla="*/ 115 h 115"/>
                  <a:gd name="T14" fmla="*/ 92 w 123"/>
                  <a:gd name="T15" fmla="*/ 64 h 115"/>
                  <a:gd name="T16" fmla="*/ 31 w 123"/>
                  <a:gd name="T17" fmla="*/ 64 h 115"/>
                  <a:gd name="T18" fmla="*/ 31 w 123"/>
                  <a:gd name="T19" fmla="*/ 115 h 115"/>
                  <a:gd name="T20" fmla="*/ 0 w 123"/>
                  <a:gd name="T21" fmla="*/ 115 h 115"/>
                  <a:gd name="T22" fmla="*/ 0 w 123"/>
                  <a:gd name="T23" fmla="*/ 0 h 115"/>
                  <a:gd name="T24" fmla="*/ 31 w 123"/>
                  <a:gd name="T2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15">
                    <a:moveTo>
                      <a:pt x="31" y="0"/>
                    </a:moveTo>
                    <a:lnTo>
                      <a:pt x="31" y="47"/>
                    </a:lnTo>
                    <a:lnTo>
                      <a:pt x="92" y="47"/>
                    </a:lnTo>
                    <a:lnTo>
                      <a:pt x="92" y="0"/>
                    </a:lnTo>
                    <a:lnTo>
                      <a:pt x="123" y="0"/>
                    </a:lnTo>
                    <a:lnTo>
                      <a:pt x="123" y="115"/>
                    </a:lnTo>
                    <a:lnTo>
                      <a:pt x="92" y="115"/>
                    </a:lnTo>
                    <a:lnTo>
                      <a:pt x="92" y="64"/>
                    </a:lnTo>
                    <a:lnTo>
                      <a:pt x="31" y="64"/>
                    </a:lnTo>
                    <a:lnTo>
                      <a:pt x="31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3810" y="1397"/>
                <a:ext cx="123" cy="115"/>
              </a:xfrm>
              <a:custGeom>
                <a:avLst/>
                <a:gdLst>
                  <a:gd name="T0" fmla="*/ 31 w 123"/>
                  <a:gd name="T1" fmla="*/ 0 h 115"/>
                  <a:gd name="T2" fmla="*/ 31 w 123"/>
                  <a:gd name="T3" fmla="*/ 47 h 115"/>
                  <a:gd name="T4" fmla="*/ 92 w 123"/>
                  <a:gd name="T5" fmla="*/ 47 h 115"/>
                  <a:gd name="T6" fmla="*/ 92 w 123"/>
                  <a:gd name="T7" fmla="*/ 0 h 115"/>
                  <a:gd name="T8" fmla="*/ 123 w 123"/>
                  <a:gd name="T9" fmla="*/ 0 h 115"/>
                  <a:gd name="T10" fmla="*/ 123 w 123"/>
                  <a:gd name="T11" fmla="*/ 115 h 115"/>
                  <a:gd name="T12" fmla="*/ 92 w 123"/>
                  <a:gd name="T13" fmla="*/ 115 h 115"/>
                  <a:gd name="T14" fmla="*/ 92 w 123"/>
                  <a:gd name="T15" fmla="*/ 64 h 115"/>
                  <a:gd name="T16" fmla="*/ 31 w 123"/>
                  <a:gd name="T17" fmla="*/ 64 h 115"/>
                  <a:gd name="T18" fmla="*/ 31 w 123"/>
                  <a:gd name="T19" fmla="*/ 115 h 115"/>
                  <a:gd name="T20" fmla="*/ 0 w 123"/>
                  <a:gd name="T21" fmla="*/ 115 h 115"/>
                  <a:gd name="T22" fmla="*/ 0 w 123"/>
                  <a:gd name="T23" fmla="*/ 0 h 115"/>
                  <a:gd name="T24" fmla="*/ 31 w 123"/>
                  <a:gd name="T2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15">
                    <a:moveTo>
                      <a:pt x="31" y="0"/>
                    </a:moveTo>
                    <a:lnTo>
                      <a:pt x="31" y="47"/>
                    </a:lnTo>
                    <a:lnTo>
                      <a:pt x="92" y="47"/>
                    </a:lnTo>
                    <a:lnTo>
                      <a:pt x="92" y="0"/>
                    </a:lnTo>
                    <a:lnTo>
                      <a:pt x="123" y="0"/>
                    </a:lnTo>
                    <a:lnTo>
                      <a:pt x="123" y="115"/>
                    </a:lnTo>
                    <a:lnTo>
                      <a:pt x="92" y="115"/>
                    </a:lnTo>
                    <a:lnTo>
                      <a:pt x="92" y="64"/>
                    </a:lnTo>
                    <a:lnTo>
                      <a:pt x="31" y="64"/>
                    </a:lnTo>
                    <a:lnTo>
                      <a:pt x="31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3428" y="1397"/>
                <a:ext cx="123" cy="115"/>
              </a:xfrm>
              <a:custGeom>
                <a:avLst/>
                <a:gdLst>
                  <a:gd name="T0" fmla="*/ 123 w 123"/>
                  <a:gd name="T1" fmla="*/ 0 h 115"/>
                  <a:gd name="T2" fmla="*/ 123 w 123"/>
                  <a:gd name="T3" fmla="*/ 19 h 115"/>
                  <a:gd name="T4" fmla="*/ 75 w 123"/>
                  <a:gd name="T5" fmla="*/ 19 h 115"/>
                  <a:gd name="T6" fmla="*/ 75 w 123"/>
                  <a:gd name="T7" fmla="*/ 115 h 115"/>
                  <a:gd name="T8" fmla="*/ 45 w 123"/>
                  <a:gd name="T9" fmla="*/ 115 h 115"/>
                  <a:gd name="T10" fmla="*/ 45 w 123"/>
                  <a:gd name="T11" fmla="*/ 19 h 115"/>
                  <a:gd name="T12" fmla="*/ 0 w 123"/>
                  <a:gd name="T13" fmla="*/ 19 h 115"/>
                  <a:gd name="T14" fmla="*/ 0 w 123"/>
                  <a:gd name="T15" fmla="*/ 0 h 115"/>
                  <a:gd name="T16" fmla="*/ 123 w 123"/>
                  <a:gd name="T1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115">
                    <a:moveTo>
                      <a:pt x="123" y="0"/>
                    </a:moveTo>
                    <a:lnTo>
                      <a:pt x="123" y="19"/>
                    </a:lnTo>
                    <a:lnTo>
                      <a:pt x="75" y="19"/>
                    </a:lnTo>
                    <a:lnTo>
                      <a:pt x="75" y="115"/>
                    </a:lnTo>
                    <a:lnTo>
                      <a:pt x="45" y="115"/>
                    </a:lnTo>
                    <a:lnTo>
                      <a:pt x="45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3428" y="1397"/>
                <a:ext cx="123" cy="115"/>
              </a:xfrm>
              <a:custGeom>
                <a:avLst/>
                <a:gdLst>
                  <a:gd name="T0" fmla="*/ 123 w 123"/>
                  <a:gd name="T1" fmla="*/ 0 h 115"/>
                  <a:gd name="T2" fmla="*/ 123 w 123"/>
                  <a:gd name="T3" fmla="*/ 19 h 115"/>
                  <a:gd name="T4" fmla="*/ 75 w 123"/>
                  <a:gd name="T5" fmla="*/ 19 h 115"/>
                  <a:gd name="T6" fmla="*/ 75 w 123"/>
                  <a:gd name="T7" fmla="*/ 115 h 115"/>
                  <a:gd name="T8" fmla="*/ 45 w 123"/>
                  <a:gd name="T9" fmla="*/ 115 h 115"/>
                  <a:gd name="T10" fmla="*/ 45 w 123"/>
                  <a:gd name="T11" fmla="*/ 19 h 115"/>
                  <a:gd name="T12" fmla="*/ 0 w 123"/>
                  <a:gd name="T13" fmla="*/ 19 h 115"/>
                  <a:gd name="T14" fmla="*/ 0 w 123"/>
                  <a:gd name="T15" fmla="*/ 0 h 115"/>
                  <a:gd name="T16" fmla="*/ 123 w 123"/>
                  <a:gd name="T1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115">
                    <a:moveTo>
                      <a:pt x="123" y="0"/>
                    </a:moveTo>
                    <a:lnTo>
                      <a:pt x="123" y="19"/>
                    </a:lnTo>
                    <a:lnTo>
                      <a:pt x="75" y="19"/>
                    </a:lnTo>
                    <a:lnTo>
                      <a:pt x="75" y="115"/>
                    </a:lnTo>
                    <a:lnTo>
                      <a:pt x="45" y="115"/>
                    </a:lnTo>
                    <a:lnTo>
                      <a:pt x="45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23" y="0"/>
                    </a:ln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3525" y="1397"/>
                <a:ext cx="144" cy="115"/>
              </a:xfrm>
              <a:custGeom>
                <a:avLst/>
                <a:gdLst>
                  <a:gd name="T0" fmla="*/ 144 w 144"/>
                  <a:gd name="T1" fmla="*/ 115 h 115"/>
                  <a:gd name="T2" fmla="*/ 111 w 144"/>
                  <a:gd name="T3" fmla="*/ 115 h 115"/>
                  <a:gd name="T4" fmla="*/ 101 w 144"/>
                  <a:gd name="T5" fmla="*/ 90 h 115"/>
                  <a:gd name="T6" fmla="*/ 42 w 144"/>
                  <a:gd name="T7" fmla="*/ 90 h 115"/>
                  <a:gd name="T8" fmla="*/ 33 w 144"/>
                  <a:gd name="T9" fmla="*/ 115 h 115"/>
                  <a:gd name="T10" fmla="*/ 0 w 144"/>
                  <a:gd name="T11" fmla="*/ 115 h 115"/>
                  <a:gd name="T12" fmla="*/ 54 w 144"/>
                  <a:gd name="T13" fmla="*/ 0 h 115"/>
                  <a:gd name="T14" fmla="*/ 92 w 144"/>
                  <a:gd name="T15" fmla="*/ 0 h 115"/>
                  <a:gd name="T16" fmla="*/ 144 w 144"/>
                  <a:gd name="T17" fmla="*/ 115 h 115"/>
                  <a:gd name="T18" fmla="*/ 73 w 144"/>
                  <a:gd name="T19" fmla="*/ 19 h 115"/>
                  <a:gd name="T20" fmla="*/ 52 w 144"/>
                  <a:gd name="T21" fmla="*/ 73 h 115"/>
                  <a:gd name="T22" fmla="*/ 94 w 144"/>
                  <a:gd name="T23" fmla="*/ 73 h 115"/>
                  <a:gd name="T24" fmla="*/ 73 w 144"/>
                  <a:gd name="T25" fmla="*/ 1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15">
                    <a:moveTo>
                      <a:pt x="144" y="115"/>
                    </a:moveTo>
                    <a:lnTo>
                      <a:pt x="111" y="115"/>
                    </a:lnTo>
                    <a:lnTo>
                      <a:pt x="101" y="90"/>
                    </a:lnTo>
                    <a:lnTo>
                      <a:pt x="42" y="90"/>
                    </a:lnTo>
                    <a:lnTo>
                      <a:pt x="33" y="115"/>
                    </a:lnTo>
                    <a:lnTo>
                      <a:pt x="0" y="115"/>
                    </a:lnTo>
                    <a:lnTo>
                      <a:pt x="54" y="0"/>
                    </a:lnTo>
                    <a:lnTo>
                      <a:pt x="92" y="0"/>
                    </a:lnTo>
                    <a:lnTo>
                      <a:pt x="144" y="115"/>
                    </a:lnTo>
                    <a:close/>
                    <a:moveTo>
                      <a:pt x="73" y="19"/>
                    </a:moveTo>
                    <a:lnTo>
                      <a:pt x="52" y="73"/>
                    </a:lnTo>
                    <a:lnTo>
                      <a:pt x="94" y="73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auto">
              <a:xfrm>
                <a:off x="3525" y="1397"/>
                <a:ext cx="144" cy="115"/>
              </a:xfrm>
              <a:custGeom>
                <a:avLst/>
                <a:gdLst>
                  <a:gd name="T0" fmla="*/ 144 w 144"/>
                  <a:gd name="T1" fmla="*/ 115 h 115"/>
                  <a:gd name="T2" fmla="*/ 111 w 144"/>
                  <a:gd name="T3" fmla="*/ 115 h 115"/>
                  <a:gd name="T4" fmla="*/ 101 w 144"/>
                  <a:gd name="T5" fmla="*/ 90 h 115"/>
                  <a:gd name="T6" fmla="*/ 42 w 144"/>
                  <a:gd name="T7" fmla="*/ 90 h 115"/>
                  <a:gd name="T8" fmla="*/ 33 w 144"/>
                  <a:gd name="T9" fmla="*/ 115 h 115"/>
                  <a:gd name="T10" fmla="*/ 0 w 144"/>
                  <a:gd name="T11" fmla="*/ 115 h 115"/>
                  <a:gd name="T12" fmla="*/ 54 w 144"/>
                  <a:gd name="T13" fmla="*/ 0 h 115"/>
                  <a:gd name="T14" fmla="*/ 92 w 144"/>
                  <a:gd name="T15" fmla="*/ 0 h 115"/>
                  <a:gd name="T16" fmla="*/ 144 w 144"/>
                  <a:gd name="T17" fmla="*/ 115 h 115"/>
                  <a:gd name="T18" fmla="*/ 73 w 144"/>
                  <a:gd name="T19" fmla="*/ 19 h 115"/>
                  <a:gd name="T20" fmla="*/ 52 w 144"/>
                  <a:gd name="T21" fmla="*/ 73 h 115"/>
                  <a:gd name="T22" fmla="*/ 94 w 144"/>
                  <a:gd name="T23" fmla="*/ 73 h 115"/>
                  <a:gd name="T24" fmla="*/ 73 w 144"/>
                  <a:gd name="T25" fmla="*/ 1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15">
                    <a:moveTo>
                      <a:pt x="144" y="115"/>
                    </a:moveTo>
                    <a:lnTo>
                      <a:pt x="111" y="115"/>
                    </a:lnTo>
                    <a:lnTo>
                      <a:pt x="101" y="90"/>
                    </a:lnTo>
                    <a:lnTo>
                      <a:pt x="42" y="90"/>
                    </a:lnTo>
                    <a:lnTo>
                      <a:pt x="33" y="115"/>
                    </a:lnTo>
                    <a:lnTo>
                      <a:pt x="0" y="115"/>
                    </a:lnTo>
                    <a:lnTo>
                      <a:pt x="54" y="0"/>
                    </a:lnTo>
                    <a:lnTo>
                      <a:pt x="92" y="0"/>
                    </a:lnTo>
                    <a:lnTo>
                      <a:pt x="144" y="115"/>
                    </a:lnTo>
                    <a:moveTo>
                      <a:pt x="73" y="19"/>
                    </a:moveTo>
                    <a:lnTo>
                      <a:pt x="52" y="73"/>
                    </a:lnTo>
                    <a:lnTo>
                      <a:pt x="94" y="73"/>
                    </a:lnTo>
                    <a:lnTo>
                      <a:pt x="73" y="19"/>
                    </a:ln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3" name="Rectangle 22"/>
              <p:cNvSpPr>
                <a:spLocks noChangeArrowheads="1"/>
              </p:cNvSpPr>
              <p:nvPr/>
            </p:nvSpPr>
            <p:spPr bwMode="auto">
              <a:xfrm>
                <a:off x="3957" y="1397"/>
                <a:ext cx="30" cy="115"/>
              </a:xfrm>
              <a:prstGeom prst="rect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3239" y="1397"/>
                <a:ext cx="123" cy="115"/>
              </a:xfrm>
              <a:custGeom>
                <a:avLst/>
                <a:gdLst>
                  <a:gd name="T0" fmla="*/ 31 w 123"/>
                  <a:gd name="T1" fmla="*/ 0 h 115"/>
                  <a:gd name="T2" fmla="*/ 31 w 123"/>
                  <a:gd name="T3" fmla="*/ 47 h 115"/>
                  <a:gd name="T4" fmla="*/ 92 w 123"/>
                  <a:gd name="T5" fmla="*/ 47 h 115"/>
                  <a:gd name="T6" fmla="*/ 92 w 123"/>
                  <a:gd name="T7" fmla="*/ 0 h 115"/>
                  <a:gd name="T8" fmla="*/ 123 w 123"/>
                  <a:gd name="T9" fmla="*/ 0 h 115"/>
                  <a:gd name="T10" fmla="*/ 123 w 123"/>
                  <a:gd name="T11" fmla="*/ 115 h 115"/>
                  <a:gd name="T12" fmla="*/ 92 w 123"/>
                  <a:gd name="T13" fmla="*/ 115 h 115"/>
                  <a:gd name="T14" fmla="*/ 92 w 123"/>
                  <a:gd name="T15" fmla="*/ 64 h 115"/>
                  <a:gd name="T16" fmla="*/ 31 w 123"/>
                  <a:gd name="T17" fmla="*/ 64 h 115"/>
                  <a:gd name="T18" fmla="*/ 31 w 123"/>
                  <a:gd name="T19" fmla="*/ 115 h 115"/>
                  <a:gd name="T20" fmla="*/ 0 w 123"/>
                  <a:gd name="T21" fmla="*/ 115 h 115"/>
                  <a:gd name="T22" fmla="*/ 0 w 123"/>
                  <a:gd name="T23" fmla="*/ 0 h 115"/>
                  <a:gd name="T24" fmla="*/ 31 w 123"/>
                  <a:gd name="T2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15">
                    <a:moveTo>
                      <a:pt x="31" y="0"/>
                    </a:moveTo>
                    <a:lnTo>
                      <a:pt x="31" y="47"/>
                    </a:lnTo>
                    <a:lnTo>
                      <a:pt x="92" y="47"/>
                    </a:lnTo>
                    <a:lnTo>
                      <a:pt x="92" y="0"/>
                    </a:lnTo>
                    <a:lnTo>
                      <a:pt x="123" y="0"/>
                    </a:lnTo>
                    <a:lnTo>
                      <a:pt x="123" y="115"/>
                    </a:lnTo>
                    <a:lnTo>
                      <a:pt x="92" y="115"/>
                    </a:lnTo>
                    <a:lnTo>
                      <a:pt x="92" y="64"/>
                    </a:lnTo>
                    <a:lnTo>
                      <a:pt x="31" y="64"/>
                    </a:lnTo>
                    <a:lnTo>
                      <a:pt x="31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3239" y="1397"/>
                <a:ext cx="123" cy="115"/>
              </a:xfrm>
              <a:custGeom>
                <a:avLst/>
                <a:gdLst>
                  <a:gd name="T0" fmla="*/ 31 w 123"/>
                  <a:gd name="T1" fmla="*/ 0 h 115"/>
                  <a:gd name="T2" fmla="*/ 31 w 123"/>
                  <a:gd name="T3" fmla="*/ 47 h 115"/>
                  <a:gd name="T4" fmla="*/ 92 w 123"/>
                  <a:gd name="T5" fmla="*/ 47 h 115"/>
                  <a:gd name="T6" fmla="*/ 92 w 123"/>
                  <a:gd name="T7" fmla="*/ 0 h 115"/>
                  <a:gd name="T8" fmla="*/ 123 w 123"/>
                  <a:gd name="T9" fmla="*/ 0 h 115"/>
                  <a:gd name="T10" fmla="*/ 123 w 123"/>
                  <a:gd name="T11" fmla="*/ 115 h 115"/>
                  <a:gd name="T12" fmla="*/ 92 w 123"/>
                  <a:gd name="T13" fmla="*/ 115 h 115"/>
                  <a:gd name="T14" fmla="*/ 92 w 123"/>
                  <a:gd name="T15" fmla="*/ 64 h 115"/>
                  <a:gd name="T16" fmla="*/ 31 w 123"/>
                  <a:gd name="T17" fmla="*/ 64 h 115"/>
                  <a:gd name="T18" fmla="*/ 31 w 123"/>
                  <a:gd name="T19" fmla="*/ 115 h 115"/>
                  <a:gd name="T20" fmla="*/ 0 w 123"/>
                  <a:gd name="T21" fmla="*/ 115 h 115"/>
                  <a:gd name="T22" fmla="*/ 0 w 123"/>
                  <a:gd name="T23" fmla="*/ 0 h 115"/>
                  <a:gd name="T24" fmla="*/ 31 w 123"/>
                  <a:gd name="T2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15">
                    <a:moveTo>
                      <a:pt x="31" y="0"/>
                    </a:moveTo>
                    <a:lnTo>
                      <a:pt x="31" y="47"/>
                    </a:lnTo>
                    <a:lnTo>
                      <a:pt x="92" y="47"/>
                    </a:lnTo>
                    <a:lnTo>
                      <a:pt x="92" y="0"/>
                    </a:lnTo>
                    <a:lnTo>
                      <a:pt x="123" y="0"/>
                    </a:lnTo>
                    <a:lnTo>
                      <a:pt x="123" y="115"/>
                    </a:lnTo>
                    <a:lnTo>
                      <a:pt x="92" y="115"/>
                    </a:lnTo>
                    <a:lnTo>
                      <a:pt x="92" y="64"/>
                    </a:lnTo>
                    <a:lnTo>
                      <a:pt x="31" y="64"/>
                    </a:lnTo>
                    <a:lnTo>
                      <a:pt x="31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3385" y="1397"/>
                <a:ext cx="31" cy="115"/>
              </a:xfrm>
              <a:prstGeom prst="rect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3664" y="1394"/>
                <a:ext cx="130" cy="121"/>
              </a:xfrm>
              <a:custGeom>
                <a:avLst/>
                <a:gdLst>
                  <a:gd name="T0" fmla="*/ 2 w 55"/>
                  <a:gd name="T1" fmla="*/ 36 h 51"/>
                  <a:gd name="T2" fmla="*/ 0 w 55"/>
                  <a:gd name="T3" fmla="*/ 26 h 51"/>
                  <a:gd name="T4" fmla="*/ 4 w 55"/>
                  <a:gd name="T5" fmla="*/ 12 h 51"/>
                  <a:gd name="T6" fmla="*/ 15 w 55"/>
                  <a:gd name="T7" fmla="*/ 2 h 51"/>
                  <a:gd name="T8" fmla="*/ 29 w 55"/>
                  <a:gd name="T9" fmla="*/ 0 h 51"/>
                  <a:gd name="T10" fmla="*/ 45 w 55"/>
                  <a:gd name="T11" fmla="*/ 3 h 51"/>
                  <a:gd name="T12" fmla="*/ 55 w 55"/>
                  <a:gd name="T13" fmla="*/ 15 h 51"/>
                  <a:gd name="T14" fmla="*/ 55 w 55"/>
                  <a:gd name="T15" fmla="*/ 18 h 51"/>
                  <a:gd name="T16" fmla="*/ 41 w 55"/>
                  <a:gd name="T17" fmla="*/ 18 h 51"/>
                  <a:gd name="T18" fmla="*/ 41 w 55"/>
                  <a:gd name="T19" fmla="*/ 14 h 51"/>
                  <a:gd name="T20" fmla="*/ 35 w 55"/>
                  <a:gd name="T21" fmla="*/ 8 h 51"/>
                  <a:gd name="T22" fmla="*/ 29 w 55"/>
                  <a:gd name="T23" fmla="*/ 7 h 51"/>
                  <a:gd name="T24" fmla="*/ 23 w 55"/>
                  <a:gd name="T25" fmla="*/ 9 h 51"/>
                  <a:gd name="T26" fmla="*/ 16 w 55"/>
                  <a:gd name="T27" fmla="*/ 16 h 51"/>
                  <a:gd name="T28" fmla="*/ 14 w 55"/>
                  <a:gd name="T29" fmla="*/ 26 h 51"/>
                  <a:gd name="T30" fmla="*/ 15 w 55"/>
                  <a:gd name="T31" fmla="*/ 35 h 51"/>
                  <a:gd name="T32" fmla="*/ 22 w 55"/>
                  <a:gd name="T33" fmla="*/ 42 h 51"/>
                  <a:gd name="T34" fmla="*/ 29 w 55"/>
                  <a:gd name="T35" fmla="*/ 44 h 51"/>
                  <a:gd name="T36" fmla="*/ 35 w 55"/>
                  <a:gd name="T37" fmla="*/ 43 h 51"/>
                  <a:gd name="T38" fmla="*/ 41 w 55"/>
                  <a:gd name="T39" fmla="*/ 38 h 51"/>
                  <a:gd name="T40" fmla="*/ 42 w 55"/>
                  <a:gd name="T41" fmla="*/ 32 h 51"/>
                  <a:gd name="T42" fmla="*/ 55 w 55"/>
                  <a:gd name="T43" fmla="*/ 32 h 51"/>
                  <a:gd name="T44" fmla="*/ 55 w 55"/>
                  <a:gd name="T45" fmla="*/ 37 h 51"/>
                  <a:gd name="T46" fmla="*/ 46 w 55"/>
                  <a:gd name="T47" fmla="*/ 48 h 51"/>
                  <a:gd name="T48" fmla="*/ 29 w 55"/>
                  <a:gd name="T49" fmla="*/ 51 h 51"/>
                  <a:gd name="T50" fmla="*/ 16 w 55"/>
                  <a:gd name="T51" fmla="*/ 49 h 51"/>
                  <a:gd name="T52" fmla="*/ 2 w 55"/>
                  <a:gd name="T53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1">
                    <a:moveTo>
                      <a:pt x="2" y="36"/>
                    </a:moveTo>
                    <a:cubicBezTo>
                      <a:pt x="1" y="33"/>
                      <a:pt x="0" y="30"/>
                      <a:pt x="0" y="26"/>
                    </a:cubicBezTo>
                    <a:cubicBezTo>
                      <a:pt x="0" y="21"/>
                      <a:pt x="1" y="16"/>
                      <a:pt x="4" y="12"/>
                    </a:cubicBezTo>
                    <a:cubicBezTo>
                      <a:pt x="6" y="8"/>
                      <a:pt x="10" y="4"/>
                      <a:pt x="15" y="2"/>
                    </a:cubicBezTo>
                    <a:cubicBezTo>
                      <a:pt x="19" y="1"/>
                      <a:pt x="24" y="0"/>
                      <a:pt x="29" y="0"/>
                    </a:cubicBezTo>
                    <a:cubicBezTo>
                      <a:pt x="35" y="0"/>
                      <a:pt x="40" y="1"/>
                      <a:pt x="45" y="3"/>
                    </a:cubicBezTo>
                    <a:cubicBezTo>
                      <a:pt x="50" y="5"/>
                      <a:pt x="54" y="10"/>
                      <a:pt x="55" y="15"/>
                    </a:cubicBezTo>
                    <a:cubicBezTo>
                      <a:pt x="55" y="16"/>
                      <a:pt x="55" y="17"/>
                      <a:pt x="55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1" y="16"/>
                      <a:pt x="41" y="15"/>
                      <a:pt x="41" y="14"/>
                    </a:cubicBezTo>
                    <a:cubicBezTo>
                      <a:pt x="40" y="11"/>
                      <a:pt x="38" y="9"/>
                      <a:pt x="35" y="8"/>
                    </a:cubicBezTo>
                    <a:cubicBezTo>
                      <a:pt x="33" y="8"/>
                      <a:pt x="31" y="7"/>
                      <a:pt x="29" y="7"/>
                    </a:cubicBezTo>
                    <a:cubicBezTo>
                      <a:pt x="27" y="7"/>
                      <a:pt x="25" y="8"/>
                      <a:pt x="23" y="9"/>
                    </a:cubicBezTo>
                    <a:cubicBezTo>
                      <a:pt x="19" y="10"/>
                      <a:pt x="17" y="12"/>
                      <a:pt x="16" y="16"/>
                    </a:cubicBezTo>
                    <a:cubicBezTo>
                      <a:pt x="14" y="19"/>
                      <a:pt x="14" y="22"/>
                      <a:pt x="14" y="26"/>
                    </a:cubicBezTo>
                    <a:cubicBezTo>
                      <a:pt x="14" y="29"/>
                      <a:pt x="14" y="32"/>
                      <a:pt x="15" y="35"/>
                    </a:cubicBezTo>
                    <a:cubicBezTo>
                      <a:pt x="16" y="38"/>
                      <a:pt x="19" y="41"/>
                      <a:pt x="22" y="42"/>
                    </a:cubicBezTo>
                    <a:cubicBezTo>
                      <a:pt x="24" y="43"/>
                      <a:pt x="27" y="44"/>
                      <a:pt x="29" y="44"/>
                    </a:cubicBezTo>
                    <a:cubicBezTo>
                      <a:pt x="31" y="44"/>
                      <a:pt x="33" y="43"/>
                      <a:pt x="35" y="43"/>
                    </a:cubicBezTo>
                    <a:cubicBezTo>
                      <a:pt x="38" y="42"/>
                      <a:pt x="40" y="40"/>
                      <a:pt x="41" y="38"/>
                    </a:cubicBezTo>
                    <a:cubicBezTo>
                      <a:pt x="41" y="36"/>
                      <a:pt x="42" y="34"/>
                      <a:pt x="42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4"/>
                      <a:pt x="55" y="36"/>
                      <a:pt x="55" y="37"/>
                    </a:cubicBezTo>
                    <a:cubicBezTo>
                      <a:pt x="54" y="42"/>
                      <a:pt x="50" y="46"/>
                      <a:pt x="46" y="48"/>
                    </a:cubicBezTo>
                    <a:cubicBezTo>
                      <a:pt x="41" y="50"/>
                      <a:pt x="35" y="51"/>
                      <a:pt x="29" y="51"/>
                    </a:cubicBezTo>
                    <a:cubicBezTo>
                      <a:pt x="24" y="51"/>
                      <a:pt x="20" y="50"/>
                      <a:pt x="16" y="49"/>
                    </a:cubicBezTo>
                    <a:cubicBezTo>
                      <a:pt x="10" y="47"/>
                      <a:pt x="4" y="43"/>
                      <a:pt x="2" y="36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3182" y="1546"/>
                <a:ext cx="29" cy="73"/>
              </a:xfrm>
              <a:custGeom>
                <a:avLst/>
                <a:gdLst>
                  <a:gd name="T0" fmla="*/ 12 w 12"/>
                  <a:gd name="T1" fmla="*/ 0 h 31"/>
                  <a:gd name="T2" fmla="*/ 0 w 12"/>
                  <a:gd name="T3" fmla="*/ 1 h 31"/>
                  <a:gd name="T4" fmla="*/ 0 w 12"/>
                  <a:gd name="T5" fmla="*/ 2 h 31"/>
                  <a:gd name="T6" fmla="*/ 1 w 12"/>
                  <a:gd name="T7" fmla="*/ 2 h 31"/>
                  <a:gd name="T8" fmla="*/ 5 w 12"/>
                  <a:gd name="T9" fmla="*/ 6 h 31"/>
                  <a:gd name="T10" fmla="*/ 5 w 12"/>
                  <a:gd name="T11" fmla="*/ 31 h 31"/>
                  <a:gd name="T12" fmla="*/ 12 w 12"/>
                  <a:gd name="T13" fmla="*/ 31 h 31"/>
                  <a:gd name="T14" fmla="*/ 12 w 12"/>
                  <a:gd name="T15" fmla="*/ 0 h 31"/>
                  <a:gd name="T16" fmla="*/ 12 w 12"/>
                  <a:gd name="T1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31">
                    <a:moveTo>
                      <a:pt x="1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5" y="3"/>
                      <a:pt x="5" y="3"/>
                      <a:pt x="5" y="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3227" y="1567"/>
                <a:ext cx="57" cy="52"/>
              </a:xfrm>
              <a:custGeom>
                <a:avLst/>
                <a:gdLst>
                  <a:gd name="T0" fmla="*/ 17 w 24"/>
                  <a:gd name="T1" fmla="*/ 0 h 22"/>
                  <a:gd name="T2" fmla="*/ 9 w 24"/>
                  <a:gd name="T3" fmla="*/ 4 h 22"/>
                  <a:gd name="T4" fmla="*/ 9 w 24"/>
                  <a:gd name="T5" fmla="*/ 0 h 22"/>
                  <a:gd name="T6" fmla="*/ 9 w 24"/>
                  <a:gd name="T7" fmla="*/ 0 h 22"/>
                  <a:gd name="T8" fmla="*/ 0 w 24"/>
                  <a:gd name="T9" fmla="*/ 1 h 22"/>
                  <a:gd name="T10" fmla="*/ 0 w 24"/>
                  <a:gd name="T11" fmla="*/ 3 h 22"/>
                  <a:gd name="T12" fmla="*/ 0 w 24"/>
                  <a:gd name="T13" fmla="*/ 3 h 22"/>
                  <a:gd name="T14" fmla="*/ 4 w 24"/>
                  <a:gd name="T15" fmla="*/ 6 h 22"/>
                  <a:gd name="T16" fmla="*/ 4 w 24"/>
                  <a:gd name="T17" fmla="*/ 22 h 22"/>
                  <a:gd name="T18" fmla="*/ 9 w 24"/>
                  <a:gd name="T19" fmla="*/ 22 h 22"/>
                  <a:gd name="T20" fmla="*/ 9 w 24"/>
                  <a:gd name="T21" fmla="*/ 10 h 22"/>
                  <a:gd name="T22" fmla="*/ 15 w 24"/>
                  <a:gd name="T23" fmla="*/ 4 h 22"/>
                  <a:gd name="T24" fmla="*/ 18 w 24"/>
                  <a:gd name="T25" fmla="*/ 10 h 22"/>
                  <a:gd name="T26" fmla="*/ 18 w 24"/>
                  <a:gd name="T27" fmla="*/ 22 h 22"/>
                  <a:gd name="T28" fmla="*/ 24 w 24"/>
                  <a:gd name="T29" fmla="*/ 22 h 22"/>
                  <a:gd name="T30" fmla="*/ 24 w 24"/>
                  <a:gd name="T31" fmla="*/ 6 h 22"/>
                  <a:gd name="T32" fmla="*/ 17 w 24"/>
                  <a:gd name="T3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22">
                    <a:moveTo>
                      <a:pt x="17" y="0"/>
                    </a:moveTo>
                    <a:cubicBezTo>
                      <a:pt x="13" y="0"/>
                      <a:pt x="11" y="3"/>
                      <a:pt x="9" y="4"/>
                    </a:cubicBezTo>
                    <a:cubicBezTo>
                      <a:pt x="9" y="3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4" y="4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7"/>
                      <a:pt x="12" y="4"/>
                      <a:pt x="15" y="4"/>
                    </a:cubicBezTo>
                    <a:cubicBezTo>
                      <a:pt x="18" y="4"/>
                      <a:pt x="18" y="6"/>
                      <a:pt x="18" y="10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2"/>
                      <a:pt x="22" y="0"/>
                      <a:pt x="17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0" name="Freeform 29"/>
              <p:cNvSpPr>
                <a:spLocks/>
              </p:cNvSpPr>
              <p:nvPr/>
            </p:nvSpPr>
            <p:spPr bwMode="auto">
              <a:xfrm>
                <a:off x="3300" y="1567"/>
                <a:ext cx="38" cy="52"/>
              </a:xfrm>
              <a:custGeom>
                <a:avLst/>
                <a:gdLst>
                  <a:gd name="T0" fmla="*/ 9 w 16"/>
                  <a:gd name="T1" fmla="*/ 8 h 22"/>
                  <a:gd name="T2" fmla="*/ 5 w 16"/>
                  <a:gd name="T3" fmla="*/ 5 h 22"/>
                  <a:gd name="T4" fmla="*/ 8 w 16"/>
                  <a:gd name="T5" fmla="*/ 3 h 22"/>
                  <a:gd name="T6" fmla="*/ 14 w 16"/>
                  <a:gd name="T7" fmla="*/ 4 h 22"/>
                  <a:gd name="T8" fmla="*/ 14 w 16"/>
                  <a:gd name="T9" fmla="*/ 5 h 22"/>
                  <a:gd name="T10" fmla="*/ 14 w 16"/>
                  <a:gd name="T11" fmla="*/ 1 h 22"/>
                  <a:gd name="T12" fmla="*/ 14 w 16"/>
                  <a:gd name="T13" fmla="*/ 0 h 22"/>
                  <a:gd name="T14" fmla="*/ 8 w 16"/>
                  <a:gd name="T15" fmla="*/ 0 h 22"/>
                  <a:gd name="T16" fmla="*/ 0 w 16"/>
                  <a:gd name="T17" fmla="*/ 6 h 22"/>
                  <a:gd name="T18" fmla="*/ 6 w 16"/>
                  <a:gd name="T19" fmla="*/ 13 h 22"/>
                  <a:gd name="T20" fmla="*/ 11 w 16"/>
                  <a:gd name="T21" fmla="*/ 17 h 22"/>
                  <a:gd name="T22" fmla="*/ 7 w 16"/>
                  <a:gd name="T23" fmla="*/ 19 h 22"/>
                  <a:gd name="T24" fmla="*/ 0 w 16"/>
                  <a:gd name="T25" fmla="*/ 17 h 22"/>
                  <a:gd name="T26" fmla="*/ 0 w 16"/>
                  <a:gd name="T27" fmla="*/ 17 h 22"/>
                  <a:gd name="T28" fmla="*/ 0 w 16"/>
                  <a:gd name="T29" fmla="*/ 21 h 22"/>
                  <a:gd name="T30" fmla="*/ 0 w 16"/>
                  <a:gd name="T31" fmla="*/ 21 h 22"/>
                  <a:gd name="T32" fmla="*/ 7 w 16"/>
                  <a:gd name="T33" fmla="*/ 22 h 22"/>
                  <a:gd name="T34" fmla="*/ 16 w 16"/>
                  <a:gd name="T35" fmla="*/ 16 h 22"/>
                  <a:gd name="T36" fmla="*/ 9 w 16"/>
                  <a:gd name="T37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22">
                    <a:moveTo>
                      <a:pt x="9" y="8"/>
                    </a:moveTo>
                    <a:cubicBezTo>
                      <a:pt x="7" y="7"/>
                      <a:pt x="5" y="6"/>
                      <a:pt x="5" y="5"/>
                    </a:cubicBezTo>
                    <a:cubicBezTo>
                      <a:pt x="5" y="3"/>
                      <a:pt x="7" y="3"/>
                      <a:pt x="8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1" y="0"/>
                      <a:pt x="8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10"/>
                      <a:pt x="3" y="11"/>
                      <a:pt x="6" y="13"/>
                    </a:cubicBezTo>
                    <a:cubicBezTo>
                      <a:pt x="8" y="14"/>
                      <a:pt x="11" y="15"/>
                      <a:pt x="11" y="17"/>
                    </a:cubicBezTo>
                    <a:cubicBezTo>
                      <a:pt x="11" y="18"/>
                      <a:pt x="9" y="19"/>
                      <a:pt x="7" y="19"/>
                    </a:cubicBezTo>
                    <a:cubicBezTo>
                      <a:pt x="4" y="19"/>
                      <a:pt x="2" y="18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4" y="22"/>
                      <a:pt x="7" y="22"/>
                    </a:cubicBezTo>
                    <a:cubicBezTo>
                      <a:pt x="12" y="22"/>
                      <a:pt x="16" y="20"/>
                      <a:pt x="16" y="16"/>
                    </a:cubicBezTo>
                    <a:cubicBezTo>
                      <a:pt x="16" y="12"/>
                      <a:pt x="12" y="10"/>
                      <a:pt x="9" y="8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1" name="Freeform 30"/>
              <p:cNvSpPr>
                <a:spLocks noEditPoints="1"/>
              </p:cNvSpPr>
              <p:nvPr/>
            </p:nvSpPr>
            <p:spPr bwMode="auto">
              <a:xfrm>
                <a:off x="3345" y="1567"/>
                <a:ext cx="59" cy="73"/>
              </a:xfrm>
              <a:custGeom>
                <a:avLst/>
                <a:gdLst>
                  <a:gd name="T0" fmla="*/ 16 w 25"/>
                  <a:gd name="T1" fmla="*/ 0 h 31"/>
                  <a:gd name="T2" fmla="*/ 10 w 25"/>
                  <a:gd name="T3" fmla="*/ 3 h 31"/>
                  <a:gd name="T4" fmla="*/ 10 w 25"/>
                  <a:gd name="T5" fmla="*/ 0 h 31"/>
                  <a:gd name="T6" fmla="*/ 9 w 25"/>
                  <a:gd name="T7" fmla="*/ 0 h 31"/>
                  <a:gd name="T8" fmla="*/ 0 w 25"/>
                  <a:gd name="T9" fmla="*/ 1 h 31"/>
                  <a:gd name="T10" fmla="*/ 0 w 25"/>
                  <a:gd name="T11" fmla="*/ 3 h 31"/>
                  <a:gd name="T12" fmla="*/ 0 w 25"/>
                  <a:gd name="T13" fmla="*/ 3 h 31"/>
                  <a:gd name="T14" fmla="*/ 4 w 25"/>
                  <a:gd name="T15" fmla="*/ 6 h 31"/>
                  <a:gd name="T16" fmla="*/ 4 w 25"/>
                  <a:gd name="T17" fmla="*/ 31 h 31"/>
                  <a:gd name="T18" fmla="*/ 10 w 25"/>
                  <a:gd name="T19" fmla="*/ 31 h 31"/>
                  <a:gd name="T20" fmla="*/ 10 w 25"/>
                  <a:gd name="T21" fmla="*/ 20 h 31"/>
                  <a:gd name="T22" fmla="*/ 16 w 25"/>
                  <a:gd name="T23" fmla="*/ 22 h 31"/>
                  <a:gd name="T24" fmla="*/ 25 w 25"/>
                  <a:gd name="T25" fmla="*/ 11 h 31"/>
                  <a:gd name="T26" fmla="*/ 16 w 25"/>
                  <a:gd name="T27" fmla="*/ 0 h 31"/>
                  <a:gd name="T28" fmla="*/ 14 w 25"/>
                  <a:gd name="T29" fmla="*/ 3 h 31"/>
                  <a:gd name="T30" fmla="*/ 19 w 25"/>
                  <a:gd name="T31" fmla="*/ 11 h 31"/>
                  <a:gd name="T32" fmla="*/ 14 w 25"/>
                  <a:gd name="T33" fmla="*/ 19 h 31"/>
                  <a:gd name="T34" fmla="*/ 10 w 25"/>
                  <a:gd name="T35" fmla="*/ 12 h 31"/>
                  <a:gd name="T36" fmla="*/ 10 w 25"/>
                  <a:gd name="T37" fmla="*/ 10 h 31"/>
                  <a:gd name="T38" fmla="*/ 14 w 25"/>
                  <a:gd name="T39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31">
                    <a:moveTo>
                      <a:pt x="16" y="0"/>
                    </a:moveTo>
                    <a:cubicBezTo>
                      <a:pt x="14" y="0"/>
                      <a:pt x="12" y="1"/>
                      <a:pt x="10" y="3"/>
                    </a:cubicBezTo>
                    <a:cubicBezTo>
                      <a:pt x="10" y="2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4" y="4"/>
                      <a:pt x="4" y="6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31"/>
                      <a:pt x="10" y="21"/>
                      <a:pt x="10" y="20"/>
                    </a:cubicBezTo>
                    <a:cubicBezTo>
                      <a:pt x="11" y="21"/>
                      <a:pt x="13" y="22"/>
                      <a:pt x="16" y="22"/>
                    </a:cubicBezTo>
                    <a:cubicBezTo>
                      <a:pt x="22" y="22"/>
                      <a:pt x="25" y="18"/>
                      <a:pt x="25" y="11"/>
                    </a:cubicBezTo>
                    <a:cubicBezTo>
                      <a:pt x="25" y="4"/>
                      <a:pt x="22" y="0"/>
                      <a:pt x="16" y="0"/>
                    </a:cubicBezTo>
                    <a:moveTo>
                      <a:pt x="14" y="3"/>
                    </a:moveTo>
                    <a:cubicBezTo>
                      <a:pt x="18" y="3"/>
                      <a:pt x="19" y="7"/>
                      <a:pt x="19" y="11"/>
                    </a:cubicBezTo>
                    <a:cubicBezTo>
                      <a:pt x="19" y="16"/>
                      <a:pt x="17" y="19"/>
                      <a:pt x="14" y="19"/>
                    </a:cubicBezTo>
                    <a:cubicBezTo>
                      <a:pt x="11" y="19"/>
                      <a:pt x="10" y="15"/>
                      <a:pt x="10" y="12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10" y="3"/>
                      <a:pt x="14" y="3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>
                <a:off x="3414" y="1567"/>
                <a:ext cx="23" cy="52"/>
              </a:xfrm>
              <a:custGeom>
                <a:avLst/>
                <a:gdLst>
                  <a:gd name="T0" fmla="*/ 0 w 10"/>
                  <a:gd name="T1" fmla="*/ 1 h 22"/>
                  <a:gd name="T2" fmla="*/ 0 w 10"/>
                  <a:gd name="T3" fmla="*/ 3 h 22"/>
                  <a:gd name="T4" fmla="*/ 1 w 10"/>
                  <a:gd name="T5" fmla="*/ 3 h 22"/>
                  <a:gd name="T6" fmla="*/ 4 w 10"/>
                  <a:gd name="T7" fmla="*/ 6 h 22"/>
                  <a:gd name="T8" fmla="*/ 4 w 10"/>
                  <a:gd name="T9" fmla="*/ 22 h 22"/>
                  <a:gd name="T10" fmla="*/ 10 w 10"/>
                  <a:gd name="T11" fmla="*/ 22 h 22"/>
                  <a:gd name="T12" fmla="*/ 10 w 10"/>
                  <a:gd name="T13" fmla="*/ 0 h 22"/>
                  <a:gd name="T14" fmla="*/ 9 w 10"/>
                  <a:gd name="T15" fmla="*/ 0 h 22"/>
                  <a:gd name="T16" fmla="*/ 0 w 10"/>
                  <a:gd name="T17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22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4" y="4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3" name="Oval 32"/>
              <p:cNvSpPr>
                <a:spLocks noChangeArrowheads="1"/>
              </p:cNvSpPr>
              <p:nvPr/>
            </p:nvSpPr>
            <p:spPr bwMode="auto">
              <a:xfrm>
                <a:off x="3421" y="1546"/>
                <a:ext cx="19" cy="14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3449" y="1567"/>
                <a:ext cx="45" cy="52"/>
              </a:xfrm>
              <a:custGeom>
                <a:avLst/>
                <a:gdLst>
                  <a:gd name="T0" fmla="*/ 19 w 19"/>
                  <a:gd name="T1" fmla="*/ 5 h 22"/>
                  <a:gd name="T2" fmla="*/ 19 w 19"/>
                  <a:gd name="T3" fmla="*/ 0 h 22"/>
                  <a:gd name="T4" fmla="*/ 19 w 19"/>
                  <a:gd name="T5" fmla="*/ 0 h 22"/>
                  <a:gd name="T6" fmla="*/ 16 w 19"/>
                  <a:gd name="T7" fmla="*/ 0 h 22"/>
                  <a:gd name="T8" fmla="*/ 10 w 19"/>
                  <a:gd name="T9" fmla="*/ 4 h 22"/>
                  <a:gd name="T10" fmla="*/ 10 w 19"/>
                  <a:gd name="T11" fmla="*/ 0 h 22"/>
                  <a:gd name="T12" fmla="*/ 10 w 19"/>
                  <a:gd name="T13" fmla="*/ 0 h 22"/>
                  <a:gd name="T14" fmla="*/ 0 w 19"/>
                  <a:gd name="T15" fmla="*/ 1 h 22"/>
                  <a:gd name="T16" fmla="*/ 0 w 19"/>
                  <a:gd name="T17" fmla="*/ 3 h 22"/>
                  <a:gd name="T18" fmla="*/ 1 w 19"/>
                  <a:gd name="T19" fmla="*/ 3 h 22"/>
                  <a:gd name="T20" fmla="*/ 4 w 19"/>
                  <a:gd name="T21" fmla="*/ 6 h 22"/>
                  <a:gd name="T22" fmla="*/ 4 w 19"/>
                  <a:gd name="T23" fmla="*/ 22 h 22"/>
                  <a:gd name="T24" fmla="*/ 10 w 19"/>
                  <a:gd name="T25" fmla="*/ 22 h 22"/>
                  <a:gd name="T26" fmla="*/ 10 w 19"/>
                  <a:gd name="T27" fmla="*/ 11 h 22"/>
                  <a:gd name="T28" fmla="*/ 16 w 19"/>
                  <a:gd name="T29" fmla="*/ 4 h 22"/>
                  <a:gd name="T30" fmla="*/ 18 w 19"/>
                  <a:gd name="T31" fmla="*/ 5 h 22"/>
                  <a:gd name="T32" fmla="*/ 19 w 19"/>
                  <a:gd name="T33" fmla="*/ 5 h 22"/>
                  <a:gd name="T34" fmla="*/ 19 w 19"/>
                  <a:gd name="T35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" h="22">
                    <a:moveTo>
                      <a:pt x="19" y="5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3" y="0"/>
                      <a:pt x="11" y="2"/>
                      <a:pt x="10" y="4"/>
                    </a:cubicBezTo>
                    <a:cubicBezTo>
                      <a:pt x="10" y="2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4" y="3"/>
                      <a:pt x="4" y="4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9"/>
                      <a:pt x="11" y="4"/>
                      <a:pt x="16" y="4"/>
                    </a:cubicBezTo>
                    <a:cubicBezTo>
                      <a:pt x="17" y="4"/>
                      <a:pt x="18" y="5"/>
                      <a:pt x="18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5" name="Freeform 34"/>
              <p:cNvSpPr>
                <a:spLocks noEditPoints="1"/>
              </p:cNvSpPr>
              <p:nvPr/>
            </p:nvSpPr>
            <p:spPr bwMode="auto">
              <a:xfrm>
                <a:off x="3501" y="1567"/>
                <a:ext cx="47" cy="52"/>
              </a:xfrm>
              <a:custGeom>
                <a:avLst/>
                <a:gdLst>
                  <a:gd name="T0" fmla="*/ 20 w 20"/>
                  <a:gd name="T1" fmla="*/ 9 h 22"/>
                  <a:gd name="T2" fmla="*/ 11 w 20"/>
                  <a:gd name="T3" fmla="*/ 0 h 22"/>
                  <a:gd name="T4" fmla="*/ 0 w 20"/>
                  <a:gd name="T5" fmla="*/ 10 h 22"/>
                  <a:gd name="T6" fmla="*/ 12 w 20"/>
                  <a:gd name="T7" fmla="*/ 22 h 22"/>
                  <a:gd name="T8" fmla="*/ 20 w 20"/>
                  <a:gd name="T9" fmla="*/ 21 h 22"/>
                  <a:gd name="T10" fmla="*/ 20 w 20"/>
                  <a:gd name="T11" fmla="*/ 21 h 22"/>
                  <a:gd name="T12" fmla="*/ 20 w 20"/>
                  <a:gd name="T13" fmla="*/ 18 h 22"/>
                  <a:gd name="T14" fmla="*/ 19 w 20"/>
                  <a:gd name="T15" fmla="*/ 18 h 22"/>
                  <a:gd name="T16" fmla="*/ 15 w 20"/>
                  <a:gd name="T17" fmla="*/ 19 h 22"/>
                  <a:gd name="T18" fmla="*/ 6 w 20"/>
                  <a:gd name="T19" fmla="*/ 9 h 22"/>
                  <a:gd name="T20" fmla="*/ 20 w 20"/>
                  <a:gd name="T21" fmla="*/ 9 h 22"/>
                  <a:gd name="T22" fmla="*/ 20 w 20"/>
                  <a:gd name="T23" fmla="*/ 9 h 22"/>
                  <a:gd name="T24" fmla="*/ 10 w 20"/>
                  <a:gd name="T25" fmla="*/ 2 h 22"/>
                  <a:gd name="T26" fmla="*/ 14 w 20"/>
                  <a:gd name="T27" fmla="*/ 6 h 22"/>
                  <a:gd name="T28" fmla="*/ 6 w 20"/>
                  <a:gd name="T29" fmla="*/ 6 h 22"/>
                  <a:gd name="T30" fmla="*/ 10 w 20"/>
                  <a:gd name="T31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2">
                    <a:moveTo>
                      <a:pt x="20" y="9"/>
                    </a:moveTo>
                    <a:cubicBezTo>
                      <a:pt x="20" y="3"/>
                      <a:pt x="17" y="0"/>
                      <a:pt x="11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8"/>
                      <a:pt x="4" y="22"/>
                      <a:pt x="12" y="22"/>
                    </a:cubicBezTo>
                    <a:cubicBezTo>
                      <a:pt x="16" y="22"/>
                      <a:pt x="19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7" y="19"/>
                      <a:pt x="15" y="19"/>
                    </a:cubicBezTo>
                    <a:cubicBezTo>
                      <a:pt x="9" y="19"/>
                      <a:pt x="6" y="14"/>
                      <a:pt x="6" y="9"/>
                    </a:cubicBezTo>
                    <a:cubicBezTo>
                      <a:pt x="7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moveTo>
                      <a:pt x="10" y="2"/>
                    </a:moveTo>
                    <a:cubicBezTo>
                      <a:pt x="14" y="2"/>
                      <a:pt x="14" y="4"/>
                      <a:pt x="14" y="6"/>
                    </a:cubicBezTo>
                    <a:cubicBezTo>
                      <a:pt x="14" y="6"/>
                      <a:pt x="7" y="6"/>
                      <a:pt x="6" y="6"/>
                    </a:cubicBezTo>
                    <a:cubicBezTo>
                      <a:pt x="6" y="5"/>
                      <a:pt x="7" y="2"/>
                      <a:pt x="10" y="2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3633" y="1543"/>
                <a:ext cx="57" cy="76"/>
              </a:xfrm>
              <a:custGeom>
                <a:avLst/>
                <a:gdLst>
                  <a:gd name="T0" fmla="*/ 18 w 24"/>
                  <a:gd name="T1" fmla="*/ 10 h 32"/>
                  <a:gd name="T2" fmla="*/ 10 w 24"/>
                  <a:gd name="T3" fmla="*/ 14 h 32"/>
                  <a:gd name="T4" fmla="*/ 10 w 24"/>
                  <a:gd name="T5" fmla="*/ 0 h 32"/>
                  <a:gd name="T6" fmla="*/ 9 w 24"/>
                  <a:gd name="T7" fmla="*/ 0 h 32"/>
                  <a:gd name="T8" fmla="*/ 0 w 24"/>
                  <a:gd name="T9" fmla="*/ 1 h 32"/>
                  <a:gd name="T10" fmla="*/ 0 w 24"/>
                  <a:gd name="T11" fmla="*/ 3 h 32"/>
                  <a:gd name="T12" fmla="*/ 0 w 24"/>
                  <a:gd name="T13" fmla="*/ 3 h 32"/>
                  <a:gd name="T14" fmla="*/ 4 w 24"/>
                  <a:gd name="T15" fmla="*/ 6 h 32"/>
                  <a:gd name="T16" fmla="*/ 4 w 24"/>
                  <a:gd name="T17" fmla="*/ 32 h 32"/>
                  <a:gd name="T18" fmla="*/ 10 w 24"/>
                  <a:gd name="T19" fmla="*/ 32 h 32"/>
                  <a:gd name="T20" fmla="*/ 10 w 24"/>
                  <a:gd name="T21" fmla="*/ 21 h 32"/>
                  <a:gd name="T22" fmla="*/ 15 w 24"/>
                  <a:gd name="T23" fmla="*/ 14 h 32"/>
                  <a:gd name="T24" fmla="*/ 18 w 24"/>
                  <a:gd name="T25" fmla="*/ 18 h 32"/>
                  <a:gd name="T26" fmla="*/ 18 w 24"/>
                  <a:gd name="T27" fmla="*/ 32 h 32"/>
                  <a:gd name="T28" fmla="*/ 24 w 24"/>
                  <a:gd name="T29" fmla="*/ 32 h 32"/>
                  <a:gd name="T30" fmla="*/ 24 w 24"/>
                  <a:gd name="T31" fmla="*/ 18 h 32"/>
                  <a:gd name="T32" fmla="*/ 18 w 24"/>
                  <a:gd name="T33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32">
                    <a:moveTo>
                      <a:pt x="18" y="10"/>
                    </a:moveTo>
                    <a:cubicBezTo>
                      <a:pt x="13" y="10"/>
                      <a:pt x="11" y="12"/>
                      <a:pt x="10" y="14"/>
                    </a:cubicBezTo>
                    <a:cubicBezTo>
                      <a:pt x="10" y="12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4" y="4"/>
                      <a:pt x="4" y="6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7"/>
                      <a:pt x="13" y="14"/>
                      <a:pt x="15" y="14"/>
                    </a:cubicBezTo>
                    <a:cubicBezTo>
                      <a:pt x="18" y="14"/>
                      <a:pt x="18" y="16"/>
                      <a:pt x="18" y="18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5"/>
                      <a:pt x="24" y="10"/>
                      <a:pt x="18" y="1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7" name="Freeform 36"/>
              <p:cNvSpPr>
                <a:spLocks noEditPoints="1"/>
              </p:cNvSpPr>
              <p:nvPr/>
            </p:nvSpPr>
            <p:spPr bwMode="auto">
              <a:xfrm>
                <a:off x="3704" y="1567"/>
                <a:ext cx="47" cy="52"/>
              </a:xfrm>
              <a:custGeom>
                <a:avLst/>
                <a:gdLst>
                  <a:gd name="T0" fmla="*/ 20 w 20"/>
                  <a:gd name="T1" fmla="*/ 9 h 22"/>
                  <a:gd name="T2" fmla="*/ 11 w 20"/>
                  <a:gd name="T3" fmla="*/ 0 h 22"/>
                  <a:gd name="T4" fmla="*/ 0 w 20"/>
                  <a:gd name="T5" fmla="*/ 10 h 22"/>
                  <a:gd name="T6" fmla="*/ 12 w 20"/>
                  <a:gd name="T7" fmla="*/ 22 h 22"/>
                  <a:gd name="T8" fmla="*/ 20 w 20"/>
                  <a:gd name="T9" fmla="*/ 21 h 22"/>
                  <a:gd name="T10" fmla="*/ 20 w 20"/>
                  <a:gd name="T11" fmla="*/ 21 h 22"/>
                  <a:gd name="T12" fmla="*/ 20 w 20"/>
                  <a:gd name="T13" fmla="*/ 18 h 22"/>
                  <a:gd name="T14" fmla="*/ 19 w 20"/>
                  <a:gd name="T15" fmla="*/ 18 h 22"/>
                  <a:gd name="T16" fmla="*/ 15 w 20"/>
                  <a:gd name="T17" fmla="*/ 19 h 22"/>
                  <a:gd name="T18" fmla="*/ 6 w 20"/>
                  <a:gd name="T19" fmla="*/ 9 h 22"/>
                  <a:gd name="T20" fmla="*/ 20 w 20"/>
                  <a:gd name="T21" fmla="*/ 9 h 22"/>
                  <a:gd name="T22" fmla="*/ 20 w 20"/>
                  <a:gd name="T23" fmla="*/ 9 h 22"/>
                  <a:gd name="T24" fmla="*/ 10 w 20"/>
                  <a:gd name="T25" fmla="*/ 2 h 22"/>
                  <a:gd name="T26" fmla="*/ 14 w 20"/>
                  <a:gd name="T27" fmla="*/ 6 h 22"/>
                  <a:gd name="T28" fmla="*/ 6 w 20"/>
                  <a:gd name="T29" fmla="*/ 6 h 22"/>
                  <a:gd name="T30" fmla="*/ 10 w 20"/>
                  <a:gd name="T31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2">
                    <a:moveTo>
                      <a:pt x="20" y="9"/>
                    </a:moveTo>
                    <a:cubicBezTo>
                      <a:pt x="20" y="3"/>
                      <a:pt x="17" y="0"/>
                      <a:pt x="11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8"/>
                      <a:pt x="4" y="22"/>
                      <a:pt x="12" y="22"/>
                    </a:cubicBezTo>
                    <a:cubicBezTo>
                      <a:pt x="16" y="22"/>
                      <a:pt x="19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7" y="19"/>
                      <a:pt x="15" y="19"/>
                    </a:cubicBezTo>
                    <a:cubicBezTo>
                      <a:pt x="9" y="19"/>
                      <a:pt x="6" y="14"/>
                      <a:pt x="6" y="9"/>
                    </a:cubicBezTo>
                    <a:cubicBezTo>
                      <a:pt x="7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moveTo>
                      <a:pt x="10" y="2"/>
                    </a:moveTo>
                    <a:cubicBezTo>
                      <a:pt x="14" y="2"/>
                      <a:pt x="14" y="4"/>
                      <a:pt x="14" y="6"/>
                    </a:cubicBezTo>
                    <a:cubicBezTo>
                      <a:pt x="14" y="6"/>
                      <a:pt x="7" y="6"/>
                      <a:pt x="6" y="6"/>
                    </a:cubicBezTo>
                    <a:cubicBezTo>
                      <a:pt x="6" y="5"/>
                      <a:pt x="7" y="2"/>
                      <a:pt x="10" y="2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auto">
              <a:xfrm>
                <a:off x="3588" y="1553"/>
                <a:ext cx="38" cy="66"/>
              </a:xfrm>
              <a:custGeom>
                <a:avLst/>
                <a:gdLst>
                  <a:gd name="T0" fmla="*/ 4 w 16"/>
                  <a:gd name="T1" fmla="*/ 0 h 28"/>
                  <a:gd name="T2" fmla="*/ 4 w 16"/>
                  <a:gd name="T3" fmla="*/ 6 h 28"/>
                  <a:gd name="T4" fmla="*/ 0 w 16"/>
                  <a:gd name="T5" fmla="*/ 6 h 28"/>
                  <a:gd name="T6" fmla="*/ 0 w 16"/>
                  <a:gd name="T7" fmla="*/ 9 h 28"/>
                  <a:gd name="T8" fmla="*/ 4 w 16"/>
                  <a:gd name="T9" fmla="*/ 9 h 28"/>
                  <a:gd name="T10" fmla="*/ 4 w 16"/>
                  <a:gd name="T11" fmla="*/ 22 h 28"/>
                  <a:gd name="T12" fmla="*/ 12 w 16"/>
                  <a:gd name="T13" fmla="*/ 28 h 28"/>
                  <a:gd name="T14" fmla="*/ 15 w 16"/>
                  <a:gd name="T15" fmla="*/ 28 h 28"/>
                  <a:gd name="T16" fmla="*/ 16 w 16"/>
                  <a:gd name="T17" fmla="*/ 28 h 28"/>
                  <a:gd name="T18" fmla="*/ 16 w 16"/>
                  <a:gd name="T19" fmla="*/ 25 h 28"/>
                  <a:gd name="T20" fmla="*/ 15 w 16"/>
                  <a:gd name="T21" fmla="*/ 25 h 28"/>
                  <a:gd name="T22" fmla="*/ 13 w 16"/>
                  <a:gd name="T23" fmla="*/ 25 h 28"/>
                  <a:gd name="T24" fmla="*/ 10 w 16"/>
                  <a:gd name="T25" fmla="*/ 21 h 28"/>
                  <a:gd name="T26" fmla="*/ 10 w 16"/>
                  <a:gd name="T27" fmla="*/ 9 h 28"/>
                  <a:gd name="T28" fmla="*/ 16 w 16"/>
                  <a:gd name="T29" fmla="*/ 9 h 28"/>
                  <a:gd name="T30" fmla="*/ 16 w 16"/>
                  <a:gd name="T31" fmla="*/ 6 h 28"/>
                  <a:gd name="T32" fmla="*/ 10 w 16"/>
                  <a:gd name="T33" fmla="*/ 6 h 28"/>
                  <a:gd name="T34" fmla="*/ 10 w 16"/>
                  <a:gd name="T35" fmla="*/ 0 h 28"/>
                  <a:gd name="T36" fmla="*/ 4 w 16"/>
                  <a:gd name="T3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28">
                    <a:moveTo>
                      <a:pt x="4" y="0"/>
                    </a:moveTo>
                    <a:cubicBezTo>
                      <a:pt x="4" y="0"/>
                      <a:pt x="4" y="6"/>
                      <a:pt x="4" y="6"/>
                    </a:cubicBezTo>
                    <a:cubicBezTo>
                      <a:pt x="3" y="6"/>
                      <a:pt x="0" y="6"/>
                      <a:pt x="0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3" y="9"/>
                      <a:pt x="4" y="9"/>
                    </a:cubicBezTo>
                    <a:cubicBezTo>
                      <a:pt x="4" y="10"/>
                      <a:pt x="4" y="22"/>
                      <a:pt x="4" y="22"/>
                    </a:cubicBezTo>
                    <a:cubicBezTo>
                      <a:pt x="4" y="28"/>
                      <a:pt x="7" y="28"/>
                      <a:pt x="12" y="28"/>
                    </a:cubicBezTo>
                    <a:cubicBezTo>
                      <a:pt x="13" y="28"/>
                      <a:pt x="14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3" y="25"/>
                    </a:cubicBezTo>
                    <a:cubicBezTo>
                      <a:pt x="10" y="25"/>
                      <a:pt x="10" y="24"/>
                      <a:pt x="10" y="21"/>
                    </a:cubicBezTo>
                    <a:cubicBezTo>
                      <a:pt x="10" y="21"/>
                      <a:pt x="10" y="10"/>
                      <a:pt x="10" y="9"/>
                    </a:cubicBezTo>
                    <a:cubicBezTo>
                      <a:pt x="10" y="9"/>
                      <a:pt x="16" y="9"/>
                      <a:pt x="16" y="9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0" y="6"/>
                      <a:pt x="10" y="6"/>
                    </a:cubicBezTo>
                    <a:cubicBezTo>
                      <a:pt x="10" y="6"/>
                      <a:pt x="10" y="0"/>
                      <a:pt x="10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9" name="Freeform 38"/>
              <p:cNvSpPr>
                <a:spLocks/>
              </p:cNvSpPr>
              <p:nvPr/>
            </p:nvSpPr>
            <p:spPr bwMode="auto">
              <a:xfrm>
                <a:off x="3787" y="1546"/>
                <a:ext cx="82" cy="73"/>
              </a:xfrm>
              <a:custGeom>
                <a:avLst/>
                <a:gdLst>
                  <a:gd name="T0" fmla="*/ 35 w 35"/>
                  <a:gd name="T1" fmla="*/ 0 h 31"/>
                  <a:gd name="T2" fmla="*/ 29 w 35"/>
                  <a:gd name="T3" fmla="*/ 0 h 31"/>
                  <a:gd name="T4" fmla="*/ 29 w 35"/>
                  <a:gd name="T5" fmla="*/ 23 h 31"/>
                  <a:gd name="T6" fmla="*/ 14 w 35"/>
                  <a:gd name="T7" fmla="*/ 0 h 31"/>
                  <a:gd name="T8" fmla="*/ 0 w 35"/>
                  <a:gd name="T9" fmla="*/ 0 h 31"/>
                  <a:gd name="T10" fmla="*/ 0 w 35"/>
                  <a:gd name="T11" fmla="*/ 2 h 31"/>
                  <a:gd name="T12" fmla="*/ 1 w 35"/>
                  <a:gd name="T13" fmla="*/ 2 h 31"/>
                  <a:gd name="T14" fmla="*/ 5 w 35"/>
                  <a:gd name="T15" fmla="*/ 6 h 31"/>
                  <a:gd name="T16" fmla="*/ 5 w 35"/>
                  <a:gd name="T17" fmla="*/ 31 h 31"/>
                  <a:gd name="T18" fmla="*/ 11 w 35"/>
                  <a:gd name="T19" fmla="*/ 31 h 31"/>
                  <a:gd name="T20" fmla="*/ 11 w 35"/>
                  <a:gd name="T21" fmla="*/ 6 h 31"/>
                  <a:gd name="T22" fmla="*/ 27 w 35"/>
                  <a:gd name="T23" fmla="*/ 31 h 31"/>
                  <a:gd name="T24" fmla="*/ 35 w 35"/>
                  <a:gd name="T25" fmla="*/ 31 h 31"/>
                  <a:gd name="T26" fmla="*/ 35 w 35"/>
                  <a:gd name="T27" fmla="*/ 0 h 31"/>
                  <a:gd name="T28" fmla="*/ 35 w 35"/>
                  <a:gd name="T2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31">
                    <a:moveTo>
                      <a:pt x="35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21"/>
                      <a:pt x="29" y="23"/>
                    </a:cubicBezTo>
                    <a:cubicBezTo>
                      <a:pt x="28" y="21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5" y="3"/>
                      <a:pt x="5" y="3"/>
                      <a:pt x="5" y="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1"/>
                      <a:pt x="11" y="9"/>
                      <a:pt x="11" y="6"/>
                    </a:cubicBezTo>
                    <a:cubicBezTo>
                      <a:pt x="13" y="8"/>
                      <a:pt x="27" y="31"/>
                      <a:pt x="27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3883" y="1567"/>
                <a:ext cx="48" cy="52"/>
              </a:xfrm>
              <a:custGeom>
                <a:avLst/>
                <a:gdLst>
                  <a:gd name="T0" fmla="*/ 20 w 20"/>
                  <a:gd name="T1" fmla="*/ 9 h 22"/>
                  <a:gd name="T2" fmla="*/ 11 w 20"/>
                  <a:gd name="T3" fmla="*/ 0 h 22"/>
                  <a:gd name="T4" fmla="*/ 0 w 20"/>
                  <a:gd name="T5" fmla="*/ 10 h 22"/>
                  <a:gd name="T6" fmla="*/ 12 w 20"/>
                  <a:gd name="T7" fmla="*/ 22 h 22"/>
                  <a:gd name="T8" fmla="*/ 19 w 20"/>
                  <a:gd name="T9" fmla="*/ 21 h 22"/>
                  <a:gd name="T10" fmla="*/ 20 w 20"/>
                  <a:gd name="T11" fmla="*/ 21 h 22"/>
                  <a:gd name="T12" fmla="*/ 20 w 20"/>
                  <a:gd name="T13" fmla="*/ 18 h 22"/>
                  <a:gd name="T14" fmla="*/ 19 w 20"/>
                  <a:gd name="T15" fmla="*/ 18 h 22"/>
                  <a:gd name="T16" fmla="*/ 15 w 20"/>
                  <a:gd name="T17" fmla="*/ 19 h 22"/>
                  <a:gd name="T18" fmla="*/ 6 w 20"/>
                  <a:gd name="T19" fmla="*/ 9 h 22"/>
                  <a:gd name="T20" fmla="*/ 20 w 20"/>
                  <a:gd name="T21" fmla="*/ 9 h 22"/>
                  <a:gd name="T22" fmla="*/ 20 w 20"/>
                  <a:gd name="T23" fmla="*/ 9 h 22"/>
                  <a:gd name="T24" fmla="*/ 10 w 20"/>
                  <a:gd name="T25" fmla="*/ 2 h 22"/>
                  <a:gd name="T26" fmla="*/ 14 w 20"/>
                  <a:gd name="T27" fmla="*/ 6 h 22"/>
                  <a:gd name="T28" fmla="*/ 6 w 20"/>
                  <a:gd name="T29" fmla="*/ 6 h 22"/>
                  <a:gd name="T30" fmla="*/ 10 w 20"/>
                  <a:gd name="T31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2">
                    <a:moveTo>
                      <a:pt x="20" y="9"/>
                    </a:moveTo>
                    <a:cubicBezTo>
                      <a:pt x="20" y="3"/>
                      <a:pt x="17" y="0"/>
                      <a:pt x="11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8"/>
                      <a:pt x="4" y="22"/>
                      <a:pt x="12" y="22"/>
                    </a:cubicBezTo>
                    <a:cubicBezTo>
                      <a:pt x="16" y="22"/>
                      <a:pt x="18" y="21"/>
                      <a:pt x="19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7" y="19"/>
                      <a:pt x="15" y="19"/>
                    </a:cubicBezTo>
                    <a:cubicBezTo>
                      <a:pt x="8" y="19"/>
                      <a:pt x="6" y="14"/>
                      <a:pt x="6" y="9"/>
                    </a:cubicBezTo>
                    <a:cubicBezTo>
                      <a:pt x="7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moveTo>
                      <a:pt x="10" y="2"/>
                    </a:moveTo>
                    <a:cubicBezTo>
                      <a:pt x="13" y="2"/>
                      <a:pt x="14" y="4"/>
                      <a:pt x="14" y="6"/>
                    </a:cubicBezTo>
                    <a:cubicBezTo>
                      <a:pt x="14" y="6"/>
                      <a:pt x="7" y="6"/>
                      <a:pt x="6" y="6"/>
                    </a:cubicBezTo>
                    <a:cubicBezTo>
                      <a:pt x="6" y="5"/>
                      <a:pt x="7" y="2"/>
                      <a:pt x="10" y="2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41" name="Freeform 40"/>
              <p:cNvSpPr>
                <a:spLocks/>
              </p:cNvSpPr>
              <p:nvPr/>
            </p:nvSpPr>
            <p:spPr bwMode="auto">
              <a:xfrm>
                <a:off x="3997" y="1553"/>
                <a:ext cx="40" cy="66"/>
              </a:xfrm>
              <a:custGeom>
                <a:avLst/>
                <a:gdLst>
                  <a:gd name="T0" fmla="*/ 4 w 17"/>
                  <a:gd name="T1" fmla="*/ 0 h 28"/>
                  <a:gd name="T2" fmla="*/ 4 w 17"/>
                  <a:gd name="T3" fmla="*/ 6 h 28"/>
                  <a:gd name="T4" fmla="*/ 0 w 17"/>
                  <a:gd name="T5" fmla="*/ 6 h 28"/>
                  <a:gd name="T6" fmla="*/ 0 w 17"/>
                  <a:gd name="T7" fmla="*/ 9 h 28"/>
                  <a:gd name="T8" fmla="*/ 4 w 17"/>
                  <a:gd name="T9" fmla="*/ 9 h 28"/>
                  <a:gd name="T10" fmla="*/ 4 w 17"/>
                  <a:gd name="T11" fmla="*/ 22 h 28"/>
                  <a:gd name="T12" fmla="*/ 12 w 17"/>
                  <a:gd name="T13" fmla="*/ 28 h 28"/>
                  <a:gd name="T14" fmla="*/ 16 w 17"/>
                  <a:gd name="T15" fmla="*/ 28 h 28"/>
                  <a:gd name="T16" fmla="*/ 16 w 17"/>
                  <a:gd name="T17" fmla="*/ 28 h 28"/>
                  <a:gd name="T18" fmla="*/ 16 w 17"/>
                  <a:gd name="T19" fmla="*/ 25 h 28"/>
                  <a:gd name="T20" fmla="*/ 16 w 17"/>
                  <a:gd name="T21" fmla="*/ 25 h 28"/>
                  <a:gd name="T22" fmla="*/ 14 w 17"/>
                  <a:gd name="T23" fmla="*/ 25 h 28"/>
                  <a:gd name="T24" fmla="*/ 10 w 17"/>
                  <a:gd name="T25" fmla="*/ 21 h 28"/>
                  <a:gd name="T26" fmla="*/ 10 w 17"/>
                  <a:gd name="T27" fmla="*/ 9 h 28"/>
                  <a:gd name="T28" fmla="*/ 17 w 17"/>
                  <a:gd name="T29" fmla="*/ 9 h 28"/>
                  <a:gd name="T30" fmla="*/ 17 w 17"/>
                  <a:gd name="T31" fmla="*/ 6 h 28"/>
                  <a:gd name="T32" fmla="*/ 10 w 17"/>
                  <a:gd name="T33" fmla="*/ 6 h 28"/>
                  <a:gd name="T34" fmla="*/ 10 w 17"/>
                  <a:gd name="T35" fmla="*/ 0 h 28"/>
                  <a:gd name="T36" fmla="*/ 4 w 17"/>
                  <a:gd name="T3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28">
                    <a:moveTo>
                      <a:pt x="4" y="0"/>
                    </a:moveTo>
                    <a:cubicBezTo>
                      <a:pt x="4" y="0"/>
                      <a:pt x="4" y="6"/>
                      <a:pt x="4" y="6"/>
                    </a:cubicBezTo>
                    <a:cubicBezTo>
                      <a:pt x="4" y="6"/>
                      <a:pt x="0" y="6"/>
                      <a:pt x="0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4" y="9"/>
                      <a:pt x="4" y="9"/>
                    </a:cubicBezTo>
                    <a:cubicBezTo>
                      <a:pt x="4" y="10"/>
                      <a:pt x="4" y="22"/>
                      <a:pt x="4" y="22"/>
                    </a:cubicBezTo>
                    <a:cubicBezTo>
                      <a:pt x="4" y="28"/>
                      <a:pt x="8" y="28"/>
                      <a:pt x="12" y="28"/>
                    </a:cubicBezTo>
                    <a:cubicBezTo>
                      <a:pt x="14" y="28"/>
                      <a:pt x="15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0" y="25"/>
                      <a:pt x="10" y="24"/>
                      <a:pt x="10" y="21"/>
                    </a:cubicBezTo>
                    <a:cubicBezTo>
                      <a:pt x="10" y="21"/>
                      <a:pt x="10" y="10"/>
                      <a:pt x="10" y="9"/>
                    </a:cubicBezTo>
                    <a:cubicBezTo>
                      <a:pt x="11" y="9"/>
                      <a:pt x="17" y="9"/>
                      <a:pt x="17" y="9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1" y="6"/>
                      <a:pt x="10" y="6"/>
                    </a:cubicBezTo>
                    <a:cubicBezTo>
                      <a:pt x="10" y="6"/>
                      <a:pt x="10" y="0"/>
                      <a:pt x="10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auto">
              <a:xfrm>
                <a:off x="3933" y="1567"/>
                <a:ext cx="61" cy="52"/>
              </a:xfrm>
              <a:custGeom>
                <a:avLst/>
                <a:gdLst>
                  <a:gd name="T0" fmla="*/ 20 w 26"/>
                  <a:gd name="T1" fmla="*/ 7 h 22"/>
                  <a:gd name="T2" fmla="*/ 26 w 26"/>
                  <a:gd name="T3" fmla="*/ 0 h 22"/>
                  <a:gd name="T4" fmla="*/ 19 w 26"/>
                  <a:gd name="T5" fmla="*/ 0 h 22"/>
                  <a:gd name="T6" fmla="*/ 14 w 26"/>
                  <a:gd name="T7" fmla="*/ 7 h 22"/>
                  <a:gd name="T8" fmla="*/ 9 w 26"/>
                  <a:gd name="T9" fmla="*/ 0 h 22"/>
                  <a:gd name="T10" fmla="*/ 0 w 26"/>
                  <a:gd name="T11" fmla="*/ 0 h 22"/>
                  <a:gd name="T12" fmla="*/ 0 w 26"/>
                  <a:gd name="T13" fmla="*/ 2 h 22"/>
                  <a:gd name="T14" fmla="*/ 0 w 26"/>
                  <a:gd name="T15" fmla="*/ 2 h 22"/>
                  <a:gd name="T16" fmla="*/ 6 w 26"/>
                  <a:gd name="T17" fmla="*/ 5 h 22"/>
                  <a:gd name="T18" fmla="*/ 9 w 26"/>
                  <a:gd name="T19" fmla="*/ 10 h 22"/>
                  <a:gd name="T20" fmla="*/ 3 w 26"/>
                  <a:gd name="T21" fmla="*/ 17 h 22"/>
                  <a:gd name="T22" fmla="*/ 10 w 26"/>
                  <a:gd name="T23" fmla="*/ 17 h 22"/>
                  <a:gd name="T24" fmla="*/ 12 w 26"/>
                  <a:gd name="T25" fmla="*/ 14 h 22"/>
                  <a:gd name="T26" fmla="*/ 18 w 26"/>
                  <a:gd name="T27" fmla="*/ 22 h 22"/>
                  <a:gd name="T28" fmla="*/ 25 w 26"/>
                  <a:gd name="T29" fmla="*/ 22 h 22"/>
                  <a:gd name="T30" fmla="*/ 14 w 26"/>
                  <a:gd name="T31" fmla="*/ 7 h 22"/>
                  <a:gd name="T32" fmla="*/ 20 w 26"/>
                  <a:gd name="T3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2">
                    <a:moveTo>
                      <a:pt x="20" y="7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4" y="3"/>
                      <a:pt x="6" y="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0" y="7"/>
                      <a:pt x="20" y="7"/>
                      <a:pt x="20" y="7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6" name="Freeform 15"/>
            <p:cNvSpPr>
              <a:spLocks/>
            </p:cNvSpPr>
            <p:nvPr userDrawn="1"/>
          </p:nvSpPr>
          <p:spPr bwMode="auto">
            <a:xfrm>
              <a:off x="8926922" y="497314"/>
              <a:ext cx="44951" cy="29967"/>
            </a:xfrm>
            <a:custGeom>
              <a:avLst/>
              <a:gdLst>
                <a:gd name="T0" fmla="*/ 14 w 33"/>
                <a:gd name="T1" fmla="*/ 22 h 22"/>
                <a:gd name="T2" fmla="*/ 0 w 33"/>
                <a:gd name="T3" fmla="*/ 22 h 22"/>
                <a:gd name="T4" fmla="*/ 19 w 33"/>
                <a:gd name="T5" fmla="*/ 0 h 22"/>
                <a:gd name="T6" fmla="*/ 33 w 33"/>
                <a:gd name="T7" fmla="*/ 0 h 22"/>
                <a:gd name="T8" fmla="*/ 14 w 3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2">
                  <a:moveTo>
                    <a:pt x="14" y="22"/>
                  </a:moveTo>
                  <a:lnTo>
                    <a:pt x="0" y="22"/>
                  </a:lnTo>
                  <a:lnTo>
                    <a:pt x="19" y="0"/>
                  </a:lnTo>
                  <a:lnTo>
                    <a:pt x="33" y="0"/>
                  </a:lnTo>
                  <a:lnTo>
                    <a:pt x="14" y="22"/>
                  </a:ln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57" y="215840"/>
            <a:ext cx="1801719" cy="179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2625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71450" indent="-171450" algn="l" defTabSz="914400" rtl="0" eaLnBrk="1" latinLnBrk="0" hangingPunct="1">
      <a:lnSpc>
        <a:spcPct val="95000"/>
      </a:lnSpc>
      <a:spcBef>
        <a:spcPts val="800"/>
      </a:spcBef>
      <a:spcAft>
        <a:spcPts val="600"/>
      </a:spcAft>
      <a:buClr>
        <a:schemeClr val="accent2"/>
      </a:buClr>
      <a:buFont typeface="Wingdings" pitchFamily="2" charset="2"/>
      <a:buChar char="§"/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39725" indent="-165100" algn="l" defTabSz="914400" rtl="0" eaLnBrk="1" latinLnBrk="0" hangingPunct="1">
      <a:lnSpc>
        <a:spcPct val="85000"/>
      </a:lnSpc>
      <a:spcBef>
        <a:spcPts val="0"/>
      </a:spcBef>
      <a:spcAft>
        <a:spcPts val="400"/>
      </a:spcAft>
      <a:buClr>
        <a:schemeClr val="tx1">
          <a:lumMod val="85000"/>
          <a:lumOff val="15000"/>
        </a:schemeClr>
      </a:buClr>
      <a:buFont typeface="HelveticaNeueLT Std" pitchFamily="34" charset="0"/>
      <a:buChar char="‐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457200" indent="-117475" algn="l" defTabSz="914400" rtl="0" eaLnBrk="1" latinLnBrk="0" hangingPunct="1">
      <a:lnSpc>
        <a:spcPct val="85000"/>
      </a:lnSpc>
      <a:spcBef>
        <a:spcPts val="0"/>
      </a:spcBef>
      <a:spcAft>
        <a:spcPts val="400"/>
      </a:spcAft>
      <a:buClr>
        <a:schemeClr val="tx1">
          <a:lumMod val="85000"/>
          <a:lumOff val="15000"/>
        </a:schemeClr>
      </a:buClr>
      <a:buFont typeface="HelveticaNeueLT Std" pitchFamily="34" charset="0"/>
      <a:buChar char="‐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74675" indent="-117475" algn="l" defTabSz="914400" rtl="0" eaLnBrk="1" latinLnBrk="0" hangingPunct="1">
      <a:lnSpc>
        <a:spcPct val="85000"/>
      </a:lnSpc>
      <a:spcBef>
        <a:spcPts val="0"/>
      </a:spcBef>
      <a:spcAft>
        <a:spcPts val="400"/>
      </a:spcAft>
      <a:buClr>
        <a:schemeClr val="tx1">
          <a:lumMod val="85000"/>
          <a:lumOff val="15000"/>
        </a:schemeClr>
      </a:buClr>
      <a:buFont typeface="HelveticaNeueLT Std" pitchFamily="34" charset="0"/>
      <a:buChar char="‐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39775" indent="-165100" algn="l" defTabSz="914400" rtl="0" eaLnBrk="1" latinLnBrk="0" hangingPunct="1">
      <a:lnSpc>
        <a:spcPct val="85000"/>
      </a:lnSpc>
      <a:spcBef>
        <a:spcPts val="0"/>
      </a:spcBef>
      <a:spcAft>
        <a:spcPts val="400"/>
      </a:spcAft>
      <a:buClr>
        <a:schemeClr val="tx1">
          <a:lumMod val="85000"/>
          <a:lumOff val="15000"/>
        </a:schemeClr>
      </a:buClr>
      <a:buFont typeface="HelveticaNeueLT Std" pitchFamily="34" charset="0"/>
      <a:buChar char="‐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75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3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45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198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95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79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5475" y="869950"/>
            <a:ext cx="5826125" cy="3276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city.png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9"/>
          <a:stretch/>
        </p:blipFill>
        <p:spPr>
          <a:xfrm>
            <a:off x="-1141" y="-55310"/>
            <a:ext cx="9182571" cy="5253150"/>
          </a:xfrm>
          <a:prstGeom prst="rect">
            <a:avLst/>
          </a:prstGeom>
        </p:spPr>
      </p:pic>
      <p:sp>
        <p:nvSpPr>
          <p:cNvPr id="42" name="Rectangle 41"/>
          <p:cNvSpPr/>
          <p:nvPr userDrawn="1"/>
        </p:nvSpPr>
        <p:spPr>
          <a:xfrm rot="10800000">
            <a:off x="-12947" y="-11686"/>
            <a:ext cx="9194377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1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-537419" y="-1223434"/>
            <a:ext cx="9681419" cy="969823"/>
            <a:chOff x="0" y="0"/>
            <a:chExt cx="9144000" cy="915988"/>
          </a:xfrm>
          <a:effectLst/>
        </p:grpSpPr>
        <p:sp>
          <p:nvSpPr>
            <p:cNvPr id="49" name="AutoShape 42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9144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0" name="Rectangle 46"/>
            <p:cNvSpPr>
              <a:spLocks noChangeArrowheads="1"/>
            </p:cNvSpPr>
            <p:nvPr userDrawn="1"/>
          </p:nvSpPr>
          <p:spPr bwMode="auto">
            <a:xfrm>
              <a:off x="0" y="760413"/>
              <a:ext cx="7662863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-3865" y="3081173"/>
            <a:ext cx="9185296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8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0" y="1019128"/>
            <a:ext cx="9190512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4" name="Picture 3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grpSp>
        <p:nvGrpSpPr>
          <p:cNvPr id="105" name="Group 104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106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7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8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9" name="Freeform 108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1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2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3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4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5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6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7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8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9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0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1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2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3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4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5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6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7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8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129" name="Picture 128" descr="hds-w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8467" y="2520899"/>
            <a:ext cx="6131767" cy="646331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charset="2"/>
              <a:buNone/>
              <a:tabLst/>
              <a:defRPr sz="1800" cap="none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placeholder</a:t>
            </a:r>
          </a:p>
          <a:p>
            <a:r>
              <a:rPr lang="en-US" dirty="0" smtClean="0"/>
              <a:t>Subtitle placeholder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2548458" y="1052996"/>
            <a:ext cx="6131767" cy="1453141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rgbClr val="FFFFFF">
                    <a:alpha val="50000"/>
                  </a:srgbClr>
                </a:solidFill>
                <a:latin typeface="+mn-lt"/>
                <a:ea typeface="+mn-ea"/>
                <a:cs typeface="+mn-cs"/>
              </a:rPr>
              <a:t>© Hitachi Data Systems Corporation 2014. All rights reserved.</a:t>
            </a:r>
          </a:p>
        </p:txBody>
      </p:sp>
      <p:sp>
        <p:nvSpPr>
          <p:cNvPr id="48" name="Rectangle 47"/>
          <p:cNvSpPr/>
          <p:nvPr userDrawn="1"/>
        </p:nvSpPr>
        <p:spPr>
          <a:xfrm rot="10800000">
            <a:off x="-1" y="3249791"/>
            <a:ext cx="9190510" cy="4801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43" name="Picture 42" descr="IWI-RGB-150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41" name="TextBox 40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688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city.png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9"/>
          <a:stretch/>
        </p:blipFill>
        <p:spPr>
          <a:xfrm>
            <a:off x="-1141" y="-55310"/>
            <a:ext cx="9182571" cy="5253150"/>
          </a:xfrm>
          <a:prstGeom prst="rect">
            <a:avLst/>
          </a:prstGeom>
        </p:spPr>
      </p:pic>
      <p:sp>
        <p:nvSpPr>
          <p:cNvPr id="42" name="Rectangle 41"/>
          <p:cNvSpPr/>
          <p:nvPr userDrawn="1"/>
        </p:nvSpPr>
        <p:spPr>
          <a:xfrm rot="10800000">
            <a:off x="-12947" y="-11686"/>
            <a:ext cx="9194377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1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-537419" y="-1223434"/>
            <a:ext cx="9681419" cy="969823"/>
            <a:chOff x="0" y="0"/>
            <a:chExt cx="9144000" cy="915988"/>
          </a:xfrm>
          <a:effectLst/>
        </p:grpSpPr>
        <p:sp>
          <p:nvSpPr>
            <p:cNvPr id="49" name="AutoShape 42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9144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0" name="Rectangle 46"/>
            <p:cNvSpPr>
              <a:spLocks noChangeArrowheads="1"/>
            </p:cNvSpPr>
            <p:nvPr userDrawn="1"/>
          </p:nvSpPr>
          <p:spPr bwMode="auto">
            <a:xfrm>
              <a:off x="0" y="760413"/>
              <a:ext cx="7662863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-3865" y="3081173"/>
            <a:ext cx="9185296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8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0" y="1019128"/>
            <a:ext cx="9190512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4" name="Picture 3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grpSp>
        <p:nvGrpSpPr>
          <p:cNvPr id="105" name="Group 104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106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7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8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9" name="Freeform 108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1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2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3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4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5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6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7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8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9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0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1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2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3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4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5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6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7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8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129" name="Picture 128" descr="hds-w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8467" y="2520899"/>
            <a:ext cx="6131767" cy="646331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charset="2"/>
              <a:buNone/>
              <a:tabLst/>
              <a:defRPr sz="1800" cap="none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placeholder</a:t>
            </a:r>
          </a:p>
          <a:p>
            <a:r>
              <a:rPr lang="en-US" dirty="0" smtClean="0"/>
              <a:t>Subtitle placeholder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2548458" y="1052996"/>
            <a:ext cx="6131767" cy="1453141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rgbClr val="FFFFFF">
                    <a:alpha val="50000"/>
                  </a:srgbClr>
                </a:solidFill>
                <a:latin typeface="+mn-lt"/>
                <a:ea typeface="+mn-ea"/>
                <a:cs typeface="+mn-cs"/>
              </a:rPr>
              <a:t>© Hitachi Data Systems Corporation 2014. All rights reserved.</a:t>
            </a:r>
          </a:p>
        </p:txBody>
      </p:sp>
      <p:sp>
        <p:nvSpPr>
          <p:cNvPr id="48" name="Rectangle 47"/>
          <p:cNvSpPr/>
          <p:nvPr userDrawn="1"/>
        </p:nvSpPr>
        <p:spPr>
          <a:xfrm rot="10800000">
            <a:off x="-1" y="3249791"/>
            <a:ext cx="9190510" cy="4801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43" name="Picture 42" descr="IWI-RGB-150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41" name="Rectangle 40"/>
          <p:cNvSpPr/>
          <p:nvPr userDrawn="1"/>
        </p:nvSpPr>
        <p:spPr>
          <a:xfrm>
            <a:off x="282261" y="2779838"/>
            <a:ext cx="2077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CONFIDENTIAL – For use by </a:t>
            </a:r>
            <a:b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Hitachi Data Systems employees and </a:t>
            </a:r>
            <a:b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other audiences under NDA only.</a:t>
            </a:r>
            <a:endParaRPr lang="en-US" sz="800" b="1" dirty="0">
              <a:solidFill>
                <a:schemeClr val="accent2"/>
              </a:solidFill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811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-8467" y="-7718"/>
            <a:ext cx="9198979" cy="5166512"/>
          </a:xfrm>
          <a:prstGeom prst="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tx2"/>
              </a:gs>
              <a:gs pos="100000">
                <a:schemeClr val="tx2"/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-16936" y="1019128"/>
            <a:ext cx="9207448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43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4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9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2" name="Rectangle 71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3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4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5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6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7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8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9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0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1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2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3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5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6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7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8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9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0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91" name="Picture 90" descr="hds-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42" name="TextBox 41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rgbClr val="FFFFFF">
                    <a:alpha val="50000"/>
                  </a:srgbClr>
                </a:solidFill>
                <a:latin typeface="+mn-lt"/>
                <a:ea typeface="+mn-ea"/>
                <a:cs typeface="+mn-cs"/>
              </a:rPr>
              <a:t>© Hitachi Data Systems Corporation 2014. All rights reserved.</a:t>
            </a:r>
          </a:p>
        </p:txBody>
      </p:sp>
      <p:sp>
        <p:nvSpPr>
          <p:cNvPr id="58" name="Title 1"/>
          <p:cNvSpPr>
            <a:spLocks noGrp="1"/>
          </p:cNvSpPr>
          <p:nvPr>
            <p:ph type="ctrTitle" hasCustomPrompt="1"/>
          </p:nvPr>
        </p:nvSpPr>
        <p:spPr>
          <a:xfrm>
            <a:off x="2548467" y="1019128"/>
            <a:ext cx="6131767" cy="2230662"/>
          </a:xfrm>
          <a:prstGeom prst="rect">
            <a:avLst/>
          </a:prstGeom>
          <a:effectLst/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pic>
        <p:nvPicPr>
          <p:cNvPr id="37" name="Picture 36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sp>
        <p:nvSpPr>
          <p:cNvPr id="39" name="Rectangle 38"/>
          <p:cNvSpPr/>
          <p:nvPr userDrawn="1"/>
        </p:nvSpPr>
        <p:spPr>
          <a:xfrm rot="10800000">
            <a:off x="-16936" y="3249790"/>
            <a:ext cx="9207447" cy="48013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35" name="Picture 34" descr="IWI-RGB-150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36" name="TextBox 35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213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-8467" y="-7718"/>
            <a:ext cx="9170755" cy="5166512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-16936" y="1019128"/>
            <a:ext cx="9207448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43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4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9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2" name="Rectangle 71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3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4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5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6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7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8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9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0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1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2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3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5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6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7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8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9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0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91" name="Picture 90" descr="hds-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42" name="TextBox 41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rgbClr val="FFFFFF">
                    <a:alpha val="50000"/>
                  </a:srgbClr>
                </a:solidFill>
                <a:latin typeface="+mn-lt"/>
                <a:ea typeface="+mn-ea"/>
                <a:cs typeface="+mn-cs"/>
              </a:rPr>
              <a:t>© Hitachi Data Systems Corporation 2014. All rights reserved.</a:t>
            </a:r>
          </a:p>
        </p:txBody>
      </p:sp>
      <p:sp>
        <p:nvSpPr>
          <p:cNvPr id="47" name="Title 1"/>
          <p:cNvSpPr>
            <a:spLocks noGrp="1"/>
          </p:cNvSpPr>
          <p:nvPr>
            <p:ph type="ctrTitle" hasCustomPrompt="1"/>
          </p:nvPr>
        </p:nvSpPr>
        <p:spPr>
          <a:xfrm>
            <a:off x="2548467" y="1019128"/>
            <a:ext cx="6131767" cy="2230662"/>
          </a:xfrm>
          <a:prstGeom prst="rect">
            <a:avLst/>
          </a:prstGeom>
          <a:effectLst/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8" name="Rectangle 47"/>
          <p:cNvSpPr/>
          <p:nvPr userDrawn="1"/>
        </p:nvSpPr>
        <p:spPr>
          <a:xfrm rot="10800000">
            <a:off x="-16936" y="3249790"/>
            <a:ext cx="9207447" cy="48013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50" name="Picture 49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pic>
        <p:nvPicPr>
          <p:cNvPr id="39" name="Picture 38" descr="IWI-RGB-150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472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648200" y="967579"/>
            <a:ext cx="3898900" cy="43088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4130040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9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rgbClr val="3C8B1D"/>
                </a:solidFill>
                <a:effectLst/>
                <a:latin typeface="Trebuchet MS"/>
                <a:ea typeface="+mj-ea"/>
                <a:cs typeface="Trebuchet M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4001" y="4767263"/>
            <a:ext cx="1845322" cy="273844"/>
          </a:xfrm>
          <a:prstGeom prst="rect">
            <a:avLst/>
          </a:prstGeom>
        </p:spPr>
        <p:txBody>
          <a:bodyPr/>
          <a:lstStyle/>
          <a:p>
            <a:fld id="{F6A450CA-B2B1-4D98-9D66-162FF40BBDD1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8750" y="4767263"/>
            <a:ext cx="3757083" cy="273844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43279" y="4767263"/>
            <a:ext cx="56197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79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9684006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79129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947" y="0"/>
            <a:ext cx="9203459" cy="5197840"/>
          </a:xfrm>
          <a:prstGeom prst="rect">
            <a:avLst/>
          </a:prstGeom>
        </p:spPr>
      </p:pic>
      <p:sp>
        <p:nvSpPr>
          <p:cNvPr id="42" name="Rectangle 41"/>
          <p:cNvSpPr/>
          <p:nvPr userDrawn="1"/>
        </p:nvSpPr>
        <p:spPr>
          <a:xfrm rot="10800000">
            <a:off x="-12947" y="-11686"/>
            <a:ext cx="9194377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1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-537419" y="-1223434"/>
            <a:ext cx="9681419" cy="969823"/>
            <a:chOff x="0" y="0"/>
            <a:chExt cx="9144000" cy="915988"/>
          </a:xfrm>
          <a:effectLst/>
        </p:grpSpPr>
        <p:sp>
          <p:nvSpPr>
            <p:cNvPr id="49" name="AutoShape 42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9144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14141"/>
                </a:solidFill>
              </a:endParaRPr>
            </a:p>
          </p:txBody>
        </p:sp>
        <p:sp>
          <p:nvSpPr>
            <p:cNvPr id="50" name="Rectangle 46"/>
            <p:cNvSpPr>
              <a:spLocks noChangeArrowheads="1"/>
            </p:cNvSpPr>
            <p:nvPr userDrawn="1"/>
          </p:nvSpPr>
          <p:spPr bwMode="auto">
            <a:xfrm>
              <a:off x="0" y="760413"/>
              <a:ext cx="7662863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14141"/>
                </a:solidFill>
              </a:endParaRPr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-3865" y="3081173"/>
            <a:ext cx="9185296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8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-14935" y="1052996"/>
            <a:ext cx="9190512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pic>
        <p:nvPicPr>
          <p:cNvPr id="4" name="Picture 3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grpSp>
        <p:nvGrpSpPr>
          <p:cNvPr id="105" name="Group 104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106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07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08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09" name="Freeform 108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1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2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3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4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5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6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7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8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9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0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1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2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3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4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5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6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7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8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pic>
        <p:nvPicPr>
          <p:cNvPr id="129" name="Picture 128" descr="hds-w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8467" y="2520899"/>
            <a:ext cx="6131767" cy="646331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charset="2"/>
              <a:buNone/>
              <a:tabLst/>
              <a:defRPr sz="1800" cap="none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placeholder</a:t>
            </a:r>
          </a:p>
          <a:p>
            <a:r>
              <a:rPr lang="en-US" dirty="0" smtClean="0"/>
              <a:t>Subtitle placeholder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2548458" y="1052996"/>
            <a:ext cx="6131767" cy="1453141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FFFFFF">
                    <a:alpha val="50000"/>
                  </a:srgbClr>
                </a:solidFill>
              </a:rPr>
              <a:t>© Hitachi Data Systems Corporation 2014. All rights reserved.</a:t>
            </a:r>
          </a:p>
        </p:txBody>
      </p:sp>
      <p:sp>
        <p:nvSpPr>
          <p:cNvPr id="48" name="Rectangle 47"/>
          <p:cNvSpPr/>
          <p:nvPr userDrawn="1"/>
        </p:nvSpPr>
        <p:spPr>
          <a:xfrm rot="10800000">
            <a:off x="-1" y="3249791"/>
            <a:ext cx="9190510" cy="4801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pic>
        <p:nvPicPr>
          <p:cNvPr id="43" name="Picture 42" descr="IWI-RGB-150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41" name="TextBox 40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11F478C-84AE-4601-9BE4-60468A3A6C06}" type="slidenum">
              <a:rPr lang="en-US" sz="800" smtClean="0">
                <a:solidFill>
                  <a:prstClr val="white">
                    <a:alpha val="50000"/>
                  </a:prstClr>
                </a:solidFill>
              </a:rPr>
              <a:pPr/>
              <a:t>‹#›</a:t>
            </a:fld>
            <a:endParaRPr lang="en-US" sz="800" dirty="0">
              <a:solidFill>
                <a:prstClr val="white">
                  <a:alpha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8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947" y="0"/>
            <a:ext cx="9203459" cy="5197840"/>
          </a:xfrm>
          <a:prstGeom prst="rect">
            <a:avLst/>
          </a:prstGeom>
        </p:spPr>
      </p:pic>
      <p:sp>
        <p:nvSpPr>
          <p:cNvPr id="42" name="Rectangle 41"/>
          <p:cNvSpPr/>
          <p:nvPr userDrawn="1"/>
        </p:nvSpPr>
        <p:spPr>
          <a:xfrm rot="10800000">
            <a:off x="-12947" y="-11686"/>
            <a:ext cx="9194377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1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-537419" y="-1223434"/>
            <a:ext cx="9681419" cy="969823"/>
            <a:chOff x="0" y="0"/>
            <a:chExt cx="9144000" cy="915988"/>
          </a:xfrm>
          <a:effectLst/>
        </p:grpSpPr>
        <p:sp>
          <p:nvSpPr>
            <p:cNvPr id="49" name="AutoShape 42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9144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14141"/>
                </a:solidFill>
              </a:endParaRPr>
            </a:p>
          </p:txBody>
        </p:sp>
        <p:sp>
          <p:nvSpPr>
            <p:cNvPr id="50" name="Rectangle 46"/>
            <p:cNvSpPr>
              <a:spLocks noChangeArrowheads="1"/>
            </p:cNvSpPr>
            <p:nvPr userDrawn="1"/>
          </p:nvSpPr>
          <p:spPr bwMode="auto">
            <a:xfrm>
              <a:off x="0" y="760413"/>
              <a:ext cx="7662863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414141"/>
                </a:solidFill>
              </a:endParaRPr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-3865" y="3081173"/>
            <a:ext cx="9185296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8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-10264" y="1052996"/>
            <a:ext cx="9190512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pic>
        <p:nvPicPr>
          <p:cNvPr id="4" name="Picture 3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grpSp>
        <p:nvGrpSpPr>
          <p:cNvPr id="105" name="Group 104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106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07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08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09" name="Freeform 108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1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2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3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4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5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6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7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8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19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0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1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2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3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4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5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6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7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128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pic>
        <p:nvPicPr>
          <p:cNvPr id="129" name="Picture 128" descr="hds-w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8467" y="2520899"/>
            <a:ext cx="6131767" cy="646331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charset="2"/>
              <a:buNone/>
              <a:tabLst/>
              <a:defRPr sz="1800" cap="none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placeholder</a:t>
            </a:r>
          </a:p>
          <a:p>
            <a:r>
              <a:rPr lang="en-US" dirty="0" smtClean="0"/>
              <a:t>Subtitle placeholder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2548458" y="1052996"/>
            <a:ext cx="6131767" cy="1453141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FFFFFF">
                    <a:alpha val="50000"/>
                  </a:srgbClr>
                </a:solidFill>
              </a:rPr>
              <a:t>© Hitachi Data Systems Corporation 2014. All rights reserved.</a:t>
            </a:r>
          </a:p>
        </p:txBody>
      </p:sp>
      <p:sp>
        <p:nvSpPr>
          <p:cNvPr id="48" name="Rectangle 47"/>
          <p:cNvSpPr/>
          <p:nvPr userDrawn="1"/>
        </p:nvSpPr>
        <p:spPr>
          <a:xfrm rot="10800000">
            <a:off x="-1" y="3249791"/>
            <a:ext cx="9190510" cy="4801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pic>
        <p:nvPicPr>
          <p:cNvPr id="43" name="Picture 42" descr="IWI-RGB-150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44" name="TextBox 43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11F478C-84AE-4601-9BE4-60468A3A6C06}" type="slidenum">
              <a:rPr lang="en-US" sz="800" smtClean="0">
                <a:solidFill>
                  <a:prstClr val="white">
                    <a:alpha val="50000"/>
                  </a:prstClr>
                </a:solidFill>
              </a:rPr>
              <a:pPr/>
              <a:t>‹#›</a:t>
            </a:fld>
            <a:endParaRPr lang="en-US" sz="800" dirty="0">
              <a:solidFill>
                <a:prstClr val="white">
                  <a:alpha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33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-8467" y="-7718"/>
            <a:ext cx="9198979" cy="5166512"/>
          </a:xfrm>
          <a:prstGeom prst="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tx2"/>
              </a:gs>
              <a:gs pos="100000">
                <a:schemeClr val="tx2"/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41" name="Rectangle 40"/>
          <p:cNvSpPr/>
          <p:nvPr userDrawn="1"/>
        </p:nvSpPr>
        <p:spPr>
          <a:xfrm>
            <a:off x="-16936" y="1019128"/>
            <a:ext cx="9207448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43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44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69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2" name="Rectangle 71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3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4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5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6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7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8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9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0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1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2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3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4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5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6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7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8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9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90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pic>
        <p:nvPicPr>
          <p:cNvPr id="91" name="Picture 90" descr="hds-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42" name="TextBox 41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FFFFFF">
                    <a:alpha val="50000"/>
                  </a:srgbClr>
                </a:solidFill>
              </a:rPr>
              <a:t>© Hitachi Data Systems Corporation 2014. All rights reserved.</a:t>
            </a:r>
          </a:p>
        </p:txBody>
      </p:sp>
      <p:sp>
        <p:nvSpPr>
          <p:cNvPr id="58" name="Title 1"/>
          <p:cNvSpPr>
            <a:spLocks noGrp="1"/>
          </p:cNvSpPr>
          <p:nvPr>
            <p:ph type="ctrTitle" hasCustomPrompt="1"/>
          </p:nvPr>
        </p:nvSpPr>
        <p:spPr>
          <a:xfrm>
            <a:off x="2548467" y="1019128"/>
            <a:ext cx="6131767" cy="2230662"/>
          </a:xfrm>
          <a:prstGeom prst="rect">
            <a:avLst/>
          </a:prstGeom>
          <a:effectLst/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pic>
        <p:nvPicPr>
          <p:cNvPr id="37" name="Picture 36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sp>
        <p:nvSpPr>
          <p:cNvPr id="39" name="Rectangle 38"/>
          <p:cNvSpPr/>
          <p:nvPr userDrawn="1"/>
        </p:nvSpPr>
        <p:spPr>
          <a:xfrm rot="10800000">
            <a:off x="-16936" y="3249790"/>
            <a:ext cx="9207447" cy="48013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pic>
        <p:nvPicPr>
          <p:cNvPr id="35" name="Picture 34" descr="IWI-RGB-150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36" name="TextBox 35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11F478C-84AE-4601-9BE4-60468A3A6C06}" type="slidenum">
              <a:rPr lang="en-US" sz="800" smtClean="0">
                <a:solidFill>
                  <a:prstClr val="white">
                    <a:alpha val="50000"/>
                  </a:prstClr>
                </a:solidFill>
              </a:rPr>
              <a:pPr/>
              <a:t>‹#›</a:t>
            </a:fld>
            <a:endParaRPr lang="en-US" sz="800" dirty="0">
              <a:solidFill>
                <a:prstClr val="white">
                  <a:alpha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2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-8467" y="-7718"/>
            <a:ext cx="9170755" cy="5166512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-16936" y="1019128"/>
            <a:ext cx="9207448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43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44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69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2" name="Rectangle 71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3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4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5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6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7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8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79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0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1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2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3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4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5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6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7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8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9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90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pic>
        <p:nvPicPr>
          <p:cNvPr id="91" name="Picture 90" descr="hds-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42" name="TextBox 41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FFFFFF">
                    <a:alpha val="50000"/>
                  </a:srgbClr>
                </a:solidFill>
              </a:rPr>
              <a:t>© Hitachi Data Systems Corporation 2014. All rights reserved.</a:t>
            </a:r>
          </a:p>
        </p:txBody>
      </p:sp>
      <p:sp>
        <p:nvSpPr>
          <p:cNvPr id="47" name="Title 1"/>
          <p:cNvSpPr>
            <a:spLocks noGrp="1"/>
          </p:cNvSpPr>
          <p:nvPr>
            <p:ph type="ctrTitle" hasCustomPrompt="1"/>
          </p:nvPr>
        </p:nvSpPr>
        <p:spPr>
          <a:xfrm>
            <a:off x="2548467" y="1019128"/>
            <a:ext cx="6131767" cy="2230662"/>
          </a:xfrm>
          <a:prstGeom prst="rect">
            <a:avLst/>
          </a:prstGeom>
          <a:effectLst/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8" name="Rectangle 47"/>
          <p:cNvSpPr/>
          <p:nvPr userDrawn="1"/>
        </p:nvSpPr>
        <p:spPr>
          <a:xfrm rot="10800000">
            <a:off x="-16936" y="3249790"/>
            <a:ext cx="9207447" cy="48013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pic>
        <p:nvPicPr>
          <p:cNvPr id="50" name="Picture 49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pic>
        <p:nvPicPr>
          <p:cNvPr id="39" name="Picture 38" descr="IWI-RGB-150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11F478C-84AE-4601-9BE4-60468A3A6C06}" type="slidenum">
              <a:rPr lang="en-US" sz="800" smtClean="0">
                <a:solidFill>
                  <a:prstClr val="white">
                    <a:alpha val="50000"/>
                  </a:prstClr>
                </a:solidFill>
              </a:rPr>
              <a:pPr/>
              <a:t>‹#›</a:t>
            </a:fld>
            <a:endParaRPr lang="en-US" sz="800" dirty="0">
              <a:solidFill>
                <a:prstClr val="white">
                  <a:alpha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9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13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8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pic>
        <p:nvPicPr>
          <p:cNvPr id="4" name="Picture 3" descr="PPT-WORDS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pic>
        <p:nvPicPr>
          <p:cNvPr id="4" name="Picture 3" descr="PPT-WORDS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1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648200" y="967579"/>
            <a:ext cx="3898900" cy="43088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4130040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21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131505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37054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583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7854"/>
            <a:ext cx="4038600" cy="229755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>
              <a:defRPr lang="en-US" smtClean="0">
                <a:latin typeface="+mn-lt"/>
              </a:defRPr>
            </a:lvl1pPr>
            <a:lvl2pPr>
              <a:defRPr lang="en-US" smtClean="0">
                <a:latin typeface="+mn-lt"/>
              </a:defRPr>
            </a:lvl2pPr>
            <a:lvl3pPr>
              <a:defRPr lang="en-US" smtClean="0">
                <a:latin typeface="+mn-lt"/>
              </a:defRPr>
            </a:lvl3pPr>
            <a:lvl4pPr>
              <a:defRPr lang="en-US" smtClean="0">
                <a:latin typeface="+mn-lt"/>
              </a:defRPr>
            </a:lvl4pPr>
            <a:lvl5pPr>
              <a:defRPr lang="en-US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12422" y="4958835"/>
            <a:ext cx="86105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C20014"/>
                </a:solidFill>
              </a:rPr>
              <a:t>CONFIDENTIAL – For use by Hitachi Data Systems employees and other audiences under NDA only.</a:t>
            </a:r>
            <a:endParaRPr lang="en-US" sz="1000" b="1" dirty="0">
              <a:solidFill>
                <a:srgbClr val="C200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6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w/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114800" cy="22975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>
              <a:defRPr 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buFont typeface="Arial" pitchFamily="34" charset="0"/>
              <a:buChar char="•"/>
              <a:defRPr lang="en-US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>
              <a:buClr>
                <a:schemeClr val="bg2"/>
              </a:buClr>
              <a:defRPr lang="en-US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>
              <a:buClr>
                <a:schemeClr val="bg2"/>
              </a:buClr>
              <a:defRPr lang="en-US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>
              <a:buFont typeface="Arial" pitchFamily="34" charset="0"/>
              <a:buChar char="•"/>
              <a:defRPr 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583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892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854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583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</p:spTree>
    <p:extLst>
      <p:ext uri="{BB962C8B-B14F-4D97-AF65-F5344CB8AC3E}">
        <p14:creationId xmlns:p14="http://schemas.microsoft.com/office/powerpoint/2010/main" val="397104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86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/>
          <p:cNvSpPr>
            <a:spLocks noGrp="1"/>
          </p:cNvSpPr>
          <p:nvPr>
            <p:ph type="ctrTitle" hasCustomPrompt="1"/>
          </p:nvPr>
        </p:nvSpPr>
        <p:spPr>
          <a:xfrm>
            <a:off x="457201" y="1851660"/>
            <a:ext cx="7207882" cy="110251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50" baseline="0">
                <a:solidFill>
                  <a:srgbClr val="008EAA"/>
                </a:solidFill>
                <a:latin typeface="+mj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39" name="TextBox 38"/>
          <p:cNvSpPr txBox="1"/>
          <p:nvPr userDrawn="1"/>
        </p:nvSpPr>
        <p:spPr>
          <a:xfrm>
            <a:off x="9525" y="4945083"/>
            <a:ext cx="30168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11F478C-84AE-4601-9BE4-60468A3A6C06}" type="slidenum">
              <a:rPr lang="en-US" sz="750" smtClean="0">
                <a:solidFill>
                  <a:srgbClr val="414141">
                    <a:alpha val="50000"/>
                  </a:srgbClr>
                </a:solidFill>
              </a:rPr>
              <a:pPr/>
              <a:t>‹#›</a:t>
            </a:fld>
            <a:endParaRPr lang="en-US" sz="750" dirty="0">
              <a:solidFill>
                <a:srgbClr val="414141">
                  <a:alpha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09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fidential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12422" y="4958835"/>
            <a:ext cx="86105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C20014"/>
                </a:solidFill>
              </a:rPr>
              <a:t>CONFIDENTIAL – For use by Hitachi Data Systems employees and other audiences under NDA only.</a:t>
            </a:r>
            <a:endParaRPr lang="en-US" sz="1000" b="1" dirty="0">
              <a:solidFill>
                <a:srgbClr val="C200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36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5"/>
          <p:cNvSpPr>
            <a:spLocks noChangeArrowheads="1"/>
          </p:cNvSpPr>
          <p:nvPr userDrawn="1"/>
        </p:nvSpPr>
        <p:spPr bwMode="auto">
          <a:xfrm>
            <a:off x="449264" y="4980385"/>
            <a:ext cx="28797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r"/>
            <a:r>
              <a:rPr lang="en-US" altLang="ja-JP" sz="800" b="1" dirty="0"/>
              <a:t>© </a:t>
            </a:r>
            <a:r>
              <a:rPr lang="en-US" altLang="ja-JP" sz="1000" b="1" dirty="0" smtClean="0"/>
              <a:t>2014 </a:t>
            </a:r>
            <a:r>
              <a:rPr lang="en-US" altLang="ja-JP" sz="1000" b="1" dirty="0"/>
              <a:t>HITACHI RESTRICTED CONFIDENTIAL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970564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5"/>
          <p:cNvSpPr>
            <a:spLocks noChangeArrowheads="1"/>
          </p:cNvSpPr>
          <p:nvPr userDrawn="1"/>
        </p:nvSpPr>
        <p:spPr bwMode="auto">
          <a:xfrm>
            <a:off x="449264" y="4980385"/>
            <a:ext cx="28797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r"/>
            <a:r>
              <a:rPr lang="en-US" altLang="ja-JP" sz="800" b="1" dirty="0"/>
              <a:t>© </a:t>
            </a:r>
            <a:r>
              <a:rPr lang="en-US" altLang="ja-JP" sz="1000" b="1" dirty="0" smtClean="0"/>
              <a:t>2014 </a:t>
            </a:r>
            <a:r>
              <a:rPr lang="en-US" altLang="ja-JP" sz="1000" b="1" dirty="0"/>
              <a:t>HITACHI RESTRICTED CONFIDENTIAL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82869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5"/>
          <p:cNvSpPr>
            <a:spLocks noChangeArrowheads="1"/>
          </p:cNvSpPr>
          <p:nvPr userDrawn="1"/>
        </p:nvSpPr>
        <p:spPr bwMode="auto">
          <a:xfrm>
            <a:off x="449264" y="4980385"/>
            <a:ext cx="28797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r"/>
            <a:r>
              <a:rPr lang="en-US" altLang="ja-JP" sz="800" b="1" dirty="0"/>
              <a:t>© </a:t>
            </a:r>
            <a:r>
              <a:rPr lang="en-US" altLang="ja-JP" sz="1000" b="1" dirty="0" smtClean="0"/>
              <a:t>2014 </a:t>
            </a:r>
            <a:r>
              <a:rPr lang="en-US" altLang="ja-JP" sz="1000" b="1" dirty="0"/>
              <a:t>HITACHI RESTRICTED CONFIDENTIAL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40005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5"/>
          <p:cNvSpPr>
            <a:spLocks noChangeArrowheads="1"/>
          </p:cNvSpPr>
          <p:nvPr userDrawn="1"/>
        </p:nvSpPr>
        <p:spPr bwMode="auto">
          <a:xfrm>
            <a:off x="449264" y="4980385"/>
            <a:ext cx="28797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333333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r"/>
            <a:r>
              <a:rPr lang="en-US" altLang="ja-JP" sz="800" b="1" dirty="0"/>
              <a:t>© </a:t>
            </a:r>
            <a:r>
              <a:rPr lang="en-US" altLang="ja-JP" sz="1000" b="1" dirty="0" smtClean="0"/>
              <a:t>2014 </a:t>
            </a:r>
            <a:r>
              <a:rPr lang="en-US" altLang="ja-JP" sz="1000" b="1" dirty="0"/>
              <a:t>HITACHI RESTRICTED CONFIDENTIAL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793615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5812"/>
            <a:ext cx="7086600" cy="249299"/>
          </a:xfrm>
        </p:spPr>
        <p:txBody>
          <a:bodyPr/>
          <a:lstStyle>
            <a:lvl1pPr>
              <a:defRPr sz="2400" b="1">
                <a:latin typeface="+mj-lt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28600" y="679847"/>
            <a:ext cx="8669338" cy="19613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89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baseline="0">
                <a:latin typeface="Arial" pitchFamily="34" charset="0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854"/>
            <a:ext cx="8229600" cy="196130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583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none" baseline="0">
                <a:solidFill>
                  <a:srgbClr val="6D6E71"/>
                </a:solidFill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</p:spTree>
    <p:extLst>
      <p:ext uri="{BB962C8B-B14F-4D97-AF65-F5344CB8AC3E}">
        <p14:creationId xmlns:p14="http://schemas.microsoft.com/office/powerpoint/2010/main" val="236547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66713" y="785813"/>
            <a:ext cx="8410575" cy="34621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tabLst/>
              <a:defRPr sz="2000" b="0">
                <a:solidFill>
                  <a:schemeClr val="bg2"/>
                </a:solidFill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 bwMode="gray">
          <a:xfrm>
            <a:off x="366713" y="325438"/>
            <a:ext cx="8410575" cy="460375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>
              <a:lnSpc>
                <a:spcPct val="90000"/>
              </a:lnSpc>
              <a:defRPr sz="32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301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3631" y="4937511"/>
            <a:ext cx="6384248" cy="478593"/>
          </a:xfrm>
        </p:spPr>
        <p:txBody>
          <a:bodyPr/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tabLst>
                <a:tab pos="2246313" algn="l"/>
                <a:tab pos="2514600" algn="l"/>
              </a:tabLst>
              <a:defRPr sz="2000"/>
            </a:lvl1pPr>
            <a:lvl5pPr>
              <a:buFontTx/>
              <a:buNone/>
              <a:defRPr/>
            </a:lvl5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>
                <a:tab pos="2246313" algn="l"/>
                <a:tab pos="2514600" algn="l"/>
              </a:tabLst>
              <a:defRPr/>
            </a:pPr>
            <a:r>
              <a:rPr lang="en-US" sz="800" b="1" kern="12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CONFIDENTIAL – For use by Hitachi Data Systems employees and other audiences under NDA only.</a:t>
            </a:r>
            <a:endParaRPr lang="en-US" sz="800" b="1" dirty="0" smtClean="0">
              <a:solidFill>
                <a:srgbClr val="C00000"/>
              </a:solidFill>
            </a:endParaRP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364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3631" y="4937511"/>
            <a:ext cx="6384248" cy="478593"/>
          </a:xfrm>
        </p:spPr>
        <p:txBody>
          <a:bodyPr/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tabLst>
                <a:tab pos="2246313" algn="l"/>
                <a:tab pos="2514600" algn="l"/>
              </a:tabLst>
              <a:defRPr sz="2000"/>
            </a:lvl1pPr>
            <a:lvl5pPr>
              <a:buFontTx/>
              <a:buNone/>
              <a:defRPr/>
            </a:lvl5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>
                <a:tab pos="2246313" algn="l"/>
                <a:tab pos="2514600" algn="l"/>
              </a:tabLst>
              <a:defRPr/>
            </a:pPr>
            <a:r>
              <a:rPr lang="en-US" sz="800" b="1" kern="12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CONFIDENTIAL – For use by Hitachi Data Systems employees and other audiences under NDA only.</a:t>
            </a:r>
            <a:endParaRPr lang="en-US" sz="800" b="1" dirty="0" smtClean="0">
              <a:solidFill>
                <a:srgbClr val="C00000"/>
              </a:solidFill>
            </a:endParaRP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5362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3631" y="4937511"/>
            <a:ext cx="6384248" cy="478593"/>
          </a:xfrm>
        </p:spPr>
        <p:txBody>
          <a:bodyPr/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tabLst>
                <a:tab pos="2246313" algn="l"/>
                <a:tab pos="2514600" algn="l"/>
              </a:tabLst>
              <a:defRPr sz="2000"/>
            </a:lvl1pPr>
            <a:lvl5pPr>
              <a:buFontTx/>
              <a:buNone/>
              <a:defRPr/>
            </a:lvl5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>
                <a:tab pos="2246313" algn="l"/>
                <a:tab pos="2514600" algn="l"/>
              </a:tabLst>
              <a:defRPr/>
            </a:pPr>
            <a:r>
              <a:rPr lang="en-US" sz="800" b="1" kern="12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CONFIDENTIAL – For use by Hitachi Data Systems employees and other audiences under NDA only.</a:t>
            </a:r>
            <a:endParaRPr lang="en-US" sz="800" b="1" dirty="0" smtClean="0">
              <a:solidFill>
                <a:srgbClr val="C00000"/>
              </a:solidFill>
            </a:endParaRP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2447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3631" y="4937511"/>
            <a:ext cx="6384248" cy="478593"/>
          </a:xfrm>
        </p:spPr>
        <p:txBody>
          <a:bodyPr/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tabLst>
                <a:tab pos="2246313" algn="l"/>
                <a:tab pos="2514600" algn="l"/>
              </a:tabLst>
              <a:defRPr sz="2000"/>
            </a:lvl1pPr>
            <a:lvl5pPr>
              <a:buFontTx/>
              <a:buNone/>
              <a:defRPr/>
            </a:lvl5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>
                <a:tab pos="2246313" algn="l"/>
                <a:tab pos="2514600" algn="l"/>
              </a:tabLst>
              <a:defRPr/>
            </a:pPr>
            <a:r>
              <a:rPr lang="en-US" sz="800" b="1" kern="12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CONFIDENTIAL – For use by Hitachi Data Systems employees and other audiences under NDA only.</a:t>
            </a:r>
            <a:endParaRPr lang="en-US" sz="800" b="1" dirty="0" smtClean="0">
              <a:solidFill>
                <a:srgbClr val="C00000"/>
              </a:solidFill>
            </a:endParaRP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824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3631" y="4937511"/>
            <a:ext cx="6384248" cy="478593"/>
          </a:xfrm>
        </p:spPr>
        <p:txBody>
          <a:bodyPr/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tabLst>
                <a:tab pos="2246313" algn="l"/>
                <a:tab pos="2514600" algn="l"/>
              </a:tabLst>
              <a:defRPr sz="2000"/>
            </a:lvl1pPr>
            <a:lvl5pPr>
              <a:buFontTx/>
              <a:buNone/>
              <a:defRPr/>
            </a:lvl5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>
                <a:tab pos="2246313" algn="l"/>
                <a:tab pos="2514600" algn="l"/>
              </a:tabLst>
              <a:defRPr/>
            </a:pPr>
            <a:r>
              <a:rPr lang="en-US" sz="800" b="1" kern="12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CONFIDENTIAL – For use by Hitachi Data Systems employees and other audiences under NDA only.</a:t>
            </a:r>
            <a:endParaRPr lang="en-US" sz="800" b="1" dirty="0" smtClean="0">
              <a:solidFill>
                <a:srgbClr val="C00000"/>
              </a:solidFill>
            </a:endParaRP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7743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3631" y="4937511"/>
            <a:ext cx="6384248" cy="478593"/>
          </a:xfrm>
        </p:spPr>
        <p:txBody>
          <a:bodyPr/>
          <a:lstStyle>
            <a:lvl1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None/>
              <a:tabLst>
                <a:tab pos="2246313" algn="l"/>
                <a:tab pos="2514600" algn="l"/>
              </a:tabLst>
              <a:defRPr sz="2000"/>
            </a:lvl1pPr>
            <a:lvl5pPr>
              <a:buFontTx/>
              <a:buNone/>
              <a:defRPr/>
            </a:lvl5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>
                <a:tab pos="2246313" algn="l"/>
                <a:tab pos="2514600" algn="l"/>
              </a:tabLst>
              <a:defRPr/>
            </a:pPr>
            <a:r>
              <a:rPr lang="en-US" sz="800" b="1" kern="12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CONFIDENTIAL – For use by Hitachi Data Systems employees and other audiences under NDA only.</a:t>
            </a:r>
            <a:endParaRPr lang="en-US" sz="800" b="1" dirty="0" smtClean="0">
              <a:solidFill>
                <a:srgbClr val="C00000"/>
              </a:solidFill>
            </a:endParaRP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950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58466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 bwMode="auto">
          <a:xfrm>
            <a:off x="3378202" y="4945082"/>
            <a:ext cx="2351926" cy="21544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rtlCol="0" anchor="t" anchorCtr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b="1" dirty="0" smtClean="0">
                <a:solidFill>
                  <a:srgbClr val="414141"/>
                </a:solidFill>
              </a:rPr>
              <a:t>Hitachi Data Systems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4127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58466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 bwMode="auto">
          <a:xfrm>
            <a:off x="3378202" y="4945082"/>
            <a:ext cx="2351926" cy="21544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rtlCol="0" anchor="t" anchorCtr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b="1" dirty="0" smtClean="0">
                <a:solidFill>
                  <a:srgbClr val="414141"/>
                </a:solidFill>
              </a:rPr>
              <a:t>Hitachi Data Systems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8735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2"/>
            <a:ext cx="8229600" cy="158466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0"/>
            <a:ext cx="6858000" cy="567675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 bwMode="auto">
          <a:xfrm>
            <a:off x="3378202" y="4945082"/>
            <a:ext cx="2351926" cy="21544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rtlCol="0" anchor="t" anchorCtr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b="1" dirty="0" smtClean="0">
                <a:solidFill>
                  <a:srgbClr val="414141"/>
                </a:solidFill>
              </a:rPr>
              <a:t>Hitachi Data Systems 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61204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21602"/>
            <a:ext cx="5836024" cy="56767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854"/>
            <a:ext cx="8229600" cy="211288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583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</p:spTree>
    <p:extLst>
      <p:ext uri="{BB962C8B-B14F-4D97-AF65-F5344CB8AC3E}">
        <p14:creationId xmlns:p14="http://schemas.microsoft.com/office/powerpoint/2010/main" val="403509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21602"/>
            <a:ext cx="5836024" cy="56767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854"/>
            <a:ext cx="8229600" cy="211288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583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</p:spTree>
    <p:extLst>
      <p:ext uri="{BB962C8B-B14F-4D97-AF65-F5344CB8AC3E}">
        <p14:creationId xmlns:p14="http://schemas.microsoft.com/office/powerpoint/2010/main" val="191418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7854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583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2902227" y="4979504"/>
            <a:ext cx="3260035" cy="16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10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-8467" y="-7718"/>
            <a:ext cx="9198979" cy="516651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-16936" y="1019128"/>
            <a:ext cx="9207448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43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44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69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2" name="Rectangle 71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3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4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5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6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7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8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79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0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1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2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3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4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5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6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7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8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89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90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>
                <a:solidFill>
                  <a:prstClr val="white"/>
                </a:solidFill>
              </a:endParaRPr>
            </a:p>
          </p:txBody>
        </p:sp>
      </p:grpSp>
      <p:pic>
        <p:nvPicPr>
          <p:cNvPr id="91" name="Picture 90" descr="hds-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42" name="TextBox 41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FFFFFF">
                    <a:alpha val="50000"/>
                  </a:srgbClr>
                </a:solidFill>
              </a:rPr>
              <a:t>© Hitachi Data Systems Corporation 2014. All rights reserved.</a:t>
            </a:r>
          </a:p>
        </p:txBody>
      </p:sp>
      <p:sp>
        <p:nvSpPr>
          <p:cNvPr id="47" name="Title 1"/>
          <p:cNvSpPr>
            <a:spLocks noGrp="1"/>
          </p:cNvSpPr>
          <p:nvPr>
            <p:ph type="ctrTitle" hasCustomPrompt="1"/>
          </p:nvPr>
        </p:nvSpPr>
        <p:spPr>
          <a:xfrm>
            <a:off x="2548467" y="1019128"/>
            <a:ext cx="6131767" cy="2230662"/>
          </a:xfrm>
          <a:prstGeom prst="rect">
            <a:avLst/>
          </a:prstGeom>
          <a:effectLst/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8" name="Rectangle 47"/>
          <p:cNvSpPr/>
          <p:nvPr userDrawn="1"/>
        </p:nvSpPr>
        <p:spPr>
          <a:xfrm rot="10800000">
            <a:off x="-16936" y="3249790"/>
            <a:ext cx="9207447" cy="48013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pic>
        <p:nvPicPr>
          <p:cNvPr id="39" name="Picture 38" descr="IWI-RGB-150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11F478C-84AE-4601-9BE4-60468A3A6C06}" type="slidenum">
              <a:rPr lang="en-US" sz="800" smtClean="0">
                <a:solidFill>
                  <a:prstClr val="white">
                    <a:alpha val="50000"/>
                  </a:prstClr>
                </a:solidFill>
              </a:rPr>
              <a:pPr/>
              <a:t>‹#›</a:t>
            </a:fld>
            <a:endParaRPr lang="en-US" sz="800" dirty="0">
              <a:solidFill>
                <a:prstClr val="white">
                  <a:alpha val="50000"/>
                </a:prstClr>
              </a:solidFill>
            </a:endParaRPr>
          </a:p>
        </p:txBody>
      </p:sp>
      <p:pic>
        <p:nvPicPr>
          <p:cNvPr id="36" name="Picture 35" descr="PPT-WORDS.pn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3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59"/>
            <a:ext cx="8229600" cy="195899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734476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 placeholder</a:t>
            </a:r>
          </a:p>
        </p:txBody>
      </p:sp>
      <p:sp>
        <p:nvSpPr>
          <p:cNvPr id="37" name="Title Placeholder 1"/>
          <p:cNvSpPr>
            <a:spLocks noGrp="1"/>
          </p:cNvSpPr>
          <p:nvPr>
            <p:ph type="title"/>
          </p:nvPr>
        </p:nvSpPr>
        <p:spPr>
          <a:xfrm>
            <a:off x="457200" y="21602"/>
            <a:ext cx="6858000" cy="567675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3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" y="0"/>
            <a:ext cx="9145613" cy="5153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" y="4"/>
            <a:ext cx="9160095" cy="848792"/>
          </a:xfrm>
          <a:prstGeom prst="rect">
            <a:avLst/>
          </a:prstGeom>
          <a:gradFill flip="none" rotWithShape="1">
            <a:gsLst>
              <a:gs pos="73000">
                <a:schemeClr val="bg1">
                  <a:alpha val="12000"/>
                </a:schemeClr>
              </a:gs>
              <a:gs pos="0">
                <a:schemeClr val="bg2">
                  <a:lumMod val="20000"/>
                  <a:lumOff val="80000"/>
                </a:schemeClr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80" name="AutoShape 42"/>
          <p:cNvSpPr>
            <a:spLocks noChangeAspect="1" noChangeArrowheads="1" noTextEdit="1"/>
          </p:cNvSpPr>
          <p:nvPr userDrawn="1"/>
        </p:nvSpPr>
        <p:spPr bwMode="auto">
          <a:xfrm>
            <a:off x="-2081054" y="-12701"/>
            <a:ext cx="11241148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3" name="Text Placeholder 53"/>
          <p:cNvSpPr>
            <a:spLocks noGrp="1"/>
          </p:cNvSpPr>
          <p:nvPr userDrawn="1">
            <p:ph type="body" idx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3" name="Rectangle 32"/>
          <p:cNvSpPr/>
          <p:nvPr userDrawn="1"/>
        </p:nvSpPr>
        <p:spPr>
          <a:xfrm rot="10800000">
            <a:off x="-8468" y="821940"/>
            <a:ext cx="9144000" cy="48010"/>
          </a:xfrm>
          <a:prstGeom prst="rect">
            <a:avLst/>
          </a:prstGeom>
          <a:gradFill>
            <a:gsLst>
              <a:gs pos="100000">
                <a:schemeClr val="accent2"/>
              </a:gs>
              <a:gs pos="15000">
                <a:schemeClr val="accent2">
                  <a:alpha val="0"/>
                </a:schemeClr>
              </a:gs>
              <a:gs pos="66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chemeClr val="bg2">
                    <a:lumMod val="75000"/>
                    <a:alpha val="50000"/>
                  </a:schemeClr>
                </a:solidFill>
                <a:latin typeface="+mn-lt"/>
                <a:ea typeface="+mn-ea"/>
                <a:cs typeface="+mn-cs"/>
              </a:rPr>
              <a:t>© Hitachi Data Systems Corporation 2014. All rights reserved.</a:t>
            </a:r>
          </a:p>
        </p:txBody>
      </p:sp>
      <p:sp>
        <p:nvSpPr>
          <p:cNvPr id="36" name="Rectangle 4"/>
          <p:cNvSpPr/>
          <p:nvPr userDrawn="1"/>
        </p:nvSpPr>
        <p:spPr>
          <a:xfrm>
            <a:off x="1611" y="4"/>
            <a:ext cx="9144001" cy="817701"/>
          </a:xfrm>
          <a:prstGeom prst="rect">
            <a:avLst/>
          </a:prstGeom>
          <a:blipFill dpi="0" rotWithShape="1">
            <a:blip r:embed="rId13" cstate="email">
              <a:alphaModFix amt="40000"/>
            </a:blip>
            <a:srcRect/>
            <a:tile tx="0" ty="0" sx="20000" sy="2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45" name="Group 44"/>
          <p:cNvGrpSpPr/>
          <p:nvPr userDrawn="1"/>
        </p:nvGrpSpPr>
        <p:grpSpPr>
          <a:xfrm>
            <a:off x="7687887" y="230319"/>
            <a:ext cx="1230037" cy="352168"/>
            <a:chOff x="7743893" y="-1004361"/>
            <a:chExt cx="1215220" cy="347926"/>
          </a:xfrm>
          <a:solidFill>
            <a:schemeClr val="tx1"/>
          </a:solidFill>
        </p:grpSpPr>
        <p:sp>
          <p:nvSpPr>
            <p:cNvPr id="46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7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8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9" name="Freeform 48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1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2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3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4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5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7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9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5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6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7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8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9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0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1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2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3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7" name="TextBox 36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tx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tx1">
                  <a:alpha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142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8" r:id="rId2"/>
    <p:sldLayoutId id="2147483686" r:id="rId3"/>
    <p:sldLayoutId id="2147483687" r:id="rId4"/>
    <p:sldLayoutId id="2147483650" r:id="rId5"/>
    <p:sldLayoutId id="2147483684" r:id="rId6"/>
    <p:sldLayoutId id="2147483654" r:id="rId7"/>
    <p:sldLayoutId id="2147483669" r:id="rId8"/>
    <p:sldLayoutId id="2147483689" r:id="rId9"/>
    <p:sldLayoutId id="2147483690" r:id="rId10"/>
    <p:sldLayoutId id="214748369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2400" b="1" kern="1200" cap="none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0988" indent="-280988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accent2"/>
        </a:buClr>
        <a:buFont typeface="Wingdings" charset="2"/>
        <a:buChar char="§"/>
        <a:defRPr lang="en-US" sz="22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74675" indent="-293688" algn="l" defTabSz="914400" rtl="0" eaLnBrk="1" latinLnBrk="0" hangingPunct="1">
        <a:lnSpc>
          <a:spcPct val="95000"/>
        </a:lnSpc>
        <a:spcBef>
          <a:spcPct val="20000"/>
        </a:spcBef>
        <a:spcAft>
          <a:spcPts val="800"/>
        </a:spcAft>
        <a:buFontTx/>
        <a:buChar char="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280988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090613" indent="-234950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312863" indent="-222250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0"/>
            <a:ext cx="9145613" cy="5153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" y="4"/>
            <a:ext cx="9160095" cy="848792"/>
          </a:xfrm>
          <a:prstGeom prst="rect">
            <a:avLst/>
          </a:prstGeom>
          <a:gradFill flip="none" rotWithShape="1">
            <a:gsLst>
              <a:gs pos="73000">
                <a:schemeClr val="bg1">
                  <a:alpha val="12000"/>
                </a:schemeClr>
              </a:gs>
              <a:gs pos="0">
                <a:schemeClr val="bg2">
                  <a:lumMod val="20000"/>
                  <a:lumOff val="80000"/>
                </a:schemeClr>
              </a:gs>
            </a:gsLst>
            <a:lin ang="0" scaled="0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80" name="AutoShape 42"/>
          <p:cNvSpPr>
            <a:spLocks noChangeAspect="1" noChangeArrowheads="1" noTextEdit="1"/>
          </p:cNvSpPr>
          <p:nvPr/>
        </p:nvSpPr>
        <p:spPr bwMode="auto">
          <a:xfrm>
            <a:off x="-2081054" y="-12701"/>
            <a:ext cx="11241148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414141"/>
              </a:solidFill>
            </a:endParaRPr>
          </a:p>
        </p:txBody>
      </p:sp>
      <p:sp>
        <p:nvSpPr>
          <p:cNvPr id="13" name="Text Placeholder 53"/>
          <p:cNvSpPr>
            <a:spLocks noGrp="1"/>
          </p:cNvSpPr>
          <p:nvPr>
            <p:ph type="body" idx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10800000">
            <a:off x="-8468" y="821940"/>
            <a:ext cx="9144000" cy="48010"/>
          </a:xfrm>
          <a:prstGeom prst="rect">
            <a:avLst/>
          </a:prstGeom>
          <a:gradFill>
            <a:gsLst>
              <a:gs pos="100000">
                <a:schemeClr val="accent2"/>
              </a:gs>
              <a:gs pos="15000">
                <a:schemeClr val="accent2">
                  <a:alpha val="0"/>
                </a:schemeClr>
              </a:gs>
              <a:gs pos="66000">
                <a:schemeClr val="accent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 smtClean="0">
                <a:solidFill>
                  <a:srgbClr val="999999">
                    <a:lumMod val="75000"/>
                    <a:alpha val="50000"/>
                  </a:srgbClr>
                </a:solidFill>
              </a:rPr>
              <a:t>© Hitachi Data Systems Corporation 2014. All rights reserved.</a:t>
            </a:r>
          </a:p>
        </p:txBody>
      </p:sp>
      <p:sp>
        <p:nvSpPr>
          <p:cNvPr id="36" name="Rectangle 4"/>
          <p:cNvSpPr/>
          <p:nvPr/>
        </p:nvSpPr>
        <p:spPr>
          <a:xfrm>
            <a:off x="1611" y="4"/>
            <a:ext cx="9144001" cy="817701"/>
          </a:xfrm>
          <a:prstGeom prst="rect">
            <a:avLst/>
          </a:prstGeom>
          <a:blipFill dpi="0" rotWithShape="1">
            <a:blip r:embed="rId40" cstate="email">
              <a:alphaModFix amt="40000"/>
            </a:blip>
            <a:srcRect/>
            <a:tile tx="0" ty="0" sx="20000" sy="2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7687887" y="230319"/>
            <a:ext cx="1230037" cy="352168"/>
            <a:chOff x="7743893" y="-1004361"/>
            <a:chExt cx="1215220" cy="347926"/>
          </a:xfrm>
          <a:solidFill>
            <a:schemeClr val="tx1"/>
          </a:solidFill>
        </p:grpSpPr>
        <p:sp>
          <p:nvSpPr>
            <p:cNvPr id="46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47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48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49" name="Freeform 48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1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2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3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4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5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6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7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8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59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5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6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7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8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89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90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91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92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  <p:sp>
          <p:nvSpPr>
            <p:cNvPr id="93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11F478C-84AE-4601-9BE4-60468A3A6C06}" type="slidenum">
              <a:rPr lang="en-US" sz="800" smtClean="0">
                <a:solidFill>
                  <a:srgbClr val="414141">
                    <a:alpha val="50000"/>
                  </a:srgbClr>
                </a:solidFill>
              </a:rPr>
              <a:pPr/>
              <a:t>‹#›</a:t>
            </a:fld>
            <a:endParaRPr lang="en-US" sz="800" dirty="0">
              <a:solidFill>
                <a:srgbClr val="414141">
                  <a:alpha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72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2400" b="1" kern="1200" cap="none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0988" indent="-280988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accent2"/>
        </a:buClr>
        <a:buFont typeface="Wingdings" charset="2"/>
        <a:buChar char="§"/>
        <a:defRPr lang="en-US" sz="22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74675" indent="-293688" algn="l" defTabSz="914400" rtl="0" eaLnBrk="1" latinLnBrk="0" hangingPunct="1">
        <a:lnSpc>
          <a:spcPct val="95000"/>
        </a:lnSpc>
        <a:spcBef>
          <a:spcPct val="20000"/>
        </a:spcBef>
        <a:spcAft>
          <a:spcPts val="800"/>
        </a:spcAft>
        <a:buFontTx/>
        <a:buChar char="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280988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090613" indent="-234950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312863" indent="-222250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0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48.pn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47.png"/><Relationship Id="rId2" Type="http://schemas.openxmlformats.org/officeDocument/2006/relationships/tags" Target="../tags/tag5.xml"/><Relationship Id="rId16" Type="http://schemas.openxmlformats.org/officeDocument/2006/relationships/image" Target="../media/image51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46.png"/><Relationship Id="rId5" Type="http://schemas.openxmlformats.org/officeDocument/2006/relationships/tags" Target="../tags/tag8.xml"/><Relationship Id="rId15" Type="http://schemas.openxmlformats.org/officeDocument/2006/relationships/image" Target="../media/image50.png"/><Relationship Id="rId10" Type="http://schemas.openxmlformats.org/officeDocument/2006/relationships/notesSlide" Target="../notesSlides/notesSlide8.xml"/><Relationship Id="rId4" Type="http://schemas.openxmlformats.org/officeDocument/2006/relationships/tags" Target="../tags/tag7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4848" y="900773"/>
            <a:ext cx="6735595" cy="1453141"/>
          </a:xfrm>
        </p:spPr>
        <p:txBody>
          <a:bodyPr/>
          <a:lstStyle/>
          <a:p>
            <a:r>
              <a:rPr lang="en-US" sz="3200" dirty="0"/>
              <a:t>What’s New in Hitachi Command Suite v8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0005" y="2494615"/>
            <a:ext cx="6131767" cy="307777"/>
          </a:xfrm>
        </p:spPr>
        <p:txBody>
          <a:bodyPr/>
          <a:lstStyle/>
          <a:p>
            <a:r>
              <a:rPr lang="en-US" sz="1400" dirty="0" smtClean="0"/>
              <a:t>HDS Account Team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5603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Software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4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Unified Management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265865" y="3758310"/>
            <a:ext cx="1434658" cy="126959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            HDI</a:t>
            </a:r>
          </a:p>
          <a:p>
            <a:endParaRPr lang="en-US" sz="1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10321" y="3758310"/>
            <a:ext cx="1434658" cy="126959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           HNAS</a:t>
            </a:r>
          </a:p>
          <a:p>
            <a:endParaRPr lang="en-US" sz="1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92084" y="3758310"/>
            <a:ext cx="1434658" cy="126959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        HCP</a:t>
            </a:r>
          </a:p>
          <a:p>
            <a:endParaRPr lang="en-US" sz="1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75467" y="3758310"/>
            <a:ext cx="1434658" cy="126959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HUS100 File</a:t>
            </a:r>
          </a:p>
          <a:p>
            <a:endParaRPr lang="en-US" sz="1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70093" y="4681651"/>
            <a:ext cx="1828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VSP, HUS VM, HUS100</a:t>
            </a:r>
          </a:p>
          <a:p>
            <a:endParaRPr lang="en-US" sz="1200" dirty="0">
              <a:solidFill>
                <a:prstClr val="black"/>
              </a:solidFill>
              <a:latin typeface="Arial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51940" y="853891"/>
            <a:ext cx="8539663" cy="3958919"/>
            <a:chOff x="451939" y="1255314"/>
            <a:chExt cx="8539663" cy="5278559"/>
          </a:xfrm>
        </p:grpSpPr>
        <p:sp>
          <p:nvSpPr>
            <p:cNvPr id="5" name="TextBox 4"/>
            <p:cNvSpPr txBox="1"/>
            <p:nvPr/>
          </p:nvSpPr>
          <p:spPr>
            <a:xfrm>
              <a:off x="457200" y="3956634"/>
              <a:ext cx="8087710" cy="45140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Unified Management Framework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6" name="Picture 5" descr="Screenshot_onmonitor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196" y="1459724"/>
              <a:ext cx="1363663" cy="1339850"/>
            </a:xfrm>
            <a:prstGeom prst="rect">
              <a:avLst/>
            </a:prstGeom>
            <a:solidFill>
              <a:srgbClr val="999999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457201" y="3484077"/>
              <a:ext cx="1881352" cy="4514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Configure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25987" y="3484077"/>
              <a:ext cx="1881352" cy="4514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Analyze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94773" y="3484077"/>
              <a:ext cx="1881352" cy="4514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Mobilize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63558" y="3484077"/>
              <a:ext cx="1881352" cy="4514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Protect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0" y="2932183"/>
              <a:ext cx="8087710" cy="45140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prstClr val="white"/>
                  </a:solidFill>
                  <a:latin typeface="Arial"/>
                </a:rPr>
                <a:t>Business Intelligence</a:t>
              </a:r>
              <a:endParaRPr lang="en-US" sz="1600" b="1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71125" y="4422108"/>
              <a:ext cx="1263281" cy="45140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Appliance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49519" y="4422108"/>
              <a:ext cx="1188195" cy="45140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Block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29608" y="4422108"/>
              <a:ext cx="1224738" cy="45140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Content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71158" y="4422108"/>
              <a:ext cx="1228510" cy="45140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Unified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31127" y="4422108"/>
              <a:ext cx="1297130" cy="45140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File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17" name="Picture 16" descr="NAS_stackable_shadow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284921" y="5492305"/>
              <a:ext cx="1039777" cy="6541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Picture 17" descr="HCP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87794" y="5011080"/>
              <a:ext cx="917153" cy="10288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Picture 23" descr="HDI_stackable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21287" y="5213160"/>
              <a:ext cx="1379236" cy="80090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Picture 24" descr="AMS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41323" y="5011079"/>
              <a:ext cx="626994" cy="90992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Picture 25" descr="VSP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7436" y="4995658"/>
              <a:ext cx="561063" cy="93784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図 5" descr="ユニファイド_DF850.JP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5097" y="5933508"/>
              <a:ext cx="814774" cy="2129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</p:pic>
        <p:pic>
          <p:nvPicPr>
            <p:cNvPr id="28" name="図 5" descr="ユニファイド_DF850.JP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9778" y="5893913"/>
              <a:ext cx="1332882" cy="34828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</p:pic>
        <p:pic>
          <p:nvPicPr>
            <p:cNvPr id="29" name="Picture 28" descr="hnas 3080 front faceplate.png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5097" y="5613612"/>
              <a:ext cx="803916" cy="219341"/>
            </a:xfrm>
            <a:prstGeom prst="rect">
              <a:avLst/>
            </a:prstGeom>
          </p:spPr>
        </p:pic>
        <p:pic>
          <p:nvPicPr>
            <p:cNvPr id="30" name="Picture 29" descr="ipad dashboard.png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8553" y="1451257"/>
              <a:ext cx="1632594" cy="1192559"/>
            </a:xfrm>
            <a:prstGeom prst="rect">
              <a:avLst/>
            </a:prstGeom>
            <a:ln w="76200">
              <a:solidFill>
                <a:schemeClr val="tx1">
                  <a:lumMod val="65000"/>
                  <a:lumOff val="3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31" name="Picture 1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1404" y="5058392"/>
              <a:ext cx="380858" cy="821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" name="Content Placeholder 4"/>
            <p:cNvSpPr txBox="1">
              <a:spLocks/>
            </p:cNvSpPr>
            <p:nvPr/>
          </p:nvSpPr>
          <p:spPr>
            <a:xfrm>
              <a:off x="4199468" y="1255314"/>
              <a:ext cx="4792134" cy="1231106"/>
            </a:xfrm>
            <a:prstGeom prst="rect">
              <a:avLst/>
            </a:prstGeom>
          </p:spPr>
          <p:txBody>
            <a:bodyPr/>
            <a:lstStyle>
              <a:lvl1pPr marL="225425" indent="-225425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accent1"/>
                </a:buClr>
                <a:buFont typeface="Arial" charset="0"/>
                <a:buChar char="■"/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3550" indent="-238125" algn="l" rtl="0" eaLnBrk="1" fontAlgn="base" hangingPunct="1">
                <a:spcBef>
                  <a:spcPts val="432"/>
                </a:spcBef>
                <a:spcAft>
                  <a:spcPct val="10000"/>
                </a:spcAft>
                <a:buClr>
                  <a:schemeClr val="tx1"/>
                </a:buClr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28650" indent="-165100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20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Arial" charset="0"/>
                <a:buChar char="-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426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050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622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9194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3766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82880">
                <a:spcBef>
                  <a:spcPts val="600"/>
                </a:spcBef>
              </a:pPr>
              <a:r>
                <a:rPr lang="en-US" sz="1800" smtClean="0"/>
                <a:t>Across all storage and compute platforms</a:t>
              </a:r>
            </a:p>
            <a:p>
              <a:pPr marL="182880">
                <a:spcBef>
                  <a:spcPts val="600"/>
                </a:spcBef>
              </a:pPr>
              <a:r>
                <a:rPr lang="en-US" sz="1800" smtClean="0"/>
                <a:t>Across management functions</a:t>
              </a:r>
            </a:p>
            <a:p>
              <a:pPr marL="182880">
                <a:spcBef>
                  <a:spcPts val="600"/>
                </a:spcBef>
              </a:pPr>
              <a:r>
                <a:rPr lang="en-US" sz="1800" smtClean="0"/>
                <a:t>Across file, block and content</a:t>
              </a:r>
              <a:endParaRPr lang="en-US" sz="1800" dirty="0" smtClean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51939" y="4422108"/>
              <a:ext cx="1297130" cy="45140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Compute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53550" y="4949168"/>
              <a:ext cx="1180779" cy="15847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b">
              <a:noAutofit/>
            </a:bodyPr>
            <a:lstStyle/>
            <a:p>
              <a:pPr algn="ctr"/>
              <a:r>
                <a:rPr lang="en-US" sz="1200" b="1" dirty="0" smtClean="0">
                  <a:solidFill>
                    <a:prstClr val="black"/>
                  </a:solidFill>
                  <a:latin typeface="Arial"/>
                </a:rPr>
                <a:t>Hitachi Blade Server</a:t>
              </a:r>
            </a:p>
          </p:txBody>
        </p:sp>
        <p:pic>
          <p:nvPicPr>
            <p:cNvPr id="36" name="Picture 35" descr="C:\Kfiles\HAL-SSG\Marketing\Picture Library\BladeSymphony 2000\4 Blade SMP Chassis\BS2000-chassis_4blade.gif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880" y="5034961"/>
              <a:ext cx="1034117" cy="8778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51769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Unified Management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265865" y="3758310"/>
            <a:ext cx="1434658" cy="126959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            HDI</a:t>
            </a:r>
          </a:p>
          <a:p>
            <a:endParaRPr lang="en-US" sz="1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10321" y="3758310"/>
            <a:ext cx="1434658" cy="126959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           HNAS</a:t>
            </a:r>
          </a:p>
          <a:p>
            <a:endParaRPr lang="en-US" sz="1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92084" y="3758310"/>
            <a:ext cx="1434658" cy="126959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        HCP</a:t>
            </a:r>
          </a:p>
          <a:p>
            <a:endParaRPr lang="en-US" sz="1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75467" y="3758310"/>
            <a:ext cx="1434658" cy="126959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HUS100 File</a:t>
            </a:r>
          </a:p>
          <a:p>
            <a:endParaRPr lang="en-US" sz="1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1939" y="3734712"/>
            <a:ext cx="1886614" cy="129318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endParaRPr lang="en-US" sz="1200" b="1" dirty="0" smtClean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70093" y="4681651"/>
            <a:ext cx="1828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/>
              </a:rPr>
              <a:t>VSP, HUS VM, HUS100</a:t>
            </a:r>
          </a:p>
          <a:p>
            <a:endParaRPr lang="en-US" sz="1200" dirty="0">
              <a:solidFill>
                <a:prstClr val="black"/>
              </a:solidFill>
              <a:latin typeface="Arial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51940" y="853891"/>
            <a:ext cx="8539663" cy="3958919"/>
            <a:chOff x="451939" y="1255314"/>
            <a:chExt cx="8539663" cy="5278559"/>
          </a:xfrm>
        </p:grpSpPr>
        <p:sp>
          <p:nvSpPr>
            <p:cNvPr id="5" name="TextBox 4"/>
            <p:cNvSpPr txBox="1"/>
            <p:nvPr/>
          </p:nvSpPr>
          <p:spPr>
            <a:xfrm>
              <a:off x="457200" y="3956634"/>
              <a:ext cx="8087710" cy="45140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Unified Management Framework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6" name="Picture 5" descr="Screenshot_onmonitor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196" y="1459724"/>
              <a:ext cx="1363663" cy="1339850"/>
            </a:xfrm>
            <a:prstGeom prst="rect">
              <a:avLst/>
            </a:prstGeom>
            <a:solidFill>
              <a:srgbClr val="999999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457201" y="3484077"/>
              <a:ext cx="1881352" cy="4514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err="1" smtClean="0">
                  <a:solidFill>
                    <a:prstClr val="white"/>
                  </a:solidFill>
                  <a:latin typeface="Arial"/>
                </a:rPr>
                <a:t>HDvM</a:t>
              </a:r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/HCSM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25987" y="3484077"/>
              <a:ext cx="1881352" cy="4514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err="1" smtClean="0">
                  <a:solidFill>
                    <a:prstClr val="white"/>
                  </a:solidFill>
                  <a:latin typeface="Arial"/>
                </a:rPr>
                <a:t>HTnM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94773" y="3484077"/>
              <a:ext cx="1881352" cy="4514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HTSM/HDT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63558" y="3484077"/>
              <a:ext cx="1881352" cy="45140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err="1" smtClean="0">
                  <a:solidFill>
                    <a:prstClr val="white"/>
                  </a:solidFill>
                  <a:latin typeface="Arial"/>
                </a:rPr>
                <a:t>HRpM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0" y="2932183"/>
              <a:ext cx="8087710" cy="45140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b="1" dirty="0" err="1" smtClean="0">
                  <a:solidFill>
                    <a:prstClr val="white"/>
                  </a:solidFill>
                  <a:latin typeface="Arial"/>
                </a:rPr>
                <a:t>HCmD</a:t>
              </a:r>
              <a:endParaRPr lang="en-US" sz="1600" b="1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71125" y="4422108"/>
              <a:ext cx="1263281" cy="45140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Appliance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49519" y="4422108"/>
              <a:ext cx="1188195" cy="45140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Block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29608" y="4422108"/>
              <a:ext cx="1224738" cy="45140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Content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71158" y="4422108"/>
              <a:ext cx="1228510" cy="45140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Unified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31127" y="4422108"/>
              <a:ext cx="1297130" cy="45140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File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17" name="Picture 16" descr="NAS_stackable_shadow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284921" y="5492305"/>
              <a:ext cx="1039777" cy="6541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Picture 17" descr="HCP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87794" y="5011080"/>
              <a:ext cx="917153" cy="10288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Picture 23" descr="HDI_stackable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21287" y="5213160"/>
              <a:ext cx="1379236" cy="80090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Picture 24" descr="AMS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41323" y="5011079"/>
              <a:ext cx="626994" cy="90992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Picture 25" descr="VSP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7436" y="4995658"/>
              <a:ext cx="561063" cy="93784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図 5" descr="ユニファイド_DF850.JP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5097" y="5933508"/>
              <a:ext cx="814774" cy="2129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</p:pic>
        <p:pic>
          <p:nvPicPr>
            <p:cNvPr id="28" name="図 5" descr="ユニファイド_DF850.JP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9778" y="5893913"/>
              <a:ext cx="1332882" cy="34828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</p:pic>
        <p:pic>
          <p:nvPicPr>
            <p:cNvPr id="29" name="Picture 28" descr="hnas 3080 front faceplate.png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5097" y="5613612"/>
              <a:ext cx="803916" cy="219341"/>
            </a:xfrm>
            <a:prstGeom prst="rect">
              <a:avLst/>
            </a:prstGeom>
          </p:spPr>
        </p:pic>
        <p:pic>
          <p:nvPicPr>
            <p:cNvPr id="30" name="Picture 29" descr="ipad dashboard.png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8553" y="1451257"/>
              <a:ext cx="1632594" cy="1192559"/>
            </a:xfrm>
            <a:prstGeom prst="rect">
              <a:avLst/>
            </a:prstGeom>
            <a:ln w="76200">
              <a:solidFill>
                <a:schemeClr val="tx1">
                  <a:lumMod val="65000"/>
                  <a:lumOff val="3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31" name="Picture 1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1404" y="5058392"/>
              <a:ext cx="380858" cy="821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" name="Content Placeholder 4"/>
            <p:cNvSpPr txBox="1">
              <a:spLocks/>
            </p:cNvSpPr>
            <p:nvPr/>
          </p:nvSpPr>
          <p:spPr>
            <a:xfrm>
              <a:off x="4199468" y="1255314"/>
              <a:ext cx="4792134" cy="1231106"/>
            </a:xfrm>
            <a:prstGeom prst="rect">
              <a:avLst/>
            </a:prstGeom>
          </p:spPr>
          <p:txBody>
            <a:bodyPr/>
            <a:lstStyle>
              <a:lvl1pPr marL="225425" indent="-225425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accent1"/>
                </a:buClr>
                <a:buFont typeface="Arial" charset="0"/>
                <a:buChar char="■"/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3550" indent="-238125" algn="l" rtl="0" eaLnBrk="1" fontAlgn="base" hangingPunct="1">
                <a:spcBef>
                  <a:spcPts val="432"/>
                </a:spcBef>
                <a:spcAft>
                  <a:spcPct val="10000"/>
                </a:spcAft>
                <a:buClr>
                  <a:schemeClr val="tx1"/>
                </a:buClr>
                <a:buFont typeface="Arial" charset="0"/>
                <a:buChar char="–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28650" indent="-165100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20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Arial" charset="0"/>
                <a:buChar char="-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426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050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622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9194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376613" indent="-173038" algn="l" rtl="0" eaLnBrk="1" fontAlgn="base" hangingPunct="1">
                <a:spcBef>
                  <a:spcPct val="30000"/>
                </a:spcBef>
                <a:spcAft>
                  <a:spcPct val="10000"/>
                </a:spcAft>
                <a:buClr>
                  <a:schemeClr val="tx1"/>
                </a:buClr>
                <a:buFont typeface="Times" pitchFamily="26" charset="0"/>
                <a:buChar char="•"/>
                <a:defRPr sz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82880">
                <a:spcBef>
                  <a:spcPts val="600"/>
                </a:spcBef>
              </a:pPr>
              <a:r>
                <a:rPr lang="en-US" sz="1800" smtClean="0"/>
                <a:t>Across all storage and compute platforms</a:t>
              </a:r>
            </a:p>
            <a:p>
              <a:pPr marL="182880">
                <a:spcBef>
                  <a:spcPts val="600"/>
                </a:spcBef>
              </a:pPr>
              <a:r>
                <a:rPr lang="en-US" sz="1800" smtClean="0"/>
                <a:t>Across management functions</a:t>
              </a:r>
            </a:p>
            <a:p>
              <a:pPr marL="182880">
                <a:spcBef>
                  <a:spcPts val="600"/>
                </a:spcBef>
              </a:pPr>
              <a:r>
                <a:rPr lang="en-US" sz="1800" smtClean="0"/>
                <a:t>Across file, block and content</a:t>
              </a:r>
              <a:endParaRPr lang="en-US" sz="1800" dirty="0" smtClean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51939" y="4422108"/>
              <a:ext cx="1297130" cy="45140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t" anchorCtr="1">
              <a:spAutoFit/>
            </a:bodyPr>
            <a:lstStyle/>
            <a:p>
              <a:pPr algn="ctr"/>
              <a:r>
                <a:rPr lang="en-US" sz="1600" dirty="0" smtClean="0">
                  <a:solidFill>
                    <a:prstClr val="white"/>
                  </a:solidFill>
                  <a:latin typeface="Arial"/>
                </a:rPr>
                <a:t>Compute</a:t>
              </a:r>
              <a:endParaRPr lang="en-US" sz="160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53550" y="4949168"/>
              <a:ext cx="1180779" cy="15847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b">
              <a:noAutofit/>
            </a:bodyPr>
            <a:lstStyle/>
            <a:p>
              <a:pPr algn="ctr"/>
              <a:r>
                <a:rPr lang="en-US" sz="1200" b="1" dirty="0" smtClean="0">
                  <a:solidFill>
                    <a:prstClr val="black"/>
                  </a:solidFill>
                  <a:latin typeface="Arial"/>
                </a:rPr>
                <a:t>Hitachi Blade Server</a:t>
              </a:r>
            </a:p>
          </p:txBody>
        </p:sp>
        <p:pic>
          <p:nvPicPr>
            <p:cNvPr id="36" name="Picture 35" descr="C:\Kfiles\HAL-SSG\Marketing\Picture Library\BladeSymphony 2000\4 Blade SMP Chassis\BS2000-chassis_4blade.gif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880" y="5034961"/>
              <a:ext cx="1034117" cy="8778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9" name="Rounded Rectangle 38"/>
          <p:cNvSpPr/>
          <p:nvPr/>
        </p:nvSpPr>
        <p:spPr bwMode="blackWhite">
          <a:xfrm>
            <a:off x="1579990" y="3156711"/>
            <a:ext cx="1757183" cy="1805417"/>
          </a:xfrm>
          <a:prstGeom prst="roundRect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 wrap="square" lIns="45720" rIns="45720" rtlCol="0" anchor="ctr" anchorCtr="0"/>
          <a:lstStyle/>
          <a:p>
            <a:pPr algn="ctr">
              <a:spcBef>
                <a:spcPct val="0"/>
              </a:spcBef>
              <a:buSzTx/>
            </a:pPr>
            <a:r>
              <a:rPr lang="en-US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 Years Ago</a:t>
            </a:r>
          </a:p>
        </p:txBody>
      </p:sp>
      <p:sp>
        <p:nvSpPr>
          <p:cNvPr id="40" name="Rounded Rectangle 39"/>
          <p:cNvSpPr/>
          <p:nvPr/>
        </p:nvSpPr>
        <p:spPr bwMode="blackWhite">
          <a:xfrm>
            <a:off x="354390" y="3167787"/>
            <a:ext cx="5566877" cy="1783265"/>
          </a:xfrm>
          <a:prstGeom prst="roundRect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 wrap="square" lIns="45720" rIns="45720" rtlCol="0" anchor="ctr" anchorCtr="0"/>
          <a:lstStyle/>
          <a:p>
            <a:pPr algn="ctr">
              <a:spcBef>
                <a:spcPct val="0"/>
              </a:spcBef>
              <a:buSzTx/>
            </a:pPr>
            <a:r>
              <a:rPr lang="en-US" sz="1800" b="1" dirty="0" smtClean="0">
                <a:solidFill>
                  <a:srgbClr val="FF2F12"/>
                </a:solidFill>
              </a:rPr>
              <a:t>Over The Last 2 years</a:t>
            </a:r>
          </a:p>
        </p:txBody>
      </p:sp>
      <p:sp>
        <p:nvSpPr>
          <p:cNvPr id="41" name="Rounded Rectangle 40"/>
          <p:cNvSpPr/>
          <p:nvPr/>
        </p:nvSpPr>
        <p:spPr bwMode="blackWhite">
          <a:xfrm>
            <a:off x="339625" y="3145635"/>
            <a:ext cx="8269099" cy="1816493"/>
          </a:xfrm>
          <a:prstGeom prst="roundRect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 wrap="square" lIns="45720" rIns="45720" rtlCol="0" anchor="ctr" anchorCtr="0"/>
          <a:lstStyle/>
          <a:p>
            <a:pPr algn="ctr">
              <a:spcBef>
                <a:spcPct val="0"/>
              </a:spcBef>
              <a:buSzTx/>
            </a:pPr>
            <a:r>
              <a:rPr lang="en-US" sz="1800" b="1" dirty="0" smtClean="0">
                <a:solidFill>
                  <a:srgbClr val="FF2F12"/>
                </a:solidFill>
              </a:rPr>
              <a:t>In the coming 12 to 24 months</a:t>
            </a:r>
          </a:p>
        </p:txBody>
      </p:sp>
    </p:spTree>
    <p:extLst>
      <p:ext uri="{BB962C8B-B14F-4D97-AF65-F5344CB8AC3E}">
        <p14:creationId xmlns:p14="http://schemas.microsoft.com/office/powerpoint/2010/main" val="232708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0" grpId="0" animBg="1"/>
      <p:bldP spid="40" grpId="1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Single Pane </a:t>
            </a:r>
            <a:br>
              <a:rPr lang="en-US" dirty="0" smtClean="0"/>
            </a:br>
            <a:r>
              <a:rPr lang="en-US" dirty="0" smtClean="0"/>
              <a:t>of Glass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20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latin typeface="Arial" pitchFamily="34" charset="0"/>
                <a:cs typeface="Arial" pitchFamily="34" charset="0"/>
              </a:rPr>
              <a:t>SN2/HCS Integration/Consolidation </a:t>
            </a:r>
            <a:r>
              <a:rPr lang="en-US" altLang="ja-JP" dirty="0">
                <a:latin typeface="Arial" pitchFamily="34" charset="0"/>
                <a:cs typeface="Arial" pitchFamily="34" charset="0"/>
              </a:rPr>
              <a:t/>
            </a:r>
            <a:br>
              <a:rPr lang="en-US" altLang="ja-JP" dirty="0">
                <a:latin typeface="Arial" pitchFamily="34" charset="0"/>
                <a:cs typeface="Arial" pitchFamily="34" charset="0"/>
              </a:rPr>
            </a:br>
            <a:r>
              <a:rPr lang="en-US" altLang="ja-JP" dirty="0" smtClean="0">
                <a:latin typeface="Arial" pitchFamily="34" charset="0"/>
                <a:cs typeface="Arial" pitchFamily="34" charset="0"/>
              </a:rPr>
              <a:t>VSP G1000 ONLY</a:t>
            </a:r>
          </a:p>
        </p:txBody>
      </p:sp>
      <p:sp>
        <p:nvSpPr>
          <p:cNvPr id="4" name="テキスト ボックス 111"/>
          <p:cNvSpPr txBox="1">
            <a:spLocks noChangeArrowheads="1"/>
          </p:cNvSpPr>
          <p:nvPr/>
        </p:nvSpPr>
        <p:spPr bwMode="auto">
          <a:xfrm>
            <a:off x="534572" y="843559"/>
            <a:ext cx="8440616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ja-JP" sz="2000" b="1" dirty="0" smtClean="0">
                <a:latin typeface="Arial" pitchFamily="34" charset="0"/>
                <a:cs typeface="Arial" pitchFamily="34" charset="0"/>
              </a:rPr>
              <a:t>Single Pane of Glass (SN/HCS GUI Integration)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Login screen and certain functions will be consolidated/enhanced to HCS. Legacy SN2 will be in-context launch pop-out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altLang="ja-JP" sz="20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ja-JP" sz="2000" b="1" dirty="0" smtClean="0">
                <a:latin typeface="Arial" pitchFamily="34" charset="0"/>
                <a:cs typeface="Arial" pitchFamily="34" charset="0"/>
              </a:rPr>
              <a:t>Consolidated User Resource Management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User Management and Resource Groups will be consolidated to HCS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altLang="ja-JP" sz="20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ja-JP" sz="2000" b="1" dirty="0" smtClean="0">
                <a:latin typeface="Arial" pitchFamily="34" charset="0"/>
                <a:cs typeface="Arial" pitchFamily="34" charset="0"/>
              </a:rPr>
              <a:t>Consolidated Task list under HCS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Task executed on behalf of SN2 functions will be consolidated to the HCS tasks list (separate tabs in HCS)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altLang="ja-JP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ja-JP" sz="2000" b="1" dirty="0" smtClean="0">
                <a:latin typeface="Arial" pitchFamily="34" charset="0"/>
                <a:cs typeface="Arial" pitchFamily="34" charset="0"/>
              </a:rPr>
              <a:t>Improved synchronization of HCS/SN2 configuration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Refresh times of storage systems will be greatly reduced</a:t>
            </a:r>
          </a:p>
          <a:p>
            <a:pPr marL="745200" lvl="1" indent="-288000"/>
            <a:endParaRPr lang="en-US" altLang="ja-JP" sz="2000" b="1" i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354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160" y="967575"/>
            <a:ext cx="8584006" cy="725758"/>
          </a:xfrm>
        </p:spPr>
        <p:txBody>
          <a:bodyPr/>
          <a:lstStyle/>
          <a:p>
            <a:r>
              <a:rPr lang="en-US" dirty="0" smtClean="0"/>
              <a:t>A list to show in a right clicked menu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Single pane of glass</a:t>
            </a:r>
            <a:endParaRPr lang="en-US" sz="2400" dirty="0"/>
          </a:p>
        </p:txBody>
      </p:sp>
      <p:sp>
        <p:nvSpPr>
          <p:cNvPr id="5" name="AutoShape 4"/>
          <p:cNvSpPr>
            <a:spLocks noChangeAspect="1" noChangeArrowheads="1" noTextEdit="1"/>
          </p:cNvSpPr>
          <p:nvPr/>
        </p:nvSpPr>
        <p:spPr bwMode="auto">
          <a:xfrm>
            <a:off x="263525" y="1600200"/>
            <a:ext cx="5492750" cy="329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" y="1473200"/>
            <a:ext cx="5964743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正方形/長方形 32"/>
          <p:cNvSpPr/>
          <p:nvPr/>
        </p:nvSpPr>
        <p:spPr>
          <a:xfrm>
            <a:off x="815046" y="2701663"/>
            <a:ext cx="810554" cy="735805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35" name="円/楕円 34"/>
          <p:cNvSpPr/>
          <p:nvPr/>
        </p:nvSpPr>
        <p:spPr>
          <a:xfrm>
            <a:off x="2422964" y="1365633"/>
            <a:ext cx="6425202" cy="36872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32" y="1569269"/>
            <a:ext cx="1380068" cy="85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918" y="1912158"/>
            <a:ext cx="1398058" cy="86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003" y="2724986"/>
            <a:ext cx="1452033" cy="89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テキスト ボックス 42"/>
          <p:cNvSpPr txBox="1"/>
          <p:nvPr/>
        </p:nvSpPr>
        <p:spPr>
          <a:xfrm>
            <a:off x="5057247" y="1461756"/>
            <a:ext cx="811441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Reports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710184" y="458834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 GUI screen</a:t>
            </a:r>
            <a:endParaRPr lang="en-US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5802791" y="4138776"/>
            <a:ext cx="1457450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Other Functions</a:t>
            </a:r>
          </a:p>
        </p:txBody>
      </p:sp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840" y="2394749"/>
            <a:ext cx="1375273" cy="85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テキスト ボックス 45"/>
          <p:cNvSpPr txBox="1"/>
          <p:nvPr/>
        </p:nvSpPr>
        <p:spPr>
          <a:xfrm>
            <a:off x="5967416" y="1841649"/>
            <a:ext cx="1854995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Performance Monitor</a:t>
            </a:r>
          </a:p>
        </p:txBody>
      </p:sp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436" y="2833492"/>
            <a:ext cx="1400697" cy="86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7435722" y="2750532"/>
            <a:ext cx="1548822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Local Replication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809355" y="2267919"/>
            <a:ext cx="1996059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Replication Dashboard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089" name="Picture 4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715" y="3192918"/>
            <a:ext cx="1452033" cy="89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テキスト ボックス 48"/>
          <p:cNvSpPr txBox="1"/>
          <p:nvPr/>
        </p:nvSpPr>
        <p:spPr>
          <a:xfrm>
            <a:off x="3313952" y="2618366"/>
            <a:ext cx="1747594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Remote Replication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370652" y="3125856"/>
            <a:ext cx="861133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Journals</a:t>
            </a:r>
          </a:p>
        </p:txBody>
      </p:sp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749" y="3689209"/>
            <a:ext cx="1450536" cy="89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4770916" y="3614803"/>
            <a:ext cx="1856598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Remote Connections</a:t>
            </a:r>
          </a:p>
        </p:txBody>
      </p:sp>
      <p:sp>
        <p:nvSpPr>
          <p:cNvPr id="56" name="正方形/長方形 55"/>
          <p:cNvSpPr/>
          <p:nvPr/>
        </p:nvSpPr>
        <p:spPr>
          <a:xfrm>
            <a:off x="115887" y="2194017"/>
            <a:ext cx="1187980" cy="99304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cxnSp>
        <p:nvCxnSpPr>
          <p:cNvPr id="28" name="直線矢印コネクタ 27"/>
          <p:cNvCxnSpPr/>
          <p:nvPr/>
        </p:nvCxnSpPr>
        <p:spPr>
          <a:xfrm>
            <a:off x="1640052" y="3093990"/>
            <a:ext cx="1011708" cy="0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四角形吹き出し 43"/>
          <p:cNvSpPr/>
          <p:nvPr/>
        </p:nvSpPr>
        <p:spPr>
          <a:xfrm>
            <a:off x="1177730" y="4087490"/>
            <a:ext cx="1695788" cy="659603"/>
          </a:xfrm>
          <a:prstGeom prst="wedgeRectCallout">
            <a:avLst>
              <a:gd name="adj1" fmla="val -32104"/>
              <a:gd name="adj2" fmla="val -144518"/>
            </a:avLst>
          </a:prstGeom>
          <a:solidFill>
            <a:schemeClr val="bg1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/>
                </a:solidFill>
                <a:latin typeface="+mj-lt"/>
              </a:rPr>
              <a:t>VSP G1000 context menu for launching System GUI</a:t>
            </a:r>
          </a:p>
        </p:txBody>
      </p:sp>
      <p:sp>
        <p:nvSpPr>
          <p:cNvPr id="30" name="四角形吹き出し 61"/>
          <p:cNvSpPr/>
          <p:nvPr/>
        </p:nvSpPr>
        <p:spPr>
          <a:xfrm>
            <a:off x="1803866" y="1584066"/>
            <a:ext cx="1695788" cy="659603"/>
          </a:xfrm>
          <a:prstGeom prst="wedgeRectCallout">
            <a:avLst>
              <a:gd name="adj1" fmla="val -83530"/>
              <a:gd name="adj2" fmla="val 50590"/>
            </a:avLst>
          </a:prstGeom>
          <a:solidFill>
            <a:schemeClr val="bg1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/>
                </a:solidFill>
                <a:latin typeface="+mj-lt"/>
              </a:rPr>
              <a:t>Select VSP G1000 and right-click</a:t>
            </a:r>
          </a:p>
        </p:txBody>
      </p:sp>
    </p:spTree>
    <p:extLst>
      <p:ext uri="{BB962C8B-B14F-4D97-AF65-F5344CB8AC3E}">
        <p14:creationId xmlns:p14="http://schemas.microsoft.com/office/powerpoint/2010/main" val="120781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2" y="1447801"/>
            <a:ext cx="6150800" cy="3678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円/楕円 33"/>
          <p:cNvSpPr/>
          <p:nvPr/>
        </p:nvSpPr>
        <p:spPr>
          <a:xfrm>
            <a:off x="2422964" y="1365633"/>
            <a:ext cx="6425202" cy="36872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160" y="967575"/>
            <a:ext cx="8584006" cy="400110"/>
          </a:xfrm>
        </p:spPr>
        <p:txBody>
          <a:bodyPr/>
          <a:lstStyle/>
          <a:p>
            <a:r>
              <a:rPr lang="en-US" sz="2000" dirty="0" smtClean="0"/>
              <a:t>Add a tree node in </a:t>
            </a:r>
            <a:r>
              <a:rPr lang="en-US" sz="2000" dirty="0" err="1" smtClean="0"/>
              <a:t>HDvM</a:t>
            </a:r>
            <a:r>
              <a:rPr lang="en-US" sz="2000" dirty="0" smtClean="0"/>
              <a:t> for a launch point to launch System GUI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Single pane of glass</a:t>
            </a:r>
            <a:endParaRPr lang="en-US" sz="2400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249363" y="2620963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277938" y="2620963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322388" y="2620963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249363" y="2708275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1277938" y="2708275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249363" y="2795588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1277938" y="2795588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1322388" y="2795588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1277938" y="2882900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1277938" y="2974975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1322388" y="2974975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07731" y="2635252"/>
            <a:ext cx="724698" cy="511703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25" name="Picture 3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2" y="1705701"/>
            <a:ext cx="1642108" cy="1007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296" y="1999478"/>
            <a:ext cx="1604435" cy="98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573" y="3332212"/>
            <a:ext cx="1604435" cy="994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851" y="3528427"/>
            <a:ext cx="1760643" cy="108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4482397" y="4241847"/>
            <a:ext cx="1250663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License Keys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508046" y="2313186"/>
            <a:ext cx="1199367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Components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549817" y="2605186"/>
            <a:ext cx="1731137" cy="3077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Ports/Host Groups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681640" y="3950135"/>
            <a:ext cx="1499128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Cache Partitions</a:t>
            </a:r>
          </a:p>
        </p:txBody>
      </p:sp>
      <p:cxnSp>
        <p:nvCxnSpPr>
          <p:cNvPr id="26" name="直線矢印コネクタ 25"/>
          <p:cNvCxnSpPr/>
          <p:nvPr/>
        </p:nvCxnSpPr>
        <p:spPr>
          <a:xfrm flipV="1">
            <a:off x="1277938" y="2253061"/>
            <a:ext cx="2430462" cy="604174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>
            <a:off x="1277938" y="2866683"/>
            <a:ext cx="2430462" cy="1307384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 flipV="1">
            <a:off x="1322388" y="2752393"/>
            <a:ext cx="4570412" cy="114292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1277938" y="2861970"/>
            <a:ext cx="4614862" cy="737556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7368274" y="3198998"/>
            <a:ext cx="1479892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Encryption Keys</a:t>
            </a:r>
          </a:p>
        </p:txBody>
      </p:sp>
      <p:sp>
        <p:nvSpPr>
          <p:cNvPr id="33" name="テキスト ボックス 44"/>
          <p:cNvSpPr txBox="1"/>
          <p:nvPr/>
        </p:nvSpPr>
        <p:spPr>
          <a:xfrm>
            <a:off x="4710184" y="458834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 GUI screen</a:t>
            </a:r>
            <a:endParaRPr lang="en-US" dirty="0"/>
          </a:p>
        </p:txBody>
      </p:sp>
      <p:sp>
        <p:nvSpPr>
          <p:cNvPr id="36" name="四角形吹き出し 50"/>
          <p:cNvSpPr/>
          <p:nvPr/>
        </p:nvSpPr>
        <p:spPr>
          <a:xfrm>
            <a:off x="465137" y="3609581"/>
            <a:ext cx="1534584" cy="482600"/>
          </a:xfrm>
          <a:prstGeom prst="wedgeRectCallout">
            <a:avLst>
              <a:gd name="adj1" fmla="val -32104"/>
              <a:gd name="adj2" fmla="val -144518"/>
            </a:avLst>
          </a:prstGeom>
          <a:solidFill>
            <a:schemeClr val="bg1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solidFill>
                  <a:schemeClr val="tx1"/>
                </a:solidFill>
                <a:latin typeface="+mj-lt"/>
              </a:rPr>
              <a:t>Click each sub node in VSP G1000</a:t>
            </a:r>
          </a:p>
        </p:txBody>
      </p:sp>
    </p:spTree>
    <p:extLst>
      <p:ext uri="{BB962C8B-B14F-4D97-AF65-F5344CB8AC3E}">
        <p14:creationId xmlns:p14="http://schemas.microsoft.com/office/powerpoint/2010/main" val="122453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グループ化 41"/>
          <p:cNvGrpSpPr/>
          <p:nvPr/>
        </p:nvGrpSpPr>
        <p:grpSpPr>
          <a:xfrm>
            <a:off x="3001963" y="1573213"/>
            <a:ext cx="5618163" cy="3014663"/>
            <a:chOff x="3001963" y="1573213"/>
            <a:chExt cx="5618163" cy="3014663"/>
          </a:xfrm>
        </p:grpSpPr>
        <p:pic>
          <p:nvPicPr>
            <p:cNvPr id="5145" name="Picture 2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1963" y="1573213"/>
              <a:ext cx="5618163" cy="301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Freeform 26"/>
            <p:cNvSpPr>
              <a:spLocks noEditPoints="1"/>
            </p:cNvSpPr>
            <p:nvPr/>
          </p:nvSpPr>
          <p:spPr bwMode="auto">
            <a:xfrm>
              <a:off x="8015288" y="2279650"/>
              <a:ext cx="550863" cy="207963"/>
            </a:xfrm>
            <a:custGeom>
              <a:avLst/>
              <a:gdLst>
                <a:gd name="T0" fmla="*/ 0 w 347"/>
                <a:gd name="T1" fmla="*/ 0 h 188"/>
                <a:gd name="T2" fmla="*/ 347 w 347"/>
                <a:gd name="T3" fmla="*/ 0 h 188"/>
                <a:gd name="T4" fmla="*/ 347 w 347"/>
                <a:gd name="T5" fmla="*/ 188 h 188"/>
                <a:gd name="T6" fmla="*/ 0 w 347"/>
                <a:gd name="T7" fmla="*/ 188 h 188"/>
                <a:gd name="T8" fmla="*/ 0 w 347"/>
                <a:gd name="T9" fmla="*/ 0 h 188"/>
                <a:gd name="T10" fmla="*/ 11 w 347"/>
                <a:gd name="T11" fmla="*/ 182 h 188"/>
                <a:gd name="T12" fmla="*/ 5 w 347"/>
                <a:gd name="T13" fmla="*/ 177 h 188"/>
                <a:gd name="T14" fmla="*/ 342 w 347"/>
                <a:gd name="T15" fmla="*/ 177 h 188"/>
                <a:gd name="T16" fmla="*/ 336 w 347"/>
                <a:gd name="T17" fmla="*/ 182 h 188"/>
                <a:gd name="T18" fmla="*/ 336 w 347"/>
                <a:gd name="T19" fmla="*/ 6 h 188"/>
                <a:gd name="T20" fmla="*/ 342 w 347"/>
                <a:gd name="T21" fmla="*/ 11 h 188"/>
                <a:gd name="T22" fmla="*/ 5 w 347"/>
                <a:gd name="T23" fmla="*/ 11 h 188"/>
                <a:gd name="T24" fmla="*/ 11 w 347"/>
                <a:gd name="T25" fmla="*/ 6 h 188"/>
                <a:gd name="T26" fmla="*/ 11 w 347"/>
                <a:gd name="T27" fmla="*/ 18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7" h="188">
                  <a:moveTo>
                    <a:pt x="0" y="0"/>
                  </a:moveTo>
                  <a:lnTo>
                    <a:pt x="347" y="0"/>
                  </a:lnTo>
                  <a:lnTo>
                    <a:pt x="347" y="188"/>
                  </a:lnTo>
                  <a:lnTo>
                    <a:pt x="0" y="188"/>
                  </a:lnTo>
                  <a:lnTo>
                    <a:pt x="0" y="0"/>
                  </a:lnTo>
                  <a:close/>
                  <a:moveTo>
                    <a:pt x="11" y="182"/>
                  </a:moveTo>
                  <a:lnTo>
                    <a:pt x="5" y="177"/>
                  </a:lnTo>
                  <a:lnTo>
                    <a:pt x="342" y="177"/>
                  </a:lnTo>
                  <a:lnTo>
                    <a:pt x="336" y="182"/>
                  </a:lnTo>
                  <a:lnTo>
                    <a:pt x="336" y="6"/>
                  </a:lnTo>
                  <a:lnTo>
                    <a:pt x="342" y="11"/>
                  </a:lnTo>
                  <a:lnTo>
                    <a:pt x="5" y="11"/>
                  </a:lnTo>
                  <a:lnTo>
                    <a:pt x="11" y="6"/>
                  </a:lnTo>
                  <a:lnTo>
                    <a:pt x="11" y="182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0"/>
            <p:cNvSpPr>
              <a:spLocks noEditPoints="1"/>
            </p:cNvSpPr>
            <p:nvPr/>
          </p:nvSpPr>
          <p:spPr bwMode="auto">
            <a:xfrm>
              <a:off x="3455988" y="2557463"/>
              <a:ext cx="1108075" cy="120650"/>
            </a:xfrm>
            <a:custGeom>
              <a:avLst/>
              <a:gdLst>
                <a:gd name="T0" fmla="*/ 0 w 698"/>
                <a:gd name="T1" fmla="*/ 0 h 76"/>
                <a:gd name="T2" fmla="*/ 698 w 698"/>
                <a:gd name="T3" fmla="*/ 0 h 76"/>
                <a:gd name="T4" fmla="*/ 698 w 698"/>
                <a:gd name="T5" fmla="*/ 76 h 76"/>
                <a:gd name="T6" fmla="*/ 0 w 698"/>
                <a:gd name="T7" fmla="*/ 76 h 76"/>
                <a:gd name="T8" fmla="*/ 0 w 698"/>
                <a:gd name="T9" fmla="*/ 0 h 76"/>
                <a:gd name="T10" fmla="*/ 11 w 698"/>
                <a:gd name="T11" fmla="*/ 71 h 76"/>
                <a:gd name="T12" fmla="*/ 5 w 698"/>
                <a:gd name="T13" fmla="*/ 66 h 76"/>
                <a:gd name="T14" fmla="*/ 692 w 698"/>
                <a:gd name="T15" fmla="*/ 66 h 76"/>
                <a:gd name="T16" fmla="*/ 687 w 698"/>
                <a:gd name="T17" fmla="*/ 71 h 76"/>
                <a:gd name="T18" fmla="*/ 687 w 698"/>
                <a:gd name="T19" fmla="*/ 6 h 76"/>
                <a:gd name="T20" fmla="*/ 692 w 698"/>
                <a:gd name="T21" fmla="*/ 11 h 76"/>
                <a:gd name="T22" fmla="*/ 5 w 698"/>
                <a:gd name="T23" fmla="*/ 11 h 76"/>
                <a:gd name="T24" fmla="*/ 11 w 698"/>
                <a:gd name="T25" fmla="*/ 6 h 76"/>
                <a:gd name="T26" fmla="*/ 11 w 698"/>
                <a:gd name="T27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8" h="76">
                  <a:moveTo>
                    <a:pt x="0" y="0"/>
                  </a:moveTo>
                  <a:lnTo>
                    <a:pt x="698" y="0"/>
                  </a:lnTo>
                  <a:lnTo>
                    <a:pt x="698" y="76"/>
                  </a:lnTo>
                  <a:lnTo>
                    <a:pt x="0" y="76"/>
                  </a:lnTo>
                  <a:lnTo>
                    <a:pt x="0" y="0"/>
                  </a:lnTo>
                  <a:close/>
                  <a:moveTo>
                    <a:pt x="11" y="71"/>
                  </a:moveTo>
                  <a:lnTo>
                    <a:pt x="5" y="66"/>
                  </a:lnTo>
                  <a:lnTo>
                    <a:pt x="692" y="66"/>
                  </a:lnTo>
                  <a:lnTo>
                    <a:pt x="687" y="71"/>
                  </a:lnTo>
                  <a:lnTo>
                    <a:pt x="687" y="6"/>
                  </a:lnTo>
                  <a:lnTo>
                    <a:pt x="692" y="11"/>
                  </a:lnTo>
                  <a:lnTo>
                    <a:pt x="5" y="11"/>
                  </a:lnTo>
                  <a:lnTo>
                    <a:pt x="11" y="6"/>
                  </a:lnTo>
                  <a:lnTo>
                    <a:pt x="11" y="71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0067" y="1586953"/>
            <a:ext cx="2206413" cy="288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160" y="967575"/>
            <a:ext cx="8584006" cy="461665"/>
          </a:xfrm>
        </p:spPr>
        <p:txBody>
          <a:bodyPr/>
          <a:lstStyle/>
          <a:p>
            <a:r>
              <a:rPr lang="en-US" dirty="0" smtClean="0"/>
              <a:t>Add a link in </a:t>
            </a:r>
            <a:r>
              <a:rPr lang="en-US" dirty="0" err="1" smtClean="0"/>
              <a:t>HDvM</a:t>
            </a:r>
            <a:r>
              <a:rPr lang="en-US" dirty="0" smtClean="0"/>
              <a:t> view to launch </a:t>
            </a:r>
            <a:r>
              <a:rPr lang="en-US" sz="2400" dirty="0"/>
              <a:t>System GUI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Single pane of glass</a:t>
            </a:r>
            <a:endParaRPr lang="en-US" sz="2400" dirty="0"/>
          </a:p>
        </p:txBody>
      </p:sp>
      <p:sp>
        <p:nvSpPr>
          <p:cNvPr id="15" name="正方形/長方形 14"/>
          <p:cNvSpPr/>
          <p:nvPr/>
        </p:nvSpPr>
        <p:spPr>
          <a:xfrm>
            <a:off x="518320" y="2555630"/>
            <a:ext cx="724698" cy="464941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3376348" y="872557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4953169" y="3226268"/>
            <a:ext cx="3917221" cy="190532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740" y="3673803"/>
            <a:ext cx="1031493" cy="63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正方形/長方形 33"/>
          <p:cNvSpPr/>
          <p:nvPr/>
        </p:nvSpPr>
        <p:spPr>
          <a:xfrm>
            <a:off x="6102706" y="4756298"/>
            <a:ext cx="1999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System GUI </a:t>
            </a:r>
            <a:r>
              <a:rPr lang="en-US" sz="1600" dirty="0" smtClean="0"/>
              <a:t>Screen</a:t>
            </a:r>
            <a:endParaRPr lang="en-US" sz="1600" dirty="0"/>
          </a:p>
        </p:txBody>
      </p:sp>
      <p:sp>
        <p:nvSpPr>
          <p:cNvPr id="35" name="四角形吹き出し 34"/>
          <p:cNvSpPr/>
          <p:nvPr/>
        </p:nvSpPr>
        <p:spPr>
          <a:xfrm>
            <a:off x="3257381" y="3080544"/>
            <a:ext cx="1695788" cy="659603"/>
          </a:xfrm>
          <a:prstGeom prst="wedgeRectCallout">
            <a:avLst>
              <a:gd name="adj1" fmla="val -28609"/>
              <a:gd name="adj2" fmla="val -106395"/>
            </a:avLst>
          </a:prstGeom>
          <a:solidFill>
            <a:schemeClr val="bg1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+mj-lt"/>
              </a:rPr>
              <a:t>Right-click and select System GUI</a:t>
            </a:r>
          </a:p>
        </p:txBody>
      </p:sp>
      <p:cxnSp>
        <p:nvCxnSpPr>
          <p:cNvPr id="36" name="直線矢印コネクタ 35"/>
          <p:cNvCxnSpPr/>
          <p:nvPr/>
        </p:nvCxnSpPr>
        <p:spPr>
          <a:xfrm>
            <a:off x="4368800" y="2627449"/>
            <a:ext cx="1524000" cy="972077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8253413" y="2439988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4079875" y="2578100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2"/>
          <p:cNvSpPr>
            <a:spLocks noChangeArrowheads="1"/>
          </p:cNvSpPr>
          <p:nvPr/>
        </p:nvSpPr>
        <p:spPr bwMode="auto">
          <a:xfrm>
            <a:off x="4105275" y="2578100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33"/>
          <p:cNvSpPr>
            <a:spLocks noChangeArrowheads="1"/>
          </p:cNvSpPr>
          <p:nvPr/>
        </p:nvSpPr>
        <p:spPr bwMode="auto">
          <a:xfrm>
            <a:off x="4148138" y="2578100"/>
            <a:ext cx="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四角形吹き出し 50"/>
          <p:cNvSpPr/>
          <p:nvPr/>
        </p:nvSpPr>
        <p:spPr>
          <a:xfrm>
            <a:off x="964869" y="3277122"/>
            <a:ext cx="1695788" cy="659603"/>
          </a:xfrm>
          <a:prstGeom prst="wedgeRectCallout">
            <a:avLst>
              <a:gd name="adj1" fmla="val -46583"/>
              <a:gd name="adj2" fmla="val -86756"/>
            </a:avLst>
          </a:prstGeom>
          <a:solidFill>
            <a:schemeClr val="bg1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+mj-lt"/>
              </a:rPr>
              <a:t>Select sub node in VSP G1000</a:t>
            </a:r>
          </a:p>
        </p:txBody>
      </p:sp>
      <p:cxnSp>
        <p:nvCxnSpPr>
          <p:cNvPr id="52" name="直線矢印コネクタ 51"/>
          <p:cNvCxnSpPr/>
          <p:nvPr/>
        </p:nvCxnSpPr>
        <p:spPr>
          <a:xfrm flipH="1">
            <a:off x="7548082" y="2464448"/>
            <a:ext cx="638675" cy="945897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54" name="Picture 3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931" y="3946247"/>
            <a:ext cx="1015504" cy="62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四角形吹き出し 54"/>
          <p:cNvSpPr/>
          <p:nvPr/>
        </p:nvSpPr>
        <p:spPr>
          <a:xfrm>
            <a:off x="6254445" y="1527437"/>
            <a:ext cx="1695788" cy="659603"/>
          </a:xfrm>
          <a:prstGeom prst="wedgeRectCallout">
            <a:avLst>
              <a:gd name="adj1" fmla="val 51824"/>
              <a:gd name="adj2" fmla="val 79599"/>
            </a:avLst>
          </a:prstGeom>
          <a:solidFill>
            <a:schemeClr val="bg1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+mj-lt"/>
              </a:rPr>
              <a:t>Click the link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7116493" y="3410345"/>
            <a:ext cx="929998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DP Pools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7112033" y="4100060"/>
            <a:ext cx="872098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Volumes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7112033" y="3754076"/>
            <a:ext cx="1279517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Parity Groups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7101762" y="4448521"/>
            <a:ext cx="1518364" cy="307777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External Storage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264160" y="4407837"/>
            <a:ext cx="4689009" cy="517738"/>
          </a:xfrm>
          <a:prstGeom prst="wedgeRoundRectCallout">
            <a:avLst>
              <a:gd name="adj1" fmla="val 63852"/>
              <a:gd name="adj2" fmla="val -35619"/>
              <a:gd name="adj3" fmla="val 16667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You can execute advanced storage settings which were available in legacy SN function operation.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96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4160" y="967575"/>
            <a:ext cx="8584006" cy="4739759"/>
          </a:xfrm>
        </p:spPr>
        <p:txBody>
          <a:bodyPr/>
          <a:lstStyle/>
          <a:p>
            <a:r>
              <a:rPr lang="en-US" dirty="0" smtClean="0"/>
              <a:t>All Users/User Groups will be consolidated to a single database under HCS</a:t>
            </a:r>
          </a:p>
          <a:p>
            <a:r>
              <a:rPr lang="en-US" dirty="0" smtClean="0"/>
              <a:t>Resource Group Management will be controlled from HCS. All HCS defined/managed  Resource Groups will be propagated to SN2 </a:t>
            </a:r>
          </a:p>
          <a:p>
            <a:r>
              <a:rPr lang="en-US" dirty="0" smtClean="0"/>
              <a:t>There will be an emergency mode if HCS is not available – a default emergency mode user id with “whole system” authority will be available</a:t>
            </a:r>
          </a:p>
          <a:p>
            <a:r>
              <a:rPr lang="en-US" dirty="0" smtClean="0"/>
              <a:t>Mainframe Only users will be allowed to access SN2 – business as usual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61925" y="161365"/>
            <a:ext cx="7043524" cy="553998"/>
          </a:xfrm>
        </p:spPr>
        <p:txBody>
          <a:bodyPr>
            <a:normAutofit fontScale="90000"/>
          </a:bodyPr>
          <a:lstStyle/>
          <a:p>
            <a:pPr marL="457200"/>
            <a:r>
              <a:rPr lang="en-US" altLang="ja-JP" b="1" dirty="0" smtClean="0">
                <a:latin typeface="Arial" pitchFamily="34" charset="0"/>
                <a:cs typeface="Arial" pitchFamily="34" charset="0"/>
              </a:rPr>
              <a:t>Consolidated </a:t>
            </a:r>
            <a:r>
              <a:rPr lang="en-US" altLang="ja-JP" b="1" dirty="0">
                <a:latin typeface="Arial" pitchFamily="34" charset="0"/>
                <a:cs typeface="Arial" pitchFamily="34" charset="0"/>
              </a:rPr>
              <a:t>User </a:t>
            </a:r>
            <a:r>
              <a:rPr lang="en-US" altLang="ja-JP" b="1" dirty="0" smtClean="0">
                <a:latin typeface="Arial" pitchFamily="34" charset="0"/>
                <a:cs typeface="Arial" pitchFamily="34" charset="0"/>
              </a:rPr>
              <a:t>&amp; Resource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4233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/>
          <p:cNvSpPr/>
          <p:nvPr/>
        </p:nvSpPr>
        <p:spPr>
          <a:xfrm>
            <a:off x="2974958" y="957483"/>
            <a:ext cx="1451246" cy="1451246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945039" y="957483"/>
            <a:ext cx="1451246" cy="1451246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>
                <a:latin typeface="Arial" pitchFamily="34" charset="0"/>
                <a:cs typeface="Arial" pitchFamily="34" charset="0"/>
              </a:rPr>
              <a:t>New </a:t>
            </a:r>
            <a:r>
              <a:rPr lang="en-US" altLang="ja-JP" dirty="0" err="1" smtClean="0">
                <a:latin typeface="Arial" pitchFamily="34" charset="0"/>
                <a:cs typeface="Arial" pitchFamily="34" charset="0"/>
              </a:rPr>
              <a:t>HDvM</a:t>
            </a:r>
            <a:r>
              <a:rPr lang="en-US" altLang="ja-JP" dirty="0" smtClean="0">
                <a:latin typeface="Arial" pitchFamily="34" charset="0"/>
                <a:cs typeface="Arial" pitchFamily="34" charset="0"/>
              </a:rPr>
              <a:t> v8 and Element Manager Integration Simplifies Management</a:t>
            </a:r>
            <a:endParaRPr kumimoji="1" lang="ja-JP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5926" y="2887304"/>
            <a:ext cx="1268095" cy="56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直線矢印コネクタ 13"/>
          <p:cNvCxnSpPr>
            <a:stCxn id="13" idx="2"/>
          </p:cNvCxnSpPr>
          <p:nvPr/>
        </p:nvCxnSpPr>
        <p:spPr>
          <a:xfrm flipH="1">
            <a:off x="1829973" y="3451756"/>
            <a:ext cx="1" cy="375177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正方形/長方形 19"/>
          <p:cNvSpPr/>
          <p:nvPr/>
        </p:nvSpPr>
        <p:spPr>
          <a:xfrm>
            <a:off x="2756685" y="2582773"/>
            <a:ext cx="14221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smtClean="0">
                <a:solidFill>
                  <a:srgbClr val="414141"/>
                </a:solidFill>
                <a:cs typeface="Arial" pitchFamily="34" charset="0"/>
              </a:rPr>
              <a:t>Legacy SN address</a:t>
            </a:r>
          </a:p>
          <a:p>
            <a:r>
              <a:rPr lang="en-US" altLang="ja-JP" sz="800" dirty="0" smtClean="0">
                <a:solidFill>
                  <a:srgbClr val="414141"/>
                </a:solidFill>
                <a:cs typeface="Arial" pitchFamily="34" charset="0"/>
              </a:rPr>
              <a:t>(R700 compatible address)</a:t>
            </a:r>
            <a:endParaRPr lang="ja-JP" altLang="en-US" sz="8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357729" y="2653761"/>
            <a:ext cx="79701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smtClean="0">
                <a:solidFill>
                  <a:srgbClr val="414141"/>
                </a:solidFill>
                <a:cs typeface="Arial" pitchFamily="34" charset="0"/>
              </a:rPr>
              <a:t>HCS address</a:t>
            </a:r>
            <a:endParaRPr lang="ja-JP" altLang="en-US" sz="8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4671251" y="2582773"/>
            <a:ext cx="12153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smtClean="0">
                <a:solidFill>
                  <a:srgbClr val="414141"/>
                </a:solidFill>
                <a:cs typeface="Arial" pitchFamily="34" charset="0"/>
              </a:rPr>
              <a:t>Physical View address</a:t>
            </a:r>
          </a:p>
          <a:p>
            <a:r>
              <a:rPr lang="en-US" altLang="ja-JP" sz="800" dirty="0" smtClean="0">
                <a:solidFill>
                  <a:srgbClr val="414141"/>
                </a:solidFill>
                <a:cs typeface="Arial" pitchFamily="34" charset="0"/>
              </a:rPr>
              <a:t> in emergency mode</a:t>
            </a:r>
            <a:endParaRPr lang="ja-JP" altLang="en-US" sz="800" dirty="0">
              <a:solidFill>
                <a:srgbClr val="414141"/>
              </a:solidFill>
              <a:cs typeface="Arial" pitchFamily="34" charset="0"/>
            </a:endParaRPr>
          </a:p>
        </p:txBody>
      </p:sp>
      <p:pic>
        <p:nvPicPr>
          <p:cNvPr id="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8806" y="2887304"/>
            <a:ext cx="1268095" cy="56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直方体 104"/>
          <p:cNvSpPr/>
          <p:nvPr/>
        </p:nvSpPr>
        <p:spPr>
          <a:xfrm>
            <a:off x="1748280" y="3943904"/>
            <a:ext cx="288032" cy="378042"/>
          </a:xfrm>
          <a:prstGeom prst="cub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6" name="正方形/長方形 105"/>
          <p:cNvSpPr/>
          <p:nvPr/>
        </p:nvSpPr>
        <p:spPr>
          <a:xfrm>
            <a:off x="489930" y="3918599"/>
            <a:ext cx="1188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414141"/>
                </a:solidFill>
                <a:cs typeface="Arial" pitchFamily="34" charset="0"/>
              </a:rPr>
              <a:t>HCS Mgmt</a:t>
            </a:r>
            <a:endParaRPr lang="en-US" altLang="ja-JP" sz="1600" dirty="0">
              <a:solidFill>
                <a:srgbClr val="414141"/>
              </a:solidFill>
              <a:cs typeface="Arial" pitchFamily="34" charset="0"/>
            </a:endParaRPr>
          </a:p>
          <a:p>
            <a:pPr algn="ctr"/>
            <a:r>
              <a:rPr lang="en-US" altLang="ja-JP" sz="1600" dirty="0" smtClean="0">
                <a:solidFill>
                  <a:srgbClr val="414141"/>
                </a:solidFill>
                <a:cs typeface="Arial" pitchFamily="34" charset="0"/>
              </a:rPr>
              <a:t>Server</a:t>
            </a:r>
            <a:endParaRPr lang="ja-JP" altLang="en-US" sz="16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109" name="正方形/長方形 108"/>
          <p:cNvSpPr/>
          <p:nvPr/>
        </p:nvSpPr>
        <p:spPr>
          <a:xfrm>
            <a:off x="2647689" y="3635664"/>
            <a:ext cx="5421854" cy="92558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altLang="ja-JP" dirty="0" smtClean="0">
                <a:solidFill>
                  <a:srgbClr val="414141"/>
                </a:solidFill>
                <a:cs typeface="Arial" pitchFamily="34" charset="0"/>
              </a:rPr>
              <a:t>Storage Navigator</a:t>
            </a:r>
            <a:endParaRPr lang="ja-JP" altLang="en-US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116" name="正方形/長方形 115"/>
          <p:cNvSpPr/>
          <p:nvPr/>
        </p:nvSpPr>
        <p:spPr>
          <a:xfrm>
            <a:off x="5608247" y="4630233"/>
            <a:ext cx="1430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solidFill>
                  <a:srgbClr val="414141"/>
                </a:solidFill>
                <a:cs typeface="Arial" pitchFamily="34" charset="0"/>
              </a:rPr>
              <a:t>Service Processor</a:t>
            </a:r>
            <a:endParaRPr lang="ja-JP" altLang="en-US" sz="12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117" name="直方体 116"/>
          <p:cNvSpPr/>
          <p:nvPr/>
        </p:nvSpPr>
        <p:spPr>
          <a:xfrm>
            <a:off x="5378330" y="4622828"/>
            <a:ext cx="288032" cy="378042"/>
          </a:xfrm>
          <a:prstGeom prst="cub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prstClr val="white"/>
              </a:solidFill>
              <a:cs typeface="Arial" pitchFamily="34" charset="0"/>
            </a:endParaRPr>
          </a:p>
        </p:txBody>
      </p:sp>
      <p:cxnSp>
        <p:nvCxnSpPr>
          <p:cNvPr id="125" name="直線矢印コネクタ 124"/>
          <p:cNvCxnSpPr>
            <a:stCxn id="84" idx="2"/>
            <a:endCxn id="199" idx="0"/>
          </p:cNvCxnSpPr>
          <p:nvPr/>
        </p:nvCxnSpPr>
        <p:spPr>
          <a:xfrm>
            <a:off x="3462854" y="3451756"/>
            <a:ext cx="242510" cy="555813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直線矢印コネクタ 125"/>
          <p:cNvCxnSpPr>
            <a:endCxn id="189" idx="0"/>
          </p:cNvCxnSpPr>
          <p:nvPr/>
        </p:nvCxnSpPr>
        <p:spPr>
          <a:xfrm>
            <a:off x="6960371" y="3222597"/>
            <a:ext cx="466515" cy="784972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7" name="Picture 4" descr="\\Dd-server\IS部\IS部\GUI\（ソフト）\11下HCS関連\色々原書類\資料の素材\こけし\つやっとコケシ\PNG\黄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29454" y="1142065"/>
            <a:ext cx="572401" cy="5724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6" name="正方形/長方形 175"/>
          <p:cNvSpPr/>
          <p:nvPr/>
        </p:nvSpPr>
        <p:spPr>
          <a:xfrm>
            <a:off x="4908111" y="1676575"/>
            <a:ext cx="13554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 smtClean="0">
                <a:solidFill>
                  <a:srgbClr val="414141"/>
                </a:solidFill>
                <a:cs typeface="Arial" pitchFamily="34" charset="0"/>
              </a:rPr>
              <a:t>Maintenance User</a:t>
            </a:r>
            <a:endParaRPr lang="ja-JP" altLang="en-US" sz="16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189" name="正方形/長方形 188"/>
          <p:cNvSpPr/>
          <p:nvPr/>
        </p:nvSpPr>
        <p:spPr>
          <a:xfrm>
            <a:off x="6848680" y="4007569"/>
            <a:ext cx="1156411" cy="465391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ja-JP" sz="1200" dirty="0" smtClean="0">
                <a:solidFill>
                  <a:srgbClr val="414141"/>
                </a:solidFill>
                <a:cs typeface="Arial" pitchFamily="34" charset="0"/>
              </a:rPr>
              <a:t>Maintenance mode</a:t>
            </a:r>
            <a:endParaRPr lang="ja-JP" altLang="en-US" sz="12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198" name="正方形/長方形 197"/>
          <p:cNvSpPr/>
          <p:nvPr/>
        </p:nvSpPr>
        <p:spPr>
          <a:xfrm>
            <a:off x="4549142" y="4007569"/>
            <a:ext cx="1025175" cy="465391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ja-JP" sz="1200" dirty="0" smtClean="0">
                <a:solidFill>
                  <a:srgbClr val="414141"/>
                </a:solidFill>
                <a:cs typeface="Arial" pitchFamily="34" charset="0"/>
              </a:rPr>
              <a:t>Emergency </a:t>
            </a:r>
          </a:p>
          <a:p>
            <a:pPr algn="ctr">
              <a:lnSpc>
                <a:spcPct val="90000"/>
              </a:lnSpc>
            </a:pPr>
            <a:r>
              <a:rPr lang="en-US" altLang="ja-JP" sz="1200" dirty="0" smtClean="0">
                <a:solidFill>
                  <a:srgbClr val="414141"/>
                </a:solidFill>
                <a:cs typeface="Arial" pitchFamily="34" charset="0"/>
              </a:rPr>
              <a:t>mode</a:t>
            </a:r>
            <a:endParaRPr lang="ja-JP" altLang="en-US" sz="12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199" name="正方形/長方形 198"/>
          <p:cNvSpPr/>
          <p:nvPr/>
        </p:nvSpPr>
        <p:spPr>
          <a:xfrm>
            <a:off x="3071216" y="4007569"/>
            <a:ext cx="1268295" cy="465391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ja-JP" sz="1200" dirty="0" smtClean="0">
                <a:solidFill>
                  <a:srgbClr val="414141"/>
                </a:solidFill>
                <a:cs typeface="Arial" pitchFamily="34" charset="0"/>
              </a:rPr>
              <a:t>Function restricted mode</a:t>
            </a:r>
            <a:endParaRPr lang="ja-JP" altLang="en-US" sz="1200" dirty="0">
              <a:solidFill>
                <a:srgbClr val="414141"/>
              </a:solidFill>
              <a:cs typeface="Arial" pitchFamily="34" charset="0"/>
            </a:endParaRPr>
          </a:p>
        </p:txBody>
      </p:sp>
      <p:pic>
        <p:nvPicPr>
          <p:cNvPr id="206" name="Picture 2" descr="D:\Documents\My Pictures\Microsoft クリップ オーガナイザ\CG7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927" y="1114384"/>
            <a:ext cx="768163" cy="736156"/>
          </a:xfrm>
          <a:prstGeom prst="rect">
            <a:avLst/>
          </a:prstGeom>
          <a:noFill/>
        </p:spPr>
      </p:pic>
      <p:pic>
        <p:nvPicPr>
          <p:cNvPr id="207" name="Picture 3" descr="D:\Documents\My Pictures\Microsoft クリップ オーガナイザ\CG7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92729" y="1043842"/>
            <a:ext cx="930410" cy="869732"/>
          </a:xfrm>
          <a:prstGeom prst="rect">
            <a:avLst/>
          </a:prstGeom>
          <a:noFill/>
        </p:spPr>
      </p:pic>
      <p:sp>
        <p:nvSpPr>
          <p:cNvPr id="208" name="テキスト ボックス 207"/>
          <p:cNvSpPr txBox="1"/>
          <p:nvPr/>
        </p:nvSpPr>
        <p:spPr>
          <a:xfrm>
            <a:off x="7074309" y="1718893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414141"/>
                </a:solidFill>
                <a:cs typeface="Arial" pitchFamily="34" charset="0"/>
              </a:rPr>
              <a:t>MF admin</a:t>
            </a:r>
            <a:endParaRPr kumimoji="1" lang="ja-JP" altLang="en-US" sz="16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209" name="テキスト ボックス 208"/>
          <p:cNvSpPr txBox="1"/>
          <p:nvPr/>
        </p:nvSpPr>
        <p:spPr>
          <a:xfrm>
            <a:off x="3071215" y="1727018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 smtClean="0">
                <a:solidFill>
                  <a:prstClr val="white"/>
                </a:solidFill>
                <a:cs typeface="Arial" pitchFamily="34" charset="0"/>
              </a:rPr>
              <a:t>Expert User</a:t>
            </a:r>
            <a:endParaRPr kumimoji="1" lang="ja-JP" alt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222" name="Picture 3" descr="D:\Documents\My Pictures\Microsoft クリップ オーガナイザ\CG7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2871" y="1043842"/>
            <a:ext cx="930410" cy="869732"/>
          </a:xfrm>
          <a:prstGeom prst="rect">
            <a:avLst/>
          </a:prstGeom>
          <a:noFill/>
        </p:spPr>
      </p:pic>
      <p:sp>
        <p:nvSpPr>
          <p:cNvPr id="223" name="テキスト ボックス 222"/>
          <p:cNvSpPr txBox="1"/>
          <p:nvPr/>
        </p:nvSpPr>
        <p:spPr>
          <a:xfrm>
            <a:off x="1006618" y="1727018"/>
            <a:ext cx="1300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 smtClean="0">
                <a:solidFill>
                  <a:prstClr val="white"/>
                </a:solidFill>
                <a:cs typeface="Arial" pitchFamily="34" charset="0"/>
              </a:rPr>
              <a:t>Novice User</a:t>
            </a:r>
            <a:endParaRPr kumimoji="1" lang="ja-JP" altLang="en-US" sz="1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42" name="正方形/長方形 241"/>
          <p:cNvSpPr/>
          <p:nvPr/>
        </p:nvSpPr>
        <p:spPr>
          <a:xfrm>
            <a:off x="5858524" y="4007569"/>
            <a:ext cx="930781" cy="465391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ja-JP" sz="1200" dirty="0" smtClean="0">
                <a:solidFill>
                  <a:srgbClr val="414141"/>
                </a:solidFill>
                <a:cs typeface="Arial" pitchFamily="34" charset="0"/>
              </a:rPr>
              <a:t>MF</a:t>
            </a:r>
          </a:p>
          <a:p>
            <a:pPr algn="ctr">
              <a:lnSpc>
                <a:spcPct val="90000"/>
              </a:lnSpc>
            </a:pPr>
            <a:r>
              <a:rPr lang="en-US" altLang="ja-JP" sz="1200" dirty="0" smtClean="0">
                <a:solidFill>
                  <a:srgbClr val="414141"/>
                </a:solidFill>
                <a:cs typeface="Arial" pitchFamily="34" charset="0"/>
              </a:rPr>
              <a:t>mode</a:t>
            </a:r>
            <a:endParaRPr lang="ja-JP" altLang="en-US" sz="1200" dirty="0">
              <a:solidFill>
                <a:srgbClr val="414141"/>
              </a:solidFill>
              <a:cs typeface="Arial" pitchFamily="34" charset="0"/>
            </a:endParaRPr>
          </a:p>
        </p:txBody>
      </p:sp>
      <p:sp>
        <p:nvSpPr>
          <p:cNvPr id="245" name="正方形/長方形 244"/>
          <p:cNvSpPr/>
          <p:nvPr/>
        </p:nvSpPr>
        <p:spPr>
          <a:xfrm>
            <a:off x="6266633" y="2653761"/>
            <a:ext cx="139333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 smtClean="0">
                <a:solidFill>
                  <a:srgbClr val="414141"/>
                </a:solidFill>
                <a:cs typeface="Arial" pitchFamily="34" charset="0"/>
              </a:rPr>
              <a:t>For MF usage SN address</a:t>
            </a:r>
          </a:p>
        </p:txBody>
      </p:sp>
      <p:pic>
        <p:nvPicPr>
          <p:cNvPr id="24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273" y="2887304"/>
            <a:ext cx="1268095" cy="56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7" name="直線矢印コネクタ 246"/>
          <p:cNvCxnSpPr>
            <a:stCxn id="246" idx="2"/>
            <a:endCxn id="242" idx="0"/>
          </p:cNvCxnSpPr>
          <p:nvPr/>
        </p:nvCxnSpPr>
        <p:spPr>
          <a:xfrm flipH="1">
            <a:off x="6323915" y="3451756"/>
            <a:ext cx="631406" cy="555813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矢印コネクタ 13"/>
          <p:cNvCxnSpPr>
            <a:stCxn id="105" idx="5"/>
            <a:endCxn id="109" idx="1"/>
          </p:cNvCxnSpPr>
          <p:nvPr/>
        </p:nvCxnSpPr>
        <p:spPr>
          <a:xfrm>
            <a:off x="2036312" y="4096921"/>
            <a:ext cx="611377" cy="1537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own Arrow 5"/>
          <p:cNvSpPr/>
          <p:nvPr/>
        </p:nvSpPr>
        <p:spPr bwMode="auto">
          <a:xfrm>
            <a:off x="1561654" y="2336800"/>
            <a:ext cx="373252" cy="367054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1200" dirty="0" smtClean="0">
              <a:solidFill>
                <a:srgbClr val="414141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50" name="Down Arrow 49"/>
          <p:cNvSpPr/>
          <p:nvPr/>
        </p:nvSpPr>
        <p:spPr bwMode="auto">
          <a:xfrm rot="3176206">
            <a:off x="2527318" y="1949680"/>
            <a:ext cx="373252" cy="918097"/>
          </a:xfrm>
          <a:prstGeom prst="down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1200" dirty="0" smtClean="0">
              <a:solidFill>
                <a:srgbClr val="414141"/>
              </a:solidFill>
              <a:ea typeface="ＭＳ Ｐゴシック" pitchFamily="50" charset="-128"/>
              <a:cs typeface="Arial" charset="0"/>
            </a:endParaRPr>
          </a:p>
        </p:txBody>
      </p:sp>
      <p:cxnSp>
        <p:nvCxnSpPr>
          <p:cNvPr id="53" name="直線矢印コネクタ 125"/>
          <p:cNvCxnSpPr/>
          <p:nvPr/>
        </p:nvCxnSpPr>
        <p:spPr>
          <a:xfrm>
            <a:off x="5267939" y="3350532"/>
            <a:ext cx="0" cy="657037"/>
          </a:xfrm>
          <a:prstGeom prst="straightConnector1">
            <a:avLst/>
          </a:prstGeom>
          <a:ln w="95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0630" y="2887304"/>
            <a:ext cx="1268095" cy="56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正方形/長方形 82"/>
          <p:cNvSpPr/>
          <p:nvPr/>
        </p:nvSpPr>
        <p:spPr>
          <a:xfrm>
            <a:off x="5336280" y="3176963"/>
            <a:ext cx="439223" cy="19581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lIns="0" tIns="36000" rIns="0" bIns="36000">
            <a:spAutoFit/>
          </a:bodyPr>
          <a:lstStyle/>
          <a:p>
            <a:r>
              <a:rPr lang="en-US" altLang="ja-JP" sz="800" b="1" dirty="0" smtClean="0">
                <a:solidFill>
                  <a:srgbClr val="414141"/>
                </a:solidFill>
                <a:cs typeface="Arial" pitchFamily="34" charset="0"/>
              </a:rPr>
              <a:t>Warning </a:t>
            </a:r>
            <a:endParaRPr lang="ja-JP" altLang="en-US" sz="800" dirty="0">
              <a:solidFill>
                <a:srgbClr val="41414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38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Synchronization improvement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4160" y="976041"/>
            <a:ext cx="8584006" cy="1677382"/>
          </a:xfrm>
        </p:spPr>
        <p:txBody>
          <a:bodyPr/>
          <a:lstStyle/>
          <a:p>
            <a:r>
              <a:rPr lang="en-US" dirty="0" smtClean="0"/>
              <a:t>After integration</a:t>
            </a:r>
          </a:p>
          <a:p>
            <a:pPr marL="0" indent="0">
              <a:buNone/>
            </a:pPr>
            <a:r>
              <a:rPr lang="en-US" dirty="0" smtClean="0"/>
              <a:t>User doesn’t have to care about “Refresh” operation any more.  HCS automatically updates own DB based on the task execution result.</a:t>
            </a:r>
            <a:endParaRPr lang="en-US" dirty="0"/>
          </a:p>
        </p:txBody>
      </p:sp>
      <p:pic>
        <p:nvPicPr>
          <p:cNvPr id="10" name="Picture 3" descr="C:\Users\ABG\Pictures\Microsoft Clip Organizer\j04339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64160" y="3163680"/>
            <a:ext cx="819095" cy="88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14"/>
          <p:cNvSpPr/>
          <p:nvPr/>
        </p:nvSpPr>
        <p:spPr>
          <a:xfrm>
            <a:off x="859213" y="2600260"/>
            <a:ext cx="1512949" cy="547952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+mj-lt"/>
              </a:rPr>
              <a:t>HCS v8</a:t>
            </a:r>
          </a:p>
        </p:txBody>
      </p:sp>
      <p:sp>
        <p:nvSpPr>
          <p:cNvPr id="5" name="Circular Arrow 4"/>
          <p:cNvSpPr/>
          <p:nvPr/>
        </p:nvSpPr>
        <p:spPr>
          <a:xfrm rot="10800000">
            <a:off x="3705196" y="2891990"/>
            <a:ext cx="1684866" cy="1625600"/>
          </a:xfrm>
          <a:prstGeom prst="circular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Circular Arrow 18"/>
          <p:cNvSpPr/>
          <p:nvPr/>
        </p:nvSpPr>
        <p:spPr>
          <a:xfrm>
            <a:off x="3698846" y="2794123"/>
            <a:ext cx="1684866" cy="1625600"/>
          </a:xfrm>
          <a:prstGeom prst="circular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85772" y="3312529"/>
            <a:ext cx="9550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2000" b="1" dirty="0" smtClean="0">
                <a:ln/>
                <a:solidFill>
                  <a:schemeClr val="accent3"/>
                </a:solidFill>
              </a:rPr>
              <a:t>AUTO SYNC</a:t>
            </a:r>
            <a:endParaRPr lang="en-US" sz="2000" b="1" dirty="0">
              <a:ln/>
              <a:solidFill>
                <a:schemeClr val="accent3"/>
              </a:solidFill>
            </a:endParaRPr>
          </a:p>
        </p:txBody>
      </p:sp>
      <p:grpSp>
        <p:nvGrpSpPr>
          <p:cNvPr id="20" name="グループ化 41"/>
          <p:cNvGrpSpPr/>
          <p:nvPr/>
        </p:nvGrpSpPr>
        <p:grpSpPr>
          <a:xfrm>
            <a:off x="1083255" y="3298213"/>
            <a:ext cx="1785857" cy="1121510"/>
            <a:chOff x="3001963" y="1573213"/>
            <a:chExt cx="5618163" cy="3014663"/>
          </a:xfrm>
        </p:grpSpPr>
        <p:pic>
          <p:nvPicPr>
            <p:cNvPr id="21" name="Picture 2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1963" y="1573213"/>
              <a:ext cx="5618163" cy="301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Freeform 26"/>
            <p:cNvSpPr>
              <a:spLocks noEditPoints="1"/>
            </p:cNvSpPr>
            <p:nvPr/>
          </p:nvSpPr>
          <p:spPr bwMode="auto">
            <a:xfrm>
              <a:off x="8015288" y="2279650"/>
              <a:ext cx="550863" cy="207963"/>
            </a:xfrm>
            <a:custGeom>
              <a:avLst/>
              <a:gdLst>
                <a:gd name="T0" fmla="*/ 0 w 347"/>
                <a:gd name="T1" fmla="*/ 0 h 188"/>
                <a:gd name="T2" fmla="*/ 347 w 347"/>
                <a:gd name="T3" fmla="*/ 0 h 188"/>
                <a:gd name="T4" fmla="*/ 347 w 347"/>
                <a:gd name="T5" fmla="*/ 188 h 188"/>
                <a:gd name="T6" fmla="*/ 0 w 347"/>
                <a:gd name="T7" fmla="*/ 188 h 188"/>
                <a:gd name="T8" fmla="*/ 0 w 347"/>
                <a:gd name="T9" fmla="*/ 0 h 188"/>
                <a:gd name="T10" fmla="*/ 11 w 347"/>
                <a:gd name="T11" fmla="*/ 182 h 188"/>
                <a:gd name="T12" fmla="*/ 5 w 347"/>
                <a:gd name="T13" fmla="*/ 177 h 188"/>
                <a:gd name="T14" fmla="*/ 342 w 347"/>
                <a:gd name="T15" fmla="*/ 177 h 188"/>
                <a:gd name="T16" fmla="*/ 336 w 347"/>
                <a:gd name="T17" fmla="*/ 182 h 188"/>
                <a:gd name="T18" fmla="*/ 336 w 347"/>
                <a:gd name="T19" fmla="*/ 6 h 188"/>
                <a:gd name="T20" fmla="*/ 342 w 347"/>
                <a:gd name="T21" fmla="*/ 11 h 188"/>
                <a:gd name="T22" fmla="*/ 5 w 347"/>
                <a:gd name="T23" fmla="*/ 11 h 188"/>
                <a:gd name="T24" fmla="*/ 11 w 347"/>
                <a:gd name="T25" fmla="*/ 6 h 188"/>
                <a:gd name="T26" fmla="*/ 11 w 347"/>
                <a:gd name="T27" fmla="*/ 18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7" h="188">
                  <a:moveTo>
                    <a:pt x="0" y="0"/>
                  </a:moveTo>
                  <a:lnTo>
                    <a:pt x="347" y="0"/>
                  </a:lnTo>
                  <a:lnTo>
                    <a:pt x="347" y="188"/>
                  </a:lnTo>
                  <a:lnTo>
                    <a:pt x="0" y="188"/>
                  </a:lnTo>
                  <a:lnTo>
                    <a:pt x="0" y="0"/>
                  </a:lnTo>
                  <a:close/>
                  <a:moveTo>
                    <a:pt x="11" y="182"/>
                  </a:moveTo>
                  <a:lnTo>
                    <a:pt x="5" y="177"/>
                  </a:lnTo>
                  <a:lnTo>
                    <a:pt x="342" y="177"/>
                  </a:lnTo>
                  <a:lnTo>
                    <a:pt x="336" y="182"/>
                  </a:lnTo>
                  <a:lnTo>
                    <a:pt x="336" y="6"/>
                  </a:lnTo>
                  <a:lnTo>
                    <a:pt x="342" y="11"/>
                  </a:lnTo>
                  <a:lnTo>
                    <a:pt x="5" y="11"/>
                  </a:lnTo>
                  <a:lnTo>
                    <a:pt x="11" y="6"/>
                  </a:lnTo>
                  <a:lnTo>
                    <a:pt x="11" y="182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0"/>
            <p:cNvSpPr>
              <a:spLocks noEditPoints="1"/>
            </p:cNvSpPr>
            <p:nvPr/>
          </p:nvSpPr>
          <p:spPr bwMode="auto">
            <a:xfrm>
              <a:off x="3455988" y="2557463"/>
              <a:ext cx="1108075" cy="120650"/>
            </a:xfrm>
            <a:custGeom>
              <a:avLst/>
              <a:gdLst>
                <a:gd name="T0" fmla="*/ 0 w 698"/>
                <a:gd name="T1" fmla="*/ 0 h 76"/>
                <a:gd name="T2" fmla="*/ 698 w 698"/>
                <a:gd name="T3" fmla="*/ 0 h 76"/>
                <a:gd name="T4" fmla="*/ 698 w 698"/>
                <a:gd name="T5" fmla="*/ 76 h 76"/>
                <a:gd name="T6" fmla="*/ 0 w 698"/>
                <a:gd name="T7" fmla="*/ 76 h 76"/>
                <a:gd name="T8" fmla="*/ 0 w 698"/>
                <a:gd name="T9" fmla="*/ 0 h 76"/>
                <a:gd name="T10" fmla="*/ 11 w 698"/>
                <a:gd name="T11" fmla="*/ 71 h 76"/>
                <a:gd name="T12" fmla="*/ 5 w 698"/>
                <a:gd name="T13" fmla="*/ 66 h 76"/>
                <a:gd name="T14" fmla="*/ 692 w 698"/>
                <a:gd name="T15" fmla="*/ 66 h 76"/>
                <a:gd name="T16" fmla="*/ 687 w 698"/>
                <a:gd name="T17" fmla="*/ 71 h 76"/>
                <a:gd name="T18" fmla="*/ 687 w 698"/>
                <a:gd name="T19" fmla="*/ 6 h 76"/>
                <a:gd name="T20" fmla="*/ 692 w 698"/>
                <a:gd name="T21" fmla="*/ 11 h 76"/>
                <a:gd name="T22" fmla="*/ 5 w 698"/>
                <a:gd name="T23" fmla="*/ 11 h 76"/>
                <a:gd name="T24" fmla="*/ 11 w 698"/>
                <a:gd name="T25" fmla="*/ 6 h 76"/>
                <a:gd name="T26" fmla="*/ 11 w 698"/>
                <a:gd name="T27" fmla="*/ 7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8" h="76">
                  <a:moveTo>
                    <a:pt x="0" y="0"/>
                  </a:moveTo>
                  <a:lnTo>
                    <a:pt x="698" y="0"/>
                  </a:lnTo>
                  <a:lnTo>
                    <a:pt x="698" y="76"/>
                  </a:lnTo>
                  <a:lnTo>
                    <a:pt x="0" y="76"/>
                  </a:lnTo>
                  <a:lnTo>
                    <a:pt x="0" y="0"/>
                  </a:lnTo>
                  <a:close/>
                  <a:moveTo>
                    <a:pt x="11" y="71"/>
                  </a:moveTo>
                  <a:lnTo>
                    <a:pt x="5" y="66"/>
                  </a:lnTo>
                  <a:lnTo>
                    <a:pt x="692" y="66"/>
                  </a:lnTo>
                  <a:lnTo>
                    <a:pt x="687" y="71"/>
                  </a:lnTo>
                  <a:lnTo>
                    <a:pt x="687" y="6"/>
                  </a:lnTo>
                  <a:lnTo>
                    <a:pt x="692" y="11"/>
                  </a:lnTo>
                  <a:lnTo>
                    <a:pt x="5" y="11"/>
                  </a:lnTo>
                  <a:lnTo>
                    <a:pt x="11" y="6"/>
                  </a:lnTo>
                  <a:lnTo>
                    <a:pt x="11" y="71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Flowchart: Magnetic Disk 12"/>
          <p:cNvSpPr/>
          <p:nvPr/>
        </p:nvSpPr>
        <p:spPr>
          <a:xfrm>
            <a:off x="2325552" y="3425320"/>
            <a:ext cx="1341120" cy="558940"/>
          </a:xfrm>
          <a:prstGeom prst="flowChartMagneticDisk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+mj-lt"/>
              </a:rPr>
              <a:t>HCS DB</a:t>
            </a:r>
          </a:p>
        </p:txBody>
      </p:sp>
      <p:pic>
        <p:nvPicPr>
          <p:cNvPr id="17" name="Picture 16" descr="hds_vsp_icon.jpg"/>
          <p:cNvPicPr>
            <a:picLocks noChangeAspect="1"/>
          </p:cNvPicPr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5603914" y="2767806"/>
            <a:ext cx="676693" cy="1586430"/>
          </a:xfrm>
          <a:prstGeom prst="rect">
            <a:avLst/>
          </a:prstGeom>
        </p:spPr>
      </p:pic>
      <p:pic>
        <p:nvPicPr>
          <p:cNvPr id="18" name="Picture 17" descr="hds_vsp_icon.jpg"/>
          <p:cNvPicPr>
            <a:picLocks noChangeAspect="1"/>
          </p:cNvPicPr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6740382" y="3171098"/>
            <a:ext cx="676693" cy="158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" y="1491630"/>
            <a:ext cx="8953500" cy="3121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線矢印コネクタ 5"/>
          <p:cNvCxnSpPr>
            <a:stCxn id="7" idx="4"/>
          </p:cNvCxnSpPr>
          <p:nvPr/>
        </p:nvCxnSpPr>
        <p:spPr>
          <a:xfrm flipH="1">
            <a:off x="5148064" y="2978812"/>
            <a:ext cx="577272" cy="1329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角丸四角形吹き出し 6"/>
          <p:cNvSpPr/>
          <p:nvPr/>
        </p:nvSpPr>
        <p:spPr>
          <a:xfrm>
            <a:off x="5292080" y="3165816"/>
            <a:ext cx="792088" cy="162018"/>
          </a:xfrm>
          <a:prstGeom prst="wedgeRoundRectCallout">
            <a:avLst>
              <a:gd name="adj1" fmla="val 4698"/>
              <a:gd name="adj2" fmla="val -165422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Clicks</a:t>
            </a:r>
            <a:endParaRPr kumimoji="1" lang="ja-JP" alt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95250" y="22980"/>
            <a:ext cx="7179007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Arial" pitchFamily="34" charset="0"/>
                <a:cs typeface="Arial" pitchFamily="34" charset="0"/>
              </a:rPr>
              <a:t>Improved synchronization of </a:t>
            </a:r>
            <a:r>
              <a:rPr lang="en-US" altLang="ja-JP" sz="2400" b="1" dirty="0" smtClean="0">
                <a:latin typeface="Arial" pitchFamily="34" charset="0"/>
                <a:cs typeface="Arial" pitchFamily="34" charset="0"/>
              </a:rPr>
              <a:t>HCS/SN2</a:t>
            </a:r>
          </a:p>
          <a:p>
            <a:r>
              <a:rPr lang="en-US" altLang="ja-JP" sz="2400" b="1" dirty="0" smtClean="0">
                <a:latin typeface="Arial" pitchFamily="34" charset="0"/>
                <a:cs typeface="Arial" pitchFamily="34" charset="0"/>
              </a:rPr>
              <a:t>- Update Database Step</a:t>
            </a:r>
            <a:endParaRPr lang="en-US" altLang="ja-JP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ular Callout 2"/>
          <p:cNvSpPr/>
          <p:nvPr/>
        </p:nvSpPr>
        <p:spPr bwMode="auto">
          <a:xfrm>
            <a:off x="4572000" y="931460"/>
            <a:ext cx="2292824" cy="992875"/>
          </a:xfrm>
          <a:prstGeom prst="wedgeRectCallout">
            <a:avLst>
              <a:gd name="adj1" fmla="val -29762"/>
              <a:gd name="adj2" fmla="val 15528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  <a:cs typeface="Arial" charset="0"/>
              </a:rPr>
              <a:t>Each HCS/SN2 executed</a:t>
            </a:r>
            <a:r>
              <a:rPr kumimoji="1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  <a:cs typeface="Arial" charset="0"/>
              </a:rPr>
              <a:t> task will have a refresh step added before the task is returned as complete</a:t>
            </a:r>
            <a:endParaRPr kumimoji="1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274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rver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435313" y="2657399"/>
            <a:ext cx="3236314" cy="2536133"/>
          </a:xfrm>
          <a:prstGeom prst="rect">
            <a:avLst/>
          </a:prstGeom>
        </p:spPr>
      </p:pic>
      <p:pic>
        <p:nvPicPr>
          <p:cNvPr id="7" name="Picture 6" descr="layer_colors_green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email"/>
          <a:stretch>
            <a:fillRect/>
          </a:stretch>
        </p:blipFill>
        <p:spPr>
          <a:xfrm>
            <a:off x="1171047" y="3994025"/>
            <a:ext cx="3028659" cy="9625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95140" y="4437781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64bit platform</a:t>
            </a:r>
            <a:endParaRPr lang="en-US" sz="1400" dirty="0"/>
          </a:p>
        </p:txBody>
      </p:sp>
      <p:pic>
        <p:nvPicPr>
          <p:cNvPr id="12" name="Picture 11" descr="layer_colors_red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email"/>
          <a:stretch>
            <a:fillRect/>
          </a:stretch>
        </p:blipFill>
        <p:spPr>
          <a:xfrm>
            <a:off x="1171045" y="3475236"/>
            <a:ext cx="3028659" cy="96254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4160" y="967575"/>
            <a:ext cx="8584006" cy="2557623"/>
          </a:xfrm>
        </p:spPr>
        <p:txBody>
          <a:bodyPr/>
          <a:lstStyle/>
          <a:p>
            <a:r>
              <a:rPr lang="en-US" dirty="0"/>
              <a:t>HCS has already supported 64bit OS, hasn’t it?</a:t>
            </a:r>
          </a:p>
          <a:p>
            <a:pPr lvl="1"/>
            <a:r>
              <a:rPr lang="en-US" sz="1600" dirty="0"/>
              <a:t>Yes, HCS could run on 64bit OS, but it runs as a 32 bit mode application. It cannot fully utilize 64bit OS merit, like large memory beyond 4GB.</a:t>
            </a:r>
          </a:p>
          <a:p>
            <a:pPr lvl="1"/>
            <a:r>
              <a:rPr lang="en-US" sz="1600" dirty="0"/>
              <a:t>HCS v8.X runs as a 64bit mode application. It removes 4GB memory limit in 32 bit mode and will enable higher scalability in HCS.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64bit OS support</a:t>
            </a:r>
            <a:endParaRPr lang="en-US" dirty="0"/>
          </a:p>
        </p:txBody>
      </p:sp>
      <p:sp>
        <p:nvSpPr>
          <p:cNvPr id="6" name="テキスト ボックス 23"/>
          <p:cNvSpPr txBox="1"/>
          <p:nvPr/>
        </p:nvSpPr>
        <p:spPr>
          <a:xfrm>
            <a:off x="500816" y="2748673"/>
            <a:ext cx="1949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dirty="0" smtClean="0">
                <a:solidFill>
                  <a:schemeClr val="bg1">
                    <a:lumMod val="50000"/>
                  </a:schemeClr>
                </a:solidFill>
              </a:rPr>
              <a:t>V7</a:t>
            </a:r>
            <a:endParaRPr kumimoji="1" lang="ja-JP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95140" y="3956508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64bit OS</a:t>
            </a:r>
            <a:endParaRPr lang="en-US" sz="1400" dirty="0"/>
          </a:p>
        </p:txBody>
      </p:sp>
      <p:pic>
        <p:nvPicPr>
          <p:cNvPr id="13" name="Picture 12" descr="layer_colors_blue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1047" y="3165017"/>
            <a:ext cx="3028661" cy="791491"/>
          </a:xfrm>
          <a:prstGeom prst="rect">
            <a:avLst/>
          </a:prstGeom>
        </p:spPr>
      </p:pic>
      <p:pic>
        <p:nvPicPr>
          <p:cNvPr id="15" name="Picture 14" descr="layer_colors_blue.png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4" cstate="email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48148"/>
          <a:stretch/>
        </p:blipFill>
        <p:spPr>
          <a:xfrm>
            <a:off x="2629288" y="3165017"/>
            <a:ext cx="1570420" cy="7914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629971" y="3327745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64bit </a:t>
            </a:r>
          </a:p>
          <a:p>
            <a:r>
              <a:rPr lang="en-US" sz="1400" dirty="0" smtClean="0"/>
              <a:t>mode</a:t>
            </a:r>
            <a:endParaRPr lang="en-US" sz="1400" dirty="0"/>
          </a:p>
        </p:txBody>
      </p:sp>
      <p:sp>
        <p:nvSpPr>
          <p:cNvPr id="33" name="テキスト ボックス 23"/>
          <p:cNvSpPr txBox="1"/>
          <p:nvPr/>
        </p:nvSpPr>
        <p:spPr>
          <a:xfrm>
            <a:off x="4689955" y="2657399"/>
            <a:ext cx="1949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dirty="0" smtClean="0">
                <a:solidFill>
                  <a:schemeClr val="bg1">
                    <a:lumMod val="50000"/>
                  </a:schemeClr>
                </a:solidFill>
              </a:rPr>
              <a:t>V8</a:t>
            </a:r>
            <a:endParaRPr kumimoji="1" lang="ja-JP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Picture 28" descr="server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4705583" y="2496927"/>
            <a:ext cx="3236314" cy="2696000"/>
          </a:xfrm>
          <a:prstGeom prst="rect">
            <a:avLst/>
          </a:prstGeom>
        </p:spPr>
      </p:pic>
      <p:pic>
        <p:nvPicPr>
          <p:cNvPr id="30" name="Picture 29" descr="layer_colors_green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email"/>
          <a:stretch>
            <a:fillRect/>
          </a:stretch>
        </p:blipFill>
        <p:spPr>
          <a:xfrm>
            <a:off x="5441317" y="3993419"/>
            <a:ext cx="3028659" cy="96254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265410" y="4437175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64bit platform</a:t>
            </a:r>
            <a:endParaRPr lang="en-US" sz="1400" dirty="0"/>
          </a:p>
        </p:txBody>
      </p:sp>
      <p:pic>
        <p:nvPicPr>
          <p:cNvPr id="32" name="Picture 31" descr="layer_colors_r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email"/>
          <a:stretch>
            <a:fillRect/>
          </a:stretch>
        </p:blipFill>
        <p:spPr>
          <a:xfrm>
            <a:off x="5441315" y="3474630"/>
            <a:ext cx="3028659" cy="96254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265410" y="3955902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64bit OS</a:t>
            </a:r>
            <a:endParaRPr lang="en-US" sz="1400" dirty="0"/>
          </a:p>
        </p:txBody>
      </p:sp>
      <p:pic>
        <p:nvPicPr>
          <p:cNvPr id="35" name="Picture 34" descr="layer_colors_blue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41317" y="3164411"/>
            <a:ext cx="3028661" cy="791491"/>
          </a:xfrm>
          <a:prstGeom prst="rect">
            <a:avLst/>
          </a:prstGeom>
        </p:spPr>
      </p:pic>
      <p:pic>
        <p:nvPicPr>
          <p:cNvPr id="36" name="Picture 35" descr="layer_colors_blue.png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4" cstate="email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48148"/>
          <a:stretch/>
        </p:blipFill>
        <p:spPr>
          <a:xfrm>
            <a:off x="6899558" y="3164411"/>
            <a:ext cx="1570420" cy="79149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323740" y="3360089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32bit</a:t>
            </a:r>
          </a:p>
          <a:p>
            <a:r>
              <a:rPr lang="en-US" sz="1400" dirty="0" smtClean="0"/>
              <a:t>mode</a:t>
            </a:r>
            <a:endParaRPr lang="en-US" sz="1400" dirty="0"/>
          </a:p>
        </p:txBody>
      </p:sp>
      <p:pic>
        <p:nvPicPr>
          <p:cNvPr id="26" name="Picture 25" descr="application_HDS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1167416" y="2815663"/>
            <a:ext cx="1488931" cy="75300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712734" y="3000329"/>
            <a:ext cx="1002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</a:rPr>
              <a:t>32bit </a:t>
            </a:r>
          </a:p>
          <a:p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</a:rPr>
              <a:t>mode</a:t>
            </a:r>
            <a:endParaRPr lang="en-US" sz="1400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720823" y="2972587"/>
            <a:ext cx="1262431" cy="775004"/>
            <a:chOff x="7791027" y="2376064"/>
            <a:chExt cx="1262431" cy="775004"/>
          </a:xfrm>
        </p:grpSpPr>
        <p:grpSp>
          <p:nvGrpSpPr>
            <p:cNvPr id="28" name="Group 27"/>
            <p:cNvGrpSpPr/>
            <p:nvPr/>
          </p:nvGrpSpPr>
          <p:grpSpPr>
            <a:xfrm>
              <a:off x="7791027" y="2376064"/>
              <a:ext cx="1174292" cy="775004"/>
              <a:chOff x="4199288" y="2230957"/>
              <a:chExt cx="2480544" cy="1692234"/>
            </a:xfrm>
          </p:grpSpPr>
          <p:pic>
            <p:nvPicPr>
              <p:cNvPr id="40" name="Picture 39" descr="application_HDS.png"/>
              <p:cNvPicPr>
                <a:picLocks noChangeAspect="1"/>
              </p:cNvPicPr>
              <p:nvPr/>
            </p:nvPicPr>
            <p:blipFill>
              <a:blip r:embed="rId15" cstate="email"/>
              <a:stretch>
                <a:fillRect/>
              </a:stretch>
            </p:blipFill>
            <p:spPr>
              <a:xfrm>
                <a:off x="4199288" y="2230957"/>
                <a:ext cx="2480544" cy="1692234"/>
              </a:xfrm>
              <a:prstGeom prst="rect">
                <a:avLst/>
              </a:prstGeom>
            </p:spPr>
          </p:pic>
          <p:pic>
            <p:nvPicPr>
              <p:cNvPr id="41" name="Picture 2"/>
              <p:cNvPicPr>
                <a:picLocks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4786200" y="2472621"/>
                <a:ext cx="1786414" cy="1238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isometricOffAxis1Right">
                  <a:rot lat="480000" lon="20400000" rev="0"/>
                </a:camera>
                <a:lightRig rig="threePt" dir="t"/>
              </a:scene3d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8051135" y="2521482"/>
              <a:ext cx="10023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64bit </a:t>
              </a:r>
            </a:p>
            <a:p>
              <a:r>
                <a:rPr lang="en-US" sz="1400" dirty="0" smtClean="0">
                  <a:solidFill>
                    <a:schemeClr val="bg1"/>
                  </a:solidFill>
                </a:rPr>
                <a:t>mode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98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4160" y="967575"/>
            <a:ext cx="8542310" cy="109671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All HCS components work with 64bit mode?</a:t>
            </a:r>
          </a:p>
          <a:p>
            <a:pPr lvl="1">
              <a:spcBef>
                <a:spcPts val="300"/>
              </a:spcBef>
            </a:pPr>
            <a:r>
              <a:rPr lang="en-US" sz="1400" dirty="0" smtClean="0"/>
              <a:t>No, </a:t>
            </a:r>
            <a:r>
              <a:rPr lang="en-US" sz="1400" dirty="0"/>
              <a:t>only the HCS management server and related components run as a 64bit mode application.</a:t>
            </a:r>
          </a:p>
          <a:p>
            <a:pPr lvl="1">
              <a:spcBef>
                <a:spcPts val="300"/>
              </a:spcBef>
            </a:pPr>
            <a:r>
              <a:rPr lang="en-US" sz="1400" dirty="0"/>
              <a:t>Other components such as agents still run as a 32bit mode application.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64bit OS support</a:t>
            </a:r>
            <a:endParaRPr lang="en-US" dirty="0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38" y="2073519"/>
            <a:ext cx="7540896" cy="293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902054"/>
            <a:ext cx="9144000" cy="4241446"/>
          </a:xfrm>
          <a:prstGeom prst="rect">
            <a:avLst/>
          </a:prstGeom>
          <a:gradFill flip="none" rotWithShape="1">
            <a:gsLst>
              <a:gs pos="0">
                <a:srgbClr val="A4CE4E">
                  <a:alpha val="48000"/>
                </a:srgbClr>
              </a:gs>
              <a:gs pos="60000">
                <a:srgbClr val="FFBC00">
                  <a:alpha val="48000"/>
                </a:srgbClr>
              </a:gs>
              <a:gs pos="40000">
                <a:srgbClr val="A4CE4E">
                  <a:alpha val="48000"/>
                </a:srgbClr>
              </a:gs>
              <a:gs pos="100000">
                <a:srgbClr val="FFBC00">
                  <a:alpha val="48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64160" y="1141707"/>
            <a:ext cx="3257802" cy="3617144"/>
          </a:xfrm>
        </p:spPr>
        <p:txBody>
          <a:bodyPr/>
          <a:lstStyle/>
          <a:p>
            <a:pPr lvl="1"/>
            <a:r>
              <a:rPr lang="en-US" sz="1600" dirty="0" smtClean="0"/>
              <a:t>VSP G1000 Support</a:t>
            </a:r>
            <a:endParaRPr lang="en-US" sz="1600" dirty="0"/>
          </a:p>
          <a:p>
            <a:pPr lvl="1"/>
            <a:r>
              <a:rPr lang="en-US" sz="1600" dirty="0"/>
              <a:t>REST API</a:t>
            </a:r>
          </a:p>
          <a:p>
            <a:pPr lvl="1"/>
            <a:r>
              <a:rPr lang="en-US" sz="1600" dirty="0"/>
              <a:t>New Metrics</a:t>
            </a:r>
          </a:p>
          <a:p>
            <a:pPr lvl="1"/>
            <a:r>
              <a:rPr lang="en-US" sz="1600" dirty="0"/>
              <a:t>HNAS Monitoring</a:t>
            </a:r>
          </a:p>
          <a:p>
            <a:pPr lvl="1"/>
            <a:r>
              <a:rPr lang="en-US" sz="1600" dirty="0"/>
              <a:t>Analytics Tab Enhancements</a:t>
            </a:r>
          </a:p>
          <a:p>
            <a:pPr lvl="2"/>
            <a:r>
              <a:rPr lang="en-US" sz="1400" dirty="0"/>
              <a:t>Longer Minutely Data</a:t>
            </a:r>
          </a:p>
          <a:p>
            <a:pPr lvl="2"/>
            <a:r>
              <a:rPr lang="en-US" sz="1400" dirty="0"/>
              <a:t>Problem Solving Guidance Message</a:t>
            </a:r>
          </a:p>
          <a:p>
            <a:pPr lvl="1"/>
            <a:r>
              <a:rPr lang="en-US" sz="1600" dirty="0"/>
              <a:t>Supported Resources</a:t>
            </a:r>
          </a:p>
          <a:p>
            <a:pPr lvl="2"/>
            <a:r>
              <a:rPr lang="en-US" sz="1400" dirty="0"/>
              <a:t>Platform / Switch / </a:t>
            </a:r>
            <a:r>
              <a:rPr lang="en-US" sz="1400" dirty="0" smtClean="0"/>
              <a:t>FOS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Analytics </a:t>
            </a:r>
            <a:r>
              <a:rPr lang="en-US" dirty="0"/>
              <a:t>-</a:t>
            </a:r>
            <a:r>
              <a:rPr lang="en-US" dirty="0" smtClean="0"/>
              <a:t> Agenda -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 flipH="1">
            <a:off x="3404128" y="1234808"/>
            <a:ext cx="2270193" cy="3430942"/>
            <a:chOff x="3054568" y="967576"/>
            <a:chExt cx="2270193" cy="3430942"/>
          </a:xfrm>
        </p:grpSpPr>
        <p:sp>
          <p:nvSpPr>
            <p:cNvPr id="8" name="Trapezoid 7"/>
            <p:cNvSpPr>
              <a:spLocks noChangeAspect="1"/>
            </p:cNvSpPr>
            <p:nvPr/>
          </p:nvSpPr>
          <p:spPr>
            <a:xfrm rot="18000000">
              <a:off x="2238786" y="1783358"/>
              <a:ext cx="2821216" cy="1189651"/>
            </a:xfrm>
            <a:prstGeom prst="trapezoid">
              <a:avLst>
                <a:gd name="adj" fmla="val 58074"/>
              </a:avLst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+mj-lt"/>
              </a:endParaRPr>
            </a:p>
          </p:txBody>
        </p:sp>
        <p:sp>
          <p:nvSpPr>
            <p:cNvPr id="9" name="Trapezoid 8"/>
            <p:cNvSpPr>
              <a:spLocks noChangeAspect="1"/>
            </p:cNvSpPr>
            <p:nvPr/>
          </p:nvSpPr>
          <p:spPr>
            <a:xfrm rot="18000000" flipV="1">
              <a:off x="3319328" y="2393084"/>
              <a:ext cx="2821216" cy="1189651"/>
            </a:xfrm>
            <a:prstGeom prst="trapezoid">
              <a:avLst>
                <a:gd name="adj" fmla="val 58074"/>
              </a:avLst>
            </a:pr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36837" y="2271328"/>
              <a:ext cx="9539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  <a:latin typeface="+mj-lt"/>
                </a:rPr>
                <a:t>HCMD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24078" y="2787854"/>
              <a:ext cx="8828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  <a:latin typeface="+mj-lt"/>
                </a:rPr>
                <a:t>HTnM</a:t>
              </a:r>
              <a:endParaRPr lang="en-US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3" name="Content Placeholder 6"/>
          <p:cNvSpPr txBox="1">
            <a:spLocks/>
          </p:cNvSpPr>
          <p:nvPr/>
        </p:nvSpPr>
        <p:spPr>
          <a:xfrm>
            <a:off x="5757598" y="1300597"/>
            <a:ext cx="3074708" cy="329936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80988" indent="-28098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lang="en-US" sz="2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4675" indent="-293688" algn="l" defTabSz="914400" rtl="0" eaLnBrk="1" latinLnBrk="0" hangingPunct="1">
              <a:lnSpc>
                <a:spcPct val="95000"/>
              </a:lnSpc>
              <a:spcBef>
                <a:spcPct val="20000"/>
              </a:spcBef>
              <a:spcAft>
                <a:spcPts val="800"/>
              </a:spcAft>
              <a:buFontTx/>
              <a:buChar char="‒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663" indent="-2809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FontTx/>
              <a:buChar char="‒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0613" indent="-2349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FontTx/>
              <a:buChar char="‒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2863" indent="-2222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FontTx/>
              <a:buChar char="‒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dirty="0">
                <a:solidFill>
                  <a:srgbClr val="414141"/>
                </a:solidFill>
              </a:rPr>
              <a:t>Usability</a:t>
            </a:r>
          </a:p>
          <a:p>
            <a:pPr lvl="2"/>
            <a:r>
              <a:rPr lang="en-US" sz="1600" dirty="0">
                <a:solidFill>
                  <a:srgbClr val="414141"/>
                </a:solidFill>
              </a:rPr>
              <a:t>Dashboards</a:t>
            </a:r>
          </a:p>
          <a:p>
            <a:pPr lvl="2"/>
            <a:r>
              <a:rPr lang="en-US" sz="1600" dirty="0">
                <a:solidFill>
                  <a:srgbClr val="414141"/>
                </a:solidFill>
              </a:rPr>
              <a:t>Report Viewer</a:t>
            </a:r>
          </a:p>
          <a:p>
            <a:pPr lvl="1"/>
            <a:r>
              <a:rPr lang="en-US" sz="1600" dirty="0">
                <a:solidFill>
                  <a:srgbClr val="414141"/>
                </a:solidFill>
              </a:rPr>
              <a:t>Forecasting Capacity</a:t>
            </a:r>
          </a:p>
          <a:p>
            <a:pPr lvl="1"/>
            <a:r>
              <a:rPr lang="en-US" sz="1600" dirty="0">
                <a:solidFill>
                  <a:srgbClr val="414141"/>
                </a:solidFill>
              </a:rPr>
              <a:t>SLO</a:t>
            </a:r>
          </a:p>
          <a:p>
            <a:pPr lvl="2"/>
            <a:r>
              <a:rPr lang="en-US" sz="1600" dirty="0">
                <a:solidFill>
                  <a:srgbClr val="414141"/>
                </a:solidFill>
              </a:rPr>
              <a:t>Automated Recommendations</a:t>
            </a:r>
          </a:p>
          <a:p>
            <a:pPr lvl="2"/>
            <a:r>
              <a:rPr lang="en-US" sz="1600" dirty="0">
                <a:solidFill>
                  <a:srgbClr val="414141"/>
                </a:solidFill>
              </a:rPr>
              <a:t>Infrastructure granularity</a:t>
            </a:r>
          </a:p>
          <a:p>
            <a:pPr lvl="1"/>
            <a:r>
              <a:rPr lang="en-US" sz="1600" dirty="0">
                <a:solidFill>
                  <a:srgbClr val="414141"/>
                </a:solidFill>
              </a:rPr>
              <a:t>REST API</a:t>
            </a:r>
          </a:p>
        </p:txBody>
      </p:sp>
    </p:spTree>
    <p:extLst>
      <p:ext uri="{BB962C8B-B14F-4D97-AF65-F5344CB8AC3E}">
        <p14:creationId xmlns:p14="http://schemas.microsoft.com/office/powerpoint/2010/main" val="179174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548458" y="1027595"/>
            <a:ext cx="6131767" cy="2212429"/>
          </a:xfrm>
        </p:spPr>
        <p:txBody>
          <a:bodyPr anchor="ctr" anchorCtr="0"/>
          <a:lstStyle/>
          <a:p>
            <a:pPr>
              <a:lnSpc>
                <a:spcPts val="5100"/>
              </a:lnSpc>
            </a:pPr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10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C7yHNzZV0qflAlQGdFwG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C7yHNzZV0qflAlQGdFwG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Sn8XJfGo06AOF_iNg9Cd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DTvsQDuaUurXctrQUM2t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sTK093rUGuTfCLtkvKE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sTK093rUGuTfCLtkvKE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Sn8XJfGo06AOF_iNg9C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DTvsQDuaUurXctrQUM2t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sTK093rUGuTfCLtkvKE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sTK093rUGuTfCLtkvKEA"/>
</p:tagLst>
</file>

<file path=ppt/theme/theme1.xml><?xml version="1.0" encoding="utf-8"?>
<a:theme xmlns:a="http://schemas.openxmlformats.org/drawingml/2006/main" name="HDS Corporate 2014">
  <a:themeElements>
    <a:clrScheme name="HDS Final">
      <a:dk1>
        <a:srgbClr val="414141"/>
      </a:dk1>
      <a:lt1>
        <a:sysClr val="window" lastClr="FFFFFF"/>
      </a:lt1>
      <a:dk2>
        <a:srgbClr val="00A499"/>
      </a:dk2>
      <a:lt2>
        <a:srgbClr val="999999"/>
      </a:lt2>
      <a:accent1>
        <a:srgbClr val="CC0000"/>
      </a:accent1>
      <a:accent2>
        <a:srgbClr val="CC0000"/>
      </a:accent2>
      <a:accent3>
        <a:srgbClr val="55951B"/>
      </a:accent3>
      <a:accent4>
        <a:srgbClr val="008EAA"/>
      </a:accent4>
      <a:accent5>
        <a:srgbClr val="FFC600"/>
      </a:accent5>
      <a:accent6>
        <a:srgbClr val="F78E1E"/>
      </a:accent6>
      <a:hlink>
        <a:srgbClr val="00C8DC"/>
      </a:hlink>
      <a:folHlink>
        <a:srgbClr val="008EAA"/>
      </a:folHlink>
    </a:clrScheme>
    <a:fontScheme name="HDS 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">
  <a:themeElements>
    <a:clrScheme name="HDS Final">
      <a:dk1>
        <a:srgbClr val="414141"/>
      </a:dk1>
      <a:lt1>
        <a:sysClr val="window" lastClr="FFFFFF"/>
      </a:lt1>
      <a:dk2>
        <a:srgbClr val="00A499"/>
      </a:dk2>
      <a:lt2>
        <a:srgbClr val="999999"/>
      </a:lt2>
      <a:accent1>
        <a:srgbClr val="CC0000"/>
      </a:accent1>
      <a:accent2>
        <a:srgbClr val="CC0000"/>
      </a:accent2>
      <a:accent3>
        <a:srgbClr val="55951B"/>
      </a:accent3>
      <a:accent4>
        <a:srgbClr val="008EAA"/>
      </a:accent4>
      <a:accent5>
        <a:srgbClr val="FFC600"/>
      </a:accent5>
      <a:accent6>
        <a:srgbClr val="F78E1E"/>
      </a:accent6>
      <a:hlink>
        <a:srgbClr val="00C8DC"/>
      </a:hlink>
      <a:folHlink>
        <a:srgbClr val="008EAA"/>
      </a:folHlink>
    </a:clrScheme>
    <a:fontScheme name="HDS 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HDS 2011">
      <a:dk1>
        <a:sysClr val="windowText" lastClr="000000"/>
      </a:dk1>
      <a:lt1>
        <a:sysClr val="window" lastClr="FFFFFF"/>
      </a:lt1>
      <a:dk2>
        <a:srgbClr val="14AF9F"/>
      </a:dk2>
      <a:lt2>
        <a:srgbClr val="6D6E71"/>
      </a:lt2>
      <a:accent1>
        <a:srgbClr val="FD0014"/>
      </a:accent1>
      <a:accent2>
        <a:srgbClr val="C20014"/>
      </a:accent2>
      <a:accent3>
        <a:srgbClr val="009933"/>
      </a:accent3>
      <a:accent4>
        <a:srgbClr val="0073B2"/>
      </a:accent4>
      <a:accent5>
        <a:srgbClr val="DEB408"/>
      </a:accent5>
      <a:accent6>
        <a:srgbClr val="DC7400"/>
      </a:accent6>
      <a:hlink>
        <a:srgbClr val="FD0014"/>
      </a:hlink>
      <a:folHlink>
        <a:srgbClr val="C20014"/>
      </a:folHlink>
    </a:clrScheme>
    <a:fontScheme name="HDS 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HDS 2011">
      <a:dk1>
        <a:sysClr val="windowText" lastClr="000000"/>
      </a:dk1>
      <a:lt1>
        <a:sysClr val="window" lastClr="FFFFFF"/>
      </a:lt1>
      <a:dk2>
        <a:srgbClr val="14AF9F"/>
      </a:dk2>
      <a:lt2>
        <a:srgbClr val="6D6E71"/>
      </a:lt2>
      <a:accent1>
        <a:srgbClr val="FD0014"/>
      </a:accent1>
      <a:accent2>
        <a:srgbClr val="C20014"/>
      </a:accent2>
      <a:accent3>
        <a:srgbClr val="009933"/>
      </a:accent3>
      <a:accent4>
        <a:srgbClr val="0073B2"/>
      </a:accent4>
      <a:accent5>
        <a:srgbClr val="DEB408"/>
      </a:accent5>
      <a:accent6>
        <a:srgbClr val="DC7400"/>
      </a:accent6>
      <a:hlink>
        <a:srgbClr val="FD0014"/>
      </a:hlink>
      <a:folHlink>
        <a:srgbClr val="C20014"/>
      </a:folHlink>
    </a:clrScheme>
    <a:fontScheme name="HDS 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7E5E0BF5DC5446B7208B5E6CB76305" ma:contentTypeVersion="0" ma:contentTypeDescription="Create a new document." ma:contentTypeScope="" ma:versionID="0730d7501a662075906a34dd8e2c999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7daa8068ee9eb49ca321f78f6dfb73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05417A7-C3C1-46E8-8FFE-657BF179B7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C1187D0-8F4F-4E89-BFB8-4B70B755B2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BA7A56-CFE7-4B33-A628-4D33BC332BC4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715</Words>
  <Application>Microsoft Office PowerPoint</Application>
  <PresentationFormat>On-screen Show (16:9)</PresentationFormat>
  <Paragraphs>176</Paragraphs>
  <Slides>17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HDS Corporate 2014</vt:lpstr>
      <vt:lpstr>Blank</vt:lpstr>
      <vt:lpstr>What’s New in Hitachi Command Suite v8 </vt:lpstr>
      <vt:lpstr>Software Strategy</vt:lpstr>
      <vt:lpstr>Unified Management</vt:lpstr>
      <vt:lpstr>Unified Management</vt:lpstr>
      <vt:lpstr>Single Pane  of Glass</vt:lpstr>
      <vt:lpstr>SN2/HCS Integration/Consolidation  VSP G1000 ONLY</vt:lpstr>
      <vt:lpstr>Single pane of glass</vt:lpstr>
      <vt:lpstr>Single pane of glass</vt:lpstr>
      <vt:lpstr>Single pane of glass</vt:lpstr>
      <vt:lpstr>Consolidated User &amp; Resource Management</vt:lpstr>
      <vt:lpstr>New HDvM v8 and Element Manager Integration Simplifies Management</vt:lpstr>
      <vt:lpstr>Synchronization improvement</vt:lpstr>
      <vt:lpstr>PowerPoint Presentation</vt:lpstr>
      <vt:lpstr>Native 64bit OS support</vt:lpstr>
      <vt:lpstr>Native 64bit OS support</vt:lpstr>
      <vt:lpstr>Analytics - Agenda -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Gard</dc:creator>
  <cp:lastModifiedBy>Ashok Kumar Reddy</cp:lastModifiedBy>
  <cp:revision>461</cp:revision>
  <cp:lastPrinted>2014-05-06T12:15:34Z</cp:lastPrinted>
  <dcterms:created xsi:type="dcterms:W3CDTF">2011-02-10T00:52:49Z</dcterms:created>
  <dcterms:modified xsi:type="dcterms:W3CDTF">2015-05-26T12:00:41Z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0x010100B57E5E0BF5DC5446B7208B5E6CB76305</vt:lpwstr>
  </property>
</Properties>
</file>