
<file path=[Content_Types].xml><?xml version="1.0" encoding="utf-8"?>
<Types xmlns="http://schemas.openxmlformats.org/package/2006/content-types">
  <Default Extension="png" ContentType="image/png"/>
  <Default Extension="emf" ContentType="image/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45" r:id="rId5"/>
  </p:sldMasterIdLst>
  <p:notesMasterIdLst>
    <p:notesMasterId r:id="rId8"/>
  </p:notesMasterIdLst>
  <p:sldIdLst>
    <p:sldId id="2652" r:id="rId6"/>
    <p:sldId id="2663" r:id="rId7"/>
  </p:sldIdLst>
  <p:sldSz cx="9144000" cy="6858000" type="screen4x3"/>
  <p:notesSz cx="7315200" cy="9601200"/>
  <p:defaultTextStyle>
    <a:defPPr>
      <a:defRPr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3">
          <p15:clr>
            <a:srgbClr val="A4A3A4"/>
          </p15:clr>
        </p15:guide>
        <p15:guide id="2" orient="horz" pos="4171">
          <p15:clr>
            <a:srgbClr val="A4A3A4"/>
          </p15:clr>
        </p15:guide>
        <p15:guide id="3" orient="horz" pos="3919">
          <p15:clr>
            <a:srgbClr val="A4A3A4"/>
          </p15:clr>
        </p15:guide>
        <p15:guide id="4" orient="horz" pos="2110">
          <p15:clr>
            <a:srgbClr val="A4A3A4"/>
          </p15:clr>
        </p15:guide>
        <p15:guide id="5" orient="horz" pos="3614">
          <p15:clr>
            <a:srgbClr val="A4A3A4"/>
          </p15:clr>
        </p15:guide>
        <p15:guide id="6" pos="5229">
          <p15:clr>
            <a:srgbClr val="A4A3A4"/>
          </p15:clr>
        </p15:guide>
        <p15:guide id="7" pos="5540">
          <p15:clr>
            <a:srgbClr val="A4A3A4"/>
          </p15:clr>
        </p15:guide>
        <p15:guide id="8" pos="218">
          <p15:clr>
            <a:srgbClr val="A4A3A4"/>
          </p15:clr>
        </p15:guide>
        <p15:guide id="9" pos="287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FF99"/>
    <a:srgbClr val="000000"/>
    <a:srgbClr val="FFFFFF"/>
    <a:srgbClr val="969696"/>
    <a:srgbClr val="FFFF00"/>
    <a:srgbClr val="808000"/>
    <a:srgbClr val="996633"/>
    <a:srgbClr val="CCCC00"/>
    <a:srgbClr val="CC99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14" autoAdjust="0"/>
    <p:restoredTop sz="96433" autoAdjust="0"/>
  </p:normalViewPr>
  <p:slideViewPr>
    <p:cSldViewPr snapToGrid="0">
      <p:cViewPr varScale="1">
        <p:scale>
          <a:sx n="112" d="100"/>
          <a:sy n="112" d="100"/>
        </p:scale>
        <p:origin x="1704" y="84"/>
      </p:cViewPr>
      <p:guideLst>
        <p:guide orient="horz" pos="1033"/>
        <p:guide orient="horz" pos="4171"/>
        <p:guide orient="horz" pos="3919"/>
        <p:guide orient="horz" pos="2110"/>
        <p:guide orient="horz" pos="3614"/>
        <p:guide pos="5229"/>
        <p:guide pos="5540"/>
        <p:guide pos="218"/>
        <p:guide pos="28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2910" y="6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375" y="0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A1485A-F802-43DC-B30B-F9015A7EB733}" type="datetimeFigureOut">
              <a:rPr lang="en-US" smtClean="0"/>
              <a:t>1/7/2015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838" y="4560888"/>
            <a:ext cx="5851525" cy="43195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375" y="9120188"/>
            <a:ext cx="3170238" cy="4794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CA1A0E-C027-4CD5-95B3-B4C4C9CD019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7559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>
              <a:latin typeface="Arial" pitchFamily="34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FF10BB-40C2-4B10-88C5-FBA0018D8F84}" type="slidenum">
              <a:rPr lang="en-US" smtClean="0">
                <a:solidFill>
                  <a:prstClr val="black"/>
                </a:solidFill>
              </a:rPr>
              <a:pPr/>
              <a:t>1</a:t>
            </a:fld>
            <a:endParaRPr lang="en-US" dirty="0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3002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8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1" descr="citiLogo"/>
          <p:cNvPicPr>
            <a:picLocks noChangeAspect="1" noChangeArrowheads="1"/>
          </p:cNvPicPr>
          <p:nvPr/>
        </p:nvPicPr>
        <p:blipFill>
          <a:blip r:embed="rId2" cstate="print"/>
          <a:srcRect r="11969"/>
          <a:stretch>
            <a:fillRect/>
          </a:stretch>
        </p:blipFill>
        <p:spPr bwMode="auto">
          <a:xfrm>
            <a:off x="4030000" y="3156000"/>
            <a:ext cx="4287000" cy="3347000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5" name="Line 74"/>
          <p:cNvSpPr>
            <a:spLocks noChangeShapeType="1"/>
          </p:cNvSpPr>
          <p:nvPr/>
        </p:nvSpPr>
        <p:spPr bwMode="gray">
          <a:xfrm>
            <a:off x="344488" y="1843088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dirty="0"/>
          </a:p>
        </p:txBody>
      </p:sp>
      <p:sp>
        <p:nvSpPr>
          <p:cNvPr id="3150" name="Rectangle 78"/>
          <p:cNvSpPr>
            <a:spLocks noGrp="1" noChangeArrowheads="1"/>
          </p:cNvSpPr>
          <p:nvPr>
            <p:ph type="ctrTitle"/>
          </p:nvPr>
        </p:nvSpPr>
        <p:spPr>
          <a:xfrm>
            <a:off x="346074" y="1890714"/>
            <a:ext cx="8455025" cy="366712"/>
          </a:xfrm>
        </p:spPr>
        <p:txBody>
          <a:bodyPr/>
          <a:lstStyle>
            <a:lvl1pPr>
              <a:defRPr sz="2000" baseline="0"/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151" name="Rectangle 79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6075" y="3097214"/>
            <a:ext cx="6116638" cy="455612"/>
          </a:xfrm>
        </p:spPr>
        <p:txBody>
          <a:bodyPr tIns="0" rIns="0" bIns="0"/>
          <a:lstStyle>
            <a:lvl1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None/>
              <a:defRPr sz="2400" b="1" i="0" baseline="0">
                <a:solidFill>
                  <a:schemeClr val="tx1"/>
                </a:solidFill>
              </a:defRPr>
            </a:lvl1pPr>
          </a:lstStyle>
          <a:p>
            <a:r>
              <a:rPr dirty="0"/>
              <a:t>Click to edit Master subtitle style</a:t>
            </a:r>
          </a:p>
        </p:txBody>
      </p:sp>
      <p:sp>
        <p:nvSpPr>
          <p:cNvPr id="7" name="Rectangle 84"/>
          <p:cNvSpPr txBox="1">
            <a:spLocks noChangeArrowheads="1"/>
          </p:cNvSpPr>
          <p:nvPr userDrawn="1"/>
        </p:nvSpPr>
        <p:spPr bwMode="black">
          <a:xfrm>
            <a:off x="266700" y="6426200"/>
            <a:ext cx="38957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sz="1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© TNS Employee Insights Copyright 2012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650" y="2973388"/>
            <a:ext cx="8477250" cy="436562"/>
          </a:xfrm>
        </p:spPr>
        <p:txBody>
          <a:bodyPr anchor="ctr" anchorCtr="1"/>
          <a:lstStyle>
            <a:lvl1pPr>
              <a:defRPr sz="2400" baseline="0"/>
            </a:lvl1pPr>
          </a:lstStyle>
          <a:p>
            <a:r>
              <a:rPr dirty="0" smtClean="0"/>
              <a:t>Click to edit Master title style</a:t>
            </a:r>
            <a:endParaRPr dirty="0"/>
          </a:p>
        </p:txBody>
      </p:sp>
      <p:sp>
        <p:nvSpPr>
          <p:cNvPr id="3" name="Line 89"/>
          <p:cNvSpPr>
            <a:spLocks noChangeShapeType="1"/>
          </p:cNvSpPr>
          <p:nvPr userDrawn="1"/>
        </p:nvSpPr>
        <p:spPr bwMode="gray">
          <a:xfrm>
            <a:off x="344488" y="728663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Header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46075" y="220663"/>
            <a:ext cx="8477250" cy="284162"/>
          </a:xfrm>
        </p:spPr>
        <p:txBody>
          <a:bodyPr anchor="ctr" anchorCtr="1"/>
          <a:lstStyle>
            <a:lvl1pPr>
              <a:defRPr sz="1600" b="1" i="0" baseline="0"/>
            </a:lvl1pPr>
          </a:lstStyle>
          <a:p>
            <a:r>
              <a:rPr dirty="0" smtClean="0"/>
              <a:t>Click to edit Master title style</a:t>
            </a:r>
            <a:endParaRPr dirty="0"/>
          </a:p>
        </p:txBody>
      </p:sp>
      <p:sp>
        <p:nvSpPr>
          <p:cNvPr id="3" name="Line 89"/>
          <p:cNvSpPr>
            <a:spLocks noChangeShapeType="1"/>
          </p:cNvSpPr>
          <p:nvPr userDrawn="1"/>
        </p:nvSpPr>
        <p:spPr bwMode="gray">
          <a:xfrm>
            <a:off x="344488" y="728663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ubleHeaderBot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7025" y="68264"/>
            <a:ext cx="8477250" cy="207962"/>
          </a:xfrm>
        </p:spPr>
        <p:txBody>
          <a:bodyPr anchor="b" anchorCtr="1">
            <a:noAutofit/>
          </a:bodyPr>
          <a:lstStyle>
            <a:lvl1pPr algn="ctr">
              <a:defRPr sz="1600" b="1" i="0" baseline="0"/>
            </a:lvl1pPr>
          </a:lstStyle>
          <a:p>
            <a:r>
              <a:rPr dirty="0" smtClean="0"/>
              <a:t>Click to edit Master title styles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33375" y="285750"/>
            <a:ext cx="8448675" cy="409575"/>
          </a:xfrm>
        </p:spPr>
        <p:txBody>
          <a:bodyPr tIns="0" rIns="0" bIns="0" anchor="t" anchorCtr="1"/>
          <a:lstStyle>
            <a:lvl1pPr algn="ctr">
              <a:buNone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dirty="0" smtClean="0"/>
              <a:t>Click to edit Master text styles</a:t>
            </a:r>
          </a:p>
        </p:txBody>
      </p:sp>
      <p:sp>
        <p:nvSpPr>
          <p:cNvPr id="4" name="Line 89"/>
          <p:cNvSpPr>
            <a:spLocks noChangeShapeType="1"/>
          </p:cNvSpPr>
          <p:nvPr userDrawn="1"/>
        </p:nvSpPr>
        <p:spPr bwMode="gray">
          <a:xfrm>
            <a:off x="344488" y="728663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Header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075" y="39687"/>
            <a:ext cx="8477250" cy="655637"/>
          </a:xfrm>
        </p:spPr>
        <p:txBody>
          <a:bodyPr anchor="t" anchorCtr="1"/>
          <a:lstStyle>
            <a:lvl1pPr algn="ctr">
              <a:defRPr sz="1000" baseline="0">
                <a:solidFill>
                  <a:schemeClr val="tx1"/>
                </a:solidFill>
              </a:defRPr>
            </a:lvl1pPr>
          </a:lstStyle>
          <a:p>
            <a:r>
              <a:rPr dirty="0" smtClean="0"/>
              <a:t>Click to edit Master title style</a:t>
            </a:r>
            <a:endParaRPr dirty="0"/>
          </a:p>
        </p:txBody>
      </p:sp>
      <p:sp>
        <p:nvSpPr>
          <p:cNvPr id="3" name="Line 89"/>
          <p:cNvSpPr>
            <a:spLocks noChangeShapeType="1"/>
          </p:cNvSpPr>
          <p:nvPr userDrawn="1"/>
        </p:nvSpPr>
        <p:spPr bwMode="gray">
          <a:xfrm>
            <a:off x="344488" y="728663"/>
            <a:ext cx="8455025" cy="0"/>
          </a:xfrm>
          <a:prstGeom prst="line">
            <a:avLst/>
          </a:prstGeom>
          <a:noFill/>
          <a:ln w="12700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HeaderTopNo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075" y="39687"/>
            <a:ext cx="8477250" cy="655637"/>
          </a:xfrm>
        </p:spPr>
        <p:txBody>
          <a:bodyPr anchor="t" anchorCtr="1"/>
          <a:lstStyle>
            <a:lvl1pPr algn="ctr">
              <a:defRPr sz="1000" baseline="0">
                <a:solidFill>
                  <a:schemeClr val="tx1"/>
                </a:solidFill>
              </a:defRPr>
            </a:lvl1pPr>
          </a:lstStyle>
          <a:p>
            <a:r>
              <a:rPr dirty="0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7662863" y="609600"/>
            <a:ext cx="795337" cy="511175"/>
            <a:chOff x="5184" y="576"/>
            <a:chExt cx="432" cy="282"/>
          </a:xfrm>
        </p:grpSpPr>
        <p:pic>
          <p:nvPicPr>
            <p:cNvPr id="5" name="Picture 3" descr="strategy_and_dev_bug_07a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4" descr="white_rectangle"/>
            <p:cNvPicPr preferRelativeResize="0">
              <a:picLocks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7" name="Picture 7" descr="Citi_877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6038" y="609600"/>
            <a:ext cx="792162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8"/>
          <p:cNvGrpSpPr>
            <a:grpSpLocks/>
          </p:cNvGrpSpPr>
          <p:nvPr/>
        </p:nvGrpSpPr>
        <p:grpSpPr bwMode="auto">
          <a:xfrm>
            <a:off x="7662863" y="609600"/>
            <a:ext cx="795337" cy="511175"/>
            <a:chOff x="5184" y="576"/>
            <a:chExt cx="432" cy="282"/>
          </a:xfrm>
        </p:grpSpPr>
        <p:pic>
          <p:nvPicPr>
            <p:cNvPr id="9" name="Picture 9" descr="strategy_and_dev_bug_07a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10" descr="white_rectangle"/>
            <p:cNvPicPr preferRelativeResize="0">
              <a:picLocks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1" name="Rectangle 12"/>
          <p:cNvSpPr>
            <a:spLocks noChangeArrowheads="1"/>
          </p:cNvSpPr>
          <p:nvPr/>
        </p:nvSpPr>
        <p:spPr bwMode="auto">
          <a:xfrm flipV="1">
            <a:off x="419100" y="3424238"/>
            <a:ext cx="8305800" cy="46037"/>
          </a:xfrm>
          <a:prstGeom prst="rect">
            <a:avLst/>
          </a:prstGeom>
          <a:solidFill>
            <a:schemeClr val="hlink"/>
          </a:solidFill>
          <a:ln w="12700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12" name="Text Box 3"/>
          <p:cNvSpPr txBox="1">
            <a:spLocks noChangeArrowheads="1"/>
          </p:cNvSpPr>
          <p:nvPr userDrawn="1"/>
        </p:nvSpPr>
        <p:spPr bwMode="auto">
          <a:xfrm>
            <a:off x="419100" y="3595688"/>
            <a:ext cx="3756025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65200" eaLnBrk="0" hangingPunct="0">
              <a:spcBef>
                <a:spcPct val="50000"/>
              </a:spcBef>
              <a:buClr>
                <a:srgbClr val="000000"/>
              </a:buClr>
              <a:buFont typeface="Webdings" pitchFamily="18" charset="2"/>
              <a:buNone/>
              <a:defRPr/>
            </a:pPr>
            <a:r>
              <a:rPr kumimoji="1" lang="en-US" sz="1600" dirty="0">
                <a:solidFill>
                  <a:srgbClr val="223274"/>
                </a:solidFill>
              </a:rPr>
              <a:t>Citi Internal</a:t>
            </a:r>
          </a:p>
        </p:txBody>
      </p:sp>
      <p:pic>
        <p:nvPicPr>
          <p:cNvPr id="13" name="Picture 8" descr="ot.gif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2900" y="812800"/>
            <a:ext cx="3595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5" descr="citi.gif"/>
          <p:cNvPicPr>
            <a:picLocks noChangeAspect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13700" y="685800"/>
            <a:ext cx="8763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Rectangle 5"/>
          <p:cNvSpPr>
            <a:spLocks noGrp="1" noChangeArrowheads="1"/>
          </p:cNvSpPr>
          <p:nvPr>
            <p:ph type="ctrTitle" sz="quarter"/>
          </p:nvPr>
        </p:nvSpPr>
        <p:spPr>
          <a:xfrm>
            <a:off x="381000" y="3052763"/>
            <a:ext cx="8343900" cy="328612"/>
          </a:xfrm>
        </p:spPr>
        <p:txBody>
          <a:bodyPr lIns="0" tIns="0" rIns="0" bIns="0"/>
          <a:lstStyle>
            <a:lvl1pPr algn="r">
              <a:defRPr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324100" y="3595688"/>
            <a:ext cx="6400800" cy="244475"/>
          </a:xfrm>
          <a:ln algn="ctr"/>
        </p:spPr>
        <p:txBody>
          <a:bodyPr lIns="0" tIns="0" rIns="0" bIns="0"/>
          <a:lstStyle>
            <a:lvl1pPr marL="0" indent="0" algn="r">
              <a:spcBef>
                <a:spcPct val="50000"/>
              </a:spcBef>
              <a:buFont typeface="Wingdings 2" pitchFamily="18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8658369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9543D1-D2B3-46D5-90D6-4EAC9BDF839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183056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080E05-DD47-4BF7-91BC-80DF70A7F2C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380054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6863" y="1524000"/>
            <a:ext cx="4198937" cy="1254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198938" cy="12541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ED7845-F89E-4CBB-A764-31DC368F7AF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982533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2F384-FEF9-442C-9958-4C0B6F70D251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517898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ED7B75-9A80-485C-BDC1-21265BB1326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7815313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F43E6-1FEE-4720-9FBC-4D5C534F4D1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4967578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EF95DD-D3FE-463F-B3AA-9B8EED0DE13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7671281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06E7B7-7775-4C6E-A84D-F27B94FE268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50251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7714CD-D0F4-4D8E-AF65-8BC09ADCF8D7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5253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73850" y="360363"/>
            <a:ext cx="2173288" cy="24177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400" y="360363"/>
            <a:ext cx="6369050" cy="2417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64B35B-988E-495C-ABFD-6BA8B83461FC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208523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chartAndTx" preserve="1">
  <p:cSld name="Title, 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363"/>
            <a:ext cx="7924800" cy="35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sz="half" idx="1"/>
          </p:nvPr>
        </p:nvSpPr>
        <p:spPr>
          <a:xfrm>
            <a:off x="296863" y="1524000"/>
            <a:ext cx="4198937" cy="12541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524000"/>
            <a:ext cx="4198938" cy="12541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7F1B13-666B-4398-83E1-7ED87A6B1F8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784617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60363"/>
            <a:ext cx="7924800" cy="35083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296863" y="1524000"/>
            <a:ext cx="8550275" cy="1254125"/>
          </a:xfrm>
        </p:spPr>
        <p:txBody>
          <a:bodyPr/>
          <a:lstStyle/>
          <a:p>
            <a:pPr lvl="0"/>
            <a:endParaRPr lang="en-US" noProof="0" dirty="0" smtClean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F0E2DB9-C217-49E9-8769-3147B5846FE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210156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9.xml"/><Relationship Id="rId18" Type="http://schemas.openxmlformats.org/officeDocument/2006/relationships/image" Target="../media/image5.png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8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1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6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93" descr="citiLogo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288338" y="6399213"/>
            <a:ext cx="666750" cy="458787"/>
          </a:xfrm>
          <a:prstGeom prst="rect">
            <a:avLst/>
          </a:prstGeom>
          <a:ln w="9525">
            <a:noFill/>
            <a:miter lim="800000"/>
            <a:headEnd/>
            <a:tailEnd/>
          </a:ln>
        </p:spPr>
      </p:pic>
      <p:sp>
        <p:nvSpPr>
          <p:cNvPr id="5123" name="Rectangle 83"/>
          <p:cNvSpPr>
            <a:spLocks noGrp="1" noChangeArrowheads="1"/>
          </p:cNvSpPr>
          <p:nvPr>
            <p:ph type="title"/>
          </p:nvPr>
        </p:nvSpPr>
        <p:spPr bwMode="black">
          <a:xfrm>
            <a:off x="346075" y="639763"/>
            <a:ext cx="8477250" cy="73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smtClean="0"/>
              <a:t>Click to edit Master title style</a:t>
            </a:r>
          </a:p>
        </p:txBody>
      </p:sp>
      <p:sp>
        <p:nvSpPr>
          <p:cNvPr id="5124" name="Rectangle 84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46075" y="1639888"/>
            <a:ext cx="8475663" cy="257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dirty="0" smtClean="0"/>
              <a:t>Click to edit Master text styles</a:t>
            </a:r>
          </a:p>
          <a:p>
            <a:pPr lvl="1"/>
            <a:r>
              <a:rPr dirty="0" smtClean="0"/>
              <a:t>Second level</a:t>
            </a:r>
          </a:p>
          <a:p>
            <a:pPr lvl="2"/>
            <a:r>
              <a:rPr dirty="0" smtClean="0"/>
              <a:t>Third level</a:t>
            </a:r>
          </a:p>
          <a:p>
            <a:pPr lvl="3"/>
            <a:r>
              <a:rPr dirty="0" smtClean="0"/>
              <a:t>Fourth level</a:t>
            </a:r>
          </a:p>
          <a:p>
            <a:pPr lvl="4"/>
            <a:r>
              <a:rPr dirty="0" smtClean="0"/>
              <a:t>Fifth level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325" y="6438899"/>
            <a:ext cx="40005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fld id="{C3DB4475-F52B-44AB-B60F-9CEFECD27DEE}" type="slidenum">
              <a:rPr sz="900" baseline="0" smtClean="0">
                <a:solidFill>
                  <a:schemeClr val="accent1"/>
                </a:solidFill>
              </a:rPr>
              <a:pPr algn="l"/>
              <a:t>‹#›</a:t>
            </a:fld>
            <a:endParaRPr sz="900" baseline="0" dirty="0">
              <a:solidFill>
                <a:schemeClr val="accent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33475" y="6438900"/>
            <a:ext cx="101917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sz="900" kern="1200" dirty="0" smtClean="0">
                <a:solidFill>
                  <a:schemeClr val="accent1"/>
                </a:solidFill>
                <a:latin typeface="Arial" charset="0"/>
                <a:ea typeface="+mn-ea"/>
                <a:cs typeface="+mn-cs"/>
              </a:rPr>
              <a:t>10/15/2012</a:t>
            </a:r>
            <a:endParaRPr sz="900" kern="1200" dirty="0">
              <a:solidFill>
                <a:schemeClr val="accent1"/>
              </a:solidFill>
              <a:latin typeface="Arial" charset="0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505076" y="6429375"/>
            <a:ext cx="1430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sz="900" kern="1200" dirty="0" smtClean="0">
                <a:solidFill>
                  <a:schemeClr val="accent1"/>
                </a:solidFill>
                <a:latin typeface="Arial" charset="0"/>
                <a:ea typeface="+mn-ea"/>
                <a:cs typeface="+mn-cs"/>
              </a:rPr>
              <a:t>2012 VOE Report</a:t>
            </a:r>
            <a:endParaRPr sz="900" kern="1200" dirty="0">
              <a:solidFill>
                <a:schemeClr val="accent1"/>
              </a:solidFill>
              <a:latin typeface="Arial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05" r:id="rId3"/>
    <p:sldLayoutId id="2147483742" r:id="rId4"/>
    <p:sldLayoutId id="2147483743" r:id="rId5"/>
    <p:sldLayoutId id="2147483744" r:id="rId6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>
          <a:solidFill>
            <a:schemeClr val="tx1"/>
          </a:solidFill>
          <a:latin typeface="Arial" charset="0"/>
        </a:defRPr>
      </a:lvl9pPr>
    </p:titleStyle>
    <p:bodyStyle>
      <a:lvl1pPr marL="288925" indent="-288925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000">
          <a:solidFill>
            <a:schemeClr val="accent1"/>
          </a:solidFill>
          <a:latin typeface="+mn-lt"/>
          <a:ea typeface="+mn-ea"/>
          <a:cs typeface="+mn-cs"/>
        </a:defRPr>
      </a:lvl1pPr>
      <a:lvl2pPr marL="633413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–"/>
        <a:defRPr sz="2000">
          <a:solidFill>
            <a:schemeClr val="accent1"/>
          </a:solidFill>
          <a:latin typeface="+mn-lt"/>
        </a:defRPr>
      </a:lvl2pPr>
      <a:lvl3pPr marL="974725" indent="-227013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>
          <a:solidFill>
            <a:schemeClr val="accent1"/>
          </a:solidFill>
          <a:latin typeface="+mn-lt"/>
        </a:defRPr>
      </a:lvl3pPr>
      <a:lvl4pPr marL="1312863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–"/>
        <a:defRPr sz="1600">
          <a:solidFill>
            <a:schemeClr val="accent1"/>
          </a:solidFill>
          <a:latin typeface="+mn-lt"/>
        </a:defRPr>
      </a:lvl4pPr>
      <a:lvl5pPr marL="1651000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5pPr>
      <a:lvl6pPr marL="2108200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6pPr>
      <a:lvl7pPr marL="2565400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7pPr>
      <a:lvl8pPr marL="3022600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8pPr>
      <a:lvl9pPr marL="3479800" indent="-223838" algn="l" rtl="0" fontAlgn="base">
        <a:lnSpc>
          <a:spcPct val="95000"/>
        </a:lnSpc>
        <a:spcBef>
          <a:spcPct val="20000"/>
        </a:spcBef>
        <a:spcAft>
          <a:spcPct val="20000"/>
        </a:spcAft>
        <a:buFont typeface="Arial" charset="0"/>
        <a:buChar char="•"/>
        <a:defRPr sz="1600">
          <a:solidFill>
            <a:schemeClr val="accent1"/>
          </a:solidFill>
          <a:latin typeface="+mn-lt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8410575" y="314325"/>
            <a:ext cx="685800" cy="447675"/>
            <a:chOff x="5184" y="576"/>
            <a:chExt cx="432" cy="282"/>
          </a:xfrm>
        </p:grpSpPr>
        <p:pic>
          <p:nvPicPr>
            <p:cNvPr id="1042" name="Picture 3" descr="strategy_and_dev_bug_07a"/>
            <p:cNvPicPr>
              <a:picLocks noChangeAspect="1" noChangeArrowheads="1"/>
            </p:cNvPicPr>
            <p:nvPr userDrawn="1"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5184" y="576"/>
              <a:ext cx="432" cy="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43" name="Picture 4" descr="white_rectangle"/>
            <p:cNvPicPr preferRelativeResize="0">
              <a:picLocks noChangeArrowheads="1"/>
            </p:cNvPicPr>
            <p:nvPr userDrawn="1"/>
          </p:nvPicPr>
          <p:blipFill>
            <a:blip r:embed="rId16" cstate="print"/>
            <a:srcRect/>
            <a:stretch>
              <a:fillRect/>
            </a:stretch>
          </p:blipFill>
          <p:spPr bwMode="auto">
            <a:xfrm>
              <a:off x="5184" y="576"/>
              <a:ext cx="432" cy="2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101" name="Rectangle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458200" y="64008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7998" tIns="10799" rIns="17998" bIns="10799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latin typeface="Arial" charset="0"/>
              </a:defRPr>
            </a:lvl1pPr>
          </a:lstStyle>
          <a:p>
            <a:pPr eaLnBrk="0" hangingPunct="0">
              <a:defRPr/>
            </a:pPr>
            <a:fld id="{7516C2E6-27DA-42E4-92E9-135CC27DBBA7}" type="slidenum">
              <a:rPr lang="en-US">
                <a:solidFill>
                  <a:srgbClr val="000000"/>
                </a:solidFill>
              </a:rPr>
              <a:pPr eaLnBrk="0" hangingPunct="0">
                <a:defRPr/>
              </a:pPr>
              <a:t>‹#›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028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6863" y="1524000"/>
            <a:ext cx="8550275" cy="125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63" tIns="46033" rIns="92063" bIns="46033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29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152400" y="360363"/>
            <a:ext cx="7924800" cy="350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17998" tIns="10799" rIns="17998" bIns="10799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pic>
        <p:nvPicPr>
          <p:cNvPr id="1030" name="Picture 9" descr="strategy_and_dev_bug_07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10" descr="strategy_and_dev_bug_07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11" descr="white_rectangle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3" name="Picture 12" descr="white_rectangle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7" descr="strategy_and_dev_bug_07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8" descr="strategy_and_dev_bug_07a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9" descr="white_rectangle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7" name="Picture 20" descr="white_rectangle"/>
          <p:cNvPicPr preferRelativeResize="0">
            <a:picLocks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3995738" y="6629400"/>
            <a:ext cx="11525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17" name="Line 21"/>
          <p:cNvSpPr>
            <a:spLocks noChangeShapeType="1"/>
          </p:cNvSpPr>
          <p:nvPr/>
        </p:nvSpPr>
        <p:spPr bwMode="auto">
          <a:xfrm>
            <a:off x="31750" y="762000"/>
            <a:ext cx="9080500" cy="0"/>
          </a:xfrm>
          <a:prstGeom prst="line">
            <a:avLst/>
          </a:prstGeom>
          <a:noFill/>
          <a:ln w="22225">
            <a:solidFill>
              <a:schemeClr val="bg2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defRPr/>
            </a:pPr>
            <a:endParaRPr lang="en-US" sz="1200" dirty="0">
              <a:solidFill>
                <a:srgbClr val="000000"/>
              </a:solidFill>
            </a:endParaRPr>
          </a:p>
        </p:txBody>
      </p:sp>
      <p:sp>
        <p:nvSpPr>
          <p:cNvPr id="23" name="Text Box 3"/>
          <p:cNvSpPr txBox="1">
            <a:spLocks noChangeArrowheads="1"/>
          </p:cNvSpPr>
          <p:nvPr/>
        </p:nvSpPr>
        <p:spPr bwMode="auto">
          <a:xfrm>
            <a:off x="4114800" y="6673850"/>
            <a:ext cx="914400" cy="153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965200" eaLnBrk="0" hangingPunct="0">
              <a:spcBef>
                <a:spcPct val="50000"/>
              </a:spcBef>
              <a:buClr>
                <a:srgbClr val="000000"/>
              </a:buClr>
              <a:buFont typeface="Webdings" pitchFamily="18" charset="2"/>
              <a:buNone/>
              <a:defRPr/>
            </a:pPr>
            <a:r>
              <a:rPr kumimoji="1" lang="en-US" sz="1000" dirty="0">
                <a:solidFill>
                  <a:srgbClr val="223274"/>
                </a:solidFill>
              </a:rPr>
              <a:t>Citi Internal</a:t>
            </a:r>
          </a:p>
        </p:txBody>
      </p:sp>
      <p:pic>
        <p:nvPicPr>
          <p:cNvPr id="1040" name="Picture 6" descr="ot.gif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0800" y="6616700"/>
            <a:ext cx="1800225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41" name="Picture 25" descr="citi.gif"/>
          <p:cNvPicPr>
            <a:picLocks noChangeAspect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8229600" y="152400"/>
            <a:ext cx="8763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58625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  <p:sldLayoutId id="2147483757" r:id="rId12"/>
    <p:sldLayoutId id="2147483758" r:id="rId13"/>
  </p:sldLayoutIdLst>
  <p:transition/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5pPr>
      <a:lvl6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6pPr>
      <a:lvl7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7pPr>
      <a:lvl8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8pPr>
      <a:lvl9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kumimoji="1" sz="2400">
          <a:solidFill>
            <a:schemeClr val="bg2"/>
          </a:solidFill>
          <a:latin typeface="Arial" charset="0"/>
        </a:defRPr>
      </a:lvl9pPr>
    </p:titleStyle>
    <p:bodyStyle>
      <a:lvl1pPr marL="228600" indent="-228600" algn="l" defTabSz="965200" rtl="0" eaLnBrk="0" fontAlgn="base" hangingPunct="0">
        <a:spcBef>
          <a:spcPct val="75000"/>
        </a:spcBef>
        <a:spcAft>
          <a:spcPct val="0"/>
        </a:spcAft>
        <a:buClr>
          <a:schemeClr val="accent2"/>
        </a:buClr>
        <a:buFont typeface="Wingdings 2" pitchFamily="18" charset="2"/>
        <a:buChar char=""/>
        <a:defRPr kumimoji="1" sz="1600">
          <a:solidFill>
            <a:schemeClr val="tx1"/>
          </a:solidFill>
          <a:latin typeface="+mn-lt"/>
          <a:ea typeface="+mn-ea"/>
          <a:cs typeface="+mn-cs"/>
        </a:defRPr>
      </a:lvl1pPr>
      <a:lvl2pPr marL="455613" indent="-225425" algn="l" defTabSz="965200" rtl="0" eaLnBrk="0" fontAlgn="base" hangingPunct="0">
        <a:spcBef>
          <a:spcPct val="50000"/>
        </a:spcBef>
        <a:spcAft>
          <a:spcPct val="0"/>
        </a:spcAft>
        <a:buClr>
          <a:schemeClr val="accent2"/>
        </a:buClr>
        <a:buChar char="–"/>
        <a:defRPr kumimoji="1" sz="1600">
          <a:solidFill>
            <a:schemeClr val="tx1"/>
          </a:solidFill>
          <a:latin typeface="+mn-lt"/>
        </a:defRPr>
      </a:lvl2pPr>
      <a:lvl3pPr marL="684213" indent="-227013" algn="l" defTabSz="965200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1600">
          <a:solidFill>
            <a:schemeClr val="tx1"/>
          </a:solidFill>
          <a:latin typeface="+mn-lt"/>
        </a:defRPr>
      </a:lvl3pPr>
      <a:lvl4pPr marL="912813" indent="-227013" algn="l" defTabSz="965200" rtl="0" eaLnBrk="0" fontAlgn="base" hangingPunct="0">
        <a:spcBef>
          <a:spcPct val="0"/>
        </a:spcBef>
        <a:spcAft>
          <a:spcPct val="0"/>
        </a:spcAft>
        <a:buClr>
          <a:schemeClr val="accent2"/>
        </a:buClr>
        <a:buFont typeface="Webdings" pitchFamily="18" charset="2"/>
        <a:buChar char="4"/>
        <a:defRPr kumimoji="1" sz="1600">
          <a:solidFill>
            <a:schemeClr val="tx1"/>
          </a:solidFill>
          <a:latin typeface="+mn-lt"/>
        </a:defRPr>
      </a:lvl4pPr>
      <a:lvl5pPr marL="22971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5pPr>
      <a:lvl6pPr marL="27543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6pPr>
      <a:lvl7pPr marL="32115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7pPr>
      <a:lvl8pPr marL="36687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8pPr>
      <a:lvl9pPr marL="4125913" indent="-327025" algn="l" defTabSz="965200" rtl="0" eaLnBrk="0" fontAlgn="base" hangingPunct="0">
        <a:spcBef>
          <a:spcPct val="3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ln/>
        </p:spPr>
        <p:txBody>
          <a:bodyPr/>
          <a:lstStyle/>
          <a:p>
            <a:r>
              <a:rPr lang="en-US" b="1" dirty="0" smtClean="0"/>
              <a:t>January 7, 2015</a:t>
            </a:r>
          </a:p>
        </p:txBody>
      </p:sp>
      <p:sp>
        <p:nvSpPr>
          <p:cNvPr id="4099" name="Rectangle 4"/>
          <p:cNvSpPr>
            <a:spLocks noGrp="1" noChangeArrowheads="1"/>
          </p:cNvSpPr>
          <p:nvPr>
            <p:ph type="ctrTitle"/>
          </p:nvPr>
        </p:nvSpPr>
        <p:spPr>
          <a:xfrm>
            <a:off x="390525" y="2748804"/>
            <a:ext cx="8343900" cy="664797"/>
          </a:xfrm>
          <a:noFill/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>
                <a:solidFill>
                  <a:schemeClr val="bg2">
                    <a:lumMod val="50000"/>
                  </a:schemeClr>
                </a:solidFill>
              </a:rPr>
              <a:t>Texas Tornado ++</a:t>
            </a:r>
          </a:p>
        </p:txBody>
      </p:sp>
    </p:spTree>
    <p:extLst>
      <p:ext uri="{BB962C8B-B14F-4D97-AF65-F5344CB8AC3E}">
        <p14:creationId xmlns:p14="http://schemas.microsoft.com/office/powerpoint/2010/main" val="17739798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56992"/>
            <a:ext cx="7924800" cy="354208"/>
          </a:xfrm>
        </p:spPr>
        <p:txBody>
          <a:bodyPr/>
          <a:lstStyle/>
          <a:p>
            <a:r>
              <a:rPr lang="en-US" dirty="0" smtClean="0"/>
              <a:t>Citi POD </a:t>
            </a:r>
            <a:r>
              <a:rPr lang="en-US" smtClean="0"/>
              <a:t>Definition (Separate </a:t>
            </a:r>
            <a:r>
              <a:rPr lang="en-US" dirty="0" smtClean="0"/>
              <a:t>Compute </a:t>
            </a:r>
            <a:r>
              <a:rPr lang="en-US" smtClean="0"/>
              <a:t>and Storage)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9543D1-D2B3-46D5-90D6-4EAC9BDF8393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96863" y="1060174"/>
            <a:ext cx="8550275" cy="33918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A </a:t>
            </a:r>
            <a:r>
              <a:rPr lang="en-GB" dirty="0" smtClean="0"/>
              <a:t>POD </a:t>
            </a:r>
            <a:r>
              <a:rPr lang="en-GB" dirty="0"/>
              <a:t>consists of </a:t>
            </a:r>
            <a:r>
              <a:rPr lang="en-GB" dirty="0" smtClean="0"/>
              <a:t>multiple Compute and Storage </a:t>
            </a:r>
            <a:r>
              <a:rPr lang="en-GB" dirty="0"/>
              <a:t>Building Blocks (racks). 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300225" y="5805220"/>
            <a:ext cx="3935522" cy="276999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Storage Node Building Block (2 racks)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17179" y="5811541"/>
            <a:ext cx="29868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200" dirty="0" smtClean="0"/>
              <a:t>Compute Node Building Block (1 rack) </a:t>
            </a:r>
          </a:p>
        </p:txBody>
      </p:sp>
      <p:sp>
        <p:nvSpPr>
          <p:cNvPr id="12" name="Content Placeholder 5"/>
          <p:cNvSpPr txBox="1">
            <a:spLocks/>
          </p:cNvSpPr>
          <p:nvPr/>
        </p:nvSpPr>
        <p:spPr bwMode="auto">
          <a:xfrm>
            <a:off x="7251479" y="1982280"/>
            <a:ext cx="1808855" cy="3416952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2063" tIns="46033" rIns="92063" bIns="46033" numCol="1" anchor="t" anchorCtr="0" compatLnSpc="1">
            <a:prstTxWarp prst="textNoShape">
              <a:avLst/>
            </a:prstTxWarp>
            <a:spAutoFit/>
          </a:bodyPr>
          <a:lstStyle>
            <a:lvl1pPr marL="228600" indent="-228600" algn="l" defTabSz="965200" rtl="0" eaLnBrk="0" fontAlgn="base" hangingPunct="0">
              <a:spcBef>
                <a:spcPct val="75000"/>
              </a:spcBef>
              <a:spcAft>
                <a:spcPct val="0"/>
              </a:spcAft>
              <a:buClr>
                <a:schemeClr val="accent2"/>
              </a:buClr>
              <a:buFont typeface="Wingdings 2" pitchFamily="18" charset="2"/>
              <a:buChar char=""/>
              <a:defRPr kumimoji="1"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5613" indent="-225425" algn="l" defTabSz="965200" rtl="0" eaLnBrk="0" fontAlgn="base" hangingPunct="0">
              <a:spcBef>
                <a:spcPct val="50000"/>
              </a:spcBef>
              <a:spcAft>
                <a:spcPct val="0"/>
              </a:spcAft>
              <a:buClr>
                <a:schemeClr val="accent2"/>
              </a:buClr>
              <a:buChar char="–"/>
              <a:defRPr kumimoji="1" sz="1600">
                <a:solidFill>
                  <a:schemeClr val="tx1"/>
                </a:solidFill>
                <a:latin typeface="+mn-lt"/>
              </a:defRPr>
            </a:lvl2pPr>
            <a:lvl3pPr marL="684213" indent="-227013" algn="l" defTabSz="965200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kumimoji="1" sz="1600">
                <a:solidFill>
                  <a:schemeClr val="tx1"/>
                </a:solidFill>
                <a:latin typeface="+mn-lt"/>
              </a:defRPr>
            </a:lvl3pPr>
            <a:lvl4pPr marL="912813" indent="-227013" algn="l" defTabSz="965200" rtl="0" eaLnBrk="0" fontAlgn="base" hangingPunct="0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Webdings" pitchFamily="18" charset="2"/>
              <a:buChar char="4"/>
              <a:defRPr kumimoji="1" sz="1600">
                <a:solidFill>
                  <a:schemeClr val="tx1"/>
                </a:solidFill>
                <a:latin typeface="+mn-lt"/>
              </a:defRPr>
            </a:lvl4pPr>
            <a:lvl5pPr marL="2297113" indent="-327025" algn="l" defTabSz="965200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5pPr>
            <a:lvl6pPr marL="2754313" indent="-327025" algn="l" defTabSz="965200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6pPr>
            <a:lvl7pPr marL="3211513" indent="-327025" algn="l" defTabSz="965200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7pPr>
            <a:lvl8pPr marL="3668713" indent="-327025" algn="l" defTabSz="965200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8pPr>
            <a:lvl9pPr marL="4125913" indent="-327025" algn="l" defTabSz="965200" rtl="0" eaLnBrk="0" fontAlgn="base" hangingPunct="0">
              <a:spcBef>
                <a:spcPct val="30000"/>
              </a:spcBef>
              <a:spcAft>
                <a:spcPct val="0"/>
              </a:spcAft>
              <a:buClr>
                <a:schemeClr val="tx2"/>
              </a:buClr>
              <a:buChar char="–"/>
              <a:defRPr kumimoji="1" sz="22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GB" sz="900" b="1" dirty="0" smtClean="0"/>
              <a:t>POD Design</a:t>
            </a:r>
          </a:p>
          <a:p>
            <a:r>
              <a:rPr lang="en-GB" sz="900" b="1" dirty="0" smtClean="0"/>
              <a:t>3 Racks </a:t>
            </a:r>
            <a:endParaRPr lang="en-US" sz="900" dirty="0"/>
          </a:p>
          <a:p>
            <a:r>
              <a:rPr lang="en-GB" sz="900" b="1" dirty="0" smtClean="0"/>
              <a:t>8 Arista </a:t>
            </a:r>
            <a:r>
              <a:rPr lang="en-GB" sz="900" b="1" dirty="0"/>
              <a:t>7280 Switches</a:t>
            </a:r>
            <a:endParaRPr lang="en-US" sz="900" dirty="0"/>
          </a:p>
          <a:p>
            <a:r>
              <a:rPr lang="en-GB" sz="900" b="1" dirty="0" smtClean="0"/>
              <a:t>42 Compute </a:t>
            </a:r>
            <a:r>
              <a:rPr lang="en-GB" sz="900" b="1" dirty="0"/>
              <a:t>Servers</a:t>
            </a:r>
            <a:endParaRPr lang="en-US" sz="900" dirty="0"/>
          </a:p>
          <a:p>
            <a:pPr lvl="1"/>
            <a:r>
              <a:rPr lang="en-GB" sz="900" b="1" dirty="0" smtClean="0"/>
              <a:t>2 blade chassis/32 </a:t>
            </a:r>
            <a:r>
              <a:rPr lang="en-GB" sz="900" b="1" dirty="0"/>
              <a:t>Blades </a:t>
            </a:r>
            <a:r>
              <a:rPr lang="en-GB" sz="900" b="1" dirty="0" smtClean="0"/>
              <a:t>(768 </a:t>
            </a:r>
            <a:r>
              <a:rPr lang="en-GB" sz="900" b="1" dirty="0"/>
              <a:t>Cores)</a:t>
            </a:r>
            <a:endParaRPr lang="en-US" sz="900" dirty="0"/>
          </a:p>
          <a:p>
            <a:pPr lvl="1"/>
            <a:r>
              <a:rPr lang="en-GB" sz="900" b="1" dirty="0" smtClean="0"/>
              <a:t>10 </a:t>
            </a:r>
            <a:r>
              <a:rPr lang="en-GB" sz="900" b="1" dirty="0" err="1" smtClean="0"/>
              <a:t>Rackmount</a:t>
            </a:r>
            <a:r>
              <a:rPr lang="en-GB" sz="900" b="1" dirty="0" smtClean="0"/>
              <a:t> </a:t>
            </a:r>
            <a:r>
              <a:rPr lang="en-GB" sz="900" b="1" dirty="0"/>
              <a:t>Servers (</a:t>
            </a:r>
            <a:r>
              <a:rPr lang="en-GB" sz="900" b="1" dirty="0" smtClean="0"/>
              <a:t>240 </a:t>
            </a:r>
            <a:r>
              <a:rPr lang="en-GB" sz="900" b="1" dirty="0"/>
              <a:t>Cores)</a:t>
            </a:r>
            <a:endParaRPr lang="en-US" sz="900" dirty="0"/>
          </a:p>
          <a:p>
            <a:pPr lvl="1"/>
            <a:r>
              <a:rPr lang="en-GB" sz="900" b="1" dirty="0" smtClean="0"/>
              <a:t>1,008 </a:t>
            </a:r>
            <a:r>
              <a:rPr lang="en-GB" sz="900" b="1" dirty="0"/>
              <a:t>Cores combined</a:t>
            </a:r>
            <a:endParaRPr lang="en-US" sz="900" dirty="0"/>
          </a:p>
          <a:p>
            <a:r>
              <a:rPr lang="en-GB" sz="900" b="1" dirty="0" smtClean="0"/>
              <a:t>32 Storage </a:t>
            </a:r>
            <a:r>
              <a:rPr lang="en-GB" sz="900" b="1" dirty="0"/>
              <a:t>Nodes, Total Combined RAW Storage </a:t>
            </a:r>
            <a:r>
              <a:rPr lang="en-GB" sz="900" b="1"/>
              <a:t>is </a:t>
            </a:r>
            <a:r>
              <a:rPr lang="en-GB" sz="900" b="1" smtClean="0"/>
              <a:t>729.6 </a:t>
            </a:r>
            <a:r>
              <a:rPr lang="en-GB" sz="900" b="1" dirty="0" smtClean="0"/>
              <a:t>TB:</a:t>
            </a:r>
            <a:endParaRPr lang="en-US" sz="900" dirty="0"/>
          </a:p>
          <a:p>
            <a:pPr lvl="1"/>
            <a:r>
              <a:rPr lang="en-GB" sz="900" b="1" dirty="0" smtClean="0"/>
              <a:t>57.6 TB </a:t>
            </a:r>
            <a:r>
              <a:rPr lang="en-GB" sz="900" b="1" dirty="0"/>
              <a:t>of Flash </a:t>
            </a:r>
            <a:r>
              <a:rPr lang="en-GB" sz="900" b="1" dirty="0" smtClean="0"/>
              <a:t>SSD</a:t>
            </a:r>
            <a:endParaRPr lang="en-US" sz="900" dirty="0"/>
          </a:p>
          <a:p>
            <a:pPr lvl="1"/>
            <a:r>
              <a:rPr lang="en-GB" sz="900" b="1" dirty="0" smtClean="0"/>
              <a:t>288 </a:t>
            </a:r>
            <a:r>
              <a:rPr lang="en-GB" sz="900" b="1" dirty="0"/>
              <a:t>TB of SAS (600GB </a:t>
            </a:r>
            <a:r>
              <a:rPr lang="en-GB" sz="900" b="1" dirty="0" smtClean="0"/>
              <a:t>Drives)</a:t>
            </a:r>
            <a:endParaRPr lang="en-US" sz="900" dirty="0"/>
          </a:p>
          <a:p>
            <a:pPr lvl="1"/>
            <a:r>
              <a:rPr lang="en-GB" sz="900" b="1" dirty="0" smtClean="0"/>
              <a:t>384 </a:t>
            </a:r>
            <a:r>
              <a:rPr lang="en-GB" sz="900" b="1" dirty="0"/>
              <a:t>TB of SAS (4TB Drives</a:t>
            </a:r>
            <a:r>
              <a:rPr lang="en-GB" sz="900" b="1" dirty="0" smtClean="0"/>
              <a:t>)</a:t>
            </a:r>
            <a:endParaRPr lang="en-US" sz="900" dirty="0"/>
          </a:p>
        </p:txBody>
      </p:sp>
      <p:sp>
        <p:nvSpPr>
          <p:cNvPr id="5" name="Rectangle 4"/>
          <p:cNvSpPr/>
          <p:nvPr/>
        </p:nvSpPr>
        <p:spPr bwMode="auto">
          <a:xfrm>
            <a:off x="3219714" y="1983389"/>
            <a:ext cx="4016033" cy="421756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3629" y="1981250"/>
            <a:ext cx="3196085" cy="4217567"/>
          </a:xfrm>
          <a:prstGeom prst="rect">
            <a:avLst/>
          </a:prstGeom>
          <a:noFill/>
          <a:ln w="190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7" y="2024185"/>
            <a:ext cx="3100376" cy="378103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2753" y="2024185"/>
            <a:ext cx="3686114" cy="3834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520855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citi">
  <a:themeElements>
    <a:clrScheme name="citi 1">
      <a:dk1>
        <a:srgbClr val="000000"/>
      </a:dk1>
      <a:lt1>
        <a:srgbClr val="FFFFFF"/>
      </a:lt1>
      <a:dk2>
        <a:srgbClr val="000000"/>
      </a:dk2>
      <a:lt2>
        <a:srgbClr val="838589"/>
      </a:lt2>
      <a:accent1>
        <a:srgbClr val="4B4B4B"/>
      </a:accent1>
      <a:accent2>
        <a:srgbClr val="3973AD"/>
      </a:accent2>
      <a:accent3>
        <a:srgbClr val="FFFFFF"/>
      </a:accent3>
      <a:accent4>
        <a:srgbClr val="000000"/>
      </a:accent4>
      <a:accent5>
        <a:srgbClr val="B1B1B1"/>
      </a:accent5>
      <a:accent6>
        <a:srgbClr val="33689C"/>
      </a:accent6>
      <a:hlink>
        <a:srgbClr val="C0C0C0"/>
      </a:hlink>
      <a:folHlink>
        <a:srgbClr val="008080"/>
      </a:folHlink>
    </a:clrScheme>
    <a:fontScheme name="cit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12700" cap="flat" cmpd="sng" algn="ctr">
          <a:solidFill>
            <a:schemeClr val="tx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iti 1">
        <a:dk1>
          <a:srgbClr val="000000"/>
        </a:dk1>
        <a:lt1>
          <a:srgbClr val="FFFFFF"/>
        </a:lt1>
        <a:dk2>
          <a:srgbClr val="000000"/>
        </a:dk2>
        <a:lt2>
          <a:srgbClr val="838589"/>
        </a:lt2>
        <a:accent1>
          <a:srgbClr val="4B4B4B"/>
        </a:accent1>
        <a:accent2>
          <a:srgbClr val="3973AD"/>
        </a:accent2>
        <a:accent3>
          <a:srgbClr val="FFFFFF"/>
        </a:accent3>
        <a:accent4>
          <a:srgbClr val="000000"/>
        </a:accent4>
        <a:accent5>
          <a:srgbClr val="B1B1B1"/>
        </a:accent5>
        <a:accent6>
          <a:srgbClr val="33689C"/>
        </a:accent6>
        <a:hlink>
          <a:srgbClr val="C0C0C0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lor_Palette_05_080118">
  <a:themeElements>
    <a:clrScheme name="">
      <a:dk1>
        <a:srgbClr val="000000"/>
      </a:dk1>
      <a:lt1>
        <a:srgbClr val="FFFFFF"/>
      </a:lt1>
      <a:dk2>
        <a:srgbClr val="000000"/>
      </a:dk2>
      <a:lt2>
        <a:srgbClr val="223274"/>
      </a:lt2>
      <a:accent1>
        <a:srgbClr val="5B77C5"/>
      </a:accent1>
      <a:accent2>
        <a:srgbClr val="B52B3B"/>
      </a:accent2>
      <a:accent3>
        <a:srgbClr val="FFFFFF"/>
      </a:accent3>
      <a:accent4>
        <a:srgbClr val="000000"/>
      </a:accent4>
      <a:accent5>
        <a:srgbClr val="B5BDDF"/>
      </a:accent5>
      <a:accent6>
        <a:srgbClr val="A42635"/>
      </a:accent6>
      <a:hlink>
        <a:srgbClr val="6C6C6C"/>
      </a:hlink>
      <a:folHlink>
        <a:srgbClr val="629E80"/>
      </a:folHlink>
    </a:clrScheme>
    <a:fontScheme name="Color_Palette_05_080118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2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Color_Palette_05_080118 1">
        <a:dk1>
          <a:srgbClr val="000000"/>
        </a:dk1>
        <a:lt1>
          <a:srgbClr val="FFFFFF"/>
        </a:lt1>
        <a:dk2>
          <a:srgbClr val="6600CC"/>
        </a:dk2>
        <a:lt2>
          <a:srgbClr val="CCECFF"/>
        </a:lt2>
        <a:accent1>
          <a:srgbClr val="00FFCC"/>
        </a:accent1>
        <a:accent2>
          <a:srgbClr val="9933FF"/>
        </a:accent2>
        <a:accent3>
          <a:srgbClr val="B8AAE2"/>
        </a:accent3>
        <a:accent4>
          <a:srgbClr val="DADADA"/>
        </a:accent4>
        <a:accent5>
          <a:srgbClr val="AAFFE2"/>
        </a:accent5>
        <a:accent6>
          <a:srgbClr val="8A2DE7"/>
        </a:accent6>
        <a:hlink>
          <a:srgbClr val="660066"/>
        </a:hlink>
        <a:folHlink>
          <a:srgbClr val="00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2">
        <a:dk1>
          <a:srgbClr val="660066"/>
        </a:dk1>
        <a:lt1>
          <a:srgbClr val="FFFFFF"/>
        </a:lt1>
        <a:dk2>
          <a:srgbClr val="FF00FF"/>
        </a:dk2>
        <a:lt2>
          <a:srgbClr val="FFCC99"/>
        </a:lt2>
        <a:accent1>
          <a:srgbClr val="99FF99"/>
        </a:accent1>
        <a:accent2>
          <a:srgbClr val="CC66FF"/>
        </a:accent2>
        <a:accent3>
          <a:srgbClr val="FFFFFF"/>
        </a:accent3>
        <a:accent4>
          <a:srgbClr val="560056"/>
        </a:accent4>
        <a:accent5>
          <a:srgbClr val="CAFFCA"/>
        </a:accent5>
        <a:accent6>
          <a:srgbClr val="B95CE7"/>
        </a:accent6>
        <a:hlink>
          <a:srgbClr val="FF99CC"/>
        </a:hlink>
        <a:folHlink>
          <a:srgbClr val="00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4">
        <a:dk1>
          <a:srgbClr val="000000"/>
        </a:dk1>
        <a:lt1>
          <a:srgbClr val="FFFFFF"/>
        </a:lt1>
        <a:dk2>
          <a:srgbClr val="CC0099"/>
        </a:dk2>
        <a:lt2>
          <a:srgbClr val="FFCCFF"/>
        </a:lt2>
        <a:accent1>
          <a:srgbClr val="00FF00"/>
        </a:accent1>
        <a:accent2>
          <a:srgbClr val="9933FF"/>
        </a:accent2>
        <a:accent3>
          <a:srgbClr val="E2AACA"/>
        </a:accent3>
        <a:accent4>
          <a:srgbClr val="DADADA"/>
        </a:accent4>
        <a:accent5>
          <a:srgbClr val="AAFFAA"/>
        </a:accent5>
        <a:accent6>
          <a:srgbClr val="8A2DE7"/>
        </a:accent6>
        <a:hlink>
          <a:srgbClr val="660066"/>
        </a:hlink>
        <a:folHlink>
          <a:srgbClr val="00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5">
        <a:dk1>
          <a:srgbClr val="000000"/>
        </a:dk1>
        <a:lt1>
          <a:srgbClr val="FFCC66"/>
        </a:lt1>
        <a:dk2>
          <a:srgbClr val="000000"/>
        </a:dk2>
        <a:lt2>
          <a:srgbClr val="99CC00"/>
        </a:lt2>
        <a:accent1>
          <a:srgbClr val="FF9933"/>
        </a:accent1>
        <a:accent2>
          <a:srgbClr val="99FF33"/>
        </a:accent2>
        <a:accent3>
          <a:srgbClr val="AAAAAA"/>
        </a:accent3>
        <a:accent4>
          <a:srgbClr val="DAAE56"/>
        </a:accent4>
        <a:accent5>
          <a:srgbClr val="FFCAAD"/>
        </a:accent5>
        <a:accent6>
          <a:srgbClr val="8AE72D"/>
        </a:accent6>
        <a:hlink>
          <a:srgbClr val="9966FF"/>
        </a:hlink>
        <a:folHlink>
          <a:srgbClr val="66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lor_Palette_05_080118 6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E70000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7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6666FF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B8B8F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8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9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8457B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0BF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0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185184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BB3C2"/>
        </a:accent5>
        <a:accent6>
          <a:srgbClr val="C2273B"/>
        </a:accent6>
        <a:hlink>
          <a:srgbClr val="FFFF5F"/>
        </a:hlink>
        <a:folHlink>
          <a:srgbClr val="2BAD2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1">
        <a:dk1>
          <a:srgbClr val="000000"/>
        </a:dk1>
        <a:lt1>
          <a:srgbClr val="FFFFFF"/>
        </a:lt1>
        <a:dk2>
          <a:srgbClr val="000000"/>
        </a:dk2>
        <a:lt2>
          <a:srgbClr val="0066CC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2">
        <a:dk1>
          <a:srgbClr val="000000"/>
        </a:dk1>
        <a:lt1>
          <a:srgbClr val="FFFFFF"/>
        </a:lt1>
        <a:dk2>
          <a:srgbClr val="000000"/>
        </a:dk2>
        <a:lt2>
          <a:srgbClr val="D65700"/>
        </a:lt2>
        <a:accent1>
          <a:srgbClr val="00489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AAB1C6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3">
        <a:dk1>
          <a:srgbClr val="000000"/>
        </a:dk1>
        <a:lt1>
          <a:srgbClr val="FFFFFF"/>
        </a:lt1>
        <a:dk2>
          <a:srgbClr val="000000"/>
        </a:dk2>
        <a:lt2>
          <a:srgbClr val="004890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4">
        <a:dk1>
          <a:srgbClr val="000000"/>
        </a:dk1>
        <a:lt1>
          <a:srgbClr val="FFFFFF"/>
        </a:lt1>
        <a:dk2>
          <a:srgbClr val="000000"/>
        </a:dk2>
        <a:lt2>
          <a:srgbClr val="16168C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5">
        <a:dk1>
          <a:srgbClr val="000000"/>
        </a:dk1>
        <a:lt1>
          <a:srgbClr val="FFFFFF"/>
        </a:lt1>
        <a:dk2>
          <a:srgbClr val="000000"/>
        </a:dk2>
        <a:lt2>
          <a:srgbClr val="161678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lor_Palette_05_080118 16">
        <a:dk1>
          <a:srgbClr val="000000"/>
        </a:dk1>
        <a:lt1>
          <a:srgbClr val="FFFFFF"/>
        </a:lt1>
        <a:dk2>
          <a:srgbClr val="000000"/>
        </a:dk2>
        <a:lt2>
          <a:srgbClr val="0F2382"/>
        </a:lt2>
        <a:accent1>
          <a:srgbClr val="D65700"/>
        </a:accent1>
        <a:accent2>
          <a:srgbClr val="D62C42"/>
        </a:accent2>
        <a:accent3>
          <a:srgbClr val="FFFFFF"/>
        </a:accent3>
        <a:accent4>
          <a:srgbClr val="000000"/>
        </a:accent4>
        <a:accent5>
          <a:srgbClr val="E8B4AA"/>
        </a:accent5>
        <a:accent6>
          <a:srgbClr val="C2273B"/>
        </a:accent6>
        <a:hlink>
          <a:srgbClr val="FFFF5F"/>
        </a:hlink>
        <a:folHlink>
          <a:srgbClr val="2696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9D1800761BD941909030239F2E9D69" ma:contentTypeVersion="0" ma:contentTypeDescription="Create a new document." ma:contentTypeScope="" ma:versionID="2ec03ed440c6ea74347bf753fd6c519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AB08F0-4CB4-466D-A3FF-CA779EBAD48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E07EFB0E-61F6-40CE-A430-24AAC4186E5E}">
  <ds:schemaRefs>
    <ds:schemaRef ds:uri="http://purl.org/dc/dcmitype/"/>
    <ds:schemaRef ds:uri="http://purl.org/dc/terms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F264699-474A-46C9-B64E-321D2F1A676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10652</TotalTime>
  <Words>106</Words>
  <Application>Microsoft Office PowerPoint</Application>
  <PresentationFormat>On-screen Show (4:3)</PresentationFormat>
  <Paragraphs>19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Webdings</vt:lpstr>
      <vt:lpstr>Wingdings</vt:lpstr>
      <vt:lpstr>Wingdings 2</vt:lpstr>
      <vt:lpstr>citi</vt:lpstr>
      <vt:lpstr>Color_Palette_05_080118</vt:lpstr>
      <vt:lpstr> Texas Tornado ++</vt:lpstr>
      <vt:lpstr>Citi POD Definition (Separate Compute and Storage)</vt:lpstr>
    </vt:vector>
  </TitlesOfParts>
  <Company>PCSOE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GA28687</dc:creator>
  <cp:lastModifiedBy>Lynch, James K [CCC-OT_IT]</cp:lastModifiedBy>
  <cp:revision>567</cp:revision>
  <cp:lastPrinted>2007-05-14T17:20:06Z</cp:lastPrinted>
  <dcterms:created xsi:type="dcterms:W3CDTF">2009-07-16T20:19:03Z</dcterms:created>
  <dcterms:modified xsi:type="dcterms:W3CDTF">2015-01-07T18:52:12Z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0x010100E69D1800761BD941909030239F2E9D69</vt:lpwstr>
  </property>
  <property fmtid="{D5CDD505-2E9C-101B-9397-08002B2CF9AE}" pid="3" name="_dlc_DocIdItemGuid">
    <vt:lpwstr>f2ddc45d-b0ba-4d8d-b171-5ae0304facd3</vt:lpwstr>
  </property>
</Properties>
</file>