
<file path=[Content_Types].xml><?xml version="1.0" encoding="utf-8"?>
<Types xmlns="http://schemas.openxmlformats.org/package/2006/content-types"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7" r:id="rId3"/>
    <p:sldId id="258" r:id="rId4"/>
    <p:sldId id="262" r:id="rId5"/>
    <p:sldId id="263" r:id="rId6"/>
    <p:sldId id="264" r:id="rId7"/>
    <p:sldId id="260" r:id="rId8"/>
    <p:sldId id="261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43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516624"/>
            <a:ext cx="7315200" cy="2595025"/>
          </a:xfrm>
        </p:spPr>
        <p:txBody>
          <a:bodyPr>
            <a:normAutofit/>
          </a:bodyPr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5166530"/>
            <a:ext cx="7315200" cy="1144632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0EE6D-281D-4AE9-81E5-C26EC31EAA5F}" type="datetimeFigureOut">
              <a:rPr lang="en-US" smtClean="0"/>
              <a:pPr/>
              <a:t>8/9/2011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20F48B5-D86A-4C6C-ABDE-35F26B02299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0EE6D-281D-4AE9-81E5-C26EC31EAA5F}" type="datetimeFigureOut">
              <a:rPr lang="en-US" smtClean="0"/>
              <a:pPr/>
              <a:t>8/9/2011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F48B5-D86A-4C6C-ABDE-35F26B02299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017572"/>
            <a:ext cx="7315200" cy="1293592"/>
          </a:xfrm>
        </p:spPr>
        <p:txBody>
          <a:bodyPr anchor="t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3865097"/>
            <a:ext cx="7315200" cy="109843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0EE6D-281D-4AE9-81E5-C26EC31EAA5F}" type="datetimeFigureOut">
              <a:rPr lang="en-US" smtClean="0"/>
              <a:pPr/>
              <a:t>8/9/2011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F48B5-D86A-4C6C-ABDE-35F26B02299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0EE6D-281D-4AE9-81E5-C26EC31EAA5F}" type="datetimeFigureOut">
              <a:rPr lang="en-US" smtClean="0"/>
              <a:pPr/>
              <a:t>8/9/2011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F48B5-D86A-4C6C-ABDE-35F26B02299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914400" y="1544715"/>
            <a:ext cx="7315200" cy="115409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914400" y="2743200"/>
            <a:ext cx="3566160" cy="359359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81728" y="2743200"/>
            <a:ext cx="3566160" cy="35956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6348" y="2743200"/>
            <a:ext cx="3364992" cy="621792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85144" y="2743200"/>
            <a:ext cx="3362062" cy="621792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0EE6D-281D-4AE9-81E5-C26EC31EAA5F}" type="datetimeFigureOut">
              <a:rPr lang="en-US" smtClean="0"/>
              <a:pPr/>
              <a:t>8/9/2011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F48B5-D86A-4C6C-ABDE-35F26B02299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914400" y="1544715"/>
            <a:ext cx="7315200" cy="115409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914400" y="3383280"/>
            <a:ext cx="3566160" cy="29535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81727" y="3383280"/>
            <a:ext cx="3566160" cy="29535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0EE6D-281D-4AE9-81E5-C26EC31EAA5F}" type="datetimeFigureOut">
              <a:rPr lang="en-US" smtClean="0"/>
              <a:pPr/>
              <a:t>8/9/2011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F48B5-D86A-4C6C-ABDE-35F26B02299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0EE6D-281D-4AE9-81E5-C26EC31EAA5F}" type="datetimeFigureOut">
              <a:rPr lang="en-US" smtClean="0"/>
              <a:pPr/>
              <a:t>8/9/2011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F48B5-D86A-4C6C-ABDE-35F26B02299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825362"/>
            <a:ext cx="2950936" cy="2173015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21752" y="1826709"/>
            <a:ext cx="4207848" cy="4476614"/>
          </a:xfrm>
        </p:spPr>
        <p:txBody>
          <a:bodyPr anchor="ctr"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4061095"/>
            <a:ext cx="2950936" cy="22453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0EE6D-281D-4AE9-81E5-C26EC31EAA5F}" type="datetimeFigureOut">
              <a:rPr lang="en-US" smtClean="0"/>
              <a:pPr/>
              <a:t>8/9/2011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F48B5-D86A-4C6C-ABDE-35F26B02299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828800"/>
            <a:ext cx="2953512" cy="2176272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191000" y="2286000"/>
            <a:ext cx="4038600" cy="3352800"/>
          </a:xfrm>
          <a:solidFill>
            <a:schemeClr val="accent2"/>
          </a:solidFill>
          <a:ln w="12700">
            <a:noFill/>
          </a:ln>
          <a:effectLst>
            <a:reflection blurRad="12700" stA="30000" endPos="30000" dist="31750" dir="5400000" sy="-100000" algn="bl" rotWithShape="0"/>
          </a:effectLst>
          <a:scene3d>
            <a:camera prst="perspectiveRight" fov="2700000">
              <a:rot lat="240000" lon="900000" rev="0"/>
            </a:camera>
            <a:lightRig rig="threePt" dir="t">
              <a:rot lat="0" lon="0" rev="2700000"/>
            </a:lightRig>
          </a:scene3d>
          <a:sp3d/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4059936"/>
            <a:ext cx="2953512" cy="2249424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0EE6D-281D-4AE9-81E5-C26EC31EAA5F}" type="datetimeFigureOut">
              <a:rPr lang="en-US" smtClean="0"/>
              <a:pPr/>
              <a:t>8/9/2011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F48B5-D86A-4C6C-ABDE-35F26B02299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0EE6D-281D-4AE9-81E5-C26EC31EAA5F}" type="datetimeFigureOut">
              <a:rPr lang="en-US" smtClean="0"/>
              <a:pPr/>
              <a:t>8/9/2011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F48B5-D86A-4C6C-ABDE-35F26B02299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48400" y="1826709"/>
            <a:ext cx="1492499" cy="448445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54524" y="1826709"/>
            <a:ext cx="5241476" cy="448445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0EE6D-281D-4AE9-81E5-C26EC31EAA5F}" type="datetimeFigureOut">
              <a:rPr lang="en-US" smtClean="0"/>
              <a:pPr/>
              <a:t>8/9/2011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F48B5-D86A-4C6C-ABDE-35F26B02299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8435268" y="573807"/>
            <a:ext cx="86236" cy="5723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8569419" y="573807"/>
            <a:ext cx="576072" cy="5723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4400" y="1544715"/>
            <a:ext cx="7315200" cy="115409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2769833"/>
            <a:ext cx="7315200" cy="35395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07690" y="548797"/>
            <a:ext cx="1189132" cy="29791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alpha val="50000"/>
                  </a:schemeClr>
                </a:solidFill>
              </a:defRPr>
            </a:lvl1pPr>
          </a:lstStyle>
          <a:p>
            <a:fld id="{FF80EE6D-281D-4AE9-81E5-C26EC31EAA5F}" type="datetimeFigureOut">
              <a:rPr lang="en-US" smtClean="0"/>
              <a:pPr/>
              <a:t>8/9/2011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314415" y="548797"/>
            <a:ext cx="941203" cy="30175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A20F48B5-D86A-4C6C-ABDE-35F26B02299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08688" y="855956"/>
            <a:ext cx="2246489" cy="301227"/>
          </a:xfrm>
          <a:prstGeom prst="rect">
            <a:avLst/>
          </a:prstGeom>
        </p:spPr>
        <p:txBody>
          <a:bodyPr vert="horz" lIns="91440" tIns="0" rIns="91440" bIns="45720" rtlCol="0" anchor="t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6002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8288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r"/>
            <a:r>
              <a:rPr lang="en-US" sz="6000" dirty="0" smtClean="0"/>
              <a:t>Third Quarter Wrapup</a:t>
            </a:r>
            <a:endParaRPr lang="en-US" sz="6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r"/>
            <a:r>
              <a:rPr lang="en-US" dirty="0" smtClean="0"/>
              <a:t>Problems and Solutions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Our Situation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Sales are down for Minnesota and North Dakota</a:t>
            </a:r>
          </a:p>
          <a:p>
            <a:r>
              <a:rPr lang="en-US" smtClean="0"/>
              <a:t>Customer satisfaction is down</a:t>
            </a:r>
          </a:p>
          <a:p>
            <a:r>
              <a:rPr lang="en-US" smtClean="0"/>
              <a:t>Two new competitors have started servicing our key areas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netts\AppData\Local\Microsoft\Windows\Temporary Internet Files\Content.IE5\9K3PPSAZ\MCj02409690000[1].wm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0" y="1752600"/>
            <a:ext cx="1752600" cy="1980159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Loss of Customers – Key Factors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A large shipment was lost and customers had to find a replacement product</a:t>
            </a:r>
          </a:p>
          <a:p>
            <a:r>
              <a:rPr lang="en-US" smtClean="0"/>
              <a:t>They are very satisfied with the new product and the service they are receiving</a:t>
            </a:r>
            <a:endParaRPr lang="en-US" dirty="0" smtClean="0"/>
          </a:p>
        </p:txBody>
      </p:sp>
      <p:pic>
        <p:nvPicPr>
          <p:cNvPr id="5" name="Picture 2" descr="C:\Users\netts\AppData\Local\Microsoft\Windows\Temporary Internet Files\Content.IE5\AFGKXKUC\MC900299183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4572000"/>
            <a:ext cx="1820570" cy="15197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Third Quarter Sales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Region	October		November	December</a:t>
            </a:r>
          </a:p>
          <a:p>
            <a:r>
              <a:rPr lang="en-US" dirty="0" smtClean="0"/>
              <a:t>Northern	$10,200	$13,400	$12,909</a:t>
            </a:r>
          </a:p>
          <a:p>
            <a:r>
              <a:rPr lang="en-US" dirty="0" smtClean="0"/>
              <a:t>Southern	$22,100	$14,050	$16,788</a:t>
            </a:r>
          </a:p>
          <a:p>
            <a:r>
              <a:rPr lang="en-US" dirty="0" smtClean="0"/>
              <a:t>Eastern	$13,270	$12,120	$14,323</a:t>
            </a:r>
          </a:p>
          <a:p>
            <a:r>
              <a:rPr lang="en-US" dirty="0" smtClean="0"/>
              <a:t>Western	$17,113		$14,209	$14,431</a:t>
            </a: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Numbers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01823770"/>
              </p:ext>
            </p:extLst>
          </p:nvPr>
        </p:nvGraphicFramePr>
        <p:xfrm>
          <a:off x="914400" y="2770188"/>
          <a:ext cx="7315200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8800"/>
                <a:gridCol w="1828800"/>
                <a:gridCol w="1828800"/>
                <a:gridCol w="18288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Region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October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November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December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Northern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$10,200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$13,400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$12,909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Southern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$22,100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$14,050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$16,788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Eastern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$13,270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$12,120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$14,323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728139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Five Biggest Customers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96366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Recommendations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Contact each customer</a:t>
            </a:r>
          </a:p>
          <a:p>
            <a:r>
              <a:rPr lang="en-US" smtClean="0"/>
              <a:t>Offer a discount for one year</a:t>
            </a:r>
          </a:p>
          <a:p>
            <a:r>
              <a:rPr lang="en-US" smtClean="0"/>
              <a:t>Meet with customers monthly to ensure satisfaction</a:t>
            </a:r>
          </a:p>
          <a:p>
            <a:r>
              <a:rPr lang="en-US" smtClean="0"/>
              <a:t>Increase advertising in trade journals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Our Vision for the Future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smtClean="0"/>
              <a:t>Next year’s sales to exceed last year’s</a:t>
            </a:r>
          </a:p>
          <a:p>
            <a:r>
              <a:rPr lang="en-US" smtClean="0"/>
              <a:t>Five new products to address customer needs</a:t>
            </a:r>
          </a:p>
          <a:p>
            <a:r>
              <a:rPr lang="en-US" smtClean="0"/>
              <a:t>Increased customer satisfaction</a:t>
            </a:r>
          </a:p>
          <a:p>
            <a:r>
              <a:rPr lang="en-US" smtClean="0"/>
              <a:t>First quarter to return to last year’s level</a:t>
            </a:r>
          </a:p>
          <a:p>
            <a:endParaRPr lang="en-US" dirty="0"/>
          </a:p>
        </p:txBody>
      </p:sp>
      <p:pic>
        <p:nvPicPr>
          <p:cNvPr id="2052" name="Picture 4" descr="C:\Users\netts\AppData\Local\Microsoft\Windows\Temporary Internet Files\Content.IE5\M0QJCM1J\MPj04015040000[1].jpg"/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2" cstate="print">
            <a:duotone>
              <a:prstClr val="black"/>
              <a:schemeClr val="tx2">
                <a:lumMod val="25000"/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5423925" y="2980329"/>
            <a:ext cx="2082338" cy="3121429"/>
          </a:xfr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erspective">
  <a:themeElements>
    <a:clrScheme name="Perspective">
      <a:dk1>
        <a:sysClr val="windowText" lastClr="000000"/>
      </a:dk1>
      <a:lt1>
        <a:sysClr val="window" lastClr="FFFFFF"/>
      </a:lt1>
      <a:dk2>
        <a:srgbClr val="283138"/>
      </a:dk2>
      <a:lt2>
        <a:srgbClr val="FF8600"/>
      </a:lt2>
      <a:accent1>
        <a:srgbClr val="838D9B"/>
      </a:accent1>
      <a:accent2>
        <a:srgbClr val="D2610C"/>
      </a:accent2>
      <a:accent3>
        <a:srgbClr val="80716A"/>
      </a:accent3>
      <a:accent4>
        <a:srgbClr val="94147C"/>
      </a:accent4>
      <a:accent5>
        <a:srgbClr val="5D5AD2"/>
      </a:accent5>
      <a:accent6>
        <a:srgbClr val="6F6C7D"/>
      </a:accent6>
      <a:hlink>
        <a:srgbClr val="6187E3"/>
      </a:hlink>
      <a:folHlink>
        <a:srgbClr val="7B8EB8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erspectiv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alpha val="100000"/>
                <a:satMod val="160000"/>
                <a:lumMod val="105000"/>
              </a:schemeClr>
            </a:gs>
            <a:gs pos="41000">
              <a:schemeClr val="phClr">
                <a:tint val="57000"/>
                <a:satMod val="180000"/>
                <a:lumMod val="99000"/>
              </a:schemeClr>
            </a:gs>
            <a:gs pos="100000">
              <a:schemeClr val="phClr">
                <a:tint val="80000"/>
                <a:satMod val="200000"/>
                <a:lumMod val="104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6000"/>
                <a:satMod val="130000"/>
                <a:lumMod val="114000"/>
              </a:schemeClr>
            </a:gs>
            <a:gs pos="60000">
              <a:schemeClr val="phClr">
                <a:tint val="100000"/>
                <a:satMod val="106000"/>
                <a:lumMod val="110000"/>
              </a:schemeClr>
            </a:gs>
            <a:gs pos="100000">
              <a:schemeClr val="phClr"/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47625" dist="38100" dir="5400000" sy="98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woPt" dir="br">
              <a:rot lat="0" lon="0" rev="8700000"/>
            </a:lightRig>
          </a:scene3d>
          <a:sp3d prstMaterial="matte">
            <a:bevelT w="25400" h="53975"/>
          </a:sp3d>
        </a:effectStyle>
        <a:effectStyle>
          <a:effectLst>
            <a:reflection blurRad="12700" stA="24000" endPos="28000" dist="50800" dir="5400000" sy="-100000" rotWithShape="0"/>
          </a:effectLst>
          <a:scene3d>
            <a:camera prst="orthographicFront">
              <a:rot lat="0" lon="0" rev="0"/>
            </a:camera>
            <a:lightRig rig="threePt" dir="t">
              <a:rot lat="0" lon="0" rev="4800000"/>
            </a:lightRig>
          </a:scene3d>
          <a:sp3d>
            <a:bevelT w="69850" h="3175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80000"/>
                <a:satMod val="100000"/>
                <a:lumMod val="100000"/>
              </a:schemeClr>
            </a:gs>
            <a:gs pos="65000">
              <a:schemeClr val="phClr">
                <a:tint val="100000"/>
                <a:shade val="95000"/>
                <a:satMod val="100000"/>
                <a:lumMod val="100000"/>
              </a:schemeClr>
            </a:gs>
            <a:gs pos="100000">
              <a:schemeClr val="phClr">
                <a:tint val="88000"/>
                <a:shade val="100000"/>
                <a:satMod val="400000"/>
                <a:lumMod val="1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  <a:satMod val="90000"/>
              </a:schemeClr>
              <a:schemeClr val="phClr">
                <a:shade val="92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Perspective</Template>
  <TotalTime>83</TotalTime>
  <Words>148</Words>
  <Application>Microsoft Office PowerPoint</Application>
  <PresentationFormat>On-screen Show (4:3)</PresentationFormat>
  <Paragraphs>43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Perspective</vt:lpstr>
      <vt:lpstr>Third Quarter Wrapup</vt:lpstr>
      <vt:lpstr>Our Situation</vt:lpstr>
      <vt:lpstr>Loss of Customers – Key Factors</vt:lpstr>
      <vt:lpstr>Third Quarter Sales</vt:lpstr>
      <vt:lpstr>The Numbers</vt:lpstr>
      <vt:lpstr>Five Biggest Customers</vt:lpstr>
      <vt:lpstr>Recommendations</vt:lpstr>
      <vt:lpstr>Our Vision for the Future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Profit Decrease</dc:title>
  <dc:creator>Stefanie Nett</dc:creator>
  <cp:lastModifiedBy>Stefanie Nett</cp:lastModifiedBy>
  <cp:revision>30</cp:revision>
  <dcterms:created xsi:type="dcterms:W3CDTF">2008-03-18T20:03:11Z</dcterms:created>
  <dcterms:modified xsi:type="dcterms:W3CDTF">2011-08-09T20:37:30Z</dcterms:modified>
</cp:coreProperties>
</file>