
<file path=[Content_Types].xml><?xml version="1.0" encoding="utf-8"?>
<Types xmlns="http://schemas.openxmlformats.org/package/2006/content-types">
  <Override PartName="/ppt/slides/slide47.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customXml/itemProps2.xml" ContentType="application/vnd.openxmlformats-officedocument.customXmlProperties+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tags/tag1.xml" ContentType="application/vnd.openxmlformats-officedocument.presentationml.tags+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notesSlides/notesSlide37.xml" ContentType="application/vnd.openxmlformats-officedocument.presentationml.notesSlide+xml"/>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diagrams/data1.xml" ContentType="application/vnd.openxmlformats-officedocument.drawingml.diagramData+xml"/>
  <Override PartName="/ppt/slides/slide29.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customXml/itemProps1.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52"/>
  </p:notesMasterIdLst>
  <p:sldIdLst>
    <p:sldId id="261" r:id="rId2"/>
    <p:sldId id="279" r:id="rId3"/>
    <p:sldId id="262" r:id="rId4"/>
    <p:sldId id="263" r:id="rId5"/>
    <p:sldId id="280" r:id="rId6"/>
    <p:sldId id="281" r:id="rId7"/>
    <p:sldId id="309" r:id="rId8"/>
    <p:sldId id="299" r:id="rId9"/>
    <p:sldId id="305" r:id="rId10"/>
    <p:sldId id="315" r:id="rId11"/>
    <p:sldId id="312" r:id="rId12"/>
    <p:sldId id="313" r:id="rId13"/>
    <p:sldId id="310" r:id="rId14"/>
    <p:sldId id="314" r:id="rId15"/>
    <p:sldId id="311" r:id="rId16"/>
    <p:sldId id="282" r:id="rId17"/>
    <p:sldId id="278" r:id="rId18"/>
    <p:sldId id="284" r:id="rId19"/>
    <p:sldId id="286" r:id="rId20"/>
    <p:sldId id="287" r:id="rId21"/>
    <p:sldId id="306" r:id="rId22"/>
    <p:sldId id="307" r:id="rId23"/>
    <p:sldId id="308" r:id="rId24"/>
    <p:sldId id="319" r:id="rId25"/>
    <p:sldId id="283" r:id="rId26"/>
    <p:sldId id="316" r:id="rId27"/>
    <p:sldId id="317" r:id="rId28"/>
    <p:sldId id="266" r:id="rId29"/>
    <p:sldId id="264" r:id="rId30"/>
    <p:sldId id="265" r:id="rId31"/>
    <p:sldId id="267" r:id="rId32"/>
    <p:sldId id="290" r:id="rId33"/>
    <p:sldId id="295" r:id="rId34"/>
    <p:sldId id="288" r:id="rId35"/>
    <p:sldId id="289" r:id="rId36"/>
    <p:sldId id="291" r:id="rId37"/>
    <p:sldId id="292" r:id="rId38"/>
    <p:sldId id="293" r:id="rId39"/>
    <p:sldId id="294" r:id="rId40"/>
    <p:sldId id="275" r:id="rId41"/>
    <p:sldId id="321" r:id="rId42"/>
    <p:sldId id="296" r:id="rId43"/>
    <p:sldId id="269" r:id="rId44"/>
    <p:sldId id="271" r:id="rId45"/>
    <p:sldId id="270" r:id="rId46"/>
    <p:sldId id="318" r:id="rId47"/>
    <p:sldId id="268" r:id="rId48"/>
    <p:sldId id="320" r:id="rId49"/>
    <p:sldId id="298" r:id="rId50"/>
    <p:sldId id="297" r:id="rId51"/>
  </p:sldIdLst>
  <p:sldSz cx="9144000" cy="6858000" type="screen4x3"/>
  <p:notesSz cx="6858000" cy="9144000"/>
  <p:defaultTextStyle>
    <a:defPPr>
      <a:defRPr lang="en-US"/>
    </a:defPPr>
    <a:lvl1pPr algn="ctr" rtl="0" fontAlgn="base">
      <a:spcBef>
        <a:spcPct val="0"/>
      </a:spcBef>
      <a:spcAft>
        <a:spcPct val="0"/>
      </a:spcAft>
      <a:defRPr sz="2000" kern="1200">
        <a:solidFill>
          <a:schemeClr val="tx1"/>
        </a:solidFill>
        <a:latin typeface="Arial" charset="0"/>
        <a:ea typeface="+mn-ea"/>
        <a:cs typeface="Arial" charset="0"/>
      </a:defRPr>
    </a:lvl1pPr>
    <a:lvl2pPr marL="457200" algn="ctr" rtl="0" fontAlgn="base">
      <a:spcBef>
        <a:spcPct val="0"/>
      </a:spcBef>
      <a:spcAft>
        <a:spcPct val="0"/>
      </a:spcAft>
      <a:defRPr sz="2000" kern="1200">
        <a:solidFill>
          <a:schemeClr val="tx1"/>
        </a:solidFill>
        <a:latin typeface="Arial" charset="0"/>
        <a:ea typeface="+mn-ea"/>
        <a:cs typeface="Arial" charset="0"/>
      </a:defRPr>
    </a:lvl2pPr>
    <a:lvl3pPr marL="914400" algn="ctr" rtl="0" fontAlgn="base">
      <a:spcBef>
        <a:spcPct val="0"/>
      </a:spcBef>
      <a:spcAft>
        <a:spcPct val="0"/>
      </a:spcAft>
      <a:defRPr sz="2000" kern="1200">
        <a:solidFill>
          <a:schemeClr val="tx1"/>
        </a:solidFill>
        <a:latin typeface="Arial" charset="0"/>
        <a:ea typeface="+mn-ea"/>
        <a:cs typeface="Arial" charset="0"/>
      </a:defRPr>
    </a:lvl3pPr>
    <a:lvl4pPr marL="1371600" algn="ctr" rtl="0" fontAlgn="base">
      <a:spcBef>
        <a:spcPct val="0"/>
      </a:spcBef>
      <a:spcAft>
        <a:spcPct val="0"/>
      </a:spcAft>
      <a:defRPr sz="2000" kern="1200">
        <a:solidFill>
          <a:schemeClr val="tx1"/>
        </a:solidFill>
        <a:latin typeface="Arial" charset="0"/>
        <a:ea typeface="+mn-ea"/>
        <a:cs typeface="Arial" charset="0"/>
      </a:defRPr>
    </a:lvl4pPr>
    <a:lvl5pPr marL="1828800" algn="ctr" rtl="0" fontAlgn="base">
      <a:spcBef>
        <a:spcPct val="0"/>
      </a:spcBef>
      <a:spcAft>
        <a:spcPct val="0"/>
      </a:spcAft>
      <a:defRPr sz="2000" kern="1200">
        <a:solidFill>
          <a:schemeClr val="tx1"/>
        </a:solidFill>
        <a:latin typeface="Arial" charset="0"/>
        <a:ea typeface="+mn-ea"/>
        <a:cs typeface="Arial" charset="0"/>
      </a:defRPr>
    </a:lvl5pPr>
    <a:lvl6pPr marL="2286000" algn="l" defTabSz="914400" rtl="0" eaLnBrk="1" latinLnBrk="0" hangingPunct="1">
      <a:defRPr sz="2000" kern="1200">
        <a:solidFill>
          <a:schemeClr val="tx1"/>
        </a:solidFill>
        <a:latin typeface="Arial" charset="0"/>
        <a:ea typeface="+mn-ea"/>
        <a:cs typeface="Arial" charset="0"/>
      </a:defRPr>
    </a:lvl6pPr>
    <a:lvl7pPr marL="2743200" algn="l" defTabSz="914400" rtl="0" eaLnBrk="1" latinLnBrk="0" hangingPunct="1">
      <a:defRPr sz="2000" kern="1200">
        <a:solidFill>
          <a:schemeClr val="tx1"/>
        </a:solidFill>
        <a:latin typeface="Arial" charset="0"/>
        <a:ea typeface="+mn-ea"/>
        <a:cs typeface="Arial" charset="0"/>
      </a:defRPr>
    </a:lvl7pPr>
    <a:lvl8pPr marL="3200400" algn="l" defTabSz="914400" rtl="0" eaLnBrk="1" latinLnBrk="0" hangingPunct="1">
      <a:defRPr sz="2000" kern="1200">
        <a:solidFill>
          <a:schemeClr val="tx1"/>
        </a:solidFill>
        <a:latin typeface="Arial" charset="0"/>
        <a:ea typeface="+mn-ea"/>
        <a:cs typeface="Arial" charset="0"/>
      </a:defRPr>
    </a:lvl8pPr>
    <a:lvl9pPr marL="3657600" algn="l" defTabSz="914400" rtl="0" eaLnBrk="1" latinLnBrk="0" hangingPunct="1">
      <a:defRPr sz="20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6597" autoAdjust="0"/>
    <p:restoredTop sz="66094" autoAdjust="0"/>
  </p:normalViewPr>
  <p:slideViewPr>
    <p:cSldViewPr>
      <p:cViewPr varScale="1">
        <p:scale>
          <a:sx n="93" d="100"/>
          <a:sy n="93" d="100"/>
        </p:scale>
        <p:origin x="-87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8" Type="http://schemas.openxmlformats.org/officeDocument/2006/relationships/customXml" Target="../customXml/item2.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ustomXml" Target="../customXml/item3.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ustomXml" Target="../customXml/item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56B314-3D4B-4CDE-A27D-153E94EC0EBC}" type="doc">
      <dgm:prSet loTypeId="urn:microsoft.com/office/officeart/2005/8/layout/chevron2" loCatId="list" qsTypeId="urn:microsoft.com/office/officeart/2005/8/quickstyle/simple1#1" qsCatId="simple" csTypeId="urn:microsoft.com/office/officeart/2005/8/colors/accent1_2#1" csCatId="accent1" phldr="1"/>
      <dgm:spPr/>
      <dgm:t>
        <a:bodyPr/>
        <a:lstStyle/>
        <a:p>
          <a:endParaRPr lang="en-US"/>
        </a:p>
      </dgm:t>
    </dgm:pt>
    <dgm:pt modelId="{14F2847D-D640-4DAE-B54E-8822B387D0F2}">
      <dgm:prSet phldrT="[Text]" custT="1"/>
      <dgm:spPr>
        <a:solidFill>
          <a:schemeClr val="accent2">
            <a:lumMod val="60000"/>
            <a:lumOff val="40000"/>
          </a:schemeClr>
        </a:solidFill>
        <a:ln>
          <a:solidFill>
            <a:schemeClr val="tx2"/>
          </a:solidFill>
        </a:ln>
      </dgm:spPr>
      <dgm:t>
        <a:bodyPr/>
        <a:lstStyle/>
        <a:p>
          <a:endParaRPr lang="en-US" sz="1050" dirty="0" smtClean="0"/>
        </a:p>
        <a:p>
          <a:r>
            <a:rPr lang="en-US" sz="1050" dirty="0" smtClean="0"/>
            <a:t>You Are Here</a:t>
          </a:r>
          <a:endParaRPr lang="en-US" sz="1050" dirty="0"/>
        </a:p>
      </dgm:t>
    </dgm:pt>
    <dgm:pt modelId="{E68FD621-7650-4A2A-A689-8EE2DD2D5C32}" type="parTrans" cxnId="{66276893-65D1-4C77-83EE-516916EC3FC9}">
      <dgm:prSet/>
      <dgm:spPr/>
      <dgm:t>
        <a:bodyPr/>
        <a:lstStyle/>
        <a:p>
          <a:endParaRPr lang="en-US"/>
        </a:p>
      </dgm:t>
    </dgm:pt>
    <dgm:pt modelId="{69F761E0-16BD-4BF1-9FA7-C2C6884297E7}" type="sibTrans" cxnId="{66276893-65D1-4C77-83EE-516916EC3FC9}">
      <dgm:prSet/>
      <dgm:spPr/>
      <dgm:t>
        <a:bodyPr/>
        <a:lstStyle/>
        <a:p>
          <a:endParaRPr lang="en-US"/>
        </a:p>
      </dgm:t>
    </dgm:pt>
    <dgm:pt modelId="{1DB9CEC0-2FBF-4B48-AE59-EAFA929E909B}" type="pres">
      <dgm:prSet presAssocID="{FC56B314-3D4B-4CDE-A27D-153E94EC0EBC}" presName="linearFlow" presStyleCnt="0">
        <dgm:presLayoutVars>
          <dgm:dir/>
          <dgm:animLvl val="lvl"/>
          <dgm:resizeHandles val="exact"/>
        </dgm:presLayoutVars>
      </dgm:prSet>
      <dgm:spPr/>
      <dgm:t>
        <a:bodyPr/>
        <a:lstStyle/>
        <a:p>
          <a:endParaRPr lang="en-US"/>
        </a:p>
      </dgm:t>
    </dgm:pt>
    <dgm:pt modelId="{330B5B6D-85E7-47C1-B8A6-EC45C2A91FCB}" type="pres">
      <dgm:prSet presAssocID="{14F2847D-D640-4DAE-B54E-8822B387D0F2}" presName="composite" presStyleCnt="0"/>
      <dgm:spPr/>
    </dgm:pt>
    <dgm:pt modelId="{22CAC0EF-8183-4FC4-BCD0-40C7017B8B2A}" type="pres">
      <dgm:prSet presAssocID="{14F2847D-D640-4DAE-B54E-8822B387D0F2}" presName="parentText" presStyleLbl="alignNode1" presStyleIdx="0" presStyleCnt="1" custScaleY="100196" custLinFactNeighborX="-74236" custLinFactNeighborY="-98">
        <dgm:presLayoutVars>
          <dgm:chMax val="1"/>
          <dgm:bulletEnabled val="1"/>
        </dgm:presLayoutVars>
      </dgm:prSet>
      <dgm:spPr/>
      <dgm:t>
        <a:bodyPr/>
        <a:lstStyle/>
        <a:p>
          <a:endParaRPr lang="en-US"/>
        </a:p>
      </dgm:t>
    </dgm:pt>
    <dgm:pt modelId="{526F9849-6002-42E9-98E8-4DFF61BB24DC}" type="pres">
      <dgm:prSet presAssocID="{14F2847D-D640-4DAE-B54E-8822B387D0F2}" presName="descendantText" presStyleLbl="alignAcc1" presStyleIdx="0" presStyleCnt="1" custScaleX="23793" custLinFactNeighborX="3230">
        <dgm:presLayoutVars>
          <dgm:bulletEnabled val="1"/>
        </dgm:presLayoutVars>
      </dgm:prSet>
      <dgm:spPr>
        <a:ln>
          <a:solidFill>
            <a:schemeClr val="bg1"/>
          </a:solidFill>
        </a:ln>
      </dgm:spPr>
      <dgm:t>
        <a:bodyPr/>
        <a:lstStyle/>
        <a:p>
          <a:endParaRPr lang="en-US"/>
        </a:p>
      </dgm:t>
    </dgm:pt>
  </dgm:ptLst>
  <dgm:cxnLst>
    <dgm:cxn modelId="{92B041B4-31B4-4E8F-8B67-F18716F2ADBB}" type="presOf" srcId="{FC56B314-3D4B-4CDE-A27D-153E94EC0EBC}" destId="{1DB9CEC0-2FBF-4B48-AE59-EAFA929E909B}" srcOrd="0" destOrd="0" presId="urn:microsoft.com/office/officeart/2005/8/layout/chevron2"/>
    <dgm:cxn modelId="{F11AB573-65B9-4363-AF2C-3777C65712DC}" type="presOf" srcId="{14F2847D-D640-4DAE-B54E-8822B387D0F2}" destId="{22CAC0EF-8183-4FC4-BCD0-40C7017B8B2A}" srcOrd="0" destOrd="0" presId="urn:microsoft.com/office/officeart/2005/8/layout/chevron2"/>
    <dgm:cxn modelId="{66276893-65D1-4C77-83EE-516916EC3FC9}" srcId="{FC56B314-3D4B-4CDE-A27D-153E94EC0EBC}" destId="{14F2847D-D640-4DAE-B54E-8822B387D0F2}" srcOrd="0" destOrd="0" parTransId="{E68FD621-7650-4A2A-A689-8EE2DD2D5C32}" sibTransId="{69F761E0-16BD-4BF1-9FA7-C2C6884297E7}"/>
    <dgm:cxn modelId="{730FCDD1-3C56-4075-A483-7D0E6491676E}" type="presParOf" srcId="{1DB9CEC0-2FBF-4B48-AE59-EAFA929E909B}" destId="{330B5B6D-85E7-47C1-B8A6-EC45C2A91FCB}" srcOrd="0" destOrd="0" presId="urn:microsoft.com/office/officeart/2005/8/layout/chevron2"/>
    <dgm:cxn modelId="{9D88E7E6-6035-4859-B165-E828B7C21D68}" type="presParOf" srcId="{330B5B6D-85E7-47C1-B8A6-EC45C2A91FCB}" destId="{22CAC0EF-8183-4FC4-BCD0-40C7017B8B2A}" srcOrd="0" destOrd="0" presId="urn:microsoft.com/office/officeart/2005/8/layout/chevron2"/>
    <dgm:cxn modelId="{6FA3BBFF-CB2F-483A-AFA3-A58D779E70C4}" type="presParOf" srcId="{330B5B6D-85E7-47C1-B8A6-EC45C2A91FCB}" destId="{526F9849-6002-42E9-98E8-4DFF61BB24DC}" srcOrd="1" destOrd="0" presId="urn:microsoft.com/office/officeart/2005/8/layout/chevron2"/>
  </dgm:cxnLst>
  <dgm:bg/>
  <dgm:whole/>
</dgm:dataModel>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a:p>
        </p:txBody>
      </p:sp>
      <p:sp>
        <p:nvSpPr>
          <p:cNvPr id="102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922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US"/>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0E04804-9DAC-4F44-B1DD-9206973E476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8"/>
          <p:cNvSpPr txBox="1">
            <a:spLocks noGrp="1" noChangeArrowheads="1"/>
          </p:cNvSpPr>
          <p:nvPr/>
        </p:nvSpPr>
        <p:spPr bwMode="auto">
          <a:xfrm>
            <a:off x="0" y="0"/>
            <a:ext cx="2971800" cy="457200"/>
          </a:xfrm>
          <a:prstGeom prst="rect">
            <a:avLst/>
          </a:prstGeom>
          <a:noFill/>
          <a:ln w="9525">
            <a:noFill/>
            <a:miter lim="800000"/>
            <a:headEnd/>
            <a:tailEnd/>
          </a:ln>
        </p:spPr>
        <p:txBody>
          <a:bodyPr/>
          <a:lstStyle/>
          <a:p>
            <a:pPr defTabSz="900113"/>
            <a:r>
              <a:rPr lang="en-US" sz="1200" b="0">
                <a:solidFill>
                  <a:schemeClr val="tx1"/>
                </a:solidFill>
              </a:rPr>
              <a:t>Title</a:t>
            </a:r>
          </a:p>
          <a:p>
            <a:pPr defTabSz="900113"/>
            <a:r>
              <a:rPr lang="en-US" sz="1000" b="0">
                <a:solidFill>
                  <a:schemeClr val="tx1"/>
                </a:solidFill>
              </a:rPr>
              <a:t>Month Year</a:t>
            </a:r>
            <a:endParaRPr lang="en-US" sz="900" b="0">
              <a:solidFill>
                <a:schemeClr val="tx1"/>
              </a:solidFill>
            </a:endParaRPr>
          </a:p>
        </p:txBody>
      </p:sp>
      <p:sp>
        <p:nvSpPr>
          <p:cNvPr id="18434" name="Rectangle 9"/>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defTabSz="900113"/>
            <a:fld id="{A6CCFFEC-A5B3-4AD7-BFAE-14A1D9B35B21}" type="slidenum">
              <a:rPr lang="en-US" sz="1200" b="0">
                <a:solidFill>
                  <a:schemeClr val="tx1"/>
                </a:solidFill>
              </a:rPr>
              <a:pPr algn="r" defTabSz="900113"/>
              <a:t>3</a:t>
            </a:fld>
            <a:endParaRPr lang="en-US" sz="1200" b="0">
              <a:solidFill>
                <a:schemeClr val="tx1"/>
              </a:solidFill>
            </a:endParaRPr>
          </a:p>
        </p:txBody>
      </p:sp>
      <p:sp>
        <p:nvSpPr>
          <p:cNvPr id="18435" name="Rectangle 2"/>
          <p:cNvSpPr>
            <a:spLocks noGrp="1" noRot="1" noChangeAspect="1" noChangeArrowheads="1" noTextEdit="1"/>
          </p:cNvSpPr>
          <p:nvPr>
            <p:ph type="sldImg"/>
          </p:nvPr>
        </p:nvSpPr>
        <p:spPr>
          <a:xfrm>
            <a:off x="2055813" y="754063"/>
            <a:ext cx="2743200" cy="2058987"/>
          </a:xfrm>
          <a:ln/>
        </p:spPr>
      </p:sp>
      <p:sp>
        <p:nvSpPr>
          <p:cNvPr id="18436" name="Rectangle 3"/>
          <p:cNvSpPr>
            <a:spLocks noGrp="1" noChangeArrowheads="1"/>
          </p:cNvSpPr>
          <p:nvPr>
            <p:ph type="body" idx="1"/>
          </p:nvPr>
        </p:nvSpPr>
        <p:spPr>
          <a:xfrm>
            <a:off x="452438" y="3017838"/>
            <a:ext cx="5953125" cy="5745162"/>
          </a:xfrm>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8"/>
          <p:cNvSpPr txBox="1">
            <a:spLocks noGrp="1" noChangeArrowheads="1"/>
          </p:cNvSpPr>
          <p:nvPr/>
        </p:nvSpPr>
        <p:spPr bwMode="auto">
          <a:xfrm>
            <a:off x="0" y="0"/>
            <a:ext cx="2971800" cy="457200"/>
          </a:xfrm>
          <a:prstGeom prst="rect">
            <a:avLst/>
          </a:prstGeom>
          <a:noFill/>
          <a:ln w="9525">
            <a:noFill/>
            <a:miter lim="800000"/>
            <a:headEnd/>
            <a:tailEnd/>
          </a:ln>
        </p:spPr>
        <p:txBody>
          <a:bodyPr/>
          <a:lstStyle/>
          <a:p>
            <a:pPr defTabSz="900113"/>
            <a:r>
              <a:rPr lang="en-US" sz="1200" b="0">
                <a:solidFill>
                  <a:schemeClr val="tx1"/>
                </a:solidFill>
              </a:rPr>
              <a:t>Title</a:t>
            </a:r>
          </a:p>
          <a:p>
            <a:pPr defTabSz="900113"/>
            <a:r>
              <a:rPr lang="en-US" sz="1000" b="0">
                <a:solidFill>
                  <a:schemeClr val="tx1"/>
                </a:solidFill>
              </a:rPr>
              <a:t>Month Year</a:t>
            </a:r>
            <a:endParaRPr lang="en-US" sz="900" b="0">
              <a:solidFill>
                <a:schemeClr val="tx1"/>
              </a:solidFill>
            </a:endParaRPr>
          </a:p>
        </p:txBody>
      </p:sp>
      <p:sp>
        <p:nvSpPr>
          <p:cNvPr id="20482" name="Rectangle 9"/>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defTabSz="900113"/>
            <a:fld id="{37A7CA00-67CC-4263-898E-0C1055B18161}" type="slidenum">
              <a:rPr lang="en-US" sz="1200" b="0">
                <a:solidFill>
                  <a:schemeClr val="tx1"/>
                </a:solidFill>
              </a:rPr>
              <a:pPr algn="r" defTabSz="900113"/>
              <a:t>4</a:t>
            </a:fld>
            <a:endParaRPr lang="en-US" sz="1200" b="0">
              <a:solidFill>
                <a:schemeClr val="tx1"/>
              </a:solidFill>
            </a:endParaRPr>
          </a:p>
        </p:txBody>
      </p:sp>
      <p:sp>
        <p:nvSpPr>
          <p:cNvPr id="20483" name="Rectangle 2"/>
          <p:cNvSpPr>
            <a:spLocks noGrp="1" noRot="1" noChangeAspect="1" noChangeArrowheads="1" noTextEdit="1"/>
          </p:cNvSpPr>
          <p:nvPr>
            <p:ph type="sldImg"/>
          </p:nvPr>
        </p:nvSpPr>
        <p:spPr>
          <a:xfrm>
            <a:off x="2055813" y="754063"/>
            <a:ext cx="2743200" cy="2058987"/>
          </a:xfrm>
          <a:ln/>
        </p:spPr>
      </p:sp>
      <p:sp>
        <p:nvSpPr>
          <p:cNvPr id="20484" name="Rectangle 3"/>
          <p:cNvSpPr>
            <a:spLocks noGrp="1" noChangeArrowheads="1"/>
          </p:cNvSpPr>
          <p:nvPr>
            <p:ph type="body" idx="1"/>
          </p:nvPr>
        </p:nvSpPr>
        <p:spPr>
          <a:xfrm>
            <a:off x="452438" y="3017838"/>
            <a:ext cx="5953125" cy="5745162"/>
          </a:xfrm>
          <a:noFill/>
          <a:ln/>
        </p:spPr>
        <p:txBody>
          <a:bodyPr/>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8"/>
          <p:cNvSpPr txBox="1">
            <a:spLocks noGrp="1" noChangeArrowheads="1"/>
          </p:cNvSpPr>
          <p:nvPr/>
        </p:nvSpPr>
        <p:spPr bwMode="auto">
          <a:xfrm>
            <a:off x="0" y="0"/>
            <a:ext cx="2971800" cy="457200"/>
          </a:xfrm>
          <a:prstGeom prst="rect">
            <a:avLst/>
          </a:prstGeom>
          <a:noFill/>
          <a:ln w="9525">
            <a:noFill/>
            <a:miter lim="800000"/>
            <a:headEnd/>
            <a:tailEnd/>
          </a:ln>
        </p:spPr>
        <p:txBody>
          <a:bodyPr/>
          <a:lstStyle/>
          <a:p>
            <a:pPr defTabSz="900113"/>
            <a:r>
              <a:rPr lang="en-US" sz="1200" b="0">
                <a:solidFill>
                  <a:schemeClr val="tx1"/>
                </a:solidFill>
              </a:rPr>
              <a:t>Title</a:t>
            </a:r>
          </a:p>
          <a:p>
            <a:pPr defTabSz="900113"/>
            <a:r>
              <a:rPr lang="en-US" sz="1000" b="0">
                <a:solidFill>
                  <a:schemeClr val="tx1"/>
                </a:solidFill>
              </a:rPr>
              <a:t>Month Year</a:t>
            </a:r>
            <a:endParaRPr lang="en-US" sz="900" b="0">
              <a:solidFill>
                <a:schemeClr val="tx1"/>
              </a:solidFill>
            </a:endParaRPr>
          </a:p>
        </p:txBody>
      </p:sp>
      <p:sp>
        <p:nvSpPr>
          <p:cNvPr id="20482" name="Rectangle 9"/>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defTabSz="900113"/>
            <a:fld id="{37A7CA00-67CC-4263-898E-0C1055B18161}" type="slidenum">
              <a:rPr lang="en-US" sz="1200" b="0">
                <a:solidFill>
                  <a:schemeClr val="tx1"/>
                </a:solidFill>
              </a:rPr>
              <a:pPr algn="r" defTabSz="900113"/>
              <a:t>8</a:t>
            </a:fld>
            <a:endParaRPr lang="en-US" sz="1200" b="0">
              <a:solidFill>
                <a:schemeClr val="tx1"/>
              </a:solidFill>
            </a:endParaRPr>
          </a:p>
        </p:txBody>
      </p:sp>
      <p:sp>
        <p:nvSpPr>
          <p:cNvPr id="20483" name="Rectangle 2"/>
          <p:cNvSpPr>
            <a:spLocks noGrp="1" noRot="1" noChangeAspect="1" noChangeArrowheads="1" noTextEdit="1"/>
          </p:cNvSpPr>
          <p:nvPr>
            <p:ph type="sldImg"/>
          </p:nvPr>
        </p:nvSpPr>
        <p:spPr>
          <a:xfrm>
            <a:off x="2055813" y="754063"/>
            <a:ext cx="2743200" cy="2058987"/>
          </a:xfrm>
          <a:ln/>
        </p:spPr>
      </p:sp>
      <p:sp>
        <p:nvSpPr>
          <p:cNvPr id="20484" name="Rectangle 3"/>
          <p:cNvSpPr>
            <a:spLocks noGrp="1" noChangeArrowheads="1"/>
          </p:cNvSpPr>
          <p:nvPr>
            <p:ph type="body" idx="1"/>
          </p:nvPr>
        </p:nvSpPr>
        <p:spPr>
          <a:xfrm>
            <a:off x="452438" y="3017838"/>
            <a:ext cx="5953125" cy="5745162"/>
          </a:xfrm>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8"/>
          <p:cNvSpPr txBox="1">
            <a:spLocks noGrp="1" noChangeArrowheads="1"/>
          </p:cNvSpPr>
          <p:nvPr/>
        </p:nvSpPr>
        <p:spPr bwMode="auto">
          <a:xfrm>
            <a:off x="0" y="0"/>
            <a:ext cx="2971800" cy="457200"/>
          </a:xfrm>
          <a:prstGeom prst="rect">
            <a:avLst/>
          </a:prstGeom>
          <a:noFill/>
          <a:ln w="9525">
            <a:noFill/>
            <a:miter lim="800000"/>
            <a:headEnd/>
            <a:tailEnd/>
          </a:ln>
        </p:spPr>
        <p:txBody>
          <a:bodyPr/>
          <a:lstStyle/>
          <a:p>
            <a:pPr defTabSz="900113"/>
            <a:r>
              <a:rPr lang="en-US" sz="1200" b="0">
                <a:solidFill>
                  <a:schemeClr val="tx1"/>
                </a:solidFill>
              </a:rPr>
              <a:t>Title</a:t>
            </a:r>
          </a:p>
          <a:p>
            <a:pPr defTabSz="900113"/>
            <a:r>
              <a:rPr lang="en-US" sz="1000" b="0">
                <a:solidFill>
                  <a:schemeClr val="tx1"/>
                </a:solidFill>
              </a:rPr>
              <a:t>Month Year</a:t>
            </a:r>
            <a:endParaRPr lang="en-US" sz="900" b="0">
              <a:solidFill>
                <a:schemeClr val="tx1"/>
              </a:solidFill>
            </a:endParaRPr>
          </a:p>
        </p:txBody>
      </p:sp>
      <p:sp>
        <p:nvSpPr>
          <p:cNvPr id="20482" name="Rectangle 9"/>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defTabSz="900113"/>
            <a:fld id="{37A7CA00-67CC-4263-898E-0C1055B18161}" type="slidenum">
              <a:rPr lang="en-US" sz="1200" b="0">
                <a:solidFill>
                  <a:schemeClr val="tx1"/>
                </a:solidFill>
              </a:rPr>
              <a:pPr algn="r" defTabSz="900113"/>
              <a:t>9</a:t>
            </a:fld>
            <a:endParaRPr lang="en-US" sz="1200" b="0">
              <a:solidFill>
                <a:schemeClr val="tx1"/>
              </a:solidFill>
            </a:endParaRPr>
          </a:p>
        </p:txBody>
      </p:sp>
      <p:sp>
        <p:nvSpPr>
          <p:cNvPr id="20483" name="Rectangle 2"/>
          <p:cNvSpPr>
            <a:spLocks noGrp="1" noRot="1" noChangeAspect="1" noChangeArrowheads="1" noTextEdit="1"/>
          </p:cNvSpPr>
          <p:nvPr>
            <p:ph type="sldImg"/>
          </p:nvPr>
        </p:nvSpPr>
        <p:spPr>
          <a:xfrm>
            <a:off x="2055813" y="754063"/>
            <a:ext cx="2743200" cy="2058987"/>
          </a:xfrm>
          <a:ln/>
        </p:spPr>
      </p:sp>
      <p:sp>
        <p:nvSpPr>
          <p:cNvPr id="20484" name="Rectangle 3"/>
          <p:cNvSpPr>
            <a:spLocks noGrp="1" noChangeArrowheads="1"/>
          </p:cNvSpPr>
          <p:nvPr>
            <p:ph type="body" idx="1"/>
          </p:nvPr>
        </p:nvSpPr>
        <p:spPr>
          <a:xfrm>
            <a:off x="452438" y="3017838"/>
            <a:ext cx="5953125" cy="5745162"/>
          </a:xfrm>
          <a:noFill/>
          <a:ln/>
        </p:spPr>
        <p:txBody>
          <a:bodyPr/>
          <a:lstStyle/>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hdr" sz="quarter"/>
          </p:nvPr>
        </p:nvSpPr>
        <p:spPr>
          <a:ln/>
        </p:spPr>
        <p:txBody>
          <a:bodyPr/>
          <a:lstStyle/>
          <a:p>
            <a:r>
              <a:rPr lang="en-US" sz="1400" dirty="0"/>
              <a:t>Title</a:t>
            </a:r>
          </a:p>
          <a:p>
            <a:r>
              <a:rPr lang="en-US" b="0" dirty="0"/>
              <a:t>Month Year</a:t>
            </a:r>
            <a:endParaRPr lang="en-US" sz="900" dirty="0"/>
          </a:p>
        </p:txBody>
      </p:sp>
      <p:sp>
        <p:nvSpPr>
          <p:cNvPr id="5" name="Rectangle 9"/>
          <p:cNvSpPr>
            <a:spLocks noGrp="1" noChangeArrowheads="1"/>
          </p:cNvSpPr>
          <p:nvPr>
            <p:ph type="sldNum" sz="quarter" idx="5"/>
          </p:nvPr>
        </p:nvSpPr>
        <p:spPr>
          <a:ln/>
        </p:spPr>
        <p:txBody>
          <a:bodyPr/>
          <a:lstStyle/>
          <a:p>
            <a:fld id="{BB5755D2-B2DF-4F82-8F79-A7E324BCD8B6}" type="slidenum">
              <a:rPr lang="en-US"/>
              <a:pPr/>
              <a:t>10</a:t>
            </a:fld>
            <a:endParaRPr lang="en-US"/>
          </a:p>
        </p:txBody>
      </p:sp>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hdr" sz="quarter"/>
          </p:nvPr>
        </p:nvSpPr>
        <p:spPr>
          <a:ln/>
        </p:spPr>
        <p:txBody>
          <a:bodyPr/>
          <a:lstStyle/>
          <a:p>
            <a:r>
              <a:rPr lang="en-US" sz="1400" dirty="0"/>
              <a:t>Title</a:t>
            </a:r>
          </a:p>
          <a:p>
            <a:r>
              <a:rPr lang="en-US" b="0" dirty="0"/>
              <a:t>Month Year</a:t>
            </a:r>
            <a:endParaRPr lang="en-US" sz="900" dirty="0"/>
          </a:p>
        </p:txBody>
      </p:sp>
      <p:sp>
        <p:nvSpPr>
          <p:cNvPr id="5" name="Rectangle 9"/>
          <p:cNvSpPr>
            <a:spLocks noGrp="1" noChangeArrowheads="1"/>
          </p:cNvSpPr>
          <p:nvPr>
            <p:ph type="sldNum" sz="quarter" idx="5"/>
          </p:nvPr>
        </p:nvSpPr>
        <p:spPr>
          <a:ln/>
        </p:spPr>
        <p:txBody>
          <a:bodyPr/>
          <a:lstStyle/>
          <a:p>
            <a:fld id="{BB5755D2-B2DF-4F82-8F79-A7E324BCD8B6}" type="slidenum">
              <a:rPr lang="en-US"/>
              <a:pPr/>
              <a:t>11</a:t>
            </a:fld>
            <a:endParaRPr lang="en-US"/>
          </a:p>
        </p:txBody>
      </p:sp>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hdr" sz="quarter"/>
          </p:nvPr>
        </p:nvSpPr>
        <p:spPr>
          <a:ln/>
        </p:spPr>
        <p:txBody>
          <a:bodyPr/>
          <a:lstStyle/>
          <a:p>
            <a:r>
              <a:rPr lang="en-US" sz="1400" dirty="0"/>
              <a:t>Title</a:t>
            </a:r>
          </a:p>
          <a:p>
            <a:r>
              <a:rPr lang="en-US" b="0" dirty="0"/>
              <a:t>Month Year</a:t>
            </a:r>
            <a:endParaRPr lang="en-US" sz="900" dirty="0"/>
          </a:p>
        </p:txBody>
      </p:sp>
      <p:sp>
        <p:nvSpPr>
          <p:cNvPr id="5" name="Rectangle 9"/>
          <p:cNvSpPr>
            <a:spLocks noGrp="1" noChangeArrowheads="1"/>
          </p:cNvSpPr>
          <p:nvPr>
            <p:ph type="sldNum" sz="quarter" idx="5"/>
          </p:nvPr>
        </p:nvSpPr>
        <p:spPr>
          <a:ln/>
        </p:spPr>
        <p:txBody>
          <a:bodyPr/>
          <a:lstStyle/>
          <a:p>
            <a:fld id="{BB5755D2-B2DF-4F82-8F79-A7E324BCD8B6}" type="slidenum">
              <a:rPr lang="en-US"/>
              <a:pPr/>
              <a:t>12</a:t>
            </a:fld>
            <a:endParaRPr lang="en-US"/>
          </a:p>
        </p:txBody>
      </p:sp>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hdr" sz="quarter"/>
          </p:nvPr>
        </p:nvSpPr>
        <p:spPr>
          <a:ln/>
        </p:spPr>
        <p:txBody>
          <a:bodyPr/>
          <a:lstStyle/>
          <a:p>
            <a:r>
              <a:rPr lang="en-US" sz="1400" dirty="0"/>
              <a:t>Title</a:t>
            </a:r>
          </a:p>
          <a:p>
            <a:r>
              <a:rPr lang="en-US" b="0" dirty="0"/>
              <a:t>Month Year</a:t>
            </a:r>
            <a:endParaRPr lang="en-US" sz="900" dirty="0"/>
          </a:p>
        </p:txBody>
      </p:sp>
      <p:sp>
        <p:nvSpPr>
          <p:cNvPr id="5" name="Rectangle 9"/>
          <p:cNvSpPr>
            <a:spLocks noGrp="1" noChangeArrowheads="1"/>
          </p:cNvSpPr>
          <p:nvPr>
            <p:ph type="sldNum" sz="quarter" idx="5"/>
          </p:nvPr>
        </p:nvSpPr>
        <p:spPr>
          <a:ln/>
        </p:spPr>
        <p:txBody>
          <a:bodyPr/>
          <a:lstStyle/>
          <a:p>
            <a:fld id="{BB5755D2-B2DF-4F82-8F79-A7E324BCD8B6}" type="slidenum">
              <a:rPr lang="en-US"/>
              <a:pPr/>
              <a:t>13</a:t>
            </a:fld>
            <a:endParaRPr lang="en-US"/>
          </a:p>
        </p:txBody>
      </p:sp>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hdr" sz="quarter"/>
          </p:nvPr>
        </p:nvSpPr>
        <p:spPr>
          <a:ln/>
        </p:spPr>
        <p:txBody>
          <a:bodyPr/>
          <a:lstStyle/>
          <a:p>
            <a:r>
              <a:rPr lang="en-US" sz="1400" dirty="0"/>
              <a:t>Title</a:t>
            </a:r>
          </a:p>
          <a:p>
            <a:r>
              <a:rPr lang="en-US" b="0" dirty="0"/>
              <a:t>Month Year</a:t>
            </a:r>
            <a:endParaRPr lang="en-US" sz="900" dirty="0"/>
          </a:p>
        </p:txBody>
      </p:sp>
      <p:sp>
        <p:nvSpPr>
          <p:cNvPr id="5" name="Rectangle 9"/>
          <p:cNvSpPr>
            <a:spLocks noGrp="1" noChangeArrowheads="1"/>
          </p:cNvSpPr>
          <p:nvPr>
            <p:ph type="sldNum" sz="quarter" idx="5"/>
          </p:nvPr>
        </p:nvSpPr>
        <p:spPr>
          <a:ln/>
        </p:spPr>
        <p:txBody>
          <a:bodyPr/>
          <a:lstStyle/>
          <a:p>
            <a:fld id="{BB5755D2-B2DF-4F82-8F79-A7E324BCD8B6}" type="slidenum">
              <a:rPr lang="en-US"/>
              <a:pPr/>
              <a:t>14</a:t>
            </a:fld>
            <a:endParaRPr lang="en-US"/>
          </a:p>
        </p:txBody>
      </p:sp>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hdr" sz="quarter"/>
          </p:nvPr>
        </p:nvSpPr>
        <p:spPr>
          <a:ln/>
        </p:spPr>
        <p:txBody>
          <a:bodyPr/>
          <a:lstStyle/>
          <a:p>
            <a:r>
              <a:rPr lang="en-US" sz="1400" dirty="0"/>
              <a:t>Title</a:t>
            </a:r>
          </a:p>
          <a:p>
            <a:r>
              <a:rPr lang="en-US" b="0" dirty="0"/>
              <a:t>Month Year</a:t>
            </a:r>
            <a:endParaRPr lang="en-US" sz="900" dirty="0"/>
          </a:p>
        </p:txBody>
      </p:sp>
      <p:sp>
        <p:nvSpPr>
          <p:cNvPr id="5" name="Rectangle 9"/>
          <p:cNvSpPr>
            <a:spLocks noGrp="1" noChangeArrowheads="1"/>
          </p:cNvSpPr>
          <p:nvPr>
            <p:ph type="sldNum" sz="quarter" idx="5"/>
          </p:nvPr>
        </p:nvSpPr>
        <p:spPr>
          <a:ln/>
        </p:spPr>
        <p:txBody>
          <a:bodyPr/>
          <a:lstStyle/>
          <a:p>
            <a:fld id="{BB5755D2-B2DF-4F82-8F79-A7E324BCD8B6}" type="slidenum">
              <a:rPr lang="en-US"/>
              <a:pPr/>
              <a:t>15</a:t>
            </a:fld>
            <a:endParaRPr lang="en-US"/>
          </a:p>
        </p:txBody>
      </p:sp>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8"/>
          <p:cNvSpPr txBox="1">
            <a:spLocks noGrp="1" noChangeArrowheads="1"/>
          </p:cNvSpPr>
          <p:nvPr/>
        </p:nvSpPr>
        <p:spPr bwMode="auto">
          <a:xfrm>
            <a:off x="0" y="0"/>
            <a:ext cx="2971800" cy="457200"/>
          </a:xfrm>
          <a:prstGeom prst="rect">
            <a:avLst/>
          </a:prstGeom>
          <a:noFill/>
          <a:ln w="9525">
            <a:noFill/>
            <a:miter lim="800000"/>
            <a:headEnd/>
            <a:tailEnd/>
          </a:ln>
        </p:spPr>
        <p:txBody>
          <a:bodyPr/>
          <a:lstStyle/>
          <a:p>
            <a:pPr defTabSz="900113"/>
            <a:r>
              <a:rPr lang="en-US" sz="1200" b="0">
                <a:solidFill>
                  <a:schemeClr val="tx1"/>
                </a:solidFill>
              </a:rPr>
              <a:t>Title</a:t>
            </a:r>
          </a:p>
          <a:p>
            <a:pPr defTabSz="900113"/>
            <a:r>
              <a:rPr lang="en-US" sz="1000" b="0">
                <a:solidFill>
                  <a:schemeClr val="tx1"/>
                </a:solidFill>
              </a:rPr>
              <a:t>Month Year</a:t>
            </a:r>
            <a:endParaRPr lang="en-US" sz="900" b="0">
              <a:solidFill>
                <a:schemeClr val="tx1"/>
              </a:solidFill>
            </a:endParaRPr>
          </a:p>
        </p:txBody>
      </p:sp>
      <p:sp>
        <p:nvSpPr>
          <p:cNvPr id="18434" name="Rectangle 9"/>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defTabSz="900113"/>
            <a:fld id="{A6CCFFEC-A5B3-4AD7-BFAE-14A1D9B35B21}" type="slidenum">
              <a:rPr lang="en-US" sz="1200" b="0">
                <a:solidFill>
                  <a:schemeClr val="tx1"/>
                </a:solidFill>
              </a:rPr>
              <a:pPr algn="r" defTabSz="900113"/>
              <a:t>17</a:t>
            </a:fld>
            <a:endParaRPr lang="en-US" sz="1200" b="0">
              <a:solidFill>
                <a:schemeClr val="tx1"/>
              </a:solidFill>
            </a:endParaRPr>
          </a:p>
        </p:txBody>
      </p:sp>
      <p:sp>
        <p:nvSpPr>
          <p:cNvPr id="18435" name="Rectangle 2"/>
          <p:cNvSpPr>
            <a:spLocks noGrp="1" noRot="1" noChangeAspect="1" noChangeArrowheads="1" noTextEdit="1"/>
          </p:cNvSpPr>
          <p:nvPr>
            <p:ph type="sldImg"/>
          </p:nvPr>
        </p:nvSpPr>
        <p:spPr>
          <a:xfrm>
            <a:off x="2055813" y="754063"/>
            <a:ext cx="2743200" cy="2058987"/>
          </a:xfrm>
          <a:ln/>
        </p:spPr>
      </p:sp>
      <p:sp>
        <p:nvSpPr>
          <p:cNvPr id="18436" name="Rectangle 3"/>
          <p:cNvSpPr>
            <a:spLocks noGrp="1" noChangeArrowheads="1"/>
          </p:cNvSpPr>
          <p:nvPr>
            <p:ph type="body" idx="1"/>
          </p:nvPr>
        </p:nvSpPr>
        <p:spPr>
          <a:xfrm>
            <a:off x="452438" y="3017838"/>
            <a:ext cx="5953125" cy="5745162"/>
          </a:xfrm>
          <a:noFill/>
          <a:ln/>
        </p:spPr>
        <p:txBody>
          <a:bodyPr/>
          <a:lstStyle/>
          <a:p>
            <a:pPr eaLnBrk="1" hangingPunct="1"/>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8"/>
          <p:cNvSpPr txBox="1">
            <a:spLocks noGrp="1" noChangeArrowheads="1"/>
          </p:cNvSpPr>
          <p:nvPr/>
        </p:nvSpPr>
        <p:spPr bwMode="auto">
          <a:xfrm>
            <a:off x="0" y="0"/>
            <a:ext cx="2971800" cy="457200"/>
          </a:xfrm>
          <a:prstGeom prst="rect">
            <a:avLst/>
          </a:prstGeom>
          <a:noFill/>
          <a:ln w="9525">
            <a:noFill/>
            <a:miter lim="800000"/>
            <a:headEnd/>
            <a:tailEnd/>
          </a:ln>
        </p:spPr>
        <p:txBody>
          <a:bodyPr/>
          <a:lstStyle/>
          <a:p>
            <a:pPr defTabSz="900113"/>
            <a:r>
              <a:rPr lang="en-US" sz="1200" b="0">
                <a:solidFill>
                  <a:schemeClr val="tx1"/>
                </a:solidFill>
              </a:rPr>
              <a:t>Title</a:t>
            </a:r>
          </a:p>
          <a:p>
            <a:pPr defTabSz="900113"/>
            <a:r>
              <a:rPr lang="en-US" sz="1000" b="0">
                <a:solidFill>
                  <a:schemeClr val="tx1"/>
                </a:solidFill>
              </a:rPr>
              <a:t>Month Year</a:t>
            </a:r>
            <a:endParaRPr lang="en-US" sz="900" b="0">
              <a:solidFill>
                <a:schemeClr val="tx1"/>
              </a:solidFill>
            </a:endParaRPr>
          </a:p>
        </p:txBody>
      </p:sp>
      <p:sp>
        <p:nvSpPr>
          <p:cNvPr id="18434" name="Rectangle 9"/>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defTabSz="900113"/>
            <a:fld id="{A6CCFFEC-A5B3-4AD7-BFAE-14A1D9B35B21}" type="slidenum">
              <a:rPr lang="en-US" sz="1200" b="0">
                <a:solidFill>
                  <a:schemeClr val="tx1"/>
                </a:solidFill>
              </a:rPr>
              <a:pPr algn="r" defTabSz="900113"/>
              <a:t>18</a:t>
            </a:fld>
            <a:endParaRPr lang="en-US" sz="1200" b="0">
              <a:solidFill>
                <a:schemeClr val="tx1"/>
              </a:solidFill>
            </a:endParaRPr>
          </a:p>
        </p:txBody>
      </p:sp>
      <p:sp>
        <p:nvSpPr>
          <p:cNvPr id="18435" name="Rectangle 2"/>
          <p:cNvSpPr>
            <a:spLocks noGrp="1" noRot="1" noChangeAspect="1" noChangeArrowheads="1" noTextEdit="1"/>
          </p:cNvSpPr>
          <p:nvPr>
            <p:ph type="sldImg"/>
          </p:nvPr>
        </p:nvSpPr>
        <p:spPr>
          <a:xfrm>
            <a:off x="2055813" y="754063"/>
            <a:ext cx="2743200" cy="2058987"/>
          </a:xfrm>
          <a:ln/>
        </p:spPr>
      </p:sp>
      <p:sp>
        <p:nvSpPr>
          <p:cNvPr id="18436" name="Rectangle 3"/>
          <p:cNvSpPr>
            <a:spLocks noGrp="1" noChangeArrowheads="1"/>
          </p:cNvSpPr>
          <p:nvPr>
            <p:ph type="body" idx="1"/>
          </p:nvPr>
        </p:nvSpPr>
        <p:spPr>
          <a:xfrm>
            <a:off x="452438" y="3017838"/>
            <a:ext cx="5953125" cy="5745162"/>
          </a:xfrm>
          <a:noFill/>
          <a:ln/>
        </p:spPr>
        <p:txBody>
          <a:bodyPr/>
          <a:lstStyle/>
          <a:p>
            <a:pPr eaLnBrk="1" hangingPunct="1"/>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8"/>
          <p:cNvSpPr txBox="1">
            <a:spLocks noGrp="1" noChangeArrowheads="1"/>
          </p:cNvSpPr>
          <p:nvPr/>
        </p:nvSpPr>
        <p:spPr bwMode="auto">
          <a:xfrm>
            <a:off x="0" y="0"/>
            <a:ext cx="2971800" cy="457200"/>
          </a:xfrm>
          <a:prstGeom prst="rect">
            <a:avLst/>
          </a:prstGeom>
          <a:noFill/>
          <a:ln w="9525">
            <a:noFill/>
            <a:miter lim="800000"/>
            <a:headEnd/>
            <a:tailEnd/>
          </a:ln>
        </p:spPr>
        <p:txBody>
          <a:bodyPr/>
          <a:lstStyle/>
          <a:p>
            <a:pPr defTabSz="900113"/>
            <a:r>
              <a:rPr lang="en-US" sz="1200" b="0">
                <a:solidFill>
                  <a:schemeClr val="tx1"/>
                </a:solidFill>
              </a:rPr>
              <a:t>Title</a:t>
            </a:r>
          </a:p>
          <a:p>
            <a:pPr defTabSz="900113"/>
            <a:r>
              <a:rPr lang="en-US" sz="1000" b="0">
                <a:solidFill>
                  <a:schemeClr val="tx1"/>
                </a:solidFill>
              </a:rPr>
              <a:t>Month Year</a:t>
            </a:r>
            <a:endParaRPr lang="en-US" sz="900" b="0">
              <a:solidFill>
                <a:schemeClr val="tx1"/>
              </a:solidFill>
            </a:endParaRPr>
          </a:p>
        </p:txBody>
      </p:sp>
      <p:sp>
        <p:nvSpPr>
          <p:cNvPr id="18434" name="Rectangle 9"/>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defTabSz="900113"/>
            <a:fld id="{A6CCFFEC-A5B3-4AD7-BFAE-14A1D9B35B21}" type="slidenum">
              <a:rPr lang="en-US" sz="1200" b="0">
                <a:solidFill>
                  <a:schemeClr val="tx1"/>
                </a:solidFill>
              </a:rPr>
              <a:pPr algn="r" defTabSz="900113"/>
              <a:t>19</a:t>
            </a:fld>
            <a:endParaRPr lang="en-US" sz="1200" b="0">
              <a:solidFill>
                <a:schemeClr val="tx1"/>
              </a:solidFill>
            </a:endParaRPr>
          </a:p>
        </p:txBody>
      </p:sp>
      <p:sp>
        <p:nvSpPr>
          <p:cNvPr id="18435" name="Rectangle 2"/>
          <p:cNvSpPr>
            <a:spLocks noGrp="1" noRot="1" noChangeAspect="1" noChangeArrowheads="1" noTextEdit="1"/>
          </p:cNvSpPr>
          <p:nvPr>
            <p:ph type="sldImg"/>
          </p:nvPr>
        </p:nvSpPr>
        <p:spPr>
          <a:xfrm>
            <a:off x="2055813" y="754063"/>
            <a:ext cx="2743200" cy="2058987"/>
          </a:xfrm>
          <a:ln/>
        </p:spPr>
      </p:sp>
      <p:sp>
        <p:nvSpPr>
          <p:cNvPr id="18436" name="Rectangle 3"/>
          <p:cNvSpPr>
            <a:spLocks noGrp="1" noChangeArrowheads="1"/>
          </p:cNvSpPr>
          <p:nvPr>
            <p:ph type="body" idx="1"/>
          </p:nvPr>
        </p:nvSpPr>
        <p:spPr>
          <a:xfrm>
            <a:off x="452438" y="3017838"/>
            <a:ext cx="5953125" cy="5745162"/>
          </a:xfrm>
          <a:noFill/>
          <a:ln/>
        </p:spPr>
        <p:txBody>
          <a:bodyPr/>
          <a:lstStyle/>
          <a:p>
            <a:pPr eaLnBrk="1" hangingPunct="1"/>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8"/>
          <p:cNvSpPr txBox="1">
            <a:spLocks noGrp="1" noChangeArrowheads="1"/>
          </p:cNvSpPr>
          <p:nvPr/>
        </p:nvSpPr>
        <p:spPr bwMode="auto">
          <a:xfrm>
            <a:off x="0" y="0"/>
            <a:ext cx="2971800" cy="457200"/>
          </a:xfrm>
          <a:prstGeom prst="rect">
            <a:avLst/>
          </a:prstGeom>
          <a:noFill/>
          <a:ln w="9525">
            <a:noFill/>
            <a:miter lim="800000"/>
            <a:headEnd/>
            <a:tailEnd/>
          </a:ln>
        </p:spPr>
        <p:txBody>
          <a:bodyPr/>
          <a:lstStyle/>
          <a:p>
            <a:pPr defTabSz="900113"/>
            <a:r>
              <a:rPr lang="en-US" sz="1200" b="0">
                <a:solidFill>
                  <a:schemeClr val="tx1"/>
                </a:solidFill>
              </a:rPr>
              <a:t>Title</a:t>
            </a:r>
          </a:p>
          <a:p>
            <a:pPr defTabSz="900113"/>
            <a:r>
              <a:rPr lang="en-US" sz="1000" b="0">
                <a:solidFill>
                  <a:schemeClr val="tx1"/>
                </a:solidFill>
              </a:rPr>
              <a:t>Month Year</a:t>
            </a:r>
            <a:endParaRPr lang="en-US" sz="900" b="0">
              <a:solidFill>
                <a:schemeClr val="tx1"/>
              </a:solidFill>
            </a:endParaRPr>
          </a:p>
        </p:txBody>
      </p:sp>
      <p:sp>
        <p:nvSpPr>
          <p:cNvPr id="18434" name="Rectangle 9"/>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defTabSz="900113"/>
            <a:fld id="{A6CCFFEC-A5B3-4AD7-BFAE-14A1D9B35B21}" type="slidenum">
              <a:rPr lang="en-US" sz="1200" b="0">
                <a:solidFill>
                  <a:schemeClr val="tx1"/>
                </a:solidFill>
              </a:rPr>
              <a:pPr algn="r" defTabSz="900113"/>
              <a:t>20</a:t>
            </a:fld>
            <a:endParaRPr lang="en-US" sz="1200" b="0">
              <a:solidFill>
                <a:schemeClr val="tx1"/>
              </a:solidFill>
            </a:endParaRPr>
          </a:p>
        </p:txBody>
      </p:sp>
      <p:sp>
        <p:nvSpPr>
          <p:cNvPr id="18435" name="Rectangle 2"/>
          <p:cNvSpPr>
            <a:spLocks noGrp="1" noRot="1" noChangeAspect="1" noChangeArrowheads="1" noTextEdit="1"/>
          </p:cNvSpPr>
          <p:nvPr>
            <p:ph type="sldImg"/>
          </p:nvPr>
        </p:nvSpPr>
        <p:spPr>
          <a:xfrm>
            <a:off x="2055813" y="754063"/>
            <a:ext cx="2743200" cy="2058987"/>
          </a:xfrm>
          <a:ln/>
        </p:spPr>
      </p:sp>
      <p:sp>
        <p:nvSpPr>
          <p:cNvPr id="18436" name="Rectangle 3"/>
          <p:cNvSpPr>
            <a:spLocks noGrp="1" noChangeArrowheads="1"/>
          </p:cNvSpPr>
          <p:nvPr>
            <p:ph type="body" idx="1"/>
          </p:nvPr>
        </p:nvSpPr>
        <p:spPr>
          <a:xfrm>
            <a:off x="452438" y="3017838"/>
            <a:ext cx="5953125" cy="5745162"/>
          </a:xfrm>
          <a:noFill/>
          <a:ln/>
        </p:spPr>
        <p:txBody>
          <a:bodyPr/>
          <a:lstStyle/>
          <a:p>
            <a:pPr eaLnBrk="1" hangingPunct="1"/>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8"/>
          <p:cNvSpPr txBox="1">
            <a:spLocks noGrp="1" noChangeArrowheads="1"/>
          </p:cNvSpPr>
          <p:nvPr/>
        </p:nvSpPr>
        <p:spPr bwMode="auto">
          <a:xfrm>
            <a:off x="0" y="0"/>
            <a:ext cx="2971800" cy="457200"/>
          </a:xfrm>
          <a:prstGeom prst="rect">
            <a:avLst/>
          </a:prstGeom>
          <a:noFill/>
          <a:ln w="9525">
            <a:noFill/>
            <a:miter lim="800000"/>
            <a:headEnd/>
            <a:tailEnd/>
          </a:ln>
        </p:spPr>
        <p:txBody>
          <a:bodyPr/>
          <a:lstStyle/>
          <a:p>
            <a:pPr defTabSz="900113"/>
            <a:r>
              <a:rPr lang="en-US" sz="1200" b="0">
                <a:solidFill>
                  <a:schemeClr val="tx1"/>
                </a:solidFill>
              </a:rPr>
              <a:t>Title</a:t>
            </a:r>
          </a:p>
          <a:p>
            <a:pPr defTabSz="900113"/>
            <a:r>
              <a:rPr lang="en-US" sz="1000" b="0">
                <a:solidFill>
                  <a:schemeClr val="tx1"/>
                </a:solidFill>
              </a:rPr>
              <a:t>Month Year</a:t>
            </a:r>
            <a:endParaRPr lang="en-US" sz="900" b="0">
              <a:solidFill>
                <a:schemeClr val="tx1"/>
              </a:solidFill>
            </a:endParaRPr>
          </a:p>
        </p:txBody>
      </p:sp>
      <p:sp>
        <p:nvSpPr>
          <p:cNvPr id="18434" name="Rectangle 9"/>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defTabSz="900113"/>
            <a:fld id="{A6CCFFEC-A5B3-4AD7-BFAE-14A1D9B35B21}" type="slidenum">
              <a:rPr lang="en-US" sz="1200" b="0">
                <a:solidFill>
                  <a:schemeClr val="tx1"/>
                </a:solidFill>
              </a:rPr>
              <a:pPr algn="r" defTabSz="900113"/>
              <a:t>21</a:t>
            </a:fld>
            <a:endParaRPr lang="en-US" sz="1200" b="0">
              <a:solidFill>
                <a:schemeClr val="tx1"/>
              </a:solidFill>
            </a:endParaRPr>
          </a:p>
        </p:txBody>
      </p:sp>
      <p:sp>
        <p:nvSpPr>
          <p:cNvPr id="18435" name="Rectangle 2"/>
          <p:cNvSpPr>
            <a:spLocks noGrp="1" noRot="1" noChangeAspect="1" noChangeArrowheads="1" noTextEdit="1"/>
          </p:cNvSpPr>
          <p:nvPr>
            <p:ph type="sldImg"/>
          </p:nvPr>
        </p:nvSpPr>
        <p:spPr>
          <a:xfrm>
            <a:off x="2055813" y="754063"/>
            <a:ext cx="2743200" cy="2058987"/>
          </a:xfrm>
          <a:ln/>
        </p:spPr>
      </p:sp>
      <p:sp>
        <p:nvSpPr>
          <p:cNvPr id="18436" name="Rectangle 3"/>
          <p:cNvSpPr>
            <a:spLocks noGrp="1" noChangeArrowheads="1"/>
          </p:cNvSpPr>
          <p:nvPr>
            <p:ph type="body" idx="1"/>
          </p:nvPr>
        </p:nvSpPr>
        <p:spPr>
          <a:xfrm>
            <a:off x="452438" y="3017838"/>
            <a:ext cx="5953125" cy="5745162"/>
          </a:xfrm>
          <a:noFill/>
          <a:ln/>
        </p:spPr>
        <p:txBody>
          <a:bodyPr/>
          <a:lstStyle/>
          <a:p>
            <a:pPr eaLnBrk="1" hangingPunct="1"/>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8"/>
          <p:cNvSpPr txBox="1">
            <a:spLocks noGrp="1" noChangeArrowheads="1"/>
          </p:cNvSpPr>
          <p:nvPr/>
        </p:nvSpPr>
        <p:spPr bwMode="auto">
          <a:xfrm>
            <a:off x="0" y="0"/>
            <a:ext cx="2971800" cy="457200"/>
          </a:xfrm>
          <a:prstGeom prst="rect">
            <a:avLst/>
          </a:prstGeom>
          <a:noFill/>
          <a:ln w="9525">
            <a:noFill/>
            <a:miter lim="800000"/>
            <a:headEnd/>
            <a:tailEnd/>
          </a:ln>
        </p:spPr>
        <p:txBody>
          <a:bodyPr/>
          <a:lstStyle/>
          <a:p>
            <a:pPr defTabSz="900113"/>
            <a:r>
              <a:rPr lang="en-US" sz="1200" b="0">
                <a:solidFill>
                  <a:schemeClr val="tx1"/>
                </a:solidFill>
              </a:rPr>
              <a:t>Title</a:t>
            </a:r>
          </a:p>
          <a:p>
            <a:pPr defTabSz="900113"/>
            <a:r>
              <a:rPr lang="en-US" sz="1000" b="0">
                <a:solidFill>
                  <a:schemeClr val="tx1"/>
                </a:solidFill>
              </a:rPr>
              <a:t>Month Year</a:t>
            </a:r>
            <a:endParaRPr lang="en-US" sz="900" b="0">
              <a:solidFill>
                <a:schemeClr val="tx1"/>
              </a:solidFill>
            </a:endParaRPr>
          </a:p>
        </p:txBody>
      </p:sp>
      <p:sp>
        <p:nvSpPr>
          <p:cNvPr id="18434" name="Rectangle 9"/>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defTabSz="900113"/>
            <a:fld id="{A6CCFFEC-A5B3-4AD7-BFAE-14A1D9B35B21}" type="slidenum">
              <a:rPr lang="en-US" sz="1200" b="0">
                <a:solidFill>
                  <a:schemeClr val="tx1"/>
                </a:solidFill>
              </a:rPr>
              <a:pPr algn="r" defTabSz="900113"/>
              <a:t>22</a:t>
            </a:fld>
            <a:endParaRPr lang="en-US" sz="1200" b="0">
              <a:solidFill>
                <a:schemeClr val="tx1"/>
              </a:solidFill>
            </a:endParaRPr>
          </a:p>
        </p:txBody>
      </p:sp>
      <p:sp>
        <p:nvSpPr>
          <p:cNvPr id="18435" name="Rectangle 2"/>
          <p:cNvSpPr>
            <a:spLocks noGrp="1" noRot="1" noChangeAspect="1" noChangeArrowheads="1" noTextEdit="1"/>
          </p:cNvSpPr>
          <p:nvPr>
            <p:ph type="sldImg"/>
          </p:nvPr>
        </p:nvSpPr>
        <p:spPr>
          <a:xfrm>
            <a:off x="2055813" y="754063"/>
            <a:ext cx="2743200" cy="2058987"/>
          </a:xfrm>
          <a:ln/>
        </p:spPr>
      </p:sp>
      <p:sp>
        <p:nvSpPr>
          <p:cNvPr id="18436" name="Rectangle 3"/>
          <p:cNvSpPr>
            <a:spLocks noGrp="1" noChangeArrowheads="1"/>
          </p:cNvSpPr>
          <p:nvPr>
            <p:ph type="body" idx="1"/>
          </p:nvPr>
        </p:nvSpPr>
        <p:spPr>
          <a:xfrm>
            <a:off x="452438" y="3017838"/>
            <a:ext cx="5953125" cy="5745162"/>
          </a:xfrm>
          <a:noFill/>
          <a:ln/>
        </p:spPr>
        <p:txBody>
          <a:bodyPr/>
          <a:lstStyle/>
          <a:p>
            <a:pPr eaLnBrk="1" hangingPunct="1"/>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8"/>
          <p:cNvSpPr txBox="1">
            <a:spLocks noGrp="1" noChangeArrowheads="1"/>
          </p:cNvSpPr>
          <p:nvPr/>
        </p:nvSpPr>
        <p:spPr bwMode="auto">
          <a:xfrm>
            <a:off x="0" y="0"/>
            <a:ext cx="2971800" cy="457200"/>
          </a:xfrm>
          <a:prstGeom prst="rect">
            <a:avLst/>
          </a:prstGeom>
          <a:noFill/>
          <a:ln w="9525">
            <a:noFill/>
            <a:miter lim="800000"/>
            <a:headEnd/>
            <a:tailEnd/>
          </a:ln>
        </p:spPr>
        <p:txBody>
          <a:bodyPr/>
          <a:lstStyle/>
          <a:p>
            <a:pPr defTabSz="900113"/>
            <a:r>
              <a:rPr lang="en-US" sz="1200" b="0">
                <a:solidFill>
                  <a:schemeClr val="tx1"/>
                </a:solidFill>
              </a:rPr>
              <a:t>Title</a:t>
            </a:r>
          </a:p>
          <a:p>
            <a:pPr defTabSz="900113"/>
            <a:r>
              <a:rPr lang="en-US" sz="1000" b="0">
                <a:solidFill>
                  <a:schemeClr val="tx1"/>
                </a:solidFill>
              </a:rPr>
              <a:t>Month Year</a:t>
            </a:r>
            <a:endParaRPr lang="en-US" sz="900" b="0">
              <a:solidFill>
                <a:schemeClr val="tx1"/>
              </a:solidFill>
            </a:endParaRPr>
          </a:p>
        </p:txBody>
      </p:sp>
      <p:sp>
        <p:nvSpPr>
          <p:cNvPr id="18434" name="Rectangle 9"/>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defTabSz="900113"/>
            <a:fld id="{A6CCFFEC-A5B3-4AD7-BFAE-14A1D9B35B21}" type="slidenum">
              <a:rPr lang="en-US" sz="1200" b="0">
                <a:solidFill>
                  <a:schemeClr val="tx1"/>
                </a:solidFill>
              </a:rPr>
              <a:pPr algn="r" defTabSz="900113"/>
              <a:t>23</a:t>
            </a:fld>
            <a:endParaRPr lang="en-US" sz="1200" b="0">
              <a:solidFill>
                <a:schemeClr val="tx1"/>
              </a:solidFill>
            </a:endParaRPr>
          </a:p>
        </p:txBody>
      </p:sp>
      <p:sp>
        <p:nvSpPr>
          <p:cNvPr id="18435" name="Rectangle 2"/>
          <p:cNvSpPr>
            <a:spLocks noGrp="1" noRot="1" noChangeAspect="1" noChangeArrowheads="1" noTextEdit="1"/>
          </p:cNvSpPr>
          <p:nvPr>
            <p:ph type="sldImg"/>
          </p:nvPr>
        </p:nvSpPr>
        <p:spPr>
          <a:xfrm>
            <a:off x="2055813" y="754063"/>
            <a:ext cx="2743200" cy="2058987"/>
          </a:xfrm>
          <a:ln/>
        </p:spPr>
      </p:sp>
      <p:sp>
        <p:nvSpPr>
          <p:cNvPr id="18436" name="Rectangle 3"/>
          <p:cNvSpPr>
            <a:spLocks noGrp="1" noChangeArrowheads="1"/>
          </p:cNvSpPr>
          <p:nvPr>
            <p:ph type="body" idx="1"/>
          </p:nvPr>
        </p:nvSpPr>
        <p:spPr>
          <a:xfrm>
            <a:off x="452438" y="3017838"/>
            <a:ext cx="5953125" cy="5745162"/>
          </a:xfrm>
          <a:noFill/>
          <a:ln/>
        </p:spPr>
        <p:txBody>
          <a:bodyPr/>
          <a:lstStyle/>
          <a:p>
            <a:pPr eaLnBrk="1" hangingPunct="1"/>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hdr" sz="quarter"/>
          </p:nvPr>
        </p:nvSpPr>
        <p:spPr>
          <a:ln/>
        </p:spPr>
        <p:txBody>
          <a:bodyPr/>
          <a:lstStyle/>
          <a:p>
            <a:r>
              <a:rPr lang="en-US" sz="1400" dirty="0"/>
              <a:t>Title</a:t>
            </a:r>
          </a:p>
          <a:p>
            <a:r>
              <a:rPr lang="en-US" b="0" dirty="0"/>
              <a:t>Month Year</a:t>
            </a:r>
            <a:endParaRPr lang="en-US" sz="900" dirty="0"/>
          </a:p>
        </p:txBody>
      </p:sp>
      <p:sp>
        <p:nvSpPr>
          <p:cNvPr id="5" name="Rectangle 9"/>
          <p:cNvSpPr>
            <a:spLocks noGrp="1" noChangeArrowheads="1"/>
          </p:cNvSpPr>
          <p:nvPr>
            <p:ph type="sldNum" sz="quarter" idx="5"/>
          </p:nvPr>
        </p:nvSpPr>
        <p:spPr>
          <a:ln/>
        </p:spPr>
        <p:txBody>
          <a:bodyPr/>
          <a:lstStyle/>
          <a:p>
            <a:fld id="{BB5755D2-B2DF-4F82-8F79-A7E324BCD8B6}" type="slidenum">
              <a:rPr lang="en-US"/>
              <a:pPr/>
              <a:t>24</a:t>
            </a:fld>
            <a:endParaRPr lang="en-US"/>
          </a:p>
        </p:txBody>
      </p:sp>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w="9525"/>
        </p:spPr>
        <p:txBody>
          <a:bodyPr/>
          <a:lstStyle/>
          <a:p>
            <a:r>
              <a:rPr lang="en-US" sz="1000" dirty="0" smtClean="0">
                <a:cs typeface="+mn-cs"/>
              </a:rPr>
              <a:t>Monitoring and measurement underpins CSI and the 7-Step Improvement Process, and is an essential part of being able to manage services and processes, and report value to the business. Many organizations today measure at the component level, and although this is necessary and valuable, service measurement must go up a level to provide a view of the true customer experience of services being delivered. </a:t>
            </a:r>
          </a:p>
          <a:p>
            <a:endParaRPr lang="en-US" sz="1000" dirty="0" smtClean="0">
              <a:cs typeface="+mn-cs"/>
            </a:endParaRPr>
          </a:p>
          <a:p>
            <a:r>
              <a:rPr lang="en-US" sz="1000" dirty="0" smtClean="0">
                <a:cs typeface="+mn-cs"/>
              </a:rPr>
              <a:t>There are three types of metrics that an organization needs to collect to support CSI activities as well as other process activities.</a:t>
            </a:r>
          </a:p>
          <a:p>
            <a:endParaRPr lang="en-US" sz="1000" dirty="0" smtClean="0">
              <a:cs typeface="+mn-cs"/>
            </a:endParaRPr>
          </a:p>
          <a:p>
            <a:pPr marL="566071" lvl="1" indent="-226428">
              <a:buFont typeface="+mj-lt"/>
              <a:buAutoNum type="arabicPeriod"/>
            </a:pPr>
            <a:r>
              <a:rPr lang="en-US" sz="1000" i="1" dirty="0" smtClean="0">
                <a:cs typeface="+mn-cs"/>
              </a:rPr>
              <a:t>Technology metrics: often associated with component and application </a:t>
            </a:r>
            <a:r>
              <a:rPr lang="en-US" sz="1000" dirty="0" smtClean="0">
                <a:cs typeface="+mn-cs"/>
              </a:rPr>
              <a:t>based metrics such as performance, availability.</a:t>
            </a:r>
          </a:p>
          <a:p>
            <a:pPr marL="566071" lvl="1" indent="-226428">
              <a:buFont typeface="+mj-lt"/>
              <a:buAutoNum type="arabicPeriod"/>
            </a:pPr>
            <a:r>
              <a:rPr lang="en-US" sz="1000" i="1" dirty="0" smtClean="0">
                <a:cs typeface="+mn-cs"/>
              </a:rPr>
              <a:t>Process metrics: </a:t>
            </a:r>
            <a:r>
              <a:rPr lang="en-US" sz="1000" dirty="0" smtClean="0">
                <a:cs typeface="+mn-cs"/>
              </a:rPr>
              <a:t>captured in the form of Critical Success Factors (</a:t>
            </a:r>
            <a:r>
              <a:rPr lang="en-US" sz="1000" dirty="0" err="1" smtClean="0">
                <a:cs typeface="+mn-cs"/>
              </a:rPr>
              <a:t>CSFs</a:t>
            </a:r>
            <a:r>
              <a:rPr lang="en-US" sz="1000" dirty="0" smtClean="0">
                <a:cs typeface="+mn-cs"/>
              </a:rPr>
              <a:t>), Key Performance Indicators (KPIs) and activity metrics.</a:t>
            </a:r>
          </a:p>
          <a:p>
            <a:pPr marL="566071" lvl="1" indent="-226428">
              <a:buFont typeface="+mj-lt"/>
              <a:buAutoNum type="arabicPeriod"/>
            </a:pPr>
            <a:r>
              <a:rPr lang="en-US" sz="1000" i="1" dirty="0" smtClean="0">
                <a:cs typeface="+mn-cs"/>
              </a:rPr>
              <a:t>Service metrics: the results of the end-to-end service. </a:t>
            </a:r>
            <a:r>
              <a:rPr lang="en-US" sz="1000" dirty="0" smtClean="0">
                <a:cs typeface="+mn-cs"/>
              </a:rPr>
              <a:t>Component/technology metrics are used to compute the service metrics.</a:t>
            </a:r>
          </a:p>
          <a:p>
            <a:endParaRPr lang="en-US" sz="1000" dirty="0" smtClean="0">
              <a:cs typeface="+mn-cs"/>
            </a:endParaRPr>
          </a:p>
          <a:p>
            <a:r>
              <a:rPr lang="en-US" sz="1000" b="1" dirty="0" smtClean="0">
                <a:cs typeface="+mn-cs"/>
              </a:rPr>
              <a:t>An integrated Service Measurement Framework needs to be put in place that defines and collects the required metrics and raw data, and supports the reporting and interpretation of that data.</a:t>
            </a:r>
            <a:endParaRPr lang="en-US" sz="800" b="1" i="1" dirty="0" smtClean="0">
              <a:cs typeface="+mn-cs"/>
            </a:endParaRPr>
          </a:p>
          <a:p>
            <a:endParaRPr lang="en-US" sz="800" b="1" i="1" dirty="0" smtClean="0">
              <a:cs typeface="+mn-cs"/>
            </a:endParaRPr>
          </a:p>
          <a:p>
            <a:r>
              <a:rPr lang="en-US" sz="800" b="1" i="1" dirty="0" smtClean="0">
                <a:cs typeface="+mn-cs"/>
              </a:rPr>
              <a:t>Service Reporting</a:t>
            </a:r>
          </a:p>
          <a:p>
            <a:r>
              <a:rPr lang="en-US" sz="1000" dirty="0" smtClean="0">
                <a:cs typeface="+mn-cs"/>
              </a:rPr>
              <a:t>A significant amount of data is collated and monitored by IT in the daily delivery of quality service to the business, but only a small subset is of real interest and importance to the business. The business likes to see a historical</a:t>
            </a:r>
          </a:p>
          <a:p>
            <a:r>
              <a:rPr lang="en-US" sz="1000" dirty="0" smtClean="0">
                <a:cs typeface="+mn-cs"/>
              </a:rPr>
              <a:t>representation of the past period’s performance that portrays their experience, but it is more concerned with those historical events that continue to be a threat going forward, and how IT intends to mitigate against such threats.</a:t>
            </a:r>
          </a:p>
          <a:p>
            <a:endParaRPr lang="en-US" sz="800" b="1" dirty="0" smtClean="0">
              <a:cs typeface="+mn-cs"/>
            </a:endParaRPr>
          </a:p>
          <a:p>
            <a:r>
              <a:rPr lang="en-US" sz="1000" dirty="0" smtClean="0">
                <a:cs typeface="+mn-cs"/>
              </a:rPr>
              <a:t>It is not enough to present reports depicting adherence or otherwise to </a:t>
            </a:r>
            <a:r>
              <a:rPr lang="en-US" sz="1000" dirty="0" err="1" smtClean="0">
                <a:cs typeface="+mn-cs"/>
              </a:rPr>
              <a:t>SLAs</a:t>
            </a:r>
            <a:r>
              <a:rPr lang="en-US" sz="1000" dirty="0" smtClean="0">
                <a:cs typeface="+mn-cs"/>
              </a:rPr>
              <a:t>. IT needs to build an actionable approach to reporting, i.e. what happened, what IT did, how IT will ensure it doesn’t impact again and how IT are working to</a:t>
            </a:r>
          </a:p>
          <a:p>
            <a:r>
              <a:rPr lang="en-US" sz="1000" dirty="0" smtClean="0">
                <a:cs typeface="+mn-cs"/>
              </a:rPr>
              <a:t>improve service delivery generally. A reporting ethos which focuses on the future as strongly as it focuses on the past also provides the means for IT to market its offerings directly aligned to the positive or negative experiences of the business.</a:t>
            </a:r>
            <a:endParaRPr lang="en-US" sz="1000" b="1" i="1" dirty="0" smtClean="0">
              <a:cs typeface="+mn-cs"/>
            </a:endParaRPr>
          </a:p>
          <a:p>
            <a:endParaRPr lang="en-US" sz="1100" dirty="0" smtClean="0">
              <a:cs typeface="+mn-cs"/>
            </a:endParaRPr>
          </a:p>
        </p:txBody>
      </p:sp>
      <p:sp>
        <p:nvSpPr>
          <p:cNvPr id="25604" name="Header Placeholder 3"/>
          <p:cNvSpPr>
            <a:spLocks noGrp="1"/>
          </p:cNvSpPr>
          <p:nvPr>
            <p:ph type="hdr" sz="quarter"/>
          </p:nvPr>
        </p:nvSpPr>
        <p:spPr/>
        <p:txBody>
          <a:bodyPr/>
          <a:lstStyle/>
          <a:p>
            <a:pPr>
              <a:defRPr/>
            </a:pPr>
            <a:r>
              <a:rPr lang="en-US" dirty="0" smtClean="0"/>
              <a:t>Title</a:t>
            </a:r>
          </a:p>
          <a:p>
            <a:pPr>
              <a:defRPr/>
            </a:pPr>
            <a:r>
              <a:rPr lang="en-US" sz="1000" dirty="0" smtClean="0"/>
              <a:t>Month Year</a:t>
            </a:r>
            <a:endParaRPr lang="en-US" sz="900" dirty="0" smtClean="0"/>
          </a:p>
        </p:txBody>
      </p:sp>
      <p:sp>
        <p:nvSpPr>
          <p:cNvPr id="25605" name="Slide Number Placeholder 4"/>
          <p:cNvSpPr>
            <a:spLocks noGrp="1"/>
          </p:cNvSpPr>
          <p:nvPr>
            <p:ph type="sldNum" sz="quarter" idx="5"/>
          </p:nvPr>
        </p:nvSpPr>
        <p:spPr/>
        <p:txBody>
          <a:bodyPr/>
          <a:lstStyle/>
          <a:p>
            <a:pPr>
              <a:defRPr/>
            </a:pPr>
            <a:fld id="{5A807C97-0D62-41EB-A5DB-1C77349406E3}" type="slidenum">
              <a:rPr lang="en-US" smtClean="0"/>
              <a:pPr>
                <a:defRPr/>
              </a:pPr>
              <a:t>26</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96F1CB2F-5B89-4BD0-B8D0-5384087A2F7D}" type="slidenum">
              <a:rPr lang="en-US" smtClean="0">
                <a:cs typeface="Arial" charset="0"/>
              </a:rPr>
              <a:pPr/>
              <a:t>27</a:t>
            </a:fld>
            <a:endParaRPr lang="en-US" smtClean="0">
              <a:cs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w="9525"/>
        </p:spPr>
        <p:txBody>
          <a:bodyPr/>
          <a:lstStyle/>
          <a:p>
            <a:r>
              <a:rPr lang="en-US" dirty="0" smtClean="0"/>
              <a:t>A data warehouse is not just a data store. It is a data store capable of providing decision support. This means it must be integrated with the environment around it. This means that the DW must be supplemented with a process and metadata architecture that the various data marts hold in common.  It also means that this process and metadata architecture must be scalable to the enterprise level.</a:t>
            </a:r>
          </a:p>
          <a:p>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8"/>
          <p:cNvSpPr txBox="1">
            <a:spLocks noGrp="1" noChangeArrowheads="1"/>
          </p:cNvSpPr>
          <p:nvPr/>
        </p:nvSpPr>
        <p:spPr bwMode="auto">
          <a:xfrm>
            <a:off x="381000" y="152400"/>
            <a:ext cx="6096001" cy="450850"/>
          </a:xfrm>
          <a:prstGeom prst="rect">
            <a:avLst/>
          </a:prstGeom>
          <a:noFill/>
          <a:ln w="12700">
            <a:noFill/>
            <a:miter lim="800000"/>
            <a:headEnd/>
            <a:tailEnd/>
          </a:ln>
        </p:spPr>
        <p:txBody>
          <a:bodyPr lIns="89889" tIns="44945" rIns="89889" bIns="44945"/>
          <a:lstStyle/>
          <a:p>
            <a:pPr defTabSz="899961"/>
            <a:r>
              <a:rPr lang="en-US" sz="1400" dirty="0"/>
              <a:t>Title</a:t>
            </a:r>
            <a:endParaRPr lang="en-US" sz="1400" i="1" dirty="0"/>
          </a:p>
          <a:p>
            <a:pPr defTabSz="899961"/>
            <a:r>
              <a:rPr lang="en-US" i="1" dirty="0">
                <a:solidFill>
                  <a:schemeClr val="tx1"/>
                </a:solidFill>
              </a:rPr>
              <a:t>Month Year</a:t>
            </a:r>
            <a:endParaRPr lang="en-US" sz="900" i="1" dirty="0"/>
          </a:p>
        </p:txBody>
      </p:sp>
      <p:sp>
        <p:nvSpPr>
          <p:cNvPr id="132099" name="Rectangle 9"/>
          <p:cNvSpPr txBox="1">
            <a:spLocks noGrp="1" noChangeArrowheads="1"/>
          </p:cNvSpPr>
          <p:nvPr/>
        </p:nvSpPr>
        <p:spPr bwMode="auto">
          <a:xfrm>
            <a:off x="3206751" y="8918576"/>
            <a:ext cx="458787" cy="225424"/>
          </a:xfrm>
          <a:prstGeom prst="rect">
            <a:avLst/>
          </a:prstGeom>
          <a:noFill/>
          <a:ln w="12700">
            <a:noFill/>
            <a:miter lim="800000"/>
            <a:headEnd/>
            <a:tailEnd/>
          </a:ln>
        </p:spPr>
        <p:txBody>
          <a:bodyPr lIns="89889" tIns="44945" rIns="89889" bIns="44945" anchor="b"/>
          <a:lstStyle/>
          <a:p>
            <a:pPr defTabSz="899961"/>
            <a:fld id="{BFCF6543-0D85-4559-82CD-19C072542210}" type="slidenum">
              <a:rPr lang="en-US" sz="800"/>
              <a:pPr defTabSz="899961"/>
              <a:t>28</a:t>
            </a:fld>
            <a:endParaRPr lang="en-US" sz="800" dirty="0"/>
          </a:p>
        </p:txBody>
      </p:sp>
      <p:sp>
        <p:nvSpPr>
          <p:cNvPr id="132100" name="Rectangle 2"/>
          <p:cNvSpPr>
            <a:spLocks noGrp="1" noRot="1" noChangeAspect="1" noChangeArrowheads="1" noTextEdit="1"/>
          </p:cNvSpPr>
          <p:nvPr>
            <p:ph type="sldImg"/>
          </p:nvPr>
        </p:nvSpPr>
        <p:spPr>
          <a:xfrm>
            <a:off x="2060575" y="685800"/>
            <a:ext cx="2738438" cy="2054225"/>
          </a:xfrm>
          <a:ln/>
        </p:spPr>
      </p:sp>
      <p:sp>
        <p:nvSpPr>
          <p:cNvPr id="132101" name="Rectangle 3"/>
          <p:cNvSpPr>
            <a:spLocks noGrp="1" noChangeArrowheads="1"/>
          </p:cNvSpPr>
          <p:nvPr>
            <p:ph type="body" idx="1"/>
          </p:nvPr>
        </p:nvSpPr>
        <p:spPr>
          <a:xfrm>
            <a:off x="295275" y="2974976"/>
            <a:ext cx="6267451" cy="5818188"/>
          </a:xfrm>
          <a:noFill/>
          <a:ln/>
        </p:spPr>
        <p:txBody>
          <a:bodyPr lIns="0" tIns="0" rIns="0" bIns="0"/>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8"/>
          <p:cNvSpPr txBox="1">
            <a:spLocks noGrp="1" noChangeArrowheads="1"/>
          </p:cNvSpPr>
          <p:nvPr/>
        </p:nvSpPr>
        <p:spPr bwMode="auto">
          <a:xfrm>
            <a:off x="0" y="0"/>
            <a:ext cx="2971800" cy="457200"/>
          </a:xfrm>
          <a:prstGeom prst="rect">
            <a:avLst/>
          </a:prstGeom>
          <a:noFill/>
          <a:ln w="9525">
            <a:noFill/>
            <a:miter lim="800000"/>
            <a:headEnd/>
            <a:tailEnd/>
          </a:ln>
        </p:spPr>
        <p:txBody>
          <a:bodyPr/>
          <a:lstStyle/>
          <a:p>
            <a:pPr defTabSz="900113"/>
            <a:r>
              <a:rPr lang="en-US" sz="1200" b="0">
                <a:solidFill>
                  <a:schemeClr val="tx1"/>
                </a:solidFill>
              </a:rPr>
              <a:t>Title</a:t>
            </a:r>
          </a:p>
          <a:p>
            <a:pPr defTabSz="900113"/>
            <a:r>
              <a:rPr lang="en-US" sz="1000" b="0">
                <a:solidFill>
                  <a:schemeClr val="tx1"/>
                </a:solidFill>
              </a:rPr>
              <a:t>Month Year</a:t>
            </a:r>
            <a:endParaRPr lang="en-US" sz="900" b="0">
              <a:solidFill>
                <a:schemeClr val="tx1"/>
              </a:solidFill>
            </a:endParaRPr>
          </a:p>
        </p:txBody>
      </p:sp>
      <p:sp>
        <p:nvSpPr>
          <p:cNvPr id="22530" name="Rectangle 9"/>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defTabSz="900113"/>
            <a:fld id="{41E5B004-E0A8-451B-B91D-84816AF2F92B}" type="slidenum">
              <a:rPr lang="en-US" sz="1200" b="0">
                <a:solidFill>
                  <a:schemeClr val="tx1"/>
                </a:solidFill>
              </a:rPr>
              <a:pPr algn="r" defTabSz="900113"/>
              <a:t>29</a:t>
            </a:fld>
            <a:endParaRPr lang="en-US" sz="1200" b="0">
              <a:solidFill>
                <a:schemeClr val="tx1"/>
              </a:solidFill>
            </a:endParaRPr>
          </a:p>
        </p:txBody>
      </p:sp>
      <p:sp>
        <p:nvSpPr>
          <p:cNvPr id="22531" name="Rectangle 2"/>
          <p:cNvSpPr>
            <a:spLocks noGrp="1" noRot="1" noChangeAspect="1" noChangeArrowheads="1" noTextEdit="1"/>
          </p:cNvSpPr>
          <p:nvPr>
            <p:ph type="sldImg"/>
          </p:nvPr>
        </p:nvSpPr>
        <p:spPr>
          <a:xfrm>
            <a:off x="2055813" y="754063"/>
            <a:ext cx="2743200" cy="2058987"/>
          </a:xfrm>
          <a:ln/>
        </p:spPr>
      </p:sp>
      <p:sp>
        <p:nvSpPr>
          <p:cNvPr id="22532" name="Rectangle 3"/>
          <p:cNvSpPr>
            <a:spLocks noGrp="1" noChangeArrowheads="1"/>
          </p:cNvSpPr>
          <p:nvPr>
            <p:ph type="body" idx="1"/>
          </p:nvPr>
        </p:nvSpPr>
        <p:spPr>
          <a:xfrm>
            <a:off x="452438" y="3017838"/>
            <a:ext cx="5953125" cy="5745162"/>
          </a:xfrm>
          <a:noFill/>
          <a:ln/>
        </p:spPr>
        <p:txBody>
          <a:bodyPr/>
          <a:lstStyle/>
          <a:p>
            <a:pPr eaLnBrk="1" hangingPunct="1"/>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223283" indent="-223283" defTabSz="905713">
              <a:lnSpc>
                <a:spcPct val="90000"/>
              </a:lnSpc>
              <a:spcBef>
                <a:spcPct val="20000"/>
              </a:spcBef>
              <a:defRPr/>
            </a:pPr>
            <a:r>
              <a:rPr lang="en-US" sz="1000" i="1" spc="149" dirty="0" smtClean="0">
                <a:ln w="11430"/>
                <a:solidFill>
                  <a:schemeClr val="tx2"/>
                </a:solidFill>
                <a:effectLst>
                  <a:outerShdw blurRad="25400" algn="tl" rotWithShape="0">
                    <a:srgbClr val="000000">
                      <a:alpha val="43000"/>
                    </a:srgbClr>
                  </a:outerShdw>
                  <a:reflection blurRad="6350" stA="55000" endA="300" endPos="45500" dir="5400000" sy="-100000" algn="bl" rotWithShape="0"/>
                </a:effectLst>
              </a:rPr>
              <a:t>Scheduled Reporting, Analytics &amp; Alerting </a:t>
            </a:r>
            <a:endParaRPr lang="en-US" dirty="0" smtClean="0">
              <a:solidFill>
                <a:schemeClr val="tx2"/>
              </a:solidFill>
            </a:endParaRPr>
          </a:p>
          <a:p>
            <a:pPr marL="223283" indent="-223283">
              <a:lnSpc>
                <a:spcPct val="90000"/>
              </a:lnSpc>
              <a:spcBef>
                <a:spcPct val="20000"/>
              </a:spcBef>
              <a:buFont typeface="Arial" pitchFamily="34" charset="0"/>
              <a:buChar char="•"/>
            </a:pPr>
            <a:r>
              <a:rPr lang="en-US" dirty="0" smtClean="0">
                <a:solidFill>
                  <a:schemeClr val="tx2"/>
                </a:solidFill>
              </a:rPr>
              <a:t>Configurable alerts</a:t>
            </a:r>
          </a:p>
          <a:p>
            <a:pPr marL="223283" indent="-223283">
              <a:lnSpc>
                <a:spcPct val="90000"/>
              </a:lnSpc>
              <a:spcBef>
                <a:spcPct val="20000"/>
              </a:spcBef>
              <a:buFont typeface="Arial" pitchFamily="34" charset="0"/>
              <a:buChar char="•"/>
            </a:pPr>
            <a:endParaRPr lang="en-US" dirty="0" smtClean="0">
              <a:solidFill>
                <a:schemeClr val="tx2"/>
              </a:solidFill>
            </a:endParaRPr>
          </a:p>
          <a:p>
            <a:pPr marL="223283" indent="-223283">
              <a:lnSpc>
                <a:spcPct val="90000"/>
              </a:lnSpc>
              <a:spcBef>
                <a:spcPct val="20000"/>
              </a:spcBef>
            </a:pPr>
            <a:r>
              <a:rPr lang="en-US" b="1" dirty="0" smtClean="0">
                <a:solidFill>
                  <a:schemeClr val="tx2"/>
                </a:solidFill>
              </a:rPr>
              <a:t>Alerts</a:t>
            </a:r>
            <a:r>
              <a:rPr lang="en-US" b="1" baseline="0" dirty="0" smtClean="0">
                <a:solidFill>
                  <a:schemeClr val="tx2"/>
                </a:solidFill>
              </a:rPr>
              <a:t> are highly configurable, assigned against KPIs and to users themselves using email. Once a PPS KPI is created and it’s values assigned to a user/group it is then checked during the ETL process. If alerts are triggered, emails are sent automatically, message content is customizable and contingent on KPI state (i.e. is the KPI green, yellow or red).</a:t>
            </a:r>
            <a:endParaRPr lang="en-US" b="1" dirty="0" smtClean="0">
              <a:solidFill>
                <a:schemeClr val="tx2"/>
              </a:solidFill>
            </a:endParaRPr>
          </a:p>
          <a:p>
            <a:pPr marL="223283" indent="-223283">
              <a:lnSpc>
                <a:spcPct val="90000"/>
              </a:lnSpc>
              <a:spcBef>
                <a:spcPct val="20000"/>
              </a:spcBef>
              <a:buFont typeface="Arial" pitchFamily="34" charset="0"/>
              <a:buChar char="•"/>
            </a:pPr>
            <a:endParaRPr lang="en-US" dirty="0" smtClean="0">
              <a:solidFill>
                <a:schemeClr val="tx2"/>
              </a:solidFill>
            </a:endParaRPr>
          </a:p>
          <a:p>
            <a:pPr marL="223283" indent="-223283">
              <a:lnSpc>
                <a:spcPct val="90000"/>
              </a:lnSpc>
              <a:spcBef>
                <a:spcPct val="20000"/>
              </a:spcBef>
            </a:pPr>
            <a:r>
              <a:rPr lang="en-US" dirty="0" smtClean="0">
                <a:solidFill>
                  <a:schemeClr val="tx2"/>
                </a:solidFill>
              </a:rPr>
              <a:t>	Alerts are table driven,</a:t>
            </a:r>
            <a:r>
              <a:rPr lang="en-US" baseline="0" dirty="0" smtClean="0">
                <a:solidFill>
                  <a:schemeClr val="tx2"/>
                </a:solidFill>
              </a:rPr>
              <a:t> assigned to business users via email, and to KPIs.  Once a </a:t>
            </a:r>
            <a:r>
              <a:rPr lang="en-US" baseline="0" dirty="0" err="1" smtClean="0">
                <a:solidFill>
                  <a:schemeClr val="tx2"/>
                </a:solidFill>
              </a:rPr>
              <a:t>PerformancePoint</a:t>
            </a:r>
            <a:r>
              <a:rPr lang="en-US" baseline="0" dirty="0" smtClean="0">
                <a:solidFill>
                  <a:schemeClr val="tx2"/>
                </a:solidFill>
              </a:rPr>
              <a:t> KPI is created, the values of that KPI is assigned to a business user or users, and then validated during the ETL process.  When the data is being loaded during the ETL process, alerts are automatically generated via email.  The text in the email changes based on the KPI being yellow or red and is also completely customizable.  </a:t>
            </a:r>
            <a:endParaRPr lang="en-US" dirty="0" smtClean="0">
              <a:solidFill>
                <a:schemeClr val="tx2"/>
              </a:solidFill>
            </a:endParaRPr>
          </a:p>
          <a:p>
            <a:pPr marL="223283" indent="-223283">
              <a:lnSpc>
                <a:spcPct val="90000"/>
              </a:lnSpc>
              <a:spcBef>
                <a:spcPct val="20000"/>
              </a:spcBef>
            </a:pPr>
            <a:endParaRPr lang="en-US" dirty="0" smtClean="0">
              <a:solidFill>
                <a:schemeClr val="tx2"/>
              </a:solidFill>
            </a:endParaRPr>
          </a:p>
          <a:p>
            <a:pPr marL="223283" indent="-223283">
              <a:lnSpc>
                <a:spcPct val="90000"/>
              </a:lnSpc>
              <a:spcBef>
                <a:spcPct val="20000"/>
              </a:spcBef>
              <a:buFont typeface="Arial" pitchFamily="34" charset="0"/>
              <a:buChar char="•"/>
            </a:pPr>
            <a:r>
              <a:rPr lang="en-US" dirty="0" smtClean="0">
                <a:solidFill>
                  <a:schemeClr val="tx2"/>
                </a:solidFill>
              </a:rPr>
              <a:t>Alerts can be sent to phones, email, pagers</a:t>
            </a:r>
          </a:p>
          <a:p>
            <a:pPr marL="223283" indent="-223283">
              <a:lnSpc>
                <a:spcPct val="90000"/>
              </a:lnSpc>
              <a:spcBef>
                <a:spcPct val="20000"/>
              </a:spcBef>
              <a:buFont typeface="Arial" pitchFamily="34" charset="0"/>
              <a:buChar char="•"/>
            </a:pPr>
            <a:endParaRPr lang="en-US" dirty="0" smtClean="0">
              <a:solidFill>
                <a:schemeClr val="tx2"/>
              </a:solidFill>
            </a:endParaRPr>
          </a:p>
          <a:p>
            <a:pPr marL="223283" indent="-223283">
              <a:lnSpc>
                <a:spcPct val="90000"/>
              </a:lnSpc>
              <a:spcBef>
                <a:spcPct val="20000"/>
              </a:spcBef>
              <a:buFont typeface="Arial" pitchFamily="34" charset="0"/>
              <a:buChar char="•"/>
            </a:pPr>
            <a:r>
              <a:rPr lang="en-US" dirty="0" smtClean="0">
                <a:solidFill>
                  <a:schemeClr val="tx2"/>
                </a:solidFill>
              </a:rPr>
              <a:t>Reports can be scheduled for automated delivery</a:t>
            </a:r>
          </a:p>
          <a:p>
            <a:pPr marL="223283" indent="-223283">
              <a:lnSpc>
                <a:spcPct val="90000"/>
              </a:lnSpc>
              <a:spcBef>
                <a:spcPct val="20000"/>
              </a:spcBef>
            </a:pPr>
            <a:endParaRPr lang="en-US" dirty="0" smtClean="0">
              <a:solidFill>
                <a:schemeClr val="tx2"/>
              </a:solidFill>
            </a:endParaRPr>
          </a:p>
          <a:p>
            <a:pPr marL="223283" indent="-223283">
              <a:lnSpc>
                <a:spcPct val="90000"/>
              </a:lnSpc>
              <a:spcBef>
                <a:spcPct val="20000"/>
              </a:spcBef>
              <a:buFont typeface="Arial" pitchFamily="34" charset="0"/>
              <a:buChar char="•"/>
            </a:pPr>
            <a:r>
              <a:rPr lang="en-US" dirty="0" smtClean="0">
                <a:solidFill>
                  <a:schemeClr val="tx2"/>
                </a:solidFill>
              </a:rPr>
              <a:t>Data Mining identifies often missed trends in data</a:t>
            </a:r>
          </a:p>
          <a:p>
            <a:pPr marL="223283" indent="-223283">
              <a:lnSpc>
                <a:spcPct val="90000"/>
              </a:lnSpc>
              <a:spcBef>
                <a:spcPct val="20000"/>
              </a:spcBef>
            </a:pPr>
            <a:r>
              <a:rPr lang="en-US" dirty="0" smtClean="0">
                <a:solidFill>
                  <a:schemeClr val="tx2"/>
                </a:solidFill>
              </a:rPr>
              <a:t>	Because this is a SQL Server</a:t>
            </a:r>
            <a:r>
              <a:rPr lang="en-US" baseline="0" dirty="0" smtClean="0">
                <a:solidFill>
                  <a:schemeClr val="tx2"/>
                </a:solidFill>
              </a:rPr>
              <a:t> 2005 system, Data Mining can be used to identify trends in the data that would be typically overlooked.  Data Mining has algorithms built in that assist in the process of identifying these trends.  </a:t>
            </a:r>
            <a:endParaRPr lang="en-US" dirty="0" smtClean="0">
              <a:solidFill>
                <a:schemeClr val="tx2"/>
              </a:solidFill>
            </a:endParaRPr>
          </a:p>
          <a:p>
            <a:endParaRPr lang="en-US" sz="1000" dirty="0" smtClean="0">
              <a:solidFill>
                <a:schemeClr val="tx2"/>
              </a:solidFill>
            </a:endParaRPr>
          </a:p>
          <a:p>
            <a:endParaRPr lang="en-US" dirty="0"/>
          </a:p>
        </p:txBody>
      </p:sp>
      <p:sp>
        <p:nvSpPr>
          <p:cNvPr id="4" name="Header Placeholder 3"/>
          <p:cNvSpPr>
            <a:spLocks noGrp="1"/>
          </p:cNvSpPr>
          <p:nvPr>
            <p:ph type="hdr" sz="quarter" idx="10"/>
          </p:nvPr>
        </p:nvSpPr>
        <p:spPr/>
        <p:txBody>
          <a:bodyPr/>
          <a:lstStyle/>
          <a:p>
            <a:r>
              <a:rPr lang="en-US" sz="1400" dirty="0" smtClean="0"/>
              <a:t>Title</a:t>
            </a:r>
          </a:p>
          <a:p>
            <a:r>
              <a:rPr lang="en-US" dirty="0" smtClean="0"/>
              <a:t>Month Year</a:t>
            </a:r>
            <a:endParaRPr lang="en-US" sz="900" dirty="0"/>
          </a:p>
        </p:txBody>
      </p:sp>
      <p:sp>
        <p:nvSpPr>
          <p:cNvPr id="5" name="Slide Number Placeholder 4"/>
          <p:cNvSpPr>
            <a:spLocks noGrp="1"/>
          </p:cNvSpPr>
          <p:nvPr>
            <p:ph type="sldNum" sz="quarter" idx="11"/>
          </p:nvPr>
        </p:nvSpPr>
        <p:spPr/>
        <p:txBody>
          <a:bodyPr/>
          <a:lstStyle/>
          <a:p>
            <a:fld id="{5F679095-8CAF-45E9-9D2F-EC8CB8D41B26}" type="slidenum">
              <a:rPr lang="en-US" smtClean="0"/>
              <a:pPr/>
              <a:t>30</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8"/>
          <p:cNvSpPr txBox="1">
            <a:spLocks noGrp="1" noChangeArrowheads="1"/>
          </p:cNvSpPr>
          <p:nvPr/>
        </p:nvSpPr>
        <p:spPr bwMode="auto">
          <a:xfrm>
            <a:off x="0" y="0"/>
            <a:ext cx="2971800" cy="457200"/>
          </a:xfrm>
          <a:prstGeom prst="rect">
            <a:avLst/>
          </a:prstGeom>
          <a:noFill/>
          <a:ln w="9525">
            <a:noFill/>
            <a:miter lim="800000"/>
            <a:headEnd/>
            <a:tailEnd/>
          </a:ln>
        </p:spPr>
        <p:txBody>
          <a:bodyPr/>
          <a:lstStyle/>
          <a:p>
            <a:pPr defTabSz="900113"/>
            <a:r>
              <a:rPr lang="en-US" sz="1200" b="0">
                <a:solidFill>
                  <a:schemeClr val="tx1"/>
                </a:solidFill>
              </a:rPr>
              <a:t>Title</a:t>
            </a:r>
          </a:p>
          <a:p>
            <a:pPr defTabSz="900113"/>
            <a:r>
              <a:rPr lang="en-US" sz="1000" b="0">
                <a:solidFill>
                  <a:schemeClr val="tx1"/>
                </a:solidFill>
              </a:rPr>
              <a:t>Month Year</a:t>
            </a:r>
            <a:endParaRPr lang="en-US" sz="900" b="0">
              <a:solidFill>
                <a:schemeClr val="tx1"/>
              </a:solidFill>
            </a:endParaRPr>
          </a:p>
        </p:txBody>
      </p:sp>
      <p:sp>
        <p:nvSpPr>
          <p:cNvPr id="24578" name="Rectangle 9"/>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defTabSz="900113"/>
            <a:fld id="{3EBA11BE-178F-4E3D-B4F0-764F1EDCD68D}" type="slidenum">
              <a:rPr lang="en-US" sz="1200" b="0">
                <a:solidFill>
                  <a:schemeClr val="tx1"/>
                </a:solidFill>
              </a:rPr>
              <a:pPr algn="r" defTabSz="900113"/>
              <a:t>31</a:t>
            </a:fld>
            <a:endParaRPr lang="en-US" sz="1200" b="0">
              <a:solidFill>
                <a:schemeClr val="tx1"/>
              </a:solidFill>
            </a:endParaRPr>
          </a:p>
        </p:txBody>
      </p:sp>
      <p:sp>
        <p:nvSpPr>
          <p:cNvPr id="24579" name="Rectangle 2"/>
          <p:cNvSpPr>
            <a:spLocks noGrp="1" noRot="1" noChangeAspect="1" noChangeArrowheads="1" noTextEdit="1"/>
          </p:cNvSpPr>
          <p:nvPr>
            <p:ph type="sldImg"/>
          </p:nvPr>
        </p:nvSpPr>
        <p:spPr>
          <a:xfrm>
            <a:off x="2055813" y="754063"/>
            <a:ext cx="2743200" cy="2058987"/>
          </a:xfrm>
          <a:ln/>
        </p:spPr>
      </p:sp>
      <p:sp>
        <p:nvSpPr>
          <p:cNvPr id="24580" name="Rectangle 3"/>
          <p:cNvSpPr>
            <a:spLocks noGrp="1" noChangeArrowheads="1"/>
          </p:cNvSpPr>
          <p:nvPr>
            <p:ph type="body" idx="1"/>
          </p:nvPr>
        </p:nvSpPr>
        <p:spPr>
          <a:xfrm>
            <a:off x="452438" y="3017838"/>
            <a:ext cx="5953125" cy="5745162"/>
          </a:xfrm>
          <a:noFill/>
          <a:ln/>
        </p:spPr>
        <p:txBody>
          <a:bodyPr/>
          <a:lstStyle/>
          <a:p>
            <a:pPr eaLnBrk="1" hangingPunct="1"/>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smtClean="0">
                <a:solidFill>
                  <a:schemeClr val="tx2"/>
                </a:solidFill>
              </a:rPr>
              <a:t>This is a diagram of the entire solution.  Data moving from the data sources moves into the staging system.  Once the data is in the staging system, it is then moved to the relational database. From the relational database, the data is transformed into the dimensional data structure where it is prepared to be loaded into the Analysis Services cube.  The data is then moved into the cube where it is processed as often as the data needs to be to stay as current as possible with the source systems.</a:t>
            </a:r>
          </a:p>
          <a:p>
            <a:endParaRPr lang="en-US" sz="1000" dirty="0" smtClean="0">
              <a:solidFill>
                <a:schemeClr val="tx2"/>
              </a:solidFill>
            </a:endParaRPr>
          </a:p>
          <a:p>
            <a:r>
              <a:rPr lang="en-US" sz="1000" dirty="0" smtClean="0">
                <a:solidFill>
                  <a:schemeClr val="tx2"/>
                </a:solidFill>
              </a:rPr>
              <a:t>Note that data can be queried from both the relational and dimensional data structures.  Some clients prefer to have access to the relational structure (although not recommended), which is why the relational structure is tuned and optimized for query access.  This ensures that if users are accessing the relational data, it does not negatively impact the performance of keeping the cube updated.  All analytics come from the Dimensional data structure, the cube, to ensure fast access and drilling capabilities.  </a:t>
            </a:r>
          </a:p>
          <a:p>
            <a:endParaRPr lang="en-US" sz="1000" dirty="0" smtClean="0">
              <a:solidFill>
                <a:schemeClr val="tx2"/>
              </a:solidFill>
            </a:endParaRPr>
          </a:p>
          <a:p>
            <a:endParaRPr lang="en-US" dirty="0"/>
          </a:p>
        </p:txBody>
      </p:sp>
      <p:sp>
        <p:nvSpPr>
          <p:cNvPr id="4" name="Header Placeholder 3"/>
          <p:cNvSpPr>
            <a:spLocks noGrp="1"/>
          </p:cNvSpPr>
          <p:nvPr>
            <p:ph type="hdr" sz="quarter" idx="10"/>
          </p:nvPr>
        </p:nvSpPr>
        <p:spPr/>
        <p:txBody>
          <a:bodyPr/>
          <a:lstStyle/>
          <a:p>
            <a:r>
              <a:rPr lang="en-US" sz="1400" dirty="0" smtClean="0"/>
              <a:t>Title</a:t>
            </a:r>
          </a:p>
          <a:p>
            <a:r>
              <a:rPr lang="en-US" dirty="0" smtClean="0"/>
              <a:t>Month Year</a:t>
            </a:r>
            <a:endParaRPr lang="en-US" sz="900" dirty="0"/>
          </a:p>
        </p:txBody>
      </p:sp>
      <p:sp>
        <p:nvSpPr>
          <p:cNvPr id="5" name="Slide Number Placeholder 4"/>
          <p:cNvSpPr>
            <a:spLocks noGrp="1"/>
          </p:cNvSpPr>
          <p:nvPr>
            <p:ph type="sldNum" sz="quarter" idx="11"/>
          </p:nvPr>
        </p:nvSpPr>
        <p:spPr/>
        <p:txBody>
          <a:bodyPr/>
          <a:lstStyle/>
          <a:p>
            <a:fld id="{5F679095-8CAF-45E9-9D2F-EC8CB8D41B26}" type="slidenum">
              <a:rPr lang="en-US" smtClean="0"/>
              <a:pPr/>
              <a:t>32</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smtClean="0">
                <a:solidFill>
                  <a:schemeClr val="tx2"/>
                </a:solidFill>
              </a:rPr>
              <a:t>This is a diagram of the entire solution.  Data moving from the data sources moves into the staging system.  Once the data is in the staging system, it is then moved to the relational database. From the relational database, the data is transformed into the dimensional data structure where it is prepared to be loaded into the Analysis Services cube.  The data is then moved into the cube where it is processed as often as the data needs to be to stay as current as possible with the source systems.</a:t>
            </a:r>
          </a:p>
          <a:p>
            <a:endParaRPr lang="en-US" sz="1000" dirty="0" smtClean="0">
              <a:solidFill>
                <a:schemeClr val="tx2"/>
              </a:solidFill>
            </a:endParaRPr>
          </a:p>
          <a:p>
            <a:r>
              <a:rPr lang="en-US" sz="1000" dirty="0" smtClean="0">
                <a:solidFill>
                  <a:schemeClr val="tx2"/>
                </a:solidFill>
              </a:rPr>
              <a:t>Note that data can be queried from both the relational and dimensional data structures.  Some clients prefer to have access to the relational structure (although not recommended), which is why the relational structure is tuned and optimized for query access.  This ensures that if users are accessing the relational data, it does not negatively impact the performance of keeping the cube updated.  All analytics come from the Dimensional data structure, the cube, to ensure fast access and drilling capabilities.  </a:t>
            </a:r>
          </a:p>
          <a:p>
            <a:endParaRPr lang="en-US" sz="1000" dirty="0" smtClean="0">
              <a:solidFill>
                <a:schemeClr val="tx2"/>
              </a:solidFill>
            </a:endParaRPr>
          </a:p>
          <a:p>
            <a:endParaRPr lang="en-US" dirty="0"/>
          </a:p>
        </p:txBody>
      </p:sp>
      <p:sp>
        <p:nvSpPr>
          <p:cNvPr id="4" name="Header Placeholder 3"/>
          <p:cNvSpPr>
            <a:spLocks noGrp="1"/>
          </p:cNvSpPr>
          <p:nvPr>
            <p:ph type="hdr" sz="quarter" idx="10"/>
          </p:nvPr>
        </p:nvSpPr>
        <p:spPr/>
        <p:txBody>
          <a:bodyPr/>
          <a:lstStyle/>
          <a:p>
            <a:r>
              <a:rPr lang="en-US" sz="1400" dirty="0" smtClean="0"/>
              <a:t>Title</a:t>
            </a:r>
          </a:p>
          <a:p>
            <a:r>
              <a:rPr lang="en-US" dirty="0" smtClean="0"/>
              <a:t>Month Year</a:t>
            </a:r>
            <a:endParaRPr lang="en-US" sz="900" dirty="0"/>
          </a:p>
        </p:txBody>
      </p:sp>
      <p:sp>
        <p:nvSpPr>
          <p:cNvPr id="5" name="Slide Number Placeholder 4"/>
          <p:cNvSpPr>
            <a:spLocks noGrp="1"/>
          </p:cNvSpPr>
          <p:nvPr>
            <p:ph type="sldNum" sz="quarter" idx="11"/>
          </p:nvPr>
        </p:nvSpPr>
        <p:spPr/>
        <p:txBody>
          <a:bodyPr/>
          <a:lstStyle/>
          <a:p>
            <a:fld id="{5F679095-8CAF-45E9-9D2F-EC8CB8D41B26}" type="slidenum">
              <a:rPr lang="en-US" smtClean="0"/>
              <a:pPr/>
              <a:t>33</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smtClean="0">
                <a:solidFill>
                  <a:schemeClr val="tx2"/>
                </a:solidFill>
              </a:rPr>
              <a:t>This is a diagram of the entire solution.  Data moving from the data sources moves into the staging system.  Once the data is in the staging system, it is then moved to the relational database. From the relational database, the data is transformed into the dimensional data structure where it is prepared to be loaded into the Analysis Services cube.  The data is then moved into the cube where it is processed as often as the data needs to be to stay as current as possible with the source systems.</a:t>
            </a:r>
          </a:p>
          <a:p>
            <a:endParaRPr lang="en-US" sz="1000" dirty="0" smtClean="0">
              <a:solidFill>
                <a:schemeClr val="tx2"/>
              </a:solidFill>
            </a:endParaRPr>
          </a:p>
          <a:p>
            <a:r>
              <a:rPr lang="en-US" sz="1000" dirty="0" smtClean="0">
                <a:solidFill>
                  <a:schemeClr val="tx2"/>
                </a:solidFill>
              </a:rPr>
              <a:t>Note that data can be queried from both the relational and dimensional data structures.  Some clients prefer to have access to the relational structure (although not recommended), which is why the relational structure is tuned and optimized for query access.  This ensures that if users are accessing the relational data, it does not negatively impact the performance of keeping the cube updated.  All analytics come from the Dimensional data structure, the cube, to ensure fast access and drilling capabilities.  </a:t>
            </a:r>
          </a:p>
          <a:p>
            <a:endParaRPr lang="en-US" sz="1000" dirty="0" smtClean="0">
              <a:solidFill>
                <a:schemeClr val="tx2"/>
              </a:solidFill>
            </a:endParaRPr>
          </a:p>
          <a:p>
            <a:endParaRPr lang="en-US" dirty="0"/>
          </a:p>
        </p:txBody>
      </p:sp>
      <p:sp>
        <p:nvSpPr>
          <p:cNvPr id="4" name="Header Placeholder 3"/>
          <p:cNvSpPr>
            <a:spLocks noGrp="1"/>
          </p:cNvSpPr>
          <p:nvPr>
            <p:ph type="hdr" sz="quarter" idx="10"/>
          </p:nvPr>
        </p:nvSpPr>
        <p:spPr/>
        <p:txBody>
          <a:bodyPr/>
          <a:lstStyle/>
          <a:p>
            <a:r>
              <a:rPr lang="en-US" sz="1400" dirty="0" smtClean="0"/>
              <a:t>Title</a:t>
            </a:r>
          </a:p>
          <a:p>
            <a:r>
              <a:rPr lang="en-US" dirty="0" smtClean="0"/>
              <a:t>Month Year</a:t>
            </a:r>
            <a:endParaRPr lang="en-US" sz="900" dirty="0"/>
          </a:p>
        </p:txBody>
      </p:sp>
      <p:sp>
        <p:nvSpPr>
          <p:cNvPr id="5" name="Slide Number Placeholder 4"/>
          <p:cNvSpPr>
            <a:spLocks noGrp="1"/>
          </p:cNvSpPr>
          <p:nvPr>
            <p:ph type="sldNum" sz="quarter" idx="11"/>
          </p:nvPr>
        </p:nvSpPr>
        <p:spPr/>
        <p:txBody>
          <a:bodyPr/>
          <a:lstStyle/>
          <a:p>
            <a:fld id="{5F679095-8CAF-45E9-9D2F-EC8CB8D41B26}" type="slidenum">
              <a:rPr lang="en-US" smtClean="0"/>
              <a:pPr/>
              <a:t>34</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smtClean="0">
                <a:solidFill>
                  <a:schemeClr val="tx2"/>
                </a:solidFill>
              </a:rPr>
              <a:t>This is a diagram of the entire solution.  Data moving from the data sources moves into the staging system.  Once the data is in the staging system, it is then moved to the relational database. From the relational database, the data is transformed into the dimensional data structure where it is prepared to be loaded into the Analysis Services cube.  The data is then moved into the cube where it is processed as often as the data needs to be to stay as current as possible with the source systems.</a:t>
            </a:r>
          </a:p>
          <a:p>
            <a:endParaRPr lang="en-US" sz="1000" dirty="0" smtClean="0">
              <a:solidFill>
                <a:schemeClr val="tx2"/>
              </a:solidFill>
            </a:endParaRPr>
          </a:p>
          <a:p>
            <a:r>
              <a:rPr lang="en-US" sz="1000" dirty="0" smtClean="0">
                <a:solidFill>
                  <a:schemeClr val="tx2"/>
                </a:solidFill>
              </a:rPr>
              <a:t>Note that data can be queried from both the relational and dimensional data structures.  Some clients prefer to have access to the relational structure (although not recommended), which is why the relational structure is tuned and optimized for query access.  This ensures that if users are accessing the relational data, it does not negatively impact the performance of keeping the cube updated.  All analytics come from the Dimensional data structure, the cube, to ensure fast access and drilling capabilities.  </a:t>
            </a:r>
          </a:p>
          <a:p>
            <a:endParaRPr lang="en-US" sz="1000" dirty="0" smtClean="0">
              <a:solidFill>
                <a:schemeClr val="tx2"/>
              </a:solidFill>
            </a:endParaRPr>
          </a:p>
          <a:p>
            <a:endParaRPr lang="en-US" dirty="0"/>
          </a:p>
        </p:txBody>
      </p:sp>
      <p:sp>
        <p:nvSpPr>
          <p:cNvPr id="4" name="Header Placeholder 3"/>
          <p:cNvSpPr>
            <a:spLocks noGrp="1"/>
          </p:cNvSpPr>
          <p:nvPr>
            <p:ph type="hdr" sz="quarter" idx="10"/>
          </p:nvPr>
        </p:nvSpPr>
        <p:spPr/>
        <p:txBody>
          <a:bodyPr/>
          <a:lstStyle/>
          <a:p>
            <a:r>
              <a:rPr lang="en-US" sz="1400" dirty="0" smtClean="0"/>
              <a:t>Title</a:t>
            </a:r>
          </a:p>
          <a:p>
            <a:r>
              <a:rPr lang="en-US" dirty="0" smtClean="0"/>
              <a:t>Month Year</a:t>
            </a:r>
            <a:endParaRPr lang="en-US" sz="900" dirty="0"/>
          </a:p>
        </p:txBody>
      </p:sp>
      <p:sp>
        <p:nvSpPr>
          <p:cNvPr id="5" name="Slide Number Placeholder 4"/>
          <p:cNvSpPr>
            <a:spLocks noGrp="1"/>
          </p:cNvSpPr>
          <p:nvPr>
            <p:ph type="sldNum" sz="quarter" idx="11"/>
          </p:nvPr>
        </p:nvSpPr>
        <p:spPr/>
        <p:txBody>
          <a:bodyPr/>
          <a:lstStyle/>
          <a:p>
            <a:fld id="{5F679095-8CAF-45E9-9D2F-EC8CB8D41B26}" type="slidenum">
              <a:rPr lang="en-US" smtClean="0"/>
              <a:pPr/>
              <a:t>35</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smtClean="0">
                <a:solidFill>
                  <a:schemeClr val="tx2"/>
                </a:solidFill>
              </a:rPr>
              <a:t>This is a diagram of the entire solution.  Data moving from the data sources moves into the staging system.  Once the data is in the staging system, it is then moved to the relational database. From the relational database, the data is transformed into the dimensional data structure where it is prepared to be loaded into the Analysis Services cube.  The data is then moved into the cube where it is processed as often as the data needs to be to stay as current as possible with the source systems.</a:t>
            </a:r>
          </a:p>
          <a:p>
            <a:endParaRPr lang="en-US" sz="1000" dirty="0" smtClean="0">
              <a:solidFill>
                <a:schemeClr val="tx2"/>
              </a:solidFill>
            </a:endParaRPr>
          </a:p>
          <a:p>
            <a:r>
              <a:rPr lang="en-US" sz="1000" dirty="0" smtClean="0">
                <a:solidFill>
                  <a:schemeClr val="tx2"/>
                </a:solidFill>
              </a:rPr>
              <a:t>Note that data can be queried from both the relational and dimensional data structures.  Some clients prefer to have access to the relational structure (although not recommended), which is why the relational structure is tuned and optimized for query access.  This ensures that if users are accessing the relational data, it does not negatively impact the performance of keeping the cube updated.  All analytics come from the Dimensional data structure, the cube, to ensure fast access and drilling capabilities.  </a:t>
            </a:r>
          </a:p>
          <a:p>
            <a:endParaRPr lang="en-US" sz="1000" dirty="0" smtClean="0">
              <a:solidFill>
                <a:schemeClr val="tx2"/>
              </a:solidFill>
            </a:endParaRPr>
          </a:p>
          <a:p>
            <a:endParaRPr lang="en-US" dirty="0"/>
          </a:p>
        </p:txBody>
      </p:sp>
      <p:sp>
        <p:nvSpPr>
          <p:cNvPr id="4" name="Header Placeholder 3"/>
          <p:cNvSpPr>
            <a:spLocks noGrp="1"/>
          </p:cNvSpPr>
          <p:nvPr>
            <p:ph type="hdr" sz="quarter" idx="10"/>
          </p:nvPr>
        </p:nvSpPr>
        <p:spPr/>
        <p:txBody>
          <a:bodyPr/>
          <a:lstStyle/>
          <a:p>
            <a:r>
              <a:rPr lang="en-US" sz="1400" dirty="0" smtClean="0"/>
              <a:t>Title</a:t>
            </a:r>
          </a:p>
          <a:p>
            <a:r>
              <a:rPr lang="en-US" dirty="0" smtClean="0"/>
              <a:t>Month Year</a:t>
            </a:r>
            <a:endParaRPr lang="en-US" sz="900" dirty="0"/>
          </a:p>
        </p:txBody>
      </p:sp>
      <p:sp>
        <p:nvSpPr>
          <p:cNvPr id="5" name="Slide Number Placeholder 4"/>
          <p:cNvSpPr>
            <a:spLocks noGrp="1"/>
          </p:cNvSpPr>
          <p:nvPr>
            <p:ph type="sldNum" sz="quarter" idx="11"/>
          </p:nvPr>
        </p:nvSpPr>
        <p:spPr/>
        <p:txBody>
          <a:bodyPr/>
          <a:lstStyle/>
          <a:p>
            <a:fld id="{5F679095-8CAF-45E9-9D2F-EC8CB8D41B26}" type="slidenum">
              <a:rPr lang="en-US" smtClean="0"/>
              <a:pPr/>
              <a:t>36</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smtClean="0">
                <a:solidFill>
                  <a:schemeClr val="tx2"/>
                </a:solidFill>
              </a:rPr>
              <a:t>This is a diagram of the entire solution.  Data moving from the data sources moves into the staging system.  Once the data is in the staging system, it is then moved to the relational database. From the relational database, the data is transformed into the dimensional data structure where it is prepared to be loaded into the Analysis Services cube.  The data is then moved into the cube where it is processed as often as the data needs to be to stay as current as possible with the source systems.</a:t>
            </a:r>
          </a:p>
          <a:p>
            <a:endParaRPr lang="en-US" sz="1000" dirty="0" smtClean="0">
              <a:solidFill>
                <a:schemeClr val="tx2"/>
              </a:solidFill>
            </a:endParaRPr>
          </a:p>
          <a:p>
            <a:r>
              <a:rPr lang="en-US" sz="1000" dirty="0" smtClean="0">
                <a:solidFill>
                  <a:schemeClr val="tx2"/>
                </a:solidFill>
              </a:rPr>
              <a:t>Note that data can be queried from both the relational and dimensional data structures.  Some clients prefer to have access to the relational structure (although not recommended), which is why the relational structure is tuned and optimized for query access.  This ensures that if users are accessing the relational data, it does not negatively impact the performance of keeping the cube updated.  All analytics come from the Dimensional data structure, the cube, to ensure fast access and drilling capabilities.  </a:t>
            </a:r>
          </a:p>
          <a:p>
            <a:endParaRPr lang="en-US" sz="1000" dirty="0" smtClean="0">
              <a:solidFill>
                <a:schemeClr val="tx2"/>
              </a:solidFill>
            </a:endParaRPr>
          </a:p>
          <a:p>
            <a:endParaRPr lang="en-US" dirty="0"/>
          </a:p>
        </p:txBody>
      </p:sp>
      <p:sp>
        <p:nvSpPr>
          <p:cNvPr id="4" name="Header Placeholder 3"/>
          <p:cNvSpPr>
            <a:spLocks noGrp="1"/>
          </p:cNvSpPr>
          <p:nvPr>
            <p:ph type="hdr" sz="quarter" idx="10"/>
          </p:nvPr>
        </p:nvSpPr>
        <p:spPr/>
        <p:txBody>
          <a:bodyPr/>
          <a:lstStyle/>
          <a:p>
            <a:r>
              <a:rPr lang="en-US" sz="1400" dirty="0" smtClean="0"/>
              <a:t>Title</a:t>
            </a:r>
          </a:p>
          <a:p>
            <a:r>
              <a:rPr lang="en-US" dirty="0" smtClean="0"/>
              <a:t>Month Year</a:t>
            </a:r>
            <a:endParaRPr lang="en-US" sz="900" dirty="0"/>
          </a:p>
        </p:txBody>
      </p:sp>
      <p:sp>
        <p:nvSpPr>
          <p:cNvPr id="5" name="Slide Number Placeholder 4"/>
          <p:cNvSpPr>
            <a:spLocks noGrp="1"/>
          </p:cNvSpPr>
          <p:nvPr>
            <p:ph type="sldNum" sz="quarter" idx="11"/>
          </p:nvPr>
        </p:nvSpPr>
        <p:spPr/>
        <p:txBody>
          <a:bodyPr/>
          <a:lstStyle/>
          <a:p>
            <a:fld id="{5F679095-8CAF-45E9-9D2F-EC8CB8D41B26}" type="slidenum">
              <a:rPr lang="en-US" smtClean="0"/>
              <a:pPr/>
              <a:t>37</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smtClean="0">
                <a:solidFill>
                  <a:schemeClr val="tx2"/>
                </a:solidFill>
              </a:rPr>
              <a:t>This is a diagram of the entire solution.  Data moving from the data sources moves into the staging system.  Once the data is in the staging system, it is then moved to the relational database. From the relational database, the data is transformed into the dimensional data structure where it is prepared to be loaded into the Analysis Services cube.  The data is then moved into the cube where it is processed as often as the data needs to be to stay as current as possible with the source systems.</a:t>
            </a:r>
          </a:p>
          <a:p>
            <a:endParaRPr lang="en-US" sz="1000" dirty="0" smtClean="0">
              <a:solidFill>
                <a:schemeClr val="tx2"/>
              </a:solidFill>
            </a:endParaRPr>
          </a:p>
          <a:p>
            <a:r>
              <a:rPr lang="en-US" sz="1000" dirty="0" smtClean="0">
                <a:solidFill>
                  <a:schemeClr val="tx2"/>
                </a:solidFill>
              </a:rPr>
              <a:t>Note that data can be queried from both the relational and dimensional data structures.  Some clients prefer to have access to the relational structure (although not recommended), which is why the relational structure is tuned and optimized for query access.  This ensures that if users are accessing the relational data, it does not negatively impact the performance of keeping the cube updated.  All analytics come from the Dimensional data structure, the cube, to ensure fast access and drilling capabilities.  </a:t>
            </a:r>
          </a:p>
          <a:p>
            <a:endParaRPr lang="en-US" sz="1000" dirty="0" smtClean="0">
              <a:solidFill>
                <a:schemeClr val="tx2"/>
              </a:solidFill>
            </a:endParaRPr>
          </a:p>
          <a:p>
            <a:endParaRPr lang="en-US" dirty="0"/>
          </a:p>
        </p:txBody>
      </p:sp>
      <p:sp>
        <p:nvSpPr>
          <p:cNvPr id="4" name="Header Placeholder 3"/>
          <p:cNvSpPr>
            <a:spLocks noGrp="1"/>
          </p:cNvSpPr>
          <p:nvPr>
            <p:ph type="hdr" sz="quarter" idx="10"/>
          </p:nvPr>
        </p:nvSpPr>
        <p:spPr/>
        <p:txBody>
          <a:bodyPr/>
          <a:lstStyle/>
          <a:p>
            <a:r>
              <a:rPr lang="en-US" sz="1400" dirty="0" smtClean="0"/>
              <a:t>Title</a:t>
            </a:r>
          </a:p>
          <a:p>
            <a:r>
              <a:rPr lang="en-US" dirty="0" smtClean="0"/>
              <a:t>Month Year</a:t>
            </a:r>
            <a:endParaRPr lang="en-US" sz="900" dirty="0"/>
          </a:p>
        </p:txBody>
      </p:sp>
      <p:sp>
        <p:nvSpPr>
          <p:cNvPr id="5" name="Slide Number Placeholder 4"/>
          <p:cNvSpPr>
            <a:spLocks noGrp="1"/>
          </p:cNvSpPr>
          <p:nvPr>
            <p:ph type="sldNum" sz="quarter" idx="11"/>
          </p:nvPr>
        </p:nvSpPr>
        <p:spPr/>
        <p:txBody>
          <a:bodyPr/>
          <a:lstStyle/>
          <a:p>
            <a:fld id="{5F679095-8CAF-45E9-9D2F-EC8CB8D41B26}" type="slidenum">
              <a:rPr lang="en-US" smtClean="0"/>
              <a:pPr/>
              <a:t>38</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smtClean="0">
                <a:solidFill>
                  <a:schemeClr val="tx2"/>
                </a:solidFill>
              </a:rPr>
              <a:t>This is a diagram of the entire solution.  Data moving from the data sources moves into the staging system.  Once the data is in the staging system, it is then moved to the relational database. From the relational database, the data is transformed into the dimensional data structure where it is prepared to be loaded into the Analysis Services cube.  The data is then moved into the cube where it is processed as often as the data needs to be to stay as current as possible with the source systems.</a:t>
            </a:r>
          </a:p>
          <a:p>
            <a:endParaRPr lang="en-US" sz="1000" dirty="0" smtClean="0">
              <a:solidFill>
                <a:schemeClr val="tx2"/>
              </a:solidFill>
            </a:endParaRPr>
          </a:p>
          <a:p>
            <a:r>
              <a:rPr lang="en-US" sz="1000" dirty="0" smtClean="0">
                <a:solidFill>
                  <a:schemeClr val="tx2"/>
                </a:solidFill>
              </a:rPr>
              <a:t>Note that data can be queried from both the relational and dimensional data structures.  Some clients prefer to have access to the relational structure (although not recommended), which is why the relational structure is tuned and optimized for query access.  This ensures that if users are accessing the relational data, it does not negatively impact the performance of keeping the cube updated.  All analytics come from the Dimensional data structure, the cube, to ensure fast access and drilling capabilities.  </a:t>
            </a:r>
          </a:p>
          <a:p>
            <a:endParaRPr lang="en-US" sz="1000" dirty="0" smtClean="0">
              <a:solidFill>
                <a:schemeClr val="tx2"/>
              </a:solidFill>
            </a:endParaRPr>
          </a:p>
          <a:p>
            <a:endParaRPr lang="en-US" dirty="0"/>
          </a:p>
        </p:txBody>
      </p:sp>
      <p:sp>
        <p:nvSpPr>
          <p:cNvPr id="4" name="Header Placeholder 3"/>
          <p:cNvSpPr>
            <a:spLocks noGrp="1"/>
          </p:cNvSpPr>
          <p:nvPr>
            <p:ph type="hdr" sz="quarter" idx="10"/>
          </p:nvPr>
        </p:nvSpPr>
        <p:spPr/>
        <p:txBody>
          <a:bodyPr/>
          <a:lstStyle/>
          <a:p>
            <a:r>
              <a:rPr lang="en-US" sz="1400" dirty="0" smtClean="0"/>
              <a:t>Title</a:t>
            </a:r>
          </a:p>
          <a:p>
            <a:r>
              <a:rPr lang="en-US" dirty="0" smtClean="0"/>
              <a:t>Month Year</a:t>
            </a:r>
            <a:endParaRPr lang="en-US" sz="900" dirty="0"/>
          </a:p>
        </p:txBody>
      </p:sp>
      <p:sp>
        <p:nvSpPr>
          <p:cNvPr id="5" name="Slide Number Placeholder 4"/>
          <p:cNvSpPr>
            <a:spLocks noGrp="1"/>
          </p:cNvSpPr>
          <p:nvPr>
            <p:ph type="sldNum" sz="quarter" idx="11"/>
          </p:nvPr>
        </p:nvSpPr>
        <p:spPr/>
        <p:txBody>
          <a:bodyPr/>
          <a:lstStyle/>
          <a:p>
            <a:fld id="{5F679095-8CAF-45E9-9D2F-EC8CB8D41B26}" type="slidenum">
              <a:rPr lang="en-US" smtClean="0"/>
              <a:pPr/>
              <a:t>39</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8"/>
          <p:cNvSpPr txBox="1">
            <a:spLocks noGrp="1" noChangeArrowheads="1"/>
          </p:cNvSpPr>
          <p:nvPr/>
        </p:nvSpPr>
        <p:spPr bwMode="auto">
          <a:xfrm>
            <a:off x="0" y="0"/>
            <a:ext cx="2971800" cy="457200"/>
          </a:xfrm>
          <a:prstGeom prst="rect">
            <a:avLst/>
          </a:prstGeom>
          <a:noFill/>
          <a:ln w="9525">
            <a:noFill/>
            <a:miter lim="800000"/>
            <a:headEnd/>
            <a:tailEnd/>
          </a:ln>
        </p:spPr>
        <p:txBody>
          <a:bodyPr/>
          <a:lstStyle/>
          <a:p>
            <a:pPr defTabSz="900113"/>
            <a:r>
              <a:rPr lang="en-US" sz="1200" b="0">
                <a:solidFill>
                  <a:schemeClr val="tx1"/>
                </a:solidFill>
              </a:rPr>
              <a:t>Title</a:t>
            </a:r>
          </a:p>
          <a:p>
            <a:pPr defTabSz="900113"/>
            <a:r>
              <a:rPr lang="en-US" sz="1000" b="0">
                <a:solidFill>
                  <a:schemeClr val="tx1"/>
                </a:solidFill>
              </a:rPr>
              <a:t>Month Year</a:t>
            </a:r>
            <a:endParaRPr lang="en-US" sz="900" b="0">
              <a:solidFill>
                <a:schemeClr val="tx1"/>
              </a:solidFill>
            </a:endParaRPr>
          </a:p>
        </p:txBody>
      </p:sp>
      <p:sp>
        <p:nvSpPr>
          <p:cNvPr id="26626" name="Rectangle 9"/>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defTabSz="900113"/>
            <a:fld id="{7B6146BE-348B-4584-BDDE-89C85B0B35E2}" type="slidenum">
              <a:rPr lang="en-US" sz="1200" b="0">
                <a:solidFill>
                  <a:schemeClr val="tx1"/>
                </a:solidFill>
              </a:rPr>
              <a:pPr algn="r" defTabSz="900113"/>
              <a:t>40</a:t>
            </a:fld>
            <a:endParaRPr lang="en-US" sz="1200" b="0">
              <a:solidFill>
                <a:schemeClr val="tx1"/>
              </a:solidFill>
            </a:endParaRPr>
          </a:p>
        </p:txBody>
      </p:sp>
      <p:sp>
        <p:nvSpPr>
          <p:cNvPr id="26627" name="Rectangle 2"/>
          <p:cNvSpPr>
            <a:spLocks noGrp="1" noRot="1" noChangeAspect="1" noChangeArrowheads="1" noTextEdit="1"/>
          </p:cNvSpPr>
          <p:nvPr>
            <p:ph type="sldImg"/>
          </p:nvPr>
        </p:nvSpPr>
        <p:spPr>
          <a:xfrm>
            <a:off x="2055813" y="754063"/>
            <a:ext cx="2743200" cy="2058987"/>
          </a:xfrm>
          <a:ln/>
        </p:spPr>
      </p:sp>
      <p:sp>
        <p:nvSpPr>
          <p:cNvPr id="26628" name="Rectangle 3"/>
          <p:cNvSpPr>
            <a:spLocks noGrp="1" noChangeArrowheads="1"/>
          </p:cNvSpPr>
          <p:nvPr>
            <p:ph type="body" idx="1"/>
          </p:nvPr>
        </p:nvSpPr>
        <p:spPr>
          <a:xfrm>
            <a:off x="452438" y="3017838"/>
            <a:ext cx="5953125" cy="5745162"/>
          </a:xfrm>
          <a:noFill/>
          <a:ln/>
        </p:spPr>
        <p:txBody>
          <a:bodyPr/>
          <a:lstStyle/>
          <a:p>
            <a:pPr eaLnBrk="1" hangingPunct="1"/>
            <a:endParaRPr 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hdr" sz="quarter"/>
          </p:nvPr>
        </p:nvSpPr>
        <p:spPr>
          <a:ln/>
        </p:spPr>
        <p:txBody>
          <a:bodyPr/>
          <a:lstStyle/>
          <a:p>
            <a:r>
              <a:rPr lang="en-US" sz="1400" dirty="0"/>
              <a:t>Title</a:t>
            </a:r>
          </a:p>
          <a:p>
            <a:r>
              <a:rPr lang="en-US" b="0" dirty="0"/>
              <a:t>Month Year</a:t>
            </a:r>
            <a:endParaRPr lang="en-US" sz="900" dirty="0"/>
          </a:p>
        </p:txBody>
      </p:sp>
      <p:sp>
        <p:nvSpPr>
          <p:cNvPr id="5" name="Rectangle 9"/>
          <p:cNvSpPr>
            <a:spLocks noGrp="1" noChangeArrowheads="1"/>
          </p:cNvSpPr>
          <p:nvPr>
            <p:ph type="sldNum" sz="quarter" idx="5"/>
          </p:nvPr>
        </p:nvSpPr>
        <p:spPr>
          <a:ln/>
        </p:spPr>
        <p:txBody>
          <a:bodyPr/>
          <a:lstStyle/>
          <a:p>
            <a:fld id="{BB5755D2-B2DF-4F82-8F79-A7E324BCD8B6}" type="slidenum">
              <a:rPr lang="en-US"/>
              <a:pPr/>
              <a:t>41</a:t>
            </a:fld>
            <a:endParaRPr lang="en-US"/>
          </a:p>
        </p:txBody>
      </p:sp>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US" dirty="0" smtClean="0"/>
              <a:t>Microsoft is a great platform company.</a:t>
            </a:r>
            <a:r>
              <a:rPr lang="en-US" baseline="0" dirty="0" smtClean="0"/>
              <a:t>  They do a great job creating platforms that the partner ecosystem and developer community can expand.</a:t>
            </a:r>
          </a:p>
          <a:p>
            <a:pPr>
              <a:buFontTx/>
              <a:buChar char="-"/>
            </a:pPr>
            <a:r>
              <a:rPr lang="en-US" baseline="0" dirty="0" smtClean="0"/>
              <a:t>Relative to BI, you are seeing a convergence of these platforms…</a:t>
            </a:r>
          </a:p>
          <a:p>
            <a:pPr>
              <a:buFontTx/>
              <a:buChar char="-"/>
            </a:pPr>
            <a:r>
              <a:rPr lang="en-US" baseline="0" dirty="0" smtClean="0"/>
              <a:t>Underscore the following point:  The convergence of these platforms is accelerating the opportunities to address business challenges that CIOs phase today!</a:t>
            </a:r>
          </a:p>
          <a:p>
            <a:pPr>
              <a:buFontTx/>
              <a:buChar char="-"/>
            </a:pPr>
            <a:r>
              <a:rPr lang="en-US" baseline="0" dirty="0" smtClean="0"/>
              <a:t>Let’s talk about the technology</a:t>
            </a:r>
          </a:p>
          <a:p>
            <a:pPr>
              <a:buFontTx/>
              <a:buChar char="-"/>
            </a:pPr>
            <a:endParaRPr lang="en-US" dirty="0" smtClean="0"/>
          </a:p>
          <a:p>
            <a:pPr>
              <a:buFontTx/>
              <a:buChar char="-"/>
            </a:pP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43</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xfrm>
            <a:off x="2060575" y="685800"/>
            <a:ext cx="2738438" cy="2054225"/>
          </a:xfrm>
          <a:ln/>
        </p:spPr>
      </p:sp>
      <p:sp>
        <p:nvSpPr>
          <p:cNvPr id="130051" name="Notes Placeholder 2"/>
          <p:cNvSpPr>
            <a:spLocks noGrp="1"/>
          </p:cNvSpPr>
          <p:nvPr>
            <p:ph type="body" idx="1"/>
          </p:nvPr>
        </p:nvSpPr>
        <p:spPr>
          <a:xfrm>
            <a:off x="295275" y="2974976"/>
            <a:ext cx="6267451" cy="5818188"/>
          </a:xfrm>
          <a:noFill/>
          <a:ln/>
        </p:spPr>
        <p:txBody>
          <a:bodyPr lIns="0" tIns="0" rIns="0" bIns="0"/>
          <a:lstStyle/>
          <a:p>
            <a:endParaRPr lang="en-US" dirty="0" smtClean="0"/>
          </a:p>
        </p:txBody>
      </p:sp>
      <p:sp>
        <p:nvSpPr>
          <p:cNvPr id="130052" name="Slide Number Placeholder 3"/>
          <p:cNvSpPr txBox="1">
            <a:spLocks noGrp="1"/>
          </p:cNvSpPr>
          <p:nvPr/>
        </p:nvSpPr>
        <p:spPr bwMode="auto">
          <a:xfrm>
            <a:off x="3206751" y="8918576"/>
            <a:ext cx="458787" cy="225424"/>
          </a:xfrm>
          <a:prstGeom prst="rect">
            <a:avLst/>
          </a:prstGeom>
          <a:noFill/>
          <a:ln w="12700">
            <a:noFill/>
            <a:miter lim="800000"/>
            <a:headEnd/>
            <a:tailEnd/>
          </a:ln>
        </p:spPr>
        <p:txBody>
          <a:bodyPr lIns="89889" tIns="44945" rIns="89889" bIns="44945" anchor="b"/>
          <a:lstStyle/>
          <a:p>
            <a:pPr defTabSz="899961"/>
            <a:fld id="{06D64CF1-2B36-4CD3-A3DB-2A483C817D98}" type="slidenum">
              <a:rPr lang="en-US" sz="800"/>
              <a:pPr defTabSz="899961"/>
              <a:t>44</a:t>
            </a:fld>
            <a:endParaRPr lang="en-US" sz="800"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smtClean="0">
                <a:solidFill>
                  <a:schemeClr val="tx2"/>
                </a:solidFill>
              </a:rPr>
              <a:t>This is a diagram of the entire solution.  Data moving from the data sources moves into the staging system.  Once the data is in the staging system, it is then moved to the relational database. From the relational database, the data is transformed into the dimensional data structure where it is prepared to be loaded into the Analysis Services cube.  The data is then moved into the cube where it is processed as often as the data needs to be to stay as current as possible with the source systems.</a:t>
            </a:r>
          </a:p>
          <a:p>
            <a:endParaRPr lang="en-US" sz="1000" dirty="0" smtClean="0">
              <a:solidFill>
                <a:schemeClr val="tx2"/>
              </a:solidFill>
            </a:endParaRPr>
          </a:p>
          <a:p>
            <a:r>
              <a:rPr lang="en-US" sz="1000" dirty="0" smtClean="0">
                <a:solidFill>
                  <a:schemeClr val="tx2"/>
                </a:solidFill>
              </a:rPr>
              <a:t>Note that data can be queried from both the relational and dimensional data structures.  Some clients prefer to have access to the relational structure (although not recommended), which is why the relational structure is tuned and optimized for query access.  This ensures that if users are accessing the relational data, it does not negatively impact the performance of keeping the cube updated.  All analytics come from the Dimensional data structure, the cube, to ensure fast access and drilling capabilities.  </a:t>
            </a:r>
          </a:p>
          <a:p>
            <a:endParaRPr lang="en-US" sz="1000" dirty="0" smtClean="0">
              <a:solidFill>
                <a:schemeClr val="tx2"/>
              </a:solidFill>
            </a:endParaRPr>
          </a:p>
          <a:p>
            <a:endParaRPr lang="en-US" dirty="0"/>
          </a:p>
        </p:txBody>
      </p:sp>
      <p:sp>
        <p:nvSpPr>
          <p:cNvPr id="4" name="Header Placeholder 3"/>
          <p:cNvSpPr>
            <a:spLocks noGrp="1"/>
          </p:cNvSpPr>
          <p:nvPr>
            <p:ph type="hdr" sz="quarter" idx="10"/>
          </p:nvPr>
        </p:nvSpPr>
        <p:spPr/>
        <p:txBody>
          <a:bodyPr/>
          <a:lstStyle/>
          <a:p>
            <a:r>
              <a:rPr lang="en-US" sz="1400" dirty="0" smtClean="0"/>
              <a:t>Title</a:t>
            </a:r>
          </a:p>
          <a:p>
            <a:r>
              <a:rPr lang="en-US" dirty="0" smtClean="0"/>
              <a:t>Month Year</a:t>
            </a:r>
            <a:endParaRPr lang="en-US" sz="900" dirty="0"/>
          </a:p>
        </p:txBody>
      </p:sp>
      <p:sp>
        <p:nvSpPr>
          <p:cNvPr id="5" name="Slide Number Placeholder 4"/>
          <p:cNvSpPr>
            <a:spLocks noGrp="1"/>
          </p:cNvSpPr>
          <p:nvPr>
            <p:ph type="sldNum" sz="quarter" idx="11"/>
          </p:nvPr>
        </p:nvSpPr>
        <p:spPr/>
        <p:txBody>
          <a:bodyPr/>
          <a:lstStyle/>
          <a:p>
            <a:fld id="{5F679095-8CAF-45E9-9D2F-EC8CB8D41B26}" type="slidenum">
              <a:rPr lang="en-US" smtClean="0"/>
              <a:pPr/>
              <a:t>45</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smtClean="0">
                <a:solidFill>
                  <a:schemeClr val="tx2"/>
                </a:solidFill>
              </a:rPr>
              <a:t>This is a diagram of the entire solution.  Data moving from the data sources moves into the staging system.  Once the data is in the staging system, it is then moved to the relational database. From the relational database, the data is transformed into the dimensional data structure where it is prepared to be loaded into the Analysis Services cube.  The data is then moved into the cube where it is processed as often as the data needs to be to stay as current as possible with the source systems.</a:t>
            </a:r>
          </a:p>
          <a:p>
            <a:endParaRPr lang="en-US" sz="1000" dirty="0" smtClean="0">
              <a:solidFill>
                <a:schemeClr val="tx2"/>
              </a:solidFill>
            </a:endParaRPr>
          </a:p>
          <a:p>
            <a:r>
              <a:rPr lang="en-US" sz="1000" dirty="0" smtClean="0">
                <a:solidFill>
                  <a:schemeClr val="tx2"/>
                </a:solidFill>
              </a:rPr>
              <a:t>Note that data can be queried from both the relational and dimensional data structures.  Some clients prefer to have access to the relational structure (although not recommended), which is why the relational structure is tuned and optimized for query access.  This ensures that if users are accessing the relational data, it does not negatively impact the performance of keeping the cube updated.  All analytics come from the Dimensional data structure, the cube, to ensure fast access and drilling capabilities.  </a:t>
            </a:r>
          </a:p>
          <a:p>
            <a:endParaRPr lang="en-US" sz="1000" dirty="0" smtClean="0">
              <a:solidFill>
                <a:schemeClr val="tx2"/>
              </a:solidFill>
            </a:endParaRPr>
          </a:p>
          <a:p>
            <a:endParaRPr lang="en-US" dirty="0"/>
          </a:p>
        </p:txBody>
      </p:sp>
      <p:sp>
        <p:nvSpPr>
          <p:cNvPr id="4" name="Header Placeholder 3"/>
          <p:cNvSpPr>
            <a:spLocks noGrp="1"/>
          </p:cNvSpPr>
          <p:nvPr>
            <p:ph type="hdr" sz="quarter" idx="10"/>
          </p:nvPr>
        </p:nvSpPr>
        <p:spPr/>
        <p:txBody>
          <a:bodyPr/>
          <a:lstStyle/>
          <a:p>
            <a:r>
              <a:rPr lang="en-US" sz="1400" dirty="0" smtClean="0"/>
              <a:t>Title</a:t>
            </a:r>
          </a:p>
          <a:p>
            <a:r>
              <a:rPr lang="en-US" dirty="0" smtClean="0"/>
              <a:t>Month Year</a:t>
            </a:r>
            <a:endParaRPr lang="en-US" sz="900" dirty="0"/>
          </a:p>
        </p:txBody>
      </p:sp>
      <p:sp>
        <p:nvSpPr>
          <p:cNvPr id="5" name="Slide Number Placeholder 4"/>
          <p:cNvSpPr>
            <a:spLocks noGrp="1"/>
          </p:cNvSpPr>
          <p:nvPr>
            <p:ph type="sldNum" sz="quarter" idx="11"/>
          </p:nvPr>
        </p:nvSpPr>
        <p:spPr/>
        <p:txBody>
          <a:bodyPr/>
          <a:lstStyle/>
          <a:p>
            <a:fld id="{5F679095-8CAF-45E9-9D2F-EC8CB8D41B26}" type="slidenum">
              <a:rPr lang="en-US" smtClean="0"/>
              <a:pPr/>
              <a:t>46</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00" dirty="0" smtClean="0">
                <a:solidFill>
                  <a:schemeClr val="tx2"/>
                </a:solidFill>
              </a:rPr>
              <a:t>This is a diagram of the entire solution.  Data moving from the data sources moves into the staging system.  Once the data is in the staging system, it is then moved to the relational database. From the relational database, the data is transformed into the dimensional data structure where it is prepared to be loaded into the Analysis Services cube.  The data is then moved into the cube where it is processed as often as the data needs to be to stay as current as possible with the source systems.</a:t>
            </a:r>
          </a:p>
          <a:p>
            <a:endParaRPr lang="en-US" sz="1000" dirty="0" smtClean="0">
              <a:solidFill>
                <a:schemeClr val="tx2"/>
              </a:solidFill>
            </a:endParaRPr>
          </a:p>
          <a:p>
            <a:r>
              <a:rPr lang="en-US" sz="1000" dirty="0" smtClean="0">
                <a:solidFill>
                  <a:schemeClr val="tx2"/>
                </a:solidFill>
              </a:rPr>
              <a:t>Note that data can be queried from both the relational and dimensional data structures.  Some clients prefer to have access to the relational structure (although not recommended), which is why the relational structure is tuned and optimized for query access.  This ensures that if users are accessing the relational data, it does not negatively impact the performance of keeping the cube updated.  All analytics come from the Dimensional data structure, the cube, to ensure fast access and drilling capabilities.  </a:t>
            </a:r>
          </a:p>
          <a:p>
            <a:endParaRPr lang="en-US" sz="1000" dirty="0" smtClean="0">
              <a:solidFill>
                <a:schemeClr val="tx2"/>
              </a:solidFill>
            </a:endParaRPr>
          </a:p>
          <a:p>
            <a:endParaRPr lang="en-US" dirty="0"/>
          </a:p>
        </p:txBody>
      </p:sp>
      <p:sp>
        <p:nvSpPr>
          <p:cNvPr id="4" name="Header Placeholder 3"/>
          <p:cNvSpPr>
            <a:spLocks noGrp="1"/>
          </p:cNvSpPr>
          <p:nvPr>
            <p:ph type="hdr" sz="quarter" idx="10"/>
          </p:nvPr>
        </p:nvSpPr>
        <p:spPr/>
        <p:txBody>
          <a:bodyPr/>
          <a:lstStyle/>
          <a:p>
            <a:r>
              <a:rPr lang="en-US" sz="1400" dirty="0" smtClean="0"/>
              <a:t>Title</a:t>
            </a:r>
          </a:p>
          <a:p>
            <a:r>
              <a:rPr lang="en-US" dirty="0" smtClean="0"/>
              <a:t>Month Year</a:t>
            </a:r>
            <a:endParaRPr lang="en-US" sz="900" dirty="0"/>
          </a:p>
        </p:txBody>
      </p:sp>
      <p:sp>
        <p:nvSpPr>
          <p:cNvPr id="5" name="Slide Number Placeholder 4"/>
          <p:cNvSpPr>
            <a:spLocks noGrp="1"/>
          </p:cNvSpPr>
          <p:nvPr>
            <p:ph type="sldNum" sz="quarter" idx="11"/>
          </p:nvPr>
        </p:nvSpPr>
        <p:spPr/>
        <p:txBody>
          <a:bodyPr/>
          <a:lstStyle/>
          <a:p>
            <a:fld id="{5F679095-8CAF-45E9-9D2F-EC8CB8D41B26}" type="slidenum">
              <a:rPr lang="en-US" smtClean="0"/>
              <a:pPr/>
              <a:t>47</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8"/>
          <p:cNvSpPr txBox="1">
            <a:spLocks noGrp="1" noChangeArrowheads="1"/>
          </p:cNvSpPr>
          <p:nvPr/>
        </p:nvSpPr>
        <p:spPr bwMode="auto">
          <a:xfrm>
            <a:off x="0" y="0"/>
            <a:ext cx="2971800" cy="457200"/>
          </a:xfrm>
          <a:prstGeom prst="rect">
            <a:avLst/>
          </a:prstGeom>
          <a:noFill/>
          <a:ln w="9525">
            <a:noFill/>
            <a:miter lim="800000"/>
            <a:headEnd/>
            <a:tailEnd/>
          </a:ln>
        </p:spPr>
        <p:txBody>
          <a:bodyPr/>
          <a:lstStyle/>
          <a:p>
            <a:pPr defTabSz="900113"/>
            <a:r>
              <a:rPr lang="en-US" sz="1200" b="0">
                <a:solidFill>
                  <a:schemeClr val="tx1"/>
                </a:solidFill>
              </a:rPr>
              <a:t>Title</a:t>
            </a:r>
          </a:p>
          <a:p>
            <a:pPr defTabSz="900113"/>
            <a:r>
              <a:rPr lang="en-US" sz="1000" b="0">
                <a:solidFill>
                  <a:schemeClr val="tx1"/>
                </a:solidFill>
              </a:rPr>
              <a:t>Month Year</a:t>
            </a:r>
            <a:endParaRPr lang="en-US" sz="900" b="0">
              <a:solidFill>
                <a:schemeClr val="tx1"/>
              </a:solidFill>
            </a:endParaRPr>
          </a:p>
        </p:txBody>
      </p:sp>
      <p:sp>
        <p:nvSpPr>
          <p:cNvPr id="30722" name="Rectangle 9"/>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defTabSz="900113"/>
            <a:fld id="{BE2747A0-C92A-4633-A84D-4321D40B8BA3}" type="slidenum">
              <a:rPr lang="en-US" sz="1200" b="0">
                <a:solidFill>
                  <a:schemeClr val="tx1"/>
                </a:solidFill>
              </a:rPr>
              <a:pPr algn="r" defTabSz="900113"/>
              <a:t>48</a:t>
            </a:fld>
            <a:endParaRPr lang="en-US" sz="1200" b="0">
              <a:solidFill>
                <a:schemeClr val="tx1"/>
              </a:solidFill>
            </a:endParaRPr>
          </a:p>
        </p:txBody>
      </p:sp>
      <p:sp>
        <p:nvSpPr>
          <p:cNvPr id="30723" name="Rectangle 2"/>
          <p:cNvSpPr>
            <a:spLocks noGrp="1" noRot="1" noChangeAspect="1" noChangeArrowheads="1" noTextEdit="1"/>
          </p:cNvSpPr>
          <p:nvPr>
            <p:ph type="sldImg"/>
          </p:nvPr>
        </p:nvSpPr>
        <p:spPr>
          <a:xfrm>
            <a:off x="2055813" y="754063"/>
            <a:ext cx="2743200" cy="2058987"/>
          </a:xfrm>
          <a:ln/>
        </p:spPr>
      </p:sp>
      <p:sp>
        <p:nvSpPr>
          <p:cNvPr id="30724" name="Rectangle 3"/>
          <p:cNvSpPr>
            <a:spLocks noGrp="1" noChangeArrowheads="1"/>
          </p:cNvSpPr>
          <p:nvPr>
            <p:ph type="body" idx="1"/>
          </p:nvPr>
        </p:nvSpPr>
        <p:spPr>
          <a:xfrm>
            <a:off x="452438" y="3017838"/>
            <a:ext cx="5953125" cy="5745162"/>
          </a:xfrm>
          <a:noFill/>
          <a:ln/>
        </p:spPr>
        <p:txBody>
          <a:bodyPr/>
          <a:lstStyle/>
          <a:p>
            <a:pPr eaLnBrk="1" hangingPunct="1"/>
            <a:endParaRPr lang="en-U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hdr" sz="quarter"/>
          </p:nvPr>
        </p:nvSpPr>
        <p:spPr>
          <a:ln/>
        </p:spPr>
        <p:txBody>
          <a:bodyPr/>
          <a:lstStyle/>
          <a:p>
            <a:r>
              <a:rPr lang="en-US" sz="1400" dirty="0"/>
              <a:t>Title</a:t>
            </a:r>
          </a:p>
          <a:p>
            <a:r>
              <a:rPr lang="en-US" b="0" dirty="0"/>
              <a:t>Month Year</a:t>
            </a:r>
            <a:endParaRPr lang="en-US" sz="900" dirty="0"/>
          </a:p>
        </p:txBody>
      </p:sp>
      <p:sp>
        <p:nvSpPr>
          <p:cNvPr id="5" name="Rectangle 9"/>
          <p:cNvSpPr>
            <a:spLocks noGrp="1" noChangeArrowheads="1"/>
          </p:cNvSpPr>
          <p:nvPr>
            <p:ph type="sldNum" sz="quarter" idx="5"/>
          </p:nvPr>
        </p:nvSpPr>
        <p:spPr>
          <a:ln/>
        </p:spPr>
        <p:txBody>
          <a:bodyPr/>
          <a:lstStyle/>
          <a:p>
            <a:fld id="{32B38563-3362-405B-B25C-2006E5B786A3}" type="slidenum">
              <a:rPr lang="en-US"/>
              <a:pPr/>
              <a:t>50</a:t>
            </a:fld>
            <a:endParaRPr lang="en-US"/>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2"/>
          <p:cNvSpPr>
            <a:spLocks noChangeArrowheads="1"/>
          </p:cNvSpPr>
          <p:nvPr/>
        </p:nvSpPr>
        <p:spPr bwMode="gray">
          <a:xfrm>
            <a:off x="8834438" y="6735763"/>
            <a:ext cx="288925" cy="122237"/>
          </a:xfrm>
          <a:prstGeom prst="rect">
            <a:avLst/>
          </a:prstGeom>
          <a:noFill/>
          <a:ln w="12700">
            <a:noFill/>
            <a:miter lim="800000"/>
            <a:headEnd/>
            <a:tailEnd/>
          </a:ln>
          <a:effectLst/>
        </p:spPr>
        <p:txBody>
          <a:bodyPr lIns="0" tIns="0" rIns="0" bIns="0">
            <a:spAutoFit/>
          </a:bodyPr>
          <a:lstStyle/>
          <a:p>
            <a:pPr algn="r" eaLnBrk="0" hangingPunct="0">
              <a:defRPr/>
            </a:pPr>
            <a:fld id="{DBE222EE-EDF5-4838-AC62-3D0FB74697BD}" type="slidenum">
              <a:rPr lang="en-US" sz="800">
                <a:solidFill>
                  <a:schemeClr val="accent1"/>
                </a:solidFill>
              </a:rPr>
              <a:pPr algn="r" eaLnBrk="0" hangingPunct="0">
                <a:defRPr/>
              </a:pPr>
              <a:t>‹#›</a:t>
            </a:fld>
            <a:endParaRPr lang="en-US" sz="800">
              <a:solidFill>
                <a:schemeClr val="accent1"/>
              </a:solidFill>
            </a:endParaRPr>
          </a:p>
        </p:txBody>
      </p:sp>
      <p:sp>
        <p:nvSpPr>
          <p:cNvPr id="5" name="Text Box 5"/>
          <p:cNvSpPr txBox="1">
            <a:spLocks noChangeArrowheads="1"/>
          </p:cNvSpPr>
          <p:nvPr/>
        </p:nvSpPr>
        <p:spPr bwMode="gray">
          <a:xfrm>
            <a:off x="712788" y="6719888"/>
            <a:ext cx="2173287" cy="122237"/>
          </a:xfrm>
          <a:prstGeom prst="rect">
            <a:avLst/>
          </a:prstGeom>
          <a:noFill/>
          <a:ln w="9525">
            <a:noFill/>
            <a:miter lim="800000"/>
            <a:headEnd/>
            <a:tailEnd/>
          </a:ln>
          <a:effectLst/>
        </p:spPr>
        <p:txBody>
          <a:bodyPr wrap="none" lIns="0" tIns="0" rIns="0" bIns="0" anchor="ctr">
            <a:spAutoFit/>
          </a:bodyPr>
          <a:lstStyle/>
          <a:p>
            <a:pPr algn="l">
              <a:tabLst>
                <a:tab pos="9090025" algn="r"/>
              </a:tabLst>
              <a:defRPr/>
            </a:pPr>
            <a:r>
              <a:rPr lang="en-US" sz="800" b="1">
                <a:solidFill>
                  <a:schemeClr val="accent1"/>
                </a:solidFill>
              </a:rPr>
              <a:t>EMC CONFIDENTIAL—INTERNAL USE ONLY</a:t>
            </a:r>
          </a:p>
        </p:txBody>
      </p:sp>
      <p:sp>
        <p:nvSpPr>
          <p:cNvPr id="6147" name="Rectangle 3"/>
          <p:cNvSpPr>
            <a:spLocks noGrp="1" noChangeArrowheads="1"/>
          </p:cNvSpPr>
          <p:nvPr>
            <p:ph type="subTitle" idx="1"/>
          </p:nvPr>
        </p:nvSpPr>
        <p:spPr>
          <a:xfrm>
            <a:off x="712788" y="3775075"/>
            <a:ext cx="6624637" cy="274638"/>
          </a:xfrm>
        </p:spPr>
        <p:txBody>
          <a:bodyPr>
            <a:spAutoFit/>
          </a:bodyPr>
          <a:lstStyle>
            <a:lvl1pPr marL="0" indent="0">
              <a:spcBef>
                <a:spcPct val="0"/>
              </a:spcBef>
              <a:buFont typeface="Wingdings" pitchFamily="2" charset="2"/>
              <a:buNone/>
              <a:defRPr>
                <a:solidFill>
                  <a:srgbClr val="A0CF41"/>
                </a:solidFill>
              </a:defRPr>
            </a:lvl1pPr>
          </a:lstStyle>
          <a:p>
            <a:r>
              <a:rPr lang="en-US"/>
              <a:t>Click to edit Master subtitle style</a:t>
            </a:r>
          </a:p>
        </p:txBody>
      </p:sp>
      <p:sp>
        <p:nvSpPr>
          <p:cNvPr id="6148" name="Rectangle 4"/>
          <p:cNvSpPr>
            <a:spLocks noGrp="1" noChangeArrowheads="1"/>
          </p:cNvSpPr>
          <p:nvPr>
            <p:ph type="ctrTitle"/>
          </p:nvPr>
        </p:nvSpPr>
        <p:spPr>
          <a:xfrm>
            <a:off x="712788" y="2219325"/>
            <a:ext cx="6624637" cy="1152525"/>
          </a:xfrm>
        </p:spPr>
        <p:txBody>
          <a:bodyPr/>
          <a:lstStyle>
            <a:lvl1pPr>
              <a:defRPr/>
            </a:lvl1pPr>
          </a:lstStyle>
          <a:p>
            <a:r>
              <a:rPr lang="en-US"/>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66713" y="1585913"/>
            <a:ext cx="4129087" cy="50117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85913"/>
            <a:ext cx="4129088" cy="50117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5438" y="146050"/>
            <a:ext cx="2101850" cy="6451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66713" y="146050"/>
            <a:ext cx="6156325" cy="6451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Header - Right">
    <p:spTree>
      <p:nvGrpSpPr>
        <p:cNvPr id="1" name=""/>
        <p:cNvGrpSpPr/>
        <p:nvPr/>
      </p:nvGrpSpPr>
      <p:grpSpPr>
        <a:xfrm>
          <a:off x="0" y="0"/>
          <a:ext cx="0" cy="0"/>
          <a:chOff x="0" y="0"/>
          <a:chExt cx="0" cy="0"/>
        </a:xfrm>
      </p:grpSpPr>
      <p:sp>
        <p:nvSpPr>
          <p:cNvPr id="3" name="AutoShape 5"/>
          <p:cNvSpPr>
            <a:spLocks noChangeArrowheads="1"/>
          </p:cNvSpPr>
          <p:nvPr userDrawn="1"/>
        </p:nvSpPr>
        <p:spPr bwMode="auto">
          <a:xfrm>
            <a:off x="518984" y="1219200"/>
            <a:ext cx="8091616" cy="1828800"/>
          </a:xfrm>
          <a:prstGeom prst="roundRect">
            <a:avLst>
              <a:gd name="adj" fmla="val 3898"/>
            </a:avLst>
          </a:prstGeom>
          <a:solidFill>
            <a:srgbClr val="EEEEEE"/>
          </a:solidFill>
          <a:ln w="9525" algn="ctr">
            <a:solidFill>
              <a:schemeClr val="bg1">
                <a:lumMod val="75000"/>
              </a:schemeClr>
            </a:solidFill>
            <a:round/>
            <a:headEnd/>
            <a:tailEnd/>
          </a:ln>
          <a:effectLst/>
        </p:spPr>
        <p:txBody>
          <a:bodyPr lIns="45720" rIns="45720"/>
          <a:lstStyle/>
          <a:p>
            <a:endParaRPr lang="en-US" sz="1600" b="1" dirty="0">
              <a:solidFill>
                <a:srgbClr val="0070C0"/>
              </a:solidFill>
              <a:latin typeface="MetaBold-Roman" pitchFamily="34" charset="0"/>
            </a:endParaRPr>
          </a:p>
        </p:txBody>
      </p:sp>
      <p:sp>
        <p:nvSpPr>
          <p:cNvPr id="4" name="AutoShape 5"/>
          <p:cNvSpPr>
            <a:spLocks noChangeArrowheads="1"/>
          </p:cNvSpPr>
          <p:nvPr userDrawn="1"/>
        </p:nvSpPr>
        <p:spPr bwMode="auto">
          <a:xfrm>
            <a:off x="580768" y="1295400"/>
            <a:ext cx="7953632" cy="1676400"/>
          </a:xfrm>
          <a:prstGeom prst="roundRect">
            <a:avLst>
              <a:gd name="adj" fmla="val 3898"/>
            </a:avLst>
          </a:prstGeom>
          <a:gradFill flip="none" rotWithShape="1">
            <a:gsLst>
              <a:gs pos="0">
                <a:schemeClr val="tx2">
                  <a:lumMod val="50000"/>
                </a:schemeClr>
              </a:gs>
              <a:gs pos="61000">
                <a:schemeClr val="tx2">
                  <a:lumMod val="75000"/>
                  <a:alpha val="75000"/>
                </a:schemeClr>
              </a:gs>
              <a:gs pos="100000">
                <a:schemeClr val="accent1">
                  <a:lumMod val="60000"/>
                  <a:lumOff val="40000"/>
                </a:schemeClr>
              </a:gs>
            </a:gsLst>
            <a:lin ang="5400000" scaled="1"/>
            <a:tileRect/>
          </a:gradFill>
          <a:ln w="9525" algn="ctr">
            <a:solidFill>
              <a:schemeClr val="bg1">
                <a:lumMod val="75000"/>
              </a:schemeClr>
            </a:solidFill>
            <a:round/>
            <a:headEnd/>
            <a:tailEnd/>
          </a:ln>
          <a:effectLst/>
        </p:spPr>
        <p:txBody>
          <a:bodyPr lIns="45720" rIns="45720"/>
          <a:lstStyle/>
          <a:p>
            <a:endParaRPr lang="en-US" sz="1600" b="1" dirty="0">
              <a:solidFill>
                <a:srgbClr val="92D050"/>
              </a:solidFill>
            </a:endParaRPr>
          </a:p>
        </p:txBody>
      </p:sp>
      <p:sp>
        <p:nvSpPr>
          <p:cNvPr id="5" name="Rectangle 4"/>
          <p:cNvSpPr/>
          <p:nvPr userDrawn="1"/>
        </p:nvSpPr>
        <p:spPr bwMode="auto">
          <a:xfrm>
            <a:off x="5486400" y="1219200"/>
            <a:ext cx="2667000" cy="1828800"/>
          </a:xfrm>
          <a:prstGeom prst="rect">
            <a:avLst/>
          </a:prstGeom>
          <a:solidFill>
            <a:schemeClr val="tx2"/>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endParaRPr>
          </a:p>
        </p:txBody>
      </p:sp>
      <p:sp>
        <p:nvSpPr>
          <p:cNvPr id="6" name="Text Placeholder 2"/>
          <p:cNvSpPr>
            <a:spLocks noGrp="1"/>
          </p:cNvSpPr>
          <p:nvPr>
            <p:ph type="body" idx="1" hasCustomPrompt="1"/>
          </p:nvPr>
        </p:nvSpPr>
        <p:spPr>
          <a:xfrm>
            <a:off x="762000" y="3276600"/>
            <a:ext cx="4419600" cy="2209800"/>
          </a:xfrm>
        </p:spPr>
        <p:txBody>
          <a:bodyPr anchor="t"/>
          <a:lstStyle>
            <a:lvl1pPr marL="0" indent="0">
              <a:lnSpc>
                <a:spcPct val="100000"/>
              </a:lnSpc>
              <a:buNone/>
              <a:defRPr sz="1600" b="0">
                <a:solidFill>
                  <a:schemeClr val="bg1">
                    <a:lumMod val="65000"/>
                  </a:schemeClr>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 testing the style of content.</a:t>
            </a:r>
          </a:p>
        </p:txBody>
      </p:sp>
      <p:sp>
        <p:nvSpPr>
          <p:cNvPr id="7" name="Title 1"/>
          <p:cNvSpPr>
            <a:spLocks noGrp="1"/>
          </p:cNvSpPr>
          <p:nvPr>
            <p:ph type="title"/>
          </p:nvPr>
        </p:nvSpPr>
        <p:spPr>
          <a:xfrm>
            <a:off x="761999" y="1524000"/>
            <a:ext cx="4419601" cy="1295401"/>
          </a:xfrm>
        </p:spPr>
        <p:txBody>
          <a:bodyPr anchor="b"/>
          <a:lstStyle>
            <a:lvl1pPr algn="l">
              <a:defRPr sz="2400" b="0" i="0" cap="none" baseline="0">
                <a:solidFill>
                  <a:schemeClr val="bg1"/>
                </a:solidFill>
              </a:defRPr>
            </a:lvl1pPr>
          </a:lstStyle>
          <a:p>
            <a:r>
              <a:rPr lang="en-US" dirty="0" smtClean="0"/>
              <a:t>Click to edit Master title style</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 Header Left">
    <p:spTree>
      <p:nvGrpSpPr>
        <p:cNvPr id="1" name=""/>
        <p:cNvGrpSpPr/>
        <p:nvPr/>
      </p:nvGrpSpPr>
      <p:grpSpPr>
        <a:xfrm>
          <a:off x="0" y="0"/>
          <a:ext cx="0" cy="0"/>
          <a:chOff x="0" y="0"/>
          <a:chExt cx="0" cy="0"/>
        </a:xfrm>
      </p:grpSpPr>
      <p:sp>
        <p:nvSpPr>
          <p:cNvPr id="7" name="Text Placeholder 2"/>
          <p:cNvSpPr>
            <a:spLocks noGrp="1"/>
          </p:cNvSpPr>
          <p:nvPr>
            <p:ph type="body" idx="1" hasCustomPrompt="1"/>
          </p:nvPr>
        </p:nvSpPr>
        <p:spPr>
          <a:xfrm>
            <a:off x="3962400" y="3276600"/>
            <a:ext cx="4419600" cy="2209800"/>
          </a:xfrm>
        </p:spPr>
        <p:txBody>
          <a:bodyPr anchor="t"/>
          <a:lstStyle>
            <a:lvl1pPr marL="0" indent="0">
              <a:lnSpc>
                <a:spcPct val="150000"/>
              </a:lnSpc>
              <a:buNone/>
              <a:defRPr sz="1800" b="0">
                <a:solidFill>
                  <a:schemeClr val="bg1">
                    <a:lumMod val="65000"/>
                  </a:schemeClr>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 testing the style of content.</a:t>
            </a:r>
          </a:p>
        </p:txBody>
      </p:sp>
      <p:sp>
        <p:nvSpPr>
          <p:cNvPr id="8" name="AutoShape 5"/>
          <p:cNvSpPr>
            <a:spLocks noChangeArrowheads="1"/>
          </p:cNvSpPr>
          <p:nvPr userDrawn="1"/>
        </p:nvSpPr>
        <p:spPr bwMode="auto">
          <a:xfrm>
            <a:off x="518984" y="1219200"/>
            <a:ext cx="8091616" cy="1828800"/>
          </a:xfrm>
          <a:prstGeom prst="roundRect">
            <a:avLst>
              <a:gd name="adj" fmla="val 3898"/>
            </a:avLst>
          </a:prstGeom>
          <a:solidFill>
            <a:srgbClr val="EEEEEE"/>
          </a:solidFill>
          <a:ln w="9525" algn="ctr">
            <a:solidFill>
              <a:schemeClr val="bg1">
                <a:lumMod val="75000"/>
              </a:schemeClr>
            </a:solidFill>
            <a:round/>
            <a:headEnd/>
            <a:tailEnd/>
          </a:ln>
          <a:effectLst/>
        </p:spPr>
        <p:txBody>
          <a:bodyPr lIns="45720" rIns="45720"/>
          <a:lstStyle/>
          <a:p>
            <a:endParaRPr lang="en-US" sz="1600" b="1" dirty="0">
              <a:solidFill>
                <a:srgbClr val="0070C0"/>
              </a:solidFill>
              <a:latin typeface="MetaBold-Roman" pitchFamily="34" charset="0"/>
            </a:endParaRPr>
          </a:p>
        </p:txBody>
      </p:sp>
      <p:sp>
        <p:nvSpPr>
          <p:cNvPr id="9" name="AutoShape 5"/>
          <p:cNvSpPr>
            <a:spLocks noChangeArrowheads="1"/>
          </p:cNvSpPr>
          <p:nvPr userDrawn="1"/>
        </p:nvSpPr>
        <p:spPr bwMode="auto">
          <a:xfrm>
            <a:off x="580768" y="1295400"/>
            <a:ext cx="7953632" cy="1676400"/>
          </a:xfrm>
          <a:prstGeom prst="roundRect">
            <a:avLst>
              <a:gd name="adj" fmla="val 3898"/>
            </a:avLst>
          </a:prstGeom>
          <a:gradFill flip="none" rotWithShape="1">
            <a:gsLst>
              <a:gs pos="0">
                <a:schemeClr val="tx2">
                  <a:lumMod val="50000"/>
                </a:schemeClr>
              </a:gs>
              <a:gs pos="61000">
                <a:schemeClr val="tx2">
                  <a:lumMod val="75000"/>
                  <a:alpha val="75000"/>
                </a:schemeClr>
              </a:gs>
              <a:gs pos="100000">
                <a:schemeClr val="accent1">
                  <a:lumMod val="60000"/>
                  <a:lumOff val="40000"/>
                </a:schemeClr>
              </a:gs>
            </a:gsLst>
            <a:lin ang="5400000" scaled="1"/>
            <a:tileRect/>
          </a:gradFill>
          <a:ln w="9525" algn="ctr">
            <a:solidFill>
              <a:schemeClr val="bg1">
                <a:lumMod val="75000"/>
              </a:schemeClr>
            </a:solidFill>
            <a:round/>
            <a:headEnd/>
            <a:tailEnd/>
          </a:ln>
          <a:effectLst/>
        </p:spPr>
        <p:txBody>
          <a:bodyPr lIns="45720" rIns="45720"/>
          <a:lstStyle/>
          <a:p>
            <a:endParaRPr lang="en-US" sz="1600" b="1" dirty="0">
              <a:solidFill>
                <a:srgbClr val="92D050"/>
              </a:solidFill>
            </a:endParaRPr>
          </a:p>
        </p:txBody>
      </p:sp>
      <p:sp>
        <p:nvSpPr>
          <p:cNvPr id="10" name="Title 1"/>
          <p:cNvSpPr>
            <a:spLocks noGrp="1"/>
          </p:cNvSpPr>
          <p:nvPr>
            <p:ph type="title"/>
          </p:nvPr>
        </p:nvSpPr>
        <p:spPr>
          <a:xfrm>
            <a:off x="3962399" y="1524000"/>
            <a:ext cx="4419601" cy="1295401"/>
          </a:xfrm>
        </p:spPr>
        <p:txBody>
          <a:bodyPr anchor="b"/>
          <a:lstStyle>
            <a:lvl1pPr algn="l">
              <a:defRPr sz="2400" b="0" i="0" cap="none" baseline="0">
                <a:solidFill>
                  <a:schemeClr val="bg1"/>
                </a:solidFill>
              </a:defRPr>
            </a:lvl1pPr>
          </a:lstStyle>
          <a:p>
            <a:r>
              <a:rPr lang="en-US" dirty="0" smtClean="0"/>
              <a:t>Click to edit Master title style</a:t>
            </a:r>
            <a:endParaRPr lang="en-US" dirty="0"/>
          </a:p>
        </p:txBody>
      </p:sp>
      <p:sp>
        <p:nvSpPr>
          <p:cNvPr id="11" name="Rectangle 10"/>
          <p:cNvSpPr/>
          <p:nvPr userDrawn="1"/>
        </p:nvSpPr>
        <p:spPr bwMode="auto">
          <a:xfrm>
            <a:off x="990600" y="1219200"/>
            <a:ext cx="2667000" cy="1828800"/>
          </a:xfrm>
          <a:prstGeom prst="rect">
            <a:avLst/>
          </a:prstGeom>
          <a:solidFill>
            <a:schemeClr val="tx2"/>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Header - Left">
    <p:spTree>
      <p:nvGrpSpPr>
        <p:cNvPr id="1" name=""/>
        <p:cNvGrpSpPr/>
        <p:nvPr/>
      </p:nvGrpSpPr>
      <p:grpSpPr>
        <a:xfrm>
          <a:off x="0" y="0"/>
          <a:ext cx="0" cy="0"/>
          <a:chOff x="0" y="0"/>
          <a:chExt cx="0" cy="0"/>
        </a:xfrm>
      </p:grpSpPr>
      <p:sp>
        <p:nvSpPr>
          <p:cNvPr id="3" name="AutoShape 5"/>
          <p:cNvSpPr>
            <a:spLocks noChangeArrowheads="1"/>
          </p:cNvSpPr>
          <p:nvPr userDrawn="1"/>
        </p:nvSpPr>
        <p:spPr bwMode="auto">
          <a:xfrm>
            <a:off x="518984" y="1219200"/>
            <a:ext cx="8091616" cy="1828800"/>
          </a:xfrm>
          <a:prstGeom prst="roundRect">
            <a:avLst>
              <a:gd name="adj" fmla="val 3898"/>
            </a:avLst>
          </a:prstGeom>
          <a:solidFill>
            <a:srgbClr val="EEEEEE"/>
          </a:solidFill>
          <a:ln w="9525" algn="ctr">
            <a:solidFill>
              <a:schemeClr val="bg1">
                <a:lumMod val="75000"/>
              </a:schemeClr>
            </a:solidFill>
            <a:round/>
            <a:headEnd/>
            <a:tailEnd/>
          </a:ln>
          <a:effectLst/>
        </p:spPr>
        <p:txBody>
          <a:bodyPr lIns="45720" rIns="45720"/>
          <a:lstStyle/>
          <a:p>
            <a:endParaRPr lang="en-US" sz="1600" b="1" dirty="0">
              <a:solidFill>
                <a:srgbClr val="0070C0"/>
              </a:solidFill>
              <a:latin typeface="MetaBold-Roman" pitchFamily="34" charset="0"/>
            </a:endParaRPr>
          </a:p>
        </p:txBody>
      </p:sp>
      <p:sp>
        <p:nvSpPr>
          <p:cNvPr id="4" name="AutoShape 5"/>
          <p:cNvSpPr>
            <a:spLocks noChangeArrowheads="1"/>
          </p:cNvSpPr>
          <p:nvPr userDrawn="1"/>
        </p:nvSpPr>
        <p:spPr bwMode="auto">
          <a:xfrm>
            <a:off x="580768" y="1295400"/>
            <a:ext cx="7953632" cy="1676400"/>
          </a:xfrm>
          <a:prstGeom prst="roundRect">
            <a:avLst>
              <a:gd name="adj" fmla="val 3898"/>
            </a:avLst>
          </a:prstGeom>
          <a:gradFill flip="none" rotWithShape="1">
            <a:gsLst>
              <a:gs pos="0">
                <a:schemeClr val="tx2">
                  <a:lumMod val="50000"/>
                </a:schemeClr>
              </a:gs>
              <a:gs pos="61000">
                <a:schemeClr val="tx2">
                  <a:lumMod val="75000"/>
                  <a:alpha val="75000"/>
                </a:schemeClr>
              </a:gs>
              <a:gs pos="100000">
                <a:schemeClr val="accent1">
                  <a:lumMod val="60000"/>
                  <a:lumOff val="40000"/>
                </a:schemeClr>
              </a:gs>
            </a:gsLst>
            <a:lin ang="5400000" scaled="1"/>
            <a:tileRect/>
          </a:gradFill>
          <a:ln w="9525" algn="ctr">
            <a:solidFill>
              <a:schemeClr val="bg1">
                <a:lumMod val="75000"/>
              </a:schemeClr>
            </a:solidFill>
            <a:round/>
            <a:headEnd/>
            <a:tailEnd/>
          </a:ln>
          <a:effectLst/>
        </p:spPr>
        <p:txBody>
          <a:bodyPr lIns="45720" rIns="45720"/>
          <a:lstStyle/>
          <a:p>
            <a:endParaRPr lang="en-US" sz="1600" b="1" dirty="0">
              <a:solidFill>
                <a:srgbClr val="92D050"/>
              </a:solidFill>
            </a:endParaRPr>
          </a:p>
        </p:txBody>
      </p:sp>
      <p:sp>
        <p:nvSpPr>
          <p:cNvPr id="5" name="Rectangle 4"/>
          <p:cNvSpPr/>
          <p:nvPr userDrawn="1"/>
        </p:nvSpPr>
        <p:spPr bwMode="auto">
          <a:xfrm>
            <a:off x="972456" y="1219200"/>
            <a:ext cx="2667000" cy="1828800"/>
          </a:xfrm>
          <a:prstGeom prst="rect">
            <a:avLst/>
          </a:prstGeom>
          <a:solidFill>
            <a:schemeClr val="tx2"/>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endParaRPr>
          </a:p>
        </p:txBody>
      </p:sp>
      <p:sp>
        <p:nvSpPr>
          <p:cNvPr id="6" name="Text Placeholder 2"/>
          <p:cNvSpPr>
            <a:spLocks noGrp="1"/>
          </p:cNvSpPr>
          <p:nvPr>
            <p:ph type="body" idx="1" hasCustomPrompt="1"/>
          </p:nvPr>
        </p:nvSpPr>
        <p:spPr>
          <a:xfrm>
            <a:off x="3886200" y="3276600"/>
            <a:ext cx="4419600" cy="2209800"/>
          </a:xfrm>
        </p:spPr>
        <p:txBody>
          <a:bodyPr anchor="t"/>
          <a:lstStyle>
            <a:lvl1pPr marL="0" indent="0">
              <a:lnSpc>
                <a:spcPct val="100000"/>
              </a:lnSpc>
              <a:buNone/>
              <a:defRPr sz="1600" b="0">
                <a:solidFill>
                  <a:schemeClr val="bg1">
                    <a:lumMod val="65000"/>
                  </a:schemeClr>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 testing the style of content.</a:t>
            </a:r>
          </a:p>
        </p:txBody>
      </p:sp>
      <p:sp>
        <p:nvSpPr>
          <p:cNvPr id="7" name="Title 1"/>
          <p:cNvSpPr>
            <a:spLocks noGrp="1"/>
          </p:cNvSpPr>
          <p:nvPr>
            <p:ph type="title"/>
          </p:nvPr>
        </p:nvSpPr>
        <p:spPr>
          <a:xfrm>
            <a:off x="3886199" y="1524000"/>
            <a:ext cx="4419601" cy="1295401"/>
          </a:xfrm>
        </p:spPr>
        <p:txBody>
          <a:bodyPr anchor="b"/>
          <a:lstStyle>
            <a:lvl1pPr algn="l">
              <a:defRPr sz="2400" b="0" i="0" cap="none" baseline="0">
                <a:solidFill>
                  <a:schemeClr val="bg1"/>
                </a:solidFill>
              </a:defRPr>
            </a:lvl1pPr>
          </a:lstStyle>
          <a:p>
            <a:r>
              <a:rPr lang="en-US" dirty="0" smtClean="0"/>
              <a:t>Click to edit Master title style</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219200" y="990600"/>
            <a:ext cx="7772400" cy="685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874838"/>
            <a:ext cx="8734425" cy="4373562"/>
          </a:xfrm>
        </p:spPr>
        <p:txBody>
          <a:bodyPr/>
          <a:lstStyle/>
          <a:p>
            <a:pPr lvl="0"/>
            <a:endParaRPr lang="en-US" noProof="0" dirty="0" smtClean="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2050" name="Picture 2" descr="blue texture 4"/>
          <p:cNvPicPr>
            <a:picLocks noChangeAspect="1" noChangeArrowheads="1"/>
          </p:cNvPicPr>
          <p:nvPr/>
        </p:nvPicPr>
        <p:blipFill>
          <a:blip r:embed="rId17"/>
          <a:srcRect/>
          <a:stretch>
            <a:fillRect/>
          </a:stretch>
        </p:blipFill>
        <p:spPr bwMode="auto">
          <a:xfrm>
            <a:off x="0" y="0"/>
            <a:ext cx="9144000" cy="1209675"/>
          </a:xfrm>
          <a:prstGeom prst="rect">
            <a:avLst/>
          </a:prstGeom>
          <a:noFill/>
          <a:ln w="9525">
            <a:noFill/>
            <a:miter lim="800000"/>
            <a:headEnd/>
            <a:tailEnd/>
          </a:ln>
        </p:spPr>
      </p:pic>
      <p:sp>
        <p:nvSpPr>
          <p:cNvPr id="2051" name="Rectangle 3"/>
          <p:cNvSpPr>
            <a:spLocks noGrp="1" noChangeArrowheads="1"/>
          </p:cNvSpPr>
          <p:nvPr>
            <p:ph type="body" idx="1"/>
          </p:nvPr>
        </p:nvSpPr>
        <p:spPr bwMode="gray">
          <a:xfrm>
            <a:off x="366713" y="1585913"/>
            <a:ext cx="8410575" cy="50117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052" name="Rectangle 4"/>
          <p:cNvSpPr>
            <a:spLocks noGrp="1" noChangeArrowheads="1"/>
          </p:cNvSpPr>
          <p:nvPr>
            <p:ph type="title"/>
          </p:nvPr>
        </p:nvSpPr>
        <p:spPr bwMode="gray">
          <a:xfrm>
            <a:off x="366713" y="146050"/>
            <a:ext cx="6913562" cy="690563"/>
          </a:xfrm>
          <a:prstGeom prst="rect">
            <a:avLst/>
          </a:prstGeom>
          <a:noFill/>
          <a:ln w="9525" algn="ctr">
            <a:noFill/>
            <a:miter lim="800000"/>
            <a:headEnd/>
            <a:tailEnd/>
          </a:ln>
        </p:spPr>
        <p:txBody>
          <a:bodyPr vert="horz" wrap="square" lIns="0" tIns="0" rIns="0" bIns="0" numCol="1" anchor="b" anchorCtr="0" compatLnSpc="1">
            <a:prstTxWarp prst="textNoShape">
              <a:avLst/>
            </a:prstTxWarp>
          </a:bodyPr>
          <a:lstStyle/>
          <a:p>
            <a:pPr lvl="0"/>
            <a:r>
              <a:rPr lang="en-US" smtClean="0"/>
              <a:t>Click to edit Master title style</a:t>
            </a:r>
          </a:p>
        </p:txBody>
      </p:sp>
      <p:sp>
        <p:nvSpPr>
          <p:cNvPr id="5125" name="Rectangle 5"/>
          <p:cNvSpPr>
            <a:spLocks noChangeArrowheads="1"/>
          </p:cNvSpPr>
          <p:nvPr/>
        </p:nvSpPr>
        <p:spPr bwMode="gray">
          <a:xfrm>
            <a:off x="8834438" y="6735763"/>
            <a:ext cx="288925" cy="122237"/>
          </a:xfrm>
          <a:prstGeom prst="rect">
            <a:avLst/>
          </a:prstGeom>
          <a:noFill/>
          <a:ln w="12700">
            <a:noFill/>
            <a:miter lim="800000"/>
            <a:headEnd/>
            <a:tailEnd/>
          </a:ln>
          <a:effectLst/>
        </p:spPr>
        <p:txBody>
          <a:bodyPr lIns="0" tIns="0" rIns="0" bIns="0">
            <a:spAutoFit/>
          </a:bodyPr>
          <a:lstStyle/>
          <a:p>
            <a:pPr algn="r" eaLnBrk="0" hangingPunct="0">
              <a:defRPr/>
            </a:pPr>
            <a:fld id="{9BFAECC5-4EBA-48DD-BB90-83B727644ADB}" type="slidenum">
              <a:rPr lang="en-US" sz="800"/>
              <a:pPr algn="r" eaLnBrk="0" hangingPunct="0">
                <a:defRPr/>
              </a:pPr>
              <a:t>‹#›</a:t>
            </a:fld>
            <a:endParaRPr lang="en-US" sz="800"/>
          </a:p>
        </p:txBody>
      </p:sp>
      <p:sp>
        <p:nvSpPr>
          <p:cNvPr id="5126" name="Text Box 6"/>
          <p:cNvSpPr txBox="1">
            <a:spLocks noChangeArrowheads="1"/>
          </p:cNvSpPr>
          <p:nvPr/>
        </p:nvSpPr>
        <p:spPr bwMode="gray">
          <a:xfrm>
            <a:off x="366713" y="6719888"/>
            <a:ext cx="2173287" cy="122237"/>
          </a:xfrm>
          <a:prstGeom prst="rect">
            <a:avLst/>
          </a:prstGeom>
          <a:noFill/>
          <a:ln w="9525">
            <a:noFill/>
            <a:miter lim="800000"/>
            <a:headEnd/>
            <a:tailEnd/>
          </a:ln>
          <a:effectLst/>
        </p:spPr>
        <p:txBody>
          <a:bodyPr wrap="none" lIns="0" tIns="0" rIns="0" bIns="0" anchor="ctr">
            <a:spAutoFit/>
          </a:bodyPr>
          <a:lstStyle/>
          <a:p>
            <a:pPr algn="l">
              <a:tabLst>
                <a:tab pos="9090025" algn="r"/>
              </a:tabLst>
              <a:defRPr/>
            </a:pPr>
            <a:r>
              <a:rPr lang="en-US" sz="800" b="1"/>
              <a:t>EMC CONFIDENTIAL—INTERNAL USE ONLY</a:t>
            </a:r>
          </a:p>
        </p:txBody>
      </p:sp>
    </p:spTree>
  </p:cSld>
  <p:clrMap bg1="lt1" tx1="dk1" bg2="lt2" tx2="dk2" accent1="accent1" accent2="accent2" accent3="accent3" accent4="accent4" accent5="accent5" accent6="accent6" hlink="hlink" folHlink="folHlink"/>
  <p:sldLayoutIdLst>
    <p:sldLayoutId id="2147483684" r:id="rId1"/>
    <p:sldLayoutId id="2147483683" r:id="rId2"/>
    <p:sldLayoutId id="2147483682" r:id="rId3"/>
    <p:sldLayoutId id="2147483681" r:id="rId4"/>
    <p:sldLayoutId id="2147483680" r:id="rId5"/>
    <p:sldLayoutId id="2147483679" r:id="rId6"/>
    <p:sldLayoutId id="2147483678" r:id="rId7"/>
    <p:sldLayoutId id="2147483677" r:id="rId8"/>
    <p:sldLayoutId id="2147483676" r:id="rId9"/>
    <p:sldLayoutId id="2147483675" r:id="rId10"/>
    <p:sldLayoutId id="2147483674" r:id="rId11"/>
    <p:sldLayoutId id="2147483685" r:id="rId12"/>
    <p:sldLayoutId id="2147483686" r:id="rId13"/>
    <p:sldLayoutId id="2147483687" r:id="rId14"/>
    <p:sldLayoutId id="2147483688" r:id="rId15"/>
  </p:sldLayoutIdLst>
  <p:txStyles>
    <p:titleStyle>
      <a:lvl1pPr algn="l" rtl="0" eaLnBrk="0" fontAlgn="base" hangingPunct="0">
        <a:lnSpc>
          <a:spcPct val="90000"/>
        </a:lnSpc>
        <a:spcBef>
          <a:spcPct val="0"/>
        </a:spcBef>
        <a:spcAft>
          <a:spcPct val="0"/>
        </a:spcAft>
        <a:defRPr sz="2400">
          <a:solidFill>
            <a:schemeClr val="bg1"/>
          </a:solidFill>
          <a:latin typeface="+mj-lt"/>
          <a:ea typeface="+mj-ea"/>
          <a:cs typeface="+mj-cs"/>
        </a:defRPr>
      </a:lvl1pPr>
      <a:lvl2pPr algn="l" rtl="0" eaLnBrk="0" fontAlgn="base" hangingPunct="0">
        <a:lnSpc>
          <a:spcPct val="90000"/>
        </a:lnSpc>
        <a:spcBef>
          <a:spcPct val="0"/>
        </a:spcBef>
        <a:spcAft>
          <a:spcPct val="0"/>
        </a:spcAft>
        <a:defRPr sz="2400">
          <a:solidFill>
            <a:schemeClr val="bg1"/>
          </a:solidFill>
          <a:latin typeface="Arial" charset="0"/>
        </a:defRPr>
      </a:lvl2pPr>
      <a:lvl3pPr algn="l" rtl="0" eaLnBrk="0" fontAlgn="base" hangingPunct="0">
        <a:lnSpc>
          <a:spcPct val="90000"/>
        </a:lnSpc>
        <a:spcBef>
          <a:spcPct val="0"/>
        </a:spcBef>
        <a:spcAft>
          <a:spcPct val="0"/>
        </a:spcAft>
        <a:defRPr sz="2400">
          <a:solidFill>
            <a:schemeClr val="bg1"/>
          </a:solidFill>
          <a:latin typeface="Arial" charset="0"/>
        </a:defRPr>
      </a:lvl3pPr>
      <a:lvl4pPr algn="l" rtl="0" eaLnBrk="0" fontAlgn="base" hangingPunct="0">
        <a:lnSpc>
          <a:spcPct val="90000"/>
        </a:lnSpc>
        <a:spcBef>
          <a:spcPct val="0"/>
        </a:spcBef>
        <a:spcAft>
          <a:spcPct val="0"/>
        </a:spcAft>
        <a:defRPr sz="2400">
          <a:solidFill>
            <a:schemeClr val="bg1"/>
          </a:solidFill>
          <a:latin typeface="Arial" charset="0"/>
        </a:defRPr>
      </a:lvl4pPr>
      <a:lvl5pPr algn="l" rtl="0" eaLnBrk="0" fontAlgn="base" hangingPunct="0">
        <a:lnSpc>
          <a:spcPct val="90000"/>
        </a:lnSpc>
        <a:spcBef>
          <a:spcPct val="0"/>
        </a:spcBef>
        <a:spcAft>
          <a:spcPct val="0"/>
        </a:spcAft>
        <a:defRPr sz="2400">
          <a:solidFill>
            <a:schemeClr val="bg1"/>
          </a:solidFill>
          <a:latin typeface="Arial" charset="0"/>
        </a:defRPr>
      </a:lvl5pPr>
      <a:lvl6pPr marL="457200" algn="l" rtl="0" fontAlgn="base">
        <a:lnSpc>
          <a:spcPct val="90000"/>
        </a:lnSpc>
        <a:spcBef>
          <a:spcPct val="0"/>
        </a:spcBef>
        <a:spcAft>
          <a:spcPct val="0"/>
        </a:spcAft>
        <a:defRPr sz="2400">
          <a:solidFill>
            <a:schemeClr val="bg1"/>
          </a:solidFill>
          <a:latin typeface="Arial" charset="0"/>
        </a:defRPr>
      </a:lvl6pPr>
      <a:lvl7pPr marL="914400" algn="l" rtl="0" fontAlgn="base">
        <a:lnSpc>
          <a:spcPct val="90000"/>
        </a:lnSpc>
        <a:spcBef>
          <a:spcPct val="0"/>
        </a:spcBef>
        <a:spcAft>
          <a:spcPct val="0"/>
        </a:spcAft>
        <a:defRPr sz="2400">
          <a:solidFill>
            <a:schemeClr val="bg1"/>
          </a:solidFill>
          <a:latin typeface="Arial" charset="0"/>
        </a:defRPr>
      </a:lvl7pPr>
      <a:lvl8pPr marL="1371600" algn="l" rtl="0" fontAlgn="base">
        <a:lnSpc>
          <a:spcPct val="90000"/>
        </a:lnSpc>
        <a:spcBef>
          <a:spcPct val="0"/>
        </a:spcBef>
        <a:spcAft>
          <a:spcPct val="0"/>
        </a:spcAft>
        <a:defRPr sz="2400">
          <a:solidFill>
            <a:schemeClr val="bg1"/>
          </a:solidFill>
          <a:latin typeface="Arial" charset="0"/>
        </a:defRPr>
      </a:lvl8pPr>
      <a:lvl9pPr marL="1828800" algn="l" rtl="0" fontAlgn="base">
        <a:lnSpc>
          <a:spcPct val="90000"/>
        </a:lnSpc>
        <a:spcBef>
          <a:spcPct val="0"/>
        </a:spcBef>
        <a:spcAft>
          <a:spcPct val="0"/>
        </a:spcAft>
        <a:defRPr sz="2400">
          <a:solidFill>
            <a:schemeClr val="bg1"/>
          </a:solidFill>
          <a:latin typeface="Arial" charset="0"/>
        </a:defRPr>
      </a:lvl9pPr>
    </p:titleStyle>
    <p:bodyStyle>
      <a:lvl1pPr marL="228600" indent="-228600" algn="l" rtl="0" eaLnBrk="0" fontAlgn="base" hangingPunct="0">
        <a:lnSpc>
          <a:spcPct val="90000"/>
        </a:lnSpc>
        <a:spcBef>
          <a:spcPct val="50000"/>
        </a:spcBef>
        <a:spcAft>
          <a:spcPct val="0"/>
        </a:spcAft>
        <a:buClr>
          <a:schemeClr val="folHlink"/>
        </a:buClr>
        <a:buFont typeface="Wingdings" pitchFamily="2" charset="2"/>
        <a:buChar char=""/>
        <a:defRPr sz="2000">
          <a:solidFill>
            <a:schemeClr val="tx1"/>
          </a:solidFill>
          <a:latin typeface="+mn-lt"/>
          <a:ea typeface="+mn-ea"/>
          <a:cs typeface="+mn-cs"/>
        </a:defRPr>
      </a:lvl1pPr>
      <a:lvl2pPr marL="685800" indent="-228600" algn="l" rtl="0" eaLnBrk="0" fontAlgn="base" hangingPunct="0">
        <a:lnSpc>
          <a:spcPct val="90000"/>
        </a:lnSpc>
        <a:spcBef>
          <a:spcPct val="25000"/>
        </a:spcBef>
        <a:spcAft>
          <a:spcPct val="0"/>
        </a:spcAft>
        <a:buClr>
          <a:schemeClr val="folHlink"/>
        </a:buClr>
        <a:buFont typeface="Arial" charset="0"/>
        <a:buChar char="–"/>
        <a:defRPr sz="1600">
          <a:solidFill>
            <a:schemeClr val="tx1"/>
          </a:solidFill>
          <a:latin typeface="+mn-lt"/>
        </a:defRPr>
      </a:lvl2pPr>
      <a:lvl3pPr marL="1084263" indent="-169863" algn="l" rtl="0" eaLnBrk="0" fontAlgn="base" hangingPunct="0">
        <a:lnSpc>
          <a:spcPct val="90000"/>
        </a:lnSpc>
        <a:spcBef>
          <a:spcPct val="25000"/>
        </a:spcBef>
        <a:spcAft>
          <a:spcPct val="0"/>
        </a:spcAft>
        <a:buClr>
          <a:schemeClr val="folHlink"/>
        </a:buClr>
        <a:buFont typeface="Wingdings" pitchFamily="2" charset="2"/>
        <a:buChar char="§"/>
        <a:defRPr sz="1400">
          <a:solidFill>
            <a:schemeClr val="tx1"/>
          </a:solidFill>
          <a:latin typeface="+mn-lt"/>
        </a:defRPr>
      </a:lvl3pPr>
      <a:lvl4pPr marL="1371600" indent="-109538" algn="l" rtl="0" eaLnBrk="0" fontAlgn="base" hangingPunct="0">
        <a:lnSpc>
          <a:spcPct val="90000"/>
        </a:lnSpc>
        <a:spcBef>
          <a:spcPct val="25000"/>
        </a:spcBef>
        <a:spcAft>
          <a:spcPct val="0"/>
        </a:spcAft>
        <a:buClr>
          <a:schemeClr val="folHlink"/>
        </a:buClr>
        <a:buChar char="•"/>
        <a:defRPr sz="1200">
          <a:solidFill>
            <a:schemeClr val="tx1"/>
          </a:solidFill>
          <a:latin typeface="+mn-lt"/>
        </a:defRPr>
      </a:lvl4pPr>
      <a:lvl5pPr marL="2057400" indent="-228600" algn="l" rtl="0" eaLnBrk="0" fontAlgn="base" hangingPunct="0">
        <a:lnSpc>
          <a:spcPct val="85000"/>
        </a:lnSpc>
        <a:spcBef>
          <a:spcPct val="25000"/>
        </a:spcBef>
        <a:spcAft>
          <a:spcPct val="0"/>
        </a:spcAft>
        <a:buClr>
          <a:schemeClr val="accent2"/>
        </a:buClr>
        <a:buChar char="»"/>
        <a:defRPr sz="1200">
          <a:solidFill>
            <a:schemeClr val="tx1"/>
          </a:solidFill>
          <a:latin typeface="+mn-lt"/>
        </a:defRPr>
      </a:lvl5pPr>
      <a:lvl6pPr marL="2514600" indent="-228600" algn="l" rtl="0" fontAlgn="base">
        <a:lnSpc>
          <a:spcPct val="85000"/>
        </a:lnSpc>
        <a:spcBef>
          <a:spcPct val="25000"/>
        </a:spcBef>
        <a:spcAft>
          <a:spcPct val="0"/>
        </a:spcAft>
        <a:buClr>
          <a:schemeClr val="accent2"/>
        </a:buClr>
        <a:buChar char="»"/>
        <a:defRPr sz="1200">
          <a:solidFill>
            <a:schemeClr val="tx1"/>
          </a:solidFill>
          <a:latin typeface="+mn-lt"/>
        </a:defRPr>
      </a:lvl6pPr>
      <a:lvl7pPr marL="2971800" indent="-228600" algn="l" rtl="0" fontAlgn="base">
        <a:lnSpc>
          <a:spcPct val="85000"/>
        </a:lnSpc>
        <a:spcBef>
          <a:spcPct val="25000"/>
        </a:spcBef>
        <a:spcAft>
          <a:spcPct val="0"/>
        </a:spcAft>
        <a:buClr>
          <a:schemeClr val="accent2"/>
        </a:buClr>
        <a:buChar char="»"/>
        <a:defRPr sz="1200">
          <a:solidFill>
            <a:schemeClr val="tx1"/>
          </a:solidFill>
          <a:latin typeface="+mn-lt"/>
        </a:defRPr>
      </a:lvl7pPr>
      <a:lvl8pPr marL="3429000" indent="-228600" algn="l" rtl="0" fontAlgn="base">
        <a:lnSpc>
          <a:spcPct val="85000"/>
        </a:lnSpc>
        <a:spcBef>
          <a:spcPct val="25000"/>
        </a:spcBef>
        <a:spcAft>
          <a:spcPct val="0"/>
        </a:spcAft>
        <a:buClr>
          <a:schemeClr val="accent2"/>
        </a:buClr>
        <a:buChar char="»"/>
        <a:defRPr sz="1200">
          <a:solidFill>
            <a:schemeClr val="tx1"/>
          </a:solidFill>
          <a:latin typeface="+mn-lt"/>
        </a:defRPr>
      </a:lvl8pPr>
      <a:lvl9pPr marL="3886200" indent="-228600" algn="l" rtl="0" fontAlgn="base">
        <a:lnSpc>
          <a:spcPct val="85000"/>
        </a:lnSpc>
        <a:spcBef>
          <a:spcPct val="25000"/>
        </a:spcBef>
        <a:spcAft>
          <a:spcPct val="0"/>
        </a:spcAft>
        <a:buClr>
          <a:schemeClr val="accent2"/>
        </a:buClr>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notesSlide" Target="../notesSlides/notesSlide19.xml"/><Relationship Id="rId16"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1.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6.g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0.gi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1.gi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notesSlide" Target="../notesSlides/notesSlide35.xml"/><Relationship Id="rId7" Type="http://schemas.openxmlformats.org/officeDocument/2006/relationships/image" Target="../media/image66.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 Id="rId9" Type="http://schemas.openxmlformats.org/officeDocument/2006/relationships/image" Target="../media/image68.png"/></Relationships>
</file>

<file path=ppt/slides/_rels/slide44.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 Id="rId9" Type="http://schemas.openxmlformats.org/officeDocument/2006/relationships/image" Target="../media/image75.jpeg"/></Relationships>
</file>

<file path=ppt/slides/_rels/slide4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78.png"/><Relationship Id="rId7" Type="http://schemas.openxmlformats.org/officeDocument/2006/relationships/diagramQuickStyle" Target="../diagrams/quickStyle1.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79.png"/></Relationships>
</file>

<file path=ppt/slides/_rels/slide49.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pPr eaLnBrk="1" hangingPunct="1"/>
            <a:r>
              <a:rPr lang="en-US" dirty="0" smtClean="0"/>
              <a:t>EMC </a:t>
            </a:r>
            <a:r>
              <a:rPr lang="en-US" dirty="0" smtClean="0"/>
              <a:t>Storage </a:t>
            </a:r>
            <a:r>
              <a:rPr lang="en-US" dirty="0" smtClean="0"/>
              <a:t>Intelligence Portal </a:t>
            </a:r>
            <a:r>
              <a:rPr lang="en-US" dirty="0" smtClean="0"/>
              <a:t>Solutions</a:t>
            </a:r>
            <a:br>
              <a:rPr lang="en-US" dirty="0" smtClean="0"/>
            </a:br>
            <a:endParaRPr lang="en-US" dirty="0" smtClean="0"/>
          </a:p>
        </p:txBody>
      </p:sp>
      <p:sp>
        <p:nvSpPr>
          <p:cNvPr id="4099" name="Rectangle 3"/>
          <p:cNvSpPr>
            <a:spLocks noGrp="1" noChangeArrowheads="1"/>
          </p:cNvSpPr>
          <p:nvPr>
            <p:ph type="subTitle" idx="1"/>
          </p:nvPr>
        </p:nvSpPr>
        <p:spPr>
          <a:xfrm>
            <a:off x="712788" y="3775075"/>
            <a:ext cx="6624637" cy="830997"/>
          </a:xfrm>
        </p:spPr>
        <p:txBody>
          <a:bodyPr/>
          <a:lstStyle/>
          <a:p>
            <a:pPr eaLnBrk="1" hangingPunct="1"/>
            <a:r>
              <a:rPr lang="en-US" dirty="0" smtClean="0"/>
              <a:t>Automating Efficiency and Providing Transparency </a:t>
            </a:r>
          </a:p>
          <a:p>
            <a:pPr eaLnBrk="1" hangingPunct="1"/>
            <a:endParaRPr lang="en-US" dirty="0" smtClean="0"/>
          </a:p>
          <a:p>
            <a:pPr eaLnBrk="1" hangingPunct="1"/>
            <a:r>
              <a:rPr lang="en-US" dirty="0" smtClean="0"/>
              <a:t>November 10, </a:t>
            </a:r>
            <a:r>
              <a:rPr lang="en-US" dirty="0" smtClean="0"/>
              <a:t>2008</a:t>
            </a:r>
          </a:p>
        </p:txBody>
      </p:sp>
      <p:pic>
        <p:nvPicPr>
          <p:cNvPr id="4" name="Picture 3" descr="logo.gif"/>
          <p:cNvPicPr>
            <a:picLocks noChangeAspect="1"/>
          </p:cNvPicPr>
          <p:nvPr/>
        </p:nvPicPr>
        <p:blipFill>
          <a:blip r:embed="rId2"/>
          <a:stretch>
            <a:fillRect/>
          </a:stretch>
        </p:blipFill>
        <p:spPr>
          <a:xfrm>
            <a:off x="762000" y="4800600"/>
            <a:ext cx="838200" cy="48577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Introductions</a:t>
            </a:r>
            <a:endParaRPr lang="en-US" dirty="0"/>
          </a:p>
        </p:txBody>
      </p:sp>
      <p:pic>
        <p:nvPicPr>
          <p:cNvPr id="393220" name="Picture 4" descr="http://www.flightless-kiwi.com/uploads/consultants.jpg"/>
          <p:cNvPicPr>
            <a:picLocks noChangeAspect="1" noChangeArrowheads="1"/>
          </p:cNvPicPr>
          <p:nvPr/>
        </p:nvPicPr>
        <p:blipFill>
          <a:blip r:embed="rId2"/>
          <a:srcRect r="10526" b="4972"/>
          <a:stretch>
            <a:fillRect/>
          </a:stretch>
        </p:blipFill>
        <p:spPr bwMode="auto">
          <a:xfrm>
            <a:off x="5486400" y="1219200"/>
            <a:ext cx="2667000" cy="1828800"/>
          </a:xfrm>
          <a:prstGeom prst="rect">
            <a:avLst/>
          </a:prstGeom>
          <a:noFill/>
        </p:spPr>
      </p:pic>
      <p:sp>
        <p:nvSpPr>
          <p:cNvPr id="7" name="Text Placeholder 6"/>
          <p:cNvSpPr>
            <a:spLocks noGrp="1"/>
          </p:cNvSpPr>
          <p:nvPr>
            <p:ph type="body" idx="1"/>
          </p:nvPr>
        </p:nvSpPr>
        <p:spPr>
          <a:xfrm>
            <a:off x="762000" y="3276600"/>
            <a:ext cx="7086600" cy="2209800"/>
          </a:xfrm>
        </p:spPr>
        <p:txBody>
          <a:bodyPr/>
          <a:lstStyle/>
          <a:p>
            <a:pPr eaLnBrk="1" hangingPunct="1"/>
            <a:r>
              <a:rPr lang="en-US" dirty="0" smtClean="0">
                <a:solidFill>
                  <a:schemeClr val="tx1"/>
                </a:solidFill>
              </a:rPr>
              <a:t>Bill Haralampoudis – Managing Client Solutions Director</a:t>
            </a:r>
          </a:p>
          <a:p>
            <a:pPr eaLnBrk="1" hangingPunct="1"/>
            <a:r>
              <a:rPr lang="en-US" dirty="0" smtClean="0">
                <a:solidFill>
                  <a:schemeClr val="tx1"/>
                </a:solidFill>
              </a:rPr>
              <a:t>Jeff Powers – </a:t>
            </a:r>
            <a:r>
              <a:rPr lang="en-US" dirty="0" smtClean="0">
                <a:solidFill>
                  <a:schemeClr val="tx1"/>
                </a:solidFill>
              </a:rPr>
              <a:t>Client Solutions </a:t>
            </a:r>
            <a:r>
              <a:rPr lang="en-US" dirty="0" smtClean="0">
                <a:solidFill>
                  <a:schemeClr val="tx1"/>
                </a:solidFill>
              </a:rPr>
              <a:t>Director</a:t>
            </a:r>
          </a:p>
          <a:p>
            <a:pPr eaLnBrk="1" hangingPunct="1"/>
            <a:r>
              <a:rPr lang="en-US" dirty="0" smtClean="0">
                <a:solidFill>
                  <a:schemeClr val="tx1"/>
                </a:solidFill>
              </a:rPr>
              <a:t>Pat </a:t>
            </a:r>
            <a:r>
              <a:rPr lang="en-US" dirty="0" err="1" smtClean="0">
                <a:solidFill>
                  <a:schemeClr val="tx1"/>
                </a:solidFill>
              </a:rPr>
              <a:t>DiSanto</a:t>
            </a:r>
            <a:r>
              <a:rPr lang="en-US" dirty="0" smtClean="0">
                <a:solidFill>
                  <a:schemeClr val="tx1"/>
                </a:solidFill>
              </a:rPr>
              <a:t> – Account Manager</a:t>
            </a:r>
            <a:endParaRPr lang="en-US" dirty="0" smtClean="0">
              <a:solidFill>
                <a:schemeClr val="tx1"/>
              </a:solidFill>
            </a:endParaRPr>
          </a:p>
          <a:p>
            <a:pPr eaLnBrk="1" hangingPunct="1"/>
            <a:r>
              <a:rPr lang="en-US" dirty="0" smtClean="0">
                <a:solidFill>
                  <a:schemeClr val="tx1"/>
                </a:solidFill>
              </a:rPr>
              <a:t>Ray Leone – EMC Infrastructure Consulting Practice Manager</a:t>
            </a:r>
            <a:endParaRPr lang="en-US" dirty="0" smtClean="0">
              <a:solidFill>
                <a:schemeClr val="tx1"/>
              </a:solidFill>
            </a:endParaRPr>
          </a:p>
          <a:p>
            <a:r>
              <a:rPr lang="en-US" dirty="0" smtClean="0">
                <a:solidFill>
                  <a:schemeClr val="tx1"/>
                </a:solidFill>
              </a:rPr>
              <a:t>Dave Stephanik – EMC Application Consulting Solution Principal</a:t>
            </a:r>
            <a:endParaRPr lang="en-US" dirty="0" smtClean="0">
              <a:solidFill>
                <a:schemeClr val="tx1"/>
              </a:solidFill>
            </a:endParaRPr>
          </a:p>
          <a:p>
            <a:r>
              <a:rPr lang="en-US" dirty="0" smtClean="0">
                <a:solidFill>
                  <a:schemeClr val="tx1"/>
                </a:solidFill>
              </a:rPr>
              <a:t>Matt Roberts </a:t>
            </a:r>
            <a:r>
              <a:rPr lang="en-US" dirty="0" smtClean="0">
                <a:solidFill>
                  <a:schemeClr val="tx1"/>
                </a:solidFill>
              </a:rPr>
              <a:t>– EMC Application Consulting Practice Manager</a:t>
            </a:r>
            <a:endParaRPr lang="en-US" dirty="0" smtClean="0">
              <a:solidFill>
                <a:schemeClr val="tx1"/>
              </a:solidFill>
            </a:endParaRPr>
          </a:p>
          <a:p>
            <a:endParaRPr lang="en-US" dirty="0">
              <a:solidFill>
                <a:schemeClr val="tx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AF193000047"/>
          <p:cNvPicPr>
            <a:picLocks noChangeAspect="1" noChangeArrowheads="1"/>
          </p:cNvPicPr>
          <p:nvPr/>
        </p:nvPicPr>
        <p:blipFill>
          <a:blip r:embed="rId3"/>
          <a:srcRect/>
          <a:stretch>
            <a:fillRect/>
          </a:stretch>
        </p:blipFill>
        <p:spPr bwMode="auto">
          <a:xfrm>
            <a:off x="5791200" y="1752599"/>
            <a:ext cx="3352800" cy="5105401"/>
          </a:xfrm>
          <a:prstGeom prst="rect">
            <a:avLst/>
          </a:prstGeom>
          <a:noFill/>
          <a:ln w="9525">
            <a:noFill/>
            <a:miter lim="800000"/>
            <a:headEnd/>
            <a:tailEnd/>
          </a:ln>
        </p:spPr>
      </p:pic>
      <p:sp>
        <p:nvSpPr>
          <p:cNvPr id="17409" name="Rectangle 8"/>
          <p:cNvSpPr>
            <a:spLocks noGrp="1" noChangeArrowheads="1"/>
          </p:cNvSpPr>
          <p:nvPr>
            <p:ph type="title"/>
          </p:nvPr>
        </p:nvSpPr>
        <p:spPr/>
        <p:txBody>
          <a:bodyPr/>
          <a:lstStyle/>
          <a:p>
            <a:r>
              <a:rPr lang="en-US" smtClean="0"/>
              <a:t/>
            </a:r>
            <a:br>
              <a:rPr lang="en-US" smtClean="0"/>
            </a:br>
            <a:r>
              <a:rPr lang="en-US" smtClean="0"/>
              <a:t>Today’s Agenda</a:t>
            </a:r>
          </a:p>
        </p:txBody>
      </p:sp>
      <p:sp>
        <p:nvSpPr>
          <p:cNvPr id="17410" name="Rectangle 9"/>
          <p:cNvSpPr>
            <a:spLocks noGrp="1" noChangeArrowheads="1"/>
          </p:cNvSpPr>
          <p:nvPr>
            <p:ph type="body" idx="1"/>
          </p:nvPr>
        </p:nvSpPr>
        <p:spPr/>
        <p:txBody>
          <a:bodyPr/>
          <a:lstStyle/>
          <a:p>
            <a:pPr eaLnBrk="1" hangingPunct="1">
              <a:buFont typeface="Wingdings" pitchFamily="2" charset="2"/>
              <a:buChar char="§"/>
            </a:pPr>
            <a:r>
              <a:rPr lang="en-US" dirty="0" smtClean="0"/>
              <a:t>Introductions</a:t>
            </a:r>
          </a:p>
          <a:p>
            <a:pPr eaLnBrk="1" hangingPunct="1">
              <a:buFont typeface="Wingdings" pitchFamily="2" charset="2"/>
              <a:buChar char="§"/>
            </a:pPr>
            <a:r>
              <a:rPr lang="en-US" dirty="0" smtClean="0"/>
              <a:t>Complexity Of Today’s Storage Management</a:t>
            </a:r>
          </a:p>
          <a:p>
            <a:pPr eaLnBrk="1" hangingPunct="1">
              <a:buFont typeface="Wingdings" pitchFamily="2" charset="2"/>
              <a:buChar char="§"/>
            </a:pPr>
            <a:r>
              <a:rPr lang="en-US" dirty="0" smtClean="0"/>
              <a:t>EMC Storage Portal Solutions</a:t>
            </a:r>
          </a:p>
          <a:p>
            <a:pPr lvl="1" eaLnBrk="1" hangingPunct="1">
              <a:buFont typeface="Wingdings" pitchFamily="2" charset="2"/>
              <a:buChar char="§"/>
            </a:pPr>
            <a:r>
              <a:rPr lang="en-US" dirty="0" smtClean="0"/>
              <a:t>Storage Decision Solution</a:t>
            </a:r>
          </a:p>
          <a:p>
            <a:pPr lvl="1" eaLnBrk="1" hangingPunct="1">
              <a:buFont typeface="Wingdings" pitchFamily="2" charset="2"/>
              <a:buChar char="§"/>
            </a:pPr>
            <a:r>
              <a:rPr lang="en-US" dirty="0" smtClean="0"/>
              <a:t>Storage </a:t>
            </a:r>
            <a:r>
              <a:rPr lang="en-US" dirty="0" smtClean="0"/>
              <a:t>Request Automation Solution</a:t>
            </a:r>
            <a:endParaRPr lang="en-US" dirty="0" smtClean="0"/>
          </a:p>
          <a:p>
            <a:pPr lvl="1" eaLnBrk="1" hangingPunct="1">
              <a:buFont typeface="Wingdings" pitchFamily="2" charset="2"/>
              <a:buChar char="§"/>
            </a:pPr>
            <a:r>
              <a:rPr lang="en-US" dirty="0" smtClean="0"/>
              <a:t>Storage Intelligence Solution</a:t>
            </a:r>
          </a:p>
          <a:p>
            <a:pPr eaLnBrk="1" hangingPunct="1">
              <a:buFont typeface="Wingdings" pitchFamily="2" charset="2"/>
              <a:buChar char="§"/>
            </a:pPr>
            <a:r>
              <a:rPr lang="en-US" dirty="0" smtClean="0"/>
              <a:t>Solution Architecture &amp; Technology Platform</a:t>
            </a:r>
          </a:p>
          <a:p>
            <a:pPr eaLnBrk="1" hangingPunct="1">
              <a:buFont typeface="Wingdings" pitchFamily="2" charset="2"/>
              <a:buChar char="§"/>
            </a:pPr>
            <a:r>
              <a:rPr lang="en-US" dirty="0" smtClean="0"/>
              <a:t>Questions and Next Steps</a:t>
            </a: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a:srcRect/>
          <a:stretch>
            <a:fillRect/>
          </a:stretch>
        </p:blipFill>
        <p:spPr bwMode="auto">
          <a:xfrm>
            <a:off x="5181600" y="4006850"/>
            <a:ext cx="3962400" cy="2698750"/>
          </a:xfrm>
          <a:prstGeom prst="rect">
            <a:avLst/>
          </a:prstGeom>
          <a:noFill/>
          <a:ln w="9525">
            <a:noFill/>
            <a:miter lim="800000"/>
            <a:headEnd/>
            <a:tailEnd/>
          </a:ln>
        </p:spPr>
      </p:pic>
      <p:sp>
        <p:nvSpPr>
          <p:cNvPr id="19457" name="Rectangle 8"/>
          <p:cNvSpPr>
            <a:spLocks noGrp="1" noChangeArrowheads="1"/>
          </p:cNvSpPr>
          <p:nvPr>
            <p:ph type="title"/>
          </p:nvPr>
        </p:nvSpPr>
        <p:spPr>
          <a:xfrm>
            <a:off x="152400" y="171450"/>
            <a:ext cx="7219950" cy="666750"/>
          </a:xfrm>
        </p:spPr>
        <p:txBody>
          <a:bodyPr/>
          <a:lstStyle/>
          <a:p>
            <a:r>
              <a:rPr lang="en-US" dirty="0" smtClean="0"/>
              <a:t>Complexity Of Today’s Storage Management</a:t>
            </a:r>
          </a:p>
        </p:txBody>
      </p:sp>
      <p:sp>
        <p:nvSpPr>
          <p:cNvPr id="19458" name="Rectangle 9"/>
          <p:cNvSpPr>
            <a:spLocks noGrp="1" noChangeArrowheads="1"/>
          </p:cNvSpPr>
          <p:nvPr>
            <p:ph type="body" idx="1"/>
          </p:nvPr>
        </p:nvSpPr>
        <p:spPr>
          <a:xfrm>
            <a:off x="285750" y="1417637"/>
            <a:ext cx="4972050" cy="4525963"/>
          </a:xfrm>
        </p:spPr>
        <p:txBody>
          <a:bodyPr/>
          <a:lstStyle/>
          <a:p>
            <a:pPr eaLnBrk="1" hangingPunct="1"/>
            <a:r>
              <a:rPr lang="en-US" sz="1400" b="1" u="sng" dirty="0" smtClean="0"/>
              <a:t>The Challenges</a:t>
            </a:r>
          </a:p>
          <a:p>
            <a:pPr eaLnBrk="1" hangingPunct="1"/>
            <a:r>
              <a:rPr lang="en-US" sz="1400" i="1" dirty="0" smtClean="0"/>
              <a:t>Unrelenting Growth Of Storage Capacity / Increasing Utilization</a:t>
            </a:r>
          </a:p>
          <a:p>
            <a:pPr marL="342900" indent="-342900" eaLnBrk="1" hangingPunct="1">
              <a:buFont typeface="Wingdings" pitchFamily="2" charset="2"/>
              <a:buChar char="§"/>
            </a:pPr>
            <a:r>
              <a:rPr lang="en-US" sz="1400" b="1" dirty="0" smtClean="0">
                <a:solidFill>
                  <a:schemeClr val="tx2">
                    <a:lumMod val="75000"/>
                  </a:schemeClr>
                </a:solidFill>
              </a:rPr>
              <a:t>Escalating Costs – Acquiring, Deploying, Administering</a:t>
            </a:r>
          </a:p>
          <a:p>
            <a:pPr marL="800100" lvl="1" indent="-342900" eaLnBrk="1" hangingPunct="1">
              <a:buFont typeface="Wingdings" pitchFamily="2" charset="2"/>
              <a:buChar char="§"/>
            </a:pPr>
            <a:r>
              <a:rPr lang="en-US" sz="1400" dirty="0" smtClean="0"/>
              <a:t>Buy vs. Re-Allocate Decisions are a manual exercise</a:t>
            </a:r>
          </a:p>
          <a:p>
            <a:pPr marL="342900" indent="-342900" eaLnBrk="1" hangingPunct="1">
              <a:buFont typeface="Wingdings" pitchFamily="2" charset="2"/>
              <a:buChar char="§"/>
            </a:pPr>
            <a:r>
              <a:rPr lang="en-US" sz="1400" b="1" dirty="0" smtClean="0">
                <a:solidFill>
                  <a:schemeClr val="tx2">
                    <a:lumMod val="75000"/>
                  </a:schemeClr>
                </a:solidFill>
              </a:rPr>
              <a:t>Incompatible Tools And Data</a:t>
            </a:r>
          </a:p>
          <a:p>
            <a:pPr marL="800100" lvl="1" indent="-342900" eaLnBrk="1" hangingPunct="1">
              <a:buFont typeface="Wingdings" pitchFamily="2" charset="2"/>
              <a:buChar char="§"/>
            </a:pPr>
            <a:r>
              <a:rPr lang="en-US" sz="1400" dirty="0" smtClean="0"/>
              <a:t>So many vendor tools, but no consistency</a:t>
            </a:r>
          </a:p>
          <a:p>
            <a:pPr marL="800100" lvl="1" indent="-342900" eaLnBrk="1" hangingPunct="1">
              <a:buFont typeface="Wingdings" pitchFamily="2" charset="2"/>
              <a:buChar char="§"/>
            </a:pPr>
            <a:r>
              <a:rPr lang="en-US" sz="1400" dirty="0" smtClean="0"/>
              <a:t>Not all tools play well together</a:t>
            </a:r>
          </a:p>
          <a:p>
            <a:pPr marL="800100" lvl="1" indent="-342900" eaLnBrk="1" hangingPunct="1">
              <a:buFont typeface="Wingdings" pitchFamily="2" charset="2"/>
              <a:buChar char="§"/>
            </a:pPr>
            <a:r>
              <a:rPr lang="en-US" sz="1400" dirty="0" smtClean="0"/>
              <a:t>Tools not extensible (“black-box syndrome”)</a:t>
            </a:r>
          </a:p>
          <a:p>
            <a:pPr marL="800100" lvl="1" indent="-342900" eaLnBrk="1" hangingPunct="1">
              <a:buFont typeface="Wingdings" pitchFamily="2" charset="2"/>
              <a:buChar char="§"/>
            </a:pPr>
            <a:r>
              <a:rPr lang="en-US" sz="1400" dirty="0" smtClean="0"/>
              <a:t>Data is not centralized making identification of trends challenging</a:t>
            </a:r>
          </a:p>
          <a:p>
            <a:pPr marL="342900" indent="-342900" eaLnBrk="1" hangingPunct="1">
              <a:buFont typeface="Wingdings" pitchFamily="2" charset="2"/>
              <a:buChar char="§"/>
            </a:pPr>
            <a:r>
              <a:rPr lang="en-US" sz="1400" b="1" dirty="0" smtClean="0">
                <a:solidFill>
                  <a:schemeClr val="tx2">
                    <a:lumMod val="75000"/>
                  </a:schemeClr>
                </a:solidFill>
              </a:rPr>
              <a:t>Minimal Automation</a:t>
            </a:r>
          </a:p>
          <a:p>
            <a:pPr marL="800100" lvl="1" indent="-342900" eaLnBrk="1" hangingPunct="1">
              <a:buFont typeface="Wingdings" pitchFamily="2" charset="2"/>
              <a:buChar char="§"/>
            </a:pPr>
            <a:r>
              <a:rPr lang="en-US" sz="1400" dirty="0" smtClean="0"/>
              <a:t>Most processes are manual, automation is typically in place for “point solutions” only</a:t>
            </a:r>
          </a:p>
          <a:p>
            <a:pPr marL="800100" lvl="1" indent="-342900" eaLnBrk="1" hangingPunct="1">
              <a:buFont typeface="Wingdings" pitchFamily="2" charset="2"/>
              <a:buChar char="§"/>
            </a:pPr>
            <a:r>
              <a:rPr lang="en-US" sz="1400" dirty="0" smtClean="0"/>
              <a:t>No “Self-Service” access to information</a:t>
            </a:r>
          </a:p>
          <a:p>
            <a:pPr marL="342900" indent="-342900" eaLnBrk="1" hangingPunct="1">
              <a:buFont typeface="Wingdings" pitchFamily="2" charset="2"/>
              <a:buChar char="§"/>
            </a:pPr>
            <a:r>
              <a:rPr lang="en-US" sz="1400" b="1" dirty="0" smtClean="0">
                <a:solidFill>
                  <a:schemeClr val="tx2">
                    <a:lumMod val="75000"/>
                  </a:schemeClr>
                </a:solidFill>
              </a:rPr>
              <a:t>Limited Agility</a:t>
            </a:r>
          </a:p>
          <a:p>
            <a:pPr marL="800100" lvl="1" indent="-342900" eaLnBrk="1" hangingPunct="1">
              <a:buFont typeface="Wingdings" pitchFamily="2" charset="2"/>
              <a:buChar char="§"/>
            </a:pPr>
            <a:r>
              <a:rPr lang="en-US" sz="1400" dirty="0" smtClean="0"/>
              <a:t>Difficult to make quick decisions due to the downstream effect those decisions have on software, systems, hardware</a:t>
            </a:r>
          </a:p>
          <a:p>
            <a:pPr eaLnBrk="1" hangingPunct="1"/>
            <a:endParaRPr lang="en-US" sz="1400" dirty="0" smtClean="0"/>
          </a:p>
        </p:txBody>
      </p:sp>
      <p:sp>
        <p:nvSpPr>
          <p:cNvPr id="6" name="Text Placeholder 2"/>
          <p:cNvSpPr txBox="1">
            <a:spLocks/>
          </p:cNvSpPr>
          <p:nvPr/>
        </p:nvSpPr>
        <p:spPr bwMode="auto">
          <a:xfrm>
            <a:off x="5600700" y="1371600"/>
            <a:ext cx="3390900" cy="3962400"/>
          </a:xfrm>
          <a:prstGeom prst="rect">
            <a:avLst/>
          </a:prstGeom>
          <a:noFill/>
          <a:ln w="9525">
            <a:noFill/>
            <a:miter lim="800000"/>
            <a:headEnd/>
            <a:tailEnd/>
          </a:ln>
        </p:spPr>
        <p:txBody>
          <a:bodyPr lIns="0" tIns="0" rIns="0" bIns="0"/>
          <a:lstStyle/>
          <a:p>
            <a:pPr marL="342900" indent="-342900" algn="l" eaLnBrk="0" fontAlgn="auto" hangingPunct="0">
              <a:spcBef>
                <a:spcPct val="20000"/>
              </a:spcBef>
              <a:spcAft>
                <a:spcPts val="0"/>
              </a:spcAft>
              <a:buFont typeface="Wingdings" pitchFamily="2" charset="2"/>
              <a:buNone/>
              <a:defRPr/>
            </a:pPr>
            <a:r>
              <a:rPr lang="en-US" sz="1400" b="1" u="sng" dirty="0">
                <a:solidFill>
                  <a:schemeClr val="tx1"/>
                </a:solidFill>
                <a:latin typeface="+mn-lt"/>
                <a:cs typeface="+mn-cs"/>
              </a:rPr>
              <a:t>What Are The Impacts Of This</a:t>
            </a:r>
            <a:r>
              <a:rPr lang="en-US" sz="1400" b="1" u="sng" dirty="0" smtClean="0">
                <a:solidFill>
                  <a:schemeClr val="tx1"/>
                </a:solidFill>
                <a:latin typeface="+mn-lt"/>
                <a:cs typeface="+mn-cs"/>
              </a:rPr>
              <a:t>?</a:t>
            </a:r>
            <a:endParaRPr lang="en-US" sz="1400" b="1" u="sng" dirty="0">
              <a:solidFill>
                <a:schemeClr val="tx1"/>
              </a:solidFill>
              <a:latin typeface="+mn-lt"/>
              <a:cs typeface="+mn-cs"/>
            </a:endParaRPr>
          </a:p>
          <a:p>
            <a:pPr algn="l">
              <a:lnSpc>
                <a:spcPct val="90000"/>
              </a:lnSpc>
              <a:spcBef>
                <a:spcPct val="50000"/>
              </a:spcBef>
              <a:buClr>
                <a:schemeClr val="folHlink"/>
              </a:buClr>
              <a:buFont typeface="Wingdings" pitchFamily="2" charset="2"/>
              <a:buChar char=""/>
              <a:defRPr/>
            </a:pPr>
            <a:r>
              <a:rPr lang="en-US" sz="1400" b="0" i="1" dirty="0" smtClean="0">
                <a:solidFill>
                  <a:schemeClr val="tx1"/>
                </a:solidFill>
                <a:latin typeface="+mn-lt"/>
                <a:cs typeface="+mn-cs"/>
              </a:rPr>
              <a:t>Tendency for Reactive, Labor Intensive Operations</a:t>
            </a:r>
          </a:p>
          <a:p>
            <a:pPr marL="342900" indent="-342900" algn="l" eaLnBrk="0" fontAlgn="auto" hangingPunct="0">
              <a:spcBef>
                <a:spcPct val="20000"/>
              </a:spcBef>
              <a:spcAft>
                <a:spcPts val="0"/>
              </a:spcAft>
              <a:buClr>
                <a:srgbClr val="92D050"/>
              </a:buClr>
              <a:buFont typeface="Wingdings" pitchFamily="2" charset="2"/>
              <a:buChar char="§"/>
              <a:defRPr/>
            </a:pPr>
            <a:r>
              <a:rPr lang="en-US" sz="1400" b="1" dirty="0" smtClean="0">
                <a:solidFill>
                  <a:schemeClr val="tx2">
                    <a:lumMod val="75000"/>
                  </a:schemeClr>
                </a:solidFill>
                <a:latin typeface="+mn-lt"/>
                <a:cs typeface="+mn-cs"/>
              </a:rPr>
              <a:t>Inability </a:t>
            </a:r>
            <a:r>
              <a:rPr lang="en-US" sz="1400" b="1" dirty="0">
                <a:solidFill>
                  <a:schemeClr val="tx2">
                    <a:lumMod val="75000"/>
                  </a:schemeClr>
                </a:solidFill>
                <a:latin typeface="+mn-lt"/>
                <a:cs typeface="+mn-cs"/>
              </a:rPr>
              <a:t>to track storage </a:t>
            </a:r>
            <a:r>
              <a:rPr lang="en-US" sz="1400" b="1" dirty="0" smtClean="0">
                <a:solidFill>
                  <a:schemeClr val="tx2">
                    <a:lumMod val="75000"/>
                  </a:schemeClr>
                </a:solidFill>
                <a:latin typeface="+mn-lt"/>
                <a:cs typeface="+mn-cs"/>
              </a:rPr>
              <a:t>utilization or </a:t>
            </a:r>
            <a:r>
              <a:rPr lang="en-US" sz="1400" b="1" dirty="0">
                <a:solidFill>
                  <a:schemeClr val="tx2">
                    <a:lumMod val="75000"/>
                  </a:schemeClr>
                </a:solidFill>
                <a:latin typeface="+mn-lt"/>
                <a:cs typeface="+mn-cs"/>
              </a:rPr>
              <a:t>reclamation</a:t>
            </a:r>
          </a:p>
          <a:p>
            <a:pPr marL="342900" indent="-342900" algn="l" eaLnBrk="0" fontAlgn="auto" hangingPunct="0">
              <a:spcBef>
                <a:spcPct val="20000"/>
              </a:spcBef>
              <a:spcAft>
                <a:spcPts val="0"/>
              </a:spcAft>
              <a:buClr>
                <a:srgbClr val="92D050"/>
              </a:buClr>
              <a:buFont typeface="Wingdings" pitchFamily="2" charset="2"/>
              <a:buChar char="§"/>
              <a:defRPr/>
            </a:pPr>
            <a:endParaRPr lang="en-US" sz="1400" b="1" dirty="0">
              <a:solidFill>
                <a:schemeClr val="tx2">
                  <a:lumMod val="75000"/>
                </a:schemeClr>
              </a:solidFill>
              <a:latin typeface="+mn-lt"/>
              <a:cs typeface="+mn-cs"/>
            </a:endParaRPr>
          </a:p>
          <a:p>
            <a:pPr marL="342900" indent="-342900" algn="l" eaLnBrk="0" fontAlgn="auto" hangingPunct="0">
              <a:spcBef>
                <a:spcPct val="20000"/>
              </a:spcBef>
              <a:spcAft>
                <a:spcPts val="0"/>
              </a:spcAft>
              <a:buClr>
                <a:srgbClr val="92D050"/>
              </a:buClr>
              <a:buFont typeface="Wingdings" pitchFamily="2" charset="2"/>
              <a:buChar char="§"/>
              <a:defRPr/>
            </a:pPr>
            <a:r>
              <a:rPr lang="en-US" sz="1400" b="1" kern="0" dirty="0" smtClean="0">
                <a:solidFill>
                  <a:schemeClr val="tx2">
                    <a:lumMod val="75000"/>
                  </a:schemeClr>
                </a:solidFill>
              </a:rPr>
              <a:t>C</a:t>
            </a:r>
            <a:r>
              <a:rPr lang="en-US" sz="1400" b="1" dirty="0" smtClean="0">
                <a:solidFill>
                  <a:schemeClr val="tx2">
                    <a:lumMod val="75000"/>
                  </a:schemeClr>
                </a:solidFill>
                <a:latin typeface="+mn-lt"/>
                <a:cs typeface="+mn-cs"/>
              </a:rPr>
              <a:t>omplex, in-efficient d</a:t>
            </a:r>
            <a:r>
              <a:rPr lang="en-US" sz="1400" b="1" dirty="0" smtClean="0">
                <a:solidFill>
                  <a:schemeClr val="tx2">
                    <a:lumMod val="75000"/>
                  </a:schemeClr>
                </a:solidFill>
              </a:rPr>
              <a:t>ecision-making </a:t>
            </a:r>
            <a:endParaRPr lang="en-US" sz="1400" b="1" kern="0" dirty="0">
              <a:solidFill>
                <a:schemeClr val="tx2">
                  <a:lumMod val="75000"/>
                </a:schemeClr>
              </a:solidFill>
              <a:latin typeface="+mn-lt"/>
              <a:cs typeface="+mn-cs"/>
            </a:endParaRPr>
          </a:p>
          <a:p>
            <a:pPr marL="342900" indent="-342900" algn="l" eaLnBrk="0" fontAlgn="auto" hangingPunct="0">
              <a:spcBef>
                <a:spcPct val="20000"/>
              </a:spcBef>
              <a:spcAft>
                <a:spcPts val="0"/>
              </a:spcAft>
              <a:buClr>
                <a:srgbClr val="92D050"/>
              </a:buClr>
              <a:buFont typeface="Wingdings" pitchFamily="2" charset="2"/>
              <a:buChar char="§"/>
              <a:defRPr/>
            </a:pPr>
            <a:endParaRPr lang="en-US" sz="1400" b="1" kern="0" dirty="0">
              <a:solidFill>
                <a:schemeClr val="tx2">
                  <a:lumMod val="75000"/>
                </a:schemeClr>
              </a:solidFill>
              <a:latin typeface="+mn-lt"/>
              <a:cs typeface="+mn-cs"/>
            </a:endParaRPr>
          </a:p>
          <a:p>
            <a:pPr marL="342900" indent="-342900" algn="l" eaLnBrk="0" fontAlgn="auto" hangingPunct="0">
              <a:spcBef>
                <a:spcPct val="20000"/>
              </a:spcBef>
              <a:spcAft>
                <a:spcPts val="0"/>
              </a:spcAft>
              <a:buClr>
                <a:srgbClr val="92D050"/>
              </a:buClr>
              <a:buFont typeface="Wingdings" pitchFamily="2" charset="2"/>
              <a:buChar char="§"/>
              <a:defRPr/>
            </a:pPr>
            <a:r>
              <a:rPr lang="en-US" sz="1400" b="1" kern="0" dirty="0">
                <a:solidFill>
                  <a:schemeClr val="tx2">
                    <a:lumMod val="75000"/>
                  </a:schemeClr>
                </a:solidFill>
                <a:latin typeface="+mn-lt"/>
                <a:cs typeface="+mn-cs"/>
              </a:rPr>
              <a:t>Lack of visibility into key metrics</a:t>
            </a:r>
          </a:p>
          <a:p>
            <a:pPr marL="342900" indent="-342900" algn="l" eaLnBrk="0" fontAlgn="auto" hangingPunct="0">
              <a:spcBef>
                <a:spcPct val="20000"/>
              </a:spcBef>
              <a:spcAft>
                <a:spcPts val="0"/>
              </a:spcAft>
              <a:buClr>
                <a:srgbClr val="92D050"/>
              </a:buClr>
              <a:buFont typeface="Wingdings" pitchFamily="2" charset="2"/>
              <a:buChar char="§"/>
              <a:defRPr/>
            </a:pPr>
            <a:endParaRPr lang="en-US" sz="1400" b="1" kern="0" dirty="0">
              <a:solidFill>
                <a:schemeClr val="tx2">
                  <a:lumMod val="75000"/>
                </a:schemeClr>
              </a:solidFill>
              <a:latin typeface="+mn-lt"/>
              <a:cs typeface="+mn-cs"/>
            </a:endParaRPr>
          </a:p>
          <a:p>
            <a:pPr marL="342900" indent="-342900" algn="l" eaLnBrk="0" fontAlgn="auto" hangingPunct="0">
              <a:spcBef>
                <a:spcPct val="20000"/>
              </a:spcBef>
              <a:spcAft>
                <a:spcPts val="0"/>
              </a:spcAft>
              <a:buClr>
                <a:srgbClr val="92D050"/>
              </a:buClr>
              <a:buFont typeface="Wingdings" pitchFamily="2" charset="2"/>
              <a:buChar char="§"/>
              <a:defRPr/>
            </a:pPr>
            <a:r>
              <a:rPr lang="en-US" sz="1400" b="1" kern="0" dirty="0" smtClean="0">
                <a:solidFill>
                  <a:schemeClr val="tx2">
                    <a:lumMod val="75000"/>
                  </a:schemeClr>
                </a:solidFill>
                <a:latin typeface="+mn-lt"/>
                <a:cs typeface="+mn-cs"/>
              </a:rPr>
              <a:t>Inaccurate Forecasting / Budgeting</a:t>
            </a:r>
            <a:endParaRPr lang="en-US" sz="1400" b="1" kern="0" dirty="0">
              <a:solidFill>
                <a:schemeClr val="tx2">
                  <a:lumMod val="75000"/>
                </a:schemeClr>
              </a:solidFill>
              <a:latin typeface="+mn-lt"/>
              <a:cs typeface="+mn-cs"/>
            </a:endParaRPr>
          </a:p>
          <a:p>
            <a:pPr marL="342900" indent="-342900" algn="l" eaLnBrk="0" fontAlgn="auto" hangingPunct="0">
              <a:spcBef>
                <a:spcPct val="20000"/>
              </a:spcBef>
              <a:spcAft>
                <a:spcPts val="0"/>
              </a:spcAft>
              <a:buClr>
                <a:srgbClr val="92D050"/>
              </a:buClr>
              <a:buFont typeface="Wingdings" pitchFamily="2" charset="2"/>
              <a:buChar char="§"/>
              <a:defRPr/>
            </a:pPr>
            <a:endParaRPr lang="en-US" sz="1400" b="0" kern="0" dirty="0">
              <a:solidFill>
                <a:schemeClr val="tx1"/>
              </a:solidFill>
              <a:latin typeface="+mn-lt"/>
              <a:cs typeface="+mn-cs"/>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 Placeholder 4"/>
          <p:cNvSpPr>
            <a:spLocks noGrp="1"/>
          </p:cNvSpPr>
          <p:nvPr>
            <p:ph type="body" idx="1"/>
          </p:nvPr>
        </p:nvSpPr>
        <p:spPr/>
        <p:txBody>
          <a:bodyPr/>
          <a:lstStyle/>
          <a:p>
            <a:pPr>
              <a:lnSpc>
                <a:spcPct val="100000"/>
              </a:lnSpc>
            </a:pPr>
            <a:r>
              <a:rPr lang="en-US" dirty="0" smtClean="0">
                <a:solidFill>
                  <a:schemeClr val="tx1"/>
                </a:solidFill>
              </a:rPr>
              <a:t>EMC Consulting has created three (3) distinct but </a:t>
            </a:r>
            <a:r>
              <a:rPr lang="en-US" dirty="0" smtClean="0">
                <a:solidFill>
                  <a:srgbClr val="008000"/>
                </a:solidFill>
              </a:rPr>
              <a:t>integrated solutions </a:t>
            </a:r>
            <a:r>
              <a:rPr lang="en-US" dirty="0" smtClean="0">
                <a:solidFill>
                  <a:schemeClr val="tx1"/>
                </a:solidFill>
              </a:rPr>
              <a:t>that provide automation and intelligence to the management of storage environments.</a:t>
            </a:r>
          </a:p>
          <a:p>
            <a:pPr>
              <a:lnSpc>
                <a:spcPct val="100000"/>
              </a:lnSpc>
            </a:pPr>
            <a:r>
              <a:rPr lang="en-US" b="1" dirty="0" smtClean="0">
                <a:solidFill>
                  <a:schemeClr val="tx1"/>
                </a:solidFill>
              </a:rPr>
              <a:t>EMC Storage Portal Solutions include:</a:t>
            </a:r>
          </a:p>
          <a:p>
            <a:pPr>
              <a:lnSpc>
                <a:spcPct val="100000"/>
              </a:lnSpc>
              <a:buFont typeface="Wingdings" pitchFamily="2" charset="2"/>
              <a:buChar char="§"/>
            </a:pPr>
            <a:r>
              <a:rPr lang="en-US" b="1" dirty="0" smtClean="0">
                <a:solidFill>
                  <a:schemeClr val="tx1"/>
                </a:solidFill>
              </a:rPr>
              <a:t>Storage Decision Tool</a:t>
            </a:r>
          </a:p>
          <a:p>
            <a:pPr>
              <a:lnSpc>
                <a:spcPct val="100000"/>
              </a:lnSpc>
              <a:buFont typeface="Wingdings" pitchFamily="2" charset="2"/>
              <a:buChar char="§"/>
            </a:pPr>
            <a:r>
              <a:rPr lang="en-US" b="1" dirty="0" smtClean="0">
                <a:solidFill>
                  <a:schemeClr val="tx1"/>
                </a:solidFill>
              </a:rPr>
              <a:t>Storage </a:t>
            </a:r>
            <a:r>
              <a:rPr lang="en-US" b="1" dirty="0" smtClean="0">
                <a:solidFill>
                  <a:schemeClr val="tx1"/>
                </a:solidFill>
              </a:rPr>
              <a:t>Request Automation Solution</a:t>
            </a:r>
            <a:endParaRPr lang="en-US" b="1" dirty="0" smtClean="0">
              <a:solidFill>
                <a:schemeClr val="tx1"/>
              </a:solidFill>
            </a:endParaRPr>
          </a:p>
          <a:p>
            <a:pPr>
              <a:lnSpc>
                <a:spcPct val="100000"/>
              </a:lnSpc>
              <a:buFont typeface="Wingdings" pitchFamily="2" charset="2"/>
              <a:buChar char="§"/>
            </a:pPr>
            <a:r>
              <a:rPr lang="en-US" b="1" dirty="0" smtClean="0">
                <a:solidFill>
                  <a:schemeClr val="tx1"/>
                </a:solidFill>
              </a:rPr>
              <a:t>Storage Intelligence Solution</a:t>
            </a:r>
          </a:p>
        </p:txBody>
      </p:sp>
      <p:sp>
        <p:nvSpPr>
          <p:cNvPr id="23555" name="Title 3"/>
          <p:cNvSpPr>
            <a:spLocks noGrp="1"/>
          </p:cNvSpPr>
          <p:nvPr>
            <p:ph type="title"/>
          </p:nvPr>
        </p:nvSpPr>
        <p:spPr/>
        <p:txBody>
          <a:bodyPr/>
          <a:lstStyle/>
          <a:p>
            <a:r>
              <a:rPr lang="en-US" dirty="0" smtClean="0"/>
              <a:t>EMC Storage Portal Solutions</a:t>
            </a:r>
          </a:p>
        </p:txBody>
      </p:sp>
      <p:pic>
        <p:nvPicPr>
          <p:cNvPr id="245766" name="Picture 6" descr="http://www.gallerie-fotographique.org/photos/Botanica/slides/Lilly%20Macro%20CR%208884C.jpg"/>
          <p:cNvPicPr>
            <a:picLocks noChangeAspect="1" noChangeArrowheads="1"/>
          </p:cNvPicPr>
          <p:nvPr/>
        </p:nvPicPr>
        <p:blipFill>
          <a:blip r:embed="rId2"/>
          <a:srcRect t="3650" b="8754"/>
          <a:stretch>
            <a:fillRect/>
          </a:stretch>
        </p:blipFill>
        <p:spPr bwMode="auto">
          <a:xfrm>
            <a:off x="990600" y="1219200"/>
            <a:ext cx="2667000" cy="1828800"/>
          </a:xfrm>
          <a:prstGeom prst="rect">
            <a:avLst/>
          </a:prstGeom>
          <a:noFill/>
        </p:spPr>
      </p:pic>
      <p:pic>
        <p:nvPicPr>
          <p:cNvPr id="465922" name="Picture 2" descr="http://remarkk.com/wp-content/uploads/2006/12/iStock_000002260485Small-1.jpg"/>
          <p:cNvPicPr>
            <a:picLocks noChangeAspect="1" noChangeArrowheads="1"/>
          </p:cNvPicPr>
          <p:nvPr/>
        </p:nvPicPr>
        <p:blipFill>
          <a:blip r:embed="rId3"/>
          <a:srcRect r="23913" b="22046"/>
          <a:stretch>
            <a:fillRect/>
          </a:stretch>
        </p:blipFill>
        <p:spPr bwMode="auto">
          <a:xfrm>
            <a:off x="990600" y="1219200"/>
            <a:ext cx="2667000" cy="1828800"/>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p:txBody>
          <a:bodyPr/>
          <a:lstStyle/>
          <a:p>
            <a:r>
              <a:rPr lang="en-US" dirty="0" smtClean="0"/>
              <a:t>The Storage Decision Tool allows engineers and business consumers to </a:t>
            </a:r>
            <a:r>
              <a:rPr lang="en-US" dirty="0" smtClean="0">
                <a:solidFill>
                  <a:srgbClr val="008000"/>
                </a:solidFill>
              </a:rPr>
              <a:t>compare cost and performance profiles </a:t>
            </a:r>
            <a:r>
              <a:rPr lang="en-US" dirty="0" smtClean="0"/>
              <a:t>to ensure the right storage tier/solution is used .</a:t>
            </a:r>
            <a:endParaRPr lang="en-US" dirty="0"/>
          </a:p>
        </p:txBody>
      </p:sp>
      <p:sp>
        <p:nvSpPr>
          <p:cNvPr id="2" name="Title 1"/>
          <p:cNvSpPr>
            <a:spLocks noGrp="1"/>
          </p:cNvSpPr>
          <p:nvPr>
            <p:ph type="title"/>
          </p:nvPr>
        </p:nvSpPr>
        <p:spPr/>
        <p:txBody>
          <a:bodyPr/>
          <a:lstStyle/>
          <a:p>
            <a:r>
              <a:rPr lang="en-US" dirty="0" smtClean="0"/>
              <a:t>Storage Decision Tool</a:t>
            </a:r>
            <a:endParaRPr lang="en-US" dirty="0"/>
          </a:p>
        </p:txBody>
      </p:sp>
      <p:pic>
        <p:nvPicPr>
          <p:cNvPr id="773122" name="Picture 2" descr="http://www.ifuture.ca/sphere.jpg"/>
          <p:cNvPicPr>
            <a:picLocks noChangeAspect="1" noChangeArrowheads="1"/>
          </p:cNvPicPr>
          <p:nvPr/>
        </p:nvPicPr>
        <p:blipFill>
          <a:blip r:embed="rId2"/>
          <a:srcRect l="19934" t="20709" r="8306" b="15504"/>
          <a:stretch>
            <a:fillRect/>
          </a:stretch>
        </p:blipFill>
        <p:spPr bwMode="auto">
          <a:xfrm>
            <a:off x="5410200" y="1219200"/>
            <a:ext cx="2743200" cy="18288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Storage Decision Tool - Opportunity</a:t>
            </a:r>
            <a:endParaRPr lang="en-US" dirty="0"/>
          </a:p>
        </p:txBody>
      </p:sp>
      <p:sp>
        <p:nvSpPr>
          <p:cNvPr id="4" name="Text Placeholder 2"/>
          <p:cNvSpPr txBox="1">
            <a:spLocks/>
          </p:cNvSpPr>
          <p:nvPr/>
        </p:nvSpPr>
        <p:spPr bwMode="gray">
          <a:xfrm>
            <a:off x="92075" y="1265238"/>
            <a:ext cx="8858250" cy="561975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marL="228600" marR="0" lvl="0" indent="-228600" algn="l" defTabSz="914400" rtl="0" eaLnBrk="1" fontAlgn="base" latinLnBrk="0" hangingPunct="1">
              <a:lnSpc>
                <a:spcPct val="90000"/>
              </a:lnSpc>
              <a:spcBef>
                <a:spcPct val="50000"/>
              </a:spcBef>
              <a:spcAft>
                <a:spcPct val="0"/>
              </a:spcAft>
              <a:buClr>
                <a:schemeClr val="folHlink"/>
              </a:buClr>
              <a:buSzTx/>
              <a:buFont typeface="Wingdings" pitchFamily="2" charset="2"/>
              <a:buNone/>
              <a:tabLst/>
              <a:defRPr/>
            </a:pPr>
            <a:r>
              <a:rPr kumimoji="0" lang="en-US" sz="2000" b="0" i="0" u="none" strike="noStrike" kern="0" cap="none" spc="0" normalizeH="0" baseline="0" noProof="0" dirty="0" smtClean="0">
                <a:ln>
                  <a:noFill/>
                </a:ln>
                <a:solidFill>
                  <a:schemeClr val="tx1"/>
                </a:solidFill>
                <a:effectLst/>
                <a:uLnTx/>
                <a:uFillTx/>
                <a:latin typeface="+mn-lt"/>
                <a:ea typeface="+mn-ea"/>
                <a:cs typeface="+mn-cs"/>
              </a:rPr>
              <a:t>	</a:t>
            </a:r>
          </a:p>
          <a:p>
            <a:pPr marL="228600" marR="0" lvl="0" indent="-228600" algn="l" defTabSz="914400" rtl="0" eaLnBrk="1" fontAlgn="base" latinLnBrk="0" hangingPunct="1">
              <a:lnSpc>
                <a:spcPct val="90000"/>
              </a:lnSpc>
              <a:spcBef>
                <a:spcPct val="50000"/>
              </a:spcBef>
              <a:spcAft>
                <a:spcPct val="0"/>
              </a:spcAft>
              <a:buClr>
                <a:schemeClr val="folHlink"/>
              </a:buClr>
              <a:buSzTx/>
              <a:buFont typeface="Wingdings" pitchFamily="2" charset="2"/>
              <a:buChar char=""/>
              <a:tabLst/>
              <a:defRPr/>
            </a:pPr>
            <a:endParaRPr kumimoji="0" lang="en-US" sz="20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5" name="Rectangle 3"/>
          <p:cNvSpPr txBox="1">
            <a:spLocks noChangeArrowheads="1"/>
          </p:cNvSpPr>
          <p:nvPr/>
        </p:nvSpPr>
        <p:spPr bwMode="auto">
          <a:xfrm>
            <a:off x="304800" y="3733800"/>
            <a:ext cx="8458200" cy="2917825"/>
          </a:xfrm>
          <a:prstGeom prst="rect">
            <a:avLst/>
          </a:prstGeom>
          <a:noFill/>
          <a:ln w="9525">
            <a:solidFill>
              <a:schemeClr val="accent2"/>
            </a:solidFill>
            <a:miter lim="800000"/>
            <a:headEnd/>
            <a:tailEnd/>
          </a:ln>
        </p:spPr>
        <p:txBody>
          <a:bodyPr lIns="0" tIns="0" rIns="0" bIns="0"/>
          <a:lstStyle/>
          <a:p>
            <a:pPr marL="457200" indent="-457200">
              <a:lnSpc>
                <a:spcPct val="90000"/>
              </a:lnSpc>
              <a:spcBef>
                <a:spcPct val="50000"/>
              </a:spcBef>
              <a:buClr>
                <a:schemeClr val="accent2"/>
              </a:buClr>
              <a:buFont typeface="Wingdings" pitchFamily="2" charset="2"/>
              <a:buNone/>
            </a:pPr>
            <a:endParaRPr lang="en-US" sz="2000" b="1" dirty="0"/>
          </a:p>
          <a:p>
            <a:pPr marL="457200" indent="-457200">
              <a:lnSpc>
                <a:spcPct val="90000"/>
              </a:lnSpc>
              <a:spcBef>
                <a:spcPct val="50000"/>
              </a:spcBef>
              <a:buClr>
                <a:schemeClr val="accent2"/>
              </a:buClr>
              <a:buFont typeface="Wingdings" pitchFamily="2" charset="2"/>
              <a:buNone/>
            </a:pPr>
            <a:r>
              <a:rPr lang="en-US" b="1" dirty="0"/>
              <a:t>Changing the </a:t>
            </a:r>
            <a:r>
              <a:rPr lang="en-US" b="1" dirty="0" smtClean="0"/>
              <a:t>mindset…</a:t>
            </a:r>
          </a:p>
          <a:p>
            <a:pPr marL="457200" indent="-457200">
              <a:lnSpc>
                <a:spcPct val="90000"/>
              </a:lnSpc>
              <a:spcBef>
                <a:spcPct val="50000"/>
              </a:spcBef>
              <a:buClr>
                <a:schemeClr val="accent2"/>
              </a:buClr>
              <a:buFont typeface="Wingdings" pitchFamily="2" charset="2"/>
              <a:buNone/>
            </a:pPr>
            <a:r>
              <a:rPr lang="en-US" b="1" dirty="0" smtClean="0"/>
              <a:t>Today</a:t>
            </a:r>
          </a:p>
          <a:p>
            <a:pPr marL="457200" indent="-457200">
              <a:lnSpc>
                <a:spcPct val="90000"/>
              </a:lnSpc>
              <a:spcBef>
                <a:spcPct val="50000"/>
              </a:spcBef>
              <a:buClr>
                <a:schemeClr val="accent2"/>
              </a:buClr>
              <a:buFont typeface="Wingdings" pitchFamily="2" charset="2"/>
              <a:buNone/>
            </a:pPr>
            <a:r>
              <a:rPr lang="en-US" dirty="0" smtClean="0"/>
              <a:t>All </a:t>
            </a:r>
            <a:r>
              <a:rPr lang="en-US" dirty="0"/>
              <a:t>storage is tiered based on request and best </a:t>
            </a:r>
            <a:r>
              <a:rPr lang="en-US" dirty="0">
                <a:solidFill>
                  <a:schemeClr val="accent2"/>
                </a:solidFill>
              </a:rPr>
              <a:t>current</a:t>
            </a:r>
            <a:r>
              <a:rPr lang="en-US" dirty="0"/>
              <a:t> </a:t>
            </a:r>
            <a:r>
              <a:rPr lang="en-US" dirty="0" smtClean="0"/>
              <a:t>fit.</a:t>
            </a:r>
          </a:p>
          <a:p>
            <a:pPr marL="457200" indent="-457200">
              <a:lnSpc>
                <a:spcPct val="90000"/>
              </a:lnSpc>
              <a:spcBef>
                <a:spcPct val="50000"/>
              </a:spcBef>
              <a:buClr>
                <a:schemeClr val="accent2"/>
              </a:buClr>
              <a:buFont typeface="Wingdings" pitchFamily="2" charset="2"/>
              <a:buNone/>
            </a:pPr>
            <a:r>
              <a:rPr lang="en-US" b="1" dirty="0" smtClean="0"/>
              <a:t>Tomorrow</a:t>
            </a:r>
          </a:p>
          <a:p>
            <a:pPr marL="457200" indent="-457200">
              <a:lnSpc>
                <a:spcPct val="90000"/>
              </a:lnSpc>
              <a:spcBef>
                <a:spcPct val="50000"/>
              </a:spcBef>
              <a:buClr>
                <a:schemeClr val="accent2"/>
              </a:buClr>
              <a:buFont typeface="Wingdings" pitchFamily="2" charset="2"/>
              <a:buNone/>
            </a:pPr>
            <a:r>
              <a:rPr lang="en-US" dirty="0" smtClean="0"/>
              <a:t>Storage </a:t>
            </a:r>
            <a:r>
              <a:rPr lang="en-US" dirty="0"/>
              <a:t>aligns to service levels based on application </a:t>
            </a:r>
            <a:r>
              <a:rPr lang="en-US" dirty="0" smtClean="0">
                <a:solidFill>
                  <a:schemeClr val="accent2"/>
                </a:solidFill>
              </a:rPr>
              <a:t>requirements</a:t>
            </a:r>
            <a:r>
              <a:rPr lang="en-US" dirty="0" smtClean="0"/>
              <a:t> </a:t>
            </a:r>
          </a:p>
          <a:p>
            <a:pPr marL="457200" indent="-457200">
              <a:lnSpc>
                <a:spcPct val="90000"/>
              </a:lnSpc>
              <a:spcBef>
                <a:spcPct val="50000"/>
              </a:spcBef>
              <a:buClr>
                <a:schemeClr val="accent2"/>
              </a:buClr>
              <a:buFont typeface="Wingdings" pitchFamily="2" charset="2"/>
              <a:buNone/>
            </a:pPr>
            <a:r>
              <a:rPr lang="en-US" dirty="0" smtClean="0"/>
              <a:t>and </a:t>
            </a:r>
            <a:r>
              <a:rPr lang="en-US" dirty="0" smtClean="0">
                <a:solidFill>
                  <a:schemeClr val="accent2"/>
                </a:solidFill>
              </a:rPr>
              <a:t>business impact.</a:t>
            </a:r>
          </a:p>
          <a:p>
            <a:pPr marL="457200" indent="-457200">
              <a:lnSpc>
                <a:spcPct val="90000"/>
              </a:lnSpc>
              <a:spcBef>
                <a:spcPct val="50000"/>
              </a:spcBef>
              <a:buClr>
                <a:schemeClr val="accent2"/>
              </a:buClr>
              <a:buFont typeface="Wingdings" pitchFamily="2" charset="2"/>
              <a:buChar char=""/>
            </a:pPr>
            <a:endParaRPr lang="en-US" sz="2400" dirty="0"/>
          </a:p>
        </p:txBody>
      </p:sp>
      <p:pic>
        <p:nvPicPr>
          <p:cNvPr id="6" name="Picture 4" descr="agile3"/>
          <p:cNvPicPr>
            <a:picLocks noChangeAspect="1" noChangeArrowheads="1"/>
          </p:cNvPicPr>
          <p:nvPr/>
        </p:nvPicPr>
        <p:blipFill>
          <a:blip r:embed="rId2"/>
          <a:srcRect/>
          <a:stretch>
            <a:fillRect/>
          </a:stretch>
        </p:blipFill>
        <p:spPr bwMode="auto">
          <a:xfrm>
            <a:off x="304800" y="1143000"/>
            <a:ext cx="8455025" cy="2906713"/>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8"/>
          <p:cNvSpPr>
            <a:spLocks noGrp="1" noChangeArrowheads="1"/>
          </p:cNvSpPr>
          <p:nvPr>
            <p:ph type="title"/>
          </p:nvPr>
        </p:nvSpPr>
        <p:spPr>
          <a:xfrm>
            <a:off x="152400" y="171450"/>
            <a:ext cx="7219950" cy="666750"/>
          </a:xfrm>
        </p:spPr>
        <p:txBody>
          <a:bodyPr/>
          <a:lstStyle/>
          <a:p>
            <a:r>
              <a:rPr lang="en-US" dirty="0" smtClean="0"/>
              <a:t>Storage Decision Tool</a:t>
            </a:r>
          </a:p>
        </p:txBody>
      </p:sp>
      <p:sp>
        <p:nvSpPr>
          <p:cNvPr id="19458" name="Rectangle 9"/>
          <p:cNvSpPr>
            <a:spLocks noGrp="1" noChangeArrowheads="1"/>
          </p:cNvSpPr>
          <p:nvPr>
            <p:ph type="body" idx="1"/>
          </p:nvPr>
        </p:nvSpPr>
        <p:spPr>
          <a:xfrm>
            <a:off x="685800" y="1447800"/>
            <a:ext cx="7715250" cy="4525963"/>
          </a:xfrm>
        </p:spPr>
        <p:txBody>
          <a:bodyPr/>
          <a:lstStyle/>
          <a:p>
            <a:pPr lvl="0">
              <a:buFont typeface="Wingdings" pitchFamily="2" charset="2"/>
              <a:buChar char="Ø"/>
            </a:pPr>
            <a:r>
              <a:rPr lang="en-US" dirty="0" smtClean="0">
                <a:solidFill>
                  <a:schemeClr val="tx1"/>
                </a:solidFill>
                <a:latin typeface="+mn-lt"/>
                <a:ea typeface="+mn-ea"/>
                <a:cs typeface="+mn-cs"/>
              </a:rPr>
              <a:t>The Storage Decision Tool allows the Storage </a:t>
            </a:r>
            <a:r>
              <a:rPr lang="en-US" dirty="0" err="1" smtClean="0">
                <a:solidFill>
                  <a:schemeClr val="tx1"/>
                </a:solidFill>
                <a:latin typeface="+mn-lt"/>
                <a:ea typeface="+mn-ea"/>
                <a:cs typeface="+mn-cs"/>
              </a:rPr>
              <a:t>Admins</a:t>
            </a:r>
            <a:r>
              <a:rPr lang="en-US" dirty="0" smtClean="0">
                <a:solidFill>
                  <a:schemeClr val="tx1"/>
                </a:solidFill>
                <a:latin typeface="+mn-lt"/>
                <a:ea typeface="+mn-ea"/>
                <a:cs typeface="+mn-cs"/>
              </a:rPr>
              <a:t>, Application Development Managers/Directors, and Business Analysts to determine the cost of storage that is  required for any application</a:t>
            </a:r>
          </a:p>
          <a:p>
            <a:pPr>
              <a:buFont typeface="Wingdings" pitchFamily="2" charset="2"/>
              <a:buChar char="Ø"/>
            </a:pPr>
            <a:r>
              <a:rPr lang="en-US" dirty="0" smtClean="0"/>
              <a:t>The SDT also allows requestors to perform “What-If Analysis” to determine what the costs or savings would be by using different tiers for application storage.</a:t>
            </a:r>
          </a:p>
          <a:p>
            <a:pPr lvl="0">
              <a:buFont typeface="Wingdings" pitchFamily="2" charset="2"/>
              <a:buChar char="Ø"/>
            </a:pPr>
            <a:r>
              <a:rPr lang="en-US" dirty="0" smtClean="0">
                <a:solidFill>
                  <a:schemeClr val="tx1"/>
                </a:solidFill>
                <a:latin typeface="+mn-lt"/>
                <a:ea typeface="+mn-ea"/>
                <a:cs typeface="+mn-cs"/>
              </a:rPr>
              <a:t>The </a:t>
            </a:r>
            <a:r>
              <a:rPr lang="en-US" dirty="0" smtClean="0">
                <a:solidFill>
                  <a:schemeClr val="tx1"/>
                </a:solidFill>
                <a:latin typeface="+mn-lt"/>
                <a:ea typeface="+mn-ea"/>
                <a:cs typeface="+mn-cs"/>
              </a:rPr>
              <a:t>SDT can optionally pre-fill in Storage Requests that can be retrieved/referenced at any time.</a:t>
            </a:r>
          </a:p>
          <a:p>
            <a:pPr>
              <a:buFont typeface="Wingdings" pitchFamily="2" charset="2"/>
              <a:buChar char="Ø"/>
            </a:pPr>
            <a:r>
              <a:rPr lang="en-US" dirty="0" smtClean="0"/>
              <a:t>Customized </a:t>
            </a:r>
            <a:r>
              <a:rPr lang="en-US" dirty="0" smtClean="0"/>
              <a:t>to </a:t>
            </a:r>
            <a:r>
              <a:rPr lang="en-US" dirty="0" smtClean="0"/>
              <a:t>your environment </a:t>
            </a:r>
            <a:r>
              <a:rPr lang="en-US" dirty="0" smtClean="0"/>
              <a:t>and definition of tiers, SLAs, and </a:t>
            </a:r>
            <a:r>
              <a:rPr lang="en-US" dirty="0" smtClean="0"/>
              <a:t>cost models</a:t>
            </a:r>
            <a:endParaRPr lang="en-US" dirty="0" smtClean="0">
              <a:solidFill>
                <a:schemeClr val="tx1"/>
              </a:solidFill>
              <a:latin typeface="+mn-lt"/>
              <a:ea typeface="+mn-ea"/>
              <a:cs typeface="+mn-cs"/>
            </a:endParaRPr>
          </a:p>
        </p:txBody>
      </p:sp>
      <p:pic>
        <p:nvPicPr>
          <p:cNvPr id="5" name="Picture 12" descr="Clients.jpg"/>
          <p:cNvPicPr>
            <a:picLocks noChangeAspect="1"/>
          </p:cNvPicPr>
          <p:nvPr/>
        </p:nvPicPr>
        <p:blipFill>
          <a:blip r:embed="rId3"/>
          <a:srcRect/>
          <a:stretch>
            <a:fillRect/>
          </a:stretch>
        </p:blipFill>
        <p:spPr bwMode="auto">
          <a:xfrm>
            <a:off x="457200" y="5043488"/>
            <a:ext cx="8248650" cy="1662112"/>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8"/>
          <p:cNvSpPr>
            <a:spLocks noGrp="1" noChangeArrowheads="1"/>
          </p:cNvSpPr>
          <p:nvPr>
            <p:ph type="title"/>
          </p:nvPr>
        </p:nvSpPr>
        <p:spPr>
          <a:xfrm>
            <a:off x="152400" y="171450"/>
            <a:ext cx="7219950" cy="666750"/>
          </a:xfrm>
        </p:spPr>
        <p:txBody>
          <a:bodyPr/>
          <a:lstStyle/>
          <a:p>
            <a:r>
              <a:rPr lang="en-US" dirty="0" smtClean="0"/>
              <a:t>Storage Decision Tool – Sample SLA/</a:t>
            </a:r>
            <a:r>
              <a:rPr lang="en-US" dirty="0" err="1" smtClean="0"/>
              <a:t>Tiering</a:t>
            </a:r>
            <a:endParaRPr lang="en-US" dirty="0" smtClean="0"/>
          </a:p>
        </p:txBody>
      </p:sp>
      <p:sp>
        <p:nvSpPr>
          <p:cNvPr id="19458" name="Rectangle 9"/>
          <p:cNvSpPr>
            <a:spLocks noGrp="1" noChangeArrowheads="1"/>
          </p:cNvSpPr>
          <p:nvPr>
            <p:ph type="body" idx="1"/>
          </p:nvPr>
        </p:nvSpPr>
        <p:spPr>
          <a:xfrm>
            <a:off x="285750" y="1417637"/>
            <a:ext cx="7715250" cy="4525963"/>
          </a:xfrm>
        </p:spPr>
        <p:txBody>
          <a:bodyPr/>
          <a:lstStyle/>
          <a:p>
            <a:pPr lvl="0">
              <a:buFont typeface="Wingdings" pitchFamily="2" charset="2"/>
              <a:buChar char="§"/>
            </a:pPr>
            <a:endParaRPr lang="en-US" dirty="0"/>
          </a:p>
        </p:txBody>
      </p:sp>
      <p:pic>
        <p:nvPicPr>
          <p:cNvPr id="5" name="Picture 4" descr="EditedServiceTiers.jpg"/>
          <p:cNvPicPr>
            <a:picLocks noChangeAspect="1"/>
          </p:cNvPicPr>
          <p:nvPr/>
        </p:nvPicPr>
        <p:blipFill>
          <a:blip r:embed="rId3"/>
          <a:stretch>
            <a:fillRect/>
          </a:stretch>
        </p:blipFill>
        <p:spPr>
          <a:xfrm>
            <a:off x="0" y="990599"/>
            <a:ext cx="9144000" cy="5957059"/>
          </a:xfrm>
          <a:prstGeom prst="rect">
            <a:avLst/>
          </a:prstGeom>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ChangeArrowheads="1"/>
          </p:cNvSpPr>
          <p:nvPr/>
        </p:nvSpPr>
        <p:spPr bwMode="auto">
          <a:xfrm>
            <a:off x="595313" y="1295400"/>
            <a:ext cx="7862887" cy="5562600"/>
          </a:xfrm>
          <a:prstGeom prst="rect">
            <a:avLst/>
          </a:prstGeom>
          <a:noFill/>
          <a:ln w="9525">
            <a:noFill/>
            <a:miter lim="800000"/>
            <a:headEnd/>
            <a:tailEnd/>
          </a:ln>
          <a:effectLst/>
        </p:spPr>
        <p:txBody>
          <a:bodyPr lIns="0" tIns="0" rIns="0" bIns="0" anchor="t"/>
          <a:lstStyle/>
          <a:p>
            <a:pPr marL="231775" indent="-457200" algn="l">
              <a:spcBef>
                <a:spcPts val="600"/>
              </a:spcBef>
              <a:buClr>
                <a:srgbClr val="5FB10D"/>
              </a:buClr>
              <a:buFont typeface="Wingdings" pitchFamily="2" charset="2"/>
              <a:buChar char="q"/>
            </a:pPr>
            <a:endParaRPr lang="en-US" dirty="0"/>
          </a:p>
        </p:txBody>
      </p:sp>
      <p:sp>
        <p:nvSpPr>
          <p:cNvPr id="257027" name="Rectangle 3"/>
          <p:cNvSpPr>
            <a:spLocks noGrp="1" noChangeArrowheads="1"/>
          </p:cNvSpPr>
          <p:nvPr>
            <p:ph type="title"/>
          </p:nvPr>
        </p:nvSpPr>
        <p:spPr/>
        <p:txBody>
          <a:bodyPr/>
          <a:lstStyle/>
          <a:p>
            <a:r>
              <a:rPr lang="en-US" smtClean="0"/>
              <a:t>Customization/Solution Architecture</a:t>
            </a:r>
            <a:endParaRPr lang="en-US" dirty="0"/>
          </a:p>
        </p:txBody>
      </p:sp>
      <p:sp>
        <p:nvSpPr>
          <p:cNvPr id="8" name="Rectangle 7"/>
          <p:cNvSpPr/>
          <p:nvPr/>
        </p:nvSpPr>
        <p:spPr>
          <a:xfrm>
            <a:off x="457200" y="1447800"/>
            <a:ext cx="7848600" cy="4708981"/>
          </a:xfrm>
          <a:prstGeom prst="rect">
            <a:avLst/>
          </a:prstGeom>
        </p:spPr>
        <p:txBody>
          <a:bodyPr wrap="square">
            <a:spAutoFit/>
          </a:bodyPr>
          <a:lstStyle/>
          <a:p>
            <a:pPr algn="l">
              <a:buClr>
                <a:srgbClr val="008000"/>
              </a:buClr>
              <a:buFont typeface="Wingdings" pitchFamily="2" charset="2"/>
              <a:buChar char="Ø"/>
            </a:pPr>
            <a:r>
              <a:rPr lang="en-US" dirty="0" smtClean="0"/>
              <a:t>The SDT Database stores both Storage Request data and Application Metadata. </a:t>
            </a:r>
          </a:p>
          <a:p>
            <a:pPr algn="l">
              <a:buClr>
                <a:srgbClr val="008000"/>
              </a:buClr>
              <a:buFont typeface="Wingdings" pitchFamily="2" charset="2"/>
              <a:buChar char="Ø"/>
            </a:pPr>
            <a:endParaRPr lang="en-US" dirty="0" smtClean="0"/>
          </a:p>
          <a:p>
            <a:pPr algn="l">
              <a:buClr>
                <a:srgbClr val="008000"/>
              </a:buClr>
              <a:buFont typeface="Wingdings" pitchFamily="2" charset="2"/>
              <a:buChar char="Ø"/>
            </a:pPr>
            <a:r>
              <a:rPr lang="en-US" dirty="0" smtClean="0"/>
              <a:t>The application metadata can be configured to:</a:t>
            </a:r>
          </a:p>
          <a:p>
            <a:pPr marL="920750" lvl="1" indent="-463550" algn="l">
              <a:buFont typeface="Wingdings" pitchFamily="2" charset="2"/>
              <a:buChar char="v"/>
            </a:pPr>
            <a:r>
              <a:rPr lang="en-US" sz="1800" dirty="0" smtClean="0"/>
              <a:t>Add/remove Service Areas (</a:t>
            </a:r>
            <a:r>
              <a:rPr lang="en-US" sz="1800" dirty="0" err="1" smtClean="0"/>
              <a:t>eg</a:t>
            </a:r>
            <a:r>
              <a:rPr lang="en-US" sz="1800" dirty="0" smtClean="0"/>
              <a:t>. Primary Storage, Archiving, etc)</a:t>
            </a:r>
          </a:p>
          <a:p>
            <a:pPr marL="920750" lvl="1" indent="-463550" algn="l">
              <a:buFont typeface="Wingdings" pitchFamily="2" charset="2"/>
              <a:buChar char="v"/>
            </a:pPr>
            <a:r>
              <a:rPr lang="en-US" sz="1800" dirty="0" smtClean="0"/>
              <a:t>Add/remove number of tiers per service area (independent of each other) </a:t>
            </a:r>
          </a:p>
          <a:p>
            <a:pPr marL="920750" lvl="1" indent="-463550" algn="l">
              <a:buFont typeface="Wingdings" pitchFamily="2" charset="2"/>
              <a:buChar char="v"/>
            </a:pPr>
            <a:r>
              <a:rPr lang="en-US" sz="1800" dirty="0" smtClean="0"/>
              <a:t>Add/remove Storage Requirements Questions</a:t>
            </a:r>
          </a:p>
          <a:p>
            <a:pPr marL="920750" lvl="1" indent="-463550" algn="l">
              <a:buFont typeface="Wingdings" pitchFamily="2" charset="2"/>
              <a:buChar char="v"/>
            </a:pPr>
            <a:r>
              <a:rPr lang="en-US" sz="1800" dirty="0" smtClean="0"/>
              <a:t>Add/remove Answer Options for Requirements Questions</a:t>
            </a:r>
          </a:p>
          <a:p>
            <a:pPr marL="920750" lvl="1" indent="-463550" algn="l">
              <a:buFont typeface="Wingdings" pitchFamily="2" charset="2"/>
              <a:buChar char="v"/>
            </a:pPr>
            <a:r>
              <a:rPr lang="en-US" sz="1800" dirty="0" smtClean="0"/>
              <a:t>Answers can be Drop Down Lists, Checkboxes, or Free Text</a:t>
            </a:r>
          </a:p>
          <a:p>
            <a:pPr marL="920750" lvl="1" indent="-463550" algn="l">
              <a:buFont typeface="Wingdings" pitchFamily="2" charset="2"/>
              <a:buChar char="v"/>
            </a:pPr>
            <a:r>
              <a:rPr lang="en-US" sz="1800" dirty="0" smtClean="0"/>
              <a:t>Answers can be added/removed from the Tier determination algorithm</a:t>
            </a:r>
          </a:p>
          <a:p>
            <a:pPr marL="920750" lvl="1" indent="-463550" algn="l">
              <a:buFont typeface="Wingdings" pitchFamily="2" charset="2"/>
              <a:buChar char="v"/>
            </a:pPr>
            <a:r>
              <a:rPr lang="en-US" sz="1800" dirty="0" smtClean="0"/>
              <a:t>A Requirement Question can be set as Required or Not Required</a:t>
            </a:r>
          </a:p>
          <a:p>
            <a:pPr marL="920750" lvl="1" indent="-463550" algn="l"/>
            <a:endParaRPr lang="en-US" sz="1800" dirty="0" smtClean="0"/>
          </a:p>
          <a:p>
            <a:pPr algn="l"/>
            <a:r>
              <a:rPr lang="en-US" dirty="0" smtClean="0"/>
              <a:t>The </a:t>
            </a:r>
            <a:r>
              <a:rPr lang="en-US" b="1" dirty="0" smtClean="0"/>
              <a:t>application requires minimal changes to the code base from customer to customer.</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ChangeArrowheads="1"/>
          </p:cNvSpPr>
          <p:nvPr/>
        </p:nvSpPr>
        <p:spPr bwMode="auto">
          <a:xfrm>
            <a:off x="595313" y="1295400"/>
            <a:ext cx="7862887" cy="5562600"/>
          </a:xfrm>
          <a:prstGeom prst="rect">
            <a:avLst/>
          </a:prstGeom>
          <a:noFill/>
          <a:ln w="9525">
            <a:noFill/>
            <a:miter lim="800000"/>
            <a:headEnd/>
            <a:tailEnd/>
          </a:ln>
          <a:effectLst/>
        </p:spPr>
        <p:txBody>
          <a:bodyPr lIns="0" tIns="0" rIns="0" bIns="0" anchor="t"/>
          <a:lstStyle/>
          <a:p>
            <a:pPr marL="231775" indent="-457200" algn="l">
              <a:spcBef>
                <a:spcPts val="600"/>
              </a:spcBef>
              <a:buClr>
                <a:srgbClr val="5FB10D"/>
              </a:buClr>
              <a:buFont typeface="Wingdings" pitchFamily="2" charset="2"/>
              <a:buChar char="q"/>
            </a:pPr>
            <a:endParaRPr lang="en-US" dirty="0"/>
          </a:p>
        </p:txBody>
      </p:sp>
      <p:sp>
        <p:nvSpPr>
          <p:cNvPr id="257027" name="Rectangle 3"/>
          <p:cNvSpPr>
            <a:spLocks noGrp="1" noChangeArrowheads="1"/>
          </p:cNvSpPr>
          <p:nvPr>
            <p:ph type="title"/>
          </p:nvPr>
        </p:nvSpPr>
        <p:spPr/>
        <p:txBody>
          <a:bodyPr/>
          <a:lstStyle/>
          <a:p>
            <a:r>
              <a:rPr lang="en-US" dirty="0" smtClean="0"/>
              <a:t>Storage Decision Tool</a:t>
            </a:r>
            <a:endParaRPr lang="en-US" dirty="0"/>
          </a:p>
        </p:txBody>
      </p:sp>
      <p:sp>
        <p:nvSpPr>
          <p:cNvPr id="51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5121" name="Picture 1"/>
          <p:cNvPicPr>
            <a:picLocks noChangeAspect="1" noChangeArrowheads="1"/>
          </p:cNvPicPr>
          <p:nvPr/>
        </p:nvPicPr>
        <p:blipFill>
          <a:blip r:embed="rId3"/>
          <a:srcRect/>
          <a:stretch>
            <a:fillRect/>
          </a:stretch>
        </p:blipFill>
        <p:spPr bwMode="auto">
          <a:xfrm>
            <a:off x="381000" y="1219200"/>
            <a:ext cx="5003973" cy="3200400"/>
          </a:xfrm>
          <a:prstGeom prst="rect">
            <a:avLst/>
          </a:prstGeom>
          <a:noFill/>
        </p:spPr>
      </p:pic>
      <p:sp>
        <p:nvSpPr>
          <p:cNvPr id="512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5125" name="Picture 5"/>
          <p:cNvPicPr>
            <a:picLocks noChangeAspect="1" noChangeArrowheads="1"/>
          </p:cNvPicPr>
          <p:nvPr/>
        </p:nvPicPr>
        <p:blipFill>
          <a:blip r:embed="rId4"/>
          <a:srcRect/>
          <a:stretch>
            <a:fillRect/>
          </a:stretch>
        </p:blipFill>
        <p:spPr bwMode="auto">
          <a:xfrm>
            <a:off x="2895600" y="3048000"/>
            <a:ext cx="5791200" cy="3267698"/>
          </a:xfrm>
          <a:prstGeom prst="rect">
            <a:avLst/>
          </a:prstGeom>
          <a:noFill/>
          <a:ln w="9525">
            <a:solidFill>
              <a:schemeClr val="accent1"/>
            </a:solidFill>
            <a:miter lim="800000"/>
            <a:headEnd/>
            <a:tailEnd/>
          </a:ln>
          <a:effectLst/>
        </p:spPr>
      </p:pic>
      <p:sp>
        <p:nvSpPr>
          <p:cNvPr id="9" name="TextBox 8"/>
          <p:cNvSpPr txBox="1"/>
          <p:nvPr/>
        </p:nvSpPr>
        <p:spPr>
          <a:xfrm>
            <a:off x="5638800" y="1600200"/>
            <a:ext cx="2819400" cy="954107"/>
          </a:xfrm>
          <a:prstGeom prst="rect">
            <a:avLst/>
          </a:prstGeom>
          <a:noFill/>
        </p:spPr>
        <p:txBody>
          <a:bodyPr wrap="square" rtlCol="0">
            <a:spAutoFit/>
          </a:bodyPr>
          <a:lstStyle/>
          <a:p>
            <a:r>
              <a:rPr lang="en-US" sz="2800" dirty="0" smtClean="0"/>
              <a:t>Create &amp; Search for Requests</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ChangeArrowheads="1"/>
          </p:cNvSpPr>
          <p:nvPr/>
        </p:nvSpPr>
        <p:spPr bwMode="auto">
          <a:xfrm>
            <a:off x="595313" y="1295400"/>
            <a:ext cx="7862887" cy="5562600"/>
          </a:xfrm>
          <a:prstGeom prst="rect">
            <a:avLst/>
          </a:prstGeom>
          <a:noFill/>
          <a:ln w="9525">
            <a:noFill/>
            <a:miter lim="800000"/>
            <a:headEnd/>
            <a:tailEnd/>
          </a:ln>
          <a:effectLst/>
        </p:spPr>
        <p:txBody>
          <a:bodyPr lIns="0" tIns="0" rIns="0" bIns="0" anchor="t"/>
          <a:lstStyle/>
          <a:p>
            <a:pPr marL="231775" indent="-457200" algn="l">
              <a:spcBef>
                <a:spcPts val="600"/>
              </a:spcBef>
              <a:buClr>
                <a:srgbClr val="5FB10D"/>
              </a:buClr>
              <a:buFont typeface="Wingdings" pitchFamily="2" charset="2"/>
              <a:buChar char="q"/>
            </a:pPr>
            <a:endParaRPr lang="en-US" dirty="0"/>
          </a:p>
        </p:txBody>
      </p:sp>
      <p:sp>
        <p:nvSpPr>
          <p:cNvPr id="257027" name="Rectangle 3"/>
          <p:cNvSpPr>
            <a:spLocks noGrp="1" noChangeArrowheads="1"/>
          </p:cNvSpPr>
          <p:nvPr>
            <p:ph type="title"/>
          </p:nvPr>
        </p:nvSpPr>
        <p:spPr/>
        <p:txBody>
          <a:bodyPr/>
          <a:lstStyle/>
          <a:p>
            <a:r>
              <a:rPr lang="en-US" dirty="0" smtClean="0"/>
              <a:t>Storage Decision Tool</a:t>
            </a:r>
            <a:endParaRPr lang="en-US" dirty="0"/>
          </a:p>
        </p:txBody>
      </p:sp>
      <p:pic>
        <p:nvPicPr>
          <p:cNvPr id="40961" name="Picture 1"/>
          <p:cNvPicPr>
            <a:picLocks noChangeAspect="1" noChangeArrowheads="1"/>
          </p:cNvPicPr>
          <p:nvPr/>
        </p:nvPicPr>
        <p:blipFill>
          <a:blip r:embed="rId3"/>
          <a:srcRect/>
          <a:stretch>
            <a:fillRect/>
          </a:stretch>
        </p:blipFill>
        <p:spPr bwMode="auto">
          <a:xfrm>
            <a:off x="533400" y="1371601"/>
            <a:ext cx="5109096" cy="2895600"/>
          </a:xfrm>
          <a:prstGeom prst="rect">
            <a:avLst/>
          </a:prstGeom>
          <a:noFill/>
          <a:ln w="9525">
            <a:solidFill>
              <a:schemeClr val="accent1"/>
            </a:solidFill>
            <a:miter lim="800000"/>
            <a:headEnd/>
            <a:tailEnd/>
          </a:ln>
          <a:effectLst/>
        </p:spPr>
      </p:pic>
      <p:pic>
        <p:nvPicPr>
          <p:cNvPr id="40962" name="Picture 2"/>
          <p:cNvPicPr>
            <a:picLocks noChangeAspect="1" noChangeArrowheads="1"/>
          </p:cNvPicPr>
          <p:nvPr/>
        </p:nvPicPr>
        <p:blipFill>
          <a:blip r:embed="rId4"/>
          <a:srcRect/>
          <a:stretch>
            <a:fillRect/>
          </a:stretch>
        </p:blipFill>
        <p:spPr bwMode="auto">
          <a:xfrm>
            <a:off x="3629517" y="2133600"/>
            <a:ext cx="5223971" cy="4267200"/>
          </a:xfrm>
          <a:prstGeom prst="rect">
            <a:avLst/>
          </a:prstGeom>
          <a:noFill/>
          <a:ln w="9525">
            <a:solidFill>
              <a:schemeClr val="accent1"/>
            </a:solidFill>
            <a:miter lim="800000"/>
            <a:headEnd/>
            <a:tailEnd/>
          </a:ln>
          <a:effectLst/>
        </p:spPr>
      </p:pic>
      <p:sp>
        <p:nvSpPr>
          <p:cNvPr id="6" name="TextBox 5"/>
          <p:cNvSpPr txBox="1"/>
          <p:nvPr/>
        </p:nvSpPr>
        <p:spPr>
          <a:xfrm>
            <a:off x="533400" y="4800600"/>
            <a:ext cx="2895600" cy="954107"/>
          </a:xfrm>
          <a:prstGeom prst="rect">
            <a:avLst/>
          </a:prstGeom>
          <a:noFill/>
        </p:spPr>
        <p:txBody>
          <a:bodyPr wrap="square" rtlCol="0">
            <a:spAutoFit/>
          </a:bodyPr>
          <a:lstStyle/>
          <a:p>
            <a:r>
              <a:rPr lang="en-US" sz="2800" dirty="0" smtClean="0"/>
              <a:t>Storage Request Wizard</a:t>
            </a:r>
            <a:endParaRPr lang="en-U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ChangeArrowheads="1"/>
          </p:cNvSpPr>
          <p:nvPr/>
        </p:nvSpPr>
        <p:spPr bwMode="auto">
          <a:xfrm>
            <a:off x="609600" y="1295400"/>
            <a:ext cx="7862887" cy="5562600"/>
          </a:xfrm>
          <a:prstGeom prst="rect">
            <a:avLst/>
          </a:prstGeom>
          <a:noFill/>
          <a:ln w="9525">
            <a:noFill/>
            <a:miter lim="800000"/>
            <a:headEnd/>
            <a:tailEnd/>
          </a:ln>
          <a:effectLst/>
        </p:spPr>
        <p:txBody>
          <a:bodyPr lIns="0" tIns="0" rIns="0" bIns="0" anchor="t"/>
          <a:lstStyle/>
          <a:p>
            <a:pPr marL="231775" indent="-457200" algn="l">
              <a:spcBef>
                <a:spcPts val="600"/>
              </a:spcBef>
              <a:buClr>
                <a:srgbClr val="5FB10D"/>
              </a:buClr>
              <a:buFont typeface="Wingdings" pitchFamily="2" charset="2"/>
              <a:buChar char="q"/>
            </a:pPr>
            <a:endParaRPr lang="en-US" dirty="0"/>
          </a:p>
        </p:txBody>
      </p:sp>
      <p:sp>
        <p:nvSpPr>
          <p:cNvPr id="257027" name="Rectangle 3"/>
          <p:cNvSpPr>
            <a:spLocks noGrp="1" noChangeArrowheads="1"/>
          </p:cNvSpPr>
          <p:nvPr>
            <p:ph type="title"/>
          </p:nvPr>
        </p:nvSpPr>
        <p:spPr/>
        <p:txBody>
          <a:bodyPr/>
          <a:lstStyle/>
          <a:p>
            <a:r>
              <a:rPr lang="en-US" dirty="0" smtClean="0"/>
              <a:t>Solution Features</a:t>
            </a:r>
            <a:endParaRPr lang="en-US" dirty="0"/>
          </a:p>
        </p:txBody>
      </p:sp>
      <p:sp>
        <p:nvSpPr>
          <p:cNvPr id="6" name="TextBox 5"/>
          <p:cNvSpPr txBox="1"/>
          <p:nvPr/>
        </p:nvSpPr>
        <p:spPr>
          <a:xfrm>
            <a:off x="533400" y="5257800"/>
            <a:ext cx="3352800" cy="954107"/>
          </a:xfrm>
          <a:prstGeom prst="rect">
            <a:avLst/>
          </a:prstGeom>
          <a:noFill/>
        </p:spPr>
        <p:txBody>
          <a:bodyPr wrap="square" rtlCol="0">
            <a:spAutoFit/>
          </a:bodyPr>
          <a:lstStyle/>
          <a:p>
            <a:r>
              <a:rPr lang="en-US" sz="2800" dirty="0" smtClean="0"/>
              <a:t>Approval Workflow and Bill of Materials</a:t>
            </a:r>
            <a:endParaRPr lang="en-US" sz="2800" dirty="0"/>
          </a:p>
        </p:txBody>
      </p:sp>
      <p:pic>
        <p:nvPicPr>
          <p:cNvPr id="31747" name="Picture 3"/>
          <p:cNvPicPr>
            <a:picLocks noChangeAspect="1" noChangeArrowheads="1"/>
          </p:cNvPicPr>
          <p:nvPr/>
        </p:nvPicPr>
        <p:blipFill>
          <a:blip r:embed="rId3"/>
          <a:srcRect/>
          <a:stretch>
            <a:fillRect/>
          </a:stretch>
        </p:blipFill>
        <p:spPr bwMode="auto">
          <a:xfrm>
            <a:off x="533400" y="1447800"/>
            <a:ext cx="4210050" cy="3733800"/>
          </a:xfrm>
          <a:prstGeom prst="rect">
            <a:avLst/>
          </a:prstGeom>
          <a:noFill/>
          <a:ln w="9525">
            <a:solidFill>
              <a:schemeClr val="accent1"/>
            </a:solidFill>
            <a:miter lim="800000"/>
            <a:headEnd/>
            <a:tailEnd/>
          </a:ln>
          <a:effectLst/>
        </p:spPr>
      </p:pic>
      <p:pic>
        <p:nvPicPr>
          <p:cNvPr id="31746" name="Picture 2"/>
          <p:cNvPicPr>
            <a:picLocks noChangeAspect="1" noChangeArrowheads="1"/>
          </p:cNvPicPr>
          <p:nvPr/>
        </p:nvPicPr>
        <p:blipFill>
          <a:blip r:embed="rId4"/>
          <a:srcRect/>
          <a:stretch>
            <a:fillRect/>
          </a:stretch>
        </p:blipFill>
        <p:spPr bwMode="auto">
          <a:xfrm>
            <a:off x="4267200" y="2133600"/>
            <a:ext cx="4045412" cy="4343400"/>
          </a:xfrm>
          <a:prstGeom prst="rect">
            <a:avLst/>
          </a:prstGeom>
          <a:noFill/>
          <a:ln w="9525">
            <a:solidFill>
              <a:schemeClr val="accent1"/>
            </a:solid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ChangeArrowheads="1"/>
          </p:cNvSpPr>
          <p:nvPr/>
        </p:nvSpPr>
        <p:spPr bwMode="auto">
          <a:xfrm>
            <a:off x="595313" y="1295400"/>
            <a:ext cx="7862887" cy="5562600"/>
          </a:xfrm>
          <a:prstGeom prst="rect">
            <a:avLst/>
          </a:prstGeom>
          <a:noFill/>
          <a:ln w="9525">
            <a:noFill/>
            <a:miter lim="800000"/>
            <a:headEnd/>
            <a:tailEnd/>
          </a:ln>
          <a:effectLst/>
        </p:spPr>
        <p:txBody>
          <a:bodyPr lIns="0" tIns="0" rIns="0" bIns="0" anchor="t"/>
          <a:lstStyle/>
          <a:p>
            <a:pPr marL="231775" indent="-457200" algn="l">
              <a:spcBef>
                <a:spcPts val="600"/>
              </a:spcBef>
              <a:buClr>
                <a:srgbClr val="5FB10D"/>
              </a:buClr>
              <a:buFont typeface="Wingdings" pitchFamily="2" charset="2"/>
              <a:buChar char="q"/>
            </a:pPr>
            <a:endParaRPr lang="en-US" dirty="0"/>
          </a:p>
        </p:txBody>
      </p:sp>
      <p:sp>
        <p:nvSpPr>
          <p:cNvPr id="257027" name="Rectangle 3"/>
          <p:cNvSpPr>
            <a:spLocks noGrp="1" noChangeArrowheads="1"/>
          </p:cNvSpPr>
          <p:nvPr>
            <p:ph type="title"/>
          </p:nvPr>
        </p:nvSpPr>
        <p:spPr/>
        <p:txBody>
          <a:bodyPr/>
          <a:lstStyle/>
          <a:p>
            <a:r>
              <a:rPr lang="en-US" dirty="0" smtClean="0"/>
              <a:t>Storage Decision Tool</a:t>
            </a:r>
            <a:endParaRPr lang="en-US" dirty="0"/>
          </a:p>
        </p:txBody>
      </p:sp>
      <p:pic>
        <p:nvPicPr>
          <p:cNvPr id="41986" name="Picture 2"/>
          <p:cNvPicPr>
            <a:picLocks noChangeAspect="1" noChangeArrowheads="1"/>
          </p:cNvPicPr>
          <p:nvPr/>
        </p:nvPicPr>
        <p:blipFill>
          <a:blip r:embed="rId3"/>
          <a:srcRect/>
          <a:stretch>
            <a:fillRect/>
          </a:stretch>
        </p:blipFill>
        <p:spPr bwMode="auto">
          <a:xfrm>
            <a:off x="304800" y="1219200"/>
            <a:ext cx="5066488" cy="3733800"/>
          </a:xfrm>
          <a:prstGeom prst="rect">
            <a:avLst/>
          </a:prstGeom>
          <a:noFill/>
          <a:ln w="9525">
            <a:solidFill>
              <a:schemeClr val="accent1"/>
            </a:solidFill>
            <a:miter lim="800000"/>
            <a:headEnd/>
            <a:tailEnd/>
          </a:ln>
          <a:effectLst/>
        </p:spPr>
      </p:pic>
      <p:pic>
        <p:nvPicPr>
          <p:cNvPr id="41987" name="Picture 3"/>
          <p:cNvPicPr>
            <a:picLocks noChangeAspect="1" noChangeArrowheads="1"/>
          </p:cNvPicPr>
          <p:nvPr/>
        </p:nvPicPr>
        <p:blipFill>
          <a:blip r:embed="rId4"/>
          <a:srcRect/>
          <a:stretch>
            <a:fillRect/>
          </a:stretch>
        </p:blipFill>
        <p:spPr bwMode="auto">
          <a:xfrm>
            <a:off x="3429000" y="2362200"/>
            <a:ext cx="5531817" cy="4114800"/>
          </a:xfrm>
          <a:prstGeom prst="rect">
            <a:avLst/>
          </a:prstGeom>
          <a:noFill/>
          <a:ln w="9525">
            <a:solidFill>
              <a:schemeClr val="accent1"/>
            </a:solidFill>
            <a:miter lim="800000"/>
            <a:headEnd/>
            <a:tailEnd/>
          </a:ln>
          <a:effectLst/>
        </p:spPr>
      </p:pic>
      <p:sp>
        <p:nvSpPr>
          <p:cNvPr id="6" name="TextBox 5"/>
          <p:cNvSpPr txBox="1"/>
          <p:nvPr/>
        </p:nvSpPr>
        <p:spPr>
          <a:xfrm>
            <a:off x="5334000" y="1219200"/>
            <a:ext cx="3581400" cy="954107"/>
          </a:xfrm>
          <a:prstGeom prst="rect">
            <a:avLst/>
          </a:prstGeom>
          <a:noFill/>
        </p:spPr>
        <p:txBody>
          <a:bodyPr wrap="square" rtlCol="0">
            <a:spAutoFit/>
          </a:bodyPr>
          <a:lstStyle/>
          <a:p>
            <a:r>
              <a:rPr lang="en-US" sz="2800" dirty="0" smtClean="0"/>
              <a:t>Perform What-If Cost Benefit Analysis</a:t>
            </a:r>
            <a:endParaRPr lang="en-U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ChangeArrowheads="1"/>
          </p:cNvSpPr>
          <p:nvPr/>
        </p:nvSpPr>
        <p:spPr bwMode="auto">
          <a:xfrm>
            <a:off x="595313" y="1295400"/>
            <a:ext cx="7862887" cy="5562600"/>
          </a:xfrm>
          <a:prstGeom prst="rect">
            <a:avLst/>
          </a:prstGeom>
          <a:noFill/>
          <a:ln w="9525">
            <a:noFill/>
            <a:miter lim="800000"/>
            <a:headEnd/>
            <a:tailEnd/>
          </a:ln>
          <a:effectLst/>
        </p:spPr>
        <p:txBody>
          <a:bodyPr lIns="0" tIns="0" rIns="0" bIns="0" anchor="t"/>
          <a:lstStyle/>
          <a:p>
            <a:pPr marL="231775" indent="-457200" algn="l">
              <a:spcBef>
                <a:spcPts val="600"/>
              </a:spcBef>
              <a:buClr>
                <a:srgbClr val="5FB10D"/>
              </a:buClr>
              <a:buFont typeface="Wingdings" pitchFamily="2" charset="2"/>
              <a:buChar char="q"/>
            </a:pPr>
            <a:endParaRPr lang="en-US" dirty="0"/>
          </a:p>
        </p:txBody>
      </p:sp>
      <p:sp>
        <p:nvSpPr>
          <p:cNvPr id="257027" name="Rectangle 3"/>
          <p:cNvSpPr>
            <a:spLocks noGrp="1" noChangeArrowheads="1"/>
          </p:cNvSpPr>
          <p:nvPr>
            <p:ph type="title"/>
          </p:nvPr>
        </p:nvSpPr>
        <p:spPr/>
        <p:txBody>
          <a:bodyPr/>
          <a:lstStyle/>
          <a:p>
            <a:r>
              <a:rPr lang="en-US" dirty="0" smtClean="0"/>
              <a:t>Solution </a:t>
            </a:r>
            <a:r>
              <a:rPr lang="en-US" dirty="0" smtClean="0"/>
              <a:t>Value Summary</a:t>
            </a:r>
            <a:endParaRPr lang="en-US" dirty="0"/>
          </a:p>
        </p:txBody>
      </p:sp>
      <p:sp>
        <p:nvSpPr>
          <p:cNvPr id="4" name="TextBox 3"/>
          <p:cNvSpPr txBox="1"/>
          <p:nvPr/>
        </p:nvSpPr>
        <p:spPr>
          <a:xfrm>
            <a:off x="609600" y="1730514"/>
            <a:ext cx="7620000" cy="3170099"/>
          </a:xfrm>
          <a:prstGeom prst="rect">
            <a:avLst/>
          </a:prstGeom>
          <a:solidFill>
            <a:schemeClr val="accent1">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l"/>
            <a:r>
              <a:rPr lang="en-US" dirty="0" smtClean="0">
                <a:solidFill>
                  <a:schemeClr val="tx1"/>
                </a:solidFill>
              </a:rPr>
              <a:t>Primary: </a:t>
            </a:r>
          </a:p>
          <a:p>
            <a:pPr marL="463550" indent="-463550" algn="l">
              <a:buClr>
                <a:srgbClr val="008000"/>
              </a:buClr>
              <a:buFont typeface="Wingdings" pitchFamily="2" charset="2"/>
              <a:buChar char="v"/>
            </a:pPr>
            <a:r>
              <a:rPr lang="en-US" b="1" dirty="0" smtClean="0">
                <a:solidFill>
                  <a:schemeClr val="tx1"/>
                </a:solidFill>
              </a:rPr>
              <a:t>Cost Avoidance</a:t>
            </a:r>
            <a:r>
              <a:rPr lang="en-US" dirty="0" smtClean="0">
                <a:solidFill>
                  <a:schemeClr val="tx1"/>
                </a:solidFill>
              </a:rPr>
              <a:t>: Allows IT to utilize the most cost effective storage for an application.</a:t>
            </a:r>
          </a:p>
          <a:p>
            <a:pPr marL="463550" indent="-463550" algn="l"/>
            <a:endParaRPr lang="en-US" dirty="0" smtClean="0">
              <a:solidFill>
                <a:schemeClr val="tx1"/>
              </a:solidFill>
            </a:endParaRPr>
          </a:p>
          <a:p>
            <a:pPr marL="463550" indent="-463550" algn="l"/>
            <a:r>
              <a:rPr lang="en-US" dirty="0" smtClean="0">
                <a:solidFill>
                  <a:schemeClr val="tx1"/>
                </a:solidFill>
              </a:rPr>
              <a:t>Secondary:</a:t>
            </a:r>
          </a:p>
          <a:p>
            <a:pPr marL="463550" indent="-463550" algn="l">
              <a:buClr>
                <a:srgbClr val="008000"/>
              </a:buClr>
              <a:buFont typeface="Wingdings" pitchFamily="2" charset="2"/>
              <a:buChar char="v"/>
            </a:pPr>
            <a:r>
              <a:rPr lang="en-US" b="1" dirty="0" smtClean="0">
                <a:solidFill>
                  <a:schemeClr val="tx1"/>
                </a:solidFill>
              </a:rPr>
              <a:t>Business </a:t>
            </a:r>
            <a:r>
              <a:rPr lang="en-US" b="1" dirty="0" smtClean="0">
                <a:solidFill>
                  <a:schemeClr val="tx1"/>
                </a:solidFill>
              </a:rPr>
              <a:t>Case Cost Accuracy</a:t>
            </a:r>
            <a:r>
              <a:rPr lang="en-US" dirty="0" smtClean="0">
                <a:solidFill>
                  <a:schemeClr val="tx1"/>
                </a:solidFill>
              </a:rPr>
              <a:t>: Provides a quick and accurate cost estimate of storage for the application business case</a:t>
            </a:r>
            <a:r>
              <a:rPr lang="en-US" dirty="0" smtClean="0">
                <a:solidFill>
                  <a:schemeClr val="tx1"/>
                </a:solidFill>
              </a:rPr>
              <a:t>.</a:t>
            </a:r>
            <a:endParaRPr lang="en-US" b="1" dirty="0" smtClean="0">
              <a:solidFill>
                <a:schemeClr val="tx1"/>
              </a:solidFill>
            </a:endParaRPr>
          </a:p>
          <a:p>
            <a:pPr marL="463550" indent="-463550" algn="l">
              <a:buClr>
                <a:srgbClr val="008000"/>
              </a:buClr>
              <a:buFont typeface="Wingdings" pitchFamily="2" charset="2"/>
              <a:buChar char="v"/>
            </a:pPr>
            <a:endParaRPr lang="en-US" dirty="0" smtClean="0">
              <a:solidFill>
                <a:schemeClr val="tx1"/>
              </a:solidFill>
            </a:endParaRPr>
          </a:p>
          <a:p>
            <a:pPr marL="463550" indent="-463550" algn="l">
              <a:buFont typeface="Wingdings" pitchFamily="2" charset="2"/>
              <a:buChar char="v"/>
            </a:pPr>
            <a:endParaRPr lang="en-US" dirty="0">
              <a:solidFill>
                <a:schemeClr val="tx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p:txBody>
          <a:bodyPr/>
          <a:lstStyle/>
          <a:p>
            <a:r>
              <a:rPr lang="en-US" dirty="0" smtClean="0">
                <a:solidFill>
                  <a:schemeClr val="tx1"/>
                </a:solidFill>
              </a:rPr>
              <a:t>EMC’s Storage Provisioning Portal  helps </a:t>
            </a:r>
            <a:r>
              <a:rPr lang="en-US" dirty="0" smtClean="0">
                <a:solidFill>
                  <a:srgbClr val="008000"/>
                </a:solidFill>
              </a:rPr>
              <a:t>automate the request/demand process </a:t>
            </a:r>
            <a:r>
              <a:rPr lang="en-US" dirty="0" smtClean="0">
                <a:solidFill>
                  <a:schemeClr val="tx1"/>
                </a:solidFill>
              </a:rPr>
              <a:t>and allows for formal workflow, approval cycles, and full transparency.</a:t>
            </a:r>
            <a:endParaRPr lang="en-US" dirty="0">
              <a:solidFill>
                <a:schemeClr val="tx1"/>
              </a:solidFill>
            </a:endParaRPr>
          </a:p>
        </p:txBody>
      </p:sp>
      <p:sp>
        <p:nvSpPr>
          <p:cNvPr id="2" name="Title 1"/>
          <p:cNvSpPr>
            <a:spLocks noGrp="1"/>
          </p:cNvSpPr>
          <p:nvPr>
            <p:ph type="title"/>
          </p:nvPr>
        </p:nvSpPr>
        <p:spPr/>
        <p:txBody>
          <a:bodyPr/>
          <a:lstStyle/>
          <a:p>
            <a:r>
              <a:rPr lang="en-US" dirty="0" smtClean="0"/>
              <a:t>Storage </a:t>
            </a:r>
            <a:r>
              <a:rPr lang="en-US" dirty="0" smtClean="0"/>
              <a:t>Request Automation </a:t>
            </a:r>
            <a:r>
              <a:rPr lang="en-US" dirty="0" smtClean="0"/>
              <a:t>Solution</a:t>
            </a:r>
            <a:endParaRPr lang="en-US" dirty="0"/>
          </a:p>
        </p:txBody>
      </p:sp>
      <p:pic>
        <p:nvPicPr>
          <p:cNvPr id="8" name="Picture 2"/>
          <p:cNvPicPr>
            <a:picLocks noChangeAspect="1" noChangeArrowheads="1"/>
          </p:cNvPicPr>
          <p:nvPr/>
        </p:nvPicPr>
        <p:blipFill>
          <a:blip r:embed="rId2" cstate="print"/>
          <a:srcRect/>
          <a:stretch>
            <a:fillRect/>
          </a:stretch>
        </p:blipFill>
        <p:spPr bwMode="auto">
          <a:xfrm>
            <a:off x="5486400" y="1219200"/>
            <a:ext cx="2837056" cy="1828800"/>
          </a:xfrm>
          <a:prstGeom prst="rect">
            <a:avLst/>
          </a:prstGeom>
          <a:noFill/>
          <a:ln w="12700">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0" descr="5322305-1501x2251b"/>
          <p:cNvPicPr>
            <a:picLocks noChangeAspect="1" noChangeArrowheads="1"/>
          </p:cNvPicPr>
          <p:nvPr/>
        </p:nvPicPr>
        <p:blipFill>
          <a:blip r:embed="rId3"/>
          <a:srcRect/>
          <a:stretch>
            <a:fillRect/>
          </a:stretch>
        </p:blipFill>
        <p:spPr bwMode="gray">
          <a:xfrm>
            <a:off x="6069013" y="1143000"/>
            <a:ext cx="3074987" cy="5715000"/>
          </a:xfrm>
          <a:prstGeom prst="rect">
            <a:avLst/>
          </a:prstGeom>
          <a:noFill/>
          <a:ln w="9525">
            <a:noFill/>
            <a:miter lim="800000"/>
            <a:headEnd/>
            <a:tailEnd/>
          </a:ln>
        </p:spPr>
      </p:pic>
      <p:sp>
        <p:nvSpPr>
          <p:cNvPr id="17409" name="Rectangle 8"/>
          <p:cNvSpPr>
            <a:spLocks noGrp="1" noChangeArrowheads="1"/>
          </p:cNvSpPr>
          <p:nvPr>
            <p:ph type="title"/>
          </p:nvPr>
        </p:nvSpPr>
        <p:spPr/>
        <p:txBody>
          <a:bodyPr/>
          <a:lstStyle/>
          <a:p>
            <a:r>
              <a:rPr lang="en-US" dirty="0" smtClean="0"/>
              <a:t/>
            </a:r>
            <a:br>
              <a:rPr lang="en-US" dirty="0" smtClean="0"/>
            </a:br>
            <a:r>
              <a:rPr lang="en-US" dirty="0" smtClean="0"/>
              <a:t>EMC Storage Provisioning Portal Solution</a:t>
            </a:r>
          </a:p>
        </p:txBody>
      </p:sp>
      <p:sp>
        <p:nvSpPr>
          <p:cNvPr id="17410" name="Rectangle 9"/>
          <p:cNvSpPr>
            <a:spLocks noGrp="1" noChangeArrowheads="1"/>
          </p:cNvSpPr>
          <p:nvPr>
            <p:ph type="body" idx="1"/>
          </p:nvPr>
        </p:nvSpPr>
        <p:spPr>
          <a:xfrm>
            <a:off x="366713" y="1585913"/>
            <a:ext cx="5195887" cy="5011737"/>
          </a:xfrm>
        </p:spPr>
        <p:txBody>
          <a:bodyPr/>
          <a:lstStyle/>
          <a:p>
            <a:pPr eaLnBrk="1" hangingPunct="1">
              <a:buNone/>
            </a:pPr>
            <a:r>
              <a:rPr lang="en-US" sz="1600" b="1" u="sng" dirty="0" smtClean="0"/>
              <a:t>Benefits:</a:t>
            </a:r>
          </a:p>
          <a:p>
            <a:pPr eaLnBrk="1" hangingPunct="1">
              <a:buFont typeface="Wingdings" pitchFamily="2" charset="2"/>
              <a:buChar char="§"/>
            </a:pPr>
            <a:r>
              <a:rPr lang="en-US" sz="1600" dirty="0" smtClean="0"/>
              <a:t>Provide a simple user friendly mechanism for a requestor to fill out a Storage Quotation Request Form</a:t>
            </a:r>
          </a:p>
          <a:p>
            <a:pPr eaLnBrk="1" hangingPunct="1">
              <a:buFont typeface="Wingdings" pitchFamily="2" charset="2"/>
              <a:buChar char="§"/>
            </a:pPr>
            <a:r>
              <a:rPr lang="en-US" sz="1600" dirty="0" smtClean="0"/>
              <a:t>Allows for technical review/approval workflows</a:t>
            </a:r>
          </a:p>
          <a:p>
            <a:pPr eaLnBrk="1" hangingPunct="1">
              <a:buFont typeface="Wingdings" pitchFamily="2" charset="2"/>
              <a:buChar char="§"/>
            </a:pPr>
            <a:r>
              <a:rPr lang="en-US" sz="1600" dirty="0" smtClean="0"/>
              <a:t>Provide a simple mechanism for an Approver to generate a Storage Price Quotation from a properly submitted Storage Quotation Request.</a:t>
            </a:r>
          </a:p>
          <a:p>
            <a:pPr eaLnBrk="1" hangingPunct="1">
              <a:buFont typeface="Wingdings" pitchFamily="2" charset="2"/>
              <a:buChar char="§"/>
            </a:pPr>
            <a:r>
              <a:rPr lang="en-US" sz="1600" dirty="0" smtClean="0"/>
              <a:t>Provide process management tools and metrics data.</a:t>
            </a:r>
          </a:p>
          <a:p>
            <a:pPr eaLnBrk="1" hangingPunct="1">
              <a:buFont typeface="Wingdings" pitchFamily="2" charset="2"/>
              <a:buChar char="§"/>
            </a:pPr>
            <a:r>
              <a:rPr lang="en-US" sz="1600" dirty="0" smtClean="0"/>
              <a:t>Generate informational and confirmation E-Mails in response to various workflow events</a:t>
            </a:r>
          </a:p>
          <a:p>
            <a:pPr eaLnBrk="1" hangingPunct="1">
              <a:buFont typeface="Wingdings" pitchFamily="2" charset="2"/>
              <a:buChar char="§"/>
            </a:pPr>
            <a:r>
              <a:rPr lang="en-US" sz="1600" dirty="0" smtClean="0"/>
              <a:t>Personalized views, workflows, &amp; task “queues”</a:t>
            </a:r>
          </a:p>
          <a:p>
            <a:pPr eaLnBrk="1" hangingPunct="1">
              <a:buFont typeface="Wingdings" pitchFamily="2" charset="2"/>
              <a:buChar char="§"/>
            </a:pPr>
            <a:r>
              <a:rPr lang="en-US" sz="1600" dirty="0" smtClean="0"/>
              <a:t>Access all forms from a thin client (Web browser)</a:t>
            </a:r>
          </a:p>
          <a:p>
            <a:pPr eaLnBrk="1" hangingPunct="1">
              <a:buFont typeface="Wingdings" pitchFamily="2" charset="2"/>
              <a:buChar char="§"/>
            </a:pPr>
            <a:r>
              <a:rPr lang="en-US" sz="1600" dirty="0" smtClean="0"/>
              <a:t>Minimize development costs</a:t>
            </a:r>
          </a:p>
          <a:p>
            <a:pPr eaLnBrk="1" hangingPunct="1">
              <a:buFont typeface="Wingdings" pitchFamily="2" charset="2"/>
              <a:buChar char="§"/>
            </a:pPr>
            <a:r>
              <a:rPr lang="en-US" sz="1600" dirty="0" smtClean="0"/>
              <a:t>Minimize software upgrade costs</a:t>
            </a:r>
          </a:p>
          <a:p>
            <a:pPr eaLnBrk="1" hangingPunct="1">
              <a:buFont typeface="Wingdings" pitchFamily="2" charset="2"/>
              <a:buChar char="§"/>
            </a:pPr>
            <a:endParaRPr lang="en-US" sz="1600" dirty="0" smtClean="0"/>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 Work - atw038"/>
          <p:cNvPicPr>
            <a:picLocks noChangeAspect="1" noChangeArrowheads="1"/>
          </p:cNvPicPr>
          <p:nvPr/>
        </p:nvPicPr>
        <p:blipFill>
          <a:blip r:embed="rId3"/>
          <a:srcRect t="3224"/>
          <a:stretch>
            <a:fillRect/>
          </a:stretch>
        </p:blipFill>
        <p:spPr bwMode="gray">
          <a:xfrm>
            <a:off x="5962782" y="1724024"/>
            <a:ext cx="3181218" cy="5133976"/>
          </a:xfrm>
          <a:prstGeom prst="rect">
            <a:avLst/>
          </a:prstGeom>
          <a:noFill/>
          <a:ln w="9525">
            <a:noFill/>
            <a:miter lim="800000"/>
            <a:headEnd/>
            <a:tailEnd/>
          </a:ln>
        </p:spPr>
      </p:pic>
      <p:sp>
        <p:nvSpPr>
          <p:cNvPr id="17409" name="Rectangle 8"/>
          <p:cNvSpPr>
            <a:spLocks noGrp="1" noChangeArrowheads="1"/>
          </p:cNvSpPr>
          <p:nvPr>
            <p:ph type="title"/>
          </p:nvPr>
        </p:nvSpPr>
        <p:spPr/>
        <p:txBody>
          <a:bodyPr/>
          <a:lstStyle/>
          <a:p>
            <a:r>
              <a:rPr lang="en-US" dirty="0" smtClean="0"/>
              <a:t/>
            </a:r>
            <a:br>
              <a:rPr lang="en-US" dirty="0" smtClean="0"/>
            </a:br>
            <a:r>
              <a:rPr lang="en-US" dirty="0" smtClean="0"/>
              <a:t>EMC Storage Provisioning Portal Solution</a:t>
            </a:r>
          </a:p>
        </p:txBody>
      </p:sp>
      <p:sp>
        <p:nvSpPr>
          <p:cNvPr id="17410" name="Rectangle 9"/>
          <p:cNvSpPr>
            <a:spLocks noGrp="1" noChangeArrowheads="1"/>
          </p:cNvSpPr>
          <p:nvPr>
            <p:ph type="body" idx="1"/>
          </p:nvPr>
        </p:nvSpPr>
        <p:spPr>
          <a:xfrm>
            <a:off x="366713" y="1585913"/>
            <a:ext cx="5195887" cy="5011737"/>
          </a:xfrm>
        </p:spPr>
        <p:txBody>
          <a:bodyPr/>
          <a:lstStyle/>
          <a:p>
            <a:pPr eaLnBrk="1" hangingPunct="1">
              <a:buNone/>
            </a:pPr>
            <a:r>
              <a:rPr lang="en-US" sz="1600" b="1" u="sng" dirty="0" smtClean="0"/>
              <a:t>Value:</a:t>
            </a:r>
          </a:p>
          <a:p>
            <a:pPr eaLnBrk="1" hangingPunct="1">
              <a:buFont typeface="Wingdings" pitchFamily="2" charset="2"/>
              <a:buChar char="§"/>
            </a:pPr>
            <a:r>
              <a:rPr lang="en-US" sz="1600" dirty="0" smtClean="0"/>
              <a:t>Simplify the procedure that the requester follows to submit a storage quote request</a:t>
            </a:r>
          </a:p>
          <a:p>
            <a:pPr eaLnBrk="1" hangingPunct="1">
              <a:buFont typeface="Wingdings" pitchFamily="2" charset="2"/>
              <a:buChar char="§"/>
            </a:pPr>
            <a:r>
              <a:rPr lang="en-US" sz="1600" dirty="0" smtClean="0"/>
              <a:t>Increase transparency in the storage request and provisioning process</a:t>
            </a:r>
          </a:p>
          <a:p>
            <a:pPr eaLnBrk="1" hangingPunct="1">
              <a:buFont typeface="Wingdings" pitchFamily="2" charset="2"/>
              <a:buChar char="§"/>
            </a:pPr>
            <a:r>
              <a:rPr lang="en-US" sz="1600" dirty="0" smtClean="0"/>
              <a:t>Reduce the workflow execution time.</a:t>
            </a:r>
          </a:p>
          <a:p>
            <a:pPr eaLnBrk="1" hangingPunct="1">
              <a:buFont typeface="Wingdings" pitchFamily="2" charset="2"/>
              <a:buChar char="§"/>
            </a:pPr>
            <a:r>
              <a:rPr lang="en-US" sz="1600" dirty="0" smtClean="0"/>
              <a:t>Standardize the Request and Pricing Documents</a:t>
            </a:r>
          </a:p>
          <a:p>
            <a:pPr eaLnBrk="1" hangingPunct="1">
              <a:buFont typeface="Wingdings" pitchFamily="2" charset="2"/>
              <a:buChar char="§"/>
            </a:pPr>
            <a:r>
              <a:rPr lang="en-US" sz="1600" dirty="0" smtClean="0"/>
              <a:t>Improve communication between the requester and the approver</a:t>
            </a:r>
          </a:p>
          <a:p>
            <a:pPr eaLnBrk="1" hangingPunct="1">
              <a:buFont typeface="Wingdings" pitchFamily="2" charset="2"/>
              <a:buChar char="§"/>
            </a:pPr>
            <a:r>
              <a:rPr lang="en-US" sz="1600" dirty="0" smtClean="0"/>
              <a:t>Provide workflow status reporting and management capabilities.</a:t>
            </a:r>
          </a:p>
          <a:p>
            <a:pPr eaLnBrk="1" hangingPunct="1">
              <a:buFont typeface="Wingdings" pitchFamily="2" charset="2"/>
              <a:buChar char="§"/>
            </a:pPr>
            <a:r>
              <a:rPr lang="en-US" sz="1600" dirty="0" smtClean="0"/>
              <a:t>Integrate with Storage Decision Tools and Storage Intelligence Solution</a:t>
            </a:r>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8"/>
          <p:cNvSpPr>
            <a:spLocks noGrp="1" noChangeArrowheads="1"/>
          </p:cNvSpPr>
          <p:nvPr>
            <p:ph type="title"/>
          </p:nvPr>
        </p:nvSpPr>
        <p:spPr/>
        <p:txBody>
          <a:bodyPr/>
          <a:lstStyle/>
          <a:p>
            <a:r>
              <a:rPr lang="en-US" dirty="0" smtClean="0"/>
              <a:t/>
            </a:r>
            <a:br>
              <a:rPr lang="en-US" dirty="0" smtClean="0"/>
            </a:br>
            <a:r>
              <a:rPr lang="en-US" dirty="0" smtClean="0"/>
              <a:t>EMC Storage Provisioning Portal Solution</a:t>
            </a:r>
          </a:p>
        </p:txBody>
      </p:sp>
      <p:sp>
        <p:nvSpPr>
          <p:cNvPr id="24581" name="Rectangle 5"/>
          <p:cNvSpPr>
            <a:spLocks noChangeArrowheads="1"/>
          </p:cNvSpPr>
          <p:nvPr/>
        </p:nvSpPr>
        <p:spPr bwMode="auto">
          <a:xfrm>
            <a:off x="0" y="0"/>
            <a:ext cx="9144000" cy="0"/>
          </a:xfrm>
          <a:prstGeom prst="rect">
            <a:avLst/>
          </a:prstGeom>
          <a:noFill/>
          <a:ln w="9525" cap="flat" cmpd="sng" algn="ctr">
            <a:noFill/>
            <a:prstDash val="solid"/>
            <a:miter lim="800000"/>
            <a:headEnd/>
            <a:tailEnd/>
          </a:ln>
          <a:effectLst/>
        </p:spPr>
        <p:txBody>
          <a:bodyPr vert="horz" wrap="none" lIns="0" tIns="0" rIns="0" bIns="0" numCol="1" anchor="ctr" anchorCtr="0" compatLnSpc="1">
            <a:prstTxWarp prst="textNoShape">
              <a:avLst/>
            </a:prstTxWarp>
            <a:spAutoFit/>
          </a:bodyPr>
          <a:lstStyle/>
          <a:p>
            <a:endParaRPr lang="en-US"/>
          </a:p>
        </p:txBody>
      </p:sp>
      <p:sp>
        <p:nvSpPr>
          <p:cNvPr id="77829" name="Rectangle 5"/>
          <p:cNvSpPr>
            <a:spLocks noChangeArrowheads="1"/>
          </p:cNvSpPr>
          <p:nvPr/>
        </p:nvSpPr>
        <p:spPr bwMode="auto">
          <a:xfrm>
            <a:off x="0" y="0"/>
            <a:ext cx="9144000" cy="0"/>
          </a:xfrm>
          <a:prstGeom prst="rect">
            <a:avLst/>
          </a:prstGeom>
          <a:noFill/>
          <a:ln w="9525" cap="flat" cmpd="sng" algn="ctr">
            <a:noFill/>
            <a:prstDash val="solid"/>
            <a:miter lim="800000"/>
            <a:headEnd/>
            <a:tailEnd/>
          </a:ln>
          <a:effectLst/>
        </p:spPr>
        <p:txBody>
          <a:bodyPr vert="horz" wrap="none" lIns="0" tIns="0" rIns="0" bIns="0" numCol="1" anchor="ctr" anchorCtr="0" compatLnSpc="1">
            <a:prstTxWarp prst="textNoShape">
              <a:avLst/>
            </a:prstTxWarp>
            <a:spAutoFit/>
          </a:bodyPr>
          <a:lstStyle/>
          <a:p>
            <a:endParaRPr lang="en-US"/>
          </a:p>
        </p:txBody>
      </p:sp>
      <p:graphicFrame>
        <p:nvGraphicFramePr>
          <p:cNvPr id="77828" name="Object 4"/>
          <p:cNvGraphicFramePr>
            <a:graphicFrameLocks noChangeAspect="1"/>
          </p:cNvGraphicFramePr>
          <p:nvPr/>
        </p:nvGraphicFramePr>
        <p:xfrm>
          <a:off x="1828800" y="990601"/>
          <a:ext cx="5581650" cy="5867400"/>
        </p:xfrm>
        <a:graphic>
          <a:graphicData uri="http://schemas.openxmlformats.org/presentationml/2006/ole">
            <p:oleObj spid="_x0000_s77828" name="Visio" r:id="rId4" imgW="7357586" imgH="9206151" progId="Visio.Drawing.11">
              <p:embed/>
            </p:oleObj>
          </a:graphicData>
        </a:graphic>
      </p:graphicFrame>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8"/>
          <p:cNvSpPr>
            <a:spLocks noGrp="1" noChangeArrowheads="1"/>
          </p:cNvSpPr>
          <p:nvPr>
            <p:ph type="title"/>
          </p:nvPr>
        </p:nvSpPr>
        <p:spPr/>
        <p:txBody>
          <a:bodyPr/>
          <a:lstStyle/>
          <a:p>
            <a:r>
              <a:rPr lang="en-US" dirty="0" smtClean="0"/>
              <a:t/>
            </a:r>
            <a:br>
              <a:rPr lang="en-US" dirty="0" smtClean="0"/>
            </a:br>
            <a:r>
              <a:rPr lang="en-US" dirty="0" smtClean="0"/>
              <a:t>EMC Storage Provisioning Portal Solution</a:t>
            </a:r>
          </a:p>
        </p:txBody>
      </p:sp>
      <p:sp>
        <p:nvSpPr>
          <p:cNvPr id="24581" name="Rectangle 5"/>
          <p:cNvSpPr>
            <a:spLocks noChangeArrowheads="1"/>
          </p:cNvSpPr>
          <p:nvPr/>
        </p:nvSpPr>
        <p:spPr bwMode="auto">
          <a:xfrm>
            <a:off x="0" y="0"/>
            <a:ext cx="9144000" cy="0"/>
          </a:xfrm>
          <a:prstGeom prst="rect">
            <a:avLst/>
          </a:prstGeom>
          <a:noFill/>
          <a:ln w="9525" cap="flat" cmpd="sng" algn="ctr">
            <a:noFill/>
            <a:prstDash val="solid"/>
            <a:miter lim="800000"/>
            <a:headEnd/>
            <a:tailEnd/>
          </a:ln>
          <a:effectLst/>
        </p:spPr>
        <p:txBody>
          <a:bodyPr vert="horz" wrap="none" lIns="0" tIns="0" rIns="0" bIns="0" numCol="1" anchor="ctr" anchorCtr="0" compatLnSpc="1">
            <a:prstTxWarp prst="textNoShape">
              <a:avLst/>
            </a:prstTxWarp>
            <a:spAutoFit/>
          </a:bodyPr>
          <a:lstStyle/>
          <a:p>
            <a:endParaRPr lang="en-US"/>
          </a:p>
        </p:txBody>
      </p:sp>
      <p:sp>
        <p:nvSpPr>
          <p:cNvPr id="77829" name="Rectangle 5"/>
          <p:cNvSpPr>
            <a:spLocks noChangeArrowheads="1"/>
          </p:cNvSpPr>
          <p:nvPr/>
        </p:nvSpPr>
        <p:spPr bwMode="auto">
          <a:xfrm>
            <a:off x="0" y="0"/>
            <a:ext cx="9144000" cy="0"/>
          </a:xfrm>
          <a:prstGeom prst="rect">
            <a:avLst/>
          </a:prstGeom>
          <a:noFill/>
          <a:ln w="9525" cap="flat" cmpd="sng" algn="ctr">
            <a:noFill/>
            <a:prstDash val="solid"/>
            <a:miter lim="800000"/>
            <a:headEnd/>
            <a:tailEnd/>
          </a:ln>
          <a:effectLst/>
        </p:spPr>
        <p:txBody>
          <a:bodyPr vert="horz" wrap="none" lIns="0" tIns="0" rIns="0" bIns="0" numCol="1" anchor="ctr" anchorCtr="0" compatLnSpc="1">
            <a:prstTxWarp prst="textNoShape">
              <a:avLst/>
            </a:prstTxWarp>
            <a:spAutoFit/>
          </a:bodyPr>
          <a:lstStyle/>
          <a:p>
            <a:endParaRPr lang="en-US"/>
          </a:p>
        </p:txBody>
      </p:sp>
      <p:pic>
        <p:nvPicPr>
          <p:cNvPr id="7" name="Picture 6" descr="HomePage-Edited.JPG"/>
          <p:cNvPicPr>
            <a:picLocks noChangeAspect="1"/>
          </p:cNvPicPr>
          <p:nvPr/>
        </p:nvPicPr>
        <p:blipFill>
          <a:blip r:embed="rId3"/>
          <a:stretch>
            <a:fillRect/>
          </a:stretch>
        </p:blipFill>
        <p:spPr>
          <a:xfrm>
            <a:off x="0" y="1066801"/>
            <a:ext cx="9144000" cy="5791200"/>
          </a:xfrm>
          <a:prstGeom prst="rect">
            <a:avLst/>
          </a:prstGeom>
        </p:spPr>
      </p:pic>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8"/>
          <p:cNvSpPr>
            <a:spLocks noGrp="1" noChangeArrowheads="1"/>
          </p:cNvSpPr>
          <p:nvPr>
            <p:ph type="title"/>
          </p:nvPr>
        </p:nvSpPr>
        <p:spPr/>
        <p:txBody>
          <a:bodyPr/>
          <a:lstStyle/>
          <a:p>
            <a:r>
              <a:rPr lang="en-US" dirty="0" smtClean="0"/>
              <a:t/>
            </a:r>
            <a:br>
              <a:rPr lang="en-US" dirty="0" smtClean="0"/>
            </a:br>
            <a:r>
              <a:rPr lang="en-US" dirty="0" smtClean="0"/>
              <a:t>EMC Storage Provisioning Portal Solution</a:t>
            </a:r>
          </a:p>
        </p:txBody>
      </p:sp>
      <p:sp>
        <p:nvSpPr>
          <p:cNvPr id="24581" name="Rectangle 5"/>
          <p:cNvSpPr>
            <a:spLocks noChangeArrowheads="1"/>
          </p:cNvSpPr>
          <p:nvPr/>
        </p:nvSpPr>
        <p:spPr bwMode="auto">
          <a:xfrm>
            <a:off x="0" y="0"/>
            <a:ext cx="9144000" cy="0"/>
          </a:xfrm>
          <a:prstGeom prst="rect">
            <a:avLst/>
          </a:prstGeom>
          <a:noFill/>
          <a:ln w="9525" cap="flat" cmpd="sng" algn="ctr">
            <a:noFill/>
            <a:prstDash val="solid"/>
            <a:miter lim="800000"/>
            <a:headEnd/>
            <a:tailEnd/>
          </a:ln>
          <a:effectLst/>
        </p:spPr>
        <p:txBody>
          <a:bodyPr vert="horz" wrap="none" lIns="0" tIns="0" rIns="0" bIns="0" numCol="1" anchor="ctr" anchorCtr="0" compatLnSpc="1">
            <a:prstTxWarp prst="textNoShape">
              <a:avLst/>
            </a:prstTxWarp>
            <a:spAutoFit/>
          </a:bodyPr>
          <a:lstStyle/>
          <a:p>
            <a:endParaRPr lang="en-US"/>
          </a:p>
        </p:txBody>
      </p:sp>
      <p:sp>
        <p:nvSpPr>
          <p:cNvPr id="77829" name="Rectangle 5"/>
          <p:cNvSpPr>
            <a:spLocks noChangeArrowheads="1"/>
          </p:cNvSpPr>
          <p:nvPr/>
        </p:nvSpPr>
        <p:spPr bwMode="auto">
          <a:xfrm>
            <a:off x="0" y="0"/>
            <a:ext cx="9144000" cy="0"/>
          </a:xfrm>
          <a:prstGeom prst="rect">
            <a:avLst/>
          </a:prstGeom>
          <a:noFill/>
          <a:ln w="9525" cap="flat" cmpd="sng" algn="ctr">
            <a:noFill/>
            <a:prstDash val="solid"/>
            <a:miter lim="800000"/>
            <a:headEnd/>
            <a:tailEnd/>
          </a:ln>
          <a:effectLst/>
        </p:spPr>
        <p:txBody>
          <a:bodyPr vert="horz" wrap="none" lIns="0" tIns="0" rIns="0" bIns="0" numCol="1" anchor="ctr" anchorCtr="0" compatLnSpc="1">
            <a:prstTxWarp prst="textNoShape">
              <a:avLst/>
            </a:prstTxWarp>
            <a:spAutoFit/>
          </a:bodyPr>
          <a:lstStyle/>
          <a:p>
            <a:endParaRPr lang="en-US"/>
          </a:p>
        </p:txBody>
      </p:sp>
      <p:pic>
        <p:nvPicPr>
          <p:cNvPr id="8" name="Picture 7" descr="StorageForm.JPG"/>
          <p:cNvPicPr>
            <a:picLocks noChangeAspect="1"/>
          </p:cNvPicPr>
          <p:nvPr/>
        </p:nvPicPr>
        <p:blipFill>
          <a:blip r:embed="rId3"/>
          <a:stretch>
            <a:fillRect/>
          </a:stretch>
        </p:blipFill>
        <p:spPr>
          <a:xfrm>
            <a:off x="0" y="1066800"/>
            <a:ext cx="9144000" cy="5851344"/>
          </a:xfrm>
          <a:prstGeom prst="rect">
            <a:avLst/>
          </a:prstGeom>
        </p:spPr>
      </p:pic>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8"/>
          <p:cNvSpPr>
            <a:spLocks noGrp="1" noChangeArrowheads="1"/>
          </p:cNvSpPr>
          <p:nvPr>
            <p:ph type="title"/>
          </p:nvPr>
        </p:nvSpPr>
        <p:spPr/>
        <p:txBody>
          <a:bodyPr/>
          <a:lstStyle/>
          <a:p>
            <a:r>
              <a:rPr lang="en-US" dirty="0" smtClean="0"/>
              <a:t/>
            </a:r>
            <a:br>
              <a:rPr lang="en-US" dirty="0" smtClean="0"/>
            </a:br>
            <a:r>
              <a:rPr lang="en-US" dirty="0" smtClean="0"/>
              <a:t>EMC Storage Provisioning Portal Solution</a:t>
            </a:r>
          </a:p>
        </p:txBody>
      </p:sp>
      <p:sp>
        <p:nvSpPr>
          <p:cNvPr id="24581" name="Rectangle 5"/>
          <p:cNvSpPr>
            <a:spLocks noChangeArrowheads="1"/>
          </p:cNvSpPr>
          <p:nvPr/>
        </p:nvSpPr>
        <p:spPr bwMode="auto">
          <a:xfrm>
            <a:off x="0" y="0"/>
            <a:ext cx="9144000" cy="0"/>
          </a:xfrm>
          <a:prstGeom prst="rect">
            <a:avLst/>
          </a:prstGeom>
          <a:noFill/>
          <a:ln w="9525" cap="flat" cmpd="sng" algn="ctr">
            <a:noFill/>
            <a:prstDash val="solid"/>
            <a:miter lim="800000"/>
            <a:headEnd/>
            <a:tailEnd/>
          </a:ln>
          <a:effectLst/>
        </p:spPr>
        <p:txBody>
          <a:bodyPr vert="horz" wrap="none" lIns="0" tIns="0" rIns="0" bIns="0" numCol="1" anchor="ctr" anchorCtr="0" compatLnSpc="1">
            <a:prstTxWarp prst="textNoShape">
              <a:avLst/>
            </a:prstTxWarp>
            <a:spAutoFit/>
          </a:bodyPr>
          <a:lstStyle/>
          <a:p>
            <a:endParaRPr lang="en-US"/>
          </a:p>
        </p:txBody>
      </p:sp>
      <p:sp>
        <p:nvSpPr>
          <p:cNvPr id="77829" name="Rectangle 5"/>
          <p:cNvSpPr>
            <a:spLocks noChangeArrowheads="1"/>
          </p:cNvSpPr>
          <p:nvPr/>
        </p:nvSpPr>
        <p:spPr bwMode="auto">
          <a:xfrm>
            <a:off x="0" y="0"/>
            <a:ext cx="9144000" cy="0"/>
          </a:xfrm>
          <a:prstGeom prst="rect">
            <a:avLst/>
          </a:prstGeom>
          <a:noFill/>
          <a:ln w="9525" cap="flat" cmpd="sng" algn="ctr">
            <a:noFill/>
            <a:prstDash val="solid"/>
            <a:miter lim="800000"/>
            <a:headEnd/>
            <a:tailEnd/>
          </a:ln>
          <a:effectLst/>
        </p:spPr>
        <p:txBody>
          <a:bodyPr vert="horz" wrap="none" lIns="0" tIns="0" rIns="0" bIns="0" numCol="1" anchor="ctr" anchorCtr="0" compatLnSpc="1">
            <a:prstTxWarp prst="textNoShape">
              <a:avLst/>
            </a:prstTxWarp>
            <a:spAutoFit/>
          </a:bodyPr>
          <a:lstStyle/>
          <a:p>
            <a:endParaRPr lang="en-US"/>
          </a:p>
        </p:txBody>
      </p:sp>
      <p:pic>
        <p:nvPicPr>
          <p:cNvPr id="6" name="Picture 5" descr="StorageForm2.JPG"/>
          <p:cNvPicPr>
            <a:picLocks noChangeAspect="1"/>
          </p:cNvPicPr>
          <p:nvPr/>
        </p:nvPicPr>
        <p:blipFill>
          <a:blip r:embed="rId3"/>
          <a:stretch>
            <a:fillRect/>
          </a:stretch>
        </p:blipFill>
        <p:spPr>
          <a:xfrm>
            <a:off x="152400" y="1066800"/>
            <a:ext cx="8991600" cy="5791200"/>
          </a:xfrm>
          <a:prstGeom prst="rect">
            <a:avLst/>
          </a:prstGeom>
        </p:spPr>
      </p:pic>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8"/>
          <p:cNvSpPr>
            <a:spLocks noGrp="1" noChangeArrowheads="1"/>
          </p:cNvSpPr>
          <p:nvPr>
            <p:ph type="title"/>
          </p:nvPr>
        </p:nvSpPr>
        <p:spPr/>
        <p:txBody>
          <a:bodyPr/>
          <a:lstStyle/>
          <a:p>
            <a:r>
              <a:rPr lang="en-US" dirty="0" smtClean="0"/>
              <a:t/>
            </a:r>
            <a:br>
              <a:rPr lang="en-US" dirty="0" smtClean="0"/>
            </a:br>
            <a:r>
              <a:rPr lang="en-US" dirty="0" smtClean="0"/>
              <a:t>EMC Storage Provisioning Portal Solution</a:t>
            </a:r>
          </a:p>
        </p:txBody>
      </p:sp>
      <p:sp>
        <p:nvSpPr>
          <p:cNvPr id="24581" name="Rectangle 5"/>
          <p:cNvSpPr>
            <a:spLocks noChangeArrowheads="1"/>
          </p:cNvSpPr>
          <p:nvPr/>
        </p:nvSpPr>
        <p:spPr bwMode="auto">
          <a:xfrm>
            <a:off x="0" y="0"/>
            <a:ext cx="9144000" cy="0"/>
          </a:xfrm>
          <a:prstGeom prst="rect">
            <a:avLst/>
          </a:prstGeom>
          <a:noFill/>
          <a:ln w="9525" cap="flat" cmpd="sng" algn="ctr">
            <a:noFill/>
            <a:prstDash val="solid"/>
            <a:miter lim="800000"/>
            <a:headEnd/>
            <a:tailEnd/>
          </a:ln>
          <a:effectLst/>
        </p:spPr>
        <p:txBody>
          <a:bodyPr vert="horz" wrap="none" lIns="0" tIns="0" rIns="0" bIns="0" numCol="1" anchor="ctr" anchorCtr="0" compatLnSpc="1">
            <a:prstTxWarp prst="textNoShape">
              <a:avLst/>
            </a:prstTxWarp>
            <a:spAutoFit/>
          </a:bodyPr>
          <a:lstStyle/>
          <a:p>
            <a:endParaRPr lang="en-US"/>
          </a:p>
        </p:txBody>
      </p:sp>
      <p:sp>
        <p:nvSpPr>
          <p:cNvPr id="77829" name="Rectangle 5"/>
          <p:cNvSpPr>
            <a:spLocks noChangeArrowheads="1"/>
          </p:cNvSpPr>
          <p:nvPr/>
        </p:nvSpPr>
        <p:spPr bwMode="auto">
          <a:xfrm>
            <a:off x="0" y="0"/>
            <a:ext cx="9144000" cy="0"/>
          </a:xfrm>
          <a:prstGeom prst="rect">
            <a:avLst/>
          </a:prstGeom>
          <a:noFill/>
          <a:ln w="9525" cap="flat" cmpd="sng" algn="ctr">
            <a:noFill/>
            <a:prstDash val="solid"/>
            <a:miter lim="800000"/>
            <a:headEnd/>
            <a:tailEnd/>
          </a:ln>
          <a:effectLst/>
        </p:spPr>
        <p:txBody>
          <a:bodyPr vert="horz" wrap="none" lIns="0" tIns="0" rIns="0" bIns="0" numCol="1" anchor="ctr" anchorCtr="0" compatLnSpc="1">
            <a:prstTxWarp prst="textNoShape">
              <a:avLst/>
            </a:prstTxWarp>
            <a:spAutoFit/>
          </a:bodyPr>
          <a:lstStyle/>
          <a:p>
            <a:endParaRPr lang="en-US"/>
          </a:p>
        </p:txBody>
      </p:sp>
      <p:pic>
        <p:nvPicPr>
          <p:cNvPr id="7" name="Picture 6" descr="StorageWorkflow.JPG"/>
          <p:cNvPicPr>
            <a:picLocks noChangeAspect="1"/>
          </p:cNvPicPr>
          <p:nvPr/>
        </p:nvPicPr>
        <p:blipFill>
          <a:blip r:embed="rId3"/>
          <a:stretch>
            <a:fillRect/>
          </a:stretch>
        </p:blipFill>
        <p:spPr>
          <a:xfrm>
            <a:off x="0" y="1143000"/>
            <a:ext cx="9144000" cy="5486399"/>
          </a:xfrm>
          <a:prstGeom prst="rect">
            <a:avLst/>
          </a:prstGeom>
        </p:spPr>
      </p:pic>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ChangeArrowheads="1"/>
          </p:cNvSpPr>
          <p:nvPr/>
        </p:nvSpPr>
        <p:spPr bwMode="auto">
          <a:xfrm>
            <a:off x="595313" y="1295400"/>
            <a:ext cx="7862887" cy="5562600"/>
          </a:xfrm>
          <a:prstGeom prst="rect">
            <a:avLst/>
          </a:prstGeom>
          <a:noFill/>
          <a:ln w="9525">
            <a:noFill/>
            <a:miter lim="800000"/>
            <a:headEnd/>
            <a:tailEnd/>
          </a:ln>
          <a:effectLst/>
        </p:spPr>
        <p:txBody>
          <a:bodyPr lIns="0" tIns="0" rIns="0" bIns="0" anchor="t"/>
          <a:lstStyle/>
          <a:p>
            <a:pPr marL="231775" indent="-457200" algn="l">
              <a:spcBef>
                <a:spcPts val="600"/>
              </a:spcBef>
              <a:buClr>
                <a:srgbClr val="5FB10D"/>
              </a:buClr>
              <a:buFont typeface="Wingdings" pitchFamily="2" charset="2"/>
              <a:buChar char="q"/>
            </a:pPr>
            <a:endParaRPr lang="en-US" dirty="0"/>
          </a:p>
        </p:txBody>
      </p:sp>
      <p:sp>
        <p:nvSpPr>
          <p:cNvPr id="257027" name="Rectangle 3"/>
          <p:cNvSpPr>
            <a:spLocks noGrp="1" noChangeArrowheads="1"/>
          </p:cNvSpPr>
          <p:nvPr>
            <p:ph type="title"/>
          </p:nvPr>
        </p:nvSpPr>
        <p:spPr/>
        <p:txBody>
          <a:bodyPr/>
          <a:lstStyle/>
          <a:p>
            <a:r>
              <a:rPr lang="en-US" dirty="0" smtClean="0"/>
              <a:t>Solution </a:t>
            </a:r>
            <a:r>
              <a:rPr lang="en-US" dirty="0" smtClean="0"/>
              <a:t>Value Summary</a:t>
            </a:r>
            <a:endParaRPr lang="en-US" dirty="0"/>
          </a:p>
        </p:txBody>
      </p:sp>
      <p:sp>
        <p:nvSpPr>
          <p:cNvPr id="4" name="TextBox 3"/>
          <p:cNvSpPr txBox="1"/>
          <p:nvPr/>
        </p:nvSpPr>
        <p:spPr>
          <a:xfrm>
            <a:off x="685800" y="1371600"/>
            <a:ext cx="7620000" cy="4093428"/>
          </a:xfrm>
          <a:prstGeom prst="rect">
            <a:avLst/>
          </a:prstGeom>
          <a:solidFill>
            <a:schemeClr val="accent1">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l"/>
            <a:r>
              <a:rPr lang="en-US" dirty="0" smtClean="0">
                <a:solidFill>
                  <a:schemeClr val="tx1"/>
                </a:solidFill>
              </a:rPr>
              <a:t>Primary: </a:t>
            </a:r>
          </a:p>
          <a:p>
            <a:pPr marL="463550" indent="-463550" algn="l">
              <a:buClr>
                <a:srgbClr val="008000"/>
              </a:buClr>
              <a:buFont typeface="Wingdings" pitchFamily="2" charset="2"/>
              <a:buChar char="v"/>
            </a:pPr>
            <a:r>
              <a:rPr lang="en-US" b="1" dirty="0" smtClean="0">
                <a:solidFill>
                  <a:schemeClr val="tx1"/>
                </a:solidFill>
              </a:rPr>
              <a:t>Request Data Transparency: </a:t>
            </a:r>
            <a:r>
              <a:rPr lang="en-US" dirty="0" smtClean="0">
                <a:solidFill>
                  <a:schemeClr val="tx1"/>
                </a:solidFill>
              </a:rPr>
              <a:t>Allows remote access to Storage </a:t>
            </a:r>
            <a:r>
              <a:rPr lang="en-US" dirty="0" smtClean="0">
                <a:solidFill>
                  <a:schemeClr val="tx1"/>
                </a:solidFill>
              </a:rPr>
              <a:t>Request </a:t>
            </a:r>
            <a:r>
              <a:rPr lang="en-US" dirty="0" smtClean="0">
                <a:solidFill>
                  <a:schemeClr val="tx1"/>
                </a:solidFill>
              </a:rPr>
              <a:t>data and the ability to create </a:t>
            </a:r>
            <a:r>
              <a:rPr lang="en-US" dirty="0" smtClean="0">
                <a:solidFill>
                  <a:schemeClr val="tx1"/>
                </a:solidFill>
              </a:rPr>
              <a:t>reports/dashboards that show request history and trends over time.</a:t>
            </a:r>
            <a:endParaRPr lang="en-US" dirty="0" smtClean="0">
              <a:solidFill>
                <a:schemeClr val="tx1"/>
              </a:solidFill>
            </a:endParaRPr>
          </a:p>
          <a:p>
            <a:pPr marL="463550" indent="-463550" algn="l"/>
            <a:endParaRPr lang="en-US" dirty="0" smtClean="0">
              <a:solidFill>
                <a:schemeClr val="tx1"/>
              </a:solidFill>
            </a:endParaRPr>
          </a:p>
          <a:p>
            <a:pPr marL="463550" indent="-463550" algn="l"/>
            <a:r>
              <a:rPr lang="en-US" dirty="0" smtClean="0">
                <a:solidFill>
                  <a:schemeClr val="tx1"/>
                </a:solidFill>
              </a:rPr>
              <a:t>Secondary:</a:t>
            </a:r>
          </a:p>
          <a:p>
            <a:pPr marL="463550" indent="-463550" algn="l">
              <a:buClr>
                <a:srgbClr val="008000"/>
              </a:buClr>
              <a:buFont typeface="Wingdings" pitchFamily="2" charset="2"/>
              <a:buChar char="v"/>
            </a:pPr>
            <a:r>
              <a:rPr lang="en-US" b="1" dirty="0" smtClean="0">
                <a:solidFill>
                  <a:schemeClr val="tx1"/>
                </a:solidFill>
              </a:rPr>
              <a:t>Lead </a:t>
            </a:r>
            <a:r>
              <a:rPr lang="en-US" b="1" dirty="0" smtClean="0">
                <a:solidFill>
                  <a:schemeClr val="tx1"/>
                </a:solidFill>
              </a:rPr>
              <a:t>Time</a:t>
            </a:r>
            <a:r>
              <a:rPr lang="en-US" dirty="0" smtClean="0">
                <a:solidFill>
                  <a:schemeClr val="tx1"/>
                </a:solidFill>
              </a:rPr>
              <a:t>: Allows IT to insight into forecasted needs to enable procurement of storage well in advance. Allows better opportunity for ‘bulk’ pricing from storage supplier.</a:t>
            </a:r>
          </a:p>
          <a:p>
            <a:pPr marL="463550" indent="-463550" algn="l">
              <a:buClr>
                <a:srgbClr val="008000"/>
              </a:buClr>
              <a:buFont typeface="Wingdings" pitchFamily="2" charset="2"/>
              <a:buChar char="v"/>
            </a:pPr>
            <a:endParaRPr lang="en-US" b="1" dirty="0" smtClean="0">
              <a:solidFill>
                <a:schemeClr val="tx1"/>
              </a:solidFill>
            </a:endParaRPr>
          </a:p>
          <a:p>
            <a:pPr marL="463550" indent="-463550" algn="l">
              <a:buClr>
                <a:srgbClr val="008000"/>
              </a:buClr>
              <a:buFont typeface="Wingdings" pitchFamily="2" charset="2"/>
              <a:buChar char="v"/>
            </a:pPr>
            <a:endParaRPr lang="en-US" dirty="0" smtClean="0">
              <a:solidFill>
                <a:schemeClr val="tx1"/>
              </a:solidFill>
            </a:endParaRPr>
          </a:p>
          <a:p>
            <a:pPr marL="463550" indent="-463550" algn="l">
              <a:buFont typeface="Wingdings" pitchFamily="2" charset="2"/>
              <a:buChar char="v"/>
            </a:pPr>
            <a:endParaRPr lang="en-US" dirty="0">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p:txBody>
          <a:bodyPr/>
          <a:lstStyle/>
          <a:p>
            <a:r>
              <a:rPr lang="en-US" dirty="0" smtClean="0">
                <a:solidFill>
                  <a:schemeClr val="tx1"/>
                </a:solidFill>
              </a:rPr>
              <a:t>EMC’s Storage Intelligence Solution leverages the Portal and Business Intelligence concepts to provide </a:t>
            </a:r>
            <a:r>
              <a:rPr lang="en-US" dirty="0" smtClean="0">
                <a:solidFill>
                  <a:srgbClr val="008000"/>
                </a:solidFill>
              </a:rPr>
              <a:t>unique forecasting, trending, analytics, and self-service insight </a:t>
            </a:r>
            <a:r>
              <a:rPr lang="en-US" dirty="0" smtClean="0">
                <a:solidFill>
                  <a:schemeClr val="tx1"/>
                </a:solidFill>
              </a:rPr>
              <a:t>into storage (and other IT infrastructure) operations</a:t>
            </a:r>
            <a:endParaRPr lang="en-US" dirty="0">
              <a:solidFill>
                <a:schemeClr val="tx1"/>
              </a:solidFill>
            </a:endParaRPr>
          </a:p>
        </p:txBody>
      </p:sp>
      <p:sp>
        <p:nvSpPr>
          <p:cNvPr id="2" name="Title 1"/>
          <p:cNvSpPr>
            <a:spLocks noGrp="1"/>
          </p:cNvSpPr>
          <p:nvPr>
            <p:ph type="title"/>
          </p:nvPr>
        </p:nvSpPr>
        <p:spPr/>
        <p:txBody>
          <a:bodyPr/>
          <a:lstStyle/>
          <a:p>
            <a:r>
              <a:rPr lang="en-US" dirty="0" smtClean="0"/>
              <a:t>Storage Intelligence Solution</a:t>
            </a:r>
            <a:endParaRPr lang="en-US" dirty="0"/>
          </a:p>
        </p:txBody>
      </p:sp>
      <p:pic>
        <p:nvPicPr>
          <p:cNvPr id="5" name="Picture 2" descr="Enterasys_picture"/>
          <p:cNvPicPr>
            <a:picLocks noChangeAspect="1" noChangeArrowheads="1"/>
          </p:cNvPicPr>
          <p:nvPr/>
        </p:nvPicPr>
        <p:blipFill>
          <a:blip r:embed="rId2"/>
          <a:srcRect l="8005"/>
          <a:stretch>
            <a:fillRect/>
          </a:stretch>
        </p:blipFill>
        <p:spPr bwMode="auto">
          <a:xfrm>
            <a:off x="5486400" y="1219200"/>
            <a:ext cx="2667000" cy="182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7"/>
          <p:cNvGrpSpPr/>
          <p:nvPr/>
        </p:nvGrpSpPr>
        <p:grpSpPr>
          <a:xfrm>
            <a:off x="3407357" y="2617343"/>
            <a:ext cx="2536243" cy="3934691"/>
            <a:chOff x="3312191" y="2183476"/>
            <a:chExt cx="2536243" cy="3934691"/>
          </a:xfrm>
        </p:grpSpPr>
        <p:sp>
          <p:nvSpPr>
            <p:cNvPr id="72" name="Rounded Rectangle 71"/>
            <p:cNvSpPr/>
            <p:nvPr/>
          </p:nvSpPr>
          <p:spPr bwMode="auto">
            <a:xfrm>
              <a:off x="3312191" y="2183476"/>
              <a:ext cx="2536243" cy="3934691"/>
            </a:xfrm>
            <a:prstGeom prst="roundRect">
              <a:avLst>
                <a:gd name="adj" fmla="val 9211"/>
              </a:avLst>
            </a:prstGeom>
            <a:gradFill>
              <a:gsLst>
                <a:gs pos="0">
                  <a:schemeClr val="accent1">
                    <a:alpha val="0"/>
                  </a:schemeClr>
                </a:gs>
                <a:gs pos="42000">
                  <a:schemeClr val="accent1">
                    <a:lumMod val="75000"/>
                    <a:alpha val="49000"/>
                  </a:schemeClr>
                </a:gs>
                <a:gs pos="70000">
                  <a:schemeClr val="accent1">
                    <a:lumMod val="75000"/>
                    <a:alpha val="51000"/>
                  </a:schemeClr>
                </a:gs>
                <a:gs pos="99000">
                  <a:schemeClr val="accent1">
                    <a:alpha val="91000"/>
                  </a:schemeClr>
                </a:gs>
              </a:gsLst>
              <a:lin ang="16200000" scaled="0"/>
            </a:gradFill>
            <a:ln>
              <a:gradFill>
                <a:gsLst>
                  <a:gs pos="0">
                    <a:schemeClr val="accent1">
                      <a:tint val="66000"/>
                      <a:satMod val="160000"/>
                      <a:alpha val="0"/>
                    </a:schemeClr>
                  </a:gs>
                  <a:gs pos="50000">
                    <a:schemeClr val="accent1">
                      <a:tint val="44500"/>
                      <a:satMod val="160000"/>
                      <a:alpha val="52000"/>
                    </a:schemeClr>
                  </a:gs>
                  <a:gs pos="100000">
                    <a:schemeClr val="accent1">
                      <a:tint val="23500"/>
                      <a:satMod val="160000"/>
                    </a:schemeClr>
                  </a:gs>
                </a:gsLst>
                <a:lin ang="16200000" scaled="0"/>
              </a:gradFill>
              <a:headEnd type="none" w="med" len="med"/>
              <a:tailEnd type="none" w="med" len="med"/>
            </a:ln>
            <a:effectLst>
              <a:outerShdw blurRad="330200" dist="38100" dir="10800000" algn="r" rotWithShape="0">
                <a:schemeClr val="accent1">
                  <a:lumMod val="50000"/>
                  <a:alpha val="29000"/>
                </a:schemeClr>
              </a:outerShdw>
            </a:effectLst>
            <a:scene3d>
              <a:camera prst="orthographicFront" fov="0">
                <a:rot lat="0" lon="0" rev="0"/>
              </a:camera>
              <a:lightRig rig="glow" dir="t">
                <a:rot lat="0" lon="0" rev="6360000"/>
              </a:lightRig>
            </a:scene3d>
            <a:sp3d prstMaterial="flat">
              <a:contourClr>
                <a:schemeClr val="accent1">
                  <a:satMod val="300000"/>
                </a:schemeClr>
              </a:contourClr>
            </a:sp3d>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defRPr/>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73" name="Rectangle 72"/>
            <p:cNvSpPr/>
            <p:nvPr/>
          </p:nvSpPr>
          <p:spPr bwMode="auto">
            <a:xfrm>
              <a:off x="3329247" y="2317460"/>
              <a:ext cx="2502131" cy="589222"/>
            </a:xfrm>
            <a:prstGeom prst="rect">
              <a:avLst/>
            </a:prstGeom>
            <a:gradFill>
              <a:gsLst>
                <a:gs pos="0">
                  <a:schemeClr val="accent1">
                    <a:alpha val="0"/>
                  </a:schemeClr>
                </a:gs>
                <a:gs pos="42000">
                  <a:schemeClr val="accent1">
                    <a:lumMod val="75000"/>
                    <a:alpha val="0"/>
                  </a:schemeClr>
                </a:gs>
                <a:gs pos="70000">
                  <a:schemeClr val="tx1">
                    <a:lumMod val="95000"/>
                    <a:alpha val="17000"/>
                  </a:schemeClr>
                </a:gs>
                <a:gs pos="99000">
                  <a:schemeClr val="tx1">
                    <a:alpha val="51000"/>
                  </a:schemeClr>
                </a:gs>
              </a:gsLst>
              <a:lin ang="5400000" scaled="0"/>
            </a:gra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74" name="TextBox 833617"/>
            <p:cNvSpPr txBox="1">
              <a:spLocks noChangeArrowheads="1"/>
            </p:cNvSpPr>
            <p:nvPr/>
          </p:nvSpPr>
          <p:spPr bwMode="auto">
            <a:xfrm>
              <a:off x="3388391" y="2282580"/>
              <a:ext cx="2362200" cy="560153"/>
            </a:xfrm>
            <a:prstGeom prst="rect">
              <a:avLst/>
            </a:prstGeom>
            <a:noFill/>
            <a:ln w="9525">
              <a:noFill/>
              <a:miter lim="800000"/>
              <a:headEnd/>
              <a:tailEnd/>
            </a:ln>
          </p:spPr>
          <p:txBody>
            <a:bodyPr wrap="square">
              <a:spAutoFit/>
            </a:bodyPr>
            <a:lstStyle/>
            <a:p>
              <a:pPr algn="ctr" fontAlgn="auto">
                <a:lnSpc>
                  <a:spcPct val="95000"/>
                </a:lnSpc>
                <a:spcBef>
                  <a:spcPct val="10000"/>
                </a:spcBef>
                <a:spcAft>
                  <a:spcPts val="0"/>
                </a:spcAft>
                <a:defRPr/>
              </a:pPr>
              <a:r>
                <a:rPr lang="en-US" altLang="zh-CN" sz="1600" b="1" i="1" kern="0" spc="-125" dirty="0" smtClean="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宋体" pitchFamily="2" charset="-122"/>
                  <a:cs typeface="Arial" charset="0"/>
                </a:rPr>
                <a:t>Automated Data Transformation!</a:t>
              </a:r>
              <a:endParaRPr lang="en-US" altLang="zh-CN" sz="1600" b="1" i="1" kern="0" spc="-125"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宋体" pitchFamily="2" charset="-122"/>
                <a:cs typeface="Arial" charset="0"/>
              </a:endParaRPr>
            </a:p>
          </p:txBody>
        </p:sp>
        <p:cxnSp>
          <p:nvCxnSpPr>
            <p:cNvPr id="75" name="Straight Connector 74"/>
            <p:cNvCxnSpPr/>
            <p:nvPr/>
          </p:nvCxnSpPr>
          <p:spPr>
            <a:xfrm>
              <a:off x="3323012" y="2926079"/>
              <a:ext cx="2514600" cy="1588"/>
            </a:xfrm>
            <a:prstGeom prst="line">
              <a:avLst/>
            </a:prstGeom>
            <a:ln w="12700">
              <a:solidFill>
                <a:schemeClr val="tx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4" name="Group 11"/>
          <p:cNvGrpSpPr>
            <a:grpSpLocks/>
          </p:cNvGrpSpPr>
          <p:nvPr/>
        </p:nvGrpSpPr>
        <p:grpSpPr bwMode="auto">
          <a:xfrm>
            <a:off x="3581400" y="4377459"/>
            <a:ext cx="571498" cy="603250"/>
            <a:chOff x="3549" y="1344"/>
            <a:chExt cx="360" cy="380"/>
          </a:xfrm>
        </p:grpSpPr>
        <p:pic>
          <p:nvPicPr>
            <p:cNvPr id="104" name="Picture 12" descr="database green"/>
            <p:cNvPicPr>
              <a:picLocks noChangeAspect="1" noChangeArrowheads="1"/>
            </p:cNvPicPr>
            <p:nvPr/>
          </p:nvPicPr>
          <p:blipFill>
            <a:blip r:embed="rId3"/>
            <a:srcRect/>
            <a:stretch>
              <a:fillRect/>
            </a:stretch>
          </p:blipFill>
          <p:spPr bwMode="auto">
            <a:xfrm>
              <a:off x="3569" y="1344"/>
              <a:ext cx="340" cy="380"/>
            </a:xfrm>
            <a:prstGeom prst="rect">
              <a:avLst/>
            </a:prstGeom>
            <a:noFill/>
            <a:ln w="9525">
              <a:noFill/>
              <a:miter lim="800000"/>
              <a:headEnd/>
              <a:tailEnd/>
            </a:ln>
          </p:spPr>
        </p:pic>
        <p:sp>
          <p:nvSpPr>
            <p:cNvPr id="105" name="Text Box 13"/>
            <p:cNvSpPr txBox="1">
              <a:spLocks noChangeArrowheads="1"/>
            </p:cNvSpPr>
            <p:nvPr/>
          </p:nvSpPr>
          <p:spPr bwMode="invGray">
            <a:xfrm>
              <a:off x="3549" y="1475"/>
              <a:ext cx="359" cy="165"/>
            </a:xfrm>
            <a:prstGeom prst="rect">
              <a:avLst/>
            </a:prstGeom>
            <a:noFill/>
            <a:ln w="12700" algn="ctr">
              <a:noFill/>
              <a:miter lim="800000"/>
              <a:headEnd/>
              <a:tailEnd/>
            </a:ln>
          </p:spPr>
          <p:txBody>
            <a:bodyPr wrap="none">
              <a:spAutoFit/>
            </a:bodyPr>
            <a:lstStyle/>
            <a:p>
              <a:pPr>
                <a:spcBef>
                  <a:spcPct val="20000"/>
                </a:spcBef>
                <a:buClr>
                  <a:srgbClr val="FFCC00"/>
                </a:buClr>
              </a:pPr>
              <a:r>
                <a:rPr lang="en-US" sz="1050" b="1" dirty="0" smtClean="0">
                  <a:solidFill>
                    <a:srgbClr val="333333"/>
                  </a:solidFill>
                  <a:latin typeface="+mj-lt"/>
                </a:rPr>
                <a:t>Stage</a:t>
              </a:r>
              <a:endParaRPr lang="en-US" sz="1400" b="1" dirty="0">
                <a:solidFill>
                  <a:srgbClr val="333333"/>
                </a:solidFill>
                <a:latin typeface="+mj-lt"/>
              </a:endParaRPr>
            </a:p>
          </p:txBody>
        </p:sp>
      </p:grpSp>
      <p:grpSp>
        <p:nvGrpSpPr>
          <p:cNvPr id="5" name="Group 67"/>
          <p:cNvGrpSpPr/>
          <p:nvPr/>
        </p:nvGrpSpPr>
        <p:grpSpPr>
          <a:xfrm>
            <a:off x="664157" y="2618509"/>
            <a:ext cx="2536243" cy="3934691"/>
            <a:chOff x="3312191" y="2183476"/>
            <a:chExt cx="2536243" cy="3934691"/>
          </a:xfrm>
        </p:grpSpPr>
        <p:sp>
          <p:nvSpPr>
            <p:cNvPr id="61" name="Rounded Rectangle 60"/>
            <p:cNvSpPr/>
            <p:nvPr/>
          </p:nvSpPr>
          <p:spPr bwMode="auto">
            <a:xfrm>
              <a:off x="3312191" y="2183476"/>
              <a:ext cx="2536243" cy="3934691"/>
            </a:xfrm>
            <a:prstGeom prst="roundRect">
              <a:avLst>
                <a:gd name="adj" fmla="val 9211"/>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a:defRPr/>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62" name="Rectangle 61"/>
            <p:cNvSpPr/>
            <p:nvPr/>
          </p:nvSpPr>
          <p:spPr bwMode="auto">
            <a:xfrm>
              <a:off x="3329247" y="2317460"/>
              <a:ext cx="2502131" cy="589222"/>
            </a:xfrm>
            <a:prstGeom prst="rect">
              <a:avLst/>
            </a:prstGeom>
            <a:gradFill>
              <a:gsLst>
                <a:gs pos="0">
                  <a:schemeClr val="accent1">
                    <a:alpha val="0"/>
                  </a:schemeClr>
                </a:gs>
                <a:gs pos="42000">
                  <a:schemeClr val="accent1">
                    <a:lumMod val="75000"/>
                    <a:alpha val="0"/>
                  </a:schemeClr>
                </a:gs>
                <a:gs pos="70000">
                  <a:schemeClr val="tx1">
                    <a:lumMod val="95000"/>
                    <a:alpha val="17000"/>
                  </a:schemeClr>
                </a:gs>
                <a:gs pos="99000">
                  <a:schemeClr val="tx1">
                    <a:alpha val="51000"/>
                  </a:schemeClr>
                </a:gs>
              </a:gsLst>
              <a:lin ang="5400000" scaled="0"/>
            </a:gra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64" name="TextBox 833617"/>
            <p:cNvSpPr txBox="1">
              <a:spLocks noChangeArrowheads="1"/>
            </p:cNvSpPr>
            <p:nvPr/>
          </p:nvSpPr>
          <p:spPr bwMode="auto">
            <a:xfrm>
              <a:off x="3388391" y="2359025"/>
              <a:ext cx="2362200" cy="355482"/>
            </a:xfrm>
            <a:prstGeom prst="rect">
              <a:avLst/>
            </a:prstGeom>
            <a:noFill/>
            <a:ln w="9525">
              <a:noFill/>
              <a:miter lim="800000"/>
              <a:headEnd/>
              <a:tailEnd/>
            </a:ln>
          </p:spPr>
          <p:txBody>
            <a:bodyPr wrap="square">
              <a:spAutoFit/>
            </a:bodyPr>
            <a:lstStyle/>
            <a:p>
              <a:pPr algn="ctr" fontAlgn="auto">
                <a:lnSpc>
                  <a:spcPct val="95000"/>
                </a:lnSpc>
                <a:spcBef>
                  <a:spcPct val="10000"/>
                </a:spcBef>
                <a:spcAft>
                  <a:spcPts val="0"/>
                </a:spcAft>
                <a:defRPr/>
              </a:pPr>
              <a:r>
                <a:rPr lang="en-US" altLang="zh-CN" sz="1800" b="1" i="1" kern="0" spc="-125" dirty="0" smtClean="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宋体" pitchFamily="2" charset="-122"/>
                  <a:cs typeface="Arial" charset="0"/>
                </a:rPr>
                <a:t>What You Have Today</a:t>
              </a:r>
              <a:endParaRPr lang="en-US" altLang="zh-CN" sz="1800" b="1" i="1" kern="0" spc="-125"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宋体" pitchFamily="2" charset="-122"/>
                <a:cs typeface="Arial" charset="0"/>
              </a:endParaRPr>
            </a:p>
          </p:txBody>
        </p:sp>
        <p:cxnSp>
          <p:nvCxnSpPr>
            <p:cNvPr id="65" name="Straight Connector 64"/>
            <p:cNvCxnSpPr/>
            <p:nvPr/>
          </p:nvCxnSpPr>
          <p:spPr>
            <a:xfrm>
              <a:off x="3323012" y="2926079"/>
              <a:ext cx="2514600" cy="1588"/>
            </a:xfrm>
            <a:prstGeom prst="line">
              <a:avLst/>
            </a:prstGeom>
            <a:ln w="12700">
              <a:solidFill>
                <a:schemeClr val="tx1">
                  <a:lumMod val="95000"/>
                </a:schemeClr>
              </a:solidFill>
            </a:ln>
          </p:spPr>
          <p:style>
            <a:lnRef idx="1">
              <a:schemeClr val="accent1"/>
            </a:lnRef>
            <a:fillRef idx="0">
              <a:schemeClr val="accent1"/>
            </a:fillRef>
            <a:effectRef idx="0">
              <a:schemeClr val="accent1"/>
            </a:effectRef>
            <a:fontRef idx="minor">
              <a:schemeClr val="tx1"/>
            </a:fontRef>
          </p:style>
        </p:cxnSp>
        <p:pic>
          <p:nvPicPr>
            <p:cNvPr id="68" name="Picture 2" descr="C:\Program Files\Microsoft Resource DVD Artwork\DVD_ART\Artwork_Imagery\Shapes and Graphics\Charts and Graphs\diagrams\layered complex diagram illustration icon.png"/>
            <p:cNvPicPr>
              <a:picLocks noChangeAspect="1" noChangeArrowheads="1"/>
            </p:cNvPicPr>
            <p:nvPr/>
          </p:nvPicPr>
          <p:blipFill>
            <a:blip r:embed="rId4" cstate="print"/>
            <a:srcRect/>
            <a:stretch>
              <a:fillRect/>
            </a:stretch>
          </p:blipFill>
          <p:spPr bwMode="auto">
            <a:xfrm>
              <a:off x="4250872" y="5018877"/>
              <a:ext cx="658880" cy="488259"/>
            </a:xfrm>
            <a:prstGeom prst="rect">
              <a:avLst/>
            </a:prstGeom>
            <a:noFill/>
            <a:ln>
              <a:noFill/>
            </a:ln>
          </p:spPr>
        </p:pic>
      </p:grpSp>
      <p:sp>
        <p:nvSpPr>
          <p:cNvPr id="6146" name="Title 1"/>
          <p:cNvSpPr>
            <a:spLocks noGrp="1"/>
          </p:cNvSpPr>
          <p:nvPr>
            <p:ph type="title"/>
          </p:nvPr>
        </p:nvSpPr>
        <p:spPr/>
        <p:txBody>
          <a:bodyPr/>
          <a:lstStyle/>
          <a:p>
            <a:pPr eaLnBrk="1" hangingPunct="1"/>
            <a:r>
              <a:rPr lang="en-US" dirty="0" smtClean="0"/>
              <a:t>EMC Storage Intelligence Solution Offering</a:t>
            </a:r>
            <a:endParaRPr lang="en-US" dirty="0" smtClean="0"/>
          </a:p>
        </p:txBody>
      </p:sp>
      <p:sp>
        <p:nvSpPr>
          <p:cNvPr id="6147" name="Content Placeholder 2"/>
          <p:cNvSpPr>
            <a:spLocks noGrp="1"/>
          </p:cNvSpPr>
          <p:nvPr>
            <p:ph idx="1"/>
          </p:nvPr>
        </p:nvSpPr>
        <p:spPr>
          <a:xfrm>
            <a:off x="0" y="1219200"/>
            <a:ext cx="8763000" cy="914400"/>
          </a:xfrm>
        </p:spPr>
        <p:txBody>
          <a:bodyPr/>
          <a:lstStyle/>
          <a:p>
            <a:r>
              <a:rPr lang="en-US" sz="1400" dirty="0" smtClean="0"/>
              <a:t>This offering </a:t>
            </a:r>
            <a:r>
              <a:rPr lang="en-US" sz="1400" dirty="0" smtClean="0"/>
              <a:t>puts in place an end-to-end Business Intelligence framework that extends current IT reporting and analysis by enabling key performance indicator-based Reporting, Analytics, and Alerting of critical </a:t>
            </a:r>
            <a:r>
              <a:rPr lang="en-US" sz="1400" i="1" dirty="0" smtClean="0"/>
              <a:t>Storage Capacity Planning and Performance </a:t>
            </a:r>
            <a:r>
              <a:rPr lang="en-US" sz="1400" dirty="0" smtClean="0"/>
              <a:t>metrics.</a:t>
            </a:r>
          </a:p>
          <a:p>
            <a:endParaRPr lang="en-US" sz="1600" dirty="0" smtClean="0"/>
          </a:p>
          <a:p>
            <a:pPr>
              <a:buNone/>
            </a:pPr>
            <a:endParaRPr lang="en-US" sz="1600" dirty="0" smtClean="0"/>
          </a:p>
        </p:txBody>
      </p:sp>
      <p:pic>
        <p:nvPicPr>
          <p:cNvPr id="2" name="Picture 1"/>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1066800" y="5020315"/>
            <a:ext cx="1600200" cy="1503444"/>
          </a:xfrm>
          <a:prstGeom prst="rect">
            <a:avLst/>
          </a:prstGeom>
          <a:noFill/>
          <a:ln w="9525">
            <a:noFill/>
            <a:miter lim="800000"/>
            <a:headEnd/>
            <a:tailEnd/>
          </a:ln>
          <a:effectLst/>
        </p:spPr>
      </p:pic>
      <p:sp>
        <p:nvSpPr>
          <p:cNvPr id="45" name="Up Arrow 44"/>
          <p:cNvSpPr/>
          <p:nvPr/>
        </p:nvSpPr>
        <p:spPr bwMode="auto">
          <a:xfrm>
            <a:off x="1305025" y="4627724"/>
            <a:ext cx="294649" cy="429185"/>
          </a:xfrm>
          <a:prstGeom prst="upArrow">
            <a:avLst/>
          </a:prstGeom>
          <a:gradFill>
            <a:gsLst>
              <a:gs pos="0">
                <a:schemeClr val="accent1">
                  <a:alpha val="0"/>
                </a:schemeClr>
              </a:gs>
              <a:gs pos="42000">
                <a:schemeClr val="accent1">
                  <a:lumMod val="75000"/>
                  <a:alpha val="49000"/>
                </a:schemeClr>
              </a:gs>
              <a:gs pos="70000">
                <a:schemeClr val="accent1">
                  <a:lumMod val="75000"/>
                  <a:alpha val="51000"/>
                </a:schemeClr>
              </a:gs>
              <a:gs pos="99000">
                <a:schemeClr val="accent1">
                  <a:alpha val="91000"/>
                </a:schemeClr>
              </a:gs>
            </a:gsLst>
            <a:lin ang="16200000" scaled="0"/>
          </a:gradFill>
          <a:ln>
            <a:gradFill>
              <a:gsLst>
                <a:gs pos="0">
                  <a:schemeClr val="accent1">
                    <a:tint val="66000"/>
                    <a:satMod val="160000"/>
                    <a:alpha val="0"/>
                  </a:schemeClr>
                </a:gs>
                <a:gs pos="50000">
                  <a:schemeClr val="accent1">
                    <a:tint val="44500"/>
                    <a:satMod val="160000"/>
                    <a:alpha val="52000"/>
                  </a:schemeClr>
                </a:gs>
                <a:gs pos="100000">
                  <a:schemeClr val="accent1">
                    <a:tint val="23500"/>
                    <a:satMod val="160000"/>
                  </a:schemeClr>
                </a:gs>
              </a:gsLst>
              <a:lin ang="16200000" scaled="0"/>
            </a:gradFill>
            <a:headEnd type="none" w="med" len="med"/>
            <a:tailEnd type="none" w="med" len="med"/>
          </a:ln>
          <a:effectLst>
            <a:outerShdw blurRad="330200" dist="38100" dir="10800000" algn="r" rotWithShape="0">
              <a:schemeClr val="accent1">
                <a:lumMod val="50000"/>
                <a:alpha val="29000"/>
              </a:schemeClr>
            </a:outerShdw>
          </a:effectLst>
          <a:scene3d>
            <a:camera prst="orthographicFront" fov="0">
              <a:rot lat="0" lon="0" rev="0"/>
            </a:camera>
            <a:lightRig rig="glow" dir="t">
              <a:rot lat="0" lon="0" rev="6360000"/>
            </a:lightRig>
          </a:scene3d>
          <a:sp3d prstMaterial="flat">
            <a:contourClr>
              <a:schemeClr val="accent1">
                <a:satMod val="300000"/>
              </a:schemeClr>
            </a:contourClr>
          </a:sp3d>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defRPr/>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46" name="Up Arrow 45"/>
          <p:cNvSpPr/>
          <p:nvPr/>
        </p:nvSpPr>
        <p:spPr bwMode="auto">
          <a:xfrm>
            <a:off x="2143225" y="4627724"/>
            <a:ext cx="294649" cy="429185"/>
          </a:xfrm>
          <a:prstGeom prst="upArrow">
            <a:avLst/>
          </a:prstGeom>
          <a:gradFill>
            <a:gsLst>
              <a:gs pos="0">
                <a:schemeClr val="accent1">
                  <a:alpha val="0"/>
                </a:schemeClr>
              </a:gs>
              <a:gs pos="42000">
                <a:schemeClr val="accent1">
                  <a:lumMod val="75000"/>
                  <a:alpha val="49000"/>
                </a:schemeClr>
              </a:gs>
              <a:gs pos="70000">
                <a:schemeClr val="accent1">
                  <a:lumMod val="75000"/>
                  <a:alpha val="51000"/>
                </a:schemeClr>
              </a:gs>
              <a:gs pos="99000">
                <a:schemeClr val="accent1">
                  <a:alpha val="91000"/>
                </a:schemeClr>
              </a:gs>
            </a:gsLst>
            <a:lin ang="16200000" scaled="0"/>
          </a:gradFill>
          <a:ln>
            <a:gradFill>
              <a:gsLst>
                <a:gs pos="0">
                  <a:schemeClr val="accent1">
                    <a:tint val="66000"/>
                    <a:satMod val="160000"/>
                    <a:alpha val="0"/>
                  </a:schemeClr>
                </a:gs>
                <a:gs pos="50000">
                  <a:schemeClr val="accent1">
                    <a:tint val="44500"/>
                    <a:satMod val="160000"/>
                    <a:alpha val="52000"/>
                  </a:schemeClr>
                </a:gs>
                <a:gs pos="100000">
                  <a:schemeClr val="accent1">
                    <a:tint val="23500"/>
                    <a:satMod val="160000"/>
                  </a:schemeClr>
                </a:gs>
              </a:gsLst>
              <a:lin ang="16200000" scaled="0"/>
            </a:gradFill>
            <a:headEnd type="none" w="med" len="med"/>
            <a:tailEnd type="none" w="med" len="med"/>
          </a:ln>
          <a:effectLst>
            <a:outerShdw blurRad="330200" dist="38100" dir="10800000" algn="r" rotWithShape="0">
              <a:schemeClr val="accent1">
                <a:lumMod val="50000"/>
                <a:alpha val="29000"/>
              </a:schemeClr>
            </a:outerShdw>
          </a:effectLst>
          <a:scene3d>
            <a:camera prst="orthographicFront" fov="0">
              <a:rot lat="0" lon="0" rev="0"/>
            </a:camera>
            <a:lightRig rig="glow" dir="t">
              <a:rot lat="0" lon="0" rev="6360000"/>
            </a:lightRig>
          </a:scene3d>
          <a:sp3d prstMaterial="flat">
            <a:contourClr>
              <a:schemeClr val="accent1">
                <a:satMod val="300000"/>
              </a:schemeClr>
            </a:contourClr>
          </a:sp3d>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defRPr/>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pic>
        <p:nvPicPr>
          <p:cNvPr id="57" name="Picture 7" descr="gray-disc"/>
          <p:cNvPicPr preferRelativeResize="0">
            <a:picLocks noChangeAspect="1" noChangeArrowheads="1"/>
          </p:cNvPicPr>
          <p:nvPr/>
        </p:nvPicPr>
        <p:blipFill>
          <a:blip r:embed="rId6" cstate="print"/>
          <a:srcRect/>
          <a:stretch>
            <a:fillRect/>
          </a:stretch>
        </p:blipFill>
        <p:spPr bwMode="auto">
          <a:xfrm>
            <a:off x="1143001" y="4154177"/>
            <a:ext cx="1523999" cy="674132"/>
          </a:xfrm>
          <a:prstGeom prst="rect">
            <a:avLst/>
          </a:prstGeom>
          <a:noFill/>
          <a:ln w="9525" algn="ctr">
            <a:noFill/>
            <a:miter lim="800000"/>
            <a:headEnd/>
            <a:tailEnd/>
          </a:ln>
        </p:spPr>
      </p:pic>
      <p:pic>
        <p:nvPicPr>
          <p:cNvPr id="58" name="Picture 2" descr="C:\Program Files\Microsoft Resource DVD Artwork\DVD_ART\Artwork_Imagery\HARDWARE_IMAGERY\Illustration - Misc Hardware\XML Icons\Server SQL database.png"/>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1618846" y="3431885"/>
            <a:ext cx="590955" cy="874692"/>
          </a:xfrm>
          <a:prstGeom prst="rect">
            <a:avLst/>
          </a:prstGeom>
          <a:noFill/>
          <a:ln w="9525">
            <a:noFill/>
            <a:miter lim="800000"/>
            <a:headEnd/>
            <a:tailEnd/>
          </a:ln>
          <a:effectLst/>
        </p:spPr>
      </p:pic>
      <p:sp>
        <p:nvSpPr>
          <p:cNvPr id="59" name="Rectangle 58"/>
          <p:cNvSpPr/>
          <p:nvPr/>
        </p:nvSpPr>
        <p:spPr>
          <a:xfrm>
            <a:off x="1218401" y="4260465"/>
            <a:ext cx="1330814" cy="253146"/>
          </a:xfrm>
          <a:prstGeom prst="rect">
            <a:avLst/>
          </a:prstGeom>
        </p:spPr>
        <p:txBody>
          <a:bodyPr wrap="none">
            <a:spAutoFit/>
          </a:bodyPr>
          <a:lstStyle/>
          <a:p>
            <a:pPr algn="ctr" fontAlgn="auto">
              <a:lnSpc>
                <a:spcPct val="95000"/>
              </a:lnSpc>
              <a:spcBef>
                <a:spcPct val="10000"/>
              </a:spcBef>
              <a:spcAft>
                <a:spcPts val="0"/>
              </a:spcAft>
              <a:defRPr/>
            </a:pPr>
            <a:r>
              <a:rPr lang="en-US" altLang="zh-CN" sz="1100" b="1" i="1" kern="0" spc="-125" dirty="0" smtClean="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宋体" pitchFamily="2" charset="-122"/>
              </a:rPr>
              <a:t>ECC 5x/6x Repository</a:t>
            </a:r>
            <a:endParaRPr lang="en-US" altLang="zh-CN" sz="1100" b="1" i="1" kern="0" spc="-125"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宋体" pitchFamily="2" charset="-122"/>
            </a:endParaRPr>
          </a:p>
        </p:txBody>
      </p:sp>
      <p:sp>
        <p:nvSpPr>
          <p:cNvPr id="79" name="Up Arrow 78"/>
          <p:cNvSpPr/>
          <p:nvPr/>
        </p:nvSpPr>
        <p:spPr bwMode="auto">
          <a:xfrm rot="5400000">
            <a:off x="4410668" y="4608641"/>
            <a:ext cx="294649" cy="429185"/>
          </a:xfrm>
          <a:prstGeom prst="upArrow">
            <a:avLst/>
          </a:prstGeom>
          <a:gradFill>
            <a:gsLst>
              <a:gs pos="0">
                <a:schemeClr val="accent1">
                  <a:alpha val="0"/>
                </a:schemeClr>
              </a:gs>
              <a:gs pos="42000">
                <a:schemeClr val="accent1">
                  <a:lumMod val="75000"/>
                  <a:alpha val="49000"/>
                </a:schemeClr>
              </a:gs>
              <a:gs pos="70000">
                <a:schemeClr val="accent1">
                  <a:lumMod val="75000"/>
                  <a:alpha val="51000"/>
                </a:schemeClr>
              </a:gs>
              <a:gs pos="99000">
                <a:schemeClr val="accent1">
                  <a:alpha val="91000"/>
                </a:schemeClr>
              </a:gs>
            </a:gsLst>
            <a:lin ang="16200000" scaled="0"/>
          </a:gradFill>
          <a:ln>
            <a:gradFill>
              <a:gsLst>
                <a:gs pos="0">
                  <a:schemeClr val="accent1">
                    <a:tint val="66000"/>
                    <a:satMod val="160000"/>
                    <a:alpha val="0"/>
                  </a:schemeClr>
                </a:gs>
                <a:gs pos="50000">
                  <a:schemeClr val="accent1">
                    <a:tint val="44500"/>
                    <a:satMod val="160000"/>
                    <a:alpha val="52000"/>
                  </a:schemeClr>
                </a:gs>
                <a:gs pos="100000">
                  <a:schemeClr val="accent1">
                    <a:tint val="23500"/>
                    <a:satMod val="160000"/>
                  </a:schemeClr>
                </a:gs>
              </a:gsLst>
              <a:lin ang="16200000" scaled="0"/>
            </a:gradFill>
            <a:headEnd type="none" w="med" len="med"/>
            <a:tailEnd type="none" w="med" len="med"/>
          </a:ln>
          <a:effectLst>
            <a:outerShdw blurRad="330200" dist="38100" dir="10800000" algn="r" rotWithShape="0">
              <a:schemeClr val="accent1">
                <a:lumMod val="50000"/>
                <a:alpha val="29000"/>
              </a:schemeClr>
            </a:outerShdw>
          </a:effectLst>
          <a:scene3d>
            <a:camera prst="orthographicFront" fov="0">
              <a:rot lat="0" lon="0" rev="0"/>
            </a:camera>
            <a:lightRig rig="glow" dir="t">
              <a:rot lat="0" lon="0" rev="6360000"/>
            </a:lightRig>
          </a:scene3d>
          <a:sp3d prstMaterial="flat">
            <a:contourClr>
              <a:schemeClr val="accent1">
                <a:satMod val="300000"/>
              </a:schemeClr>
            </a:contourClr>
          </a:sp3d>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defRPr/>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pic>
        <p:nvPicPr>
          <p:cNvPr id="28678" name="Picture 6"/>
          <p:cNvPicPr>
            <a:picLocks noChangeAspect="1" noChangeArrowheads="1"/>
          </p:cNvPicPr>
          <p:nvPr/>
        </p:nvPicPr>
        <p:blipFill>
          <a:blip r:embed="rId8"/>
          <a:srcRect/>
          <a:stretch>
            <a:fillRect/>
          </a:stretch>
        </p:blipFill>
        <p:spPr bwMode="auto">
          <a:xfrm>
            <a:off x="3409750" y="3380509"/>
            <a:ext cx="2514600" cy="566429"/>
          </a:xfrm>
          <a:prstGeom prst="rect">
            <a:avLst/>
          </a:prstGeom>
          <a:noFill/>
          <a:ln w="9525">
            <a:noFill/>
            <a:miter lim="800000"/>
            <a:headEnd/>
            <a:tailEnd/>
          </a:ln>
          <a:effectLst/>
        </p:spPr>
      </p:pic>
      <p:grpSp>
        <p:nvGrpSpPr>
          <p:cNvPr id="6" name="Group 11"/>
          <p:cNvGrpSpPr>
            <a:grpSpLocks/>
          </p:cNvGrpSpPr>
          <p:nvPr/>
        </p:nvGrpSpPr>
        <p:grpSpPr bwMode="auto">
          <a:xfrm>
            <a:off x="3771902" y="4148859"/>
            <a:ext cx="571498" cy="603250"/>
            <a:chOff x="3549" y="1344"/>
            <a:chExt cx="360" cy="380"/>
          </a:xfrm>
        </p:grpSpPr>
        <p:pic>
          <p:nvPicPr>
            <p:cNvPr id="88" name="Picture 12" descr="database green"/>
            <p:cNvPicPr>
              <a:picLocks noChangeAspect="1" noChangeArrowheads="1"/>
            </p:cNvPicPr>
            <p:nvPr/>
          </p:nvPicPr>
          <p:blipFill>
            <a:blip r:embed="rId3"/>
            <a:srcRect/>
            <a:stretch>
              <a:fillRect/>
            </a:stretch>
          </p:blipFill>
          <p:spPr bwMode="auto">
            <a:xfrm>
              <a:off x="3569" y="1344"/>
              <a:ext cx="340" cy="380"/>
            </a:xfrm>
            <a:prstGeom prst="rect">
              <a:avLst/>
            </a:prstGeom>
            <a:noFill/>
            <a:ln w="9525">
              <a:noFill/>
              <a:miter lim="800000"/>
              <a:headEnd/>
              <a:tailEnd/>
            </a:ln>
          </p:spPr>
        </p:pic>
        <p:sp>
          <p:nvSpPr>
            <p:cNvPr id="89" name="Text Box 13"/>
            <p:cNvSpPr txBox="1">
              <a:spLocks noChangeArrowheads="1"/>
            </p:cNvSpPr>
            <p:nvPr/>
          </p:nvSpPr>
          <p:spPr bwMode="invGray">
            <a:xfrm>
              <a:off x="3549" y="1475"/>
              <a:ext cx="359" cy="165"/>
            </a:xfrm>
            <a:prstGeom prst="rect">
              <a:avLst/>
            </a:prstGeom>
            <a:noFill/>
            <a:ln w="12700" algn="ctr">
              <a:noFill/>
              <a:miter lim="800000"/>
              <a:headEnd/>
              <a:tailEnd/>
            </a:ln>
          </p:spPr>
          <p:txBody>
            <a:bodyPr wrap="none">
              <a:spAutoFit/>
            </a:bodyPr>
            <a:lstStyle/>
            <a:p>
              <a:pPr>
                <a:spcBef>
                  <a:spcPct val="20000"/>
                </a:spcBef>
                <a:buClr>
                  <a:srgbClr val="FFCC00"/>
                </a:buClr>
              </a:pPr>
              <a:r>
                <a:rPr lang="en-US" sz="1050" b="1" dirty="0" smtClean="0">
                  <a:solidFill>
                    <a:srgbClr val="333333"/>
                  </a:solidFill>
                  <a:latin typeface="+mj-lt"/>
                </a:rPr>
                <a:t>Stage</a:t>
              </a:r>
              <a:endParaRPr lang="en-US" sz="1400" b="1" dirty="0">
                <a:solidFill>
                  <a:srgbClr val="333333"/>
                </a:solidFill>
                <a:latin typeface="+mj-lt"/>
              </a:endParaRPr>
            </a:p>
          </p:txBody>
        </p:sp>
      </p:grpSp>
      <p:grpSp>
        <p:nvGrpSpPr>
          <p:cNvPr id="7" name="Group 14"/>
          <p:cNvGrpSpPr>
            <a:grpSpLocks/>
          </p:cNvGrpSpPr>
          <p:nvPr/>
        </p:nvGrpSpPr>
        <p:grpSpPr bwMode="auto">
          <a:xfrm>
            <a:off x="2200975" y="3961234"/>
            <a:ext cx="266300" cy="381000"/>
            <a:chOff x="3965" y="1330"/>
            <a:chExt cx="352" cy="374"/>
          </a:xfrm>
        </p:grpSpPr>
        <p:pic>
          <p:nvPicPr>
            <p:cNvPr id="91" name="Picture 15" descr="database purple"/>
            <p:cNvPicPr>
              <a:picLocks noChangeAspect="1" noChangeArrowheads="1"/>
            </p:cNvPicPr>
            <p:nvPr/>
          </p:nvPicPr>
          <p:blipFill>
            <a:blip r:embed="rId9" cstate="print"/>
            <a:srcRect/>
            <a:stretch>
              <a:fillRect/>
            </a:stretch>
          </p:blipFill>
          <p:spPr bwMode="auto">
            <a:xfrm>
              <a:off x="3965" y="1330"/>
              <a:ext cx="352" cy="374"/>
            </a:xfrm>
            <a:prstGeom prst="rect">
              <a:avLst/>
            </a:prstGeom>
            <a:noFill/>
            <a:ln w="9525">
              <a:noFill/>
              <a:miter lim="800000"/>
              <a:headEnd/>
              <a:tailEnd/>
            </a:ln>
          </p:spPr>
        </p:pic>
        <p:sp>
          <p:nvSpPr>
            <p:cNvPr id="92" name="Text Box 16"/>
            <p:cNvSpPr txBox="1">
              <a:spLocks noChangeArrowheads="1"/>
            </p:cNvSpPr>
            <p:nvPr/>
          </p:nvSpPr>
          <p:spPr bwMode="invGray">
            <a:xfrm>
              <a:off x="3998" y="1457"/>
              <a:ext cx="116" cy="194"/>
            </a:xfrm>
            <a:prstGeom prst="rect">
              <a:avLst/>
            </a:prstGeom>
            <a:noFill/>
            <a:ln w="12700" algn="ctr">
              <a:noFill/>
              <a:miter lim="800000"/>
              <a:headEnd/>
              <a:tailEnd/>
            </a:ln>
          </p:spPr>
          <p:txBody>
            <a:bodyPr wrap="none">
              <a:spAutoFit/>
            </a:bodyPr>
            <a:lstStyle/>
            <a:p>
              <a:pPr>
                <a:spcBef>
                  <a:spcPct val="20000"/>
                </a:spcBef>
                <a:buClr>
                  <a:srgbClr val="FFCC00"/>
                </a:buClr>
              </a:pPr>
              <a:endParaRPr lang="en-US" sz="1400" b="1" dirty="0">
                <a:solidFill>
                  <a:srgbClr val="333333"/>
                </a:solidFill>
                <a:latin typeface="+mj-lt"/>
              </a:endParaRPr>
            </a:p>
          </p:txBody>
        </p:sp>
      </p:grpSp>
      <p:grpSp>
        <p:nvGrpSpPr>
          <p:cNvPr id="8" name="Group 11"/>
          <p:cNvGrpSpPr>
            <a:grpSpLocks/>
          </p:cNvGrpSpPr>
          <p:nvPr/>
        </p:nvGrpSpPr>
        <p:grpSpPr bwMode="auto">
          <a:xfrm>
            <a:off x="4876800" y="4371109"/>
            <a:ext cx="958121" cy="603250"/>
            <a:chOff x="3563" y="1344"/>
            <a:chExt cx="354" cy="380"/>
          </a:xfrm>
        </p:grpSpPr>
        <p:pic>
          <p:nvPicPr>
            <p:cNvPr id="108" name="Picture 12" descr="database green"/>
            <p:cNvPicPr>
              <a:picLocks noChangeAspect="1" noChangeArrowheads="1"/>
            </p:cNvPicPr>
            <p:nvPr/>
          </p:nvPicPr>
          <p:blipFill>
            <a:blip r:embed="rId3"/>
            <a:srcRect/>
            <a:stretch>
              <a:fillRect/>
            </a:stretch>
          </p:blipFill>
          <p:spPr bwMode="auto">
            <a:xfrm>
              <a:off x="3569" y="1344"/>
              <a:ext cx="340" cy="380"/>
            </a:xfrm>
            <a:prstGeom prst="rect">
              <a:avLst/>
            </a:prstGeom>
            <a:noFill/>
            <a:ln w="9525">
              <a:noFill/>
              <a:miter lim="800000"/>
              <a:headEnd/>
              <a:tailEnd/>
            </a:ln>
          </p:spPr>
        </p:pic>
        <p:sp>
          <p:nvSpPr>
            <p:cNvPr id="109" name="Text Box 13"/>
            <p:cNvSpPr txBox="1">
              <a:spLocks noChangeArrowheads="1"/>
            </p:cNvSpPr>
            <p:nvPr/>
          </p:nvSpPr>
          <p:spPr bwMode="invGray">
            <a:xfrm>
              <a:off x="3563" y="1499"/>
              <a:ext cx="354" cy="155"/>
            </a:xfrm>
            <a:prstGeom prst="rect">
              <a:avLst/>
            </a:prstGeom>
            <a:noFill/>
            <a:ln w="12700" algn="ctr">
              <a:noFill/>
              <a:miter lim="800000"/>
              <a:headEnd/>
              <a:tailEnd/>
            </a:ln>
          </p:spPr>
          <p:txBody>
            <a:bodyPr wrap="none">
              <a:spAutoFit/>
            </a:bodyPr>
            <a:lstStyle/>
            <a:p>
              <a:pPr>
                <a:spcBef>
                  <a:spcPct val="20000"/>
                </a:spcBef>
                <a:buClr>
                  <a:srgbClr val="FFCC00"/>
                </a:buClr>
              </a:pPr>
              <a:r>
                <a:rPr lang="en-US" sz="1000" b="1" dirty="0" smtClean="0">
                  <a:solidFill>
                    <a:srgbClr val="333333"/>
                  </a:solidFill>
                  <a:latin typeface="+mj-lt"/>
                </a:rPr>
                <a:t>Star Schema</a:t>
              </a:r>
              <a:endParaRPr lang="en-US" sz="1000" b="1" dirty="0">
                <a:solidFill>
                  <a:srgbClr val="333333"/>
                </a:solidFill>
                <a:latin typeface="+mj-lt"/>
              </a:endParaRPr>
            </a:p>
          </p:txBody>
        </p:sp>
      </p:grpSp>
      <p:pic>
        <p:nvPicPr>
          <p:cNvPr id="110" name="Picture 43" descr="arrow-bot-blue"/>
          <p:cNvPicPr>
            <a:picLocks noChangeAspect="1" noChangeArrowheads="1"/>
          </p:cNvPicPr>
          <p:nvPr/>
        </p:nvPicPr>
        <p:blipFill>
          <a:blip r:embed="rId10"/>
          <a:srcRect/>
          <a:stretch>
            <a:fillRect/>
          </a:stretch>
        </p:blipFill>
        <p:spPr bwMode="auto">
          <a:xfrm rot="11601851">
            <a:off x="1967715" y="3583320"/>
            <a:ext cx="1843759" cy="7586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3" name="Picture 112" descr="registry_rfa.png"/>
          <p:cNvPicPr>
            <a:picLocks noChangeAspect="1"/>
          </p:cNvPicPr>
          <p:nvPr/>
        </p:nvPicPr>
        <p:blipFill>
          <a:blip r:embed="rId11"/>
          <a:stretch>
            <a:fillRect/>
          </a:stretch>
        </p:blipFill>
        <p:spPr>
          <a:xfrm>
            <a:off x="3429000" y="5666509"/>
            <a:ext cx="762000" cy="762000"/>
          </a:xfrm>
          <a:prstGeom prst="rect">
            <a:avLst/>
          </a:prstGeom>
        </p:spPr>
      </p:pic>
      <p:pic>
        <p:nvPicPr>
          <p:cNvPr id="115" name="Picture 114" descr="registry_rfa.png"/>
          <p:cNvPicPr>
            <a:picLocks noChangeAspect="1"/>
          </p:cNvPicPr>
          <p:nvPr/>
        </p:nvPicPr>
        <p:blipFill>
          <a:blip r:embed="rId11"/>
          <a:stretch>
            <a:fillRect/>
          </a:stretch>
        </p:blipFill>
        <p:spPr>
          <a:xfrm>
            <a:off x="5105400" y="5666509"/>
            <a:ext cx="762000" cy="762000"/>
          </a:xfrm>
          <a:prstGeom prst="rect">
            <a:avLst/>
          </a:prstGeom>
        </p:spPr>
      </p:pic>
      <p:pic>
        <p:nvPicPr>
          <p:cNvPr id="116" name="Picture 2" descr="C:\Program Files\Microsoft Resource DVD Artwork\DVD_ART\Artwork_Imagery\HARDWARE_IMAGERY\Illustration - Misc Hardware\Windows Vista Illustration Icons\Cog Wheel Gear.png"/>
          <p:cNvPicPr>
            <a:picLocks noChangeAspect="1" noChangeArrowheads="1"/>
          </p:cNvPicPr>
          <p:nvPr/>
        </p:nvPicPr>
        <p:blipFill>
          <a:blip r:embed="rId12" cstate="print"/>
          <a:stretch>
            <a:fillRect/>
          </a:stretch>
        </p:blipFill>
        <p:spPr bwMode="auto">
          <a:xfrm flipH="1">
            <a:off x="3810000" y="5133109"/>
            <a:ext cx="382083" cy="398650"/>
          </a:xfrm>
          <a:prstGeom prst="rect">
            <a:avLst/>
          </a:prstGeom>
          <a:noFill/>
          <a:ln>
            <a:noFill/>
          </a:ln>
        </p:spPr>
      </p:pic>
      <p:pic>
        <p:nvPicPr>
          <p:cNvPr id="117" name="Picture 2" descr="C:\Program Files\Microsoft Resource DVD Artwork\DVD_ART\Artwork_Imagery\HARDWARE_IMAGERY\Illustration - Misc Hardware\Windows Vista Illustration Icons\Cog Wheel Gear.png"/>
          <p:cNvPicPr>
            <a:picLocks noChangeAspect="1" noChangeArrowheads="1"/>
          </p:cNvPicPr>
          <p:nvPr/>
        </p:nvPicPr>
        <p:blipFill>
          <a:blip r:embed="rId12" cstate="print"/>
          <a:stretch>
            <a:fillRect/>
          </a:stretch>
        </p:blipFill>
        <p:spPr bwMode="auto">
          <a:xfrm flipH="1">
            <a:off x="4038600" y="5133109"/>
            <a:ext cx="382083" cy="398650"/>
          </a:xfrm>
          <a:prstGeom prst="rect">
            <a:avLst/>
          </a:prstGeom>
          <a:noFill/>
          <a:ln>
            <a:noFill/>
          </a:ln>
        </p:spPr>
      </p:pic>
      <p:pic>
        <p:nvPicPr>
          <p:cNvPr id="118" name="Picture 2" descr="C:\Program Files\Microsoft Resource DVD Artwork\DVD_ART\Artwork_Imagery\HARDWARE_IMAGERY\Illustration - Misc Hardware\Windows Vista Illustration Icons\Cog Wheel Gear.png"/>
          <p:cNvPicPr>
            <a:picLocks noChangeAspect="1" noChangeArrowheads="1"/>
          </p:cNvPicPr>
          <p:nvPr/>
        </p:nvPicPr>
        <p:blipFill>
          <a:blip r:embed="rId12" cstate="print"/>
          <a:stretch>
            <a:fillRect/>
          </a:stretch>
        </p:blipFill>
        <p:spPr bwMode="auto">
          <a:xfrm flipH="1">
            <a:off x="4267200" y="5133109"/>
            <a:ext cx="382083" cy="398650"/>
          </a:xfrm>
          <a:prstGeom prst="rect">
            <a:avLst/>
          </a:prstGeom>
          <a:noFill/>
          <a:ln>
            <a:noFill/>
          </a:ln>
        </p:spPr>
      </p:pic>
      <p:pic>
        <p:nvPicPr>
          <p:cNvPr id="119" name="Picture 2" descr="C:\Program Files\Microsoft Resource DVD Artwork\DVD_ART\Artwork_Imagery\HARDWARE_IMAGERY\Illustration - Misc Hardware\Windows Vista Illustration Icons\Cog Wheel Gear.png"/>
          <p:cNvPicPr>
            <a:picLocks noChangeAspect="1" noChangeArrowheads="1"/>
          </p:cNvPicPr>
          <p:nvPr/>
        </p:nvPicPr>
        <p:blipFill>
          <a:blip r:embed="rId12" cstate="print"/>
          <a:stretch>
            <a:fillRect/>
          </a:stretch>
        </p:blipFill>
        <p:spPr bwMode="auto">
          <a:xfrm flipH="1">
            <a:off x="4495800" y="5133109"/>
            <a:ext cx="382083" cy="398650"/>
          </a:xfrm>
          <a:prstGeom prst="rect">
            <a:avLst/>
          </a:prstGeom>
          <a:noFill/>
          <a:ln>
            <a:noFill/>
          </a:ln>
        </p:spPr>
      </p:pic>
      <p:pic>
        <p:nvPicPr>
          <p:cNvPr id="120" name="Picture 2" descr="C:\Program Files\Microsoft Resource DVD Artwork\DVD_ART\Artwork_Imagery\HARDWARE_IMAGERY\Illustration - Misc Hardware\Windows Vista Illustration Icons\Cog Wheel Gear.png"/>
          <p:cNvPicPr>
            <a:picLocks noChangeAspect="1" noChangeArrowheads="1"/>
          </p:cNvPicPr>
          <p:nvPr/>
        </p:nvPicPr>
        <p:blipFill>
          <a:blip r:embed="rId12" cstate="print"/>
          <a:stretch>
            <a:fillRect/>
          </a:stretch>
        </p:blipFill>
        <p:spPr bwMode="auto">
          <a:xfrm flipH="1">
            <a:off x="3962400" y="5285509"/>
            <a:ext cx="382083" cy="398650"/>
          </a:xfrm>
          <a:prstGeom prst="rect">
            <a:avLst/>
          </a:prstGeom>
          <a:noFill/>
          <a:ln>
            <a:noFill/>
          </a:ln>
        </p:spPr>
      </p:pic>
      <p:pic>
        <p:nvPicPr>
          <p:cNvPr id="121" name="Picture 2" descr="C:\Program Files\Microsoft Resource DVD Artwork\DVD_ART\Artwork_Imagery\HARDWARE_IMAGERY\Illustration - Misc Hardware\Windows Vista Illustration Icons\Cog Wheel Gear.png"/>
          <p:cNvPicPr>
            <a:picLocks noChangeAspect="1" noChangeArrowheads="1"/>
          </p:cNvPicPr>
          <p:nvPr/>
        </p:nvPicPr>
        <p:blipFill>
          <a:blip r:embed="rId12" cstate="print"/>
          <a:stretch>
            <a:fillRect/>
          </a:stretch>
        </p:blipFill>
        <p:spPr bwMode="auto">
          <a:xfrm flipH="1">
            <a:off x="4191000" y="5285509"/>
            <a:ext cx="382083" cy="398650"/>
          </a:xfrm>
          <a:prstGeom prst="rect">
            <a:avLst/>
          </a:prstGeom>
          <a:noFill/>
          <a:ln>
            <a:noFill/>
          </a:ln>
        </p:spPr>
      </p:pic>
      <p:pic>
        <p:nvPicPr>
          <p:cNvPr id="122" name="Picture 2" descr="C:\Program Files\Microsoft Resource DVD Artwork\DVD_ART\Artwork_Imagery\HARDWARE_IMAGERY\Illustration - Misc Hardware\Windows Vista Illustration Icons\Cog Wheel Gear.png"/>
          <p:cNvPicPr>
            <a:picLocks noChangeAspect="1" noChangeArrowheads="1"/>
          </p:cNvPicPr>
          <p:nvPr/>
        </p:nvPicPr>
        <p:blipFill>
          <a:blip r:embed="rId12" cstate="print"/>
          <a:stretch>
            <a:fillRect/>
          </a:stretch>
        </p:blipFill>
        <p:spPr bwMode="auto">
          <a:xfrm flipH="1">
            <a:off x="4419600" y="5285509"/>
            <a:ext cx="382083" cy="398650"/>
          </a:xfrm>
          <a:prstGeom prst="rect">
            <a:avLst/>
          </a:prstGeom>
          <a:noFill/>
          <a:ln>
            <a:noFill/>
          </a:ln>
        </p:spPr>
      </p:pic>
      <p:pic>
        <p:nvPicPr>
          <p:cNvPr id="123" name="Picture 2" descr="C:\Program Files\Microsoft Resource DVD Artwork\DVD_ART\Artwork_Imagery\HARDWARE_IMAGERY\Illustration - Misc Hardware\Windows Vista Illustration Icons\Cog Wheel Gear.png"/>
          <p:cNvPicPr>
            <a:picLocks noChangeAspect="1" noChangeArrowheads="1"/>
          </p:cNvPicPr>
          <p:nvPr/>
        </p:nvPicPr>
        <p:blipFill>
          <a:blip r:embed="rId12" cstate="print"/>
          <a:stretch>
            <a:fillRect/>
          </a:stretch>
        </p:blipFill>
        <p:spPr bwMode="auto">
          <a:xfrm flipH="1">
            <a:off x="4648200" y="5285509"/>
            <a:ext cx="382083" cy="398650"/>
          </a:xfrm>
          <a:prstGeom prst="rect">
            <a:avLst/>
          </a:prstGeom>
          <a:noFill/>
          <a:ln>
            <a:noFill/>
          </a:ln>
        </p:spPr>
      </p:pic>
      <p:pic>
        <p:nvPicPr>
          <p:cNvPr id="124" name="Picture 2" descr="C:\Program Files\Microsoft Resource DVD Artwork\DVD_ART\Artwork_Imagery\HARDWARE_IMAGERY\Illustration - Misc Hardware\Windows Vista Illustration Icons\Cog Wheel Gear.png"/>
          <p:cNvPicPr>
            <a:picLocks noChangeAspect="1" noChangeArrowheads="1"/>
          </p:cNvPicPr>
          <p:nvPr/>
        </p:nvPicPr>
        <p:blipFill>
          <a:blip r:embed="rId12" cstate="print"/>
          <a:stretch>
            <a:fillRect/>
          </a:stretch>
        </p:blipFill>
        <p:spPr bwMode="auto">
          <a:xfrm flipH="1">
            <a:off x="4114800" y="5437909"/>
            <a:ext cx="382083" cy="398650"/>
          </a:xfrm>
          <a:prstGeom prst="rect">
            <a:avLst/>
          </a:prstGeom>
          <a:noFill/>
          <a:ln>
            <a:noFill/>
          </a:ln>
        </p:spPr>
      </p:pic>
      <p:pic>
        <p:nvPicPr>
          <p:cNvPr id="125" name="Picture 2" descr="C:\Program Files\Microsoft Resource DVD Artwork\DVD_ART\Artwork_Imagery\HARDWARE_IMAGERY\Illustration - Misc Hardware\Windows Vista Illustration Icons\Cog Wheel Gear.png"/>
          <p:cNvPicPr>
            <a:picLocks noChangeAspect="1" noChangeArrowheads="1"/>
          </p:cNvPicPr>
          <p:nvPr/>
        </p:nvPicPr>
        <p:blipFill>
          <a:blip r:embed="rId12" cstate="print"/>
          <a:stretch>
            <a:fillRect/>
          </a:stretch>
        </p:blipFill>
        <p:spPr bwMode="auto">
          <a:xfrm flipH="1">
            <a:off x="4343400" y="5437909"/>
            <a:ext cx="382083" cy="398650"/>
          </a:xfrm>
          <a:prstGeom prst="rect">
            <a:avLst/>
          </a:prstGeom>
          <a:noFill/>
          <a:ln>
            <a:noFill/>
          </a:ln>
        </p:spPr>
      </p:pic>
      <p:pic>
        <p:nvPicPr>
          <p:cNvPr id="126" name="Picture 2" descr="C:\Program Files\Microsoft Resource DVD Artwork\DVD_ART\Artwork_Imagery\HARDWARE_IMAGERY\Illustration - Misc Hardware\Windows Vista Illustration Icons\Cog Wheel Gear.png"/>
          <p:cNvPicPr>
            <a:picLocks noChangeAspect="1" noChangeArrowheads="1"/>
          </p:cNvPicPr>
          <p:nvPr/>
        </p:nvPicPr>
        <p:blipFill>
          <a:blip r:embed="rId12" cstate="print"/>
          <a:stretch>
            <a:fillRect/>
          </a:stretch>
        </p:blipFill>
        <p:spPr bwMode="auto">
          <a:xfrm flipH="1">
            <a:off x="4572000" y="5437909"/>
            <a:ext cx="382083" cy="398650"/>
          </a:xfrm>
          <a:prstGeom prst="rect">
            <a:avLst/>
          </a:prstGeom>
          <a:noFill/>
          <a:ln>
            <a:noFill/>
          </a:ln>
        </p:spPr>
      </p:pic>
      <p:pic>
        <p:nvPicPr>
          <p:cNvPr id="127" name="Picture 2" descr="C:\Program Files\Microsoft Resource DVD Artwork\DVD_ART\Artwork_Imagery\HARDWARE_IMAGERY\Illustration - Misc Hardware\Windows Vista Illustration Icons\Cog Wheel Gear.png"/>
          <p:cNvPicPr>
            <a:picLocks noChangeAspect="1" noChangeArrowheads="1"/>
          </p:cNvPicPr>
          <p:nvPr/>
        </p:nvPicPr>
        <p:blipFill>
          <a:blip r:embed="rId12" cstate="print"/>
          <a:stretch>
            <a:fillRect/>
          </a:stretch>
        </p:blipFill>
        <p:spPr bwMode="auto">
          <a:xfrm flipH="1">
            <a:off x="4800600" y="5437909"/>
            <a:ext cx="382083" cy="398650"/>
          </a:xfrm>
          <a:prstGeom prst="rect">
            <a:avLst/>
          </a:prstGeom>
          <a:noFill/>
          <a:ln>
            <a:noFill/>
          </a:ln>
        </p:spPr>
      </p:pic>
      <p:pic>
        <p:nvPicPr>
          <p:cNvPr id="114" name="Picture 113" descr="registry_rfa.png"/>
          <p:cNvPicPr>
            <a:picLocks noChangeAspect="1"/>
          </p:cNvPicPr>
          <p:nvPr/>
        </p:nvPicPr>
        <p:blipFill>
          <a:blip r:embed="rId11"/>
          <a:stretch>
            <a:fillRect/>
          </a:stretch>
        </p:blipFill>
        <p:spPr>
          <a:xfrm>
            <a:off x="4267200" y="5666509"/>
            <a:ext cx="762000" cy="762000"/>
          </a:xfrm>
          <a:prstGeom prst="rect">
            <a:avLst/>
          </a:prstGeom>
        </p:spPr>
      </p:pic>
      <p:sp>
        <p:nvSpPr>
          <p:cNvPr id="130" name="Up Arrow 129"/>
          <p:cNvSpPr/>
          <p:nvPr/>
        </p:nvSpPr>
        <p:spPr bwMode="auto">
          <a:xfrm rot="10800000">
            <a:off x="5181601" y="4980709"/>
            <a:ext cx="294649" cy="429185"/>
          </a:xfrm>
          <a:prstGeom prst="upArrow">
            <a:avLst/>
          </a:prstGeom>
          <a:gradFill>
            <a:gsLst>
              <a:gs pos="0">
                <a:schemeClr val="accent1">
                  <a:alpha val="0"/>
                </a:schemeClr>
              </a:gs>
              <a:gs pos="42000">
                <a:schemeClr val="accent1">
                  <a:lumMod val="75000"/>
                  <a:alpha val="49000"/>
                </a:schemeClr>
              </a:gs>
              <a:gs pos="70000">
                <a:schemeClr val="accent1">
                  <a:lumMod val="75000"/>
                  <a:alpha val="51000"/>
                </a:schemeClr>
              </a:gs>
              <a:gs pos="99000">
                <a:schemeClr val="accent1">
                  <a:alpha val="91000"/>
                </a:schemeClr>
              </a:gs>
            </a:gsLst>
            <a:lin ang="16200000" scaled="0"/>
          </a:gradFill>
          <a:ln>
            <a:gradFill>
              <a:gsLst>
                <a:gs pos="0">
                  <a:schemeClr val="accent1">
                    <a:tint val="66000"/>
                    <a:satMod val="160000"/>
                    <a:alpha val="0"/>
                  </a:schemeClr>
                </a:gs>
                <a:gs pos="50000">
                  <a:schemeClr val="accent1">
                    <a:tint val="44500"/>
                    <a:satMod val="160000"/>
                    <a:alpha val="52000"/>
                  </a:schemeClr>
                </a:gs>
                <a:gs pos="100000">
                  <a:schemeClr val="accent1">
                    <a:tint val="23500"/>
                    <a:satMod val="160000"/>
                  </a:schemeClr>
                </a:gs>
              </a:gsLst>
              <a:lin ang="16200000" scaled="0"/>
            </a:gradFill>
            <a:headEnd type="none" w="med" len="med"/>
            <a:tailEnd type="none" w="med" len="med"/>
          </a:ln>
          <a:effectLst>
            <a:outerShdw blurRad="330200" dist="38100" dir="10800000" algn="r" rotWithShape="0">
              <a:schemeClr val="accent1">
                <a:lumMod val="50000"/>
                <a:alpha val="29000"/>
              </a:schemeClr>
            </a:outerShdw>
          </a:effectLst>
          <a:scene3d>
            <a:camera prst="orthographicFront" fov="0">
              <a:rot lat="0" lon="0" rev="0"/>
            </a:camera>
            <a:lightRig rig="glow" dir="t">
              <a:rot lat="0" lon="0" rev="6360000"/>
            </a:lightRig>
          </a:scene3d>
          <a:sp3d prstMaterial="flat">
            <a:contourClr>
              <a:schemeClr val="accent1">
                <a:satMod val="300000"/>
              </a:schemeClr>
            </a:contourClr>
          </a:sp3d>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defRPr/>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131" name="Up Arrow 130"/>
          <p:cNvSpPr/>
          <p:nvPr/>
        </p:nvSpPr>
        <p:spPr bwMode="auto">
          <a:xfrm rot="10800000">
            <a:off x="5486401" y="4980709"/>
            <a:ext cx="294649" cy="429185"/>
          </a:xfrm>
          <a:prstGeom prst="upArrow">
            <a:avLst/>
          </a:prstGeom>
          <a:gradFill>
            <a:gsLst>
              <a:gs pos="0">
                <a:schemeClr val="accent1">
                  <a:alpha val="0"/>
                </a:schemeClr>
              </a:gs>
              <a:gs pos="42000">
                <a:schemeClr val="accent1">
                  <a:lumMod val="75000"/>
                  <a:alpha val="49000"/>
                </a:schemeClr>
              </a:gs>
              <a:gs pos="70000">
                <a:schemeClr val="accent1">
                  <a:lumMod val="75000"/>
                  <a:alpha val="51000"/>
                </a:schemeClr>
              </a:gs>
              <a:gs pos="99000">
                <a:schemeClr val="accent1">
                  <a:alpha val="91000"/>
                </a:schemeClr>
              </a:gs>
            </a:gsLst>
            <a:lin ang="16200000" scaled="0"/>
          </a:gradFill>
          <a:ln>
            <a:gradFill>
              <a:gsLst>
                <a:gs pos="0">
                  <a:schemeClr val="accent1">
                    <a:tint val="66000"/>
                    <a:satMod val="160000"/>
                    <a:alpha val="0"/>
                  </a:schemeClr>
                </a:gs>
                <a:gs pos="50000">
                  <a:schemeClr val="accent1">
                    <a:tint val="44500"/>
                    <a:satMod val="160000"/>
                    <a:alpha val="52000"/>
                  </a:schemeClr>
                </a:gs>
                <a:gs pos="100000">
                  <a:schemeClr val="accent1">
                    <a:tint val="23500"/>
                    <a:satMod val="160000"/>
                  </a:schemeClr>
                </a:gs>
              </a:gsLst>
              <a:lin ang="16200000" scaled="0"/>
            </a:gradFill>
            <a:headEnd type="none" w="med" len="med"/>
            <a:tailEnd type="none" w="med" len="med"/>
          </a:ln>
          <a:effectLst>
            <a:outerShdw blurRad="330200" dist="38100" dir="10800000" algn="r" rotWithShape="0">
              <a:schemeClr val="accent1">
                <a:lumMod val="50000"/>
                <a:alpha val="29000"/>
              </a:schemeClr>
            </a:outerShdw>
          </a:effectLst>
          <a:scene3d>
            <a:camera prst="orthographicFront" fov="0">
              <a:rot lat="0" lon="0" rev="0"/>
            </a:camera>
            <a:lightRig rig="glow" dir="t">
              <a:rot lat="0" lon="0" rev="6360000"/>
            </a:lightRig>
          </a:scene3d>
          <a:sp3d prstMaterial="flat">
            <a:contourClr>
              <a:schemeClr val="accent1">
                <a:satMod val="300000"/>
              </a:schemeClr>
            </a:contourClr>
          </a:sp3d>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defRPr/>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132" name="Up Arrow 131"/>
          <p:cNvSpPr/>
          <p:nvPr/>
        </p:nvSpPr>
        <p:spPr bwMode="auto">
          <a:xfrm rot="10800000">
            <a:off x="4876801" y="4980709"/>
            <a:ext cx="294649" cy="429185"/>
          </a:xfrm>
          <a:prstGeom prst="upArrow">
            <a:avLst/>
          </a:prstGeom>
          <a:gradFill>
            <a:gsLst>
              <a:gs pos="0">
                <a:schemeClr val="accent1">
                  <a:alpha val="0"/>
                </a:schemeClr>
              </a:gs>
              <a:gs pos="42000">
                <a:schemeClr val="accent1">
                  <a:lumMod val="75000"/>
                  <a:alpha val="49000"/>
                </a:schemeClr>
              </a:gs>
              <a:gs pos="70000">
                <a:schemeClr val="accent1">
                  <a:lumMod val="75000"/>
                  <a:alpha val="51000"/>
                </a:schemeClr>
              </a:gs>
              <a:gs pos="99000">
                <a:schemeClr val="accent1">
                  <a:alpha val="91000"/>
                </a:schemeClr>
              </a:gs>
            </a:gsLst>
            <a:lin ang="16200000" scaled="0"/>
          </a:gradFill>
          <a:ln>
            <a:gradFill>
              <a:gsLst>
                <a:gs pos="0">
                  <a:schemeClr val="accent1">
                    <a:tint val="66000"/>
                    <a:satMod val="160000"/>
                    <a:alpha val="0"/>
                  </a:schemeClr>
                </a:gs>
                <a:gs pos="50000">
                  <a:schemeClr val="accent1">
                    <a:tint val="44500"/>
                    <a:satMod val="160000"/>
                    <a:alpha val="52000"/>
                  </a:schemeClr>
                </a:gs>
                <a:gs pos="100000">
                  <a:schemeClr val="accent1">
                    <a:tint val="23500"/>
                    <a:satMod val="160000"/>
                  </a:schemeClr>
                </a:gs>
              </a:gsLst>
              <a:lin ang="16200000" scaled="0"/>
            </a:gradFill>
            <a:headEnd type="none" w="med" len="med"/>
            <a:tailEnd type="none" w="med" len="med"/>
          </a:ln>
          <a:effectLst>
            <a:outerShdw blurRad="330200" dist="38100" dir="10800000" algn="r" rotWithShape="0">
              <a:schemeClr val="accent1">
                <a:lumMod val="50000"/>
                <a:alpha val="29000"/>
              </a:schemeClr>
            </a:outerShdw>
          </a:effectLst>
          <a:scene3d>
            <a:camera prst="orthographicFront" fov="0">
              <a:rot lat="0" lon="0" rev="0"/>
            </a:camera>
            <a:lightRig rig="glow" dir="t">
              <a:rot lat="0" lon="0" rev="6360000"/>
            </a:lightRig>
          </a:scene3d>
          <a:sp3d prstMaterial="flat">
            <a:contourClr>
              <a:schemeClr val="accent1">
                <a:satMod val="300000"/>
              </a:schemeClr>
            </a:contourClr>
          </a:sp3d>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defRPr/>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grpSp>
        <p:nvGrpSpPr>
          <p:cNvPr id="9" name="Group 67"/>
          <p:cNvGrpSpPr/>
          <p:nvPr/>
        </p:nvGrpSpPr>
        <p:grpSpPr>
          <a:xfrm>
            <a:off x="6150557" y="2618509"/>
            <a:ext cx="2536243" cy="3934691"/>
            <a:chOff x="3312191" y="2183476"/>
            <a:chExt cx="2536243" cy="3934691"/>
          </a:xfrm>
        </p:grpSpPr>
        <p:sp>
          <p:nvSpPr>
            <p:cNvPr id="134" name="Rounded Rectangle 133"/>
            <p:cNvSpPr/>
            <p:nvPr/>
          </p:nvSpPr>
          <p:spPr bwMode="auto">
            <a:xfrm>
              <a:off x="3312191" y="2183476"/>
              <a:ext cx="2536243" cy="3934691"/>
            </a:xfrm>
            <a:prstGeom prst="roundRect">
              <a:avLst>
                <a:gd name="adj" fmla="val 9211"/>
              </a:avLst>
            </a:prstGeom>
            <a:gradFill>
              <a:gsLst>
                <a:gs pos="0">
                  <a:schemeClr val="accent1">
                    <a:alpha val="0"/>
                  </a:schemeClr>
                </a:gs>
                <a:gs pos="42000">
                  <a:schemeClr val="accent1">
                    <a:lumMod val="75000"/>
                    <a:alpha val="49000"/>
                  </a:schemeClr>
                </a:gs>
                <a:gs pos="70000">
                  <a:schemeClr val="accent1">
                    <a:lumMod val="75000"/>
                    <a:alpha val="51000"/>
                  </a:schemeClr>
                </a:gs>
                <a:gs pos="99000">
                  <a:schemeClr val="accent1">
                    <a:alpha val="91000"/>
                  </a:schemeClr>
                </a:gs>
              </a:gsLst>
              <a:lin ang="16200000" scaled="0"/>
            </a:gradFill>
            <a:ln>
              <a:gradFill>
                <a:gsLst>
                  <a:gs pos="0">
                    <a:schemeClr val="accent1">
                      <a:tint val="66000"/>
                      <a:satMod val="160000"/>
                      <a:alpha val="0"/>
                    </a:schemeClr>
                  </a:gs>
                  <a:gs pos="50000">
                    <a:schemeClr val="accent1">
                      <a:tint val="44500"/>
                      <a:satMod val="160000"/>
                      <a:alpha val="52000"/>
                    </a:schemeClr>
                  </a:gs>
                  <a:gs pos="100000">
                    <a:schemeClr val="accent1">
                      <a:tint val="23500"/>
                      <a:satMod val="160000"/>
                    </a:schemeClr>
                  </a:gs>
                </a:gsLst>
                <a:lin ang="16200000" scaled="0"/>
              </a:gradFill>
              <a:headEnd type="none" w="med" len="med"/>
              <a:tailEnd type="none" w="med" len="med"/>
            </a:ln>
            <a:effectLst>
              <a:outerShdw blurRad="330200" dist="38100" dir="10800000" algn="r" rotWithShape="0">
                <a:schemeClr val="accent1">
                  <a:lumMod val="50000"/>
                  <a:alpha val="29000"/>
                </a:schemeClr>
              </a:outerShdw>
            </a:effectLst>
            <a:scene3d>
              <a:camera prst="orthographicFront" fov="0">
                <a:rot lat="0" lon="0" rev="0"/>
              </a:camera>
              <a:lightRig rig="glow" dir="t">
                <a:rot lat="0" lon="0" rev="6360000"/>
              </a:lightRig>
            </a:scene3d>
            <a:sp3d prstMaterial="flat">
              <a:contourClr>
                <a:schemeClr val="accent1">
                  <a:satMod val="300000"/>
                </a:schemeClr>
              </a:contourClr>
            </a:sp3d>
          </p:spPr>
          <p:style>
            <a:lnRef idx="0">
              <a:schemeClr val="accent1"/>
            </a:lnRef>
            <a:fillRef idx="3">
              <a:schemeClr val="accent1"/>
            </a:fillRef>
            <a:effectRef idx="3">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defRPr/>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135" name="Rectangle 134"/>
            <p:cNvSpPr/>
            <p:nvPr/>
          </p:nvSpPr>
          <p:spPr bwMode="auto">
            <a:xfrm>
              <a:off x="3329247" y="2317460"/>
              <a:ext cx="2502131" cy="589222"/>
            </a:xfrm>
            <a:prstGeom prst="rect">
              <a:avLst/>
            </a:prstGeom>
            <a:gradFill>
              <a:gsLst>
                <a:gs pos="0">
                  <a:schemeClr val="accent1">
                    <a:alpha val="0"/>
                  </a:schemeClr>
                </a:gs>
                <a:gs pos="42000">
                  <a:schemeClr val="accent1">
                    <a:lumMod val="75000"/>
                    <a:alpha val="0"/>
                  </a:schemeClr>
                </a:gs>
                <a:gs pos="70000">
                  <a:schemeClr val="tx1">
                    <a:lumMod val="95000"/>
                    <a:alpha val="17000"/>
                  </a:schemeClr>
                </a:gs>
                <a:gs pos="99000">
                  <a:schemeClr val="tx1">
                    <a:alpha val="51000"/>
                  </a:schemeClr>
                </a:gs>
              </a:gsLst>
              <a:lin ang="5400000" scaled="0"/>
            </a:grad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36" tIns="45718" rIns="91436" bIns="45718" numCol="1" rtlCol="0" anchor="ctr" anchorCtr="0" compatLnSpc="1">
              <a:prstTxWarp prst="textNoShape">
                <a:avLst/>
              </a:prstTxWarp>
            </a:bodyPr>
            <a:lstStyle/>
            <a:p>
              <a:pPr algn="ctr" defTabSz="914099"/>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136" name="TextBox 833617"/>
            <p:cNvSpPr txBox="1">
              <a:spLocks noChangeArrowheads="1"/>
            </p:cNvSpPr>
            <p:nvPr/>
          </p:nvSpPr>
          <p:spPr bwMode="auto">
            <a:xfrm>
              <a:off x="3388391" y="2359025"/>
              <a:ext cx="2362200" cy="326243"/>
            </a:xfrm>
            <a:prstGeom prst="rect">
              <a:avLst/>
            </a:prstGeom>
            <a:noFill/>
            <a:ln w="9525">
              <a:noFill/>
              <a:miter lim="800000"/>
              <a:headEnd/>
              <a:tailEnd/>
            </a:ln>
          </p:spPr>
          <p:txBody>
            <a:bodyPr wrap="square">
              <a:spAutoFit/>
            </a:bodyPr>
            <a:lstStyle/>
            <a:p>
              <a:pPr algn="ctr" fontAlgn="auto">
                <a:lnSpc>
                  <a:spcPct val="95000"/>
                </a:lnSpc>
                <a:spcBef>
                  <a:spcPct val="10000"/>
                </a:spcBef>
                <a:spcAft>
                  <a:spcPts val="0"/>
                </a:spcAft>
                <a:defRPr/>
              </a:pPr>
              <a:r>
                <a:rPr lang="en-US" altLang="zh-CN" sz="1600" b="1" i="1" kern="0" spc="-125" dirty="0" smtClean="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宋体" pitchFamily="2" charset="-122"/>
                </a:rPr>
                <a:t>Actionable IT Dashboards!</a:t>
              </a:r>
              <a:endParaRPr lang="en-US" altLang="zh-CN" sz="1600" b="1" i="1" kern="0" spc="-125"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宋体" pitchFamily="2" charset="-122"/>
                <a:cs typeface="Arial" charset="0"/>
              </a:endParaRPr>
            </a:p>
          </p:txBody>
        </p:sp>
        <p:cxnSp>
          <p:nvCxnSpPr>
            <p:cNvPr id="137" name="Straight Connector 136"/>
            <p:cNvCxnSpPr/>
            <p:nvPr/>
          </p:nvCxnSpPr>
          <p:spPr>
            <a:xfrm>
              <a:off x="3323012" y="2926079"/>
              <a:ext cx="2514600" cy="1588"/>
            </a:xfrm>
            <a:prstGeom prst="line">
              <a:avLst/>
            </a:prstGeom>
            <a:ln w="12700">
              <a:solidFill>
                <a:schemeClr val="tx1">
                  <a:lumMod val="95000"/>
                </a:schemeClr>
              </a:solidFill>
            </a:ln>
          </p:spPr>
          <p:style>
            <a:lnRef idx="1">
              <a:schemeClr val="accent1"/>
            </a:lnRef>
            <a:fillRef idx="0">
              <a:schemeClr val="accent1"/>
            </a:fillRef>
            <a:effectRef idx="0">
              <a:schemeClr val="accent1"/>
            </a:effectRef>
            <a:fontRef idx="minor">
              <a:schemeClr val="tx1"/>
            </a:fontRef>
          </p:style>
        </p:cxnSp>
      </p:grpSp>
      <p:pic>
        <p:nvPicPr>
          <p:cNvPr id="28683" name="Picture 11"/>
          <p:cNvPicPr>
            <a:picLocks noChangeAspect="1" noChangeArrowheads="1"/>
          </p:cNvPicPr>
          <p:nvPr/>
        </p:nvPicPr>
        <p:blipFill>
          <a:blip r:embed="rId13">
            <a:clrChange>
              <a:clrFrom>
                <a:srgbClr val="FFFFFF"/>
              </a:clrFrom>
              <a:clrTo>
                <a:srgbClr val="FFFFFF">
                  <a:alpha val="0"/>
                </a:srgbClr>
              </a:clrTo>
            </a:clrChange>
          </a:blip>
          <a:srcRect/>
          <a:stretch>
            <a:fillRect/>
          </a:stretch>
        </p:blipFill>
        <p:spPr bwMode="auto">
          <a:xfrm>
            <a:off x="6781800" y="3380510"/>
            <a:ext cx="1524000" cy="919238"/>
          </a:xfrm>
          <a:prstGeom prst="rect">
            <a:avLst/>
          </a:prstGeom>
          <a:noFill/>
          <a:ln w="9525">
            <a:noFill/>
            <a:miter lim="800000"/>
            <a:headEnd/>
            <a:tailEnd/>
          </a:ln>
          <a:effectLst/>
        </p:spPr>
      </p:pic>
      <p:pic>
        <p:nvPicPr>
          <p:cNvPr id="28684" name="Picture 12"/>
          <p:cNvPicPr>
            <a:picLocks noChangeAspect="1" noChangeArrowheads="1"/>
          </p:cNvPicPr>
          <p:nvPr/>
        </p:nvPicPr>
        <p:blipFill>
          <a:blip r:embed="rId14"/>
          <a:srcRect/>
          <a:stretch>
            <a:fillRect/>
          </a:stretch>
        </p:blipFill>
        <p:spPr bwMode="auto">
          <a:xfrm>
            <a:off x="6210300" y="5361709"/>
            <a:ext cx="2400300" cy="1066800"/>
          </a:xfrm>
          <a:prstGeom prst="rect">
            <a:avLst/>
          </a:prstGeom>
          <a:noFill/>
          <a:ln w="9525">
            <a:noFill/>
            <a:miter lim="800000"/>
            <a:headEnd/>
            <a:tailEnd/>
          </a:ln>
          <a:effectLst/>
        </p:spPr>
      </p:pic>
      <p:pic>
        <p:nvPicPr>
          <p:cNvPr id="28685" name="Picture 13"/>
          <p:cNvPicPr>
            <a:picLocks noChangeAspect="1" noChangeArrowheads="1"/>
          </p:cNvPicPr>
          <p:nvPr/>
        </p:nvPicPr>
        <p:blipFill>
          <a:blip r:embed="rId15">
            <a:clrChange>
              <a:clrFrom>
                <a:srgbClr val="FFFFFF"/>
              </a:clrFrom>
              <a:clrTo>
                <a:srgbClr val="FFFFFF">
                  <a:alpha val="0"/>
                </a:srgbClr>
              </a:clrTo>
            </a:clrChange>
          </a:blip>
          <a:srcRect/>
          <a:stretch>
            <a:fillRect/>
          </a:stretch>
        </p:blipFill>
        <p:spPr bwMode="auto">
          <a:xfrm>
            <a:off x="6172201" y="4294909"/>
            <a:ext cx="1295400" cy="823705"/>
          </a:xfrm>
          <a:prstGeom prst="rect">
            <a:avLst/>
          </a:prstGeom>
          <a:noFill/>
          <a:ln w="9525">
            <a:noFill/>
            <a:miter lim="800000"/>
            <a:headEnd/>
            <a:tailEnd/>
          </a:ln>
          <a:effectLst/>
        </p:spPr>
      </p:pic>
      <p:pic>
        <p:nvPicPr>
          <p:cNvPr id="28686" name="Picture 14"/>
          <p:cNvPicPr>
            <a:picLocks noChangeAspect="1" noChangeArrowheads="1"/>
          </p:cNvPicPr>
          <p:nvPr/>
        </p:nvPicPr>
        <p:blipFill>
          <a:blip r:embed="rId16">
            <a:clrChange>
              <a:clrFrom>
                <a:srgbClr val="FFFFFF"/>
              </a:clrFrom>
              <a:clrTo>
                <a:srgbClr val="FFFFFF">
                  <a:alpha val="0"/>
                </a:srgbClr>
              </a:clrTo>
            </a:clrChange>
          </a:blip>
          <a:srcRect/>
          <a:stretch>
            <a:fillRect/>
          </a:stretch>
        </p:blipFill>
        <p:spPr bwMode="auto">
          <a:xfrm>
            <a:off x="7543800" y="4294909"/>
            <a:ext cx="1066800" cy="1035653"/>
          </a:xfrm>
          <a:prstGeom prst="rect">
            <a:avLst/>
          </a:prstGeom>
          <a:noFill/>
          <a:ln w="9525">
            <a:noFill/>
            <a:miter lim="800000"/>
            <a:headEnd/>
            <a:tailEnd/>
          </a:ln>
          <a:effectLst/>
        </p:spPr>
      </p:pic>
      <p:sp>
        <p:nvSpPr>
          <p:cNvPr id="169" name="Left-Right Arrow 168"/>
          <p:cNvSpPr/>
          <p:nvPr/>
        </p:nvSpPr>
        <p:spPr bwMode="auto">
          <a:xfrm>
            <a:off x="3352800" y="1932709"/>
            <a:ext cx="5334000" cy="580725"/>
          </a:xfrm>
          <a:prstGeom prst="leftRightArrow">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300" dirty="0" smtClean="0">
              <a:solidFill>
                <a:srgbClr val="FFFFFF"/>
              </a:solidFill>
              <a:effectLst>
                <a:outerShdw blurRad="38100" dist="38100" dir="2700000" algn="tl">
                  <a:srgbClr val="000000">
                    <a:alpha val="43137"/>
                  </a:srgbClr>
                </a:outerShdw>
              </a:effectLst>
              <a:latin typeface="Segoe" pitchFamily="34" charset="0"/>
            </a:endParaRPr>
          </a:p>
        </p:txBody>
      </p:sp>
      <p:sp>
        <p:nvSpPr>
          <p:cNvPr id="170" name="TextBox 833617"/>
          <p:cNvSpPr txBox="1">
            <a:spLocks noChangeArrowheads="1"/>
          </p:cNvSpPr>
          <p:nvPr/>
        </p:nvSpPr>
        <p:spPr bwMode="auto">
          <a:xfrm>
            <a:off x="4724400" y="2065859"/>
            <a:ext cx="2362200" cy="326243"/>
          </a:xfrm>
          <a:prstGeom prst="rect">
            <a:avLst/>
          </a:prstGeom>
          <a:noFill/>
          <a:ln w="9525">
            <a:noFill/>
            <a:miter lim="800000"/>
            <a:headEnd/>
            <a:tailEnd/>
          </a:ln>
        </p:spPr>
        <p:txBody>
          <a:bodyPr wrap="square">
            <a:spAutoFit/>
          </a:bodyPr>
          <a:lstStyle/>
          <a:p>
            <a:pPr algn="ctr" fontAlgn="auto">
              <a:lnSpc>
                <a:spcPct val="95000"/>
              </a:lnSpc>
              <a:spcBef>
                <a:spcPct val="10000"/>
              </a:spcBef>
              <a:spcAft>
                <a:spcPts val="0"/>
              </a:spcAft>
              <a:defRPr/>
            </a:pPr>
            <a:r>
              <a:rPr lang="en-US" altLang="zh-CN" sz="1600" b="1" i="1" kern="0" spc="-125" dirty="0" smtClean="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宋体" pitchFamily="2" charset="-122"/>
              </a:rPr>
              <a:t>End-To-End Automation</a:t>
            </a:r>
            <a:endParaRPr lang="en-US" altLang="zh-CN" sz="1600" b="1" i="1" kern="0" spc="-125"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宋体" pitchFamily="2" charset="-122"/>
              <a:cs typeface="Arial" charset="0"/>
            </a:endParaRPr>
          </a:p>
        </p:txBody>
      </p:sp>
      <p:sp>
        <p:nvSpPr>
          <p:cNvPr id="66" name="Rectangle 65"/>
          <p:cNvSpPr/>
          <p:nvPr/>
        </p:nvSpPr>
        <p:spPr>
          <a:xfrm>
            <a:off x="3886200" y="6398568"/>
            <a:ext cx="1563248" cy="230832"/>
          </a:xfrm>
          <a:prstGeom prst="rect">
            <a:avLst/>
          </a:prstGeom>
        </p:spPr>
        <p:txBody>
          <a:bodyPr wrap="none">
            <a:spAutoFit/>
          </a:bodyPr>
          <a:lstStyle/>
          <a:p>
            <a:pPr algn="ctr">
              <a:spcBef>
                <a:spcPct val="20000"/>
              </a:spcBef>
              <a:buClr>
                <a:srgbClr val="FFCC00"/>
              </a:buClr>
            </a:pPr>
            <a:r>
              <a:rPr lang="en-US" sz="900" b="1" i="1" dirty="0" smtClean="0">
                <a:solidFill>
                  <a:srgbClr val="92D050"/>
                </a:solidFill>
              </a:rPr>
              <a:t>Multi-Dimensional Cubes</a:t>
            </a:r>
            <a:endParaRPr lang="en-US" sz="900" b="1" i="1" dirty="0">
              <a:solidFill>
                <a:srgbClr val="92D05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5"/>
          <p:cNvSpPr>
            <a:spLocks noChangeArrowheads="1"/>
          </p:cNvSpPr>
          <p:nvPr/>
        </p:nvSpPr>
        <p:spPr bwMode="auto">
          <a:xfrm>
            <a:off x="304800" y="5943600"/>
            <a:ext cx="8610600" cy="762000"/>
          </a:xfrm>
          <a:prstGeom prst="roundRect">
            <a:avLst>
              <a:gd name="adj" fmla="val 1153"/>
            </a:avLst>
          </a:prstGeom>
          <a:solidFill>
            <a:srgbClr val="C0C0C0">
              <a:alpha val="20000"/>
            </a:srgbClr>
          </a:solidFill>
          <a:ln w="9525">
            <a:noFill/>
            <a:round/>
            <a:headEnd/>
            <a:tailEnd/>
          </a:ln>
        </p:spPr>
        <p:txBody>
          <a:bodyPr wrap="none" anchor="ctr"/>
          <a:lstStyle/>
          <a:p>
            <a:endParaRPr lang="en-US"/>
          </a:p>
        </p:txBody>
      </p:sp>
      <p:sp>
        <p:nvSpPr>
          <p:cNvPr id="33" name="AutoShape 2"/>
          <p:cNvSpPr>
            <a:spLocks noChangeArrowheads="1"/>
          </p:cNvSpPr>
          <p:nvPr/>
        </p:nvSpPr>
        <p:spPr bwMode="auto">
          <a:xfrm>
            <a:off x="228600" y="2209800"/>
            <a:ext cx="8764588" cy="3352800"/>
          </a:xfrm>
          <a:prstGeom prst="roundRect">
            <a:avLst>
              <a:gd name="adj" fmla="val 0"/>
            </a:avLst>
          </a:prstGeom>
          <a:solidFill>
            <a:schemeClr val="accent3">
              <a:lumMod val="95000"/>
              <a:alpha val="70000"/>
            </a:schemeClr>
          </a:solidFill>
          <a:ln w="9525">
            <a:noFill/>
            <a:round/>
            <a:headEnd/>
            <a:tailEnd/>
          </a:ln>
        </p:spPr>
        <p:txBody>
          <a:bodyPr wrap="none" anchor="ctr"/>
          <a:lstStyle/>
          <a:p>
            <a:pPr>
              <a:defRPr/>
            </a:pPr>
            <a:endParaRPr lang="en-US"/>
          </a:p>
        </p:txBody>
      </p:sp>
      <p:sp>
        <p:nvSpPr>
          <p:cNvPr id="7172" name="AutoShape 4"/>
          <p:cNvSpPr>
            <a:spLocks noChangeArrowheads="1"/>
          </p:cNvSpPr>
          <p:nvPr/>
        </p:nvSpPr>
        <p:spPr bwMode="auto">
          <a:xfrm>
            <a:off x="3048000" y="2568575"/>
            <a:ext cx="5867400" cy="3048000"/>
          </a:xfrm>
          <a:prstGeom prst="roundRect">
            <a:avLst>
              <a:gd name="adj" fmla="val 2389"/>
            </a:avLst>
          </a:prstGeom>
          <a:solidFill>
            <a:schemeClr val="bg1"/>
          </a:solidFill>
          <a:ln w="9525">
            <a:noFill/>
            <a:round/>
            <a:headEnd/>
            <a:tailEnd/>
          </a:ln>
        </p:spPr>
        <p:txBody>
          <a:bodyPr wrap="none" anchor="ctr"/>
          <a:lstStyle/>
          <a:p>
            <a:endParaRPr lang="en-US" sz="1200"/>
          </a:p>
        </p:txBody>
      </p:sp>
      <p:sp>
        <p:nvSpPr>
          <p:cNvPr id="7173" name="AutoShape 5"/>
          <p:cNvSpPr>
            <a:spLocks noChangeArrowheads="1"/>
          </p:cNvSpPr>
          <p:nvPr/>
        </p:nvSpPr>
        <p:spPr bwMode="auto">
          <a:xfrm>
            <a:off x="3048000" y="2644774"/>
            <a:ext cx="5867400" cy="3984625"/>
          </a:xfrm>
          <a:prstGeom prst="roundRect">
            <a:avLst>
              <a:gd name="adj" fmla="val 1153"/>
            </a:avLst>
          </a:prstGeom>
          <a:solidFill>
            <a:srgbClr val="C0C0C0">
              <a:alpha val="20000"/>
            </a:srgbClr>
          </a:solidFill>
          <a:ln w="9525">
            <a:noFill/>
            <a:round/>
            <a:headEnd/>
            <a:tailEnd/>
          </a:ln>
        </p:spPr>
        <p:txBody>
          <a:bodyPr wrap="none" anchor="ctr"/>
          <a:lstStyle/>
          <a:p>
            <a:endParaRPr lang="en-US"/>
          </a:p>
        </p:txBody>
      </p:sp>
      <p:sp>
        <p:nvSpPr>
          <p:cNvPr id="7174" name="Rectangle 6"/>
          <p:cNvSpPr>
            <a:spLocks noGrp="1" noChangeArrowheads="1"/>
          </p:cNvSpPr>
          <p:nvPr>
            <p:ph type="title"/>
          </p:nvPr>
        </p:nvSpPr>
        <p:spPr/>
        <p:txBody>
          <a:bodyPr/>
          <a:lstStyle/>
          <a:p>
            <a:pPr eaLnBrk="1" hangingPunct="1"/>
            <a:r>
              <a:rPr lang="en-US" dirty="0" smtClean="0"/>
              <a:t>EMC Consulting: Cost Benefit For BI </a:t>
            </a:r>
            <a:endParaRPr lang="en-US" i="1" dirty="0" smtClean="0">
              <a:solidFill>
                <a:srgbClr val="FF0000"/>
              </a:solidFill>
            </a:endParaRPr>
          </a:p>
        </p:txBody>
      </p:sp>
      <p:sp>
        <p:nvSpPr>
          <p:cNvPr id="7175" name="AutoShape 7"/>
          <p:cNvSpPr>
            <a:spLocks noChangeArrowheads="1"/>
          </p:cNvSpPr>
          <p:nvPr/>
        </p:nvSpPr>
        <p:spPr bwMode="auto">
          <a:xfrm>
            <a:off x="3048000" y="2320925"/>
            <a:ext cx="5867400" cy="247650"/>
          </a:xfrm>
          <a:prstGeom prst="roundRect">
            <a:avLst>
              <a:gd name="adj" fmla="val 16667"/>
            </a:avLst>
          </a:prstGeom>
          <a:solidFill>
            <a:srgbClr val="000042"/>
          </a:solidFill>
          <a:ln w="9525">
            <a:solidFill>
              <a:schemeClr val="bg1"/>
            </a:solidFill>
            <a:round/>
            <a:headEnd/>
            <a:tailEnd/>
          </a:ln>
        </p:spPr>
        <p:txBody>
          <a:bodyPr wrap="none" anchor="ctr"/>
          <a:lstStyle/>
          <a:p>
            <a:pPr algn="ctr"/>
            <a:r>
              <a:rPr lang="en-US" sz="1400">
                <a:solidFill>
                  <a:schemeClr val="bg1"/>
                </a:solidFill>
              </a:rPr>
              <a:t>Identifying Cost &amp; Revenue Improvements</a:t>
            </a:r>
          </a:p>
        </p:txBody>
      </p:sp>
      <p:sp>
        <p:nvSpPr>
          <p:cNvPr id="7176" name="AutoShape 8"/>
          <p:cNvSpPr>
            <a:spLocks noChangeArrowheads="1"/>
          </p:cNvSpPr>
          <p:nvPr/>
        </p:nvSpPr>
        <p:spPr bwMode="auto">
          <a:xfrm>
            <a:off x="304800" y="2320925"/>
            <a:ext cx="2590800" cy="247650"/>
          </a:xfrm>
          <a:prstGeom prst="roundRect">
            <a:avLst>
              <a:gd name="adj" fmla="val 16667"/>
            </a:avLst>
          </a:prstGeom>
          <a:solidFill>
            <a:srgbClr val="000042"/>
          </a:solidFill>
          <a:ln w="9525">
            <a:solidFill>
              <a:schemeClr val="bg1"/>
            </a:solidFill>
            <a:round/>
            <a:headEnd/>
            <a:tailEnd/>
          </a:ln>
        </p:spPr>
        <p:txBody>
          <a:bodyPr wrap="none" anchor="ctr"/>
          <a:lstStyle/>
          <a:p>
            <a:pPr algn="ctr"/>
            <a:r>
              <a:rPr lang="en-US" sz="1400" dirty="0" smtClean="0">
                <a:solidFill>
                  <a:schemeClr val="bg1"/>
                </a:solidFill>
              </a:rPr>
              <a:t>EMC BI Framework for IT</a:t>
            </a:r>
            <a:endParaRPr lang="en-US" sz="1400" dirty="0">
              <a:solidFill>
                <a:schemeClr val="bg1"/>
              </a:solidFill>
            </a:endParaRPr>
          </a:p>
        </p:txBody>
      </p:sp>
      <p:sp>
        <p:nvSpPr>
          <p:cNvPr id="6152" name="Text Box 9"/>
          <p:cNvSpPr txBox="1">
            <a:spLocks noChangeArrowheads="1"/>
          </p:cNvSpPr>
          <p:nvPr/>
        </p:nvSpPr>
        <p:spPr bwMode="auto">
          <a:xfrm>
            <a:off x="3095625" y="2711450"/>
            <a:ext cx="2895600" cy="1200329"/>
          </a:xfrm>
          <a:prstGeom prst="rect">
            <a:avLst/>
          </a:prstGeom>
          <a:noFill/>
          <a:ln w="9525">
            <a:noFill/>
            <a:miter lim="800000"/>
            <a:headEnd/>
            <a:tailEnd/>
          </a:ln>
        </p:spPr>
        <p:txBody>
          <a:bodyPr>
            <a:spAutoFit/>
          </a:bodyPr>
          <a:lstStyle/>
          <a:p>
            <a:pPr marL="236538" indent="-236538">
              <a:defRPr/>
            </a:pPr>
            <a:r>
              <a:rPr lang="en-US" sz="1200" b="1" i="1" u="sng" dirty="0"/>
              <a:t>Revenue Increase</a:t>
            </a:r>
          </a:p>
          <a:p>
            <a:pPr marL="236538" indent="-236538">
              <a:buFont typeface="Arial" pitchFamily="34" charset="0"/>
              <a:buChar char="•"/>
              <a:defRPr/>
            </a:pPr>
            <a:r>
              <a:rPr lang="en-US" sz="1200" dirty="0"/>
              <a:t>Identification of new </a:t>
            </a:r>
            <a:r>
              <a:rPr lang="en-US" sz="1200" dirty="0" smtClean="0"/>
              <a:t>opportunities</a:t>
            </a:r>
            <a:endParaRPr lang="en-US" sz="1200" dirty="0"/>
          </a:p>
          <a:p>
            <a:pPr marL="236538" indent="-236538">
              <a:buFont typeface="Arial" pitchFamily="34" charset="0"/>
              <a:buChar char="•"/>
              <a:defRPr/>
            </a:pPr>
            <a:r>
              <a:rPr lang="en-US" sz="1200" dirty="0"/>
              <a:t>More effective support / servicing</a:t>
            </a:r>
          </a:p>
          <a:p>
            <a:pPr marL="236538" indent="-236538">
              <a:buFont typeface="Arial" pitchFamily="34" charset="0"/>
              <a:buChar char="•"/>
              <a:defRPr/>
            </a:pPr>
            <a:r>
              <a:rPr lang="en-US" sz="1200" dirty="0"/>
              <a:t>Faster opportunity recognition</a:t>
            </a:r>
          </a:p>
          <a:p>
            <a:pPr marL="236538" indent="-236538">
              <a:buFont typeface="Arial" pitchFamily="34" charset="0"/>
              <a:buChar char="•"/>
              <a:defRPr/>
            </a:pPr>
            <a:r>
              <a:rPr lang="en-US" sz="1200" dirty="0"/>
              <a:t>Faster time to market on internal projects</a:t>
            </a:r>
          </a:p>
        </p:txBody>
      </p:sp>
      <p:sp>
        <p:nvSpPr>
          <p:cNvPr id="25" name="Rounded Rectangle 24"/>
          <p:cNvSpPr/>
          <p:nvPr/>
        </p:nvSpPr>
        <p:spPr bwMode="auto">
          <a:xfrm>
            <a:off x="533400" y="2649328"/>
            <a:ext cx="2285999" cy="474872"/>
          </a:xfrm>
          <a:prstGeom prst="roundRect">
            <a:avLst/>
          </a:prstGeom>
          <a:solidFill>
            <a:schemeClr val="accent4">
              <a:lumMod val="90000"/>
              <a:lumOff val="10000"/>
            </a:schemeClr>
          </a:solidFill>
          <a:ln w="9525" cap="flat" cmpd="sng" algn="ctr">
            <a:no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lIns="0" tIns="0" rIns="0" bIns="0" anchor="ctr"/>
          <a:lstStyle/>
          <a:p>
            <a:pPr algn="ctr">
              <a:defRPr/>
            </a:pPr>
            <a:r>
              <a:rPr lang="en-US" sz="1000" b="1" i="1" dirty="0" smtClean="0">
                <a:solidFill>
                  <a:schemeClr val="bg1"/>
                </a:solidFill>
                <a:effectLst>
                  <a:outerShdw blurRad="50800" dist="38100" dir="18900000" algn="bl" rotWithShape="0">
                    <a:prstClr val="black">
                      <a:alpha val="40000"/>
                    </a:prstClr>
                  </a:outerShdw>
                </a:effectLst>
              </a:rPr>
              <a:t>Service Knowledge </a:t>
            </a:r>
            <a:br>
              <a:rPr lang="en-US" sz="1000" b="1" i="1" dirty="0" smtClean="0">
                <a:solidFill>
                  <a:schemeClr val="bg1"/>
                </a:solidFill>
                <a:effectLst>
                  <a:outerShdw blurRad="50800" dist="38100" dir="18900000" algn="bl" rotWithShape="0">
                    <a:prstClr val="black">
                      <a:alpha val="40000"/>
                    </a:prstClr>
                  </a:outerShdw>
                </a:effectLst>
              </a:rPr>
            </a:br>
            <a:r>
              <a:rPr lang="en-US" sz="1000" b="1" i="1" dirty="0" smtClean="0">
                <a:solidFill>
                  <a:schemeClr val="bg1"/>
                </a:solidFill>
                <a:effectLst>
                  <a:outerShdw blurRad="50800" dist="38100" dir="18900000" algn="bl" rotWithShape="0">
                    <a:prstClr val="black">
                      <a:alpha val="40000"/>
                    </a:prstClr>
                  </a:outerShdw>
                </a:effectLst>
              </a:rPr>
              <a:t>Management System</a:t>
            </a:r>
          </a:p>
        </p:txBody>
      </p:sp>
      <p:sp>
        <p:nvSpPr>
          <p:cNvPr id="26" name="Rounded Rectangle 25"/>
          <p:cNvSpPr/>
          <p:nvPr/>
        </p:nvSpPr>
        <p:spPr bwMode="auto">
          <a:xfrm>
            <a:off x="1162957" y="3138460"/>
            <a:ext cx="1656443" cy="447693"/>
          </a:xfrm>
          <a:prstGeom prst="roundRect">
            <a:avLst/>
          </a:prstGeom>
          <a:solidFill>
            <a:schemeClr val="tx2">
              <a:lumMod val="50000"/>
            </a:schemeClr>
          </a:solidFill>
          <a:ln w="9525" cap="flat" cmpd="sng" algn="ctr">
            <a:no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lIns="0" tIns="0" rIns="0" bIns="0" anchor="ctr"/>
          <a:lstStyle/>
          <a:p>
            <a:pPr algn="ctr">
              <a:defRPr/>
            </a:pPr>
            <a:r>
              <a:rPr lang="en-US" sz="1000" i="1" dirty="0" smtClean="0">
                <a:solidFill>
                  <a:schemeClr val="bg1"/>
                </a:solidFill>
                <a:effectLst>
                  <a:outerShdw blurRad="50800" dist="38100" dir="18900000" algn="bl" rotWithShape="0">
                    <a:prstClr val="black">
                      <a:alpha val="40000"/>
                    </a:prstClr>
                  </a:outerShdw>
                </a:effectLst>
              </a:rPr>
              <a:t>Service Strategy</a:t>
            </a:r>
            <a:endParaRPr lang="en-US" sz="1000" i="1" dirty="0">
              <a:solidFill>
                <a:schemeClr val="bg1"/>
              </a:solidFill>
              <a:effectLst>
                <a:outerShdw blurRad="50800" dist="38100" dir="18900000" algn="bl" rotWithShape="0">
                  <a:prstClr val="black">
                    <a:alpha val="40000"/>
                  </a:prstClr>
                </a:outerShdw>
              </a:effectLst>
            </a:endParaRPr>
          </a:p>
        </p:txBody>
      </p:sp>
      <p:sp>
        <p:nvSpPr>
          <p:cNvPr id="27" name="Rounded Rectangle 26"/>
          <p:cNvSpPr/>
          <p:nvPr/>
        </p:nvSpPr>
        <p:spPr bwMode="auto">
          <a:xfrm>
            <a:off x="1142999" y="3620312"/>
            <a:ext cx="1673352" cy="457200"/>
          </a:xfrm>
          <a:prstGeom prst="roundRect">
            <a:avLst/>
          </a:prstGeom>
          <a:solidFill>
            <a:schemeClr val="tx2">
              <a:lumMod val="50000"/>
            </a:schemeClr>
          </a:solidFill>
          <a:ln w="9525" cap="flat" cmpd="sng" algn="ctr">
            <a:no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lIns="0" tIns="0" rIns="0" bIns="0" anchor="ctr"/>
          <a:lstStyle/>
          <a:p>
            <a:pPr algn="ctr">
              <a:defRPr/>
            </a:pPr>
            <a:r>
              <a:rPr lang="en-US" sz="1000" i="1" dirty="0" smtClean="0">
                <a:solidFill>
                  <a:schemeClr val="bg1"/>
                </a:solidFill>
                <a:effectLst>
                  <a:outerShdw blurRad="50800" dist="38100" dir="18900000" algn="bl" rotWithShape="0">
                    <a:prstClr val="black">
                      <a:alpha val="40000"/>
                    </a:prstClr>
                  </a:outerShdw>
                </a:effectLst>
              </a:rPr>
              <a:t>Service Transition</a:t>
            </a:r>
            <a:endParaRPr lang="en-US" sz="1000" i="1" dirty="0">
              <a:solidFill>
                <a:schemeClr val="bg1"/>
              </a:solidFill>
              <a:effectLst>
                <a:outerShdw blurRad="50800" dist="38100" dir="18900000" algn="bl" rotWithShape="0">
                  <a:prstClr val="black">
                    <a:alpha val="40000"/>
                  </a:prstClr>
                </a:outerShdw>
              </a:effectLst>
            </a:endParaRPr>
          </a:p>
        </p:txBody>
      </p:sp>
      <p:sp>
        <p:nvSpPr>
          <p:cNvPr id="28" name="Rounded Rectangle 27"/>
          <p:cNvSpPr/>
          <p:nvPr/>
        </p:nvSpPr>
        <p:spPr bwMode="auto">
          <a:xfrm>
            <a:off x="1143000" y="4105071"/>
            <a:ext cx="1676400" cy="457201"/>
          </a:xfrm>
          <a:prstGeom prst="roundRect">
            <a:avLst/>
          </a:prstGeom>
          <a:solidFill>
            <a:schemeClr val="tx2">
              <a:lumMod val="50000"/>
            </a:schemeClr>
          </a:solidFill>
          <a:ln w="9525" cap="flat" cmpd="sng" algn="ctr">
            <a:no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lIns="0" tIns="0" rIns="0" bIns="0" anchor="ctr"/>
          <a:lstStyle/>
          <a:p>
            <a:pPr algn="ctr">
              <a:defRPr/>
            </a:pPr>
            <a:r>
              <a:rPr lang="en-US" sz="1000" i="1" dirty="0" smtClean="0">
                <a:solidFill>
                  <a:schemeClr val="bg1"/>
                </a:solidFill>
                <a:effectLst>
                  <a:outerShdw blurRad="50800" dist="38100" dir="18900000" algn="bl" rotWithShape="0">
                    <a:prstClr val="black">
                      <a:alpha val="40000"/>
                    </a:prstClr>
                  </a:outerShdw>
                </a:effectLst>
              </a:rPr>
              <a:t>Service Operation</a:t>
            </a:r>
          </a:p>
        </p:txBody>
      </p:sp>
      <p:sp>
        <p:nvSpPr>
          <p:cNvPr id="20" name="Text Box 9"/>
          <p:cNvSpPr txBox="1">
            <a:spLocks noChangeArrowheads="1"/>
          </p:cNvSpPr>
          <p:nvPr/>
        </p:nvSpPr>
        <p:spPr bwMode="auto">
          <a:xfrm>
            <a:off x="6019800" y="2782922"/>
            <a:ext cx="2971800" cy="2123658"/>
          </a:xfrm>
          <a:prstGeom prst="rect">
            <a:avLst/>
          </a:prstGeom>
          <a:noFill/>
          <a:ln w="9525">
            <a:noFill/>
            <a:miter lim="800000"/>
            <a:headEnd/>
            <a:tailEnd/>
          </a:ln>
        </p:spPr>
        <p:txBody>
          <a:bodyPr>
            <a:spAutoFit/>
          </a:bodyPr>
          <a:lstStyle/>
          <a:p>
            <a:pPr marL="236538" indent="-236538">
              <a:defRPr/>
            </a:pPr>
            <a:r>
              <a:rPr lang="en-US" sz="1200" b="1" i="1" u="sng" dirty="0"/>
              <a:t>Profit Increase</a:t>
            </a:r>
          </a:p>
          <a:p>
            <a:pPr marL="236538" indent="-236538">
              <a:buFont typeface="Arial" pitchFamily="34" charset="0"/>
              <a:buChar char="•"/>
              <a:defRPr/>
            </a:pPr>
            <a:r>
              <a:rPr lang="en-US" sz="1200" dirty="0" smtClean="0"/>
              <a:t>Ability to prioritize requests based </a:t>
            </a:r>
            <a:r>
              <a:rPr lang="en-US" sz="1200" dirty="0"/>
              <a:t>on revenue generation </a:t>
            </a:r>
            <a:r>
              <a:rPr lang="en-US" sz="1200" dirty="0" err="1"/>
              <a:t>vs</a:t>
            </a:r>
            <a:r>
              <a:rPr lang="en-US" sz="1200" dirty="0"/>
              <a:t> cost to implement</a:t>
            </a:r>
          </a:p>
          <a:p>
            <a:pPr marL="236538" indent="-236538">
              <a:buFont typeface="Arial" pitchFamily="34" charset="0"/>
              <a:buChar char="•"/>
              <a:defRPr/>
            </a:pPr>
            <a:r>
              <a:rPr lang="en-US" sz="1200" dirty="0" smtClean="0"/>
              <a:t>Early </a:t>
            </a:r>
            <a:r>
              <a:rPr lang="en-US" sz="1200" dirty="0"/>
              <a:t>warning of declining system health</a:t>
            </a:r>
          </a:p>
          <a:p>
            <a:pPr marL="236538" indent="-236538">
              <a:buFont typeface="Arial" pitchFamily="34" charset="0"/>
              <a:buChar char="•"/>
              <a:defRPr/>
            </a:pPr>
            <a:r>
              <a:rPr lang="en-US" sz="1200" dirty="0"/>
              <a:t>Identification of under-performing </a:t>
            </a:r>
          </a:p>
          <a:p>
            <a:pPr marL="236538" indent="-236538">
              <a:defRPr/>
            </a:pPr>
            <a:r>
              <a:rPr lang="en-US" sz="1200" dirty="0"/>
              <a:t>	metrics directly impacting revenue</a:t>
            </a:r>
          </a:p>
          <a:p>
            <a:pPr marL="236538" indent="-236538">
              <a:buFont typeface="Arial" pitchFamily="34" charset="0"/>
              <a:buChar char="•"/>
              <a:defRPr/>
            </a:pPr>
            <a:r>
              <a:rPr lang="en-US" sz="1200" dirty="0"/>
              <a:t>Identification of internal inefficiencies </a:t>
            </a:r>
          </a:p>
          <a:p>
            <a:pPr marL="236538" indent="-236538">
              <a:buFont typeface="Arial" pitchFamily="34" charset="0"/>
              <a:buChar char="•"/>
              <a:defRPr/>
            </a:pPr>
            <a:r>
              <a:rPr lang="en-US" sz="1200" dirty="0"/>
              <a:t>More efficient infrastructure management</a:t>
            </a:r>
          </a:p>
        </p:txBody>
      </p:sp>
      <p:sp>
        <p:nvSpPr>
          <p:cNvPr id="21" name="Text Box 9"/>
          <p:cNvSpPr txBox="1">
            <a:spLocks noChangeArrowheads="1"/>
          </p:cNvSpPr>
          <p:nvPr/>
        </p:nvSpPr>
        <p:spPr bwMode="auto">
          <a:xfrm>
            <a:off x="3095625" y="4724400"/>
            <a:ext cx="3048000" cy="1938992"/>
          </a:xfrm>
          <a:prstGeom prst="rect">
            <a:avLst/>
          </a:prstGeom>
          <a:noFill/>
          <a:ln w="9525">
            <a:noFill/>
            <a:miter lim="800000"/>
            <a:headEnd/>
            <a:tailEnd/>
          </a:ln>
        </p:spPr>
        <p:txBody>
          <a:bodyPr>
            <a:spAutoFit/>
          </a:bodyPr>
          <a:lstStyle/>
          <a:p>
            <a:pPr marL="236538" indent="-236538">
              <a:defRPr/>
            </a:pPr>
            <a:r>
              <a:rPr lang="en-US" sz="1200" b="1" i="1" u="sng" dirty="0"/>
              <a:t>Customer Satisfaction</a:t>
            </a:r>
          </a:p>
          <a:p>
            <a:pPr marL="236538" indent="-236538">
              <a:buFont typeface="Arial" pitchFamily="34" charset="0"/>
              <a:buChar char="•"/>
              <a:defRPr/>
            </a:pPr>
            <a:r>
              <a:rPr lang="en-US" sz="1200" dirty="0"/>
              <a:t>Improved understanding of customer wants</a:t>
            </a:r>
          </a:p>
          <a:p>
            <a:pPr marL="236538" indent="-236538">
              <a:buFont typeface="Arial" pitchFamily="34" charset="0"/>
              <a:buChar char="•"/>
              <a:defRPr/>
            </a:pPr>
            <a:r>
              <a:rPr lang="en-US" sz="1200" dirty="0"/>
              <a:t>Improved customer-to-hardware matching</a:t>
            </a:r>
          </a:p>
          <a:p>
            <a:pPr marL="236538" indent="-236538">
              <a:buFont typeface="Arial" pitchFamily="34" charset="0"/>
              <a:buChar char="•"/>
              <a:defRPr/>
            </a:pPr>
            <a:r>
              <a:rPr lang="en-US" sz="1200" dirty="0"/>
              <a:t>Improved offerings to </a:t>
            </a:r>
            <a:r>
              <a:rPr lang="en-US" sz="1200" dirty="0" smtClean="0"/>
              <a:t>internal customers</a:t>
            </a:r>
            <a:endParaRPr lang="en-US" sz="1200" dirty="0"/>
          </a:p>
          <a:p>
            <a:pPr marL="236538" indent="-236538">
              <a:buFont typeface="Arial" pitchFamily="34" charset="0"/>
              <a:buChar char="•"/>
              <a:defRPr/>
            </a:pPr>
            <a:r>
              <a:rPr lang="en-US" sz="1200" dirty="0"/>
              <a:t>Increased agility to move with the business</a:t>
            </a:r>
          </a:p>
          <a:p>
            <a:pPr marL="236538" indent="-236538">
              <a:buFont typeface="Arial" pitchFamily="34" charset="0"/>
              <a:buChar char="•"/>
              <a:defRPr/>
            </a:pPr>
            <a:r>
              <a:rPr lang="en-US" sz="1200" dirty="0"/>
              <a:t>Faster resolution of customer issues</a:t>
            </a:r>
          </a:p>
        </p:txBody>
      </p:sp>
      <p:sp>
        <p:nvSpPr>
          <p:cNvPr id="22" name="Text Box 9"/>
          <p:cNvSpPr txBox="1">
            <a:spLocks noChangeArrowheads="1"/>
          </p:cNvSpPr>
          <p:nvPr/>
        </p:nvSpPr>
        <p:spPr bwMode="auto">
          <a:xfrm>
            <a:off x="3095625" y="3893403"/>
            <a:ext cx="3200400" cy="830997"/>
          </a:xfrm>
          <a:prstGeom prst="rect">
            <a:avLst/>
          </a:prstGeom>
          <a:noFill/>
          <a:ln w="9525">
            <a:noFill/>
            <a:miter lim="800000"/>
            <a:headEnd/>
            <a:tailEnd/>
          </a:ln>
        </p:spPr>
        <p:txBody>
          <a:bodyPr>
            <a:spAutoFit/>
          </a:bodyPr>
          <a:lstStyle/>
          <a:p>
            <a:pPr marL="236538" indent="-236538">
              <a:defRPr/>
            </a:pPr>
            <a:r>
              <a:rPr lang="en-US" sz="1200" b="1" i="1" u="sng" dirty="0"/>
              <a:t>Savings Increase</a:t>
            </a:r>
            <a:endParaRPr lang="en-US" sz="1200" i="1" u="sng" dirty="0"/>
          </a:p>
          <a:p>
            <a:pPr marL="236538" indent="-236538">
              <a:buFont typeface="Arial" pitchFamily="34" charset="0"/>
              <a:buChar char="•"/>
              <a:defRPr/>
            </a:pPr>
            <a:r>
              <a:rPr lang="en-US" sz="1200" dirty="0"/>
              <a:t>Reduction in under utilized hardware</a:t>
            </a:r>
          </a:p>
          <a:p>
            <a:pPr marL="236538" indent="-236538">
              <a:buFont typeface="Arial" pitchFamily="34" charset="0"/>
              <a:buChar char="•"/>
              <a:defRPr/>
            </a:pPr>
            <a:r>
              <a:rPr lang="en-US" sz="1200" dirty="0"/>
              <a:t>Reduction in customized reporting requests</a:t>
            </a:r>
          </a:p>
        </p:txBody>
      </p:sp>
      <p:sp>
        <p:nvSpPr>
          <p:cNvPr id="23" name="Text Box 9"/>
          <p:cNvSpPr txBox="1">
            <a:spLocks noChangeArrowheads="1"/>
          </p:cNvSpPr>
          <p:nvPr/>
        </p:nvSpPr>
        <p:spPr bwMode="auto">
          <a:xfrm>
            <a:off x="6019800" y="4953000"/>
            <a:ext cx="2971800" cy="1384995"/>
          </a:xfrm>
          <a:prstGeom prst="rect">
            <a:avLst/>
          </a:prstGeom>
          <a:noFill/>
          <a:ln w="9525">
            <a:noFill/>
            <a:miter lim="800000"/>
            <a:headEnd/>
            <a:tailEnd/>
          </a:ln>
        </p:spPr>
        <p:txBody>
          <a:bodyPr>
            <a:spAutoFit/>
          </a:bodyPr>
          <a:lstStyle/>
          <a:p>
            <a:pPr marL="236538" indent="-236538">
              <a:defRPr/>
            </a:pPr>
            <a:r>
              <a:rPr lang="en-US" sz="1200" b="1" i="1" u="sng" dirty="0"/>
              <a:t>Market Share Gain</a:t>
            </a:r>
          </a:p>
          <a:p>
            <a:pPr marL="236538" indent="-236538">
              <a:buFont typeface="Arial" pitchFamily="34" charset="0"/>
              <a:buChar char="•"/>
              <a:defRPr/>
            </a:pPr>
            <a:r>
              <a:rPr lang="en-US" sz="1200" dirty="0"/>
              <a:t>Better appeal to customer wants &amp; needs </a:t>
            </a:r>
          </a:p>
          <a:p>
            <a:pPr marL="236538" indent="-236538">
              <a:buFont typeface="Arial" pitchFamily="34" charset="0"/>
              <a:buChar char="•"/>
              <a:defRPr/>
            </a:pPr>
            <a:r>
              <a:rPr lang="en-US" sz="1200" dirty="0"/>
              <a:t>Potential Increase to the number of customers gained from competition</a:t>
            </a:r>
          </a:p>
          <a:p>
            <a:pPr marL="236538" indent="-236538">
              <a:buFont typeface="Arial" pitchFamily="34" charset="0"/>
              <a:buChar char="•"/>
              <a:defRPr/>
            </a:pPr>
            <a:r>
              <a:rPr lang="en-US" sz="1200" dirty="0"/>
              <a:t>Much higher customer retention rate </a:t>
            </a:r>
          </a:p>
          <a:p>
            <a:pPr marL="236538" indent="-236538">
              <a:defRPr/>
            </a:pPr>
            <a:r>
              <a:rPr lang="en-US" sz="1200" dirty="0"/>
              <a:t>	(year over year; versus competition)</a:t>
            </a:r>
          </a:p>
        </p:txBody>
      </p:sp>
      <p:sp>
        <p:nvSpPr>
          <p:cNvPr id="30" name="Title 1"/>
          <p:cNvSpPr txBox="1">
            <a:spLocks/>
          </p:cNvSpPr>
          <p:nvPr/>
        </p:nvSpPr>
        <p:spPr bwMode="gray">
          <a:xfrm>
            <a:off x="366713" y="146050"/>
            <a:ext cx="7253287" cy="690563"/>
          </a:xfrm>
          <a:prstGeom prst="rect">
            <a:avLst/>
          </a:prstGeom>
          <a:noFill/>
          <a:ln w="9525" algn="ctr">
            <a:noFill/>
            <a:miter lim="800000"/>
            <a:headEnd/>
            <a:tailEnd/>
          </a:ln>
        </p:spPr>
        <p:txBody>
          <a:bodyPr lIns="0" tIns="0" rIns="0" bIns="0" anchor="b"/>
          <a:lstStyle/>
          <a:p>
            <a:pPr algn="l">
              <a:lnSpc>
                <a:spcPct val="90000"/>
              </a:lnSpc>
              <a:defRPr/>
            </a:pPr>
            <a:r>
              <a:rPr lang="en-US" sz="2400" i="1" kern="0" dirty="0" smtClean="0">
                <a:solidFill>
                  <a:schemeClr val="bg1"/>
                </a:solidFill>
                <a:latin typeface="+mj-lt"/>
                <a:ea typeface="+mj-ea"/>
                <a:cs typeface="+mj-cs"/>
              </a:rPr>
              <a:t>Value &amp; Cost </a:t>
            </a:r>
            <a:r>
              <a:rPr lang="en-US" sz="2400" i="1" kern="0" dirty="0">
                <a:solidFill>
                  <a:schemeClr val="bg1"/>
                </a:solidFill>
                <a:latin typeface="+mj-lt"/>
                <a:ea typeface="+mj-ea"/>
                <a:cs typeface="+mj-cs"/>
              </a:rPr>
              <a:t>Benefit</a:t>
            </a:r>
          </a:p>
        </p:txBody>
      </p:sp>
      <p:sp>
        <p:nvSpPr>
          <p:cNvPr id="32" name="Content Placeholder 2"/>
          <p:cNvSpPr txBox="1">
            <a:spLocks/>
          </p:cNvSpPr>
          <p:nvPr/>
        </p:nvSpPr>
        <p:spPr bwMode="gray">
          <a:xfrm>
            <a:off x="76200" y="1219200"/>
            <a:ext cx="8991600" cy="1066800"/>
          </a:xfrm>
          <a:prstGeom prst="rect">
            <a:avLst/>
          </a:prstGeom>
          <a:noFill/>
          <a:ln w="9525">
            <a:noFill/>
            <a:miter lim="800000"/>
            <a:headEnd/>
            <a:tailEnd/>
          </a:ln>
        </p:spPr>
        <p:txBody>
          <a:bodyPr lIns="0" tIns="0" rIns="0" bIns="0"/>
          <a:lstStyle/>
          <a:p>
            <a:pPr marL="228600" indent="-228600" eaLnBrk="0" hangingPunct="0">
              <a:lnSpc>
                <a:spcPct val="90000"/>
              </a:lnSpc>
              <a:spcBef>
                <a:spcPct val="50000"/>
              </a:spcBef>
              <a:buClr>
                <a:schemeClr val="folHlink"/>
              </a:buClr>
              <a:buFont typeface="Wingdings" pitchFamily="2" charset="2"/>
              <a:buChar char=""/>
              <a:defRPr/>
            </a:pPr>
            <a:r>
              <a:rPr lang="en-US" sz="1400" kern="0" dirty="0">
                <a:latin typeface="+mn-lt"/>
                <a:cs typeface="+mn-cs"/>
              </a:rPr>
              <a:t>This solution enables improved decision making by providing</a:t>
            </a:r>
            <a:r>
              <a:rPr lang="en-US" sz="1400" b="1" i="1" kern="0" dirty="0">
                <a:solidFill>
                  <a:schemeClr val="accent1">
                    <a:lumMod val="50000"/>
                  </a:schemeClr>
                </a:solidFill>
                <a:latin typeface="+mn-lt"/>
                <a:cs typeface="+mn-cs"/>
              </a:rPr>
              <a:t> real-time visibility </a:t>
            </a:r>
            <a:r>
              <a:rPr lang="en-US" sz="1400" b="1" i="1" kern="0" dirty="0" smtClean="0">
                <a:solidFill>
                  <a:schemeClr val="accent1">
                    <a:lumMod val="50000"/>
                  </a:schemeClr>
                </a:solidFill>
                <a:latin typeface="+mn-lt"/>
                <a:cs typeface="+mn-cs"/>
              </a:rPr>
              <a:t>and context </a:t>
            </a:r>
            <a:r>
              <a:rPr lang="en-US" sz="1400" kern="0" dirty="0">
                <a:latin typeface="+mn-lt"/>
                <a:cs typeface="+mn-cs"/>
              </a:rPr>
              <a:t>into the infrastructure that runs </a:t>
            </a:r>
            <a:r>
              <a:rPr lang="en-US" sz="1400" kern="0" dirty="0" smtClean="0">
                <a:latin typeface="+mn-lt"/>
                <a:cs typeface="+mn-cs"/>
              </a:rPr>
              <a:t>your </a:t>
            </a:r>
            <a:r>
              <a:rPr lang="en-US" sz="1400" kern="0" dirty="0" smtClean="0">
                <a:latin typeface="+mn-lt"/>
                <a:cs typeface="+mn-cs"/>
              </a:rPr>
              <a:t>business</a:t>
            </a:r>
            <a:r>
              <a:rPr lang="en-US" sz="1400" kern="0" dirty="0">
                <a:latin typeface="+mn-lt"/>
                <a:cs typeface="+mn-cs"/>
              </a:rPr>
              <a:t>.  It makes it possible to proactively identify issues and address them prior to escalation by </a:t>
            </a:r>
            <a:r>
              <a:rPr lang="en-US" sz="1400" kern="0" dirty="0" smtClean="0">
                <a:latin typeface="+mn-lt"/>
                <a:cs typeface="+mn-cs"/>
              </a:rPr>
              <a:t>users/customers. </a:t>
            </a:r>
            <a:r>
              <a:rPr lang="en-US" sz="1400" dirty="0"/>
              <a:t>Productivity is increased as the system eliminates time wasted manually transforming, aggregating, and cleaning data that is incomplete, of poor quality, not timely, and/or inconsistently defined. </a:t>
            </a:r>
            <a:endParaRPr lang="en-US" sz="1400" kern="0" dirty="0">
              <a:latin typeface="+mn-lt"/>
              <a:cs typeface="+mn-cs"/>
            </a:endParaRPr>
          </a:p>
        </p:txBody>
      </p:sp>
      <p:sp>
        <p:nvSpPr>
          <p:cNvPr id="7199" name="AutoShape 5"/>
          <p:cNvSpPr>
            <a:spLocks noChangeArrowheads="1"/>
          </p:cNvSpPr>
          <p:nvPr/>
        </p:nvSpPr>
        <p:spPr bwMode="auto">
          <a:xfrm>
            <a:off x="304800" y="2590800"/>
            <a:ext cx="2590800" cy="3886200"/>
          </a:xfrm>
          <a:prstGeom prst="roundRect">
            <a:avLst>
              <a:gd name="adj" fmla="val 1153"/>
            </a:avLst>
          </a:prstGeom>
          <a:solidFill>
            <a:srgbClr val="C0C0C0">
              <a:alpha val="20000"/>
            </a:srgbClr>
          </a:solidFill>
          <a:ln w="9525">
            <a:noFill/>
            <a:round/>
            <a:headEnd/>
            <a:tailEnd/>
          </a:ln>
        </p:spPr>
        <p:txBody>
          <a:bodyPr wrap="none" anchor="ctr"/>
          <a:lstStyle/>
          <a:p>
            <a:endParaRPr lang="en-US"/>
          </a:p>
        </p:txBody>
      </p:sp>
      <p:sp>
        <p:nvSpPr>
          <p:cNvPr id="24" name="Rounded Rectangle 23"/>
          <p:cNvSpPr/>
          <p:nvPr/>
        </p:nvSpPr>
        <p:spPr bwMode="auto">
          <a:xfrm rot="16200000">
            <a:off x="114302" y="3543299"/>
            <a:ext cx="1447799" cy="609601"/>
          </a:xfrm>
          <a:prstGeom prst="roundRect">
            <a:avLst/>
          </a:prstGeom>
          <a:solidFill>
            <a:schemeClr val="accent4">
              <a:lumMod val="90000"/>
              <a:lumOff val="10000"/>
            </a:schemeClr>
          </a:solidFill>
          <a:ln w="9525" cap="flat" cmpd="sng" algn="ctr">
            <a:no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lIns="0" tIns="0" rIns="0" bIns="0" anchor="ctr"/>
          <a:lstStyle/>
          <a:p>
            <a:pPr algn="ctr">
              <a:defRPr/>
            </a:pPr>
            <a:r>
              <a:rPr lang="en-US" sz="1000" dirty="0" smtClean="0">
                <a:solidFill>
                  <a:schemeClr val="bg1"/>
                </a:solidFill>
                <a:effectLst>
                  <a:outerShdw blurRad="50800" dist="38100" dir="18900000" algn="bl" rotWithShape="0">
                    <a:prstClr val="black">
                      <a:alpha val="40000"/>
                    </a:prstClr>
                  </a:outerShdw>
                </a:effectLst>
              </a:rPr>
              <a:t>Continual Service Improvement</a:t>
            </a:r>
            <a:endParaRPr lang="en-US" sz="1000" dirty="0" smtClean="0">
              <a:solidFill>
                <a:srgbClr val="FFFF00"/>
              </a:solidFill>
              <a:effectLst>
                <a:outerShdw blurRad="50800" dist="38100" dir="18900000" algn="bl" rotWithShape="0">
                  <a:prstClr val="black">
                    <a:alpha val="40000"/>
                  </a:prstClr>
                </a:outerShdw>
              </a:effectLs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ounded Rectangle 21"/>
          <p:cNvSpPr/>
          <p:nvPr/>
        </p:nvSpPr>
        <p:spPr bwMode="blackWhite">
          <a:xfrm>
            <a:off x="368299" y="1270000"/>
            <a:ext cx="8407401" cy="5283200"/>
          </a:xfrm>
          <a:prstGeom prst="roundRect">
            <a:avLst>
              <a:gd name="adj" fmla="val 7234"/>
            </a:avLst>
          </a:prstGeom>
          <a:gradFill>
            <a:gsLst>
              <a:gs pos="0">
                <a:schemeClr val="bg1">
                  <a:alpha val="58000"/>
                </a:schemeClr>
              </a:gs>
              <a:gs pos="100000">
                <a:schemeClr val="bg1">
                  <a:alpha val="26000"/>
                </a:schemeClr>
              </a:gs>
            </a:gsLst>
            <a:lin ang="16200000" scaled="0"/>
          </a:gradFill>
          <a:ln>
            <a:solidFill>
              <a:srgbClr val="27728D"/>
            </a:solidFill>
            <a:headEnd type="none" w="med" len="med"/>
            <a:tailEnd type="none" w="med" len="med"/>
          </a:ln>
          <a:effectLst>
            <a:glow rad="228600">
              <a:schemeClr val="accent4">
                <a:satMod val="175000"/>
                <a:alpha val="40000"/>
              </a:schemeClr>
            </a:glow>
          </a:effectLst>
        </p:spPr>
        <p:style>
          <a:lnRef idx="0">
            <a:schemeClr val="accent2"/>
          </a:lnRef>
          <a:fillRef idx="3">
            <a:schemeClr val="accent2"/>
          </a:fillRef>
          <a:effectRef idx="3">
            <a:schemeClr val="accent2"/>
          </a:effectRef>
          <a:fontRef idx="minor">
            <a:schemeClr val="lt1"/>
          </a:fontRef>
        </p:style>
        <p:txBody>
          <a:bodyPr lIns="109728" tIns="54864" rIns="109728" bIns="54864" anchor="ctr"/>
          <a:lstStyle/>
          <a:p>
            <a:pPr defTabSz="1096963" eaLnBrk="1" hangingPunct="1">
              <a:spcBef>
                <a:spcPct val="0"/>
              </a:spcBef>
              <a:buClrTx/>
              <a:buSzTx/>
              <a:buFontTx/>
              <a:buNone/>
              <a:defRPr/>
            </a:pPr>
            <a:endParaRPr lang="en-US" sz="2800" b="1" dirty="0">
              <a:solidFill>
                <a:schemeClr val="tx1"/>
              </a:solidFill>
              <a:effectLst>
                <a:outerShdw blurRad="38100" dist="38100" dir="2700000" algn="tl">
                  <a:srgbClr val="000000">
                    <a:alpha val="43137"/>
                  </a:srgbClr>
                </a:outerShdw>
              </a:effectLst>
              <a:latin typeface="Arial" pitchFamily="34" charset="0"/>
            </a:endParaRPr>
          </a:p>
        </p:txBody>
      </p:sp>
      <p:pic>
        <p:nvPicPr>
          <p:cNvPr id="23" name="Picture 12" descr="6-00348_s01-arrows02"/>
          <p:cNvPicPr>
            <a:picLocks noChangeAspect="1" noChangeArrowheads="1"/>
          </p:cNvPicPr>
          <p:nvPr/>
        </p:nvPicPr>
        <p:blipFill>
          <a:blip r:embed="rId3"/>
          <a:srcRect/>
          <a:stretch>
            <a:fillRect/>
          </a:stretch>
        </p:blipFill>
        <p:spPr bwMode="auto">
          <a:xfrm>
            <a:off x="1555750" y="1905000"/>
            <a:ext cx="5911850" cy="2886075"/>
          </a:xfrm>
          <a:prstGeom prst="rect">
            <a:avLst/>
          </a:prstGeom>
          <a:noFill/>
          <a:ln w="9525">
            <a:noFill/>
            <a:miter lim="800000"/>
            <a:headEnd/>
            <a:tailEnd/>
          </a:ln>
          <a:effectLst>
            <a:outerShdw blurRad="76200" dir="18900000" sy="23000" kx="-1200000" algn="bl" rotWithShape="0">
              <a:prstClr val="black">
                <a:alpha val="20000"/>
              </a:prstClr>
            </a:outerShdw>
          </a:effectLst>
        </p:spPr>
      </p:pic>
      <p:grpSp>
        <p:nvGrpSpPr>
          <p:cNvPr id="2" name="Group 14"/>
          <p:cNvGrpSpPr>
            <a:grpSpLocks/>
          </p:cNvGrpSpPr>
          <p:nvPr/>
        </p:nvGrpSpPr>
        <p:grpSpPr bwMode="auto">
          <a:xfrm>
            <a:off x="0" y="4419600"/>
            <a:ext cx="2895600" cy="765175"/>
            <a:chOff x="6248400" y="2300288"/>
            <a:chExt cx="2895600" cy="764619"/>
          </a:xfrm>
        </p:grpSpPr>
        <p:sp>
          <p:nvSpPr>
            <p:cNvPr id="26" name="Text Box 12"/>
            <p:cNvSpPr txBox="1">
              <a:spLocks noChangeArrowheads="1"/>
            </p:cNvSpPr>
            <p:nvPr/>
          </p:nvSpPr>
          <p:spPr bwMode="auto">
            <a:xfrm>
              <a:off x="6927850" y="2695289"/>
              <a:ext cx="1492250" cy="369618"/>
            </a:xfrm>
            <a:prstGeom prst="rect">
              <a:avLst/>
            </a:prstGeom>
            <a:noFill/>
            <a:ln w="12700" algn="ctr">
              <a:noFill/>
              <a:miter lim="800000"/>
              <a:headEnd type="none" w="sm" len="sm"/>
              <a:tailEnd type="none" w="sm" len="sm"/>
            </a:ln>
          </p:spPr>
          <p:txBody>
            <a:bodyPr wrap="none">
              <a:spAutoFit/>
            </a:bodyPr>
            <a:lstStyle/>
            <a:p>
              <a:pPr algn="l" eaLnBrk="1" hangingPunct="1">
                <a:spcBef>
                  <a:spcPct val="0"/>
                </a:spcBef>
                <a:buClrTx/>
                <a:buSzTx/>
                <a:buFontTx/>
                <a:buNone/>
                <a:defRPr/>
              </a:pPr>
              <a:r>
                <a:rPr lang="en-US" sz="1800" b="1" i="1" dirty="0">
                  <a:solidFill>
                    <a:schemeClr val="tx1"/>
                  </a:solidFill>
                  <a:latin typeface="+mj-lt"/>
                </a:rPr>
                <a:t>Forecasting</a:t>
              </a:r>
            </a:p>
          </p:txBody>
        </p:sp>
        <p:sp>
          <p:nvSpPr>
            <p:cNvPr id="27" name="Rectangle 19"/>
            <p:cNvSpPr>
              <a:spLocks noChangeArrowheads="1"/>
            </p:cNvSpPr>
            <p:nvPr/>
          </p:nvSpPr>
          <p:spPr bwMode="auto">
            <a:xfrm>
              <a:off x="6248400" y="2300288"/>
              <a:ext cx="2895600" cy="609600"/>
            </a:xfrm>
            <a:prstGeom prst="rect">
              <a:avLst/>
            </a:prstGeom>
            <a:noFill/>
            <a:ln w="9525">
              <a:noFill/>
              <a:miter lim="800000"/>
              <a:headEnd/>
              <a:tailEnd/>
            </a:ln>
          </p:spPr>
          <p:txBody>
            <a:bodyPr wrap="none" anchor="ctr"/>
            <a:lstStyle/>
            <a:p>
              <a:pPr eaLnBrk="1" hangingPunct="1">
                <a:spcBef>
                  <a:spcPct val="0"/>
                </a:spcBef>
                <a:buClrTx/>
                <a:buSzTx/>
                <a:buFontTx/>
                <a:buNone/>
                <a:defRPr/>
              </a:pPr>
              <a:r>
                <a:rPr lang="en-US" sz="1800" b="1" dirty="0">
                  <a:solidFill>
                    <a:schemeClr val="tx1"/>
                  </a:solidFill>
                  <a:effectLst>
                    <a:glow rad="101600">
                      <a:schemeClr val="accent1">
                        <a:satMod val="175000"/>
                        <a:alpha val="40000"/>
                      </a:schemeClr>
                    </a:glow>
                  </a:effectLst>
                  <a:latin typeface="+mj-lt"/>
                </a:rPr>
                <a:t>What will happen?</a:t>
              </a:r>
            </a:p>
          </p:txBody>
        </p:sp>
      </p:grpSp>
      <p:grpSp>
        <p:nvGrpSpPr>
          <p:cNvPr id="3" name="Group 15"/>
          <p:cNvGrpSpPr>
            <a:grpSpLocks/>
          </p:cNvGrpSpPr>
          <p:nvPr/>
        </p:nvGrpSpPr>
        <p:grpSpPr bwMode="auto">
          <a:xfrm>
            <a:off x="4572000" y="4811713"/>
            <a:ext cx="4095750" cy="827087"/>
            <a:chOff x="5943600" y="5272088"/>
            <a:chExt cx="4096236" cy="826283"/>
          </a:xfrm>
        </p:grpSpPr>
        <p:sp>
          <p:nvSpPr>
            <p:cNvPr id="29" name="Text Box 14"/>
            <p:cNvSpPr txBox="1">
              <a:spLocks noChangeArrowheads="1"/>
            </p:cNvSpPr>
            <p:nvPr/>
          </p:nvSpPr>
          <p:spPr bwMode="auto">
            <a:xfrm>
              <a:off x="5943600" y="5728844"/>
              <a:ext cx="4096236" cy="369527"/>
            </a:xfrm>
            <a:prstGeom prst="rect">
              <a:avLst/>
            </a:prstGeom>
            <a:noFill/>
            <a:ln w="12700" algn="ctr">
              <a:noFill/>
              <a:miter lim="800000"/>
              <a:headEnd type="none" w="sm" len="sm"/>
              <a:tailEnd type="none" w="sm" len="sm"/>
            </a:ln>
          </p:spPr>
          <p:txBody>
            <a:bodyPr wrap="none">
              <a:spAutoFit/>
            </a:bodyPr>
            <a:lstStyle/>
            <a:p>
              <a:pPr algn="l" eaLnBrk="1" hangingPunct="1">
                <a:spcBef>
                  <a:spcPct val="0"/>
                </a:spcBef>
                <a:buClrTx/>
                <a:buSzTx/>
                <a:buFontTx/>
                <a:buNone/>
                <a:defRPr/>
              </a:pPr>
              <a:r>
                <a:rPr lang="en-US" sz="1800" b="1" i="1" dirty="0">
                  <a:solidFill>
                    <a:schemeClr val="tx1"/>
                  </a:solidFill>
                  <a:latin typeface="+mj-lt"/>
                </a:rPr>
                <a:t>Planning, Budgeting, Consolidation</a:t>
              </a:r>
            </a:p>
          </p:txBody>
        </p:sp>
        <p:sp>
          <p:nvSpPr>
            <p:cNvPr id="30" name="Rectangle 20"/>
            <p:cNvSpPr>
              <a:spLocks noChangeArrowheads="1"/>
            </p:cNvSpPr>
            <p:nvPr/>
          </p:nvSpPr>
          <p:spPr bwMode="auto">
            <a:xfrm>
              <a:off x="6629400" y="5272088"/>
              <a:ext cx="2895600" cy="609600"/>
            </a:xfrm>
            <a:prstGeom prst="rect">
              <a:avLst/>
            </a:prstGeom>
            <a:noFill/>
            <a:ln w="9525">
              <a:noFill/>
              <a:miter lim="800000"/>
              <a:headEnd/>
              <a:tailEnd/>
            </a:ln>
          </p:spPr>
          <p:txBody>
            <a:bodyPr wrap="none" anchor="ctr"/>
            <a:lstStyle/>
            <a:p>
              <a:pPr algn="l" eaLnBrk="1" hangingPunct="1">
                <a:spcBef>
                  <a:spcPct val="0"/>
                </a:spcBef>
                <a:buClrTx/>
                <a:buSzTx/>
                <a:buFontTx/>
                <a:buNone/>
                <a:defRPr/>
              </a:pPr>
              <a:r>
                <a:rPr lang="en-US" sz="1800" b="1" dirty="0">
                  <a:solidFill>
                    <a:schemeClr val="tx1"/>
                  </a:solidFill>
                  <a:effectLst>
                    <a:glow rad="101600">
                      <a:schemeClr val="accent1">
                        <a:satMod val="175000"/>
                        <a:alpha val="40000"/>
                      </a:schemeClr>
                    </a:glow>
                  </a:effectLst>
                  <a:latin typeface="+mj-lt"/>
                </a:rPr>
                <a:t>What do I want to happen?</a:t>
              </a:r>
            </a:p>
          </p:txBody>
        </p:sp>
      </p:grpSp>
      <p:sp>
        <p:nvSpPr>
          <p:cNvPr id="31" name="TextBox 363537"/>
          <p:cNvSpPr txBox="1">
            <a:spLocks noChangeArrowheads="1"/>
          </p:cNvSpPr>
          <p:nvPr/>
        </p:nvSpPr>
        <p:spPr bwMode="auto">
          <a:xfrm>
            <a:off x="368300" y="6076950"/>
            <a:ext cx="8407400" cy="369888"/>
          </a:xfrm>
          <a:prstGeom prst="rect">
            <a:avLst/>
          </a:prstGeom>
          <a:noFill/>
          <a:ln w="9525">
            <a:noFill/>
            <a:miter lim="800000"/>
            <a:headEnd/>
            <a:tailEnd/>
          </a:ln>
        </p:spPr>
        <p:txBody>
          <a:bodyPr>
            <a:spAutoFit/>
          </a:bodyPr>
          <a:lstStyle/>
          <a:p>
            <a:pPr>
              <a:spcBef>
                <a:spcPct val="0"/>
              </a:spcBef>
              <a:buClrTx/>
              <a:buSzTx/>
              <a:buFontTx/>
              <a:buNone/>
              <a:defRPr/>
            </a:pPr>
            <a:r>
              <a:rPr lang="en-US" sz="1800" i="1" dirty="0">
                <a:solidFill>
                  <a:schemeClr val="tx1"/>
                </a:solidFill>
                <a:latin typeface="+mj-lt"/>
              </a:rPr>
              <a:t>Process requires </a:t>
            </a:r>
            <a:r>
              <a:rPr lang="en-US" sz="1800" b="1" i="1" dirty="0">
                <a:solidFill>
                  <a:schemeClr val="tx1"/>
                </a:solidFill>
                <a:latin typeface="+mj-lt"/>
              </a:rPr>
              <a:t>past</a:t>
            </a:r>
            <a:r>
              <a:rPr lang="en-US" sz="1800" i="1" dirty="0">
                <a:solidFill>
                  <a:schemeClr val="tx1"/>
                </a:solidFill>
                <a:latin typeface="+mj-lt"/>
              </a:rPr>
              <a:t> information, </a:t>
            </a:r>
            <a:r>
              <a:rPr lang="en-US" sz="1800" b="1" i="1" dirty="0">
                <a:solidFill>
                  <a:schemeClr val="tx1"/>
                </a:solidFill>
                <a:latin typeface="+mj-lt"/>
              </a:rPr>
              <a:t>present</a:t>
            </a:r>
            <a:r>
              <a:rPr lang="en-US" sz="1800" i="1" dirty="0">
                <a:solidFill>
                  <a:schemeClr val="tx1"/>
                </a:solidFill>
                <a:latin typeface="+mj-lt"/>
              </a:rPr>
              <a:t> conditions and </a:t>
            </a:r>
            <a:r>
              <a:rPr lang="en-US" sz="1800" b="1" i="1" dirty="0">
                <a:solidFill>
                  <a:schemeClr val="tx1"/>
                </a:solidFill>
                <a:latin typeface="+mj-lt"/>
              </a:rPr>
              <a:t>future</a:t>
            </a:r>
            <a:r>
              <a:rPr lang="en-US" sz="1800" i="1" dirty="0">
                <a:solidFill>
                  <a:schemeClr val="tx1"/>
                </a:solidFill>
                <a:latin typeface="+mj-lt"/>
              </a:rPr>
              <a:t> outcomes</a:t>
            </a:r>
          </a:p>
        </p:txBody>
      </p:sp>
      <p:grpSp>
        <p:nvGrpSpPr>
          <p:cNvPr id="4" name="Group 19"/>
          <p:cNvGrpSpPr>
            <a:grpSpLocks/>
          </p:cNvGrpSpPr>
          <p:nvPr/>
        </p:nvGrpSpPr>
        <p:grpSpPr bwMode="auto">
          <a:xfrm>
            <a:off x="-77788" y="1676400"/>
            <a:ext cx="2895601" cy="841375"/>
            <a:chOff x="228600" y="2043112"/>
            <a:chExt cx="2895600" cy="840820"/>
          </a:xfrm>
        </p:grpSpPr>
        <p:sp>
          <p:nvSpPr>
            <p:cNvPr id="33" name="Text Box 9"/>
            <p:cNvSpPr txBox="1">
              <a:spLocks noChangeArrowheads="1"/>
            </p:cNvSpPr>
            <p:nvPr/>
          </p:nvSpPr>
          <p:spPr bwMode="auto">
            <a:xfrm>
              <a:off x="1111251" y="2514289"/>
              <a:ext cx="1274762" cy="369643"/>
            </a:xfrm>
            <a:prstGeom prst="rect">
              <a:avLst/>
            </a:prstGeom>
            <a:noFill/>
            <a:ln w="12700" algn="ctr">
              <a:noFill/>
              <a:miter lim="800000"/>
              <a:headEnd type="none" w="sm" len="sm"/>
              <a:tailEnd type="none" w="sm" len="sm"/>
            </a:ln>
          </p:spPr>
          <p:txBody>
            <a:bodyPr wrap="none">
              <a:spAutoFit/>
            </a:bodyPr>
            <a:lstStyle/>
            <a:p>
              <a:pPr algn="l" eaLnBrk="1" hangingPunct="1">
                <a:spcBef>
                  <a:spcPct val="0"/>
                </a:spcBef>
                <a:buClrTx/>
                <a:buSzTx/>
                <a:buFontTx/>
                <a:buNone/>
                <a:defRPr/>
              </a:pPr>
              <a:r>
                <a:rPr lang="en-US" sz="1800" b="1" i="1" dirty="0">
                  <a:solidFill>
                    <a:schemeClr val="tx1"/>
                  </a:solidFill>
                  <a:latin typeface="+mj-lt"/>
                </a:rPr>
                <a:t>Reporting</a:t>
              </a:r>
            </a:p>
          </p:txBody>
        </p:sp>
        <p:sp>
          <p:nvSpPr>
            <p:cNvPr id="34" name="Rectangle 16"/>
            <p:cNvSpPr>
              <a:spLocks noChangeArrowheads="1"/>
            </p:cNvSpPr>
            <p:nvPr/>
          </p:nvSpPr>
          <p:spPr bwMode="auto">
            <a:xfrm>
              <a:off x="228600" y="2043112"/>
              <a:ext cx="2895600" cy="609600"/>
            </a:xfrm>
            <a:prstGeom prst="rect">
              <a:avLst/>
            </a:prstGeom>
            <a:noFill/>
            <a:ln w="9525">
              <a:noFill/>
              <a:miter lim="800000"/>
              <a:headEnd/>
              <a:tailEnd/>
            </a:ln>
          </p:spPr>
          <p:txBody>
            <a:bodyPr wrap="none" anchor="ctr"/>
            <a:lstStyle/>
            <a:p>
              <a:pPr eaLnBrk="1" hangingPunct="1">
                <a:spcBef>
                  <a:spcPct val="0"/>
                </a:spcBef>
                <a:buClrTx/>
                <a:buSzTx/>
                <a:buFontTx/>
                <a:buNone/>
                <a:defRPr/>
              </a:pPr>
              <a:r>
                <a:rPr lang="en-US" sz="1800" b="1" dirty="0">
                  <a:solidFill>
                    <a:schemeClr val="tx1"/>
                  </a:solidFill>
                  <a:effectLst>
                    <a:glow rad="101600">
                      <a:schemeClr val="accent1">
                        <a:satMod val="175000"/>
                        <a:alpha val="40000"/>
                      </a:schemeClr>
                    </a:glow>
                  </a:effectLst>
                  <a:latin typeface="+mj-lt"/>
                </a:rPr>
                <a:t>What happened?</a:t>
              </a:r>
            </a:p>
          </p:txBody>
        </p:sp>
      </p:grpSp>
      <p:grpSp>
        <p:nvGrpSpPr>
          <p:cNvPr id="5" name="Group 20"/>
          <p:cNvGrpSpPr>
            <a:grpSpLocks/>
          </p:cNvGrpSpPr>
          <p:nvPr/>
        </p:nvGrpSpPr>
        <p:grpSpPr bwMode="auto">
          <a:xfrm>
            <a:off x="2933700" y="1201738"/>
            <a:ext cx="3070225" cy="768350"/>
            <a:chOff x="-190500" y="5269138"/>
            <a:chExt cx="3070072" cy="767320"/>
          </a:xfrm>
        </p:grpSpPr>
        <p:sp>
          <p:nvSpPr>
            <p:cNvPr id="36" name="Text Box 10"/>
            <p:cNvSpPr txBox="1">
              <a:spLocks noChangeArrowheads="1"/>
            </p:cNvSpPr>
            <p:nvPr/>
          </p:nvSpPr>
          <p:spPr bwMode="auto">
            <a:xfrm>
              <a:off x="-190500" y="5667066"/>
              <a:ext cx="3070072" cy="369392"/>
            </a:xfrm>
            <a:prstGeom prst="rect">
              <a:avLst/>
            </a:prstGeom>
            <a:noFill/>
            <a:ln w="12700" algn="ctr">
              <a:noFill/>
              <a:miter lim="800000"/>
              <a:headEnd type="none" w="sm" len="sm"/>
              <a:tailEnd type="none" w="sm" len="sm"/>
            </a:ln>
          </p:spPr>
          <p:txBody>
            <a:bodyPr wrap="none">
              <a:spAutoFit/>
            </a:bodyPr>
            <a:lstStyle/>
            <a:p>
              <a:pPr eaLnBrk="1" hangingPunct="1">
                <a:spcBef>
                  <a:spcPct val="0"/>
                </a:spcBef>
                <a:buClrTx/>
                <a:buSzTx/>
                <a:buFontTx/>
                <a:buNone/>
                <a:defRPr/>
              </a:pPr>
              <a:r>
                <a:rPr lang="en-US" sz="1800" b="1" i="1" dirty="0">
                  <a:solidFill>
                    <a:schemeClr val="tx1"/>
                  </a:solidFill>
                  <a:latin typeface="+mj-lt"/>
                </a:rPr>
                <a:t>Scorecards &amp; Dashboards</a:t>
              </a:r>
            </a:p>
          </p:txBody>
        </p:sp>
        <p:sp>
          <p:nvSpPr>
            <p:cNvPr id="37" name="Rectangle 17"/>
            <p:cNvSpPr>
              <a:spLocks noChangeArrowheads="1"/>
            </p:cNvSpPr>
            <p:nvPr/>
          </p:nvSpPr>
          <p:spPr bwMode="auto">
            <a:xfrm>
              <a:off x="-190500" y="5269138"/>
              <a:ext cx="2895600" cy="609600"/>
            </a:xfrm>
            <a:prstGeom prst="rect">
              <a:avLst/>
            </a:prstGeom>
            <a:noFill/>
            <a:ln w="9525">
              <a:noFill/>
              <a:miter lim="800000"/>
              <a:headEnd/>
              <a:tailEnd/>
            </a:ln>
          </p:spPr>
          <p:txBody>
            <a:bodyPr wrap="none" anchor="ctr"/>
            <a:lstStyle/>
            <a:p>
              <a:pPr eaLnBrk="1" hangingPunct="1">
                <a:spcBef>
                  <a:spcPct val="0"/>
                </a:spcBef>
                <a:buClrTx/>
                <a:buSzTx/>
                <a:buFontTx/>
                <a:buNone/>
                <a:defRPr/>
              </a:pPr>
              <a:r>
                <a:rPr lang="en-US" sz="1800" b="1" dirty="0">
                  <a:solidFill>
                    <a:schemeClr val="tx1"/>
                  </a:solidFill>
                  <a:effectLst>
                    <a:glow rad="101600">
                      <a:schemeClr val="accent1">
                        <a:satMod val="175000"/>
                        <a:alpha val="40000"/>
                      </a:schemeClr>
                    </a:glow>
                  </a:effectLst>
                  <a:latin typeface="+mj-lt"/>
                </a:rPr>
                <a:t>What is happening?</a:t>
              </a:r>
            </a:p>
          </p:txBody>
        </p:sp>
      </p:grpSp>
      <p:grpSp>
        <p:nvGrpSpPr>
          <p:cNvPr id="6" name="Group 32"/>
          <p:cNvGrpSpPr>
            <a:grpSpLocks/>
          </p:cNvGrpSpPr>
          <p:nvPr/>
        </p:nvGrpSpPr>
        <p:grpSpPr bwMode="auto">
          <a:xfrm>
            <a:off x="7391398" y="2605088"/>
            <a:ext cx="1219200" cy="823912"/>
            <a:chOff x="7391400" y="2071688"/>
            <a:chExt cx="1218540" cy="823912"/>
          </a:xfrm>
        </p:grpSpPr>
        <p:sp>
          <p:nvSpPr>
            <p:cNvPr id="39" name="Text Box 11"/>
            <p:cNvSpPr txBox="1">
              <a:spLocks noChangeArrowheads="1"/>
            </p:cNvSpPr>
            <p:nvPr/>
          </p:nvSpPr>
          <p:spPr bwMode="auto">
            <a:xfrm>
              <a:off x="7645022" y="2071688"/>
              <a:ext cx="812603" cy="369332"/>
            </a:xfrm>
            <a:prstGeom prst="rect">
              <a:avLst/>
            </a:prstGeom>
            <a:noFill/>
            <a:ln w="12700" algn="ctr">
              <a:noFill/>
              <a:miter lim="800000"/>
              <a:headEnd type="none" w="sm" len="sm"/>
              <a:tailEnd type="none" w="sm" len="sm"/>
            </a:ln>
          </p:spPr>
          <p:txBody>
            <a:bodyPr wrap="none">
              <a:spAutoFit/>
            </a:bodyPr>
            <a:lstStyle/>
            <a:p>
              <a:pPr algn="l" eaLnBrk="1" hangingPunct="1">
                <a:spcBef>
                  <a:spcPct val="0"/>
                </a:spcBef>
                <a:buClrTx/>
                <a:buSzTx/>
                <a:buFontTx/>
                <a:buNone/>
                <a:defRPr/>
              </a:pPr>
              <a:r>
                <a:rPr lang="en-US" sz="1800" b="1" dirty="0" smtClean="0">
                  <a:solidFill>
                    <a:schemeClr val="tx1"/>
                  </a:solidFill>
                  <a:effectLst>
                    <a:glow rad="101600">
                      <a:schemeClr val="accent1">
                        <a:satMod val="175000"/>
                        <a:alpha val="40000"/>
                      </a:schemeClr>
                    </a:glow>
                  </a:effectLst>
                  <a:latin typeface="+mj-lt"/>
                </a:rPr>
                <a:t>Why?</a:t>
              </a:r>
              <a:endParaRPr lang="en-US" sz="1800" b="1" dirty="0">
                <a:solidFill>
                  <a:schemeClr val="tx1"/>
                </a:solidFill>
                <a:effectLst>
                  <a:glow rad="101600">
                    <a:schemeClr val="accent1">
                      <a:satMod val="175000"/>
                      <a:alpha val="40000"/>
                    </a:schemeClr>
                  </a:glow>
                </a:effectLst>
                <a:latin typeface="+mj-lt"/>
              </a:endParaRPr>
            </a:p>
          </p:txBody>
        </p:sp>
        <p:sp>
          <p:nvSpPr>
            <p:cNvPr id="40" name="Rectangle 18"/>
            <p:cNvSpPr>
              <a:spLocks noChangeArrowheads="1"/>
            </p:cNvSpPr>
            <p:nvPr/>
          </p:nvSpPr>
          <p:spPr bwMode="auto">
            <a:xfrm>
              <a:off x="7391400" y="2286000"/>
              <a:ext cx="1218540" cy="609600"/>
            </a:xfrm>
            <a:prstGeom prst="rect">
              <a:avLst/>
            </a:prstGeom>
            <a:noFill/>
            <a:ln w="9525">
              <a:noFill/>
              <a:miter lim="800000"/>
              <a:headEnd/>
              <a:tailEnd/>
            </a:ln>
          </p:spPr>
          <p:txBody>
            <a:bodyPr wrap="none" anchor="ctr"/>
            <a:lstStyle/>
            <a:p>
              <a:pPr eaLnBrk="1" hangingPunct="1">
                <a:spcBef>
                  <a:spcPct val="0"/>
                </a:spcBef>
                <a:buClrTx/>
                <a:buSzTx/>
                <a:buFontTx/>
                <a:buNone/>
                <a:defRPr/>
              </a:pPr>
              <a:r>
                <a:rPr lang="en-US" sz="1800" i="1" dirty="0" smtClean="0">
                  <a:solidFill>
                    <a:schemeClr val="tx1"/>
                  </a:solidFill>
                  <a:latin typeface="+mj-lt"/>
                </a:rPr>
                <a:t>Analytics</a:t>
              </a:r>
              <a:endParaRPr lang="en-US" sz="1800" dirty="0">
                <a:solidFill>
                  <a:schemeClr val="tx1"/>
                </a:solidFill>
                <a:latin typeface="+mj-lt"/>
              </a:endParaRPr>
            </a:p>
          </p:txBody>
        </p:sp>
      </p:grpSp>
      <p:sp>
        <p:nvSpPr>
          <p:cNvPr id="41" name="Oval 40"/>
          <p:cNvSpPr>
            <a:spLocks noChangeArrowheads="1"/>
          </p:cNvSpPr>
          <p:nvPr/>
        </p:nvSpPr>
        <p:spPr bwMode="auto">
          <a:xfrm>
            <a:off x="3105150" y="2971800"/>
            <a:ext cx="2876550" cy="771525"/>
          </a:xfrm>
          <a:prstGeom prst="ellipse">
            <a:avLst/>
          </a:prstGeom>
          <a:solidFill>
            <a:srgbClr val="0070C0"/>
          </a:solidFill>
          <a:ln w="12700" cap="flat" cmpd="sng" algn="ctr">
            <a:solidFill>
              <a:schemeClr val="bg1"/>
            </a:solidFill>
            <a:prstDash val="solid"/>
            <a:miter lim="800000"/>
            <a:headEnd type="none" w="med" len="med"/>
            <a:tailEnd type="none" w="med" len="med"/>
          </a:ln>
          <a:effectLst>
            <a:outerShdw dist="107763" dir="2700000" algn="ctr" rotWithShape="0">
              <a:schemeClr val="bg2">
                <a:alpha val="50000"/>
              </a:schemeClr>
            </a:outerShdw>
            <a:reflection blurRad="6350" stA="50000" endA="300" endPos="55000" dir="5400000" sy="-100000" algn="bl" rotWithShape="0"/>
          </a:effectLst>
        </p:spPr>
        <p:txBody>
          <a:bodyPr wrap="none" anchor="ctr"/>
          <a:lstStyle/>
          <a:p>
            <a:pPr eaLnBrk="1" hangingPunct="1">
              <a:spcBef>
                <a:spcPct val="0"/>
              </a:spcBef>
              <a:buClrTx/>
              <a:buSzTx/>
              <a:buFontTx/>
              <a:buNone/>
              <a:defRPr/>
            </a:pPr>
            <a:r>
              <a:rPr lang="en-US" sz="2800" dirty="0">
                <a:solidFill>
                  <a:schemeClr val="tx1"/>
                </a:solidFill>
                <a:effectLst>
                  <a:outerShdw blurRad="38100" dist="38100" dir="2700000" algn="tl">
                    <a:srgbClr val="000000">
                      <a:alpha val="43137"/>
                    </a:srgbClr>
                  </a:outerShdw>
                </a:effectLst>
                <a:latin typeface="+mj-lt"/>
              </a:rPr>
              <a:t>Strategy</a:t>
            </a:r>
          </a:p>
        </p:txBody>
      </p:sp>
      <p:pic>
        <p:nvPicPr>
          <p:cNvPr id="131096" name="Rectangle 1027"/>
          <p:cNvPicPr>
            <a:picLocks noChangeAspect="1" noChangeArrowheads="1"/>
          </p:cNvPicPr>
          <p:nvPr/>
        </p:nvPicPr>
        <p:blipFill>
          <a:blip r:embed="rId4"/>
          <a:srcRect/>
          <a:stretch>
            <a:fillRect/>
          </a:stretch>
        </p:blipFill>
        <p:spPr bwMode="auto">
          <a:xfrm>
            <a:off x="533400" y="5410200"/>
            <a:ext cx="3475038" cy="609600"/>
          </a:xfrm>
          <a:prstGeom prst="rect">
            <a:avLst/>
          </a:prstGeom>
          <a:noFill/>
          <a:ln w="9525">
            <a:noFill/>
            <a:miter lim="800000"/>
            <a:headEnd/>
            <a:tailEnd/>
          </a:ln>
        </p:spPr>
      </p:pic>
      <p:sp>
        <p:nvSpPr>
          <p:cNvPr id="131097" name="Rectangle 25"/>
          <p:cNvSpPr>
            <a:spLocks noChangeArrowheads="1"/>
          </p:cNvSpPr>
          <p:nvPr/>
        </p:nvSpPr>
        <p:spPr bwMode="auto">
          <a:xfrm>
            <a:off x="95250" y="63500"/>
            <a:ext cx="6931025" cy="776288"/>
          </a:xfrm>
          <a:prstGeom prst="rect">
            <a:avLst/>
          </a:prstGeom>
          <a:noFill/>
          <a:ln w="9525">
            <a:noFill/>
            <a:miter lim="800000"/>
            <a:headEnd/>
            <a:tailEnd/>
          </a:ln>
        </p:spPr>
        <p:txBody>
          <a:bodyPr anchor="ctr"/>
          <a:lstStyle/>
          <a:p>
            <a:pPr algn="l" eaLnBrk="0" hangingPunct="0">
              <a:buClrTx/>
              <a:buSzTx/>
              <a:buFontTx/>
              <a:buNone/>
            </a:pPr>
            <a:r>
              <a:rPr lang="en-US" dirty="0" smtClean="0">
                <a:solidFill>
                  <a:schemeClr val="bg1"/>
                </a:solidFill>
                <a:latin typeface="+mj-lt"/>
                <a:ea typeface="+mj-ea"/>
                <a:cs typeface="+mj-cs"/>
              </a:rPr>
              <a:t>What is Business Intelligence (BI)? – </a:t>
            </a:r>
          </a:p>
          <a:p>
            <a:pPr algn="l" eaLnBrk="0" hangingPunct="0">
              <a:buClrTx/>
              <a:buSzTx/>
              <a:buFontTx/>
              <a:buNone/>
            </a:pPr>
            <a:r>
              <a:rPr lang="en-US" dirty="0" smtClean="0">
                <a:solidFill>
                  <a:schemeClr val="bg1"/>
                </a:solidFill>
                <a:latin typeface="+mj-lt"/>
                <a:ea typeface="+mj-ea"/>
                <a:cs typeface="+mj-cs"/>
              </a:rPr>
              <a:t>More Than Just Reports!</a:t>
            </a:r>
            <a:endParaRPr lang="en-US" dirty="0">
              <a:solidFill>
                <a:schemeClr val="bg1"/>
              </a:solidFill>
              <a:latin typeface="+mj-lt"/>
              <a:ea typeface="+mj-ea"/>
              <a:cs typeface="+mj-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3)">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8"/>
          <p:cNvSpPr>
            <a:spLocks noGrp="1" noChangeArrowheads="1"/>
          </p:cNvSpPr>
          <p:nvPr>
            <p:ph type="title"/>
          </p:nvPr>
        </p:nvSpPr>
        <p:spPr/>
        <p:txBody>
          <a:bodyPr/>
          <a:lstStyle/>
          <a:p>
            <a:r>
              <a:rPr lang="en-US" dirty="0" smtClean="0"/>
              <a:t/>
            </a:r>
            <a:br>
              <a:rPr lang="en-US" dirty="0" smtClean="0"/>
            </a:br>
            <a:r>
              <a:rPr lang="en-US" dirty="0" smtClean="0"/>
              <a:t>Storage Intelligence Solution </a:t>
            </a:r>
            <a:r>
              <a:rPr lang="en-US" dirty="0" smtClean="0"/>
              <a:t>Key Features</a:t>
            </a:r>
            <a:endParaRPr lang="en-US" dirty="0" smtClean="0"/>
          </a:p>
        </p:txBody>
      </p:sp>
      <p:sp>
        <p:nvSpPr>
          <p:cNvPr id="21506" name="Content Placeholder 2"/>
          <p:cNvSpPr>
            <a:spLocks noGrp="1"/>
          </p:cNvSpPr>
          <p:nvPr>
            <p:ph idx="1"/>
          </p:nvPr>
        </p:nvSpPr>
        <p:spPr>
          <a:xfrm>
            <a:off x="171450" y="1428750"/>
            <a:ext cx="8743950" cy="4697413"/>
          </a:xfrm>
        </p:spPr>
        <p:txBody>
          <a:bodyPr/>
          <a:lstStyle/>
          <a:p>
            <a:pPr eaLnBrk="1" hangingPunct="1"/>
            <a:r>
              <a:rPr lang="en-US" sz="1600" dirty="0" smtClean="0"/>
              <a:t>This solution brings Capacity Planning, Inventory Performance, and other operational/business data together into a single user interface. </a:t>
            </a:r>
          </a:p>
          <a:p>
            <a:pPr eaLnBrk="1" hangingPunct="1"/>
            <a:r>
              <a:rPr lang="en-US" sz="1600" dirty="0" smtClean="0"/>
              <a:t/>
            </a:r>
            <a:br>
              <a:rPr lang="en-US" sz="1600" dirty="0" smtClean="0"/>
            </a:br>
            <a:r>
              <a:rPr lang="en-US" sz="1600" b="1" u="sng" dirty="0" smtClean="0"/>
              <a:t>Solution Key Features/Benefits:</a:t>
            </a:r>
            <a:endParaRPr lang="en-US" sz="1800" b="1" u="sng" dirty="0" smtClean="0"/>
          </a:p>
          <a:p>
            <a:pPr eaLnBrk="1" hangingPunct="1">
              <a:buClr>
                <a:srgbClr val="A0CF41"/>
              </a:buClr>
              <a:buFont typeface="Wingdings" pitchFamily="2" charset="2"/>
              <a:buChar char="§"/>
            </a:pPr>
            <a:r>
              <a:rPr lang="en-US" sz="1400" dirty="0" smtClean="0"/>
              <a:t>Tailored for Each Client’s Environment</a:t>
            </a:r>
          </a:p>
          <a:p>
            <a:pPr eaLnBrk="1" hangingPunct="1">
              <a:buClr>
                <a:srgbClr val="A0CF41"/>
              </a:buClr>
              <a:buFont typeface="Wingdings" pitchFamily="2" charset="2"/>
              <a:buChar char="§"/>
            </a:pPr>
            <a:r>
              <a:rPr lang="en-US" sz="1400" dirty="0" smtClean="0"/>
              <a:t>Provides Information for Multiple </a:t>
            </a:r>
          </a:p>
          <a:p>
            <a:pPr eaLnBrk="1" hangingPunct="1">
              <a:buClr>
                <a:srgbClr val="A0CF41"/>
              </a:buClr>
              <a:buNone/>
            </a:pPr>
            <a:r>
              <a:rPr lang="en-US" sz="1400" dirty="0" smtClean="0"/>
              <a:t>     Audiences</a:t>
            </a:r>
          </a:p>
          <a:p>
            <a:pPr eaLnBrk="1" hangingPunct="1">
              <a:buClr>
                <a:srgbClr val="A0CF41"/>
              </a:buClr>
              <a:buFont typeface="Wingdings" pitchFamily="2" charset="2"/>
              <a:buChar char="§"/>
            </a:pPr>
            <a:r>
              <a:rPr lang="en-US" sz="1400" dirty="0" smtClean="0"/>
              <a:t>Enable Forecasting/Trending</a:t>
            </a:r>
          </a:p>
          <a:p>
            <a:pPr eaLnBrk="1" hangingPunct="1">
              <a:buClr>
                <a:srgbClr val="A0CF41"/>
              </a:buClr>
              <a:buFont typeface="Wingdings" pitchFamily="2" charset="2"/>
              <a:buChar char="§"/>
            </a:pPr>
            <a:r>
              <a:rPr lang="en-US" sz="1400" dirty="0" smtClean="0"/>
              <a:t>Capacity Planning Analysis</a:t>
            </a:r>
          </a:p>
          <a:p>
            <a:pPr eaLnBrk="1" hangingPunct="1">
              <a:buClr>
                <a:srgbClr val="A0CF41"/>
              </a:buClr>
              <a:buFont typeface="Wingdings" pitchFamily="2" charset="2"/>
              <a:buChar char="§"/>
            </a:pPr>
            <a:r>
              <a:rPr lang="en-US" sz="1400" dirty="0" smtClean="0"/>
              <a:t>Efficient Storage Reclamation</a:t>
            </a:r>
          </a:p>
          <a:p>
            <a:pPr eaLnBrk="1" hangingPunct="1">
              <a:buClr>
                <a:srgbClr val="A0CF41"/>
              </a:buClr>
              <a:buFont typeface="Wingdings" pitchFamily="2" charset="2"/>
              <a:buChar char="§"/>
            </a:pPr>
            <a:r>
              <a:rPr lang="en-US" sz="1400" dirty="0" smtClean="0"/>
              <a:t>KPI-Based Analysis (Red/ </a:t>
            </a:r>
          </a:p>
          <a:p>
            <a:pPr eaLnBrk="1" hangingPunct="1">
              <a:buClr>
                <a:srgbClr val="A0CF41"/>
              </a:buClr>
              <a:buNone/>
            </a:pPr>
            <a:r>
              <a:rPr lang="en-US" sz="1400" dirty="0" smtClean="0"/>
              <a:t>     Yellow/Green)</a:t>
            </a:r>
          </a:p>
          <a:p>
            <a:pPr eaLnBrk="1" hangingPunct="1">
              <a:buClr>
                <a:srgbClr val="A0CF41"/>
              </a:buClr>
              <a:buFont typeface="Wingdings" pitchFamily="2" charset="2"/>
              <a:buChar char="§"/>
            </a:pPr>
            <a:r>
              <a:rPr lang="en-US" sz="1400" dirty="0" smtClean="0"/>
              <a:t>Enterprise ETL Framework</a:t>
            </a:r>
          </a:p>
          <a:p>
            <a:pPr eaLnBrk="1" hangingPunct="1">
              <a:buClr>
                <a:srgbClr val="A0CF41"/>
              </a:buClr>
              <a:buFont typeface="Wingdings" pitchFamily="2" charset="2"/>
              <a:buChar char="§"/>
            </a:pPr>
            <a:r>
              <a:rPr lang="en-US" sz="1400" dirty="0" smtClean="0"/>
              <a:t>Inventory Performance Analysis</a:t>
            </a:r>
          </a:p>
          <a:p>
            <a:pPr eaLnBrk="1" hangingPunct="1">
              <a:buClr>
                <a:srgbClr val="A0CF41"/>
              </a:buClr>
              <a:buFont typeface="Wingdings" pitchFamily="2" charset="2"/>
              <a:buChar char="§"/>
            </a:pPr>
            <a:r>
              <a:rPr lang="en-US" sz="1400" dirty="0" smtClean="0"/>
              <a:t>Early Detection to Potential Problems</a:t>
            </a:r>
          </a:p>
          <a:p>
            <a:pPr eaLnBrk="1" hangingPunct="1">
              <a:buClr>
                <a:srgbClr val="A0CF41"/>
              </a:buClr>
              <a:buFont typeface="Wingdings" pitchFamily="2" charset="2"/>
              <a:buChar char="§"/>
            </a:pPr>
            <a:r>
              <a:rPr lang="en-US" sz="1400" dirty="0" smtClean="0"/>
              <a:t>Enforces Consistency by Centralizing Business Rules</a:t>
            </a:r>
          </a:p>
          <a:p>
            <a:pPr>
              <a:buClr>
                <a:srgbClr val="A0CF41"/>
              </a:buClr>
              <a:buFont typeface="Wingdings" pitchFamily="2" charset="2"/>
              <a:buChar char="§"/>
              <a:defRPr/>
            </a:pPr>
            <a:r>
              <a:rPr lang="en-US" sz="1400" dirty="0" smtClean="0"/>
              <a:t>Wizard-based Dashboard and UI Creation</a:t>
            </a:r>
          </a:p>
          <a:p>
            <a:pPr>
              <a:buClr>
                <a:srgbClr val="A0CF41"/>
              </a:buClr>
              <a:buFont typeface="Wingdings" pitchFamily="2" charset="2"/>
              <a:buChar char="§"/>
              <a:defRPr/>
            </a:pPr>
            <a:r>
              <a:rPr lang="en-US" sz="1400" dirty="0" smtClean="0"/>
              <a:t>Multi-Dimensional Data for Detailed Drilling</a:t>
            </a:r>
          </a:p>
          <a:p>
            <a:pPr lvl="1" eaLnBrk="1" hangingPunct="1">
              <a:buClr>
                <a:srgbClr val="A0CF41"/>
              </a:buClr>
              <a:buFont typeface="Wingdings" pitchFamily="2" charset="2"/>
              <a:buChar char="§"/>
            </a:pPr>
            <a:endParaRPr lang="en-US" sz="1400" dirty="0" smtClean="0"/>
          </a:p>
          <a:p>
            <a:pPr lvl="1" eaLnBrk="1" hangingPunct="1">
              <a:buClr>
                <a:srgbClr val="A0CF41"/>
              </a:buClr>
              <a:buFont typeface="Wingdings" pitchFamily="2" charset="2"/>
              <a:buChar char="§"/>
            </a:pPr>
            <a:endParaRPr lang="en-US" sz="1400" dirty="0" smtClean="0"/>
          </a:p>
          <a:p>
            <a:pPr lvl="1" eaLnBrk="1" hangingPunct="1">
              <a:buClr>
                <a:schemeClr val="tx2"/>
              </a:buClr>
              <a:buFont typeface="Wingdings" pitchFamily="2" charset="2"/>
              <a:buChar char="§"/>
            </a:pPr>
            <a:endParaRPr lang="en-US" sz="1400" dirty="0" smtClean="0">
              <a:solidFill>
                <a:schemeClr val="tx2"/>
              </a:solidFill>
            </a:endParaRPr>
          </a:p>
          <a:p>
            <a:pPr lvl="1" eaLnBrk="1" hangingPunct="1">
              <a:buClr>
                <a:schemeClr val="tx2"/>
              </a:buClr>
              <a:buFont typeface="Wingdings" pitchFamily="2" charset="2"/>
              <a:buChar char="§"/>
            </a:pPr>
            <a:endParaRPr lang="en-US" sz="1400" dirty="0" smtClean="0"/>
          </a:p>
        </p:txBody>
      </p:sp>
      <p:pic>
        <p:nvPicPr>
          <p:cNvPr id="21508" name="Picture 8"/>
          <p:cNvPicPr>
            <a:picLocks noChangeAspect="1" noChangeArrowheads="1"/>
          </p:cNvPicPr>
          <p:nvPr/>
        </p:nvPicPr>
        <p:blipFill>
          <a:blip r:embed="rId3"/>
          <a:srcRect/>
          <a:stretch>
            <a:fillRect/>
          </a:stretch>
        </p:blipFill>
        <p:spPr bwMode="auto">
          <a:xfrm>
            <a:off x="4914900" y="5219700"/>
            <a:ext cx="4013200" cy="838200"/>
          </a:xfrm>
          <a:prstGeom prst="rect">
            <a:avLst/>
          </a:prstGeom>
          <a:noFill/>
          <a:ln w="9525">
            <a:noFill/>
            <a:miter lim="800000"/>
            <a:headEnd/>
            <a:tailEnd/>
          </a:ln>
        </p:spPr>
      </p:pic>
      <p:sp>
        <p:nvSpPr>
          <p:cNvPr id="8" name="Rectangle 7"/>
          <p:cNvSpPr/>
          <p:nvPr/>
        </p:nvSpPr>
        <p:spPr>
          <a:xfrm>
            <a:off x="5257800" y="4914900"/>
            <a:ext cx="2895600" cy="276999"/>
          </a:xfrm>
          <a:prstGeom prst="rect">
            <a:avLst/>
          </a:prstGeom>
          <a:solidFill>
            <a:schemeClr val="bg1"/>
          </a:solidFill>
        </p:spPr>
        <p:txBody>
          <a:bodyPr>
            <a:spAutoFit/>
            <a:scene3d>
              <a:camera prst="orthographicFront"/>
              <a:lightRig rig="soft" dir="t">
                <a:rot lat="0" lon="0" rev="10800000"/>
              </a:lightRig>
            </a:scene3d>
            <a:sp3d>
              <a:bevelT w="27940" h="12700"/>
              <a:contourClr>
                <a:srgbClr val="DDDDDD"/>
              </a:contourClr>
            </a:sp3d>
          </a:bodyPr>
          <a:lstStyle/>
          <a:p>
            <a:pPr algn="ctr" eaLnBrk="0" hangingPunct="0">
              <a:spcBef>
                <a:spcPct val="40000"/>
              </a:spcBef>
              <a:defRPr/>
            </a:pPr>
            <a:r>
              <a:rPr lang="en-US" sz="1200" spc="150" dirty="0" err="1">
                <a:ln w="11430"/>
                <a:solidFill>
                  <a:srgbClr val="92D050"/>
                </a:solidFill>
                <a:effectLst>
                  <a:outerShdw blurRad="25400" algn="tl" rotWithShape="0">
                    <a:srgbClr val="000000">
                      <a:alpha val="43000"/>
                    </a:srgbClr>
                  </a:outerShdw>
                  <a:reflection blurRad="6350" stA="55000" endA="300" endPos="45500" dir="5400000" sy="-100000" algn="bl" rotWithShape="0"/>
                </a:effectLst>
                <a:cs typeface="+mn-cs"/>
              </a:rPr>
              <a:t>Eg</a:t>
            </a:r>
            <a:r>
              <a:rPr lang="en-US" sz="1200" spc="150" dirty="0">
                <a:ln w="11430"/>
                <a:solidFill>
                  <a:srgbClr val="92D050"/>
                </a:solidFill>
                <a:effectLst>
                  <a:outerShdw blurRad="25400" algn="tl" rotWithShape="0">
                    <a:srgbClr val="000000">
                      <a:alpha val="43000"/>
                    </a:srgbClr>
                  </a:outerShdw>
                  <a:reflection blurRad="6350" stA="55000" endA="300" endPos="45500" dir="5400000" sy="-100000" algn="bl" rotWithShape="0"/>
                </a:effectLst>
                <a:cs typeface="+mn-cs"/>
              </a:rPr>
              <a:t>. Utilization% KPI Setup</a:t>
            </a:r>
          </a:p>
        </p:txBody>
      </p:sp>
      <p:pic>
        <p:nvPicPr>
          <p:cNvPr id="21510" name="Picture 2"/>
          <p:cNvPicPr>
            <a:picLocks noChangeAspect="1" noChangeArrowheads="1"/>
          </p:cNvPicPr>
          <p:nvPr/>
        </p:nvPicPr>
        <p:blipFill>
          <a:blip r:embed="rId4"/>
          <a:srcRect/>
          <a:stretch>
            <a:fillRect/>
          </a:stretch>
        </p:blipFill>
        <p:spPr bwMode="auto">
          <a:xfrm>
            <a:off x="3486150" y="2038675"/>
            <a:ext cx="1335348" cy="2840106"/>
          </a:xfrm>
          <a:prstGeom prst="rect">
            <a:avLst/>
          </a:prstGeom>
          <a:noFill/>
          <a:ln w="9525">
            <a:noFill/>
            <a:miter lim="800000"/>
            <a:headEnd/>
            <a:tailEnd/>
          </a:ln>
        </p:spPr>
      </p:pic>
      <p:pic>
        <p:nvPicPr>
          <p:cNvPr id="10" name="Picture 3"/>
          <p:cNvPicPr>
            <a:picLocks noChangeAspect="1" noChangeArrowheads="1"/>
          </p:cNvPicPr>
          <p:nvPr/>
        </p:nvPicPr>
        <p:blipFill>
          <a:blip r:embed="rId5"/>
          <a:srcRect/>
          <a:stretch>
            <a:fillRect/>
          </a:stretch>
        </p:blipFill>
        <p:spPr bwMode="auto">
          <a:xfrm>
            <a:off x="4838048" y="2768833"/>
            <a:ext cx="926772" cy="1086217"/>
          </a:xfrm>
          <a:prstGeom prst="rect">
            <a:avLst/>
          </a:prstGeom>
          <a:noFill/>
          <a:ln w="9525">
            <a:noFill/>
            <a:miter lim="800000"/>
            <a:headEnd/>
            <a:tailEnd/>
          </a:ln>
        </p:spPr>
      </p:pic>
      <p:pic>
        <p:nvPicPr>
          <p:cNvPr id="11" name="Picture 4"/>
          <p:cNvPicPr>
            <a:picLocks noChangeAspect="1" noChangeArrowheads="1"/>
          </p:cNvPicPr>
          <p:nvPr/>
        </p:nvPicPr>
        <p:blipFill>
          <a:blip r:embed="rId6"/>
          <a:srcRect/>
          <a:stretch>
            <a:fillRect/>
          </a:stretch>
        </p:blipFill>
        <p:spPr bwMode="auto">
          <a:xfrm>
            <a:off x="5639797" y="2000250"/>
            <a:ext cx="1305453" cy="2870002"/>
          </a:xfrm>
          <a:prstGeom prst="rect">
            <a:avLst/>
          </a:prstGeom>
          <a:noFill/>
          <a:ln w="9525">
            <a:noFill/>
            <a:miter lim="800000"/>
            <a:headEnd/>
            <a:tailEnd/>
          </a:ln>
        </p:spPr>
      </p:pic>
      <p:pic>
        <p:nvPicPr>
          <p:cNvPr id="12" name="Picture 5"/>
          <p:cNvPicPr>
            <a:picLocks noChangeAspect="1" noChangeArrowheads="1"/>
          </p:cNvPicPr>
          <p:nvPr/>
        </p:nvPicPr>
        <p:blipFill>
          <a:blip r:embed="rId7"/>
          <a:srcRect/>
          <a:stretch>
            <a:fillRect/>
          </a:stretch>
        </p:blipFill>
        <p:spPr bwMode="auto">
          <a:xfrm>
            <a:off x="6934394" y="2786512"/>
            <a:ext cx="996528" cy="1066286"/>
          </a:xfrm>
          <a:prstGeom prst="rect">
            <a:avLst/>
          </a:prstGeom>
          <a:noFill/>
          <a:ln w="9525">
            <a:noFill/>
            <a:miter lim="800000"/>
            <a:headEnd/>
            <a:tailEnd/>
          </a:ln>
        </p:spPr>
      </p:pic>
      <p:pic>
        <p:nvPicPr>
          <p:cNvPr id="13" name="Picture 11"/>
          <p:cNvPicPr>
            <a:picLocks noChangeAspect="1" noChangeArrowheads="1"/>
          </p:cNvPicPr>
          <p:nvPr/>
        </p:nvPicPr>
        <p:blipFill>
          <a:blip r:embed="rId8"/>
          <a:srcRect/>
          <a:stretch>
            <a:fillRect/>
          </a:stretch>
        </p:blipFill>
        <p:spPr bwMode="auto">
          <a:xfrm>
            <a:off x="7824580" y="2031275"/>
            <a:ext cx="1262270" cy="2790281"/>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ppt_x"/>
                                          </p:val>
                                        </p:tav>
                                        <p:tav tm="100000">
                                          <p:val>
                                            <p:strVal val="#ppt_x"/>
                                          </p:val>
                                        </p:tav>
                                      </p:tavLst>
                                    </p:anim>
                                    <p:anim calcmode="lin" valueType="num">
                                      <p:cBhvr additive="base">
                                        <p:cTn id="2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Advanced Features Offered With This Solution</a:t>
            </a:r>
            <a:endParaRPr lang="en-US" sz="2000" dirty="0"/>
          </a:p>
        </p:txBody>
      </p:sp>
      <p:sp>
        <p:nvSpPr>
          <p:cNvPr id="4" name="Text Box 74"/>
          <p:cNvSpPr txBox="1">
            <a:spLocks noChangeArrowheads="1"/>
          </p:cNvSpPr>
          <p:nvPr/>
        </p:nvSpPr>
        <p:spPr bwMode="auto">
          <a:xfrm>
            <a:off x="0" y="1314450"/>
            <a:ext cx="9144000" cy="4865947"/>
          </a:xfrm>
          <a:prstGeom prst="rect">
            <a:avLst/>
          </a:prstGeom>
          <a:noFill/>
          <a:ln w="9525">
            <a:noFill/>
            <a:miter lim="800000"/>
            <a:headEnd/>
            <a:tailEnd/>
          </a:ln>
          <a:effectLst/>
        </p:spPr>
        <p:txBody>
          <a:bodyPr wrap="square">
            <a:spAutoFit/>
          </a:bodyPr>
          <a:lstStyle/>
          <a:p>
            <a:pPr marL="228600" indent="-228600" algn="l">
              <a:lnSpc>
                <a:spcPct val="90000"/>
              </a:lnSpc>
              <a:spcBef>
                <a:spcPct val="50000"/>
              </a:spcBef>
              <a:buClr>
                <a:srgbClr val="92D050"/>
              </a:buClr>
              <a:buFont typeface="Wingdings" pitchFamily="2" charset="2"/>
              <a:buChar char="§"/>
            </a:pPr>
            <a:r>
              <a:rPr lang="en-US" sz="1800" b="0" i="1" dirty="0" smtClean="0">
                <a:solidFill>
                  <a:schemeClr val="tx1"/>
                </a:solidFill>
                <a:latin typeface="+mn-lt"/>
              </a:rPr>
              <a:t>Reports, KPIs, Metrics, Forecasts, &amp; Analytics all Tailored to Specific Needs</a:t>
            </a:r>
          </a:p>
          <a:p>
            <a:pPr marL="228600" indent="-228600" algn="l">
              <a:lnSpc>
                <a:spcPct val="90000"/>
              </a:lnSpc>
              <a:spcBef>
                <a:spcPct val="50000"/>
              </a:spcBef>
              <a:buClr>
                <a:srgbClr val="92D050"/>
              </a:buClr>
              <a:buFont typeface="Wingdings" pitchFamily="2" charset="2"/>
              <a:buChar char="§"/>
            </a:pPr>
            <a:r>
              <a:rPr lang="en-US" sz="1800" b="0" i="1" dirty="0" smtClean="0">
                <a:solidFill>
                  <a:schemeClr val="tx1"/>
                </a:solidFill>
              </a:rPr>
              <a:t>Join Capacity Planning and Performance Management Data Together:</a:t>
            </a:r>
          </a:p>
          <a:p>
            <a:pPr marL="685800" lvl="2" indent="-228600" algn="l">
              <a:lnSpc>
                <a:spcPct val="90000"/>
              </a:lnSpc>
              <a:spcBef>
                <a:spcPct val="50000"/>
              </a:spcBef>
              <a:buClr>
                <a:srgbClr val="92D050"/>
              </a:buClr>
              <a:buFont typeface="Courier New" pitchFamily="49" charset="0"/>
              <a:buChar char="o"/>
            </a:pPr>
            <a:r>
              <a:rPr lang="en-US" sz="1400" b="0" dirty="0" smtClean="0">
                <a:solidFill>
                  <a:schemeClr val="tx1"/>
                </a:solidFill>
              </a:rPr>
              <a:t>Data Center, Array, Tier Level Performance Reports including Top Applications based on IOPs, Throughput, Reads/Writes, and Seeks combined with capacity by vendor, data center, array, etc.</a:t>
            </a:r>
          </a:p>
          <a:p>
            <a:pPr marL="685800" lvl="2" indent="-228600" algn="l">
              <a:lnSpc>
                <a:spcPct val="90000"/>
              </a:lnSpc>
              <a:spcBef>
                <a:spcPct val="50000"/>
              </a:spcBef>
              <a:buClr>
                <a:srgbClr val="92D050"/>
              </a:buClr>
              <a:buFont typeface="Courier New" pitchFamily="49" charset="0"/>
              <a:buChar char="o"/>
            </a:pPr>
            <a:r>
              <a:rPr lang="en-US" sz="1400" b="0" dirty="0" smtClean="0">
                <a:solidFill>
                  <a:schemeClr val="tx1"/>
                </a:solidFill>
              </a:rPr>
              <a:t>KPI based dashboards blending actual performance against baseline goals, trending, and forecasting</a:t>
            </a:r>
            <a:endParaRPr lang="en-US" sz="1800" b="0" i="1" dirty="0" smtClean="0">
              <a:solidFill>
                <a:schemeClr val="tx1"/>
              </a:solidFill>
            </a:endParaRPr>
          </a:p>
          <a:p>
            <a:pPr marL="228600" indent="-228600" algn="l">
              <a:lnSpc>
                <a:spcPct val="90000"/>
              </a:lnSpc>
              <a:spcBef>
                <a:spcPct val="50000"/>
              </a:spcBef>
              <a:buClr>
                <a:srgbClr val="92D050"/>
              </a:buClr>
              <a:buFont typeface="Wingdings" pitchFamily="2" charset="2"/>
              <a:buChar char="§"/>
            </a:pPr>
            <a:r>
              <a:rPr lang="en-US" sz="1800" b="0" i="1" dirty="0" smtClean="0">
                <a:solidFill>
                  <a:schemeClr val="tx1"/>
                </a:solidFill>
              </a:rPr>
              <a:t>Storage Reclamation Availability: </a:t>
            </a:r>
            <a:r>
              <a:rPr lang="en-US" sz="1400" b="0" dirty="0" smtClean="0">
                <a:solidFill>
                  <a:schemeClr val="tx1"/>
                </a:solidFill>
                <a:latin typeface="+mn-lt"/>
              </a:rPr>
              <a:t>Gain insight into opportunities for reducing new expenditures.</a:t>
            </a:r>
          </a:p>
          <a:p>
            <a:pPr marL="228600" indent="-228600" algn="l">
              <a:lnSpc>
                <a:spcPct val="90000"/>
              </a:lnSpc>
              <a:spcBef>
                <a:spcPct val="50000"/>
              </a:spcBef>
              <a:buClr>
                <a:srgbClr val="92D050"/>
              </a:buClr>
              <a:buFont typeface="Wingdings" pitchFamily="2" charset="2"/>
              <a:buChar char="§"/>
            </a:pPr>
            <a:r>
              <a:rPr lang="en-US" sz="1800" b="0" i="1" dirty="0" smtClean="0">
                <a:solidFill>
                  <a:schemeClr val="tx1"/>
                </a:solidFill>
              </a:rPr>
              <a:t>Map Applications and Business Units to Servers and Underlying Storage: </a:t>
            </a:r>
            <a:r>
              <a:rPr lang="en-US" sz="1400" b="0" i="1" dirty="0" smtClean="0">
                <a:solidFill>
                  <a:schemeClr val="tx1"/>
                </a:solidFill>
              </a:rPr>
              <a:t> </a:t>
            </a:r>
            <a:r>
              <a:rPr lang="en-US" sz="1400" b="0" dirty="0" smtClean="0">
                <a:solidFill>
                  <a:schemeClr val="tx1"/>
                </a:solidFill>
              </a:rPr>
              <a:t>Track capacity and performance by consuming application</a:t>
            </a:r>
            <a:endParaRPr lang="en-US" sz="1400" b="0" i="1" dirty="0" smtClean="0">
              <a:solidFill>
                <a:schemeClr val="tx1"/>
              </a:solidFill>
            </a:endParaRPr>
          </a:p>
          <a:p>
            <a:pPr marL="228600" indent="-228600" algn="l">
              <a:lnSpc>
                <a:spcPct val="90000"/>
              </a:lnSpc>
              <a:spcBef>
                <a:spcPct val="50000"/>
              </a:spcBef>
              <a:buClr>
                <a:srgbClr val="92D050"/>
              </a:buClr>
              <a:buFont typeface="Wingdings" pitchFamily="2" charset="2"/>
              <a:buChar char="§"/>
            </a:pPr>
            <a:r>
              <a:rPr lang="en-US" sz="1800" b="0" i="1" dirty="0" smtClean="0">
                <a:solidFill>
                  <a:schemeClr val="tx1"/>
                </a:solidFill>
              </a:rPr>
              <a:t>Track, Report, and Manage SLA’s: </a:t>
            </a:r>
            <a:r>
              <a:rPr lang="en-US" sz="1400" b="0" dirty="0" smtClean="0">
                <a:solidFill>
                  <a:schemeClr val="tx1"/>
                </a:solidFill>
              </a:rPr>
              <a:t>Load SLA’s and service levels/tiers, then manage compliance </a:t>
            </a:r>
            <a:endParaRPr lang="en-US" sz="1400" b="0" i="1" dirty="0" smtClean="0">
              <a:solidFill>
                <a:schemeClr val="tx1"/>
              </a:solidFill>
            </a:endParaRPr>
          </a:p>
          <a:p>
            <a:pPr marL="228600" indent="-228600" algn="l">
              <a:lnSpc>
                <a:spcPct val="90000"/>
              </a:lnSpc>
              <a:spcBef>
                <a:spcPct val="50000"/>
              </a:spcBef>
              <a:buClr>
                <a:srgbClr val="92D050"/>
              </a:buClr>
              <a:buFont typeface="Wingdings" pitchFamily="2" charset="2"/>
              <a:buChar char="§"/>
            </a:pPr>
            <a:r>
              <a:rPr lang="en-US" sz="1800" b="0" i="1" dirty="0" smtClean="0">
                <a:solidFill>
                  <a:schemeClr val="tx1"/>
                </a:solidFill>
              </a:rPr>
              <a:t>What If Scenarios: </a:t>
            </a:r>
            <a:r>
              <a:rPr lang="en-US" sz="1400" b="0" dirty="0" smtClean="0">
                <a:solidFill>
                  <a:schemeClr val="tx1"/>
                </a:solidFill>
              </a:rPr>
              <a:t>Show potential affect of certain events on all aspects of the environment </a:t>
            </a:r>
            <a:endParaRPr lang="en-US" sz="1400" b="0" i="1" dirty="0" smtClean="0">
              <a:solidFill>
                <a:schemeClr val="tx1"/>
              </a:solidFill>
            </a:endParaRPr>
          </a:p>
          <a:p>
            <a:pPr marL="228600" indent="-228600" algn="l">
              <a:lnSpc>
                <a:spcPct val="90000"/>
              </a:lnSpc>
              <a:spcBef>
                <a:spcPct val="50000"/>
              </a:spcBef>
              <a:buClr>
                <a:srgbClr val="92D050"/>
              </a:buClr>
              <a:buFont typeface="Wingdings" pitchFamily="2" charset="2"/>
              <a:buChar char="§"/>
            </a:pPr>
            <a:r>
              <a:rPr lang="en-US" sz="1800" b="0" i="1" dirty="0" smtClean="0">
                <a:solidFill>
                  <a:schemeClr val="tx1"/>
                </a:solidFill>
              </a:rPr>
              <a:t>Additional Functionality:</a:t>
            </a:r>
            <a:endParaRPr lang="en-US" sz="1800" b="0" i="1" dirty="0" smtClean="0">
              <a:solidFill>
                <a:schemeClr val="tx1"/>
              </a:solidFill>
              <a:latin typeface="+mn-lt"/>
            </a:endParaRPr>
          </a:p>
          <a:p>
            <a:pPr marL="685800" lvl="1" indent="-228600" algn="l">
              <a:lnSpc>
                <a:spcPct val="90000"/>
              </a:lnSpc>
              <a:spcBef>
                <a:spcPct val="50000"/>
              </a:spcBef>
              <a:buClr>
                <a:srgbClr val="92D050"/>
              </a:buClr>
              <a:buFont typeface="Courier New" pitchFamily="49" charset="0"/>
              <a:buChar char="o"/>
            </a:pPr>
            <a:r>
              <a:rPr lang="en-US" sz="1400" b="0" dirty="0" smtClean="0">
                <a:solidFill>
                  <a:schemeClr val="tx1"/>
                </a:solidFill>
              </a:rPr>
              <a:t>Notifications can be sent to phones, email, pagers</a:t>
            </a:r>
          </a:p>
          <a:p>
            <a:pPr marL="685800" lvl="1" indent="-228600" algn="l">
              <a:lnSpc>
                <a:spcPct val="90000"/>
              </a:lnSpc>
              <a:spcBef>
                <a:spcPct val="50000"/>
              </a:spcBef>
              <a:buClr>
                <a:srgbClr val="92D050"/>
              </a:buClr>
              <a:buFont typeface="Courier New" pitchFamily="49" charset="0"/>
              <a:buChar char="o"/>
            </a:pPr>
            <a:r>
              <a:rPr lang="en-US" sz="1400" b="0" dirty="0" smtClean="0">
                <a:solidFill>
                  <a:schemeClr val="tx1"/>
                </a:solidFill>
              </a:rPr>
              <a:t>Reports can be scheduled for automated delivery</a:t>
            </a:r>
          </a:p>
          <a:p>
            <a:pPr marL="685800" lvl="1" indent="-228600" algn="l">
              <a:lnSpc>
                <a:spcPct val="90000"/>
              </a:lnSpc>
              <a:spcBef>
                <a:spcPct val="50000"/>
              </a:spcBef>
              <a:buClr>
                <a:srgbClr val="92D050"/>
              </a:buClr>
              <a:buFont typeface="Courier New" pitchFamily="49" charset="0"/>
              <a:buChar char="o"/>
            </a:pPr>
            <a:r>
              <a:rPr lang="en-US" sz="1400" b="0" dirty="0" smtClean="0">
                <a:solidFill>
                  <a:schemeClr val="tx1"/>
                </a:solidFill>
              </a:rPr>
              <a:t>Integrated Workflow, Tasks, &amp; Collaborative features</a:t>
            </a:r>
          </a:p>
          <a:p>
            <a:pPr marL="685800" lvl="1" indent="-228600" algn="l">
              <a:lnSpc>
                <a:spcPct val="90000"/>
              </a:lnSpc>
              <a:spcBef>
                <a:spcPct val="50000"/>
              </a:spcBef>
              <a:buClr>
                <a:srgbClr val="92D050"/>
              </a:buClr>
              <a:buFont typeface="Courier New" pitchFamily="49" charset="0"/>
              <a:buChar char="o"/>
            </a:pPr>
            <a:r>
              <a:rPr lang="en-US" sz="1400" b="0" dirty="0" smtClean="0">
                <a:solidFill>
                  <a:schemeClr val="tx1"/>
                </a:solidFill>
              </a:rPr>
              <a:t>Data Mining identifies often missed trends in data</a:t>
            </a:r>
            <a:endParaRPr lang="en-US" sz="1800" b="0" dirty="0" smtClean="0">
              <a:solidFill>
                <a:schemeClr val="tx1"/>
              </a:solidFill>
            </a:endParaRPr>
          </a:p>
        </p:txBody>
      </p:sp>
      <p:pic>
        <p:nvPicPr>
          <p:cNvPr id="9" name="Picture 4"/>
          <p:cNvPicPr>
            <a:picLocks noChangeAspect="1" noChangeArrowheads="1"/>
          </p:cNvPicPr>
          <p:nvPr/>
        </p:nvPicPr>
        <p:blipFill>
          <a:blip r:embed="rId3" cstate="print"/>
          <a:srcRect/>
          <a:stretch>
            <a:fillRect/>
          </a:stretch>
        </p:blipFill>
        <p:spPr bwMode="auto">
          <a:xfrm>
            <a:off x="5029200" y="4648200"/>
            <a:ext cx="4038600" cy="2133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8"/>
          <p:cNvSpPr>
            <a:spLocks noGrp="1" noChangeArrowheads="1"/>
          </p:cNvSpPr>
          <p:nvPr>
            <p:ph type="title"/>
          </p:nvPr>
        </p:nvSpPr>
        <p:spPr/>
        <p:txBody>
          <a:bodyPr/>
          <a:lstStyle/>
          <a:p>
            <a:r>
              <a:rPr lang="en-US" smtClean="0"/>
              <a:t/>
            </a:r>
            <a:br>
              <a:rPr lang="en-US" smtClean="0"/>
            </a:br>
            <a:r>
              <a:rPr lang="en-US" smtClean="0"/>
              <a:t>It’s All About The Data!</a:t>
            </a:r>
          </a:p>
        </p:txBody>
      </p:sp>
      <p:sp>
        <p:nvSpPr>
          <p:cNvPr id="6" name="Content Placeholder 2"/>
          <p:cNvSpPr>
            <a:spLocks noGrp="1"/>
          </p:cNvSpPr>
          <p:nvPr>
            <p:ph idx="1"/>
          </p:nvPr>
        </p:nvSpPr>
        <p:spPr>
          <a:xfrm>
            <a:off x="171450" y="1371600"/>
            <a:ext cx="8743950" cy="5200650"/>
          </a:xfrm>
        </p:spPr>
        <p:txBody>
          <a:bodyPr/>
          <a:lstStyle/>
          <a:p>
            <a:pPr eaLnBrk="1" hangingPunct="1">
              <a:buFont typeface="Wingdings" pitchFamily="2" charset="2"/>
              <a:buNone/>
              <a:defRPr/>
            </a:pPr>
            <a:r>
              <a:rPr lang="en-US" dirty="0" smtClean="0"/>
              <a:t>	</a:t>
            </a:r>
            <a:r>
              <a:rPr lang="en-US" sz="1600" dirty="0" smtClean="0"/>
              <a:t>The data for this solution resides in a </a:t>
            </a:r>
            <a:r>
              <a:rPr lang="en-US" sz="1600" b="1" i="1" dirty="0" smtClean="0">
                <a:solidFill>
                  <a:schemeClr val="tx2">
                    <a:lumMod val="50000"/>
                  </a:schemeClr>
                </a:solidFill>
              </a:rPr>
              <a:t>Data Cube</a:t>
            </a:r>
            <a:r>
              <a:rPr lang="en-US" sz="1600" dirty="0" smtClean="0"/>
              <a:t>, which is a data structure that allows fast analysis of data.  It rearranges data so that all data in a database can be summarized, and then analyzed.</a:t>
            </a:r>
          </a:p>
          <a:p>
            <a:pPr eaLnBrk="1" hangingPunct="1">
              <a:buClr>
                <a:srgbClr val="A0CF41"/>
              </a:buClr>
              <a:buFont typeface="Wingdings" pitchFamily="2" charset="2"/>
              <a:buChar char="§"/>
              <a:defRPr/>
            </a:pPr>
            <a:r>
              <a:rPr lang="en-US" sz="1600" dirty="0" smtClean="0"/>
              <a:t>Stores all historical data loaded every 10 minutes</a:t>
            </a:r>
            <a:br>
              <a:rPr lang="en-US" sz="1600" dirty="0" smtClean="0"/>
            </a:br>
            <a:r>
              <a:rPr lang="en-US" sz="1400" i="1" dirty="0" smtClean="0"/>
              <a:t>Data capture time is built to each client requirement</a:t>
            </a:r>
            <a:endParaRPr lang="en-US" sz="1600" i="1" dirty="0" smtClean="0"/>
          </a:p>
          <a:p>
            <a:pPr eaLnBrk="1" hangingPunct="1">
              <a:buClr>
                <a:srgbClr val="A0CF41"/>
              </a:buClr>
              <a:buFont typeface="Wingdings" pitchFamily="2" charset="2"/>
              <a:buChar char="§"/>
              <a:defRPr/>
            </a:pPr>
            <a:r>
              <a:rPr lang="en-US" sz="1600" dirty="0" smtClean="0"/>
              <a:t>Pre-aggregates queries for instant response</a:t>
            </a:r>
          </a:p>
          <a:p>
            <a:pPr eaLnBrk="1" hangingPunct="1">
              <a:buClr>
                <a:srgbClr val="A0CF41"/>
              </a:buClr>
              <a:buFont typeface="Wingdings" pitchFamily="2" charset="2"/>
              <a:buChar char="§"/>
              <a:defRPr/>
            </a:pPr>
            <a:r>
              <a:rPr lang="en-US" sz="1600" dirty="0" smtClean="0"/>
              <a:t>Navigate data using pre-built “Groupings”</a:t>
            </a:r>
            <a:br>
              <a:rPr lang="en-US" sz="1600" dirty="0" smtClean="0"/>
            </a:br>
            <a:r>
              <a:rPr lang="en-US" sz="1400" i="1" dirty="0" smtClean="0"/>
              <a:t>Data Center </a:t>
            </a:r>
            <a:r>
              <a:rPr lang="en-US" sz="1400" i="1" dirty="0" smtClean="0">
                <a:sym typeface="Wingdings" pitchFamily="2" charset="2"/>
              </a:rPr>
              <a:t> </a:t>
            </a:r>
            <a:r>
              <a:rPr lang="en-US" sz="1400" i="1" dirty="0" smtClean="0"/>
              <a:t>Array </a:t>
            </a:r>
            <a:r>
              <a:rPr lang="en-US" sz="1400" i="1" dirty="0" smtClean="0">
                <a:sym typeface="Wingdings" pitchFamily="2" charset="2"/>
              </a:rPr>
              <a:t> </a:t>
            </a:r>
            <a:r>
              <a:rPr lang="en-US" sz="1400" i="1" dirty="0" smtClean="0"/>
              <a:t>Hyper/</a:t>
            </a:r>
            <a:r>
              <a:rPr lang="en-US" sz="1400" i="1" dirty="0" err="1" smtClean="0"/>
              <a:t>Lun</a:t>
            </a:r>
            <a:r>
              <a:rPr lang="en-US" sz="1400" i="1" dirty="0" smtClean="0"/>
              <a:t> </a:t>
            </a:r>
            <a:r>
              <a:rPr lang="en-US" sz="1400" i="1" dirty="0" smtClean="0">
                <a:sym typeface="Wingdings" pitchFamily="2" charset="2"/>
              </a:rPr>
              <a:t> </a:t>
            </a:r>
            <a:r>
              <a:rPr lang="en-US" sz="1400" i="1" dirty="0" smtClean="0"/>
              <a:t>Disk </a:t>
            </a:r>
            <a:endParaRPr lang="en-US" sz="1600" i="1" dirty="0" smtClean="0"/>
          </a:p>
          <a:p>
            <a:pPr eaLnBrk="1" hangingPunct="1">
              <a:buClr>
                <a:srgbClr val="A0CF41"/>
              </a:buClr>
              <a:buFont typeface="Wingdings" pitchFamily="2" charset="2"/>
              <a:buChar char="§"/>
              <a:defRPr/>
            </a:pPr>
            <a:r>
              <a:rPr lang="en-US" sz="1600" dirty="0" smtClean="0"/>
              <a:t>Blends data sources into 1 analytic dataset </a:t>
            </a:r>
          </a:p>
          <a:p>
            <a:pPr>
              <a:buClr>
                <a:srgbClr val="A0CF41"/>
              </a:buClr>
              <a:buFont typeface="Wingdings" pitchFamily="2" charset="2"/>
              <a:buChar char="§"/>
            </a:pPr>
            <a:r>
              <a:rPr lang="en-US" sz="1600" dirty="0" smtClean="0"/>
              <a:t>Can include financial data (chargeback pricing</a:t>
            </a:r>
          </a:p>
          <a:p>
            <a:pPr>
              <a:buClr>
                <a:srgbClr val="A0CF41"/>
              </a:buClr>
              <a:buNone/>
            </a:pPr>
            <a:r>
              <a:rPr lang="en-US" sz="1600" dirty="0" smtClean="0"/>
              <a:t>     models) and application/server/array mappings</a:t>
            </a:r>
            <a:endParaRPr lang="en-US" sz="1800" i="1" dirty="0" smtClean="0"/>
          </a:p>
          <a:p>
            <a:pPr eaLnBrk="1" hangingPunct="1">
              <a:buClr>
                <a:schemeClr val="tx2"/>
              </a:buClr>
              <a:buFont typeface="Wingdings" pitchFamily="2" charset="2"/>
              <a:buNone/>
              <a:defRPr/>
            </a:pPr>
            <a:r>
              <a:rPr lang="en-US" sz="1800" i="1" dirty="0" smtClean="0">
                <a:solidFill>
                  <a:srgbClr val="92D050"/>
                </a:solidFill>
              </a:rPr>
              <a:t>	</a:t>
            </a:r>
            <a:r>
              <a:rPr lang="en-US" sz="1600" b="1" i="1" u="sng" dirty="0" smtClean="0"/>
              <a:t>Common Questions This Solution Answers:</a:t>
            </a:r>
            <a:endParaRPr lang="en-US" sz="1800" b="1" i="1" u="sng" dirty="0" smtClean="0"/>
          </a:p>
          <a:p>
            <a:pPr lvl="1" eaLnBrk="1" hangingPunct="1">
              <a:buClr>
                <a:srgbClr val="92D050"/>
              </a:buClr>
              <a:buFont typeface="Wingdings" pitchFamily="2" charset="2"/>
              <a:buChar char="v"/>
              <a:defRPr/>
            </a:pPr>
            <a:r>
              <a:rPr lang="en-US" i="1" dirty="0" smtClean="0"/>
              <a:t>What are the top 3 Applications by Array for IOPs, Throughput, Reads/Writes, Seeks</a:t>
            </a:r>
          </a:p>
          <a:p>
            <a:pPr lvl="1" eaLnBrk="1" hangingPunct="1">
              <a:buClr>
                <a:srgbClr val="92D050"/>
              </a:buClr>
              <a:buFont typeface="Wingdings" pitchFamily="2" charset="2"/>
              <a:buChar char="v"/>
              <a:defRPr/>
            </a:pPr>
            <a:r>
              <a:rPr lang="en-US" i="1" dirty="0" smtClean="0"/>
              <a:t>What’s the Utilization%, Raw TB, Configured TB, Allocated TB for each Data Center / Application / Tier</a:t>
            </a:r>
          </a:p>
          <a:p>
            <a:pPr lvl="1" eaLnBrk="1" hangingPunct="1">
              <a:buClr>
                <a:srgbClr val="92D050"/>
              </a:buClr>
              <a:buFont typeface="Wingdings" pitchFamily="2" charset="2"/>
              <a:buChar char="v"/>
              <a:defRPr/>
            </a:pPr>
            <a:r>
              <a:rPr lang="en-US" i="1" dirty="0" smtClean="0"/>
              <a:t>What’s the variance by Department of Requested GB and actual Used GB</a:t>
            </a:r>
          </a:p>
          <a:p>
            <a:pPr lvl="1" eaLnBrk="1" hangingPunct="1">
              <a:buClr>
                <a:srgbClr val="92D050"/>
              </a:buClr>
              <a:buFont typeface="Wingdings" pitchFamily="2" charset="2"/>
              <a:buChar char="v"/>
              <a:defRPr/>
            </a:pPr>
            <a:r>
              <a:rPr lang="en-US" i="1" dirty="0" smtClean="0"/>
              <a:t>How much of that storage can be reclaimed from each dept, by what date</a:t>
            </a:r>
          </a:p>
        </p:txBody>
      </p:sp>
      <p:pic>
        <p:nvPicPr>
          <p:cNvPr id="23555" name="Picture 2"/>
          <p:cNvPicPr>
            <a:picLocks noChangeAspect="1" noChangeArrowheads="1"/>
          </p:cNvPicPr>
          <p:nvPr/>
        </p:nvPicPr>
        <p:blipFill>
          <a:blip r:embed="rId3"/>
          <a:srcRect/>
          <a:stretch>
            <a:fillRect/>
          </a:stretch>
        </p:blipFill>
        <p:spPr bwMode="auto">
          <a:xfrm>
            <a:off x="5040313" y="1828800"/>
            <a:ext cx="3611562" cy="3371850"/>
          </a:xfrm>
          <a:prstGeom prst="rect">
            <a:avLst/>
          </a:prstGeom>
          <a:noFill/>
          <a:ln w="9525">
            <a:noFill/>
            <a:miter lim="800000"/>
            <a:headEnd/>
            <a:tailEnd/>
          </a:ln>
        </p:spPr>
      </p:pic>
      <p:sp>
        <p:nvSpPr>
          <p:cNvPr id="8" name="Rectangular Callout 7"/>
          <p:cNvSpPr/>
          <p:nvPr/>
        </p:nvSpPr>
        <p:spPr bwMode="auto">
          <a:xfrm>
            <a:off x="6096000" y="2590800"/>
            <a:ext cx="2514600" cy="457200"/>
          </a:xfrm>
          <a:prstGeom prst="wedgeRectCallout">
            <a:avLst>
              <a:gd name="adj1" fmla="val -33904"/>
              <a:gd name="adj2" fmla="val 156686"/>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0" tIns="0" rIns="0" bIns="0" anchor="ctr"/>
          <a:lstStyle/>
          <a:p>
            <a:pPr algn="ctr" eaLnBrk="0" hangingPunct="0">
              <a:spcBef>
                <a:spcPct val="40000"/>
              </a:spcBef>
              <a:defRPr/>
            </a:pPr>
            <a:r>
              <a:rPr lang="en-US" sz="1100" dirty="0">
                <a:solidFill>
                  <a:schemeClr val="tx1"/>
                </a:solidFill>
                <a:latin typeface="Calibri" pitchFamily="34" charset="0"/>
              </a:rPr>
              <a:t>This represents Throughput for Array-2 For Q2-08 in the Phoenix Data Center.</a:t>
            </a:r>
          </a:p>
        </p:txBody>
      </p:sp>
      <p:sp>
        <p:nvSpPr>
          <p:cNvPr id="9" name="Rectangular Callout 8"/>
          <p:cNvSpPr/>
          <p:nvPr/>
        </p:nvSpPr>
        <p:spPr bwMode="auto">
          <a:xfrm>
            <a:off x="6595732" y="3255334"/>
            <a:ext cx="2395868" cy="457200"/>
          </a:xfrm>
          <a:prstGeom prst="wedgeRectCallout">
            <a:avLst>
              <a:gd name="adj1" fmla="val -32636"/>
              <a:gd name="adj2" fmla="val 138081"/>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lIns="0" tIns="0" rIns="0" bIns="0" anchor="ctr"/>
          <a:lstStyle/>
          <a:p>
            <a:pPr algn="ctr" eaLnBrk="0" hangingPunct="0">
              <a:spcBef>
                <a:spcPct val="40000"/>
              </a:spcBef>
              <a:defRPr/>
            </a:pPr>
            <a:r>
              <a:rPr lang="en-US" sz="1100" dirty="0">
                <a:solidFill>
                  <a:schemeClr val="tx1"/>
                </a:solidFill>
                <a:latin typeface="Calibri" pitchFamily="34" charset="0"/>
              </a:rPr>
              <a:t>This represents Throughput for Array-3 For Q3-08 in the Denver Data Center.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bg/>
                                          </p:spTgt>
                                        </p:tgtEl>
                                        <p:attrNameLst>
                                          <p:attrName>style.visibility</p:attrName>
                                        </p:attrNameLst>
                                      </p:cBhvr>
                                      <p:to>
                                        <p:strVal val="visible"/>
                                      </p:to>
                                    </p:set>
                                    <p:animEffect transition="in" filter="fade">
                                      <p:cBhvr>
                                        <p:cTn id="7" dur="2000"/>
                                        <p:tgtEl>
                                          <p:spTgt spid="8">
                                            <p:bg/>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2000"/>
                                        <p:tgtEl>
                                          <p:spTgt spid="8">
                                            <p:txEl>
                                              <p:pRg st="0" end="0"/>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9">
                                            <p:bg/>
                                          </p:spTgt>
                                        </p:tgtEl>
                                        <p:attrNameLst>
                                          <p:attrName>style.visibility</p:attrName>
                                        </p:attrNameLst>
                                      </p:cBhvr>
                                      <p:to>
                                        <p:strVal val="visible"/>
                                      </p:to>
                                    </p:set>
                                    <p:animEffect transition="in" filter="fade">
                                      <p:cBhvr>
                                        <p:cTn id="15" dur="2000"/>
                                        <p:tgtEl>
                                          <p:spTgt spid="9">
                                            <p:bg/>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animEffect transition="in" filter="fade">
                                      <p:cBhvr>
                                        <p:cTn id="19"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animBg="1"/>
      <p:bldP spid="9" grpId="0" build="allAtOnce"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 for Storage –</a:t>
            </a:r>
            <a:br>
              <a:rPr lang="en-US" dirty="0" smtClean="0"/>
            </a:br>
            <a:r>
              <a:rPr lang="en-US" dirty="0" smtClean="0"/>
              <a:t>Sample Trending Dashboard</a:t>
            </a:r>
            <a:endParaRPr lang="en-US" dirty="0"/>
          </a:p>
        </p:txBody>
      </p:sp>
      <p:pic>
        <p:nvPicPr>
          <p:cNvPr id="4" name="Picture 3" descr="Storage Dashboard Trends.JPG"/>
          <p:cNvPicPr>
            <a:picLocks noChangeAspect="1"/>
          </p:cNvPicPr>
          <p:nvPr/>
        </p:nvPicPr>
        <p:blipFill>
          <a:blip r:embed="rId3"/>
          <a:stretch>
            <a:fillRect/>
          </a:stretch>
        </p:blipFill>
        <p:spPr>
          <a:xfrm>
            <a:off x="0" y="914400"/>
            <a:ext cx="9144000" cy="5943600"/>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 for Storage –</a:t>
            </a:r>
            <a:br>
              <a:rPr lang="en-US" dirty="0" smtClean="0"/>
            </a:br>
            <a:r>
              <a:rPr lang="en-US" dirty="0" smtClean="0"/>
              <a:t>Usable Storage Trending Drilldown</a:t>
            </a:r>
            <a:endParaRPr lang="en-US" dirty="0"/>
          </a:p>
        </p:txBody>
      </p:sp>
      <p:pic>
        <p:nvPicPr>
          <p:cNvPr id="4" name="Picture 3" descr="StorageTrendsUsableTB.GIF"/>
          <p:cNvPicPr>
            <a:picLocks noChangeAspect="1"/>
          </p:cNvPicPr>
          <p:nvPr/>
        </p:nvPicPr>
        <p:blipFill>
          <a:blip r:embed="rId3"/>
          <a:stretch>
            <a:fillRect/>
          </a:stretch>
        </p:blipFill>
        <p:spPr>
          <a:xfrm>
            <a:off x="0" y="1066800"/>
            <a:ext cx="9160329" cy="5486400"/>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 for Storage –</a:t>
            </a:r>
            <a:br>
              <a:rPr lang="en-US" dirty="0" smtClean="0"/>
            </a:br>
            <a:r>
              <a:rPr lang="en-US" dirty="0" smtClean="0"/>
              <a:t>Sample Executive Dashboard</a:t>
            </a:r>
            <a:endParaRPr lang="en-US" dirty="0"/>
          </a:p>
        </p:txBody>
      </p:sp>
      <p:pic>
        <p:nvPicPr>
          <p:cNvPr id="4" name="Picture 3" descr="ExecutiveDashboard.GIF"/>
          <p:cNvPicPr>
            <a:picLocks noChangeAspect="1"/>
          </p:cNvPicPr>
          <p:nvPr/>
        </p:nvPicPr>
        <p:blipFill>
          <a:blip r:embed="rId3"/>
          <a:stretch>
            <a:fillRect/>
          </a:stretch>
        </p:blipFill>
        <p:spPr>
          <a:xfrm>
            <a:off x="0" y="1066800"/>
            <a:ext cx="9296400" cy="579120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 for Storage –</a:t>
            </a:r>
            <a:br>
              <a:rPr lang="en-US" dirty="0" smtClean="0"/>
            </a:br>
            <a:r>
              <a:rPr lang="en-US" dirty="0" smtClean="0"/>
              <a:t>Sample Executive Dashboard #2</a:t>
            </a:r>
            <a:endParaRPr lang="en-US" dirty="0"/>
          </a:p>
        </p:txBody>
      </p:sp>
      <p:pic>
        <p:nvPicPr>
          <p:cNvPr id="5" name="Picture 4" descr="Sample Dashboard Interactive.JPG"/>
          <p:cNvPicPr>
            <a:picLocks noChangeAspect="1"/>
          </p:cNvPicPr>
          <p:nvPr/>
        </p:nvPicPr>
        <p:blipFill>
          <a:blip r:embed="rId3"/>
          <a:stretch>
            <a:fillRect/>
          </a:stretch>
        </p:blipFill>
        <p:spPr>
          <a:xfrm>
            <a:off x="0" y="990600"/>
            <a:ext cx="9144000" cy="586740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 for Storage –</a:t>
            </a:r>
            <a:br>
              <a:rPr lang="en-US" dirty="0" smtClean="0"/>
            </a:br>
            <a:r>
              <a:rPr lang="en-US" dirty="0" smtClean="0"/>
              <a:t>Sample Manager Dashboard</a:t>
            </a:r>
            <a:endParaRPr lang="en-US" dirty="0"/>
          </a:p>
        </p:txBody>
      </p:sp>
      <p:pic>
        <p:nvPicPr>
          <p:cNvPr id="6" name="Picture 5" descr="Sample Managerial Dashboard.jpg"/>
          <p:cNvPicPr>
            <a:picLocks noChangeAspect="1"/>
          </p:cNvPicPr>
          <p:nvPr/>
        </p:nvPicPr>
        <p:blipFill>
          <a:blip r:embed="rId3"/>
          <a:stretch>
            <a:fillRect/>
          </a:stretch>
        </p:blipFill>
        <p:spPr>
          <a:xfrm>
            <a:off x="0" y="1219201"/>
            <a:ext cx="9144000" cy="5638800"/>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 for Storage –</a:t>
            </a:r>
            <a:br>
              <a:rPr lang="en-US" dirty="0" smtClean="0"/>
            </a:br>
            <a:r>
              <a:rPr lang="en-US" dirty="0" smtClean="0"/>
              <a:t>Sample Application Dashboard</a:t>
            </a:r>
            <a:endParaRPr lang="en-US" dirty="0"/>
          </a:p>
        </p:txBody>
      </p:sp>
      <p:pic>
        <p:nvPicPr>
          <p:cNvPr id="5" name="Picture 4" descr="StorageApplicationView.GIF"/>
          <p:cNvPicPr>
            <a:picLocks noChangeAspect="1"/>
          </p:cNvPicPr>
          <p:nvPr/>
        </p:nvPicPr>
        <p:blipFill>
          <a:blip r:embed="rId3"/>
          <a:stretch>
            <a:fillRect/>
          </a:stretch>
        </p:blipFill>
        <p:spPr>
          <a:xfrm>
            <a:off x="23812" y="1219200"/>
            <a:ext cx="9096375" cy="5029199"/>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 for Storage –</a:t>
            </a:r>
            <a:br>
              <a:rPr lang="en-US" dirty="0" smtClean="0"/>
            </a:br>
            <a:r>
              <a:rPr lang="en-US" dirty="0" smtClean="0"/>
              <a:t>Storage Usage Trending Dashboard</a:t>
            </a:r>
            <a:endParaRPr lang="en-US" dirty="0"/>
          </a:p>
        </p:txBody>
      </p:sp>
      <p:pic>
        <p:nvPicPr>
          <p:cNvPr id="4" name="Picture 3" descr="StorageTrendsAllTypes.GIF"/>
          <p:cNvPicPr>
            <a:picLocks noChangeAspect="1"/>
          </p:cNvPicPr>
          <p:nvPr/>
        </p:nvPicPr>
        <p:blipFill>
          <a:blip r:embed="rId3"/>
          <a:stretch>
            <a:fillRect/>
          </a:stretch>
        </p:blipFill>
        <p:spPr>
          <a:xfrm>
            <a:off x="0" y="1062488"/>
            <a:ext cx="9144000" cy="5633588"/>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 for Storage –</a:t>
            </a:r>
            <a:br>
              <a:rPr lang="en-US" dirty="0" smtClean="0"/>
            </a:br>
            <a:r>
              <a:rPr lang="en-US" dirty="0" smtClean="0"/>
              <a:t>Storage Usage Trending Drilldown By Month</a:t>
            </a:r>
            <a:endParaRPr lang="en-US" dirty="0"/>
          </a:p>
        </p:txBody>
      </p:sp>
      <p:pic>
        <p:nvPicPr>
          <p:cNvPr id="5" name="Picture 4" descr="StorageTrendsByMonth.GIF"/>
          <p:cNvPicPr>
            <a:picLocks noChangeAspect="1"/>
          </p:cNvPicPr>
          <p:nvPr/>
        </p:nvPicPr>
        <p:blipFill>
          <a:blip r:embed="rId3"/>
          <a:stretch>
            <a:fillRect/>
          </a:stretch>
        </p:blipFill>
        <p:spPr>
          <a:xfrm>
            <a:off x="-1" y="1066800"/>
            <a:ext cx="9144001" cy="5791200"/>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8"/>
          <p:cNvSpPr>
            <a:spLocks noGrp="1" noChangeArrowheads="1"/>
          </p:cNvSpPr>
          <p:nvPr>
            <p:ph type="title"/>
          </p:nvPr>
        </p:nvSpPr>
        <p:spPr/>
        <p:txBody>
          <a:bodyPr/>
          <a:lstStyle/>
          <a:p>
            <a:r>
              <a:rPr lang="en-US" smtClean="0"/>
              <a:t/>
            </a:r>
            <a:br>
              <a:rPr lang="en-US" smtClean="0"/>
            </a:br>
            <a:r>
              <a:rPr lang="en-US" smtClean="0"/>
              <a:t>Storage Classifications Breakdown</a:t>
            </a:r>
          </a:p>
        </p:txBody>
      </p:sp>
      <p:pic>
        <p:nvPicPr>
          <p:cNvPr id="25602" name="Content Placeholder 4" descr="StorageTypes_Breakdown_example2.jpg"/>
          <p:cNvPicPr>
            <a:picLocks noGrp="1" noChangeAspect="1"/>
          </p:cNvPicPr>
          <p:nvPr>
            <p:ph idx="1"/>
          </p:nvPr>
        </p:nvPicPr>
        <p:blipFill>
          <a:blip r:embed="rId3"/>
          <a:srcRect/>
          <a:stretch>
            <a:fillRect/>
          </a:stretch>
        </p:blipFill>
        <p:spPr>
          <a:xfrm>
            <a:off x="685800" y="1314450"/>
            <a:ext cx="6972300" cy="5348288"/>
          </a:xfrm>
        </p:spPr>
      </p:pic>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ChangeArrowheads="1"/>
          </p:cNvSpPr>
          <p:nvPr/>
        </p:nvSpPr>
        <p:spPr bwMode="auto">
          <a:xfrm>
            <a:off x="595313" y="1295400"/>
            <a:ext cx="7862887" cy="5562600"/>
          </a:xfrm>
          <a:prstGeom prst="rect">
            <a:avLst/>
          </a:prstGeom>
          <a:noFill/>
          <a:ln w="9525">
            <a:noFill/>
            <a:miter lim="800000"/>
            <a:headEnd/>
            <a:tailEnd/>
          </a:ln>
          <a:effectLst/>
        </p:spPr>
        <p:txBody>
          <a:bodyPr lIns="0" tIns="0" rIns="0" bIns="0" anchor="t"/>
          <a:lstStyle/>
          <a:p>
            <a:pPr marL="231775" indent="-457200" algn="l">
              <a:spcBef>
                <a:spcPts val="600"/>
              </a:spcBef>
              <a:buClr>
                <a:srgbClr val="5FB10D"/>
              </a:buClr>
              <a:buFont typeface="Wingdings" pitchFamily="2" charset="2"/>
              <a:buChar char="q"/>
            </a:pPr>
            <a:endParaRPr lang="en-US" dirty="0"/>
          </a:p>
        </p:txBody>
      </p:sp>
      <p:sp>
        <p:nvSpPr>
          <p:cNvPr id="257027" name="Rectangle 3"/>
          <p:cNvSpPr>
            <a:spLocks noGrp="1" noChangeArrowheads="1"/>
          </p:cNvSpPr>
          <p:nvPr>
            <p:ph type="title"/>
          </p:nvPr>
        </p:nvSpPr>
        <p:spPr/>
        <p:txBody>
          <a:bodyPr/>
          <a:lstStyle/>
          <a:p>
            <a:r>
              <a:rPr lang="en-US" dirty="0" smtClean="0"/>
              <a:t>Solution </a:t>
            </a:r>
            <a:r>
              <a:rPr lang="en-US" dirty="0" smtClean="0"/>
              <a:t>Value Summary</a:t>
            </a:r>
            <a:endParaRPr lang="en-US" dirty="0"/>
          </a:p>
        </p:txBody>
      </p:sp>
      <p:sp>
        <p:nvSpPr>
          <p:cNvPr id="4" name="TextBox 3"/>
          <p:cNvSpPr txBox="1"/>
          <p:nvPr/>
        </p:nvSpPr>
        <p:spPr>
          <a:xfrm>
            <a:off x="609600" y="1066800"/>
            <a:ext cx="7620000" cy="5632311"/>
          </a:xfrm>
          <a:prstGeom prst="rect">
            <a:avLst/>
          </a:prstGeom>
          <a:solidFill>
            <a:schemeClr val="accent1">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l"/>
            <a:r>
              <a:rPr lang="en-US" dirty="0" smtClean="0">
                <a:solidFill>
                  <a:schemeClr val="tx1"/>
                </a:solidFill>
              </a:rPr>
              <a:t>Primary: </a:t>
            </a:r>
          </a:p>
          <a:p>
            <a:pPr marL="463550" indent="-463550" algn="l">
              <a:buClr>
                <a:srgbClr val="008000"/>
              </a:buClr>
              <a:buFont typeface="Wingdings" pitchFamily="2" charset="2"/>
              <a:buChar char="v"/>
            </a:pPr>
            <a:r>
              <a:rPr lang="en-US" b="1" dirty="0" smtClean="0">
                <a:solidFill>
                  <a:schemeClr val="tx1"/>
                </a:solidFill>
              </a:rPr>
              <a:t>Automated Surfacing of Capacity and Performance Data:  </a:t>
            </a:r>
            <a:r>
              <a:rPr lang="en-US" dirty="0" smtClean="0">
                <a:solidFill>
                  <a:schemeClr val="tx1"/>
                </a:solidFill>
              </a:rPr>
              <a:t>Reduce time wasted on manually aggregating data for weekly, monthly, quarterly, and annual reports.</a:t>
            </a:r>
          </a:p>
          <a:p>
            <a:pPr marL="463550" indent="-463550" algn="l">
              <a:buClr>
                <a:srgbClr val="008000"/>
              </a:buClr>
              <a:buFont typeface="Wingdings" pitchFamily="2" charset="2"/>
              <a:buChar char="v"/>
            </a:pPr>
            <a:r>
              <a:rPr lang="en-US" b="1" dirty="0" smtClean="0">
                <a:solidFill>
                  <a:schemeClr val="tx1"/>
                </a:solidFill>
              </a:rPr>
              <a:t>Identify Opportunities for Storage Consolidation/Reclamation:  </a:t>
            </a:r>
            <a:r>
              <a:rPr lang="en-US" dirty="0" smtClean="0">
                <a:solidFill>
                  <a:schemeClr val="tx1"/>
                </a:solidFill>
              </a:rPr>
              <a:t>Identify over-allocated systems and applications.</a:t>
            </a:r>
          </a:p>
          <a:p>
            <a:pPr marL="463550" indent="-463550" algn="l">
              <a:buClr>
                <a:srgbClr val="008000"/>
              </a:buClr>
              <a:buFont typeface="Wingdings" pitchFamily="2" charset="2"/>
              <a:buChar char="v"/>
            </a:pPr>
            <a:r>
              <a:rPr lang="en-US" b="1" dirty="0" smtClean="0">
                <a:solidFill>
                  <a:schemeClr val="tx1"/>
                </a:solidFill>
              </a:rPr>
              <a:t>Automate Chargeback/Memoback Mechanisms:  </a:t>
            </a:r>
            <a:r>
              <a:rPr lang="en-US" dirty="0" smtClean="0">
                <a:solidFill>
                  <a:schemeClr val="tx1"/>
                </a:solidFill>
              </a:rPr>
              <a:t>Integrate with accounting/ERP systems to automate </a:t>
            </a:r>
            <a:r>
              <a:rPr lang="en-US" dirty="0" err="1" smtClean="0">
                <a:solidFill>
                  <a:schemeClr val="tx1"/>
                </a:solidFill>
              </a:rPr>
              <a:t>chargebacks</a:t>
            </a:r>
            <a:r>
              <a:rPr lang="en-US" dirty="0" smtClean="0">
                <a:solidFill>
                  <a:schemeClr val="tx1"/>
                </a:solidFill>
              </a:rPr>
              <a:t>.</a:t>
            </a:r>
          </a:p>
          <a:p>
            <a:pPr marL="463550" indent="-463550" algn="l">
              <a:buClr>
                <a:srgbClr val="008000"/>
              </a:buClr>
              <a:buFont typeface="Wingdings" pitchFamily="2" charset="2"/>
              <a:buChar char="v"/>
            </a:pPr>
            <a:r>
              <a:rPr lang="en-US" b="1" dirty="0" smtClean="0">
                <a:solidFill>
                  <a:schemeClr val="tx1"/>
                </a:solidFill>
              </a:rPr>
              <a:t>Accurately Forecast, Trend, and Plan for Budget Allocations:  </a:t>
            </a:r>
            <a:r>
              <a:rPr lang="en-US" dirty="0" smtClean="0">
                <a:solidFill>
                  <a:schemeClr val="tx1"/>
                </a:solidFill>
              </a:rPr>
              <a:t>Leverage the wealth of data to accurately plan and forecast capacity growth and associated costs.</a:t>
            </a:r>
            <a:endParaRPr lang="en-US" b="1" dirty="0" smtClean="0">
              <a:solidFill>
                <a:schemeClr val="tx1"/>
              </a:solidFill>
            </a:endParaRPr>
          </a:p>
          <a:p>
            <a:pPr marL="463550" indent="-463550" algn="l"/>
            <a:endParaRPr lang="en-US" dirty="0" smtClean="0">
              <a:solidFill>
                <a:schemeClr val="tx1"/>
              </a:solidFill>
            </a:endParaRPr>
          </a:p>
          <a:p>
            <a:pPr marL="463550" indent="-463550" algn="l"/>
            <a:r>
              <a:rPr lang="en-US" dirty="0" smtClean="0">
                <a:solidFill>
                  <a:schemeClr val="tx1"/>
                </a:solidFill>
              </a:rPr>
              <a:t>Secondary:</a:t>
            </a:r>
          </a:p>
          <a:p>
            <a:pPr marL="463550" indent="-463550" algn="l">
              <a:buClr>
                <a:srgbClr val="008000"/>
              </a:buClr>
              <a:buFont typeface="Wingdings" pitchFamily="2" charset="2"/>
              <a:buChar char="v"/>
            </a:pPr>
            <a:r>
              <a:rPr lang="en-US" b="1" dirty="0" smtClean="0">
                <a:solidFill>
                  <a:schemeClr val="tx1"/>
                </a:solidFill>
              </a:rPr>
              <a:t>Identify </a:t>
            </a:r>
            <a:r>
              <a:rPr lang="en-US" b="1" dirty="0" err="1" smtClean="0">
                <a:solidFill>
                  <a:schemeClr val="tx1"/>
                </a:solidFill>
              </a:rPr>
              <a:t>Mis</a:t>
            </a:r>
            <a:r>
              <a:rPr lang="en-US" b="1" dirty="0" smtClean="0">
                <a:solidFill>
                  <a:schemeClr val="tx1"/>
                </a:solidFill>
              </a:rPr>
              <a:t>-Configured Agents or Management Software</a:t>
            </a:r>
            <a:r>
              <a:rPr lang="en-US" dirty="0" smtClean="0">
                <a:solidFill>
                  <a:schemeClr val="tx1"/>
                </a:solidFill>
              </a:rPr>
              <a:t>: The transparency and depth of data presented can un-earth problems in the underlying storage management software or data collection agents.</a:t>
            </a:r>
            <a:endParaRPr lang="en-US" dirty="0">
              <a:solidFill>
                <a:schemeClr val="tx1"/>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p:txBody>
          <a:bodyPr/>
          <a:lstStyle/>
          <a:p>
            <a:r>
              <a:rPr lang="en-US" dirty="0" smtClean="0">
                <a:solidFill>
                  <a:schemeClr val="tx1"/>
                </a:solidFill>
              </a:rPr>
              <a:t>Technology platform overview</a:t>
            </a:r>
            <a:endParaRPr lang="en-US" dirty="0">
              <a:solidFill>
                <a:schemeClr val="tx1"/>
              </a:solidFill>
            </a:endParaRPr>
          </a:p>
        </p:txBody>
      </p:sp>
      <p:sp>
        <p:nvSpPr>
          <p:cNvPr id="2" name="Title 1"/>
          <p:cNvSpPr>
            <a:spLocks noGrp="1"/>
          </p:cNvSpPr>
          <p:nvPr>
            <p:ph type="title"/>
          </p:nvPr>
        </p:nvSpPr>
        <p:spPr/>
        <p:txBody>
          <a:bodyPr/>
          <a:lstStyle/>
          <a:p>
            <a:r>
              <a:rPr lang="en-US" dirty="0" smtClean="0"/>
              <a:t>Solution Architecture &amp; Technology Platform</a:t>
            </a:r>
            <a:endParaRPr lang="en-US" dirty="0"/>
          </a:p>
        </p:txBody>
      </p:sp>
      <p:pic>
        <p:nvPicPr>
          <p:cNvPr id="5" name="Picture 2" descr="Enterasys_picture"/>
          <p:cNvPicPr>
            <a:picLocks noChangeAspect="1" noChangeArrowheads="1"/>
          </p:cNvPicPr>
          <p:nvPr/>
        </p:nvPicPr>
        <p:blipFill>
          <a:blip r:embed="rId2"/>
          <a:srcRect l="8005"/>
          <a:stretch>
            <a:fillRect/>
          </a:stretch>
        </p:blipFill>
        <p:spPr bwMode="auto">
          <a:xfrm>
            <a:off x="5486400" y="1219200"/>
            <a:ext cx="2667000" cy="182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bwMode="auto">
          <a:xfrm>
            <a:off x="0" y="990600"/>
            <a:ext cx="9144000" cy="58674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p:txBody>
          <a:bodyPr/>
          <a:lstStyle/>
          <a:p>
            <a:r>
              <a:rPr lang="en-US" dirty="0" smtClean="0"/>
              <a:t>Microsoft BI – Ready for the Masses</a:t>
            </a:r>
            <a:endParaRPr lang="en-US" dirty="0"/>
          </a:p>
        </p:txBody>
      </p:sp>
      <p:pic>
        <p:nvPicPr>
          <p:cNvPr id="4" name="Picture 2" descr="clear-shadow-line"/>
          <p:cNvPicPr>
            <a:picLocks noChangeAspect="1" noChangeArrowheads="1"/>
          </p:cNvPicPr>
          <p:nvPr/>
        </p:nvPicPr>
        <p:blipFill>
          <a:blip r:embed="rId4"/>
          <a:srcRect/>
          <a:stretch>
            <a:fillRect/>
          </a:stretch>
        </p:blipFill>
        <p:spPr bwMode="auto">
          <a:xfrm>
            <a:off x="0" y="4033838"/>
            <a:ext cx="9667875" cy="390525"/>
          </a:xfrm>
          <a:prstGeom prst="rect">
            <a:avLst/>
          </a:prstGeom>
          <a:noFill/>
        </p:spPr>
      </p:pic>
      <p:pic>
        <p:nvPicPr>
          <p:cNvPr id="5" name="Picture 3"/>
          <p:cNvPicPr>
            <a:picLocks noChangeAspect="1" noChangeArrowheads="1"/>
          </p:cNvPicPr>
          <p:nvPr/>
        </p:nvPicPr>
        <p:blipFill>
          <a:blip r:embed="rId5"/>
          <a:srcRect/>
          <a:stretch>
            <a:fillRect/>
          </a:stretch>
        </p:blipFill>
        <p:spPr bwMode="auto">
          <a:xfrm>
            <a:off x="0" y="2171700"/>
            <a:ext cx="7315200" cy="1978025"/>
          </a:xfrm>
          <a:prstGeom prst="rect">
            <a:avLst/>
          </a:prstGeom>
          <a:noFill/>
          <a:ln w="9525" algn="ctr">
            <a:noFill/>
            <a:miter lim="800000"/>
            <a:headEnd/>
            <a:tailEnd/>
          </a:ln>
          <a:effectLst/>
        </p:spPr>
      </p:pic>
      <p:sp>
        <p:nvSpPr>
          <p:cNvPr id="6" name="Text Box 4"/>
          <p:cNvSpPr txBox="1">
            <a:spLocks noChangeArrowheads="1"/>
          </p:cNvSpPr>
          <p:nvPr/>
        </p:nvSpPr>
        <p:spPr bwMode="auto">
          <a:xfrm>
            <a:off x="382588" y="2463800"/>
            <a:ext cx="4624387" cy="1421928"/>
          </a:xfrm>
          <a:prstGeom prst="rect">
            <a:avLst/>
          </a:prstGeom>
          <a:noFill/>
          <a:ln w="12700" algn="ctr">
            <a:noFill/>
            <a:miter lim="800000"/>
            <a:headEnd type="none" w="sm" len="sm"/>
            <a:tailEnd type="none" w="sm" len="sm"/>
          </a:ln>
          <a:effectLst/>
        </p:spPr>
        <p:txBody>
          <a:bodyPr>
            <a:spAutoFit/>
          </a:bodyPr>
          <a:lstStyle/>
          <a:p>
            <a:pPr>
              <a:lnSpc>
                <a:spcPct val="90000"/>
              </a:lnSpc>
              <a:spcBef>
                <a:spcPct val="30000"/>
              </a:spcBef>
            </a:pPr>
            <a:r>
              <a:rPr lang="en-US" sz="2400" b="0" dirty="0">
                <a:solidFill>
                  <a:schemeClr val="tx1"/>
                </a:solidFill>
                <a:effectLst>
                  <a:outerShdw blurRad="38100" dist="38100" dir="2700000" algn="tl">
                    <a:srgbClr val="000000"/>
                  </a:outerShdw>
                </a:effectLst>
              </a:rPr>
              <a:t>Improving organizations </a:t>
            </a:r>
            <a:br>
              <a:rPr lang="en-US" sz="2400" b="0" dirty="0">
                <a:solidFill>
                  <a:schemeClr val="tx1"/>
                </a:solidFill>
                <a:effectLst>
                  <a:outerShdw blurRad="38100" dist="38100" dir="2700000" algn="tl">
                    <a:srgbClr val="000000"/>
                  </a:outerShdw>
                </a:effectLst>
              </a:rPr>
            </a:br>
            <a:r>
              <a:rPr lang="en-US" sz="2400" b="0" dirty="0">
                <a:solidFill>
                  <a:schemeClr val="tx1"/>
                </a:solidFill>
                <a:effectLst>
                  <a:outerShdw blurRad="38100" dist="38100" dir="2700000" algn="tl">
                    <a:srgbClr val="000000"/>
                  </a:outerShdw>
                </a:effectLst>
              </a:rPr>
              <a:t>by providing insights to </a:t>
            </a:r>
            <a:r>
              <a:rPr lang="en-US" sz="2400" b="0" dirty="0">
                <a:solidFill>
                  <a:schemeClr val="accent1"/>
                </a:solidFill>
                <a:effectLst>
                  <a:outerShdw blurRad="38100" dist="38100" dir="2700000" algn="tl">
                    <a:srgbClr val="000000"/>
                  </a:outerShdw>
                </a:effectLst>
              </a:rPr>
              <a:t>all </a:t>
            </a:r>
            <a:r>
              <a:rPr lang="en-US" sz="2400" b="0" dirty="0">
                <a:solidFill>
                  <a:schemeClr val="tx1"/>
                </a:solidFill>
                <a:effectLst>
                  <a:outerShdw blurRad="38100" dist="38100" dir="2700000" algn="tl">
                    <a:srgbClr val="000000"/>
                  </a:outerShdw>
                </a:effectLst>
              </a:rPr>
              <a:t>personnel leading to better, faster, more relevant decisions</a:t>
            </a:r>
          </a:p>
        </p:txBody>
      </p:sp>
      <p:pic>
        <p:nvPicPr>
          <p:cNvPr id="7" name="Picture 5" descr="sl03_anim1"/>
          <p:cNvPicPr>
            <a:picLocks noChangeAspect="1" noChangeArrowheads="1"/>
          </p:cNvPicPr>
          <p:nvPr/>
        </p:nvPicPr>
        <p:blipFill>
          <a:blip r:embed="rId6"/>
          <a:srcRect/>
          <a:stretch>
            <a:fillRect/>
          </a:stretch>
        </p:blipFill>
        <p:spPr bwMode="auto">
          <a:xfrm>
            <a:off x="5486400" y="3338513"/>
            <a:ext cx="3611563" cy="2919412"/>
          </a:xfrm>
          <a:prstGeom prst="rect">
            <a:avLst/>
          </a:prstGeom>
          <a:noFill/>
        </p:spPr>
      </p:pic>
      <p:pic>
        <p:nvPicPr>
          <p:cNvPr id="8" name="Picture 6" descr="sl03_anim2"/>
          <p:cNvPicPr>
            <a:picLocks noChangeAspect="1" noChangeArrowheads="1"/>
          </p:cNvPicPr>
          <p:nvPr/>
        </p:nvPicPr>
        <p:blipFill>
          <a:blip r:embed="rId7"/>
          <a:srcRect/>
          <a:stretch>
            <a:fillRect/>
          </a:stretch>
        </p:blipFill>
        <p:spPr bwMode="auto">
          <a:xfrm>
            <a:off x="5697538" y="2276475"/>
            <a:ext cx="3189287" cy="2085975"/>
          </a:xfrm>
          <a:prstGeom prst="rect">
            <a:avLst/>
          </a:prstGeom>
          <a:noFill/>
        </p:spPr>
      </p:pic>
      <p:pic>
        <p:nvPicPr>
          <p:cNvPr id="9" name="Picture 7" descr="sl03_anim3"/>
          <p:cNvPicPr>
            <a:picLocks noChangeAspect="1" noChangeArrowheads="1"/>
          </p:cNvPicPr>
          <p:nvPr/>
        </p:nvPicPr>
        <p:blipFill>
          <a:blip r:embed="rId8"/>
          <a:srcRect/>
          <a:stretch>
            <a:fillRect/>
          </a:stretch>
        </p:blipFill>
        <p:spPr bwMode="auto">
          <a:xfrm>
            <a:off x="5697538" y="619125"/>
            <a:ext cx="3189287" cy="3752850"/>
          </a:xfrm>
          <a:prstGeom prst="rect">
            <a:avLst/>
          </a:prstGeom>
          <a:noFill/>
        </p:spPr>
      </p:pic>
      <p:sp>
        <p:nvSpPr>
          <p:cNvPr id="10" name="Text Box 8"/>
          <p:cNvSpPr txBox="1">
            <a:spLocks noChangeArrowheads="1"/>
          </p:cNvSpPr>
          <p:nvPr/>
        </p:nvSpPr>
        <p:spPr bwMode="auto">
          <a:xfrm>
            <a:off x="0" y="4572000"/>
            <a:ext cx="5568950" cy="2308324"/>
          </a:xfrm>
          <a:prstGeom prst="rect">
            <a:avLst/>
          </a:prstGeom>
          <a:noFill/>
          <a:ln w="9525" algn="ctr">
            <a:noFill/>
            <a:miter lim="800000"/>
            <a:headEnd type="none" w="sm" len="sm"/>
            <a:tailEnd type="none" w="sm" len="sm"/>
          </a:ln>
          <a:effectLst/>
        </p:spPr>
        <p:txBody>
          <a:bodyPr wrap="square">
            <a:spAutoFit/>
          </a:bodyPr>
          <a:lstStyle/>
          <a:p>
            <a:pPr marL="342900" indent="-342900" algn="l">
              <a:lnSpc>
                <a:spcPct val="90000"/>
              </a:lnSpc>
              <a:spcBef>
                <a:spcPct val="30000"/>
              </a:spcBef>
              <a:buClr>
                <a:schemeClr val="tx2"/>
              </a:buClr>
              <a:buFont typeface="Wingdings 2" pitchFamily="18" charset="2"/>
              <a:buBlip>
                <a:blip r:embed="rId9"/>
              </a:buBlip>
            </a:pPr>
            <a:r>
              <a:rPr lang="en-US" sz="2000" dirty="0" smtClean="0">
                <a:solidFill>
                  <a:schemeClr val="tx1"/>
                </a:solidFill>
                <a:cs typeface="Arial" charset="0"/>
              </a:rPr>
              <a:t>2008 Leader in Gartner BI Magic Quadrant</a:t>
            </a:r>
          </a:p>
          <a:p>
            <a:pPr marL="342900" indent="-342900" algn="l">
              <a:lnSpc>
                <a:spcPct val="90000"/>
              </a:lnSpc>
              <a:spcBef>
                <a:spcPct val="30000"/>
              </a:spcBef>
              <a:buClr>
                <a:schemeClr val="tx2"/>
              </a:buClr>
              <a:buFont typeface="Wingdings 2" pitchFamily="18" charset="2"/>
              <a:buBlip>
                <a:blip r:embed="rId9"/>
              </a:buBlip>
            </a:pPr>
            <a:r>
              <a:rPr lang="en-US" sz="2000" dirty="0" smtClean="0">
                <a:solidFill>
                  <a:schemeClr val="tx1"/>
                </a:solidFill>
                <a:cs typeface="Arial" charset="0"/>
              </a:rPr>
              <a:t>Complete </a:t>
            </a:r>
            <a:r>
              <a:rPr lang="en-US" sz="2000" dirty="0">
                <a:solidFill>
                  <a:schemeClr val="tx1"/>
                </a:solidFill>
                <a:cs typeface="Arial" charset="0"/>
              </a:rPr>
              <a:t>and integrated BI offering </a:t>
            </a:r>
          </a:p>
          <a:p>
            <a:pPr marL="342900" indent="-342900" algn="l">
              <a:lnSpc>
                <a:spcPct val="90000"/>
              </a:lnSpc>
              <a:spcBef>
                <a:spcPct val="30000"/>
              </a:spcBef>
              <a:buClr>
                <a:schemeClr val="tx2"/>
              </a:buClr>
              <a:buFont typeface="Wingdings 2" pitchFamily="18" charset="2"/>
              <a:buBlip>
                <a:blip r:embed="rId9"/>
              </a:buBlip>
            </a:pPr>
            <a:r>
              <a:rPr lang="en-US" sz="2000" dirty="0">
                <a:solidFill>
                  <a:schemeClr val="tx1"/>
                </a:solidFill>
                <a:cs typeface="Arial" charset="0"/>
              </a:rPr>
              <a:t>Widespread delivery of intelligence through Microsoft Office </a:t>
            </a:r>
            <a:r>
              <a:rPr lang="en-US" dirty="0" smtClean="0">
                <a:solidFill>
                  <a:schemeClr val="tx1"/>
                </a:solidFill>
                <a:cs typeface="Arial" charset="0"/>
              </a:rPr>
              <a:t>products such as Excel</a:t>
            </a:r>
            <a:endParaRPr lang="en-US" sz="2000" dirty="0">
              <a:solidFill>
                <a:schemeClr val="tx1"/>
              </a:solidFill>
              <a:cs typeface="Arial" charset="0"/>
            </a:endParaRPr>
          </a:p>
          <a:p>
            <a:pPr marL="342900" indent="-342900" algn="l">
              <a:lnSpc>
                <a:spcPct val="90000"/>
              </a:lnSpc>
              <a:spcBef>
                <a:spcPct val="30000"/>
              </a:spcBef>
              <a:buClr>
                <a:schemeClr val="tx2"/>
              </a:buClr>
              <a:buFont typeface="Wingdings 2" pitchFamily="18" charset="2"/>
              <a:buBlip>
                <a:blip r:embed="rId9"/>
              </a:buBlip>
            </a:pPr>
            <a:r>
              <a:rPr lang="en-US" sz="2000" dirty="0">
                <a:solidFill>
                  <a:schemeClr val="tx1"/>
                </a:solidFill>
                <a:cs typeface="Arial" charset="0"/>
              </a:rPr>
              <a:t>Enterprise grade and affordable</a:t>
            </a:r>
          </a:p>
        </p:txBody>
      </p:sp>
      <p:sp>
        <p:nvSpPr>
          <p:cNvPr id="16" name="TextBox 15"/>
          <p:cNvSpPr txBox="1"/>
          <p:nvPr/>
        </p:nvSpPr>
        <p:spPr>
          <a:xfrm>
            <a:off x="5676781" y="6172200"/>
            <a:ext cx="816249" cy="461665"/>
          </a:xfrm>
          <a:prstGeom prst="rect">
            <a:avLst/>
          </a:prstGeom>
          <a:noFill/>
        </p:spPr>
        <p:txBody>
          <a:bodyPr wrap="none" rtlCol="0">
            <a:spAutoFit/>
          </a:bodyPr>
          <a:lstStyle/>
          <a:p>
            <a:r>
              <a:rPr lang="en-US" sz="2400" dirty="0" smtClean="0">
                <a:solidFill>
                  <a:schemeClr val="tx1"/>
                </a:solidFill>
              </a:rPr>
              <a:t>SQL</a:t>
            </a:r>
            <a:endParaRPr lang="en-US" sz="2400" dirty="0">
              <a:solidFill>
                <a:schemeClr val="tx1"/>
              </a:solidFill>
            </a:endParaRPr>
          </a:p>
        </p:txBody>
      </p:sp>
      <p:sp>
        <p:nvSpPr>
          <p:cNvPr id="17" name="TextBox 16"/>
          <p:cNvSpPr txBox="1"/>
          <p:nvPr/>
        </p:nvSpPr>
        <p:spPr>
          <a:xfrm>
            <a:off x="6819781" y="6172200"/>
            <a:ext cx="1090363" cy="461665"/>
          </a:xfrm>
          <a:prstGeom prst="rect">
            <a:avLst/>
          </a:prstGeom>
          <a:noFill/>
        </p:spPr>
        <p:txBody>
          <a:bodyPr wrap="none" rtlCol="0">
            <a:spAutoFit/>
          </a:bodyPr>
          <a:lstStyle/>
          <a:p>
            <a:r>
              <a:rPr lang="en-US" sz="2400" dirty="0" smtClean="0">
                <a:solidFill>
                  <a:schemeClr val="tx1"/>
                </a:solidFill>
              </a:rPr>
              <a:t>MOSS</a:t>
            </a:r>
            <a:endParaRPr lang="en-US" sz="2400" dirty="0">
              <a:solidFill>
                <a:schemeClr val="tx1"/>
              </a:solidFill>
            </a:endParaRPr>
          </a:p>
        </p:txBody>
      </p:sp>
      <p:sp>
        <p:nvSpPr>
          <p:cNvPr id="18" name="TextBox 17"/>
          <p:cNvSpPr txBox="1"/>
          <p:nvPr/>
        </p:nvSpPr>
        <p:spPr>
          <a:xfrm>
            <a:off x="8191381" y="6172200"/>
            <a:ext cx="800219" cy="461665"/>
          </a:xfrm>
          <a:prstGeom prst="rect">
            <a:avLst/>
          </a:prstGeom>
          <a:noFill/>
        </p:spPr>
        <p:txBody>
          <a:bodyPr wrap="none" rtlCol="0">
            <a:spAutoFit/>
          </a:bodyPr>
          <a:lstStyle/>
          <a:p>
            <a:r>
              <a:rPr lang="en-US" sz="2400" dirty="0" smtClean="0">
                <a:solidFill>
                  <a:schemeClr val="tx1"/>
                </a:solidFill>
              </a:rPr>
              <a:t>PPS</a:t>
            </a:r>
            <a:endParaRPr lang="en-US" sz="2400" dirty="0">
              <a:solidFill>
                <a:schemeClr val="tx1"/>
              </a:solidFill>
            </a:endParaRPr>
          </a:p>
        </p:txBody>
      </p:sp>
    </p:spTree>
    <p:custDataLst>
      <p:tags r:id="rId1"/>
    </p:custDataLst>
  </p:cSld>
  <p:clrMapOvr>
    <a:masterClrMapping/>
  </p:clrMapOvr>
  <p:transition advTm="7149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1000"/>
                                        <p:tgtEl>
                                          <p:spTgt spid="7"/>
                                        </p:tgtEl>
                                      </p:cBhvr>
                                    </p:animEffect>
                                  </p:childTnLst>
                                </p:cTn>
                              </p:par>
                            </p:childTnLst>
                          </p:cTn>
                        </p:par>
                        <p:par>
                          <p:cTn id="8" fill="hold">
                            <p:stCondLst>
                              <p:cond delay="1000"/>
                            </p:stCondLst>
                            <p:childTnLst>
                              <p:par>
                                <p:cTn id="9" presetID="10" presetClass="entr" presetSubtype="0" fill="hold" nodeType="afterEffect">
                                  <p:stCondLst>
                                    <p:cond delay="3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par>
                          <p:cTn id="12" fill="hold">
                            <p:stCondLst>
                              <p:cond delay="2300"/>
                            </p:stCondLst>
                            <p:childTnLst>
                              <p:par>
                                <p:cTn id="13" presetID="22" presetClass="entr" presetSubtype="4" fill="hold" nodeType="afterEffect">
                                  <p:stCondLst>
                                    <p:cond delay="30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p:cNvPicPr>
            <a:picLocks noChangeAspect="1" noChangeArrowheads="1"/>
          </p:cNvPicPr>
          <p:nvPr/>
        </p:nvPicPr>
        <p:blipFill>
          <a:blip r:embed="rId3"/>
          <a:srcRect/>
          <a:stretch>
            <a:fillRect/>
          </a:stretch>
        </p:blipFill>
        <p:spPr bwMode="auto">
          <a:xfrm>
            <a:off x="0" y="833438"/>
            <a:ext cx="9144000" cy="6018212"/>
          </a:xfrm>
          <a:prstGeom prst="rect">
            <a:avLst/>
          </a:prstGeom>
          <a:noFill/>
          <a:ln w="9525">
            <a:noFill/>
            <a:miter lim="800000"/>
            <a:headEnd/>
            <a:tailEnd/>
          </a:ln>
        </p:spPr>
      </p:pic>
      <p:grpSp>
        <p:nvGrpSpPr>
          <p:cNvPr id="2" name="Group 17"/>
          <p:cNvGrpSpPr>
            <a:grpSpLocks/>
          </p:cNvGrpSpPr>
          <p:nvPr/>
        </p:nvGrpSpPr>
        <p:grpSpPr bwMode="auto">
          <a:xfrm>
            <a:off x="0" y="3352800"/>
            <a:ext cx="9144000" cy="3505200"/>
            <a:chOff x="0" y="1958191"/>
            <a:chExt cx="9144000" cy="4899809"/>
          </a:xfrm>
        </p:grpSpPr>
        <p:sp>
          <p:nvSpPr>
            <p:cNvPr id="95" name="Freeform 9"/>
            <p:cNvSpPr>
              <a:spLocks/>
            </p:cNvSpPr>
            <p:nvPr/>
          </p:nvSpPr>
          <p:spPr bwMode="invGray">
            <a:xfrm>
              <a:off x="0" y="2774716"/>
              <a:ext cx="9144000" cy="4083284"/>
            </a:xfrm>
            <a:custGeom>
              <a:avLst/>
              <a:gdLst/>
              <a:ahLst/>
              <a:cxnLst>
                <a:cxn ang="0">
                  <a:pos x="6912" y="1510"/>
                </a:cxn>
                <a:cxn ang="0">
                  <a:pos x="0" y="1510"/>
                </a:cxn>
                <a:cxn ang="0">
                  <a:pos x="0" y="0"/>
                </a:cxn>
                <a:cxn ang="0">
                  <a:pos x="0" y="0"/>
                </a:cxn>
                <a:cxn ang="0">
                  <a:pos x="68" y="12"/>
                </a:cxn>
                <a:cxn ang="0">
                  <a:pos x="266" y="44"/>
                </a:cxn>
                <a:cxn ang="0">
                  <a:pos x="408" y="65"/>
                </a:cxn>
                <a:cxn ang="0">
                  <a:pos x="579" y="89"/>
                </a:cxn>
                <a:cxn ang="0">
                  <a:pos x="775" y="114"/>
                </a:cxn>
                <a:cxn ang="0">
                  <a:pos x="997" y="140"/>
                </a:cxn>
                <a:cxn ang="0">
                  <a:pos x="1241" y="166"/>
                </a:cxn>
                <a:cxn ang="0">
                  <a:pos x="1508" y="191"/>
                </a:cxn>
                <a:cxn ang="0">
                  <a:pos x="1793" y="215"/>
                </a:cxn>
                <a:cxn ang="0">
                  <a:pos x="1943" y="225"/>
                </a:cxn>
                <a:cxn ang="0">
                  <a:pos x="2099" y="236"/>
                </a:cxn>
                <a:cxn ang="0">
                  <a:pos x="2256" y="246"/>
                </a:cxn>
                <a:cxn ang="0">
                  <a:pos x="2420" y="255"/>
                </a:cxn>
                <a:cxn ang="0">
                  <a:pos x="2585" y="261"/>
                </a:cxn>
                <a:cxn ang="0">
                  <a:pos x="2756" y="268"/>
                </a:cxn>
                <a:cxn ang="0">
                  <a:pos x="2930" y="273"/>
                </a:cxn>
                <a:cxn ang="0">
                  <a:pos x="3106" y="277"/>
                </a:cxn>
                <a:cxn ang="0">
                  <a:pos x="3287" y="280"/>
                </a:cxn>
                <a:cxn ang="0">
                  <a:pos x="3470" y="280"/>
                </a:cxn>
                <a:cxn ang="0">
                  <a:pos x="3470" y="280"/>
                </a:cxn>
                <a:cxn ang="0">
                  <a:pos x="3652" y="280"/>
                </a:cxn>
                <a:cxn ang="0">
                  <a:pos x="3832" y="277"/>
                </a:cxn>
                <a:cxn ang="0">
                  <a:pos x="4009" y="273"/>
                </a:cxn>
                <a:cxn ang="0">
                  <a:pos x="4182" y="268"/>
                </a:cxn>
                <a:cxn ang="0">
                  <a:pos x="4352" y="261"/>
                </a:cxn>
                <a:cxn ang="0">
                  <a:pos x="4518" y="255"/>
                </a:cxn>
                <a:cxn ang="0">
                  <a:pos x="4680" y="246"/>
                </a:cxn>
                <a:cxn ang="0">
                  <a:pos x="4837" y="236"/>
                </a:cxn>
                <a:cxn ang="0">
                  <a:pos x="4991" y="225"/>
                </a:cxn>
                <a:cxn ang="0">
                  <a:pos x="5140" y="215"/>
                </a:cxn>
                <a:cxn ang="0">
                  <a:pos x="5423" y="191"/>
                </a:cxn>
                <a:cxn ang="0">
                  <a:pos x="5686" y="166"/>
                </a:cxn>
                <a:cxn ang="0">
                  <a:pos x="5928" y="140"/>
                </a:cxn>
                <a:cxn ang="0">
                  <a:pos x="6147" y="114"/>
                </a:cxn>
                <a:cxn ang="0">
                  <a:pos x="6342" y="89"/>
                </a:cxn>
                <a:cxn ang="0">
                  <a:pos x="6509" y="65"/>
                </a:cxn>
                <a:cxn ang="0">
                  <a:pos x="6651" y="44"/>
                </a:cxn>
                <a:cxn ang="0">
                  <a:pos x="6763" y="26"/>
                </a:cxn>
                <a:cxn ang="0">
                  <a:pos x="6845" y="12"/>
                </a:cxn>
                <a:cxn ang="0">
                  <a:pos x="6912" y="0"/>
                </a:cxn>
                <a:cxn ang="0">
                  <a:pos x="6912" y="1510"/>
                </a:cxn>
              </a:cxnLst>
              <a:rect l="0" t="0" r="r" b="b"/>
              <a:pathLst>
                <a:path w="6912" h="1510">
                  <a:moveTo>
                    <a:pt x="6912" y="1510"/>
                  </a:moveTo>
                  <a:lnTo>
                    <a:pt x="0" y="1510"/>
                  </a:lnTo>
                  <a:lnTo>
                    <a:pt x="0" y="0"/>
                  </a:lnTo>
                  <a:lnTo>
                    <a:pt x="0" y="0"/>
                  </a:lnTo>
                  <a:lnTo>
                    <a:pt x="68" y="12"/>
                  </a:lnTo>
                  <a:lnTo>
                    <a:pt x="266" y="44"/>
                  </a:lnTo>
                  <a:lnTo>
                    <a:pt x="408" y="65"/>
                  </a:lnTo>
                  <a:lnTo>
                    <a:pt x="579" y="89"/>
                  </a:lnTo>
                  <a:lnTo>
                    <a:pt x="775" y="114"/>
                  </a:lnTo>
                  <a:lnTo>
                    <a:pt x="997" y="140"/>
                  </a:lnTo>
                  <a:lnTo>
                    <a:pt x="1241" y="166"/>
                  </a:lnTo>
                  <a:lnTo>
                    <a:pt x="1508" y="191"/>
                  </a:lnTo>
                  <a:lnTo>
                    <a:pt x="1793" y="215"/>
                  </a:lnTo>
                  <a:lnTo>
                    <a:pt x="1943" y="225"/>
                  </a:lnTo>
                  <a:lnTo>
                    <a:pt x="2099" y="236"/>
                  </a:lnTo>
                  <a:lnTo>
                    <a:pt x="2256" y="246"/>
                  </a:lnTo>
                  <a:lnTo>
                    <a:pt x="2420" y="255"/>
                  </a:lnTo>
                  <a:lnTo>
                    <a:pt x="2585" y="261"/>
                  </a:lnTo>
                  <a:lnTo>
                    <a:pt x="2756" y="268"/>
                  </a:lnTo>
                  <a:lnTo>
                    <a:pt x="2930" y="273"/>
                  </a:lnTo>
                  <a:lnTo>
                    <a:pt x="3106" y="277"/>
                  </a:lnTo>
                  <a:lnTo>
                    <a:pt x="3287" y="280"/>
                  </a:lnTo>
                  <a:lnTo>
                    <a:pt x="3470" y="280"/>
                  </a:lnTo>
                  <a:lnTo>
                    <a:pt x="3470" y="280"/>
                  </a:lnTo>
                  <a:lnTo>
                    <a:pt x="3652" y="280"/>
                  </a:lnTo>
                  <a:lnTo>
                    <a:pt x="3832" y="277"/>
                  </a:lnTo>
                  <a:lnTo>
                    <a:pt x="4009" y="273"/>
                  </a:lnTo>
                  <a:lnTo>
                    <a:pt x="4182" y="268"/>
                  </a:lnTo>
                  <a:lnTo>
                    <a:pt x="4352" y="261"/>
                  </a:lnTo>
                  <a:lnTo>
                    <a:pt x="4518" y="255"/>
                  </a:lnTo>
                  <a:lnTo>
                    <a:pt x="4680" y="246"/>
                  </a:lnTo>
                  <a:lnTo>
                    <a:pt x="4837" y="236"/>
                  </a:lnTo>
                  <a:lnTo>
                    <a:pt x="4991" y="225"/>
                  </a:lnTo>
                  <a:lnTo>
                    <a:pt x="5140" y="215"/>
                  </a:lnTo>
                  <a:lnTo>
                    <a:pt x="5423" y="191"/>
                  </a:lnTo>
                  <a:lnTo>
                    <a:pt x="5686" y="166"/>
                  </a:lnTo>
                  <a:lnTo>
                    <a:pt x="5928" y="140"/>
                  </a:lnTo>
                  <a:lnTo>
                    <a:pt x="6147" y="114"/>
                  </a:lnTo>
                  <a:lnTo>
                    <a:pt x="6342" y="89"/>
                  </a:lnTo>
                  <a:lnTo>
                    <a:pt x="6509" y="65"/>
                  </a:lnTo>
                  <a:lnTo>
                    <a:pt x="6651" y="44"/>
                  </a:lnTo>
                  <a:lnTo>
                    <a:pt x="6763" y="26"/>
                  </a:lnTo>
                  <a:lnTo>
                    <a:pt x="6845" y="12"/>
                  </a:lnTo>
                  <a:lnTo>
                    <a:pt x="6912" y="0"/>
                  </a:lnTo>
                  <a:lnTo>
                    <a:pt x="6912" y="1510"/>
                  </a:lnTo>
                  <a:close/>
                </a:path>
              </a:pathLst>
            </a:custGeom>
            <a:gradFill flip="none" rotWithShape="1">
              <a:gsLst>
                <a:gs pos="0">
                  <a:srgbClr val="000000">
                    <a:alpha val="19000"/>
                  </a:srgbClr>
                </a:gs>
                <a:gs pos="50000">
                  <a:srgbClr val="000000">
                    <a:alpha val="52000"/>
                  </a:srgbClr>
                </a:gs>
                <a:gs pos="100000">
                  <a:srgbClr val="000000">
                    <a:alpha val="67000"/>
                  </a:srgbClr>
                </a:gs>
              </a:gsLst>
              <a:lin ang="162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09728" tIns="54864" rIns="109728" bIns="54864" anchor="ctr"/>
            <a:lstStyle/>
            <a:p>
              <a:pPr defTabSz="1305739" eaLnBrk="1" hangingPunct="1">
                <a:spcBef>
                  <a:spcPct val="0"/>
                </a:spcBef>
                <a:buClrTx/>
                <a:buSzTx/>
                <a:buFontTx/>
                <a:buNone/>
                <a:defRPr/>
              </a:pPr>
              <a:endParaRPr lang="en-US" sz="5700" dirty="0">
                <a:solidFill>
                  <a:srgbClr val="000000"/>
                </a:solidFill>
                <a:latin typeface="Segoe" pitchFamily="34" charset="0"/>
              </a:endParaRPr>
            </a:p>
          </p:txBody>
        </p:sp>
        <p:sp>
          <p:nvSpPr>
            <p:cNvPr id="98" name="Freeform 13"/>
            <p:cNvSpPr>
              <a:spLocks/>
            </p:cNvSpPr>
            <p:nvPr/>
          </p:nvSpPr>
          <p:spPr bwMode="invGray">
            <a:xfrm>
              <a:off x="0" y="1958191"/>
              <a:ext cx="9144000" cy="1498106"/>
            </a:xfrm>
            <a:custGeom>
              <a:avLst/>
              <a:gdLst/>
              <a:ahLst/>
              <a:cxnLst>
                <a:cxn ang="0">
                  <a:pos x="6912" y="267"/>
                </a:cxn>
                <a:cxn ang="0">
                  <a:pos x="6763" y="294"/>
                </a:cxn>
                <a:cxn ang="0">
                  <a:pos x="6512" y="333"/>
                </a:cxn>
                <a:cxn ang="0">
                  <a:pos x="6152" y="383"/>
                </a:cxn>
                <a:cxn ang="0">
                  <a:pos x="5693" y="438"/>
                </a:cxn>
                <a:cxn ang="0">
                  <a:pos x="5146" y="487"/>
                </a:cxn>
                <a:cxn ang="0">
                  <a:pos x="4842" y="510"/>
                </a:cxn>
                <a:cxn ang="0">
                  <a:pos x="4523" y="527"/>
                </a:cxn>
                <a:cxn ang="0">
                  <a:pos x="4187" y="542"/>
                </a:cxn>
                <a:cxn ang="0">
                  <a:pos x="3835" y="551"/>
                </a:cxn>
                <a:cxn ang="0">
                  <a:pos x="3470" y="554"/>
                </a:cxn>
                <a:cxn ang="0">
                  <a:pos x="3290" y="554"/>
                </a:cxn>
                <a:cxn ang="0">
                  <a:pos x="2940" y="547"/>
                </a:cxn>
                <a:cxn ang="0">
                  <a:pos x="2601" y="535"/>
                </a:cxn>
                <a:cxn ang="0">
                  <a:pos x="2274" y="518"/>
                </a:cxn>
                <a:cxn ang="0">
                  <a:pos x="1964" y="499"/>
                </a:cxn>
                <a:cxn ang="0">
                  <a:pos x="1528" y="463"/>
                </a:cxn>
                <a:cxn ang="0">
                  <a:pos x="1014" y="410"/>
                </a:cxn>
                <a:cxn ang="0">
                  <a:pos x="591" y="357"/>
                </a:cxn>
                <a:cxn ang="0">
                  <a:pos x="271" y="311"/>
                </a:cxn>
                <a:cxn ang="0">
                  <a:pos x="0" y="267"/>
                </a:cxn>
                <a:cxn ang="0">
                  <a:pos x="0" y="0"/>
                </a:cxn>
                <a:cxn ang="0">
                  <a:pos x="152" y="46"/>
                </a:cxn>
                <a:cxn ang="0">
                  <a:pos x="408" y="115"/>
                </a:cxn>
                <a:cxn ang="0">
                  <a:pos x="775" y="200"/>
                </a:cxn>
                <a:cxn ang="0">
                  <a:pos x="997" y="246"/>
                </a:cxn>
                <a:cxn ang="0">
                  <a:pos x="1241" y="292"/>
                </a:cxn>
                <a:cxn ang="0">
                  <a:pos x="1508" y="337"/>
                </a:cxn>
                <a:cxn ang="0">
                  <a:pos x="1793" y="378"/>
                </a:cxn>
                <a:cxn ang="0">
                  <a:pos x="2099" y="416"/>
                </a:cxn>
                <a:cxn ang="0">
                  <a:pos x="2420" y="446"/>
                </a:cxn>
                <a:cxn ang="0">
                  <a:pos x="2756" y="472"/>
                </a:cxn>
                <a:cxn ang="0">
                  <a:pos x="3106" y="487"/>
                </a:cxn>
                <a:cxn ang="0">
                  <a:pos x="3470" y="492"/>
                </a:cxn>
                <a:cxn ang="0">
                  <a:pos x="3652" y="491"/>
                </a:cxn>
                <a:cxn ang="0">
                  <a:pos x="4009" y="480"/>
                </a:cxn>
                <a:cxn ang="0">
                  <a:pos x="4352" y="460"/>
                </a:cxn>
                <a:cxn ang="0">
                  <a:pos x="4680" y="433"/>
                </a:cxn>
                <a:cxn ang="0">
                  <a:pos x="4991" y="397"/>
                </a:cxn>
                <a:cxn ang="0">
                  <a:pos x="5285" y="357"/>
                </a:cxn>
                <a:cxn ang="0">
                  <a:pos x="5558" y="315"/>
                </a:cxn>
                <a:cxn ang="0">
                  <a:pos x="5811" y="268"/>
                </a:cxn>
                <a:cxn ang="0">
                  <a:pos x="6041" y="224"/>
                </a:cxn>
                <a:cxn ang="0">
                  <a:pos x="6342" y="156"/>
                </a:cxn>
                <a:cxn ang="0">
                  <a:pos x="6651" y="77"/>
                </a:cxn>
                <a:cxn ang="0">
                  <a:pos x="6845" y="21"/>
                </a:cxn>
                <a:cxn ang="0">
                  <a:pos x="6912" y="267"/>
                </a:cxn>
              </a:cxnLst>
              <a:rect l="0" t="0" r="r" b="b"/>
              <a:pathLst>
                <a:path w="6912" h="554">
                  <a:moveTo>
                    <a:pt x="6912" y="267"/>
                  </a:moveTo>
                  <a:lnTo>
                    <a:pt x="6912" y="267"/>
                  </a:lnTo>
                  <a:lnTo>
                    <a:pt x="6845" y="279"/>
                  </a:lnTo>
                  <a:lnTo>
                    <a:pt x="6763" y="294"/>
                  </a:lnTo>
                  <a:lnTo>
                    <a:pt x="6652" y="311"/>
                  </a:lnTo>
                  <a:lnTo>
                    <a:pt x="6512" y="333"/>
                  </a:lnTo>
                  <a:lnTo>
                    <a:pt x="6345" y="357"/>
                  </a:lnTo>
                  <a:lnTo>
                    <a:pt x="6152" y="383"/>
                  </a:lnTo>
                  <a:lnTo>
                    <a:pt x="5934" y="410"/>
                  </a:lnTo>
                  <a:lnTo>
                    <a:pt x="5693" y="438"/>
                  </a:lnTo>
                  <a:lnTo>
                    <a:pt x="5430" y="463"/>
                  </a:lnTo>
                  <a:lnTo>
                    <a:pt x="5146" y="487"/>
                  </a:lnTo>
                  <a:lnTo>
                    <a:pt x="4996" y="499"/>
                  </a:lnTo>
                  <a:lnTo>
                    <a:pt x="4842" y="510"/>
                  </a:lnTo>
                  <a:lnTo>
                    <a:pt x="4685" y="518"/>
                  </a:lnTo>
                  <a:lnTo>
                    <a:pt x="4523" y="527"/>
                  </a:lnTo>
                  <a:lnTo>
                    <a:pt x="4356" y="535"/>
                  </a:lnTo>
                  <a:lnTo>
                    <a:pt x="4187" y="542"/>
                  </a:lnTo>
                  <a:lnTo>
                    <a:pt x="4013" y="547"/>
                  </a:lnTo>
                  <a:lnTo>
                    <a:pt x="3835" y="551"/>
                  </a:lnTo>
                  <a:lnTo>
                    <a:pt x="3654" y="554"/>
                  </a:lnTo>
                  <a:lnTo>
                    <a:pt x="3470" y="554"/>
                  </a:lnTo>
                  <a:lnTo>
                    <a:pt x="3470" y="554"/>
                  </a:lnTo>
                  <a:lnTo>
                    <a:pt x="3290" y="554"/>
                  </a:lnTo>
                  <a:lnTo>
                    <a:pt x="3114" y="551"/>
                  </a:lnTo>
                  <a:lnTo>
                    <a:pt x="2940" y="547"/>
                  </a:lnTo>
                  <a:lnTo>
                    <a:pt x="2770" y="542"/>
                  </a:lnTo>
                  <a:lnTo>
                    <a:pt x="2601" y="535"/>
                  </a:lnTo>
                  <a:lnTo>
                    <a:pt x="2437" y="527"/>
                  </a:lnTo>
                  <a:lnTo>
                    <a:pt x="2274" y="518"/>
                  </a:lnTo>
                  <a:lnTo>
                    <a:pt x="2117" y="510"/>
                  </a:lnTo>
                  <a:lnTo>
                    <a:pt x="1964" y="499"/>
                  </a:lnTo>
                  <a:lnTo>
                    <a:pt x="1813" y="487"/>
                  </a:lnTo>
                  <a:lnTo>
                    <a:pt x="1528" y="463"/>
                  </a:lnTo>
                  <a:lnTo>
                    <a:pt x="1262" y="438"/>
                  </a:lnTo>
                  <a:lnTo>
                    <a:pt x="1014" y="410"/>
                  </a:lnTo>
                  <a:lnTo>
                    <a:pt x="791" y="383"/>
                  </a:lnTo>
                  <a:lnTo>
                    <a:pt x="591" y="357"/>
                  </a:lnTo>
                  <a:lnTo>
                    <a:pt x="418" y="333"/>
                  </a:lnTo>
                  <a:lnTo>
                    <a:pt x="271" y="311"/>
                  </a:lnTo>
                  <a:lnTo>
                    <a:pt x="70" y="279"/>
                  </a:lnTo>
                  <a:lnTo>
                    <a:pt x="0" y="267"/>
                  </a:lnTo>
                  <a:lnTo>
                    <a:pt x="0" y="0"/>
                  </a:lnTo>
                  <a:lnTo>
                    <a:pt x="0" y="0"/>
                  </a:lnTo>
                  <a:lnTo>
                    <a:pt x="68" y="21"/>
                  </a:lnTo>
                  <a:lnTo>
                    <a:pt x="152" y="46"/>
                  </a:lnTo>
                  <a:lnTo>
                    <a:pt x="266" y="77"/>
                  </a:lnTo>
                  <a:lnTo>
                    <a:pt x="408" y="115"/>
                  </a:lnTo>
                  <a:lnTo>
                    <a:pt x="579" y="156"/>
                  </a:lnTo>
                  <a:lnTo>
                    <a:pt x="775" y="200"/>
                  </a:lnTo>
                  <a:lnTo>
                    <a:pt x="883" y="224"/>
                  </a:lnTo>
                  <a:lnTo>
                    <a:pt x="997" y="246"/>
                  </a:lnTo>
                  <a:lnTo>
                    <a:pt x="1117" y="268"/>
                  </a:lnTo>
                  <a:lnTo>
                    <a:pt x="1241" y="292"/>
                  </a:lnTo>
                  <a:lnTo>
                    <a:pt x="1371" y="315"/>
                  </a:lnTo>
                  <a:lnTo>
                    <a:pt x="1508" y="337"/>
                  </a:lnTo>
                  <a:lnTo>
                    <a:pt x="1648" y="357"/>
                  </a:lnTo>
                  <a:lnTo>
                    <a:pt x="1793" y="378"/>
                  </a:lnTo>
                  <a:lnTo>
                    <a:pt x="1943" y="397"/>
                  </a:lnTo>
                  <a:lnTo>
                    <a:pt x="2099" y="416"/>
                  </a:lnTo>
                  <a:lnTo>
                    <a:pt x="2256" y="433"/>
                  </a:lnTo>
                  <a:lnTo>
                    <a:pt x="2420" y="446"/>
                  </a:lnTo>
                  <a:lnTo>
                    <a:pt x="2585" y="460"/>
                  </a:lnTo>
                  <a:lnTo>
                    <a:pt x="2756" y="472"/>
                  </a:lnTo>
                  <a:lnTo>
                    <a:pt x="2930" y="480"/>
                  </a:lnTo>
                  <a:lnTo>
                    <a:pt x="3106" y="487"/>
                  </a:lnTo>
                  <a:lnTo>
                    <a:pt x="3287" y="491"/>
                  </a:lnTo>
                  <a:lnTo>
                    <a:pt x="3470" y="492"/>
                  </a:lnTo>
                  <a:lnTo>
                    <a:pt x="3470" y="492"/>
                  </a:lnTo>
                  <a:lnTo>
                    <a:pt x="3652" y="491"/>
                  </a:lnTo>
                  <a:lnTo>
                    <a:pt x="3832" y="487"/>
                  </a:lnTo>
                  <a:lnTo>
                    <a:pt x="4009" y="480"/>
                  </a:lnTo>
                  <a:lnTo>
                    <a:pt x="4182" y="472"/>
                  </a:lnTo>
                  <a:lnTo>
                    <a:pt x="4352" y="460"/>
                  </a:lnTo>
                  <a:lnTo>
                    <a:pt x="4518" y="446"/>
                  </a:lnTo>
                  <a:lnTo>
                    <a:pt x="4680" y="433"/>
                  </a:lnTo>
                  <a:lnTo>
                    <a:pt x="4837" y="416"/>
                  </a:lnTo>
                  <a:lnTo>
                    <a:pt x="4991" y="397"/>
                  </a:lnTo>
                  <a:lnTo>
                    <a:pt x="5140" y="378"/>
                  </a:lnTo>
                  <a:lnTo>
                    <a:pt x="5285" y="357"/>
                  </a:lnTo>
                  <a:lnTo>
                    <a:pt x="5423" y="337"/>
                  </a:lnTo>
                  <a:lnTo>
                    <a:pt x="5558" y="315"/>
                  </a:lnTo>
                  <a:lnTo>
                    <a:pt x="5686" y="292"/>
                  </a:lnTo>
                  <a:lnTo>
                    <a:pt x="5811" y="268"/>
                  </a:lnTo>
                  <a:lnTo>
                    <a:pt x="5928" y="246"/>
                  </a:lnTo>
                  <a:lnTo>
                    <a:pt x="6041" y="224"/>
                  </a:lnTo>
                  <a:lnTo>
                    <a:pt x="6147" y="200"/>
                  </a:lnTo>
                  <a:lnTo>
                    <a:pt x="6342" y="156"/>
                  </a:lnTo>
                  <a:lnTo>
                    <a:pt x="6509" y="115"/>
                  </a:lnTo>
                  <a:lnTo>
                    <a:pt x="6651" y="77"/>
                  </a:lnTo>
                  <a:lnTo>
                    <a:pt x="6763" y="46"/>
                  </a:lnTo>
                  <a:lnTo>
                    <a:pt x="6845" y="21"/>
                  </a:lnTo>
                  <a:lnTo>
                    <a:pt x="6912" y="0"/>
                  </a:lnTo>
                  <a:lnTo>
                    <a:pt x="6912" y="267"/>
                  </a:lnTo>
                  <a:close/>
                </a:path>
              </a:pathLst>
            </a:custGeom>
            <a:gradFill flip="none" rotWithShape="1">
              <a:gsLst>
                <a:gs pos="0">
                  <a:schemeClr val="tx1">
                    <a:alpha val="0"/>
                  </a:schemeClr>
                </a:gs>
                <a:gs pos="53000">
                  <a:srgbClr val="A1A1A1">
                    <a:alpha val="0"/>
                  </a:srgbClr>
                </a:gs>
                <a:gs pos="84000">
                  <a:srgbClr val="FFFFFF">
                    <a:alpha val="22000"/>
                  </a:srgbClr>
                </a:gs>
              </a:gsLst>
              <a:path path="circle">
                <a:fillToRect l="50000" t="50000" r="50000" b="50000"/>
              </a:path>
              <a:tileRect/>
            </a:gradFill>
            <a:ln w="19050" cap="flat" cmpd="sng" algn="ctr">
              <a:noFill/>
              <a:prstDash val="solid"/>
              <a:round/>
              <a:headEnd type="none" w="med" len="med"/>
              <a:tailEnd type="none" w="med" len="med"/>
            </a:ln>
            <a:effectLst/>
          </p:spPr>
          <p:txBody>
            <a:bodyPr anchor="ctr"/>
            <a:lstStyle/>
            <a:p>
              <a:pPr algn="r" defTabSz="1096919">
                <a:spcBef>
                  <a:spcPct val="0"/>
                </a:spcBef>
                <a:buClrTx/>
                <a:buSzTx/>
                <a:buFontTx/>
                <a:buNone/>
                <a:defRPr/>
              </a:pPr>
              <a:endParaRPr lang="en-US" sz="2400" dirty="0">
                <a:solidFill>
                  <a:schemeClr val="tx1"/>
                </a:solidFill>
                <a:latin typeface="Segoe" pitchFamily="34" charset="0"/>
              </a:endParaRPr>
            </a:p>
          </p:txBody>
        </p:sp>
      </p:grpSp>
      <p:grpSp>
        <p:nvGrpSpPr>
          <p:cNvPr id="3" name="Group 122"/>
          <p:cNvGrpSpPr>
            <a:grpSpLocks/>
          </p:cNvGrpSpPr>
          <p:nvPr/>
        </p:nvGrpSpPr>
        <p:grpSpPr bwMode="auto">
          <a:xfrm>
            <a:off x="1066800" y="2651125"/>
            <a:ext cx="7010400" cy="914400"/>
            <a:chOff x="1066800" y="2651214"/>
            <a:chExt cx="7010400" cy="914400"/>
          </a:xfrm>
        </p:grpSpPr>
        <p:sp>
          <p:nvSpPr>
            <p:cNvPr id="61" name="Rounded Rectangle 60"/>
            <p:cNvSpPr/>
            <p:nvPr/>
          </p:nvSpPr>
          <p:spPr bwMode="blackGray">
            <a:xfrm>
              <a:off x="1066800" y="2651214"/>
              <a:ext cx="7010400" cy="914400"/>
            </a:xfrm>
            <a:prstGeom prst="roundRect">
              <a:avLst>
                <a:gd name="adj" fmla="val 11310"/>
              </a:avLst>
            </a:prstGeom>
            <a:gradFill flip="none" rotWithShape="1">
              <a:gsLst>
                <a:gs pos="0">
                  <a:srgbClr val="FFFFFF"/>
                </a:gs>
                <a:gs pos="61000">
                  <a:srgbClr val="FFFFFF">
                    <a:alpha val="20000"/>
                  </a:srgbClr>
                </a:gs>
                <a:gs pos="100000">
                  <a:schemeClr val="accent2">
                    <a:lumMod val="50000"/>
                    <a:alpha val="40000"/>
                  </a:schemeClr>
                </a:gs>
              </a:gsLst>
              <a:lin ang="5400000" scaled="1"/>
              <a:tileRect/>
            </a:gradFill>
            <a:ln w="19050">
              <a:solidFill>
                <a:srgbClr val="FFFFFF">
                  <a:alpha val="67843"/>
                </a:srgbClr>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spcBef>
                  <a:spcPct val="0"/>
                </a:spcBef>
                <a:buClrTx/>
                <a:buSzTx/>
                <a:buFontTx/>
                <a:buNone/>
                <a:defRPr/>
              </a:pPr>
              <a:r>
                <a:rPr lang="en-US" sz="1600" dirty="0">
                  <a:solidFill>
                    <a:srgbClr val="080808"/>
                  </a:solidFill>
                </a:rPr>
                <a:t>END USER TOOLS &amp; PERFORMANCE MANAGEMENT APPS</a:t>
              </a:r>
            </a:p>
          </p:txBody>
        </p:sp>
        <p:sp>
          <p:nvSpPr>
            <p:cNvPr id="25" name="Rounded Rectangle 24"/>
            <p:cNvSpPr/>
            <p:nvPr/>
          </p:nvSpPr>
          <p:spPr bwMode="blackGray">
            <a:xfrm>
              <a:off x="1524000" y="3032214"/>
              <a:ext cx="2971800" cy="429399"/>
            </a:xfrm>
            <a:prstGeom prst="roundRect">
              <a:avLst/>
            </a:prstGeom>
            <a:gradFill flip="none" rotWithShape="1">
              <a:gsLst>
                <a:gs pos="0">
                  <a:schemeClr val="accent1">
                    <a:lumMod val="50000"/>
                    <a:alpha val="70000"/>
                  </a:schemeClr>
                </a:gs>
                <a:gs pos="77000">
                  <a:schemeClr val="accent1">
                    <a:alpha val="50000"/>
                  </a:schemeClr>
                </a:gs>
                <a:gs pos="100000">
                  <a:schemeClr val="accent1">
                    <a:lumMod val="60000"/>
                    <a:lumOff val="40000"/>
                  </a:schemeClr>
                </a:gs>
              </a:gsLst>
              <a:lin ang="5400000" scaled="1"/>
              <a:tileRect/>
            </a:gradFill>
            <a:ln w="38100">
              <a:noFill/>
            </a:ln>
            <a:effectLst/>
            <a:scene3d>
              <a:camera prst="orthographicFront"/>
              <a:lightRig rig="flat" dir="t">
                <a:rot lat="0" lon="0" rev="5400000"/>
              </a:lightRig>
            </a:scene3d>
            <a:sp3d>
              <a:bevelT w="38100" h="38100" prst="softRound"/>
              <a:bevelB w="381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ct val="0"/>
                </a:spcBef>
                <a:buClrTx/>
                <a:buSzTx/>
                <a:buFontTx/>
                <a:buNone/>
                <a:defRPr/>
              </a:pPr>
              <a:r>
                <a:rPr lang="en-US" sz="1800" dirty="0">
                  <a:solidFill>
                    <a:srgbClr val="FFFFFF"/>
                  </a:solidFill>
                  <a:effectLst>
                    <a:outerShdw blurRad="292100" dist="38100" dir="2700000" sx="101000" sy="101000" algn="tl" rotWithShape="0">
                      <a:srgbClr val="080808"/>
                    </a:outerShdw>
                  </a:effectLst>
                  <a:latin typeface="Segoe Semibold" pitchFamily="34" charset="0"/>
                </a:rPr>
                <a:t>Excel</a:t>
              </a:r>
              <a:endParaRPr lang="en-US" sz="2200" dirty="0">
                <a:solidFill>
                  <a:srgbClr val="FFFFFF"/>
                </a:solidFill>
                <a:effectLst>
                  <a:outerShdw blurRad="292100" dist="38100" dir="2700000" sx="101000" sy="101000" algn="tl" rotWithShape="0">
                    <a:srgbClr val="080808"/>
                  </a:outerShdw>
                </a:effectLst>
                <a:latin typeface="Segoe Semibold" pitchFamily="34" charset="0"/>
              </a:endParaRPr>
            </a:p>
          </p:txBody>
        </p:sp>
        <p:sp>
          <p:nvSpPr>
            <p:cNvPr id="62" name="Rounded Rectangle 61"/>
            <p:cNvSpPr/>
            <p:nvPr/>
          </p:nvSpPr>
          <p:spPr bwMode="blackGray">
            <a:xfrm>
              <a:off x="4585607" y="3032214"/>
              <a:ext cx="2971800" cy="429399"/>
            </a:xfrm>
            <a:prstGeom prst="roundRect">
              <a:avLst/>
            </a:prstGeom>
            <a:gradFill flip="none" rotWithShape="1">
              <a:gsLst>
                <a:gs pos="0">
                  <a:schemeClr val="accent2">
                    <a:lumMod val="50000"/>
                    <a:alpha val="70000"/>
                  </a:schemeClr>
                </a:gs>
                <a:gs pos="77000">
                  <a:schemeClr val="accent2">
                    <a:alpha val="50000"/>
                  </a:schemeClr>
                </a:gs>
                <a:gs pos="100000">
                  <a:schemeClr val="accent2">
                    <a:lumMod val="60000"/>
                    <a:lumOff val="40000"/>
                  </a:schemeClr>
                </a:gs>
              </a:gsLst>
              <a:lin ang="5400000" scaled="1"/>
              <a:tileRect/>
            </a:gradFill>
            <a:ln w="38100">
              <a:noFill/>
            </a:ln>
            <a:effectLst/>
            <a:scene3d>
              <a:camera prst="orthographicFront"/>
              <a:lightRig rig="flat" dir="t">
                <a:rot lat="0" lon="0" rev="5400000"/>
              </a:lightRig>
            </a:scene3d>
            <a:sp3d>
              <a:bevelT w="38100" h="38100" prst="softRound"/>
              <a:bevelB w="381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ct val="0"/>
                </a:spcBef>
                <a:buClrTx/>
                <a:buSzTx/>
                <a:buFontTx/>
                <a:buNone/>
                <a:defRPr/>
              </a:pPr>
              <a:r>
                <a:rPr lang="en-US" sz="1800" dirty="0">
                  <a:solidFill>
                    <a:srgbClr val="FFFFFF"/>
                  </a:solidFill>
                  <a:effectLst>
                    <a:outerShdw blurRad="292100" dist="38100" dir="2700000" sx="101000" sy="101000" algn="tl" rotWithShape="0">
                      <a:srgbClr val="080808"/>
                    </a:outerShdw>
                  </a:effectLst>
                  <a:latin typeface="Segoe Semibold" pitchFamily="34" charset="0"/>
                </a:rPr>
                <a:t>PerformancePoint Server</a:t>
              </a:r>
            </a:p>
          </p:txBody>
        </p:sp>
      </p:grpSp>
      <p:grpSp>
        <p:nvGrpSpPr>
          <p:cNvPr id="4" name="Group 49"/>
          <p:cNvGrpSpPr>
            <a:grpSpLocks/>
          </p:cNvGrpSpPr>
          <p:nvPr/>
        </p:nvGrpSpPr>
        <p:grpSpPr bwMode="auto">
          <a:xfrm>
            <a:off x="1371600" y="5868988"/>
            <a:ext cx="6324600" cy="762000"/>
            <a:chOff x="1371600" y="5868200"/>
            <a:chExt cx="6324600" cy="762000"/>
          </a:xfrm>
        </p:grpSpPr>
        <p:sp>
          <p:nvSpPr>
            <p:cNvPr id="13" name="Cube 12"/>
            <p:cNvSpPr/>
            <p:nvPr/>
          </p:nvSpPr>
          <p:spPr bwMode="invGray">
            <a:xfrm>
              <a:off x="5757136" y="5906300"/>
              <a:ext cx="914400" cy="685800"/>
            </a:xfrm>
            <a:prstGeom prst="cube">
              <a:avLst/>
            </a:prstGeom>
            <a:gradFill>
              <a:gsLst>
                <a:gs pos="0">
                  <a:schemeClr val="bg2">
                    <a:lumMod val="75000"/>
                  </a:schemeClr>
                </a:gs>
                <a:gs pos="50000">
                  <a:schemeClr val="bg2">
                    <a:lumMod val="50000"/>
                  </a:schemeClr>
                </a:gs>
                <a:gs pos="70000">
                  <a:schemeClr val="bg2">
                    <a:lumMod val="50000"/>
                  </a:schemeClr>
                </a:gs>
                <a:gs pos="100000">
                  <a:schemeClr val="bg2">
                    <a:lumMod val="60000"/>
                    <a:lumOff val="40000"/>
                  </a:schemeClr>
                </a:gs>
              </a:gsLst>
            </a:gradFill>
            <a:effectLst>
              <a:outerShdw blurRad="190500" dir="5400000" rotWithShape="0">
                <a:srgbClr val="00B0F0">
                  <a:alpha val="76000"/>
                </a:srgbClr>
              </a:outerShdw>
            </a:effectLst>
          </p:spPr>
          <p:style>
            <a:lnRef idx="0">
              <a:schemeClr val="dk1"/>
            </a:lnRef>
            <a:fillRef idx="3">
              <a:schemeClr val="dk1"/>
            </a:fillRef>
            <a:effectRef idx="3">
              <a:schemeClr val="dk1"/>
            </a:effectRef>
            <a:fontRef idx="minor">
              <a:schemeClr val="lt1"/>
            </a:fontRef>
          </p:style>
          <p:txBody>
            <a:bodyPr anchor="ctr"/>
            <a:lstStyle/>
            <a:p>
              <a:pPr eaLnBrk="1" hangingPunct="1">
                <a:spcBef>
                  <a:spcPct val="0"/>
                </a:spcBef>
                <a:buClrTx/>
                <a:buSzTx/>
                <a:buFontTx/>
                <a:buNone/>
                <a:defRPr/>
              </a:pPr>
              <a:endParaRPr lang="en-US" sz="1800"/>
            </a:p>
          </p:txBody>
        </p:sp>
        <p:sp>
          <p:nvSpPr>
            <p:cNvPr id="58" name="Flowchart: Punched Tape 57"/>
            <p:cNvSpPr/>
            <p:nvPr/>
          </p:nvSpPr>
          <p:spPr bwMode="invGray">
            <a:xfrm>
              <a:off x="6781800" y="5906300"/>
              <a:ext cx="914400" cy="685800"/>
            </a:xfrm>
            <a:prstGeom prst="flowChartPunchedTape">
              <a:avLst/>
            </a:prstGeom>
            <a:gradFill flip="none" rotWithShape="1">
              <a:gsLst>
                <a:gs pos="0">
                  <a:schemeClr val="bg2">
                    <a:lumMod val="50000"/>
                  </a:schemeClr>
                </a:gs>
                <a:gs pos="39000">
                  <a:schemeClr val="bg2"/>
                </a:gs>
                <a:gs pos="58000">
                  <a:schemeClr val="bg2">
                    <a:lumMod val="60000"/>
                    <a:lumOff val="40000"/>
                  </a:schemeClr>
                </a:gs>
                <a:gs pos="100000">
                  <a:schemeClr val="bg2">
                    <a:lumMod val="75000"/>
                  </a:schemeClr>
                </a:gs>
              </a:gsLst>
              <a:lin ang="0" scaled="1"/>
              <a:tileRect/>
            </a:gradFill>
            <a:ln w="3175">
              <a:solidFill>
                <a:schemeClr val="bg2">
                  <a:lumMod val="60000"/>
                  <a:lumOff val="40000"/>
                  <a:alpha val="44000"/>
                </a:schemeClr>
              </a:solidFill>
            </a:ln>
            <a:effectLst>
              <a:outerShdw blurRad="63500" dist="38100" dir="5400000" rotWithShape="0">
                <a:srgbClr val="00B0F0">
                  <a:alpha val="45000"/>
                </a:srgbClr>
              </a:outerShdw>
            </a:effectLst>
            <a:scene3d>
              <a:camera prst="orthographicFront" fov="0">
                <a:rot lat="0" lon="0" rev="0"/>
              </a:camera>
              <a:lightRig rig="glow" dir="t">
                <a:rot lat="0" lon="0" rev="6360000"/>
              </a:lightRig>
            </a:scene3d>
            <a:sp3d contourW="1000" prstMaterial="flat">
              <a:contourClr>
                <a:schemeClr val="accent6">
                  <a:satMod val="300000"/>
                </a:schemeClr>
              </a:contourClr>
            </a:sp3d>
          </p:spPr>
          <p:style>
            <a:lnRef idx="0">
              <a:schemeClr val="accent6"/>
            </a:lnRef>
            <a:fillRef idx="3">
              <a:schemeClr val="accent6"/>
            </a:fillRef>
            <a:effectRef idx="3">
              <a:schemeClr val="accent6"/>
            </a:effectRef>
            <a:fontRef idx="minor">
              <a:schemeClr val="lt1"/>
            </a:fontRef>
          </p:style>
          <p:txBody>
            <a:bodyPr anchor="ctr"/>
            <a:lstStyle/>
            <a:p>
              <a:pPr eaLnBrk="1" hangingPunct="1">
                <a:spcBef>
                  <a:spcPct val="0"/>
                </a:spcBef>
                <a:buClrTx/>
                <a:buSzTx/>
                <a:buFontTx/>
                <a:buNone/>
                <a:defRPr/>
              </a:pPr>
              <a:endParaRPr lang="en-US" sz="1800"/>
            </a:p>
          </p:txBody>
        </p:sp>
        <p:sp>
          <p:nvSpPr>
            <p:cNvPr id="101" name="Can 100"/>
            <p:cNvSpPr/>
            <p:nvPr/>
          </p:nvSpPr>
          <p:spPr bwMode="invGray">
            <a:xfrm>
              <a:off x="1371600" y="5868200"/>
              <a:ext cx="986118" cy="762000"/>
            </a:xfrm>
            <a:prstGeom prst="can">
              <a:avLst>
                <a:gd name="adj" fmla="val 39436"/>
              </a:avLst>
            </a:prstGeom>
            <a:gradFill>
              <a:gsLst>
                <a:gs pos="0">
                  <a:schemeClr val="bg2">
                    <a:lumMod val="75000"/>
                  </a:schemeClr>
                </a:gs>
                <a:gs pos="50000">
                  <a:schemeClr val="bg2">
                    <a:lumMod val="50000"/>
                  </a:schemeClr>
                </a:gs>
                <a:gs pos="70000">
                  <a:schemeClr val="bg2">
                    <a:lumMod val="50000"/>
                  </a:schemeClr>
                </a:gs>
                <a:gs pos="100000">
                  <a:schemeClr val="bg2">
                    <a:lumMod val="60000"/>
                    <a:lumOff val="40000"/>
                  </a:schemeClr>
                </a:gs>
              </a:gsLst>
            </a:gradFill>
            <a:effectLst>
              <a:outerShdw blurRad="190500" dir="5400000" rotWithShape="0">
                <a:srgbClr val="00B0F0">
                  <a:alpha val="76000"/>
                </a:srgbClr>
              </a:outerShdw>
            </a:effectLst>
          </p:spPr>
          <p:style>
            <a:lnRef idx="0">
              <a:schemeClr val="dk1"/>
            </a:lnRef>
            <a:fillRef idx="3">
              <a:schemeClr val="dk1"/>
            </a:fillRef>
            <a:effectRef idx="3">
              <a:schemeClr val="dk1"/>
            </a:effectRef>
            <a:fontRef idx="minor">
              <a:schemeClr val="lt1"/>
            </a:fontRef>
          </p:style>
          <p:txBody>
            <a:bodyPr anchor="ctr"/>
            <a:lstStyle/>
            <a:p>
              <a:pPr eaLnBrk="1" hangingPunct="1">
                <a:spcBef>
                  <a:spcPct val="0"/>
                </a:spcBef>
                <a:buClrTx/>
                <a:buSzTx/>
                <a:buFontTx/>
                <a:buNone/>
                <a:defRPr/>
              </a:pPr>
              <a:endParaRPr lang="en-US" sz="1800" dirty="0"/>
            </a:p>
          </p:txBody>
        </p:sp>
        <p:sp>
          <p:nvSpPr>
            <p:cNvPr id="104" name="Can 103"/>
            <p:cNvSpPr/>
            <p:nvPr/>
          </p:nvSpPr>
          <p:spPr bwMode="invGray">
            <a:xfrm>
              <a:off x="2467984" y="5868200"/>
              <a:ext cx="986118" cy="762000"/>
            </a:xfrm>
            <a:prstGeom prst="can">
              <a:avLst>
                <a:gd name="adj" fmla="val 39436"/>
              </a:avLst>
            </a:prstGeom>
            <a:gradFill>
              <a:gsLst>
                <a:gs pos="0">
                  <a:schemeClr val="bg2">
                    <a:lumMod val="75000"/>
                  </a:schemeClr>
                </a:gs>
                <a:gs pos="50000">
                  <a:schemeClr val="bg2">
                    <a:lumMod val="50000"/>
                  </a:schemeClr>
                </a:gs>
                <a:gs pos="70000">
                  <a:schemeClr val="bg2">
                    <a:lumMod val="50000"/>
                  </a:schemeClr>
                </a:gs>
                <a:gs pos="100000">
                  <a:schemeClr val="bg2">
                    <a:lumMod val="60000"/>
                    <a:lumOff val="40000"/>
                  </a:schemeClr>
                </a:gs>
              </a:gsLst>
            </a:gradFill>
            <a:effectLst>
              <a:outerShdw blurRad="190500" dir="5400000" rotWithShape="0">
                <a:srgbClr val="00B0F0">
                  <a:alpha val="76000"/>
                </a:srgbClr>
              </a:outerShdw>
            </a:effectLst>
          </p:spPr>
          <p:style>
            <a:lnRef idx="0">
              <a:schemeClr val="dk1"/>
            </a:lnRef>
            <a:fillRef idx="3">
              <a:schemeClr val="dk1"/>
            </a:fillRef>
            <a:effectRef idx="3">
              <a:schemeClr val="dk1"/>
            </a:effectRef>
            <a:fontRef idx="minor">
              <a:schemeClr val="lt1"/>
            </a:fontRef>
          </p:style>
          <p:txBody>
            <a:bodyPr anchor="ctr"/>
            <a:lstStyle/>
            <a:p>
              <a:pPr eaLnBrk="1" hangingPunct="1">
                <a:spcBef>
                  <a:spcPct val="0"/>
                </a:spcBef>
                <a:buClrTx/>
                <a:buSzTx/>
                <a:buFontTx/>
                <a:buNone/>
                <a:defRPr/>
              </a:pPr>
              <a:endParaRPr lang="en-US" sz="1800" dirty="0"/>
            </a:p>
          </p:txBody>
        </p:sp>
        <p:sp>
          <p:nvSpPr>
            <p:cNvPr id="107" name="Can 106"/>
            <p:cNvSpPr/>
            <p:nvPr/>
          </p:nvSpPr>
          <p:spPr bwMode="invGray">
            <a:xfrm>
              <a:off x="3564368" y="5868200"/>
              <a:ext cx="986118" cy="762000"/>
            </a:xfrm>
            <a:prstGeom prst="can">
              <a:avLst>
                <a:gd name="adj" fmla="val 39436"/>
              </a:avLst>
            </a:prstGeom>
            <a:gradFill>
              <a:gsLst>
                <a:gs pos="0">
                  <a:schemeClr val="bg2">
                    <a:lumMod val="75000"/>
                  </a:schemeClr>
                </a:gs>
                <a:gs pos="50000">
                  <a:schemeClr val="bg2">
                    <a:lumMod val="50000"/>
                  </a:schemeClr>
                </a:gs>
                <a:gs pos="70000">
                  <a:schemeClr val="bg2">
                    <a:lumMod val="50000"/>
                  </a:schemeClr>
                </a:gs>
                <a:gs pos="100000">
                  <a:schemeClr val="bg2">
                    <a:lumMod val="60000"/>
                    <a:lumOff val="40000"/>
                  </a:schemeClr>
                </a:gs>
              </a:gsLst>
            </a:gradFill>
            <a:effectLst>
              <a:outerShdw blurRad="190500" dir="5400000" rotWithShape="0">
                <a:srgbClr val="00B0F0">
                  <a:alpha val="76000"/>
                </a:srgbClr>
              </a:outerShdw>
            </a:effectLst>
          </p:spPr>
          <p:style>
            <a:lnRef idx="0">
              <a:schemeClr val="dk1"/>
            </a:lnRef>
            <a:fillRef idx="3">
              <a:schemeClr val="dk1"/>
            </a:fillRef>
            <a:effectRef idx="3">
              <a:schemeClr val="dk1"/>
            </a:effectRef>
            <a:fontRef idx="minor">
              <a:schemeClr val="lt1"/>
            </a:fontRef>
          </p:style>
          <p:txBody>
            <a:bodyPr anchor="ctr"/>
            <a:lstStyle/>
            <a:p>
              <a:pPr eaLnBrk="1" hangingPunct="1">
                <a:spcBef>
                  <a:spcPct val="0"/>
                </a:spcBef>
                <a:buClrTx/>
                <a:buSzTx/>
                <a:buFontTx/>
                <a:buNone/>
                <a:defRPr/>
              </a:pPr>
              <a:endParaRPr lang="en-US" sz="1800" dirty="0"/>
            </a:p>
          </p:txBody>
        </p:sp>
        <p:sp>
          <p:nvSpPr>
            <p:cNvPr id="110" name="Can 109"/>
            <p:cNvSpPr/>
            <p:nvPr/>
          </p:nvSpPr>
          <p:spPr bwMode="invGray">
            <a:xfrm>
              <a:off x="4664885" y="5868200"/>
              <a:ext cx="986118" cy="762000"/>
            </a:xfrm>
            <a:prstGeom prst="can">
              <a:avLst>
                <a:gd name="adj" fmla="val 39436"/>
              </a:avLst>
            </a:prstGeom>
            <a:gradFill>
              <a:gsLst>
                <a:gs pos="0">
                  <a:schemeClr val="bg2">
                    <a:lumMod val="75000"/>
                  </a:schemeClr>
                </a:gs>
                <a:gs pos="50000">
                  <a:schemeClr val="bg2">
                    <a:lumMod val="50000"/>
                  </a:schemeClr>
                </a:gs>
                <a:gs pos="70000">
                  <a:schemeClr val="bg2">
                    <a:lumMod val="50000"/>
                  </a:schemeClr>
                </a:gs>
                <a:gs pos="100000">
                  <a:schemeClr val="bg2">
                    <a:lumMod val="60000"/>
                    <a:lumOff val="40000"/>
                  </a:schemeClr>
                </a:gs>
              </a:gsLst>
            </a:gradFill>
            <a:effectLst>
              <a:outerShdw blurRad="190500" dir="5400000" rotWithShape="0">
                <a:srgbClr val="00B0F0">
                  <a:alpha val="76000"/>
                </a:srgbClr>
              </a:outerShdw>
            </a:effectLst>
          </p:spPr>
          <p:style>
            <a:lnRef idx="0">
              <a:schemeClr val="dk1"/>
            </a:lnRef>
            <a:fillRef idx="3">
              <a:schemeClr val="dk1"/>
            </a:fillRef>
            <a:effectRef idx="3">
              <a:schemeClr val="dk1"/>
            </a:effectRef>
            <a:fontRef idx="minor">
              <a:schemeClr val="lt1"/>
            </a:fontRef>
          </p:style>
          <p:txBody>
            <a:bodyPr anchor="ctr"/>
            <a:lstStyle/>
            <a:p>
              <a:pPr eaLnBrk="1" hangingPunct="1">
                <a:spcBef>
                  <a:spcPct val="0"/>
                </a:spcBef>
                <a:buClrTx/>
                <a:buSzTx/>
                <a:buFontTx/>
                <a:buNone/>
                <a:defRPr/>
              </a:pPr>
              <a:endParaRPr lang="en-US" sz="1800" dirty="0"/>
            </a:p>
          </p:txBody>
        </p:sp>
        <p:pic>
          <p:nvPicPr>
            <p:cNvPr id="129064" name="Picture 2" descr="\\showsrus\images\LOGOS\GEN_LOGO\O\ORACLE.png"/>
            <p:cNvPicPr>
              <a:picLocks noChangeAspect="1" noChangeArrowheads="1"/>
            </p:cNvPicPr>
            <p:nvPr/>
          </p:nvPicPr>
          <p:blipFill>
            <a:blip r:embed="rId4">
              <a:lum bright="10000"/>
            </a:blip>
            <a:srcRect/>
            <a:stretch>
              <a:fillRect/>
            </a:stretch>
          </p:blipFill>
          <p:spPr bwMode="black">
            <a:xfrm>
              <a:off x="2514600" y="6268646"/>
              <a:ext cx="914400" cy="116681"/>
            </a:xfrm>
            <a:prstGeom prst="rect">
              <a:avLst/>
            </a:prstGeom>
            <a:noFill/>
            <a:ln w="9525">
              <a:noFill/>
              <a:miter lim="800000"/>
              <a:headEnd/>
              <a:tailEnd/>
            </a:ln>
          </p:spPr>
        </p:pic>
        <p:pic>
          <p:nvPicPr>
            <p:cNvPr id="129065" name="Picture 3" descr="\\showsrus\images\LOGOS\GEN_LOGO\S\SAP logo med.png"/>
            <p:cNvPicPr>
              <a:picLocks noChangeAspect="1" noChangeArrowheads="1"/>
            </p:cNvPicPr>
            <p:nvPr/>
          </p:nvPicPr>
          <p:blipFill>
            <a:blip r:embed="rId5">
              <a:lum bright="10000"/>
            </a:blip>
            <a:srcRect/>
            <a:stretch>
              <a:fillRect/>
            </a:stretch>
          </p:blipFill>
          <p:spPr bwMode="invGray">
            <a:xfrm>
              <a:off x="3762555" y="6249200"/>
              <a:ext cx="688258" cy="304800"/>
            </a:xfrm>
            <a:prstGeom prst="rect">
              <a:avLst/>
            </a:prstGeom>
            <a:noFill/>
            <a:ln w="9525">
              <a:noFill/>
              <a:miter lim="800000"/>
              <a:headEnd/>
              <a:tailEnd/>
            </a:ln>
          </p:spPr>
        </p:pic>
        <p:pic>
          <p:nvPicPr>
            <p:cNvPr id="129066" name="Picture 4" descr="\\showsrus\images\LOGOS\GEN_LOGO\S\Siebel-logo-color.png"/>
            <p:cNvPicPr>
              <a:picLocks noChangeAspect="1" noChangeArrowheads="1"/>
            </p:cNvPicPr>
            <p:nvPr/>
          </p:nvPicPr>
          <p:blipFill>
            <a:blip r:embed="rId6">
              <a:lum bright="20000"/>
            </a:blip>
            <a:srcRect/>
            <a:stretch>
              <a:fillRect/>
            </a:stretch>
          </p:blipFill>
          <p:spPr bwMode="invGray">
            <a:xfrm>
              <a:off x="4715578" y="6325400"/>
              <a:ext cx="897980" cy="177800"/>
            </a:xfrm>
            <a:prstGeom prst="rect">
              <a:avLst/>
            </a:prstGeom>
            <a:noFill/>
            <a:ln w="9525">
              <a:noFill/>
              <a:miter lim="800000"/>
              <a:headEnd/>
              <a:tailEnd/>
            </a:ln>
          </p:spPr>
        </p:pic>
        <p:pic>
          <p:nvPicPr>
            <p:cNvPr id="129067" name="Picture 5" descr="C:\Program Files\Microsoft Resource DVD Artwork\DVD_ART\BoxShots_Logos\Microsoft Dynamics\Dynamics-Brand signature\MS Dynamics logo reverse v.png"/>
            <p:cNvPicPr>
              <a:picLocks noChangeAspect="1" noChangeArrowheads="1"/>
            </p:cNvPicPr>
            <p:nvPr/>
          </p:nvPicPr>
          <p:blipFill>
            <a:blip r:embed="rId7"/>
            <a:srcRect/>
            <a:stretch>
              <a:fillRect/>
            </a:stretch>
          </p:blipFill>
          <p:spPr bwMode="invGray">
            <a:xfrm>
              <a:off x="1371600" y="6172200"/>
              <a:ext cx="1019489" cy="365317"/>
            </a:xfrm>
            <a:prstGeom prst="rect">
              <a:avLst/>
            </a:prstGeom>
            <a:noFill/>
            <a:ln w="9525">
              <a:noFill/>
              <a:miter lim="800000"/>
              <a:headEnd/>
              <a:tailEnd/>
            </a:ln>
          </p:spPr>
        </p:pic>
      </p:grpSp>
      <p:grpSp>
        <p:nvGrpSpPr>
          <p:cNvPr id="5" name="Group 48"/>
          <p:cNvGrpSpPr>
            <a:grpSpLocks/>
          </p:cNvGrpSpPr>
          <p:nvPr/>
        </p:nvGrpSpPr>
        <p:grpSpPr bwMode="auto">
          <a:xfrm>
            <a:off x="1522413" y="5486400"/>
            <a:ext cx="6059487" cy="657225"/>
            <a:chOff x="1521760" y="5486400"/>
            <a:chExt cx="6060141" cy="657452"/>
          </a:xfrm>
        </p:grpSpPr>
        <p:pic>
          <p:nvPicPr>
            <p:cNvPr id="129069" name="Picture 6" descr="C:\Program Files\Microsoft Resource DVD Artwork\DVD_ART\Artwork_Imagery\Shapes and Graphics\Arrows - arrow\Straight\white semi clear arrow.png"/>
            <p:cNvPicPr>
              <a:picLocks noChangeAspect="1" noChangeArrowheads="1"/>
            </p:cNvPicPr>
            <p:nvPr/>
          </p:nvPicPr>
          <p:blipFill>
            <a:blip r:embed="rId8"/>
            <a:srcRect/>
            <a:stretch>
              <a:fillRect/>
            </a:stretch>
          </p:blipFill>
          <p:spPr bwMode="invGray">
            <a:xfrm rot="5400000">
              <a:off x="1535936" y="5472224"/>
              <a:ext cx="657447" cy="685800"/>
            </a:xfrm>
            <a:prstGeom prst="rect">
              <a:avLst/>
            </a:prstGeom>
            <a:noFill/>
            <a:ln w="9525">
              <a:noFill/>
              <a:miter lim="800000"/>
              <a:headEnd/>
              <a:tailEnd/>
            </a:ln>
          </p:spPr>
        </p:pic>
        <p:pic>
          <p:nvPicPr>
            <p:cNvPr id="129070" name="Picture 6" descr="C:\Program Files\Microsoft Resource DVD Artwork\DVD_ART\Artwork_Imagery\Shapes and Graphics\Arrows - arrow\Straight\white semi clear arrow.png"/>
            <p:cNvPicPr>
              <a:picLocks noChangeAspect="1" noChangeArrowheads="1"/>
            </p:cNvPicPr>
            <p:nvPr/>
          </p:nvPicPr>
          <p:blipFill>
            <a:blip r:embed="rId8"/>
            <a:srcRect/>
            <a:stretch>
              <a:fillRect/>
            </a:stretch>
          </p:blipFill>
          <p:spPr bwMode="invGray">
            <a:xfrm rot="5400000">
              <a:off x="2632320" y="5472225"/>
              <a:ext cx="657447" cy="685800"/>
            </a:xfrm>
            <a:prstGeom prst="rect">
              <a:avLst/>
            </a:prstGeom>
            <a:noFill/>
            <a:ln w="9525">
              <a:noFill/>
              <a:miter lim="800000"/>
              <a:headEnd/>
              <a:tailEnd/>
            </a:ln>
          </p:spPr>
        </p:pic>
        <p:pic>
          <p:nvPicPr>
            <p:cNvPr id="129071" name="Picture 6" descr="C:\Program Files\Microsoft Resource DVD Artwork\DVD_ART\Artwork_Imagery\Shapes and Graphics\Arrows - arrow\Straight\white semi clear arrow.png"/>
            <p:cNvPicPr>
              <a:picLocks noChangeAspect="1" noChangeArrowheads="1"/>
            </p:cNvPicPr>
            <p:nvPr/>
          </p:nvPicPr>
          <p:blipFill>
            <a:blip r:embed="rId8"/>
            <a:srcRect/>
            <a:stretch>
              <a:fillRect/>
            </a:stretch>
          </p:blipFill>
          <p:spPr bwMode="invGray">
            <a:xfrm rot="5400000">
              <a:off x="3728704" y="5472226"/>
              <a:ext cx="657447" cy="685800"/>
            </a:xfrm>
            <a:prstGeom prst="rect">
              <a:avLst/>
            </a:prstGeom>
            <a:noFill/>
            <a:ln w="9525">
              <a:noFill/>
              <a:miter lim="800000"/>
              <a:headEnd/>
              <a:tailEnd/>
            </a:ln>
          </p:spPr>
        </p:pic>
        <p:pic>
          <p:nvPicPr>
            <p:cNvPr id="129072" name="Picture 6" descr="C:\Program Files\Microsoft Resource DVD Artwork\DVD_ART\Artwork_Imagery\Shapes and Graphics\Arrows - arrow\Straight\white semi clear arrow.png"/>
            <p:cNvPicPr>
              <a:picLocks noChangeAspect="1" noChangeArrowheads="1"/>
            </p:cNvPicPr>
            <p:nvPr/>
          </p:nvPicPr>
          <p:blipFill>
            <a:blip r:embed="rId8"/>
            <a:srcRect/>
            <a:stretch>
              <a:fillRect/>
            </a:stretch>
          </p:blipFill>
          <p:spPr bwMode="invGray">
            <a:xfrm rot="5400000">
              <a:off x="4829221" y="5472227"/>
              <a:ext cx="657447" cy="685800"/>
            </a:xfrm>
            <a:prstGeom prst="rect">
              <a:avLst/>
            </a:prstGeom>
            <a:noFill/>
            <a:ln w="9525">
              <a:noFill/>
              <a:miter lim="800000"/>
              <a:headEnd/>
              <a:tailEnd/>
            </a:ln>
          </p:spPr>
        </p:pic>
        <p:pic>
          <p:nvPicPr>
            <p:cNvPr id="129073" name="Picture 6" descr="C:\Program Files\Microsoft Resource DVD Artwork\DVD_ART\Artwork_Imagery\Shapes and Graphics\Arrows - arrow\Straight\white semi clear arrow.png"/>
            <p:cNvPicPr>
              <a:picLocks noChangeAspect="1" noChangeArrowheads="1"/>
            </p:cNvPicPr>
            <p:nvPr/>
          </p:nvPicPr>
          <p:blipFill>
            <a:blip r:embed="rId8"/>
            <a:srcRect/>
            <a:stretch>
              <a:fillRect/>
            </a:stretch>
          </p:blipFill>
          <p:spPr bwMode="invGray">
            <a:xfrm rot="5400000">
              <a:off x="5885613" y="5472228"/>
              <a:ext cx="657447" cy="685800"/>
            </a:xfrm>
            <a:prstGeom prst="rect">
              <a:avLst/>
            </a:prstGeom>
            <a:noFill/>
            <a:ln w="9525">
              <a:noFill/>
              <a:miter lim="800000"/>
              <a:headEnd/>
              <a:tailEnd/>
            </a:ln>
          </p:spPr>
        </p:pic>
        <p:pic>
          <p:nvPicPr>
            <p:cNvPr id="129074" name="Picture 6" descr="C:\Program Files\Microsoft Resource DVD Artwork\DVD_ART\Artwork_Imagery\Shapes and Graphics\Arrows - arrow\Straight\white semi clear arrow.png"/>
            <p:cNvPicPr>
              <a:picLocks noChangeAspect="1" noChangeArrowheads="1"/>
            </p:cNvPicPr>
            <p:nvPr/>
          </p:nvPicPr>
          <p:blipFill>
            <a:blip r:embed="rId8"/>
            <a:srcRect/>
            <a:stretch>
              <a:fillRect/>
            </a:stretch>
          </p:blipFill>
          <p:spPr bwMode="invGray">
            <a:xfrm rot="5400000">
              <a:off x="6910277" y="5472229"/>
              <a:ext cx="657447" cy="685800"/>
            </a:xfrm>
            <a:prstGeom prst="rect">
              <a:avLst/>
            </a:prstGeom>
            <a:noFill/>
            <a:ln w="9525">
              <a:noFill/>
              <a:miter lim="800000"/>
              <a:headEnd/>
              <a:tailEnd/>
            </a:ln>
          </p:spPr>
        </p:pic>
      </p:grpSp>
      <p:grpSp>
        <p:nvGrpSpPr>
          <p:cNvPr id="6" name="Group 123"/>
          <p:cNvGrpSpPr>
            <a:grpSpLocks/>
          </p:cNvGrpSpPr>
          <p:nvPr/>
        </p:nvGrpSpPr>
        <p:grpSpPr bwMode="auto">
          <a:xfrm>
            <a:off x="1066800" y="3659188"/>
            <a:ext cx="7013575" cy="2011362"/>
            <a:chOff x="1066800" y="3658400"/>
            <a:chExt cx="7013448" cy="2011680"/>
          </a:xfrm>
        </p:grpSpPr>
        <p:sp>
          <p:nvSpPr>
            <p:cNvPr id="72" name="Round Same Side Corner Rectangle 71"/>
            <p:cNvSpPr/>
            <p:nvPr/>
          </p:nvSpPr>
          <p:spPr bwMode="blackGray">
            <a:xfrm>
              <a:off x="1066800" y="3658400"/>
              <a:ext cx="7013448" cy="2011680"/>
            </a:xfrm>
            <a:prstGeom prst="round2SameRect">
              <a:avLst>
                <a:gd name="adj1" fmla="val 3680"/>
                <a:gd name="adj2" fmla="val 25222"/>
              </a:avLst>
            </a:prstGeom>
            <a:gradFill flip="none" rotWithShape="1">
              <a:gsLst>
                <a:gs pos="0">
                  <a:srgbClr val="FFFFFF"/>
                </a:gs>
                <a:gs pos="27000">
                  <a:srgbClr val="FFFFFF">
                    <a:alpha val="20000"/>
                  </a:srgbClr>
                </a:gs>
                <a:gs pos="100000">
                  <a:schemeClr val="accent4">
                    <a:lumMod val="50000"/>
                    <a:alpha val="37000"/>
                  </a:schemeClr>
                </a:gs>
              </a:gsLst>
              <a:lin ang="5400000" scaled="1"/>
              <a:tileRect/>
            </a:gradFill>
            <a:ln w="19050">
              <a:solidFill>
                <a:srgbClr val="FFFFFF">
                  <a:alpha val="67843"/>
                </a:srgbClr>
              </a:solidFill>
            </a:ln>
            <a:effectLst/>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spcBef>
                  <a:spcPct val="0"/>
                </a:spcBef>
                <a:buClrTx/>
                <a:buSzTx/>
                <a:buFontTx/>
                <a:buNone/>
                <a:defRPr/>
              </a:pPr>
              <a:r>
                <a:rPr lang="en-US" sz="1600" dirty="0">
                  <a:solidFill>
                    <a:srgbClr val="080808"/>
                  </a:solidFill>
                </a:rPr>
                <a:t>BI PLATFORM</a:t>
              </a:r>
            </a:p>
          </p:txBody>
        </p:sp>
        <p:sp>
          <p:nvSpPr>
            <p:cNvPr id="64" name="Rounded Rectangle 63"/>
            <p:cNvSpPr/>
            <p:nvPr/>
          </p:nvSpPr>
          <p:spPr bwMode="blackGray">
            <a:xfrm>
              <a:off x="1524000" y="4025075"/>
              <a:ext cx="2971800" cy="533400"/>
            </a:xfrm>
            <a:prstGeom prst="roundRect">
              <a:avLst/>
            </a:prstGeom>
            <a:gradFill flip="none" rotWithShape="1">
              <a:gsLst>
                <a:gs pos="1000">
                  <a:schemeClr val="accent4">
                    <a:lumMod val="50000"/>
                    <a:alpha val="70000"/>
                  </a:schemeClr>
                </a:gs>
                <a:gs pos="77000">
                  <a:schemeClr val="accent4">
                    <a:alpha val="50000"/>
                  </a:schemeClr>
                </a:gs>
                <a:gs pos="100000">
                  <a:schemeClr val="accent4">
                    <a:lumMod val="60000"/>
                    <a:lumOff val="40000"/>
                  </a:schemeClr>
                </a:gs>
              </a:gsLst>
              <a:lin ang="5400000" scaled="1"/>
              <a:tileRect/>
            </a:gradFill>
            <a:ln w="38100">
              <a:noFill/>
            </a:ln>
            <a:effectLst/>
            <a:scene3d>
              <a:camera prst="orthographicFront"/>
              <a:lightRig rig="flat" dir="t">
                <a:rot lat="0" lon="0" rev="5400000"/>
              </a:lightRig>
            </a:scene3d>
            <a:sp3d>
              <a:bevelT w="38100" h="38100" prst="softRound"/>
              <a:bevelB w="381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lnSpc>
                  <a:spcPct val="80000"/>
                </a:lnSpc>
                <a:spcBef>
                  <a:spcPct val="0"/>
                </a:spcBef>
                <a:buClrTx/>
                <a:buSzTx/>
                <a:buFontTx/>
                <a:buNone/>
                <a:defRPr/>
              </a:pPr>
              <a:r>
                <a:rPr lang="en-US" sz="1600" dirty="0">
                  <a:solidFill>
                    <a:srgbClr val="FFFFFF"/>
                  </a:solidFill>
                  <a:effectLst>
                    <a:outerShdw blurRad="292100" dist="38100" dir="2700000" sx="101000" sy="101000" algn="tl" rotWithShape="0">
                      <a:srgbClr val="080808"/>
                    </a:outerShdw>
                  </a:effectLst>
                  <a:latin typeface="Segoe Semibold" pitchFamily="34" charset="0"/>
                </a:rPr>
                <a:t>SQL Server </a:t>
              </a:r>
            </a:p>
            <a:p>
              <a:pPr eaLnBrk="1" hangingPunct="1">
                <a:lnSpc>
                  <a:spcPct val="80000"/>
                </a:lnSpc>
                <a:spcBef>
                  <a:spcPct val="0"/>
                </a:spcBef>
                <a:buClrTx/>
                <a:buSzTx/>
                <a:buFontTx/>
                <a:buNone/>
                <a:defRPr/>
              </a:pPr>
              <a:r>
                <a:rPr lang="en-US" sz="1600" dirty="0">
                  <a:solidFill>
                    <a:srgbClr val="FFFFFF"/>
                  </a:solidFill>
                  <a:effectLst>
                    <a:outerShdw blurRad="292100" dist="38100" dir="2700000" sx="101000" sy="101000" algn="tl" rotWithShape="0">
                      <a:srgbClr val="080808"/>
                    </a:outerShdw>
                  </a:effectLst>
                  <a:latin typeface="Segoe Semibold" pitchFamily="34" charset="0"/>
                </a:rPr>
                <a:t>Reporting Services</a:t>
              </a:r>
            </a:p>
          </p:txBody>
        </p:sp>
        <p:sp>
          <p:nvSpPr>
            <p:cNvPr id="65" name="Rounded Rectangle 64"/>
            <p:cNvSpPr/>
            <p:nvPr/>
          </p:nvSpPr>
          <p:spPr bwMode="blackGray">
            <a:xfrm>
              <a:off x="4565125" y="4025075"/>
              <a:ext cx="2971800" cy="533400"/>
            </a:xfrm>
            <a:prstGeom prst="roundRect">
              <a:avLst/>
            </a:prstGeom>
            <a:gradFill flip="none" rotWithShape="1">
              <a:gsLst>
                <a:gs pos="0">
                  <a:schemeClr val="accent4">
                    <a:lumMod val="50000"/>
                    <a:alpha val="30000"/>
                  </a:schemeClr>
                </a:gs>
                <a:gs pos="77000">
                  <a:schemeClr val="accent4">
                    <a:alpha val="50000"/>
                  </a:schemeClr>
                </a:gs>
                <a:gs pos="100000">
                  <a:schemeClr val="accent4">
                    <a:lumMod val="60000"/>
                    <a:lumOff val="40000"/>
                  </a:schemeClr>
                </a:gs>
              </a:gsLst>
              <a:lin ang="5400000" scaled="1"/>
              <a:tileRect/>
            </a:gradFill>
            <a:ln w="38100">
              <a:noFill/>
            </a:ln>
            <a:effectLst/>
            <a:scene3d>
              <a:camera prst="orthographicFront"/>
              <a:lightRig rig="flat" dir="t">
                <a:rot lat="0" lon="0" rev="5400000"/>
              </a:lightRig>
            </a:scene3d>
            <a:sp3d>
              <a:bevelT w="38100" h="38100" prst="softRound"/>
              <a:bevelB w="381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lnSpc>
                  <a:spcPct val="80000"/>
                </a:lnSpc>
                <a:spcBef>
                  <a:spcPct val="0"/>
                </a:spcBef>
                <a:buClrTx/>
                <a:buSzTx/>
                <a:buFontTx/>
                <a:buNone/>
                <a:defRPr/>
              </a:pPr>
              <a:r>
                <a:rPr lang="en-US" sz="1600" dirty="0">
                  <a:solidFill>
                    <a:srgbClr val="FFFFFF"/>
                  </a:solidFill>
                  <a:effectLst>
                    <a:outerShdw blurRad="292100" dist="38100" dir="2700000" sx="101000" sy="101000" algn="tl" rotWithShape="0">
                      <a:srgbClr val="080808"/>
                    </a:outerShdw>
                  </a:effectLst>
                  <a:latin typeface="Segoe Semibold" pitchFamily="34" charset="0"/>
                </a:rPr>
                <a:t>SQL Server </a:t>
              </a:r>
            </a:p>
            <a:p>
              <a:pPr eaLnBrk="1" hangingPunct="1">
                <a:lnSpc>
                  <a:spcPct val="80000"/>
                </a:lnSpc>
                <a:spcBef>
                  <a:spcPct val="0"/>
                </a:spcBef>
                <a:buClrTx/>
                <a:buSzTx/>
                <a:buFontTx/>
                <a:buNone/>
                <a:defRPr/>
              </a:pPr>
              <a:r>
                <a:rPr lang="en-US" sz="1600" dirty="0">
                  <a:solidFill>
                    <a:srgbClr val="FFFFFF"/>
                  </a:solidFill>
                  <a:effectLst>
                    <a:outerShdw blurRad="292100" dist="38100" dir="2700000" sx="101000" sy="101000" algn="tl" rotWithShape="0">
                      <a:srgbClr val="080808"/>
                    </a:outerShdw>
                  </a:effectLst>
                  <a:latin typeface="Segoe Semibold" pitchFamily="34" charset="0"/>
                </a:rPr>
                <a:t>Analysis Services</a:t>
              </a:r>
            </a:p>
          </p:txBody>
        </p:sp>
        <p:sp>
          <p:nvSpPr>
            <p:cNvPr id="70" name="Rounded Rectangle 69"/>
            <p:cNvSpPr/>
            <p:nvPr/>
          </p:nvSpPr>
          <p:spPr bwMode="blackGray">
            <a:xfrm>
              <a:off x="1524000" y="4620525"/>
              <a:ext cx="6019800" cy="422825"/>
            </a:xfrm>
            <a:prstGeom prst="roundRect">
              <a:avLst/>
            </a:prstGeom>
            <a:gradFill flip="none" rotWithShape="1">
              <a:gsLst>
                <a:gs pos="0">
                  <a:schemeClr val="accent4">
                    <a:lumMod val="50000"/>
                    <a:alpha val="30000"/>
                  </a:schemeClr>
                </a:gs>
                <a:gs pos="77000">
                  <a:schemeClr val="accent4">
                    <a:alpha val="50000"/>
                  </a:schemeClr>
                </a:gs>
                <a:gs pos="100000">
                  <a:schemeClr val="accent4">
                    <a:lumMod val="60000"/>
                    <a:lumOff val="40000"/>
                  </a:schemeClr>
                </a:gs>
              </a:gsLst>
              <a:lin ang="5400000" scaled="1"/>
              <a:tileRect/>
            </a:gradFill>
            <a:ln w="38100">
              <a:noFill/>
            </a:ln>
            <a:effectLst/>
            <a:scene3d>
              <a:camera prst="orthographicFront"/>
              <a:lightRig rig="flat" dir="t">
                <a:rot lat="0" lon="0" rev="5400000"/>
              </a:lightRig>
            </a:scene3d>
            <a:sp3d>
              <a:bevelT w="38100" h="38100" prst="softRound"/>
              <a:bevelB w="381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lnSpc>
                  <a:spcPct val="80000"/>
                </a:lnSpc>
                <a:spcBef>
                  <a:spcPct val="0"/>
                </a:spcBef>
                <a:buClrTx/>
                <a:buSzTx/>
                <a:buFontTx/>
                <a:buNone/>
                <a:defRPr/>
              </a:pPr>
              <a:r>
                <a:rPr lang="en-US" sz="1600" dirty="0">
                  <a:solidFill>
                    <a:srgbClr val="FFFFFF"/>
                  </a:solidFill>
                  <a:effectLst>
                    <a:outerShdw blurRad="292100" dist="38100" dir="2700000" sx="101000" sy="101000" algn="tl" rotWithShape="0">
                      <a:srgbClr val="080808"/>
                    </a:outerShdw>
                  </a:effectLst>
                  <a:latin typeface="Segoe Semibold" pitchFamily="34" charset="0"/>
                </a:rPr>
                <a:t>SQL Server DBMS</a:t>
              </a:r>
            </a:p>
          </p:txBody>
        </p:sp>
        <p:sp>
          <p:nvSpPr>
            <p:cNvPr id="118" name="Round Same Side Corner Rectangle 117"/>
            <p:cNvSpPr/>
            <p:nvPr/>
          </p:nvSpPr>
          <p:spPr bwMode="blackGray">
            <a:xfrm>
              <a:off x="1524000" y="5105400"/>
              <a:ext cx="6016752" cy="420624"/>
            </a:xfrm>
            <a:prstGeom prst="round2SameRect">
              <a:avLst>
                <a:gd name="adj1" fmla="val 12834"/>
                <a:gd name="adj2" fmla="val 50000"/>
              </a:avLst>
            </a:prstGeom>
            <a:gradFill flip="none" rotWithShape="1">
              <a:gsLst>
                <a:gs pos="0">
                  <a:schemeClr val="accent4">
                    <a:lumMod val="50000"/>
                    <a:alpha val="30000"/>
                  </a:schemeClr>
                </a:gs>
                <a:gs pos="77000">
                  <a:schemeClr val="accent4">
                    <a:alpha val="50000"/>
                  </a:schemeClr>
                </a:gs>
                <a:gs pos="100000">
                  <a:schemeClr val="accent4">
                    <a:lumMod val="60000"/>
                    <a:lumOff val="40000"/>
                  </a:schemeClr>
                </a:gs>
              </a:gsLst>
              <a:lin ang="5400000" scaled="1"/>
              <a:tileRect/>
            </a:gradFill>
            <a:ln w="38100">
              <a:noFill/>
            </a:ln>
            <a:effectLst/>
            <a:scene3d>
              <a:camera prst="orthographicFront"/>
              <a:lightRig rig="flat" dir="t">
                <a:rot lat="0" lon="0" rev="5400000"/>
              </a:lightRig>
            </a:scene3d>
            <a:sp3d>
              <a:bevelT w="38100" h="38100" prst="softRound"/>
              <a:bevelB w="381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lnSpc>
                  <a:spcPct val="80000"/>
                </a:lnSpc>
                <a:spcBef>
                  <a:spcPct val="0"/>
                </a:spcBef>
                <a:buClrTx/>
                <a:buSzTx/>
                <a:buFontTx/>
                <a:buNone/>
                <a:defRPr/>
              </a:pPr>
              <a:r>
                <a:rPr lang="en-US" sz="1600" dirty="0">
                  <a:solidFill>
                    <a:srgbClr val="FFFFFF"/>
                  </a:solidFill>
                  <a:effectLst>
                    <a:outerShdw blurRad="292100" dist="38100" dir="2700000" sx="101000" sy="101000" algn="tl" rotWithShape="0">
                      <a:srgbClr val="080808"/>
                    </a:outerShdw>
                  </a:effectLst>
                  <a:latin typeface="Segoe Semibold" pitchFamily="34" charset="0"/>
                </a:rPr>
                <a:t>SQL Server Integration Services / Proactive Caching</a:t>
              </a:r>
            </a:p>
          </p:txBody>
        </p:sp>
      </p:grpSp>
      <p:grpSp>
        <p:nvGrpSpPr>
          <p:cNvPr id="7" name="Group 47"/>
          <p:cNvGrpSpPr>
            <a:grpSpLocks/>
          </p:cNvGrpSpPr>
          <p:nvPr/>
        </p:nvGrpSpPr>
        <p:grpSpPr bwMode="auto">
          <a:xfrm>
            <a:off x="1044575" y="990600"/>
            <a:ext cx="7368225" cy="3657600"/>
            <a:chOff x="1045029" y="990600"/>
            <a:chExt cx="7367277" cy="3657600"/>
          </a:xfrm>
        </p:grpSpPr>
        <p:sp>
          <p:nvSpPr>
            <p:cNvPr id="55" name="Chord 54"/>
            <p:cNvSpPr/>
            <p:nvPr/>
          </p:nvSpPr>
          <p:spPr bwMode="blackGray">
            <a:xfrm>
              <a:off x="1045029" y="990600"/>
              <a:ext cx="7053942" cy="3657600"/>
            </a:xfrm>
            <a:prstGeom prst="chord">
              <a:avLst>
                <a:gd name="adj1" fmla="val 11061125"/>
                <a:gd name="adj2" fmla="val 21333444"/>
              </a:avLst>
            </a:prstGeom>
            <a:gradFill flip="none" rotWithShape="1">
              <a:gsLst>
                <a:gs pos="0">
                  <a:schemeClr val="tx1"/>
                </a:gs>
                <a:gs pos="77000">
                  <a:srgbClr val="FFFFFF">
                    <a:alpha val="0"/>
                  </a:srgbClr>
                </a:gs>
                <a:gs pos="100000">
                  <a:srgbClr val="FFFFFF">
                    <a:alpha val="0"/>
                  </a:srgbClr>
                </a:gs>
              </a:gsLst>
              <a:lin ang="5400000" scaled="1"/>
              <a:tileRect/>
            </a:gradFill>
            <a:ln w="19050">
              <a:solidFill>
                <a:schemeClr val="tx1">
                  <a:alpha val="23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ct val="0"/>
                </a:spcBef>
                <a:buClrTx/>
                <a:buSzTx/>
                <a:buFontTx/>
                <a:buNone/>
                <a:defRPr/>
              </a:pPr>
              <a:endParaRPr lang="en-US" sz="2200" dirty="0"/>
            </a:p>
          </p:txBody>
        </p:sp>
        <p:sp>
          <p:nvSpPr>
            <p:cNvPr id="56" name="Chord 55"/>
            <p:cNvSpPr/>
            <p:nvPr/>
          </p:nvSpPr>
          <p:spPr bwMode="blackGray">
            <a:xfrm>
              <a:off x="1486297" y="1314450"/>
              <a:ext cx="6172200" cy="2895600"/>
            </a:xfrm>
            <a:prstGeom prst="chord">
              <a:avLst>
                <a:gd name="adj1" fmla="val 11061125"/>
                <a:gd name="adj2" fmla="val 21333444"/>
              </a:avLst>
            </a:prstGeom>
            <a:solidFill>
              <a:schemeClr val="accent2">
                <a:lumMod val="20000"/>
                <a:lumOff val="80000"/>
              </a:schemeClr>
            </a:solidFill>
            <a:ln w="38100">
              <a:noFill/>
            </a:ln>
            <a:effectLst/>
            <a:scene3d>
              <a:camera prst="orthographicFront"/>
              <a:lightRig rig="flat" dir="t">
                <a:rot lat="0" lon="0" rev="5400000"/>
              </a:lightRig>
            </a:scene3d>
            <a:sp3d>
              <a:bevelT w="38100" h="38100" prst="softRound"/>
              <a:bevelB w="381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ct val="0"/>
                </a:spcBef>
                <a:buClrTx/>
                <a:buSzTx/>
                <a:buFontTx/>
                <a:buNone/>
                <a:defRPr/>
              </a:pPr>
              <a:endParaRPr lang="en-US" sz="1800" dirty="0">
                <a:solidFill>
                  <a:srgbClr val="080808"/>
                </a:solidFill>
              </a:endParaRPr>
            </a:p>
          </p:txBody>
        </p:sp>
        <p:sp>
          <p:nvSpPr>
            <p:cNvPr id="39" name="TextBox 38"/>
            <p:cNvSpPr txBox="1"/>
            <p:nvPr/>
          </p:nvSpPr>
          <p:spPr bwMode="blackGray">
            <a:xfrm>
              <a:off x="3429147" y="1714500"/>
              <a:ext cx="2726974" cy="277813"/>
            </a:xfrm>
            <a:prstGeom prst="rect">
              <a:avLst/>
            </a:prstGeom>
            <a:noFill/>
          </p:spPr>
          <p:txBody>
            <a:bodyPr lIns="0" tIns="0" rIns="0" bIns="0">
              <a:spAutoFit/>
            </a:bodyPr>
            <a:lstStyle/>
            <a:p>
              <a:pPr eaLnBrk="1" hangingPunct="1">
                <a:spcBef>
                  <a:spcPct val="0"/>
                </a:spcBef>
                <a:buClrTx/>
                <a:buSzTx/>
                <a:buFontTx/>
                <a:buNone/>
                <a:defRPr/>
              </a:pPr>
              <a:r>
                <a:rPr lang="en-US" sz="1800" dirty="0">
                  <a:solidFill>
                    <a:srgbClr val="FFFFFF"/>
                  </a:solidFill>
                  <a:effectLst>
                    <a:outerShdw blurRad="292100" dist="38100" dir="2700000" sx="101000" sy="101000" algn="tl" rotWithShape="0">
                      <a:srgbClr val="080808"/>
                    </a:outerShdw>
                  </a:effectLst>
                  <a:latin typeface="Segoe Semibold" pitchFamily="34" charset="0"/>
                </a:rPr>
                <a:t>SharePoint Server</a:t>
              </a:r>
            </a:p>
          </p:txBody>
        </p:sp>
        <p:sp>
          <p:nvSpPr>
            <p:cNvPr id="129098" name="Rectangle 73"/>
            <p:cNvSpPr>
              <a:spLocks noChangeArrowheads="1"/>
            </p:cNvSpPr>
            <p:nvPr/>
          </p:nvSpPr>
          <p:spPr bwMode="blackGray">
            <a:xfrm>
              <a:off x="4114800" y="1066800"/>
              <a:ext cx="1007776" cy="246221"/>
            </a:xfrm>
            <a:prstGeom prst="rect">
              <a:avLst/>
            </a:prstGeom>
            <a:noFill/>
            <a:ln w="9525">
              <a:noFill/>
              <a:miter lim="800000"/>
              <a:headEnd/>
              <a:tailEnd/>
            </a:ln>
          </p:spPr>
          <p:txBody>
            <a:bodyPr wrap="none" lIns="0" tIns="0" rIns="0" bIns="0">
              <a:spAutoFit/>
            </a:bodyPr>
            <a:lstStyle/>
            <a:p>
              <a:pPr eaLnBrk="1" hangingPunct="1">
                <a:spcBef>
                  <a:spcPct val="0"/>
                </a:spcBef>
                <a:buClrTx/>
                <a:buSzTx/>
                <a:buFontTx/>
                <a:buNone/>
              </a:pPr>
              <a:r>
                <a:rPr lang="en-US" sz="1600">
                  <a:solidFill>
                    <a:schemeClr val="bg1"/>
                  </a:solidFill>
                </a:rPr>
                <a:t>DELIVERY</a:t>
              </a:r>
            </a:p>
          </p:txBody>
        </p:sp>
        <p:grpSp>
          <p:nvGrpSpPr>
            <p:cNvPr id="8" name="Group 83"/>
            <p:cNvGrpSpPr>
              <a:grpSpLocks/>
            </p:cNvGrpSpPr>
            <p:nvPr/>
          </p:nvGrpSpPr>
          <p:grpSpPr bwMode="auto">
            <a:xfrm>
              <a:off x="1790701" y="2086275"/>
              <a:ext cx="5562599" cy="457200"/>
              <a:chOff x="1752600" y="2133600"/>
              <a:chExt cx="6061509" cy="381000"/>
            </a:xfrm>
          </p:grpSpPr>
          <p:sp>
            <p:nvSpPr>
              <p:cNvPr id="78" name="Round Same Side Corner Rectangle 77"/>
              <p:cNvSpPr/>
              <p:nvPr/>
            </p:nvSpPr>
            <p:spPr bwMode="blackGray">
              <a:xfrm>
                <a:off x="1752600" y="2133600"/>
                <a:ext cx="990600" cy="381000"/>
              </a:xfrm>
              <a:prstGeom prst="round2SameRect">
                <a:avLst>
                  <a:gd name="adj1" fmla="val 41575"/>
                  <a:gd name="adj2" fmla="val 0"/>
                </a:avLst>
              </a:prstGeom>
              <a:gradFill flip="none" rotWithShape="1">
                <a:gsLst>
                  <a:gs pos="0">
                    <a:srgbClr val="FFFFFF"/>
                  </a:gs>
                  <a:gs pos="9000">
                    <a:srgbClr val="FFFFFF">
                      <a:alpha val="20000"/>
                    </a:srgbClr>
                  </a:gs>
                  <a:gs pos="100000">
                    <a:schemeClr val="accent5">
                      <a:lumMod val="50000"/>
                    </a:schemeClr>
                  </a:gs>
                </a:gsLst>
                <a:lin ang="5400000" scaled="1"/>
                <a:tileRect/>
              </a:gradFill>
              <a:ln w="3175">
                <a:solidFill>
                  <a:srgbClr val="FFFFFF">
                    <a:alpha val="67843"/>
                  </a:srgbClr>
                </a:solid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eaLnBrk="1" hangingPunct="1">
                  <a:lnSpc>
                    <a:spcPct val="75000"/>
                  </a:lnSpc>
                  <a:spcBef>
                    <a:spcPct val="0"/>
                  </a:spcBef>
                  <a:buClrTx/>
                  <a:buSzTx/>
                  <a:buFontTx/>
                  <a:buNone/>
                  <a:defRPr/>
                </a:pPr>
                <a:r>
                  <a:rPr lang="en-US" sz="1200" dirty="0">
                    <a:solidFill>
                      <a:srgbClr val="FFFFFF"/>
                    </a:solidFill>
                    <a:effectLst>
                      <a:outerShdw blurRad="50800" dist="38100" dir="2700000" algn="tl" rotWithShape="0">
                        <a:prstClr val="black">
                          <a:alpha val="40000"/>
                        </a:prstClr>
                      </a:outerShdw>
                    </a:effectLst>
                  </a:rPr>
                  <a:t>Reports</a:t>
                </a:r>
              </a:p>
            </p:txBody>
          </p:sp>
          <p:sp>
            <p:nvSpPr>
              <p:cNvPr id="79" name="Round Same Side Corner Rectangle 78"/>
              <p:cNvSpPr/>
              <p:nvPr/>
            </p:nvSpPr>
            <p:spPr bwMode="blackGray">
              <a:xfrm>
                <a:off x="2766782" y="2133600"/>
                <a:ext cx="990600" cy="381000"/>
              </a:xfrm>
              <a:prstGeom prst="round2SameRect">
                <a:avLst>
                  <a:gd name="adj1" fmla="val 41575"/>
                  <a:gd name="adj2" fmla="val 0"/>
                </a:avLst>
              </a:prstGeom>
              <a:gradFill flip="none" rotWithShape="1">
                <a:gsLst>
                  <a:gs pos="0">
                    <a:srgbClr val="FFFFFF"/>
                  </a:gs>
                  <a:gs pos="9000">
                    <a:srgbClr val="FFFFFF">
                      <a:alpha val="20000"/>
                    </a:srgbClr>
                  </a:gs>
                  <a:gs pos="100000">
                    <a:schemeClr val="accent5">
                      <a:lumMod val="50000"/>
                    </a:schemeClr>
                  </a:gs>
                </a:gsLst>
                <a:lin ang="5400000" scaled="1"/>
                <a:tileRect/>
              </a:gradFill>
              <a:ln w="3175">
                <a:solidFill>
                  <a:srgbClr val="FFFFFF">
                    <a:alpha val="67843"/>
                  </a:srgbClr>
                </a:solid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eaLnBrk="1" hangingPunct="1">
                  <a:lnSpc>
                    <a:spcPct val="75000"/>
                  </a:lnSpc>
                  <a:spcBef>
                    <a:spcPct val="0"/>
                  </a:spcBef>
                  <a:buClrTx/>
                  <a:buSzTx/>
                  <a:buFontTx/>
                  <a:buNone/>
                  <a:defRPr/>
                </a:pPr>
                <a:r>
                  <a:rPr lang="en-US" sz="1200" dirty="0">
                    <a:solidFill>
                      <a:srgbClr val="FFFFFF"/>
                    </a:solidFill>
                    <a:effectLst>
                      <a:outerShdw blurRad="50800" dist="38100" dir="2700000" algn="tl" rotWithShape="0">
                        <a:prstClr val="black">
                          <a:alpha val="40000"/>
                        </a:prstClr>
                      </a:outerShdw>
                    </a:effectLst>
                  </a:rPr>
                  <a:t>Dashboards</a:t>
                </a:r>
                <a:br>
                  <a:rPr lang="en-US" sz="1200" dirty="0">
                    <a:solidFill>
                      <a:srgbClr val="FFFFFF"/>
                    </a:solidFill>
                    <a:effectLst>
                      <a:outerShdw blurRad="50800" dist="38100" dir="2700000" algn="tl" rotWithShape="0">
                        <a:prstClr val="black">
                          <a:alpha val="40000"/>
                        </a:prstClr>
                      </a:outerShdw>
                    </a:effectLst>
                  </a:rPr>
                </a:br>
                <a:r>
                  <a:rPr lang="en-US" sz="1200" dirty="0">
                    <a:solidFill>
                      <a:srgbClr val="FFFFFF"/>
                    </a:solidFill>
                    <a:effectLst>
                      <a:outerShdw blurRad="50800" dist="38100" dir="2700000" algn="tl" rotWithShape="0">
                        <a:prstClr val="black">
                          <a:alpha val="40000"/>
                        </a:prstClr>
                      </a:outerShdw>
                    </a:effectLst>
                  </a:rPr>
                  <a:t>Scorecards</a:t>
                </a:r>
              </a:p>
            </p:txBody>
          </p:sp>
          <p:sp>
            <p:nvSpPr>
              <p:cNvPr id="80" name="Round Same Side Corner Rectangle 79"/>
              <p:cNvSpPr/>
              <p:nvPr/>
            </p:nvSpPr>
            <p:spPr bwMode="blackGray">
              <a:xfrm>
                <a:off x="3780964" y="2133600"/>
                <a:ext cx="990600" cy="381000"/>
              </a:xfrm>
              <a:prstGeom prst="round2SameRect">
                <a:avLst>
                  <a:gd name="adj1" fmla="val 41575"/>
                  <a:gd name="adj2" fmla="val 0"/>
                </a:avLst>
              </a:prstGeom>
              <a:gradFill flip="none" rotWithShape="1">
                <a:gsLst>
                  <a:gs pos="0">
                    <a:srgbClr val="FFFFFF"/>
                  </a:gs>
                  <a:gs pos="9000">
                    <a:srgbClr val="FFFFFF">
                      <a:alpha val="20000"/>
                    </a:srgbClr>
                  </a:gs>
                  <a:gs pos="100000">
                    <a:schemeClr val="accent5">
                      <a:lumMod val="50000"/>
                    </a:schemeClr>
                  </a:gs>
                </a:gsLst>
                <a:lin ang="5400000" scaled="1"/>
                <a:tileRect/>
              </a:gradFill>
              <a:ln w="3175">
                <a:solidFill>
                  <a:srgbClr val="FFFFFF">
                    <a:alpha val="67843"/>
                  </a:srgbClr>
                </a:solid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eaLnBrk="1" hangingPunct="1">
                  <a:lnSpc>
                    <a:spcPct val="75000"/>
                  </a:lnSpc>
                  <a:spcBef>
                    <a:spcPct val="0"/>
                  </a:spcBef>
                  <a:buClrTx/>
                  <a:buSzTx/>
                  <a:buFontTx/>
                  <a:buNone/>
                  <a:defRPr/>
                </a:pPr>
                <a:r>
                  <a:rPr lang="en-US" sz="1200" dirty="0">
                    <a:solidFill>
                      <a:srgbClr val="FFFFFF"/>
                    </a:solidFill>
                    <a:effectLst>
                      <a:outerShdw blurRad="50800" dist="38100" dir="2700000" algn="tl" rotWithShape="0">
                        <a:prstClr val="black">
                          <a:alpha val="40000"/>
                        </a:prstClr>
                      </a:outerShdw>
                    </a:effectLst>
                  </a:rPr>
                  <a:t>Excel </a:t>
                </a:r>
              </a:p>
              <a:p>
                <a:pPr eaLnBrk="1" hangingPunct="1">
                  <a:lnSpc>
                    <a:spcPct val="75000"/>
                  </a:lnSpc>
                  <a:spcBef>
                    <a:spcPct val="0"/>
                  </a:spcBef>
                  <a:buClrTx/>
                  <a:buSzTx/>
                  <a:buFontTx/>
                  <a:buNone/>
                  <a:defRPr/>
                </a:pPr>
                <a:r>
                  <a:rPr lang="en-US" sz="1200" dirty="0">
                    <a:solidFill>
                      <a:srgbClr val="FFFFFF"/>
                    </a:solidFill>
                    <a:effectLst>
                      <a:outerShdw blurRad="50800" dist="38100" dir="2700000" algn="tl" rotWithShape="0">
                        <a:prstClr val="black">
                          <a:alpha val="40000"/>
                        </a:prstClr>
                      </a:outerShdw>
                    </a:effectLst>
                  </a:rPr>
                  <a:t>Workbooks</a:t>
                </a:r>
              </a:p>
            </p:txBody>
          </p:sp>
          <p:sp>
            <p:nvSpPr>
              <p:cNvPr id="81" name="Round Same Side Corner Rectangle 80"/>
              <p:cNvSpPr/>
              <p:nvPr/>
            </p:nvSpPr>
            <p:spPr bwMode="blackGray">
              <a:xfrm>
                <a:off x="4795146" y="2133600"/>
                <a:ext cx="990600" cy="381000"/>
              </a:xfrm>
              <a:prstGeom prst="round2SameRect">
                <a:avLst>
                  <a:gd name="adj1" fmla="val 41575"/>
                  <a:gd name="adj2" fmla="val 0"/>
                </a:avLst>
              </a:prstGeom>
              <a:gradFill flip="none" rotWithShape="1">
                <a:gsLst>
                  <a:gs pos="0">
                    <a:srgbClr val="FFFFFF"/>
                  </a:gs>
                  <a:gs pos="9000">
                    <a:srgbClr val="FFFFFF">
                      <a:alpha val="20000"/>
                    </a:srgbClr>
                  </a:gs>
                  <a:gs pos="100000">
                    <a:schemeClr val="accent5">
                      <a:lumMod val="50000"/>
                    </a:schemeClr>
                  </a:gs>
                </a:gsLst>
                <a:lin ang="5400000" scaled="1"/>
                <a:tileRect/>
              </a:gradFill>
              <a:ln w="3175">
                <a:solidFill>
                  <a:srgbClr val="FFFFFF">
                    <a:alpha val="67843"/>
                  </a:srgbClr>
                </a:solid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eaLnBrk="1" hangingPunct="1">
                  <a:lnSpc>
                    <a:spcPct val="75000"/>
                  </a:lnSpc>
                  <a:spcBef>
                    <a:spcPct val="0"/>
                  </a:spcBef>
                  <a:buClrTx/>
                  <a:buSzTx/>
                  <a:buFontTx/>
                  <a:buNone/>
                  <a:defRPr/>
                </a:pPr>
                <a:r>
                  <a:rPr lang="en-US" sz="1200" dirty="0">
                    <a:solidFill>
                      <a:srgbClr val="FFFFFF"/>
                    </a:solidFill>
                    <a:effectLst>
                      <a:outerShdw blurRad="50800" dist="38100" dir="2700000" algn="tl" rotWithShape="0">
                        <a:prstClr val="black">
                          <a:alpha val="40000"/>
                        </a:prstClr>
                      </a:outerShdw>
                    </a:effectLst>
                  </a:rPr>
                  <a:t>Analytic</a:t>
                </a:r>
              </a:p>
              <a:p>
                <a:pPr eaLnBrk="1" hangingPunct="1">
                  <a:lnSpc>
                    <a:spcPct val="75000"/>
                  </a:lnSpc>
                  <a:spcBef>
                    <a:spcPct val="0"/>
                  </a:spcBef>
                  <a:buClrTx/>
                  <a:buSzTx/>
                  <a:buFontTx/>
                  <a:buNone/>
                  <a:defRPr/>
                </a:pPr>
                <a:r>
                  <a:rPr lang="en-US" sz="1200" dirty="0">
                    <a:solidFill>
                      <a:srgbClr val="FFFFFF"/>
                    </a:solidFill>
                    <a:effectLst>
                      <a:outerShdw blurRad="50800" dist="38100" dir="2700000" algn="tl" rotWithShape="0">
                        <a:prstClr val="black">
                          <a:alpha val="40000"/>
                        </a:prstClr>
                      </a:outerShdw>
                    </a:effectLst>
                  </a:rPr>
                  <a:t>Views</a:t>
                </a:r>
              </a:p>
            </p:txBody>
          </p:sp>
          <p:sp>
            <p:nvSpPr>
              <p:cNvPr id="82" name="Round Same Side Corner Rectangle 81"/>
              <p:cNvSpPr/>
              <p:nvPr/>
            </p:nvSpPr>
            <p:spPr bwMode="blackGray">
              <a:xfrm>
                <a:off x="5809328" y="2133600"/>
                <a:ext cx="990600" cy="381000"/>
              </a:xfrm>
              <a:prstGeom prst="round2SameRect">
                <a:avLst>
                  <a:gd name="adj1" fmla="val 41575"/>
                  <a:gd name="adj2" fmla="val 0"/>
                </a:avLst>
              </a:prstGeom>
              <a:gradFill flip="none" rotWithShape="1">
                <a:gsLst>
                  <a:gs pos="0">
                    <a:srgbClr val="FFFFFF"/>
                  </a:gs>
                  <a:gs pos="9000">
                    <a:srgbClr val="FFFFFF">
                      <a:alpha val="20000"/>
                    </a:srgbClr>
                  </a:gs>
                  <a:gs pos="100000">
                    <a:schemeClr val="accent5">
                      <a:lumMod val="50000"/>
                    </a:schemeClr>
                  </a:gs>
                </a:gsLst>
                <a:lin ang="5400000" scaled="1"/>
                <a:tileRect/>
              </a:gradFill>
              <a:ln w="3175">
                <a:solidFill>
                  <a:srgbClr val="FFFFFF">
                    <a:alpha val="67843"/>
                  </a:srgbClr>
                </a:solid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eaLnBrk="1" hangingPunct="1">
                  <a:lnSpc>
                    <a:spcPct val="75000"/>
                  </a:lnSpc>
                  <a:spcBef>
                    <a:spcPct val="0"/>
                  </a:spcBef>
                  <a:buClrTx/>
                  <a:buSzTx/>
                  <a:buFontTx/>
                  <a:buNone/>
                  <a:defRPr/>
                </a:pPr>
                <a:r>
                  <a:rPr lang="en-US" sz="1200" dirty="0">
                    <a:solidFill>
                      <a:srgbClr val="FFFFFF"/>
                    </a:solidFill>
                    <a:effectLst>
                      <a:outerShdw blurRad="50800" dist="38100" dir="2700000" algn="tl" rotWithShape="0">
                        <a:prstClr val="black">
                          <a:alpha val="40000"/>
                        </a:prstClr>
                      </a:outerShdw>
                    </a:effectLst>
                  </a:rPr>
                  <a:t>Custom</a:t>
                </a:r>
                <a:br>
                  <a:rPr lang="en-US" sz="1200" dirty="0">
                    <a:solidFill>
                      <a:srgbClr val="FFFFFF"/>
                    </a:solidFill>
                    <a:effectLst>
                      <a:outerShdw blurRad="50800" dist="38100" dir="2700000" algn="tl" rotWithShape="0">
                        <a:prstClr val="black">
                          <a:alpha val="40000"/>
                        </a:prstClr>
                      </a:outerShdw>
                    </a:effectLst>
                  </a:rPr>
                </a:br>
                <a:r>
                  <a:rPr lang="en-US" sz="1200" dirty="0">
                    <a:solidFill>
                      <a:srgbClr val="FFFFFF"/>
                    </a:solidFill>
                    <a:effectLst>
                      <a:outerShdw blurRad="50800" dist="38100" dir="2700000" algn="tl" rotWithShape="0">
                        <a:prstClr val="black">
                          <a:alpha val="40000"/>
                        </a:prstClr>
                      </a:outerShdw>
                    </a:effectLst>
                  </a:rPr>
                  <a:t>Development</a:t>
                </a:r>
              </a:p>
            </p:txBody>
          </p:sp>
          <p:sp>
            <p:nvSpPr>
              <p:cNvPr id="83" name="Round Same Side Corner Rectangle 82"/>
              <p:cNvSpPr/>
              <p:nvPr/>
            </p:nvSpPr>
            <p:spPr bwMode="blackGray">
              <a:xfrm>
                <a:off x="6823509" y="2133600"/>
                <a:ext cx="990600" cy="381000"/>
              </a:xfrm>
              <a:prstGeom prst="round2SameRect">
                <a:avLst>
                  <a:gd name="adj1" fmla="val 41575"/>
                  <a:gd name="adj2" fmla="val 0"/>
                </a:avLst>
              </a:prstGeom>
              <a:gradFill flip="none" rotWithShape="1">
                <a:gsLst>
                  <a:gs pos="0">
                    <a:srgbClr val="FFFFFF"/>
                  </a:gs>
                  <a:gs pos="9000">
                    <a:srgbClr val="FFFFFF">
                      <a:alpha val="20000"/>
                    </a:srgbClr>
                  </a:gs>
                  <a:gs pos="100000">
                    <a:schemeClr val="accent5">
                      <a:lumMod val="50000"/>
                    </a:schemeClr>
                  </a:gs>
                </a:gsLst>
                <a:lin ang="5400000" scaled="1"/>
                <a:tileRect/>
              </a:gradFill>
              <a:ln w="3175">
                <a:solidFill>
                  <a:srgbClr val="FFFFFF">
                    <a:alpha val="67843"/>
                  </a:srgbClr>
                </a:solid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eaLnBrk="1" hangingPunct="1">
                  <a:lnSpc>
                    <a:spcPct val="75000"/>
                  </a:lnSpc>
                  <a:spcBef>
                    <a:spcPct val="0"/>
                  </a:spcBef>
                  <a:buClrTx/>
                  <a:buSzTx/>
                  <a:buFontTx/>
                  <a:buNone/>
                  <a:defRPr/>
                </a:pPr>
                <a:r>
                  <a:rPr lang="en-US" sz="1200" dirty="0">
                    <a:solidFill>
                      <a:srgbClr val="FFFFFF"/>
                    </a:solidFill>
                    <a:effectLst>
                      <a:outerShdw blurRad="50800" dist="38100" dir="2700000" algn="tl" rotWithShape="0">
                        <a:prstClr val="black">
                          <a:alpha val="40000"/>
                        </a:prstClr>
                      </a:outerShdw>
                    </a:effectLst>
                  </a:rPr>
                  <a:t>Plans</a:t>
                </a:r>
              </a:p>
            </p:txBody>
          </p:sp>
        </p:grpSp>
        <p:sp>
          <p:nvSpPr>
            <p:cNvPr id="120" name="Rectangle 119"/>
            <p:cNvSpPr/>
            <p:nvPr/>
          </p:nvSpPr>
          <p:spPr bwMode="blackGray">
            <a:xfrm rot="1068475">
              <a:off x="4789820" y="1781478"/>
              <a:ext cx="3622486" cy="1244762"/>
            </a:xfrm>
            <a:prstGeom prst="rect">
              <a:avLst/>
            </a:prstGeom>
            <a:noFill/>
          </p:spPr>
          <p:txBody>
            <a:bodyPr spcFirstLastPara="1" wrap="none">
              <a:prstTxWarp prst="textArchUp">
                <a:avLst/>
              </a:prstTxWarp>
              <a:spAutoFit/>
            </a:bodyPr>
            <a:lstStyle/>
            <a:p>
              <a:pPr eaLnBrk="1" hangingPunct="1">
                <a:spcBef>
                  <a:spcPct val="0"/>
                </a:spcBef>
                <a:buClrTx/>
                <a:buSzTx/>
                <a:buFontTx/>
                <a:buNone/>
                <a:defRPr/>
              </a:pPr>
              <a:endParaRPr lang="en-US" sz="1400" i="1" dirty="0">
                <a:solidFill>
                  <a:schemeClr val="tx1"/>
                </a:solidFill>
                <a:latin typeface="Arial" charset="0"/>
              </a:endParaRPr>
            </a:p>
          </p:txBody>
        </p:sp>
      </p:grpSp>
      <p:sp>
        <p:nvSpPr>
          <p:cNvPr id="129121" name="Rectangle 1121"/>
          <p:cNvSpPr>
            <a:spLocks noChangeArrowheads="1"/>
          </p:cNvSpPr>
          <p:nvPr/>
        </p:nvSpPr>
        <p:spPr bwMode="auto">
          <a:xfrm>
            <a:off x="0" y="0"/>
            <a:ext cx="6931025" cy="776288"/>
          </a:xfrm>
          <a:prstGeom prst="rect">
            <a:avLst/>
          </a:prstGeom>
          <a:noFill/>
          <a:ln w="9525">
            <a:noFill/>
            <a:miter lim="800000"/>
            <a:headEnd/>
            <a:tailEnd/>
          </a:ln>
        </p:spPr>
        <p:txBody>
          <a:bodyPr anchor="ctr"/>
          <a:lstStyle/>
          <a:p>
            <a:pPr algn="l">
              <a:spcBef>
                <a:spcPct val="0"/>
              </a:spcBef>
              <a:buClrTx/>
              <a:buSzTx/>
              <a:buFontTx/>
              <a:buNone/>
            </a:pPr>
            <a:r>
              <a:rPr lang="en-US" sz="2400" dirty="0">
                <a:solidFill>
                  <a:schemeClr val="bg1"/>
                </a:solidFill>
                <a:latin typeface="+mj-lt"/>
                <a:ea typeface="+mj-ea"/>
                <a:cs typeface="+mj-cs"/>
              </a:rPr>
              <a:t>Microsoft’s Business Intelligence / Performance Management Offering</a:t>
            </a:r>
          </a:p>
        </p:txBody>
      </p:sp>
      <p:pic>
        <p:nvPicPr>
          <p:cNvPr id="48" name="Picture 47" descr="EMCLogo.JPG"/>
          <p:cNvPicPr>
            <a:picLocks noChangeAspect="1"/>
          </p:cNvPicPr>
          <p:nvPr/>
        </p:nvPicPr>
        <p:blipFill>
          <a:blip r:embed="rId9"/>
          <a:stretch>
            <a:fillRect/>
          </a:stretch>
        </p:blipFill>
        <p:spPr>
          <a:xfrm>
            <a:off x="5829300" y="6229350"/>
            <a:ext cx="589990" cy="25717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7"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ppt_h/2"/>
                                          </p:val>
                                        </p:tav>
                                        <p:tav tm="100000">
                                          <p:val>
                                            <p:strVal val="#ppt_y"/>
                                          </p:val>
                                        </p:tav>
                                      </p:tavLst>
                                    </p:anim>
                                    <p:anim calcmode="lin" valueType="num">
                                      <p:cBhvr>
                                        <p:cTn id="14" dur="500" fill="hold"/>
                                        <p:tgtEl>
                                          <p:spTgt spid="5"/>
                                        </p:tgtEl>
                                        <p:attrNameLst>
                                          <p:attrName>ppt_w</p:attrName>
                                        </p:attrNameLst>
                                      </p:cBhvr>
                                      <p:tavLst>
                                        <p:tav tm="0">
                                          <p:val>
                                            <p:strVal val="#ppt_w"/>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1000"/>
                            </p:stCondLst>
                            <p:childTnLst>
                              <p:par>
                                <p:cTn id="17" presetID="1" presetClass="entr" presetSubtype="0" fill="hold" nodeType="afterEffect">
                                  <p:stCondLst>
                                    <p:cond delay="0"/>
                                  </p:stCondLst>
                                  <p:childTnLst>
                                    <p:set>
                                      <p:cBhvr>
                                        <p:cTn id="18" dur="1" fill="hold">
                                          <p:stCondLst>
                                            <p:cond delay="499"/>
                                          </p:stCondLst>
                                        </p:cTn>
                                        <p:tgtEl>
                                          <p:spTgt spid="6"/>
                                        </p:tgtEl>
                                        <p:attrNameLst>
                                          <p:attrName>style.visibility</p:attrName>
                                        </p:attrNameLst>
                                      </p:cBhvr>
                                      <p:to>
                                        <p:strVal val="visible"/>
                                      </p:to>
                                    </p:set>
                                  </p:childTnLst>
                                </p:cTn>
                              </p:par>
                            </p:childTnLst>
                          </p:cTn>
                        </p:par>
                        <p:par>
                          <p:cTn id="19" fill="hold">
                            <p:stCondLst>
                              <p:cond delay="1500"/>
                            </p:stCondLst>
                            <p:childTnLst>
                              <p:par>
                                <p:cTn id="20" presetID="1" presetClass="entr" presetSubtype="0" fill="hold" nodeType="afterEffect">
                                  <p:stCondLst>
                                    <p:cond delay="0"/>
                                  </p:stCondLst>
                                  <p:childTnLst>
                                    <p:set>
                                      <p:cBhvr>
                                        <p:cTn id="21" dur="1" fill="hold">
                                          <p:stCondLst>
                                            <p:cond delay="499"/>
                                          </p:stCondLst>
                                        </p:cTn>
                                        <p:tgtEl>
                                          <p:spTgt spid="3"/>
                                        </p:tgtEl>
                                        <p:attrNameLst>
                                          <p:attrName>style.visibility</p:attrName>
                                        </p:attrNameLst>
                                      </p:cBhvr>
                                      <p:to>
                                        <p:strVal val="visible"/>
                                      </p:to>
                                    </p:set>
                                  </p:childTnLst>
                                </p:cTn>
                              </p:par>
                            </p:childTnLst>
                          </p:cTn>
                        </p:par>
                        <p:par>
                          <p:cTn id="22" fill="hold">
                            <p:stCondLst>
                              <p:cond delay="2000"/>
                            </p:stCondLst>
                            <p:childTnLst>
                              <p:par>
                                <p:cTn id="23" presetID="1" presetClass="entr" presetSubtype="0" fill="hold" nodeType="afterEffect">
                                  <p:stCondLst>
                                    <p:cond delay="0"/>
                                  </p:stCondLst>
                                  <p:childTnLst>
                                    <p:set>
                                      <p:cBhvr>
                                        <p:cTn id="24"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a:stretch>
            <a:fillRect/>
          </a:stretch>
        </p:blipFill>
        <p:spPr bwMode="auto">
          <a:xfrm>
            <a:off x="0" y="1371600"/>
            <a:ext cx="9144000" cy="468630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smtClean="0"/>
              <a:t>Solution Based on Microsoft Technologies</a:t>
            </a:r>
            <a:endParaRPr lang="en-US" dirty="0"/>
          </a:p>
        </p:txBody>
      </p:sp>
      <p:sp>
        <p:nvSpPr>
          <p:cNvPr id="8" name="Text Box 74"/>
          <p:cNvSpPr txBox="1">
            <a:spLocks noChangeArrowheads="1"/>
          </p:cNvSpPr>
          <p:nvPr/>
        </p:nvSpPr>
        <p:spPr bwMode="auto">
          <a:xfrm>
            <a:off x="5715000" y="4514850"/>
            <a:ext cx="3505200" cy="1828193"/>
          </a:xfrm>
          <a:prstGeom prst="rect">
            <a:avLst/>
          </a:prstGeom>
          <a:noFill/>
          <a:ln w="9525">
            <a:noFill/>
            <a:miter lim="800000"/>
            <a:headEnd/>
            <a:tailEnd/>
          </a:ln>
          <a:effectLst/>
        </p:spPr>
        <p:txBody>
          <a:bodyPr wrap="square">
            <a:spAutoFit/>
          </a:bodyPr>
          <a:lstStyle/>
          <a:p>
            <a:pPr marL="228600" indent="-228600" algn="l">
              <a:lnSpc>
                <a:spcPct val="90000"/>
              </a:lnSpc>
              <a:spcBef>
                <a:spcPct val="50000"/>
              </a:spcBef>
              <a:buClr>
                <a:srgbClr val="92D050"/>
              </a:buClr>
            </a:pPr>
            <a:r>
              <a:rPr lang="en-US" sz="1800" i="1" dirty="0" smtClean="0">
                <a:solidFill>
                  <a:schemeClr val="tx1"/>
                </a:solidFill>
                <a:latin typeface="+mn-lt"/>
              </a:rPr>
              <a:t>	</a:t>
            </a:r>
            <a:r>
              <a:rPr lang="en-US" sz="1800" i="1" u="sng" dirty="0" smtClean="0">
                <a:solidFill>
                  <a:schemeClr val="tx1"/>
                </a:solidFill>
                <a:latin typeface="+mn-lt"/>
              </a:rPr>
              <a:t>Solution Framework:</a:t>
            </a:r>
          </a:p>
          <a:p>
            <a:pPr marL="685800" lvl="1" indent="-228600" algn="l">
              <a:lnSpc>
                <a:spcPct val="90000"/>
              </a:lnSpc>
              <a:spcBef>
                <a:spcPct val="25000"/>
              </a:spcBef>
              <a:buClr>
                <a:srgbClr val="92D050"/>
              </a:buClr>
              <a:buFont typeface="Arial" pitchFamily="34" charset="0"/>
              <a:buChar char="־"/>
            </a:pPr>
            <a:r>
              <a:rPr lang="en-US" sz="1400" dirty="0" smtClean="0">
                <a:solidFill>
                  <a:schemeClr val="tx1"/>
                </a:solidFill>
                <a:latin typeface="+mn-lt"/>
              </a:rPr>
              <a:t>SQL Server 2005/2008</a:t>
            </a:r>
          </a:p>
          <a:p>
            <a:pPr marL="685800" lvl="1" indent="-228600" algn="l">
              <a:lnSpc>
                <a:spcPct val="90000"/>
              </a:lnSpc>
              <a:spcBef>
                <a:spcPct val="25000"/>
              </a:spcBef>
              <a:buClr>
                <a:srgbClr val="92D050"/>
              </a:buClr>
              <a:buFont typeface="Arial" pitchFamily="34" charset="0"/>
              <a:buChar char="־"/>
            </a:pPr>
            <a:r>
              <a:rPr lang="en-US" sz="1400" dirty="0" smtClean="0">
                <a:solidFill>
                  <a:schemeClr val="tx1"/>
                </a:solidFill>
                <a:latin typeface="+mn-lt"/>
              </a:rPr>
              <a:t>Integration Services 2005/2008</a:t>
            </a:r>
          </a:p>
          <a:p>
            <a:pPr marL="685800" lvl="1" indent="-228600" algn="l">
              <a:lnSpc>
                <a:spcPct val="90000"/>
              </a:lnSpc>
              <a:spcBef>
                <a:spcPct val="25000"/>
              </a:spcBef>
              <a:buClr>
                <a:srgbClr val="92D050"/>
              </a:buClr>
              <a:buFont typeface="Arial" pitchFamily="34" charset="0"/>
              <a:buChar char="־"/>
            </a:pPr>
            <a:r>
              <a:rPr lang="en-US" sz="1400" dirty="0" smtClean="0">
                <a:solidFill>
                  <a:schemeClr val="tx1"/>
                </a:solidFill>
                <a:latin typeface="+mn-lt"/>
              </a:rPr>
              <a:t>Analysis Services 2005/2008</a:t>
            </a:r>
          </a:p>
          <a:p>
            <a:pPr marL="685800" lvl="1" indent="-228600" algn="l">
              <a:lnSpc>
                <a:spcPct val="90000"/>
              </a:lnSpc>
              <a:spcBef>
                <a:spcPct val="25000"/>
              </a:spcBef>
              <a:buClr>
                <a:srgbClr val="92D050"/>
              </a:buClr>
              <a:buFont typeface="Arial" pitchFamily="34" charset="0"/>
              <a:buChar char="־"/>
            </a:pPr>
            <a:r>
              <a:rPr lang="en-US" sz="1400" dirty="0" smtClean="0">
                <a:solidFill>
                  <a:schemeClr val="tx1"/>
                </a:solidFill>
                <a:latin typeface="+mn-lt"/>
              </a:rPr>
              <a:t>Reporting Services 2005/2008</a:t>
            </a:r>
          </a:p>
          <a:p>
            <a:pPr marL="685800" lvl="1" indent="-228600" algn="l">
              <a:lnSpc>
                <a:spcPct val="90000"/>
              </a:lnSpc>
              <a:spcBef>
                <a:spcPct val="25000"/>
              </a:spcBef>
              <a:buClr>
                <a:srgbClr val="92D050"/>
              </a:buClr>
              <a:buFont typeface="Arial" pitchFamily="34" charset="0"/>
              <a:buChar char="־"/>
            </a:pPr>
            <a:r>
              <a:rPr lang="en-US" sz="1400" dirty="0" err="1" smtClean="0">
                <a:solidFill>
                  <a:schemeClr val="tx1"/>
                </a:solidFill>
                <a:latin typeface="+mn-lt"/>
              </a:rPr>
              <a:t>PerformancePoint</a:t>
            </a:r>
            <a:r>
              <a:rPr lang="en-US" sz="1400" dirty="0" smtClean="0">
                <a:solidFill>
                  <a:schemeClr val="tx1"/>
                </a:solidFill>
                <a:latin typeface="+mn-lt"/>
              </a:rPr>
              <a:t> Server 2007</a:t>
            </a:r>
          </a:p>
          <a:p>
            <a:pPr marL="685800" lvl="1" indent="-228600" algn="l">
              <a:lnSpc>
                <a:spcPct val="90000"/>
              </a:lnSpc>
              <a:spcBef>
                <a:spcPct val="25000"/>
              </a:spcBef>
              <a:buClr>
                <a:srgbClr val="92D050"/>
              </a:buClr>
              <a:buFont typeface="Arial" pitchFamily="34" charset="0"/>
              <a:buChar char="־"/>
            </a:pPr>
            <a:endParaRPr lang="en-US" sz="1400" dirty="0">
              <a:solidFill>
                <a:schemeClr val="tx1"/>
              </a:solidFill>
              <a:latin typeface="+mn-lt"/>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71450"/>
            <a:ext cx="6753225" cy="685800"/>
          </a:xfrm>
        </p:spPr>
        <p:txBody>
          <a:bodyPr/>
          <a:lstStyle/>
          <a:p>
            <a:r>
              <a:rPr lang="en-US" dirty="0" smtClean="0"/>
              <a:t>Part of an Overall IT Business Intelligence Framework</a:t>
            </a:r>
            <a:endParaRPr lang="en-US" dirty="0"/>
          </a:p>
        </p:txBody>
      </p:sp>
      <p:sp>
        <p:nvSpPr>
          <p:cNvPr id="4" name="Rounded Rectangle 3"/>
          <p:cNvSpPr/>
          <p:nvPr/>
        </p:nvSpPr>
        <p:spPr>
          <a:xfrm>
            <a:off x="1752600" y="1371600"/>
            <a:ext cx="5638800" cy="4648200"/>
          </a:xfrm>
          <a:prstGeom prst="roundRect">
            <a:avLst>
              <a:gd name="adj" fmla="val 2192"/>
            </a:avLst>
          </a:prstGeom>
        </p:spPr>
        <p:style>
          <a:lnRef idx="0">
            <a:schemeClr val="accent5"/>
          </a:lnRef>
          <a:fillRef idx="3">
            <a:schemeClr val="accent5"/>
          </a:fillRef>
          <a:effectRef idx="3">
            <a:schemeClr val="accent5"/>
          </a:effectRef>
          <a:fontRef idx="minor">
            <a:schemeClr val="lt1"/>
          </a:fontRef>
        </p:style>
        <p:txBody>
          <a:bodyPr rtlCol="0" anchor="t" anchorCtr="0"/>
          <a:lstStyle/>
          <a:p>
            <a:pPr algn="ctr"/>
            <a:endParaRPr lang="en-US" sz="1000" dirty="0"/>
          </a:p>
        </p:txBody>
      </p:sp>
      <p:sp>
        <p:nvSpPr>
          <p:cNvPr id="6" name="Rounded Rectangle 5"/>
          <p:cNvSpPr/>
          <p:nvPr/>
        </p:nvSpPr>
        <p:spPr>
          <a:xfrm>
            <a:off x="5638800" y="1524001"/>
            <a:ext cx="1600200" cy="990600"/>
          </a:xfrm>
          <a:prstGeom prst="roundRect">
            <a:avLst>
              <a:gd name="adj" fmla="val 4157"/>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vert="vert270" rtlCol="0" anchor="b" anchorCtr="0"/>
          <a:lstStyle/>
          <a:p>
            <a:pPr algn="ctr"/>
            <a:r>
              <a:rPr lang="en-US" sz="1100" dirty="0" smtClean="0"/>
              <a:t>Consoles</a:t>
            </a:r>
            <a:endParaRPr lang="en-US" sz="1100" dirty="0"/>
          </a:p>
        </p:txBody>
      </p:sp>
      <p:sp>
        <p:nvSpPr>
          <p:cNvPr id="7" name="Rounded Rectangle 6"/>
          <p:cNvSpPr/>
          <p:nvPr/>
        </p:nvSpPr>
        <p:spPr>
          <a:xfrm>
            <a:off x="1905000" y="2209801"/>
            <a:ext cx="1676400" cy="609600"/>
          </a:xfrm>
          <a:prstGeom prst="roundRect">
            <a:avLst/>
          </a:prstGeom>
          <a:solidFill>
            <a:schemeClr val="accent4">
              <a:lumMod val="75000"/>
              <a:lumOff val="25000"/>
            </a:schemeClr>
          </a:solidFill>
        </p:spPr>
        <p:style>
          <a:lnRef idx="0">
            <a:schemeClr val="accent4"/>
          </a:lnRef>
          <a:fillRef idx="3">
            <a:schemeClr val="accent4"/>
          </a:fillRef>
          <a:effectRef idx="3">
            <a:schemeClr val="accent4"/>
          </a:effectRef>
          <a:fontRef idx="minor">
            <a:schemeClr val="lt1"/>
          </a:fontRef>
        </p:style>
        <p:txBody>
          <a:bodyPr rtlCol="0" anchor="b" anchorCtr="0"/>
          <a:lstStyle/>
          <a:p>
            <a:pPr algn="ctr"/>
            <a:r>
              <a:rPr lang="en-US" sz="1200" dirty="0" smtClean="0"/>
              <a:t>Application Server</a:t>
            </a:r>
            <a:endParaRPr lang="en-US" sz="1200" dirty="0"/>
          </a:p>
        </p:txBody>
      </p:sp>
      <p:sp>
        <p:nvSpPr>
          <p:cNvPr id="8" name="Rounded Rectangle 7"/>
          <p:cNvSpPr/>
          <p:nvPr/>
        </p:nvSpPr>
        <p:spPr>
          <a:xfrm>
            <a:off x="1905000" y="2895601"/>
            <a:ext cx="1676400" cy="381000"/>
          </a:xfrm>
          <a:prstGeom prst="roundRect">
            <a:avLst/>
          </a:prstGeom>
          <a:solidFill>
            <a:schemeClr val="accent4">
              <a:lumMod val="75000"/>
              <a:lumOff val="25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1200" dirty="0" smtClean="0"/>
              <a:t>Database Server</a:t>
            </a:r>
            <a:endParaRPr lang="en-US" sz="1200" dirty="0"/>
          </a:p>
        </p:txBody>
      </p:sp>
      <p:sp>
        <p:nvSpPr>
          <p:cNvPr id="9" name="Rounded Rectangle 8"/>
          <p:cNvSpPr/>
          <p:nvPr/>
        </p:nvSpPr>
        <p:spPr>
          <a:xfrm>
            <a:off x="1905000" y="3352801"/>
            <a:ext cx="1676400" cy="381000"/>
          </a:xfrm>
          <a:prstGeom prst="roundRect">
            <a:avLst/>
          </a:prstGeom>
          <a:solidFill>
            <a:schemeClr val="accent4">
              <a:lumMod val="75000"/>
              <a:lumOff val="25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1200" dirty="0" smtClean="0"/>
              <a:t>Operating System</a:t>
            </a:r>
            <a:endParaRPr lang="en-US" sz="1200" dirty="0"/>
          </a:p>
        </p:txBody>
      </p:sp>
      <p:sp>
        <p:nvSpPr>
          <p:cNvPr id="10" name="Rounded Rectangle 9"/>
          <p:cNvSpPr/>
          <p:nvPr/>
        </p:nvSpPr>
        <p:spPr>
          <a:xfrm>
            <a:off x="1905000" y="3810001"/>
            <a:ext cx="1676400" cy="381000"/>
          </a:xfrm>
          <a:prstGeom prst="roundRect">
            <a:avLst/>
          </a:prstGeom>
          <a:solidFill>
            <a:schemeClr val="accent4">
              <a:lumMod val="75000"/>
              <a:lumOff val="25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1200" dirty="0" smtClean="0"/>
              <a:t>Server Platform</a:t>
            </a:r>
            <a:endParaRPr lang="en-US" sz="1200" dirty="0"/>
          </a:p>
        </p:txBody>
      </p:sp>
      <p:sp>
        <p:nvSpPr>
          <p:cNvPr id="11" name="Rounded Rectangle 10"/>
          <p:cNvSpPr/>
          <p:nvPr/>
        </p:nvSpPr>
        <p:spPr>
          <a:xfrm>
            <a:off x="1905000" y="4267201"/>
            <a:ext cx="1676400" cy="381000"/>
          </a:xfrm>
          <a:prstGeom prst="roundRect">
            <a:avLst/>
          </a:prstGeom>
          <a:solidFill>
            <a:schemeClr val="accent4">
              <a:lumMod val="75000"/>
              <a:lumOff val="25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1200" dirty="0" smtClean="0"/>
              <a:t>Storage</a:t>
            </a:r>
            <a:endParaRPr lang="en-US" sz="1200" dirty="0"/>
          </a:p>
        </p:txBody>
      </p:sp>
      <p:sp>
        <p:nvSpPr>
          <p:cNvPr id="12" name="Rounded Rectangle 11"/>
          <p:cNvSpPr/>
          <p:nvPr/>
        </p:nvSpPr>
        <p:spPr>
          <a:xfrm>
            <a:off x="1905000" y="4724401"/>
            <a:ext cx="1676400" cy="381000"/>
          </a:xfrm>
          <a:prstGeom prst="roundRect">
            <a:avLst/>
          </a:prstGeom>
          <a:solidFill>
            <a:schemeClr val="accent4">
              <a:lumMod val="75000"/>
              <a:lumOff val="25000"/>
            </a:schemeClr>
          </a:solidFill>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1200" dirty="0" smtClean="0"/>
              <a:t>Network</a:t>
            </a:r>
            <a:endParaRPr lang="en-US" sz="1200" dirty="0"/>
          </a:p>
        </p:txBody>
      </p:sp>
      <p:sp>
        <p:nvSpPr>
          <p:cNvPr id="13" name="Rounded Rectangle 12"/>
          <p:cNvSpPr/>
          <p:nvPr/>
        </p:nvSpPr>
        <p:spPr>
          <a:xfrm>
            <a:off x="1905000" y="1524001"/>
            <a:ext cx="1676400" cy="609600"/>
          </a:xfrm>
          <a:prstGeom prst="roundRect">
            <a:avLst>
              <a:gd name="adj" fmla="val 10010"/>
            </a:avLst>
          </a:prstGeom>
        </p:spPr>
        <p:style>
          <a:lnRef idx="0">
            <a:schemeClr val="accent1"/>
          </a:lnRef>
          <a:fillRef idx="3">
            <a:schemeClr val="accent1"/>
          </a:fillRef>
          <a:effectRef idx="3">
            <a:schemeClr val="accent1"/>
          </a:effectRef>
          <a:fontRef idx="minor">
            <a:schemeClr val="lt1"/>
          </a:fontRef>
        </p:style>
        <p:txBody>
          <a:bodyPr rtlCol="0" anchor="t" anchorCtr="0"/>
          <a:lstStyle/>
          <a:p>
            <a:pPr algn="ctr"/>
            <a:r>
              <a:rPr lang="en-US" sz="1200" dirty="0" smtClean="0"/>
              <a:t>Customer Application</a:t>
            </a:r>
            <a:endParaRPr lang="en-US" sz="1200" dirty="0"/>
          </a:p>
        </p:txBody>
      </p:sp>
      <p:sp>
        <p:nvSpPr>
          <p:cNvPr id="14" name="Rounded Rectangle 13"/>
          <p:cNvSpPr/>
          <p:nvPr/>
        </p:nvSpPr>
        <p:spPr>
          <a:xfrm rot="16200000">
            <a:off x="3238500" y="3162301"/>
            <a:ext cx="3581400" cy="3048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1200" dirty="0" smtClean="0"/>
              <a:t>ETL Tools</a:t>
            </a:r>
            <a:endParaRPr lang="en-US" sz="1200" dirty="0"/>
          </a:p>
        </p:txBody>
      </p:sp>
      <p:sp>
        <p:nvSpPr>
          <p:cNvPr id="15" name="Rounded Rectangle 14"/>
          <p:cNvSpPr/>
          <p:nvPr/>
        </p:nvSpPr>
        <p:spPr>
          <a:xfrm>
            <a:off x="5715000" y="1600201"/>
            <a:ext cx="1219200" cy="2286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1000" dirty="0" smtClean="0"/>
              <a:t>Enterprise</a:t>
            </a:r>
            <a:endParaRPr lang="en-US" sz="1000" dirty="0"/>
          </a:p>
        </p:txBody>
      </p:sp>
      <p:sp>
        <p:nvSpPr>
          <p:cNvPr id="16" name="Rounded Rectangle 15"/>
          <p:cNvSpPr/>
          <p:nvPr/>
        </p:nvSpPr>
        <p:spPr>
          <a:xfrm>
            <a:off x="5638800" y="2895601"/>
            <a:ext cx="1600200" cy="2286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1000" dirty="0" smtClean="0"/>
              <a:t>Pager</a:t>
            </a:r>
            <a:endParaRPr lang="en-US" sz="1000" dirty="0"/>
          </a:p>
        </p:txBody>
      </p:sp>
      <p:sp>
        <p:nvSpPr>
          <p:cNvPr id="17" name="Rounded Rectangle 16"/>
          <p:cNvSpPr/>
          <p:nvPr/>
        </p:nvSpPr>
        <p:spPr>
          <a:xfrm>
            <a:off x="5638800" y="2590801"/>
            <a:ext cx="1600200" cy="2286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1000" dirty="0" smtClean="0"/>
              <a:t>email</a:t>
            </a:r>
            <a:endParaRPr lang="en-US" sz="1000" dirty="0"/>
          </a:p>
        </p:txBody>
      </p:sp>
      <p:sp>
        <p:nvSpPr>
          <p:cNvPr id="18" name="Rounded Rectangle 17"/>
          <p:cNvSpPr/>
          <p:nvPr/>
        </p:nvSpPr>
        <p:spPr>
          <a:xfrm>
            <a:off x="1905000" y="5181601"/>
            <a:ext cx="5334000" cy="304800"/>
          </a:xfrm>
          <a:prstGeom prst="roundRect">
            <a:avLst/>
          </a:prstGeom>
          <a:solidFill>
            <a:schemeClr val="tx2">
              <a:lumMod val="75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1400" dirty="0" smtClean="0"/>
              <a:t>Change Management Database</a:t>
            </a:r>
            <a:endParaRPr lang="en-US" sz="1400" dirty="0"/>
          </a:p>
        </p:txBody>
      </p:sp>
      <p:sp>
        <p:nvSpPr>
          <p:cNvPr id="19" name="Rounded Rectangle 18"/>
          <p:cNvSpPr/>
          <p:nvPr/>
        </p:nvSpPr>
        <p:spPr>
          <a:xfrm rot="16200000">
            <a:off x="3619500" y="3162301"/>
            <a:ext cx="3581400" cy="3048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1200" dirty="0" smtClean="0"/>
              <a:t>Warehouse</a:t>
            </a:r>
            <a:endParaRPr lang="en-US" sz="1200" dirty="0"/>
          </a:p>
        </p:txBody>
      </p:sp>
      <p:sp>
        <p:nvSpPr>
          <p:cNvPr id="20" name="Rounded Rectangle 19"/>
          <p:cNvSpPr/>
          <p:nvPr/>
        </p:nvSpPr>
        <p:spPr>
          <a:xfrm>
            <a:off x="5638800" y="3200401"/>
            <a:ext cx="1600200" cy="1905000"/>
          </a:xfrm>
          <a:prstGeom prst="roundRect">
            <a:avLst>
              <a:gd name="adj" fmla="val 4157"/>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vert="vert270" rtlCol="0" anchor="b" anchorCtr="0"/>
          <a:lstStyle/>
          <a:p>
            <a:pPr algn="ctr"/>
            <a:r>
              <a:rPr lang="en-US" sz="1100" dirty="0" smtClean="0"/>
              <a:t>Reporting </a:t>
            </a:r>
            <a:endParaRPr lang="en-US" sz="1100" dirty="0"/>
          </a:p>
        </p:txBody>
      </p:sp>
      <p:sp>
        <p:nvSpPr>
          <p:cNvPr id="21" name="Rounded Rectangle 20"/>
          <p:cNvSpPr/>
          <p:nvPr/>
        </p:nvSpPr>
        <p:spPr>
          <a:xfrm>
            <a:off x="5715000" y="3276601"/>
            <a:ext cx="1219200" cy="2286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1000" dirty="0" smtClean="0"/>
              <a:t>Dashboard</a:t>
            </a:r>
            <a:endParaRPr lang="en-US" sz="1000" dirty="0"/>
          </a:p>
        </p:txBody>
      </p:sp>
      <p:sp>
        <p:nvSpPr>
          <p:cNvPr id="22" name="Rounded Rectangle 21"/>
          <p:cNvSpPr/>
          <p:nvPr/>
        </p:nvSpPr>
        <p:spPr>
          <a:xfrm>
            <a:off x="3657600" y="4724401"/>
            <a:ext cx="1143000" cy="3810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900" dirty="0" smtClean="0"/>
              <a:t>Network Agents</a:t>
            </a:r>
            <a:endParaRPr lang="en-US" sz="900" dirty="0"/>
          </a:p>
        </p:txBody>
      </p:sp>
      <p:sp>
        <p:nvSpPr>
          <p:cNvPr id="23" name="Rounded Rectangle 22"/>
          <p:cNvSpPr/>
          <p:nvPr/>
        </p:nvSpPr>
        <p:spPr>
          <a:xfrm>
            <a:off x="3657600" y="4267201"/>
            <a:ext cx="1143000" cy="3810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900" dirty="0" smtClean="0"/>
              <a:t>Storage Agents</a:t>
            </a:r>
            <a:endParaRPr lang="en-US" sz="900" dirty="0"/>
          </a:p>
        </p:txBody>
      </p:sp>
      <p:sp>
        <p:nvSpPr>
          <p:cNvPr id="24" name="Rounded Rectangle 23"/>
          <p:cNvSpPr/>
          <p:nvPr/>
        </p:nvSpPr>
        <p:spPr>
          <a:xfrm>
            <a:off x="3657600" y="3810001"/>
            <a:ext cx="1143000" cy="3810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900" dirty="0" smtClean="0"/>
              <a:t>Hardware Agents</a:t>
            </a:r>
            <a:endParaRPr lang="en-US" sz="900" dirty="0"/>
          </a:p>
        </p:txBody>
      </p:sp>
      <p:sp>
        <p:nvSpPr>
          <p:cNvPr id="25" name="Rounded Rectangle 24"/>
          <p:cNvSpPr/>
          <p:nvPr/>
        </p:nvSpPr>
        <p:spPr>
          <a:xfrm>
            <a:off x="3657600" y="3352801"/>
            <a:ext cx="1143000" cy="3810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900" dirty="0" smtClean="0"/>
              <a:t>OS Agents</a:t>
            </a:r>
            <a:endParaRPr lang="en-US" sz="900" dirty="0"/>
          </a:p>
        </p:txBody>
      </p:sp>
      <p:sp>
        <p:nvSpPr>
          <p:cNvPr id="26" name="Rounded Rectangle 25"/>
          <p:cNvSpPr/>
          <p:nvPr/>
        </p:nvSpPr>
        <p:spPr>
          <a:xfrm>
            <a:off x="3657600" y="2895601"/>
            <a:ext cx="1143000" cy="3810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900" dirty="0" smtClean="0"/>
              <a:t>Database Agents</a:t>
            </a:r>
            <a:endParaRPr lang="en-US" sz="900" dirty="0"/>
          </a:p>
        </p:txBody>
      </p:sp>
      <p:sp>
        <p:nvSpPr>
          <p:cNvPr id="27" name="Rounded Rectangle 26"/>
          <p:cNvSpPr/>
          <p:nvPr/>
        </p:nvSpPr>
        <p:spPr>
          <a:xfrm>
            <a:off x="3657600" y="2438401"/>
            <a:ext cx="1143000" cy="3810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900" dirty="0" smtClean="0"/>
              <a:t>App Server Agents</a:t>
            </a:r>
            <a:endParaRPr lang="en-US" sz="900" dirty="0"/>
          </a:p>
        </p:txBody>
      </p:sp>
      <p:sp>
        <p:nvSpPr>
          <p:cNvPr id="28" name="Rounded Rectangle 27"/>
          <p:cNvSpPr/>
          <p:nvPr/>
        </p:nvSpPr>
        <p:spPr>
          <a:xfrm>
            <a:off x="3657600" y="1981201"/>
            <a:ext cx="1143000" cy="3810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900" dirty="0" smtClean="0"/>
              <a:t>Instrumentation Infrastructure</a:t>
            </a:r>
            <a:endParaRPr lang="en-US" sz="900" dirty="0"/>
          </a:p>
        </p:txBody>
      </p:sp>
      <p:sp>
        <p:nvSpPr>
          <p:cNvPr id="29" name="Rounded Rectangle 28"/>
          <p:cNvSpPr/>
          <p:nvPr/>
        </p:nvSpPr>
        <p:spPr>
          <a:xfrm>
            <a:off x="1981200" y="1905001"/>
            <a:ext cx="1524000" cy="1524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900" dirty="0" smtClean="0"/>
              <a:t>Instrumentation Libraries</a:t>
            </a:r>
            <a:endParaRPr lang="en-US" sz="900" dirty="0"/>
          </a:p>
        </p:txBody>
      </p:sp>
      <p:sp>
        <p:nvSpPr>
          <p:cNvPr id="30" name="Rounded Rectangle 29"/>
          <p:cNvSpPr/>
          <p:nvPr/>
        </p:nvSpPr>
        <p:spPr>
          <a:xfrm>
            <a:off x="1981200" y="2286001"/>
            <a:ext cx="1524000" cy="1524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900" dirty="0" smtClean="0"/>
              <a:t>Basic Instrumentation</a:t>
            </a:r>
            <a:endParaRPr lang="en-US" sz="900" dirty="0"/>
          </a:p>
        </p:txBody>
      </p:sp>
      <p:sp>
        <p:nvSpPr>
          <p:cNvPr id="31" name="Rounded Rectangle 30"/>
          <p:cNvSpPr/>
          <p:nvPr/>
        </p:nvSpPr>
        <p:spPr>
          <a:xfrm>
            <a:off x="1905000" y="5562601"/>
            <a:ext cx="5334000" cy="304800"/>
          </a:xfrm>
          <a:prstGeom prst="roundRect">
            <a:avLst/>
          </a:prstGeom>
          <a:solidFill>
            <a:schemeClr val="tx1">
              <a:lumMod val="75000"/>
              <a:lumOff val="25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1400" dirty="0" smtClean="0"/>
              <a:t>Asset Management Database</a:t>
            </a:r>
            <a:endParaRPr lang="en-US" sz="1400" dirty="0"/>
          </a:p>
        </p:txBody>
      </p:sp>
      <p:sp>
        <p:nvSpPr>
          <p:cNvPr id="32" name="Rounded Rectangle 31"/>
          <p:cNvSpPr/>
          <p:nvPr/>
        </p:nvSpPr>
        <p:spPr>
          <a:xfrm>
            <a:off x="3657600" y="1524001"/>
            <a:ext cx="1143000" cy="3810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900" dirty="0" smtClean="0"/>
              <a:t>Synthetic Transactions</a:t>
            </a:r>
            <a:endParaRPr lang="en-US" sz="900" dirty="0"/>
          </a:p>
        </p:txBody>
      </p:sp>
      <p:sp>
        <p:nvSpPr>
          <p:cNvPr id="33" name="Rounded Rectangle 32"/>
          <p:cNvSpPr/>
          <p:nvPr/>
        </p:nvSpPr>
        <p:spPr>
          <a:xfrm>
            <a:off x="5715000" y="3581401"/>
            <a:ext cx="1219200" cy="2286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1000" dirty="0" smtClean="0"/>
              <a:t>SLA</a:t>
            </a:r>
            <a:endParaRPr lang="en-US" sz="1000" dirty="0"/>
          </a:p>
        </p:txBody>
      </p:sp>
      <p:sp>
        <p:nvSpPr>
          <p:cNvPr id="34" name="Rounded Rectangle 33"/>
          <p:cNvSpPr/>
          <p:nvPr/>
        </p:nvSpPr>
        <p:spPr>
          <a:xfrm>
            <a:off x="5715000" y="3886201"/>
            <a:ext cx="1219200" cy="2286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1000" dirty="0" smtClean="0"/>
              <a:t>Analysis</a:t>
            </a:r>
            <a:endParaRPr lang="en-US" sz="1000" dirty="0"/>
          </a:p>
        </p:txBody>
      </p:sp>
      <p:sp>
        <p:nvSpPr>
          <p:cNvPr id="35" name="Rounded Rectangle 34"/>
          <p:cNvSpPr/>
          <p:nvPr/>
        </p:nvSpPr>
        <p:spPr>
          <a:xfrm>
            <a:off x="5715000" y="4191001"/>
            <a:ext cx="1219200" cy="2286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1000" dirty="0" smtClean="0"/>
              <a:t>Trend</a:t>
            </a:r>
            <a:endParaRPr lang="en-US" sz="1000" dirty="0"/>
          </a:p>
        </p:txBody>
      </p:sp>
      <p:sp>
        <p:nvSpPr>
          <p:cNvPr id="36" name="Rounded Rectangle 35"/>
          <p:cNvSpPr/>
          <p:nvPr/>
        </p:nvSpPr>
        <p:spPr>
          <a:xfrm>
            <a:off x="5715000" y="4495801"/>
            <a:ext cx="1219200" cy="2286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1000" dirty="0" smtClean="0"/>
              <a:t>Forecast</a:t>
            </a:r>
            <a:endParaRPr lang="en-US" sz="1000" dirty="0"/>
          </a:p>
        </p:txBody>
      </p:sp>
      <p:sp>
        <p:nvSpPr>
          <p:cNvPr id="37" name="Rounded Rectangle 36"/>
          <p:cNvSpPr/>
          <p:nvPr/>
        </p:nvSpPr>
        <p:spPr>
          <a:xfrm>
            <a:off x="5715000" y="4800601"/>
            <a:ext cx="1219200" cy="2286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1000" dirty="0" smtClean="0"/>
              <a:t>Plan</a:t>
            </a:r>
            <a:endParaRPr lang="en-US" sz="1000" dirty="0"/>
          </a:p>
        </p:txBody>
      </p:sp>
      <p:sp>
        <p:nvSpPr>
          <p:cNvPr id="38" name="Rounded Rectangle 37"/>
          <p:cNvSpPr/>
          <p:nvPr/>
        </p:nvSpPr>
        <p:spPr>
          <a:xfrm>
            <a:off x="5715000" y="1905001"/>
            <a:ext cx="1219200" cy="2286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1000" dirty="0" smtClean="0"/>
              <a:t>Application</a:t>
            </a:r>
            <a:endParaRPr lang="en-US" sz="1000" dirty="0"/>
          </a:p>
        </p:txBody>
      </p:sp>
      <p:sp>
        <p:nvSpPr>
          <p:cNvPr id="39" name="Rounded Rectangle 38"/>
          <p:cNvSpPr/>
          <p:nvPr/>
        </p:nvSpPr>
        <p:spPr>
          <a:xfrm>
            <a:off x="5715000" y="2209801"/>
            <a:ext cx="1219200" cy="228600"/>
          </a:xfrm>
          <a:prstGeom prst="roundRect">
            <a:avLst/>
          </a:prstGeom>
          <a:solidFill>
            <a:schemeClr val="accent4">
              <a:lumMod val="50000"/>
              <a:lumOff val="50000"/>
            </a:schemeClr>
          </a:solidFill>
        </p:spPr>
        <p:style>
          <a:lnRef idx="0">
            <a:schemeClr val="accent5"/>
          </a:lnRef>
          <a:fillRef idx="1001">
            <a:schemeClr val="lt2"/>
          </a:fillRef>
          <a:effectRef idx="3">
            <a:schemeClr val="accent5"/>
          </a:effectRef>
          <a:fontRef idx="minor">
            <a:schemeClr val="lt1"/>
          </a:fontRef>
        </p:style>
        <p:txBody>
          <a:bodyPr rtlCol="0" anchor="ctr"/>
          <a:lstStyle/>
          <a:p>
            <a:pPr algn="ctr"/>
            <a:r>
              <a:rPr lang="en-US" sz="1000" dirty="0" smtClean="0"/>
              <a:t>Platform</a:t>
            </a:r>
            <a:endParaRPr lang="en-US" sz="10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71450"/>
            <a:ext cx="6753225" cy="685800"/>
          </a:xfrm>
        </p:spPr>
        <p:txBody>
          <a:bodyPr/>
          <a:lstStyle/>
          <a:p>
            <a:r>
              <a:rPr lang="en-US" dirty="0" smtClean="0"/>
              <a:t>Part of an Overall IT Business Intelligence Framework</a:t>
            </a:r>
            <a:endParaRPr lang="en-US" dirty="0"/>
          </a:p>
        </p:txBody>
      </p:sp>
      <p:pic>
        <p:nvPicPr>
          <p:cNvPr id="5" name="Picture 4" descr="emc mgmt dashboard.jpg"/>
          <p:cNvPicPr>
            <a:picLocks noChangeAspect="1"/>
          </p:cNvPicPr>
          <p:nvPr/>
        </p:nvPicPr>
        <p:blipFill>
          <a:blip r:embed="rId3"/>
          <a:stretch>
            <a:fillRect/>
          </a:stretch>
        </p:blipFill>
        <p:spPr>
          <a:xfrm>
            <a:off x="48126" y="0"/>
            <a:ext cx="9095874" cy="6858000"/>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8"/>
          <p:cNvSpPr>
            <a:spLocks noGrp="1" noChangeArrowheads="1"/>
          </p:cNvSpPr>
          <p:nvPr>
            <p:ph type="title"/>
          </p:nvPr>
        </p:nvSpPr>
        <p:spPr/>
        <p:txBody>
          <a:bodyPr/>
          <a:lstStyle/>
          <a:p>
            <a:r>
              <a:rPr lang="en-US" dirty="0" smtClean="0"/>
              <a:t/>
            </a:r>
            <a:br>
              <a:rPr lang="en-US" dirty="0" smtClean="0"/>
            </a:br>
            <a:r>
              <a:rPr lang="en-US" dirty="0" smtClean="0"/>
              <a:t>So </a:t>
            </a:r>
            <a:r>
              <a:rPr lang="en-US" dirty="0" smtClean="0"/>
              <a:t>Are These Products or Custom Applications?</a:t>
            </a:r>
            <a:endParaRPr lang="en-US" dirty="0" smtClean="0"/>
          </a:p>
        </p:txBody>
      </p:sp>
      <p:pic>
        <p:nvPicPr>
          <p:cNvPr id="29698" name="Picture 6" descr="Install.png"/>
          <p:cNvPicPr>
            <a:picLocks noChangeAspect="1"/>
          </p:cNvPicPr>
          <p:nvPr/>
        </p:nvPicPr>
        <p:blipFill>
          <a:blip r:embed="rId3"/>
          <a:srcRect/>
          <a:stretch>
            <a:fillRect/>
          </a:stretch>
        </p:blipFill>
        <p:spPr bwMode="auto">
          <a:xfrm>
            <a:off x="642938" y="1393825"/>
            <a:ext cx="1143000" cy="1143000"/>
          </a:xfrm>
          <a:prstGeom prst="rect">
            <a:avLst/>
          </a:prstGeom>
          <a:noFill/>
          <a:ln w="9525">
            <a:noFill/>
            <a:miter lim="800000"/>
            <a:headEnd/>
            <a:tailEnd/>
          </a:ln>
        </p:spPr>
      </p:pic>
      <p:pic>
        <p:nvPicPr>
          <p:cNvPr id="29699" name="Picture 2"/>
          <p:cNvPicPr>
            <a:picLocks noChangeAspect="1" noChangeArrowheads="1"/>
          </p:cNvPicPr>
          <p:nvPr/>
        </p:nvPicPr>
        <p:blipFill>
          <a:blip r:embed="rId4"/>
          <a:srcRect/>
          <a:stretch>
            <a:fillRect/>
          </a:stretch>
        </p:blipFill>
        <p:spPr bwMode="auto">
          <a:xfrm>
            <a:off x="6286500" y="1371600"/>
            <a:ext cx="2667000" cy="1236663"/>
          </a:xfrm>
          <a:prstGeom prst="rect">
            <a:avLst/>
          </a:prstGeom>
          <a:noFill/>
          <a:ln w="9525">
            <a:noFill/>
            <a:miter lim="800000"/>
            <a:headEnd/>
            <a:tailEnd/>
          </a:ln>
        </p:spPr>
      </p:pic>
      <p:sp>
        <p:nvSpPr>
          <p:cNvPr id="9" name="Rectangle 8"/>
          <p:cNvSpPr/>
          <p:nvPr/>
        </p:nvSpPr>
        <p:spPr>
          <a:xfrm>
            <a:off x="503329" y="2438636"/>
            <a:ext cx="1435008" cy="707886"/>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0" hangingPunct="0">
              <a:spcBef>
                <a:spcPct val="40000"/>
              </a:spcBef>
              <a:defRPr/>
            </a:pPr>
            <a:r>
              <a:rPr lang="en-US" spc="50" dirty="0">
                <a:ln w="11430"/>
                <a:solidFill>
                  <a:srgbClr val="00B050"/>
                </a:solidFill>
                <a:effectLst>
                  <a:outerShdw blurRad="76200" dist="50800" dir="5400000" algn="tl" rotWithShape="0">
                    <a:srgbClr val="000000">
                      <a:alpha val="65000"/>
                    </a:srgbClr>
                  </a:outerShdw>
                </a:effectLst>
                <a:cs typeface="+mn-cs"/>
              </a:rPr>
              <a:t>Packaged</a:t>
            </a:r>
            <a:br>
              <a:rPr lang="en-US" spc="50" dirty="0">
                <a:ln w="11430"/>
                <a:solidFill>
                  <a:srgbClr val="00B050"/>
                </a:solidFill>
                <a:effectLst>
                  <a:outerShdw blurRad="76200" dist="50800" dir="5400000" algn="tl" rotWithShape="0">
                    <a:srgbClr val="000000">
                      <a:alpha val="65000"/>
                    </a:srgbClr>
                  </a:outerShdw>
                </a:effectLst>
                <a:cs typeface="+mn-cs"/>
              </a:rPr>
            </a:br>
            <a:r>
              <a:rPr lang="en-US" spc="50" dirty="0">
                <a:ln w="11430"/>
                <a:solidFill>
                  <a:srgbClr val="00B050"/>
                </a:solidFill>
                <a:effectLst>
                  <a:outerShdw blurRad="76200" dist="50800" dir="5400000" algn="tl" rotWithShape="0">
                    <a:srgbClr val="000000">
                      <a:alpha val="65000"/>
                    </a:srgbClr>
                  </a:outerShdw>
                </a:effectLst>
                <a:cs typeface="+mn-cs"/>
              </a:rPr>
              <a:t>Product</a:t>
            </a:r>
          </a:p>
        </p:txBody>
      </p:sp>
      <p:sp>
        <p:nvSpPr>
          <p:cNvPr id="10" name="Rectangle 9"/>
          <p:cNvSpPr/>
          <p:nvPr/>
        </p:nvSpPr>
        <p:spPr>
          <a:xfrm>
            <a:off x="7029450" y="2457450"/>
            <a:ext cx="1178528" cy="707886"/>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0" hangingPunct="0">
              <a:spcBef>
                <a:spcPct val="40000"/>
              </a:spcBef>
              <a:defRPr/>
            </a:pPr>
            <a:r>
              <a:rPr lang="en-US" spc="50" dirty="0">
                <a:ln w="11430"/>
                <a:solidFill>
                  <a:schemeClr val="tx2">
                    <a:lumMod val="60000"/>
                    <a:lumOff val="40000"/>
                  </a:schemeClr>
                </a:solidFill>
                <a:effectLst>
                  <a:outerShdw blurRad="76200" dist="50800" dir="5400000" algn="tl" rotWithShape="0">
                    <a:srgbClr val="000000">
                      <a:alpha val="65000"/>
                    </a:srgbClr>
                  </a:outerShdw>
                </a:effectLst>
                <a:cs typeface="+mn-cs"/>
              </a:rPr>
              <a:t>Custom</a:t>
            </a:r>
            <a:br>
              <a:rPr lang="en-US" spc="50" dirty="0">
                <a:ln w="11430"/>
                <a:solidFill>
                  <a:schemeClr val="tx2">
                    <a:lumMod val="60000"/>
                    <a:lumOff val="40000"/>
                  </a:schemeClr>
                </a:solidFill>
                <a:effectLst>
                  <a:outerShdw blurRad="76200" dist="50800" dir="5400000" algn="tl" rotWithShape="0">
                    <a:srgbClr val="000000">
                      <a:alpha val="65000"/>
                    </a:srgbClr>
                  </a:outerShdw>
                </a:effectLst>
                <a:cs typeface="+mn-cs"/>
              </a:rPr>
            </a:br>
            <a:r>
              <a:rPr lang="en-US" spc="50" dirty="0">
                <a:ln w="11430"/>
                <a:solidFill>
                  <a:schemeClr val="tx2">
                    <a:lumMod val="60000"/>
                    <a:lumOff val="40000"/>
                  </a:schemeClr>
                </a:solidFill>
                <a:effectLst>
                  <a:outerShdw blurRad="76200" dist="50800" dir="5400000" algn="tl" rotWithShape="0">
                    <a:srgbClr val="000000">
                      <a:alpha val="65000"/>
                    </a:srgbClr>
                  </a:outerShdw>
                </a:effectLst>
                <a:cs typeface="+mn-cs"/>
              </a:rPr>
              <a:t>Built</a:t>
            </a:r>
          </a:p>
        </p:txBody>
      </p:sp>
      <p:graphicFrame>
        <p:nvGraphicFramePr>
          <p:cNvPr id="11" name="Diagram 10"/>
          <p:cNvGraphicFramePr/>
          <p:nvPr/>
        </p:nvGraphicFramePr>
        <p:xfrm>
          <a:off x="3882526" y="2307528"/>
          <a:ext cx="2057400" cy="812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2" name="Rectangle 11"/>
          <p:cNvSpPr/>
          <p:nvPr/>
        </p:nvSpPr>
        <p:spPr>
          <a:xfrm rot="5400000">
            <a:off x="3641154" y="4931346"/>
            <a:ext cx="1743045" cy="338554"/>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0" hangingPunct="0">
              <a:spcBef>
                <a:spcPct val="40000"/>
              </a:spcBef>
              <a:defRPr/>
            </a:pPr>
            <a:r>
              <a:rPr lang="en-US" sz="1600" dirty="0">
                <a:solidFill>
                  <a:schemeClr val="tx1"/>
                </a:solidFill>
                <a:latin typeface="+mn-lt"/>
                <a:cs typeface="+mn-cs"/>
              </a:rPr>
              <a:t>- Dashboards</a:t>
            </a:r>
          </a:p>
        </p:txBody>
      </p:sp>
      <p:sp>
        <p:nvSpPr>
          <p:cNvPr id="13" name="Rectangle 12"/>
          <p:cNvSpPr/>
          <p:nvPr/>
        </p:nvSpPr>
        <p:spPr>
          <a:xfrm rot="5400000">
            <a:off x="4269804" y="4931346"/>
            <a:ext cx="1743045" cy="338554"/>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0" hangingPunct="0">
              <a:spcBef>
                <a:spcPct val="40000"/>
              </a:spcBef>
              <a:defRPr/>
            </a:pPr>
            <a:r>
              <a:rPr lang="en-US" sz="1600" dirty="0">
                <a:solidFill>
                  <a:schemeClr val="tx1"/>
                </a:solidFill>
                <a:latin typeface="+mn-lt"/>
                <a:cs typeface="+mn-cs"/>
              </a:rPr>
              <a:t>- Scorecards</a:t>
            </a:r>
          </a:p>
        </p:txBody>
      </p:sp>
      <p:sp>
        <p:nvSpPr>
          <p:cNvPr id="14" name="Rectangle 13"/>
          <p:cNvSpPr/>
          <p:nvPr/>
        </p:nvSpPr>
        <p:spPr>
          <a:xfrm rot="5400000">
            <a:off x="4760327" y="5012323"/>
            <a:ext cx="1904999" cy="338554"/>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0" hangingPunct="0">
              <a:spcBef>
                <a:spcPct val="40000"/>
              </a:spcBef>
              <a:defRPr/>
            </a:pPr>
            <a:r>
              <a:rPr lang="en-US" sz="1600" dirty="0">
                <a:solidFill>
                  <a:schemeClr val="tx1"/>
                </a:solidFill>
                <a:latin typeface="+mn-lt"/>
                <a:cs typeface="+mn-cs"/>
              </a:rPr>
              <a:t>- Data Sources</a:t>
            </a:r>
          </a:p>
        </p:txBody>
      </p:sp>
      <p:sp>
        <p:nvSpPr>
          <p:cNvPr id="15" name="Rectangle 14"/>
          <p:cNvSpPr/>
          <p:nvPr/>
        </p:nvSpPr>
        <p:spPr>
          <a:xfrm rot="5400000">
            <a:off x="5412804" y="4931346"/>
            <a:ext cx="1743045" cy="338554"/>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0" hangingPunct="0">
              <a:spcBef>
                <a:spcPct val="40000"/>
              </a:spcBef>
              <a:defRPr/>
            </a:pPr>
            <a:r>
              <a:rPr lang="en-US" sz="1600" dirty="0">
                <a:solidFill>
                  <a:schemeClr val="tx1"/>
                </a:solidFill>
                <a:latin typeface="+mn-lt"/>
                <a:cs typeface="+mn-cs"/>
              </a:rPr>
              <a:t>-Alerting</a:t>
            </a:r>
          </a:p>
        </p:txBody>
      </p:sp>
      <p:sp>
        <p:nvSpPr>
          <p:cNvPr id="16" name="Rectangle 15"/>
          <p:cNvSpPr/>
          <p:nvPr/>
        </p:nvSpPr>
        <p:spPr>
          <a:xfrm rot="5400000">
            <a:off x="6041454" y="4931346"/>
            <a:ext cx="1743045" cy="338554"/>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0" hangingPunct="0">
              <a:spcBef>
                <a:spcPct val="40000"/>
              </a:spcBef>
              <a:defRPr/>
            </a:pPr>
            <a:r>
              <a:rPr lang="en-US" sz="1600" dirty="0">
                <a:solidFill>
                  <a:schemeClr val="tx1"/>
                </a:solidFill>
                <a:latin typeface="+mn-lt"/>
                <a:cs typeface="+mn-cs"/>
              </a:rPr>
              <a:t>-Biz Rules</a:t>
            </a:r>
          </a:p>
        </p:txBody>
      </p:sp>
      <p:sp>
        <p:nvSpPr>
          <p:cNvPr id="17" name="Rectangle 16"/>
          <p:cNvSpPr/>
          <p:nvPr/>
        </p:nvSpPr>
        <p:spPr>
          <a:xfrm rot="5400000">
            <a:off x="6670104" y="4931346"/>
            <a:ext cx="1743045" cy="338554"/>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0" hangingPunct="0">
              <a:spcBef>
                <a:spcPct val="40000"/>
              </a:spcBef>
              <a:defRPr/>
            </a:pPr>
            <a:r>
              <a:rPr lang="en-US" sz="1600" dirty="0">
                <a:solidFill>
                  <a:schemeClr val="tx1"/>
                </a:solidFill>
                <a:latin typeface="+mn-lt"/>
                <a:cs typeface="+mn-cs"/>
              </a:rPr>
              <a:t>-Reporting</a:t>
            </a:r>
          </a:p>
        </p:txBody>
      </p:sp>
      <p:sp>
        <p:nvSpPr>
          <p:cNvPr id="18" name="Rectangle 17"/>
          <p:cNvSpPr/>
          <p:nvPr/>
        </p:nvSpPr>
        <p:spPr>
          <a:xfrm rot="5400000">
            <a:off x="7298754" y="4931346"/>
            <a:ext cx="1743045" cy="338554"/>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0" hangingPunct="0">
              <a:spcBef>
                <a:spcPct val="40000"/>
              </a:spcBef>
              <a:defRPr/>
            </a:pPr>
            <a:r>
              <a:rPr lang="en-US" sz="1600" dirty="0">
                <a:solidFill>
                  <a:schemeClr val="tx1"/>
                </a:solidFill>
                <a:latin typeface="+mn-lt"/>
                <a:cs typeface="+mn-cs"/>
              </a:rPr>
              <a:t>- Forecasting</a:t>
            </a:r>
          </a:p>
        </p:txBody>
      </p:sp>
      <p:sp>
        <p:nvSpPr>
          <p:cNvPr id="19" name="Rectangle 18"/>
          <p:cNvSpPr/>
          <p:nvPr/>
        </p:nvSpPr>
        <p:spPr>
          <a:xfrm rot="5400000">
            <a:off x="-349788" y="5264687"/>
            <a:ext cx="2409729" cy="338554"/>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0" hangingPunct="0">
              <a:spcBef>
                <a:spcPct val="40000"/>
              </a:spcBef>
              <a:defRPr/>
            </a:pPr>
            <a:r>
              <a:rPr lang="en-US" sz="1600" dirty="0">
                <a:solidFill>
                  <a:schemeClr val="tx1"/>
                </a:solidFill>
                <a:latin typeface="+mn-lt"/>
                <a:cs typeface="+mn-cs"/>
              </a:rPr>
              <a:t>- Performance Metrics</a:t>
            </a:r>
          </a:p>
        </p:txBody>
      </p:sp>
      <p:sp>
        <p:nvSpPr>
          <p:cNvPr id="20" name="Rectangle 19"/>
          <p:cNvSpPr/>
          <p:nvPr/>
        </p:nvSpPr>
        <p:spPr>
          <a:xfrm rot="5400000">
            <a:off x="187782" y="5298618"/>
            <a:ext cx="2477589" cy="338554"/>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0" hangingPunct="0">
              <a:spcBef>
                <a:spcPct val="40000"/>
              </a:spcBef>
              <a:defRPr/>
            </a:pPr>
            <a:r>
              <a:rPr lang="en-US" sz="1600" dirty="0">
                <a:solidFill>
                  <a:schemeClr val="tx1"/>
                </a:solidFill>
                <a:latin typeface="+mn-lt"/>
                <a:cs typeface="+mn-cs"/>
              </a:rPr>
              <a:t>- Capacity/Plan Metrics</a:t>
            </a:r>
          </a:p>
        </p:txBody>
      </p:sp>
      <p:sp>
        <p:nvSpPr>
          <p:cNvPr id="21" name="Rectangle 20"/>
          <p:cNvSpPr/>
          <p:nvPr/>
        </p:nvSpPr>
        <p:spPr>
          <a:xfrm rot="5400000">
            <a:off x="1064627" y="5050423"/>
            <a:ext cx="1981199" cy="338554"/>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0" hangingPunct="0">
              <a:spcBef>
                <a:spcPct val="40000"/>
              </a:spcBef>
              <a:defRPr/>
            </a:pPr>
            <a:r>
              <a:rPr lang="en-US" sz="1600" dirty="0">
                <a:solidFill>
                  <a:schemeClr val="tx1"/>
                </a:solidFill>
                <a:latin typeface="+mn-lt"/>
                <a:cs typeface="+mn-cs"/>
              </a:rPr>
              <a:t>- Data Extraction</a:t>
            </a:r>
          </a:p>
        </p:txBody>
      </p:sp>
      <p:sp>
        <p:nvSpPr>
          <p:cNvPr id="22" name="Rectangle 21"/>
          <p:cNvSpPr/>
          <p:nvPr/>
        </p:nvSpPr>
        <p:spPr>
          <a:xfrm rot="5400000">
            <a:off x="1414058" y="5272492"/>
            <a:ext cx="2425338" cy="338554"/>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0" hangingPunct="0">
              <a:spcBef>
                <a:spcPct val="40000"/>
              </a:spcBef>
              <a:defRPr/>
            </a:pPr>
            <a:r>
              <a:rPr lang="en-US" sz="1600" dirty="0">
                <a:solidFill>
                  <a:schemeClr val="tx1"/>
                </a:solidFill>
                <a:latin typeface="+mn-lt"/>
                <a:cs typeface="+mn-cs"/>
              </a:rPr>
              <a:t>- Data Transformation</a:t>
            </a:r>
          </a:p>
        </p:txBody>
      </p:sp>
      <p:sp>
        <p:nvSpPr>
          <p:cNvPr id="23" name="Rectangle 22"/>
          <p:cNvSpPr/>
          <p:nvPr/>
        </p:nvSpPr>
        <p:spPr>
          <a:xfrm rot="5400000">
            <a:off x="2264777" y="5050423"/>
            <a:ext cx="1981199" cy="338554"/>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0" hangingPunct="0">
              <a:spcBef>
                <a:spcPct val="40000"/>
              </a:spcBef>
              <a:defRPr/>
            </a:pPr>
            <a:r>
              <a:rPr lang="en-US" sz="1600" dirty="0">
                <a:solidFill>
                  <a:schemeClr val="tx1"/>
                </a:solidFill>
                <a:latin typeface="+mn-lt"/>
                <a:cs typeface="+mn-cs"/>
              </a:rPr>
              <a:t>- Data Loading</a:t>
            </a:r>
          </a:p>
        </p:txBody>
      </p:sp>
      <p:sp>
        <p:nvSpPr>
          <p:cNvPr id="24" name="Rectangle 23"/>
          <p:cNvSpPr/>
          <p:nvPr/>
        </p:nvSpPr>
        <p:spPr>
          <a:xfrm rot="5400000">
            <a:off x="2491470" y="5452380"/>
            <a:ext cx="2785113" cy="338554"/>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eaLnBrk="0" hangingPunct="0">
              <a:spcBef>
                <a:spcPct val="40000"/>
              </a:spcBef>
              <a:defRPr/>
            </a:pPr>
            <a:r>
              <a:rPr lang="en-US" sz="1600" dirty="0">
                <a:solidFill>
                  <a:schemeClr val="tx1"/>
                </a:solidFill>
                <a:latin typeface="+mn-lt"/>
                <a:cs typeface="+mn-cs"/>
              </a:rPr>
              <a:t>- Multi-Dimensional Cube</a:t>
            </a:r>
          </a:p>
        </p:txBody>
      </p:sp>
      <p:sp>
        <p:nvSpPr>
          <p:cNvPr id="25" name="Curved Right Arrow 24"/>
          <p:cNvSpPr/>
          <p:nvPr/>
        </p:nvSpPr>
        <p:spPr bwMode="auto">
          <a:xfrm>
            <a:off x="4514850" y="5943600"/>
            <a:ext cx="381000" cy="457200"/>
          </a:xfrm>
          <a:prstGeom prst="curvedRightArrow">
            <a:avLst/>
          </a:prstGeom>
          <a:solidFill>
            <a:schemeClr val="accent2">
              <a:lumMod val="60000"/>
              <a:lumOff val="40000"/>
            </a:schemeClr>
          </a:solidFill>
          <a:ln w="9525" cap="flat" cmpd="sng" algn="ctr">
            <a:solidFill>
              <a:schemeClr val="tx1"/>
            </a:solidFill>
            <a:prstDash val="solid"/>
            <a:round/>
            <a:headEnd type="none" w="med" len="med"/>
            <a:tailEnd type="none" w="med" len="med"/>
          </a:ln>
          <a:effectLst>
            <a:reflection blurRad="6350" stA="52000" endA="300" endPos="35000" dir="5400000" sy="-100000" algn="bl" rotWithShape="0"/>
          </a:effectLst>
        </p:spPr>
        <p:txBody>
          <a:bodyPr lIns="0" tIns="0" rIns="0" bIns="0" anchor="ctr"/>
          <a:lstStyle/>
          <a:p>
            <a:pPr algn="ctr" eaLnBrk="0" hangingPunct="0">
              <a:spcBef>
                <a:spcPct val="40000"/>
              </a:spcBef>
              <a:defRPr/>
            </a:pPr>
            <a:endParaRPr lang="en-US" sz="1800">
              <a:cs typeface="+mn-cs"/>
            </a:endParaRPr>
          </a:p>
        </p:txBody>
      </p:sp>
      <p:sp>
        <p:nvSpPr>
          <p:cNvPr id="26" name="Curved Right Arrow 25"/>
          <p:cNvSpPr/>
          <p:nvPr/>
        </p:nvSpPr>
        <p:spPr bwMode="auto">
          <a:xfrm flipH="1">
            <a:off x="7200900" y="5943600"/>
            <a:ext cx="435429" cy="457200"/>
          </a:xfrm>
          <a:prstGeom prst="curvedRightArrow">
            <a:avLst/>
          </a:prstGeom>
          <a:solidFill>
            <a:schemeClr val="accent2">
              <a:lumMod val="60000"/>
              <a:lumOff val="40000"/>
            </a:schemeClr>
          </a:solidFill>
          <a:ln w="9525" cap="flat" cmpd="sng" algn="ctr">
            <a:solidFill>
              <a:schemeClr val="tx1"/>
            </a:solidFill>
            <a:prstDash val="solid"/>
            <a:round/>
            <a:headEnd type="none" w="med" len="med"/>
            <a:tailEnd type="none" w="med" len="med"/>
          </a:ln>
          <a:effectLst>
            <a:reflection blurRad="6350" stA="52000" endA="300" endPos="35000" dir="5400000" sy="-100000" algn="bl" rotWithShape="0"/>
          </a:effectLst>
        </p:spPr>
        <p:txBody>
          <a:bodyPr lIns="0" tIns="0" rIns="0" bIns="0" anchor="ctr"/>
          <a:lstStyle/>
          <a:p>
            <a:pPr algn="ctr" eaLnBrk="0" hangingPunct="0">
              <a:spcBef>
                <a:spcPct val="40000"/>
              </a:spcBef>
              <a:defRPr/>
            </a:pPr>
            <a:endParaRPr lang="en-US" sz="1800">
              <a:cs typeface="+mn-cs"/>
            </a:endParaRPr>
          </a:p>
        </p:txBody>
      </p:sp>
      <p:sp>
        <p:nvSpPr>
          <p:cNvPr id="27" name="Rectangle 26"/>
          <p:cNvSpPr/>
          <p:nvPr/>
        </p:nvSpPr>
        <p:spPr>
          <a:xfrm>
            <a:off x="4902334" y="6000751"/>
            <a:ext cx="2343150" cy="369332"/>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0" hangingPunct="0">
              <a:spcBef>
                <a:spcPct val="40000"/>
              </a:spcBef>
              <a:defRPr/>
            </a:pPr>
            <a:r>
              <a:rPr lang="en-US" sz="1800" u="sng" dirty="0">
                <a:solidFill>
                  <a:schemeClr val="tx1"/>
                </a:solidFill>
                <a:latin typeface="+mn-lt"/>
                <a:cs typeface="+mn-cs"/>
              </a:rPr>
              <a:t>Fully Customizable</a:t>
            </a:r>
          </a:p>
        </p:txBody>
      </p:sp>
      <p:sp>
        <p:nvSpPr>
          <p:cNvPr id="28" name="Bevel 27"/>
          <p:cNvSpPr/>
          <p:nvPr/>
        </p:nvSpPr>
        <p:spPr bwMode="auto">
          <a:xfrm>
            <a:off x="414338" y="3222625"/>
            <a:ext cx="8229600" cy="1066800"/>
          </a:xfrm>
          <a:prstGeom prst="bevel">
            <a:avLst/>
          </a:prstGeom>
          <a:solidFill>
            <a:schemeClr val="tx2">
              <a:lumMod val="20000"/>
              <a:lumOff val="80000"/>
            </a:schemeClr>
          </a:solidFill>
          <a:ln w="9525" cap="flat" cmpd="sng" algn="ctr">
            <a:solidFill>
              <a:schemeClr val="tx1"/>
            </a:solidFill>
            <a:prstDash val="solid"/>
            <a:round/>
            <a:headEnd type="none" w="med" len="med"/>
            <a:tailEnd type="none" w="med" len="med"/>
          </a:ln>
          <a:effectLst/>
        </p:spPr>
        <p:txBody>
          <a:bodyPr lIns="0" tIns="0" rIns="0" bIns="0" anchor="ctr"/>
          <a:lstStyle/>
          <a:p>
            <a:pPr algn="ctr" eaLnBrk="0" hangingPunct="0">
              <a:spcBef>
                <a:spcPct val="40000"/>
              </a:spcBef>
              <a:defRPr/>
            </a:pPr>
            <a:endParaRPr lang="en-US" sz="1800">
              <a:cs typeface="+mn-cs"/>
            </a:endParaRPr>
          </a:p>
        </p:txBody>
      </p:sp>
      <p:sp>
        <p:nvSpPr>
          <p:cNvPr id="29" name="Rectangle 28"/>
          <p:cNvSpPr/>
          <p:nvPr/>
        </p:nvSpPr>
        <p:spPr bwMode="auto">
          <a:xfrm>
            <a:off x="4171950" y="3371850"/>
            <a:ext cx="4319588" cy="762000"/>
          </a:xfrm>
          <a:prstGeom prst="rect">
            <a:avLst/>
          </a:prstGeom>
          <a:solidFill>
            <a:schemeClr val="accent2">
              <a:lumMod val="60000"/>
              <a:lumOff val="40000"/>
            </a:schemeClr>
          </a:solidFill>
          <a:ln w="9525" cap="flat" cmpd="sng" algn="ctr">
            <a:solidFill>
              <a:schemeClr val="tx1"/>
            </a:solidFill>
            <a:prstDash val="solid"/>
            <a:round/>
            <a:headEnd type="none" w="med" len="med"/>
            <a:tailEnd type="none" w="med" len="med"/>
          </a:ln>
          <a:effectLst/>
        </p:spPr>
        <p:txBody>
          <a:bodyPr lIns="0" tIns="0" rIns="0" bIns="0" anchor="ctr"/>
          <a:lstStyle/>
          <a:p>
            <a:pPr algn="ctr" eaLnBrk="0" hangingPunct="0">
              <a:spcBef>
                <a:spcPct val="40000"/>
              </a:spcBef>
              <a:defRPr/>
            </a:pPr>
            <a:endParaRPr lang="en-US" sz="1800">
              <a:cs typeface="+mn-cs"/>
            </a:endParaRPr>
          </a:p>
        </p:txBody>
      </p:sp>
      <p:sp>
        <p:nvSpPr>
          <p:cNvPr id="29721" name="Rectangle 5"/>
          <p:cNvSpPr>
            <a:spLocks noChangeArrowheads="1"/>
          </p:cNvSpPr>
          <p:nvPr/>
        </p:nvSpPr>
        <p:spPr bwMode="auto">
          <a:xfrm>
            <a:off x="554038" y="3371850"/>
            <a:ext cx="3581400" cy="762000"/>
          </a:xfrm>
          <a:prstGeom prst="rect">
            <a:avLst/>
          </a:prstGeom>
          <a:solidFill>
            <a:srgbClr val="00B050"/>
          </a:solidFill>
          <a:ln w="9525" algn="ctr">
            <a:solidFill>
              <a:schemeClr val="tx1"/>
            </a:solidFill>
            <a:round/>
            <a:headEnd/>
            <a:tailEnd/>
          </a:ln>
        </p:spPr>
        <p:txBody>
          <a:bodyPr lIns="0" tIns="0" rIns="0" bIns="0" anchor="ctr"/>
          <a:lstStyle/>
          <a:p>
            <a:pPr algn="ctr" eaLnBrk="0" hangingPunct="0">
              <a:spcBef>
                <a:spcPct val="40000"/>
              </a:spcBef>
            </a:pPr>
            <a:endParaRPr lang="en-US" sz="1800"/>
          </a:p>
        </p:txBody>
      </p:sp>
      <p:cxnSp>
        <p:nvCxnSpPr>
          <p:cNvPr id="29722" name="Straight Connector 24"/>
          <p:cNvCxnSpPr>
            <a:cxnSpLocks noChangeShapeType="1"/>
          </p:cNvCxnSpPr>
          <p:nvPr/>
        </p:nvCxnSpPr>
        <p:spPr bwMode="auto">
          <a:xfrm rot="5400000">
            <a:off x="1328738" y="3754437"/>
            <a:ext cx="762000" cy="3175"/>
          </a:xfrm>
          <a:prstGeom prst="line">
            <a:avLst/>
          </a:prstGeom>
          <a:noFill/>
          <a:ln w="9525" algn="ctr">
            <a:solidFill>
              <a:schemeClr val="tx1"/>
            </a:solidFill>
            <a:round/>
            <a:headEnd/>
            <a:tailEnd/>
          </a:ln>
        </p:spPr>
      </p:cxnSp>
      <p:cxnSp>
        <p:nvCxnSpPr>
          <p:cNvPr id="29723" name="Straight Connector 25"/>
          <p:cNvCxnSpPr>
            <a:cxnSpLocks noChangeShapeType="1"/>
          </p:cNvCxnSpPr>
          <p:nvPr/>
        </p:nvCxnSpPr>
        <p:spPr bwMode="auto">
          <a:xfrm rot="5400000">
            <a:off x="719932" y="3755231"/>
            <a:ext cx="762000" cy="1587"/>
          </a:xfrm>
          <a:prstGeom prst="line">
            <a:avLst/>
          </a:prstGeom>
          <a:noFill/>
          <a:ln w="9525" algn="ctr">
            <a:solidFill>
              <a:schemeClr val="tx1"/>
            </a:solidFill>
            <a:round/>
            <a:headEnd/>
            <a:tailEnd/>
          </a:ln>
        </p:spPr>
      </p:cxnSp>
      <p:cxnSp>
        <p:nvCxnSpPr>
          <p:cNvPr id="29724" name="Straight Connector 26"/>
          <p:cNvCxnSpPr>
            <a:cxnSpLocks noChangeShapeType="1"/>
          </p:cNvCxnSpPr>
          <p:nvPr/>
        </p:nvCxnSpPr>
        <p:spPr bwMode="auto">
          <a:xfrm rot="5400000">
            <a:off x="1939132" y="3755231"/>
            <a:ext cx="762000" cy="1587"/>
          </a:xfrm>
          <a:prstGeom prst="line">
            <a:avLst/>
          </a:prstGeom>
          <a:noFill/>
          <a:ln w="9525" algn="ctr">
            <a:solidFill>
              <a:schemeClr val="tx1"/>
            </a:solidFill>
            <a:round/>
            <a:headEnd/>
            <a:tailEnd/>
          </a:ln>
        </p:spPr>
      </p:cxnSp>
      <p:cxnSp>
        <p:nvCxnSpPr>
          <p:cNvPr id="29725" name="Straight Connector 27"/>
          <p:cNvCxnSpPr>
            <a:cxnSpLocks noChangeShapeType="1"/>
          </p:cNvCxnSpPr>
          <p:nvPr/>
        </p:nvCxnSpPr>
        <p:spPr bwMode="auto">
          <a:xfrm rot="5400000">
            <a:off x="2548732" y="3755231"/>
            <a:ext cx="762000" cy="1587"/>
          </a:xfrm>
          <a:prstGeom prst="line">
            <a:avLst/>
          </a:prstGeom>
          <a:noFill/>
          <a:ln w="9525" algn="ctr">
            <a:solidFill>
              <a:schemeClr val="tx1"/>
            </a:solidFill>
            <a:round/>
            <a:headEnd/>
            <a:tailEnd/>
          </a:ln>
        </p:spPr>
      </p:cxnSp>
      <p:cxnSp>
        <p:nvCxnSpPr>
          <p:cNvPr id="29726" name="Straight Connector 28"/>
          <p:cNvCxnSpPr>
            <a:cxnSpLocks noChangeShapeType="1"/>
          </p:cNvCxnSpPr>
          <p:nvPr/>
        </p:nvCxnSpPr>
        <p:spPr bwMode="auto">
          <a:xfrm rot="5400000">
            <a:off x="3767932" y="3755231"/>
            <a:ext cx="762000" cy="1587"/>
          </a:xfrm>
          <a:prstGeom prst="line">
            <a:avLst/>
          </a:prstGeom>
          <a:noFill/>
          <a:ln w="9525" algn="ctr">
            <a:solidFill>
              <a:schemeClr val="tx1"/>
            </a:solidFill>
            <a:round/>
            <a:headEnd/>
            <a:tailEnd/>
          </a:ln>
        </p:spPr>
      </p:cxnSp>
      <p:cxnSp>
        <p:nvCxnSpPr>
          <p:cNvPr id="29727" name="Straight Connector 29"/>
          <p:cNvCxnSpPr>
            <a:cxnSpLocks noChangeShapeType="1"/>
          </p:cNvCxnSpPr>
          <p:nvPr/>
        </p:nvCxnSpPr>
        <p:spPr bwMode="auto">
          <a:xfrm rot="5400000">
            <a:off x="3158332" y="3755231"/>
            <a:ext cx="762000" cy="1587"/>
          </a:xfrm>
          <a:prstGeom prst="line">
            <a:avLst/>
          </a:prstGeom>
          <a:noFill/>
          <a:ln w="9525" algn="ctr">
            <a:solidFill>
              <a:schemeClr val="tx1"/>
            </a:solidFill>
            <a:round/>
            <a:headEnd/>
            <a:tailEnd/>
          </a:ln>
        </p:spPr>
      </p:cxnSp>
      <p:cxnSp>
        <p:nvCxnSpPr>
          <p:cNvPr id="29728" name="Straight Connector 30"/>
          <p:cNvCxnSpPr>
            <a:cxnSpLocks noChangeShapeType="1"/>
          </p:cNvCxnSpPr>
          <p:nvPr/>
        </p:nvCxnSpPr>
        <p:spPr bwMode="auto">
          <a:xfrm rot="5400000">
            <a:off x="7425532" y="3755231"/>
            <a:ext cx="762000" cy="1587"/>
          </a:xfrm>
          <a:prstGeom prst="line">
            <a:avLst/>
          </a:prstGeom>
          <a:noFill/>
          <a:ln w="9525" algn="ctr">
            <a:solidFill>
              <a:schemeClr val="tx1"/>
            </a:solidFill>
            <a:round/>
            <a:headEnd/>
            <a:tailEnd/>
          </a:ln>
        </p:spPr>
      </p:cxnSp>
      <p:cxnSp>
        <p:nvCxnSpPr>
          <p:cNvPr id="29729" name="Straight Connector 31"/>
          <p:cNvCxnSpPr>
            <a:cxnSpLocks noChangeShapeType="1"/>
          </p:cNvCxnSpPr>
          <p:nvPr/>
        </p:nvCxnSpPr>
        <p:spPr bwMode="auto">
          <a:xfrm rot="5400000">
            <a:off x="6815932" y="3755231"/>
            <a:ext cx="762000" cy="1587"/>
          </a:xfrm>
          <a:prstGeom prst="line">
            <a:avLst/>
          </a:prstGeom>
          <a:noFill/>
          <a:ln w="9525" algn="ctr">
            <a:solidFill>
              <a:schemeClr val="tx1"/>
            </a:solidFill>
            <a:round/>
            <a:headEnd/>
            <a:tailEnd/>
          </a:ln>
        </p:spPr>
      </p:cxnSp>
      <p:cxnSp>
        <p:nvCxnSpPr>
          <p:cNvPr id="29730" name="Straight Connector 32"/>
          <p:cNvCxnSpPr>
            <a:cxnSpLocks noChangeShapeType="1"/>
          </p:cNvCxnSpPr>
          <p:nvPr/>
        </p:nvCxnSpPr>
        <p:spPr bwMode="auto">
          <a:xfrm rot="5400000">
            <a:off x="6206332" y="3755231"/>
            <a:ext cx="762000" cy="1587"/>
          </a:xfrm>
          <a:prstGeom prst="line">
            <a:avLst/>
          </a:prstGeom>
          <a:noFill/>
          <a:ln w="9525" algn="ctr">
            <a:solidFill>
              <a:schemeClr val="tx1"/>
            </a:solidFill>
            <a:round/>
            <a:headEnd/>
            <a:tailEnd/>
          </a:ln>
        </p:spPr>
      </p:cxnSp>
      <p:cxnSp>
        <p:nvCxnSpPr>
          <p:cNvPr id="29731" name="Straight Connector 33"/>
          <p:cNvCxnSpPr>
            <a:cxnSpLocks noChangeShapeType="1"/>
          </p:cNvCxnSpPr>
          <p:nvPr/>
        </p:nvCxnSpPr>
        <p:spPr bwMode="auto">
          <a:xfrm rot="5400000">
            <a:off x="5596732" y="3755231"/>
            <a:ext cx="762000" cy="1587"/>
          </a:xfrm>
          <a:prstGeom prst="line">
            <a:avLst/>
          </a:prstGeom>
          <a:noFill/>
          <a:ln w="9525" algn="ctr">
            <a:solidFill>
              <a:schemeClr val="tx1"/>
            </a:solidFill>
            <a:round/>
            <a:headEnd/>
            <a:tailEnd/>
          </a:ln>
        </p:spPr>
      </p:cxnSp>
      <p:cxnSp>
        <p:nvCxnSpPr>
          <p:cNvPr id="29732" name="Straight Connector 34"/>
          <p:cNvCxnSpPr>
            <a:cxnSpLocks noChangeShapeType="1"/>
          </p:cNvCxnSpPr>
          <p:nvPr/>
        </p:nvCxnSpPr>
        <p:spPr bwMode="auto">
          <a:xfrm rot="5400000">
            <a:off x="4987132" y="3755231"/>
            <a:ext cx="762000" cy="1587"/>
          </a:xfrm>
          <a:prstGeom prst="line">
            <a:avLst/>
          </a:prstGeom>
          <a:noFill/>
          <a:ln w="9525" algn="ctr">
            <a:solidFill>
              <a:schemeClr val="tx1"/>
            </a:solidFill>
            <a:round/>
            <a:headEnd/>
            <a:tailEnd/>
          </a:ln>
        </p:spPr>
      </p:cxnSp>
      <p:cxnSp>
        <p:nvCxnSpPr>
          <p:cNvPr id="29733" name="Straight Connector 35"/>
          <p:cNvCxnSpPr>
            <a:cxnSpLocks noChangeShapeType="1"/>
          </p:cNvCxnSpPr>
          <p:nvPr/>
        </p:nvCxnSpPr>
        <p:spPr bwMode="auto">
          <a:xfrm rot="5400000">
            <a:off x="4377532" y="3755231"/>
            <a:ext cx="762000" cy="1587"/>
          </a:xfrm>
          <a:prstGeom prst="line">
            <a:avLst/>
          </a:prstGeom>
          <a:noFill/>
          <a:ln w="9525" algn="ctr">
            <a:solidFill>
              <a:schemeClr val="tx1"/>
            </a:solidFill>
            <a:round/>
            <a:headEnd/>
            <a:tailEnd/>
          </a:ln>
        </p:spPr>
      </p:cxnSp>
    </p:spTree>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 Q&amp;A</a:t>
            </a:r>
            <a:endParaRPr lang="en-US" dirty="0"/>
          </a:p>
        </p:txBody>
      </p:sp>
      <p:pic>
        <p:nvPicPr>
          <p:cNvPr id="544770" name="Picture 2" descr="http://pro.corbis.com/images/RF4472172.jpg?size=572&amp;uid=%7B50976736-7452-49C5-995D-FACE4B9BEC69%7D"/>
          <p:cNvPicPr>
            <a:picLocks noChangeAspect="1" noChangeArrowheads="1"/>
          </p:cNvPicPr>
          <p:nvPr/>
        </p:nvPicPr>
        <p:blipFill>
          <a:blip r:embed="rId2"/>
          <a:srcRect b="5771"/>
          <a:stretch>
            <a:fillRect/>
          </a:stretch>
        </p:blipFill>
        <p:spPr bwMode="auto">
          <a:xfrm>
            <a:off x="914400" y="1219201"/>
            <a:ext cx="2743200" cy="1828799"/>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22" name="Picture 10" descr="EMC end slide"/>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1.3|1.3"/>
</p:tagLst>
</file>

<file path=ppt/theme/theme1.xml><?xml version="1.0" encoding="utf-8"?>
<a:theme xmlns:a="http://schemas.openxmlformats.org/drawingml/2006/main" name="2008-emc-template-white-internal">
  <a:themeElements>
    <a:clrScheme name="">
      <a:dk1>
        <a:srgbClr val="020102"/>
      </a:dk1>
      <a:lt1>
        <a:srgbClr val="FFFFFF"/>
      </a:lt1>
      <a:dk2>
        <a:srgbClr val="0858AF"/>
      </a:dk2>
      <a:lt2>
        <a:srgbClr val="CFCFCF"/>
      </a:lt2>
      <a:accent1>
        <a:srgbClr val="6FA1D5"/>
      </a:accent1>
      <a:accent2>
        <a:srgbClr val="C37304"/>
      </a:accent2>
      <a:accent3>
        <a:srgbClr val="FFFFFF"/>
      </a:accent3>
      <a:accent4>
        <a:srgbClr val="010101"/>
      </a:accent4>
      <a:accent5>
        <a:srgbClr val="BBCDE7"/>
      </a:accent5>
      <a:accent6>
        <a:srgbClr val="B06803"/>
      </a:accent6>
      <a:hlink>
        <a:srgbClr val="8F1925"/>
      </a:hlink>
      <a:folHlink>
        <a:srgbClr val="5FB10D"/>
      </a:folHlink>
    </a:clrScheme>
    <a:fontScheme name="2008-emc-template-white-inter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2"/>
        </a:solidFill>
        <a:ln w="9525" cap="flat" cmpd="sng" algn="ctr">
          <a:solidFill>
            <a:schemeClr val="tx1"/>
          </a:solidFill>
          <a:prstDash val="solid"/>
          <a:round/>
          <a:headEnd type="none" w="med" len="med"/>
          <a:tailEnd type="none" w="med" len="med"/>
        </a:ln>
        <a:effectLst/>
      </a:spPr>
      <a:bodyPr vert="horz" wrap="squar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tx2"/>
        </a:solidFill>
        <a:ln w="9525" cap="flat" cmpd="sng" algn="ctr">
          <a:solidFill>
            <a:schemeClr val="tx1"/>
          </a:solidFill>
          <a:prstDash val="solid"/>
          <a:round/>
          <a:headEnd type="none" w="med" len="med"/>
          <a:tailEnd type="none" w="med" len="med"/>
        </a:ln>
        <a:effectLst/>
      </a:spPr>
      <a:bodyPr vert="horz" wrap="squar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2008-emc-template-white-intern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008-emc-template-white-interna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008-emc-template-white-interna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008-emc-template-white-interna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008-emc-template-white-interna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008-emc-template-white-interna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008-emc-template-white-interna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008-emc-template-white-interna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008-emc-template-white-interna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008-emc-template-white-interna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008-emc-template-white-interna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008-emc-template-white-interna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008-emc-template-white-internal 13">
        <a:dk1>
          <a:srgbClr val="000000"/>
        </a:dk1>
        <a:lt1>
          <a:srgbClr val="FFFFFF"/>
        </a:lt1>
        <a:dk2>
          <a:srgbClr val="003580"/>
        </a:dk2>
        <a:lt2>
          <a:srgbClr val="C7BD8A"/>
        </a:lt2>
        <a:accent1>
          <a:srgbClr val="E0AD00"/>
        </a:accent1>
        <a:accent2>
          <a:srgbClr val="D97300"/>
        </a:accent2>
        <a:accent3>
          <a:srgbClr val="FFFFFF"/>
        </a:accent3>
        <a:accent4>
          <a:srgbClr val="000000"/>
        </a:accent4>
        <a:accent5>
          <a:srgbClr val="EDD3AA"/>
        </a:accent5>
        <a:accent6>
          <a:srgbClr val="C46800"/>
        </a:accent6>
        <a:hlink>
          <a:srgbClr val="5274A6"/>
        </a:hlink>
        <a:folHlink>
          <a:srgbClr val="A1A646"/>
        </a:folHlink>
      </a:clrScheme>
      <a:clrMap bg1="lt1" tx1="dk1" bg2="lt2" tx2="dk2" accent1="accent1" accent2="accent2" accent3="accent3" accent4="accent4" accent5="accent5" accent6="accent6" hlink="hlink" folHlink="folHlink"/>
    </a:extraClrScheme>
    <a:extraClrScheme>
      <a:clrScheme name="2008-emc-template-white-internal 14">
        <a:dk1>
          <a:srgbClr val="000000"/>
        </a:dk1>
        <a:lt1>
          <a:srgbClr val="FFFFFF"/>
        </a:lt1>
        <a:dk2>
          <a:srgbClr val="003580"/>
        </a:dk2>
        <a:lt2>
          <a:srgbClr val="C7BD8A"/>
        </a:lt2>
        <a:accent1>
          <a:srgbClr val="E0AD00"/>
        </a:accent1>
        <a:accent2>
          <a:srgbClr val="D97300"/>
        </a:accent2>
        <a:accent3>
          <a:srgbClr val="FFFFFF"/>
        </a:accent3>
        <a:accent4>
          <a:srgbClr val="000000"/>
        </a:accent4>
        <a:accent5>
          <a:srgbClr val="EDD3AA"/>
        </a:accent5>
        <a:accent6>
          <a:srgbClr val="C46800"/>
        </a:accent6>
        <a:hlink>
          <a:srgbClr val="00DAF8"/>
        </a:hlink>
        <a:folHlink>
          <a:srgbClr val="A1A646"/>
        </a:folHlink>
      </a:clrScheme>
      <a:clrMap bg1="lt1" tx1="dk1" bg2="lt2" tx2="dk2" accent1="accent1" accent2="accent2" accent3="accent3" accent4="accent4" accent5="accent5" accent6="accent6" hlink="hlink" folHlink="folHlink"/>
    </a:extraClrScheme>
    <a:extraClrScheme>
      <a:clrScheme name="2008-emc-template-white-internal 15">
        <a:dk1>
          <a:srgbClr val="000000"/>
        </a:dk1>
        <a:lt1>
          <a:srgbClr val="FFFFFF"/>
        </a:lt1>
        <a:dk2>
          <a:srgbClr val="003580"/>
        </a:dk2>
        <a:lt2>
          <a:srgbClr val="C7BD8A"/>
        </a:lt2>
        <a:accent1>
          <a:srgbClr val="E0AD00"/>
        </a:accent1>
        <a:accent2>
          <a:srgbClr val="D97300"/>
        </a:accent2>
        <a:accent3>
          <a:srgbClr val="FFFFFF"/>
        </a:accent3>
        <a:accent4>
          <a:srgbClr val="000000"/>
        </a:accent4>
        <a:accent5>
          <a:srgbClr val="EDD3AA"/>
        </a:accent5>
        <a:accent6>
          <a:srgbClr val="C46800"/>
        </a:accent6>
        <a:hlink>
          <a:srgbClr val="0073A8"/>
        </a:hlink>
        <a:folHlink>
          <a:srgbClr val="A1A646"/>
        </a:folHlink>
      </a:clrScheme>
      <a:clrMap bg1="lt1" tx1="dk1" bg2="lt2" tx2="dk2" accent1="accent1" accent2="accent2" accent3="accent3" accent4="accent4" accent5="accent5" accent6="accent6" hlink="hlink" folHlink="folHlink"/>
    </a:extraClrScheme>
    <a:extraClrScheme>
      <a:clrScheme name="2008-emc-template-white-internal 16">
        <a:dk1>
          <a:srgbClr val="000000"/>
        </a:dk1>
        <a:lt1>
          <a:srgbClr val="FFFFFF"/>
        </a:lt1>
        <a:dk2>
          <a:srgbClr val="003580"/>
        </a:dk2>
        <a:lt2>
          <a:srgbClr val="C7BD8A"/>
        </a:lt2>
        <a:accent1>
          <a:srgbClr val="E0AD00"/>
        </a:accent1>
        <a:accent2>
          <a:srgbClr val="D97300"/>
        </a:accent2>
        <a:accent3>
          <a:srgbClr val="FFFFFF"/>
        </a:accent3>
        <a:accent4>
          <a:srgbClr val="000000"/>
        </a:accent4>
        <a:accent5>
          <a:srgbClr val="EDD3AA"/>
        </a:accent5>
        <a:accent6>
          <a:srgbClr val="C46800"/>
        </a:accent6>
        <a:hlink>
          <a:srgbClr val="00A2EA"/>
        </a:hlink>
        <a:folHlink>
          <a:srgbClr val="A1A64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194682CC6A0F349BB1184306E9F3983" ma:contentTypeVersion="0" ma:contentTypeDescription="Create a new document." ma:contentTypeScope="" ma:versionID="8be09a7935837bcb1f6dd9dd5aaf22e6">
  <xsd:schema xmlns:xsd="http://www.w3.org/2001/XMLSchema" xmlns:xs="http://www.w3.org/2001/XMLSchema" xmlns:p="http://schemas.microsoft.com/office/2006/metadata/properties" targetNamespace="http://schemas.microsoft.com/office/2006/metadata/properties" ma:root="true" ma:fieldsID="87daa8068ee9eb49ca321f78f6dfb730">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DB5E30E-3372-4FFF-9002-2966A4DBC95D}"/>
</file>

<file path=customXml/itemProps2.xml><?xml version="1.0" encoding="utf-8"?>
<ds:datastoreItem xmlns:ds="http://schemas.openxmlformats.org/officeDocument/2006/customXml" ds:itemID="{11F2EBCA-C30C-4026-97F4-EA6AB6F519C8}"/>
</file>

<file path=customXml/itemProps3.xml><?xml version="1.0" encoding="utf-8"?>
<ds:datastoreItem xmlns:ds="http://schemas.openxmlformats.org/officeDocument/2006/customXml" ds:itemID="{A251294D-DC55-42F6-9E09-15FC01B1362F}"/>
</file>

<file path=docProps/app.xml><?xml version="1.0" encoding="utf-8"?>
<Properties xmlns="http://schemas.openxmlformats.org/officeDocument/2006/extended-properties" xmlns:vt="http://schemas.openxmlformats.org/officeDocument/2006/docPropsVTypes">
  <Template>MGH Team Sales Campaigns</Template>
  <TotalTime>305</TotalTime>
  <Words>4574</Words>
  <Application>Microsoft Office PowerPoint</Application>
  <PresentationFormat>On-screen Show (4:3)</PresentationFormat>
  <Paragraphs>537</Paragraphs>
  <Slides>50</Slides>
  <Notes>41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52" baseType="lpstr">
      <vt:lpstr>2008-emc-template-white-internal</vt:lpstr>
      <vt:lpstr>Visio</vt:lpstr>
      <vt:lpstr>EMC Storage Intelligence Portal Solutions </vt:lpstr>
      <vt:lpstr>Introductions</vt:lpstr>
      <vt:lpstr> Today’s Agenda</vt:lpstr>
      <vt:lpstr>Complexity Of Today’s Storage Management</vt:lpstr>
      <vt:lpstr>EMC Storage Portal Solutions</vt:lpstr>
      <vt:lpstr>Storage Decision Tool</vt:lpstr>
      <vt:lpstr>Storage Decision Tool - Opportunity</vt:lpstr>
      <vt:lpstr>Storage Decision Tool</vt:lpstr>
      <vt:lpstr>Storage Decision Tool – Sample SLA/Tiering</vt:lpstr>
      <vt:lpstr>Customization/Solution Architecture</vt:lpstr>
      <vt:lpstr>Storage Decision Tool</vt:lpstr>
      <vt:lpstr>Storage Decision Tool</vt:lpstr>
      <vt:lpstr>Solution Features</vt:lpstr>
      <vt:lpstr>Storage Decision Tool</vt:lpstr>
      <vt:lpstr>Solution Value Summary</vt:lpstr>
      <vt:lpstr>Storage Request Automation Solution</vt:lpstr>
      <vt:lpstr> EMC Storage Provisioning Portal Solution</vt:lpstr>
      <vt:lpstr> EMC Storage Provisioning Portal Solution</vt:lpstr>
      <vt:lpstr> EMC Storage Provisioning Portal Solution</vt:lpstr>
      <vt:lpstr> EMC Storage Provisioning Portal Solution</vt:lpstr>
      <vt:lpstr> EMC Storage Provisioning Portal Solution</vt:lpstr>
      <vt:lpstr> EMC Storage Provisioning Portal Solution</vt:lpstr>
      <vt:lpstr> EMC Storage Provisioning Portal Solution</vt:lpstr>
      <vt:lpstr>Solution Value Summary</vt:lpstr>
      <vt:lpstr>Storage Intelligence Solution</vt:lpstr>
      <vt:lpstr>EMC Storage Intelligence Solution Offering</vt:lpstr>
      <vt:lpstr>EMC Consulting: Cost Benefit For BI </vt:lpstr>
      <vt:lpstr>Slide 28</vt:lpstr>
      <vt:lpstr> Storage Intelligence Solution Key Features</vt:lpstr>
      <vt:lpstr>Advanced Features Offered With This Solution</vt:lpstr>
      <vt:lpstr> It’s All About The Data!</vt:lpstr>
      <vt:lpstr>BI for Storage – Sample Trending Dashboard</vt:lpstr>
      <vt:lpstr>BI for Storage – Usable Storage Trending Drilldown</vt:lpstr>
      <vt:lpstr>BI for Storage – Sample Executive Dashboard</vt:lpstr>
      <vt:lpstr>BI for Storage – Sample Executive Dashboard #2</vt:lpstr>
      <vt:lpstr>BI for Storage – Sample Manager Dashboard</vt:lpstr>
      <vt:lpstr>BI for Storage – Sample Application Dashboard</vt:lpstr>
      <vt:lpstr>BI for Storage – Storage Usage Trending Dashboard</vt:lpstr>
      <vt:lpstr>BI for Storage – Storage Usage Trending Drilldown By Month</vt:lpstr>
      <vt:lpstr> Storage Classifications Breakdown</vt:lpstr>
      <vt:lpstr>Solution Value Summary</vt:lpstr>
      <vt:lpstr>Solution Architecture &amp; Technology Platform</vt:lpstr>
      <vt:lpstr>Microsoft BI – Ready for the Masses</vt:lpstr>
      <vt:lpstr>Slide 44</vt:lpstr>
      <vt:lpstr>Solution Based on Microsoft Technologies</vt:lpstr>
      <vt:lpstr>Part of an Overall IT Business Intelligence Framework</vt:lpstr>
      <vt:lpstr>Part of an Overall IT Business Intelligence Framework</vt:lpstr>
      <vt:lpstr> So Are These Products or Custom Applications?</vt:lpstr>
      <vt:lpstr>Discussion / Q&amp;A</vt:lpstr>
      <vt:lpstr>Slide 50</vt:lpstr>
    </vt:vector>
  </TitlesOfParts>
  <Company>EMC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EMC Storage Provisioning &amp; Reporting Portal</dc:title>
  <dc:creator>Matthew Roberts</dc:creator>
  <cp:lastModifiedBy>Matt Roberts</cp:lastModifiedBy>
  <cp:revision>59</cp:revision>
  <dcterms:created xsi:type="dcterms:W3CDTF">2008-07-31T16:14:24Z</dcterms:created>
  <dcterms:modified xsi:type="dcterms:W3CDTF">2008-11-10T19:29:10Z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0x0101003194682CC6A0F349BB1184306E9F3983</vt:lpwstr>
  </property>
  <property fmtid="{D5CDD505-2E9C-101B-9397-08002B2CF9AE}" pid="3" name="TemplateUrl">
    <vt:lpwstr/>
  </property>
  <property fmtid="{D5CDD505-2E9C-101B-9397-08002B2CF9AE}" pid="4" name="xd_ProgID">
    <vt:lpwstr/>
  </property>
  <property fmtid="{D5CDD505-2E9C-101B-9397-08002B2CF9AE}" pid="5" name="_SourceUrl">
    <vt:lpwstr/>
  </property>
  <property fmtid="{D5CDD505-2E9C-101B-9397-08002B2CF9AE}" pid="6" name="_SharedFileIndex">
    <vt:lpwstr/>
  </property>
  <property fmtid="{D5CDD505-2E9C-101B-9397-08002B2CF9AE}" pid="7" name="xd_Signature">
    <vt:bool>false</vt:bool>
  </property>
</Properties>
</file>