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bin" ContentType="application/vnd.openxmlformats-officedocument.presentationml.printerSettings"/>
  <Default Extension="png" ContentType="image/png"/>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Default Extension="emf" ContentType="image/x-emf"/>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slides/slide23.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80" r:id="rId2"/>
    <p:sldId id="344" r:id="rId3"/>
    <p:sldId id="360" r:id="rId4"/>
    <p:sldId id="353" r:id="rId5"/>
    <p:sldId id="369" r:id="rId6"/>
    <p:sldId id="333" r:id="rId7"/>
    <p:sldId id="340" r:id="rId8"/>
    <p:sldId id="341" r:id="rId9"/>
    <p:sldId id="339" r:id="rId10"/>
    <p:sldId id="342" r:id="rId11"/>
    <p:sldId id="370" r:id="rId12"/>
    <p:sldId id="345" r:id="rId13"/>
    <p:sldId id="348" r:id="rId14"/>
    <p:sldId id="359" r:id="rId15"/>
    <p:sldId id="358" r:id="rId16"/>
    <p:sldId id="346" r:id="rId17"/>
    <p:sldId id="354" r:id="rId18"/>
    <p:sldId id="355" r:id="rId19"/>
    <p:sldId id="356" r:id="rId20"/>
    <p:sldId id="357" r:id="rId21"/>
    <p:sldId id="347" r:id="rId22"/>
    <p:sldId id="367" r:id="rId23"/>
    <p:sldId id="368" r:id="rId24"/>
    <p:sldId id="306" r:id="rId25"/>
  </p:sldIdLst>
  <p:sldSz cx="9144000" cy="6858000" type="screen4x3"/>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8A"/>
    <a:srgbClr val="EEBA80"/>
    <a:srgbClr val="8AD7CF"/>
    <a:srgbClr val="EFDA84"/>
    <a:srgbClr val="80CC99"/>
    <a:srgbClr val="80B9D9"/>
    <a:srgbClr val="FE808A"/>
    <a:srgbClr val="EFD7CF"/>
    <a:srgbClr val="FFFEFF"/>
    <a:srgbClr val="B6B7B8"/>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93" autoAdjust="0"/>
    <p:restoredTop sz="99792" autoAdjust="0"/>
  </p:normalViewPr>
  <p:slideViewPr>
    <p:cSldViewPr snapToGrid="0" snapToObjects="1" showGuides="1">
      <p:cViewPr>
        <p:scale>
          <a:sx n="75" d="100"/>
          <a:sy n="75" d="100"/>
        </p:scale>
        <p:origin x="-2192" y="-344"/>
      </p:cViewPr>
      <p:guideLst>
        <p:guide orient="horz" pos="301"/>
        <p:guide orient="horz" pos="200"/>
        <p:guide orient="horz" pos="1704"/>
        <p:guide orient="horz" pos="3792"/>
        <p:guide orient="horz" pos="928"/>
        <p:guide orient="horz" pos="3231"/>
        <p:guide orient="horz" pos="3947"/>
        <p:guide pos="2932"/>
        <p:guide pos="372"/>
        <p:guide pos="4638"/>
        <p:guide pos="5617"/>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53" d="100"/>
          <a:sy n="53" d="100"/>
        </p:scale>
        <p:origin x="-1842" y="-102"/>
      </p:cViewPr>
      <p:guideLst>
        <p:guide orient="horz" pos="2880"/>
        <p:guide pos="2160"/>
        <p:guide pos="173"/>
        <p:guide pos="414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21" Type="http://schemas.openxmlformats.org/officeDocument/2006/relationships/slide" Target="slides/slide20.xml"/><Relationship Id="rId3" Type="http://schemas.openxmlformats.org/officeDocument/2006/relationships/slide" Target="slides/slide2.xml"/><Relationship Id="rId34" Type="http://schemas.openxmlformats.org/officeDocument/2006/relationships/customXml" Target="../customXml/item1.xml"/><Relationship Id="rId25" Type="http://schemas.openxmlformats.org/officeDocument/2006/relationships/slide" Target="slides/slide24.xml"/><Relationship Id="rId7" Type="http://schemas.openxmlformats.org/officeDocument/2006/relationships/slide" Target="slides/slide6.xml"/><Relationship Id="rId33"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0" Type="http://schemas.openxmlformats.org/officeDocument/2006/relationships/slide" Target="slides/slide19.xml"/><Relationship Id="rId29"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4" Type="http://schemas.openxmlformats.org/officeDocument/2006/relationships/slide" Target="slides/slide23.xml"/><Relationship Id="rId1" Type="http://schemas.openxmlformats.org/officeDocument/2006/relationships/slideMaster" Target="slideMasters/slideMaster1.xml"/><Relationship Id="rId32" Type="http://schemas.openxmlformats.org/officeDocument/2006/relationships/theme" Target="theme/theme1.xml"/><Relationship Id="rId6" Type="http://schemas.openxmlformats.org/officeDocument/2006/relationships/slide" Target="slides/slide5.xml"/><Relationship Id="rId11" Type="http://schemas.openxmlformats.org/officeDocument/2006/relationships/slide" Target="slides/slide10.xml"/><Relationship Id="rId23" Type="http://schemas.openxmlformats.org/officeDocument/2006/relationships/slide" Target="slides/slide22.xml"/><Relationship Id="rId28" Type="http://schemas.openxmlformats.org/officeDocument/2006/relationships/printerSettings" Target="printerSettings/printerSettings1.bin"/><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customXml" Target="../customXml/item3.xml"/><Relationship Id="rId3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22" Type="http://schemas.openxmlformats.org/officeDocument/2006/relationships/slide" Target="slides/slide21.xml"/><Relationship Id="rId27" Type="http://schemas.openxmlformats.org/officeDocument/2006/relationships/handoutMaster" Target="handoutMasters/handoutMaster1.xml"/><Relationship Id="rId4" Type="http://schemas.openxmlformats.org/officeDocument/2006/relationships/slide" Target="slides/slide3.xml"/><Relationship Id="rId30" Type="http://schemas.openxmlformats.org/officeDocument/2006/relationships/presProps" Target="presProps.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customXml" Target="../customXml/item2.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8B3F974-BB90-4059-9901-8147A3A63439}" type="datetimeFigureOut">
              <a:rPr lang="en-US" smtClean="0"/>
              <a:pPr/>
              <a:t>1/9/13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55FBB6-509D-433A-BC0A-FC2E7C728BAD}" type="slidenum">
              <a:rPr lang="en-US" smtClean="0"/>
              <a:pPr/>
              <a:t>‹#›</a:t>
            </a:fld>
            <a:endParaRPr lang="en-US" dirty="0"/>
          </a:p>
        </p:txBody>
      </p:sp>
    </p:spTree>
    <p:extLst>
      <p:ext uri="{BB962C8B-B14F-4D97-AF65-F5344CB8AC3E}">
        <p14:creationId xmlns:p14="http://schemas.microsoft.com/office/powerpoint/2010/main" val="3973380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emf"/></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95400" y="848738"/>
            <a:ext cx="4267200" cy="32004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55010" y="4236396"/>
            <a:ext cx="6414557"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43"/>
          <p:cNvSpPr>
            <a:spLocks noChangeArrowheads="1"/>
          </p:cNvSpPr>
          <p:nvPr/>
        </p:nvSpPr>
        <p:spPr bwMode="auto">
          <a:xfrm>
            <a:off x="5748942" y="566532"/>
            <a:ext cx="1109058" cy="116427"/>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3" name="Rectangle 41"/>
          <p:cNvSpPr>
            <a:spLocks noChangeArrowheads="1"/>
          </p:cNvSpPr>
          <p:nvPr/>
        </p:nvSpPr>
        <p:spPr bwMode="auto">
          <a:xfrm>
            <a:off x="3201" y="566532"/>
            <a:ext cx="5745740" cy="11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grpSp>
        <p:nvGrpSpPr>
          <p:cNvPr id="14" name="Group 13"/>
          <p:cNvGrpSpPr/>
          <p:nvPr/>
        </p:nvGrpSpPr>
        <p:grpSpPr>
          <a:xfrm>
            <a:off x="5867808" y="232999"/>
            <a:ext cx="873369" cy="251284"/>
            <a:chOff x="7823590" y="310702"/>
            <a:chExt cx="1164628" cy="335085"/>
          </a:xfrm>
        </p:grpSpPr>
        <p:grpSp>
          <p:nvGrpSpPr>
            <p:cNvPr id="15" name="Group 5"/>
            <p:cNvGrpSpPr>
              <a:grpSpLocks noChangeAspect="1"/>
            </p:cNvGrpSpPr>
            <p:nvPr userDrawn="1"/>
          </p:nvGrpSpPr>
          <p:grpSpPr bwMode="auto">
            <a:xfrm>
              <a:off x="7823590" y="310702"/>
              <a:ext cx="1164628" cy="335085"/>
              <a:chOff x="3182" y="1394"/>
              <a:chExt cx="855" cy="246"/>
            </a:xfrm>
          </p:grpSpPr>
          <p:sp>
            <p:nvSpPr>
              <p:cNvPr id="17" name="Freeform 16"/>
              <p:cNvSpPr>
                <a:spLocks/>
              </p:cNvSpPr>
              <p:nvPr/>
            </p:nvSpPr>
            <p:spPr bwMode="auto">
              <a:xfrm>
                <a:off x="3810" y="1397"/>
                <a:ext cx="123" cy="115"/>
              </a:xfrm>
              <a:custGeom>
                <a:avLst/>
                <a:gdLst>
                  <a:gd name="T0" fmla="*/ 31 w 123"/>
                  <a:gd name="T1" fmla="*/ 0 h 115"/>
                  <a:gd name="T2" fmla="*/ 31 w 123"/>
                  <a:gd name="T3" fmla="*/ 47 h 115"/>
                  <a:gd name="T4" fmla="*/ 92 w 123"/>
                  <a:gd name="T5" fmla="*/ 47 h 115"/>
                  <a:gd name="T6" fmla="*/ 92 w 123"/>
                  <a:gd name="T7" fmla="*/ 0 h 115"/>
                  <a:gd name="T8" fmla="*/ 123 w 123"/>
                  <a:gd name="T9" fmla="*/ 0 h 115"/>
                  <a:gd name="T10" fmla="*/ 123 w 123"/>
                  <a:gd name="T11" fmla="*/ 115 h 115"/>
                  <a:gd name="T12" fmla="*/ 92 w 123"/>
                  <a:gd name="T13" fmla="*/ 115 h 115"/>
                  <a:gd name="T14" fmla="*/ 92 w 123"/>
                  <a:gd name="T15" fmla="*/ 64 h 115"/>
                  <a:gd name="T16" fmla="*/ 31 w 123"/>
                  <a:gd name="T17" fmla="*/ 64 h 115"/>
                  <a:gd name="T18" fmla="*/ 31 w 123"/>
                  <a:gd name="T19" fmla="*/ 115 h 115"/>
                  <a:gd name="T20" fmla="*/ 0 w 123"/>
                  <a:gd name="T21" fmla="*/ 115 h 115"/>
                  <a:gd name="T22" fmla="*/ 0 w 123"/>
                  <a:gd name="T23" fmla="*/ 0 h 115"/>
                  <a:gd name="T24" fmla="*/ 31 w 123"/>
                  <a:gd name="T2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15">
                    <a:moveTo>
                      <a:pt x="31" y="0"/>
                    </a:moveTo>
                    <a:lnTo>
                      <a:pt x="31" y="47"/>
                    </a:lnTo>
                    <a:lnTo>
                      <a:pt x="92" y="47"/>
                    </a:lnTo>
                    <a:lnTo>
                      <a:pt x="92" y="0"/>
                    </a:lnTo>
                    <a:lnTo>
                      <a:pt x="123" y="0"/>
                    </a:lnTo>
                    <a:lnTo>
                      <a:pt x="123" y="115"/>
                    </a:lnTo>
                    <a:lnTo>
                      <a:pt x="92" y="115"/>
                    </a:lnTo>
                    <a:lnTo>
                      <a:pt x="92" y="64"/>
                    </a:lnTo>
                    <a:lnTo>
                      <a:pt x="31" y="64"/>
                    </a:lnTo>
                    <a:lnTo>
                      <a:pt x="31" y="115"/>
                    </a:lnTo>
                    <a:lnTo>
                      <a:pt x="0" y="115"/>
                    </a:lnTo>
                    <a:lnTo>
                      <a:pt x="0" y="0"/>
                    </a:lnTo>
                    <a:lnTo>
                      <a:pt x="31"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8" name="Freeform 17"/>
              <p:cNvSpPr>
                <a:spLocks/>
              </p:cNvSpPr>
              <p:nvPr/>
            </p:nvSpPr>
            <p:spPr bwMode="auto">
              <a:xfrm>
                <a:off x="3810" y="1397"/>
                <a:ext cx="123" cy="115"/>
              </a:xfrm>
              <a:custGeom>
                <a:avLst/>
                <a:gdLst>
                  <a:gd name="T0" fmla="*/ 31 w 123"/>
                  <a:gd name="T1" fmla="*/ 0 h 115"/>
                  <a:gd name="T2" fmla="*/ 31 w 123"/>
                  <a:gd name="T3" fmla="*/ 47 h 115"/>
                  <a:gd name="T4" fmla="*/ 92 w 123"/>
                  <a:gd name="T5" fmla="*/ 47 h 115"/>
                  <a:gd name="T6" fmla="*/ 92 w 123"/>
                  <a:gd name="T7" fmla="*/ 0 h 115"/>
                  <a:gd name="T8" fmla="*/ 123 w 123"/>
                  <a:gd name="T9" fmla="*/ 0 h 115"/>
                  <a:gd name="T10" fmla="*/ 123 w 123"/>
                  <a:gd name="T11" fmla="*/ 115 h 115"/>
                  <a:gd name="T12" fmla="*/ 92 w 123"/>
                  <a:gd name="T13" fmla="*/ 115 h 115"/>
                  <a:gd name="T14" fmla="*/ 92 w 123"/>
                  <a:gd name="T15" fmla="*/ 64 h 115"/>
                  <a:gd name="T16" fmla="*/ 31 w 123"/>
                  <a:gd name="T17" fmla="*/ 64 h 115"/>
                  <a:gd name="T18" fmla="*/ 31 w 123"/>
                  <a:gd name="T19" fmla="*/ 115 h 115"/>
                  <a:gd name="T20" fmla="*/ 0 w 123"/>
                  <a:gd name="T21" fmla="*/ 115 h 115"/>
                  <a:gd name="T22" fmla="*/ 0 w 123"/>
                  <a:gd name="T23" fmla="*/ 0 h 115"/>
                  <a:gd name="T24" fmla="*/ 31 w 123"/>
                  <a:gd name="T2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15">
                    <a:moveTo>
                      <a:pt x="31" y="0"/>
                    </a:moveTo>
                    <a:lnTo>
                      <a:pt x="31" y="47"/>
                    </a:lnTo>
                    <a:lnTo>
                      <a:pt x="92" y="47"/>
                    </a:lnTo>
                    <a:lnTo>
                      <a:pt x="92" y="0"/>
                    </a:lnTo>
                    <a:lnTo>
                      <a:pt x="123" y="0"/>
                    </a:lnTo>
                    <a:lnTo>
                      <a:pt x="123" y="115"/>
                    </a:lnTo>
                    <a:lnTo>
                      <a:pt x="92" y="115"/>
                    </a:lnTo>
                    <a:lnTo>
                      <a:pt x="92" y="64"/>
                    </a:lnTo>
                    <a:lnTo>
                      <a:pt x="31" y="64"/>
                    </a:lnTo>
                    <a:lnTo>
                      <a:pt x="31" y="115"/>
                    </a:lnTo>
                    <a:lnTo>
                      <a:pt x="0" y="115"/>
                    </a:lnTo>
                    <a:lnTo>
                      <a:pt x="0" y="0"/>
                    </a:lnTo>
                    <a:lnTo>
                      <a:pt x="31" y="0"/>
                    </a:ln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9" name="Freeform 18"/>
              <p:cNvSpPr>
                <a:spLocks/>
              </p:cNvSpPr>
              <p:nvPr/>
            </p:nvSpPr>
            <p:spPr bwMode="auto">
              <a:xfrm>
                <a:off x="3428" y="1397"/>
                <a:ext cx="123" cy="115"/>
              </a:xfrm>
              <a:custGeom>
                <a:avLst/>
                <a:gdLst>
                  <a:gd name="T0" fmla="*/ 123 w 123"/>
                  <a:gd name="T1" fmla="*/ 0 h 115"/>
                  <a:gd name="T2" fmla="*/ 123 w 123"/>
                  <a:gd name="T3" fmla="*/ 19 h 115"/>
                  <a:gd name="T4" fmla="*/ 75 w 123"/>
                  <a:gd name="T5" fmla="*/ 19 h 115"/>
                  <a:gd name="T6" fmla="*/ 75 w 123"/>
                  <a:gd name="T7" fmla="*/ 115 h 115"/>
                  <a:gd name="T8" fmla="*/ 45 w 123"/>
                  <a:gd name="T9" fmla="*/ 115 h 115"/>
                  <a:gd name="T10" fmla="*/ 45 w 123"/>
                  <a:gd name="T11" fmla="*/ 19 h 115"/>
                  <a:gd name="T12" fmla="*/ 0 w 123"/>
                  <a:gd name="T13" fmla="*/ 19 h 115"/>
                  <a:gd name="T14" fmla="*/ 0 w 123"/>
                  <a:gd name="T15" fmla="*/ 0 h 115"/>
                  <a:gd name="T16" fmla="*/ 123 w 123"/>
                  <a:gd name="T1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115">
                    <a:moveTo>
                      <a:pt x="123" y="0"/>
                    </a:moveTo>
                    <a:lnTo>
                      <a:pt x="123" y="19"/>
                    </a:lnTo>
                    <a:lnTo>
                      <a:pt x="75" y="19"/>
                    </a:lnTo>
                    <a:lnTo>
                      <a:pt x="75" y="115"/>
                    </a:lnTo>
                    <a:lnTo>
                      <a:pt x="45" y="115"/>
                    </a:lnTo>
                    <a:lnTo>
                      <a:pt x="45" y="19"/>
                    </a:lnTo>
                    <a:lnTo>
                      <a:pt x="0" y="19"/>
                    </a:lnTo>
                    <a:lnTo>
                      <a:pt x="0" y="0"/>
                    </a:lnTo>
                    <a:lnTo>
                      <a:pt x="123"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0" name="Freeform 19"/>
              <p:cNvSpPr>
                <a:spLocks/>
              </p:cNvSpPr>
              <p:nvPr/>
            </p:nvSpPr>
            <p:spPr bwMode="auto">
              <a:xfrm>
                <a:off x="3428" y="1397"/>
                <a:ext cx="123" cy="115"/>
              </a:xfrm>
              <a:custGeom>
                <a:avLst/>
                <a:gdLst>
                  <a:gd name="T0" fmla="*/ 123 w 123"/>
                  <a:gd name="T1" fmla="*/ 0 h 115"/>
                  <a:gd name="T2" fmla="*/ 123 w 123"/>
                  <a:gd name="T3" fmla="*/ 19 h 115"/>
                  <a:gd name="T4" fmla="*/ 75 w 123"/>
                  <a:gd name="T5" fmla="*/ 19 h 115"/>
                  <a:gd name="T6" fmla="*/ 75 w 123"/>
                  <a:gd name="T7" fmla="*/ 115 h 115"/>
                  <a:gd name="T8" fmla="*/ 45 w 123"/>
                  <a:gd name="T9" fmla="*/ 115 h 115"/>
                  <a:gd name="T10" fmla="*/ 45 w 123"/>
                  <a:gd name="T11" fmla="*/ 19 h 115"/>
                  <a:gd name="T12" fmla="*/ 0 w 123"/>
                  <a:gd name="T13" fmla="*/ 19 h 115"/>
                  <a:gd name="T14" fmla="*/ 0 w 123"/>
                  <a:gd name="T15" fmla="*/ 0 h 115"/>
                  <a:gd name="T16" fmla="*/ 123 w 123"/>
                  <a:gd name="T1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115">
                    <a:moveTo>
                      <a:pt x="123" y="0"/>
                    </a:moveTo>
                    <a:lnTo>
                      <a:pt x="123" y="19"/>
                    </a:lnTo>
                    <a:lnTo>
                      <a:pt x="75" y="19"/>
                    </a:lnTo>
                    <a:lnTo>
                      <a:pt x="75" y="115"/>
                    </a:lnTo>
                    <a:lnTo>
                      <a:pt x="45" y="115"/>
                    </a:lnTo>
                    <a:lnTo>
                      <a:pt x="45" y="19"/>
                    </a:lnTo>
                    <a:lnTo>
                      <a:pt x="0" y="19"/>
                    </a:lnTo>
                    <a:lnTo>
                      <a:pt x="0" y="0"/>
                    </a:lnTo>
                    <a:lnTo>
                      <a:pt x="123" y="0"/>
                    </a:ln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1" name="Freeform 20"/>
              <p:cNvSpPr>
                <a:spLocks noEditPoints="1"/>
              </p:cNvSpPr>
              <p:nvPr/>
            </p:nvSpPr>
            <p:spPr bwMode="auto">
              <a:xfrm>
                <a:off x="3525" y="1397"/>
                <a:ext cx="144" cy="115"/>
              </a:xfrm>
              <a:custGeom>
                <a:avLst/>
                <a:gdLst>
                  <a:gd name="T0" fmla="*/ 144 w 144"/>
                  <a:gd name="T1" fmla="*/ 115 h 115"/>
                  <a:gd name="T2" fmla="*/ 111 w 144"/>
                  <a:gd name="T3" fmla="*/ 115 h 115"/>
                  <a:gd name="T4" fmla="*/ 101 w 144"/>
                  <a:gd name="T5" fmla="*/ 90 h 115"/>
                  <a:gd name="T6" fmla="*/ 42 w 144"/>
                  <a:gd name="T7" fmla="*/ 90 h 115"/>
                  <a:gd name="T8" fmla="*/ 33 w 144"/>
                  <a:gd name="T9" fmla="*/ 115 h 115"/>
                  <a:gd name="T10" fmla="*/ 0 w 144"/>
                  <a:gd name="T11" fmla="*/ 115 h 115"/>
                  <a:gd name="T12" fmla="*/ 54 w 144"/>
                  <a:gd name="T13" fmla="*/ 0 h 115"/>
                  <a:gd name="T14" fmla="*/ 92 w 144"/>
                  <a:gd name="T15" fmla="*/ 0 h 115"/>
                  <a:gd name="T16" fmla="*/ 144 w 144"/>
                  <a:gd name="T17" fmla="*/ 115 h 115"/>
                  <a:gd name="T18" fmla="*/ 73 w 144"/>
                  <a:gd name="T19" fmla="*/ 19 h 115"/>
                  <a:gd name="T20" fmla="*/ 52 w 144"/>
                  <a:gd name="T21" fmla="*/ 73 h 115"/>
                  <a:gd name="T22" fmla="*/ 94 w 144"/>
                  <a:gd name="T23" fmla="*/ 73 h 115"/>
                  <a:gd name="T24" fmla="*/ 73 w 144"/>
                  <a:gd name="T25" fmla="*/ 1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15">
                    <a:moveTo>
                      <a:pt x="144" y="115"/>
                    </a:moveTo>
                    <a:lnTo>
                      <a:pt x="111" y="115"/>
                    </a:lnTo>
                    <a:lnTo>
                      <a:pt x="101" y="90"/>
                    </a:lnTo>
                    <a:lnTo>
                      <a:pt x="42" y="90"/>
                    </a:lnTo>
                    <a:lnTo>
                      <a:pt x="33" y="115"/>
                    </a:lnTo>
                    <a:lnTo>
                      <a:pt x="0" y="115"/>
                    </a:lnTo>
                    <a:lnTo>
                      <a:pt x="54" y="0"/>
                    </a:lnTo>
                    <a:lnTo>
                      <a:pt x="92" y="0"/>
                    </a:lnTo>
                    <a:lnTo>
                      <a:pt x="144" y="115"/>
                    </a:lnTo>
                    <a:close/>
                    <a:moveTo>
                      <a:pt x="73" y="19"/>
                    </a:moveTo>
                    <a:lnTo>
                      <a:pt x="52" y="73"/>
                    </a:lnTo>
                    <a:lnTo>
                      <a:pt x="94" y="73"/>
                    </a:lnTo>
                    <a:lnTo>
                      <a:pt x="73" y="19"/>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2" name="Freeform 21"/>
              <p:cNvSpPr>
                <a:spLocks noEditPoints="1"/>
              </p:cNvSpPr>
              <p:nvPr/>
            </p:nvSpPr>
            <p:spPr bwMode="auto">
              <a:xfrm>
                <a:off x="3525" y="1397"/>
                <a:ext cx="144" cy="115"/>
              </a:xfrm>
              <a:custGeom>
                <a:avLst/>
                <a:gdLst>
                  <a:gd name="T0" fmla="*/ 144 w 144"/>
                  <a:gd name="T1" fmla="*/ 115 h 115"/>
                  <a:gd name="T2" fmla="*/ 111 w 144"/>
                  <a:gd name="T3" fmla="*/ 115 h 115"/>
                  <a:gd name="T4" fmla="*/ 101 w 144"/>
                  <a:gd name="T5" fmla="*/ 90 h 115"/>
                  <a:gd name="T6" fmla="*/ 42 w 144"/>
                  <a:gd name="T7" fmla="*/ 90 h 115"/>
                  <a:gd name="T8" fmla="*/ 33 w 144"/>
                  <a:gd name="T9" fmla="*/ 115 h 115"/>
                  <a:gd name="T10" fmla="*/ 0 w 144"/>
                  <a:gd name="T11" fmla="*/ 115 h 115"/>
                  <a:gd name="T12" fmla="*/ 54 w 144"/>
                  <a:gd name="T13" fmla="*/ 0 h 115"/>
                  <a:gd name="T14" fmla="*/ 92 w 144"/>
                  <a:gd name="T15" fmla="*/ 0 h 115"/>
                  <a:gd name="T16" fmla="*/ 144 w 144"/>
                  <a:gd name="T17" fmla="*/ 115 h 115"/>
                  <a:gd name="T18" fmla="*/ 73 w 144"/>
                  <a:gd name="T19" fmla="*/ 19 h 115"/>
                  <a:gd name="T20" fmla="*/ 52 w 144"/>
                  <a:gd name="T21" fmla="*/ 73 h 115"/>
                  <a:gd name="T22" fmla="*/ 94 w 144"/>
                  <a:gd name="T23" fmla="*/ 73 h 115"/>
                  <a:gd name="T24" fmla="*/ 73 w 144"/>
                  <a:gd name="T25" fmla="*/ 1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15">
                    <a:moveTo>
                      <a:pt x="144" y="115"/>
                    </a:moveTo>
                    <a:lnTo>
                      <a:pt x="111" y="115"/>
                    </a:lnTo>
                    <a:lnTo>
                      <a:pt x="101" y="90"/>
                    </a:lnTo>
                    <a:lnTo>
                      <a:pt x="42" y="90"/>
                    </a:lnTo>
                    <a:lnTo>
                      <a:pt x="33" y="115"/>
                    </a:lnTo>
                    <a:lnTo>
                      <a:pt x="0" y="115"/>
                    </a:lnTo>
                    <a:lnTo>
                      <a:pt x="54" y="0"/>
                    </a:lnTo>
                    <a:lnTo>
                      <a:pt x="92" y="0"/>
                    </a:lnTo>
                    <a:lnTo>
                      <a:pt x="144" y="115"/>
                    </a:lnTo>
                    <a:moveTo>
                      <a:pt x="73" y="19"/>
                    </a:moveTo>
                    <a:lnTo>
                      <a:pt x="52" y="73"/>
                    </a:lnTo>
                    <a:lnTo>
                      <a:pt x="94" y="73"/>
                    </a:lnTo>
                    <a:lnTo>
                      <a:pt x="73" y="19"/>
                    </a:ln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3" name="Rectangle 22"/>
              <p:cNvSpPr>
                <a:spLocks noChangeArrowheads="1"/>
              </p:cNvSpPr>
              <p:nvPr/>
            </p:nvSpPr>
            <p:spPr bwMode="auto">
              <a:xfrm>
                <a:off x="3957" y="1397"/>
                <a:ext cx="30" cy="115"/>
              </a:xfrm>
              <a:prstGeom prst="rect">
                <a:avLst/>
              </a:pr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4" name="Freeform 23"/>
              <p:cNvSpPr>
                <a:spLocks/>
              </p:cNvSpPr>
              <p:nvPr/>
            </p:nvSpPr>
            <p:spPr bwMode="auto">
              <a:xfrm>
                <a:off x="3239" y="1397"/>
                <a:ext cx="123" cy="115"/>
              </a:xfrm>
              <a:custGeom>
                <a:avLst/>
                <a:gdLst>
                  <a:gd name="T0" fmla="*/ 31 w 123"/>
                  <a:gd name="T1" fmla="*/ 0 h 115"/>
                  <a:gd name="T2" fmla="*/ 31 w 123"/>
                  <a:gd name="T3" fmla="*/ 47 h 115"/>
                  <a:gd name="T4" fmla="*/ 92 w 123"/>
                  <a:gd name="T5" fmla="*/ 47 h 115"/>
                  <a:gd name="T6" fmla="*/ 92 w 123"/>
                  <a:gd name="T7" fmla="*/ 0 h 115"/>
                  <a:gd name="T8" fmla="*/ 123 w 123"/>
                  <a:gd name="T9" fmla="*/ 0 h 115"/>
                  <a:gd name="T10" fmla="*/ 123 w 123"/>
                  <a:gd name="T11" fmla="*/ 115 h 115"/>
                  <a:gd name="T12" fmla="*/ 92 w 123"/>
                  <a:gd name="T13" fmla="*/ 115 h 115"/>
                  <a:gd name="T14" fmla="*/ 92 w 123"/>
                  <a:gd name="T15" fmla="*/ 64 h 115"/>
                  <a:gd name="T16" fmla="*/ 31 w 123"/>
                  <a:gd name="T17" fmla="*/ 64 h 115"/>
                  <a:gd name="T18" fmla="*/ 31 w 123"/>
                  <a:gd name="T19" fmla="*/ 115 h 115"/>
                  <a:gd name="T20" fmla="*/ 0 w 123"/>
                  <a:gd name="T21" fmla="*/ 115 h 115"/>
                  <a:gd name="T22" fmla="*/ 0 w 123"/>
                  <a:gd name="T23" fmla="*/ 0 h 115"/>
                  <a:gd name="T24" fmla="*/ 31 w 123"/>
                  <a:gd name="T2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15">
                    <a:moveTo>
                      <a:pt x="31" y="0"/>
                    </a:moveTo>
                    <a:lnTo>
                      <a:pt x="31" y="47"/>
                    </a:lnTo>
                    <a:lnTo>
                      <a:pt x="92" y="47"/>
                    </a:lnTo>
                    <a:lnTo>
                      <a:pt x="92" y="0"/>
                    </a:lnTo>
                    <a:lnTo>
                      <a:pt x="123" y="0"/>
                    </a:lnTo>
                    <a:lnTo>
                      <a:pt x="123" y="115"/>
                    </a:lnTo>
                    <a:lnTo>
                      <a:pt x="92" y="115"/>
                    </a:lnTo>
                    <a:lnTo>
                      <a:pt x="92" y="64"/>
                    </a:lnTo>
                    <a:lnTo>
                      <a:pt x="31" y="64"/>
                    </a:lnTo>
                    <a:lnTo>
                      <a:pt x="31" y="115"/>
                    </a:lnTo>
                    <a:lnTo>
                      <a:pt x="0" y="115"/>
                    </a:lnTo>
                    <a:lnTo>
                      <a:pt x="0" y="0"/>
                    </a:lnTo>
                    <a:lnTo>
                      <a:pt x="31"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5" name="Freeform 24"/>
              <p:cNvSpPr>
                <a:spLocks/>
              </p:cNvSpPr>
              <p:nvPr/>
            </p:nvSpPr>
            <p:spPr bwMode="auto">
              <a:xfrm>
                <a:off x="3239" y="1397"/>
                <a:ext cx="123" cy="115"/>
              </a:xfrm>
              <a:custGeom>
                <a:avLst/>
                <a:gdLst>
                  <a:gd name="T0" fmla="*/ 31 w 123"/>
                  <a:gd name="T1" fmla="*/ 0 h 115"/>
                  <a:gd name="T2" fmla="*/ 31 w 123"/>
                  <a:gd name="T3" fmla="*/ 47 h 115"/>
                  <a:gd name="T4" fmla="*/ 92 w 123"/>
                  <a:gd name="T5" fmla="*/ 47 h 115"/>
                  <a:gd name="T6" fmla="*/ 92 w 123"/>
                  <a:gd name="T7" fmla="*/ 0 h 115"/>
                  <a:gd name="T8" fmla="*/ 123 w 123"/>
                  <a:gd name="T9" fmla="*/ 0 h 115"/>
                  <a:gd name="T10" fmla="*/ 123 w 123"/>
                  <a:gd name="T11" fmla="*/ 115 h 115"/>
                  <a:gd name="T12" fmla="*/ 92 w 123"/>
                  <a:gd name="T13" fmla="*/ 115 h 115"/>
                  <a:gd name="T14" fmla="*/ 92 w 123"/>
                  <a:gd name="T15" fmla="*/ 64 h 115"/>
                  <a:gd name="T16" fmla="*/ 31 w 123"/>
                  <a:gd name="T17" fmla="*/ 64 h 115"/>
                  <a:gd name="T18" fmla="*/ 31 w 123"/>
                  <a:gd name="T19" fmla="*/ 115 h 115"/>
                  <a:gd name="T20" fmla="*/ 0 w 123"/>
                  <a:gd name="T21" fmla="*/ 115 h 115"/>
                  <a:gd name="T22" fmla="*/ 0 w 123"/>
                  <a:gd name="T23" fmla="*/ 0 h 115"/>
                  <a:gd name="T24" fmla="*/ 31 w 123"/>
                  <a:gd name="T2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15">
                    <a:moveTo>
                      <a:pt x="31" y="0"/>
                    </a:moveTo>
                    <a:lnTo>
                      <a:pt x="31" y="47"/>
                    </a:lnTo>
                    <a:lnTo>
                      <a:pt x="92" y="47"/>
                    </a:lnTo>
                    <a:lnTo>
                      <a:pt x="92" y="0"/>
                    </a:lnTo>
                    <a:lnTo>
                      <a:pt x="123" y="0"/>
                    </a:lnTo>
                    <a:lnTo>
                      <a:pt x="123" y="115"/>
                    </a:lnTo>
                    <a:lnTo>
                      <a:pt x="92" y="115"/>
                    </a:lnTo>
                    <a:lnTo>
                      <a:pt x="92" y="64"/>
                    </a:lnTo>
                    <a:lnTo>
                      <a:pt x="31" y="64"/>
                    </a:lnTo>
                    <a:lnTo>
                      <a:pt x="31" y="115"/>
                    </a:lnTo>
                    <a:lnTo>
                      <a:pt x="0" y="115"/>
                    </a:lnTo>
                    <a:lnTo>
                      <a:pt x="0" y="0"/>
                    </a:lnTo>
                    <a:lnTo>
                      <a:pt x="31" y="0"/>
                    </a:ln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6" name="Rectangle 25"/>
              <p:cNvSpPr>
                <a:spLocks noChangeArrowheads="1"/>
              </p:cNvSpPr>
              <p:nvPr/>
            </p:nvSpPr>
            <p:spPr bwMode="auto">
              <a:xfrm>
                <a:off x="3385" y="1397"/>
                <a:ext cx="31" cy="115"/>
              </a:xfrm>
              <a:prstGeom prst="rect">
                <a:avLst/>
              </a:pr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7" name="Freeform 26"/>
              <p:cNvSpPr>
                <a:spLocks/>
              </p:cNvSpPr>
              <p:nvPr/>
            </p:nvSpPr>
            <p:spPr bwMode="auto">
              <a:xfrm>
                <a:off x="3664" y="1394"/>
                <a:ext cx="130" cy="121"/>
              </a:xfrm>
              <a:custGeom>
                <a:avLst/>
                <a:gdLst>
                  <a:gd name="T0" fmla="*/ 2 w 55"/>
                  <a:gd name="T1" fmla="*/ 36 h 51"/>
                  <a:gd name="T2" fmla="*/ 0 w 55"/>
                  <a:gd name="T3" fmla="*/ 26 h 51"/>
                  <a:gd name="T4" fmla="*/ 4 w 55"/>
                  <a:gd name="T5" fmla="*/ 12 h 51"/>
                  <a:gd name="T6" fmla="*/ 15 w 55"/>
                  <a:gd name="T7" fmla="*/ 2 h 51"/>
                  <a:gd name="T8" fmla="*/ 29 w 55"/>
                  <a:gd name="T9" fmla="*/ 0 h 51"/>
                  <a:gd name="T10" fmla="*/ 45 w 55"/>
                  <a:gd name="T11" fmla="*/ 3 h 51"/>
                  <a:gd name="T12" fmla="*/ 55 w 55"/>
                  <a:gd name="T13" fmla="*/ 15 h 51"/>
                  <a:gd name="T14" fmla="*/ 55 w 55"/>
                  <a:gd name="T15" fmla="*/ 18 h 51"/>
                  <a:gd name="T16" fmla="*/ 41 w 55"/>
                  <a:gd name="T17" fmla="*/ 18 h 51"/>
                  <a:gd name="T18" fmla="*/ 41 w 55"/>
                  <a:gd name="T19" fmla="*/ 14 h 51"/>
                  <a:gd name="T20" fmla="*/ 35 w 55"/>
                  <a:gd name="T21" fmla="*/ 8 h 51"/>
                  <a:gd name="T22" fmla="*/ 29 w 55"/>
                  <a:gd name="T23" fmla="*/ 7 h 51"/>
                  <a:gd name="T24" fmla="*/ 23 w 55"/>
                  <a:gd name="T25" fmla="*/ 9 h 51"/>
                  <a:gd name="T26" fmla="*/ 16 w 55"/>
                  <a:gd name="T27" fmla="*/ 16 h 51"/>
                  <a:gd name="T28" fmla="*/ 14 w 55"/>
                  <a:gd name="T29" fmla="*/ 26 h 51"/>
                  <a:gd name="T30" fmla="*/ 15 w 55"/>
                  <a:gd name="T31" fmla="*/ 35 h 51"/>
                  <a:gd name="T32" fmla="*/ 22 w 55"/>
                  <a:gd name="T33" fmla="*/ 42 h 51"/>
                  <a:gd name="T34" fmla="*/ 29 w 55"/>
                  <a:gd name="T35" fmla="*/ 44 h 51"/>
                  <a:gd name="T36" fmla="*/ 35 w 55"/>
                  <a:gd name="T37" fmla="*/ 43 h 51"/>
                  <a:gd name="T38" fmla="*/ 41 w 55"/>
                  <a:gd name="T39" fmla="*/ 38 h 51"/>
                  <a:gd name="T40" fmla="*/ 42 w 55"/>
                  <a:gd name="T41" fmla="*/ 32 h 51"/>
                  <a:gd name="T42" fmla="*/ 55 w 55"/>
                  <a:gd name="T43" fmla="*/ 32 h 51"/>
                  <a:gd name="T44" fmla="*/ 55 w 55"/>
                  <a:gd name="T45" fmla="*/ 37 h 51"/>
                  <a:gd name="T46" fmla="*/ 46 w 55"/>
                  <a:gd name="T47" fmla="*/ 48 h 51"/>
                  <a:gd name="T48" fmla="*/ 29 w 55"/>
                  <a:gd name="T49" fmla="*/ 51 h 51"/>
                  <a:gd name="T50" fmla="*/ 16 w 55"/>
                  <a:gd name="T51" fmla="*/ 49 h 51"/>
                  <a:gd name="T52" fmla="*/ 2 w 55"/>
                  <a:gd name="T53"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1">
                    <a:moveTo>
                      <a:pt x="2" y="36"/>
                    </a:moveTo>
                    <a:cubicBezTo>
                      <a:pt x="1" y="33"/>
                      <a:pt x="0" y="30"/>
                      <a:pt x="0" y="26"/>
                    </a:cubicBezTo>
                    <a:cubicBezTo>
                      <a:pt x="0" y="21"/>
                      <a:pt x="1" y="16"/>
                      <a:pt x="4" y="12"/>
                    </a:cubicBezTo>
                    <a:cubicBezTo>
                      <a:pt x="6" y="8"/>
                      <a:pt x="10" y="4"/>
                      <a:pt x="15" y="2"/>
                    </a:cubicBezTo>
                    <a:cubicBezTo>
                      <a:pt x="19" y="1"/>
                      <a:pt x="24" y="0"/>
                      <a:pt x="29" y="0"/>
                    </a:cubicBezTo>
                    <a:cubicBezTo>
                      <a:pt x="35" y="0"/>
                      <a:pt x="40" y="1"/>
                      <a:pt x="45" y="3"/>
                    </a:cubicBezTo>
                    <a:cubicBezTo>
                      <a:pt x="50" y="5"/>
                      <a:pt x="54" y="10"/>
                      <a:pt x="55" y="15"/>
                    </a:cubicBezTo>
                    <a:cubicBezTo>
                      <a:pt x="55" y="16"/>
                      <a:pt x="55" y="17"/>
                      <a:pt x="55" y="18"/>
                    </a:cubicBezTo>
                    <a:cubicBezTo>
                      <a:pt x="41" y="18"/>
                      <a:pt x="41" y="18"/>
                      <a:pt x="41" y="18"/>
                    </a:cubicBezTo>
                    <a:cubicBezTo>
                      <a:pt x="41" y="16"/>
                      <a:pt x="41" y="15"/>
                      <a:pt x="41" y="14"/>
                    </a:cubicBezTo>
                    <a:cubicBezTo>
                      <a:pt x="40" y="11"/>
                      <a:pt x="38" y="9"/>
                      <a:pt x="35" y="8"/>
                    </a:cubicBezTo>
                    <a:cubicBezTo>
                      <a:pt x="33" y="8"/>
                      <a:pt x="31" y="7"/>
                      <a:pt x="29" y="7"/>
                    </a:cubicBezTo>
                    <a:cubicBezTo>
                      <a:pt x="27" y="7"/>
                      <a:pt x="25" y="8"/>
                      <a:pt x="23" y="9"/>
                    </a:cubicBezTo>
                    <a:cubicBezTo>
                      <a:pt x="19" y="10"/>
                      <a:pt x="17" y="12"/>
                      <a:pt x="16" y="16"/>
                    </a:cubicBezTo>
                    <a:cubicBezTo>
                      <a:pt x="14" y="19"/>
                      <a:pt x="14" y="22"/>
                      <a:pt x="14" y="26"/>
                    </a:cubicBezTo>
                    <a:cubicBezTo>
                      <a:pt x="14" y="29"/>
                      <a:pt x="14" y="32"/>
                      <a:pt x="15" y="35"/>
                    </a:cubicBezTo>
                    <a:cubicBezTo>
                      <a:pt x="16" y="38"/>
                      <a:pt x="19" y="41"/>
                      <a:pt x="22" y="42"/>
                    </a:cubicBezTo>
                    <a:cubicBezTo>
                      <a:pt x="24" y="43"/>
                      <a:pt x="27" y="44"/>
                      <a:pt x="29" y="44"/>
                    </a:cubicBezTo>
                    <a:cubicBezTo>
                      <a:pt x="31" y="44"/>
                      <a:pt x="33" y="43"/>
                      <a:pt x="35" y="43"/>
                    </a:cubicBezTo>
                    <a:cubicBezTo>
                      <a:pt x="38" y="42"/>
                      <a:pt x="40" y="40"/>
                      <a:pt x="41" y="38"/>
                    </a:cubicBezTo>
                    <a:cubicBezTo>
                      <a:pt x="41" y="36"/>
                      <a:pt x="42" y="34"/>
                      <a:pt x="42" y="32"/>
                    </a:cubicBezTo>
                    <a:cubicBezTo>
                      <a:pt x="55" y="32"/>
                      <a:pt x="55" y="32"/>
                      <a:pt x="55" y="32"/>
                    </a:cubicBezTo>
                    <a:cubicBezTo>
                      <a:pt x="55" y="34"/>
                      <a:pt x="55" y="36"/>
                      <a:pt x="55" y="37"/>
                    </a:cubicBezTo>
                    <a:cubicBezTo>
                      <a:pt x="54" y="42"/>
                      <a:pt x="50" y="46"/>
                      <a:pt x="46" y="48"/>
                    </a:cubicBezTo>
                    <a:cubicBezTo>
                      <a:pt x="41" y="50"/>
                      <a:pt x="35" y="51"/>
                      <a:pt x="29" y="51"/>
                    </a:cubicBezTo>
                    <a:cubicBezTo>
                      <a:pt x="24" y="51"/>
                      <a:pt x="20" y="50"/>
                      <a:pt x="16" y="49"/>
                    </a:cubicBezTo>
                    <a:cubicBezTo>
                      <a:pt x="10" y="47"/>
                      <a:pt x="4" y="43"/>
                      <a:pt x="2" y="36"/>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8" name="Freeform 27"/>
              <p:cNvSpPr>
                <a:spLocks/>
              </p:cNvSpPr>
              <p:nvPr/>
            </p:nvSpPr>
            <p:spPr bwMode="auto">
              <a:xfrm>
                <a:off x="3182" y="1546"/>
                <a:ext cx="29" cy="73"/>
              </a:xfrm>
              <a:custGeom>
                <a:avLst/>
                <a:gdLst>
                  <a:gd name="T0" fmla="*/ 12 w 12"/>
                  <a:gd name="T1" fmla="*/ 0 h 31"/>
                  <a:gd name="T2" fmla="*/ 0 w 12"/>
                  <a:gd name="T3" fmla="*/ 1 h 31"/>
                  <a:gd name="T4" fmla="*/ 0 w 12"/>
                  <a:gd name="T5" fmla="*/ 2 h 31"/>
                  <a:gd name="T6" fmla="*/ 1 w 12"/>
                  <a:gd name="T7" fmla="*/ 2 h 31"/>
                  <a:gd name="T8" fmla="*/ 5 w 12"/>
                  <a:gd name="T9" fmla="*/ 6 h 31"/>
                  <a:gd name="T10" fmla="*/ 5 w 12"/>
                  <a:gd name="T11" fmla="*/ 31 h 31"/>
                  <a:gd name="T12" fmla="*/ 12 w 12"/>
                  <a:gd name="T13" fmla="*/ 31 h 31"/>
                  <a:gd name="T14" fmla="*/ 12 w 12"/>
                  <a:gd name="T15" fmla="*/ 0 h 31"/>
                  <a:gd name="T16" fmla="*/ 12 w 12"/>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1">
                    <a:moveTo>
                      <a:pt x="12" y="0"/>
                    </a:moveTo>
                    <a:cubicBezTo>
                      <a:pt x="0" y="1"/>
                      <a:pt x="0" y="1"/>
                      <a:pt x="0" y="1"/>
                    </a:cubicBezTo>
                    <a:cubicBezTo>
                      <a:pt x="0" y="2"/>
                      <a:pt x="0" y="2"/>
                      <a:pt x="0" y="2"/>
                    </a:cubicBezTo>
                    <a:cubicBezTo>
                      <a:pt x="1" y="2"/>
                      <a:pt x="1" y="2"/>
                      <a:pt x="1" y="2"/>
                    </a:cubicBezTo>
                    <a:cubicBezTo>
                      <a:pt x="5" y="3"/>
                      <a:pt x="5" y="3"/>
                      <a:pt x="5" y="6"/>
                    </a:cubicBezTo>
                    <a:cubicBezTo>
                      <a:pt x="5" y="31"/>
                      <a:pt x="5" y="31"/>
                      <a:pt x="5" y="31"/>
                    </a:cubicBezTo>
                    <a:cubicBezTo>
                      <a:pt x="12" y="31"/>
                      <a:pt x="12" y="31"/>
                      <a:pt x="12" y="31"/>
                    </a:cubicBezTo>
                    <a:cubicBezTo>
                      <a:pt x="12" y="0"/>
                      <a:pt x="12" y="0"/>
                      <a:pt x="12" y="0"/>
                    </a:cubicBezTo>
                    <a:cubicBezTo>
                      <a:pt x="12" y="0"/>
                      <a:pt x="12" y="0"/>
                      <a:pt x="12" y="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29" name="Freeform 28"/>
              <p:cNvSpPr>
                <a:spLocks/>
              </p:cNvSpPr>
              <p:nvPr/>
            </p:nvSpPr>
            <p:spPr bwMode="auto">
              <a:xfrm>
                <a:off x="3227" y="1567"/>
                <a:ext cx="57" cy="52"/>
              </a:xfrm>
              <a:custGeom>
                <a:avLst/>
                <a:gdLst>
                  <a:gd name="T0" fmla="*/ 17 w 24"/>
                  <a:gd name="T1" fmla="*/ 0 h 22"/>
                  <a:gd name="T2" fmla="*/ 9 w 24"/>
                  <a:gd name="T3" fmla="*/ 4 h 22"/>
                  <a:gd name="T4" fmla="*/ 9 w 24"/>
                  <a:gd name="T5" fmla="*/ 0 h 22"/>
                  <a:gd name="T6" fmla="*/ 9 w 24"/>
                  <a:gd name="T7" fmla="*/ 0 h 22"/>
                  <a:gd name="T8" fmla="*/ 0 w 24"/>
                  <a:gd name="T9" fmla="*/ 1 h 22"/>
                  <a:gd name="T10" fmla="*/ 0 w 24"/>
                  <a:gd name="T11" fmla="*/ 3 h 22"/>
                  <a:gd name="T12" fmla="*/ 0 w 24"/>
                  <a:gd name="T13" fmla="*/ 3 h 22"/>
                  <a:gd name="T14" fmla="*/ 4 w 24"/>
                  <a:gd name="T15" fmla="*/ 6 h 22"/>
                  <a:gd name="T16" fmla="*/ 4 w 24"/>
                  <a:gd name="T17" fmla="*/ 22 h 22"/>
                  <a:gd name="T18" fmla="*/ 9 w 24"/>
                  <a:gd name="T19" fmla="*/ 22 h 22"/>
                  <a:gd name="T20" fmla="*/ 9 w 24"/>
                  <a:gd name="T21" fmla="*/ 10 h 22"/>
                  <a:gd name="T22" fmla="*/ 15 w 24"/>
                  <a:gd name="T23" fmla="*/ 4 h 22"/>
                  <a:gd name="T24" fmla="*/ 18 w 24"/>
                  <a:gd name="T25" fmla="*/ 10 h 22"/>
                  <a:gd name="T26" fmla="*/ 18 w 24"/>
                  <a:gd name="T27" fmla="*/ 22 h 22"/>
                  <a:gd name="T28" fmla="*/ 24 w 24"/>
                  <a:gd name="T29" fmla="*/ 22 h 22"/>
                  <a:gd name="T30" fmla="*/ 24 w 24"/>
                  <a:gd name="T31" fmla="*/ 6 h 22"/>
                  <a:gd name="T32" fmla="*/ 17 w 24"/>
                  <a:gd name="T3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17" y="0"/>
                    </a:moveTo>
                    <a:cubicBezTo>
                      <a:pt x="13" y="0"/>
                      <a:pt x="11" y="3"/>
                      <a:pt x="9" y="4"/>
                    </a:cubicBezTo>
                    <a:cubicBezTo>
                      <a:pt x="9" y="3"/>
                      <a:pt x="9" y="0"/>
                      <a:pt x="9" y="0"/>
                    </a:cubicBezTo>
                    <a:cubicBezTo>
                      <a:pt x="9" y="0"/>
                      <a:pt x="9" y="0"/>
                      <a:pt x="9" y="0"/>
                    </a:cubicBezTo>
                    <a:cubicBezTo>
                      <a:pt x="0" y="1"/>
                      <a:pt x="0" y="1"/>
                      <a:pt x="0" y="1"/>
                    </a:cubicBezTo>
                    <a:cubicBezTo>
                      <a:pt x="0" y="3"/>
                      <a:pt x="0" y="3"/>
                      <a:pt x="0" y="3"/>
                    </a:cubicBezTo>
                    <a:cubicBezTo>
                      <a:pt x="0" y="3"/>
                      <a:pt x="0" y="3"/>
                      <a:pt x="0" y="3"/>
                    </a:cubicBezTo>
                    <a:cubicBezTo>
                      <a:pt x="3" y="3"/>
                      <a:pt x="4" y="4"/>
                      <a:pt x="4" y="6"/>
                    </a:cubicBezTo>
                    <a:cubicBezTo>
                      <a:pt x="4" y="22"/>
                      <a:pt x="4" y="22"/>
                      <a:pt x="4" y="22"/>
                    </a:cubicBezTo>
                    <a:cubicBezTo>
                      <a:pt x="9" y="22"/>
                      <a:pt x="9" y="22"/>
                      <a:pt x="9" y="22"/>
                    </a:cubicBezTo>
                    <a:cubicBezTo>
                      <a:pt x="9" y="10"/>
                      <a:pt x="9" y="10"/>
                      <a:pt x="9" y="10"/>
                    </a:cubicBezTo>
                    <a:cubicBezTo>
                      <a:pt x="9" y="7"/>
                      <a:pt x="12" y="4"/>
                      <a:pt x="15" y="4"/>
                    </a:cubicBezTo>
                    <a:cubicBezTo>
                      <a:pt x="18" y="4"/>
                      <a:pt x="18" y="6"/>
                      <a:pt x="18" y="10"/>
                    </a:cubicBezTo>
                    <a:cubicBezTo>
                      <a:pt x="18" y="22"/>
                      <a:pt x="18" y="22"/>
                      <a:pt x="18" y="22"/>
                    </a:cubicBezTo>
                    <a:cubicBezTo>
                      <a:pt x="24" y="22"/>
                      <a:pt x="24" y="22"/>
                      <a:pt x="24" y="22"/>
                    </a:cubicBezTo>
                    <a:cubicBezTo>
                      <a:pt x="24" y="6"/>
                      <a:pt x="24" y="6"/>
                      <a:pt x="24" y="6"/>
                    </a:cubicBezTo>
                    <a:cubicBezTo>
                      <a:pt x="24" y="2"/>
                      <a:pt x="22" y="0"/>
                      <a:pt x="17" y="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0" name="Freeform 29"/>
              <p:cNvSpPr>
                <a:spLocks/>
              </p:cNvSpPr>
              <p:nvPr/>
            </p:nvSpPr>
            <p:spPr bwMode="auto">
              <a:xfrm>
                <a:off x="3300" y="1567"/>
                <a:ext cx="38" cy="52"/>
              </a:xfrm>
              <a:custGeom>
                <a:avLst/>
                <a:gdLst>
                  <a:gd name="T0" fmla="*/ 9 w 16"/>
                  <a:gd name="T1" fmla="*/ 8 h 22"/>
                  <a:gd name="T2" fmla="*/ 5 w 16"/>
                  <a:gd name="T3" fmla="*/ 5 h 22"/>
                  <a:gd name="T4" fmla="*/ 8 w 16"/>
                  <a:gd name="T5" fmla="*/ 3 h 22"/>
                  <a:gd name="T6" fmla="*/ 14 w 16"/>
                  <a:gd name="T7" fmla="*/ 4 h 22"/>
                  <a:gd name="T8" fmla="*/ 14 w 16"/>
                  <a:gd name="T9" fmla="*/ 5 h 22"/>
                  <a:gd name="T10" fmla="*/ 14 w 16"/>
                  <a:gd name="T11" fmla="*/ 1 h 22"/>
                  <a:gd name="T12" fmla="*/ 14 w 16"/>
                  <a:gd name="T13" fmla="*/ 0 h 22"/>
                  <a:gd name="T14" fmla="*/ 8 w 16"/>
                  <a:gd name="T15" fmla="*/ 0 h 22"/>
                  <a:gd name="T16" fmla="*/ 0 w 16"/>
                  <a:gd name="T17" fmla="*/ 6 h 22"/>
                  <a:gd name="T18" fmla="*/ 6 w 16"/>
                  <a:gd name="T19" fmla="*/ 13 h 22"/>
                  <a:gd name="T20" fmla="*/ 11 w 16"/>
                  <a:gd name="T21" fmla="*/ 17 h 22"/>
                  <a:gd name="T22" fmla="*/ 7 w 16"/>
                  <a:gd name="T23" fmla="*/ 19 h 22"/>
                  <a:gd name="T24" fmla="*/ 0 w 16"/>
                  <a:gd name="T25" fmla="*/ 17 h 22"/>
                  <a:gd name="T26" fmla="*/ 0 w 16"/>
                  <a:gd name="T27" fmla="*/ 17 h 22"/>
                  <a:gd name="T28" fmla="*/ 0 w 16"/>
                  <a:gd name="T29" fmla="*/ 21 h 22"/>
                  <a:gd name="T30" fmla="*/ 0 w 16"/>
                  <a:gd name="T31" fmla="*/ 21 h 22"/>
                  <a:gd name="T32" fmla="*/ 7 w 16"/>
                  <a:gd name="T33" fmla="*/ 22 h 22"/>
                  <a:gd name="T34" fmla="*/ 16 w 16"/>
                  <a:gd name="T35" fmla="*/ 16 h 22"/>
                  <a:gd name="T36" fmla="*/ 9 w 16"/>
                  <a:gd name="T37"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2">
                    <a:moveTo>
                      <a:pt x="9" y="8"/>
                    </a:moveTo>
                    <a:cubicBezTo>
                      <a:pt x="7" y="7"/>
                      <a:pt x="5" y="6"/>
                      <a:pt x="5" y="5"/>
                    </a:cubicBezTo>
                    <a:cubicBezTo>
                      <a:pt x="5" y="3"/>
                      <a:pt x="7" y="3"/>
                      <a:pt x="8" y="3"/>
                    </a:cubicBezTo>
                    <a:cubicBezTo>
                      <a:pt x="11" y="3"/>
                      <a:pt x="13" y="4"/>
                      <a:pt x="14" y="4"/>
                    </a:cubicBezTo>
                    <a:cubicBezTo>
                      <a:pt x="14" y="5"/>
                      <a:pt x="14" y="5"/>
                      <a:pt x="14" y="5"/>
                    </a:cubicBezTo>
                    <a:cubicBezTo>
                      <a:pt x="14" y="1"/>
                      <a:pt x="14" y="1"/>
                      <a:pt x="14" y="1"/>
                    </a:cubicBezTo>
                    <a:cubicBezTo>
                      <a:pt x="14" y="0"/>
                      <a:pt x="14" y="0"/>
                      <a:pt x="14" y="0"/>
                    </a:cubicBezTo>
                    <a:cubicBezTo>
                      <a:pt x="13" y="0"/>
                      <a:pt x="11" y="0"/>
                      <a:pt x="8" y="0"/>
                    </a:cubicBezTo>
                    <a:cubicBezTo>
                      <a:pt x="3" y="0"/>
                      <a:pt x="0" y="2"/>
                      <a:pt x="0" y="6"/>
                    </a:cubicBezTo>
                    <a:cubicBezTo>
                      <a:pt x="0" y="10"/>
                      <a:pt x="3" y="11"/>
                      <a:pt x="6" y="13"/>
                    </a:cubicBezTo>
                    <a:cubicBezTo>
                      <a:pt x="8" y="14"/>
                      <a:pt x="11" y="15"/>
                      <a:pt x="11" y="17"/>
                    </a:cubicBezTo>
                    <a:cubicBezTo>
                      <a:pt x="11" y="18"/>
                      <a:pt x="9" y="19"/>
                      <a:pt x="7" y="19"/>
                    </a:cubicBezTo>
                    <a:cubicBezTo>
                      <a:pt x="4" y="19"/>
                      <a:pt x="2" y="18"/>
                      <a:pt x="0" y="17"/>
                    </a:cubicBezTo>
                    <a:cubicBezTo>
                      <a:pt x="0" y="17"/>
                      <a:pt x="0" y="17"/>
                      <a:pt x="0" y="17"/>
                    </a:cubicBezTo>
                    <a:cubicBezTo>
                      <a:pt x="0" y="21"/>
                      <a:pt x="0" y="21"/>
                      <a:pt x="0" y="21"/>
                    </a:cubicBezTo>
                    <a:cubicBezTo>
                      <a:pt x="0" y="21"/>
                      <a:pt x="0" y="21"/>
                      <a:pt x="0" y="21"/>
                    </a:cubicBezTo>
                    <a:cubicBezTo>
                      <a:pt x="1" y="22"/>
                      <a:pt x="4" y="22"/>
                      <a:pt x="7" y="22"/>
                    </a:cubicBezTo>
                    <a:cubicBezTo>
                      <a:pt x="12" y="22"/>
                      <a:pt x="16" y="20"/>
                      <a:pt x="16" y="16"/>
                    </a:cubicBezTo>
                    <a:cubicBezTo>
                      <a:pt x="16" y="12"/>
                      <a:pt x="12" y="10"/>
                      <a:pt x="9" y="8"/>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1" name="Freeform 30"/>
              <p:cNvSpPr>
                <a:spLocks noEditPoints="1"/>
              </p:cNvSpPr>
              <p:nvPr/>
            </p:nvSpPr>
            <p:spPr bwMode="auto">
              <a:xfrm>
                <a:off x="3345" y="1567"/>
                <a:ext cx="59" cy="73"/>
              </a:xfrm>
              <a:custGeom>
                <a:avLst/>
                <a:gdLst>
                  <a:gd name="T0" fmla="*/ 16 w 25"/>
                  <a:gd name="T1" fmla="*/ 0 h 31"/>
                  <a:gd name="T2" fmla="*/ 10 w 25"/>
                  <a:gd name="T3" fmla="*/ 3 h 31"/>
                  <a:gd name="T4" fmla="*/ 10 w 25"/>
                  <a:gd name="T5" fmla="*/ 0 h 31"/>
                  <a:gd name="T6" fmla="*/ 9 w 25"/>
                  <a:gd name="T7" fmla="*/ 0 h 31"/>
                  <a:gd name="T8" fmla="*/ 0 w 25"/>
                  <a:gd name="T9" fmla="*/ 1 h 31"/>
                  <a:gd name="T10" fmla="*/ 0 w 25"/>
                  <a:gd name="T11" fmla="*/ 3 h 31"/>
                  <a:gd name="T12" fmla="*/ 0 w 25"/>
                  <a:gd name="T13" fmla="*/ 3 h 31"/>
                  <a:gd name="T14" fmla="*/ 4 w 25"/>
                  <a:gd name="T15" fmla="*/ 6 h 31"/>
                  <a:gd name="T16" fmla="*/ 4 w 25"/>
                  <a:gd name="T17" fmla="*/ 31 h 31"/>
                  <a:gd name="T18" fmla="*/ 10 w 25"/>
                  <a:gd name="T19" fmla="*/ 31 h 31"/>
                  <a:gd name="T20" fmla="*/ 10 w 25"/>
                  <a:gd name="T21" fmla="*/ 20 h 31"/>
                  <a:gd name="T22" fmla="*/ 16 w 25"/>
                  <a:gd name="T23" fmla="*/ 22 h 31"/>
                  <a:gd name="T24" fmla="*/ 25 w 25"/>
                  <a:gd name="T25" fmla="*/ 11 h 31"/>
                  <a:gd name="T26" fmla="*/ 16 w 25"/>
                  <a:gd name="T27" fmla="*/ 0 h 31"/>
                  <a:gd name="T28" fmla="*/ 14 w 25"/>
                  <a:gd name="T29" fmla="*/ 3 h 31"/>
                  <a:gd name="T30" fmla="*/ 19 w 25"/>
                  <a:gd name="T31" fmla="*/ 11 h 31"/>
                  <a:gd name="T32" fmla="*/ 14 w 25"/>
                  <a:gd name="T33" fmla="*/ 19 h 31"/>
                  <a:gd name="T34" fmla="*/ 10 w 25"/>
                  <a:gd name="T35" fmla="*/ 12 h 31"/>
                  <a:gd name="T36" fmla="*/ 10 w 25"/>
                  <a:gd name="T37" fmla="*/ 10 h 31"/>
                  <a:gd name="T38" fmla="*/ 14 w 25"/>
                  <a:gd name="T39"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31">
                    <a:moveTo>
                      <a:pt x="16" y="0"/>
                    </a:moveTo>
                    <a:cubicBezTo>
                      <a:pt x="14" y="0"/>
                      <a:pt x="12" y="1"/>
                      <a:pt x="10" y="3"/>
                    </a:cubicBezTo>
                    <a:cubicBezTo>
                      <a:pt x="10" y="2"/>
                      <a:pt x="10" y="0"/>
                      <a:pt x="10" y="0"/>
                    </a:cubicBezTo>
                    <a:cubicBezTo>
                      <a:pt x="9" y="0"/>
                      <a:pt x="9" y="0"/>
                      <a:pt x="9" y="0"/>
                    </a:cubicBezTo>
                    <a:cubicBezTo>
                      <a:pt x="0" y="1"/>
                      <a:pt x="0" y="1"/>
                      <a:pt x="0" y="1"/>
                    </a:cubicBezTo>
                    <a:cubicBezTo>
                      <a:pt x="0" y="3"/>
                      <a:pt x="0" y="3"/>
                      <a:pt x="0" y="3"/>
                    </a:cubicBezTo>
                    <a:cubicBezTo>
                      <a:pt x="0" y="3"/>
                      <a:pt x="0" y="3"/>
                      <a:pt x="0" y="3"/>
                    </a:cubicBezTo>
                    <a:cubicBezTo>
                      <a:pt x="3" y="3"/>
                      <a:pt x="4" y="4"/>
                      <a:pt x="4" y="6"/>
                    </a:cubicBezTo>
                    <a:cubicBezTo>
                      <a:pt x="4" y="31"/>
                      <a:pt x="4" y="31"/>
                      <a:pt x="4" y="31"/>
                    </a:cubicBezTo>
                    <a:cubicBezTo>
                      <a:pt x="10" y="31"/>
                      <a:pt x="10" y="31"/>
                      <a:pt x="10" y="31"/>
                    </a:cubicBezTo>
                    <a:cubicBezTo>
                      <a:pt x="10" y="31"/>
                      <a:pt x="10" y="21"/>
                      <a:pt x="10" y="20"/>
                    </a:cubicBezTo>
                    <a:cubicBezTo>
                      <a:pt x="11" y="21"/>
                      <a:pt x="13" y="22"/>
                      <a:pt x="16" y="22"/>
                    </a:cubicBezTo>
                    <a:cubicBezTo>
                      <a:pt x="22" y="22"/>
                      <a:pt x="25" y="18"/>
                      <a:pt x="25" y="11"/>
                    </a:cubicBezTo>
                    <a:cubicBezTo>
                      <a:pt x="25" y="4"/>
                      <a:pt x="22" y="0"/>
                      <a:pt x="16" y="0"/>
                    </a:cubicBezTo>
                    <a:moveTo>
                      <a:pt x="14" y="3"/>
                    </a:moveTo>
                    <a:cubicBezTo>
                      <a:pt x="18" y="3"/>
                      <a:pt x="19" y="7"/>
                      <a:pt x="19" y="11"/>
                    </a:cubicBezTo>
                    <a:cubicBezTo>
                      <a:pt x="19" y="16"/>
                      <a:pt x="17" y="19"/>
                      <a:pt x="14" y="19"/>
                    </a:cubicBezTo>
                    <a:cubicBezTo>
                      <a:pt x="11" y="19"/>
                      <a:pt x="10" y="15"/>
                      <a:pt x="10" y="12"/>
                    </a:cubicBezTo>
                    <a:cubicBezTo>
                      <a:pt x="10" y="10"/>
                      <a:pt x="10" y="10"/>
                      <a:pt x="10" y="10"/>
                    </a:cubicBezTo>
                    <a:cubicBezTo>
                      <a:pt x="10" y="8"/>
                      <a:pt x="10" y="3"/>
                      <a:pt x="14" y="3"/>
                    </a:cubicBez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2" name="Freeform 31"/>
              <p:cNvSpPr>
                <a:spLocks/>
              </p:cNvSpPr>
              <p:nvPr/>
            </p:nvSpPr>
            <p:spPr bwMode="auto">
              <a:xfrm>
                <a:off x="3414" y="1567"/>
                <a:ext cx="23" cy="52"/>
              </a:xfrm>
              <a:custGeom>
                <a:avLst/>
                <a:gdLst>
                  <a:gd name="T0" fmla="*/ 0 w 10"/>
                  <a:gd name="T1" fmla="*/ 1 h 22"/>
                  <a:gd name="T2" fmla="*/ 0 w 10"/>
                  <a:gd name="T3" fmla="*/ 3 h 22"/>
                  <a:gd name="T4" fmla="*/ 1 w 10"/>
                  <a:gd name="T5" fmla="*/ 3 h 22"/>
                  <a:gd name="T6" fmla="*/ 4 w 10"/>
                  <a:gd name="T7" fmla="*/ 6 h 22"/>
                  <a:gd name="T8" fmla="*/ 4 w 10"/>
                  <a:gd name="T9" fmla="*/ 22 h 22"/>
                  <a:gd name="T10" fmla="*/ 10 w 10"/>
                  <a:gd name="T11" fmla="*/ 22 h 22"/>
                  <a:gd name="T12" fmla="*/ 10 w 10"/>
                  <a:gd name="T13" fmla="*/ 0 h 22"/>
                  <a:gd name="T14" fmla="*/ 9 w 10"/>
                  <a:gd name="T15" fmla="*/ 0 h 22"/>
                  <a:gd name="T16" fmla="*/ 0 w 10"/>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0" y="1"/>
                    </a:moveTo>
                    <a:cubicBezTo>
                      <a:pt x="0" y="3"/>
                      <a:pt x="0" y="3"/>
                      <a:pt x="0" y="3"/>
                    </a:cubicBezTo>
                    <a:cubicBezTo>
                      <a:pt x="1" y="3"/>
                      <a:pt x="1" y="3"/>
                      <a:pt x="1" y="3"/>
                    </a:cubicBezTo>
                    <a:cubicBezTo>
                      <a:pt x="3" y="3"/>
                      <a:pt x="4" y="4"/>
                      <a:pt x="4" y="6"/>
                    </a:cubicBezTo>
                    <a:cubicBezTo>
                      <a:pt x="4" y="22"/>
                      <a:pt x="4" y="22"/>
                      <a:pt x="4" y="22"/>
                    </a:cubicBezTo>
                    <a:cubicBezTo>
                      <a:pt x="10" y="22"/>
                      <a:pt x="10" y="22"/>
                      <a:pt x="10" y="22"/>
                    </a:cubicBezTo>
                    <a:cubicBezTo>
                      <a:pt x="10" y="0"/>
                      <a:pt x="10" y="0"/>
                      <a:pt x="10" y="0"/>
                    </a:cubicBezTo>
                    <a:cubicBezTo>
                      <a:pt x="9" y="0"/>
                      <a:pt x="9" y="0"/>
                      <a:pt x="9" y="0"/>
                    </a:cubicBezTo>
                    <a:cubicBezTo>
                      <a:pt x="0" y="1"/>
                      <a:pt x="0" y="1"/>
                      <a:pt x="0" y="1"/>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3" name="Oval 32"/>
              <p:cNvSpPr>
                <a:spLocks noChangeArrowheads="1"/>
              </p:cNvSpPr>
              <p:nvPr/>
            </p:nvSpPr>
            <p:spPr bwMode="auto">
              <a:xfrm>
                <a:off x="3421" y="1546"/>
                <a:ext cx="19" cy="14"/>
              </a:xfrm>
              <a:prstGeom prst="ellipse">
                <a:avLst/>
              </a:pr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4" name="Freeform 33"/>
              <p:cNvSpPr>
                <a:spLocks/>
              </p:cNvSpPr>
              <p:nvPr/>
            </p:nvSpPr>
            <p:spPr bwMode="auto">
              <a:xfrm>
                <a:off x="3449" y="1567"/>
                <a:ext cx="45" cy="52"/>
              </a:xfrm>
              <a:custGeom>
                <a:avLst/>
                <a:gdLst>
                  <a:gd name="T0" fmla="*/ 19 w 19"/>
                  <a:gd name="T1" fmla="*/ 5 h 22"/>
                  <a:gd name="T2" fmla="*/ 19 w 19"/>
                  <a:gd name="T3" fmla="*/ 0 h 22"/>
                  <a:gd name="T4" fmla="*/ 19 w 19"/>
                  <a:gd name="T5" fmla="*/ 0 h 22"/>
                  <a:gd name="T6" fmla="*/ 16 w 19"/>
                  <a:gd name="T7" fmla="*/ 0 h 22"/>
                  <a:gd name="T8" fmla="*/ 10 w 19"/>
                  <a:gd name="T9" fmla="*/ 4 h 22"/>
                  <a:gd name="T10" fmla="*/ 10 w 19"/>
                  <a:gd name="T11" fmla="*/ 0 h 22"/>
                  <a:gd name="T12" fmla="*/ 10 w 19"/>
                  <a:gd name="T13" fmla="*/ 0 h 22"/>
                  <a:gd name="T14" fmla="*/ 0 w 19"/>
                  <a:gd name="T15" fmla="*/ 1 h 22"/>
                  <a:gd name="T16" fmla="*/ 0 w 19"/>
                  <a:gd name="T17" fmla="*/ 3 h 22"/>
                  <a:gd name="T18" fmla="*/ 1 w 19"/>
                  <a:gd name="T19" fmla="*/ 3 h 22"/>
                  <a:gd name="T20" fmla="*/ 4 w 19"/>
                  <a:gd name="T21" fmla="*/ 6 h 22"/>
                  <a:gd name="T22" fmla="*/ 4 w 19"/>
                  <a:gd name="T23" fmla="*/ 22 h 22"/>
                  <a:gd name="T24" fmla="*/ 10 w 19"/>
                  <a:gd name="T25" fmla="*/ 22 h 22"/>
                  <a:gd name="T26" fmla="*/ 10 w 19"/>
                  <a:gd name="T27" fmla="*/ 11 h 22"/>
                  <a:gd name="T28" fmla="*/ 16 w 19"/>
                  <a:gd name="T29" fmla="*/ 4 h 22"/>
                  <a:gd name="T30" fmla="*/ 18 w 19"/>
                  <a:gd name="T31" fmla="*/ 5 h 22"/>
                  <a:gd name="T32" fmla="*/ 19 w 19"/>
                  <a:gd name="T33" fmla="*/ 5 h 22"/>
                  <a:gd name="T34" fmla="*/ 19 w 19"/>
                  <a:gd name="T35"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22">
                    <a:moveTo>
                      <a:pt x="19" y="5"/>
                    </a:moveTo>
                    <a:cubicBezTo>
                      <a:pt x="19" y="0"/>
                      <a:pt x="19" y="0"/>
                      <a:pt x="19" y="0"/>
                    </a:cubicBezTo>
                    <a:cubicBezTo>
                      <a:pt x="19" y="0"/>
                      <a:pt x="19" y="0"/>
                      <a:pt x="19" y="0"/>
                    </a:cubicBezTo>
                    <a:cubicBezTo>
                      <a:pt x="18" y="0"/>
                      <a:pt x="17" y="0"/>
                      <a:pt x="16" y="0"/>
                    </a:cubicBezTo>
                    <a:cubicBezTo>
                      <a:pt x="13" y="0"/>
                      <a:pt x="11" y="2"/>
                      <a:pt x="10" y="4"/>
                    </a:cubicBezTo>
                    <a:cubicBezTo>
                      <a:pt x="10" y="2"/>
                      <a:pt x="10" y="0"/>
                      <a:pt x="10" y="0"/>
                    </a:cubicBezTo>
                    <a:cubicBezTo>
                      <a:pt x="10" y="0"/>
                      <a:pt x="10" y="0"/>
                      <a:pt x="10" y="0"/>
                    </a:cubicBezTo>
                    <a:cubicBezTo>
                      <a:pt x="0" y="1"/>
                      <a:pt x="0" y="1"/>
                      <a:pt x="0" y="1"/>
                    </a:cubicBezTo>
                    <a:cubicBezTo>
                      <a:pt x="0" y="3"/>
                      <a:pt x="0" y="3"/>
                      <a:pt x="0" y="3"/>
                    </a:cubicBezTo>
                    <a:cubicBezTo>
                      <a:pt x="1" y="3"/>
                      <a:pt x="1" y="3"/>
                      <a:pt x="1" y="3"/>
                    </a:cubicBezTo>
                    <a:cubicBezTo>
                      <a:pt x="4" y="3"/>
                      <a:pt x="4" y="4"/>
                      <a:pt x="4" y="6"/>
                    </a:cubicBezTo>
                    <a:cubicBezTo>
                      <a:pt x="4" y="22"/>
                      <a:pt x="4" y="22"/>
                      <a:pt x="4" y="22"/>
                    </a:cubicBezTo>
                    <a:cubicBezTo>
                      <a:pt x="10" y="22"/>
                      <a:pt x="10" y="22"/>
                      <a:pt x="10" y="22"/>
                    </a:cubicBezTo>
                    <a:cubicBezTo>
                      <a:pt x="10" y="11"/>
                      <a:pt x="10" y="11"/>
                      <a:pt x="10" y="11"/>
                    </a:cubicBezTo>
                    <a:cubicBezTo>
                      <a:pt x="10" y="9"/>
                      <a:pt x="11" y="4"/>
                      <a:pt x="16" y="4"/>
                    </a:cubicBezTo>
                    <a:cubicBezTo>
                      <a:pt x="17" y="4"/>
                      <a:pt x="18" y="5"/>
                      <a:pt x="18" y="5"/>
                    </a:cubicBezTo>
                    <a:cubicBezTo>
                      <a:pt x="19" y="5"/>
                      <a:pt x="19" y="5"/>
                      <a:pt x="19" y="5"/>
                    </a:cubicBezTo>
                    <a:cubicBezTo>
                      <a:pt x="19" y="5"/>
                      <a:pt x="19" y="5"/>
                      <a:pt x="19" y="5"/>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5" name="Freeform 34"/>
              <p:cNvSpPr>
                <a:spLocks noEditPoints="1"/>
              </p:cNvSpPr>
              <p:nvPr/>
            </p:nvSpPr>
            <p:spPr bwMode="auto">
              <a:xfrm>
                <a:off x="3501" y="1567"/>
                <a:ext cx="47" cy="52"/>
              </a:xfrm>
              <a:custGeom>
                <a:avLst/>
                <a:gdLst>
                  <a:gd name="T0" fmla="*/ 20 w 20"/>
                  <a:gd name="T1" fmla="*/ 9 h 22"/>
                  <a:gd name="T2" fmla="*/ 11 w 20"/>
                  <a:gd name="T3" fmla="*/ 0 h 22"/>
                  <a:gd name="T4" fmla="*/ 0 w 20"/>
                  <a:gd name="T5" fmla="*/ 10 h 22"/>
                  <a:gd name="T6" fmla="*/ 12 w 20"/>
                  <a:gd name="T7" fmla="*/ 22 h 22"/>
                  <a:gd name="T8" fmla="*/ 20 w 20"/>
                  <a:gd name="T9" fmla="*/ 21 h 22"/>
                  <a:gd name="T10" fmla="*/ 20 w 20"/>
                  <a:gd name="T11" fmla="*/ 21 h 22"/>
                  <a:gd name="T12" fmla="*/ 20 w 20"/>
                  <a:gd name="T13" fmla="*/ 18 h 22"/>
                  <a:gd name="T14" fmla="*/ 19 w 20"/>
                  <a:gd name="T15" fmla="*/ 18 h 22"/>
                  <a:gd name="T16" fmla="*/ 15 w 20"/>
                  <a:gd name="T17" fmla="*/ 19 h 22"/>
                  <a:gd name="T18" fmla="*/ 6 w 20"/>
                  <a:gd name="T19" fmla="*/ 9 h 22"/>
                  <a:gd name="T20" fmla="*/ 20 w 20"/>
                  <a:gd name="T21" fmla="*/ 9 h 22"/>
                  <a:gd name="T22" fmla="*/ 20 w 20"/>
                  <a:gd name="T23" fmla="*/ 9 h 22"/>
                  <a:gd name="T24" fmla="*/ 10 w 20"/>
                  <a:gd name="T25" fmla="*/ 2 h 22"/>
                  <a:gd name="T26" fmla="*/ 14 w 20"/>
                  <a:gd name="T27" fmla="*/ 6 h 22"/>
                  <a:gd name="T28" fmla="*/ 6 w 20"/>
                  <a:gd name="T29" fmla="*/ 6 h 22"/>
                  <a:gd name="T30" fmla="*/ 10 w 20"/>
                  <a:gd name="T3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2">
                    <a:moveTo>
                      <a:pt x="20" y="9"/>
                    </a:moveTo>
                    <a:cubicBezTo>
                      <a:pt x="20" y="3"/>
                      <a:pt x="17" y="0"/>
                      <a:pt x="11" y="0"/>
                    </a:cubicBezTo>
                    <a:cubicBezTo>
                      <a:pt x="3" y="0"/>
                      <a:pt x="0" y="3"/>
                      <a:pt x="0" y="10"/>
                    </a:cubicBezTo>
                    <a:cubicBezTo>
                      <a:pt x="0" y="18"/>
                      <a:pt x="4" y="22"/>
                      <a:pt x="12" y="22"/>
                    </a:cubicBezTo>
                    <a:cubicBezTo>
                      <a:pt x="16" y="22"/>
                      <a:pt x="19" y="21"/>
                      <a:pt x="20" y="21"/>
                    </a:cubicBezTo>
                    <a:cubicBezTo>
                      <a:pt x="20" y="21"/>
                      <a:pt x="20" y="21"/>
                      <a:pt x="20" y="21"/>
                    </a:cubicBezTo>
                    <a:cubicBezTo>
                      <a:pt x="20" y="18"/>
                      <a:pt x="20" y="18"/>
                      <a:pt x="20" y="18"/>
                    </a:cubicBezTo>
                    <a:cubicBezTo>
                      <a:pt x="19" y="18"/>
                      <a:pt x="19" y="18"/>
                      <a:pt x="19" y="18"/>
                    </a:cubicBezTo>
                    <a:cubicBezTo>
                      <a:pt x="18" y="18"/>
                      <a:pt x="17" y="19"/>
                      <a:pt x="15" y="19"/>
                    </a:cubicBezTo>
                    <a:cubicBezTo>
                      <a:pt x="9" y="19"/>
                      <a:pt x="6" y="14"/>
                      <a:pt x="6" y="9"/>
                    </a:cubicBezTo>
                    <a:cubicBezTo>
                      <a:pt x="7" y="9"/>
                      <a:pt x="20" y="9"/>
                      <a:pt x="20" y="9"/>
                    </a:cubicBezTo>
                    <a:cubicBezTo>
                      <a:pt x="20" y="9"/>
                      <a:pt x="20" y="9"/>
                      <a:pt x="20" y="9"/>
                    </a:cubicBezTo>
                    <a:moveTo>
                      <a:pt x="10" y="2"/>
                    </a:moveTo>
                    <a:cubicBezTo>
                      <a:pt x="14" y="2"/>
                      <a:pt x="14" y="4"/>
                      <a:pt x="14" y="6"/>
                    </a:cubicBezTo>
                    <a:cubicBezTo>
                      <a:pt x="14" y="6"/>
                      <a:pt x="7" y="6"/>
                      <a:pt x="6" y="6"/>
                    </a:cubicBezTo>
                    <a:cubicBezTo>
                      <a:pt x="6" y="5"/>
                      <a:pt x="7" y="2"/>
                      <a:pt x="10" y="2"/>
                    </a:cubicBez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6" name="Freeform 35"/>
              <p:cNvSpPr>
                <a:spLocks/>
              </p:cNvSpPr>
              <p:nvPr/>
            </p:nvSpPr>
            <p:spPr bwMode="auto">
              <a:xfrm>
                <a:off x="3633" y="1543"/>
                <a:ext cx="57" cy="76"/>
              </a:xfrm>
              <a:custGeom>
                <a:avLst/>
                <a:gdLst>
                  <a:gd name="T0" fmla="*/ 18 w 24"/>
                  <a:gd name="T1" fmla="*/ 10 h 32"/>
                  <a:gd name="T2" fmla="*/ 10 w 24"/>
                  <a:gd name="T3" fmla="*/ 14 h 32"/>
                  <a:gd name="T4" fmla="*/ 10 w 24"/>
                  <a:gd name="T5" fmla="*/ 0 h 32"/>
                  <a:gd name="T6" fmla="*/ 9 w 24"/>
                  <a:gd name="T7" fmla="*/ 0 h 32"/>
                  <a:gd name="T8" fmla="*/ 0 w 24"/>
                  <a:gd name="T9" fmla="*/ 1 h 32"/>
                  <a:gd name="T10" fmla="*/ 0 w 24"/>
                  <a:gd name="T11" fmla="*/ 3 h 32"/>
                  <a:gd name="T12" fmla="*/ 0 w 24"/>
                  <a:gd name="T13" fmla="*/ 3 h 32"/>
                  <a:gd name="T14" fmla="*/ 4 w 24"/>
                  <a:gd name="T15" fmla="*/ 6 h 32"/>
                  <a:gd name="T16" fmla="*/ 4 w 24"/>
                  <a:gd name="T17" fmla="*/ 32 h 32"/>
                  <a:gd name="T18" fmla="*/ 10 w 24"/>
                  <a:gd name="T19" fmla="*/ 32 h 32"/>
                  <a:gd name="T20" fmla="*/ 10 w 24"/>
                  <a:gd name="T21" fmla="*/ 21 h 32"/>
                  <a:gd name="T22" fmla="*/ 15 w 24"/>
                  <a:gd name="T23" fmla="*/ 14 h 32"/>
                  <a:gd name="T24" fmla="*/ 18 w 24"/>
                  <a:gd name="T25" fmla="*/ 18 h 32"/>
                  <a:gd name="T26" fmla="*/ 18 w 24"/>
                  <a:gd name="T27" fmla="*/ 32 h 32"/>
                  <a:gd name="T28" fmla="*/ 24 w 24"/>
                  <a:gd name="T29" fmla="*/ 32 h 32"/>
                  <a:gd name="T30" fmla="*/ 24 w 24"/>
                  <a:gd name="T31" fmla="*/ 18 h 32"/>
                  <a:gd name="T32" fmla="*/ 18 w 24"/>
                  <a:gd name="T33"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8" y="10"/>
                    </a:moveTo>
                    <a:cubicBezTo>
                      <a:pt x="13" y="10"/>
                      <a:pt x="11" y="12"/>
                      <a:pt x="10" y="14"/>
                    </a:cubicBezTo>
                    <a:cubicBezTo>
                      <a:pt x="10" y="12"/>
                      <a:pt x="10" y="0"/>
                      <a:pt x="10" y="0"/>
                    </a:cubicBezTo>
                    <a:cubicBezTo>
                      <a:pt x="9" y="0"/>
                      <a:pt x="9" y="0"/>
                      <a:pt x="9" y="0"/>
                    </a:cubicBezTo>
                    <a:cubicBezTo>
                      <a:pt x="0" y="1"/>
                      <a:pt x="0" y="1"/>
                      <a:pt x="0" y="1"/>
                    </a:cubicBezTo>
                    <a:cubicBezTo>
                      <a:pt x="0" y="3"/>
                      <a:pt x="0" y="3"/>
                      <a:pt x="0" y="3"/>
                    </a:cubicBezTo>
                    <a:cubicBezTo>
                      <a:pt x="0" y="3"/>
                      <a:pt x="0" y="3"/>
                      <a:pt x="0" y="3"/>
                    </a:cubicBezTo>
                    <a:cubicBezTo>
                      <a:pt x="3" y="3"/>
                      <a:pt x="4" y="4"/>
                      <a:pt x="4" y="6"/>
                    </a:cubicBezTo>
                    <a:cubicBezTo>
                      <a:pt x="4" y="32"/>
                      <a:pt x="4" y="32"/>
                      <a:pt x="4" y="32"/>
                    </a:cubicBezTo>
                    <a:cubicBezTo>
                      <a:pt x="10" y="32"/>
                      <a:pt x="10" y="32"/>
                      <a:pt x="10" y="32"/>
                    </a:cubicBezTo>
                    <a:cubicBezTo>
                      <a:pt x="10" y="21"/>
                      <a:pt x="10" y="21"/>
                      <a:pt x="10" y="21"/>
                    </a:cubicBezTo>
                    <a:cubicBezTo>
                      <a:pt x="10" y="17"/>
                      <a:pt x="13" y="14"/>
                      <a:pt x="15" y="14"/>
                    </a:cubicBezTo>
                    <a:cubicBezTo>
                      <a:pt x="18" y="14"/>
                      <a:pt x="18" y="16"/>
                      <a:pt x="18" y="18"/>
                    </a:cubicBezTo>
                    <a:cubicBezTo>
                      <a:pt x="18" y="32"/>
                      <a:pt x="18" y="32"/>
                      <a:pt x="18" y="32"/>
                    </a:cubicBezTo>
                    <a:cubicBezTo>
                      <a:pt x="24" y="32"/>
                      <a:pt x="24" y="32"/>
                      <a:pt x="24" y="32"/>
                    </a:cubicBezTo>
                    <a:cubicBezTo>
                      <a:pt x="24" y="18"/>
                      <a:pt x="24" y="18"/>
                      <a:pt x="24" y="18"/>
                    </a:cubicBezTo>
                    <a:cubicBezTo>
                      <a:pt x="24" y="15"/>
                      <a:pt x="24" y="10"/>
                      <a:pt x="18" y="1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7" name="Freeform 36"/>
              <p:cNvSpPr>
                <a:spLocks noEditPoints="1"/>
              </p:cNvSpPr>
              <p:nvPr/>
            </p:nvSpPr>
            <p:spPr bwMode="auto">
              <a:xfrm>
                <a:off x="3704" y="1567"/>
                <a:ext cx="47" cy="52"/>
              </a:xfrm>
              <a:custGeom>
                <a:avLst/>
                <a:gdLst>
                  <a:gd name="T0" fmla="*/ 20 w 20"/>
                  <a:gd name="T1" fmla="*/ 9 h 22"/>
                  <a:gd name="T2" fmla="*/ 11 w 20"/>
                  <a:gd name="T3" fmla="*/ 0 h 22"/>
                  <a:gd name="T4" fmla="*/ 0 w 20"/>
                  <a:gd name="T5" fmla="*/ 10 h 22"/>
                  <a:gd name="T6" fmla="*/ 12 w 20"/>
                  <a:gd name="T7" fmla="*/ 22 h 22"/>
                  <a:gd name="T8" fmla="*/ 20 w 20"/>
                  <a:gd name="T9" fmla="*/ 21 h 22"/>
                  <a:gd name="T10" fmla="*/ 20 w 20"/>
                  <a:gd name="T11" fmla="*/ 21 h 22"/>
                  <a:gd name="T12" fmla="*/ 20 w 20"/>
                  <a:gd name="T13" fmla="*/ 18 h 22"/>
                  <a:gd name="T14" fmla="*/ 19 w 20"/>
                  <a:gd name="T15" fmla="*/ 18 h 22"/>
                  <a:gd name="T16" fmla="*/ 15 w 20"/>
                  <a:gd name="T17" fmla="*/ 19 h 22"/>
                  <a:gd name="T18" fmla="*/ 6 w 20"/>
                  <a:gd name="T19" fmla="*/ 9 h 22"/>
                  <a:gd name="T20" fmla="*/ 20 w 20"/>
                  <a:gd name="T21" fmla="*/ 9 h 22"/>
                  <a:gd name="T22" fmla="*/ 20 w 20"/>
                  <a:gd name="T23" fmla="*/ 9 h 22"/>
                  <a:gd name="T24" fmla="*/ 10 w 20"/>
                  <a:gd name="T25" fmla="*/ 2 h 22"/>
                  <a:gd name="T26" fmla="*/ 14 w 20"/>
                  <a:gd name="T27" fmla="*/ 6 h 22"/>
                  <a:gd name="T28" fmla="*/ 6 w 20"/>
                  <a:gd name="T29" fmla="*/ 6 h 22"/>
                  <a:gd name="T30" fmla="*/ 10 w 20"/>
                  <a:gd name="T3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2">
                    <a:moveTo>
                      <a:pt x="20" y="9"/>
                    </a:moveTo>
                    <a:cubicBezTo>
                      <a:pt x="20" y="3"/>
                      <a:pt x="17" y="0"/>
                      <a:pt x="11" y="0"/>
                    </a:cubicBezTo>
                    <a:cubicBezTo>
                      <a:pt x="3" y="0"/>
                      <a:pt x="0" y="3"/>
                      <a:pt x="0" y="10"/>
                    </a:cubicBezTo>
                    <a:cubicBezTo>
                      <a:pt x="0" y="18"/>
                      <a:pt x="4" y="22"/>
                      <a:pt x="12" y="22"/>
                    </a:cubicBezTo>
                    <a:cubicBezTo>
                      <a:pt x="16" y="22"/>
                      <a:pt x="19" y="21"/>
                      <a:pt x="20" y="21"/>
                    </a:cubicBezTo>
                    <a:cubicBezTo>
                      <a:pt x="20" y="21"/>
                      <a:pt x="20" y="21"/>
                      <a:pt x="20" y="21"/>
                    </a:cubicBezTo>
                    <a:cubicBezTo>
                      <a:pt x="20" y="18"/>
                      <a:pt x="20" y="18"/>
                      <a:pt x="20" y="18"/>
                    </a:cubicBezTo>
                    <a:cubicBezTo>
                      <a:pt x="19" y="18"/>
                      <a:pt x="19" y="18"/>
                      <a:pt x="19" y="18"/>
                    </a:cubicBezTo>
                    <a:cubicBezTo>
                      <a:pt x="18" y="18"/>
                      <a:pt x="17" y="19"/>
                      <a:pt x="15" y="19"/>
                    </a:cubicBezTo>
                    <a:cubicBezTo>
                      <a:pt x="9" y="19"/>
                      <a:pt x="6" y="14"/>
                      <a:pt x="6" y="9"/>
                    </a:cubicBezTo>
                    <a:cubicBezTo>
                      <a:pt x="7" y="9"/>
                      <a:pt x="20" y="9"/>
                      <a:pt x="20" y="9"/>
                    </a:cubicBezTo>
                    <a:cubicBezTo>
                      <a:pt x="20" y="9"/>
                      <a:pt x="20" y="9"/>
                      <a:pt x="20" y="9"/>
                    </a:cubicBezTo>
                    <a:moveTo>
                      <a:pt x="10" y="2"/>
                    </a:moveTo>
                    <a:cubicBezTo>
                      <a:pt x="14" y="2"/>
                      <a:pt x="14" y="4"/>
                      <a:pt x="14" y="6"/>
                    </a:cubicBezTo>
                    <a:cubicBezTo>
                      <a:pt x="14" y="6"/>
                      <a:pt x="7" y="6"/>
                      <a:pt x="6" y="6"/>
                    </a:cubicBezTo>
                    <a:cubicBezTo>
                      <a:pt x="6" y="5"/>
                      <a:pt x="7" y="2"/>
                      <a:pt x="10" y="2"/>
                    </a:cubicBez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8" name="Freeform 37"/>
              <p:cNvSpPr>
                <a:spLocks/>
              </p:cNvSpPr>
              <p:nvPr/>
            </p:nvSpPr>
            <p:spPr bwMode="auto">
              <a:xfrm>
                <a:off x="3588" y="1553"/>
                <a:ext cx="38" cy="66"/>
              </a:xfrm>
              <a:custGeom>
                <a:avLst/>
                <a:gdLst>
                  <a:gd name="T0" fmla="*/ 4 w 16"/>
                  <a:gd name="T1" fmla="*/ 0 h 28"/>
                  <a:gd name="T2" fmla="*/ 4 w 16"/>
                  <a:gd name="T3" fmla="*/ 6 h 28"/>
                  <a:gd name="T4" fmla="*/ 0 w 16"/>
                  <a:gd name="T5" fmla="*/ 6 h 28"/>
                  <a:gd name="T6" fmla="*/ 0 w 16"/>
                  <a:gd name="T7" fmla="*/ 9 h 28"/>
                  <a:gd name="T8" fmla="*/ 4 w 16"/>
                  <a:gd name="T9" fmla="*/ 9 h 28"/>
                  <a:gd name="T10" fmla="*/ 4 w 16"/>
                  <a:gd name="T11" fmla="*/ 22 h 28"/>
                  <a:gd name="T12" fmla="*/ 12 w 16"/>
                  <a:gd name="T13" fmla="*/ 28 h 28"/>
                  <a:gd name="T14" fmla="*/ 15 w 16"/>
                  <a:gd name="T15" fmla="*/ 28 h 28"/>
                  <a:gd name="T16" fmla="*/ 16 w 16"/>
                  <a:gd name="T17" fmla="*/ 28 h 28"/>
                  <a:gd name="T18" fmla="*/ 16 w 16"/>
                  <a:gd name="T19" fmla="*/ 25 h 28"/>
                  <a:gd name="T20" fmla="*/ 15 w 16"/>
                  <a:gd name="T21" fmla="*/ 25 h 28"/>
                  <a:gd name="T22" fmla="*/ 13 w 16"/>
                  <a:gd name="T23" fmla="*/ 25 h 28"/>
                  <a:gd name="T24" fmla="*/ 10 w 16"/>
                  <a:gd name="T25" fmla="*/ 21 h 28"/>
                  <a:gd name="T26" fmla="*/ 10 w 16"/>
                  <a:gd name="T27" fmla="*/ 9 h 28"/>
                  <a:gd name="T28" fmla="*/ 16 w 16"/>
                  <a:gd name="T29" fmla="*/ 9 h 28"/>
                  <a:gd name="T30" fmla="*/ 16 w 16"/>
                  <a:gd name="T31" fmla="*/ 6 h 28"/>
                  <a:gd name="T32" fmla="*/ 10 w 16"/>
                  <a:gd name="T33" fmla="*/ 6 h 28"/>
                  <a:gd name="T34" fmla="*/ 10 w 16"/>
                  <a:gd name="T35" fmla="*/ 0 h 28"/>
                  <a:gd name="T36" fmla="*/ 4 w 16"/>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8">
                    <a:moveTo>
                      <a:pt x="4" y="0"/>
                    </a:moveTo>
                    <a:cubicBezTo>
                      <a:pt x="4" y="0"/>
                      <a:pt x="4" y="6"/>
                      <a:pt x="4" y="6"/>
                    </a:cubicBezTo>
                    <a:cubicBezTo>
                      <a:pt x="3" y="6"/>
                      <a:pt x="0" y="6"/>
                      <a:pt x="0" y="6"/>
                    </a:cubicBezTo>
                    <a:cubicBezTo>
                      <a:pt x="0" y="9"/>
                      <a:pt x="0" y="9"/>
                      <a:pt x="0" y="9"/>
                    </a:cubicBezTo>
                    <a:cubicBezTo>
                      <a:pt x="0" y="9"/>
                      <a:pt x="3" y="9"/>
                      <a:pt x="4" y="9"/>
                    </a:cubicBezTo>
                    <a:cubicBezTo>
                      <a:pt x="4" y="10"/>
                      <a:pt x="4" y="22"/>
                      <a:pt x="4" y="22"/>
                    </a:cubicBezTo>
                    <a:cubicBezTo>
                      <a:pt x="4" y="28"/>
                      <a:pt x="7" y="28"/>
                      <a:pt x="12" y="28"/>
                    </a:cubicBezTo>
                    <a:cubicBezTo>
                      <a:pt x="13" y="28"/>
                      <a:pt x="14" y="28"/>
                      <a:pt x="15" y="28"/>
                    </a:cubicBezTo>
                    <a:cubicBezTo>
                      <a:pt x="16" y="28"/>
                      <a:pt x="16" y="28"/>
                      <a:pt x="16" y="28"/>
                    </a:cubicBezTo>
                    <a:cubicBezTo>
                      <a:pt x="16" y="25"/>
                      <a:pt x="16" y="25"/>
                      <a:pt x="16" y="25"/>
                    </a:cubicBezTo>
                    <a:cubicBezTo>
                      <a:pt x="15" y="25"/>
                      <a:pt x="15" y="25"/>
                      <a:pt x="15" y="25"/>
                    </a:cubicBezTo>
                    <a:cubicBezTo>
                      <a:pt x="15" y="25"/>
                      <a:pt x="14" y="25"/>
                      <a:pt x="13" y="25"/>
                    </a:cubicBezTo>
                    <a:cubicBezTo>
                      <a:pt x="10" y="25"/>
                      <a:pt x="10" y="24"/>
                      <a:pt x="10" y="21"/>
                    </a:cubicBezTo>
                    <a:cubicBezTo>
                      <a:pt x="10" y="21"/>
                      <a:pt x="10" y="10"/>
                      <a:pt x="10" y="9"/>
                    </a:cubicBezTo>
                    <a:cubicBezTo>
                      <a:pt x="10" y="9"/>
                      <a:pt x="16" y="9"/>
                      <a:pt x="16" y="9"/>
                    </a:cubicBezTo>
                    <a:cubicBezTo>
                      <a:pt x="16" y="6"/>
                      <a:pt x="16" y="6"/>
                      <a:pt x="16" y="6"/>
                    </a:cubicBezTo>
                    <a:cubicBezTo>
                      <a:pt x="16" y="6"/>
                      <a:pt x="10" y="6"/>
                      <a:pt x="10" y="6"/>
                    </a:cubicBezTo>
                    <a:cubicBezTo>
                      <a:pt x="10" y="6"/>
                      <a:pt x="10" y="0"/>
                      <a:pt x="10" y="0"/>
                    </a:cubicBezTo>
                    <a:cubicBezTo>
                      <a:pt x="4" y="0"/>
                      <a:pt x="4" y="0"/>
                      <a:pt x="4" y="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39" name="Freeform 38"/>
              <p:cNvSpPr>
                <a:spLocks/>
              </p:cNvSpPr>
              <p:nvPr/>
            </p:nvSpPr>
            <p:spPr bwMode="auto">
              <a:xfrm>
                <a:off x="3787" y="1546"/>
                <a:ext cx="82" cy="73"/>
              </a:xfrm>
              <a:custGeom>
                <a:avLst/>
                <a:gdLst>
                  <a:gd name="T0" fmla="*/ 35 w 35"/>
                  <a:gd name="T1" fmla="*/ 0 h 31"/>
                  <a:gd name="T2" fmla="*/ 29 w 35"/>
                  <a:gd name="T3" fmla="*/ 0 h 31"/>
                  <a:gd name="T4" fmla="*/ 29 w 35"/>
                  <a:gd name="T5" fmla="*/ 23 h 31"/>
                  <a:gd name="T6" fmla="*/ 14 w 35"/>
                  <a:gd name="T7" fmla="*/ 0 h 31"/>
                  <a:gd name="T8" fmla="*/ 0 w 35"/>
                  <a:gd name="T9" fmla="*/ 0 h 31"/>
                  <a:gd name="T10" fmla="*/ 0 w 35"/>
                  <a:gd name="T11" fmla="*/ 2 h 31"/>
                  <a:gd name="T12" fmla="*/ 1 w 35"/>
                  <a:gd name="T13" fmla="*/ 2 h 31"/>
                  <a:gd name="T14" fmla="*/ 5 w 35"/>
                  <a:gd name="T15" fmla="*/ 6 h 31"/>
                  <a:gd name="T16" fmla="*/ 5 w 35"/>
                  <a:gd name="T17" fmla="*/ 31 h 31"/>
                  <a:gd name="T18" fmla="*/ 11 w 35"/>
                  <a:gd name="T19" fmla="*/ 31 h 31"/>
                  <a:gd name="T20" fmla="*/ 11 w 35"/>
                  <a:gd name="T21" fmla="*/ 6 h 31"/>
                  <a:gd name="T22" fmla="*/ 27 w 35"/>
                  <a:gd name="T23" fmla="*/ 31 h 31"/>
                  <a:gd name="T24" fmla="*/ 35 w 35"/>
                  <a:gd name="T25" fmla="*/ 31 h 31"/>
                  <a:gd name="T26" fmla="*/ 35 w 35"/>
                  <a:gd name="T27" fmla="*/ 0 h 31"/>
                  <a:gd name="T28" fmla="*/ 35 w 35"/>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31">
                    <a:moveTo>
                      <a:pt x="35" y="0"/>
                    </a:moveTo>
                    <a:cubicBezTo>
                      <a:pt x="29" y="0"/>
                      <a:pt x="29" y="0"/>
                      <a:pt x="29" y="0"/>
                    </a:cubicBezTo>
                    <a:cubicBezTo>
                      <a:pt x="29" y="0"/>
                      <a:pt x="29" y="21"/>
                      <a:pt x="29" y="23"/>
                    </a:cubicBezTo>
                    <a:cubicBezTo>
                      <a:pt x="28" y="21"/>
                      <a:pt x="14" y="0"/>
                      <a:pt x="14" y="0"/>
                    </a:cubicBezTo>
                    <a:cubicBezTo>
                      <a:pt x="0" y="0"/>
                      <a:pt x="0" y="0"/>
                      <a:pt x="0" y="0"/>
                    </a:cubicBezTo>
                    <a:cubicBezTo>
                      <a:pt x="0" y="2"/>
                      <a:pt x="0" y="2"/>
                      <a:pt x="0" y="2"/>
                    </a:cubicBezTo>
                    <a:cubicBezTo>
                      <a:pt x="1" y="2"/>
                      <a:pt x="1" y="2"/>
                      <a:pt x="1" y="2"/>
                    </a:cubicBezTo>
                    <a:cubicBezTo>
                      <a:pt x="5" y="3"/>
                      <a:pt x="5" y="3"/>
                      <a:pt x="5" y="6"/>
                    </a:cubicBezTo>
                    <a:cubicBezTo>
                      <a:pt x="5" y="31"/>
                      <a:pt x="5" y="31"/>
                      <a:pt x="5" y="31"/>
                    </a:cubicBezTo>
                    <a:cubicBezTo>
                      <a:pt x="11" y="31"/>
                      <a:pt x="11" y="31"/>
                      <a:pt x="11" y="31"/>
                    </a:cubicBezTo>
                    <a:cubicBezTo>
                      <a:pt x="11" y="31"/>
                      <a:pt x="11" y="9"/>
                      <a:pt x="11" y="6"/>
                    </a:cubicBezTo>
                    <a:cubicBezTo>
                      <a:pt x="13" y="8"/>
                      <a:pt x="27" y="31"/>
                      <a:pt x="27" y="31"/>
                    </a:cubicBezTo>
                    <a:cubicBezTo>
                      <a:pt x="35" y="31"/>
                      <a:pt x="35" y="31"/>
                      <a:pt x="35" y="31"/>
                    </a:cubicBezTo>
                    <a:cubicBezTo>
                      <a:pt x="35" y="0"/>
                      <a:pt x="35" y="0"/>
                      <a:pt x="35" y="0"/>
                    </a:cubicBezTo>
                    <a:cubicBezTo>
                      <a:pt x="35" y="0"/>
                      <a:pt x="35" y="0"/>
                      <a:pt x="35" y="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40" name="Freeform 39"/>
              <p:cNvSpPr>
                <a:spLocks noEditPoints="1"/>
              </p:cNvSpPr>
              <p:nvPr/>
            </p:nvSpPr>
            <p:spPr bwMode="auto">
              <a:xfrm>
                <a:off x="3883" y="1567"/>
                <a:ext cx="48" cy="52"/>
              </a:xfrm>
              <a:custGeom>
                <a:avLst/>
                <a:gdLst>
                  <a:gd name="T0" fmla="*/ 20 w 20"/>
                  <a:gd name="T1" fmla="*/ 9 h 22"/>
                  <a:gd name="T2" fmla="*/ 11 w 20"/>
                  <a:gd name="T3" fmla="*/ 0 h 22"/>
                  <a:gd name="T4" fmla="*/ 0 w 20"/>
                  <a:gd name="T5" fmla="*/ 10 h 22"/>
                  <a:gd name="T6" fmla="*/ 12 w 20"/>
                  <a:gd name="T7" fmla="*/ 22 h 22"/>
                  <a:gd name="T8" fmla="*/ 19 w 20"/>
                  <a:gd name="T9" fmla="*/ 21 h 22"/>
                  <a:gd name="T10" fmla="*/ 20 w 20"/>
                  <a:gd name="T11" fmla="*/ 21 h 22"/>
                  <a:gd name="T12" fmla="*/ 20 w 20"/>
                  <a:gd name="T13" fmla="*/ 18 h 22"/>
                  <a:gd name="T14" fmla="*/ 19 w 20"/>
                  <a:gd name="T15" fmla="*/ 18 h 22"/>
                  <a:gd name="T16" fmla="*/ 15 w 20"/>
                  <a:gd name="T17" fmla="*/ 19 h 22"/>
                  <a:gd name="T18" fmla="*/ 6 w 20"/>
                  <a:gd name="T19" fmla="*/ 9 h 22"/>
                  <a:gd name="T20" fmla="*/ 20 w 20"/>
                  <a:gd name="T21" fmla="*/ 9 h 22"/>
                  <a:gd name="T22" fmla="*/ 20 w 20"/>
                  <a:gd name="T23" fmla="*/ 9 h 22"/>
                  <a:gd name="T24" fmla="*/ 10 w 20"/>
                  <a:gd name="T25" fmla="*/ 2 h 22"/>
                  <a:gd name="T26" fmla="*/ 14 w 20"/>
                  <a:gd name="T27" fmla="*/ 6 h 22"/>
                  <a:gd name="T28" fmla="*/ 6 w 20"/>
                  <a:gd name="T29" fmla="*/ 6 h 22"/>
                  <a:gd name="T30" fmla="*/ 10 w 20"/>
                  <a:gd name="T3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2">
                    <a:moveTo>
                      <a:pt x="20" y="9"/>
                    </a:moveTo>
                    <a:cubicBezTo>
                      <a:pt x="20" y="3"/>
                      <a:pt x="17" y="0"/>
                      <a:pt x="11" y="0"/>
                    </a:cubicBezTo>
                    <a:cubicBezTo>
                      <a:pt x="3" y="0"/>
                      <a:pt x="0" y="3"/>
                      <a:pt x="0" y="10"/>
                    </a:cubicBezTo>
                    <a:cubicBezTo>
                      <a:pt x="0" y="18"/>
                      <a:pt x="4" y="22"/>
                      <a:pt x="12" y="22"/>
                    </a:cubicBezTo>
                    <a:cubicBezTo>
                      <a:pt x="16" y="22"/>
                      <a:pt x="18" y="21"/>
                      <a:pt x="19" y="21"/>
                    </a:cubicBezTo>
                    <a:cubicBezTo>
                      <a:pt x="20" y="21"/>
                      <a:pt x="20" y="21"/>
                      <a:pt x="20" y="21"/>
                    </a:cubicBezTo>
                    <a:cubicBezTo>
                      <a:pt x="20" y="18"/>
                      <a:pt x="20" y="18"/>
                      <a:pt x="20" y="18"/>
                    </a:cubicBezTo>
                    <a:cubicBezTo>
                      <a:pt x="19" y="18"/>
                      <a:pt x="19" y="18"/>
                      <a:pt x="19" y="18"/>
                    </a:cubicBezTo>
                    <a:cubicBezTo>
                      <a:pt x="18" y="18"/>
                      <a:pt x="17" y="19"/>
                      <a:pt x="15" y="19"/>
                    </a:cubicBezTo>
                    <a:cubicBezTo>
                      <a:pt x="8" y="19"/>
                      <a:pt x="6" y="14"/>
                      <a:pt x="6" y="9"/>
                    </a:cubicBezTo>
                    <a:cubicBezTo>
                      <a:pt x="7" y="9"/>
                      <a:pt x="20" y="9"/>
                      <a:pt x="20" y="9"/>
                    </a:cubicBezTo>
                    <a:cubicBezTo>
                      <a:pt x="20" y="9"/>
                      <a:pt x="20" y="9"/>
                      <a:pt x="20" y="9"/>
                    </a:cubicBezTo>
                    <a:moveTo>
                      <a:pt x="10" y="2"/>
                    </a:moveTo>
                    <a:cubicBezTo>
                      <a:pt x="13" y="2"/>
                      <a:pt x="14" y="4"/>
                      <a:pt x="14" y="6"/>
                    </a:cubicBezTo>
                    <a:cubicBezTo>
                      <a:pt x="14" y="6"/>
                      <a:pt x="7" y="6"/>
                      <a:pt x="6" y="6"/>
                    </a:cubicBezTo>
                    <a:cubicBezTo>
                      <a:pt x="6" y="5"/>
                      <a:pt x="7" y="2"/>
                      <a:pt x="10" y="2"/>
                    </a:cubicBez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41" name="Freeform 40"/>
              <p:cNvSpPr>
                <a:spLocks/>
              </p:cNvSpPr>
              <p:nvPr/>
            </p:nvSpPr>
            <p:spPr bwMode="auto">
              <a:xfrm>
                <a:off x="3997" y="1553"/>
                <a:ext cx="40" cy="66"/>
              </a:xfrm>
              <a:custGeom>
                <a:avLst/>
                <a:gdLst>
                  <a:gd name="T0" fmla="*/ 4 w 17"/>
                  <a:gd name="T1" fmla="*/ 0 h 28"/>
                  <a:gd name="T2" fmla="*/ 4 w 17"/>
                  <a:gd name="T3" fmla="*/ 6 h 28"/>
                  <a:gd name="T4" fmla="*/ 0 w 17"/>
                  <a:gd name="T5" fmla="*/ 6 h 28"/>
                  <a:gd name="T6" fmla="*/ 0 w 17"/>
                  <a:gd name="T7" fmla="*/ 9 h 28"/>
                  <a:gd name="T8" fmla="*/ 4 w 17"/>
                  <a:gd name="T9" fmla="*/ 9 h 28"/>
                  <a:gd name="T10" fmla="*/ 4 w 17"/>
                  <a:gd name="T11" fmla="*/ 22 h 28"/>
                  <a:gd name="T12" fmla="*/ 12 w 17"/>
                  <a:gd name="T13" fmla="*/ 28 h 28"/>
                  <a:gd name="T14" fmla="*/ 16 w 17"/>
                  <a:gd name="T15" fmla="*/ 28 h 28"/>
                  <a:gd name="T16" fmla="*/ 16 w 17"/>
                  <a:gd name="T17" fmla="*/ 28 h 28"/>
                  <a:gd name="T18" fmla="*/ 16 w 17"/>
                  <a:gd name="T19" fmla="*/ 25 h 28"/>
                  <a:gd name="T20" fmla="*/ 16 w 17"/>
                  <a:gd name="T21" fmla="*/ 25 h 28"/>
                  <a:gd name="T22" fmla="*/ 14 w 17"/>
                  <a:gd name="T23" fmla="*/ 25 h 28"/>
                  <a:gd name="T24" fmla="*/ 10 w 17"/>
                  <a:gd name="T25" fmla="*/ 21 h 28"/>
                  <a:gd name="T26" fmla="*/ 10 w 17"/>
                  <a:gd name="T27" fmla="*/ 9 h 28"/>
                  <a:gd name="T28" fmla="*/ 17 w 17"/>
                  <a:gd name="T29" fmla="*/ 9 h 28"/>
                  <a:gd name="T30" fmla="*/ 17 w 17"/>
                  <a:gd name="T31" fmla="*/ 6 h 28"/>
                  <a:gd name="T32" fmla="*/ 10 w 17"/>
                  <a:gd name="T33" fmla="*/ 6 h 28"/>
                  <a:gd name="T34" fmla="*/ 10 w 17"/>
                  <a:gd name="T35" fmla="*/ 0 h 28"/>
                  <a:gd name="T36" fmla="*/ 4 w 17"/>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8">
                    <a:moveTo>
                      <a:pt x="4" y="0"/>
                    </a:moveTo>
                    <a:cubicBezTo>
                      <a:pt x="4" y="0"/>
                      <a:pt x="4" y="6"/>
                      <a:pt x="4" y="6"/>
                    </a:cubicBezTo>
                    <a:cubicBezTo>
                      <a:pt x="4" y="6"/>
                      <a:pt x="0" y="6"/>
                      <a:pt x="0" y="6"/>
                    </a:cubicBezTo>
                    <a:cubicBezTo>
                      <a:pt x="0" y="9"/>
                      <a:pt x="0" y="9"/>
                      <a:pt x="0" y="9"/>
                    </a:cubicBezTo>
                    <a:cubicBezTo>
                      <a:pt x="0" y="9"/>
                      <a:pt x="4" y="9"/>
                      <a:pt x="4" y="9"/>
                    </a:cubicBezTo>
                    <a:cubicBezTo>
                      <a:pt x="4" y="10"/>
                      <a:pt x="4" y="22"/>
                      <a:pt x="4" y="22"/>
                    </a:cubicBezTo>
                    <a:cubicBezTo>
                      <a:pt x="4" y="28"/>
                      <a:pt x="8" y="28"/>
                      <a:pt x="12" y="28"/>
                    </a:cubicBezTo>
                    <a:cubicBezTo>
                      <a:pt x="14" y="28"/>
                      <a:pt x="15" y="28"/>
                      <a:pt x="16" y="28"/>
                    </a:cubicBezTo>
                    <a:cubicBezTo>
                      <a:pt x="16" y="28"/>
                      <a:pt x="16" y="28"/>
                      <a:pt x="16" y="28"/>
                    </a:cubicBezTo>
                    <a:cubicBezTo>
                      <a:pt x="16" y="25"/>
                      <a:pt x="16" y="25"/>
                      <a:pt x="16" y="25"/>
                    </a:cubicBezTo>
                    <a:cubicBezTo>
                      <a:pt x="16" y="25"/>
                      <a:pt x="16" y="25"/>
                      <a:pt x="16" y="25"/>
                    </a:cubicBezTo>
                    <a:cubicBezTo>
                      <a:pt x="15" y="25"/>
                      <a:pt x="15" y="25"/>
                      <a:pt x="14" y="25"/>
                    </a:cubicBezTo>
                    <a:cubicBezTo>
                      <a:pt x="10" y="25"/>
                      <a:pt x="10" y="24"/>
                      <a:pt x="10" y="21"/>
                    </a:cubicBezTo>
                    <a:cubicBezTo>
                      <a:pt x="10" y="21"/>
                      <a:pt x="10" y="10"/>
                      <a:pt x="10" y="9"/>
                    </a:cubicBezTo>
                    <a:cubicBezTo>
                      <a:pt x="11" y="9"/>
                      <a:pt x="17" y="9"/>
                      <a:pt x="17" y="9"/>
                    </a:cubicBezTo>
                    <a:cubicBezTo>
                      <a:pt x="17" y="6"/>
                      <a:pt x="17" y="6"/>
                      <a:pt x="17" y="6"/>
                    </a:cubicBezTo>
                    <a:cubicBezTo>
                      <a:pt x="17" y="6"/>
                      <a:pt x="11" y="6"/>
                      <a:pt x="10" y="6"/>
                    </a:cubicBezTo>
                    <a:cubicBezTo>
                      <a:pt x="10" y="6"/>
                      <a:pt x="10" y="0"/>
                      <a:pt x="10" y="0"/>
                    </a:cubicBezTo>
                    <a:cubicBezTo>
                      <a:pt x="4" y="0"/>
                      <a:pt x="4" y="0"/>
                      <a:pt x="4" y="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42" name="Freeform 41"/>
              <p:cNvSpPr>
                <a:spLocks/>
              </p:cNvSpPr>
              <p:nvPr/>
            </p:nvSpPr>
            <p:spPr bwMode="auto">
              <a:xfrm>
                <a:off x="3933" y="1567"/>
                <a:ext cx="61" cy="52"/>
              </a:xfrm>
              <a:custGeom>
                <a:avLst/>
                <a:gdLst>
                  <a:gd name="T0" fmla="*/ 20 w 26"/>
                  <a:gd name="T1" fmla="*/ 7 h 22"/>
                  <a:gd name="T2" fmla="*/ 26 w 26"/>
                  <a:gd name="T3" fmla="*/ 0 h 22"/>
                  <a:gd name="T4" fmla="*/ 19 w 26"/>
                  <a:gd name="T5" fmla="*/ 0 h 22"/>
                  <a:gd name="T6" fmla="*/ 14 w 26"/>
                  <a:gd name="T7" fmla="*/ 7 h 22"/>
                  <a:gd name="T8" fmla="*/ 9 w 26"/>
                  <a:gd name="T9" fmla="*/ 0 h 22"/>
                  <a:gd name="T10" fmla="*/ 0 w 26"/>
                  <a:gd name="T11" fmla="*/ 0 h 22"/>
                  <a:gd name="T12" fmla="*/ 0 w 26"/>
                  <a:gd name="T13" fmla="*/ 2 h 22"/>
                  <a:gd name="T14" fmla="*/ 0 w 26"/>
                  <a:gd name="T15" fmla="*/ 2 h 22"/>
                  <a:gd name="T16" fmla="*/ 6 w 26"/>
                  <a:gd name="T17" fmla="*/ 5 h 22"/>
                  <a:gd name="T18" fmla="*/ 9 w 26"/>
                  <a:gd name="T19" fmla="*/ 10 h 22"/>
                  <a:gd name="T20" fmla="*/ 3 w 26"/>
                  <a:gd name="T21" fmla="*/ 17 h 22"/>
                  <a:gd name="T22" fmla="*/ 10 w 26"/>
                  <a:gd name="T23" fmla="*/ 17 h 22"/>
                  <a:gd name="T24" fmla="*/ 12 w 26"/>
                  <a:gd name="T25" fmla="*/ 14 h 22"/>
                  <a:gd name="T26" fmla="*/ 18 w 26"/>
                  <a:gd name="T27" fmla="*/ 22 h 22"/>
                  <a:gd name="T28" fmla="*/ 25 w 26"/>
                  <a:gd name="T29" fmla="*/ 22 h 22"/>
                  <a:gd name="T30" fmla="*/ 14 w 26"/>
                  <a:gd name="T31" fmla="*/ 7 h 22"/>
                  <a:gd name="T32" fmla="*/ 20 w 26"/>
                  <a:gd name="T33"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22">
                    <a:moveTo>
                      <a:pt x="20" y="7"/>
                    </a:moveTo>
                    <a:cubicBezTo>
                      <a:pt x="26" y="0"/>
                      <a:pt x="26" y="0"/>
                      <a:pt x="26" y="0"/>
                    </a:cubicBezTo>
                    <a:cubicBezTo>
                      <a:pt x="19" y="0"/>
                      <a:pt x="19" y="0"/>
                      <a:pt x="19" y="0"/>
                    </a:cubicBezTo>
                    <a:cubicBezTo>
                      <a:pt x="14" y="7"/>
                      <a:pt x="14" y="7"/>
                      <a:pt x="14" y="7"/>
                    </a:cubicBezTo>
                    <a:cubicBezTo>
                      <a:pt x="9" y="0"/>
                      <a:pt x="9" y="0"/>
                      <a:pt x="9" y="0"/>
                    </a:cubicBezTo>
                    <a:cubicBezTo>
                      <a:pt x="0" y="0"/>
                      <a:pt x="0" y="0"/>
                      <a:pt x="0" y="0"/>
                    </a:cubicBezTo>
                    <a:cubicBezTo>
                      <a:pt x="0" y="2"/>
                      <a:pt x="0" y="2"/>
                      <a:pt x="0" y="2"/>
                    </a:cubicBezTo>
                    <a:cubicBezTo>
                      <a:pt x="0" y="2"/>
                      <a:pt x="0" y="2"/>
                      <a:pt x="0" y="2"/>
                    </a:cubicBezTo>
                    <a:cubicBezTo>
                      <a:pt x="3" y="2"/>
                      <a:pt x="4" y="3"/>
                      <a:pt x="6" y="5"/>
                    </a:cubicBezTo>
                    <a:cubicBezTo>
                      <a:pt x="9" y="10"/>
                      <a:pt x="9" y="10"/>
                      <a:pt x="9" y="10"/>
                    </a:cubicBezTo>
                    <a:cubicBezTo>
                      <a:pt x="3" y="17"/>
                      <a:pt x="3" y="17"/>
                      <a:pt x="3" y="17"/>
                    </a:cubicBezTo>
                    <a:cubicBezTo>
                      <a:pt x="10" y="17"/>
                      <a:pt x="10" y="17"/>
                      <a:pt x="10" y="17"/>
                    </a:cubicBezTo>
                    <a:cubicBezTo>
                      <a:pt x="12" y="14"/>
                      <a:pt x="12" y="14"/>
                      <a:pt x="12" y="14"/>
                    </a:cubicBezTo>
                    <a:cubicBezTo>
                      <a:pt x="18" y="22"/>
                      <a:pt x="18" y="22"/>
                      <a:pt x="18" y="22"/>
                    </a:cubicBezTo>
                    <a:cubicBezTo>
                      <a:pt x="25" y="22"/>
                      <a:pt x="25" y="22"/>
                      <a:pt x="25" y="22"/>
                    </a:cubicBezTo>
                    <a:cubicBezTo>
                      <a:pt x="14" y="7"/>
                      <a:pt x="14" y="7"/>
                      <a:pt x="14" y="7"/>
                    </a:cubicBezTo>
                    <a:cubicBezTo>
                      <a:pt x="20" y="7"/>
                      <a:pt x="20" y="7"/>
                      <a:pt x="20" y="7"/>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grpSp>
        <p:sp>
          <p:nvSpPr>
            <p:cNvPr id="16" name="Freeform 15"/>
            <p:cNvSpPr>
              <a:spLocks/>
            </p:cNvSpPr>
            <p:nvPr userDrawn="1"/>
          </p:nvSpPr>
          <p:spPr bwMode="auto">
            <a:xfrm>
              <a:off x="8926922" y="497314"/>
              <a:ext cx="44951" cy="29967"/>
            </a:xfrm>
            <a:custGeom>
              <a:avLst/>
              <a:gdLst>
                <a:gd name="T0" fmla="*/ 14 w 33"/>
                <a:gd name="T1" fmla="*/ 22 h 22"/>
                <a:gd name="T2" fmla="*/ 0 w 33"/>
                <a:gd name="T3" fmla="*/ 22 h 22"/>
                <a:gd name="T4" fmla="*/ 19 w 33"/>
                <a:gd name="T5" fmla="*/ 0 h 22"/>
                <a:gd name="T6" fmla="*/ 33 w 33"/>
                <a:gd name="T7" fmla="*/ 0 h 22"/>
                <a:gd name="T8" fmla="*/ 14 w 33"/>
                <a:gd name="T9" fmla="*/ 22 h 22"/>
              </a:gdLst>
              <a:ahLst/>
              <a:cxnLst>
                <a:cxn ang="0">
                  <a:pos x="T0" y="T1"/>
                </a:cxn>
                <a:cxn ang="0">
                  <a:pos x="T2" y="T3"/>
                </a:cxn>
                <a:cxn ang="0">
                  <a:pos x="T4" y="T5"/>
                </a:cxn>
                <a:cxn ang="0">
                  <a:pos x="T6" y="T7"/>
                </a:cxn>
                <a:cxn ang="0">
                  <a:pos x="T8" y="T9"/>
                </a:cxn>
              </a:cxnLst>
              <a:rect l="0" t="0" r="r" b="b"/>
              <a:pathLst>
                <a:path w="33" h="22">
                  <a:moveTo>
                    <a:pt x="14" y="22"/>
                  </a:moveTo>
                  <a:lnTo>
                    <a:pt x="0" y="22"/>
                  </a:lnTo>
                  <a:lnTo>
                    <a:pt x="19" y="0"/>
                  </a:lnTo>
                  <a:lnTo>
                    <a:pt x="33" y="0"/>
                  </a:lnTo>
                  <a:lnTo>
                    <a:pt x="14" y="22"/>
                  </a:lnTo>
                </a:path>
              </a:pathLst>
            </a:custGeom>
            <a:solidFill>
              <a:schemeClr val="accent2"/>
            </a:solidFill>
            <a:ln w="9525">
              <a:noFill/>
              <a:round/>
              <a:headEnd/>
              <a:tailEnd/>
            </a:ln>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grpSp>
      <p:pic>
        <p:nvPicPr>
          <p:cNvPr id="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402" y="210790"/>
            <a:ext cx="1745946" cy="174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262549"/>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lnSpc>
        <a:spcPct val="95000"/>
      </a:lnSpc>
      <a:spcBef>
        <a:spcPts val="800"/>
      </a:spcBef>
      <a:spcAft>
        <a:spcPts val="600"/>
      </a:spcAft>
      <a:buClr>
        <a:schemeClr val="accent2"/>
      </a:buClr>
      <a:buFont typeface="Wingdings" pitchFamily="2" charset="2"/>
      <a:buChar char="§"/>
      <a:defRPr sz="1400" kern="1200">
        <a:solidFill>
          <a:schemeClr val="tx1"/>
        </a:solidFill>
        <a:latin typeface="+mn-lt"/>
        <a:ea typeface="+mn-ea"/>
        <a:cs typeface="+mn-cs"/>
      </a:defRPr>
    </a:lvl1pPr>
    <a:lvl2pPr marL="339725" indent="-165100" algn="l" defTabSz="914400" rtl="0" eaLnBrk="1" latinLnBrk="0" hangingPunct="1">
      <a:lnSpc>
        <a:spcPct val="85000"/>
      </a:lnSpc>
      <a:spcBef>
        <a:spcPts val="0"/>
      </a:spcBef>
      <a:spcAft>
        <a:spcPts val="400"/>
      </a:spcAft>
      <a:buClr>
        <a:schemeClr val="tx1">
          <a:lumMod val="85000"/>
          <a:lumOff val="15000"/>
        </a:schemeClr>
      </a:buClr>
      <a:buFont typeface="HelveticaNeueLT Std" pitchFamily="34" charset="0"/>
      <a:buChar char="‐"/>
      <a:defRPr sz="1200" kern="1200">
        <a:solidFill>
          <a:schemeClr val="tx1"/>
        </a:solidFill>
        <a:latin typeface="+mn-lt"/>
        <a:ea typeface="+mn-ea"/>
        <a:cs typeface="+mn-cs"/>
      </a:defRPr>
    </a:lvl2pPr>
    <a:lvl3pPr marL="457200" indent="-117475" algn="l" defTabSz="914400" rtl="0" eaLnBrk="1" latinLnBrk="0" hangingPunct="1">
      <a:lnSpc>
        <a:spcPct val="85000"/>
      </a:lnSpc>
      <a:spcBef>
        <a:spcPts val="0"/>
      </a:spcBef>
      <a:spcAft>
        <a:spcPts val="400"/>
      </a:spcAft>
      <a:buClr>
        <a:schemeClr val="tx1">
          <a:lumMod val="85000"/>
          <a:lumOff val="15000"/>
        </a:schemeClr>
      </a:buClr>
      <a:buFont typeface="HelveticaNeueLT Std" pitchFamily="34" charset="0"/>
      <a:buChar char="‐"/>
      <a:defRPr sz="1200" kern="1200">
        <a:solidFill>
          <a:schemeClr val="tx1"/>
        </a:solidFill>
        <a:latin typeface="+mn-lt"/>
        <a:ea typeface="+mn-ea"/>
        <a:cs typeface="+mn-cs"/>
      </a:defRPr>
    </a:lvl3pPr>
    <a:lvl4pPr marL="574675" indent="-117475" algn="l" defTabSz="914400" rtl="0" eaLnBrk="1" latinLnBrk="0" hangingPunct="1">
      <a:lnSpc>
        <a:spcPct val="85000"/>
      </a:lnSpc>
      <a:spcBef>
        <a:spcPts val="0"/>
      </a:spcBef>
      <a:spcAft>
        <a:spcPts val="400"/>
      </a:spcAft>
      <a:buClr>
        <a:schemeClr val="tx1">
          <a:lumMod val="85000"/>
          <a:lumOff val="15000"/>
        </a:schemeClr>
      </a:buClr>
      <a:buFont typeface="HelveticaNeueLT Std" pitchFamily="34" charset="0"/>
      <a:buChar char="‐"/>
      <a:defRPr sz="1200" kern="1200">
        <a:solidFill>
          <a:schemeClr val="tx1"/>
        </a:solidFill>
        <a:latin typeface="+mn-lt"/>
        <a:ea typeface="+mn-ea"/>
        <a:cs typeface="+mn-cs"/>
      </a:defRPr>
    </a:lvl4pPr>
    <a:lvl5pPr marL="739775" indent="-165100" algn="l" defTabSz="914400" rtl="0" eaLnBrk="1" latinLnBrk="0" hangingPunct="1">
      <a:lnSpc>
        <a:spcPct val="85000"/>
      </a:lnSpc>
      <a:spcBef>
        <a:spcPts val="0"/>
      </a:spcBef>
      <a:spcAft>
        <a:spcPts val="400"/>
      </a:spcAft>
      <a:buClr>
        <a:schemeClr val="tx1">
          <a:lumMod val="85000"/>
          <a:lumOff val="15000"/>
        </a:schemeClr>
      </a:buClr>
      <a:buFont typeface="HelveticaNeueLT Std"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95000"/>
              </a:lnSpc>
              <a:spcBef>
                <a:spcPts val="800"/>
              </a:spcBef>
              <a:spcAft>
                <a:spcPts val="600"/>
              </a:spcAft>
              <a:buClr>
                <a:schemeClr val="accent2"/>
              </a:buClr>
              <a:buSzTx/>
              <a:buFont typeface="Wingdings" pitchFamily="2" charset="2"/>
              <a:buNone/>
              <a:tabLst/>
              <a:defRPr/>
            </a:pPr>
            <a:endParaRPr lang="en-US" dirty="0" smtClean="0"/>
          </a:p>
        </p:txBody>
      </p:sp>
    </p:spTree>
    <p:extLst>
      <p:ext uri="{BB962C8B-B14F-4D97-AF65-F5344CB8AC3E}">
        <p14:creationId xmlns:p14="http://schemas.microsoft.com/office/powerpoint/2010/main" val="3451629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Storage platforms available today force buyers to choose between enterprise functionality and midrange cost.</a:t>
            </a:r>
          </a:p>
          <a:p>
            <a:r>
              <a:rPr lang="en-US" dirty="0" smtClean="0"/>
              <a:t>These trade-offs force decisions to be made which can result in more complexity, missing service level objectives, disruptions in data mobility and less efficiency overall.</a:t>
            </a:r>
          </a:p>
          <a:p>
            <a:r>
              <a:rPr lang="en-US" dirty="0" smtClean="0"/>
              <a:t>All contribute to a gap in between where more value is desired.</a:t>
            </a:r>
          </a:p>
          <a:p>
            <a:r>
              <a:rPr lang="en-US" dirty="0" smtClean="0"/>
              <a:t>You should be able to achieve your goals without having to purchase multiple storage systems for different purposes:</a:t>
            </a:r>
          </a:p>
          <a:p>
            <a:pPr marL="228600" indent="-228600">
              <a:buFont typeface="Arial" pitchFamily="34" charset="0"/>
              <a:buChar char="•"/>
            </a:pPr>
            <a:r>
              <a:rPr lang="en-US" dirty="0" smtClean="0"/>
              <a:t>Enterprise storage for consolidation, high performance and availability, mainframe support.</a:t>
            </a:r>
          </a:p>
          <a:p>
            <a:pPr marL="228600" indent="-228600">
              <a:buFont typeface="Arial" pitchFamily="34" charset="0"/>
              <a:buChar char="•"/>
            </a:pPr>
            <a:r>
              <a:rPr lang="en-US" dirty="0" smtClean="0"/>
              <a:t>Midrange storage for specific applications, alternate sites, data growth.</a:t>
            </a:r>
          </a:p>
          <a:p>
            <a:pPr lvl="0"/>
            <a:r>
              <a:rPr lang="en-US" dirty="0" smtClean="0"/>
              <a:t>Resulting in a sprawl of storage systems, differing management schemes and more complexity.</a:t>
            </a:r>
          </a:p>
        </p:txBody>
      </p:sp>
      <p:sp>
        <p:nvSpPr>
          <p:cNvPr id="5" name="Slide Image Placeholder 4"/>
          <p:cNvSpPr>
            <a:spLocks noGrp="1" noRot="1" noChangeAspect="1"/>
          </p:cNvSpPr>
          <p:nvPr>
            <p:ph type="sldImg"/>
          </p:nvPr>
        </p:nvSpPr>
        <p:spPr>
          <a:xfrm>
            <a:off x="1295400" y="849313"/>
            <a:ext cx="4267200" cy="3200400"/>
          </a:xfr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Storage platforms available today force buyers to choose between enterprise functionality and midrange cost.</a:t>
            </a:r>
          </a:p>
          <a:p>
            <a:r>
              <a:rPr lang="en-US" dirty="0" smtClean="0"/>
              <a:t>These trade-offs force decisions to be made which can result in more complexity, missing service level objectives, disruptions in data mobility and less efficiency overall.</a:t>
            </a:r>
          </a:p>
          <a:p>
            <a:r>
              <a:rPr lang="en-US" dirty="0" smtClean="0"/>
              <a:t>All contribute to a gap in between where more value is desired.</a:t>
            </a:r>
          </a:p>
          <a:p>
            <a:r>
              <a:rPr lang="en-US" dirty="0" smtClean="0"/>
              <a:t>You should be able to achieve your goals without having to purchase multiple storage systems for different purposes:</a:t>
            </a:r>
          </a:p>
          <a:p>
            <a:pPr marL="228600" indent="-228600">
              <a:buFont typeface="Arial" pitchFamily="34" charset="0"/>
              <a:buChar char="•"/>
            </a:pPr>
            <a:r>
              <a:rPr lang="en-US" dirty="0" smtClean="0"/>
              <a:t>Enterprise storage for consolidation, high performance and availability, mainframe support.</a:t>
            </a:r>
          </a:p>
          <a:p>
            <a:pPr marL="228600" indent="-228600">
              <a:buFont typeface="Arial" pitchFamily="34" charset="0"/>
              <a:buChar char="•"/>
            </a:pPr>
            <a:r>
              <a:rPr lang="en-US" dirty="0" smtClean="0"/>
              <a:t>Midrange storage for specific applications, alternate sites, data growth.</a:t>
            </a:r>
          </a:p>
          <a:p>
            <a:pPr lvl="0"/>
            <a:r>
              <a:rPr lang="en-US" dirty="0" smtClean="0"/>
              <a:t>Resulting in a sprawl of storage systems, differing management schemes and more complexity.</a:t>
            </a:r>
          </a:p>
        </p:txBody>
      </p:sp>
      <p:sp>
        <p:nvSpPr>
          <p:cNvPr id="5" name="Slide Image Placeholder 4"/>
          <p:cNvSpPr>
            <a:spLocks noGrp="1" noRot="1" noChangeAspect="1"/>
          </p:cNvSpPr>
          <p:nvPr>
            <p:ph type="sldImg"/>
          </p:nvPr>
        </p:nvSpPr>
        <p:spPr>
          <a:xfrm>
            <a:off x="1295400" y="849313"/>
            <a:ext cx="4267200" cy="32004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r>
              <a:rPr lang="en-US" dirty="0" smtClean="0"/>
              <a:t>Within</a:t>
            </a:r>
            <a:r>
              <a:rPr lang="en-US" baseline="0" dirty="0" smtClean="0"/>
              <a:t> our integrated, scalable storage portfolio, this new platform fills the gap between enterprise and midrange</a:t>
            </a:r>
          </a:p>
          <a:p>
            <a:r>
              <a:rPr lang="en-US" baseline="0" dirty="0" smtClean="0"/>
              <a:t>It will be positioned as a new, entry level enterprise storage platform</a:t>
            </a:r>
          </a:p>
          <a:p>
            <a:r>
              <a:rPr lang="en-US" baseline="0" dirty="0" smtClean="0"/>
              <a:t>It is a unified extension to our new family of HUS products and bridges the gap to our VSP enterprise system</a:t>
            </a:r>
          </a:p>
          <a:p>
            <a:r>
              <a:rPr lang="en-US" baseline="0" dirty="0" smtClean="0"/>
              <a:t>It is complemented by the rest of the portfolio of NAS, HCP, HDI</a:t>
            </a:r>
          </a:p>
          <a:p>
            <a:r>
              <a:rPr lang="en-US" baseline="0" dirty="0" smtClean="0"/>
              <a:t>And unified management across the line creating a comprehensive architecture for all data</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8575" y="849313"/>
            <a:ext cx="4262438" cy="3198812"/>
          </a:xfrm>
        </p:spPr>
      </p:sp>
      <p:sp>
        <p:nvSpPr>
          <p:cNvPr id="3" name="Notes Placeholder 2"/>
          <p:cNvSpPr>
            <a:spLocks noGrp="1"/>
          </p:cNvSpPr>
          <p:nvPr>
            <p:ph type="body" idx="1"/>
          </p:nvPr>
        </p:nvSpPr>
        <p:spPr/>
        <p:txBody>
          <a:bodyPr>
            <a:normAutofit/>
          </a:bodyPr>
          <a:lstStyle/>
          <a:p>
            <a:r>
              <a:rPr lang="en-US" dirty="0" smtClean="0"/>
              <a:t>The</a:t>
            </a:r>
            <a:r>
              <a:rPr lang="en-US" baseline="0" dirty="0" smtClean="0"/>
              <a:t>100% data availability guarantee is available for Wister – no one else offers one</a:t>
            </a:r>
          </a:p>
          <a:p>
            <a:pPr lvl="1"/>
            <a:r>
              <a:rPr lang="en-US" baseline="0" dirty="0" smtClean="0"/>
              <a:t>The 100% data availability guarantee is an optional contract exhibit, not everyone automatically receives it</a:t>
            </a:r>
          </a:p>
          <a:p>
            <a:pPr lvl="1"/>
            <a:r>
              <a:rPr lang="en-US" baseline="0" dirty="0" smtClean="0"/>
              <a:t>The terms are the same as VSP: </a:t>
            </a:r>
            <a:r>
              <a:rPr lang="en-US" baseline="0" dirty="0" err="1" smtClean="0"/>
              <a:t>HiTrack</a:t>
            </a:r>
            <a:r>
              <a:rPr lang="en-US" baseline="0" dirty="0" smtClean="0"/>
              <a:t> is required and so is an active service agreement</a:t>
            </a:r>
          </a:p>
          <a:p>
            <a:pPr lvl="1"/>
            <a:r>
              <a:rPr lang="en-US" baseline="0" dirty="0" smtClean="0"/>
              <a:t>Wister is an entry enterprise storage system based on VSP architecture, it is not midrange</a:t>
            </a:r>
          </a:p>
          <a:p>
            <a:pPr lvl="1"/>
            <a:r>
              <a:rPr lang="en-US" baseline="0" dirty="0" smtClean="0"/>
              <a:t>Entry enterprise storage requires enterprise availability</a:t>
            </a:r>
          </a:p>
          <a:p>
            <a:r>
              <a:rPr lang="en-US" baseline="0" dirty="0" smtClean="0"/>
              <a:t>The file module is available in a clustered configuration for higher availability</a:t>
            </a:r>
          </a:p>
          <a:p>
            <a:r>
              <a:rPr lang="en-US" baseline="0" dirty="0" smtClean="0"/>
              <a:t>The block module features shared processor and cache resources</a:t>
            </a:r>
          </a:p>
          <a:p>
            <a:pPr lvl="1"/>
            <a:r>
              <a:rPr lang="en-US" baseline="0" dirty="0" smtClean="0"/>
              <a:t>New design integrating VSP functions into smaller package utilizing the </a:t>
            </a:r>
            <a:r>
              <a:rPr lang="en-US" baseline="0" dirty="0" err="1" smtClean="0"/>
              <a:t>HiStar</a:t>
            </a:r>
            <a:r>
              <a:rPr lang="en-US" baseline="0" dirty="0" smtClean="0"/>
              <a:t> Network architecture</a:t>
            </a:r>
          </a:p>
          <a:p>
            <a:pPr lvl="1"/>
            <a:r>
              <a:rPr lang="en-US" baseline="0" dirty="0" smtClean="0"/>
              <a:t>Not a scaled down VSP, an all new product specifically designed for this market segment</a:t>
            </a:r>
          </a:p>
          <a:p>
            <a:r>
              <a:rPr lang="en-US" baseline="0" dirty="0" smtClean="0"/>
              <a:t>Cache backup protection is onboard via flash device which is battery powered </a:t>
            </a:r>
          </a:p>
          <a:p>
            <a:r>
              <a:rPr lang="en-US" baseline="0" dirty="0" smtClean="0"/>
              <a:t>Hitachi </a:t>
            </a:r>
            <a:r>
              <a:rPr lang="en-US" baseline="0" dirty="0" err="1" smtClean="0"/>
              <a:t>HiTrack</a:t>
            </a:r>
            <a:r>
              <a:rPr lang="en-US" baseline="0" dirty="0" smtClean="0"/>
              <a:t> remote monitoring is available to oversee system functions</a:t>
            </a:r>
          </a:p>
          <a:p>
            <a:r>
              <a:rPr lang="en-US" baseline="0" dirty="0" smtClean="0"/>
              <a:t>Updates of components and microcode can be accomplished under operation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You will be able to choose a new storage virtualization controller with a selection of file option for a unified platform and the HDD and SSD storage options desired.</a:t>
            </a:r>
          </a:p>
          <a:p>
            <a:r>
              <a:rPr lang="en-US" dirty="0" smtClean="0"/>
              <a:t>As I mentioned the block module is a new 5U design with up to 32 x 8Gb FC frontend host ports and 32 (8x4WL) 6Gb SAS backend ports. This new controller features 2 x 8 cores with up to 256GB cache at v02.</a:t>
            </a:r>
          </a:p>
          <a:p>
            <a:r>
              <a:rPr lang="en-US" dirty="0" smtClean="0"/>
              <a:t>The file module is an existing 3U Hitachi NAS with up to 8 x 1GE ports or 4 x 10GE ports supporting NFS, CIFS, FC, iSCSI.</a:t>
            </a:r>
          </a:p>
          <a:p>
            <a:r>
              <a:rPr lang="en-US" dirty="0" smtClean="0"/>
              <a:t>The drive trays offered are 2U 24 x 2.5” (SAS 10K, 15K, SSD) and 4U 48 x 3.5” (SAS 7.2K).</a:t>
            </a:r>
          </a:p>
          <a:p>
            <a:endParaRPr lang="en-US" dirty="0" smtClean="0"/>
          </a:p>
        </p:txBody>
      </p:sp>
      <p:sp>
        <p:nvSpPr>
          <p:cNvPr id="5" name="Slide Image Placeholder 4"/>
          <p:cNvSpPr>
            <a:spLocks noGrp="1" noRot="1" noChangeAspect="1"/>
          </p:cNvSpPr>
          <p:nvPr>
            <p:ph type="sldImg"/>
          </p:nvPr>
        </p:nvSpPr>
        <p:spPr>
          <a:xfrm>
            <a:off x="1295400" y="849313"/>
            <a:ext cx="4267200" cy="3200400"/>
          </a:xfr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r>
              <a:rPr lang="en-US" dirty="0" smtClean="0"/>
              <a:t>The Controller</a:t>
            </a:r>
            <a:r>
              <a:rPr lang="en-US" baseline="0" dirty="0" smtClean="0"/>
              <a:t> Module (CTL) is a logical grouping of redundant processing components (modules) as follows:</a:t>
            </a:r>
          </a:p>
          <a:p>
            <a:pPr marL="228600" indent="-228600">
              <a:buFont typeface="Arial" pitchFamily="34" charset="0"/>
              <a:buChar char="•"/>
            </a:pPr>
            <a:r>
              <a:rPr lang="en-US" baseline="0" dirty="0" smtClean="0"/>
              <a:t>There are two and only two CTL’s per subsystem (CTL0 and CTL1)</a:t>
            </a:r>
          </a:p>
          <a:p>
            <a:pPr marL="228600" indent="-228600">
              <a:buFont typeface="Arial" pitchFamily="34" charset="0"/>
              <a:buChar char="•"/>
            </a:pPr>
            <a:r>
              <a:rPr lang="en-US" baseline="0" dirty="0" smtClean="0"/>
              <a:t>HUS-VM will not offer a single controller system</a:t>
            </a:r>
          </a:p>
          <a:p>
            <a:pPr marL="228600" indent="-228600">
              <a:buFont typeface="Arial" pitchFamily="34" charset="0"/>
              <a:buChar char="•"/>
            </a:pPr>
            <a:r>
              <a:rPr lang="en-US" dirty="0" smtClean="0"/>
              <a:t>Each controller (CTL) contains:</a:t>
            </a:r>
          </a:p>
          <a:p>
            <a:pPr marL="450850" lvl="1" indent="-228600">
              <a:buFont typeface="Arial" pitchFamily="34" charset="0"/>
              <a:buChar char="•"/>
            </a:pPr>
            <a:r>
              <a:rPr lang="en-US" dirty="0" smtClean="0"/>
              <a:t> One Main Module (1 x ASIC, up to 8 x Cache DIMMs, Flash</a:t>
            </a:r>
            <a:r>
              <a:rPr lang="en-US" baseline="0" dirty="0" smtClean="0"/>
              <a:t> memory module for Cache backup, Battery backup for Flash</a:t>
            </a:r>
            <a:r>
              <a:rPr lang="en-US" dirty="0" smtClean="0"/>
              <a:t>)</a:t>
            </a:r>
          </a:p>
          <a:p>
            <a:pPr marL="450850" lvl="1" indent="-228600">
              <a:buFont typeface="Arial" pitchFamily="34" charset="0"/>
              <a:buChar char="•"/>
            </a:pPr>
            <a:r>
              <a:rPr lang="en-US" dirty="0" smtClean="0"/>
              <a:t> One</a:t>
            </a:r>
            <a:r>
              <a:rPr lang="en-US" baseline="0" dirty="0" smtClean="0"/>
              <a:t> Microprocessor Module (1 x 8 core CPU and CPU cache)</a:t>
            </a:r>
          </a:p>
          <a:p>
            <a:pPr marL="450850" lvl="1" indent="-228600">
              <a:buFont typeface="Arial" pitchFamily="34" charset="0"/>
              <a:buChar char="•"/>
            </a:pPr>
            <a:r>
              <a:rPr lang="en-US" baseline="0" dirty="0" smtClean="0"/>
              <a:t> One Switch</a:t>
            </a:r>
          </a:p>
          <a:p>
            <a:pPr marL="450850" lvl="1" indent="-228600">
              <a:buFont typeface="Arial" pitchFamily="34" charset="0"/>
              <a:buChar char="•"/>
            </a:pPr>
            <a:r>
              <a:rPr lang="en-US" baseline="0" dirty="0" smtClean="0"/>
              <a:t> Interface Modules:</a:t>
            </a:r>
          </a:p>
          <a:p>
            <a:pPr marL="685800" lvl="3" indent="-228600">
              <a:buFont typeface="Arial" pitchFamily="34" charset="0"/>
              <a:buChar char="•"/>
            </a:pPr>
            <a:r>
              <a:rPr lang="en-US" baseline="0" dirty="0" smtClean="0"/>
              <a:t>Diskless Configuration:  max 6 x Host I/O Interface Modules (for 8Gbps FC, up to 24 x FE ports per CTL)</a:t>
            </a:r>
          </a:p>
          <a:p>
            <a:pPr marL="685800" lvl="3" indent="-228600">
              <a:buFont typeface="Arial" pitchFamily="34" charset="0"/>
              <a:buChar char="•"/>
            </a:pPr>
            <a:r>
              <a:rPr lang="en-US" baseline="0" dirty="0" smtClean="0"/>
              <a:t>Internal Disk Configuration: max 4 x Host I/O Interface Modules and max 2 x Backend I/O Interface Modules per CTL 8Gbs FC example:  up to 16 x Host ports per CTL up to 4 x SAS 6Gbps Backend ports per CTL (up to 16 SAS WL per CTL)</a:t>
            </a:r>
          </a:p>
          <a:p>
            <a:pPr marL="450850" lvl="1" indent="-228600">
              <a:buFont typeface="Arial" pitchFamily="34" charset="0"/>
              <a:buChar char="•"/>
            </a:pPr>
            <a:r>
              <a:rPr lang="en-US" dirty="0" smtClean="0"/>
              <a:t> One Switching Power Supply and Fan</a:t>
            </a:r>
          </a:p>
          <a:p>
            <a:pPr marL="450850" lvl="1" indent="-228600">
              <a:buFont typeface="Arial" pitchFamily="34" charset="0"/>
              <a:buChar char="•"/>
            </a:pPr>
            <a:r>
              <a:rPr lang="en-US" dirty="0" smtClean="0"/>
              <a:t> Service Processor (SVP):  Only single SVP is supported HUS-VM</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pPr marL="0" indent="0">
              <a:buNone/>
            </a:pP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lvl="0"/>
            <a:r>
              <a:rPr lang="en-US" dirty="0" smtClean="0"/>
              <a:t>The core storage virtualization controller design is based on the Intel Xeon (Sandybridge) processor which is an 8 core design on dual blades in our 5U control chassis. </a:t>
            </a:r>
          </a:p>
          <a:p>
            <a:pPr lvl="0"/>
            <a:r>
              <a:rPr lang="en-US" dirty="0" smtClean="0"/>
              <a:t>We will offer both 2.5” and 3.5” HDD and SSD drive options in either a 2U 24 SSF drive tray and 4U 48 LFF drive tray for up to 1,152 drives which may be mixed within the system.</a:t>
            </a:r>
          </a:p>
          <a:p>
            <a:pPr lvl="0"/>
            <a:r>
              <a:rPr lang="en-US" dirty="0" smtClean="0"/>
              <a:t>Cache size will be 128GB at GA and increased to 256GB at the second update within 6 months.</a:t>
            </a:r>
          </a:p>
          <a:p>
            <a:pPr lvl="0"/>
            <a:r>
              <a:rPr lang="en-US" dirty="0" smtClean="0"/>
              <a:t>The front end host I/O ports are up to 32 8Gb fibre channel ports. We plan to offer both 10Gb iSCSI and FCoE at our v02 release.</a:t>
            </a:r>
          </a:p>
          <a:p>
            <a:pPr lvl="0"/>
            <a:r>
              <a:rPr lang="en-US" dirty="0" smtClean="0"/>
              <a:t>The back end storage I/O ports are up to 32 6Gb SAS, 8x4 wide lanes.</a:t>
            </a:r>
          </a:p>
          <a:p>
            <a:pPr lvl="0"/>
            <a:r>
              <a:rPr lang="en-US" dirty="0" smtClean="0"/>
              <a:t>Initial shipments will be housed in HDS racks, but a universal rail kit will be made available for mounting in standard racks.</a:t>
            </a:r>
          </a:p>
          <a:p>
            <a:pPr lvl="0"/>
            <a:r>
              <a:rPr lang="en-US" dirty="0" smtClean="0"/>
              <a:t>Our performance targets are 150,000 random mixed SPC-1 IOPS and 11GB/sec sequential transfer rate. Random reads target is 240,000 IOPS.</a:t>
            </a:r>
          </a:p>
          <a:p>
            <a:pPr lvl="1"/>
            <a:endParaRPr lang="en-US" dirty="0"/>
          </a:p>
        </p:txBody>
      </p:sp>
      <p:sp>
        <p:nvSpPr>
          <p:cNvPr id="5" name="Slide Image Placeholder 4"/>
          <p:cNvSpPr>
            <a:spLocks noGrp="1" noRot="1" noChangeAspect="1"/>
          </p:cNvSpPr>
          <p:nvPr>
            <p:ph type="sldImg"/>
          </p:nvPr>
        </p:nvSpPr>
        <p:spPr>
          <a:xfrm>
            <a:off x="1295400" y="849313"/>
            <a:ext cx="4267200" cy="3200400"/>
          </a:xfr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pPr marL="228600" indent="-228600">
              <a:buFont typeface="Arial" pitchFamily="34" charset="0"/>
              <a:buChar char="•"/>
            </a:pPr>
            <a:r>
              <a:rPr lang="en-US" dirty="0" smtClean="0"/>
              <a:t>The minimum number of drives for a HUS-VM</a:t>
            </a:r>
            <a:r>
              <a:rPr lang="en-US" baseline="0" dirty="0" smtClean="0"/>
              <a:t> subsystem as follows:</a:t>
            </a:r>
          </a:p>
          <a:p>
            <a:pPr marL="568325" lvl="1" indent="-228600">
              <a:buFont typeface="Arial" pitchFamily="34" charset="0"/>
              <a:buChar char="•"/>
            </a:pPr>
            <a:r>
              <a:rPr lang="en-US" baseline="0" dirty="0" smtClean="0"/>
              <a:t>Internal Drives Used:  4 minimum in the first drive tray</a:t>
            </a:r>
          </a:p>
          <a:p>
            <a:pPr marL="568325" lvl="1" indent="-228600">
              <a:buFont typeface="Arial" pitchFamily="34" charset="0"/>
              <a:buChar char="•"/>
            </a:pPr>
            <a:r>
              <a:rPr lang="en-US" baseline="0" dirty="0" smtClean="0"/>
              <a:t>External Only (Diskless): 0 internal drives required</a:t>
            </a:r>
          </a:p>
          <a:p>
            <a:pPr marL="228600" lvl="0" indent="-228600">
              <a:buFont typeface="Arial" pitchFamily="34" charset="0"/>
              <a:buChar char="•"/>
            </a:pPr>
            <a:r>
              <a:rPr lang="en-US" baseline="0" dirty="0" smtClean="0"/>
              <a:t>RAID Groups can be defined from drives located anywhere within the subsystem (internal drives). </a:t>
            </a:r>
          </a:p>
          <a:p>
            <a:pPr marL="568325" lvl="1" indent="-228600">
              <a:buFont typeface="Arial" pitchFamily="34" charset="0"/>
              <a:buChar char="•"/>
            </a:pPr>
            <a:r>
              <a:rPr lang="en-US" baseline="0" dirty="0" smtClean="0"/>
              <a:t>This is also known as “HDD Roaming” or “Free Drive Location”.</a:t>
            </a:r>
          </a:p>
          <a:p>
            <a:pPr marL="568325" lvl="1" indent="-228600">
              <a:buFont typeface="Arial" pitchFamily="34" charset="0"/>
              <a:buChar char="•"/>
            </a:pPr>
            <a:r>
              <a:rPr lang="en-US" baseline="0" dirty="0" smtClean="0"/>
              <a:t>Drive intermix between internal and external storage is not supported for RAID Group definitions.</a:t>
            </a:r>
          </a:p>
          <a:p>
            <a:pPr marL="228600" lvl="0" indent="-228600">
              <a:buFont typeface="Arial" pitchFamily="34" charset="0"/>
              <a:buChar char="•"/>
            </a:pPr>
            <a:r>
              <a:rPr lang="en-US" baseline="0" dirty="0" smtClean="0"/>
              <a:t>Spare Drives can be located anywhere within the subsystem (internal drives).  Larger capacity drives of the same type (SAS or MLC) can be used to spare small capacity drives of the same type.</a:t>
            </a:r>
          </a:p>
          <a:p>
            <a:pPr marL="568325" lvl="1" indent="-228600">
              <a:buFont typeface="Arial" pitchFamily="34" charset="0"/>
              <a:buChar char="•"/>
            </a:pPr>
            <a:r>
              <a:rPr lang="en-US" baseline="0" dirty="0" smtClean="0"/>
              <a:t>For example, a 900GB SAS 10K can be used to spare both 900GB 10K and 600GB 10K.</a:t>
            </a:r>
          </a:p>
          <a:p>
            <a:pPr marL="568325" lvl="1" indent="-228600">
              <a:buFont typeface="Arial" pitchFamily="34" charset="0"/>
              <a:buChar char="•"/>
            </a:pPr>
            <a:r>
              <a:rPr lang="en-US" baseline="0" dirty="0" smtClean="0"/>
              <a:t>While it is also possible to use a 900GB 10K to spare a 300GB 15K, it is not recommended for most cases due to possible performance imbalance in the 300GB 15K RAID Group.</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fontScale="77500" lnSpcReduction="20000"/>
          </a:bodyPr>
          <a:lstStyle/>
          <a:p>
            <a:r>
              <a:rPr lang="en-US" b="0" dirty="0" smtClean="0"/>
              <a:t>HUS-VM gains the enterprise software technology from the VSP.</a:t>
            </a:r>
          </a:p>
          <a:p>
            <a:r>
              <a:rPr lang="en-US" b="0" dirty="0" smtClean="0"/>
              <a:t>Storage virtualization includes our Universal Volume Manager which will support 16,000 logical devices for a total of 64PB external fibre channel storage and allow for a single LUN capacity up to 60TB</a:t>
            </a:r>
          </a:p>
          <a:p>
            <a:r>
              <a:rPr lang="en-US" b="0" dirty="0" smtClean="0"/>
              <a:t>Hitachi Dynamic Provisioning allows for creation of up to 128 pools with </a:t>
            </a:r>
          </a:p>
          <a:p>
            <a:r>
              <a:rPr lang="en-US" b="0" dirty="0" smtClean="0"/>
              <a:t>Hitachi Dynamic Tiering for 3 tiers/pool including external tiered storage.</a:t>
            </a:r>
          </a:p>
          <a:p>
            <a:r>
              <a:rPr lang="en-US" b="0" dirty="0" smtClean="0"/>
              <a:t>Disaster recovery includes TrueCopy for synchronous replication participating with multiple generations of Hitachi Storage and Universal Replicator for asynchronous multi-generation, multi-site replication.</a:t>
            </a:r>
          </a:p>
          <a:p>
            <a:r>
              <a:rPr lang="en-US" b="0" dirty="0" smtClean="0"/>
              <a:t>Data migration is performed using our virtualization technology. </a:t>
            </a:r>
          </a:p>
          <a:p>
            <a:r>
              <a:rPr lang="en-US" b="0" dirty="0" smtClean="0"/>
              <a:t>Virtual Partition Manager provides you with the ability to securely partition multiple tenants.</a:t>
            </a:r>
          </a:p>
          <a:p>
            <a:r>
              <a:rPr lang="en-US" b="0" dirty="0" smtClean="0"/>
              <a:t>Backup functions include ShadowImage high-speed, non-disruptive, full volume RAID-protected local mirroring and point-in-time replication for nearly instant point-in-time recovery and Copy On Write point-in-time virtual volume snapshots to easily copy data to local or remote locations for test and development or other data repurposing needs.</a:t>
            </a:r>
          </a:p>
          <a:p>
            <a:r>
              <a:rPr lang="en-US" b="0" dirty="0" smtClean="0"/>
              <a:t>Security functions are also inherited from VSP including external authentication, RADIUS integration, external key management, role-based access control, audit logging.</a:t>
            </a:r>
          </a:p>
          <a:p>
            <a:r>
              <a:rPr lang="en-US" b="0" dirty="0" smtClean="0"/>
              <a:t>Encryption is planned for an onboard enhancement in a future release.</a:t>
            </a:r>
          </a:p>
          <a:p>
            <a:endParaRPr lang="en-US" b="0" dirty="0"/>
          </a:p>
        </p:txBody>
      </p:sp>
      <p:sp>
        <p:nvSpPr>
          <p:cNvPr id="4" name="Date Placeholder 3"/>
          <p:cNvSpPr>
            <a:spLocks noGrp="1"/>
          </p:cNvSpPr>
          <p:nvPr>
            <p:ph type="dt" idx="10"/>
          </p:nvPr>
        </p:nvSpPr>
        <p:spPr>
          <a:xfrm>
            <a:off x="3884852" y="0"/>
            <a:ext cx="2971593" cy="457200"/>
          </a:xfrm>
          <a:prstGeom prst="rect">
            <a:avLst/>
          </a:prstGeom>
        </p:spPr>
        <p:txBody>
          <a:bodyPr lIns="89940" tIns="44970" rIns="89940" bIns="44970"/>
          <a:lstStyle/>
          <a:p>
            <a:fld id="{B6F74776-CDFF-4E82-988B-144FA7A0E31F}" type="datetime1">
              <a:rPr lang="en-US" smtClean="0"/>
              <a:pPr/>
              <a:t>1/9/13</a:t>
            </a:fld>
            <a:endParaRPr lang="en-US" dirty="0"/>
          </a:p>
        </p:txBody>
      </p:sp>
      <p:sp>
        <p:nvSpPr>
          <p:cNvPr id="5" name="Slide Number Placeholder 4"/>
          <p:cNvSpPr>
            <a:spLocks noGrp="1"/>
          </p:cNvSpPr>
          <p:nvPr>
            <p:ph type="sldNum" sz="quarter" idx="11"/>
          </p:nvPr>
        </p:nvSpPr>
        <p:spPr>
          <a:xfrm>
            <a:off x="3884852" y="8685235"/>
            <a:ext cx="2971593" cy="457200"/>
          </a:xfrm>
          <a:prstGeom prst="rect">
            <a:avLst/>
          </a:prstGeom>
        </p:spPr>
        <p:txBody>
          <a:bodyPr lIns="89940" tIns="44970" rIns="89940" bIns="44970"/>
          <a:lstStyle/>
          <a:p>
            <a:fld id="{38260107-EE8F-4BBE-BAB2-4A28DA7C1001}" type="slidenum">
              <a:rPr lang="en-US" smtClean="0"/>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dt" sz="quarter" idx="1"/>
          </p:nvPr>
        </p:nvSpPr>
        <p:spPr>
          <a:xfrm>
            <a:off x="3884853" y="1"/>
            <a:ext cx="2971593" cy="455635"/>
          </a:xfrm>
          <a:prstGeom prst="rect">
            <a:avLst/>
          </a:prstGeom>
          <a:noFill/>
        </p:spPr>
        <p:txBody>
          <a:bodyPr lIns="89933" tIns="44967" rIns="89933" bIns="44967"/>
          <a:lstStyle/>
          <a:p>
            <a:fld id="{AC0796B2-B9D0-4AE6-9A61-1E53689B82CA}" type="datetime1">
              <a:rPr lang="en-US">
                <a:solidFill>
                  <a:srgbClr val="000000"/>
                </a:solidFill>
              </a:rPr>
              <a:pPr/>
              <a:t>1/9/13</a:t>
            </a:fld>
            <a:endParaRPr lang="en-US">
              <a:solidFill>
                <a:srgbClr val="000000"/>
              </a:solidFill>
            </a:endParaRPr>
          </a:p>
        </p:txBody>
      </p:sp>
      <p:sp>
        <p:nvSpPr>
          <p:cNvPr id="67587" name="Rectangle 7"/>
          <p:cNvSpPr>
            <a:spLocks noGrp="1" noChangeArrowheads="1"/>
          </p:cNvSpPr>
          <p:nvPr>
            <p:ph type="sldNum" sz="quarter" idx="5"/>
          </p:nvPr>
        </p:nvSpPr>
        <p:spPr>
          <a:xfrm>
            <a:off x="3884853" y="8686801"/>
            <a:ext cx="2971593" cy="455635"/>
          </a:xfrm>
          <a:prstGeom prst="rect">
            <a:avLst/>
          </a:prstGeom>
          <a:noFill/>
        </p:spPr>
        <p:txBody>
          <a:bodyPr lIns="89933" tIns="44967" rIns="89933" bIns="44967"/>
          <a:lstStyle/>
          <a:p>
            <a:fld id="{94B49D22-C3E3-4803-89E2-A4360123E225}" type="slidenum">
              <a:rPr lang="en-US">
                <a:solidFill>
                  <a:srgbClr val="000000"/>
                </a:solidFill>
              </a:rPr>
              <a:pPr/>
              <a:t>22</a:t>
            </a:fld>
            <a:endParaRPr lang="en-US">
              <a:solidFill>
                <a:srgbClr val="000000"/>
              </a:solidFill>
            </a:endParaRPr>
          </a:p>
        </p:txBody>
      </p:sp>
      <p:sp>
        <p:nvSpPr>
          <p:cNvPr id="67588" name="Rectangle 2"/>
          <p:cNvSpPr>
            <a:spLocks noGrp="1" noRot="1" noChangeAspect="1" noChangeArrowheads="1" noTextEdit="1"/>
          </p:cNvSpPr>
          <p:nvPr>
            <p:ph type="sldImg"/>
          </p:nvPr>
        </p:nvSpPr>
        <p:spPr>
          <a:xfrm>
            <a:off x="1147763" y="688975"/>
            <a:ext cx="4565650" cy="3425825"/>
          </a:xfrm>
          <a:ln/>
        </p:spPr>
      </p:sp>
      <p:sp>
        <p:nvSpPr>
          <p:cNvPr id="67589" name="Rectangle 3"/>
          <p:cNvSpPr>
            <a:spLocks noGrp="1" noChangeArrowheads="1"/>
          </p:cNvSpPr>
          <p:nvPr>
            <p:ph type="body" idx="1"/>
          </p:nvPr>
        </p:nvSpPr>
        <p:spPr>
          <a:noFill/>
          <a:ln/>
        </p:spPr>
        <p:txBody>
          <a:bodyPr/>
          <a:lstStyle/>
          <a:p>
            <a:pPr eaLnBrk="1" hangingPunct="1"/>
            <a:endParaRPr lang="en-A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5400" y="849313"/>
            <a:ext cx="4267200" cy="3200400"/>
          </a:xfrm>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a:xfrm>
            <a:off x="3884988" y="0"/>
            <a:ext cx="2971431" cy="457779"/>
          </a:xfrm>
          <a:prstGeom prst="rect">
            <a:avLst/>
          </a:prstGeom>
        </p:spPr>
        <p:txBody>
          <a:bodyPr lIns="86530" tIns="43265" rIns="86530" bIns="43265"/>
          <a:lstStyle/>
          <a:p>
            <a:fld id="{8E2DACBD-530F-450D-9458-9F1DCE33AB9D}" type="datetime1">
              <a:rPr lang="en-US" smtClean="0"/>
              <a:pPr/>
              <a:t>1/9/13</a:t>
            </a:fld>
            <a:endParaRPr lang="en-US" dirty="0"/>
          </a:p>
        </p:txBody>
      </p:sp>
      <p:sp>
        <p:nvSpPr>
          <p:cNvPr id="5" name="Slide Number Placeholder 4"/>
          <p:cNvSpPr>
            <a:spLocks noGrp="1"/>
          </p:cNvSpPr>
          <p:nvPr>
            <p:ph type="sldNum" sz="quarter" idx="11"/>
          </p:nvPr>
        </p:nvSpPr>
        <p:spPr>
          <a:xfrm>
            <a:off x="3884988" y="8684773"/>
            <a:ext cx="2971431" cy="457779"/>
          </a:xfrm>
          <a:prstGeom prst="rect">
            <a:avLst/>
          </a:prstGeom>
        </p:spPr>
        <p:txBody>
          <a:bodyPr lIns="86530" tIns="43265" rIns="86530" bIns="43265"/>
          <a:lstStyle/>
          <a:p>
            <a:fld id="{1093F853-CE14-43D4-9AD7-6F7E411B119F}" type="slidenum">
              <a:rPr lang="en-US" smtClean="0"/>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ptional">
    <p:spTree>
      <p:nvGrpSpPr>
        <p:cNvPr id="1" name=""/>
        <p:cNvGrpSpPr/>
        <p:nvPr/>
      </p:nvGrpSpPr>
      <p:grpSpPr>
        <a:xfrm>
          <a:off x="0" y="0"/>
          <a:ext cx="0" cy="0"/>
          <a:chOff x="0" y="0"/>
          <a:chExt cx="0" cy="0"/>
        </a:xfrm>
      </p:grpSpPr>
      <p:sp>
        <p:nvSpPr>
          <p:cNvPr id="40" name="Title 1"/>
          <p:cNvSpPr>
            <a:spLocks noGrp="1"/>
          </p:cNvSpPr>
          <p:nvPr>
            <p:ph type="ctrTitle" hasCustomPrompt="1"/>
          </p:nvPr>
        </p:nvSpPr>
        <p:spPr>
          <a:xfrm>
            <a:off x="457201" y="2468880"/>
            <a:ext cx="7207882" cy="1470025"/>
          </a:xfrm>
        </p:spPr>
        <p:txBody>
          <a:bodyPr anchor="b">
            <a:noAutofit/>
          </a:bodyPr>
          <a:lstStyle>
            <a:lvl1pPr>
              <a:lnSpc>
                <a:spcPct val="70000"/>
              </a:lnSpc>
              <a:defRPr sz="5400" baseline="0">
                <a:solidFill>
                  <a:schemeClr val="accent4"/>
                </a:solidFill>
                <a:latin typeface="+mj-lt"/>
              </a:defRPr>
            </a:lvl1pPr>
          </a:lstStyle>
          <a:p>
            <a:r>
              <a:rPr lang="en-US" dirty="0" smtClean="0"/>
              <a:t>Title Placeholder</a:t>
            </a:r>
            <a:endParaRPr lang="en-US" dirty="0"/>
          </a:p>
        </p:txBody>
      </p:sp>
      <p:sp>
        <p:nvSpPr>
          <p:cNvPr id="41" name="Subtitle 2"/>
          <p:cNvSpPr>
            <a:spLocks noGrp="1"/>
          </p:cNvSpPr>
          <p:nvPr>
            <p:ph type="subTitle" idx="1" hasCustomPrompt="1"/>
          </p:nvPr>
        </p:nvSpPr>
        <p:spPr>
          <a:xfrm>
            <a:off x="457201" y="4035790"/>
            <a:ext cx="7207882" cy="443198"/>
          </a:xfrm>
          <a:prstGeom prst="rect">
            <a:avLst/>
          </a:prstGeom>
        </p:spPr>
        <p:txBody>
          <a:bodyPr/>
          <a:lstStyle>
            <a:lvl1pPr marL="0" indent="0" algn="l">
              <a:lnSpc>
                <a:spcPct val="95000"/>
              </a:lnSpc>
              <a:buNone/>
              <a:defRPr sz="2400" cap="all" baseline="0">
                <a:solidFill>
                  <a:srgbClr val="6D6E7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PLACEHOLDER</a:t>
            </a:r>
            <a:endParaRPr lang="en-US" dirty="0"/>
          </a:p>
        </p:txBody>
      </p:sp>
      <p:sp>
        <p:nvSpPr>
          <p:cNvPr id="38" name="TextBox 37"/>
          <p:cNvSpPr txBox="1"/>
          <p:nvPr userDrawn="1"/>
        </p:nvSpPr>
        <p:spPr>
          <a:xfrm>
            <a:off x="5320916" y="6593443"/>
            <a:ext cx="3783408" cy="246221"/>
          </a:xfrm>
          <a:prstGeom prst="rect">
            <a:avLst/>
          </a:prstGeom>
          <a:noFill/>
        </p:spPr>
        <p:txBody>
          <a:bodyPr wrap="none" rtlCol="0">
            <a:spAutoFit/>
          </a:bodyPr>
          <a:lstStyle/>
          <a:p>
            <a:pPr algn="r"/>
            <a:r>
              <a:rPr lang="en-US" sz="1000" dirty="0" smtClean="0">
                <a:solidFill>
                  <a:schemeClr val="bg2"/>
                </a:solidFill>
                <a:latin typeface="+mj-lt"/>
              </a:rPr>
              <a:t>© Hitachi Data Systems Corporation 2011. All Rights Reserved.</a:t>
            </a:r>
          </a:p>
        </p:txBody>
      </p:sp>
      <p:sp>
        <p:nvSpPr>
          <p:cNvPr id="44" name="TextBox 43"/>
          <p:cNvSpPr txBox="1"/>
          <p:nvPr userDrawn="1"/>
        </p:nvSpPr>
        <p:spPr>
          <a:xfrm>
            <a:off x="9525" y="6593443"/>
            <a:ext cx="341760" cy="246221"/>
          </a:xfrm>
          <a:prstGeom prst="rect">
            <a:avLst/>
          </a:prstGeom>
          <a:noFill/>
        </p:spPr>
        <p:txBody>
          <a:bodyPr wrap="none" rtlCol="0">
            <a:spAutoFit/>
          </a:bodyPr>
          <a:lstStyle/>
          <a:p>
            <a:pPr algn="l"/>
            <a:fld id="{111F478C-84AE-4601-9BE4-60468A3A6C06}" type="slidenum">
              <a:rPr lang="en-US" sz="1000" smtClean="0">
                <a:solidFill>
                  <a:schemeClr val="bg2"/>
                </a:solidFill>
                <a:latin typeface="+mj-lt"/>
              </a:rPr>
              <a:pPr algn="l"/>
              <a:t>‹#›</a:t>
            </a:fld>
            <a:endParaRPr lang="en-US" sz="1000" dirty="0">
              <a:solidFill>
                <a:schemeClr val="bg2"/>
              </a:solidFill>
              <a:latin typeface="+mj-lt"/>
            </a:endParaRPr>
          </a:p>
        </p:txBody>
      </p:sp>
      <p:sp>
        <p:nvSpPr>
          <p:cNvPr id="42" name="Rectangle 38"/>
          <p:cNvSpPr>
            <a:spLocks noChangeArrowheads="1"/>
          </p:cNvSpPr>
          <p:nvPr userDrawn="1"/>
        </p:nvSpPr>
        <p:spPr bwMode="auto">
          <a:xfrm flipH="1">
            <a:off x="1588" y="0"/>
            <a:ext cx="7527925" cy="1152525"/>
          </a:xfrm>
          <a:prstGeom prst="rect">
            <a:avLst/>
          </a:prstGeom>
          <a:solidFill>
            <a:srgbClr val="D9D9D9"/>
          </a:solidFill>
          <a:ln w="9525">
            <a:noFill/>
            <a:miter lim="800000"/>
            <a:headEnd/>
            <a:tailEnd/>
          </a:ln>
          <a:effectLst/>
        </p:spPr>
        <p:txBody>
          <a:bodyPr wrap="none" lIns="90000" tIns="46800" rIns="90000" bIns="468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43" name="Rectangle 39"/>
          <p:cNvSpPr>
            <a:spLocks noChangeArrowheads="1"/>
          </p:cNvSpPr>
          <p:nvPr userDrawn="1"/>
        </p:nvSpPr>
        <p:spPr bwMode="auto">
          <a:xfrm>
            <a:off x="0" y="1152525"/>
            <a:ext cx="9144000" cy="238125"/>
          </a:xfrm>
          <a:prstGeom prst="rect">
            <a:avLst/>
          </a:prstGeom>
          <a:solidFill>
            <a:srgbClr val="B3B3B3"/>
          </a:solidFill>
          <a:ln w="9525">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45" name="Rectangle 41"/>
          <p:cNvSpPr>
            <a:spLocks noChangeArrowheads="1"/>
          </p:cNvSpPr>
          <p:nvPr userDrawn="1"/>
        </p:nvSpPr>
        <p:spPr bwMode="auto">
          <a:xfrm>
            <a:off x="6892326" y="1152525"/>
            <a:ext cx="2257425" cy="238125"/>
          </a:xfrm>
          <a:prstGeom prst="rect">
            <a:avLst/>
          </a:prstGeom>
          <a:solidFill>
            <a:srgbClr val="FD0014"/>
          </a:solidFill>
          <a:ln w="9525">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47" name="AutoShape 42"/>
          <p:cNvSpPr>
            <a:spLocks noChangeAspect="1" noChangeArrowheads="1" noTextEdit="1"/>
          </p:cNvSpPr>
          <p:nvPr userDrawn="1"/>
        </p:nvSpPr>
        <p:spPr bwMode="auto">
          <a:xfrm>
            <a:off x="5726" y="0"/>
            <a:ext cx="9163673" cy="138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48" name="Rectangle 46"/>
          <p:cNvSpPr>
            <a:spLocks noChangeArrowheads="1"/>
          </p:cNvSpPr>
          <p:nvPr userDrawn="1"/>
        </p:nvSpPr>
        <p:spPr bwMode="auto">
          <a:xfrm>
            <a:off x="5727" y="1153824"/>
            <a:ext cx="6911272" cy="23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49" name="AutoShape 42"/>
          <p:cNvSpPr>
            <a:spLocks noChangeAspect="1" noChangeArrowheads="1" noTextEdit="1"/>
          </p:cNvSpPr>
          <p:nvPr userDrawn="1"/>
        </p:nvSpPr>
        <p:spPr bwMode="auto">
          <a:xfrm>
            <a:off x="0" y="0"/>
            <a:ext cx="9168828" cy="138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50" name="AutoShape 42"/>
          <p:cNvSpPr>
            <a:spLocks noChangeAspect="1" noChangeArrowheads="1" noTextEdit="1"/>
          </p:cNvSpPr>
          <p:nvPr userDrawn="1"/>
        </p:nvSpPr>
        <p:spPr bwMode="auto">
          <a:xfrm>
            <a:off x="-1" y="0"/>
            <a:ext cx="9143429" cy="138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51" name="Rectangle 46"/>
          <p:cNvSpPr>
            <a:spLocks noChangeArrowheads="1"/>
          </p:cNvSpPr>
          <p:nvPr userDrawn="1"/>
        </p:nvSpPr>
        <p:spPr bwMode="auto">
          <a:xfrm>
            <a:off x="0" y="1153824"/>
            <a:ext cx="6896004" cy="23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pic>
        <p:nvPicPr>
          <p:cNvPr id="52" name="Picture 3"/>
          <p:cNvPicPr>
            <a:picLocks noChangeAspect="1" noChangeArrowheads="1"/>
          </p:cNvPicPr>
          <p:nvPr userDrawn="1"/>
        </p:nvPicPr>
        <p:blipFill>
          <a:blip r:embed="rId2" cstate="email">
            <a:lum bright="25000"/>
            <a:extLst>
              <a:ext uri="{28A0092B-C50C-407E-A947-70E740481C1C}">
                <a14:useLocalDpi xmlns:a14="http://schemas.microsoft.com/office/drawing/2010/main" val="0"/>
              </a:ext>
            </a:extLst>
          </a:blip>
          <a:srcRect/>
          <a:stretch>
            <a:fillRect/>
          </a:stretch>
        </p:blipFill>
        <p:spPr bwMode="auto">
          <a:xfrm>
            <a:off x="270483" y="479356"/>
            <a:ext cx="3040241" cy="304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descr="CSlogo.png"/>
          <p:cNvPicPr>
            <a:picLocks noChangeAspect="1"/>
          </p:cNvPicPr>
          <p:nvPr userDrawn="1"/>
        </p:nvPicPr>
        <p:blipFill>
          <a:blip r:embed="rId3" cstate="print"/>
          <a:srcRect t="1234"/>
          <a:stretch>
            <a:fillRect/>
          </a:stretch>
        </p:blipFill>
        <p:spPr>
          <a:xfrm>
            <a:off x="6890611" y="0"/>
            <a:ext cx="2258568" cy="1152525"/>
          </a:xfrm>
          <a:prstGeom prst="rect">
            <a:avLst/>
          </a:prstGeom>
        </p:spPr>
      </p:pic>
    </p:spTree>
    <p:extLst>
      <p:ext uri="{BB962C8B-B14F-4D97-AF65-F5344CB8AC3E}">
        <p14:creationId xmlns:p14="http://schemas.microsoft.com/office/powerpoint/2010/main" val="310903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US" dirty="0" smtClean="0"/>
              <a:t>title placeholder</a:t>
            </a:r>
            <a:endParaRPr lang="en-US" dirty="0"/>
          </a:p>
        </p:txBody>
      </p:sp>
      <p:sp>
        <p:nvSpPr>
          <p:cNvPr id="3" name="Content Placeholder 2"/>
          <p:cNvSpPr>
            <a:spLocks noGrp="1"/>
          </p:cNvSpPr>
          <p:nvPr>
            <p:ph idx="1"/>
          </p:nvPr>
        </p:nvSpPr>
        <p:spPr>
          <a:xfrm>
            <a:off x="457200" y="1490472"/>
            <a:ext cx="8229600" cy="2112886"/>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2"/>
          <p:cNvSpPr>
            <a:spLocks noGrp="1"/>
          </p:cNvSpPr>
          <p:nvPr>
            <p:ph type="body" idx="13" hasCustomPrompt="1"/>
          </p:nvPr>
        </p:nvSpPr>
        <p:spPr>
          <a:xfrm>
            <a:off x="457200" y="981115"/>
            <a:ext cx="8229600" cy="369332"/>
          </a:xfrm>
          <a:prstGeom prst="rect">
            <a:avLst/>
          </a:prstGeom>
        </p:spPr>
        <p:txBody>
          <a:bodyPr anchor="t"/>
          <a:lstStyle>
            <a:lvl1pPr marL="0" indent="0">
              <a:buNone/>
              <a:defRPr sz="1800" b="0" cap="all" baseline="0">
                <a:solidFill>
                  <a:srgbClr val="6D6E7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Subtitle placeholder</a:t>
            </a:r>
          </a:p>
        </p:txBody>
      </p:sp>
    </p:spTree>
    <p:extLst>
      <p:ext uri="{BB962C8B-B14F-4D97-AF65-F5344CB8AC3E}">
        <p14:creationId xmlns:p14="http://schemas.microsoft.com/office/powerpoint/2010/main" val="25267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US" dirty="0" smtClean="0"/>
              <a:t>Title placeholder</a:t>
            </a:r>
            <a:endParaRPr lang="en-US" dirty="0"/>
          </a:p>
        </p:txBody>
      </p:sp>
    </p:spTree>
    <p:extLst>
      <p:ext uri="{BB962C8B-B14F-4D97-AF65-F5344CB8AC3E}">
        <p14:creationId xmlns:p14="http://schemas.microsoft.com/office/powerpoint/2010/main" val="51483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44"/>
            <a:ext cx="7093788" cy="731520"/>
          </a:xfrm>
        </p:spPr>
        <p:txBody>
          <a:bodyPr>
            <a:normAutofit/>
          </a:bodyPr>
          <a:lstStyle>
            <a:lvl1pPr>
              <a:defRPr sz="2400">
                <a:latin typeface="+mj-lt"/>
              </a:defRPr>
            </a:lvl1pPr>
          </a:lstStyle>
          <a:p>
            <a:r>
              <a:rPr lang="en-US" dirty="0" smtClean="0"/>
              <a:t>title placeholder</a:t>
            </a:r>
            <a:endParaRPr lang="en-US" dirty="0"/>
          </a:p>
        </p:txBody>
      </p:sp>
      <p:sp>
        <p:nvSpPr>
          <p:cNvPr id="9" name="Text Placeholder 2"/>
          <p:cNvSpPr>
            <a:spLocks noGrp="1"/>
          </p:cNvSpPr>
          <p:nvPr>
            <p:ph type="body" idx="13" hasCustomPrompt="1"/>
          </p:nvPr>
        </p:nvSpPr>
        <p:spPr>
          <a:xfrm>
            <a:off x="457200" y="981115"/>
            <a:ext cx="8229600" cy="369332"/>
          </a:xfrm>
          <a:prstGeom prst="rect">
            <a:avLst/>
          </a:prstGeom>
        </p:spPr>
        <p:txBody>
          <a:bodyPr anchor="t"/>
          <a:lstStyle>
            <a:lvl1pPr marL="0" indent="0">
              <a:buNone/>
              <a:defRPr sz="1800" b="0" cap="all" baseline="0">
                <a:solidFill>
                  <a:srgbClr val="6D6E7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Subtitle placeholder</a:t>
            </a:r>
          </a:p>
        </p:txBody>
      </p:sp>
      <p:sp>
        <p:nvSpPr>
          <p:cNvPr id="10" name="Media Placeholder 3"/>
          <p:cNvSpPr>
            <a:spLocks noGrp="1"/>
          </p:cNvSpPr>
          <p:nvPr>
            <p:ph type="media" sz="quarter" idx="16"/>
          </p:nvPr>
        </p:nvSpPr>
        <p:spPr>
          <a:xfrm>
            <a:off x="457200" y="1490663"/>
            <a:ext cx="8089900" cy="4525771"/>
          </a:xfrm>
          <a:noFill/>
          <a:effectLst>
            <a:outerShdw blurRad="50800" dist="38100" dir="5400000" algn="t" rotWithShape="0">
              <a:prstClr val="black">
                <a:alpha val="40000"/>
              </a:prstClr>
            </a:outerShdw>
          </a:effectLst>
        </p:spPr>
        <p:txBody>
          <a:bodyPr>
            <a:noAutofit/>
          </a:bodyPr>
          <a:lstStyle>
            <a:lvl1pPr>
              <a:defRPr>
                <a:latin typeface="+mj-lt"/>
              </a:defRPr>
            </a:lvl1pPr>
          </a:lstStyle>
          <a:p>
            <a:r>
              <a:rPr lang="en-US" dirty="0" smtClean="0"/>
              <a:t>Click icon to add media</a:t>
            </a:r>
            <a:endParaRPr lang="en-US" dirty="0"/>
          </a:p>
        </p:txBody>
      </p:sp>
    </p:spTree>
    <p:extLst>
      <p:ext uri="{BB962C8B-B14F-4D97-AF65-F5344CB8AC3E}">
        <p14:creationId xmlns:p14="http://schemas.microsoft.com/office/powerpoint/2010/main" val="226506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mj-lt"/>
              </a:defRPr>
            </a:lvl1pPr>
          </a:lstStyle>
          <a:p>
            <a:r>
              <a:rPr lang="en-US" dirty="0" smtClean="0"/>
              <a:t>title placeholder</a:t>
            </a:r>
            <a:endParaRPr lang="en-US" dirty="0"/>
          </a:p>
        </p:txBody>
      </p:sp>
      <p:sp>
        <p:nvSpPr>
          <p:cNvPr id="9" name="Text Placeholder 2"/>
          <p:cNvSpPr>
            <a:spLocks noGrp="1"/>
          </p:cNvSpPr>
          <p:nvPr>
            <p:ph type="body" idx="13" hasCustomPrompt="1"/>
          </p:nvPr>
        </p:nvSpPr>
        <p:spPr>
          <a:xfrm>
            <a:off x="457200" y="981115"/>
            <a:ext cx="8229600" cy="369332"/>
          </a:xfrm>
          <a:prstGeom prst="rect">
            <a:avLst/>
          </a:prstGeom>
        </p:spPr>
        <p:txBody>
          <a:bodyPr anchor="t"/>
          <a:lstStyle>
            <a:lvl1pPr marL="0" indent="0">
              <a:buNone/>
              <a:defRPr sz="1800" b="0" cap="all" baseline="0">
                <a:solidFill>
                  <a:srgbClr val="6D6E7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Subtitle placeholder</a:t>
            </a:r>
          </a:p>
        </p:txBody>
      </p:sp>
      <p:sp>
        <p:nvSpPr>
          <p:cNvPr id="5" name="Content Placeholder 2"/>
          <p:cNvSpPr>
            <a:spLocks noGrp="1"/>
          </p:cNvSpPr>
          <p:nvPr>
            <p:ph sz="half" idx="1"/>
          </p:nvPr>
        </p:nvSpPr>
        <p:spPr>
          <a:xfrm>
            <a:off x="457200" y="1490472"/>
            <a:ext cx="4038600" cy="2482218"/>
          </a:xfrm>
          <a:prstGeom prst="rect">
            <a:avLst/>
          </a:prstGeom>
        </p:spPr>
        <p:txBody>
          <a:bodyPr vert="horz" lIns="91440" tIns="45720" rIns="91440" bIns="45720" rtlCol="0">
            <a:spAutoFit/>
          </a:bodyPr>
          <a:lstStyle>
            <a:lvl1pPr>
              <a:defRPr lang="en-US" smtClean="0">
                <a:latin typeface="+mn-lt"/>
              </a:defRPr>
            </a:lvl1pPr>
            <a:lvl2pPr>
              <a:defRPr lang="en-US" smtClean="0">
                <a:latin typeface="+mn-lt"/>
              </a:defRPr>
            </a:lvl2pPr>
            <a:lvl3pPr>
              <a:defRPr lang="en-US" smtClean="0">
                <a:latin typeface="+mn-lt"/>
              </a:defRPr>
            </a:lvl3pPr>
            <a:lvl4pPr>
              <a:defRPr lang="en-US" smtClean="0">
                <a:latin typeface="+mn-lt"/>
              </a:defRPr>
            </a:lvl4pPr>
            <a:lvl5pPr>
              <a:defRPr lang="en-US">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7"/>
          <p:cNvSpPr>
            <a:spLocks noGrp="1"/>
          </p:cNvSpPr>
          <p:nvPr>
            <p:ph type="pic" sz="quarter" idx="15"/>
          </p:nvPr>
        </p:nvSpPr>
        <p:spPr>
          <a:xfrm>
            <a:off x="4648200" y="1490471"/>
            <a:ext cx="3898900" cy="4525963"/>
          </a:xfrm>
          <a:noFill/>
          <a:effectLst>
            <a:outerShdw blurRad="50800" dist="38100" dir="5400000" algn="t" rotWithShape="0">
              <a:prstClr val="black">
                <a:alpha val="40000"/>
              </a:prstClr>
            </a:outerShdw>
          </a:effectLst>
        </p:spPr>
        <p:txBody>
          <a:bodyPr/>
          <a:lstStyle/>
          <a:p>
            <a:r>
              <a:rPr lang="en-US" dirty="0" smtClean="0"/>
              <a:t>Click icon to add picture</a:t>
            </a:r>
            <a:endParaRPr lang="en-US" dirty="0"/>
          </a:p>
        </p:txBody>
      </p:sp>
    </p:spTree>
    <p:extLst>
      <p:ext uri="{BB962C8B-B14F-4D97-AF65-F5344CB8AC3E}">
        <p14:creationId xmlns:p14="http://schemas.microsoft.com/office/powerpoint/2010/main" val="138149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s">
    <p:spTree>
      <p:nvGrpSpPr>
        <p:cNvPr id="1" name=""/>
        <p:cNvGrpSpPr/>
        <p:nvPr/>
      </p:nvGrpSpPr>
      <p:grpSpPr>
        <a:xfrm>
          <a:off x="0" y="0"/>
          <a:ext cx="0" cy="0"/>
          <a:chOff x="0" y="0"/>
          <a:chExt cx="0" cy="0"/>
        </a:xfrm>
      </p:grpSpPr>
      <p:pic>
        <p:nvPicPr>
          <p:cNvPr id="35" name="Picture 3"/>
          <p:cNvPicPr>
            <a:picLocks noChangeAspect="1" noChangeArrowheads="1"/>
          </p:cNvPicPr>
          <p:nvPr userDrawn="1"/>
        </p:nvPicPr>
        <p:blipFill>
          <a:blip r:embed="rId2" cstate="email">
            <a:lum bright="25000"/>
            <a:extLst>
              <a:ext uri="{28A0092B-C50C-407E-A947-70E740481C1C}">
                <a14:useLocalDpi xmlns:a14="http://schemas.microsoft.com/office/drawing/2010/main" val="0"/>
              </a:ext>
            </a:extLst>
          </a:blip>
          <a:srcRect/>
          <a:stretch>
            <a:fillRect/>
          </a:stretch>
        </p:blipFill>
        <p:spPr bwMode="auto">
          <a:xfrm>
            <a:off x="346267" y="283179"/>
            <a:ext cx="2331720" cy="233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Title 1"/>
          <p:cNvSpPr>
            <a:spLocks noGrp="1"/>
          </p:cNvSpPr>
          <p:nvPr>
            <p:ph type="ctrTitle" hasCustomPrompt="1"/>
          </p:nvPr>
        </p:nvSpPr>
        <p:spPr>
          <a:xfrm>
            <a:off x="457201" y="2468880"/>
            <a:ext cx="7207882" cy="1470025"/>
          </a:xfrm>
        </p:spPr>
        <p:txBody>
          <a:bodyPr anchor="b">
            <a:noAutofit/>
          </a:bodyPr>
          <a:lstStyle>
            <a:lvl1pPr>
              <a:lnSpc>
                <a:spcPct val="90000"/>
              </a:lnSpc>
              <a:defRPr sz="5400" baseline="0">
                <a:solidFill>
                  <a:schemeClr val="accent4"/>
                </a:solidFill>
                <a:latin typeface="+mj-lt"/>
              </a:defRPr>
            </a:lvl1pPr>
          </a:lstStyle>
          <a:p>
            <a:r>
              <a:rPr lang="en-US" dirty="0" smtClean="0"/>
              <a:t>Title Placeholder</a:t>
            </a:r>
            <a:endParaRPr lang="en-US" dirty="0"/>
          </a:p>
        </p:txBody>
      </p:sp>
      <p:sp>
        <p:nvSpPr>
          <p:cNvPr id="39" name="TextBox 38"/>
          <p:cNvSpPr txBox="1"/>
          <p:nvPr userDrawn="1"/>
        </p:nvSpPr>
        <p:spPr>
          <a:xfrm>
            <a:off x="9525" y="6593443"/>
            <a:ext cx="322524" cy="246221"/>
          </a:xfrm>
          <a:prstGeom prst="rect">
            <a:avLst/>
          </a:prstGeom>
          <a:noFill/>
        </p:spPr>
        <p:txBody>
          <a:bodyPr wrap="none" rtlCol="0">
            <a:spAutoFit/>
          </a:bodyPr>
          <a:lstStyle/>
          <a:p>
            <a:pPr algn="l"/>
            <a:fld id="{111F478C-84AE-4601-9BE4-60468A3A6C06}" type="slidenum">
              <a:rPr lang="en-US" sz="1000" smtClean="0">
                <a:solidFill>
                  <a:schemeClr val="tx1">
                    <a:alpha val="50000"/>
                  </a:schemeClr>
                </a:solidFill>
              </a:rPr>
              <a:pPr algn="l"/>
              <a:t>‹#›</a:t>
            </a:fld>
            <a:endParaRPr lang="en-US" sz="1000" dirty="0">
              <a:solidFill>
                <a:schemeClr val="tx1">
                  <a:alpha val="50000"/>
                </a:schemeClr>
              </a:solidFill>
            </a:endParaRPr>
          </a:p>
        </p:txBody>
      </p:sp>
    </p:spTree>
    <p:extLst>
      <p:ext uri="{BB962C8B-B14F-4D97-AF65-F5344CB8AC3E}">
        <p14:creationId xmlns:p14="http://schemas.microsoft.com/office/powerpoint/2010/main" val="26075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Optional Title Slide">
    <p:spTree>
      <p:nvGrpSpPr>
        <p:cNvPr id="1" name=""/>
        <p:cNvGrpSpPr/>
        <p:nvPr/>
      </p:nvGrpSpPr>
      <p:grpSpPr>
        <a:xfrm>
          <a:off x="0" y="0"/>
          <a:ext cx="0" cy="0"/>
          <a:chOff x="0" y="0"/>
          <a:chExt cx="0" cy="0"/>
        </a:xfrm>
      </p:grpSpPr>
      <p:pic>
        <p:nvPicPr>
          <p:cNvPr id="43" name="Picture 42" descr="corporate_review_cov_6A0037.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1" y="1389888"/>
            <a:ext cx="9142858" cy="5468112"/>
          </a:xfrm>
          <a:prstGeom prst="rect">
            <a:avLst/>
          </a:prstGeom>
        </p:spPr>
      </p:pic>
      <p:sp>
        <p:nvSpPr>
          <p:cNvPr id="2" name="Title 1"/>
          <p:cNvSpPr>
            <a:spLocks noGrp="1"/>
          </p:cNvSpPr>
          <p:nvPr>
            <p:ph type="ctrTitle" hasCustomPrompt="1"/>
          </p:nvPr>
        </p:nvSpPr>
        <p:spPr>
          <a:xfrm>
            <a:off x="457201" y="2301421"/>
            <a:ext cx="4391024" cy="1632769"/>
          </a:xfrm>
          <a:effectLst/>
        </p:spPr>
        <p:txBody>
          <a:bodyPr anchor="b">
            <a:normAutofit/>
          </a:bodyPr>
          <a:lstStyle>
            <a:lvl1pPr>
              <a:defRPr sz="4000" baseline="0">
                <a:solidFill>
                  <a:schemeClr val="bg1"/>
                </a:solidFill>
                <a:effectLst/>
                <a:latin typeface="+mj-lt"/>
              </a:defRPr>
            </a:lvl1pPr>
          </a:lstStyle>
          <a:p>
            <a:r>
              <a:rPr lang="en-US" dirty="0" smtClean="0"/>
              <a:t>title placeholder</a:t>
            </a:r>
            <a:endParaRPr lang="en-US" dirty="0"/>
          </a:p>
        </p:txBody>
      </p:sp>
      <p:sp>
        <p:nvSpPr>
          <p:cNvPr id="3" name="Subtitle 2"/>
          <p:cNvSpPr>
            <a:spLocks noGrp="1"/>
          </p:cNvSpPr>
          <p:nvPr>
            <p:ph type="subTitle" idx="1" hasCustomPrompt="1"/>
          </p:nvPr>
        </p:nvSpPr>
        <p:spPr>
          <a:xfrm>
            <a:off x="457201" y="4028621"/>
            <a:ext cx="4391024" cy="353943"/>
          </a:xfrm>
          <a:prstGeom prst="rect">
            <a:avLst/>
          </a:prstGeom>
          <a:effectLst/>
        </p:spPr>
        <p:txBody>
          <a:bodyPr/>
          <a:lstStyle>
            <a:lvl1pPr marL="0" indent="0" algn="l">
              <a:lnSpc>
                <a:spcPct val="85000"/>
              </a:lnSpc>
              <a:buNone/>
              <a:defRPr sz="2000" cap="all" baseline="0">
                <a:solidFill>
                  <a:schemeClr val="accent1"/>
                </a:solidFill>
                <a:effectLst/>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PLACEHOLDER</a:t>
            </a:r>
            <a:endParaRPr lang="en-US" dirty="0"/>
          </a:p>
        </p:txBody>
      </p:sp>
      <p:sp>
        <p:nvSpPr>
          <p:cNvPr id="41" name="AutoShape 42"/>
          <p:cNvSpPr>
            <a:spLocks noChangeAspect="1" noChangeArrowheads="1" noTextEdit="1"/>
          </p:cNvSpPr>
          <p:nvPr userDrawn="1"/>
        </p:nvSpPr>
        <p:spPr bwMode="auto">
          <a:xfrm>
            <a:off x="5726" y="0"/>
            <a:ext cx="9163673" cy="138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44" name="Rectangle 46"/>
          <p:cNvSpPr>
            <a:spLocks noChangeArrowheads="1"/>
          </p:cNvSpPr>
          <p:nvPr userDrawn="1"/>
        </p:nvSpPr>
        <p:spPr bwMode="auto">
          <a:xfrm>
            <a:off x="5727" y="1153824"/>
            <a:ext cx="6911272" cy="23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74" name="AutoShape 42"/>
          <p:cNvSpPr>
            <a:spLocks noChangeAspect="1" noChangeArrowheads="1" noTextEdit="1"/>
          </p:cNvSpPr>
          <p:nvPr userDrawn="1"/>
        </p:nvSpPr>
        <p:spPr bwMode="auto">
          <a:xfrm>
            <a:off x="0" y="0"/>
            <a:ext cx="9168828" cy="138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77" name="Rectangle 46"/>
          <p:cNvSpPr>
            <a:spLocks noChangeArrowheads="1"/>
          </p:cNvSpPr>
          <p:nvPr userDrawn="1"/>
        </p:nvSpPr>
        <p:spPr bwMode="auto">
          <a:xfrm>
            <a:off x="1" y="1153824"/>
            <a:ext cx="6915160" cy="23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05" name="AutoShape 42"/>
          <p:cNvSpPr>
            <a:spLocks noChangeAspect="1" noChangeArrowheads="1" noTextEdit="1"/>
          </p:cNvSpPr>
          <p:nvPr userDrawn="1"/>
        </p:nvSpPr>
        <p:spPr bwMode="auto">
          <a:xfrm>
            <a:off x="-1" y="0"/>
            <a:ext cx="9143429" cy="138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06" name="Rectangle 44"/>
          <p:cNvSpPr>
            <a:spLocks noChangeArrowheads="1"/>
          </p:cNvSpPr>
          <p:nvPr userDrawn="1"/>
        </p:nvSpPr>
        <p:spPr bwMode="auto">
          <a:xfrm>
            <a:off x="6896004" y="0"/>
            <a:ext cx="2247425" cy="1153824"/>
          </a:xfrm>
          <a:prstGeom prst="rect">
            <a:avLst/>
          </a:prstGeom>
          <a:solidFill>
            <a:srgbClr val="FFFFFF"/>
          </a:solidFill>
          <a:ln>
            <a:noFill/>
          </a:ln>
        </p:spPr>
        <p:txBody>
          <a:bodyPr vert="horz" wrap="square" lIns="91440" tIns="45720" rIns="91440" bIns="45720" numCol="1" anchor="t" anchorCtr="0" compatLnSpc="1">
            <a:prstTxWarp prst="textNoShape">
              <a:avLst/>
            </a:prstTxWarp>
          </a:bodyPr>
          <a:lstStyle/>
          <a:p>
            <a:pPr lvl="0"/>
            <a:endParaRPr lang="en-US" dirty="0">
              <a:latin typeface="+mj-lt"/>
            </a:endParaRPr>
          </a:p>
        </p:txBody>
      </p:sp>
      <p:sp>
        <p:nvSpPr>
          <p:cNvPr id="107" name="Rectangle 45"/>
          <p:cNvSpPr>
            <a:spLocks noChangeArrowheads="1"/>
          </p:cNvSpPr>
          <p:nvPr userDrawn="1"/>
        </p:nvSpPr>
        <p:spPr bwMode="auto">
          <a:xfrm>
            <a:off x="0" y="1153824"/>
            <a:ext cx="6896872" cy="236064"/>
          </a:xfrm>
          <a:prstGeom prst="rect">
            <a:avLst/>
          </a:prstGeom>
          <a:solidFill>
            <a:srgbClr val="B2B2B2"/>
          </a:solidFill>
          <a:ln>
            <a:noFill/>
          </a:ln>
        </p:spPr>
        <p:txBody>
          <a:bodyPr vert="horz" wrap="square" lIns="91440" tIns="45720" rIns="91440" bIns="45720" numCol="1" anchor="ctr" anchorCtr="0" compatLnSpc="1">
            <a:prstTxWarp prst="textNoShape">
              <a:avLst/>
            </a:prstTxWarp>
          </a:bodyPr>
          <a:lstStyle/>
          <a:p>
            <a:pPr lvl="0" algn="ctr"/>
            <a:endParaRPr lang="en-US" sz="1000" b="1" dirty="0">
              <a:latin typeface="+mj-lt"/>
            </a:endParaRPr>
          </a:p>
        </p:txBody>
      </p:sp>
      <p:sp>
        <p:nvSpPr>
          <p:cNvPr id="108" name="Rectangle 46"/>
          <p:cNvSpPr>
            <a:spLocks noChangeArrowheads="1"/>
          </p:cNvSpPr>
          <p:nvPr userDrawn="1"/>
        </p:nvSpPr>
        <p:spPr bwMode="auto">
          <a:xfrm>
            <a:off x="0" y="1153824"/>
            <a:ext cx="6896004" cy="23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09" name="Rectangle 47"/>
          <p:cNvSpPr>
            <a:spLocks noChangeArrowheads="1"/>
          </p:cNvSpPr>
          <p:nvPr userDrawn="1"/>
        </p:nvSpPr>
        <p:spPr bwMode="auto">
          <a:xfrm>
            <a:off x="0" y="0"/>
            <a:ext cx="6896872" cy="1153824"/>
          </a:xfrm>
          <a:prstGeom prst="rect">
            <a:avLst/>
          </a:prstGeom>
          <a:solidFill>
            <a:srgbClr val="D9D9D9"/>
          </a:solidFill>
          <a:ln>
            <a:noFill/>
          </a:ln>
        </p:spPr>
        <p:txBody>
          <a:bodyPr vert="horz" wrap="square" lIns="91440" tIns="45720" rIns="91440" bIns="45720" numCol="1" anchor="ctr" anchorCtr="0" compatLnSpc="1">
            <a:prstTxWarp prst="textNoShape">
              <a:avLst/>
            </a:prstTxWarp>
          </a:bodyPr>
          <a:lstStyle/>
          <a:p>
            <a:pPr lvl="0" algn="ctr"/>
            <a:endParaRPr lang="en-US" sz="1000" b="1" dirty="0">
              <a:latin typeface="+mj-lt"/>
            </a:endParaRPr>
          </a:p>
        </p:txBody>
      </p:sp>
      <p:sp>
        <p:nvSpPr>
          <p:cNvPr id="110" name="Rectangle 48"/>
          <p:cNvSpPr>
            <a:spLocks noChangeArrowheads="1"/>
          </p:cNvSpPr>
          <p:nvPr userDrawn="1"/>
        </p:nvSpPr>
        <p:spPr bwMode="auto">
          <a:xfrm>
            <a:off x="6896004" y="1153824"/>
            <a:ext cx="2247425" cy="236064"/>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lvl="0"/>
            <a:endParaRPr lang="en-US" dirty="0">
              <a:latin typeface="+mj-lt"/>
            </a:endParaRPr>
          </a:p>
        </p:txBody>
      </p:sp>
      <p:sp>
        <p:nvSpPr>
          <p:cNvPr id="111" name="Freeform 75"/>
          <p:cNvSpPr>
            <a:spLocks/>
          </p:cNvSpPr>
          <p:nvPr userDrawn="1"/>
        </p:nvSpPr>
        <p:spPr bwMode="auto">
          <a:xfrm>
            <a:off x="8786924" y="753960"/>
            <a:ext cx="67447" cy="40951"/>
          </a:xfrm>
          <a:custGeom>
            <a:avLst/>
            <a:gdLst>
              <a:gd name="T0" fmla="*/ 13 w 28"/>
              <a:gd name="T1" fmla="*/ 17 h 17"/>
              <a:gd name="T2" fmla="*/ 0 w 28"/>
              <a:gd name="T3" fmla="*/ 17 h 17"/>
              <a:gd name="T4" fmla="*/ 15 w 28"/>
              <a:gd name="T5" fmla="*/ 0 h 17"/>
              <a:gd name="T6" fmla="*/ 28 w 28"/>
              <a:gd name="T7" fmla="*/ 0 h 17"/>
              <a:gd name="T8" fmla="*/ 13 w 28"/>
              <a:gd name="T9" fmla="*/ 17 h 17"/>
            </a:gdLst>
            <a:ahLst/>
            <a:cxnLst>
              <a:cxn ang="0">
                <a:pos x="T0" y="T1"/>
              </a:cxn>
              <a:cxn ang="0">
                <a:pos x="T2" y="T3"/>
              </a:cxn>
              <a:cxn ang="0">
                <a:pos x="T4" y="T5"/>
              </a:cxn>
              <a:cxn ang="0">
                <a:pos x="T6" y="T7"/>
              </a:cxn>
              <a:cxn ang="0">
                <a:pos x="T8" y="T9"/>
              </a:cxn>
            </a:cxnLst>
            <a:rect l="0" t="0" r="r" b="b"/>
            <a:pathLst>
              <a:path w="28" h="17">
                <a:moveTo>
                  <a:pt x="13" y="17"/>
                </a:moveTo>
                <a:lnTo>
                  <a:pt x="0" y="17"/>
                </a:lnTo>
                <a:lnTo>
                  <a:pt x="15" y="0"/>
                </a:lnTo>
                <a:lnTo>
                  <a:pt x="28" y="0"/>
                </a:lnTo>
                <a:lnTo>
                  <a:pt x="13" y="17"/>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12" name="Freeform 111"/>
          <p:cNvSpPr>
            <a:spLocks/>
          </p:cNvSpPr>
          <p:nvPr userDrawn="1"/>
        </p:nvSpPr>
        <p:spPr bwMode="auto">
          <a:xfrm>
            <a:off x="8415966" y="479355"/>
            <a:ext cx="250517" cy="236064"/>
          </a:xfrm>
          <a:custGeom>
            <a:avLst/>
            <a:gdLst>
              <a:gd name="T0" fmla="*/ 26 w 104"/>
              <a:gd name="T1" fmla="*/ 0 h 98"/>
              <a:gd name="T2" fmla="*/ 26 w 104"/>
              <a:gd name="T3" fmla="*/ 39 h 98"/>
              <a:gd name="T4" fmla="*/ 79 w 104"/>
              <a:gd name="T5" fmla="*/ 39 h 98"/>
              <a:gd name="T6" fmla="*/ 79 w 104"/>
              <a:gd name="T7" fmla="*/ 0 h 98"/>
              <a:gd name="T8" fmla="*/ 104 w 104"/>
              <a:gd name="T9" fmla="*/ 0 h 98"/>
              <a:gd name="T10" fmla="*/ 104 w 104"/>
              <a:gd name="T11" fmla="*/ 98 h 98"/>
              <a:gd name="T12" fmla="*/ 79 w 104"/>
              <a:gd name="T13" fmla="*/ 98 h 98"/>
              <a:gd name="T14" fmla="*/ 79 w 104"/>
              <a:gd name="T15" fmla="*/ 55 h 98"/>
              <a:gd name="T16" fmla="*/ 26 w 104"/>
              <a:gd name="T17" fmla="*/ 55 h 98"/>
              <a:gd name="T18" fmla="*/ 26 w 104"/>
              <a:gd name="T19" fmla="*/ 98 h 98"/>
              <a:gd name="T20" fmla="*/ 0 w 104"/>
              <a:gd name="T21" fmla="*/ 98 h 98"/>
              <a:gd name="T22" fmla="*/ 0 w 104"/>
              <a:gd name="T23" fmla="*/ 0 h 98"/>
              <a:gd name="T24" fmla="*/ 26 w 104"/>
              <a:gd name="T2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98">
                <a:moveTo>
                  <a:pt x="26" y="0"/>
                </a:moveTo>
                <a:lnTo>
                  <a:pt x="26" y="39"/>
                </a:lnTo>
                <a:lnTo>
                  <a:pt x="79" y="39"/>
                </a:lnTo>
                <a:lnTo>
                  <a:pt x="79" y="0"/>
                </a:lnTo>
                <a:lnTo>
                  <a:pt x="104" y="0"/>
                </a:lnTo>
                <a:lnTo>
                  <a:pt x="104" y="98"/>
                </a:lnTo>
                <a:lnTo>
                  <a:pt x="79" y="98"/>
                </a:lnTo>
                <a:lnTo>
                  <a:pt x="79" y="55"/>
                </a:lnTo>
                <a:lnTo>
                  <a:pt x="26" y="55"/>
                </a:lnTo>
                <a:lnTo>
                  <a:pt x="26" y="98"/>
                </a:lnTo>
                <a:lnTo>
                  <a:pt x="0" y="98"/>
                </a:lnTo>
                <a:lnTo>
                  <a:pt x="0" y="0"/>
                </a:lnTo>
                <a:lnTo>
                  <a:pt x="26" y="0"/>
                </a:ln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13" name="Freeform 52"/>
          <p:cNvSpPr>
            <a:spLocks/>
          </p:cNvSpPr>
          <p:nvPr userDrawn="1"/>
        </p:nvSpPr>
        <p:spPr bwMode="auto">
          <a:xfrm>
            <a:off x="7633102" y="479355"/>
            <a:ext cx="252927" cy="236064"/>
          </a:xfrm>
          <a:custGeom>
            <a:avLst/>
            <a:gdLst>
              <a:gd name="T0" fmla="*/ 105 w 105"/>
              <a:gd name="T1" fmla="*/ 0 h 98"/>
              <a:gd name="T2" fmla="*/ 105 w 105"/>
              <a:gd name="T3" fmla="*/ 17 h 98"/>
              <a:gd name="T4" fmla="*/ 66 w 105"/>
              <a:gd name="T5" fmla="*/ 17 h 98"/>
              <a:gd name="T6" fmla="*/ 66 w 105"/>
              <a:gd name="T7" fmla="*/ 98 h 98"/>
              <a:gd name="T8" fmla="*/ 40 w 105"/>
              <a:gd name="T9" fmla="*/ 98 h 98"/>
              <a:gd name="T10" fmla="*/ 40 w 105"/>
              <a:gd name="T11" fmla="*/ 17 h 98"/>
              <a:gd name="T12" fmla="*/ 0 w 105"/>
              <a:gd name="T13" fmla="*/ 17 h 98"/>
              <a:gd name="T14" fmla="*/ 0 w 105"/>
              <a:gd name="T15" fmla="*/ 0 h 98"/>
              <a:gd name="T16" fmla="*/ 105 w 105"/>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98">
                <a:moveTo>
                  <a:pt x="105" y="0"/>
                </a:moveTo>
                <a:lnTo>
                  <a:pt x="105" y="17"/>
                </a:lnTo>
                <a:lnTo>
                  <a:pt x="66" y="17"/>
                </a:lnTo>
                <a:lnTo>
                  <a:pt x="66" y="98"/>
                </a:lnTo>
                <a:lnTo>
                  <a:pt x="40" y="98"/>
                </a:lnTo>
                <a:lnTo>
                  <a:pt x="40" y="17"/>
                </a:lnTo>
                <a:lnTo>
                  <a:pt x="0" y="17"/>
                </a:lnTo>
                <a:lnTo>
                  <a:pt x="0" y="0"/>
                </a:lnTo>
                <a:lnTo>
                  <a:pt x="105" y="0"/>
                </a:ln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14" name="Freeform 54"/>
          <p:cNvSpPr>
            <a:spLocks noEditPoints="1"/>
          </p:cNvSpPr>
          <p:nvPr userDrawn="1"/>
        </p:nvSpPr>
        <p:spPr bwMode="auto">
          <a:xfrm>
            <a:off x="7833033" y="479355"/>
            <a:ext cx="296285" cy="236064"/>
          </a:xfrm>
          <a:custGeom>
            <a:avLst/>
            <a:gdLst>
              <a:gd name="T0" fmla="*/ 123 w 123"/>
              <a:gd name="T1" fmla="*/ 98 h 98"/>
              <a:gd name="T2" fmla="*/ 94 w 123"/>
              <a:gd name="T3" fmla="*/ 98 h 98"/>
              <a:gd name="T4" fmla="*/ 86 w 123"/>
              <a:gd name="T5" fmla="*/ 77 h 98"/>
              <a:gd name="T6" fmla="*/ 37 w 123"/>
              <a:gd name="T7" fmla="*/ 77 h 98"/>
              <a:gd name="T8" fmla="*/ 29 w 123"/>
              <a:gd name="T9" fmla="*/ 98 h 98"/>
              <a:gd name="T10" fmla="*/ 0 w 123"/>
              <a:gd name="T11" fmla="*/ 98 h 98"/>
              <a:gd name="T12" fmla="*/ 46 w 123"/>
              <a:gd name="T13" fmla="*/ 0 h 98"/>
              <a:gd name="T14" fmla="*/ 77 w 123"/>
              <a:gd name="T15" fmla="*/ 0 h 98"/>
              <a:gd name="T16" fmla="*/ 123 w 123"/>
              <a:gd name="T17" fmla="*/ 98 h 98"/>
              <a:gd name="T18" fmla="*/ 61 w 123"/>
              <a:gd name="T19" fmla="*/ 17 h 98"/>
              <a:gd name="T20" fmla="*/ 43 w 123"/>
              <a:gd name="T21" fmla="*/ 61 h 98"/>
              <a:gd name="T22" fmla="*/ 79 w 123"/>
              <a:gd name="T23" fmla="*/ 61 h 98"/>
              <a:gd name="T24" fmla="*/ 61 w 123"/>
              <a:gd name="T25" fmla="*/ 1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98">
                <a:moveTo>
                  <a:pt x="123" y="98"/>
                </a:moveTo>
                <a:lnTo>
                  <a:pt x="94" y="98"/>
                </a:lnTo>
                <a:lnTo>
                  <a:pt x="86" y="77"/>
                </a:lnTo>
                <a:lnTo>
                  <a:pt x="37" y="77"/>
                </a:lnTo>
                <a:lnTo>
                  <a:pt x="29" y="98"/>
                </a:lnTo>
                <a:lnTo>
                  <a:pt x="0" y="98"/>
                </a:lnTo>
                <a:lnTo>
                  <a:pt x="46" y="0"/>
                </a:lnTo>
                <a:lnTo>
                  <a:pt x="77" y="0"/>
                </a:lnTo>
                <a:lnTo>
                  <a:pt x="123" y="98"/>
                </a:lnTo>
                <a:moveTo>
                  <a:pt x="61" y="17"/>
                </a:moveTo>
                <a:lnTo>
                  <a:pt x="43" y="61"/>
                </a:lnTo>
                <a:lnTo>
                  <a:pt x="79" y="61"/>
                </a:lnTo>
                <a:lnTo>
                  <a:pt x="61" y="17"/>
                </a:ln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15" name="Rectangle 55"/>
          <p:cNvSpPr>
            <a:spLocks noChangeArrowheads="1"/>
          </p:cNvSpPr>
          <p:nvPr userDrawn="1"/>
        </p:nvSpPr>
        <p:spPr bwMode="auto">
          <a:xfrm>
            <a:off x="8717069" y="479355"/>
            <a:ext cx="62629" cy="236064"/>
          </a:xfrm>
          <a:prstGeom prst="rect">
            <a:avLst/>
          </a:pr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16" name="Freeform 57"/>
          <p:cNvSpPr>
            <a:spLocks/>
          </p:cNvSpPr>
          <p:nvPr userDrawn="1"/>
        </p:nvSpPr>
        <p:spPr bwMode="auto">
          <a:xfrm>
            <a:off x="7247691" y="479355"/>
            <a:ext cx="250517" cy="236064"/>
          </a:xfrm>
          <a:custGeom>
            <a:avLst/>
            <a:gdLst>
              <a:gd name="T0" fmla="*/ 26 w 104"/>
              <a:gd name="T1" fmla="*/ 0 h 98"/>
              <a:gd name="T2" fmla="*/ 26 w 104"/>
              <a:gd name="T3" fmla="*/ 39 h 98"/>
              <a:gd name="T4" fmla="*/ 79 w 104"/>
              <a:gd name="T5" fmla="*/ 39 h 98"/>
              <a:gd name="T6" fmla="*/ 79 w 104"/>
              <a:gd name="T7" fmla="*/ 0 h 98"/>
              <a:gd name="T8" fmla="*/ 104 w 104"/>
              <a:gd name="T9" fmla="*/ 0 h 98"/>
              <a:gd name="T10" fmla="*/ 104 w 104"/>
              <a:gd name="T11" fmla="*/ 98 h 98"/>
              <a:gd name="T12" fmla="*/ 79 w 104"/>
              <a:gd name="T13" fmla="*/ 98 h 98"/>
              <a:gd name="T14" fmla="*/ 79 w 104"/>
              <a:gd name="T15" fmla="*/ 55 h 98"/>
              <a:gd name="T16" fmla="*/ 26 w 104"/>
              <a:gd name="T17" fmla="*/ 55 h 98"/>
              <a:gd name="T18" fmla="*/ 26 w 104"/>
              <a:gd name="T19" fmla="*/ 98 h 98"/>
              <a:gd name="T20" fmla="*/ 0 w 104"/>
              <a:gd name="T21" fmla="*/ 98 h 98"/>
              <a:gd name="T22" fmla="*/ 0 w 104"/>
              <a:gd name="T23" fmla="*/ 0 h 98"/>
              <a:gd name="T24" fmla="*/ 26 w 104"/>
              <a:gd name="T2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98">
                <a:moveTo>
                  <a:pt x="26" y="0"/>
                </a:moveTo>
                <a:lnTo>
                  <a:pt x="26" y="39"/>
                </a:lnTo>
                <a:lnTo>
                  <a:pt x="79" y="39"/>
                </a:lnTo>
                <a:lnTo>
                  <a:pt x="79" y="0"/>
                </a:lnTo>
                <a:lnTo>
                  <a:pt x="104" y="0"/>
                </a:lnTo>
                <a:lnTo>
                  <a:pt x="104" y="98"/>
                </a:lnTo>
                <a:lnTo>
                  <a:pt x="79" y="98"/>
                </a:lnTo>
                <a:lnTo>
                  <a:pt x="79" y="55"/>
                </a:lnTo>
                <a:lnTo>
                  <a:pt x="26" y="55"/>
                </a:lnTo>
                <a:lnTo>
                  <a:pt x="26" y="98"/>
                </a:lnTo>
                <a:lnTo>
                  <a:pt x="0" y="98"/>
                </a:lnTo>
                <a:lnTo>
                  <a:pt x="0" y="0"/>
                </a:lnTo>
                <a:lnTo>
                  <a:pt x="26" y="0"/>
                </a:ln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17" name="Rectangle 58"/>
          <p:cNvSpPr>
            <a:spLocks noChangeArrowheads="1"/>
          </p:cNvSpPr>
          <p:nvPr userDrawn="1"/>
        </p:nvSpPr>
        <p:spPr bwMode="auto">
          <a:xfrm>
            <a:off x="7548792" y="479355"/>
            <a:ext cx="62629" cy="236064"/>
          </a:xfrm>
          <a:prstGeom prst="rect">
            <a:avLst/>
          </a:pr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18" name="Freeform 59"/>
          <p:cNvSpPr>
            <a:spLocks/>
          </p:cNvSpPr>
          <p:nvPr userDrawn="1"/>
        </p:nvSpPr>
        <p:spPr bwMode="auto">
          <a:xfrm>
            <a:off x="8119683" y="474538"/>
            <a:ext cx="264970" cy="245699"/>
          </a:xfrm>
          <a:custGeom>
            <a:avLst/>
            <a:gdLst>
              <a:gd name="T0" fmla="*/ 31 w 1010"/>
              <a:gd name="T1" fmla="*/ 670 h 939"/>
              <a:gd name="T2" fmla="*/ 0 w 1010"/>
              <a:gd name="T3" fmla="*/ 479 h 939"/>
              <a:gd name="T4" fmla="*/ 61 w 1010"/>
              <a:gd name="T5" fmla="*/ 218 h 939"/>
              <a:gd name="T6" fmla="*/ 265 w 1010"/>
              <a:gd name="T7" fmla="*/ 48 h 939"/>
              <a:gd name="T8" fmla="*/ 527 w 1010"/>
              <a:gd name="T9" fmla="*/ 0 h 939"/>
              <a:gd name="T10" fmla="*/ 826 w 1010"/>
              <a:gd name="T11" fmla="*/ 63 h 939"/>
              <a:gd name="T12" fmla="*/ 995 w 1010"/>
              <a:gd name="T13" fmla="*/ 270 h 939"/>
              <a:gd name="T14" fmla="*/ 1004 w 1010"/>
              <a:gd name="T15" fmla="*/ 327 h 939"/>
              <a:gd name="T16" fmla="*/ 755 w 1010"/>
              <a:gd name="T17" fmla="*/ 327 h 939"/>
              <a:gd name="T18" fmla="*/ 742 w 1010"/>
              <a:gd name="T19" fmla="*/ 258 h 939"/>
              <a:gd name="T20" fmla="*/ 631 w 1010"/>
              <a:gd name="T21" fmla="*/ 155 h 939"/>
              <a:gd name="T22" fmla="*/ 527 w 1010"/>
              <a:gd name="T23" fmla="*/ 139 h 939"/>
              <a:gd name="T24" fmla="*/ 410 w 1010"/>
              <a:gd name="T25" fmla="*/ 159 h 939"/>
              <a:gd name="T26" fmla="*/ 280 w 1010"/>
              <a:gd name="T27" fmla="*/ 291 h 939"/>
              <a:gd name="T28" fmla="*/ 248 w 1010"/>
              <a:gd name="T29" fmla="*/ 479 h 939"/>
              <a:gd name="T30" fmla="*/ 270 w 1010"/>
              <a:gd name="T31" fmla="*/ 636 h 939"/>
              <a:gd name="T32" fmla="*/ 400 w 1010"/>
              <a:gd name="T33" fmla="*/ 777 h 939"/>
              <a:gd name="T34" fmla="*/ 527 w 1010"/>
              <a:gd name="T35" fmla="*/ 801 h 939"/>
              <a:gd name="T36" fmla="*/ 637 w 1010"/>
              <a:gd name="T37" fmla="*/ 784 h 939"/>
              <a:gd name="T38" fmla="*/ 741 w 1010"/>
              <a:gd name="T39" fmla="*/ 691 h 939"/>
              <a:gd name="T40" fmla="*/ 760 w 1010"/>
              <a:gd name="T41" fmla="*/ 595 h 939"/>
              <a:gd name="T42" fmla="*/ 1010 w 1010"/>
              <a:gd name="T43" fmla="*/ 595 h 939"/>
              <a:gd name="T44" fmla="*/ 998 w 1010"/>
              <a:gd name="T45" fmla="*/ 680 h 939"/>
              <a:gd name="T46" fmla="*/ 832 w 1010"/>
              <a:gd name="T47" fmla="*/ 877 h 939"/>
              <a:gd name="T48" fmla="*/ 527 w 1010"/>
              <a:gd name="T49" fmla="*/ 939 h 939"/>
              <a:gd name="T50" fmla="*/ 287 w 1010"/>
              <a:gd name="T51" fmla="*/ 902 h 939"/>
              <a:gd name="T52" fmla="*/ 31 w 1010"/>
              <a:gd name="T53" fmla="*/ 67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0" h="939">
                <a:moveTo>
                  <a:pt x="31" y="670"/>
                </a:moveTo>
                <a:cubicBezTo>
                  <a:pt x="11" y="609"/>
                  <a:pt x="0" y="546"/>
                  <a:pt x="0" y="479"/>
                </a:cubicBezTo>
                <a:cubicBezTo>
                  <a:pt x="0" y="385"/>
                  <a:pt x="16" y="294"/>
                  <a:pt x="61" y="218"/>
                </a:cubicBezTo>
                <a:cubicBezTo>
                  <a:pt x="107" y="140"/>
                  <a:pt x="179" y="80"/>
                  <a:pt x="265" y="48"/>
                </a:cubicBezTo>
                <a:cubicBezTo>
                  <a:pt x="347" y="17"/>
                  <a:pt x="435" y="0"/>
                  <a:pt x="527" y="0"/>
                </a:cubicBezTo>
                <a:cubicBezTo>
                  <a:pt x="634" y="0"/>
                  <a:pt x="734" y="24"/>
                  <a:pt x="826" y="63"/>
                </a:cubicBezTo>
                <a:cubicBezTo>
                  <a:pt x="912" y="100"/>
                  <a:pt x="976" y="177"/>
                  <a:pt x="995" y="270"/>
                </a:cubicBezTo>
                <a:cubicBezTo>
                  <a:pt x="999" y="288"/>
                  <a:pt x="1002" y="308"/>
                  <a:pt x="1004" y="327"/>
                </a:cubicBezTo>
                <a:cubicBezTo>
                  <a:pt x="755" y="327"/>
                  <a:pt x="755" y="327"/>
                  <a:pt x="755" y="327"/>
                </a:cubicBezTo>
                <a:cubicBezTo>
                  <a:pt x="754" y="303"/>
                  <a:pt x="750" y="279"/>
                  <a:pt x="742" y="258"/>
                </a:cubicBezTo>
                <a:cubicBezTo>
                  <a:pt x="723" y="209"/>
                  <a:pt x="682" y="170"/>
                  <a:pt x="631" y="155"/>
                </a:cubicBezTo>
                <a:cubicBezTo>
                  <a:pt x="598" y="144"/>
                  <a:pt x="563" y="139"/>
                  <a:pt x="527" y="139"/>
                </a:cubicBezTo>
                <a:cubicBezTo>
                  <a:pt x="486" y="139"/>
                  <a:pt x="447" y="146"/>
                  <a:pt x="410" y="159"/>
                </a:cubicBezTo>
                <a:cubicBezTo>
                  <a:pt x="349" y="181"/>
                  <a:pt x="302" y="230"/>
                  <a:pt x="280" y="291"/>
                </a:cubicBezTo>
                <a:cubicBezTo>
                  <a:pt x="260" y="349"/>
                  <a:pt x="248" y="413"/>
                  <a:pt x="248" y="479"/>
                </a:cubicBezTo>
                <a:cubicBezTo>
                  <a:pt x="248" y="534"/>
                  <a:pt x="257" y="586"/>
                  <a:pt x="270" y="636"/>
                </a:cubicBezTo>
                <a:cubicBezTo>
                  <a:pt x="289" y="701"/>
                  <a:pt x="337" y="753"/>
                  <a:pt x="400" y="777"/>
                </a:cubicBezTo>
                <a:cubicBezTo>
                  <a:pt x="440" y="792"/>
                  <a:pt x="482" y="801"/>
                  <a:pt x="527" y="801"/>
                </a:cubicBezTo>
                <a:cubicBezTo>
                  <a:pt x="566" y="801"/>
                  <a:pt x="602" y="795"/>
                  <a:pt x="637" y="784"/>
                </a:cubicBezTo>
                <a:cubicBezTo>
                  <a:pt x="683" y="769"/>
                  <a:pt x="721" y="735"/>
                  <a:pt x="741" y="691"/>
                </a:cubicBezTo>
                <a:cubicBezTo>
                  <a:pt x="754" y="662"/>
                  <a:pt x="760" y="629"/>
                  <a:pt x="760" y="595"/>
                </a:cubicBezTo>
                <a:cubicBezTo>
                  <a:pt x="1010" y="595"/>
                  <a:pt x="1010" y="595"/>
                  <a:pt x="1010" y="595"/>
                </a:cubicBezTo>
                <a:cubicBezTo>
                  <a:pt x="1008" y="624"/>
                  <a:pt x="1004" y="653"/>
                  <a:pt x="998" y="680"/>
                </a:cubicBezTo>
                <a:cubicBezTo>
                  <a:pt x="976" y="768"/>
                  <a:pt x="914" y="843"/>
                  <a:pt x="832" y="877"/>
                </a:cubicBezTo>
                <a:cubicBezTo>
                  <a:pt x="738" y="917"/>
                  <a:pt x="635" y="939"/>
                  <a:pt x="527" y="939"/>
                </a:cubicBezTo>
                <a:cubicBezTo>
                  <a:pt x="444" y="939"/>
                  <a:pt x="362" y="926"/>
                  <a:pt x="287" y="902"/>
                </a:cubicBezTo>
                <a:cubicBezTo>
                  <a:pt x="171" y="866"/>
                  <a:pt x="71" y="783"/>
                  <a:pt x="31" y="67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19" name="Freeform 60"/>
          <p:cNvSpPr>
            <a:spLocks/>
          </p:cNvSpPr>
          <p:nvPr userDrawn="1"/>
        </p:nvSpPr>
        <p:spPr bwMode="auto">
          <a:xfrm>
            <a:off x="7136885" y="780457"/>
            <a:ext cx="57812" cy="149347"/>
          </a:xfrm>
          <a:custGeom>
            <a:avLst/>
            <a:gdLst>
              <a:gd name="T0" fmla="*/ 211 w 219"/>
              <a:gd name="T1" fmla="*/ 1 h 565"/>
              <a:gd name="T2" fmla="*/ 0 w 219"/>
              <a:gd name="T3" fmla="*/ 20 h 565"/>
              <a:gd name="T4" fmla="*/ 0 w 219"/>
              <a:gd name="T5" fmla="*/ 51 h 565"/>
              <a:gd name="T6" fmla="*/ 6 w 219"/>
              <a:gd name="T7" fmla="*/ 52 h 565"/>
              <a:gd name="T8" fmla="*/ 92 w 219"/>
              <a:gd name="T9" fmla="*/ 123 h 565"/>
              <a:gd name="T10" fmla="*/ 92 w 219"/>
              <a:gd name="T11" fmla="*/ 565 h 565"/>
              <a:gd name="T12" fmla="*/ 219 w 219"/>
              <a:gd name="T13" fmla="*/ 565 h 565"/>
              <a:gd name="T14" fmla="*/ 219 w 219"/>
              <a:gd name="T15" fmla="*/ 0 h 565"/>
              <a:gd name="T16" fmla="*/ 211 w 219"/>
              <a:gd name="T17" fmla="*/ 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565">
                <a:moveTo>
                  <a:pt x="211" y="1"/>
                </a:moveTo>
                <a:cubicBezTo>
                  <a:pt x="0" y="20"/>
                  <a:pt x="0" y="20"/>
                  <a:pt x="0" y="20"/>
                </a:cubicBezTo>
                <a:cubicBezTo>
                  <a:pt x="0" y="51"/>
                  <a:pt x="0" y="51"/>
                  <a:pt x="0" y="51"/>
                </a:cubicBezTo>
                <a:cubicBezTo>
                  <a:pt x="6" y="52"/>
                  <a:pt x="6" y="52"/>
                  <a:pt x="6" y="52"/>
                </a:cubicBezTo>
                <a:cubicBezTo>
                  <a:pt x="92" y="62"/>
                  <a:pt x="92" y="62"/>
                  <a:pt x="92" y="123"/>
                </a:cubicBezTo>
                <a:cubicBezTo>
                  <a:pt x="92" y="565"/>
                  <a:pt x="92" y="565"/>
                  <a:pt x="92" y="565"/>
                </a:cubicBezTo>
                <a:cubicBezTo>
                  <a:pt x="219" y="565"/>
                  <a:pt x="219" y="565"/>
                  <a:pt x="219" y="565"/>
                </a:cubicBezTo>
                <a:cubicBezTo>
                  <a:pt x="219" y="0"/>
                  <a:pt x="219" y="0"/>
                  <a:pt x="219" y="0"/>
                </a:cubicBezTo>
                <a:cubicBezTo>
                  <a:pt x="211" y="1"/>
                  <a:pt x="211" y="1"/>
                  <a:pt x="211" y="1"/>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0" name="Freeform 61"/>
          <p:cNvSpPr>
            <a:spLocks/>
          </p:cNvSpPr>
          <p:nvPr userDrawn="1"/>
        </p:nvSpPr>
        <p:spPr bwMode="auto">
          <a:xfrm>
            <a:off x="7223603" y="826225"/>
            <a:ext cx="118033" cy="103580"/>
          </a:xfrm>
          <a:custGeom>
            <a:avLst/>
            <a:gdLst>
              <a:gd name="T0" fmla="*/ 328 w 446"/>
              <a:gd name="T1" fmla="*/ 1 h 398"/>
              <a:gd name="T2" fmla="*/ 180 w 446"/>
              <a:gd name="T3" fmla="*/ 87 h 398"/>
              <a:gd name="T4" fmla="*/ 180 w 446"/>
              <a:gd name="T5" fmla="*/ 0 h 398"/>
              <a:gd name="T6" fmla="*/ 172 w 446"/>
              <a:gd name="T7" fmla="*/ 1 h 398"/>
              <a:gd name="T8" fmla="*/ 0 w 446"/>
              <a:gd name="T9" fmla="*/ 28 h 398"/>
              <a:gd name="T10" fmla="*/ 0 w 446"/>
              <a:gd name="T11" fmla="*/ 58 h 398"/>
              <a:gd name="T12" fmla="*/ 8 w 446"/>
              <a:gd name="T13" fmla="*/ 58 h 398"/>
              <a:gd name="T14" fmla="*/ 74 w 446"/>
              <a:gd name="T15" fmla="*/ 122 h 398"/>
              <a:gd name="T16" fmla="*/ 74 w 446"/>
              <a:gd name="T17" fmla="*/ 398 h 398"/>
              <a:gd name="T18" fmla="*/ 180 w 446"/>
              <a:gd name="T19" fmla="*/ 398 h 398"/>
              <a:gd name="T20" fmla="*/ 180 w 446"/>
              <a:gd name="T21" fmla="*/ 195 h 398"/>
              <a:gd name="T22" fmla="*/ 285 w 446"/>
              <a:gd name="T23" fmla="*/ 71 h 398"/>
              <a:gd name="T24" fmla="*/ 339 w 446"/>
              <a:gd name="T25" fmla="*/ 183 h 398"/>
              <a:gd name="T26" fmla="*/ 339 w 446"/>
              <a:gd name="T27" fmla="*/ 398 h 398"/>
              <a:gd name="T28" fmla="*/ 446 w 446"/>
              <a:gd name="T29" fmla="*/ 398 h 398"/>
              <a:gd name="T30" fmla="*/ 446 w 446"/>
              <a:gd name="T31" fmla="*/ 122 h 398"/>
              <a:gd name="T32" fmla="*/ 328 w 446"/>
              <a:gd name="T33" fmla="*/ 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6" h="398">
                <a:moveTo>
                  <a:pt x="328" y="1"/>
                </a:moveTo>
                <a:cubicBezTo>
                  <a:pt x="249" y="1"/>
                  <a:pt x="202" y="54"/>
                  <a:pt x="180" y="87"/>
                </a:cubicBezTo>
                <a:cubicBezTo>
                  <a:pt x="180" y="58"/>
                  <a:pt x="180" y="0"/>
                  <a:pt x="180" y="0"/>
                </a:cubicBezTo>
                <a:cubicBezTo>
                  <a:pt x="172" y="1"/>
                  <a:pt x="172" y="1"/>
                  <a:pt x="172" y="1"/>
                </a:cubicBezTo>
                <a:cubicBezTo>
                  <a:pt x="0" y="28"/>
                  <a:pt x="0" y="28"/>
                  <a:pt x="0" y="28"/>
                </a:cubicBezTo>
                <a:cubicBezTo>
                  <a:pt x="0" y="58"/>
                  <a:pt x="0" y="58"/>
                  <a:pt x="0" y="58"/>
                </a:cubicBezTo>
                <a:cubicBezTo>
                  <a:pt x="8" y="58"/>
                  <a:pt x="8" y="58"/>
                  <a:pt x="8" y="58"/>
                </a:cubicBezTo>
                <a:cubicBezTo>
                  <a:pt x="62" y="60"/>
                  <a:pt x="74" y="71"/>
                  <a:pt x="74" y="122"/>
                </a:cubicBezTo>
                <a:cubicBezTo>
                  <a:pt x="74" y="398"/>
                  <a:pt x="74" y="398"/>
                  <a:pt x="74" y="398"/>
                </a:cubicBezTo>
                <a:cubicBezTo>
                  <a:pt x="180" y="398"/>
                  <a:pt x="180" y="398"/>
                  <a:pt x="180" y="398"/>
                </a:cubicBezTo>
                <a:cubicBezTo>
                  <a:pt x="180" y="195"/>
                  <a:pt x="180" y="195"/>
                  <a:pt x="180" y="195"/>
                </a:cubicBezTo>
                <a:cubicBezTo>
                  <a:pt x="180" y="141"/>
                  <a:pt x="232" y="71"/>
                  <a:pt x="285" y="71"/>
                </a:cubicBezTo>
                <a:cubicBezTo>
                  <a:pt x="337" y="71"/>
                  <a:pt x="339" y="113"/>
                  <a:pt x="339" y="183"/>
                </a:cubicBezTo>
                <a:cubicBezTo>
                  <a:pt x="339" y="398"/>
                  <a:pt x="339" y="398"/>
                  <a:pt x="339" y="398"/>
                </a:cubicBezTo>
                <a:cubicBezTo>
                  <a:pt x="446" y="398"/>
                  <a:pt x="446" y="398"/>
                  <a:pt x="446" y="398"/>
                </a:cubicBezTo>
                <a:cubicBezTo>
                  <a:pt x="446" y="122"/>
                  <a:pt x="446" y="122"/>
                  <a:pt x="446" y="122"/>
                </a:cubicBezTo>
                <a:cubicBezTo>
                  <a:pt x="446" y="44"/>
                  <a:pt x="404" y="1"/>
                  <a:pt x="328" y="1"/>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1" name="Freeform 62"/>
          <p:cNvSpPr>
            <a:spLocks/>
          </p:cNvSpPr>
          <p:nvPr userDrawn="1"/>
        </p:nvSpPr>
        <p:spPr bwMode="auto">
          <a:xfrm>
            <a:off x="7375358" y="826225"/>
            <a:ext cx="77082" cy="105988"/>
          </a:xfrm>
          <a:custGeom>
            <a:avLst/>
            <a:gdLst>
              <a:gd name="T0" fmla="*/ 175 w 298"/>
              <a:gd name="T1" fmla="*/ 155 h 407"/>
              <a:gd name="T2" fmla="*/ 97 w 298"/>
              <a:gd name="T3" fmla="*/ 87 h 407"/>
              <a:gd name="T4" fmla="*/ 154 w 298"/>
              <a:gd name="T5" fmla="*/ 50 h 407"/>
              <a:gd name="T6" fmla="*/ 254 w 298"/>
              <a:gd name="T7" fmla="*/ 85 h 407"/>
              <a:gd name="T8" fmla="*/ 270 w 298"/>
              <a:gd name="T9" fmla="*/ 95 h 407"/>
              <a:gd name="T10" fmla="*/ 270 w 298"/>
              <a:gd name="T11" fmla="*/ 15 h 407"/>
              <a:gd name="T12" fmla="*/ 257 w 298"/>
              <a:gd name="T13" fmla="*/ 12 h 407"/>
              <a:gd name="T14" fmla="*/ 160 w 298"/>
              <a:gd name="T15" fmla="*/ 0 h 407"/>
              <a:gd name="T16" fmla="*/ 0 w 298"/>
              <a:gd name="T17" fmla="*/ 115 h 407"/>
              <a:gd name="T18" fmla="*/ 117 w 298"/>
              <a:gd name="T19" fmla="*/ 238 h 407"/>
              <a:gd name="T20" fmla="*/ 200 w 298"/>
              <a:gd name="T21" fmla="*/ 310 h 407"/>
              <a:gd name="T22" fmla="*/ 129 w 298"/>
              <a:gd name="T23" fmla="*/ 356 h 407"/>
              <a:gd name="T24" fmla="*/ 12 w 298"/>
              <a:gd name="T25" fmla="*/ 315 h 407"/>
              <a:gd name="T26" fmla="*/ 0 w 298"/>
              <a:gd name="T27" fmla="*/ 308 h 407"/>
              <a:gd name="T28" fmla="*/ 0 w 298"/>
              <a:gd name="T29" fmla="*/ 391 h 407"/>
              <a:gd name="T30" fmla="*/ 8 w 298"/>
              <a:gd name="T31" fmla="*/ 392 h 407"/>
              <a:gd name="T32" fmla="*/ 125 w 298"/>
              <a:gd name="T33" fmla="*/ 407 h 407"/>
              <a:gd name="T34" fmla="*/ 298 w 298"/>
              <a:gd name="T35" fmla="*/ 288 h 407"/>
              <a:gd name="T36" fmla="*/ 175 w 298"/>
              <a:gd name="T37" fmla="*/ 155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8" h="407">
                <a:moveTo>
                  <a:pt x="175" y="155"/>
                </a:moveTo>
                <a:cubicBezTo>
                  <a:pt x="133" y="134"/>
                  <a:pt x="97" y="116"/>
                  <a:pt x="97" y="87"/>
                </a:cubicBezTo>
                <a:cubicBezTo>
                  <a:pt x="97" y="54"/>
                  <a:pt x="137" y="50"/>
                  <a:pt x="154" y="50"/>
                </a:cubicBezTo>
                <a:cubicBezTo>
                  <a:pt x="198" y="50"/>
                  <a:pt x="237" y="74"/>
                  <a:pt x="254" y="85"/>
                </a:cubicBezTo>
                <a:cubicBezTo>
                  <a:pt x="270" y="95"/>
                  <a:pt x="270" y="95"/>
                  <a:pt x="270" y="95"/>
                </a:cubicBezTo>
                <a:cubicBezTo>
                  <a:pt x="270" y="15"/>
                  <a:pt x="270" y="15"/>
                  <a:pt x="270" y="15"/>
                </a:cubicBezTo>
                <a:cubicBezTo>
                  <a:pt x="257" y="12"/>
                  <a:pt x="257" y="12"/>
                  <a:pt x="257" y="12"/>
                </a:cubicBezTo>
                <a:cubicBezTo>
                  <a:pt x="238" y="8"/>
                  <a:pt x="201" y="0"/>
                  <a:pt x="160" y="0"/>
                </a:cubicBezTo>
                <a:cubicBezTo>
                  <a:pt x="60" y="0"/>
                  <a:pt x="0" y="43"/>
                  <a:pt x="0" y="115"/>
                </a:cubicBezTo>
                <a:cubicBezTo>
                  <a:pt x="0" y="180"/>
                  <a:pt x="62" y="211"/>
                  <a:pt x="117" y="238"/>
                </a:cubicBezTo>
                <a:cubicBezTo>
                  <a:pt x="160" y="259"/>
                  <a:pt x="200" y="278"/>
                  <a:pt x="200" y="310"/>
                </a:cubicBezTo>
                <a:cubicBezTo>
                  <a:pt x="200" y="339"/>
                  <a:pt x="174" y="356"/>
                  <a:pt x="129" y="356"/>
                </a:cubicBezTo>
                <a:cubicBezTo>
                  <a:pt x="79" y="356"/>
                  <a:pt x="37" y="330"/>
                  <a:pt x="12" y="315"/>
                </a:cubicBezTo>
                <a:cubicBezTo>
                  <a:pt x="0" y="308"/>
                  <a:pt x="0" y="308"/>
                  <a:pt x="0" y="308"/>
                </a:cubicBezTo>
                <a:cubicBezTo>
                  <a:pt x="0" y="391"/>
                  <a:pt x="0" y="391"/>
                  <a:pt x="0" y="391"/>
                </a:cubicBezTo>
                <a:cubicBezTo>
                  <a:pt x="8" y="392"/>
                  <a:pt x="8" y="392"/>
                  <a:pt x="8" y="392"/>
                </a:cubicBezTo>
                <a:cubicBezTo>
                  <a:pt x="30" y="397"/>
                  <a:pt x="70" y="407"/>
                  <a:pt x="125" y="407"/>
                </a:cubicBezTo>
                <a:cubicBezTo>
                  <a:pt x="233" y="407"/>
                  <a:pt x="298" y="362"/>
                  <a:pt x="298" y="288"/>
                </a:cubicBezTo>
                <a:cubicBezTo>
                  <a:pt x="298" y="215"/>
                  <a:pt x="233" y="183"/>
                  <a:pt x="175" y="155"/>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2" name="Freeform 63"/>
          <p:cNvSpPr>
            <a:spLocks noEditPoints="1"/>
          </p:cNvSpPr>
          <p:nvPr userDrawn="1"/>
        </p:nvSpPr>
        <p:spPr bwMode="auto">
          <a:xfrm>
            <a:off x="7466893" y="826225"/>
            <a:ext cx="120441" cy="146939"/>
          </a:xfrm>
          <a:custGeom>
            <a:avLst/>
            <a:gdLst>
              <a:gd name="T0" fmla="*/ 292 w 459"/>
              <a:gd name="T1" fmla="*/ 1 h 563"/>
              <a:gd name="T2" fmla="*/ 179 w 459"/>
              <a:gd name="T3" fmla="*/ 56 h 563"/>
              <a:gd name="T4" fmla="*/ 179 w 459"/>
              <a:gd name="T5" fmla="*/ 0 h 563"/>
              <a:gd name="T6" fmla="*/ 170 w 459"/>
              <a:gd name="T7" fmla="*/ 1 h 563"/>
              <a:gd name="T8" fmla="*/ 0 w 459"/>
              <a:gd name="T9" fmla="*/ 28 h 563"/>
              <a:gd name="T10" fmla="*/ 0 w 459"/>
              <a:gd name="T11" fmla="*/ 58 h 563"/>
              <a:gd name="T12" fmla="*/ 8 w 459"/>
              <a:gd name="T13" fmla="*/ 58 h 563"/>
              <a:gd name="T14" fmla="*/ 71 w 459"/>
              <a:gd name="T15" fmla="*/ 122 h 563"/>
              <a:gd name="T16" fmla="*/ 71 w 459"/>
              <a:gd name="T17" fmla="*/ 563 h 563"/>
              <a:gd name="T18" fmla="*/ 178 w 459"/>
              <a:gd name="T19" fmla="*/ 563 h 563"/>
              <a:gd name="T20" fmla="*/ 178 w 459"/>
              <a:gd name="T21" fmla="*/ 362 h 563"/>
              <a:gd name="T22" fmla="*/ 288 w 459"/>
              <a:gd name="T23" fmla="*/ 408 h 563"/>
              <a:gd name="T24" fmla="*/ 459 w 459"/>
              <a:gd name="T25" fmla="*/ 198 h 563"/>
              <a:gd name="T26" fmla="*/ 292 w 459"/>
              <a:gd name="T27" fmla="*/ 1 h 563"/>
              <a:gd name="T28" fmla="*/ 261 w 459"/>
              <a:gd name="T29" fmla="*/ 60 h 563"/>
              <a:gd name="T30" fmla="*/ 343 w 459"/>
              <a:gd name="T31" fmla="*/ 198 h 563"/>
              <a:gd name="T32" fmla="*/ 262 w 459"/>
              <a:gd name="T33" fmla="*/ 349 h 563"/>
              <a:gd name="T34" fmla="*/ 178 w 459"/>
              <a:gd name="T35" fmla="*/ 230 h 563"/>
              <a:gd name="T36" fmla="*/ 178 w 459"/>
              <a:gd name="T37" fmla="*/ 196 h 563"/>
              <a:gd name="T38" fmla="*/ 261 w 459"/>
              <a:gd name="T39" fmla="*/ 6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9" h="563">
                <a:moveTo>
                  <a:pt x="292" y="1"/>
                </a:moveTo>
                <a:cubicBezTo>
                  <a:pt x="252" y="1"/>
                  <a:pt x="214" y="20"/>
                  <a:pt x="179" y="56"/>
                </a:cubicBezTo>
                <a:cubicBezTo>
                  <a:pt x="179" y="37"/>
                  <a:pt x="179" y="0"/>
                  <a:pt x="179" y="0"/>
                </a:cubicBezTo>
                <a:cubicBezTo>
                  <a:pt x="170" y="1"/>
                  <a:pt x="170" y="1"/>
                  <a:pt x="170" y="1"/>
                </a:cubicBezTo>
                <a:cubicBezTo>
                  <a:pt x="0" y="28"/>
                  <a:pt x="0" y="28"/>
                  <a:pt x="0" y="28"/>
                </a:cubicBezTo>
                <a:cubicBezTo>
                  <a:pt x="0" y="58"/>
                  <a:pt x="0" y="58"/>
                  <a:pt x="0" y="58"/>
                </a:cubicBezTo>
                <a:cubicBezTo>
                  <a:pt x="8" y="58"/>
                  <a:pt x="8" y="58"/>
                  <a:pt x="8" y="58"/>
                </a:cubicBezTo>
                <a:cubicBezTo>
                  <a:pt x="61" y="60"/>
                  <a:pt x="71" y="70"/>
                  <a:pt x="71" y="122"/>
                </a:cubicBezTo>
                <a:cubicBezTo>
                  <a:pt x="71" y="563"/>
                  <a:pt x="71" y="563"/>
                  <a:pt x="71" y="563"/>
                </a:cubicBezTo>
                <a:cubicBezTo>
                  <a:pt x="178" y="563"/>
                  <a:pt x="178" y="563"/>
                  <a:pt x="178" y="563"/>
                </a:cubicBezTo>
                <a:cubicBezTo>
                  <a:pt x="178" y="563"/>
                  <a:pt x="178" y="395"/>
                  <a:pt x="178" y="362"/>
                </a:cubicBezTo>
                <a:cubicBezTo>
                  <a:pt x="198" y="386"/>
                  <a:pt x="229" y="408"/>
                  <a:pt x="288" y="408"/>
                </a:cubicBezTo>
                <a:cubicBezTo>
                  <a:pt x="400" y="408"/>
                  <a:pt x="459" y="335"/>
                  <a:pt x="459" y="198"/>
                </a:cubicBezTo>
                <a:cubicBezTo>
                  <a:pt x="459" y="73"/>
                  <a:pt x="398" y="1"/>
                  <a:pt x="292" y="1"/>
                </a:cubicBezTo>
                <a:moveTo>
                  <a:pt x="261" y="60"/>
                </a:moveTo>
                <a:cubicBezTo>
                  <a:pt x="334" y="60"/>
                  <a:pt x="343" y="139"/>
                  <a:pt x="343" y="198"/>
                </a:cubicBezTo>
                <a:cubicBezTo>
                  <a:pt x="343" y="300"/>
                  <a:pt x="317" y="349"/>
                  <a:pt x="262" y="349"/>
                </a:cubicBezTo>
                <a:cubicBezTo>
                  <a:pt x="193" y="349"/>
                  <a:pt x="178" y="284"/>
                  <a:pt x="178" y="230"/>
                </a:cubicBezTo>
                <a:cubicBezTo>
                  <a:pt x="178" y="196"/>
                  <a:pt x="178" y="196"/>
                  <a:pt x="178" y="196"/>
                </a:cubicBezTo>
                <a:cubicBezTo>
                  <a:pt x="178" y="155"/>
                  <a:pt x="186" y="60"/>
                  <a:pt x="261" y="60"/>
                </a:cubicBez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3" name="Freeform 64"/>
          <p:cNvSpPr>
            <a:spLocks/>
          </p:cNvSpPr>
          <p:nvPr userDrawn="1"/>
        </p:nvSpPr>
        <p:spPr bwMode="auto">
          <a:xfrm>
            <a:off x="7606604" y="826225"/>
            <a:ext cx="48176" cy="103580"/>
          </a:xfrm>
          <a:custGeom>
            <a:avLst/>
            <a:gdLst>
              <a:gd name="T0" fmla="*/ 0 w 178"/>
              <a:gd name="T1" fmla="*/ 28 h 398"/>
              <a:gd name="T2" fmla="*/ 0 w 178"/>
              <a:gd name="T3" fmla="*/ 58 h 398"/>
              <a:gd name="T4" fmla="*/ 8 w 178"/>
              <a:gd name="T5" fmla="*/ 58 h 398"/>
              <a:gd name="T6" fmla="*/ 71 w 178"/>
              <a:gd name="T7" fmla="*/ 122 h 398"/>
              <a:gd name="T8" fmla="*/ 71 w 178"/>
              <a:gd name="T9" fmla="*/ 398 h 398"/>
              <a:gd name="T10" fmla="*/ 178 w 178"/>
              <a:gd name="T11" fmla="*/ 398 h 398"/>
              <a:gd name="T12" fmla="*/ 178 w 178"/>
              <a:gd name="T13" fmla="*/ 0 h 398"/>
              <a:gd name="T14" fmla="*/ 169 w 178"/>
              <a:gd name="T15" fmla="*/ 1 h 398"/>
              <a:gd name="T16" fmla="*/ 0 w 178"/>
              <a:gd name="T17" fmla="*/ 2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98">
                <a:moveTo>
                  <a:pt x="0" y="28"/>
                </a:moveTo>
                <a:cubicBezTo>
                  <a:pt x="0" y="58"/>
                  <a:pt x="0" y="58"/>
                  <a:pt x="0" y="58"/>
                </a:cubicBezTo>
                <a:cubicBezTo>
                  <a:pt x="8" y="58"/>
                  <a:pt x="8" y="58"/>
                  <a:pt x="8" y="58"/>
                </a:cubicBezTo>
                <a:cubicBezTo>
                  <a:pt x="60" y="60"/>
                  <a:pt x="71" y="70"/>
                  <a:pt x="71" y="122"/>
                </a:cubicBezTo>
                <a:cubicBezTo>
                  <a:pt x="71" y="398"/>
                  <a:pt x="71" y="398"/>
                  <a:pt x="71" y="398"/>
                </a:cubicBezTo>
                <a:cubicBezTo>
                  <a:pt x="178" y="398"/>
                  <a:pt x="178" y="398"/>
                  <a:pt x="178" y="398"/>
                </a:cubicBezTo>
                <a:cubicBezTo>
                  <a:pt x="178" y="0"/>
                  <a:pt x="178" y="0"/>
                  <a:pt x="178" y="0"/>
                </a:cubicBezTo>
                <a:cubicBezTo>
                  <a:pt x="169" y="1"/>
                  <a:pt x="169" y="1"/>
                  <a:pt x="169" y="1"/>
                </a:cubicBezTo>
                <a:cubicBezTo>
                  <a:pt x="0" y="28"/>
                  <a:pt x="0" y="28"/>
                  <a:pt x="0" y="28"/>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4" name="Freeform 65"/>
          <p:cNvSpPr>
            <a:spLocks/>
          </p:cNvSpPr>
          <p:nvPr userDrawn="1"/>
        </p:nvSpPr>
        <p:spPr bwMode="auto">
          <a:xfrm>
            <a:off x="7623466" y="782866"/>
            <a:ext cx="33723" cy="28906"/>
          </a:xfrm>
          <a:custGeom>
            <a:avLst/>
            <a:gdLst>
              <a:gd name="T0" fmla="*/ 64 w 132"/>
              <a:gd name="T1" fmla="*/ 116 h 116"/>
              <a:gd name="T2" fmla="*/ 132 w 132"/>
              <a:gd name="T3" fmla="*/ 57 h 116"/>
              <a:gd name="T4" fmla="*/ 65 w 132"/>
              <a:gd name="T5" fmla="*/ 0 h 116"/>
              <a:gd name="T6" fmla="*/ 0 w 132"/>
              <a:gd name="T7" fmla="*/ 57 h 116"/>
              <a:gd name="T8" fmla="*/ 64 w 132"/>
              <a:gd name="T9" fmla="*/ 116 h 116"/>
            </a:gdLst>
            <a:ahLst/>
            <a:cxnLst>
              <a:cxn ang="0">
                <a:pos x="T0" y="T1"/>
              </a:cxn>
              <a:cxn ang="0">
                <a:pos x="T2" y="T3"/>
              </a:cxn>
              <a:cxn ang="0">
                <a:pos x="T4" y="T5"/>
              </a:cxn>
              <a:cxn ang="0">
                <a:pos x="T6" y="T7"/>
              </a:cxn>
              <a:cxn ang="0">
                <a:pos x="T8" y="T9"/>
              </a:cxn>
            </a:cxnLst>
            <a:rect l="0" t="0" r="r" b="b"/>
            <a:pathLst>
              <a:path w="132" h="116">
                <a:moveTo>
                  <a:pt x="64" y="116"/>
                </a:moveTo>
                <a:cubicBezTo>
                  <a:pt x="102" y="116"/>
                  <a:pt x="132" y="89"/>
                  <a:pt x="132" y="57"/>
                </a:cubicBezTo>
                <a:cubicBezTo>
                  <a:pt x="132" y="26"/>
                  <a:pt x="102" y="0"/>
                  <a:pt x="65" y="0"/>
                </a:cubicBezTo>
                <a:cubicBezTo>
                  <a:pt x="29" y="0"/>
                  <a:pt x="0" y="26"/>
                  <a:pt x="0" y="57"/>
                </a:cubicBezTo>
                <a:cubicBezTo>
                  <a:pt x="0" y="89"/>
                  <a:pt x="29" y="116"/>
                  <a:pt x="64" y="116"/>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5" name="Freeform 66"/>
          <p:cNvSpPr>
            <a:spLocks/>
          </p:cNvSpPr>
          <p:nvPr userDrawn="1"/>
        </p:nvSpPr>
        <p:spPr bwMode="auto">
          <a:xfrm>
            <a:off x="7681278" y="826225"/>
            <a:ext cx="91535" cy="103580"/>
          </a:xfrm>
          <a:custGeom>
            <a:avLst/>
            <a:gdLst>
              <a:gd name="T0" fmla="*/ 345 w 345"/>
              <a:gd name="T1" fmla="*/ 89 h 398"/>
              <a:gd name="T2" fmla="*/ 345 w 345"/>
              <a:gd name="T3" fmla="*/ 6 h 398"/>
              <a:gd name="T4" fmla="*/ 339 w 345"/>
              <a:gd name="T5" fmla="*/ 5 h 398"/>
              <a:gd name="T6" fmla="*/ 288 w 345"/>
              <a:gd name="T7" fmla="*/ 1 h 398"/>
              <a:gd name="T8" fmla="*/ 179 w 345"/>
              <a:gd name="T9" fmla="*/ 80 h 398"/>
              <a:gd name="T10" fmla="*/ 179 w 345"/>
              <a:gd name="T11" fmla="*/ 0 h 398"/>
              <a:gd name="T12" fmla="*/ 170 w 345"/>
              <a:gd name="T13" fmla="*/ 1 h 398"/>
              <a:gd name="T14" fmla="*/ 0 w 345"/>
              <a:gd name="T15" fmla="*/ 28 h 398"/>
              <a:gd name="T16" fmla="*/ 0 w 345"/>
              <a:gd name="T17" fmla="*/ 58 h 398"/>
              <a:gd name="T18" fmla="*/ 7 w 345"/>
              <a:gd name="T19" fmla="*/ 58 h 398"/>
              <a:gd name="T20" fmla="*/ 72 w 345"/>
              <a:gd name="T21" fmla="*/ 122 h 398"/>
              <a:gd name="T22" fmla="*/ 72 w 345"/>
              <a:gd name="T23" fmla="*/ 398 h 398"/>
              <a:gd name="T24" fmla="*/ 179 w 345"/>
              <a:gd name="T25" fmla="*/ 398 h 398"/>
              <a:gd name="T26" fmla="*/ 179 w 345"/>
              <a:gd name="T27" fmla="*/ 199 h 398"/>
              <a:gd name="T28" fmla="*/ 291 w 345"/>
              <a:gd name="T29" fmla="*/ 87 h 398"/>
              <a:gd name="T30" fmla="*/ 328 w 345"/>
              <a:gd name="T31" fmla="*/ 94 h 398"/>
              <a:gd name="T32" fmla="*/ 345 w 345"/>
              <a:gd name="T33" fmla="*/ 99 h 398"/>
              <a:gd name="T34" fmla="*/ 345 w 345"/>
              <a:gd name="T35" fmla="*/ 8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98">
                <a:moveTo>
                  <a:pt x="345" y="89"/>
                </a:moveTo>
                <a:cubicBezTo>
                  <a:pt x="345" y="6"/>
                  <a:pt x="345" y="6"/>
                  <a:pt x="345" y="6"/>
                </a:cubicBezTo>
                <a:cubicBezTo>
                  <a:pt x="339" y="5"/>
                  <a:pt x="339" y="5"/>
                  <a:pt x="339" y="5"/>
                </a:cubicBezTo>
                <a:cubicBezTo>
                  <a:pt x="321" y="2"/>
                  <a:pt x="304" y="1"/>
                  <a:pt x="288" y="1"/>
                </a:cubicBezTo>
                <a:cubicBezTo>
                  <a:pt x="228" y="1"/>
                  <a:pt x="196" y="45"/>
                  <a:pt x="179" y="80"/>
                </a:cubicBezTo>
                <a:cubicBezTo>
                  <a:pt x="179" y="48"/>
                  <a:pt x="179" y="0"/>
                  <a:pt x="179" y="0"/>
                </a:cubicBezTo>
                <a:cubicBezTo>
                  <a:pt x="170" y="1"/>
                  <a:pt x="170" y="1"/>
                  <a:pt x="170" y="1"/>
                </a:cubicBezTo>
                <a:cubicBezTo>
                  <a:pt x="0" y="28"/>
                  <a:pt x="0" y="28"/>
                  <a:pt x="0" y="28"/>
                </a:cubicBezTo>
                <a:cubicBezTo>
                  <a:pt x="0" y="58"/>
                  <a:pt x="0" y="58"/>
                  <a:pt x="0" y="58"/>
                </a:cubicBezTo>
                <a:cubicBezTo>
                  <a:pt x="7" y="58"/>
                  <a:pt x="7" y="58"/>
                  <a:pt x="7" y="58"/>
                </a:cubicBezTo>
                <a:cubicBezTo>
                  <a:pt x="61" y="60"/>
                  <a:pt x="72" y="70"/>
                  <a:pt x="72" y="122"/>
                </a:cubicBezTo>
                <a:cubicBezTo>
                  <a:pt x="72" y="398"/>
                  <a:pt x="72" y="398"/>
                  <a:pt x="72" y="398"/>
                </a:cubicBezTo>
                <a:cubicBezTo>
                  <a:pt x="179" y="398"/>
                  <a:pt x="179" y="398"/>
                  <a:pt x="179" y="398"/>
                </a:cubicBezTo>
                <a:cubicBezTo>
                  <a:pt x="179" y="199"/>
                  <a:pt x="179" y="199"/>
                  <a:pt x="179" y="199"/>
                </a:cubicBezTo>
                <a:cubicBezTo>
                  <a:pt x="179" y="165"/>
                  <a:pt x="190" y="87"/>
                  <a:pt x="291" y="87"/>
                </a:cubicBezTo>
                <a:cubicBezTo>
                  <a:pt x="302" y="87"/>
                  <a:pt x="315" y="91"/>
                  <a:pt x="328" y="94"/>
                </a:cubicBezTo>
                <a:cubicBezTo>
                  <a:pt x="345" y="99"/>
                  <a:pt x="345" y="99"/>
                  <a:pt x="345" y="99"/>
                </a:cubicBezTo>
                <a:cubicBezTo>
                  <a:pt x="345" y="89"/>
                  <a:pt x="345" y="89"/>
                  <a:pt x="345" y="89"/>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6" name="Freeform 67"/>
          <p:cNvSpPr>
            <a:spLocks noEditPoints="1"/>
          </p:cNvSpPr>
          <p:nvPr userDrawn="1"/>
        </p:nvSpPr>
        <p:spPr bwMode="auto">
          <a:xfrm>
            <a:off x="7784856" y="826225"/>
            <a:ext cx="98762" cy="105988"/>
          </a:xfrm>
          <a:custGeom>
            <a:avLst/>
            <a:gdLst>
              <a:gd name="T0" fmla="*/ 377 w 377"/>
              <a:gd name="T1" fmla="*/ 161 h 407"/>
              <a:gd name="T2" fmla="*/ 200 w 377"/>
              <a:gd name="T3" fmla="*/ 0 h 407"/>
              <a:gd name="T4" fmla="*/ 0 w 377"/>
              <a:gd name="T5" fmla="*/ 190 h 407"/>
              <a:gd name="T6" fmla="*/ 232 w 377"/>
              <a:gd name="T7" fmla="*/ 407 h 407"/>
              <a:gd name="T8" fmla="*/ 363 w 377"/>
              <a:gd name="T9" fmla="*/ 385 h 407"/>
              <a:gd name="T10" fmla="*/ 369 w 377"/>
              <a:gd name="T11" fmla="*/ 383 h 407"/>
              <a:gd name="T12" fmla="*/ 369 w 377"/>
              <a:gd name="T13" fmla="*/ 331 h 407"/>
              <a:gd name="T14" fmla="*/ 359 w 377"/>
              <a:gd name="T15" fmla="*/ 335 h 407"/>
              <a:gd name="T16" fmla="*/ 275 w 377"/>
              <a:gd name="T17" fmla="*/ 348 h 407"/>
              <a:gd name="T18" fmla="*/ 116 w 377"/>
              <a:gd name="T19" fmla="*/ 169 h 407"/>
              <a:gd name="T20" fmla="*/ 377 w 377"/>
              <a:gd name="T21" fmla="*/ 169 h 407"/>
              <a:gd name="T22" fmla="*/ 377 w 377"/>
              <a:gd name="T23" fmla="*/ 161 h 407"/>
              <a:gd name="T24" fmla="*/ 197 w 377"/>
              <a:gd name="T25" fmla="*/ 42 h 407"/>
              <a:gd name="T26" fmla="*/ 270 w 377"/>
              <a:gd name="T27" fmla="*/ 122 h 407"/>
              <a:gd name="T28" fmla="*/ 117 w 377"/>
              <a:gd name="T29" fmla="*/ 122 h 407"/>
              <a:gd name="T30" fmla="*/ 197 w 377"/>
              <a:gd name="T31" fmla="*/ 42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7" h="407">
                <a:moveTo>
                  <a:pt x="377" y="161"/>
                </a:moveTo>
                <a:cubicBezTo>
                  <a:pt x="377" y="54"/>
                  <a:pt x="318" y="0"/>
                  <a:pt x="200" y="0"/>
                </a:cubicBezTo>
                <a:cubicBezTo>
                  <a:pt x="67" y="0"/>
                  <a:pt x="0" y="64"/>
                  <a:pt x="0" y="190"/>
                </a:cubicBezTo>
                <a:cubicBezTo>
                  <a:pt x="0" y="326"/>
                  <a:pt x="87" y="407"/>
                  <a:pt x="232" y="407"/>
                </a:cubicBezTo>
                <a:cubicBezTo>
                  <a:pt x="296" y="407"/>
                  <a:pt x="344" y="391"/>
                  <a:pt x="363" y="385"/>
                </a:cubicBezTo>
                <a:cubicBezTo>
                  <a:pt x="369" y="383"/>
                  <a:pt x="369" y="383"/>
                  <a:pt x="369" y="383"/>
                </a:cubicBezTo>
                <a:cubicBezTo>
                  <a:pt x="369" y="331"/>
                  <a:pt x="369" y="331"/>
                  <a:pt x="369" y="331"/>
                </a:cubicBezTo>
                <a:cubicBezTo>
                  <a:pt x="359" y="335"/>
                  <a:pt x="359" y="335"/>
                  <a:pt x="359" y="335"/>
                </a:cubicBezTo>
                <a:cubicBezTo>
                  <a:pt x="341" y="341"/>
                  <a:pt x="310" y="348"/>
                  <a:pt x="275" y="348"/>
                </a:cubicBezTo>
                <a:cubicBezTo>
                  <a:pt x="162" y="348"/>
                  <a:pt x="119" y="253"/>
                  <a:pt x="116" y="169"/>
                </a:cubicBezTo>
                <a:cubicBezTo>
                  <a:pt x="131" y="169"/>
                  <a:pt x="377" y="169"/>
                  <a:pt x="377" y="169"/>
                </a:cubicBezTo>
                <a:cubicBezTo>
                  <a:pt x="377" y="161"/>
                  <a:pt x="377" y="161"/>
                  <a:pt x="377" y="161"/>
                </a:cubicBezTo>
                <a:moveTo>
                  <a:pt x="197" y="42"/>
                </a:moveTo>
                <a:cubicBezTo>
                  <a:pt x="254" y="42"/>
                  <a:pt x="269" y="84"/>
                  <a:pt x="270" y="122"/>
                </a:cubicBezTo>
                <a:cubicBezTo>
                  <a:pt x="257" y="122"/>
                  <a:pt x="131" y="122"/>
                  <a:pt x="117" y="122"/>
                </a:cubicBezTo>
                <a:cubicBezTo>
                  <a:pt x="120" y="94"/>
                  <a:pt x="137" y="42"/>
                  <a:pt x="197" y="42"/>
                </a:cubicBez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7" name="Freeform 68"/>
          <p:cNvSpPr>
            <a:spLocks/>
          </p:cNvSpPr>
          <p:nvPr userDrawn="1"/>
        </p:nvSpPr>
        <p:spPr bwMode="auto">
          <a:xfrm>
            <a:off x="8054644" y="778049"/>
            <a:ext cx="115623" cy="151756"/>
          </a:xfrm>
          <a:custGeom>
            <a:avLst/>
            <a:gdLst>
              <a:gd name="T0" fmla="*/ 325 w 445"/>
              <a:gd name="T1" fmla="*/ 181 h 578"/>
              <a:gd name="T2" fmla="*/ 178 w 445"/>
              <a:gd name="T3" fmla="*/ 266 h 578"/>
              <a:gd name="T4" fmla="*/ 178 w 445"/>
              <a:gd name="T5" fmla="*/ 0 h 578"/>
              <a:gd name="T6" fmla="*/ 170 w 445"/>
              <a:gd name="T7" fmla="*/ 1 h 578"/>
              <a:gd name="T8" fmla="*/ 0 w 445"/>
              <a:gd name="T9" fmla="*/ 22 h 578"/>
              <a:gd name="T10" fmla="*/ 0 w 445"/>
              <a:gd name="T11" fmla="*/ 52 h 578"/>
              <a:gd name="T12" fmla="*/ 8 w 445"/>
              <a:gd name="T13" fmla="*/ 52 h 578"/>
              <a:gd name="T14" fmla="*/ 72 w 445"/>
              <a:gd name="T15" fmla="*/ 118 h 578"/>
              <a:gd name="T16" fmla="*/ 72 w 445"/>
              <a:gd name="T17" fmla="*/ 578 h 578"/>
              <a:gd name="T18" fmla="*/ 178 w 445"/>
              <a:gd name="T19" fmla="*/ 578 h 578"/>
              <a:gd name="T20" fmla="*/ 178 w 445"/>
              <a:gd name="T21" fmla="*/ 380 h 578"/>
              <a:gd name="T22" fmla="*/ 279 w 445"/>
              <a:gd name="T23" fmla="*/ 251 h 578"/>
              <a:gd name="T24" fmla="*/ 339 w 445"/>
              <a:gd name="T25" fmla="*/ 335 h 578"/>
              <a:gd name="T26" fmla="*/ 339 w 445"/>
              <a:gd name="T27" fmla="*/ 578 h 578"/>
              <a:gd name="T28" fmla="*/ 445 w 445"/>
              <a:gd name="T29" fmla="*/ 578 h 578"/>
              <a:gd name="T30" fmla="*/ 445 w 445"/>
              <a:gd name="T31" fmla="*/ 323 h 578"/>
              <a:gd name="T32" fmla="*/ 325 w 445"/>
              <a:gd name="T33" fmla="*/ 18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5" h="578">
                <a:moveTo>
                  <a:pt x="325" y="181"/>
                </a:moveTo>
                <a:cubicBezTo>
                  <a:pt x="246" y="181"/>
                  <a:pt x="201" y="230"/>
                  <a:pt x="178" y="266"/>
                </a:cubicBezTo>
                <a:cubicBezTo>
                  <a:pt x="178" y="223"/>
                  <a:pt x="178" y="0"/>
                  <a:pt x="178" y="0"/>
                </a:cubicBezTo>
                <a:cubicBezTo>
                  <a:pt x="170" y="1"/>
                  <a:pt x="170" y="1"/>
                  <a:pt x="170" y="1"/>
                </a:cubicBezTo>
                <a:cubicBezTo>
                  <a:pt x="0" y="22"/>
                  <a:pt x="0" y="22"/>
                  <a:pt x="0" y="22"/>
                </a:cubicBezTo>
                <a:cubicBezTo>
                  <a:pt x="0" y="52"/>
                  <a:pt x="0" y="52"/>
                  <a:pt x="0" y="52"/>
                </a:cubicBezTo>
                <a:cubicBezTo>
                  <a:pt x="8" y="52"/>
                  <a:pt x="8" y="52"/>
                  <a:pt x="8" y="52"/>
                </a:cubicBezTo>
                <a:cubicBezTo>
                  <a:pt x="60" y="54"/>
                  <a:pt x="72" y="66"/>
                  <a:pt x="72" y="118"/>
                </a:cubicBezTo>
                <a:cubicBezTo>
                  <a:pt x="72" y="578"/>
                  <a:pt x="72" y="578"/>
                  <a:pt x="72" y="578"/>
                </a:cubicBezTo>
                <a:cubicBezTo>
                  <a:pt x="178" y="578"/>
                  <a:pt x="178" y="578"/>
                  <a:pt x="178" y="578"/>
                </a:cubicBezTo>
                <a:cubicBezTo>
                  <a:pt x="178" y="380"/>
                  <a:pt x="178" y="380"/>
                  <a:pt x="178" y="380"/>
                </a:cubicBezTo>
                <a:cubicBezTo>
                  <a:pt x="178" y="307"/>
                  <a:pt x="233" y="251"/>
                  <a:pt x="279" y="251"/>
                </a:cubicBezTo>
                <a:cubicBezTo>
                  <a:pt x="339" y="251"/>
                  <a:pt x="339" y="296"/>
                  <a:pt x="339" y="335"/>
                </a:cubicBezTo>
                <a:cubicBezTo>
                  <a:pt x="339" y="578"/>
                  <a:pt x="339" y="578"/>
                  <a:pt x="339" y="578"/>
                </a:cubicBezTo>
                <a:cubicBezTo>
                  <a:pt x="445" y="578"/>
                  <a:pt x="445" y="578"/>
                  <a:pt x="445" y="578"/>
                </a:cubicBezTo>
                <a:cubicBezTo>
                  <a:pt x="445" y="323"/>
                  <a:pt x="445" y="323"/>
                  <a:pt x="445" y="323"/>
                </a:cubicBezTo>
                <a:cubicBezTo>
                  <a:pt x="445" y="280"/>
                  <a:pt x="445" y="181"/>
                  <a:pt x="325" y="181"/>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8" name="Freeform 69"/>
          <p:cNvSpPr>
            <a:spLocks noEditPoints="1"/>
          </p:cNvSpPr>
          <p:nvPr userDrawn="1"/>
        </p:nvSpPr>
        <p:spPr bwMode="auto">
          <a:xfrm>
            <a:off x="8199173" y="826225"/>
            <a:ext cx="98762" cy="105988"/>
          </a:xfrm>
          <a:custGeom>
            <a:avLst/>
            <a:gdLst>
              <a:gd name="T0" fmla="*/ 377 w 377"/>
              <a:gd name="T1" fmla="*/ 161 h 407"/>
              <a:gd name="T2" fmla="*/ 200 w 377"/>
              <a:gd name="T3" fmla="*/ 0 h 407"/>
              <a:gd name="T4" fmla="*/ 0 w 377"/>
              <a:gd name="T5" fmla="*/ 190 h 407"/>
              <a:gd name="T6" fmla="*/ 233 w 377"/>
              <a:gd name="T7" fmla="*/ 407 h 407"/>
              <a:gd name="T8" fmla="*/ 363 w 377"/>
              <a:gd name="T9" fmla="*/ 385 h 407"/>
              <a:gd name="T10" fmla="*/ 369 w 377"/>
              <a:gd name="T11" fmla="*/ 383 h 407"/>
              <a:gd name="T12" fmla="*/ 369 w 377"/>
              <a:gd name="T13" fmla="*/ 331 h 407"/>
              <a:gd name="T14" fmla="*/ 359 w 377"/>
              <a:gd name="T15" fmla="*/ 335 h 407"/>
              <a:gd name="T16" fmla="*/ 275 w 377"/>
              <a:gd name="T17" fmla="*/ 348 h 407"/>
              <a:gd name="T18" fmla="*/ 117 w 377"/>
              <a:gd name="T19" fmla="*/ 169 h 407"/>
              <a:gd name="T20" fmla="*/ 377 w 377"/>
              <a:gd name="T21" fmla="*/ 169 h 407"/>
              <a:gd name="T22" fmla="*/ 377 w 377"/>
              <a:gd name="T23" fmla="*/ 161 h 407"/>
              <a:gd name="T24" fmla="*/ 197 w 377"/>
              <a:gd name="T25" fmla="*/ 42 h 407"/>
              <a:gd name="T26" fmla="*/ 270 w 377"/>
              <a:gd name="T27" fmla="*/ 122 h 407"/>
              <a:gd name="T28" fmla="*/ 117 w 377"/>
              <a:gd name="T29" fmla="*/ 122 h 407"/>
              <a:gd name="T30" fmla="*/ 197 w 377"/>
              <a:gd name="T31" fmla="*/ 42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7" h="407">
                <a:moveTo>
                  <a:pt x="377" y="161"/>
                </a:moveTo>
                <a:cubicBezTo>
                  <a:pt x="377" y="54"/>
                  <a:pt x="318" y="0"/>
                  <a:pt x="200" y="0"/>
                </a:cubicBezTo>
                <a:cubicBezTo>
                  <a:pt x="68" y="0"/>
                  <a:pt x="0" y="64"/>
                  <a:pt x="0" y="190"/>
                </a:cubicBezTo>
                <a:cubicBezTo>
                  <a:pt x="0" y="326"/>
                  <a:pt x="87" y="407"/>
                  <a:pt x="233" y="407"/>
                </a:cubicBezTo>
                <a:cubicBezTo>
                  <a:pt x="296" y="407"/>
                  <a:pt x="344" y="391"/>
                  <a:pt x="363" y="385"/>
                </a:cubicBezTo>
                <a:cubicBezTo>
                  <a:pt x="369" y="383"/>
                  <a:pt x="369" y="383"/>
                  <a:pt x="369" y="383"/>
                </a:cubicBezTo>
                <a:cubicBezTo>
                  <a:pt x="369" y="331"/>
                  <a:pt x="369" y="331"/>
                  <a:pt x="369" y="331"/>
                </a:cubicBezTo>
                <a:cubicBezTo>
                  <a:pt x="359" y="335"/>
                  <a:pt x="359" y="335"/>
                  <a:pt x="359" y="335"/>
                </a:cubicBezTo>
                <a:cubicBezTo>
                  <a:pt x="341" y="341"/>
                  <a:pt x="310" y="348"/>
                  <a:pt x="275" y="348"/>
                </a:cubicBezTo>
                <a:cubicBezTo>
                  <a:pt x="161" y="348"/>
                  <a:pt x="119" y="253"/>
                  <a:pt x="117" y="169"/>
                </a:cubicBezTo>
                <a:cubicBezTo>
                  <a:pt x="131" y="169"/>
                  <a:pt x="377" y="169"/>
                  <a:pt x="377" y="169"/>
                </a:cubicBezTo>
                <a:cubicBezTo>
                  <a:pt x="377" y="161"/>
                  <a:pt x="377" y="161"/>
                  <a:pt x="377" y="161"/>
                </a:cubicBezTo>
                <a:moveTo>
                  <a:pt x="197" y="42"/>
                </a:moveTo>
                <a:cubicBezTo>
                  <a:pt x="254" y="42"/>
                  <a:pt x="268" y="84"/>
                  <a:pt x="270" y="122"/>
                </a:cubicBezTo>
                <a:cubicBezTo>
                  <a:pt x="256" y="122"/>
                  <a:pt x="130" y="122"/>
                  <a:pt x="117" y="122"/>
                </a:cubicBezTo>
                <a:cubicBezTo>
                  <a:pt x="119" y="94"/>
                  <a:pt x="137" y="42"/>
                  <a:pt x="197" y="42"/>
                </a:cubicBez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29" name="Freeform 70"/>
          <p:cNvSpPr>
            <a:spLocks/>
          </p:cNvSpPr>
          <p:nvPr userDrawn="1"/>
        </p:nvSpPr>
        <p:spPr bwMode="auto">
          <a:xfrm>
            <a:off x="7963109" y="794910"/>
            <a:ext cx="79492" cy="137303"/>
          </a:xfrm>
          <a:custGeom>
            <a:avLst/>
            <a:gdLst>
              <a:gd name="T0" fmla="*/ 71 w 298"/>
              <a:gd name="T1" fmla="*/ 0 h 519"/>
              <a:gd name="T2" fmla="*/ 71 w 298"/>
              <a:gd name="T3" fmla="*/ 121 h 519"/>
              <a:gd name="T4" fmla="*/ 0 w 298"/>
              <a:gd name="T5" fmla="*/ 121 h 519"/>
              <a:gd name="T6" fmla="*/ 0 w 298"/>
              <a:gd name="T7" fmla="*/ 168 h 519"/>
              <a:gd name="T8" fmla="*/ 71 w 298"/>
              <a:gd name="T9" fmla="*/ 168 h 519"/>
              <a:gd name="T10" fmla="*/ 71 w 298"/>
              <a:gd name="T11" fmla="*/ 407 h 519"/>
              <a:gd name="T12" fmla="*/ 218 w 298"/>
              <a:gd name="T13" fmla="*/ 519 h 519"/>
              <a:gd name="T14" fmla="*/ 281 w 298"/>
              <a:gd name="T15" fmla="*/ 512 h 519"/>
              <a:gd name="T16" fmla="*/ 287 w 298"/>
              <a:gd name="T17" fmla="*/ 511 h 519"/>
              <a:gd name="T18" fmla="*/ 287 w 298"/>
              <a:gd name="T19" fmla="*/ 463 h 519"/>
              <a:gd name="T20" fmla="*/ 278 w 298"/>
              <a:gd name="T21" fmla="*/ 465 h 519"/>
              <a:gd name="T22" fmla="*/ 246 w 298"/>
              <a:gd name="T23" fmla="*/ 468 h 519"/>
              <a:gd name="T24" fmla="*/ 178 w 298"/>
              <a:gd name="T25" fmla="*/ 394 h 519"/>
              <a:gd name="T26" fmla="*/ 178 w 298"/>
              <a:gd name="T27" fmla="*/ 168 h 519"/>
              <a:gd name="T28" fmla="*/ 298 w 298"/>
              <a:gd name="T29" fmla="*/ 168 h 519"/>
              <a:gd name="T30" fmla="*/ 298 w 298"/>
              <a:gd name="T31" fmla="*/ 121 h 519"/>
              <a:gd name="T32" fmla="*/ 178 w 298"/>
              <a:gd name="T33" fmla="*/ 121 h 519"/>
              <a:gd name="T34" fmla="*/ 178 w 298"/>
              <a:gd name="T35" fmla="*/ 0 h 519"/>
              <a:gd name="T36" fmla="*/ 71 w 298"/>
              <a:gd name="T37" fmla="*/ 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8" h="519">
                <a:moveTo>
                  <a:pt x="71" y="0"/>
                </a:moveTo>
                <a:cubicBezTo>
                  <a:pt x="71" y="0"/>
                  <a:pt x="71" y="109"/>
                  <a:pt x="71" y="121"/>
                </a:cubicBezTo>
                <a:cubicBezTo>
                  <a:pt x="59" y="121"/>
                  <a:pt x="0" y="121"/>
                  <a:pt x="0" y="121"/>
                </a:cubicBezTo>
                <a:cubicBezTo>
                  <a:pt x="0" y="168"/>
                  <a:pt x="0" y="168"/>
                  <a:pt x="0" y="168"/>
                </a:cubicBezTo>
                <a:cubicBezTo>
                  <a:pt x="0" y="168"/>
                  <a:pt x="59" y="168"/>
                  <a:pt x="71" y="168"/>
                </a:cubicBezTo>
                <a:cubicBezTo>
                  <a:pt x="71" y="183"/>
                  <a:pt x="71" y="407"/>
                  <a:pt x="71" y="407"/>
                </a:cubicBezTo>
                <a:cubicBezTo>
                  <a:pt x="71" y="510"/>
                  <a:pt x="138" y="519"/>
                  <a:pt x="218" y="519"/>
                </a:cubicBezTo>
                <a:cubicBezTo>
                  <a:pt x="238" y="519"/>
                  <a:pt x="259" y="516"/>
                  <a:pt x="281" y="512"/>
                </a:cubicBezTo>
                <a:cubicBezTo>
                  <a:pt x="287" y="511"/>
                  <a:pt x="287" y="511"/>
                  <a:pt x="287" y="511"/>
                </a:cubicBezTo>
                <a:cubicBezTo>
                  <a:pt x="287" y="463"/>
                  <a:pt x="287" y="463"/>
                  <a:pt x="287" y="463"/>
                </a:cubicBezTo>
                <a:cubicBezTo>
                  <a:pt x="278" y="465"/>
                  <a:pt x="278" y="465"/>
                  <a:pt x="278" y="465"/>
                </a:cubicBezTo>
                <a:cubicBezTo>
                  <a:pt x="269" y="467"/>
                  <a:pt x="258" y="468"/>
                  <a:pt x="246" y="468"/>
                </a:cubicBezTo>
                <a:cubicBezTo>
                  <a:pt x="182" y="468"/>
                  <a:pt x="178" y="449"/>
                  <a:pt x="178" y="394"/>
                </a:cubicBezTo>
                <a:cubicBezTo>
                  <a:pt x="178" y="394"/>
                  <a:pt x="178" y="182"/>
                  <a:pt x="178" y="168"/>
                </a:cubicBezTo>
                <a:cubicBezTo>
                  <a:pt x="192" y="168"/>
                  <a:pt x="298" y="168"/>
                  <a:pt x="298" y="168"/>
                </a:cubicBezTo>
                <a:cubicBezTo>
                  <a:pt x="298" y="121"/>
                  <a:pt x="298" y="121"/>
                  <a:pt x="298" y="121"/>
                </a:cubicBezTo>
                <a:cubicBezTo>
                  <a:pt x="298" y="121"/>
                  <a:pt x="192" y="121"/>
                  <a:pt x="178" y="121"/>
                </a:cubicBezTo>
                <a:cubicBezTo>
                  <a:pt x="178" y="107"/>
                  <a:pt x="178" y="0"/>
                  <a:pt x="178" y="0"/>
                </a:cubicBezTo>
                <a:cubicBezTo>
                  <a:pt x="71" y="0"/>
                  <a:pt x="71" y="0"/>
                  <a:pt x="71" y="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30" name="Freeform 71"/>
          <p:cNvSpPr>
            <a:spLocks/>
          </p:cNvSpPr>
          <p:nvPr userDrawn="1"/>
        </p:nvSpPr>
        <p:spPr bwMode="auto">
          <a:xfrm>
            <a:off x="8367790" y="782866"/>
            <a:ext cx="168617" cy="146939"/>
          </a:xfrm>
          <a:custGeom>
            <a:avLst/>
            <a:gdLst>
              <a:gd name="T0" fmla="*/ 632 w 640"/>
              <a:gd name="T1" fmla="*/ 0 h 556"/>
              <a:gd name="T2" fmla="*/ 525 w 640"/>
              <a:gd name="T3" fmla="*/ 0 h 556"/>
              <a:gd name="T4" fmla="*/ 525 w 640"/>
              <a:gd name="T5" fmla="*/ 423 h 556"/>
              <a:gd name="T6" fmla="*/ 246 w 640"/>
              <a:gd name="T7" fmla="*/ 0 h 556"/>
              <a:gd name="T8" fmla="*/ 0 w 640"/>
              <a:gd name="T9" fmla="*/ 0 h 556"/>
              <a:gd name="T10" fmla="*/ 0 w 640"/>
              <a:gd name="T11" fmla="*/ 32 h 556"/>
              <a:gd name="T12" fmla="*/ 21 w 640"/>
              <a:gd name="T13" fmla="*/ 36 h 556"/>
              <a:gd name="T14" fmla="*/ 91 w 640"/>
              <a:gd name="T15" fmla="*/ 111 h 556"/>
              <a:gd name="T16" fmla="*/ 91 w 640"/>
              <a:gd name="T17" fmla="*/ 556 h 556"/>
              <a:gd name="T18" fmla="*/ 206 w 640"/>
              <a:gd name="T19" fmla="*/ 556 h 556"/>
              <a:gd name="T20" fmla="*/ 206 w 640"/>
              <a:gd name="T21" fmla="*/ 114 h 556"/>
              <a:gd name="T22" fmla="*/ 498 w 640"/>
              <a:gd name="T23" fmla="*/ 556 h 556"/>
              <a:gd name="T24" fmla="*/ 640 w 640"/>
              <a:gd name="T25" fmla="*/ 556 h 556"/>
              <a:gd name="T26" fmla="*/ 640 w 640"/>
              <a:gd name="T27" fmla="*/ 0 h 556"/>
              <a:gd name="T28" fmla="*/ 632 w 640"/>
              <a:gd name="T29"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0" h="556">
                <a:moveTo>
                  <a:pt x="632" y="0"/>
                </a:moveTo>
                <a:cubicBezTo>
                  <a:pt x="525" y="0"/>
                  <a:pt x="525" y="0"/>
                  <a:pt x="525" y="0"/>
                </a:cubicBezTo>
                <a:cubicBezTo>
                  <a:pt x="525" y="0"/>
                  <a:pt x="525" y="382"/>
                  <a:pt x="525" y="423"/>
                </a:cubicBezTo>
                <a:cubicBezTo>
                  <a:pt x="503" y="389"/>
                  <a:pt x="246" y="0"/>
                  <a:pt x="246" y="0"/>
                </a:cubicBezTo>
                <a:cubicBezTo>
                  <a:pt x="0" y="0"/>
                  <a:pt x="0" y="0"/>
                  <a:pt x="0" y="0"/>
                </a:cubicBezTo>
                <a:cubicBezTo>
                  <a:pt x="0" y="32"/>
                  <a:pt x="0" y="32"/>
                  <a:pt x="0" y="32"/>
                </a:cubicBezTo>
                <a:cubicBezTo>
                  <a:pt x="21" y="36"/>
                  <a:pt x="21" y="36"/>
                  <a:pt x="21" y="36"/>
                </a:cubicBezTo>
                <a:cubicBezTo>
                  <a:pt x="86" y="47"/>
                  <a:pt x="91" y="47"/>
                  <a:pt x="91" y="111"/>
                </a:cubicBezTo>
                <a:cubicBezTo>
                  <a:pt x="91" y="556"/>
                  <a:pt x="91" y="556"/>
                  <a:pt x="91" y="556"/>
                </a:cubicBezTo>
                <a:cubicBezTo>
                  <a:pt x="206" y="556"/>
                  <a:pt x="206" y="556"/>
                  <a:pt x="206" y="556"/>
                </a:cubicBezTo>
                <a:cubicBezTo>
                  <a:pt x="206" y="556"/>
                  <a:pt x="206" y="155"/>
                  <a:pt x="206" y="114"/>
                </a:cubicBezTo>
                <a:cubicBezTo>
                  <a:pt x="228" y="148"/>
                  <a:pt x="498" y="556"/>
                  <a:pt x="498" y="556"/>
                </a:cubicBezTo>
                <a:cubicBezTo>
                  <a:pt x="640" y="556"/>
                  <a:pt x="640" y="556"/>
                  <a:pt x="640" y="556"/>
                </a:cubicBezTo>
                <a:cubicBezTo>
                  <a:pt x="640" y="0"/>
                  <a:pt x="640" y="0"/>
                  <a:pt x="640" y="0"/>
                </a:cubicBezTo>
                <a:cubicBezTo>
                  <a:pt x="632" y="0"/>
                  <a:pt x="632" y="0"/>
                  <a:pt x="632" y="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31" name="Freeform 72"/>
          <p:cNvSpPr>
            <a:spLocks noEditPoints="1"/>
          </p:cNvSpPr>
          <p:nvPr userDrawn="1"/>
        </p:nvSpPr>
        <p:spPr bwMode="auto">
          <a:xfrm>
            <a:off x="8562905" y="826225"/>
            <a:ext cx="101170" cy="105988"/>
          </a:xfrm>
          <a:custGeom>
            <a:avLst/>
            <a:gdLst>
              <a:gd name="T0" fmla="*/ 378 w 378"/>
              <a:gd name="T1" fmla="*/ 161 h 407"/>
              <a:gd name="T2" fmla="*/ 200 w 378"/>
              <a:gd name="T3" fmla="*/ 0 h 407"/>
              <a:gd name="T4" fmla="*/ 0 w 378"/>
              <a:gd name="T5" fmla="*/ 190 h 407"/>
              <a:gd name="T6" fmla="*/ 232 w 378"/>
              <a:gd name="T7" fmla="*/ 407 h 407"/>
              <a:gd name="T8" fmla="*/ 363 w 378"/>
              <a:gd name="T9" fmla="*/ 385 h 407"/>
              <a:gd name="T10" fmla="*/ 369 w 378"/>
              <a:gd name="T11" fmla="*/ 383 h 407"/>
              <a:gd name="T12" fmla="*/ 369 w 378"/>
              <a:gd name="T13" fmla="*/ 331 h 407"/>
              <a:gd name="T14" fmla="*/ 359 w 378"/>
              <a:gd name="T15" fmla="*/ 335 h 407"/>
              <a:gd name="T16" fmla="*/ 276 w 378"/>
              <a:gd name="T17" fmla="*/ 348 h 407"/>
              <a:gd name="T18" fmla="*/ 117 w 378"/>
              <a:gd name="T19" fmla="*/ 169 h 407"/>
              <a:gd name="T20" fmla="*/ 378 w 378"/>
              <a:gd name="T21" fmla="*/ 169 h 407"/>
              <a:gd name="T22" fmla="*/ 378 w 378"/>
              <a:gd name="T23" fmla="*/ 161 h 407"/>
              <a:gd name="T24" fmla="*/ 196 w 378"/>
              <a:gd name="T25" fmla="*/ 42 h 407"/>
              <a:gd name="T26" fmla="*/ 270 w 378"/>
              <a:gd name="T27" fmla="*/ 122 h 407"/>
              <a:gd name="T28" fmla="*/ 117 w 378"/>
              <a:gd name="T29" fmla="*/ 122 h 407"/>
              <a:gd name="T30" fmla="*/ 196 w 378"/>
              <a:gd name="T31" fmla="*/ 42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8" h="407">
                <a:moveTo>
                  <a:pt x="378" y="161"/>
                </a:moveTo>
                <a:cubicBezTo>
                  <a:pt x="378" y="54"/>
                  <a:pt x="318" y="0"/>
                  <a:pt x="200" y="0"/>
                </a:cubicBezTo>
                <a:cubicBezTo>
                  <a:pt x="68" y="0"/>
                  <a:pt x="0" y="64"/>
                  <a:pt x="0" y="190"/>
                </a:cubicBezTo>
                <a:cubicBezTo>
                  <a:pt x="0" y="326"/>
                  <a:pt x="87" y="407"/>
                  <a:pt x="232" y="407"/>
                </a:cubicBezTo>
                <a:cubicBezTo>
                  <a:pt x="296" y="407"/>
                  <a:pt x="344" y="391"/>
                  <a:pt x="363" y="385"/>
                </a:cubicBezTo>
                <a:cubicBezTo>
                  <a:pt x="369" y="383"/>
                  <a:pt x="369" y="383"/>
                  <a:pt x="369" y="383"/>
                </a:cubicBezTo>
                <a:cubicBezTo>
                  <a:pt x="369" y="331"/>
                  <a:pt x="369" y="331"/>
                  <a:pt x="369" y="331"/>
                </a:cubicBezTo>
                <a:cubicBezTo>
                  <a:pt x="359" y="335"/>
                  <a:pt x="359" y="335"/>
                  <a:pt x="359" y="335"/>
                </a:cubicBezTo>
                <a:cubicBezTo>
                  <a:pt x="341" y="341"/>
                  <a:pt x="310" y="348"/>
                  <a:pt x="276" y="348"/>
                </a:cubicBezTo>
                <a:cubicBezTo>
                  <a:pt x="161" y="348"/>
                  <a:pt x="119" y="253"/>
                  <a:pt x="117" y="169"/>
                </a:cubicBezTo>
                <a:cubicBezTo>
                  <a:pt x="131" y="169"/>
                  <a:pt x="378" y="169"/>
                  <a:pt x="378" y="169"/>
                </a:cubicBezTo>
                <a:cubicBezTo>
                  <a:pt x="378" y="161"/>
                  <a:pt x="378" y="161"/>
                  <a:pt x="378" y="161"/>
                </a:cubicBezTo>
                <a:moveTo>
                  <a:pt x="196" y="42"/>
                </a:moveTo>
                <a:cubicBezTo>
                  <a:pt x="254" y="42"/>
                  <a:pt x="269" y="84"/>
                  <a:pt x="270" y="122"/>
                </a:cubicBezTo>
                <a:cubicBezTo>
                  <a:pt x="257" y="122"/>
                  <a:pt x="131" y="122"/>
                  <a:pt x="117" y="122"/>
                </a:cubicBezTo>
                <a:cubicBezTo>
                  <a:pt x="120" y="94"/>
                  <a:pt x="137" y="42"/>
                  <a:pt x="196" y="42"/>
                </a:cubicBez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32" name="Freeform 73"/>
          <p:cNvSpPr>
            <a:spLocks/>
          </p:cNvSpPr>
          <p:nvPr userDrawn="1"/>
        </p:nvSpPr>
        <p:spPr bwMode="auto">
          <a:xfrm>
            <a:off x="8798969" y="794910"/>
            <a:ext cx="79492" cy="137303"/>
          </a:xfrm>
          <a:custGeom>
            <a:avLst/>
            <a:gdLst>
              <a:gd name="T0" fmla="*/ 71 w 298"/>
              <a:gd name="T1" fmla="*/ 0 h 519"/>
              <a:gd name="T2" fmla="*/ 71 w 298"/>
              <a:gd name="T3" fmla="*/ 121 h 519"/>
              <a:gd name="T4" fmla="*/ 0 w 298"/>
              <a:gd name="T5" fmla="*/ 121 h 519"/>
              <a:gd name="T6" fmla="*/ 0 w 298"/>
              <a:gd name="T7" fmla="*/ 168 h 519"/>
              <a:gd name="T8" fmla="*/ 71 w 298"/>
              <a:gd name="T9" fmla="*/ 168 h 519"/>
              <a:gd name="T10" fmla="*/ 71 w 298"/>
              <a:gd name="T11" fmla="*/ 407 h 519"/>
              <a:gd name="T12" fmla="*/ 218 w 298"/>
              <a:gd name="T13" fmla="*/ 519 h 519"/>
              <a:gd name="T14" fmla="*/ 281 w 298"/>
              <a:gd name="T15" fmla="*/ 512 h 519"/>
              <a:gd name="T16" fmla="*/ 287 w 298"/>
              <a:gd name="T17" fmla="*/ 511 h 519"/>
              <a:gd name="T18" fmla="*/ 287 w 298"/>
              <a:gd name="T19" fmla="*/ 463 h 519"/>
              <a:gd name="T20" fmla="*/ 278 w 298"/>
              <a:gd name="T21" fmla="*/ 465 h 519"/>
              <a:gd name="T22" fmla="*/ 246 w 298"/>
              <a:gd name="T23" fmla="*/ 468 h 519"/>
              <a:gd name="T24" fmla="*/ 178 w 298"/>
              <a:gd name="T25" fmla="*/ 394 h 519"/>
              <a:gd name="T26" fmla="*/ 178 w 298"/>
              <a:gd name="T27" fmla="*/ 168 h 519"/>
              <a:gd name="T28" fmla="*/ 298 w 298"/>
              <a:gd name="T29" fmla="*/ 168 h 519"/>
              <a:gd name="T30" fmla="*/ 298 w 298"/>
              <a:gd name="T31" fmla="*/ 121 h 519"/>
              <a:gd name="T32" fmla="*/ 178 w 298"/>
              <a:gd name="T33" fmla="*/ 121 h 519"/>
              <a:gd name="T34" fmla="*/ 178 w 298"/>
              <a:gd name="T35" fmla="*/ 0 h 519"/>
              <a:gd name="T36" fmla="*/ 71 w 298"/>
              <a:gd name="T37" fmla="*/ 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8" h="519">
                <a:moveTo>
                  <a:pt x="71" y="0"/>
                </a:moveTo>
                <a:cubicBezTo>
                  <a:pt x="71" y="0"/>
                  <a:pt x="71" y="109"/>
                  <a:pt x="71" y="121"/>
                </a:cubicBezTo>
                <a:cubicBezTo>
                  <a:pt x="59" y="121"/>
                  <a:pt x="0" y="121"/>
                  <a:pt x="0" y="121"/>
                </a:cubicBezTo>
                <a:cubicBezTo>
                  <a:pt x="0" y="168"/>
                  <a:pt x="0" y="168"/>
                  <a:pt x="0" y="168"/>
                </a:cubicBezTo>
                <a:cubicBezTo>
                  <a:pt x="0" y="168"/>
                  <a:pt x="59" y="168"/>
                  <a:pt x="71" y="168"/>
                </a:cubicBezTo>
                <a:cubicBezTo>
                  <a:pt x="71" y="183"/>
                  <a:pt x="71" y="407"/>
                  <a:pt x="71" y="407"/>
                </a:cubicBezTo>
                <a:cubicBezTo>
                  <a:pt x="71" y="510"/>
                  <a:pt x="138" y="519"/>
                  <a:pt x="218" y="519"/>
                </a:cubicBezTo>
                <a:cubicBezTo>
                  <a:pt x="238" y="519"/>
                  <a:pt x="258" y="516"/>
                  <a:pt x="281" y="512"/>
                </a:cubicBezTo>
                <a:cubicBezTo>
                  <a:pt x="287" y="511"/>
                  <a:pt x="287" y="511"/>
                  <a:pt x="287" y="511"/>
                </a:cubicBezTo>
                <a:cubicBezTo>
                  <a:pt x="287" y="463"/>
                  <a:pt x="287" y="463"/>
                  <a:pt x="287" y="463"/>
                </a:cubicBezTo>
                <a:cubicBezTo>
                  <a:pt x="278" y="465"/>
                  <a:pt x="278" y="465"/>
                  <a:pt x="278" y="465"/>
                </a:cubicBezTo>
                <a:cubicBezTo>
                  <a:pt x="269" y="467"/>
                  <a:pt x="258" y="468"/>
                  <a:pt x="246" y="468"/>
                </a:cubicBezTo>
                <a:cubicBezTo>
                  <a:pt x="181" y="468"/>
                  <a:pt x="178" y="449"/>
                  <a:pt x="178" y="394"/>
                </a:cubicBezTo>
                <a:cubicBezTo>
                  <a:pt x="178" y="394"/>
                  <a:pt x="178" y="182"/>
                  <a:pt x="178" y="168"/>
                </a:cubicBezTo>
                <a:cubicBezTo>
                  <a:pt x="191" y="168"/>
                  <a:pt x="298" y="168"/>
                  <a:pt x="298" y="168"/>
                </a:cubicBezTo>
                <a:cubicBezTo>
                  <a:pt x="298" y="121"/>
                  <a:pt x="298" y="121"/>
                  <a:pt x="298" y="121"/>
                </a:cubicBezTo>
                <a:cubicBezTo>
                  <a:pt x="298" y="121"/>
                  <a:pt x="191" y="121"/>
                  <a:pt x="178" y="121"/>
                </a:cubicBezTo>
                <a:cubicBezTo>
                  <a:pt x="178" y="107"/>
                  <a:pt x="178" y="0"/>
                  <a:pt x="178" y="0"/>
                </a:cubicBezTo>
                <a:cubicBezTo>
                  <a:pt x="71" y="0"/>
                  <a:pt x="71" y="0"/>
                  <a:pt x="71" y="0"/>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sp>
        <p:nvSpPr>
          <p:cNvPr id="133" name="Freeform 74"/>
          <p:cNvSpPr>
            <a:spLocks/>
          </p:cNvSpPr>
          <p:nvPr userDrawn="1"/>
        </p:nvSpPr>
        <p:spPr bwMode="auto">
          <a:xfrm>
            <a:off x="8666483" y="828633"/>
            <a:ext cx="122850" cy="101170"/>
          </a:xfrm>
          <a:custGeom>
            <a:avLst/>
            <a:gdLst>
              <a:gd name="T0" fmla="*/ 363 w 473"/>
              <a:gd name="T1" fmla="*/ 127 h 389"/>
              <a:gd name="T2" fmla="*/ 473 w 473"/>
              <a:gd name="T3" fmla="*/ 0 h 389"/>
              <a:gd name="T4" fmla="*/ 360 w 473"/>
              <a:gd name="T5" fmla="*/ 0 h 389"/>
              <a:gd name="T6" fmla="*/ 256 w 473"/>
              <a:gd name="T7" fmla="*/ 120 h 389"/>
              <a:gd name="T8" fmla="*/ 164 w 473"/>
              <a:gd name="T9" fmla="*/ 0 h 389"/>
              <a:gd name="T10" fmla="*/ 0 w 473"/>
              <a:gd name="T11" fmla="*/ 0 h 389"/>
              <a:gd name="T12" fmla="*/ 0 w 473"/>
              <a:gd name="T13" fmla="*/ 31 h 389"/>
              <a:gd name="T14" fmla="*/ 7 w 473"/>
              <a:gd name="T15" fmla="*/ 31 h 389"/>
              <a:gd name="T16" fmla="*/ 110 w 473"/>
              <a:gd name="T17" fmla="*/ 90 h 389"/>
              <a:gd name="T18" fmla="*/ 177 w 473"/>
              <a:gd name="T19" fmla="*/ 179 h 389"/>
              <a:gd name="T20" fmla="*/ 68 w 473"/>
              <a:gd name="T21" fmla="*/ 306 h 389"/>
              <a:gd name="T22" fmla="*/ 181 w 473"/>
              <a:gd name="T23" fmla="*/ 306 h 389"/>
              <a:gd name="T24" fmla="*/ 230 w 473"/>
              <a:gd name="T25" fmla="*/ 249 h 389"/>
              <a:gd name="T26" fmla="*/ 335 w 473"/>
              <a:gd name="T27" fmla="*/ 389 h 389"/>
              <a:gd name="T28" fmla="*/ 462 w 473"/>
              <a:gd name="T29" fmla="*/ 389 h 389"/>
              <a:gd name="T30" fmla="*/ 261 w 473"/>
              <a:gd name="T31" fmla="*/ 127 h 389"/>
              <a:gd name="T32" fmla="*/ 363 w 473"/>
              <a:gd name="T33" fmla="*/ 127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89">
                <a:moveTo>
                  <a:pt x="363" y="127"/>
                </a:moveTo>
                <a:cubicBezTo>
                  <a:pt x="473" y="0"/>
                  <a:pt x="473" y="0"/>
                  <a:pt x="473" y="0"/>
                </a:cubicBezTo>
                <a:cubicBezTo>
                  <a:pt x="360" y="0"/>
                  <a:pt x="360" y="0"/>
                  <a:pt x="360" y="0"/>
                </a:cubicBezTo>
                <a:cubicBezTo>
                  <a:pt x="256" y="120"/>
                  <a:pt x="256" y="120"/>
                  <a:pt x="256" y="120"/>
                </a:cubicBezTo>
                <a:cubicBezTo>
                  <a:pt x="164" y="0"/>
                  <a:pt x="164" y="0"/>
                  <a:pt x="164" y="0"/>
                </a:cubicBezTo>
                <a:cubicBezTo>
                  <a:pt x="0" y="0"/>
                  <a:pt x="0" y="0"/>
                  <a:pt x="0" y="0"/>
                </a:cubicBezTo>
                <a:cubicBezTo>
                  <a:pt x="0" y="31"/>
                  <a:pt x="0" y="31"/>
                  <a:pt x="0" y="31"/>
                </a:cubicBezTo>
                <a:cubicBezTo>
                  <a:pt x="7" y="31"/>
                  <a:pt x="7" y="31"/>
                  <a:pt x="7" y="31"/>
                </a:cubicBezTo>
                <a:cubicBezTo>
                  <a:pt x="63" y="35"/>
                  <a:pt x="76" y="45"/>
                  <a:pt x="110" y="90"/>
                </a:cubicBezTo>
                <a:cubicBezTo>
                  <a:pt x="177" y="179"/>
                  <a:pt x="177" y="179"/>
                  <a:pt x="177" y="179"/>
                </a:cubicBezTo>
                <a:cubicBezTo>
                  <a:pt x="68" y="306"/>
                  <a:pt x="68" y="306"/>
                  <a:pt x="68" y="306"/>
                </a:cubicBezTo>
                <a:cubicBezTo>
                  <a:pt x="181" y="306"/>
                  <a:pt x="181" y="306"/>
                  <a:pt x="181" y="306"/>
                </a:cubicBezTo>
                <a:cubicBezTo>
                  <a:pt x="230" y="249"/>
                  <a:pt x="230" y="249"/>
                  <a:pt x="230" y="249"/>
                </a:cubicBezTo>
                <a:cubicBezTo>
                  <a:pt x="335" y="389"/>
                  <a:pt x="335" y="389"/>
                  <a:pt x="335" y="389"/>
                </a:cubicBezTo>
                <a:cubicBezTo>
                  <a:pt x="462" y="389"/>
                  <a:pt x="462" y="389"/>
                  <a:pt x="462" y="389"/>
                </a:cubicBezTo>
                <a:cubicBezTo>
                  <a:pt x="261" y="127"/>
                  <a:pt x="261" y="127"/>
                  <a:pt x="261" y="127"/>
                </a:cubicBezTo>
                <a:cubicBezTo>
                  <a:pt x="363" y="127"/>
                  <a:pt x="363" y="127"/>
                  <a:pt x="363" y="127"/>
                </a:cubicBezTo>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lvl="0" algn="ctr"/>
            <a:endParaRPr lang="en-US" sz="1000" b="1" dirty="0">
              <a:solidFill>
                <a:schemeClr val="bg1"/>
              </a:solidFill>
              <a:latin typeface="+mj-lt"/>
            </a:endParaRPr>
          </a:p>
        </p:txBody>
      </p:sp>
      <p:pic>
        <p:nvPicPr>
          <p:cNvPr id="134"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70483" y="479356"/>
            <a:ext cx="3040241" cy="304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TextBox 44"/>
          <p:cNvSpPr txBox="1"/>
          <p:nvPr userDrawn="1"/>
        </p:nvSpPr>
        <p:spPr>
          <a:xfrm>
            <a:off x="5356182" y="6593443"/>
            <a:ext cx="3748142" cy="246221"/>
          </a:xfrm>
          <a:prstGeom prst="rect">
            <a:avLst/>
          </a:prstGeom>
          <a:noFill/>
        </p:spPr>
        <p:txBody>
          <a:bodyPr wrap="none" rtlCol="0">
            <a:spAutoFit/>
          </a:bodyPr>
          <a:lstStyle/>
          <a:p>
            <a:pPr algn="r"/>
            <a:r>
              <a:rPr lang="en-US" sz="1000" dirty="0" smtClean="0">
                <a:solidFill>
                  <a:schemeClr val="bg1"/>
                </a:solidFill>
                <a:effectLst>
                  <a:outerShdw blurRad="38100" dist="38100" dir="2700000" algn="tl">
                    <a:srgbClr val="000000">
                      <a:alpha val="43137"/>
                    </a:srgbClr>
                  </a:outerShdw>
                </a:effectLst>
                <a:latin typeface="+mj-lt"/>
              </a:rPr>
              <a:t>© Hitachi Data Systems Corporation 2012. All</a:t>
            </a:r>
            <a:r>
              <a:rPr lang="en-US" sz="1000" baseline="0" dirty="0" smtClean="0">
                <a:solidFill>
                  <a:schemeClr val="bg1"/>
                </a:solidFill>
                <a:effectLst>
                  <a:outerShdw blurRad="38100" dist="38100" dir="2700000" algn="tl">
                    <a:srgbClr val="000000">
                      <a:alpha val="43137"/>
                    </a:srgbClr>
                  </a:outerShdw>
                </a:effectLst>
                <a:latin typeface="+mj-lt"/>
              </a:rPr>
              <a:t> Rig</a:t>
            </a:r>
            <a:r>
              <a:rPr lang="en-US" sz="1000" dirty="0" smtClean="0">
                <a:solidFill>
                  <a:schemeClr val="bg1"/>
                </a:solidFill>
                <a:effectLst>
                  <a:outerShdw blurRad="38100" dist="38100" dir="2700000" algn="tl">
                    <a:srgbClr val="000000">
                      <a:alpha val="43137"/>
                    </a:srgbClr>
                  </a:outerShdw>
                </a:effectLst>
                <a:latin typeface="+mj-lt"/>
              </a:rPr>
              <a:t>hts Reserved.</a:t>
            </a:r>
          </a:p>
        </p:txBody>
      </p:sp>
      <p:sp>
        <p:nvSpPr>
          <p:cNvPr id="46" name="TextBox 45"/>
          <p:cNvSpPr txBox="1"/>
          <p:nvPr userDrawn="1"/>
        </p:nvSpPr>
        <p:spPr>
          <a:xfrm>
            <a:off x="9525" y="6593443"/>
            <a:ext cx="341760" cy="246221"/>
          </a:xfrm>
          <a:prstGeom prst="rect">
            <a:avLst/>
          </a:prstGeom>
          <a:noFill/>
        </p:spPr>
        <p:txBody>
          <a:bodyPr wrap="none" rtlCol="0">
            <a:spAutoFit/>
          </a:bodyPr>
          <a:lstStyle/>
          <a:p>
            <a:pPr algn="l"/>
            <a:fld id="{111F478C-84AE-4601-9BE4-60468A3A6C06}" type="slidenum">
              <a:rPr lang="en-US" sz="1000" smtClean="0">
                <a:solidFill>
                  <a:schemeClr val="tx1">
                    <a:alpha val="50000"/>
                  </a:schemeClr>
                </a:solidFill>
                <a:latin typeface="+mj-lt"/>
              </a:rPr>
              <a:pPr algn="l"/>
              <a:t>‹#›</a:t>
            </a:fld>
            <a:endParaRPr lang="en-US" sz="1000" dirty="0">
              <a:solidFill>
                <a:schemeClr val="tx1">
                  <a:alpha val="50000"/>
                </a:schemeClr>
              </a:solidFill>
              <a:latin typeface="+mj-lt"/>
            </a:endParaRPr>
          </a:p>
        </p:txBody>
      </p:sp>
    </p:spTree>
    <p:extLst>
      <p:ext uri="{BB962C8B-B14F-4D97-AF65-F5344CB8AC3E}">
        <p14:creationId xmlns:p14="http://schemas.microsoft.com/office/powerpoint/2010/main" val="343089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73238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029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1754326"/>
          </a:xfrm>
          <a:prstGeom prst="rect">
            <a:avLst/>
          </a:prstGeom>
        </p:spPr>
        <p:txBody>
          <a:bodyPr/>
          <a:lstStyle>
            <a:lvl1pPr>
              <a:spcBef>
                <a:spcPts val="600"/>
              </a:spcBef>
              <a:defRPr>
                <a:latin typeface="+mn-lt"/>
              </a:defRPr>
            </a:lvl1pPr>
            <a:lvl2pPr>
              <a:lnSpc>
                <a:spcPct val="100000"/>
              </a:lnSpc>
              <a:spcBef>
                <a:spcPts val="0"/>
              </a:spcBef>
              <a:spcAft>
                <a:spcPts val="600"/>
              </a:spcAft>
              <a:buFont typeface="Arial" pitchFamily="34" charset="0"/>
              <a:buChar char="•"/>
              <a:defRPr>
                <a:latin typeface="+mn-lt"/>
              </a:defRPr>
            </a:lvl2pPr>
            <a:lvl3pPr>
              <a:lnSpc>
                <a:spcPct val="100000"/>
              </a:lnSpc>
              <a:spcBef>
                <a:spcPts val="0"/>
              </a:spcBef>
              <a:spcAft>
                <a:spcPts val="600"/>
              </a:spcAft>
              <a:buFont typeface="Wingdings" pitchFamily="2" charset="2"/>
              <a:buChar char="§"/>
              <a:defRPr sz="1800">
                <a:latin typeface="+mn-lt"/>
              </a:defRPr>
            </a:lvl3pPr>
            <a:lvl4pPr>
              <a:lnSpc>
                <a:spcPct val="100000"/>
              </a:lnSpc>
              <a:spcBef>
                <a:spcPts val="0"/>
              </a:spcBef>
              <a:spcAft>
                <a:spcPts val="600"/>
              </a:spcAft>
              <a:buClr>
                <a:schemeClr val="bg2"/>
              </a:buClr>
              <a:buFont typeface="Arial" pitchFamily="34" charset="0"/>
              <a:buChar char="•"/>
              <a:defRPr sz="1600">
                <a:latin typeface="+mn-lt"/>
              </a:defRPr>
            </a:lvl4pPr>
            <a:lvl5pPr>
              <a:lnSpc>
                <a:spcPct val="100000"/>
              </a:lnSpc>
              <a:spcBef>
                <a:spcPts val="0"/>
              </a:spcBef>
              <a:spcAft>
                <a:spcPts val="600"/>
              </a:spcAft>
              <a:buFont typeface="Arial" pitchFamily="34" charset="0"/>
              <a:buChar char="•"/>
              <a:defRPr sz="16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1"/>
          <p:cNvSpPr>
            <a:spLocks noGrp="1"/>
          </p:cNvSpPr>
          <p:nvPr>
            <p:ph type="title" hasCustomPrompt="1"/>
          </p:nvPr>
        </p:nvSpPr>
        <p:spPr>
          <a:xfrm>
            <a:off x="457200" y="28800"/>
            <a:ext cx="7207883" cy="756900"/>
          </a:xfrm>
        </p:spPr>
        <p:txBody>
          <a:bodyPr/>
          <a:lstStyle>
            <a:lvl1pPr>
              <a:defRPr>
                <a:latin typeface="+mj-lt"/>
              </a:defRPr>
            </a:lvl1pPr>
          </a:lstStyle>
          <a:p>
            <a:r>
              <a:rPr lang="en-US" dirty="0" smtClean="0"/>
              <a:t>Title Placeholder</a:t>
            </a:r>
            <a:endParaRPr lang="en-US" dirty="0"/>
          </a:p>
        </p:txBody>
      </p:sp>
      <p:sp>
        <p:nvSpPr>
          <p:cNvPr id="4" name="Text Placeholder 2"/>
          <p:cNvSpPr>
            <a:spLocks noGrp="1"/>
          </p:cNvSpPr>
          <p:nvPr>
            <p:ph type="body" idx="13" hasCustomPrompt="1"/>
          </p:nvPr>
        </p:nvSpPr>
        <p:spPr>
          <a:xfrm>
            <a:off x="457200" y="981115"/>
            <a:ext cx="8229600" cy="369332"/>
          </a:xfrm>
          <a:prstGeom prst="rect">
            <a:avLst/>
          </a:prstGeom>
        </p:spPr>
        <p:txBody>
          <a:bodyPr anchor="t"/>
          <a:lstStyle>
            <a:lvl1pPr marL="0" indent="0">
              <a:buNone/>
              <a:defRPr sz="1800" b="0" cap="none" baseline="0">
                <a:solidFill>
                  <a:schemeClr val="tx1">
                    <a:lumMod val="75000"/>
                    <a:lumOff val="25000"/>
                  </a:schemeClr>
                </a:solidFill>
                <a:latin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Subtitle placeholder</a:t>
            </a:r>
          </a:p>
        </p:txBody>
      </p:sp>
    </p:spTree>
    <p:extLst>
      <p:ext uri="{BB962C8B-B14F-4D97-AF65-F5344CB8AC3E}">
        <p14:creationId xmlns:p14="http://schemas.microsoft.com/office/powerpoint/2010/main" val="97415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457200" y="28800"/>
            <a:ext cx="7207883" cy="756900"/>
          </a:xfrm>
        </p:spPr>
        <p:txBody>
          <a:bodyPr/>
          <a:lstStyle>
            <a:lvl1pPr>
              <a:defRPr>
                <a:latin typeface="+mj-lt"/>
              </a:defRPr>
            </a:lvl1pPr>
          </a:lstStyle>
          <a:p>
            <a:r>
              <a:rPr lang="en-US" dirty="0" smtClean="0"/>
              <a:t>Title Placeholder</a:t>
            </a:r>
            <a:endParaRPr lang="en-US" dirty="0"/>
          </a:p>
        </p:txBody>
      </p:sp>
      <p:sp>
        <p:nvSpPr>
          <p:cNvPr id="4" name="Text Placeholder 2"/>
          <p:cNvSpPr>
            <a:spLocks noGrp="1"/>
          </p:cNvSpPr>
          <p:nvPr>
            <p:ph type="body" idx="13" hasCustomPrompt="1"/>
          </p:nvPr>
        </p:nvSpPr>
        <p:spPr>
          <a:xfrm>
            <a:off x="457200" y="981115"/>
            <a:ext cx="8229600" cy="369332"/>
          </a:xfrm>
          <a:prstGeom prst="rect">
            <a:avLst/>
          </a:prstGeom>
        </p:spPr>
        <p:txBody>
          <a:bodyPr anchor="t"/>
          <a:lstStyle>
            <a:lvl1pPr marL="0" indent="0">
              <a:buNone/>
              <a:defRPr sz="1800" b="0" cap="none" baseline="0">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Subtitle placeholder</a:t>
            </a:r>
          </a:p>
        </p:txBody>
      </p:sp>
    </p:spTree>
    <p:extLst>
      <p:ext uri="{BB962C8B-B14F-4D97-AF65-F5344CB8AC3E}">
        <p14:creationId xmlns:p14="http://schemas.microsoft.com/office/powerpoint/2010/main" val="243799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Full Page Photo ">
    <p:spTree>
      <p:nvGrpSpPr>
        <p:cNvPr id="1" name=""/>
        <p:cNvGrpSpPr/>
        <p:nvPr/>
      </p:nvGrpSpPr>
      <p:grpSpPr>
        <a:xfrm>
          <a:off x="0" y="0"/>
          <a:ext cx="0" cy="0"/>
          <a:chOff x="0" y="0"/>
          <a:chExt cx="0" cy="0"/>
        </a:xfrm>
      </p:grpSpPr>
      <p:pic>
        <p:nvPicPr>
          <p:cNvPr id="5" name="Picture 11" descr="C:\Users\dan\Desktop\hitachi-Template-bullet.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571" y="428"/>
            <a:ext cx="9142858" cy="6857143"/>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6"/>
          <p:cNvSpPr>
            <a:spLocks noGrp="1"/>
          </p:cNvSpPr>
          <p:nvPr>
            <p:ph type="pic" sz="quarter" idx="10"/>
          </p:nvPr>
        </p:nvSpPr>
        <p:spPr>
          <a:xfrm>
            <a:off x="0" y="428"/>
            <a:ext cx="9144000" cy="6839236"/>
          </a:xfrm>
        </p:spPr>
        <p:txBody>
          <a:bodyPr/>
          <a:lstStyle/>
          <a:p>
            <a:endParaRPr lang="en-US"/>
          </a:p>
        </p:txBody>
      </p:sp>
    </p:spTree>
    <p:extLst>
      <p:ext uri="{BB962C8B-B14F-4D97-AF65-F5344CB8AC3E}">
        <p14:creationId xmlns:p14="http://schemas.microsoft.com/office/powerpoint/2010/main" val="253774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w/ Infographic">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lumMod val="65000"/>
                    <a:lumOff val="35000"/>
                  </a:schemeClr>
                </a:solidFill>
                <a:latin typeface="+mj-lt"/>
              </a:defRPr>
            </a:lvl1pPr>
          </a:lstStyle>
          <a:p>
            <a:r>
              <a:rPr lang="en-US" dirty="0" smtClean="0"/>
              <a:t>Title Placeholder</a:t>
            </a:r>
            <a:endParaRPr lang="en-US" dirty="0"/>
          </a:p>
        </p:txBody>
      </p:sp>
      <p:sp>
        <p:nvSpPr>
          <p:cNvPr id="5" name="Content Placeholder 2"/>
          <p:cNvSpPr>
            <a:spLocks noGrp="1"/>
          </p:cNvSpPr>
          <p:nvPr>
            <p:ph sz="half" idx="1"/>
          </p:nvPr>
        </p:nvSpPr>
        <p:spPr>
          <a:xfrm>
            <a:off x="457200" y="1600200"/>
            <a:ext cx="4114800" cy="1754326"/>
          </a:xfrm>
          <a:prstGeom prst="rect">
            <a:avLst/>
          </a:prstGeom>
        </p:spPr>
        <p:txBody>
          <a:bodyPr vert="horz" wrap="square" lIns="91440" tIns="45720" rIns="91440" bIns="45720" rtlCol="0">
            <a:spAutoFit/>
          </a:bodyPr>
          <a:lstStyle>
            <a:lvl1pPr>
              <a:defRPr lang="en-US" smtClean="0">
                <a:solidFill>
                  <a:schemeClr val="tx1">
                    <a:lumMod val="85000"/>
                    <a:lumOff val="15000"/>
                  </a:schemeClr>
                </a:solidFill>
                <a:latin typeface="+mn-lt"/>
              </a:defRPr>
            </a:lvl1pPr>
            <a:lvl2pPr>
              <a:buFont typeface="Arial" pitchFamily="34" charset="0"/>
              <a:buChar char="•"/>
              <a:defRPr lang="en-US" smtClean="0">
                <a:solidFill>
                  <a:schemeClr val="tx1">
                    <a:lumMod val="65000"/>
                    <a:lumOff val="35000"/>
                  </a:schemeClr>
                </a:solidFill>
                <a:latin typeface="+mn-lt"/>
              </a:defRPr>
            </a:lvl2pPr>
            <a:lvl3pPr>
              <a:buClr>
                <a:schemeClr val="bg2"/>
              </a:buClr>
              <a:defRPr lang="en-US" smtClean="0">
                <a:solidFill>
                  <a:schemeClr val="tx1">
                    <a:lumMod val="65000"/>
                    <a:lumOff val="35000"/>
                  </a:schemeClr>
                </a:solidFill>
                <a:latin typeface="+mn-lt"/>
              </a:defRPr>
            </a:lvl3pPr>
            <a:lvl4pPr>
              <a:buClr>
                <a:schemeClr val="bg2"/>
              </a:buClr>
              <a:defRPr lang="en-US" smtClean="0">
                <a:solidFill>
                  <a:schemeClr val="tx1">
                    <a:lumMod val="65000"/>
                    <a:lumOff val="35000"/>
                  </a:schemeClr>
                </a:solidFill>
                <a:latin typeface="+mn-lt"/>
              </a:defRPr>
            </a:lvl4pPr>
            <a:lvl5pPr>
              <a:buFont typeface="Arial" pitchFamily="34" charset="0"/>
              <a:buChar char="•"/>
              <a:defRPr lang="en-US">
                <a:solidFill>
                  <a:schemeClr val="tx1">
                    <a:lumMod val="65000"/>
                    <a:lumOff val="35000"/>
                  </a:schemeClr>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2"/>
          <p:cNvSpPr>
            <a:spLocks noGrp="1"/>
          </p:cNvSpPr>
          <p:nvPr>
            <p:ph type="body" idx="13" hasCustomPrompt="1"/>
          </p:nvPr>
        </p:nvSpPr>
        <p:spPr>
          <a:xfrm>
            <a:off x="457200" y="981115"/>
            <a:ext cx="8229600" cy="369332"/>
          </a:xfrm>
          <a:prstGeom prst="rect">
            <a:avLst/>
          </a:prstGeom>
        </p:spPr>
        <p:txBody>
          <a:bodyPr anchor="t"/>
          <a:lstStyle>
            <a:lvl1pPr marL="0" indent="0">
              <a:buNone/>
              <a:defRPr sz="1800" b="0" cap="none" baseline="0">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Subtitle placeholder</a:t>
            </a:r>
          </a:p>
        </p:txBody>
      </p:sp>
    </p:spTree>
    <p:extLst>
      <p:ext uri="{BB962C8B-B14F-4D97-AF65-F5344CB8AC3E}">
        <p14:creationId xmlns:p14="http://schemas.microsoft.com/office/powerpoint/2010/main" val="282937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w/ Infographic">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lumMod val="65000"/>
                    <a:lumOff val="35000"/>
                  </a:schemeClr>
                </a:solidFill>
                <a:latin typeface="+mj-lt"/>
              </a:defRPr>
            </a:lvl1pPr>
          </a:lstStyle>
          <a:p>
            <a:r>
              <a:rPr lang="en-US" dirty="0" smtClean="0"/>
              <a:t>Title Placeholder</a:t>
            </a:r>
            <a:endParaRPr lang="en-US" dirty="0"/>
          </a:p>
        </p:txBody>
      </p:sp>
      <p:sp>
        <p:nvSpPr>
          <p:cNvPr id="5" name="Content Placeholder 2"/>
          <p:cNvSpPr>
            <a:spLocks noGrp="1"/>
          </p:cNvSpPr>
          <p:nvPr>
            <p:ph sz="half" idx="1"/>
          </p:nvPr>
        </p:nvSpPr>
        <p:spPr>
          <a:xfrm>
            <a:off x="457200" y="1138518"/>
            <a:ext cx="4114800" cy="1754326"/>
          </a:xfrm>
          <a:prstGeom prst="rect">
            <a:avLst/>
          </a:prstGeom>
        </p:spPr>
        <p:txBody>
          <a:bodyPr vert="horz" wrap="square" lIns="91440" tIns="45720" rIns="91440" bIns="45720" rtlCol="0">
            <a:spAutoFit/>
          </a:bodyPr>
          <a:lstStyle>
            <a:lvl1pPr>
              <a:defRPr lang="en-US" smtClean="0">
                <a:solidFill>
                  <a:schemeClr val="tx1">
                    <a:lumMod val="85000"/>
                    <a:lumOff val="15000"/>
                  </a:schemeClr>
                </a:solidFill>
                <a:latin typeface="+mn-lt"/>
              </a:defRPr>
            </a:lvl1pPr>
            <a:lvl2pPr>
              <a:buFont typeface="Arial" pitchFamily="34" charset="0"/>
              <a:buChar char="•"/>
              <a:defRPr lang="en-US" smtClean="0">
                <a:solidFill>
                  <a:schemeClr val="tx1">
                    <a:lumMod val="65000"/>
                    <a:lumOff val="35000"/>
                  </a:schemeClr>
                </a:solidFill>
                <a:latin typeface="+mn-lt"/>
              </a:defRPr>
            </a:lvl2pPr>
            <a:lvl3pPr>
              <a:buClr>
                <a:schemeClr val="bg2"/>
              </a:buClr>
              <a:defRPr lang="en-US" smtClean="0">
                <a:solidFill>
                  <a:schemeClr val="tx1">
                    <a:lumMod val="65000"/>
                    <a:lumOff val="35000"/>
                  </a:schemeClr>
                </a:solidFill>
                <a:latin typeface="+mn-lt"/>
              </a:defRPr>
            </a:lvl3pPr>
            <a:lvl4pPr>
              <a:buClr>
                <a:schemeClr val="bg2"/>
              </a:buClr>
              <a:defRPr lang="en-US" smtClean="0">
                <a:solidFill>
                  <a:schemeClr val="tx1">
                    <a:lumMod val="65000"/>
                    <a:lumOff val="35000"/>
                  </a:schemeClr>
                </a:solidFill>
                <a:latin typeface="+mn-lt"/>
              </a:defRPr>
            </a:lvl4pPr>
            <a:lvl5pPr>
              <a:buFont typeface="Arial" pitchFamily="34" charset="0"/>
              <a:buChar char="•"/>
              <a:defRPr lang="en-US">
                <a:solidFill>
                  <a:schemeClr val="tx1">
                    <a:lumMod val="65000"/>
                    <a:lumOff val="35000"/>
                  </a:schemeClr>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1635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54000"/>
            <a:ext cx="7086600" cy="328613"/>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227013" y="1066800"/>
            <a:ext cx="43053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84713" y="1066800"/>
            <a:ext cx="43053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3718051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png"/><Relationship Id="rId18"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35" name="Picture 11" descr="C:\Users\dan\Desktop\hitachi-Template-bullet.png"/>
          <p:cNvPicPr>
            <a:picLocks noChangeAspect="1" noChangeArrowheads="1"/>
          </p:cNvPicPr>
          <p:nvPr/>
        </p:nvPicPr>
        <p:blipFill>
          <a:blip r:embed="rId17" cstate="email">
            <a:extLst>
              <a:ext uri="{28A0092B-C50C-407E-A947-70E740481C1C}">
                <a14:useLocalDpi xmlns:a14="http://schemas.microsoft.com/office/drawing/2010/main" val="0"/>
              </a:ext>
            </a:extLst>
          </a:blip>
          <a:srcRect/>
          <a:stretch>
            <a:fillRect/>
          </a:stretch>
        </p:blipFill>
        <p:spPr bwMode="auto">
          <a:xfrm>
            <a:off x="571" y="12620"/>
            <a:ext cx="9142858" cy="6857143"/>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p:cNvSpPr>
            <a:spLocks noChangeArrowheads="1"/>
          </p:cNvSpPr>
          <p:nvPr/>
        </p:nvSpPr>
        <p:spPr bwMode="auto">
          <a:xfrm flipH="1">
            <a:off x="9521" y="-112"/>
            <a:ext cx="9131809" cy="843144"/>
          </a:xfrm>
          <a:prstGeom prst="rect">
            <a:avLst/>
          </a:prstGeom>
          <a:solidFill>
            <a:srgbClr val="D9D9D9"/>
          </a:solidFill>
          <a:ln w="9525">
            <a:noFill/>
            <a:miter lim="800000"/>
            <a:headEnd/>
            <a:tailEnd/>
          </a:ln>
          <a:effectLst/>
        </p:spPr>
        <p:txBody>
          <a:bodyPr wrap="none" lIns="90000" tIns="46800" rIns="90000" bIns="468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37" name="Rectangle 36"/>
          <p:cNvSpPr>
            <a:spLocks noChangeArrowheads="1"/>
          </p:cNvSpPr>
          <p:nvPr/>
        </p:nvSpPr>
        <p:spPr bwMode="auto">
          <a:xfrm>
            <a:off x="-2667" y="743146"/>
            <a:ext cx="7695926" cy="155448"/>
          </a:xfrm>
          <a:prstGeom prst="rect">
            <a:avLst/>
          </a:prstGeom>
          <a:solidFill>
            <a:srgbClr val="B3B3B3"/>
          </a:solidFill>
          <a:ln w="9525">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38" name="Rectangle 23"/>
          <p:cNvSpPr>
            <a:spLocks noChangeArrowheads="1"/>
          </p:cNvSpPr>
          <p:nvPr/>
        </p:nvSpPr>
        <p:spPr bwMode="auto">
          <a:xfrm>
            <a:off x="7697189" y="742864"/>
            <a:ext cx="1453896" cy="155448"/>
          </a:xfrm>
          <a:prstGeom prst="rect">
            <a:avLst/>
          </a:prstGeom>
          <a:solidFill>
            <a:srgbClr val="FD0014"/>
          </a:solidFill>
          <a:ln w="9525">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107" name="AutoShape 42"/>
          <p:cNvSpPr>
            <a:spLocks noChangeAspect="1" noChangeArrowheads="1" noTextEdit="1"/>
          </p:cNvSpPr>
          <p:nvPr/>
        </p:nvSpPr>
        <p:spPr bwMode="auto">
          <a:xfrm>
            <a:off x="0" y="0"/>
            <a:ext cx="9144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 name="Title Placeholder 1"/>
          <p:cNvSpPr>
            <a:spLocks noGrp="1"/>
          </p:cNvSpPr>
          <p:nvPr>
            <p:ph type="title"/>
          </p:nvPr>
        </p:nvSpPr>
        <p:spPr>
          <a:xfrm>
            <a:off x="457200" y="-112"/>
            <a:ext cx="7088037" cy="731520"/>
          </a:xfrm>
          <a:prstGeom prst="rect">
            <a:avLst/>
          </a:prstGeom>
        </p:spPr>
        <p:txBody>
          <a:bodyPr vert="horz" lIns="91440" tIns="0" rIns="91440" bIns="0" rtlCol="0" anchor="ctr">
            <a:normAutofit/>
          </a:bodyPr>
          <a:lstStyle/>
          <a:p>
            <a:pPr lvl="0"/>
            <a:r>
              <a:rPr lang="en-US" smtClean="0"/>
              <a:t>Click to edit Master title style</a:t>
            </a:r>
            <a:endParaRPr lang="en-US" dirty="0"/>
          </a:p>
        </p:txBody>
      </p:sp>
      <p:sp>
        <p:nvSpPr>
          <p:cNvPr id="54" name="Text Placeholder 53"/>
          <p:cNvSpPr>
            <a:spLocks noGrp="1"/>
          </p:cNvSpPr>
          <p:nvPr>
            <p:ph type="body" idx="1"/>
          </p:nvPr>
        </p:nvSpPr>
        <p:spPr>
          <a:xfrm>
            <a:off x="457200" y="1490472"/>
            <a:ext cx="8229600" cy="2112886"/>
          </a:xfrm>
          <a:prstGeom prst="rect">
            <a:avLst/>
          </a:prstGeom>
        </p:spPr>
        <p:txBody>
          <a:bodyPr vert="horz" lIns="91440" tIns="45720" rIns="91440" bIns="4572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5" name="TextBox 54"/>
          <p:cNvSpPr txBox="1"/>
          <p:nvPr/>
        </p:nvSpPr>
        <p:spPr>
          <a:xfrm>
            <a:off x="9525" y="6593443"/>
            <a:ext cx="341760" cy="246221"/>
          </a:xfrm>
          <a:prstGeom prst="rect">
            <a:avLst/>
          </a:prstGeom>
          <a:noFill/>
        </p:spPr>
        <p:txBody>
          <a:bodyPr wrap="none" rtlCol="0">
            <a:spAutoFit/>
          </a:bodyPr>
          <a:lstStyle/>
          <a:p>
            <a:pPr algn="l"/>
            <a:fld id="{111F478C-84AE-4601-9BE4-60468A3A6C06}" type="slidenum">
              <a:rPr lang="en-US" sz="1000" smtClean="0">
                <a:solidFill>
                  <a:schemeClr val="bg2"/>
                </a:solidFill>
                <a:latin typeface="+mj-lt"/>
              </a:rPr>
              <a:pPr algn="l"/>
              <a:t>‹#›</a:t>
            </a:fld>
            <a:endParaRPr lang="en-US" sz="1000" dirty="0">
              <a:solidFill>
                <a:schemeClr val="bg2"/>
              </a:solidFill>
              <a:latin typeface="+mj-lt"/>
            </a:endParaRPr>
          </a:p>
        </p:txBody>
      </p:sp>
      <p:pic>
        <p:nvPicPr>
          <p:cNvPr id="13" name="Picture 12" descr="CSlogo.png"/>
          <p:cNvPicPr>
            <a:picLocks noChangeAspect="1"/>
          </p:cNvPicPr>
          <p:nvPr/>
        </p:nvPicPr>
        <p:blipFill>
          <a:blip r:embed="rId18" cstate="print"/>
          <a:srcRect t="1234"/>
          <a:stretch>
            <a:fillRect/>
          </a:stretch>
        </p:blipFill>
        <p:spPr>
          <a:xfrm>
            <a:off x="7693259" y="1436"/>
            <a:ext cx="1453896" cy="741909"/>
          </a:xfrm>
          <a:prstGeom prst="rect">
            <a:avLst/>
          </a:prstGeom>
        </p:spPr>
      </p:pic>
    </p:spTree>
    <p:extLst>
      <p:ext uri="{BB962C8B-B14F-4D97-AF65-F5344CB8AC3E}">
        <p14:creationId xmlns:p14="http://schemas.microsoft.com/office/powerpoint/2010/main" val="3141426116"/>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54" r:id="rId3"/>
    <p:sldLayoutId id="2147483670" r:id="rId4"/>
    <p:sldLayoutId id="2147483669" r:id="rId5"/>
    <p:sldLayoutId id="2147483673" r:id="rId6"/>
    <p:sldLayoutId id="2147483674" r:id="rId7"/>
    <p:sldLayoutId id="2147483675" r:id="rId8"/>
    <p:sldLayoutId id="2147483677" r:id="rId9"/>
    <p:sldLayoutId id="2147483678" r:id="rId10"/>
    <p:sldLayoutId id="2147483679" r:id="rId11"/>
    <p:sldLayoutId id="2147483680" r:id="rId12"/>
    <p:sldLayoutId id="2147483681" r:id="rId13"/>
    <p:sldLayoutId id="2147483684" r:id="rId14"/>
    <p:sldLayoutId id="214748368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txStyles>
    <p:titleStyle>
      <a:lvl1pPr algn="l" defTabSz="914400" rtl="0" eaLnBrk="1" latinLnBrk="0" hangingPunct="1">
        <a:lnSpc>
          <a:spcPct val="85000"/>
        </a:lnSpc>
        <a:spcBef>
          <a:spcPct val="0"/>
        </a:spcBef>
        <a:buNone/>
        <a:defRPr lang="en-US" sz="2400" b="1" kern="1200" cap="all" dirty="0" smtClean="0">
          <a:solidFill>
            <a:srgbClr val="4D4D4D"/>
          </a:solidFill>
          <a:latin typeface="+mj-lt"/>
          <a:ea typeface="+mj-ea"/>
          <a:cs typeface="+mj-cs"/>
        </a:defRPr>
      </a:lvl1pPr>
    </p:titleStyle>
    <p:bodyStyle>
      <a:lvl1pPr marL="280988" indent="-280988" algn="l" defTabSz="914400" rtl="0" eaLnBrk="1" latinLnBrk="0" hangingPunct="1">
        <a:lnSpc>
          <a:spcPct val="100000"/>
        </a:lnSpc>
        <a:spcBef>
          <a:spcPts val="1200"/>
        </a:spcBef>
        <a:spcAft>
          <a:spcPts val="600"/>
        </a:spcAft>
        <a:buClr>
          <a:schemeClr val="accent2"/>
        </a:buClr>
        <a:buFont typeface="Wingdings" pitchFamily="2" charset="2"/>
        <a:buChar char="§"/>
        <a:defRPr lang="en-US" sz="2400" kern="1200" dirty="0" smtClean="0">
          <a:solidFill>
            <a:srgbClr val="1A1A1A"/>
          </a:solidFill>
          <a:latin typeface="+mn-lt"/>
          <a:ea typeface="+mn-ea"/>
          <a:cs typeface="+mn-cs"/>
        </a:defRPr>
      </a:lvl1pPr>
      <a:lvl2pPr marL="574675" indent="-293688" algn="l" defTabSz="914400" rtl="0" eaLnBrk="1" latinLnBrk="0" hangingPunct="1">
        <a:lnSpc>
          <a:spcPct val="95000"/>
        </a:lnSpc>
        <a:spcBef>
          <a:spcPct val="20000"/>
        </a:spcBef>
        <a:spcAft>
          <a:spcPts val="800"/>
        </a:spcAft>
        <a:buFontTx/>
        <a:buChar char="‒"/>
        <a:defRPr lang="en-US" sz="2200" kern="1200" dirty="0" smtClean="0">
          <a:solidFill>
            <a:srgbClr val="4D4D4D"/>
          </a:solidFill>
          <a:latin typeface="+mn-lt"/>
          <a:ea typeface="+mn-ea"/>
          <a:cs typeface="+mn-cs"/>
        </a:defRPr>
      </a:lvl2pPr>
      <a:lvl3pPr marL="855663" indent="-280988" algn="l" defTabSz="914400" rtl="0" eaLnBrk="1" latinLnBrk="0" hangingPunct="1">
        <a:lnSpc>
          <a:spcPct val="95000"/>
        </a:lnSpc>
        <a:spcBef>
          <a:spcPts val="0"/>
        </a:spcBef>
        <a:spcAft>
          <a:spcPts val="800"/>
        </a:spcAft>
        <a:buFontTx/>
        <a:buChar char="‒"/>
        <a:defRPr lang="en-US" sz="2000" kern="1200" dirty="0" smtClean="0">
          <a:solidFill>
            <a:srgbClr val="4D4D4D"/>
          </a:solidFill>
          <a:latin typeface="+mn-lt"/>
          <a:ea typeface="+mn-ea"/>
          <a:cs typeface="+mn-cs"/>
        </a:defRPr>
      </a:lvl3pPr>
      <a:lvl4pPr marL="1090613" indent="-234950" algn="l" defTabSz="914400" rtl="0" eaLnBrk="1" latinLnBrk="0" hangingPunct="1">
        <a:lnSpc>
          <a:spcPct val="95000"/>
        </a:lnSpc>
        <a:spcBef>
          <a:spcPts val="0"/>
        </a:spcBef>
        <a:spcAft>
          <a:spcPts val="800"/>
        </a:spcAft>
        <a:buFontTx/>
        <a:buChar char="‒"/>
        <a:defRPr lang="en-US" sz="2000" kern="1200" dirty="0" smtClean="0">
          <a:solidFill>
            <a:srgbClr val="4D4D4D"/>
          </a:solidFill>
          <a:latin typeface="+mn-lt"/>
          <a:ea typeface="+mn-ea"/>
          <a:cs typeface="+mn-cs"/>
        </a:defRPr>
      </a:lvl4pPr>
      <a:lvl5pPr marL="1312863" indent="-222250" algn="l" defTabSz="914400" rtl="0" eaLnBrk="1" latinLnBrk="0" hangingPunct="1">
        <a:lnSpc>
          <a:spcPct val="95000"/>
        </a:lnSpc>
        <a:spcBef>
          <a:spcPts val="0"/>
        </a:spcBef>
        <a:spcAft>
          <a:spcPts val="800"/>
        </a:spcAft>
        <a:buFontTx/>
        <a:buChar char="‒"/>
        <a:defRPr lang="en-US" sz="2000" kern="1200" dirty="0">
          <a:solidFill>
            <a:srgbClr val="4D4D4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jpeg"/><Relationship Id="rId8" Type="http://schemas.openxmlformats.org/officeDocument/2006/relationships/image" Target="../media/image10.png"/><Relationship Id="rId9" Type="http://schemas.openxmlformats.org/officeDocument/2006/relationships/image" Target="../media/image11.jpeg"/><Relationship Id="rId10" Type="http://schemas.openxmlformats.org/officeDocument/2006/relationships/image" Target="../media/image12.jpeg"/><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jpeg"/><Relationship Id="rId8" Type="http://schemas.openxmlformats.org/officeDocument/2006/relationships/image" Target="../media/image10.png"/><Relationship Id="rId9" Type="http://schemas.openxmlformats.org/officeDocument/2006/relationships/image" Target="../media/image11.jpeg"/><Relationship Id="rId10" Type="http://schemas.openxmlformats.org/officeDocument/2006/relationships/image" Target="../media/image12.jpeg"/><Relationship Id="rId11" Type="http://schemas.openxmlformats.org/officeDocument/2006/relationships/image" Target="../media/image13.png"/><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jpeg"/><Relationship Id="rId6"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8.xml"/><Relationship Id="rId2"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1" Type="http://schemas.openxmlformats.org/officeDocument/2006/relationships/slideLayout" Target="../slideLayouts/slideLayout8.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1" Type="http://schemas.openxmlformats.org/officeDocument/2006/relationships/slideLayout" Target="../slideLayouts/slideLayout8.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7.png"/><Relationship Id="rId1" Type="http://schemas.openxmlformats.org/officeDocument/2006/relationships/slideLayout" Target="../slideLayouts/slideLayout8.xml"/><Relationship Id="rId2"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4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820" y="1636295"/>
            <a:ext cx="7666409" cy="3785652"/>
          </a:xfrm>
          <a:prstGeom prst="rect">
            <a:avLst/>
          </a:prstGeom>
        </p:spPr>
        <p:txBody>
          <a:bodyPr wrap="square">
            <a:spAutoFit/>
          </a:bodyPr>
          <a:lstStyle/>
          <a:p>
            <a:r>
              <a:rPr lang="en-US" sz="2400" dirty="0" smtClean="0">
                <a:solidFill>
                  <a:schemeClr val="bg1"/>
                </a:solidFill>
                <a:latin typeface="Times New Roman" pitchFamily="18" charset="0"/>
                <a:cs typeface="Times New Roman" pitchFamily="18" charset="0"/>
              </a:rPr>
              <a:t>Hitachi Data Systems </a:t>
            </a:r>
          </a:p>
          <a:p>
            <a:r>
              <a:rPr lang="en-US" sz="2400" dirty="0" smtClean="0">
                <a:solidFill>
                  <a:schemeClr val="bg1"/>
                </a:solidFill>
                <a:latin typeface="Times New Roman" pitchFamily="18" charset="0"/>
                <a:cs typeface="Times New Roman" pitchFamily="18" charset="0"/>
              </a:rPr>
              <a:t>HUS-VM Update</a:t>
            </a:r>
          </a:p>
          <a:p>
            <a:endParaRPr lang="en-US" sz="2400" dirty="0" smtClean="0">
              <a:solidFill>
                <a:schemeClr val="bg1"/>
              </a:solidFill>
              <a:latin typeface="Times New Roman" pitchFamily="18" charset="0"/>
              <a:cs typeface="Times New Roman" pitchFamily="18" charset="0"/>
            </a:endParaRPr>
          </a:p>
          <a:p>
            <a:endParaRPr lang="en-US" sz="2400" dirty="0">
              <a:solidFill>
                <a:schemeClr val="bg1"/>
              </a:solidFill>
              <a:latin typeface="Times New Roman" pitchFamily="18" charset="0"/>
              <a:cs typeface="Times New Roman" pitchFamily="18" charset="0"/>
            </a:endParaRPr>
          </a:p>
          <a:p>
            <a:endParaRPr lang="en-US" sz="2400" dirty="0" smtClean="0">
              <a:solidFill>
                <a:schemeClr val="bg1"/>
              </a:solidFill>
              <a:latin typeface="Times New Roman" pitchFamily="18" charset="0"/>
              <a:cs typeface="Times New Roman" pitchFamily="18" charset="0"/>
            </a:endParaRPr>
          </a:p>
          <a:p>
            <a:r>
              <a:rPr lang="en-US" sz="2400" dirty="0" smtClean="0">
                <a:solidFill>
                  <a:schemeClr val="bg1"/>
                </a:solidFill>
                <a:latin typeface="Times New Roman" pitchFamily="18" charset="0"/>
                <a:cs typeface="Times New Roman" pitchFamily="18" charset="0"/>
              </a:rPr>
              <a:t/>
            </a:r>
            <a:br>
              <a:rPr lang="en-US" sz="2400" dirty="0" smtClean="0">
                <a:solidFill>
                  <a:schemeClr val="bg1"/>
                </a:solidFill>
                <a:latin typeface="Times New Roman" pitchFamily="18" charset="0"/>
                <a:cs typeface="Times New Roman" pitchFamily="18" charset="0"/>
              </a:rPr>
            </a:br>
            <a:r>
              <a:rPr lang="en-US" sz="2400" dirty="0" smtClean="0">
                <a:solidFill>
                  <a:schemeClr val="bg1"/>
                </a:solidFill>
                <a:latin typeface="Times New Roman" pitchFamily="18" charset="0"/>
                <a:cs typeface="Times New Roman" pitchFamily="18" charset="0"/>
              </a:rPr>
              <a:t/>
            </a:r>
            <a:br>
              <a:rPr lang="en-US" sz="2400" dirty="0" smtClean="0">
                <a:solidFill>
                  <a:schemeClr val="bg1"/>
                </a:solidFill>
                <a:latin typeface="Times New Roman" pitchFamily="18" charset="0"/>
                <a:cs typeface="Times New Roman" pitchFamily="18" charset="0"/>
              </a:rPr>
            </a:br>
            <a:r>
              <a:rPr lang="en-US" sz="2400" dirty="0" smtClean="0">
                <a:solidFill>
                  <a:schemeClr val="bg1"/>
                </a:solidFill>
                <a:latin typeface="Times New Roman" pitchFamily="18" charset="0"/>
                <a:cs typeface="Times New Roman" pitchFamily="18" charset="0"/>
              </a:rPr>
              <a:t>Tom Kirckof</a:t>
            </a:r>
          </a:p>
          <a:p>
            <a:r>
              <a:rPr lang="en-US" sz="2400" dirty="0" smtClean="0">
                <a:solidFill>
                  <a:schemeClr val="bg1"/>
                </a:solidFill>
                <a:latin typeface="Times New Roman" pitchFamily="18" charset="0"/>
                <a:cs typeface="Times New Roman" pitchFamily="18" charset="0"/>
              </a:rPr>
              <a:t>Account Consultant</a:t>
            </a:r>
          </a:p>
          <a:p>
            <a:r>
              <a:rPr lang="en-US" sz="2400" dirty="0" smtClean="0">
                <a:solidFill>
                  <a:schemeClr val="bg1"/>
                </a:solidFill>
                <a:latin typeface="Times New Roman" pitchFamily="18" charset="0"/>
                <a:cs typeface="Times New Roman" pitchFamily="18" charset="0"/>
              </a:rPr>
              <a:t>Hitachi Data Systems</a:t>
            </a:r>
            <a:endParaRPr lang="en-US" sz="2400" dirty="0"/>
          </a:p>
        </p:txBody>
      </p:sp>
    </p:spTree>
    <p:extLst>
      <p:ext uri="{BB962C8B-B14F-4D97-AF65-F5344CB8AC3E}">
        <p14:creationId xmlns:p14="http://schemas.microsoft.com/office/powerpoint/2010/main" val="839173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a Gap in the Storage Market</a:t>
            </a:r>
            <a:endParaRPr lang="en-US" dirty="0"/>
          </a:p>
        </p:txBody>
      </p:sp>
      <p:sp>
        <p:nvSpPr>
          <p:cNvPr id="3" name="Text Placeholder 2"/>
          <p:cNvSpPr>
            <a:spLocks noGrp="1"/>
          </p:cNvSpPr>
          <p:nvPr>
            <p:ph type="body" idx="13"/>
          </p:nvPr>
        </p:nvSpPr>
        <p:spPr/>
        <p:txBody>
          <a:bodyPr/>
          <a:lstStyle/>
          <a:p>
            <a:pPr algn="ctr"/>
            <a:r>
              <a:rPr lang="en-US" cap="none" dirty="0" smtClean="0"/>
              <a:t>Forcing a choice between midrange and enterprise storage</a:t>
            </a:r>
            <a:endParaRPr lang="en-US" cap="none" dirty="0"/>
          </a:p>
        </p:txBody>
      </p:sp>
      <p:pic>
        <p:nvPicPr>
          <p:cNvPr id="4" name="Picture 4" descr="http://t0.gstatic.com/images?q=tbn:ANd9GcQMuESljtykpspi7GOOcAOoLJzVt_H6eQXD988fPwAUoliABGWz"/>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20483" y="2489212"/>
            <a:ext cx="1007533" cy="1439333"/>
          </a:xfrm>
          <a:prstGeom prst="rect">
            <a:avLst/>
          </a:prstGeom>
          <a:noFill/>
        </p:spPr>
      </p:pic>
      <p:pic>
        <p:nvPicPr>
          <p:cNvPr id="5" name="Picture 2"/>
          <p:cNvPicPr>
            <a:picLocks noChangeAspect="1" noChangeArrowheads="1"/>
          </p:cNvPicPr>
          <p:nvPr/>
        </p:nvPicPr>
        <p:blipFill>
          <a:blip r:embed="rId4" cstate="print">
            <a:clrChange>
              <a:clrFrom>
                <a:srgbClr val="FCFEFC"/>
              </a:clrFrom>
              <a:clrTo>
                <a:srgbClr val="FCFEFC">
                  <a:alpha val="0"/>
                </a:srgbClr>
              </a:clrTo>
            </a:clrChange>
          </a:blip>
          <a:srcRect/>
          <a:stretch>
            <a:fillRect/>
          </a:stretch>
        </p:blipFill>
        <p:spPr bwMode="auto">
          <a:xfrm>
            <a:off x="7411082" y="2526081"/>
            <a:ext cx="884481" cy="1402464"/>
          </a:xfrm>
          <a:prstGeom prst="rect">
            <a:avLst/>
          </a:prstGeom>
          <a:noFill/>
          <a:ln w="9525">
            <a:noFill/>
            <a:miter lim="800000"/>
            <a:headEnd/>
            <a:tailEnd/>
          </a:ln>
        </p:spPr>
      </p:pic>
      <p:pic>
        <p:nvPicPr>
          <p:cNvPr id="7" name="Picture 6" descr="1.png"/>
          <p:cNvPicPr>
            <a:picLocks noChangeAspect="1"/>
          </p:cNvPicPr>
          <p:nvPr/>
        </p:nvPicPr>
        <p:blipFill>
          <a:blip r:embed="rId5" cstate="screen"/>
          <a:srcRect/>
          <a:stretch>
            <a:fillRect/>
          </a:stretch>
        </p:blipFill>
        <p:spPr>
          <a:xfrm>
            <a:off x="5736411" y="2534548"/>
            <a:ext cx="751808" cy="1380052"/>
          </a:xfrm>
          <a:prstGeom prst="rect">
            <a:avLst/>
          </a:prstGeom>
        </p:spPr>
      </p:pic>
      <p:pic>
        <p:nvPicPr>
          <p:cNvPr id="8" name="Picture 25"/>
          <p:cNvPicPr>
            <a:picLocks noChangeAspect="1" noChangeArrowheads="1"/>
          </p:cNvPicPr>
          <p:nvPr/>
        </p:nvPicPr>
        <p:blipFill>
          <a:blip r:embed="rId6" cstate="print"/>
          <a:srcRect/>
          <a:stretch>
            <a:fillRect/>
          </a:stretch>
        </p:blipFill>
        <p:spPr bwMode="auto">
          <a:xfrm>
            <a:off x="2978991" y="2523080"/>
            <a:ext cx="484854" cy="1301709"/>
          </a:xfrm>
          <a:prstGeom prst="rect">
            <a:avLst/>
          </a:prstGeom>
          <a:noFill/>
          <a:ln w="9525">
            <a:noFill/>
            <a:miter lim="800000"/>
            <a:headEnd/>
            <a:tailEnd/>
          </a:ln>
          <a:effectLst/>
        </p:spPr>
      </p:pic>
      <p:pic>
        <p:nvPicPr>
          <p:cNvPr id="70658" name="Picture 2" descr="HP P10000 3PAR Storage Systems - 3PAR Storage Systems"/>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040188" y="2463800"/>
            <a:ext cx="1287823" cy="1439332"/>
          </a:xfrm>
          <a:prstGeom prst="rect">
            <a:avLst/>
          </a:prstGeom>
          <a:noFill/>
        </p:spPr>
      </p:pic>
      <p:pic>
        <p:nvPicPr>
          <p:cNvPr id="70660" name="Picture 4" descr="http://www.emc.com/images/products/pd3/comparison-vnx-5700.png"/>
          <p:cNvPicPr>
            <a:picLocks noChangeAspect="1" noChangeArrowheads="1"/>
          </p:cNvPicPr>
          <p:nvPr/>
        </p:nvPicPr>
        <p:blipFill>
          <a:blip r:embed="rId8" cstate="print"/>
          <a:srcRect/>
          <a:stretch>
            <a:fillRect/>
          </a:stretch>
        </p:blipFill>
        <p:spPr bwMode="auto">
          <a:xfrm>
            <a:off x="1273638" y="2559088"/>
            <a:ext cx="1772927" cy="1411777"/>
          </a:xfrm>
          <a:prstGeom prst="rect">
            <a:avLst/>
          </a:prstGeom>
          <a:noFill/>
        </p:spPr>
      </p:pic>
      <p:pic>
        <p:nvPicPr>
          <p:cNvPr id="70662" name="Picture 6" descr="http://t3.gstatic.com/images?q=tbn:ANd9GcTi3F18ZuAvzSllIap_jiVZ5-8JKbobxSRX1_OFrDaAy80o2PjwgQ"/>
          <p:cNvPicPr>
            <a:picLocks noChangeAspect="1" noChangeArrowheads="1"/>
          </p:cNvPicPr>
          <p:nvPr/>
        </p:nvPicPr>
        <p:blipFill>
          <a:blip r:embed="rId9" cstate="print"/>
          <a:srcRect/>
          <a:stretch>
            <a:fillRect/>
          </a:stretch>
        </p:blipFill>
        <p:spPr bwMode="auto">
          <a:xfrm>
            <a:off x="1277682" y="2489212"/>
            <a:ext cx="639842" cy="1380051"/>
          </a:xfrm>
          <a:prstGeom prst="rect">
            <a:avLst/>
          </a:prstGeom>
          <a:noFill/>
        </p:spPr>
      </p:pic>
      <p:pic>
        <p:nvPicPr>
          <p:cNvPr id="70664" name="Picture 8" descr="http://t1.gstatic.com/images?q=tbn:ANd9GcTHddsmG382eu0bNZMVnHN3lbpy5Y4Uq2a-0Q3kCde-vEG8F3_Ggw"/>
          <p:cNvPicPr>
            <a:picLocks noChangeAspect="1" noChangeArrowheads="1"/>
          </p:cNvPicPr>
          <p:nvPr/>
        </p:nvPicPr>
        <p:blipFill>
          <a:blip r:embed="rId10" cstate="print">
            <a:clrChange>
              <a:clrFrom>
                <a:srgbClr val="FEFFFF"/>
              </a:clrFrom>
              <a:clrTo>
                <a:srgbClr val="FEFFFF">
                  <a:alpha val="0"/>
                </a:srgbClr>
              </a:clrTo>
            </a:clrChange>
          </a:blip>
          <a:srcRect l="33948"/>
          <a:stretch>
            <a:fillRect/>
          </a:stretch>
        </p:blipFill>
        <p:spPr bwMode="auto">
          <a:xfrm flipH="1">
            <a:off x="548919" y="2489212"/>
            <a:ext cx="681439" cy="1380051"/>
          </a:xfrm>
          <a:prstGeom prst="rect">
            <a:avLst/>
          </a:prstGeom>
          <a:noFill/>
        </p:spPr>
      </p:pic>
      <p:sp>
        <p:nvSpPr>
          <p:cNvPr id="17" name="Content Placeholder 6"/>
          <p:cNvSpPr txBox="1">
            <a:spLocks/>
          </p:cNvSpPr>
          <p:nvPr/>
        </p:nvSpPr>
        <p:spPr>
          <a:xfrm>
            <a:off x="2725976" y="4159729"/>
            <a:ext cx="4019107" cy="2015936"/>
          </a:xfrm>
          <a:prstGeom prst="rect">
            <a:avLst/>
          </a:prstGeom>
        </p:spPr>
        <p:txBody>
          <a:bodyPr>
            <a:spAutoFit/>
          </a:bodyPr>
          <a:lstStyle/>
          <a:p>
            <a:pPr marL="280988" lvl="0" indent="-280988" algn="ctr">
              <a:spcBef>
                <a:spcPts val="1200"/>
              </a:spcBef>
              <a:spcAft>
                <a:spcPts val="600"/>
              </a:spcAft>
              <a:buClr>
                <a:schemeClr val="accent2"/>
              </a:buClr>
              <a:defRPr/>
            </a:pPr>
            <a:r>
              <a:rPr lang="en-US" sz="2000" dirty="0" smtClean="0"/>
              <a:t>Management complexity</a:t>
            </a:r>
          </a:p>
          <a:p>
            <a:pPr marL="280988" lvl="0" indent="-280988" algn="ctr">
              <a:spcBef>
                <a:spcPts val="1200"/>
              </a:spcBef>
              <a:spcAft>
                <a:spcPts val="600"/>
              </a:spcAft>
              <a:buClr>
                <a:schemeClr val="accent2"/>
              </a:buClr>
              <a:defRPr/>
            </a:pPr>
            <a:r>
              <a:rPr lang="en-US" sz="2000" dirty="0" smtClean="0"/>
              <a:t>Missed service levels</a:t>
            </a:r>
          </a:p>
          <a:p>
            <a:pPr marL="280988" lvl="0" indent="-280988" algn="ctr">
              <a:spcBef>
                <a:spcPts val="1200"/>
              </a:spcBef>
              <a:spcAft>
                <a:spcPts val="600"/>
              </a:spcAft>
              <a:buClr>
                <a:schemeClr val="accent2"/>
              </a:buClr>
              <a:defRPr/>
            </a:pPr>
            <a:r>
              <a:rPr lang="en-US" sz="2000" dirty="0" smtClean="0"/>
              <a:t>Disruptive data movement</a:t>
            </a:r>
          </a:p>
          <a:p>
            <a:pPr marL="280988" lvl="0" indent="-280988" algn="ctr">
              <a:spcBef>
                <a:spcPts val="1200"/>
              </a:spcBef>
              <a:spcAft>
                <a:spcPts val="600"/>
              </a:spcAft>
              <a:buClr>
                <a:schemeClr val="accent2"/>
              </a:buClr>
              <a:defRPr/>
            </a:pPr>
            <a:r>
              <a:rPr lang="en-US" sz="2000" dirty="0" smtClean="0"/>
              <a:t>Lower storage efficiency</a:t>
            </a:r>
          </a:p>
        </p:txBody>
      </p:sp>
      <p:sp>
        <p:nvSpPr>
          <p:cNvPr id="6" name="Rectangle 5"/>
          <p:cNvSpPr/>
          <p:nvPr/>
        </p:nvSpPr>
        <p:spPr>
          <a:xfrm>
            <a:off x="4268161" y="2713335"/>
            <a:ext cx="607671"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45632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Hitachi HM700 “HUS-VM” Fills the gap</a:t>
            </a:r>
            <a:endParaRPr lang="en-US" dirty="0"/>
          </a:p>
        </p:txBody>
      </p:sp>
      <p:pic>
        <p:nvPicPr>
          <p:cNvPr id="4" name="Picture 4" descr="http://t0.gstatic.com/images?q=tbn:ANd9GcQMuESljtykpspi7GOOcAOoLJzVt_H6eQXD988fPwAUoliABGWz"/>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20483" y="2489212"/>
            <a:ext cx="1007533" cy="1439333"/>
          </a:xfrm>
          <a:prstGeom prst="rect">
            <a:avLst/>
          </a:prstGeom>
          <a:noFill/>
        </p:spPr>
      </p:pic>
      <p:pic>
        <p:nvPicPr>
          <p:cNvPr id="5" name="Picture 2"/>
          <p:cNvPicPr>
            <a:picLocks noChangeAspect="1" noChangeArrowheads="1"/>
          </p:cNvPicPr>
          <p:nvPr/>
        </p:nvPicPr>
        <p:blipFill>
          <a:blip r:embed="rId4" cstate="print">
            <a:clrChange>
              <a:clrFrom>
                <a:srgbClr val="FCFEFC"/>
              </a:clrFrom>
              <a:clrTo>
                <a:srgbClr val="FCFEFC">
                  <a:alpha val="0"/>
                </a:srgbClr>
              </a:clrTo>
            </a:clrChange>
          </a:blip>
          <a:srcRect/>
          <a:stretch>
            <a:fillRect/>
          </a:stretch>
        </p:blipFill>
        <p:spPr bwMode="auto">
          <a:xfrm>
            <a:off x="7411082" y="2526081"/>
            <a:ext cx="884481" cy="1402464"/>
          </a:xfrm>
          <a:prstGeom prst="rect">
            <a:avLst/>
          </a:prstGeom>
          <a:noFill/>
          <a:ln w="9525">
            <a:noFill/>
            <a:miter lim="800000"/>
            <a:headEnd/>
            <a:tailEnd/>
          </a:ln>
        </p:spPr>
      </p:pic>
      <p:pic>
        <p:nvPicPr>
          <p:cNvPr id="7" name="Picture 6" descr="1.png"/>
          <p:cNvPicPr>
            <a:picLocks noChangeAspect="1"/>
          </p:cNvPicPr>
          <p:nvPr/>
        </p:nvPicPr>
        <p:blipFill>
          <a:blip r:embed="rId5" cstate="screen"/>
          <a:srcRect/>
          <a:stretch>
            <a:fillRect/>
          </a:stretch>
        </p:blipFill>
        <p:spPr>
          <a:xfrm>
            <a:off x="5736411" y="2534548"/>
            <a:ext cx="751808" cy="1380052"/>
          </a:xfrm>
          <a:prstGeom prst="rect">
            <a:avLst/>
          </a:prstGeom>
        </p:spPr>
      </p:pic>
      <p:pic>
        <p:nvPicPr>
          <p:cNvPr id="8" name="Picture 25"/>
          <p:cNvPicPr>
            <a:picLocks noChangeAspect="1" noChangeArrowheads="1"/>
          </p:cNvPicPr>
          <p:nvPr/>
        </p:nvPicPr>
        <p:blipFill>
          <a:blip r:embed="rId6" cstate="print"/>
          <a:srcRect/>
          <a:stretch>
            <a:fillRect/>
          </a:stretch>
        </p:blipFill>
        <p:spPr bwMode="auto">
          <a:xfrm>
            <a:off x="2978991" y="2523080"/>
            <a:ext cx="484854" cy="1301709"/>
          </a:xfrm>
          <a:prstGeom prst="rect">
            <a:avLst/>
          </a:prstGeom>
          <a:noFill/>
          <a:ln w="9525">
            <a:noFill/>
            <a:miter lim="800000"/>
            <a:headEnd/>
            <a:tailEnd/>
          </a:ln>
          <a:effectLst/>
        </p:spPr>
      </p:pic>
      <p:pic>
        <p:nvPicPr>
          <p:cNvPr id="70658" name="Picture 2" descr="HP P10000 3PAR Storage Systems - 3PAR Storage Systems"/>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040188" y="2463800"/>
            <a:ext cx="1287823" cy="1439332"/>
          </a:xfrm>
          <a:prstGeom prst="rect">
            <a:avLst/>
          </a:prstGeom>
          <a:noFill/>
        </p:spPr>
      </p:pic>
      <p:pic>
        <p:nvPicPr>
          <p:cNvPr id="70660" name="Picture 4" descr="http://www.emc.com/images/products/pd3/comparison-vnx-5700.png"/>
          <p:cNvPicPr>
            <a:picLocks noChangeAspect="1" noChangeArrowheads="1"/>
          </p:cNvPicPr>
          <p:nvPr/>
        </p:nvPicPr>
        <p:blipFill>
          <a:blip r:embed="rId8" cstate="print"/>
          <a:srcRect/>
          <a:stretch>
            <a:fillRect/>
          </a:stretch>
        </p:blipFill>
        <p:spPr bwMode="auto">
          <a:xfrm>
            <a:off x="1273638" y="2559088"/>
            <a:ext cx="1772927" cy="1411777"/>
          </a:xfrm>
          <a:prstGeom prst="rect">
            <a:avLst/>
          </a:prstGeom>
          <a:noFill/>
        </p:spPr>
      </p:pic>
      <p:pic>
        <p:nvPicPr>
          <p:cNvPr id="70662" name="Picture 6" descr="http://t3.gstatic.com/images?q=tbn:ANd9GcTi3F18ZuAvzSllIap_jiVZ5-8JKbobxSRX1_OFrDaAy80o2PjwgQ"/>
          <p:cNvPicPr>
            <a:picLocks noChangeAspect="1" noChangeArrowheads="1"/>
          </p:cNvPicPr>
          <p:nvPr/>
        </p:nvPicPr>
        <p:blipFill>
          <a:blip r:embed="rId9" cstate="print"/>
          <a:srcRect/>
          <a:stretch>
            <a:fillRect/>
          </a:stretch>
        </p:blipFill>
        <p:spPr bwMode="auto">
          <a:xfrm>
            <a:off x="1277682" y="2489212"/>
            <a:ext cx="639842" cy="1380051"/>
          </a:xfrm>
          <a:prstGeom prst="rect">
            <a:avLst/>
          </a:prstGeom>
          <a:noFill/>
        </p:spPr>
      </p:pic>
      <p:pic>
        <p:nvPicPr>
          <p:cNvPr id="70664" name="Picture 8" descr="http://t1.gstatic.com/images?q=tbn:ANd9GcTHddsmG382eu0bNZMVnHN3lbpy5Y4Uq2a-0Q3kCde-vEG8F3_Ggw"/>
          <p:cNvPicPr>
            <a:picLocks noChangeAspect="1" noChangeArrowheads="1"/>
          </p:cNvPicPr>
          <p:nvPr/>
        </p:nvPicPr>
        <p:blipFill>
          <a:blip r:embed="rId10" cstate="print">
            <a:clrChange>
              <a:clrFrom>
                <a:srgbClr val="FEFFFF"/>
              </a:clrFrom>
              <a:clrTo>
                <a:srgbClr val="FEFFFF">
                  <a:alpha val="0"/>
                </a:srgbClr>
              </a:clrTo>
            </a:clrChange>
          </a:blip>
          <a:srcRect l="33948"/>
          <a:stretch>
            <a:fillRect/>
          </a:stretch>
        </p:blipFill>
        <p:spPr bwMode="auto">
          <a:xfrm flipH="1">
            <a:off x="548919" y="2489212"/>
            <a:ext cx="681439" cy="1380051"/>
          </a:xfrm>
          <a:prstGeom prst="rect">
            <a:avLst/>
          </a:prstGeom>
          <a:noFill/>
        </p:spPr>
      </p:pic>
      <p:pic>
        <p:nvPicPr>
          <p:cNvPr id="16" name="Picture 15"/>
          <p:cNvPicPr>
            <a:picLocks noChangeAspect="1"/>
          </p:cNvPicPr>
          <p:nvPr/>
        </p:nvPicPr>
        <p:blipFill>
          <a:blip r:embed="rId11"/>
          <a:stretch>
            <a:fillRect/>
          </a:stretch>
        </p:blipFill>
        <p:spPr>
          <a:xfrm>
            <a:off x="4140812" y="2975089"/>
            <a:ext cx="837588" cy="363870"/>
          </a:xfrm>
          <a:prstGeom prst="rect">
            <a:avLst/>
          </a:prstGeom>
        </p:spPr>
      </p:pic>
      <p:sp>
        <p:nvSpPr>
          <p:cNvPr id="18" name="TextBox 17"/>
          <p:cNvSpPr txBox="1"/>
          <p:nvPr/>
        </p:nvSpPr>
        <p:spPr>
          <a:xfrm>
            <a:off x="3876333" y="2544127"/>
            <a:ext cx="1389934" cy="369332"/>
          </a:xfrm>
          <a:prstGeom prst="rect">
            <a:avLst/>
          </a:prstGeom>
          <a:noFill/>
        </p:spPr>
        <p:txBody>
          <a:bodyPr wrap="square" rtlCol="0">
            <a:spAutoFit/>
          </a:bodyPr>
          <a:lstStyle/>
          <a:p>
            <a:pPr algn="ctr"/>
            <a:r>
              <a:rPr lang="en-US" dirty="0" smtClean="0"/>
              <a:t>HUS-VM </a:t>
            </a:r>
          </a:p>
        </p:txBody>
      </p:sp>
      <p:sp>
        <p:nvSpPr>
          <p:cNvPr id="19" name="Content Placeholder 6"/>
          <p:cNvSpPr txBox="1">
            <a:spLocks/>
          </p:cNvSpPr>
          <p:nvPr/>
        </p:nvSpPr>
        <p:spPr>
          <a:xfrm>
            <a:off x="1917524" y="4170791"/>
            <a:ext cx="5833812" cy="2015936"/>
          </a:xfrm>
          <a:prstGeom prst="rect">
            <a:avLst/>
          </a:prstGeom>
        </p:spPr>
        <p:txBody>
          <a:bodyPr wrap="square">
            <a:spAutoFit/>
          </a:bodyPr>
          <a:lstStyle/>
          <a:p>
            <a:pPr marL="280988" lvl="0" indent="-280988" algn="ctr">
              <a:spcBef>
                <a:spcPts val="1200"/>
              </a:spcBef>
              <a:spcAft>
                <a:spcPts val="600"/>
              </a:spcAft>
              <a:buClr>
                <a:schemeClr val="accent2"/>
              </a:buClr>
              <a:defRPr/>
            </a:pPr>
            <a:r>
              <a:rPr lang="en-US" sz="2000" dirty="0" smtClean="0"/>
              <a:t>Same management tools as the VSP</a:t>
            </a:r>
          </a:p>
          <a:p>
            <a:pPr marL="280988" lvl="0" indent="-280988" algn="ctr">
              <a:spcBef>
                <a:spcPts val="1200"/>
              </a:spcBef>
              <a:spcAft>
                <a:spcPts val="600"/>
              </a:spcAft>
              <a:buClr>
                <a:schemeClr val="accent2"/>
              </a:buClr>
              <a:defRPr/>
            </a:pPr>
            <a:r>
              <a:rPr lang="en-US" sz="2000" dirty="0" smtClean="0"/>
              <a:t>Enterprise class redundancy and data protection</a:t>
            </a:r>
          </a:p>
          <a:p>
            <a:pPr marL="280988" lvl="0" indent="-280988" algn="ctr">
              <a:spcBef>
                <a:spcPts val="1200"/>
              </a:spcBef>
              <a:spcAft>
                <a:spcPts val="600"/>
              </a:spcAft>
              <a:buClr>
                <a:schemeClr val="accent2"/>
              </a:buClr>
              <a:defRPr/>
            </a:pPr>
            <a:r>
              <a:rPr lang="en-US" sz="2000" dirty="0" smtClean="0"/>
              <a:t>Online data mobility and migration</a:t>
            </a:r>
          </a:p>
          <a:p>
            <a:pPr marL="280988" lvl="0" indent="-280988" algn="ctr">
              <a:spcBef>
                <a:spcPts val="1200"/>
              </a:spcBef>
              <a:spcAft>
                <a:spcPts val="600"/>
              </a:spcAft>
              <a:buClr>
                <a:schemeClr val="accent2"/>
              </a:buClr>
              <a:defRPr/>
            </a:pPr>
            <a:r>
              <a:rPr lang="en-US" sz="2000" dirty="0" smtClean="0"/>
              <a:t>Greater storage efficiency</a:t>
            </a:r>
          </a:p>
        </p:txBody>
      </p:sp>
      <p:sp>
        <p:nvSpPr>
          <p:cNvPr id="20" name="Text Placeholder 2"/>
          <p:cNvSpPr>
            <a:spLocks noGrp="1"/>
          </p:cNvSpPr>
          <p:nvPr>
            <p:ph type="body" idx="13"/>
          </p:nvPr>
        </p:nvSpPr>
        <p:spPr>
          <a:xfrm>
            <a:off x="457200" y="981115"/>
            <a:ext cx="8229600" cy="877163"/>
          </a:xfrm>
        </p:spPr>
        <p:txBody>
          <a:bodyPr/>
          <a:lstStyle/>
          <a:p>
            <a:pPr algn="ctr"/>
            <a:r>
              <a:rPr lang="en-US" cap="none" dirty="0" smtClean="0"/>
              <a:t>Enterprise class features and functions</a:t>
            </a:r>
          </a:p>
          <a:p>
            <a:pPr algn="ctr"/>
            <a:r>
              <a:rPr lang="en-US" dirty="0"/>
              <a:t>a</a:t>
            </a:r>
            <a:r>
              <a:rPr lang="en-US" dirty="0" smtClean="0"/>
              <a:t>t a mid-range price point.</a:t>
            </a:r>
            <a:endParaRPr lang="en-US" cap="none" dirty="0"/>
          </a:p>
        </p:txBody>
      </p:sp>
    </p:spTree>
    <p:extLst>
      <p:ext uri="{BB962C8B-B14F-4D97-AF65-F5344CB8AC3E}">
        <p14:creationId xmlns:p14="http://schemas.microsoft.com/office/powerpoint/2010/main" val="139834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What is HUS-VM?</a:t>
            </a:r>
            <a:endParaRPr lang="en-US" dirty="0"/>
          </a:p>
        </p:txBody>
      </p:sp>
      <p:sp>
        <p:nvSpPr>
          <p:cNvPr id="7" name="Content Placeholder 6"/>
          <p:cNvSpPr>
            <a:spLocks noGrp="1"/>
          </p:cNvSpPr>
          <p:nvPr>
            <p:ph sz="half" idx="1"/>
          </p:nvPr>
        </p:nvSpPr>
        <p:spPr>
          <a:xfrm>
            <a:off x="457199" y="1138518"/>
            <a:ext cx="6173894" cy="4443269"/>
          </a:xfrm>
        </p:spPr>
        <p:txBody>
          <a:bodyPr/>
          <a:lstStyle/>
          <a:p>
            <a:r>
              <a:rPr lang="en-US" sz="1600" dirty="0" smtClean="0"/>
              <a:t>HUS-VM is a new storage system that  combines </a:t>
            </a:r>
            <a:br>
              <a:rPr lang="en-US" sz="1600" dirty="0" smtClean="0"/>
            </a:br>
            <a:r>
              <a:rPr lang="en-US" sz="1600" dirty="0" smtClean="0"/>
              <a:t>the best attributes of our existing VSP and HUS 100 products, into a new product designed for </a:t>
            </a:r>
            <a:br>
              <a:rPr lang="en-US" sz="1600" dirty="0" smtClean="0"/>
            </a:br>
            <a:r>
              <a:rPr lang="en-US" sz="1600" dirty="0" smtClean="0"/>
              <a:t>the Tier 1.5 market.</a:t>
            </a:r>
          </a:p>
          <a:p>
            <a:pPr lvl="1"/>
            <a:r>
              <a:rPr lang="en-US" sz="1600" dirty="0" smtClean="0"/>
              <a:t>Design attributes from the VSP:</a:t>
            </a:r>
          </a:p>
          <a:p>
            <a:pPr lvl="2"/>
            <a:r>
              <a:rPr lang="en-US" sz="1600" dirty="0" smtClean="0"/>
              <a:t>Robust microcode base with its features for </a:t>
            </a:r>
            <a:br>
              <a:rPr lang="en-US" sz="1600" dirty="0" smtClean="0"/>
            </a:br>
            <a:r>
              <a:rPr lang="en-US" sz="1600" dirty="0" smtClean="0"/>
              <a:t>open systems</a:t>
            </a:r>
          </a:p>
          <a:p>
            <a:pPr lvl="2"/>
            <a:r>
              <a:rPr lang="en-US" sz="1600" dirty="0" smtClean="0"/>
              <a:t>Clustered controller architecture with global cache</a:t>
            </a:r>
          </a:p>
          <a:p>
            <a:pPr lvl="1"/>
            <a:r>
              <a:rPr lang="en-US" sz="1600" dirty="0" smtClean="0"/>
              <a:t>Design attributes from the HUS 150:</a:t>
            </a:r>
          </a:p>
          <a:p>
            <a:pPr lvl="2"/>
            <a:r>
              <a:rPr lang="en-US" sz="1600" dirty="0" smtClean="0"/>
              <a:t>Modularized form factor, installable in any standard 19” rack (using Hitachi supplied rails).</a:t>
            </a:r>
          </a:p>
          <a:p>
            <a:pPr lvl="2"/>
            <a:r>
              <a:rPr lang="en-US" sz="1600" dirty="0" smtClean="0"/>
              <a:t>Disks and Disk Trays are common at the </a:t>
            </a:r>
            <a:br>
              <a:rPr lang="en-US" sz="1600" dirty="0" smtClean="0"/>
            </a:br>
            <a:r>
              <a:rPr lang="en-US" sz="1600" dirty="0" smtClean="0"/>
              <a:t>hardware level (firmware installed on disk </a:t>
            </a:r>
            <a:br>
              <a:rPr lang="en-US" sz="1600" dirty="0" smtClean="0"/>
            </a:br>
            <a:r>
              <a:rPr lang="en-US" sz="1600" dirty="0" smtClean="0"/>
              <a:t>trays is unique to each platform)</a:t>
            </a:r>
          </a:p>
          <a:p>
            <a:pPr lvl="2"/>
            <a:r>
              <a:rPr lang="en-US" sz="1600" dirty="0" smtClean="0"/>
              <a:t>Improved hardware ergonomics and software usability</a:t>
            </a:r>
          </a:p>
        </p:txBody>
      </p:sp>
      <p:sp>
        <p:nvSpPr>
          <p:cNvPr id="17" name="Rectangle 16"/>
          <p:cNvSpPr/>
          <p:nvPr/>
        </p:nvSpPr>
        <p:spPr>
          <a:xfrm>
            <a:off x="6991144" y="998239"/>
            <a:ext cx="2057400" cy="5402561"/>
          </a:xfrm>
          <a:prstGeom prst="rect">
            <a:avLst/>
          </a:prstGeom>
          <a:solidFill>
            <a:schemeClr val="bg2">
              <a:lumMod val="20000"/>
              <a:lumOff val="8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grpSp>
        <p:nvGrpSpPr>
          <p:cNvPr id="2" name="Group 17"/>
          <p:cNvGrpSpPr/>
          <p:nvPr/>
        </p:nvGrpSpPr>
        <p:grpSpPr>
          <a:xfrm>
            <a:off x="7201575" y="1186375"/>
            <a:ext cx="1584959" cy="832482"/>
            <a:chOff x="7053426" y="1331842"/>
            <a:chExt cx="1981199" cy="1040602"/>
          </a:xfrm>
        </p:grpSpPr>
        <p:pic>
          <p:nvPicPr>
            <p:cNvPr id="19" name="Picture 18" descr="Hitachi-rack set.png"/>
            <p:cNvPicPr>
              <a:picLocks noChangeAspect="1"/>
            </p:cNvPicPr>
            <p:nvPr/>
          </p:nvPicPr>
          <p:blipFill>
            <a:blip r:embed="rId3" cstate="email">
              <a:lum bright="-10000"/>
            </a:blip>
            <a:stretch>
              <a:fillRect/>
            </a:stretch>
          </p:blipFill>
          <p:spPr>
            <a:xfrm>
              <a:off x="7053426" y="1331842"/>
              <a:ext cx="1981199" cy="1040602"/>
            </a:xfrm>
            <a:prstGeom prst="rect">
              <a:avLst/>
            </a:prstGeom>
          </p:spPr>
        </p:pic>
        <p:sp>
          <p:nvSpPr>
            <p:cNvPr id="20" name="TextBox 19"/>
            <p:cNvSpPr txBox="1"/>
            <p:nvPr/>
          </p:nvSpPr>
          <p:spPr>
            <a:xfrm>
              <a:off x="7728171" y="1569506"/>
              <a:ext cx="676441" cy="346249"/>
            </a:xfrm>
            <a:prstGeom prst="rect">
              <a:avLst/>
            </a:prstGeom>
            <a:noFill/>
          </p:spPr>
          <p:txBody>
            <a:bodyPr wrap="square" rtlCol="0">
              <a:spAutoFit/>
            </a:bodyPr>
            <a:lstStyle/>
            <a:p>
              <a:r>
                <a:rPr lang="en-US" sz="1200" dirty="0" smtClean="0">
                  <a:solidFill>
                    <a:schemeClr val="bg1"/>
                  </a:solidFill>
                  <a:latin typeface="Arial Rounded MT Bold" pitchFamily="34" charset="0"/>
                </a:rPr>
                <a:t>VSP</a:t>
              </a:r>
              <a:endParaRPr lang="en-US" sz="1200" dirty="0">
                <a:solidFill>
                  <a:schemeClr val="bg1"/>
                </a:solidFill>
                <a:latin typeface="Arial Rounded MT Bold" pitchFamily="34" charset="0"/>
              </a:endParaRPr>
            </a:p>
          </p:txBody>
        </p:sp>
      </p:grpSp>
      <p:grpSp>
        <p:nvGrpSpPr>
          <p:cNvPr id="3" name="Group 20"/>
          <p:cNvGrpSpPr/>
          <p:nvPr/>
        </p:nvGrpSpPr>
        <p:grpSpPr>
          <a:xfrm>
            <a:off x="7341129" y="4846228"/>
            <a:ext cx="1292341" cy="1337268"/>
            <a:chOff x="7303235" y="4846228"/>
            <a:chExt cx="1292341" cy="1337268"/>
          </a:xfrm>
        </p:grpSpPr>
        <p:grpSp>
          <p:nvGrpSpPr>
            <p:cNvPr id="5" name="Group 21"/>
            <p:cNvGrpSpPr/>
            <p:nvPr/>
          </p:nvGrpSpPr>
          <p:grpSpPr>
            <a:xfrm>
              <a:off x="7607541" y="4846228"/>
              <a:ext cx="713822" cy="1094537"/>
              <a:chOff x="8362905" y="4132725"/>
              <a:chExt cx="793136" cy="1216152"/>
            </a:xfrm>
          </p:grpSpPr>
          <p:pic>
            <p:nvPicPr>
              <p:cNvPr id="25" name="Picture 1"/>
              <p:cNvPicPr>
                <a:picLocks noChangeAspect="1" noChangeArrowheads="1"/>
              </p:cNvPicPr>
              <p:nvPr/>
            </p:nvPicPr>
            <p:blipFill>
              <a:blip r:embed="rId4" cstate="print">
                <a:lum bright="10000"/>
              </a:blip>
              <a:srcRect/>
              <a:stretch>
                <a:fillRect/>
              </a:stretch>
            </p:blipFill>
            <p:spPr bwMode="auto">
              <a:xfrm>
                <a:off x="8362905" y="4132725"/>
                <a:ext cx="396896" cy="1216152"/>
              </a:xfrm>
              <a:prstGeom prst="rect">
                <a:avLst/>
              </a:prstGeom>
              <a:noFill/>
              <a:ln w="9525">
                <a:noFill/>
                <a:miter lim="800000"/>
                <a:headEnd/>
                <a:tailEnd/>
              </a:ln>
              <a:effectLst/>
            </p:spPr>
          </p:pic>
          <p:pic>
            <p:nvPicPr>
              <p:cNvPr id="26" name="Picture 1"/>
              <p:cNvPicPr>
                <a:picLocks noChangeAspect="1" noChangeArrowheads="1"/>
              </p:cNvPicPr>
              <p:nvPr/>
            </p:nvPicPr>
            <p:blipFill>
              <a:blip r:embed="rId4" cstate="print">
                <a:lum bright="10000"/>
              </a:blip>
              <a:srcRect/>
              <a:stretch>
                <a:fillRect/>
              </a:stretch>
            </p:blipFill>
            <p:spPr bwMode="auto">
              <a:xfrm>
                <a:off x="8759145" y="4132725"/>
                <a:ext cx="396896" cy="1216152"/>
              </a:xfrm>
              <a:prstGeom prst="rect">
                <a:avLst/>
              </a:prstGeom>
              <a:noFill/>
              <a:ln w="9525">
                <a:noFill/>
                <a:miter lim="800000"/>
                <a:headEnd/>
                <a:tailEnd/>
              </a:ln>
              <a:effectLst/>
            </p:spPr>
          </p:pic>
          <p:sp>
            <p:nvSpPr>
              <p:cNvPr id="27" name="Rectangle 26"/>
              <p:cNvSpPr/>
              <p:nvPr/>
            </p:nvSpPr>
            <p:spPr>
              <a:xfrm>
                <a:off x="8740698" y="4142676"/>
                <a:ext cx="49340" cy="119786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n>
                    <a:solidFill>
                      <a:schemeClr val="tx1"/>
                    </a:solidFill>
                  </a:ln>
                  <a:solidFill>
                    <a:schemeClr val="tx1"/>
                  </a:solidFill>
                  <a:latin typeface="+mj-lt"/>
                </a:endParaRPr>
              </a:p>
            </p:txBody>
          </p:sp>
        </p:grpSp>
        <p:sp>
          <p:nvSpPr>
            <p:cNvPr id="23" name="TextBox 22"/>
            <p:cNvSpPr txBox="1"/>
            <p:nvPr/>
          </p:nvSpPr>
          <p:spPr>
            <a:xfrm>
              <a:off x="7575232" y="5187629"/>
              <a:ext cx="779381" cy="261610"/>
            </a:xfrm>
            <a:prstGeom prst="rect">
              <a:avLst/>
            </a:prstGeom>
            <a:noFill/>
          </p:spPr>
          <p:txBody>
            <a:bodyPr wrap="none" rtlCol="0">
              <a:spAutoFit/>
            </a:bodyPr>
            <a:lstStyle/>
            <a:p>
              <a:r>
                <a:rPr lang="en-US" sz="1100" dirty="0" smtClean="0">
                  <a:solidFill>
                    <a:schemeClr val="bg1"/>
                  </a:solidFill>
                  <a:latin typeface="Arial Rounded MT Bold" pitchFamily="34" charset="0"/>
                </a:rPr>
                <a:t>HUS 100</a:t>
              </a:r>
              <a:endParaRPr lang="en-US" sz="1100" dirty="0">
                <a:solidFill>
                  <a:schemeClr val="bg1"/>
                </a:solidFill>
                <a:latin typeface="Arial Rounded MT Bold" pitchFamily="34" charset="0"/>
              </a:endParaRPr>
            </a:p>
          </p:txBody>
        </p:sp>
        <p:sp>
          <p:nvSpPr>
            <p:cNvPr id="24" name="TextBox 23"/>
            <p:cNvSpPr txBox="1"/>
            <p:nvPr/>
          </p:nvSpPr>
          <p:spPr>
            <a:xfrm>
              <a:off x="7303235" y="5921886"/>
              <a:ext cx="1292341" cy="261610"/>
            </a:xfrm>
            <a:prstGeom prst="rect">
              <a:avLst/>
            </a:prstGeom>
            <a:noFill/>
          </p:spPr>
          <p:txBody>
            <a:bodyPr wrap="none" rtlCol="0">
              <a:spAutoFit/>
            </a:bodyPr>
            <a:lstStyle/>
            <a:p>
              <a:pPr algn="ctr"/>
              <a:r>
                <a:rPr lang="en-US" sz="1100" dirty="0" smtClean="0">
                  <a:latin typeface="Arial Rounded MT Bold" pitchFamily="34" charset="0"/>
                </a:rPr>
                <a:t>Tier 2 Midrange</a:t>
              </a:r>
              <a:endParaRPr lang="en-US" sz="1100" dirty="0">
                <a:latin typeface="Arial Rounded MT Bold" pitchFamily="34" charset="0"/>
              </a:endParaRPr>
            </a:p>
          </p:txBody>
        </p:sp>
      </p:grpSp>
      <p:sp>
        <p:nvSpPr>
          <p:cNvPr id="28" name="TextBox 27"/>
          <p:cNvSpPr txBox="1"/>
          <p:nvPr/>
        </p:nvSpPr>
        <p:spPr>
          <a:xfrm>
            <a:off x="7329951" y="2014085"/>
            <a:ext cx="1335622" cy="261610"/>
          </a:xfrm>
          <a:prstGeom prst="rect">
            <a:avLst/>
          </a:prstGeom>
          <a:noFill/>
        </p:spPr>
        <p:txBody>
          <a:bodyPr wrap="none" rtlCol="0">
            <a:spAutoFit/>
          </a:bodyPr>
          <a:lstStyle/>
          <a:p>
            <a:r>
              <a:rPr lang="en-US" sz="1100" dirty="0">
                <a:latin typeface="Arial Rounded MT Bold" pitchFamily="34" charset="0"/>
              </a:rPr>
              <a:t>Tier 1 </a:t>
            </a:r>
            <a:r>
              <a:rPr lang="en-US" sz="1100" dirty="0" smtClean="0">
                <a:latin typeface="Arial Rounded MT Bold" pitchFamily="34" charset="0"/>
              </a:rPr>
              <a:t>Enterprise</a:t>
            </a:r>
            <a:endParaRPr lang="en-US" sz="1100" dirty="0">
              <a:latin typeface="Arial Rounded MT Bold" pitchFamily="34" charset="0"/>
            </a:endParaRPr>
          </a:p>
        </p:txBody>
      </p:sp>
      <p:grpSp>
        <p:nvGrpSpPr>
          <p:cNvPr id="8" name="Group 2"/>
          <p:cNvGrpSpPr/>
          <p:nvPr/>
        </p:nvGrpSpPr>
        <p:grpSpPr>
          <a:xfrm>
            <a:off x="7201575" y="2679701"/>
            <a:ext cx="1612235" cy="1647444"/>
            <a:chOff x="7157331" y="2679701"/>
            <a:chExt cx="1612235" cy="1647444"/>
          </a:xfrm>
        </p:grpSpPr>
        <p:sp>
          <p:nvSpPr>
            <p:cNvPr id="30" name="Rectangle 29"/>
            <p:cNvSpPr/>
            <p:nvPr/>
          </p:nvSpPr>
          <p:spPr>
            <a:xfrm>
              <a:off x="7157331" y="2679701"/>
              <a:ext cx="1612235" cy="1647444"/>
            </a:xfrm>
            <a:prstGeom prst="rect">
              <a:avLst/>
            </a:prstGeom>
            <a:solidFill>
              <a:schemeClr val="bg1">
                <a:lumMod val="95000"/>
              </a:schemeClr>
            </a:solidFill>
            <a:ln>
              <a:noFill/>
            </a:ln>
            <a:effectLst>
              <a:glow rad="139700">
                <a:schemeClr val="accent5">
                  <a:satMod val="175000"/>
                  <a:alpha val="40000"/>
                </a:schemeClr>
              </a:glow>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grpSp>
          <p:nvGrpSpPr>
            <p:cNvPr id="9" name="Group 30"/>
            <p:cNvGrpSpPr/>
            <p:nvPr/>
          </p:nvGrpSpPr>
          <p:grpSpPr>
            <a:xfrm>
              <a:off x="7190922" y="2811240"/>
              <a:ext cx="1545616" cy="1446054"/>
              <a:chOff x="7126848" y="2707335"/>
              <a:chExt cx="1545616" cy="1446054"/>
            </a:xfrm>
          </p:grpSpPr>
          <p:grpSp>
            <p:nvGrpSpPr>
              <p:cNvPr id="10" name="Group 31"/>
              <p:cNvGrpSpPr/>
              <p:nvPr/>
            </p:nvGrpSpPr>
            <p:grpSpPr>
              <a:xfrm>
                <a:off x="7406956" y="2707335"/>
                <a:ext cx="950976" cy="989098"/>
                <a:chOff x="7406956" y="2707335"/>
                <a:chExt cx="950976" cy="989098"/>
              </a:xfrm>
            </p:grpSpPr>
            <p:pic>
              <p:nvPicPr>
                <p:cNvPr id="34" name="Picture 1"/>
                <p:cNvPicPr>
                  <a:picLocks noChangeAspect="1" noChangeArrowheads="1"/>
                </p:cNvPicPr>
                <p:nvPr/>
              </p:nvPicPr>
              <p:blipFill>
                <a:blip r:embed="rId4" cstate="print">
                  <a:lum bright="10000"/>
                </a:blip>
                <a:srcRect/>
                <a:stretch>
                  <a:fillRect/>
                </a:stretch>
              </p:blipFill>
              <p:spPr bwMode="auto">
                <a:xfrm>
                  <a:off x="7718388" y="2708086"/>
                  <a:ext cx="322552" cy="988347"/>
                </a:xfrm>
                <a:prstGeom prst="rect">
                  <a:avLst/>
                </a:prstGeom>
                <a:noFill/>
                <a:ln w="9525">
                  <a:noFill/>
                  <a:miter lim="800000"/>
                  <a:headEnd/>
                  <a:tailEnd/>
                </a:ln>
                <a:effectLst/>
              </p:spPr>
            </p:pic>
            <p:pic>
              <p:nvPicPr>
                <p:cNvPr id="35" name="Picture 1"/>
                <p:cNvPicPr>
                  <a:picLocks noChangeAspect="1" noChangeArrowheads="1"/>
                </p:cNvPicPr>
                <p:nvPr/>
              </p:nvPicPr>
              <p:blipFill>
                <a:blip r:embed="rId4" cstate="print">
                  <a:lum bright="10000"/>
                </a:blip>
                <a:srcRect/>
                <a:stretch>
                  <a:fillRect/>
                </a:stretch>
              </p:blipFill>
              <p:spPr bwMode="auto">
                <a:xfrm>
                  <a:off x="7406956" y="2707335"/>
                  <a:ext cx="322552" cy="989098"/>
                </a:xfrm>
                <a:prstGeom prst="rect">
                  <a:avLst/>
                </a:prstGeom>
                <a:noFill/>
                <a:ln w="9525">
                  <a:noFill/>
                  <a:miter lim="800000"/>
                  <a:headEnd/>
                  <a:tailEnd/>
                </a:ln>
                <a:effectLst/>
              </p:spPr>
            </p:pic>
            <p:pic>
              <p:nvPicPr>
                <p:cNvPr id="36" name="Picture 1"/>
                <p:cNvPicPr>
                  <a:picLocks noChangeAspect="1" noChangeArrowheads="1"/>
                </p:cNvPicPr>
                <p:nvPr/>
              </p:nvPicPr>
              <p:blipFill>
                <a:blip r:embed="rId4" cstate="print">
                  <a:lum bright="10000"/>
                </a:blip>
                <a:srcRect/>
                <a:stretch>
                  <a:fillRect/>
                </a:stretch>
              </p:blipFill>
              <p:spPr bwMode="auto">
                <a:xfrm>
                  <a:off x="8035380" y="2708086"/>
                  <a:ext cx="322552" cy="988347"/>
                </a:xfrm>
                <a:prstGeom prst="rect">
                  <a:avLst/>
                </a:prstGeom>
                <a:noFill/>
                <a:ln w="9525">
                  <a:noFill/>
                  <a:miter lim="800000"/>
                  <a:headEnd/>
                  <a:tailEnd/>
                </a:ln>
                <a:effectLst/>
              </p:spPr>
            </p:pic>
            <p:sp>
              <p:nvSpPr>
                <p:cNvPr id="37" name="Rectangle 36"/>
                <p:cNvSpPr/>
                <p:nvPr/>
              </p:nvSpPr>
              <p:spPr>
                <a:xfrm>
                  <a:off x="7704195" y="2716047"/>
                  <a:ext cx="39472" cy="97352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n>
                      <a:solidFill>
                        <a:schemeClr val="tx1"/>
                      </a:solidFill>
                    </a:ln>
                    <a:solidFill>
                      <a:schemeClr val="tx1"/>
                    </a:solidFill>
                    <a:latin typeface="+mj-lt"/>
                  </a:endParaRPr>
                </a:p>
              </p:txBody>
            </p:sp>
            <p:sp>
              <p:nvSpPr>
                <p:cNvPr id="38" name="Rectangle 37"/>
                <p:cNvSpPr/>
                <p:nvPr/>
              </p:nvSpPr>
              <p:spPr>
                <a:xfrm>
                  <a:off x="8020623" y="2716047"/>
                  <a:ext cx="39472" cy="97352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n>
                      <a:solidFill>
                        <a:schemeClr val="tx1"/>
                      </a:solidFill>
                    </a:ln>
                    <a:solidFill>
                      <a:schemeClr val="tx1"/>
                    </a:solidFill>
                    <a:latin typeface="+mj-lt"/>
                  </a:endParaRPr>
                </a:p>
              </p:txBody>
            </p:sp>
            <p:sp>
              <p:nvSpPr>
                <p:cNvPr id="39" name="TextBox 38"/>
                <p:cNvSpPr txBox="1"/>
                <p:nvPr/>
              </p:nvSpPr>
              <p:spPr>
                <a:xfrm>
                  <a:off x="7543859" y="2991310"/>
                  <a:ext cx="806456" cy="276999"/>
                </a:xfrm>
                <a:prstGeom prst="rect">
                  <a:avLst/>
                </a:prstGeom>
                <a:noFill/>
              </p:spPr>
              <p:txBody>
                <a:bodyPr wrap="none" rtlCol="0">
                  <a:spAutoFit/>
                </a:bodyPr>
                <a:lstStyle/>
                <a:p>
                  <a:r>
                    <a:rPr lang="en-US" sz="1200" dirty="0" smtClean="0">
                      <a:solidFill>
                        <a:schemeClr val="accent5">
                          <a:lumMod val="60000"/>
                          <a:lumOff val="40000"/>
                        </a:schemeClr>
                      </a:solidFill>
                      <a:latin typeface="Arial Rounded MT Bold" pitchFamily="34" charset="0"/>
                    </a:rPr>
                    <a:t>HUS-VM</a:t>
                  </a:r>
                </a:p>
              </p:txBody>
            </p:sp>
          </p:grpSp>
          <p:sp>
            <p:nvSpPr>
              <p:cNvPr id="33" name="TextBox 32"/>
              <p:cNvSpPr txBox="1"/>
              <p:nvPr/>
            </p:nvSpPr>
            <p:spPr>
              <a:xfrm>
                <a:off x="7126848" y="3722502"/>
                <a:ext cx="1545616" cy="430887"/>
              </a:xfrm>
              <a:prstGeom prst="rect">
                <a:avLst/>
              </a:prstGeom>
              <a:noFill/>
            </p:spPr>
            <p:txBody>
              <a:bodyPr wrap="none" rtlCol="0">
                <a:spAutoFit/>
              </a:bodyPr>
              <a:lstStyle/>
              <a:p>
                <a:pPr algn="ctr"/>
                <a:r>
                  <a:rPr lang="en-US" sz="1100" dirty="0" smtClean="0">
                    <a:latin typeface="Arial Rounded MT Bold" pitchFamily="34" charset="0"/>
                  </a:rPr>
                  <a:t>Tier 1.5 Entry Level </a:t>
                </a:r>
              </a:p>
              <a:p>
                <a:pPr algn="ctr"/>
                <a:r>
                  <a:rPr lang="en-US" sz="1100" dirty="0" smtClean="0">
                    <a:latin typeface="Arial Rounded MT Bold" pitchFamily="34" charset="0"/>
                  </a:rPr>
                  <a:t>Enterprise</a:t>
                </a:r>
                <a:endParaRPr lang="en-US" sz="1100" dirty="0">
                  <a:latin typeface="Arial Rounded MT Bold" pitchFamily="34" charset="0"/>
                </a:endParaRPr>
              </a:p>
            </p:txBody>
          </p:sp>
        </p:grpSp>
      </p:grpSp>
      <p:sp>
        <p:nvSpPr>
          <p:cNvPr id="4" name="Curved Up Arrow 3"/>
          <p:cNvSpPr/>
          <p:nvPr/>
        </p:nvSpPr>
        <p:spPr>
          <a:xfrm rot="5400000">
            <a:off x="5891421" y="2044890"/>
            <a:ext cx="1712327" cy="809476"/>
          </a:xfrm>
          <a:prstGeom prst="curvedUp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latin typeface="+mj-lt"/>
            </a:endParaRPr>
          </a:p>
        </p:txBody>
      </p:sp>
      <p:sp>
        <p:nvSpPr>
          <p:cNvPr id="40" name="Curved Up Arrow 39"/>
          <p:cNvSpPr/>
          <p:nvPr/>
        </p:nvSpPr>
        <p:spPr>
          <a:xfrm rot="16200000" flipV="1">
            <a:off x="5808390" y="4365783"/>
            <a:ext cx="1888229" cy="809476"/>
          </a:xfrm>
          <a:prstGeom prst="curvedUp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latin typeface="+mj-lt"/>
            </a:endParaRPr>
          </a:p>
        </p:txBody>
      </p:sp>
    </p:spTree>
    <p:extLst>
      <p:ext uri="{BB962C8B-B14F-4D97-AF65-F5344CB8AC3E}">
        <p14:creationId xmlns:p14="http://schemas.microsoft.com/office/powerpoint/2010/main" val="340828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orp.hds.com\dfs01\SCC\SCC-TREE\Groups\HDS_Academy\Graphics_Library\Stock Images\Abstracts and Backgrounds\background-abstract-brushed-metal-silver-spotlight.jpg"/>
          <p:cNvPicPr>
            <a:picLocks noChangeAspect="1" noChangeArrowheads="1"/>
          </p:cNvPicPr>
          <p:nvPr/>
        </p:nvPicPr>
        <p:blipFill>
          <a:blip r:embed="rId3" cstate="print"/>
          <a:srcRect/>
          <a:stretch>
            <a:fillRect/>
          </a:stretch>
        </p:blipFill>
        <p:spPr bwMode="auto">
          <a:xfrm>
            <a:off x="0" y="870059"/>
            <a:ext cx="9144000" cy="5987941"/>
          </a:xfrm>
          <a:prstGeom prst="rect">
            <a:avLst/>
          </a:prstGeom>
          <a:noFill/>
        </p:spPr>
      </p:pic>
      <p:sp>
        <p:nvSpPr>
          <p:cNvPr id="6" name="Title 5"/>
          <p:cNvSpPr>
            <a:spLocks noGrp="1"/>
          </p:cNvSpPr>
          <p:nvPr>
            <p:ph type="title"/>
          </p:nvPr>
        </p:nvSpPr>
        <p:spPr>
          <a:xfrm>
            <a:off x="366330" y="28800"/>
            <a:ext cx="7408003" cy="756900"/>
          </a:xfrm>
        </p:spPr>
        <p:txBody>
          <a:bodyPr>
            <a:normAutofit/>
          </a:bodyPr>
          <a:lstStyle/>
          <a:p>
            <a:r>
              <a:rPr lang="en-US" sz="2400" dirty="0" smtClean="0"/>
              <a:t>INTEGRATED SCALABLE PORTFOLIO</a:t>
            </a:r>
            <a:endParaRPr lang="en-US" sz="2400" dirty="0"/>
          </a:p>
        </p:txBody>
      </p:sp>
      <p:sp>
        <p:nvSpPr>
          <p:cNvPr id="122" name="Rectangle 1136"/>
          <p:cNvSpPr>
            <a:spLocks noChangeArrowheads="1"/>
          </p:cNvSpPr>
          <p:nvPr/>
        </p:nvSpPr>
        <p:spPr bwMode="auto">
          <a:xfrm>
            <a:off x="1995042" y="1542389"/>
            <a:ext cx="3148538" cy="1600438"/>
          </a:xfrm>
          <a:prstGeom prst="rect">
            <a:avLst/>
          </a:prstGeom>
          <a:noFill/>
          <a:ln w="9525">
            <a:noFill/>
            <a:miter lim="800000"/>
            <a:headEnd/>
            <a:tailEnd/>
          </a:ln>
        </p:spPr>
        <p:txBody>
          <a:bodyPr wrap="square" lIns="0" tIns="0" rIns="0" bIns="0">
            <a:spAutoFit/>
          </a:bodyPr>
          <a:lstStyle/>
          <a:p>
            <a:pPr algn="ctr">
              <a:buNone/>
            </a:pPr>
            <a:r>
              <a:rPr lang="en-US" sz="2400" b="1" dirty="0" smtClean="0">
                <a:solidFill>
                  <a:schemeClr val="bg1"/>
                </a:solidFill>
                <a:latin typeface="+mj-lt"/>
              </a:rPr>
              <a:t>New Unified </a:t>
            </a:r>
          </a:p>
          <a:p>
            <a:pPr algn="ctr">
              <a:buNone/>
            </a:pPr>
            <a:r>
              <a:rPr lang="en-US" sz="2400" b="1" dirty="0" smtClean="0">
                <a:solidFill>
                  <a:schemeClr val="bg1"/>
                </a:solidFill>
                <a:latin typeface="+mj-lt"/>
              </a:rPr>
              <a:t>Virtual Storage </a:t>
            </a:r>
            <a:r>
              <a:rPr lang="en-US" sz="2400" b="1" dirty="0" smtClean="0">
                <a:solidFill>
                  <a:schemeClr val="bg1"/>
                </a:solidFill>
              </a:rPr>
              <a:t>System</a:t>
            </a:r>
          </a:p>
          <a:p>
            <a:pPr algn="ctr">
              <a:buNone/>
            </a:pPr>
            <a:endParaRPr lang="en-US" sz="1400" b="1" dirty="0" smtClean="0">
              <a:solidFill>
                <a:schemeClr val="bg1"/>
              </a:solidFill>
            </a:endParaRPr>
          </a:p>
          <a:p>
            <a:pPr algn="ctr">
              <a:buNone/>
            </a:pPr>
            <a:r>
              <a:rPr kumimoji="0" lang="en-US" dirty="0" smtClean="0">
                <a:solidFill>
                  <a:schemeClr val="bg1"/>
                </a:solidFill>
                <a:latin typeface="+mj-lt"/>
              </a:rPr>
              <a:t>Entry Level Enterprise</a:t>
            </a:r>
            <a:endParaRPr kumimoji="0" lang="en-US" dirty="0">
              <a:solidFill>
                <a:schemeClr val="bg1"/>
              </a:solidFill>
              <a:latin typeface="+mj-lt"/>
            </a:endParaRPr>
          </a:p>
        </p:txBody>
      </p:sp>
      <p:sp>
        <p:nvSpPr>
          <p:cNvPr id="123" name="Rectangle 1136"/>
          <p:cNvSpPr>
            <a:spLocks noChangeArrowheads="1"/>
          </p:cNvSpPr>
          <p:nvPr/>
        </p:nvSpPr>
        <p:spPr bwMode="auto">
          <a:xfrm>
            <a:off x="-242299" y="2121357"/>
            <a:ext cx="2019949" cy="984885"/>
          </a:xfrm>
          <a:prstGeom prst="rect">
            <a:avLst/>
          </a:prstGeom>
          <a:noFill/>
          <a:ln w="9525">
            <a:noFill/>
            <a:miter lim="800000"/>
            <a:headEnd/>
            <a:tailEnd/>
          </a:ln>
        </p:spPr>
        <p:txBody>
          <a:bodyPr wrap="square" lIns="0" tIns="0" rIns="0" bIns="0">
            <a:spAutoFit/>
          </a:bodyPr>
          <a:lstStyle/>
          <a:p>
            <a:pPr algn="r">
              <a:buNone/>
            </a:pPr>
            <a:r>
              <a:rPr lang="en-US" dirty="0" smtClean="0">
                <a:solidFill>
                  <a:schemeClr val="bg1"/>
                </a:solidFill>
                <a:latin typeface="+mj-lt"/>
              </a:rPr>
              <a:t>Hitachi Unified </a:t>
            </a:r>
          </a:p>
          <a:p>
            <a:pPr algn="r">
              <a:buNone/>
            </a:pPr>
            <a:r>
              <a:rPr lang="en-US" dirty="0" smtClean="0">
                <a:solidFill>
                  <a:schemeClr val="bg1"/>
                </a:solidFill>
              </a:rPr>
              <a:t>Storage 100</a:t>
            </a:r>
          </a:p>
          <a:p>
            <a:pPr algn="r">
              <a:buNone/>
            </a:pPr>
            <a:endParaRPr lang="en-US" sz="1000" dirty="0" smtClean="0">
              <a:solidFill>
                <a:schemeClr val="bg1"/>
              </a:solidFill>
            </a:endParaRPr>
          </a:p>
          <a:p>
            <a:pPr algn="r">
              <a:buNone/>
            </a:pPr>
            <a:r>
              <a:rPr kumimoji="0" lang="en-US" dirty="0" smtClean="0">
                <a:solidFill>
                  <a:schemeClr val="bg1"/>
                </a:solidFill>
                <a:latin typeface="+mj-lt"/>
              </a:rPr>
              <a:t>Midrange</a:t>
            </a:r>
            <a:endParaRPr kumimoji="0" lang="en-US" dirty="0">
              <a:solidFill>
                <a:schemeClr val="bg1"/>
              </a:solidFill>
              <a:latin typeface="+mj-lt"/>
            </a:endParaRPr>
          </a:p>
        </p:txBody>
      </p:sp>
      <p:sp>
        <p:nvSpPr>
          <p:cNvPr id="121" name="Rectangle 1136"/>
          <p:cNvSpPr>
            <a:spLocks noChangeArrowheads="1"/>
          </p:cNvSpPr>
          <p:nvPr/>
        </p:nvSpPr>
        <p:spPr bwMode="auto">
          <a:xfrm>
            <a:off x="5433939" y="2162274"/>
            <a:ext cx="1902028" cy="984885"/>
          </a:xfrm>
          <a:prstGeom prst="rect">
            <a:avLst/>
          </a:prstGeom>
          <a:noFill/>
          <a:ln w="9525">
            <a:noFill/>
            <a:miter lim="800000"/>
            <a:headEnd/>
            <a:tailEnd/>
          </a:ln>
        </p:spPr>
        <p:txBody>
          <a:bodyPr wrap="square" lIns="0" tIns="0" rIns="0" bIns="0">
            <a:spAutoFit/>
          </a:bodyPr>
          <a:lstStyle/>
          <a:p>
            <a:pPr>
              <a:buNone/>
            </a:pPr>
            <a:r>
              <a:rPr lang="en-US" dirty="0" smtClean="0">
                <a:solidFill>
                  <a:schemeClr val="bg1"/>
                </a:solidFill>
                <a:latin typeface="+mj-lt"/>
              </a:rPr>
              <a:t>Virtual Storage </a:t>
            </a:r>
          </a:p>
          <a:p>
            <a:pPr>
              <a:buNone/>
            </a:pPr>
            <a:r>
              <a:rPr kumimoji="0" lang="en-US" dirty="0" smtClean="0">
                <a:solidFill>
                  <a:schemeClr val="bg1"/>
                </a:solidFill>
                <a:latin typeface="+mj-lt"/>
              </a:rPr>
              <a:t>Platform</a:t>
            </a:r>
          </a:p>
          <a:p>
            <a:pPr>
              <a:buNone/>
            </a:pPr>
            <a:endParaRPr kumimoji="0" lang="en-US" sz="1000" dirty="0" smtClean="0">
              <a:solidFill>
                <a:schemeClr val="bg1"/>
              </a:solidFill>
              <a:latin typeface="+mj-lt"/>
            </a:endParaRPr>
          </a:p>
          <a:p>
            <a:pPr>
              <a:buNone/>
            </a:pPr>
            <a:r>
              <a:rPr lang="en-US" dirty="0" smtClean="0">
                <a:solidFill>
                  <a:schemeClr val="bg1"/>
                </a:solidFill>
                <a:latin typeface="+mj-lt"/>
              </a:rPr>
              <a:t>Enterprise</a:t>
            </a:r>
            <a:endParaRPr kumimoji="0" lang="en-US" dirty="0" smtClean="0">
              <a:solidFill>
                <a:schemeClr val="bg1"/>
              </a:solidFill>
              <a:latin typeface="+mj-lt"/>
            </a:endParaRPr>
          </a:p>
        </p:txBody>
      </p:sp>
      <p:pic>
        <p:nvPicPr>
          <p:cNvPr id="59" name="Picture 58" descr="HUS150-A_2Up_V1.png"/>
          <p:cNvPicPr>
            <a:picLocks noChangeAspect="1"/>
          </p:cNvPicPr>
          <p:nvPr/>
        </p:nvPicPr>
        <p:blipFill rotWithShape="1">
          <a:blip r:embed="rId4" cstate="print">
            <a:extLst>
              <a:ext uri="{28A0092B-C50C-407E-A947-70E740481C1C}">
                <a14:useLocalDpi xmlns:a14="http://schemas.microsoft.com/office/drawing/2010/main" val="0"/>
              </a:ext>
            </a:extLst>
          </a:blip>
          <a:srcRect t="6095"/>
          <a:stretch/>
        </p:blipFill>
        <p:spPr>
          <a:xfrm>
            <a:off x="475712" y="3493390"/>
            <a:ext cx="1428885" cy="2011680"/>
          </a:xfrm>
          <a:prstGeom prst="rect">
            <a:avLst/>
          </a:prstGeom>
        </p:spPr>
      </p:pic>
      <p:grpSp>
        <p:nvGrpSpPr>
          <p:cNvPr id="2" name="Group 17"/>
          <p:cNvGrpSpPr>
            <a:grpSpLocks noChangeAspect="1"/>
          </p:cNvGrpSpPr>
          <p:nvPr/>
        </p:nvGrpSpPr>
        <p:grpSpPr>
          <a:xfrm>
            <a:off x="2723600" y="3571011"/>
            <a:ext cx="1734093" cy="1828513"/>
            <a:chOff x="3268319" y="3487221"/>
            <a:chExt cx="2216562" cy="2299083"/>
          </a:xfrm>
        </p:grpSpPr>
        <p:pic>
          <p:nvPicPr>
            <p:cNvPr id="15" name="Picture 14" descr="Single Rack Front.jpg"/>
            <p:cNvPicPr>
              <a:picLocks noChangeAspect="1"/>
            </p:cNvPicPr>
            <p:nvPr/>
          </p:nvPicPr>
          <p:blipFill>
            <a:blip r:embed="rId5" cstate="print">
              <a:clrChange>
                <a:clrFrom>
                  <a:srgbClr val="FFFDFF"/>
                </a:clrFrom>
                <a:clrTo>
                  <a:srgbClr val="FFFDFF">
                    <a:alpha val="0"/>
                  </a:srgbClr>
                </a:clrTo>
              </a:clrChange>
            </a:blip>
            <a:stretch>
              <a:fillRect/>
            </a:stretch>
          </p:blipFill>
          <p:spPr>
            <a:xfrm>
              <a:off x="3268319" y="3490686"/>
              <a:ext cx="757731" cy="2292158"/>
            </a:xfrm>
            <a:prstGeom prst="rect">
              <a:avLst/>
            </a:prstGeom>
          </p:spPr>
        </p:pic>
        <p:pic>
          <p:nvPicPr>
            <p:cNvPr id="16" name="Picture 15" descr="Single Rack Front.jpg"/>
            <p:cNvPicPr>
              <a:picLocks noChangeAspect="1"/>
            </p:cNvPicPr>
            <p:nvPr/>
          </p:nvPicPr>
          <p:blipFill>
            <a:blip r:embed="rId5" cstate="print">
              <a:clrChange>
                <a:clrFrom>
                  <a:srgbClr val="FFFDFF"/>
                </a:clrFrom>
                <a:clrTo>
                  <a:srgbClr val="FFFDFF">
                    <a:alpha val="0"/>
                  </a:srgbClr>
                </a:clrTo>
              </a:clrChange>
            </a:blip>
            <a:stretch>
              <a:fillRect/>
            </a:stretch>
          </p:blipFill>
          <p:spPr>
            <a:xfrm>
              <a:off x="3992854" y="3487221"/>
              <a:ext cx="757731" cy="2292157"/>
            </a:xfrm>
            <a:prstGeom prst="rect">
              <a:avLst/>
            </a:prstGeom>
          </p:spPr>
        </p:pic>
        <p:pic>
          <p:nvPicPr>
            <p:cNvPr id="17" name="Picture 16" descr="Single Rack Front.jpg"/>
            <p:cNvPicPr>
              <a:picLocks noChangeAspect="1"/>
            </p:cNvPicPr>
            <p:nvPr/>
          </p:nvPicPr>
          <p:blipFill>
            <a:blip r:embed="rId5" cstate="print">
              <a:clrChange>
                <a:clrFrom>
                  <a:srgbClr val="FFFDFF"/>
                </a:clrFrom>
                <a:clrTo>
                  <a:srgbClr val="FFFDFF">
                    <a:alpha val="0"/>
                  </a:srgbClr>
                </a:clrTo>
              </a:clrChange>
            </a:blip>
            <a:stretch>
              <a:fillRect/>
            </a:stretch>
          </p:blipFill>
          <p:spPr>
            <a:xfrm>
              <a:off x="4727150" y="3494147"/>
              <a:ext cx="757731" cy="2292157"/>
            </a:xfrm>
            <a:prstGeom prst="rect">
              <a:avLst/>
            </a:prstGeom>
          </p:spPr>
        </p:pic>
      </p:grpSp>
      <p:pic>
        <p:nvPicPr>
          <p:cNvPr id="19" name="Picture 18" descr="Victoria_034_V1.jpg"/>
          <p:cNvPicPr>
            <a:picLocks noChangeAspect="1"/>
          </p:cNvPicPr>
          <p:nvPr/>
        </p:nvPicPr>
        <p:blipFill>
          <a:blip r:embed="rId6" cstate="print">
            <a:clrChange>
              <a:clrFrom>
                <a:srgbClr val="FFFFFF"/>
              </a:clrFrom>
              <a:clrTo>
                <a:srgbClr val="FFFFFF">
                  <a:alpha val="0"/>
                </a:srgbClr>
              </a:clrTo>
            </a:clrChange>
          </a:blip>
          <a:stretch>
            <a:fillRect/>
          </a:stretch>
        </p:blipFill>
        <p:spPr>
          <a:xfrm>
            <a:off x="5247697" y="3020023"/>
            <a:ext cx="3601711" cy="2651760"/>
          </a:xfrm>
          <a:prstGeom prst="rect">
            <a:avLst/>
          </a:prstGeom>
        </p:spPr>
      </p:pic>
    </p:spTree>
    <p:extLst>
      <p:ext uri="{BB962C8B-B14F-4D97-AF65-F5344CB8AC3E}">
        <p14:creationId xmlns:p14="http://schemas.microsoft.com/office/powerpoint/2010/main" val="1206000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8037" cy="731520"/>
          </a:xfrm>
        </p:spPr>
        <p:txBody>
          <a:bodyPr/>
          <a:lstStyle/>
          <a:p>
            <a:r>
              <a:rPr lang="en-US" dirty="0" smtClean="0"/>
              <a:t>HUS-VM 5U Diskless </a:t>
            </a:r>
            <a:r>
              <a:rPr lang="en-US" dirty="0" err="1" smtClean="0"/>
              <a:t>ControllER</a:t>
            </a:r>
            <a:endParaRPr lang="en-US" dirty="0"/>
          </a:p>
        </p:txBody>
      </p:sp>
      <p:pic>
        <p:nvPicPr>
          <p:cNvPr id="4" name="Picture 3"/>
          <p:cNvPicPr>
            <a:picLocks noChangeAspect="1"/>
          </p:cNvPicPr>
          <p:nvPr/>
        </p:nvPicPr>
        <p:blipFill>
          <a:blip r:embed="rId2"/>
          <a:stretch>
            <a:fillRect/>
          </a:stretch>
        </p:blipFill>
        <p:spPr>
          <a:xfrm>
            <a:off x="1144913" y="2578318"/>
            <a:ext cx="2277533" cy="989420"/>
          </a:xfrm>
          <a:prstGeom prst="rect">
            <a:avLst/>
          </a:prstGeom>
        </p:spPr>
      </p:pic>
      <p:sp>
        <p:nvSpPr>
          <p:cNvPr id="18" name="TextBox 17"/>
          <p:cNvSpPr txBox="1"/>
          <p:nvPr/>
        </p:nvSpPr>
        <p:spPr>
          <a:xfrm>
            <a:off x="1666605" y="2208986"/>
            <a:ext cx="1095147" cy="369332"/>
          </a:xfrm>
          <a:prstGeom prst="rect">
            <a:avLst/>
          </a:prstGeom>
          <a:noFill/>
        </p:spPr>
        <p:txBody>
          <a:bodyPr wrap="none" rtlCol="0">
            <a:spAutoFit/>
          </a:bodyPr>
          <a:lstStyle/>
          <a:p>
            <a:pPr algn="ctr"/>
            <a:r>
              <a:rPr lang="en-US" dirty="0" smtClean="0"/>
              <a:t>HUS-VM </a:t>
            </a:r>
          </a:p>
        </p:txBody>
      </p:sp>
      <p:sp>
        <p:nvSpPr>
          <p:cNvPr id="11" name="TextBox 10"/>
          <p:cNvSpPr txBox="1"/>
          <p:nvPr/>
        </p:nvSpPr>
        <p:spPr>
          <a:xfrm>
            <a:off x="4128225" y="2578318"/>
            <a:ext cx="4172937" cy="1815882"/>
          </a:xfrm>
          <a:prstGeom prst="rect">
            <a:avLst/>
          </a:prstGeom>
          <a:noFill/>
        </p:spPr>
        <p:txBody>
          <a:bodyPr wrap="none" rtlCol="0">
            <a:spAutoFit/>
          </a:bodyPr>
          <a:lstStyle/>
          <a:p>
            <a:pPr marL="285750" indent="-285750">
              <a:buFont typeface="Arial"/>
              <a:buChar char="•"/>
            </a:pPr>
            <a:r>
              <a:rPr lang="en-US" sz="1400" b="1" dirty="0" smtClean="0"/>
              <a:t>32 X 8 Gb FA Ports, 32 X 6Gb SAS</a:t>
            </a:r>
          </a:p>
          <a:p>
            <a:pPr marL="285750" indent="-285750">
              <a:buFont typeface="Arial"/>
              <a:buChar char="•"/>
            </a:pPr>
            <a:r>
              <a:rPr lang="en-US" sz="1400" b="1" dirty="0" smtClean="0"/>
              <a:t>2 X 8 Core </a:t>
            </a:r>
            <a:r>
              <a:rPr lang="en-US" sz="1400" b="1" dirty="0" err="1" smtClean="0"/>
              <a:t>Sandybridge</a:t>
            </a:r>
            <a:r>
              <a:rPr lang="en-US" sz="1400" b="1" dirty="0" smtClean="0"/>
              <a:t> CPU, 256GB Cache</a:t>
            </a:r>
          </a:p>
          <a:p>
            <a:pPr marL="285750" indent="-285750">
              <a:buFont typeface="Arial"/>
              <a:buChar char="•"/>
            </a:pPr>
            <a:r>
              <a:rPr lang="en-US" sz="1400" b="1" dirty="0" smtClean="0"/>
              <a:t>V03 +1 Microcode at GA ?</a:t>
            </a:r>
          </a:p>
          <a:p>
            <a:pPr marL="285750" indent="-285750">
              <a:buFont typeface="Arial"/>
              <a:buChar char="•"/>
            </a:pPr>
            <a:r>
              <a:rPr lang="en-US" sz="1400" b="1" dirty="0" smtClean="0"/>
              <a:t>5U Block Module</a:t>
            </a:r>
          </a:p>
          <a:p>
            <a:endParaRPr lang="en-US" sz="1400" b="1" dirty="0" smtClean="0"/>
          </a:p>
          <a:p>
            <a:pPr marL="285750" indent="-285750">
              <a:buFont typeface="Arial"/>
              <a:buChar char="•"/>
            </a:pPr>
            <a:endParaRPr lang="en-US" sz="1400" b="1" dirty="0" smtClean="0"/>
          </a:p>
          <a:p>
            <a:pPr marL="285750" indent="-285750">
              <a:buFont typeface="Arial"/>
              <a:buChar char="•"/>
            </a:pPr>
            <a:endParaRPr lang="en-US" sz="1400" b="1" dirty="0" smtClean="0"/>
          </a:p>
          <a:p>
            <a:pPr marL="285750" indent="-285750">
              <a:buFont typeface="Arial"/>
              <a:buChar char="•"/>
            </a:pPr>
            <a:endParaRPr lang="en-US" sz="1400" b="1" dirty="0"/>
          </a:p>
        </p:txBody>
      </p:sp>
      <p:sp>
        <p:nvSpPr>
          <p:cNvPr id="6" name="TextBox 5"/>
          <p:cNvSpPr txBox="1"/>
          <p:nvPr/>
        </p:nvSpPr>
        <p:spPr>
          <a:xfrm>
            <a:off x="27254" y="926810"/>
            <a:ext cx="8594733" cy="1384995"/>
          </a:xfrm>
          <a:prstGeom prst="rect">
            <a:avLst/>
          </a:prstGeom>
          <a:noFill/>
        </p:spPr>
        <p:txBody>
          <a:bodyPr wrap="none" rtlCol="0">
            <a:spAutoFit/>
          </a:bodyPr>
          <a:lstStyle/>
          <a:p>
            <a:r>
              <a:rPr lang="en-US" sz="1400" b="1" dirty="0" smtClean="0"/>
              <a:t>The HUS-VM controller is a 5U chassis that brings Enterprise functionality and performance </a:t>
            </a:r>
            <a:r>
              <a:rPr lang="en-US" sz="1400" b="1" dirty="0"/>
              <a:t> (VSP) </a:t>
            </a:r>
            <a:endParaRPr lang="en-US" sz="1400" b="1" dirty="0" smtClean="0"/>
          </a:p>
          <a:p>
            <a:r>
              <a:rPr lang="en-US" sz="1400" b="1" dirty="0" smtClean="0"/>
              <a:t>into a modular form factor. HUS-VM is intended to provide Enterprise features and functionality at a </a:t>
            </a:r>
          </a:p>
          <a:p>
            <a:r>
              <a:rPr lang="en-US" sz="1400" b="1" dirty="0" smtClean="0"/>
              <a:t>near mid-range price point.</a:t>
            </a:r>
          </a:p>
          <a:p>
            <a:endParaRPr lang="en-US" sz="1400" b="1" dirty="0" smtClean="0"/>
          </a:p>
          <a:p>
            <a:endParaRPr lang="en-US" sz="1400" b="1" dirty="0" smtClean="0"/>
          </a:p>
          <a:p>
            <a:endParaRPr lang="en-US" sz="1400" b="1" dirty="0"/>
          </a:p>
        </p:txBody>
      </p:sp>
    </p:spTree>
    <p:extLst>
      <p:ext uri="{BB962C8B-B14F-4D97-AF65-F5344CB8AC3E}">
        <p14:creationId xmlns:p14="http://schemas.microsoft.com/office/powerpoint/2010/main" val="233464763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8037" cy="731520"/>
          </a:xfrm>
        </p:spPr>
        <p:txBody>
          <a:bodyPr>
            <a:normAutofit/>
          </a:bodyPr>
          <a:lstStyle/>
          <a:p>
            <a:r>
              <a:rPr lang="en-US" sz="1600" dirty="0" smtClean="0"/>
              <a:t>HUS-VM supports up to 64PB’s of virtualized capacity</a:t>
            </a:r>
            <a:endParaRPr lang="en-US" sz="1600" dirty="0"/>
          </a:p>
        </p:txBody>
      </p:sp>
      <p:pic>
        <p:nvPicPr>
          <p:cNvPr id="4" name="Picture 3"/>
          <p:cNvPicPr>
            <a:picLocks noChangeAspect="1"/>
          </p:cNvPicPr>
          <p:nvPr/>
        </p:nvPicPr>
        <p:blipFill>
          <a:blip r:embed="rId2"/>
          <a:stretch>
            <a:fillRect/>
          </a:stretch>
        </p:blipFill>
        <p:spPr>
          <a:xfrm>
            <a:off x="2214032" y="2927686"/>
            <a:ext cx="2277533" cy="989420"/>
          </a:xfrm>
          <a:prstGeom prst="rect">
            <a:avLst/>
          </a:prstGeom>
        </p:spPr>
      </p:pic>
      <p:sp>
        <p:nvSpPr>
          <p:cNvPr id="18" name="TextBox 17"/>
          <p:cNvSpPr txBox="1"/>
          <p:nvPr/>
        </p:nvSpPr>
        <p:spPr>
          <a:xfrm>
            <a:off x="2735724" y="2558354"/>
            <a:ext cx="1095147" cy="369332"/>
          </a:xfrm>
          <a:prstGeom prst="rect">
            <a:avLst/>
          </a:prstGeom>
          <a:noFill/>
        </p:spPr>
        <p:txBody>
          <a:bodyPr wrap="none" rtlCol="0">
            <a:spAutoFit/>
          </a:bodyPr>
          <a:lstStyle/>
          <a:p>
            <a:pPr algn="ctr"/>
            <a:r>
              <a:rPr lang="en-US" dirty="0" smtClean="0"/>
              <a:t>HUS-VM </a:t>
            </a:r>
          </a:p>
        </p:txBody>
      </p:sp>
      <p:pic>
        <p:nvPicPr>
          <p:cNvPr id="23" name="Picture 22"/>
          <p:cNvPicPr>
            <a:picLocks noChangeAspect="1"/>
          </p:cNvPicPr>
          <p:nvPr/>
        </p:nvPicPr>
        <p:blipFill>
          <a:blip r:embed="rId3"/>
          <a:stretch>
            <a:fillRect/>
          </a:stretch>
        </p:blipFill>
        <p:spPr>
          <a:xfrm>
            <a:off x="5703438" y="3001131"/>
            <a:ext cx="491663" cy="915975"/>
          </a:xfrm>
          <a:prstGeom prst="rect">
            <a:avLst/>
          </a:prstGeom>
        </p:spPr>
      </p:pic>
      <p:pic>
        <p:nvPicPr>
          <p:cNvPr id="5" name="Picture 4"/>
          <p:cNvPicPr>
            <a:picLocks noChangeAspect="1"/>
          </p:cNvPicPr>
          <p:nvPr/>
        </p:nvPicPr>
        <p:blipFill>
          <a:blip r:embed="rId4"/>
          <a:stretch>
            <a:fillRect/>
          </a:stretch>
        </p:blipFill>
        <p:spPr>
          <a:xfrm>
            <a:off x="6825555" y="1236321"/>
            <a:ext cx="491663" cy="1506371"/>
          </a:xfrm>
          <a:prstGeom prst="rect">
            <a:avLst/>
          </a:prstGeom>
        </p:spPr>
      </p:pic>
      <p:pic>
        <p:nvPicPr>
          <p:cNvPr id="6" name="Picture 5"/>
          <p:cNvPicPr>
            <a:picLocks noChangeAspect="1"/>
          </p:cNvPicPr>
          <p:nvPr/>
        </p:nvPicPr>
        <p:blipFill>
          <a:blip r:embed="rId5"/>
          <a:stretch>
            <a:fillRect/>
          </a:stretch>
        </p:blipFill>
        <p:spPr>
          <a:xfrm flipH="1">
            <a:off x="6808621" y="4488607"/>
            <a:ext cx="559794" cy="1879600"/>
          </a:xfrm>
          <a:prstGeom prst="rect">
            <a:avLst/>
          </a:prstGeom>
        </p:spPr>
      </p:pic>
      <p:sp>
        <p:nvSpPr>
          <p:cNvPr id="24" name="Left-Right Arrow 23"/>
          <p:cNvSpPr/>
          <p:nvPr/>
        </p:nvSpPr>
        <p:spPr>
          <a:xfrm>
            <a:off x="4897966" y="3351018"/>
            <a:ext cx="482600" cy="172387"/>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5" name="Left-Right Arrow 24"/>
          <p:cNvSpPr/>
          <p:nvPr/>
        </p:nvSpPr>
        <p:spPr>
          <a:xfrm rot="19887079">
            <a:off x="4554412" y="2306689"/>
            <a:ext cx="2239772" cy="102051"/>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8" name="Left-Right Arrow 27"/>
          <p:cNvSpPr/>
          <p:nvPr/>
        </p:nvSpPr>
        <p:spPr>
          <a:xfrm rot="2358118" flipV="1">
            <a:off x="4416423" y="5019263"/>
            <a:ext cx="2485064" cy="98731"/>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9" name="TextBox 28"/>
          <p:cNvSpPr txBox="1"/>
          <p:nvPr/>
        </p:nvSpPr>
        <p:spPr>
          <a:xfrm>
            <a:off x="6724610" y="968805"/>
            <a:ext cx="583626" cy="307777"/>
          </a:xfrm>
          <a:prstGeom prst="rect">
            <a:avLst/>
          </a:prstGeom>
          <a:noFill/>
        </p:spPr>
        <p:txBody>
          <a:bodyPr wrap="none" rtlCol="0">
            <a:spAutoFit/>
          </a:bodyPr>
          <a:lstStyle/>
          <a:p>
            <a:r>
              <a:rPr lang="en-US" sz="1400" dirty="0" smtClean="0"/>
              <a:t>EMC</a:t>
            </a:r>
            <a:endParaRPr lang="en-US" sz="1400" dirty="0"/>
          </a:p>
        </p:txBody>
      </p:sp>
      <p:sp>
        <p:nvSpPr>
          <p:cNvPr id="30" name="TextBox 29"/>
          <p:cNvSpPr txBox="1"/>
          <p:nvPr/>
        </p:nvSpPr>
        <p:spPr>
          <a:xfrm>
            <a:off x="6808621" y="4205908"/>
            <a:ext cx="503851" cy="307777"/>
          </a:xfrm>
          <a:prstGeom prst="rect">
            <a:avLst/>
          </a:prstGeom>
          <a:noFill/>
        </p:spPr>
        <p:txBody>
          <a:bodyPr wrap="none" rtlCol="0">
            <a:spAutoFit/>
          </a:bodyPr>
          <a:lstStyle/>
          <a:p>
            <a:r>
              <a:rPr lang="en-US" sz="1400" dirty="0" smtClean="0"/>
              <a:t>IBM</a:t>
            </a:r>
            <a:endParaRPr lang="en-US" sz="1400" dirty="0"/>
          </a:p>
        </p:txBody>
      </p:sp>
      <p:sp>
        <p:nvSpPr>
          <p:cNvPr id="31" name="TextBox 30"/>
          <p:cNvSpPr txBox="1"/>
          <p:nvPr/>
        </p:nvSpPr>
        <p:spPr>
          <a:xfrm>
            <a:off x="5703438" y="2742692"/>
            <a:ext cx="563726" cy="307777"/>
          </a:xfrm>
          <a:prstGeom prst="rect">
            <a:avLst/>
          </a:prstGeom>
          <a:noFill/>
        </p:spPr>
        <p:txBody>
          <a:bodyPr wrap="none" rtlCol="0">
            <a:spAutoFit/>
          </a:bodyPr>
          <a:lstStyle/>
          <a:p>
            <a:r>
              <a:rPr lang="en-US" sz="1400" dirty="0" smtClean="0"/>
              <a:t>HUS</a:t>
            </a:r>
            <a:endParaRPr lang="en-US" sz="1400" dirty="0"/>
          </a:p>
        </p:txBody>
      </p:sp>
      <p:sp>
        <p:nvSpPr>
          <p:cNvPr id="26" name="TextBox 25"/>
          <p:cNvSpPr txBox="1"/>
          <p:nvPr/>
        </p:nvSpPr>
        <p:spPr>
          <a:xfrm>
            <a:off x="127563" y="999836"/>
            <a:ext cx="184666" cy="738664"/>
          </a:xfrm>
          <a:prstGeom prst="rect">
            <a:avLst/>
          </a:prstGeom>
          <a:noFill/>
        </p:spPr>
        <p:txBody>
          <a:bodyPr wrap="none" rtlCol="0">
            <a:spAutoFit/>
          </a:bodyPr>
          <a:lstStyle/>
          <a:p>
            <a:endParaRPr lang="en-US" sz="1400" b="1" dirty="0" smtClean="0"/>
          </a:p>
          <a:p>
            <a:endParaRPr lang="en-US" sz="1400" b="1" dirty="0" smtClean="0"/>
          </a:p>
          <a:p>
            <a:endParaRPr lang="en-US" sz="1400" b="1" dirty="0"/>
          </a:p>
        </p:txBody>
      </p:sp>
      <p:sp>
        <p:nvSpPr>
          <p:cNvPr id="15" name="TextBox 14"/>
          <p:cNvSpPr txBox="1"/>
          <p:nvPr/>
        </p:nvSpPr>
        <p:spPr>
          <a:xfrm>
            <a:off x="27254" y="926810"/>
            <a:ext cx="5881087" cy="1815882"/>
          </a:xfrm>
          <a:prstGeom prst="rect">
            <a:avLst/>
          </a:prstGeom>
          <a:noFill/>
        </p:spPr>
        <p:txBody>
          <a:bodyPr wrap="none" rtlCol="0">
            <a:spAutoFit/>
          </a:bodyPr>
          <a:lstStyle/>
          <a:p>
            <a:r>
              <a:rPr lang="en-US" sz="1400" b="1" dirty="0" smtClean="0"/>
              <a:t>HUS-VM supports being configured as a diskless virtualization </a:t>
            </a:r>
          </a:p>
          <a:p>
            <a:r>
              <a:rPr lang="en-US" sz="1400" b="1" dirty="0" smtClean="0"/>
              <a:t>engine that supports up to 64PB of virtualized capacity.</a:t>
            </a:r>
          </a:p>
          <a:p>
            <a:r>
              <a:rPr lang="en-US" sz="1400" b="1" dirty="0" smtClean="0"/>
              <a:t>This includes third party support of EMC, IBM, HP, and </a:t>
            </a:r>
          </a:p>
          <a:p>
            <a:r>
              <a:rPr lang="en-US" sz="1400" b="1" dirty="0"/>
              <a:t>o</a:t>
            </a:r>
            <a:r>
              <a:rPr lang="en-US" sz="1400" b="1" dirty="0" smtClean="0"/>
              <a:t>ther vendors. This configuration can be used for data migrations</a:t>
            </a:r>
          </a:p>
          <a:p>
            <a:r>
              <a:rPr lang="en-US" sz="1400" b="1" dirty="0"/>
              <a:t>o</a:t>
            </a:r>
            <a:r>
              <a:rPr lang="en-US" sz="1400" b="1" dirty="0" smtClean="0"/>
              <a:t>r permanent virtualized configurations.</a:t>
            </a:r>
          </a:p>
          <a:p>
            <a:endParaRPr lang="en-US" sz="1400" b="1" dirty="0" smtClean="0"/>
          </a:p>
          <a:p>
            <a:endParaRPr lang="en-US" sz="1400" b="1" dirty="0" smtClean="0"/>
          </a:p>
          <a:p>
            <a:endParaRPr lang="en-US" sz="1400" b="1" dirty="0"/>
          </a:p>
        </p:txBody>
      </p:sp>
    </p:spTree>
    <p:extLst>
      <p:ext uri="{BB962C8B-B14F-4D97-AF65-F5344CB8AC3E}">
        <p14:creationId xmlns:p14="http://schemas.microsoft.com/office/powerpoint/2010/main" val="32606233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8037" cy="731520"/>
          </a:xfrm>
        </p:spPr>
        <p:txBody>
          <a:bodyPr>
            <a:normAutofit/>
          </a:bodyPr>
          <a:lstStyle/>
          <a:p>
            <a:r>
              <a:rPr lang="en-US" sz="1800" dirty="0" smtClean="0"/>
              <a:t>HUS-VM supports up to 3.3PB of internal Storage</a:t>
            </a:r>
            <a:endParaRPr lang="en-US" sz="1800" dirty="0"/>
          </a:p>
        </p:txBody>
      </p:sp>
      <p:pic>
        <p:nvPicPr>
          <p:cNvPr id="4" name="Picture 3"/>
          <p:cNvPicPr>
            <a:picLocks noChangeAspect="1"/>
          </p:cNvPicPr>
          <p:nvPr/>
        </p:nvPicPr>
        <p:blipFill>
          <a:blip r:embed="rId2"/>
          <a:stretch>
            <a:fillRect/>
          </a:stretch>
        </p:blipFill>
        <p:spPr>
          <a:xfrm>
            <a:off x="3352799" y="3112680"/>
            <a:ext cx="2277533" cy="989420"/>
          </a:xfrm>
          <a:prstGeom prst="rect">
            <a:avLst/>
          </a:prstGeom>
        </p:spPr>
      </p:pic>
      <p:pic>
        <p:nvPicPr>
          <p:cNvPr id="8" name="Picture 7"/>
          <p:cNvPicPr>
            <a:picLocks noChangeAspect="1"/>
          </p:cNvPicPr>
          <p:nvPr/>
        </p:nvPicPr>
        <p:blipFill>
          <a:blip r:embed="rId3"/>
          <a:stretch>
            <a:fillRect/>
          </a:stretch>
        </p:blipFill>
        <p:spPr>
          <a:xfrm flipV="1">
            <a:off x="338665" y="3406358"/>
            <a:ext cx="2277533" cy="419880"/>
          </a:xfrm>
          <a:prstGeom prst="rect">
            <a:avLst/>
          </a:prstGeom>
        </p:spPr>
      </p:pic>
      <p:pic>
        <p:nvPicPr>
          <p:cNvPr id="9" name="Picture 8"/>
          <p:cNvPicPr>
            <a:picLocks noChangeAspect="1"/>
          </p:cNvPicPr>
          <p:nvPr/>
        </p:nvPicPr>
        <p:blipFill>
          <a:blip r:embed="rId4"/>
          <a:stretch>
            <a:fillRect/>
          </a:stretch>
        </p:blipFill>
        <p:spPr>
          <a:xfrm>
            <a:off x="3344332" y="5348054"/>
            <a:ext cx="2277533" cy="795867"/>
          </a:xfrm>
          <a:prstGeom prst="rect">
            <a:avLst/>
          </a:prstGeom>
        </p:spPr>
      </p:pic>
      <p:sp>
        <p:nvSpPr>
          <p:cNvPr id="12" name="TextBox 11"/>
          <p:cNvSpPr txBox="1"/>
          <p:nvPr/>
        </p:nvSpPr>
        <p:spPr>
          <a:xfrm>
            <a:off x="3682999" y="5037616"/>
            <a:ext cx="1551702" cy="307777"/>
          </a:xfrm>
          <a:prstGeom prst="rect">
            <a:avLst/>
          </a:prstGeom>
          <a:noFill/>
        </p:spPr>
        <p:txBody>
          <a:bodyPr wrap="none" rtlCol="0">
            <a:spAutoFit/>
          </a:bodyPr>
          <a:lstStyle/>
          <a:p>
            <a:r>
              <a:rPr lang="en-US" sz="1400" dirty="0" smtClean="0"/>
              <a:t>48 Slot 3.5”  (4U)</a:t>
            </a:r>
            <a:endParaRPr lang="en-US" sz="1400" dirty="0"/>
          </a:p>
        </p:txBody>
      </p:sp>
      <p:sp>
        <p:nvSpPr>
          <p:cNvPr id="16" name="TextBox 15"/>
          <p:cNvSpPr txBox="1"/>
          <p:nvPr/>
        </p:nvSpPr>
        <p:spPr>
          <a:xfrm>
            <a:off x="711200" y="3112680"/>
            <a:ext cx="1551702" cy="307777"/>
          </a:xfrm>
          <a:prstGeom prst="rect">
            <a:avLst/>
          </a:prstGeom>
          <a:noFill/>
        </p:spPr>
        <p:txBody>
          <a:bodyPr wrap="none" rtlCol="0">
            <a:spAutoFit/>
          </a:bodyPr>
          <a:lstStyle/>
          <a:p>
            <a:r>
              <a:rPr lang="en-US" sz="1400" dirty="0" smtClean="0"/>
              <a:t>24 Slot 2.5”  (2U)</a:t>
            </a:r>
            <a:endParaRPr lang="en-US" sz="1400" dirty="0"/>
          </a:p>
        </p:txBody>
      </p:sp>
      <p:sp>
        <p:nvSpPr>
          <p:cNvPr id="18" name="TextBox 17"/>
          <p:cNvSpPr txBox="1"/>
          <p:nvPr/>
        </p:nvSpPr>
        <p:spPr>
          <a:xfrm>
            <a:off x="3874491" y="2743348"/>
            <a:ext cx="1095147" cy="369332"/>
          </a:xfrm>
          <a:prstGeom prst="rect">
            <a:avLst/>
          </a:prstGeom>
          <a:noFill/>
        </p:spPr>
        <p:txBody>
          <a:bodyPr wrap="none" rtlCol="0">
            <a:spAutoFit/>
          </a:bodyPr>
          <a:lstStyle/>
          <a:p>
            <a:pPr algn="ctr"/>
            <a:r>
              <a:rPr lang="en-US" dirty="0" smtClean="0"/>
              <a:t>HUS-VM </a:t>
            </a:r>
          </a:p>
        </p:txBody>
      </p:sp>
      <p:sp>
        <p:nvSpPr>
          <p:cNvPr id="3" name="Left-Right Arrow 2"/>
          <p:cNvSpPr/>
          <p:nvPr/>
        </p:nvSpPr>
        <p:spPr>
          <a:xfrm>
            <a:off x="2751666" y="3536012"/>
            <a:ext cx="482600" cy="172387"/>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1" name="Left-Right Arrow 20"/>
          <p:cNvSpPr/>
          <p:nvPr/>
        </p:nvSpPr>
        <p:spPr>
          <a:xfrm rot="5400000">
            <a:off x="4162790" y="4445477"/>
            <a:ext cx="554793" cy="172388"/>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pic>
        <p:nvPicPr>
          <p:cNvPr id="23" name="Picture 22"/>
          <p:cNvPicPr>
            <a:picLocks noChangeAspect="1"/>
          </p:cNvPicPr>
          <p:nvPr/>
        </p:nvPicPr>
        <p:blipFill>
          <a:blip r:embed="rId5"/>
          <a:stretch>
            <a:fillRect/>
          </a:stretch>
        </p:blipFill>
        <p:spPr>
          <a:xfrm>
            <a:off x="6842205" y="3186125"/>
            <a:ext cx="491663" cy="915975"/>
          </a:xfrm>
          <a:prstGeom prst="rect">
            <a:avLst/>
          </a:prstGeom>
        </p:spPr>
      </p:pic>
      <p:pic>
        <p:nvPicPr>
          <p:cNvPr id="5" name="Picture 4"/>
          <p:cNvPicPr>
            <a:picLocks noChangeAspect="1"/>
          </p:cNvPicPr>
          <p:nvPr/>
        </p:nvPicPr>
        <p:blipFill>
          <a:blip r:embed="rId6"/>
          <a:stretch>
            <a:fillRect/>
          </a:stretch>
        </p:blipFill>
        <p:spPr>
          <a:xfrm>
            <a:off x="7964322" y="1421315"/>
            <a:ext cx="491663" cy="1506371"/>
          </a:xfrm>
          <a:prstGeom prst="rect">
            <a:avLst/>
          </a:prstGeom>
        </p:spPr>
      </p:pic>
      <p:pic>
        <p:nvPicPr>
          <p:cNvPr id="6" name="Picture 5"/>
          <p:cNvPicPr>
            <a:picLocks noChangeAspect="1"/>
          </p:cNvPicPr>
          <p:nvPr/>
        </p:nvPicPr>
        <p:blipFill>
          <a:blip r:embed="rId7"/>
          <a:stretch>
            <a:fillRect/>
          </a:stretch>
        </p:blipFill>
        <p:spPr>
          <a:xfrm flipH="1">
            <a:off x="7947388" y="4673601"/>
            <a:ext cx="559794" cy="1879600"/>
          </a:xfrm>
          <a:prstGeom prst="rect">
            <a:avLst/>
          </a:prstGeom>
        </p:spPr>
      </p:pic>
      <p:sp>
        <p:nvSpPr>
          <p:cNvPr id="24" name="Left-Right Arrow 23"/>
          <p:cNvSpPr/>
          <p:nvPr/>
        </p:nvSpPr>
        <p:spPr>
          <a:xfrm>
            <a:off x="6036733" y="3536012"/>
            <a:ext cx="482600" cy="172387"/>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5" name="Left-Right Arrow 24"/>
          <p:cNvSpPr/>
          <p:nvPr/>
        </p:nvSpPr>
        <p:spPr>
          <a:xfrm rot="19887079">
            <a:off x="5693179" y="2491683"/>
            <a:ext cx="2239772" cy="102051"/>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8" name="Left-Right Arrow 27"/>
          <p:cNvSpPr/>
          <p:nvPr/>
        </p:nvSpPr>
        <p:spPr>
          <a:xfrm rot="2358118" flipV="1">
            <a:off x="5555190" y="5204257"/>
            <a:ext cx="2485064" cy="98731"/>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9" name="TextBox 28"/>
          <p:cNvSpPr txBox="1"/>
          <p:nvPr/>
        </p:nvSpPr>
        <p:spPr>
          <a:xfrm>
            <a:off x="7863377" y="1153799"/>
            <a:ext cx="583626" cy="307777"/>
          </a:xfrm>
          <a:prstGeom prst="rect">
            <a:avLst/>
          </a:prstGeom>
          <a:noFill/>
        </p:spPr>
        <p:txBody>
          <a:bodyPr wrap="none" rtlCol="0">
            <a:spAutoFit/>
          </a:bodyPr>
          <a:lstStyle/>
          <a:p>
            <a:r>
              <a:rPr lang="en-US" sz="1400" dirty="0" smtClean="0"/>
              <a:t>EMC</a:t>
            </a:r>
            <a:endParaRPr lang="en-US" sz="1400" dirty="0"/>
          </a:p>
        </p:txBody>
      </p:sp>
      <p:sp>
        <p:nvSpPr>
          <p:cNvPr id="30" name="TextBox 29"/>
          <p:cNvSpPr txBox="1"/>
          <p:nvPr/>
        </p:nvSpPr>
        <p:spPr>
          <a:xfrm>
            <a:off x="7947388" y="4390902"/>
            <a:ext cx="503851" cy="307777"/>
          </a:xfrm>
          <a:prstGeom prst="rect">
            <a:avLst/>
          </a:prstGeom>
          <a:noFill/>
        </p:spPr>
        <p:txBody>
          <a:bodyPr wrap="none" rtlCol="0">
            <a:spAutoFit/>
          </a:bodyPr>
          <a:lstStyle/>
          <a:p>
            <a:r>
              <a:rPr lang="en-US" sz="1400" dirty="0" smtClean="0"/>
              <a:t>IBM</a:t>
            </a:r>
            <a:endParaRPr lang="en-US" sz="1400" dirty="0"/>
          </a:p>
        </p:txBody>
      </p:sp>
      <p:sp>
        <p:nvSpPr>
          <p:cNvPr id="31" name="TextBox 30"/>
          <p:cNvSpPr txBox="1"/>
          <p:nvPr/>
        </p:nvSpPr>
        <p:spPr>
          <a:xfrm>
            <a:off x="6842205" y="2927686"/>
            <a:ext cx="563726" cy="307777"/>
          </a:xfrm>
          <a:prstGeom prst="rect">
            <a:avLst/>
          </a:prstGeom>
          <a:noFill/>
        </p:spPr>
        <p:txBody>
          <a:bodyPr wrap="none" rtlCol="0">
            <a:spAutoFit/>
          </a:bodyPr>
          <a:lstStyle/>
          <a:p>
            <a:r>
              <a:rPr lang="en-US" sz="1400" dirty="0" smtClean="0"/>
              <a:t>HUS</a:t>
            </a:r>
            <a:endParaRPr lang="en-US" sz="1400" dirty="0"/>
          </a:p>
        </p:txBody>
      </p:sp>
      <p:sp>
        <p:nvSpPr>
          <p:cNvPr id="20" name="TextBox 19"/>
          <p:cNvSpPr txBox="1"/>
          <p:nvPr/>
        </p:nvSpPr>
        <p:spPr>
          <a:xfrm>
            <a:off x="27254" y="926810"/>
            <a:ext cx="7225055" cy="1384995"/>
          </a:xfrm>
          <a:prstGeom prst="rect">
            <a:avLst/>
          </a:prstGeom>
          <a:noFill/>
        </p:spPr>
        <p:txBody>
          <a:bodyPr wrap="none" rtlCol="0">
            <a:spAutoFit/>
          </a:bodyPr>
          <a:lstStyle/>
          <a:p>
            <a:r>
              <a:rPr lang="en-US" sz="1400" b="1" dirty="0" smtClean="0"/>
              <a:t>HUS-VM supports internal capacity of up to 1152 disks for a maximum internal raw </a:t>
            </a:r>
          </a:p>
          <a:p>
            <a:r>
              <a:rPr lang="en-US" sz="1400" b="1" dirty="0"/>
              <a:t>c</a:t>
            </a:r>
            <a:r>
              <a:rPr lang="en-US" sz="1400" b="1" dirty="0" smtClean="0"/>
              <a:t>apacity of 3.3PB. This includes 2.5” SAS, 3.5” SAS, and 2.5” MLC SSD disks.</a:t>
            </a:r>
          </a:p>
          <a:p>
            <a:r>
              <a:rPr lang="en-US" sz="1400" b="1" dirty="0" smtClean="0"/>
              <a:t>HUS-VM will also support HAFS (Tomahawk).</a:t>
            </a:r>
          </a:p>
          <a:p>
            <a:endParaRPr lang="en-US" sz="1400" b="1" dirty="0" smtClean="0"/>
          </a:p>
          <a:p>
            <a:endParaRPr lang="en-US" sz="1400" b="1" dirty="0" smtClean="0"/>
          </a:p>
          <a:p>
            <a:endParaRPr lang="en-US" sz="1400" b="1" dirty="0"/>
          </a:p>
        </p:txBody>
      </p:sp>
    </p:spTree>
    <p:extLst>
      <p:ext uri="{BB962C8B-B14F-4D97-AF65-F5344CB8AC3E}">
        <p14:creationId xmlns:p14="http://schemas.microsoft.com/office/powerpoint/2010/main" val="99342204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8037" cy="731520"/>
          </a:xfrm>
        </p:spPr>
        <p:txBody>
          <a:bodyPr/>
          <a:lstStyle/>
          <a:p>
            <a:r>
              <a:rPr lang="en-US" dirty="0" smtClean="0"/>
              <a:t>Hitachi HNAS</a:t>
            </a:r>
            <a:endParaRPr lang="en-US" dirty="0"/>
          </a:p>
        </p:txBody>
      </p:sp>
      <p:pic>
        <p:nvPicPr>
          <p:cNvPr id="4" name="Picture 3"/>
          <p:cNvPicPr>
            <a:picLocks noChangeAspect="1"/>
          </p:cNvPicPr>
          <p:nvPr/>
        </p:nvPicPr>
        <p:blipFill>
          <a:blip r:embed="rId2"/>
          <a:stretch>
            <a:fillRect/>
          </a:stretch>
        </p:blipFill>
        <p:spPr>
          <a:xfrm>
            <a:off x="3352799" y="3112680"/>
            <a:ext cx="2277533" cy="989420"/>
          </a:xfrm>
          <a:prstGeom prst="rect">
            <a:avLst/>
          </a:prstGeom>
        </p:spPr>
      </p:pic>
      <p:pic>
        <p:nvPicPr>
          <p:cNvPr id="8" name="Picture 7"/>
          <p:cNvPicPr>
            <a:picLocks noChangeAspect="1"/>
          </p:cNvPicPr>
          <p:nvPr/>
        </p:nvPicPr>
        <p:blipFill>
          <a:blip r:embed="rId3"/>
          <a:stretch>
            <a:fillRect/>
          </a:stretch>
        </p:blipFill>
        <p:spPr>
          <a:xfrm flipV="1">
            <a:off x="338665" y="3406358"/>
            <a:ext cx="2277533" cy="419880"/>
          </a:xfrm>
          <a:prstGeom prst="rect">
            <a:avLst/>
          </a:prstGeom>
        </p:spPr>
      </p:pic>
      <p:pic>
        <p:nvPicPr>
          <p:cNvPr id="9" name="Picture 8"/>
          <p:cNvPicPr>
            <a:picLocks noChangeAspect="1"/>
          </p:cNvPicPr>
          <p:nvPr/>
        </p:nvPicPr>
        <p:blipFill>
          <a:blip r:embed="rId4"/>
          <a:stretch>
            <a:fillRect/>
          </a:stretch>
        </p:blipFill>
        <p:spPr>
          <a:xfrm>
            <a:off x="3344332" y="5348054"/>
            <a:ext cx="2277533" cy="795867"/>
          </a:xfrm>
          <a:prstGeom prst="rect">
            <a:avLst/>
          </a:prstGeom>
        </p:spPr>
      </p:pic>
      <p:sp>
        <p:nvSpPr>
          <p:cNvPr id="12" name="TextBox 11"/>
          <p:cNvSpPr txBox="1"/>
          <p:nvPr/>
        </p:nvSpPr>
        <p:spPr>
          <a:xfrm>
            <a:off x="3682999" y="5037616"/>
            <a:ext cx="1551702" cy="307777"/>
          </a:xfrm>
          <a:prstGeom prst="rect">
            <a:avLst/>
          </a:prstGeom>
          <a:noFill/>
        </p:spPr>
        <p:txBody>
          <a:bodyPr wrap="none" rtlCol="0">
            <a:spAutoFit/>
          </a:bodyPr>
          <a:lstStyle/>
          <a:p>
            <a:r>
              <a:rPr lang="en-US" sz="1400" dirty="0" smtClean="0"/>
              <a:t>48 Slot 3.5”  (4U)</a:t>
            </a:r>
            <a:endParaRPr lang="en-US" sz="1400" dirty="0"/>
          </a:p>
        </p:txBody>
      </p:sp>
      <p:sp>
        <p:nvSpPr>
          <p:cNvPr id="16" name="TextBox 15"/>
          <p:cNvSpPr txBox="1"/>
          <p:nvPr/>
        </p:nvSpPr>
        <p:spPr>
          <a:xfrm>
            <a:off x="711200" y="3112680"/>
            <a:ext cx="1551702" cy="307777"/>
          </a:xfrm>
          <a:prstGeom prst="rect">
            <a:avLst/>
          </a:prstGeom>
          <a:noFill/>
        </p:spPr>
        <p:txBody>
          <a:bodyPr wrap="none" rtlCol="0">
            <a:spAutoFit/>
          </a:bodyPr>
          <a:lstStyle/>
          <a:p>
            <a:r>
              <a:rPr lang="en-US" sz="1400" dirty="0" smtClean="0"/>
              <a:t>12 Slot 2.5”  (2U)</a:t>
            </a:r>
            <a:endParaRPr lang="en-US" sz="1400" dirty="0"/>
          </a:p>
        </p:txBody>
      </p:sp>
      <p:sp>
        <p:nvSpPr>
          <p:cNvPr id="18" name="TextBox 17"/>
          <p:cNvSpPr txBox="1"/>
          <p:nvPr/>
        </p:nvSpPr>
        <p:spPr>
          <a:xfrm>
            <a:off x="3874491" y="2743348"/>
            <a:ext cx="1095147" cy="369332"/>
          </a:xfrm>
          <a:prstGeom prst="rect">
            <a:avLst/>
          </a:prstGeom>
          <a:noFill/>
        </p:spPr>
        <p:txBody>
          <a:bodyPr wrap="none" rtlCol="0">
            <a:spAutoFit/>
          </a:bodyPr>
          <a:lstStyle/>
          <a:p>
            <a:pPr algn="ctr"/>
            <a:r>
              <a:rPr lang="en-US" dirty="0" smtClean="0"/>
              <a:t>HUS-VM </a:t>
            </a:r>
          </a:p>
        </p:txBody>
      </p:sp>
      <p:pic>
        <p:nvPicPr>
          <p:cNvPr id="17" name="Picture 16"/>
          <p:cNvPicPr>
            <a:picLocks noChangeAspect="1"/>
          </p:cNvPicPr>
          <p:nvPr/>
        </p:nvPicPr>
        <p:blipFill>
          <a:blip r:embed="rId5"/>
          <a:stretch>
            <a:fillRect/>
          </a:stretch>
        </p:blipFill>
        <p:spPr>
          <a:xfrm>
            <a:off x="3344332" y="1162588"/>
            <a:ext cx="2286000" cy="800100"/>
          </a:xfrm>
          <a:prstGeom prst="rect">
            <a:avLst/>
          </a:prstGeom>
        </p:spPr>
      </p:pic>
      <p:sp>
        <p:nvSpPr>
          <p:cNvPr id="3" name="Left-Right Arrow 2"/>
          <p:cNvSpPr/>
          <p:nvPr/>
        </p:nvSpPr>
        <p:spPr>
          <a:xfrm>
            <a:off x="2751666" y="3536012"/>
            <a:ext cx="482600" cy="172387"/>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1" name="Left-Right Arrow 20"/>
          <p:cNvSpPr/>
          <p:nvPr/>
        </p:nvSpPr>
        <p:spPr>
          <a:xfrm rot="5400000">
            <a:off x="4162790" y="4445477"/>
            <a:ext cx="554793" cy="172388"/>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2" name="Left-Right Arrow 21"/>
          <p:cNvSpPr/>
          <p:nvPr/>
        </p:nvSpPr>
        <p:spPr>
          <a:xfrm rot="5400000">
            <a:off x="4155764" y="2372731"/>
            <a:ext cx="568847" cy="172388"/>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pic>
        <p:nvPicPr>
          <p:cNvPr id="23" name="Picture 22"/>
          <p:cNvPicPr>
            <a:picLocks noChangeAspect="1"/>
          </p:cNvPicPr>
          <p:nvPr/>
        </p:nvPicPr>
        <p:blipFill>
          <a:blip r:embed="rId6"/>
          <a:stretch>
            <a:fillRect/>
          </a:stretch>
        </p:blipFill>
        <p:spPr>
          <a:xfrm>
            <a:off x="6842205" y="3186125"/>
            <a:ext cx="491663" cy="915975"/>
          </a:xfrm>
          <a:prstGeom prst="rect">
            <a:avLst/>
          </a:prstGeom>
        </p:spPr>
      </p:pic>
      <p:pic>
        <p:nvPicPr>
          <p:cNvPr id="5" name="Picture 4"/>
          <p:cNvPicPr>
            <a:picLocks noChangeAspect="1"/>
          </p:cNvPicPr>
          <p:nvPr/>
        </p:nvPicPr>
        <p:blipFill>
          <a:blip r:embed="rId7"/>
          <a:stretch>
            <a:fillRect/>
          </a:stretch>
        </p:blipFill>
        <p:spPr>
          <a:xfrm>
            <a:off x="7964322" y="1421315"/>
            <a:ext cx="491663" cy="1506371"/>
          </a:xfrm>
          <a:prstGeom prst="rect">
            <a:avLst/>
          </a:prstGeom>
        </p:spPr>
      </p:pic>
      <p:pic>
        <p:nvPicPr>
          <p:cNvPr id="6" name="Picture 5"/>
          <p:cNvPicPr>
            <a:picLocks noChangeAspect="1"/>
          </p:cNvPicPr>
          <p:nvPr/>
        </p:nvPicPr>
        <p:blipFill>
          <a:blip r:embed="rId8"/>
          <a:stretch>
            <a:fillRect/>
          </a:stretch>
        </p:blipFill>
        <p:spPr>
          <a:xfrm flipH="1">
            <a:off x="7947388" y="4673601"/>
            <a:ext cx="559794" cy="1879600"/>
          </a:xfrm>
          <a:prstGeom prst="rect">
            <a:avLst/>
          </a:prstGeom>
        </p:spPr>
      </p:pic>
      <p:sp>
        <p:nvSpPr>
          <p:cNvPr id="24" name="Left-Right Arrow 23"/>
          <p:cNvSpPr/>
          <p:nvPr/>
        </p:nvSpPr>
        <p:spPr>
          <a:xfrm>
            <a:off x="6036733" y="3536012"/>
            <a:ext cx="482600" cy="172387"/>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5" name="Left-Right Arrow 24"/>
          <p:cNvSpPr/>
          <p:nvPr/>
        </p:nvSpPr>
        <p:spPr>
          <a:xfrm rot="19887079">
            <a:off x="5693179" y="2491683"/>
            <a:ext cx="2239772" cy="102051"/>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8" name="Left-Right Arrow 27"/>
          <p:cNvSpPr/>
          <p:nvPr/>
        </p:nvSpPr>
        <p:spPr>
          <a:xfrm rot="2358118" flipV="1">
            <a:off x="5555190" y="5204257"/>
            <a:ext cx="2485064" cy="98731"/>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10" name="TextBox 9"/>
          <p:cNvSpPr txBox="1"/>
          <p:nvPr/>
        </p:nvSpPr>
        <p:spPr>
          <a:xfrm>
            <a:off x="4184644" y="854811"/>
            <a:ext cx="683475" cy="307777"/>
          </a:xfrm>
          <a:prstGeom prst="rect">
            <a:avLst/>
          </a:prstGeom>
          <a:noFill/>
        </p:spPr>
        <p:txBody>
          <a:bodyPr wrap="none" rtlCol="0">
            <a:spAutoFit/>
          </a:bodyPr>
          <a:lstStyle/>
          <a:p>
            <a:r>
              <a:rPr lang="en-US" sz="1400" dirty="0" smtClean="0"/>
              <a:t>HNAS</a:t>
            </a:r>
            <a:endParaRPr lang="en-US" sz="1400" dirty="0"/>
          </a:p>
        </p:txBody>
      </p:sp>
      <p:sp>
        <p:nvSpPr>
          <p:cNvPr id="29" name="TextBox 28"/>
          <p:cNvSpPr txBox="1"/>
          <p:nvPr/>
        </p:nvSpPr>
        <p:spPr>
          <a:xfrm>
            <a:off x="7863377" y="1153799"/>
            <a:ext cx="583626" cy="307777"/>
          </a:xfrm>
          <a:prstGeom prst="rect">
            <a:avLst/>
          </a:prstGeom>
          <a:noFill/>
        </p:spPr>
        <p:txBody>
          <a:bodyPr wrap="none" rtlCol="0">
            <a:spAutoFit/>
          </a:bodyPr>
          <a:lstStyle/>
          <a:p>
            <a:r>
              <a:rPr lang="en-US" sz="1400" dirty="0" smtClean="0"/>
              <a:t>EMC</a:t>
            </a:r>
            <a:endParaRPr lang="en-US" sz="1400" dirty="0"/>
          </a:p>
        </p:txBody>
      </p:sp>
      <p:sp>
        <p:nvSpPr>
          <p:cNvPr id="30" name="TextBox 29"/>
          <p:cNvSpPr txBox="1"/>
          <p:nvPr/>
        </p:nvSpPr>
        <p:spPr>
          <a:xfrm>
            <a:off x="7947388" y="4390902"/>
            <a:ext cx="503851" cy="307777"/>
          </a:xfrm>
          <a:prstGeom prst="rect">
            <a:avLst/>
          </a:prstGeom>
          <a:noFill/>
        </p:spPr>
        <p:txBody>
          <a:bodyPr wrap="none" rtlCol="0">
            <a:spAutoFit/>
          </a:bodyPr>
          <a:lstStyle/>
          <a:p>
            <a:r>
              <a:rPr lang="en-US" sz="1400" dirty="0" smtClean="0"/>
              <a:t>IBM</a:t>
            </a:r>
            <a:endParaRPr lang="en-US" sz="1400" dirty="0"/>
          </a:p>
        </p:txBody>
      </p:sp>
      <p:sp>
        <p:nvSpPr>
          <p:cNvPr id="31" name="TextBox 30"/>
          <p:cNvSpPr txBox="1"/>
          <p:nvPr/>
        </p:nvSpPr>
        <p:spPr>
          <a:xfrm>
            <a:off x="6842205" y="2927686"/>
            <a:ext cx="563726" cy="307777"/>
          </a:xfrm>
          <a:prstGeom prst="rect">
            <a:avLst/>
          </a:prstGeom>
          <a:noFill/>
        </p:spPr>
        <p:txBody>
          <a:bodyPr wrap="none" rtlCol="0">
            <a:spAutoFit/>
          </a:bodyPr>
          <a:lstStyle/>
          <a:p>
            <a:r>
              <a:rPr lang="en-US" sz="1400" dirty="0" smtClean="0"/>
              <a:t>HUS</a:t>
            </a:r>
            <a:endParaRPr lang="en-US" sz="1400" dirty="0"/>
          </a:p>
        </p:txBody>
      </p:sp>
      <p:sp>
        <p:nvSpPr>
          <p:cNvPr id="26" name="TextBox 25"/>
          <p:cNvSpPr txBox="1"/>
          <p:nvPr/>
        </p:nvSpPr>
        <p:spPr>
          <a:xfrm>
            <a:off x="27254" y="926810"/>
            <a:ext cx="3317078" cy="1600438"/>
          </a:xfrm>
          <a:prstGeom prst="rect">
            <a:avLst/>
          </a:prstGeom>
          <a:noFill/>
        </p:spPr>
        <p:txBody>
          <a:bodyPr wrap="square" rtlCol="0">
            <a:spAutoFit/>
          </a:bodyPr>
          <a:lstStyle/>
          <a:p>
            <a:r>
              <a:rPr lang="en-US" sz="1400" b="1" dirty="0" smtClean="0"/>
              <a:t>HUS-VM is a Unified platform that has integration with Hitachi HNAS. HUS-VM will support up to 8PB of </a:t>
            </a:r>
          </a:p>
          <a:p>
            <a:r>
              <a:rPr lang="en-US" sz="1400" b="1" dirty="0" smtClean="0"/>
              <a:t>NAS capacity at GA.</a:t>
            </a:r>
          </a:p>
          <a:p>
            <a:endParaRPr lang="en-US" sz="1400" b="1" dirty="0" smtClean="0"/>
          </a:p>
          <a:p>
            <a:endParaRPr lang="en-US" sz="1400" b="1" dirty="0" smtClean="0"/>
          </a:p>
          <a:p>
            <a:endParaRPr lang="en-US" sz="1400" b="1" dirty="0"/>
          </a:p>
        </p:txBody>
      </p:sp>
    </p:spTree>
    <p:extLst>
      <p:ext uri="{BB962C8B-B14F-4D97-AF65-F5344CB8AC3E}">
        <p14:creationId xmlns:p14="http://schemas.microsoft.com/office/powerpoint/2010/main" val="17431380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658901" y="1162588"/>
            <a:ext cx="1604001" cy="1169124"/>
          </a:xfrm>
          <a:prstGeom prst="rect">
            <a:avLst/>
          </a:prstGeom>
        </p:spPr>
      </p:pic>
      <p:sp>
        <p:nvSpPr>
          <p:cNvPr id="2" name="Title 1"/>
          <p:cNvSpPr>
            <a:spLocks noGrp="1"/>
          </p:cNvSpPr>
          <p:nvPr>
            <p:ph type="title"/>
          </p:nvPr>
        </p:nvSpPr>
        <p:spPr>
          <a:xfrm>
            <a:off x="0" y="0"/>
            <a:ext cx="7088037" cy="731520"/>
          </a:xfrm>
        </p:spPr>
        <p:txBody>
          <a:bodyPr/>
          <a:lstStyle/>
          <a:p>
            <a:r>
              <a:rPr lang="en-US" dirty="0" smtClean="0"/>
              <a:t>Hitachi Command Suite 7.4</a:t>
            </a:r>
            <a:endParaRPr lang="en-US" dirty="0"/>
          </a:p>
        </p:txBody>
      </p:sp>
      <p:pic>
        <p:nvPicPr>
          <p:cNvPr id="4" name="Picture 3"/>
          <p:cNvPicPr>
            <a:picLocks noChangeAspect="1"/>
          </p:cNvPicPr>
          <p:nvPr/>
        </p:nvPicPr>
        <p:blipFill>
          <a:blip r:embed="rId3"/>
          <a:stretch>
            <a:fillRect/>
          </a:stretch>
        </p:blipFill>
        <p:spPr>
          <a:xfrm>
            <a:off x="3352799" y="3112680"/>
            <a:ext cx="2277533" cy="989420"/>
          </a:xfrm>
          <a:prstGeom prst="rect">
            <a:avLst/>
          </a:prstGeom>
        </p:spPr>
      </p:pic>
      <p:pic>
        <p:nvPicPr>
          <p:cNvPr id="8" name="Picture 7"/>
          <p:cNvPicPr>
            <a:picLocks noChangeAspect="1"/>
          </p:cNvPicPr>
          <p:nvPr/>
        </p:nvPicPr>
        <p:blipFill>
          <a:blip r:embed="rId4"/>
          <a:stretch>
            <a:fillRect/>
          </a:stretch>
        </p:blipFill>
        <p:spPr>
          <a:xfrm flipV="1">
            <a:off x="338665" y="3406358"/>
            <a:ext cx="2277533" cy="419880"/>
          </a:xfrm>
          <a:prstGeom prst="rect">
            <a:avLst/>
          </a:prstGeom>
        </p:spPr>
      </p:pic>
      <p:pic>
        <p:nvPicPr>
          <p:cNvPr id="9" name="Picture 8"/>
          <p:cNvPicPr>
            <a:picLocks noChangeAspect="1"/>
          </p:cNvPicPr>
          <p:nvPr/>
        </p:nvPicPr>
        <p:blipFill>
          <a:blip r:embed="rId5"/>
          <a:stretch>
            <a:fillRect/>
          </a:stretch>
        </p:blipFill>
        <p:spPr>
          <a:xfrm>
            <a:off x="3344332" y="5348054"/>
            <a:ext cx="2277533" cy="795867"/>
          </a:xfrm>
          <a:prstGeom prst="rect">
            <a:avLst/>
          </a:prstGeom>
        </p:spPr>
      </p:pic>
      <p:sp>
        <p:nvSpPr>
          <p:cNvPr id="12" name="TextBox 11"/>
          <p:cNvSpPr txBox="1"/>
          <p:nvPr/>
        </p:nvSpPr>
        <p:spPr>
          <a:xfrm>
            <a:off x="3682999" y="5037616"/>
            <a:ext cx="1551702" cy="307777"/>
          </a:xfrm>
          <a:prstGeom prst="rect">
            <a:avLst/>
          </a:prstGeom>
          <a:noFill/>
        </p:spPr>
        <p:txBody>
          <a:bodyPr wrap="none" rtlCol="0">
            <a:spAutoFit/>
          </a:bodyPr>
          <a:lstStyle/>
          <a:p>
            <a:r>
              <a:rPr lang="en-US" sz="1400" dirty="0" smtClean="0"/>
              <a:t>48 Slot 3.5”  (4U)</a:t>
            </a:r>
            <a:endParaRPr lang="en-US" sz="1400" dirty="0"/>
          </a:p>
        </p:txBody>
      </p:sp>
      <p:sp>
        <p:nvSpPr>
          <p:cNvPr id="16" name="TextBox 15"/>
          <p:cNvSpPr txBox="1"/>
          <p:nvPr/>
        </p:nvSpPr>
        <p:spPr>
          <a:xfrm>
            <a:off x="711200" y="3112680"/>
            <a:ext cx="1551702" cy="307777"/>
          </a:xfrm>
          <a:prstGeom prst="rect">
            <a:avLst/>
          </a:prstGeom>
          <a:noFill/>
        </p:spPr>
        <p:txBody>
          <a:bodyPr wrap="none" rtlCol="0">
            <a:spAutoFit/>
          </a:bodyPr>
          <a:lstStyle/>
          <a:p>
            <a:r>
              <a:rPr lang="en-US" sz="1400" dirty="0" smtClean="0"/>
              <a:t>12 Slot 2.5”  (2U)</a:t>
            </a:r>
            <a:endParaRPr lang="en-US" sz="1400" dirty="0"/>
          </a:p>
        </p:txBody>
      </p:sp>
      <p:sp>
        <p:nvSpPr>
          <p:cNvPr id="18" name="TextBox 17"/>
          <p:cNvSpPr txBox="1"/>
          <p:nvPr/>
        </p:nvSpPr>
        <p:spPr>
          <a:xfrm>
            <a:off x="3874491" y="2743348"/>
            <a:ext cx="1095147" cy="369332"/>
          </a:xfrm>
          <a:prstGeom prst="rect">
            <a:avLst/>
          </a:prstGeom>
          <a:noFill/>
        </p:spPr>
        <p:txBody>
          <a:bodyPr wrap="none" rtlCol="0">
            <a:spAutoFit/>
          </a:bodyPr>
          <a:lstStyle/>
          <a:p>
            <a:pPr algn="ctr"/>
            <a:r>
              <a:rPr lang="en-US" dirty="0" smtClean="0"/>
              <a:t>HUS-VM </a:t>
            </a:r>
          </a:p>
        </p:txBody>
      </p:sp>
      <p:pic>
        <p:nvPicPr>
          <p:cNvPr id="17" name="Picture 16"/>
          <p:cNvPicPr>
            <a:picLocks noChangeAspect="1"/>
          </p:cNvPicPr>
          <p:nvPr/>
        </p:nvPicPr>
        <p:blipFill>
          <a:blip r:embed="rId6"/>
          <a:stretch>
            <a:fillRect/>
          </a:stretch>
        </p:blipFill>
        <p:spPr>
          <a:xfrm>
            <a:off x="3344332" y="1162588"/>
            <a:ext cx="2286000" cy="800100"/>
          </a:xfrm>
          <a:prstGeom prst="rect">
            <a:avLst/>
          </a:prstGeom>
        </p:spPr>
      </p:pic>
      <p:sp>
        <p:nvSpPr>
          <p:cNvPr id="3" name="Left-Right Arrow 2"/>
          <p:cNvSpPr/>
          <p:nvPr/>
        </p:nvSpPr>
        <p:spPr>
          <a:xfrm>
            <a:off x="2751666" y="3536012"/>
            <a:ext cx="482600" cy="172387"/>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1" name="Left-Right Arrow 20"/>
          <p:cNvSpPr/>
          <p:nvPr/>
        </p:nvSpPr>
        <p:spPr>
          <a:xfrm rot="5400000">
            <a:off x="4162790" y="4445477"/>
            <a:ext cx="554793" cy="172388"/>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2" name="Left-Right Arrow 21"/>
          <p:cNvSpPr/>
          <p:nvPr/>
        </p:nvSpPr>
        <p:spPr>
          <a:xfrm rot="5400000">
            <a:off x="4155764" y="2372731"/>
            <a:ext cx="568847" cy="172388"/>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pic>
        <p:nvPicPr>
          <p:cNvPr id="23" name="Picture 22"/>
          <p:cNvPicPr>
            <a:picLocks noChangeAspect="1"/>
          </p:cNvPicPr>
          <p:nvPr/>
        </p:nvPicPr>
        <p:blipFill>
          <a:blip r:embed="rId7"/>
          <a:stretch>
            <a:fillRect/>
          </a:stretch>
        </p:blipFill>
        <p:spPr>
          <a:xfrm>
            <a:off x="6842205" y="3186125"/>
            <a:ext cx="491663" cy="915975"/>
          </a:xfrm>
          <a:prstGeom prst="rect">
            <a:avLst/>
          </a:prstGeom>
        </p:spPr>
      </p:pic>
      <p:pic>
        <p:nvPicPr>
          <p:cNvPr id="5" name="Picture 4"/>
          <p:cNvPicPr>
            <a:picLocks noChangeAspect="1"/>
          </p:cNvPicPr>
          <p:nvPr/>
        </p:nvPicPr>
        <p:blipFill>
          <a:blip r:embed="rId8"/>
          <a:stretch>
            <a:fillRect/>
          </a:stretch>
        </p:blipFill>
        <p:spPr>
          <a:xfrm>
            <a:off x="7964322" y="1421315"/>
            <a:ext cx="491663" cy="1506371"/>
          </a:xfrm>
          <a:prstGeom prst="rect">
            <a:avLst/>
          </a:prstGeom>
        </p:spPr>
      </p:pic>
      <p:pic>
        <p:nvPicPr>
          <p:cNvPr id="6" name="Picture 5"/>
          <p:cNvPicPr>
            <a:picLocks noChangeAspect="1"/>
          </p:cNvPicPr>
          <p:nvPr/>
        </p:nvPicPr>
        <p:blipFill>
          <a:blip r:embed="rId9"/>
          <a:stretch>
            <a:fillRect/>
          </a:stretch>
        </p:blipFill>
        <p:spPr>
          <a:xfrm flipH="1">
            <a:off x="7947388" y="4673601"/>
            <a:ext cx="559794" cy="1879600"/>
          </a:xfrm>
          <a:prstGeom prst="rect">
            <a:avLst/>
          </a:prstGeom>
        </p:spPr>
      </p:pic>
      <p:sp>
        <p:nvSpPr>
          <p:cNvPr id="24" name="Left-Right Arrow 23"/>
          <p:cNvSpPr/>
          <p:nvPr/>
        </p:nvSpPr>
        <p:spPr>
          <a:xfrm>
            <a:off x="6036733" y="3536012"/>
            <a:ext cx="482600" cy="172387"/>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5" name="Left-Right Arrow 24"/>
          <p:cNvSpPr/>
          <p:nvPr/>
        </p:nvSpPr>
        <p:spPr>
          <a:xfrm rot="19887079">
            <a:off x="5693179" y="2491683"/>
            <a:ext cx="2239772" cy="102051"/>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28" name="Left-Right Arrow 27"/>
          <p:cNvSpPr/>
          <p:nvPr/>
        </p:nvSpPr>
        <p:spPr>
          <a:xfrm rot="2358118" flipV="1">
            <a:off x="5555190" y="5204257"/>
            <a:ext cx="2485064" cy="98731"/>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10" name="TextBox 9"/>
          <p:cNvSpPr txBox="1"/>
          <p:nvPr/>
        </p:nvSpPr>
        <p:spPr>
          <a:xfrm>
            <a:off x="4184644" y="854811"/>
            <a:ext cx="683475" cy="307777"/>
          </a:xfrm>
          <a:prstGeom prst="rect">
            <a:avLst/>
          </a:prstGeom>
          <a:noFill/>
        </p:spPr>
        <p:txBody>
          <a:bodyPr wrap="none" rtlCol="0">
            <a:spAutoFit/>
          </a:bodyPr>
          <a:lstStyle/>
          <a:p>
            <a:r>
              <a:rPr lang="en-US" sz="1400" dirty="0" smtClean="0"/>
              <a:t>HNAS</a:t>
            </a:r>
            <a:endParaRPr lang="en-US" sz="1400" dirty="0"/>
          </a:p>
        </p:txBody>
      </p:sp>
      <p:sp>
        <p:nvSpPr>
          <p:cNvPr id="29" name="TextBox 28"/>
          <p:cNvSpPr txBox="1"/>
          <p:nvPr/>
        </p:nvSpPr>
        <p:spPr>
          <a:xfrm>
            <a:off x="7863377" y="1153799"/>
            <a:ext cx="583626" cy="307777"/>
          </a:xfrm>
          <a:prstGeom prst="rect">
            <a:avLst/>
          </a:prstGeom>
          <a:noFill/>
        </p:spPr>
        <p:txBody>
          <a:bodyPr wrap="none" rtlCol="0">
            <a:spAutoFit/>
          </a:bodyPr>
          <a:lstStyle/>
          <a:p>
            <a:r>
              <a:rPr lang="en-US" sz="1400" dirty="0" smtClean="0"/>
              <a:t>EMC</a:t>
            </a:r>
            <a:endParaRPr lang="en-US" sz="1400" dirty="0"/>
          </a:p>
        </p:txBody>
      </p:sp>
      <p:sp>
        <p:nvSpPr>
          <p:cNvPr id="30" name="TextBox 29"/>
          <p:cNvSpPr txBox="1"/>
          <p:nvPr/>
        </p:nvSpPr>
        <p:spPr>
          <a:xfrm>
            <a:off x="7947388" y="4390902"/>
            <a:ext cx="503851" cy="307777"/>
          </a:xfrm>
          <a:prstGeom prst="rect">
            <a:avLst/>
          </a:prstGeom>
          <a:noFill/>
        </p:spPr>
        <p:txBody>
          <a:bodyPr wrap="none" rtlCol="0">
            <a:spAutoFit/>
          </a:bodyPr>
          <a:lstStyle/>
          <a:p>
            <a:r>
              <a:rPr lang="en-US" sz="1400" dirty="0" smtClean="0"/>
              <a:t>IBM</a:t>
            </a:r>
            <a:endParaRPr lang="en-US" sz="1400" dirty="0"/>
          </a:p>
        </p:txBody>
      </p:sp>
      <p:sp>
        <p:nvSpPr>
          <p:cNvPr id="31" name="TextBox 30"/>
          <p:cNvSpPr txBox="1"/>
          <p:nvPr/>
        </p:nvSpPr>
        <p:spPr>
          <a:xfrm>
            <a:off x="6842205" y="2927686"/>
            <a:ext cx="563726" cy="307777"/>
          </a:xfrm>
          <a:prstGeom prst="rect">
            <a:avLst/>
          </a:prstGeom>
          <a:noFill/>
        </p:spPr>
        <p:txBody>
          <a:bodyPr wrap="none" rtlCol="0">
            <a:spAutoFit/>
          </a:bodyPr>
          <a:lstStyle/>
          <a:p>
            <a:r>
              <a:rPr lang="en-US" sz="1400" dirty="0" smtClean="0"/>
              <a:t>HUS</a:t>
            </a:r>
            <a:endParaRPr lang="en-US" sz="1400" dirty="0"/>
          </a:p>
        </p:txBody>
      </p:sp>
      <p:sp>
        <p:nvSpPr>
          <p:cNvPr id="27" name="TextBox 26"/>
          <p:cNvSpPr txBox="1"/>
          <p:nvPr/>
        </p:nvSpPr>
        <p:spPr>
          <a:xfrm>
            <a:off x="711200" y="915243"/>
            <a:ext cx="1471927" cy="307777"/>
          </a:xfrm>
          <a:prstGeom prst="rect">
            <a:avLst/>
          </a:prstGeom>
          <a:noFill/>
        </p:spPr>
        <p:txBody>
          <a:bodyPr wrap="none" rtlCol="0">
            <a:spAutoFit/>
          </a:bodyPr>
          <a:lstStyle/>
          <a:p>
            <a:r>
              <a:rPr lang="en-US" sz="1400" dirty="0" smtClean="0"/>
              <a:t>Command Suite</a:t>
            </a:r>
            <a:endParaRPr lang="en-US" sz="1400" dirty="0"/>
          </a:p>
        </p:txBody>
      </p:sp>
      <p:sp>
        <p:nvSpPr>
          <p:cNvPr id="32" name="Left-Right Arrow 31"/>
          <p:cNvSpPr/>
          <p:nvPr/>
        </p:nvSpPr>
        <p:spPr>
          <a:xfrm rot="2199674">
            <a:off x="2373440" y="2689193"/>
            <a:ext cx="898203" cy="172388"/>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sp>
        <p:nvSpPr>
          <p:cNvPr id="33" name="Left-Right Arrow 32"/>
          <p:cNvSpPr/>
          <p:nvPr/>
        </p:nvSpPr>
        <p:spPr>
          <a:xfrm rot="20693413">
            <a:off x="2403695" y="1797471"/>
            <a:ext cx="793908" cy="172388"/>
          </a:xfrm>
          <a:prstGeom prst="leftRightArrow">
            <a:avLst/>
          </a:prstGeom>
          <a:solidFill>
            <a:schemeClr val="accent1">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latin typeface="+mj-lt"/>
            </a:endParaRPr>
          </a:p>
        </p:txBody>
      </p:sp>
      <p:pic>
        <p:nvPicPr>
          <p:cNvPr id="13" name="Picture 12"/>
          <p:cNvPicPr>
            <a:picLocks noChangeAspect="1"/>
          </p:cNvPicPr>
          <p:nvPr/>
        </p:nvPicPr>
        <p:blipFill>
          <a:blip r:embed="rId10"/>
          <a:stretch>
            <a:fillRect/>
          </a:stretch>
        </p:blipFill>
        <p:spPr>
          <a:xfrm>
            <a:off x="837559" y="1316064"/>
            <a:ext cx="1283582" cy="862524"/>
          </a:xfrm>
          <a:prstGeom prst="rect">
            <a:avLst/>
          </a:prstGeom>
        </p:spPr>
      </p:pic>
      <p:sp>
        <p:nvSpPr>
          <p:cNvPr id="15" name="Rectangle 14"/>
          <p:cNvSpPr/>
          <p:nvPr/>
        </p:nvSpPr>
        <p:spPr>
          <a:xfrm>
            <a:off x="614946" y="2331712"/>
            <a:ext cx="2001252" cy="707886"/>
          </a:xfrm>
          <a:prstGeom prst="rect">
            <a:avLst/>
          </a:prstGeom>
        </p:spPr>
        <p:txBody>
          <a:bodyPr wrap="square">
            <a:spAutoFit/>
          </a:bodyPr>
          <a:lstStyle/>
          <a:p>
            <a:r>
              <a:rPr lang="en-US" sz="1000" b="1" dirty="0"/>
              <a:t>HCS provides a single management interface for both Block and File storage requirements. </a:t>
            </a:r>
          </a:p>
        </p:txBody>
      </p:sp>
    </p:spTree>
    <p:extLst>
      <p:ext uri="{BB962C8B-B14F-4D97-AF65-F5344CB8AC3E}">
        <p14:creationId xmlns:p14="http://schemas.microsoft.com/office/powerpoint/2010/main" val="270669802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389225" y="1485804"/>
            <a:ext cx="2619838" cy="5169543"/>
          </a:xfrm>
          <a:prstGeom prst="rect">
            <a:avLst/>
          </a:prstGeom>
          <a:gradFill>
            <a:gsLst>
              <a:gs pos="60000">
                <a:schemeClr val="bg1"/>
              </a:gs>
              <a:gs pos="100000">
                <a:schemeClr val="bg1">
                  <a:lumMod val="85000"/>
                </a:schemeClr>
              </a:gs>
            </a:gsLst>
            <a:lin ang="54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6" name="Title 5"/>
          <p:cNvSpPr>
            <a:spLocks noGrp="1"/>
          </p:cNvSpPr>
          <p:nvPr>
            <p:ph type="title"/>
          </p:nvPr>
        </p:nvSpPr>
        <p:spPr/>
        <p:txBody>
          <a:bodyPr>
            <a:normAutofit/>
          </a:bodyPr>
          <a:lstStyle/>
          <a:p>
            <a:r>
              <a:rPr lang="en-US" sz="2400" dirty="0" smtClean="0"/>
              <a:t>Improve quality of service</a:t>
            </a:r>
            <a:endParaRPr lang="en-US" sz="2400" dirty="0"/>
          </a:p>
        </p:txBody>
      </p:sp>
      <p:sp>
        <p:nvSpPr>
          <p:cNvPr id="5" name="Text Placeholder 4"/>
          <p:cNvSpPr>
            <a:spLocks noGrp="1"/>
          </p:cNvSpPr>
          <p:nvPr>
            <p:ph type="body" idx="13"/>
          </p:nvPr>
        </p:nvSpPr>
        <p:spPr>
          <a:xfrm>
            <a:off x="462526" y="981115"/>
            <a:ext cx="8229600" cy="369332"/>
          </a:xfrm>
        </p:spPr>
        <p:txBody>
          <a:bodyPr/>
          <a:lstStyle/>
          <a:p>
            <a:r>
              <a:rPr lang="en-US" dirty="0" smtClean="0"/>
              <a:t>D</a:t>
            </a:r>
            <a:r>
              <a:rPr dirty="0" smtClean="0"/>
              <a:t>esigned for resilience and t</a:t>
            </a:r>
            <a:r>
              <a:rPr lang="en-US" dirty="0" smtClean="0"/>
              <a:t>he</a:t>
            </a:r>
            <a:r>
              <a:rPr dirty="0" smtClean="0"/>
              <a:t> highest availability</a:t>
            </a:r>
          </a:p>
        </p:txBody>
      </p:sp>
      <p:grpSp>
        <p:nvGrpSpPr>
          <p:cNvPr id="11" name="Group 10"/>
          <p:cNvGrpSpPr/>
          <p:nvPr/>
        </p:nvGrpSpPr>
        <p:grpSpPr>
          <a:xfrm>
            <a:off x="4193651" y="1581102"/>
            <a:ext cx="2840908" cy="4978946"/>
            <a:chOff x="4055865" y="1581102"/>
            <a:chExt cx="2840908" cy="4978946"/>
          </a:xfrm>
        </p:grpSpPr>
        <p:sp>
          <p:nvSpPr>
            <p:cNvPr id="12" name="AutoShape 37"/>
            <p:cNvSpPr>
              <a:spLocks noChangeArrowheads="1"/>
            </p:cNvSpPr>
            <p:nvPr/>
          </p:nvSpPr>
          <p:spPr bwMode="auto">
            <a:xfrm>
              <a:off x="4063848" y="1581102"/>
              <a:ext cx="2832925" cy="906178"/>
            </a:xfrm>
            <a:prstGeom prst="homePlate">
              <a:avLst>
                <a:gd name="adj" fmla="val 4936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b="1" dirty="0" smtClean="0"/>
                <a:t>Hitachi </a:t>
              </a:r>
              <a:r>
                <a:rPr lang="en-US" b="1" dirty="0" err="1" smtClean="0"/>
                <a:t>HiTrack</a:t>
              </a:r>
              <a:r>
                <a:rPr lang="en-US" b="1" dirty="0" smtClean="0"/>
                <a:t>® </a:t>
              </a:r>
            </a:p>
            <a:p>
              <a:pPr fontAlgn="base">
                <a:spcBef>
                  <a:spcPct val="0"/>
                </a:spcBef>
                <a:spcAft>
                  <a:spcPct val="0"/>
                </a:spcAft>
              </a:pPr>
              <a:r>
                <a:rPr lang="en-US" b="1" dirty="0" smtClean="0"/>
                <a:t>Monitor Service </a:t>
              </a:r>
              <a:endParaRPr lang="en-US" sz="1400" b="1" baseline="82000" dirty="0">
                <a:solidFill>
                  <a:srgbClr val="808080"/>
                </a:solidFill>
                <a:latin typeface="Arial Unicode MS" pitchFamily="34" charset="-128"/>
                <a:ea typeface="Arial Unicode MS" pitchFamily="34" charset="-128"/>
                <a:cs typeface="Arial Unicode MS" pitchFamily="34" charset="-128"/>
              </a:endParaRPr>
            </a:p>
          </p:txBody>
        </p:sp>
        <p:sp>
          <p:nvSpPr>
            <p:cNvPr id="15" name="AutoShape 37"/>
            <p:cNvSpPr>
              <a:spLocks noChangeArrowheads="1"/>
            </p:cNvSpPr>
            <p:nvPr/>
          </p:nvSpPr>
          <p:spPr bwMode="auto">
            <a:xfrm>
              <a:off x="4055865" y="5653870"/>
              <a:ext cx="2828504" cy="906178"/>
            </a:xfrm>
            <a:prstGeom prst="homePlate">
              <a:avLst>
                <a:gd name="adj" fmla="val 4936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b="1" dirty="0" smtClean="0"/>
                <a:t>Shared resource </a:t>
              </a:r>
            </a:p>
            <a:p>
              <a:pPr fontAlgn="base">
                <a:spcBef>
                  <a:spcPct val="0"/>
                </a:spcBef>
                <a:spcAft>
                  <a:spcPct val="0"/>
                </a:spcAft>
              </a:pPr>
              <a:r>
                <a:rPr lang="en-US" b="1" dirty="0" smtClean="0"/>
                <a:t>block controllers</a:t>
              </a:r>
            </a:p>
            <a:p>
              <a:pPr fontAlgn="base">
                <a:spcBef>
                  <a:spcPct val="0"/>
                </a:spcBef>
                <a:spcAft>
                  <a:spcPct val="0"/>
                </a:spcAft>
              </a:pPr>
              <a:endParaRPr lang="en-US" sz="1400" b="1" baseline="82000" dirty="0">
                <a:solidFill>
                  <a:srgbClr val="808080"/>
                </a:solidFill>
                <a:latin typeface="Arial Unicode MS" pitchFamily="34" charset="-128"/>
                <a:ea typeface="Arial Unicode MS" pitchFamily="34" charset="-128"/>
                <a:cs typeface="Arial Unicode MS" pitchFamily="34" charset="-128"/>
              </a:endParaRPr>
            </a:p>
          </p:txBody>
        </p:sp>
        <p:sp>
          <p:nvSpPr>
            <p:cNvPr id="16" name="AutoShape 37"/>
            <p:cNvSpPr>
              <a:spLocks noChangeArrowheads="1"/>
            </p:cNvSpPr>
            <p:nvPr/>
          </p:nvSpPr>
          <p:spPr bwMode="auto">
            <a:xfrm>
              <a:off x="4057812" y="4636404"/>
              <a:ext cx="2827998" cy="906178"/>
            </a:xfrm>
            <a:prstGeom prst="homePlate">
              <a:avLst>
                <a:gd name="adj" fmla="val 4936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b="1" dirty="0" smtClean="0"/>
                <a:t>Active – active clustered file services</a:t>
              </a:r>
            </a:p>
          </p:txBody>
        </p:sp>
        <p:sp>
          <p:nvSpPr>
            <p:cNvPr id="17" name="AutoShape 37"/>
            <p:cNvSpPr>
              <a:spLocks noChangeArrowheads="1"/>
            </p:cNvSpPr>
            <p:nvPr/>
          </p:nvSpPr>
          <p:spPr bwMode="auto">
            <a:xfrm>
              <a:off x="4058433" y="3618937"/>
              <a:ext cx="2828504" cy="906178"/>
            </a:xfrm>
            <a:prstGeom prst="homePlate">
              <a:avLst>
                <a:gd name="adj" fmla="val 493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b="1" dirty="0" smtClean="0"/>
                <a:t>Mirrored</a:t>
              </a:r>
            </a:p>
            <a:p>
              <a:pPr fontAlgn="base">
                <a:spcBef>
                  <a:spcPct val="0"/>
                </a:spcBef>
                <a:spcAft>
                  <a:spcPct val="0"/>
                </a:spcAft>
              </a:pPr>
              <a:r>
                <a:rPr lang="en-US" b="1" dirty="0" smtClean="0"/>
                <a:t>write cache </a:t>
              </a:r>
            </a:p>
          </p:txBody>
        </p:sp>
        <p:sp>
          <p:nvSpPr>
            <p:cNvPr id="18" name="AutoShape 37"/>
            <p:cNvSpPr>
              <a:spLocks noChangeArrowheads="1"/>
            </p:cNvSpPr>
            <p:nvPr/>
          </p:nvSpPr>
          <p:spPr bwMode="auto">
            <a:xfrm>
              <a:off x="4058429" y="2601470"/>
              <a:ext cx="2828504" cy="906178"/>
            </a:xfrm>
            <a:prstGeom prst="homePlate">
              <a:avLst>
                <a:gd name="adj" fmla="val 4936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b="1" dirty="0" smtClean="0"/>
                <a:t>Online service and </a:t>
              </a:r>
            </a:p>
            <a:p>
              <a:pPr fontAlgn="base">
                <a:spcBef>
                  <a:spcPct val="0"/>
                </a:spcBef>
                <a:spcAft>
                  <a:spcPct val="0"/>
                </a:spcAft>
              </a:pPr>
              <a:r>
                <a:rPr lang="en-US" b="1" dirty="0" smtClean="0"/>
                <a:t>microcode updates</a:t>
              </a:r>
            </a:p>
          </p:txBody>
        </p:sp>
      </p:grpSp>
      <p:sp>
        <p:nvSpPr>
          <p:cNvPr id="13" name="Content Placeholder 10"/>
          <p:cNvSpPr>
            <a:spLocks noGrp="1"/>
          </p:cNvSpPr>
          <p:nvPr>
            <p:ph idx="1"/>
          </p:nvPr>
        </p:nvSpPr>
        <p:spPr>
          <a:xfrm>
            <a:off x="457201" y="3255772"/>
            <a:ext cx="3744433" cy="3370153"/>
          </a:xfrm>
        </p:spPr>
        <p:txBody>
          <a:bodyPr/>
          <a:lstStyle/>
          <a:p>
            <a:r>
              <a:rPr lang="en-US" dirty="0" smtClean="0">
                <a:solidFill>
                  <a:schemeClr val="tx1"/>
                </a:solidFill>
              </a:rPr>
              <a:t>100% data availability</a:t>
            </a:r>
          </a:p>
          <a:p>
            <a:r>
              <a:rPr lang="en-US" dirty="0" smtClean="0">
                <a:solidFill>
                  <a:schemeClr val="tx1"/>
                </a:solidFill>
              </a:rPr>
              <a:t>Ensure uninterrupted access to data</a:t>
            </a:r>
          </a:p>
          <a:p>
            <a:r>
              <a:rPr lang="en-US" dirty="0" smtClean="0">
                <a:solidFill>
                  <a:schemeClr val="tx1"/>
                </a:solidFill>
              </a:rPr>
              <a:t>Automatic diagnostics with call home service</a:t>
            </a:r>
          </a:p>
          <a:p>
            <a:r>
              <a:rPr lang="en-US" dirty="0" smtClean="0"/>
              <a:t>Update without service interruption</a:t>
            </a:r>
          </a:p>
        </p:txBody>
      </p:sp>
      <p:grpSp>
        <p:nvGrpSpPr>
          <p:cNvPr id="35" name="Group 34"/>
          <p:cNvGrpSpPr/>
          <p:nvPr/>
        </p:nvGrpSpPr>
        <p:grpSpPr>
          <a:xfrm>
            <a:off x="499896" y="1364141"/>
            <a:ext cx="2471905" cy="1713831"/>
            <a:chOff x="6184135" y="1140602"/>
            <a:chExt cx="2688932" cy="1864301"/>
          </a:xfrm>
        </p:grpSpPr>
        <p:grpSp>
          <p:nvGrpSpPr>
            <p:cNvPr id="36" name="Group 158"/>
            <p:cNvGrpSpPr/>
            <p:nvPr/>
          </p:nvGrpSpPr>
          <p:grpSpPr>
            <a:xfrm>
              <a:off x="6734687" y="1594807"/>
              <a:ext cx="2138380" cy="1281639"/>
              <a:chOff x="2579791" y="2528537"/>
              <a:chExt cx="1893433" cy="1281639"/>
            </a:xfrm>
          </p:grpSpPr>
          <p:sp>
            <p:nvSpPr>
              <p:cNvPr id="41" name="Rounded Rectangle 40"/>
              <p:cNvSpPr/>
              <p:nvPr/>
            </p:nvSpPr>
            <p:spPr>
              <a:xfrm>
                <a:off x="2579791" y="2528537"/>
                <a:ext cx="1893432" cy="1281639"/>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dirty="0" smtClean="0">
                  <a:latin typeface="+mj-lt"/>
                </a:endParaRPr>
              </a:p>
            </p:txBody>
          </p:sp>
          <p:sp>
            <p:nvSpPr>
              <p:cNvPr id="42" name="Rectangle 41"/>
              <p:cNvSpPr/>
              <p:nvPr/>
            </p:nvSpPr>
            <p:spPr>
              <a:xfrm>
                <a:off x="3206778" y="2578141"/>
                <a:ext cx="1266446" cy="1184071"/>
              </a:xfrm>
              <a:prstGeom prst="rect">
                <a:avLst/>
              </a:prstGeom>
            </p:spPr>
            <p:txBody>
              <a:bodyPr wrap="square" tIns="0" anchor="t">
                <a:spAutoFit/>
              </a:bodyPr>
              <a:lstStyle/>
              <a:p>
                <a:pPr>
                  <a:lnSpc>
                    <a:spcPct val="80000"/>
                  </a:lnSpc>
                </a:pPr>
                <a:r>
                  <a:rPr lang="en-US" sz="3600" b="1" spc="-150" dirty="0">
                    <a:solidFill>
                      <a:schemeClr val="bg1"/>
                    </a:solidFill>
                  </a:rPr>
                  <a:t>1</a:t>
                </a:r>
                <a:r>
                  <a:rPr lang="en-US" sz="3600" b="1" spc="-150" dirty="0" smtClean="0">
                    <a:solidFill>
                      <a:schemeClr val="bg1"/>
                    </a:solidFill>
                  </a:rPr>
                  <a:t>00% </a:t>
                </a:r>
                <a:r>
                  <a:rPr lang="en-US" sz="1600" dirty="0" smtClean="0">
                    <a:solidFill>
                      <a:schemeClr val="bg1"/>
                    </a:solidFill>
                  </a:rPr>
                  <a:t>Data Availability</a:t>
                </a:r>
              </a:p>
              <a:p>
                <a:pPr>
                  <a:lnSpc>
                    <a:spcPct val="80000"/>
                  </a:lnSpc>
                </a:pPr>
                <a:r>
                  <a:rPr lang="en-US" sz="1600" dirty="0" smtClean="0">
                    <a:solidFill>
                      <a:schemeClr val="bg1"/>
                    </a:solidFill>
                  </a:rPr>
                  <a:t>Guarantee </a:t>
                </a:r>
              </a:p>
            </p:txBody>
          </p:sp>
        </p:grpSp>
        <p:sp>
          <p:nvSpPr>
            <p:cNvPr id="37" name="Right Arrow 36"/>
            <p:cNvSpPr/>
            <p:nvPr/>
          </p:nvSpPr>
          <p:spPr>
            <a:xfrm rot="5400000" flipH="1" flipV="1">
              <a:off x="6122323" y="1202414"/>
              <a:ext cx="1042957" cy="919333"/>
            </a:xfrm>
            <a:prstGeom prst="rightArrow">
              <a:avLst>
                <a:gd name="adj1" fmla="val 50000"/>
                <a:gd name="adj2" fmla="val 63042"/>
              </a:avLst>
            </a:prstGeom>
            <a:ln>
              <a:solidFill>
                <a:srgbClr val="003A59"/>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600"/>
            </a:p>
          </p:txBody>
        </p:sp>
        <p:sp>
          <p:nvSpPr>
            <p:cNvPr id="38" name="Ellipse 224"/>
            <p:cNvSpPr/>
            <p:nvPr/>
          </p:nvSpPr>
          <p:spPr bwMode="auto">
            <a:xfrm>
              <a:off x="6275745" y="1836035"/>
              <a:ext cx="1167040" cy="1168868"/>
            </a:xfrm>
            <a:prstGeom prst="ellipse">
              <a:avLst/>
            </a:prstGeom>
            <a:solidFill>
              <a:schemeClr val="accent5">
                <a:lumMod val="60000"/>
                <a:lumOff val="40000"/>
              </a:schemeClr>
            </a:solidFill>
            <a:ln w="12700" cap="flat" cmpd="sng" algn="ctr">
              <a:solidFill>
                <a:schemeClr val="accent4">
                  <a:lumMod val="75000"/>
                </a:schemeClr>
              </a:solidFill>
              <a:prstDash val="solid"/>
            </a:ln>
            <a:effectLst/>
          </p:spPr>
          <p:txBody>
            <a:bodyPr anchor="ctr"/>
            <a:lstStyle/>
            <a:p>
              <a:pPr algn="ctr" fontAlgn="auto">
                <a:spcBef>
                  <a:spcPts val="0"/>
                </a:spcBef>
                <a:spcAft>
                  <a:spcPts val="0"/>
                </a:spcAft>
                <a:defRPr/>
              </a:pPr>
              <a:endParaRPr lang="da-DK" sz="1600" kern="0" dirty="0">
                <a:solidFill>
                  <a:sysClr val="window" lastClr="FFFFFF"/>
                </a:solidFill>
                <a:latin typeface="Calibri"/>
                <a:ea typeface="ＭＳ Ｐゴシック" pitchFamily="-97" charset="-128"/>
                <a:cs typeface="+mn-cs"/>
              </a:endParaRPr>
            </a:p>
          </p:txBody>
        </p:sp>
        <p:sp>
          <p:nvSpPr>
            <p:cNvPr id="39" name="Freeform 21"/>
            <p:cNvSpPr>
              <a:spLocks/>
            </p:cNvSpPr>
            <p:nvPr/>
          </p:nvSpPr>
          <p:spPr bwMode="auto">
            <a:xfrm>
              <a:off x="6488283" y="2025313"/>
              <a:ext cx="742184" cy="725906"/>
            </a:xfrm>
            <a:custGeom>
              <a:avLst/>
              <a:gdLst>
                <a:gd name="T0" fmla="*/ 2147483647 w 63"/>
                <a:gd name="T1" fmla="*/ 2147483647 h 62"/>
                <a:gd name="T2" fmla="*/ 2147483647 w 63"/>
                <a:gd name="T3" fmla="*/ 2147483647 h 62"/>
                <a:gd name="T4" fmla="*/ 2147483647 w 63"/>
                <a:gd name="T5" fmla="*/ 2147483647 h 62"/>
                <a:gd name="T6" fmla="*/ 2147483647 w 63"/>
                <a:gd name="T7" fmla="*/ 2147483647 h 62"/>
                <a:gd name="T8" fmla="*/ 2147483647 w 63"/>
                <a:gd name="T9" fmla="*/ 2147483647 h 62"/>
                <a:gd name="T10" fmla="*/ 2147483647 w 63"/>
                <a:gd name="T11" fmla="*/ 2147483647 h 62"/>
                <a:gd name="T12" fmla="*/ 2147483647 w 63"/>
                <a:gd name="T13" fmla="*/ 2147483647 h 62"/>
                <a:gd name="T14" fmla="*/ 2147483647 w 63"/>
                <a:gd name="T15" fmla="*/ 2147483647 h 62"/>
                <a:gd name="T16" fmla="*/ 2147483647 w 63"/>
                <a:gd name="T17" fmla="*/ 2147483647 h 62"/>
                <a:gd name="T18" fmla="*/ 2147483647 w 63"/>
                <a:gd name="T19" fmla="*/ 2147483647 h 62"/>
                <a:gd name="T20" fmla="*/ 2147483647 w 63"/>
                <a:gd name="T21" fmla="*/ 2147483647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62"/>
                <a:gd name="T35" fmla="*/ 63 w 63"/>
                <a:gd name="T36" fmla="*/ 62 h 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62">
                  <a:moveTo>
                    <a:pt x="21" y="17"/>
                  </a:moveTo>
                  <a:cubicBezTo>
                    <a:pt x="21" y="17"/>
                    <a:pt x="27" y="0"/>
                    <a:pt x="32" y="1"/>
                  </a:cubicBezTo>
                  <a:cubicBezTo>
                    <a:pt x="37" y="1"/>
                    <a:pt x="43" y="17"/>
                    <a:pt x="43" y="17"/>
                  </a:cubicBezTo>
                  <a:cubicBezTo>
                    <a:pt x="43" y="17"/>
                    <a:pt x="61" y="19"/>
                    <a:pt x="62" y="24"/>
                  </a:cubicBezTo>
                  <a:cubicBezTo>
                    <a:pt x="63" y="28"/>
                    <a:pt x="49" y="39"/>
                    <a:pt x="49" y="39"/>
                  </a:cubicBezTo>
                  <a:cubicBezTo>
                    <a:pt x="49" y="39"/>
                    <a:pt x="54" y="56"/>
                    <a:pt x="49" y="59"/>
                  </a:cubicBezTo>
                  <a:cubicBezTo>
                    <a:pt x="45" y="62"/>
                    <a:pt x="31" y="52"/>
                    <a:pt x="31" y="52"/>
                  </a:cubicBezTo>
                  <a:cubicBezTo>
                    <a:pt x="31" y="52"/>
                    <a:pt x="16" y="61"/>
                    <a:pt x="12" y="58"/>
                  </a:cubicBezTo>
                  <a:cubicBezTo>
                    <a:pt x="8" y="55"/>
                    <a:pt x="13" y="38"/>
                    <a:pt x="13" y="38"/>
                  </a:cubicBezTo>
                  <a:cubicBezTo>
                    <a:pt x="13" y="38"/>
                    <a:pt x="0" y="27"/>
                    <a:pt x="1" y="22"/>
                  </a:cubicBezTo>
                  <a:cubicBezTo>
                    <a:pt x="3" y="17"/>
                    <a:pt x="21" y="17"/>
                    <a:pt x="21" y="17"/>
                  </a:cubicBezTo>
                  <a:close/>
                </a:path>
              </a:pathLst>
            </a:custGeom>
            <a:solidFill>
              <a:srgbClr val="003A59"/>
            </a:solidFill>
            <a:ln>
              <a:noFill/>
            </a:ln>
          </p:spPr>
          <p:txBody>
            <a:bodyPr/>
            <a:lstStyle/>
            <a:p>
              <a:endParaRPr lang="en-US" sz="1600"/>
            </a:p>
          </p:txBody>
        </p:sp>
        <p:sp>
          <p:nvSpPr>
            <p:cNvPr id="40" name="Ellipse 45"/>
            <p:cNvSpPr/>
            <p:nvPr/>
          </p:nvSpPr>
          <p:spPr bwMode="auto">
            <a:xfrm>
              <a:off x="6431839" y="1910422"/>
              <a:ext cx="834123" cy="624373"/>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algn="ctr" fontAlgn="auto">
                <a:spcBef>
                  <a:spcPts val="0"/>
                </a:spcBef>
                <a:spcAft>
                  <a:spcPts val="0"/>
                </a:spcAft>
                <a:defRPr/>
              </a:pPr>
              <a:endParaRPr lang="da-DK" sz="1600" kern="0" dirty="0">
                <a:solidFill>
                  <a:sysClr val="window" lastClr="FFFFFF"/>
                </a:solidFill>
                <a:latin typeface="Calibri"/>
                <a:ea typeface="ＭＳ Ｐゴシック" pitchFamily="-97" charset="-128"/>
                <a:cs typeface="+mn-cs"/>
              </a:endParaRPr>
            </a:p>
          </p:txBody>
        </p:sp>
      </p:grpSp>
      <p:pic>
        <p:nvPicPr>
          <p:cNvPr id="21" name="Picture 20" descr="Single Rack Front.jpg"/>
          <p:cNvPicPr>
            <a:picLocks noChangeAspect="1"/>
          </p:cNvPicPr>
          <p:nvPr/>
        </p:nvPicPr>
        <p:blipFill>
          <a:blip r:embed="rId3" cstate="print">
            <a:clrChange>
              <a:clrFrom>
                <a:srgbClr val="FFFEFF"/>
              </a:clrFrom>
              <a:clrTo>
                <a:srgbClr val="FFFEFF">
                  <a:alpha val="0"/>
                </a:srgbClr>
              </a:clrTo>
            </a:clrChange>
          </a:blip>
          <a:stretch>
            <a:fillRect/>
          </a:stretch>
        </p:blipFill>
        <p:spPr>
          <a:xfrm>
            <a:off x="7154770" y="1708951"/>
            <a:ext cx="1590833" cy="4812310"/>
          </a:xfrm>
          <a:prstGeom prst="rect">
            <a:avLst/>
          </a:prstGeom>
        </p:spPr>
      </p:pic>
    </p:spTree>
    <p:extLst>
      <p:ext uri="{BB962C8B-B14F-4D97-AF65-F5344CB8AC3E}">
        <p14:creationId xmlns:p14="http://schemas.microsoft.com/office/powerpoint/2010/main" val="359885513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descr="C:\Users\dan\Desktop\hitachi-Template-5.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dan\Desktop\hitachi-Template-stripes-dark.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1" y="3934190"/>
            <a:ext cx="9142858" cy="292381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35"/>
          <p:cNvGrpSpPr/>
          <p:nvPr/>
        </p:nvGrpSpPr>
        <p:grpSpPr>
          <a:xfrm>
            <a:off x="0" y="0"/>
            <a:ext cx="9144000" cy="1672046"/>
            <a:chOff x="0" y="0"/>
            <a:chExt cx="9144000" cy="1672046"/>
          </a:xfrm>
        </p:grpSpPr>
        <p:sp>
          <p:nvSpPr>
            <p:cNvPr id="37" name="Rectangle 36"/>
            <p:cNvSpPr/>
            <p:nvPr/>
          </p:nvSpPr>
          <p:spPr>
            <a:xfrm>
              <a:off x="0" y="0"/>
              <a:ext cx="9144000" cy="1672046"/>
            </a:xfrm>
            <a:prstGeom prst="rect">
              <a:avLst/>
            </a:prstGeom>
            <a:gradFill>
              <a:gsLst>
                <a:gs pos="40000">
                  <a:schemeClr val="tx1">
                    <a:alpha val="63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8" name="Rectangle 48"/>
            <p:cNvSpPr>
              <a:spLocks noChangeArrowheads="1"/>
            </p:cNvSpPr>
            <p:nvPr/>
          </p:nvSpPr>
          <p:spPr bwMode="auto">
            <a:xfrm>
              <a:off x="7662863" y="760413"/>
              <a:ext cx="1481137" cy="1555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p>
          </p:txBody>
        </p:sp>
        <p:sp>
          <p:nvSpPr>
            <p:cNvPr id="39" name="Freeform 75"/>
            <p:cNvSpPr>
              <a:spLocks/>
            </p:cNvSpPr>
            <p:nvPr/>
          </p:nvSpPr>
          <p:spPr bwMode="auto">
            <a:xfrm>
              <a:off x="8909050" y="496888"/>
              <a:ext cx="44450" cy="26988"/>
            </a:xfrm>
            <a:custGeom>
              <a:avLst/>
              <a:gdLst>
                <a:gd name="T0" fmla="*/ 13 w 28"/>
                <a:gd name="T1" fmla="*/ 17 h 17"/>
                <a:gd name="T2" fmla="*/ 0 w 28"/>
                <a:gd name="T3" fmla="*/ 17 h 17"/>
                <a:gd name="T4" fmla="*/ 15 w 28"/>
                <a:gd name="T5" fmla="*/ 0 h 17"/>
                <a:gd name="T6" fmla="*/ 28 w 28"/>
                <a:gd name="T7" fmla="*/ 0 h 17"/>
                <a:gd name="T8" fmla="*/ 13 w 28"/>
                <a:gd name="T9" fmla="*/ 17 h 17"/>
              </a:gdLst>
              <a:ahLst/>
              <a:cxnLst>
                <a:cxn ang="0">
                  <a:pos x="T0" y="T1"/>
                </a:cxn>
                <a:cxn ang="0">
                  <a:pos x="T2" y="T3"/>
                </a:cxn>
                <a:cxn ang="0">
                  <a:pos x="T4" y="T5"/>
                </a:cxn>
                <a:cxn ang="0">
                  <a:pos x="T6" y="T7"/>
                </a:cxn>
                <a:cxn ang="0">
                  <a:pos x="T8" y="T9"/>
                </a:cxn>
              </a:cxnLst>
              <a:rect l="0" t="0" r="r" b="b"/>
              <a:pathLst>
                <a:path w="28" h="17">
                  <a:moveTo>
                    <a:pt x="13" y="17"/>
                  </a:moveTo>
                  <a:lnTo>
                    <a:pt x="0" y="17"/>
                  </a:lnTo>
                  <a:lnTo>
                    <a:pt x="15" y="0"/>
                  </a:lnTo>
                  <a:lnTo>
                    <a:pt x="28" y="0"/>
                  </a:lnTo>
                  <a:lnTo>
                    <a:pt x="13" y="17"/>
                  </a:lnTo>
                  <a:close/>
                </a:path>
              </a:pathLst>
            </a:custGeom>
            <a:solidFill>
              <a:schemeClr val="accent2"/>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0" name="Freeform 50"/>
            <p:cNvSpPr>
              <a:spLocks/>
            </p:cNvSpPr>
            <p:nvPr/>
          </p:nvSpPr>
          <p:spPr bwMode="auto">
            <a:xfrm>
              <a:off x="8664575" y="315913"/>
              <a:ext cx="165100" cy="155575"/>
            </a:xfrm>
            <a:custGeom>
              <a:avLst/>
              <a:gdLst>
                <a:gd name="T0" fmla="*/ 26 w 104"/>
                <a:gd name="T1" fmla="*/ 0 h 98"/>
                <a:gd name="T2" fmla="*/ 26 w 104"/>
                <a:gd name="T3" fmla="*/ 39 h 98"/>
                <a:gd name="T4" fmla="*/ 79 w 104"/>
                <a:gd name="T5" fmla="*/ 39 h 98"/>
                <a:gd name="T6" fmla="*/ 79 w 104"/>
                <a:gd name="T7" fmla="*/ 0 h 98"/>
                <a:gd name="T8" fmla="*/ 104 w 104"/>
                <a:gd name="T9" fmla="*/ 0 h 98"/>
                <a:gd name="T10" fmla="*/ 104 w 104"/>
                <a:gd name="T11" fmla="*/ 98 h 98"/>
                <a:gd name="T12" fmla="*/ 79 w 104"/>
                <a:gd name="T13" fmla="*/ 98 h 98"/>
                <a:gd name="T14" fmla="*/ 79 w 104"/>
                <a:gd name="T15" fmla="*/ 55 h 98"/>
                <a:gd name="T16" fmla="*/ 26 w 104"/>
                <a:gd name="T17" fmla="*/ 55 h 98"/>
                <a:gd name="T18" fmla="*/ 26 w 104"/>
                <a:gd name="T19" fmla="*/ 98 h 98"/>
                <a:gd name="T20" fmla="*/ 0 w 104"/>
                <a:gd name="T21" fmla="*/ 98 h 98"/>
                <a:gd name="T22" fmla="*/ 0 w 104"/>
                <a:gd name="T23" fmla="*/ 0 h 98"/>
                <a:gd name="T24" fmla="*/ 26 w 104"/>
                <a:gd name="T2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98">
                  <a:moveTo>
                    <a:pt x="26" y="0"/>
                  </a:moveTo>
                  <a:lnTo>
                    <a:pt x="26" y="39"/>
                  </a:lnTo>
                  <a:lnTo>
                    <a:pt x="79" y="39"/>
                  </a:lnTo>
                  <a:lnTo>
                    <a:pt x="79" y="0"/>
                  </a:lnTo>
                  <a:lnTo>
                    <a:pt x="104" y="0"/>
                  </a:lnTo>
                  <a:lnTo>
                    <a:pt x="104" y="98"/>
                  </a:lnTo>
                  <a:lnTo>
                    <a:pt x="79" y="98"/>
                  </a:lnTo>
                  <a:lnTo>
                    <a:pt x="79" y="55"/>
                  </a:lnTo>
                  <a:lnTo>
                    <a:pt x="26" y="55"/>
                  </a:lnTo>
                  <a:lnTo>
                    <a:pt x="26" y="98"/>
                  </a:lnTo>
                  <a:lnTo>
                    <a:pt x="0" y="98"/>
                  </a:lnTo>
                  <a:lnTo>
                    <a:pt x="0" y="0"/>
                  </a:lnTo>
                  <a:lnTo>
                    <a:pt x="26" y="0"/>
                  </a:ln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1" name="Freeform 52"/>
            <p:cNvSpPr>
              <a:spLocks/>
            </p:cNvSpPr>
            <p:nvPr/>
          </p:nvSpPr>
          <p:spPr bwMode="auto">
            <a:xfrm>
              <a:off x="8148638" y="315913"/>
              <a:ext cx="166688" cy="155575"/>
            </a:xfrm>
            <a:custGeom>
              <a:avLst/>
              <a:gdLst>
                <a:gd name="T0" fmla="*/ 105 w 105"/>
                <a:gd name="T1" fmla="*/ 0 h 98"/>
                <a:gd name="T2" fmla="*/ 105 w 105"/>
                <a:gd name="T3" fmla="*/ 17 h 98"/>
                <a:gd name="T4" fmla="*/ 66 w 105"/>
                <a:gd name="T5" fmla="*/ 17 h 98"/>
                <a:gd name="T6" fmla="*/ 66 w 105"/>
                <a:gd name="T7" fmla="*/ 98 h 98"/>
                <a:gd name="T8" fmla="*/ 40 w 105"/>
                <a:gd name="T9" fmla="*/ 98 h 98"/>
                <a:gd name="T10" fmla="*/ 40 w 105"/>
                <a:gd name="T11" fmla="*/ 17 h 98"/>
                <a:gd name="T12" fmla="*/ 0 w 105"/>
                <a:gd name="T13" fmla="*/ 17 h 98"/>
                <a:gd name="T14" fmla="*/ 0 w 105"/>
                <a:gd name="T15" fmla="*/ 0 h 98"/>
                <a:gd name="T16" fmla="*/ 105 w 105"/>
                <a:gd name="T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98">
                  <a:moveTo>
                    <a:pt x="105" y="0"/>
                  </a:moveTo>
                  <a:lnTo>
                    <a:pt x="105" y="17"/>
                  </a:lnTo>
                  <a:lnTo>
                    <a:pt x="66" y="17"/>
                  </a:lnTo>
                  <a:lnTo>
                    <a:pt x="66" y="98"/>
                  </a:lnTo>
                  <a:lnTo>
                    <a:pt x="40" y="98"/>
                  </a:lnTo>
                  <a:lnTo>
                    <a:pt x="40" y="17"/>
                  </a:lnTo>
                  <a:lnTo>
                    <a:pt x="0" y="17"/>
                  </a:lnTo>
                  <a:lnTo>
                    <a:pt x="0" y="0"/>
                  </a:lnTo>
                  <a:lnTo>
                    <a:pt x="105" y="0"/>
                  </a:ln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2" name="Freeform 54"/>
            <p:cNvSpPr>
              <a:spLocks noEditPoints="1"/>
            </p:cNvSpPr>
            <p:nvPr/>
          </p:nvSpPr>
          <p:spPr bwMode="auto">
            <a:xfrm>
              <a:off x="8280400" y="315913"/>
              <a:ext cx="195263" cy="155575"/>
            </a:xfrm>
            <a:custGeom>
              <a:avLst/>
              <a:gdLst>
                <a:gd name="T0" fmla="*/ 123 w 123"/>
                <a:gd name="T1" fmla="*/ 98 h 98"/>
                <a:gd name="T2" fmla="*/ 94 w 123"/>
                <a:gd name="T3" fmla="*/ 98 h 98"/>
                <a:gd name="T4" fmla="*/ 86 w 123"/>
                <a:gd name="T5" fmla="*/ 77 h 98"/>
                <a:gd name="T6" fmla="*/ 37 w 123"/>
                <a:gd name="T7" fmla="*/ 77 h 98"/>
                <a:gd name="T8" fmla="*/ 29 w 123"/>
                <a:gd name="T9" fmla="*/ 98 h 98"/>
                <a:gd name="T10" fmla="*/ 0 w 123"/>
                <a:gd name="T11" fmla="*/ 98 h 98"/>
                <a:gd name="T12" fmla="*/ 46 w 123"/>
                <a:gd name="T13" fmla="*/ 0 h 98"/>
                <a:gd name="T14" fmla="*/ 77 w 123"/>
                <a:gd name="T15" fmla="*/ 0 h 98"/>
                <a:gd name="T16" fmla="*/ 123 w 123"/>
                <a:gd name="T17" fmla="*/ 98 h 98"/>
                <a:gd name="T18" fmla="*/ 61 w 123"/>
                <a:gd name="T19" fmla="*/ 17 h 98"/>
                <a:gd name="T20" fmla="*/ 43 w 123"/>
                <a:gd name="T21" fmla="*/ 61 h 98"/>
                <a:gd name="T22" fmla="*/ 79 w 123"/>
                <a:gd name="T23" fmla="*/ 61 h 98"/>
                <a:gd name="T24" fmla="*/ 61 w 123"/>
                <a:gd name="T25" fmla="*/ 1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98">
                  <a:moveTo>
                    <a:pt x="123" y="98"/>
                  </a:moveTo>
                  <a:lnTo>
                    <a:pt x="94" y="98"/>
                  </a:lnTo>
                  <a:lnTo>
                    <a:pt x="86" y="77"/>
                  </a:lnTo>
                  <a:lnTo>
                    <a:pt x="37" y="77"/>
                  </a:lnTo>
                  <a:lnTo>
                    <a:pt x="29" y="98"/>
                  </a:lnTo>
                  <a:lnTo>
                    <a:pt x="0" y="98"/>
                  </a:lnTo>
                  <a:lnTo>
                    <a:pt x="46" y="0"/>
                  </a:lnTo>
                  <a:lnTo>
                    <a:pt x="77" y="0"/>
                  </a:lnTo>
                  <a:lnTo>
                    <a:pt x="123" y="98"/>
                  </a:lnTo>
                  <a:moveTo>
                    <a:pt x="61" y="17"/>
                  </a:moveTo>
                  <a:lnTo>
                    <a:pt x="43" y="61"/>
                  </a:lnTo>
                  <a:lnTo>
                    <a:pt x="79" y="61"/>
                  </a:lnTo>
                  <a:lnTo>
                    <a:pt x="61" y="17"/>
                  </a:ln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3" name="Rectangle 55"/>
            <p:cNvSpPr>
              <a:spLocks noChangeArrowheads="1"/>
            </p:cNvSpPr>
            <p:nvPr/>
          </p:nvSpPr>
          <p:spPr bwMode="auto">
            <a:xfrm>
              <a:off x="8863013" y="315913"/>
              <a:ext cx="41275" cy="155575"/>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4" name="Freeform 57"/>
            <p:cNvSpPr>
              <a:spLocks/>
            </p:cNvSpPr>
            <p:nvPr/>
          </p:nvSpPr>
          <p:spPr bwMode="auto">
            <a:xfrm>
              <a:off x="7894638" y="315913"/>
              <a:ext cx="165100" cy="155575"/>
            </a:xfrm>
            <a:custGeom>
              <a:avLst/>
              <a:gdLst>
                <a:gd name="T0" fmla="*/ 26 w 104"/>
                <a:gd name="T1" fmla="*/ 0 h 98"/>
                <a:gd name="T2" fmla="*/ 26 w 104"/>
                <a:gd name="T3" fmla="*/ 39 h 98"/>
                <a:gd name="T4" fmla="*/ 79 w 104"/>
                <a:gd name="T5" fmla="*/ 39 h 98"/>
                <a:gd name="T6" fmla="*/ 79 w 104"/>
                <a:gd name="T7" fmla="*/ 0 h 98"/>
                <a:gd name="T8" fmla="*/ 104 w 104"/>
                <a:gd name="T9" fmla="*/ 0 h 98"/>
                <a:gd name="T10" fmla="*/ 104 w 104"/>
                <a:gd name="T11" fmla="*/ 98 h 98"/>
                <a:gd name="T12" fmla="*/ 79 w 104"/>
                <a:gd name="T13" fmla="*/ 98 h 98"/>
                <a:gd name="T14" fmla="*/ 79 w 104"/>
                <a:gd name="T15" fmla="*/ 55 h 98"/>
                <a:gd name="T16" fmla="*/ 26 w 104"/>
                <a:gd name="T17" fmla="*/ 55 h 98"/>
                <a:gd name="T18" fmla="*/ 26 w 104"/>
                <a:gd name="T19" fmla="*/ 98 h 98"/>
                <a:gd name="T20" fmla="*/ 0 w 104"/>
                <a:gd name="T21" fmla="*/ 98 h 98"/>
                <a:gd name="T22" fmla="*/ 0 w 104"/>
                <a:gd name="T23" fmla="*/ 0 h 98"/>
                <a:gd name="T24" fmla="*/ 26 w 104"/>
                <a:gd name="T2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98">
                  <a:moveTo>
                    <a:pt x="26" y="0"/>
                  </a:moveTo>
                  <a:lnTo>
                    <a:pt x="26" y="39"/>
                  </a:lnTo>
                  <a:lnTo>
                    <a:pt x="79" y="39"/>
                  </a:lnTo>
                  <a:lnTo>
                    <a:pt x="79" y="0"/>
                  </a:lnTo>
                  <a:lnTo>
                    <a:pt x="104" y="0"/>
                  </a:lnTo>
                  <a:lnTo>
                    <a:pt x="104" y="98"/>
                  </a:lnTo>
                  <a:lnTo>
                    <a:pt x="79" y="98"/>
                  </a:lnTo>
                  <a:lnTo>
                    <a:pt x="79" y="55"/>
                  </a:lnTo>
                  <a:lnTo>
                    <a:pt x="26" y="55"/>
                  </a:lnTo>
                  <a:lnTo>
                    <a:pt x="26" y="98"/>
                  </a:lnTo>
                  <a:lnTo>
                    <a:pt x="0" y="98"/>
                  </a:lnTo>
                  <a:lnTo>
                    <a:pt x="0" y="0"/>
                  </a:lnTo>
                  <a:lnTo>
                    <a:pt x="26" y="0"/>
                  </a:ln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5" name="Rectangle 58"/>
            <p:cNvSpPr>
              <a:spLocks noChangeArrowheads="1"/>
            </p:cNvSpPr>
            <p:nvPr/>
          </p:nvSpPr>
          <p:spPr bwMode="auto">
            <a:xfrm>
              <a:off x="8093075" y="315913"/>
              <a:ext cx="41275" cy="155575"/>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6" name="Freeform 59"/>
            <p:cNvSpPr>
              <a:spLocks/>
            </p:cNvSpPr>
            <p:nvPr/>
          </p:nvSpPr>
          <p:spPr bwMode="auto">
            <a:xfrm>
              <a:off x="8469313" y="312738"/>
              <a:ext cx="174625" cy="161925"/>
            </a:xfrm>
            <a:custGeom>
              <a:avLst/>
              <a:gdLst>
                <a:gd name="T0" fmla="*/ 31 w 1010"/>
                <a:gd name="T1" fmla="*/ 670 h 939"/>
                <a:gd name="T2" fmla="*/ 0 w 1010"/>
                <a:gd name="T3" fmla="*/ 479 h 939"/>
                <a:gd name="T4" fmla="*/ 61 w 1010"/>
                <a:gd name="T5" fmla="*/ 218 h 939"/>
                <a:gd name="T6" fmla="*/ 265 w 1010"/>
                <a:gd name="T7" fmla="*/ 48 h 939"/>
                <a:gd name="T8" fmla="*/ 527 w 1010"/>
                <a:gd name="T9" fmla="*/ 0 h 939"/>
                <a:gd name="T10" fmla="*/ 826 w 1010"/>
                <a:gd name="T11" fmla="*/ 63 h 939"/>
                <a:gd name="T12" fmla="*/ 995 w 1010"/>
                <a:gd name="T13" fmla="*/ 270 h 939"/>
                <a:gd name="T14" fmla="*/ 1004 w 1010"/>
                <a:gd name="T15" fmla="*/ 327 h 939"/>
                <a:gd name="T16" fmla="*/ 755 w 1010"/>
                <a:gd name="T17" fmla="*/ 327 h 939"/>
                <a:gd name="T18" fmla="*/ 742 w 1010"/>
                <a:gd name="T19" fmla="*/ 258 h 939"/>
                <a:gd name="T20" fmla="*/ 631 w 1010"/>
                <a:gd name="T21" fmla="*/ 155 h 939"/>
                <a:gd name="T22" fmla="*/ 527 w 1010"/>
                <a:gd name="T23" fmla="*/ 139 h 939"/>
                <a:gd name="T24" fmla="*/ 410 w 1010"/>
                <a:gd name="T25" fmla="*/ 159 h 939"/>
                <a:gd name="T26" fmla="*/ 280 w 1010"/>
                <a:gd name="T27" fmla="*/ 291 h 939"/>
                <a:gd name="T28" fmla="*/ 248 w 1010"/>
                <a:gd name="T29" fmla="*/ 479 h 939"/>
                <a:gd name="T30" fmla="*/ 270 w 1010"/>
                <a:gd name="T31" fmla="*/ 636 h 939"/>
                <a:gd name="T32" fmla="*/ 400 w 1010"/>
                <a:gd name="T33" fmla="*/ 777 h 939"/>
                <a:gd name="T34" fmla="*/ 527 w 1010"/>
                <a:gd name="T35" fmla="*/ 801 h 939"/>
                <a:gd name="T36" fmla="*/ 637 w 1010"/>
                <a:gd name="T37" fmla="*/ 784 h 939"/>
                <a:gd name="T38" fmla="*/ 741 w 1010"/>
                <a:gd name="T39" fmla="*/ 691 h 939"/>
                <a:gd name="T40" fmla="*/ 760 w 1010"/>
                <a:gd name="T41" fmla="*/ 595 h 939"/>
                <a:gd name="T42" fmla="*/ 1010 w 1010"/>
                <a:gd name="T43" fmla="*/ 595 h 939"/>
                <a:gd name="T44" fmla="*/ 998 w 1010"/>
                <a:gd name="T45" fmla="*/ 680 h 939"/>
                <a:gd name="T46" fmla="*/ 832 w 1010"/>
                <a:gd name="T47" fmla="*/ 877 h 939"/>
                <a:gd name="T48" fmla="*/ 527 w 1010"/>
                <a:gd name="T49" fmla="*/ 939 h 939"/>
                <a:gd name="T50" fmla="*/ 287 w 1010"/>
                <a:gd name="T51" fmla="*/ 902 h 939"/>
                <a:gd name="T52" fmla="*/ 31 w 1010"/>
                <a:gd name="T53" fmla="*/ 67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0" h="939">
                  <a:moveTo>
                    <a:pt x="31" y="670"/>
                  </a:moveTo>
                  <a:cubicBezTo>
                    <a:pt x="11" y="609"/>
                    <a:pt x="0" y="546"/>
                    <a:pt x="0" y="479"/>
                  </a:cubicBezTo>
                  <a:cubicBezTo>
                    <a:pt x="0" y="385"/>
                    <a:pt x="16" y="294"/>
                    <a:pt x="61" y="218"/>
                  </a:cubicBezTo>
                  <a:cubicBezTo>
                    <a:pt x="107" y="140"/>
                    <a:pt x="179" y="80"/>
                    <a:pt x="265" y="48"/>
                  </a:cubicBezTo>
                  <a:cubicBezTo>
                    <a:pt x="347" y="17"/>
                    <a:pt x="435" y="0"/>
                    <a:pt x="527" y="0"/>
                  </a:cubicBezTo>
                  <a:cubicBezTo>
                    <a:pt x="634" y="0"/>
                    <a:pt x="734" y="24"/>
                    <a:pt x="826" y="63"/>
                  </a:cubicBezTo>
                  <a:cubicBezTo>
                    <a:pt x="912" y="100"/>
                    <a:pt x="976" y="177"/>
                    <a:pt x="995" y="270"/>
                  </a:cubicBezTo>
                  <a:cubicBezTo>
                    <a:pt x="999" y="288"/>
                    <a:pt x="1002" y="308"/>
                    <a:pt x="1004" y="327"/>
                  </a:cubicBezTo>
                  <a:cubicBezTo>
                    <a:pt x="755" y="327"/>
                    <a:pt x="755" y="327"/>
                    <a:pt x="755" y="327"/>
                  </a:cubicBezTo>
                  <a:cubicBezTo>
                    <a:pt x="754" y="303"/>
                    <a:pt x="750" y="279"/>
                    <a:pt x="742" y="258"/>
                  </a:cubicBezTo>
                  <a:cubicBezTo>
                    <a:pt x="723" y="209"/>
                    <a:pt x="682" y="170"/>
                    <a:pt x="631" y="155"/>
                  </a:cubicBezTo>
                  <a:cubicBezTo>
                    <a:pt x="598" y="144"/>
                    <a:pt x="563" y="139"/>
                    <a:pt x="527" y="139"/>
                  </a:cubicBezTo>
                  <a:cubicBezTo>
                    <a:pt x="486" y="139"/>
                    <a:pt x="447" y="146"/>
                    <a:pt x="410" y="159"/>
                  </a:cubicBezTo>
                  <a:cubicBezTo>
                    <a:pt x="349" y="181"/>
                    <a:pt x="302" y="230"/>
                    <a:pt x="280" y="291"/>
                  </a:cubicBezTo>
                  <a:cubicBezTo>
                    <a:pt x="260" y="349"/>
                    <a:pt x="248" y="413"/>
                    <a:pt x="248" y="479"/>
                  </a:cubicBezTo>
                  <a:cubicBezTo>
                    <a:pt x="248" y="534"/>
                    <a:pt x="257" y="586"/>
                    <a:pt x="270" y="636"/>
                  </a:cubicBezTo>
                  <a:cubicBezTo>
                    <a:pt x="289" y="701"/>
                    <a:pt x="337" y="753"/>
                    <a:pt x="400" y="777"/>
                  </a:cubicBezTo>
                  <a:cubicBezTo>
                    <a:pt x="440" y="792"/>
                    <a:pt x="482" y="801"/>
                    <a:pt x="527" y="801"/>
                  </a:cubicBezTo>
                  <a:cubicBezTo>
                    <a:pt x="566" y="801"/>
                    <a:pt x="602" y="795"/>
                    <a:pt x="637" y="784"/>
                  </a:cubicBezTo>
                  <a:cubicBezTo>
                    <a:pt x="683" y="769"/>
                    <a:pt x="721" y="735"/>
                    <a:pt x="741" y="691"/>
                  </a:cubicBezTo>
                  <a:cubicBezTo>
                    <a:pt x="754" y="662"/>
                    <a:pt x="760" y="629"/>
                    <a:pt x="760" y="595"/>
                  </a:cubicBezTo>
                  <a:cubicBezTo>
                    <a:pt x="1010" y="595"/>
                    <a:pt x="1010" y="595"/>
                    <a:pt x="1010" y="595"/>
                  </a:cubicBezTo>
                  <a:cubicBezTo>
                    <a:pt x="1008" y="624"/>
                    <a:pt x="1004" y="653"/>
                    <a:pt x="998" y="680"/>
                  </a:cubicBezTo>
                  <a:cubicBezTo>
                    <a:pt x="976" y="768"/>
                    <a:pt x="914" y="843"/>
                    <a:pt x="832" y="877"/>
                  </a:cubicBezTo>
                  <a:cubicBezTo>
                    <a:pt x="738" y="917"/>
                    <a:pt x="635" y="939"/>
                    <a:pt x="527" y="939"/>
                  </a:cubicBezTo>
                  <a:cubicBezTo>
                    <a:pt x="444" y="939"/>
                    <a:pt x="362" y="926"/>
                    <a:pt x="287" y="902"/>
                  </a:cubicBezTo>
                  <a:cubicBezTo>
                    <a:pt x="171" y="866"/>
                    <a:pt x="71" y="783"/>
                    <a:pt x="31" y="670"/>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7" name="Freeform 60"/>
            <p:cNvSpPr>
              <a:spLocks/>
            </p:cNvSpPr>
            <p:nvPr/>
          </p:nvSpPr>
          <p:spPr bwMode="auto">
            <a:xfrm>
              <a:off x="7821613" y="514350"/>
              <a:ext cx="38100" cy="98425"/>
            </a:xfrm>
            <a:custGeom>
              <a:avLst/>
              <a:gdLst>
                <a:gd name="T0" fmla="*/ 211 w 219"/>
                <a:gd name="T1" fmla="*/ 1 h 565"/>
                <a:gd name="T2" fmla="*/ 0 w 219"/>
                <a:gd name="T3" fmla="*/ 20 h 565"/>
                <a:gd name="T4" fmla="*/ 0 w 219"/>
                <a:gd name="T5" fmla="*/ 51 h 565"/>
                <a:gd name="T6" fmla="*/ 6 w 219"/>
                <a:gd name="T7" fmla="*/ 52 h 565"/>
                <a:gd name="T8" fmla="*/ 92 w 219"/>
                <a:gd name="T9" fmla="*/ 123 h 565"/>
                <a:gd name="T10" fmla="*/ 92 w 219"/>
                <a:gd name="T11" fmla="*/ 565 h 565"/>
                <a:gd name="T12" fmla="*/ 219 w 219"/>
                <a:gd name="T13" fmla="*/ 565 h 565"/>
                <a:gd name="T14" fmla="*/ 219 w 219"/>
                <a:gd name="T15" fmla="*/ 0 h 565"/>
                <a:gd name="T16" fmla="*/ 211 w 219"/>
                <a:gd name="T17" fmla="*/ 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565">
                  <a:moveTo>
                    <a:pt x="211" y="1"/>
                  </a:moveTo>
                  <a:cubicBezTo>
                    <a:pt x="0" y="20"/>
                    <a:pt x="0" y="20"/>
                    <a:pt x="0" y="20"/>
                  </a:cubicBezTo>
                  <a:cubicBezTo>
                    <a:pt x="0" y="51"/>
                    <a:pt x="0" y="51"/>
                    <a:pt x="0" y="51"/>
                  </a:cubicBezTo>
                  <a:cubicBezTo>
                    <a:pt x="6" y="52"/>
                    <a:pt x="6" y="52"/>
                    <a:pt x="6" y="52"/>
                  </a:cubicBezTo>
                  <a:cubicBezTo>
                    <a:pt x="92" y="62"/>
                    <a:pt x="92" y="62"/>
                    <a:pt x="92" y="123"/>
                  </a:cubicBezTo>
                  <a:cubicBezTo>
                    <a:pt x="92" y="565"/>
                    <a:pt x="92" y="565"/>
                    <a:pt x="92" y="565"/>
                  </a:cubicBezTo>
                  <a:cubicBezTo>
                    <a:pt x="219" y="565"/>
                    <a:pt x="219" y="565"/>
                    <a:pt x="219" y="565"/>
                  </a:cubicBezTo>
                  <a:cubicBezTo>
                    <a:pt x="219" y="0"/>
                    <a:pt x="219" y="0"/>
                    <a:pt x="219" y="0"/>
                  </a:cubicBezTo>
                  <a:cubicBezTo>
                    <a:pt x="211" y="1"/>
                    <a:pt x="211" y="1"/>
                    <a:pt x="211" y="1"/>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8" name="Freeform 61"/>
            <p:cNvSpPr>
              <a:spLocks/>
            </p:cNvSpPr>
            <p:nvPr/>
          </p:nvSpPr>
          <p:spPr bwMode="auto">
            <a:xfrm>
              <a:off x="7878763" y="544513"/>
              <a:ext cx="77788" cy="68263"/>
            </a:xfrm>
            <a:custGeom>
              <a:avLst/>
              <a:gdLst>
                <a:gd name="T0" fmla="*/ 328 w 446"/>
                <a:gd name="T1" fmla="*/ 1 h 398"/>
                <a:gd name="T2" fmla="*/ 180 w 446"/>
                <a:gd name="T3" fmla="*/ 87 h 398"/>
                <a:gd name="T4" fmla="*/ 180 w 446"/>
                <a:gd name="T5" fmla="*/ 0 h 398"/>
                <a:gd name="T6" fmla="*/ 172 w 446"/>
                <a:gd name="T7" fmla="*/ 1 h 398"/>
                <a:gd name="T8" fmla="*/ 0 w 446"/>
                <a:gd name="T9" fmla="*/ 28 h 398"/>
                <a:gd name="T10" fmla="*/ 0 w 446"/>
                <a:gd name="T11" fmla="*/ 58 h 398"/>
                <a:gd name="T12" fmla="*/ 8 w 446"/>
                <a:gd name="T13" fmla="*/ 58 h 398"/>
                <a:gd name="T14" fmla="*/ 74 w 446"/>
                <a:gd name="T15" fmla="*/ 122 h 398"/>
                <a:gd name="T16" fmla="*/ 74 w 446"/>
                <a:gd name="T17" fmla="*/ 398 h 398"/>
                <a:gd name="T18" fmla="*/ 180 w 446"/>
                <a:gd name="T19" fmla="*/ 398 h 398"/>
                <a:gd name="T20" fmla="*/ 180 w 446"/>
                <a:gd name="T21" fmla="*/ 195 h 398"/>
                <a:gd name="T22" fmla="*/ 285 w 446"/>
                <a:gd name="T23" fmla="*/ 71 h 398"/>
                <a:gd name="T24" fmla="*/ 339 w 446"/>
                <a:gd name="T25" fmla="*/ 183 h 398"/>
                <a:gd name="T26" fmla="*/ 339 w 446"/>
                <a:gd name="T27" fmla="*/ 398 h 398"/>
                <a:gd name="T28" fmla="*/ 446 w 446"/>
                <a:gd name="T29" fmla="*/ 398 h 398"/>
                <a:gd name="T30" fmla="*/ 446 w 446"/>
                <a:gd name="T31" fmla="*/ 122 h 398"/>
                <a:gd name="T32" fmla="*/ 328 w 446"/>
                <a:gd name="T33" fmla="*/ 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6" h="398">
                  <a:moveTo>
                    <a:pt x="328" y="1"/>
                  </a:moveTo>
                  <a:cubicBezTo>
                    <a:pt x="249" y="1"/>
                    <a:pt x="202" y="54"/>
                    <a:pt x="180" y="87"/>
                  </a:cubicBezTo>
                  <a:cubicBezTo>
                    <a:pt x="180" y="58"/>
                    <a:pt x="180" y="0"/>
                    <a:pt x="180" y="0"/>
                  </a:cubicBezTo>
                  <a:cubicBezTo>
                    <a:pt x="172" y="1"/>
                    <a:pt x="172" y="1"/>
                    <a:pt x="172" y="1"/>
                  </a:cubicBezTo>
                  <a:cubicBezTo>
                    <a:pt x="0" y="28"/>
                    <a:pt x="0" y="28"/>
                    <a:pt x="0" y="28"/>
                  </a:cubicBezTo>
                  <a:cubicBezTo>
                    <a:pt x="0" y="58"/>
                    <a:pt x="0" y="58"/>
                    <a:pt x="0" y="58"/>
                  </a:cubicBezTo>
                  <a:cubicBezTo>
                    <a:pt x="8" y="58"/>
                    <a:pt x="8" y="58"/>
                    <a:pt x="8" y="58"/>
                  </a:cubicBezTo>
                  <a:cubicBezTo>
                    <a:pt x="62" y="60"/>
                    <a:pt x="74" y="71"/>
                    <a:pt x="74" y="122"/>
                  </a:cubicBezTo>
                  <a:cubicBezTo>
                    <a:pt x="74" y="398"/>
                    <a:pt x="74" y="398"/>
                    <a:pt x="74" y="398"/>
                  </a:cubicBezTo>
                  <a:cubicBezTo>
                    <a:pt x="180" y="398"/>
                    <a:pt x="180" y="398"/>
                    <a:pt x="180" y="398"/>
                  </a:cubicBezTo>
                  <a:cubicBezTo>
                    <a:pt x="180" y="195"/>
                    <a:pt x="180" y="195"/>
                    <a:pt x="180" y="195"/>
                  </a:cubicBezTo>
                  <a:cubicBezTo>
                    <a:pt x="180" y="141"/>
                    <a:pt x="232" y="71"/>
                    <a:pt x="285" y="71"/>
                  </a:cubicBezTo>
                  <a:cubicBezTo>
                    <a:pt x="337" y="71"/>
                    <a:pt x="339" y="113"/>
                    <a:pt x="339" y="183"/>
                  </a:cubicBezTo>
                  <a:cubicBezTo>
                    <a:pt x="339" y="398"/>
                    <a:pt x="339" y="398"/>
                    <a:pt x="339" y="398"/>
                  </a:cubicBezTo>
                  <a:cubicBezTo>
                    <a:pt x="446" y="398"/>
                    <a:pt x="446" y="398"/>
                    <a:pt x="446" y="398"/>
                  </a:cubicBezTo>
                  <a:cubicBezTo>
                    <a:pt x="446" y="122"/>
                    <a:pt x="446" y="122"/>
                    <a:pt x="446" y="122"/>
                  </a:cubicBezTo>
                  <a:cubicBezTo>
                    <a:pt x="446" y="44"/>
                    <a:pt x="404" y="1"/>
                    <a:pt x="328" y="1"/>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49" name="Freeform 62"/>
            <p:cNvSpPr>
              <a:spLocks/>
            </p:cNvSpPr>
            <p:nvPr/>
          </p:nvSpPr>
          <p:spPr bwMode="auto">
            <a:xfrm>
              <a:off x="7978775" y="544513"/>
              <a:ext cx="50800" cy="69850"/>
            </a:xfrm>
            <a:custGeom>
              <a:avLst/>
              <a:gdLst>
                <a:gd name="T0" fmla="*/ 175 w 298"/>
                <a:gd name="T1" fmla="*/ 155 h 407"/>
                <a:gd name="T2" fmla="*/ 97 w 298"/>
                <a:gd name="T3" fmla="*/ 87 h 407"/>
                <a:gd name="T4" fmla="*/ 154 w 298"/>
                <a:gd name="T5" fmla="*/ 50 h 407"/>
                <a:gd name="T6" fmla="*/ 254 w 298"/>
                <a:gd name="T7" fmla="*/ 85 h 407"/>
                <a:gd name="T8" fmla="*/ 270 w 298"/>
                <a:gd name="T9" fmla="*/ 95 h 407"/>
                <a:gd name="T10" fmla="*/ 270 w 298"/>
                <a:gd name="T11" fmla="*/ 15 h 407"/>
                <a:gd name="T12" fmla="*/ 257 w 298"/>
                <a:gd name="T13" fmla="*/ 12 h 407"/>
                <a:gd name="T14" fmla="*/ 160 w 298"/>
                <a:gd name="T15" fmla="*/ 0 h 407"/>
                <a:gd name="T16" fmla="*/ 0 w 298"/>
                <a:gd name="T17" fmla="*/ 115 h 407"/>
                <a:gd name="T18" fmla="*/ 117 w 298"/>
                <a:gd name="T19" fmla="*/ 238 h 407"/>
                <a:gd name="T20" fmla="*/ 200 w 298"/>
                <a:gd name="T21" fmla="*/ 310 h 407"/>
                <a:gd name="T22" fmla="*/ 129 w 298"/>
                <a:gd name="T23" fmla="*/ 356 h 407"/>
                <a:gd name="T24" fmla="*/ 12 w 298"/>
                <a:gd name="T25" fmla="*/ 315 h 407"/>
                <a:gd name="T26" fmla="*/ 0 w 298"/>
                <a:gd name="T27" fmla="*/ 308 h 407"/>
                <a:gd name="T28" fmla="*/ 0 w 298"/>
                <a:gd name="T29" fmla="*/ 391 h 407"/>
                <a:gd name="T30" fmla="*/ 8 w 298"/>
                <a:gd name="T31" fmla="*/ 392 h 407"/>
                <a:gd name="T32" fmla="*/ 125 w 298"/>
                <a:gd name="T33" fmla="*/ 407 h 407"/>
                <a:gd name="T34" fmla="*/ 298 w 298"/>
                <a:gd name="T35" fmla="*/ 288 h 407"/>
                <a:gd name="T36" fmla="*/ 175 w 298"/>
                <a:gd name="T37" fmla="*/ 155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8" h="407">
                  <a:moveTo>
                    <a:pt x="175" y="155"/>
                  </a:moveTo>
                  <a:cubicBezTo>
                    <a:pt x="133" y="134"/>
                    <a:pt x="97" y="116"/>
                    <a:pt x="97" y="87"/>
                  </a:cubicBezTo>
                  <a:cubicBezTo>
                    <a:pt x="97" y="54"/>
                    <a:pt x="137" y="50"/>
                    <a:pt x="154" y="50"/>
                  </a:cubicBezTo>
                  <a:cubicBezTo>
                    <a:pt x="198" y="50"/>
                    <a:pt x="237" y="74"/>
                    <a:pt x="254" y="85"/>
                  </a:cubicBezTo>
                  <a:cubicBezTo>
                    <a:pt x="270" y="95"/>
                    <a:pt x="270" y="95"/>
                    <a:pt x="270" y="95"/>
                  </a:cubicBezTo>
                  <a:cubicBezTo>
                    <a:pt x="270" y="15"/>
                    <a:pt x="270" y="15"/>
                    <a:pt x="270" y="15"/>
                  </a:cubicBezTo>
                  <a:cubicBezTo>
                    <a:pt x="257" y="12"/>
                    <a:pt x="257" y="12"/>
                    <a:pt x="257" y="12"/>
                  </a:cubicBezTo>
                  <a:cubicBezTo>
                    <a:pt x="238" y="8"/>
                    <a:pt x="201" y="0"/>
                    <a:pt x="160" y="0"/>
                  </a:cubicBezTo>
                  <a:cubicBezTo>
                    <a:pt x="60" y="0"/>
                    <a:pt x="0" y="43"/>
                    <a:pt x="0" y="115"/>
                  </a:cubicBezTo>
                  <a:cubicBezTo>
                    <a:pt x="0" y="180"/>
                    <a:pt x="62" y="211"/>
                    <a:pt x="117" y="238"/>
                  </a:cubicBezTo>
                  <a:cubicBezTo>
                    <a:pt x="160" y="259"/>
                    <a:pt x="200" y="278"/>
                    <a:pt x="200" y="310"/>
                  </a:cubicBezTo>
                  <a:cubicBezTo>
                    <a:pt x="200" y="339"/>
                    <a:pt x="174" y="356"/>
                    <a:pt x="129" y="356"/>
                  </a:cubicBezTo>
                  <a:cubicBezTo>
                    <a:pt x="79" y="356"/>
                    <a:pt x="37" y="330"/>
                    <a:pt x="12" y="315"/>
                  </a:cubicBezTo>
                  <a:cubicBezTo>
                    <a:pt x="0" y="308"/>
                    <a:pt x="0" y="308"/>
                    <a:pt x="0" y="308"/>
                  </a:cubicBezTo>
                  <a:cubicBezTo>
                    <a:pt x="0" y="391"/>
                    <a:pt x="0" y="391"/>
                    <a:pt x="0" y="391"/>
                  </a:cubicBezTo>
                  <a:cubicBezTo>
                    <a:pt x="8" y="392"/>
                    <a:pt x="8" y="392"/>
                    <a:pt x="8" y="392"/>
                  </a:cubicBezTo>
                  <a:cubicBezTo>
                    <a:pt x="30" y="397"/>
                    <a:pt x="70" y="407"/>
                    <a:pt x="125" y="407"/>
                  </a:cubicBezTo>
                  <a:cubicBezTo>
                    <a:pt x="233" y="407"/>
                    <a:pt x="298" y="362"/>
                    <a:pt x="298" y="288"/>
                  </a:cubicBezTo>
                  <a:cubicBezTo>
                    <a:pt x="298" y="215"/>
                    <a:pt x="233" y="183"/>
                    <a:pt x="175" y="155"/>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0" name="Freeform 63"/>
            <p:cNvSpPr>
              <a:spLocks noEditPoints="1"/>
            </p:cNvSpPr>
            <p:nvPr/>
          </p:nvSpPr>
          <p:spPr bwMode="auto">
            <a:xfrm>
              <a:off x="8039100" y="544513"/>
              <a:ext cx="79375" cy="96838"/>
            </a:xfrm>
            <a:custGeom>
              <a:avLst/>
              <a:gdLst>
                <a:gd name="T0" fmla="*/ 292 w 459"/>
                <a:gd name="T1" fmla="*/ 1 h 563"/>
                <a:gd name="T2" fmla="*/ 179 w 459"/>
                <a:gd name="T3" fmla="*/ 56 h 563"/>
                <a:gd name="T4" fmla="*/ 179 w 459"/>
                <a:gd name="T5" fmla="*/ 0 h 563"/>
                <a:gd name="T6" fmla="*/ 170 w 459"/>
                <a:gd name="T7" fmla="*/ 1 h 563"/>
                <a:gd name="T8" fmla="*/ 0 w 459"/>
                <a:gd name="T9" fmla="*/ 28 h 563"/>
                <a:gd name="T10" fmla="*/ 0 w 459"/>
                <a:gd name="T11" fmla="*/ 58 h 563"/>
                <a:gd name="T12" fmla="*/ 8 w 459"/>
                <a:gd name="T13" fmla="*/ 58 h 563"/>
                <a:gd name="T14" fmla="*/ 71 w 459"/>
                <a:gd name="T15" fmla="*/ 122 h 563"/>
                <a:gd name="T16" fmla="*/ 71 w 459"/>
                <a:gd name="T17" fmla="*/ 563 h 563"/>
                <a:gd name="T18" fmla="*/ 178 w 459"/>
                <a:gd name="T19" fmla="*/ 563 h 563"/>
                <a:gd name="T20" fmla="*/ 178 w 459"/>
                <a:gd name="T21" fmla="*/ 362 h 563"/>
                <a:gd name="T22" fmla="*/ 288 w 459"/>
                <a:gd name="T23" fmla="*/ 408 h 563"/>
                <a:gd name="T24" fmla="*/ 459 w 459"/>
                <a:gd name="T25" fmla="*/ 198 h 563"/>
                <a:gd name="T26" fmla="*/ 292 w 459"/>
                <a:gd name="T27" fmla="*/ 1 h 563"/>
                <a:gd name="T28" fmla="*/ 261 w 459"/>
                <a:gd name="T29" fmla="*/ 60 h 563"/>
                <a:gd name="T30" fmla="*/ 343 w 459"/>
                <a:gd name="T31" fmla="*/ 198 h 563"/>
                <a:gd name="T32" fmla="*/ 262 w 459"/>
                <a:gd name="T33" fmla="*/ 349 h 563"/>
                <a:gd name="T34" fmla="*/ 178 w 459"/>
                <a:gd name="T35" fmla="*/ 230 h 563"/>
                <a:gd name="T36" fmla="*/ 178 w 459"/>
                <a:gd name="T37" fmla="*/ 196 h 563"/>
                <a:gd name="T38" fmla="*/ 261 w 459"/>
                <a:gd name="T39" fmla="*/ 6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9" h="563">
                  <a:moveTo>
                    <a:pt x="292" y="1"/>
                  </a:moveTo>
                  <a:cubicBezTo>
                    <a:pt x="252" y="1"/>
                    <a:pt x="214" y="20"/>
                    <a:pt x="179" y="56"/>
                  </a:cubicBezTo>
                  <a:cubicBezTo>
                    <a:pt x="179" y="37"/>
                    <a:pt x="179" y="0"/>
                    <a:pt x="179" y="0"/>
                  </a:cubicBezTo>
                  <a:cubicBezTo>
                    <a:pt x="170" y="1"/>
                    <a:pt x="170" y="1"/>
                    <a:pt x="170" y="1"/>
                  </a:cubicBezTo>
                  <a:cubicBezTo>
                    <a:pt x="0" y="28"/>
                    <a:pt x="0" y="28"/>
                    <a:pt x="0" y="28"/>
                  </a:cubicBezTo>
                  <a:cubicBezTo>
                    <a:pt x="0" y="58"/>
                    <a:pt x="0" y="58"/>
                    <a:pt x="0" y="58"/>
                  </a:cubicBezTo>
                  <a:cubicBezTo>
                    <a:pt x="8" y="58"/>
                    <a:pt x="8" y="58"/>
                    <a:pt x="8" y="58"/>
                  </a:cubicBezTo>
                  <a:cubicBezTo>
                    <a:pt x="61" y="60"/>
                    <a:pt x="71" y="70"/>
                    <a:pt x="71" y="122"/>
                  </a:cubicBezTo>
                  <a:cubicBezTo>
                    <a:pt x="71" y="563"/>
                    <a:pt x="71" y="563"/>
                    <a:pt x="71" y="563"/>
                  </a:cubicBezTo>
                  <a:cubicBezTo>
                    <a:pt x="178" y="563"/>
                    <a:pt x="178" y="563"/>
                    <a:pt x="178" y="563"/>
                  </a:cubicBezTo>
                  <a:cubicBezTo>
                    <a:pt x="178" y="563"/>
                    <a:pt x="178" y="395"/>
                    <a:pt x="178" y="362"/>
                  </a:cubicBezTo>
                  <a:cubicBezTo>
                    <a:pt x="198" y="386"/>
                    <a:pt x="229" y="408"/>
                    <a:pt x="288" y="408"/>
                  </a:cubicBezTo>
                  <a:cubicBezTo>
                    <a:pt x="400" y="408"/>
                    <a:pt x="459" y="335"/>
                    <a:pt x="459" y="198"/>
                  </a:cubicBezTo>
                  <a:cubicBezTo>
                    <a:pt x="459" y="73"/>
                    <a:pt x="398" y="1"/>
                    <a:pt x="292" y="1"/>
                  </a:cubicBezTo>
                  <a:moveTo>
                    <a:pt x="261" y="60"/>
                  </a:moveTo>
                  <a:cubicBezTo>
                    <a:pt x="334" y="60"/>
                    <a:pt x="343" y="139"/>
                    <a:pt x="343" y="198"/>
                  </a:cubicBezTo>
                  <a:cubicBezTo>
                    <a:pt x="343" y="300"/>
                    <a:pt x="317" y="349"/>
                    <a:pt x="262" y="349"/>
                  </a:cubicBezTo>
                  <a:cubicBezTo>
                    <a:pt x="193" y="349"/>
                    <a:pt x="178" y="284"/>
                    <a:pt x="178" y="230"/>
                  </a:cubicBezTo>
                  <a:cubicBezTo>
                    <a:pt x="178" y="196"/>
                    <a:pt x="178" y="196"/>
                    <a:pt x="178" y="196"/>
                  </a:cubicBezTo>
                  <a:cubicBezTo>
                    <a:pt x="178" y="155"/>
                    <a:pt x="186" y="60"/>
                    <a:pt x="261" y="60"/>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1" name="Freeform 64"/>
            <p:cNvSpPr>
              <a:spLocks/>
            </p:cNvSpPr>
            <p:nvPr/>
          </p:nvSpPr>
          <p:spPr bwMode="auto">
            <a:xfrm>
              <a:off x="8131175" y="544513"/>
              <a:ext cx="31750" cy="68263"/>
            </a:xfrm>
            <a:custGeom>
              <a:avLst/>
              <a:gdLst>
                <a:gd name="T0" fmla="*/ 0 w 178"/>
                <a:gd name="T1" fmla="*/ 28 h 398"/>
                <a:gd name="T2" fmla="*/ 0 w 178"/>
                <a:gd name="T3" fmla="*/ 58 h 398"/>
                <a:gd name="T4" fmla="*/ 8 w 178"/>
                <a:gd name="T5" fmla="*/ 58 h 398"/>
                <a:gd name="T6" fmla="*/ 71 w 178"/>
                <a:gd name="T7" fmla="*/ 122 h 398"/>
                <a:gd name="T8" fmla="*/ 71 w 178"/>
                <a:gd name="T9" fmla="*/ 398 h 398"/>
                <a:gd name="T10" fmla="*/ 178 w 178"/>
                <a:gd name="T11" fmla="*/ 398 h 398"/>
                <a:gd name="T12" fmla="*/ 178 w 178"/>
                <a:gd name="T13" fmla="*/ 0 h 398"/>
                <a:gd name="T14" fmla="*/ 169 w 178"/>
                <a:gd name="T15" fmla="*/ 1 h 398"/>
                <a:gd name="T16" fmla="*/ 0 w 178"/>
                <a:gd name="T17" fmla="*/ 2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398">
                  <a:moveTo>
                    <a:pt x="0" y="28"/>
                  </a:moveTo>
                  <a:cubicBezTo>
                    <a:pt x="0" y="58"/>
                    <a:pt x="0" y="58"/>
                    <a:pt x="0" y="58"/>
                  </a:cubicBezTo>
                  <a:cubicBezTo>
                    <a:pt x="8" y="58"/>
                    <a:pt x="8" y="58"/>
                    <a:pt x="8" y="58"/>
                  </a:cubicBezTo>
                  <a:cubicBezTo>
                    <a:pt x="60" y="60"/>
                    <a:pt x="71" y="70"/>
                    <a:pt x="71" y="122"/>
                  </a:cubicBezTo>
                  <a:cubicBezTo>
                    <a:pt x="71" y="398"/>
                    <a:pt x="71" y="398"/>
                    <a:pt x="71" y="398"/>
                  </a:cubicBezTo>
                  <a:cubicBezTo>
                    <a:pt x="178" y="398"/>
                    <a:pt x="178" y="398"/>
                    <a:pt x="178" y="398"/>
                  </a:cubicBezTo>
                  <a:cubicBezTo>
                    <a:pt x="178" y="0"/>
                    <a:pt x="178" y="0"/>
                    <a:pt x="178" y="0"/>
                  </a:cubicBezTo>
                  <a:cubicBezTo>
                    <a:pt x="169" y="1"/>
                    <a:pt x="169" y="1"/>
                    <a:pt x="169" y="1"/>
                  </a:cubicBezTo>
                  <a:cubicBezTo>
                    <a:pt x="0" y="28"/>
                    <a:pt x="0" y="28"/>
                    <a:pt x="0" y="28"/>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2" name="Freeform 65"/>
            <p:cNvSpPr>
              <a:spLocks/>
            </p:cNvSpPr>
            <p:nvPr/>
          </p:nvSpPr>
          <p:spPr bwMode="auto">
            <a:xfrm>
              <a:off x="8142288" y="515938"/>
              <a:ext cx="22225" cy="19050"/>
            </a:xfrm>
            <a:custGeom>
              <a:avLst/>
              <a:gdLst>
                <a:gd name="T0" fmla="*/ 64 w 132"/>
                <a:gd name="T1" fmla="*/ 116 h 116"/>
                <a:gd name="T2" fmla="*/ 132 w 132"/>
                <a:gd name="T3" fmla="*/ 57 h 116"/>
                <a:gd name="T4" fmla="*/ 65 w 132"/>
                <a:gd name="T5" fmla="*/ 0 h 116"/>
                <a:gd name="T6" fmla="*/ 0 w 132"/>
                <a:gd name="T7" fmla="*/ 57 h 116"/>
                <a:gd name="T8" fmla="*/ 64 w 132"/>
                <a:gd name="T9" fmla="*/ 116 h 116"/>
              </a:gdLst>
              <a:ahLst/>
              <a:cxnLst>
                <a:cxn ang="0">
                  <a:pos x="T0" y="T1"/>
                </a:cxn>
                <a:cxn ang="0">
                  <a:pos x="T2" y="T3"/>
                </a:cxn>
                <a:cxn ang="0">
                  <a:pos x="T4" y="T5"/>
                </a:cxn>
                <a:cxn ang="0">
                  <a:pos x="T6" y="T7"/>
                </a:cxn>
                <a:cxn ang="0">
                  <a:pos x="T8" y="T9"/>
                </a:cxn>
              </a:cxnLst>
              <a:rect l="0" t="0" r="r" b="b"/>
              <a:pathLst>
                <a:path w="132" h="116">
                  <a:moveTo>
                    <a:pt x="64" y="116"/>
                  </a:moveTo>
                  <a:cubicBezTo>
                    <a:pt x="102" y="116"/>
                    <a:pt x="132" y="89"/>
                    <a:pt x="132" y="57"/>
                  </a:cubicBezTo>
                  <a:cubicBezTo>
                    <a:pt x="132" y="26"/>
                    <a:pt x="102" y="0"/>
                    <a:pt x="65" y="0"/>
                  </a:cubicBezTo>
                  <a:cubicBezTo>
                    <a:pt x="29" y="0"/>
                    <a:pt x="0" y="26"/>
                    <a:pt x="0" y="57"/>
                  </a:cubicBezTo>
                  <a:cubicBezTo>
                    <a:pt x="0" y="89"/>
                    <a:pt x="29" y="116"/>
                    <a:pt x="64" y="116"/>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3" name="Freeform 66"/>
            <p:cNvSpPr>
              <a:spLocks/>
            </p:cNvSpPr>
            <p:nvPr/>
          </p:nvSpPr>
          <p:spPr bwMode="auto">
            <a:xfrm>
              <a:off x="8180388" y="544513"/>
              <a:ext cx="60325" cy="68263"/>
            </a:xfrm>
            <a:custGeom>
              <a:avLst/>
              <a:gdLst>
                <a:gd name="T0" fmla="*/ 345 w 345"/>
                <a:gd name="T1" fmla="*/ 89 h 398"/>
                <a:gd name="T2" fmla="*/ 345 w 345"/>
                <a:gd name="T3" fmla="*/ 6 h 398"/>
                <a:gd name="T4" fmla="*/ 339 w 345"/>
                <a:gd name="T5" fmla="*/ 5 h 398"/>
                <a:gd name="T6" fmla="*/ 288 w 345"/>
                <a:gd name="T7" fmla="*/ 1 h 398"/>
                <a:gd name="T8" fmla="*/ 179 w 345"/>
                <a:gd name="T9" fmla="*/ 80 h 398"/>
                <a:gd name="T10" fmla="*/ 179 w 345"/>
                <a:gd name="T11" fmla="*/ 0 h 398"/>
                <a:gd name="T12" fmla="*/ 170 w 345"/>
                <a:gd name="T13" fmla="*/ 1 h 398"/>
                <a:gd name="T14" fmla="*/ 0 w 345"/>
                <a:gd name="T15" fmla="*/ 28 h 398"/>
                <a:gd name="T16" fmla="*/ 0 w 345"/>
                <a:gd name="T17" fmla="*/ 58 h 398"/>
                <a:gd name="T18" fmla="*/ 7 w 345"/>
                <a:gd name="T19" fmla="*/ 58 h 398"/>
                <a:gd name="T20" fmla="*/ 72 w 345"/>
                <a:gd name="T21" fmla="*/ 122 h 398"/>
                <a:gd name="T22" fmla="*/ 72 w 345"/>
                <a:gd name="T23" fmla="*/ 398 h 398"/>
                <a:gd name="T24" fmla="*/ 179 w 345"/>
                <a:gd name="T25" fmla="*/ 398 h 398"/>
                <a:gd name="T26" fmla="*/ 179 w 345"/>
                <a:gd name="T27" fmla="*/ 199 h 398"/>
                <a:gd name="T28" fmla="*/ 291 w 345"/>
                <a:gd name="T29" fmla="*/ 87 h 398"/>
                <a:gd name="T30" fmla="*/ 328 w 345"/>
                <a:gd name="T31" fmla="*/ 94 h 398"/>
                <a:gd name="T32" fmla="*/ 345 w 345"/>
                <a:gd name="T33" fmla="*/ 99 h 398"/>
                <a:gd name="T34" fmla="*/ 345 w 345"/>
                <a:gd name="T35" fmla="*/ 8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98">
                  <a:moveTo>
                    <a:pt x="345" y="89"/>
                  </a:moveTo>
                  <a:cubicBezTo>
                    <a:pt x="345" y="6"/>
                    <a:pt x="345" y="6"/>
                    <a:pt x="345" y="6"/>
                  </a:cubicBezTo>
                  <a:cubicBezTo>
                    <a:pt x="339" y="5"/>
                    <a:pt x="339" y="5"/>
                    <a:pt x="339" y="5"/>
                  </a:cubicBezTo>
                  <a:cubicBezTo>
                    <a:pt x="321" y="2"/>
                    <a:pt x="304" y="1"/>
                    <a:pt x="288" y="1"/>
                  </a:cubicBezTo>
                  <a:cubicBezTo>
                    <a:pt x="228" y="1"/>
                    <a:pt x="196" y="45"/>
                    <a:pt x="179" y="80"/>
                  </a:cubicBezTo>
                  <a:cubicBezTo>
                    <a:pt x="179" y="48"/>
                    <a:pt x="179" y="0"/>
                    <a:pt x="179" y="0"/>
                  </a:cubicBezTo>
                  <a:cubicBezTo>
                    <a:pt x="170" y="1"/>
                    <a:pt x="170" y="1"/>
                    <a:pt x="170" y="1"/>
                  </a:cubicBezTo>
                  <a:cubicBezTo>
                    <a:pt x="0" y="28"/>
                    <a:pt x="0" y="28"/>
                    <a:pt x="0" y="28"/>
                  </a:cubicBezTo>
                  <a:cubicBezTo>
                    <a:pt x="0" y="58"/>
                    <a:pt x="0" y="58"/>
                    <a:pt x="0" y="58"/>
                  </a:cubicBezTo>
                  <a:cubicBezTo>
                    <a:pt x="7" y="58"/>
                    <a:pt x="7" y="58"/>
                    <a:pt x="7" y="58"/>
                  </a:cubicBezTo>
                  <a:cubicBezTo>
                    <a:pt x="61" y="60"/>
                    <a:pt x="72" y="70"/>
                    <a:pt x="72" y="122"/>
                  </a:cubicBezTo>
                  <a:cubicBezTo>
                    <a:pt x="72" y="398"/>
                    <a:pt x="72" y="398"/>
                    <a:pt x="72" y="398"/>
                  </a:cubicBezTo>
                  <a:cubicBezTo>
                    <a:pt x="179" y="398"/>
                    <a:pt x="179" y="398"/>
                    <a:pt x="179" y="398"/>
                  </a:cubicBezTo>
                  <a:cubicBezTo>
                    <a:pt x="179" y="199"/>
                    <a:pt x="179" y="199"/>
                    <a:pt x="179" y="199"/>
                  </a:cubicBezTo>
                  <a:cubicBezTo>
                    <a:pt x="179" y="165"/>
                    <a:pt x="190" y="87"/>
                    <a:pt x="291" y="87"/>
                  </a:cubicBezTo>
                  <a:cubicBezTo>
                    <a:pt x="302" y="87"/>
                    <a:pt x="315" y="91"/>
                    <a:pt x="328" y="94"/>
                  </a:cubicBezTo>
                  <a:cubicBezTo>
                    <a:pt x="345" y="99"/>
                    <a:pt x="345" y="99"/>
                    <a:pt x="345" y="99"/>
                  </a:cubicBezTo>
                  <a:cubicBezTo>
                    <a:pt x="345" y="89"/>
                    <a:pt x="345" y="89"/>
                    <a:pt x="345" y="89"/>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4" name="Freeform 67"/>
            <p:cNvSpPr>
              <a:spLocks noEditPoints="1"/>
            </p:cNvSpPr>
            <p:nvPr/>
          </p:nvSpPr>
          <p:spPr bwMode="auto">
            <a:xfrm>
              <a:off x="8248650" y="544513"/>
              <a:ext cx="65088" cy="69850"/>
            </a:xfrm>
            <a:custGeom>
              <a:avLst/>
              <a:gdLst>
                <a:gd name="T0" fmla="*/ 377 w 377"/>
                <a:gd name="T1" fmla="*/ 161 h 407"/>
                <a:gd name="T2" fmla="*/ 200 w 377"/>
                <a:gd name="T3" fmla="*/ 0 h 407"/>
                <a:gd name="T4" fmla="*/ 0 w 377"/>
                <a:gd name="T5" fmla="*/ 190 h 407"/>
                <a:gd name="T6" fmla="*/ 232 w 377"/>
                <a:gd name="T7" fmla="*/ 407 h 407"/>
                <a:gd name="T8" fmla="*/ 363 w 377"/>
                <a:gd name="T9" fmla="*/ 385 h 407"/>
                <a:gd name="T10" fmla="*/ 369 w 377"/>
                <a:gd name="T11" fmla="*/ 383 h 407"/>
                <a:gd name="T12" fmla="*/ 369 w 377"/>
                <a:gd name="T13" fmla="*/ 331 h 407"/>
                <a:gd name="T14" fmla="*/ 359 w 377"/>
                <a:gd name="T15" fmla="*/ 335 h 407"/>
                <a:gd name="T16" fmla="*/ 275 w 377"/>
                <a:gd name="T17" fmla="*/ 348 h 407"/>
                <a:gd name="T18" fmla="*/ 116 w 377"/>
                <a:gd name="T19" fmla="*/ 169 h 407"/>
                <a:gd name="T20" fmla="*/ 377 w 377"/>
                <a:gd name="T21" fmla="*/ 169 h 407"/>
                <a:gd name="T22" fmla="*/ 377 w 377"/>
                <a:gd name="T23" fmla="*/ 161 h 407"/>
                <a:gd name="T24" fmla="*/ 197 w 377"/>
                <a:gd name="T25" fmla="*/ 42 h 407"/>
                <a:gd name="T26" fmla="*/ 270 w 377"/>
                <a:gd name="T27" fmla="*/ 122 h 407"/>
                <a:gd name="T28" fmla="*/ 117 w 377"/>
                <a:gd name="T29" fmla="*/ 122 h 407"/>
                <a:gd name="T30" fmla="*/ 197 w 377"/>
                <a:gd name="T31" fmla="*/ 42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7" h="407">
                  <a:moveTo>
                    <a:pt x="377" y="161"/>
                  </a:moveTo>
                  <a:cubicBezTo>
                    <a:pt x="377" y="54"/>
                    <a:pt x="318" y="0"/>
                    <a:pt x="200" y="0"/>
                  </a:cubicBezTo>
                  <a:cubicBezTo>
                    <a:pt x="67" y="0"/>
                    <a:pt x="0" y="64"/>
                    <a:pt x="0" y="190"/>
                  </a:cubicBezTo>
                  <a:cubicBezTo>
                    <a:pt x="0" y="326"/>
                    <a:pt x="87" y="407"/>
                    <a:pt x="232" y="407"/>
                  </a:cubicBezTo>
                  <a:cubicBezTo>
                    <a:pt x="296" y="407"/>
                    <a:pt x="344" y="391"/>
                    <a:pt x="363" y="385"/>
                  </a:cubicBezTo>
                  <a:cubicBezTo>
                    <a:pt x="369" y="383"/>
                    <a:pt x="369" y="383"/>
                    <a:pt x="369" y="383"/>
                  </a:cubicBezTo>
                  <a:cubicBezTo>
                    <a:pt x="369" y="331"/>
                    <a:pt x="369" y="331"/>
                    <a:pt x="369" y="331"/>
                  </a:cubicBezTo>
                  <a:cubicBezTo>
                    <a:pt x="359" y="335"/>
                    <a:pt x="359" y="335"/>
                    <a:pt x="359" y="335"/>
                  </a:cubicBezTo>
                  <a:cubicBezTo>
                    <a:pt x="341" y="341"/>
                    <a:pt x="310" y="348"/>
                    <a:pt x="275" y="348"/>
                  </a:cubicBezTo>
                  <a:cubicBezTo>
                    <a:pt x="162" y="348"/>
                    <a:pt x="119" y="253"/>
                    <a:pt x="116" y="169"/>
                  </a:cubicBezTo>
                  <a:cubicBezTo>
                    <a:pt x="131" y="169"/>
                    <a:pt x="377" y="169"/>
                    <a:pt x="377" y="169"/>
                  </a:cubicBezTo>
                  <a:cubicBezTo>
                    <a:pt x="377" y="161"/>
                    <a:pt x="377" y="161"/>
                    <a:pt x="377" y="161"/>
                  </a:cubicBezTo>
                  <a:moveTo>
                    <a:pt x="197" y="42"/>
                  </a:moveTo>
                  <a:cubicBezTo>
                    <a:pt x="254" y="42"/>
                    <a:pt x="269" y="84"/>
                    <a:pt x="270" y="122"/>
                  </a:cubicBezTo>
                  <a:cubicBezTo>
                    <a:pt x="257" y="122"/>
                    <a:pt x="131" y="122"/>
                    <a:pt x="117" y="122"/>
                  </a:cubicBezTo>
                  <a:cubicBezTo>
                    <a:pt x="120" y="94"/>
                    <a:pt x="137" y="42"/>
                    <a:pt x="197" y="42"/>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5" name="Freeform 68"/>
            <p:cNvSpPr>
              <a:spLocks/>
            </p:cNvSpPr>
            <p:nvPr/>
          </p:nvSpPr>
          <p:spPr bwMode="auto">
            <a:xfrm>
              <a:off x="8426450" y="512763"/>
              <a:ext cx="76200" cy="100013"/>
            </a:xfrm>
            <a:custGeom>
              <a:avLst/>
              <a:gdLst>
                <a:gd name="T0" fmla="*/ 325 w 445"/>
                <a:gd name="T1" fmla="*/ 181 h 578"/>
                <a:gd name="T2" fmla="*/ 178 w 445"/>
                <a:gd name="T3" fmla="*/ 266 h 578"/>
                <a:gd name="T4" fmla="*/ 178 w 445"/>
                <a:gd name="T5" fmla="*/ 0 h 578"/>
                <a:gd name="T6" fmla="*/ 170 w 445"/>
                <a:gd name="T7" fmla="*/ 1 h 578"/>
                <a:gd name="T8" fmla="*/ 0 w 445"/>
                <a:gd name="T9" fmla="*/ 22 h 578"/>
                <a:gd name="T10" fmla="*/ 0 w 445"/>
                <a:gd name="T11" fmla="*/ 52 h 578"/>
                <a:gd name="T12" fmla="*/ 8 w 445"/>
                <a:gd name="T13" fmla="*/ 52 h 578"/>
                <a:gd name="T14" fmla="*/ 72 w 445"/>
                <a:gd name="T15" fmla="*/ 118 h 578"/>
                <a:gd name="T16" fmla="*/ 72 w 445"/>
                <a:gd name="T17" fmla="*/ 578 h 578"/>
                <a:gd name="T18" fmla="*/ 178 w 445"/>
                <a:gd name="T19" fmla="*/ 578 h 578"/>
                <a:gd name="T20" fmla="*/ 178 w 445"/>
                <a:gd name="T21" fmla="*/ 380 h 578"/>
                <a:gd name="T22" fmla="*/ 279 w 445"/>
                <a:gd name="T23" fmla="*/ 251 h 578"/>
                <a:gd name="T24" fmla="*/ 339 w 445"/>
                <a:gd name="T25" fmla="*/ 335 h 578"/>
                <a:gd name="T26" fmla="*/ 339 w 445"/>
                <a:gd name="T27" fmla="*/ 578 h 578"/>
                <a:gd name="T28" fmla="*/ 445 w 445"/>
                <a:gd name="T29" fmla="*/ 578 h 578"/>
                <a:gd name="T30" fmla="*/ 445 w 445"/>
                <a:gd name="T31" fmla="*/ 323 h 578"/>
                <a:gd name="T32" fmla="*/ 325 w 445"/>
                <a:gd name="T33" fmla="*/ 18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5" h="578">
                  <a:moveTo>
                    <a:pt x="325" y="181"/>
                  </a:moveTo>
                  <a:cubicBezTo>
                    <a:pt x="246" y="181"/>
                    <a:pt x="201" y="230"/>
                    <a:pt x="178" y="266"/>
                  </a:cubicBezTo>
                  <a:cubicBezTo>
                    <a:pt x="178" y="223"/>
                    <a:pt x="178" y="0"/>
                    <a:pt x="178" y="0"/>
                  </a:cubicBezTo>
                  <a:cubicBezTo>
                    <a:pt x="170" y="1"/>
                    <a:pt x="170" y="1"/>
                    <a:pt x="170" y="1"/>
                  </a:cubicBezTo>
                  <a:cubicBezTo>
                    <a:pt x="0" y="22"/>
                    <a:pt x="0" y="22"/>
                    <a:pt x="0" y="22"/>
                  </a:cubicBezTo>
                  <a:cubicBezTo>
                    <a:pt x="0" y="52"/>
                    <a:pt x="0" y="52"/>
                    <a:pt x="0" y="52"/>
                  </a:cubicBezTo>
                  <a:cubicBezTo>
                    <a:pt x="8" y="52"/>
                    <a:pt x="8" y="52"/>
                    <a:pt x="8" y="52"/>
                  </a:cubicBezTo>
                  <a:cubicBezTo>
                    <a:pt x="60" y="54"/>
                    <a:pt x="72" y="66"/>
                    <a:pt x="72" y="118"/>
                  </a:cubicBezTo>
                  <a:cubicBezTo>
                    <a:pt x="72" y="578"/>
                    <a:pt x="72" y="578"/>
                    <a:pt x="72" y="578"/>
                  </a:cubicBezTo>
                  <a:cubicBezTo>
                    <a:pt x="178" y="578"/>
                    <a:pt x="178" y="578"/>
                    <a:pt x="178" y="578"/>
                  </a:cubicBezTo>
                  <a:cubicBezTo>
                    <a:pt x="178" y="380"/>
                    <a:pt x="178" y="380"/>
                    <a:pt x="178" y="380"/>
                  </a:cubicBezTo>
                  <a:cubicBezTo>
                    <a:pt x="178" y="307"/>
                    <a:pt x="233" y="251"/>
                    <a:pt x="279" y="251"/>
                  </a:cubicBezTo>
                  <a:cubicBezTo>
                    <a:pt x="339" y="251"/>
                    <a:pt x="339" y="296"/>
                    <a:pt x="339" y="335"/>
                  </a:cubicBezTo>
                  <a:cubicBezTo>
                    <a:pt x="339" y="578"/>
                    <a:pt x="339" y="578"/>
                    <a:pt x="339" y="578"/>
                  </a:cubicBezTo>
                  <a:cubicBezTo>
                    <a:pt x="445" y="578"/>
                    <a:pt x="445" y="578"/>
                    <a:pt x="445" y="578"/>
                  </a:cubicBezTo>
                  <a:cubicBezTo>
                    <a:pt x="445" y="323"/>
                    <a:pt x="445" y="323"/>
                    <a:pt x="445" y="323"/>
                  </a:cubicBezTo>
                  <a:cubicBezTo>
                    <a:pt x="445" y="280"/>
                    <a:pt x="445" y="181"/>
                    <a:pt x="325" y="181"/>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6" name="Freeform 69"/>
            <p:cNvSpPr>
              <a:spLocks noEditPoints="1"/>
            </p:cNvSpPr>
            <p:nvPr/>
          </p:nvSpPr>
          <p:spPr bwMode="auto">
            <a:xfrm>
              <a:off x="8521700" y="544513"/>
              <a:ext cx="65088" cy="69850"/>
            </a:xfrm>
            <a:custGeom>
              <a:avLst/>
              <a:gdLst>
                <a:gd name="T0" fmla="*/ 377 w 377"/>
                <a:gd name="T1" fmla="*/ 161 h 407"/>
                <a:gd name="T2" fmla="*/ 200 w 377"/>
                <a:gd name="T3" fmla="*/ 0 h 407"/>
                <a:gd name="T4" fmla="*/ 0 w 377"/>
                <a:gd name="T5" fmla="*/ 190 h 407"/>
                <a:gd name="T6" fmla="*/ 233 w 377"/>
                <a:gd name="T7" fmla="*/ 407 h 407"/>
                <a:gd name="T8" fmla="*/ 363 w 377"/>
                <a:gd name="T9" fmla="*/ 385 h 407"/>
                <a:gd name="T10" fmla="*/ 369 w 377"/>
                <a:gd name="T11" fmla="*/ 383 h 407"/>
                <a:gd name="T12" fmla="*/ 369 w 377"/>
                <a:gd name="T13" fmla="*/ 331 h 407"/>
                <a:gd name="T14" fmla="*/ 359 w 377"/>
                <a:gd name="T15" fmla="*/ 335 h 407"/>
                <a:gd name="T16" fmla="*/ 275 w 377"/>
                <a:gd name="T17" fmla="*/ 348 h 407"/>
                <a:gd name="T18" fmla="*/ 117 w 377"/>
                <a:gd name="T19" fmla="*/ 169 h 407"/>
                <a:gd name="T20" fmla="*/ 377 w 377"/>
                <a:gd name="T21" fmla="*/ 169 h 407"/>
                <a:gd name="T22" fmla="*/ 377 w 377"/>
                <a:gd name="T23" fmla="*/ 161 h 407"/>
                <a:gd name="T24" fmla="*/ 197 w 377"/>
                <a:gd name="T25" fmla="*/ 42 h 407"/>
                <a:gd name="T26" fmla="*/ 270 w 377"/>
                <a:gd name="T27" fmla="*/ 122 h 407"/>
                <a:gd name="T28" fmla="*/ 117 w 377"/>
                <a:gd name="T29" fmla="*/ 122 h 407"/>
                <a:gd name="T30" fmla="*/ 197 w 377"/>
                <a:gd name="T31" fmla="*/ 42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7" h="407">
                  <a:moveTo>
                    <a:pt x="377" y="161"/>
                  </a:moveTo>
                  <a:cubicBezTo>
                    <a:pt x="377" y="54"/>
                    <a:pt x="318" y="0"/>
                    <a:pt x="200" y="0"/>
                  </a:cubicBezTo>
                  <a:cubicBezTo>
                    <a:pt x="68" y="0"/>
                    <a:pt x="0" y="64"/>
                    <a:pt x="0" y="190"/>
                  </a:cubicBezTo>
                  <a:cubicBezTo>
                    <a:pt x="0" y="326"/>
                    <a:pt x="87" y="407"/>
                    <a:pt x="233" y="407"/>
                  </a:cubicBezTo>
                  <a:cubicBezTo>
                    <a:pt x="296" y="407"/>
                    <a:pt x="344" y="391"/>
                    <a:pt x="363" y="385"/>
                  </a:cubicBezTo>
                  <a:cubicBezTo>
                    <a:pt x="369" y="383"/>
                    <a:pt x="369" y="383"/>
                    <a:pt x="369" y="383"/>
                  </a:cubicBezTo>
                  <a:cubicBezTo>
                    <a:pt x="369" y="331"/>
                    <a:pt x="369" y="331"/>
                    <a:pt x="369" y="331"/>
                  </a:cubicBezTo>
                  <a:cubicBezTo>
                    <a:pt x="359" y="335"/>
                    <a:pt x="359" y="335"/>
                    <a:pt x="359" y="335"/>
                  </a:cubicBezTo>
                  <a:cubicBezTo>
                    <a:pt x="341" y="341"/>
                    <a:pt x="310" y="348"/>
                    <a:pt x="275" y="348"/>
                  </a:cubicBezTo>
                  <a:cubicBezTo>
                    <a:pt x="161" y="348"/>
                    <a:pt x="119" y="253"/>
                    <a:pt x="117" y="169"/>
                  </a:cubicBezTo>
                  <a:cubicBezTo>
                    <a:pt x="131" y="169"/>
                    <a:pt x="377" y="169"/>
                    <a:pt x="377" y="169"/>
                  </a:cubicBezTo>
                  <a:cubicBezTo>
                    <a:pt x="377" y="161"/>
                    <a:pt x="377" y="161"/>
                    <a:pt x="377" y="161"/>
                  </a:cubicBezTo>
                  <a:moveTo>
                    <a:pt x="197" y="42"/>
                  </a:moveTo>
                  <a:cubicBezTo>
                    <a:pt x="254" y="42"/>
                    <a:pt x="268" y="84"/>
                    <a:pt x="270" y="122"/>
                  </a:cubicBezTo>
                  <a:cubicBezTo>
                    <a:pt x="256" y="122"/>
                    <a:pt x="130" y="122"/>
                    <a:pt x="117" y="122"/>
                  </a:cubicBezTo>
                  <a:cubicBezTo>
                    <a:pt x="119" y="94"/>
                    <a:pt x="137" y="42"/>
                    <a:pt x="197" y="42"/>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7" name="Freeform 70"/>
            <p:cNvSpPr>
              <a:spLocks/>
            </p:cNvSpPr>
            <p:nvPr/>
          </p:nvSpPr>
          <p:spPr bwMode="auto">
            <a:xfrm>
              <a:off x="8366125" y="523875"/>
              <a:ext cx="52388" cy="90488"/>
            </a:xfrm>
            <a:custGeom>
              <a:avLst/>
              <a:gdLst>
                <a:gd name="T0" fmla="*/ 71 w 298"/>
                <a:gd name="T1" fmla="*/ 0 h 519"/>
                <a:gd name="T2" fmla="*/ 71 w 298"/>
                <a:gd name="T3" fmla="*/ 121 h 519"/>
                <a:gd name="T4" fmla="*/ 0 w 298"/>
                <a:gd name="T5" fmla="*/ 121 h 519"/>
                <a:gd name="T6" fmla="*/ 0 w 298"/>
                <a:gd name="T7" fmla="*/ 168 h 519"/>
                <a:gd name="T8" fmla="*/ 71 w 298"/>
                <a:gd name="T9" fmla="*/ 168 h 519"/>
                <a:gd name="T10" fmla="*/ 71 w 298"/>
                <a:gd name="T11" fmla="*/ 407 h 519"/>
                <a:gd name="T12" fmla="*/ 218 w 298"/>
                <a:gd name="T13" fmla="*/ 519 h 519"/>
                <a:gd name="T14" fmla="*/ 281 w 298"/>
                <a:gd name="T15" fmla="*/ 512 h 519"/>
                <a:gd name="T16" fmla="*/ 287 w 298"/>
                <a:gd name="T17" fmla="*/ 511 h 519"/>
                <a:gd name="T18" fmla="*/ 287 w 298"/>
                <a:gd name="T19" fmla="*/ 463 h 519"/>
                <a:gd name="T20" fmla="*/ 278 w 298"/>
                <a:gd name="T21" fmla="*/ 465 h 519"/>
                <a:gd name="T22" fmla="*/ 246 w 298"/>
                <a:gd name="T23" fmla="*/ 468 h 519"/>
                <a:gd name="T24" fmla="*/ 178 w 298"/>
                <a:gd name="T25" fmla="*/ 394 h 519"/>
                <a:gd name="T26" fmla="*/ 178 w 298"/>
                <a:gd name="T27" fmla="*/ 168 h 519"/>
                <a:gd name="T28" fmla="*/ 298 w 298"/>
                <a:gd name="T29" fmla="*/ 168 h 519"/>
                <a:gd name="T30" fmla="*/ 298 w 298"/>
                <a:gd name="T31" fmla="*/ 121 h 519"/>
                <a:gd name="T32" fmla="*/ 178 w 298"/>
                <a:gd name="T33" fmla="*/ 121 h 519"/>
                <a:gd name="T34" fmla="*/ 178 w 298"/>
                <a:gd name="T35" fmla="*/ 0 h 519"/>
                <a:gd name="T36" fmla="*/ 71 w 298"/>
                <a:gd name="T37" fmla="*/ 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8" h="519">
                  <a:moveTo>
                    <a:pt x="71" y="0"/>
                  </a:moveTo>
                  <a:cubicBezTo>
                    <a:pt x="71" y="0"/>
                    <a:pt x="71" y="109"/>
                    <a:pt x="71" y="121"/>
                  </a:cubicBezTo>
                  <a:cubicBezTo>
                    <a:pt x="59" y="121"/>
                    <a:pt x="0" y="121"/>
                    <a:pt x="0" y="121"/>
                  </a:cubicBezTo>
                  <a:cubicBezTo>
                    <a:pt x="0" y="168"/>
                    <a:pt x="0" y="168"/>
                    <a:pt x="0" y="168"/>
                  </a:cubicBezTo>
                  <a:cubicBezTo>
                    <a:pt x="0" y="168"/>
                    <a:pt x="59" y="168"/>
                    <a:pt x="71" y="168"/>
                  </a:cubicBezTo>
                  <a:cubicBezTo>
                    <a:pt x="71" y="183"/>
                    <a:pt x="71" y="407"/>
                    <a:pt x="71" y="407"/>
                  </a:cubicBezTo>
                  <a:cubicBezTo>
                    <a:pt x="71" y="510"/>
                    <a:pt x="138" y="519"/>
                    <a:pt x="218" y="519"/>
                  </a:cubicBezTo>
                  <a:cubicBezTo>
                    <a:pt x="238" y="519"/>
                    <a:pt x="259" y="516"/>
                    <a:pt x="281" y="512"/>
                  </a:cubicBezTo>
                  <a:cubicBezTo>
                    <a:pt x="287" y="511"/>
                    <a:pt x="287" y="511"/>
                    <a:pt x="287" y="511"/>
                  </a:cubicBezTo>
                  <a:cubicBezTo>
                    <a:pt x="287" y="463"/>
                    <a:pt x="287" y="463"/>
                    <a:pt x="287" y="463"/>
                  </a:cubicBezTo>
                  <a:cubicBezTo>
                    <a:pt x="278" y="465"/>
                    <a:pt x="278" y="465"/>
                    <a:pt x="278" y="465"/>
                  </a:cubicBezTo>
                  <a:cubicBezTo>
                    <a:pt x="269" y="467"/>
                    <a:pt x="258" y="468"/>
                    <a:pt x="246" y="468"/>
                  </a:cubicBezTo>
                  <a:cubicBezTo>
                    <a:pt x="182" y="468"/>
                    <a:pt x="178" y="449"/>
                    <a:pt x="178" y="394"/>
                  </a:cubicBezTo>
                  <a:cubicBezTo>
                    <a:pt x="178" y="394"/>
                    <a:pt x="178" y="182"/>
                    <a:pt x="178" y="168"/>
                  </a:cubicBezTo>
                  <a:cubicBezTo>
                    <a:pt x="192" y="168"/>
                    <a:pt x="298" y="168"/>
                    <a:pt x="298" y="168"/>
                  </a:cubicBezTo>
                  <a:cubicBezTo>
                    <a:pt x="298" y="121"/>
                    <a:pt x="298" y="121"/>
                    <a:pt x="298" y="121"/>
                  </a:cubicBezTo>
                  <a:cubicBezTo>
                    <a:pt x="298" y="121"/>
                    <a:pt x="192" y="121"/>
                    <a:pt x="178" y="121"/>
                  </a:cubicBezTo>
                  <a:cubicBezTo>
                    <a:pt x="178" y="107"/>
                    <a:pt x="178" y="0"/>
                    <a:pt x="178" y="0"/>
                  </a:cubicBezTo>
                  <a:cubicBezTo>
                    <a:pt x="71" y="0"/>
                    <a:pt x="71" y="0"/>
                    <a:pt x="71" y="0"/>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8" name="Freeform 71"/>
            <p:cNvSpPr>
              <a:spLocks/>
            </p:cNvSpPr>
            <p:nvPr/>
          </p:nvSpPr>
          <p:spPr bwMode="auto">
            <a:xfrm>
              <a:off x="8632825" y="515938"/>
              <a:ext cx="111125" cy="96838"/>
            </a:xfrm>
            <a:custGeom>
              <a:avLst/>
              <a:gdLst>
                <a:gd name="T0" fmla="*/ 632 w 640"/>
                <a:gd name="T1" fmla="*/ 0 h 556"/>
                <a:gd name="T2" fmla="*/ 525 w 640"/>
                <a:gd name="T3" fmla="*/ 0 h 556"/>
                <a:gd name="T4" fmla="*/ 525 w 640"/>
                <a:gd name="T5" fmla="*/ 423 h 556"/>
                <a:gd name="T6" fmla="*/ 246 w 640"/>
                <a:gd name="T7" fmla="*/ 0 h 556"/>
                <a:gd name="T8" fmla="*/ 0 w 640"/>
                <a:gd name="T9" fmla="*/ 0 h 556"/>
                <a:gd name="T10" fmla="*/ 0 w 640"/>
                <a:gd name="T11" fmla="*/ 32 h 556"/>
                <a:gd name="T12" fmla="*/ 21 w 640"/>
                <a:gd name="T13" fmla="*/ 36 h 556"/>
                <a:gd name="T14" fmla="*/ 91 w 640"/>
                <a:gd name="T15" fmla="*/ 111 h 556"/>
                <a:gd name="T16" fmla="*/ 91 w 640"/>
                <a:gd name="T17" fmla="*/ 556 h 556"/>
                <a:gd name="T18" fmla="*/ 206 w 640"/>
                <a:gd name="T19" fmla="*/ 556 h 556"/>
                <a:gd name="T20" fmla="*/ 206 w 640"/>
                <a:gd name="T21" fmla="*/ 114 h 556"/>
                <a:gd name="T22" fmla="*/ 498 w 640"/>
                <a:gd name="T23" fmla="*/ 556 h 556"/>
                <a:gd name="T24" fmla="*/ 640 w 640"/>
                <a:gd name="T25" fmla="*/ 556 h 556"/>
                <a:gd name="T26" fmla="*/ 640 w 640"/>
                <a:gd name="T27" fmla="*/ 0 h 556"/>
                <a:gd name="T28" fmla="*/ 632 w 640"/>
                <a:gd name="T29"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0" h="556">
                  <a:moveTo>
                    <a:pt x="632" y="0"/>
                  </a:moveTo>
                  <a:cubicBezTo>
                    <a:pt x="525" y="0"/>
                    <a:pt x="525" y="0"/>
                    <a:pt x="525" y="0"/>
                  </a:cubicBezTo>
                  <a:cubicBezTo>
                    <a:pt x="525" y="0"/>
                    <a:pt x="525" y="382"/>
                    <a:pt x="525" y="423"/>
                  </a:cubicBezTo>
                  <a:cubicBezTo>
                    <a:pt x="503" y="389"/>
                    <a:pt x="246" y="0"/>
                    <a:pt x="246" y="0"/>
                  </a:cubicBezTo>
                  <a:cubicBezTo>
                    <a:pt x="0" y="0"/>
                    <a:pt x="0" y="0"/>
                    <a:pt x="0" y="0"/>
                  </a:cubicBezTo>
                  <a:cubicBezTo>
                    <a:pt x="0" y="32"/>
                    <a:pt x="0" y="32"/>
                    <a:pt x="0" y="32"/>
                  </a:cubicBezTo>
                  <a:cubicBezTo>
                    <a:pt x="21" y="36"/>
                    <a:pt x="21" y="36"/>
                    <a:pt x="21" y="36"/>
                  </a:cubicBezTo>
                  <a:cubicBezTo>
                    <a:pt x="86" y="47"/>
                    <a:pt x="91" y="47"/>
                    <a:pt x="91" y="111"/>
                  </a:cubicBezTo>
                  <a:cubicBezTo>
                    <a:pt x="91" y="556"/>
                    <a:pt x="91" y="556"/>
                    <a:pt x="91" y="556"/>
                  </a:cubicBezTo>
                  <a:cubicBezTo>
                    <a:pt x="206" y="556"/>
                    <a:pt x="206" y="556"/>
                    <a:pt x="206" y="556"/>
                  </a:cubicBezTo>
                  <a:cubicBezTo>
                    <a:pt x="206" y="556"/>
                    <a:pt x="206" y="155"/>
                    <a:pt x="206" y="114"/>
                  </a:cubicBezTo>
                  <a:cubicBezTo>
                    <a:pt x="228" y="148"/>
                    <a:pt x="498" y="556"/>
                    <a:pt x="498" y="556"/>
                  </a:cubicBezTo>
                  <a:cubicBezTo>
                    <a:pt x="640" y="556"/>
                    <a:pt x="640" y="556"/>
                    <a:pt x="640" y="556"/>
                  </a:cubicBezTo>
                  <a:cubicBezTo>
                    <a:pt x="640" y="0"/>
                    <a:pt x="640" y="0"/>
                    <a:pt x="640" y="0"/>
                  </a:cubicBezTo>
                  <a:cubicBezTo>
                    <a:pt x="632" y="0"/>
                    <a:pt x="632" y="0"/>
                    <a:pt x="632" y="0"/>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59" name="Freeform 72"/>
            <p:cNvSpPr>
              <a:spLocks noEditPoints="1"/>
            </p:cNvSpPr>
            <p:nvPr/>
          </p:nvSpPr>
          <p:spPr bwMode="auto">
            <a:xfrm>
              <a:off x="8761413" y="544513"/>
              <a:ext cx="66675" cy="69850"/>
            </a:xfrm>
            <a:custGeom>
              <a:avLst/>
              <a:gdLst>
                <a:gd name="T0" fmla="*/ 378 w 378"/>
                <a:gd name="T1" fmla="*/ 161 h 407"/>
                <a:gd name="T2" fmla="*/ 200 w 378"/>
                <a:gd name="T3" fmla="*/ 0 h 407"/>
                <a:gd name="T4" fmla="*/ 0 w 378"/>
                <a:gd name="T5" fmla="*/ 190 h 407"/>
                <a:gd name="T6" fmla="*/ 232 w 378"/>
                <a:gd name="T7" fmla="*/ 407 h 407"/>
                <a:gd name="T8" fmla="*/ 363 w 378"/>
                <a:gd name="T9" fmla="*/ 385 h 407"/>
                <a:gd name="T10" fmla="*/ 369 w 378"/>
                <a:gd name="T11" fmla="*/ 383 h 407"/>
                <a:gd name="T12" fmla="*/ 369 w 378"/>
                <a:gd name="T13" fmla="*/ 331 h 407"/>
                <a:gd name="T14" fmla="*/ 359 w 378"/>
                <a:gd name="T15" fmla="*/ 335 h 407"/>
                <a:gd name="T16" fmla="*/ 276 w 378"/>
                <a:gd name="T17" fmla="*/ 348 h 407"/>
                <a:gd name="T18" fmla="*/ 117 w 378"/>
                <a:gd name="T19" fmla="*/ 169 h 407"/>
                <a:gd name="T20" fmla="*/ 378 w 378"/>
                <a:gd name="T21" fmla="*/ 169 h 407"/>
                <a:gd name="T22" fmla="*/ 378 w 378"/>
                <a:gd name="T23" fmla="*/ 161 h 407"/>
                <a:gd name="T24" fmla="*/ 196 w 378"/>
                <a:gd name="T25" fmla="*/ 42 h 407"/>
                <a:gd name="T26" fmla="*/ 270 w 378"/>
                <a:gd name="T27" fmla="*/ 122 h 407"/>
                <a:gd name="T28" fmla="*/ 117 w 378"/>
                <a:gd name="T29" fmla="*/ 122 h 407"/>
                <a:gd name="T30" fmla="*/ 196 w 378"/>
                <a:gd name="T31" fmla="*/ 42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8" h="407">
                  <a:moveTo>
                    <a:pt x="378" y="161"/>
                  </a:moveTo>
                  <a:cubicBezTo>
                    <a:pt x="378" y="54"/>
                    <a:pt x="318" y="0"/>
                    <a:pt x="200" y="0"/>
                  </a:cubicBezTo>
                  <a:cubicBezTo>
                    <a:pt x="68" y="0"/>
                    <a:pt x="0" y="64"/>
                    <a:pt x="0" y="190"/>
                  </a:cubicBezTo>
                  <a:cubicBezTo>
                    <a:pt x="0" y="326"/>
                    <a:pt x="87" y="407"/>
                    <a:pt x="232" y="407"/>
                  </a:cubicBezTo>
                  <a:cubicBezTo>
                    <a:pt x="296" y="407"/>
                    <a:pt x="344" y="391"/>
                    <a:pt x="363" y="385"/>
                  </a:cubicBezTo>
                  <a:cubicBezTo>
                    <a:pt x="369" y="383"/>
                    <a:pt x="369" y="383"/>
                    <a:pt x="369" y="383"/>
                  </a:cubicBezTo>
                  <a:cubicBezTo>
                    <a:pt x="369" y="331"/>
                    <a:pt x="369" y="331"/>
                    <a:pt x="369" y="331"/>
                  </a:cubicBezTo>
                  <a:cubicBezTo>
                    <a:pt x="359" y="335"/>
                    <a:pt x="359" y="335"/>
                    <a:pt x="359" y="335"/>
                  </a:cubicBezTo>
                  <a:cubicBezTo>
                    <a:pt x="341" y="341"/>
                    <a:pt x="310" y="348"/>
                    <a:pt x="276" y="348"/>
                  </a:cubicBezTo>
                  <a:cubicBezTo>
                    <a:pt x="161" y="348"/>
                    <a:pt x="119" y="253"/>
                    <a:pt x="117" y="169"/>
                  </a:cubicBezTo>
                  <a:cubicBezTo>
                    <a:pt x="131" y="169"/>
                    <a:pt x="378" y="169"/>
                    <a:pt x="378" y="169"/>
                  </a:cubicBezTo>
                  <a:cubicBezTo>
                    <a:pt x="378" y="161"/>
                    <a:pt x="378" y="161"/>
                    <a:pt x="378" y="161"/>
                  </a:cubicBezTo>
                  <a:moveTo>
                    <a:pt x="196" y="42"/>
                  </a:moveTo>
                  <a:cubicBezTo>
                    <a:pt x="254" y="42"/>
                    <a:pt x="269" y="84"/>
                    <a:pt x="270" y="122"/>
                  </a:cubicBezTo>
                  <a:cubicBezTo>
                    <a:pt x="257" y="122"/>
                    <a:pt x="131" y="122"/>
                    <a:pt x="117" y="122"/>
                  </a:cubicBezTo>
                  <a:cubicBezTo>
                    <a:pt x="120" y="94"/>
                    <a:pt x="137" y="42"/>
                    <a:pt x="196" y="42"/>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60" name="Freeform 73"/>
            <p:cNvSpPr>
              <a:spLocks/>
            </p:cNvSpPr>
            <p:nvPr/>
          </p:nvSpPr>
          <p:spPr bwMode="auto">
            <a:xfrm>
              <a:off x="8916988" y="523875"/>
              <a:ext cx="52388" cy="90488"/>
            </a:xfrm>
            <a:custGeom>
              <a:avLst/>
              <a:gdLst>
                <a:gd name="T0" fmla="*/ 71 w 298"/>
                <a:gd name="T1" fmla="*/ 0 h 519"/>
                <a:gd name="T2" fmla="*/ 71 w 298"/>
                <a:gd name="T3" fmla="*/ 121 h 519"/>
                <a:gd name="T4" fmla="*/ 0 w 298"/>
                <a:gd name="T5" fmla="*/ 121 h 519"/>
                <a:gd name="T6" fmla="*/ 0 w 298"/>
                <a:gd name="T7" fmla="*/ 168 h 519"/>
                <a:gd name="T8" fmla="*/ 71 w 298"/>
                <a:gd name="T9" fmla="*/ 168 h 519"/>
                <a:gd name="T10" fmla="*/ 71 w 298"/>
                <a:gd name="T11" fmla="*/ 407 h 519"/>
                <a:gd name="T12" fmla="*/ 218 w 298"/>
                <a:gd name="T13" fmla="*/ 519 h 519"/>
                <a:gd name="T14" fmla="*/ 281 w 298"/>
                <a:gd name="T15" fmla="*/ 512 h 519"/>
                <a:gd name="T16" fmla="*/ 287 w 298"/>
                <a:gd name="T17" fmla="*/ 511 h 519"/>
                <a:gd name="T18" fmla="*/ 287 w 298"/>
                <a:gd name="T19" fmla="*/ 463 h 519"/>
                <a:gd name="T20" fmla="*/ 278 w 298"/>
                <a:gd name="T21" fmla="*/ 465 h 519"/>
                <a:gd name="T22" fmla="*/ 246 w 298"/>
                <a:gd name="T23" fmla="*/ 468 h 519"/>
                <a:gd name="T24" fmla="*/ 178 w 298"/>
                <a:gd name="T25" fmla="*/ 394 h 519"/>
                <a:gd name="T26" fmla="*/ 178 w 298"/>
                <a:gd name="T27" fmla="*/ 168 h 519"/>
                <a:gd name="T28" fmla="*/ 298 w 298"/>
                <a:gd name="T29" fmla="*/ 168 h 519"/>
                <a:gd name="T30" fmla="*/ 298 w 298"/>
                <a:gd name="T31" fmla="*/ 121 h 519"/>
                <a:gd name="T32" fmla="*/ 178 w 298"/>
                <a:gd name="T33" fmla="*/ 121 h 519"/>
                <a:gd name="T34" fmla="*/ 178 w 298"/>
                <a:gd name="T35" fmla="*/ 0 h 519"/>
                <a:gd name="T36" fmla="*/ 71 w 298"/>
                <a:gd name="T37" fmla="*/ 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8" h="519">
                  <a:moveTo>
                    <a:pt x="71" y="0"/>
                  </a:moveTo>
                  <a:cubicBezTo>
                    <a:pt x="71" y="0"/>
                    <a:pt x="71" y="109"/>
                    <a:pt x="71" y="121"/>
                  </a:cubicBezTo>
                  <a:cubicBezTo>
                    <a:pt x="59" y="121"/>
                    <a:pt x="0" y="121"/>
                    <a:pt x="0" y="121"/>
                  </a:cubicBezTo>
                  <a:cubicBezTo>
                    <a:pt x="0" y="168"/>
                    <a:pt x="0" y="168"/>
                    <a:pt x="0" y="168"/>
                  </a:cubicBezTo>
                  <a:cubicBezTo>
                    <a:pt x="0" y="168"/>
                    <a:pt x="59" y="168"/>
                    <a:pt x="71" y="168"/>
                  </a:cubicBezTo>
                  <a:cubicBezTo>
                    <a:pt x="71" y="183"/>
                    <a:pt x="71" y="407"/>
                    <a:pt x="71" y="407"/>
                  </a:cubicBezTo>
                  <a:cubicBezTo>
                    <a:pt x="71" y="510"/>
                    <a:pt x="138" y="519"/>
                    <a:pt x="218" y="519"/>
                  </a:cubicBezTo>
                  <a:cubicBezTo>
                    <a:pt x="238" y="519"/>
                    <a:pt x="258" y="516"/>
                    <a:pt x="281" y="512"/>
                  </a:cubicBezTo>
                  <a:cubicBezTo>
                    <a:pt x="287" y="511"/>
                    <a:pt x="287" y="511"/>
                    <a:pt x="287" y="511"/>
                  </a:cubicBezTo>
                  <a:cubicBezTo>
                    <a:pt x="287" y="463"/>
                    <a:pt x="287" y="463"/>
                    <a:pt x="287" y="463"/>
                  </a:cubicBezTo>
                  <a:cubicBezTo>
                    <a:pt x="278" y="465"/>
                    <a:pt x="278" y="465"/>
                    <a:pt x="278" y="465"/>
                  </a:cubicBezTo>
                  <a:cubicBezTo>
                    <a:pt x="269" y="467"/>
                    <a:pt x="258" y="468"/>
                    <a:pt x="246" y="468"/>
                  </a:cubicBezTo>
                  <a:cubicBezTo>
                    <a:pt x="181" y="468"/>
                    <a:pt x="178" y="449"/>
                    <a:pt x="178" y="394"/>
                  </a:cubicBezTo>
                  <a:cubicBezTo>
                    <a:pt x="178" y="394"/>
                    <a:pt x="178" y="182"/>
                    <a:pt x="178" y="168"/>
                  </a:cubicBezTo>
                  <a:cubicBezTo>
                    <a:pt x="191" y="168"/>
                    <a:pt x="298" y="168"/>
                    <a:pt x="298" y="168"/>
                  </a:cubicBezTo>
                  <a:cubicBezTo>
                    <a:pt x="298" y="121"/>
                    <a:pt x="298" y="121"/>
                    <a:pt x="298" y="121"/>
                  </a:cubicBezTo>
                  <a:cubicBezTo>
                    <a:pt x="298" y="121"/>
                    <a:pt x="191" y="121"/>
                    <a:pt x="178" y="121"/>
                  </a:cubicBezTo>
                  <a:cubicBezTo>
                    <a:pt x="178" y="107"/>
                    <a:pt x="178" y="0"/>
                    <a:pt x="178" y="0"/>
                  </a:cubicBezTo>
                  <a:cubicBezTo>
                    <a:pt x="71" y="0"/>
                    <a:pt x="71" y="0"/>
                    <a:pt x="71" y="0"/>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sp>
          <p:nvSpPr>
            <p:cNvPr id="61" name="Freeform 74"/>
            <p:cNvSpPr>
              <a:spLocks/>
            </p:cNvSpPr>
            <p:nvPr/>
          </p:nvSpPr>
          <p:spPr bwMode="auto">
            <a:xfrm>
              <a:off x="8829675" y="546100"/>
              <a:ext cx="80963" cy="66675"/>
            </a:xfrm>
            <a:custGeom>
              <a:avLst/>
              <a:gdLst>
                <a:gd name="T0" fmla="*/ 363 w 473"/>
                <a:gd name="T1" fmla="*/ 127 h 389"/>
                <a:gd name="T2" fmla="*/ 473 w 473"/>
                <a:gd name="T3" fmla="*/ 0 h 389"/>
                <a:gd name="T4" fmla="*/ 360 w 473"/>
                <a:gd name="T5" fmla="*/ 0 h 389"/>
                <a:gd name="T6" fmla="*/ 256 w 473"/>
                <a:gd name="T7" fmla="*/ 120 h 389"/>
                <a:gd name="T8" fmla="*/ 164 w 473"/>
                <a:gd name="T9" fmla="*/ 0 h 389"/>
                <a:gd name="T10" fmla="*/ 0 w 473"/>
                <a:gd name="T11" fmla="*/ 0 h 389"/>
                <a:gd name="T12" fmla="*/ 0 w 473"/>
                <a:gd name="T13" fmla="*/ 31 h 389"/>
                <a:gd name="T14" fmla="*/ 7 w 473"/>
                <a:gd name="T15" fmla="*/ 31 h 389"/>
                <a:gd name="T16" fmla="*/ 110 w 473"/>
                <a:gd name="T17" fmla="*/ 90 h 389"/>
                <a:gd name="T18" fmla="*/ 177 w 473"/>
                <a:gd name="T19" fmla="*/ 179 h 389"/>
                <a:gd name="T20" fmla="*/ 68 w 473"/>
                <a:gd name="T21" fmla="*/ 306 h 389"/>
                <a:gd name="T22" fmla="*/ 181 w 473"/>
                <a:gd name="T23" fmla="*/ 306 h 389"/>
                <a:gd name="T24" fmla="*/ 230 w 473"/>
                <a:gd name="T25" fmla="*/ 249 h 389"/>
                <a:gd name="T26" fmla="*/ 335 w 473"/>
                <a:gd name="T27" fmla="*/ 389 h 389"/>
                <a:gd name="T28" fmla="*/ 462 w 473"/>
                <a:gd name="T29" fmla="*/ 389 h 389"/>
                <a:gd name="T30" fmla="*/ 261 w 473"/>
                <a:gd name="T31" fmla="*/ 127 h 389"/>
                <a:gd name="T32" fmla="*/ 363 w 473"/>
                <a:gd name="T33" fmla="*/ 127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3" h="389">
                  <a:moveTo>
                    <a:pt x="363" y="127"/>
                  </a:moveTo>
                  <a:cubicBezTo>
                    <a:pt x="473" y="0"/>
                    <a:pt x="473" y="0"/>
                    <a:pt x="473" y="0"/>
                  </a:cubicBezTo>
                  <a:cubicBezTo>
                    <a:pt x="360" y="0"/>
                    <a:pt x="360" y="0"/>
                    <a:pt x="360" y="0"/>
                  </a:cubicBezTo>
                  <a:cubicBezTo>
                    <a:pt x="256" y="120"/>
                    <a:pt x="256" y="120"/>
                    <a:pt x="256" y="120"/>
                  </a:cubicBezTo>
                  <a:cubicBezTo>
                    <a:pt x="164" y="0"/>
                    <a:pt x="164" y="0"/>
                    <a:pt x="164" y="0"/>
                  </a:cubicBezTo>
                  <a:cubicBezTo>
                    <a:pt x="0" y="0"/>
                    <a:pt x="0" y="0"/>
                    <a:pt x="0" y="0"/>
                  </a:cubicBezTo>
                  <a:cubicBezTo>
                    <a:pt x="0" y="31"/>
                    <a:pt x="0" y="31"/>
                    <a:pt x="0" y="31"/>
                  </a:cubicBezTo>
                  <a:cubicBezTo>
                    <a:pt x="7" y="31"/>
                    <a:pt x="7" y="31"/>
                    <a:pt x="7" y="31"/>
                  </a:cubicBezTo>
                  <a:cubicBezTo>
                    <a:pt x="63" y="35"/>
                    <a:pt x="76" y="45"/>
                    <a:pt x="110" y="90"/>
                  </a:cubicBezTo>
                  <a:cubicBezTo>
                    <a:pt x="177" y="179"/>
                    <a:pt x="177" y="179"/>
                    <a:pt x="177" y="179"/>
                  </a:cubicBezTo>
                  <a:cubicBezTo>
                    <a:pt x="68" y="306"/>
                    <a:pt x="68" y="306"/>
                    <a:pt x="68" y="306"/>
                  </a:cubicBezTo>
                  <a:cubicBezTo>
                    <a:pt x="181" y="306"/>
                    <a:pt x="181" y="306"/>
                    <a:pt x="181" y="306"/>
                  </a:cubicBezTo>
                  <a:cubicBezTo>
                    <a:pt x="230" y="249"/>
                    <a:pt x="230" y="249"/>
                    <a:pt x="230" y="249"/>
                  </a:cubicBezTo>
                  <a:cubicBezTo>
                    <a:pt x="335" y="389"/>
                    <a:pt x="335" y="389"/>
                    <a:pt x="335" y="389"/>
                  </a:cubicBezTo>
                  <a:cubicBezTo>
                    <a:pt x="462" y="389"/>
                    <a:pt x="462" y="389"/>
                    <a:pt x="462" y="389"/>
                  </a:cubicBezTo>
                  <a:cubicBezTo>
                    <a:pt x="261" y="127"/>
                    <a:pt x="261" y="127"/>
                    <a:pt x="261" y="127"/>
                  </a:cubicBezTo>
                  <a:cubicBezTo>
                    <a:pt x="363" y="127"/>
                    <a:pt x="363" y="127"/>
                    <a:pt x="363" y="127"/>
                  </a:cubicBezTo>
                </a:path>
              </a:pathLst>
            </a:custGeom>
            <a:solidFill>
              <a:schemeClr val="bg1"/>
            </a:solidFill>
            <a:ln>
              <a:noFill/>
            </a:ln>
          </p:spPr>
          <p:txBody>
            <a:bodyPr vert="horz" wrap="square" lIns="91440" tIns="45720" rIns="91440" bIns="45720" numCol="1" anchor="ctr" anchorCtr="0" compatLnSpc="1">
              <a:prstTxWarp prst="textNoShape">
                <a:avLst/>
              </a:prstTxWarp>
            </a:bodyPr>
            <a:lstStyle/>
            <a:p>
              <a:pPr lvl="0" algn="ctr"/>
              <a:endParaRPr lang="en-US" sz="1000" b="1">
                <a:solidFill>
                  <a:schemeClr val="bg1"/>
                </a:solidFill>
              </a:endParaRPr>
            </a:p>
          </p:txBody>
        </p:sp>
      </p:grpSp>
      <p:sp>
        <p:nvSpPr>
          <p:cNvPr id="62" name="Rectangle 61"/>
          <p:cNvSpPr/>
          <p:nvPr/>
        </p:nvSpPr>
        <p:spPr>
          <a:xfrm>
            <a:off x="1" y="2129971"/>
            <a:ext cx="4800599" cy="259805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6" name="TextBox 65"/>
          <p:cNvSpPr txBox="1"/>
          <p:nvPr/>
        </p:nvSpPr>
        <p:spPr>
          <a:xfrm>
            <a:off x="9525" y="6593443"/>
            <a:ext cx="325730" cy="246221"/>
          </a:xfrm>
          <a:prstGeom prst="rect">
            <a:avLst/>
          </a:prstGeom>
          <a:noFill/>
        </p:spPr>
        <p:txBody>
          <a:bodyPr wrap="none" rtlCol="0">
            <a:spAutoFit/>
          </a:bodyPr>
          <a:lstStyle/>
          <a:p>
            <a:pPr algn="l"/>
            <a:fld id="{111F478C-84AE-4601-9BE4-60468A3A6C06}" type="slidenum">
              <a:rPr lang="en-US" sz="1000" smtClean="0">
                <a:solidFill>
                  <a:schemeClr val="bg1">
                    <a:lumMod val="85000"/>
                  </a:schemeClr>
                </a:solidFill>
              </a:rPr>
              <a:pPr algn="l"/>
              <a:t>12</a:t>
            </a:fld>
            <a:endParaRPr lang="en-US" sz="1000" dirty="0">
              <a:solidFill>
                <a:schemeClr val="bg1">
                  <a:lumMod val="85000"/>
                </a:schemeClr>
              </a:solidFill>
            </a:endParaRPr>
          </a:p>
        </p:txBody>
      </p:sp>
      <p:sp>
        <p:nvSpPr>
          <p:cNvPr id="36" name="Title 13"/>
          <p:cNvSpPr txBox="1">
            <a:spLocks/>
          </p:cNvSpPr>
          <p:nvPr/>
        </p:nvSpPr>
        <p:spPr>
          <a:xfrm>
            <a:off x="457201" y="2477590"/>
            <a:ext cx="4219574" cy="1470025"/>
          </a:xfrm>
          <a:prstGeom prst="rect">
            <a:avLst/>
          </a:prstGeom>
        </p:spPr>
        <p:txBody>
          <a:body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800" b="1" i="0" u="none" strike="noStrike" kern="1200" cap="none" spc="0" normalizeH="0" baseline="0" noProof="0" dirty="0" smtClean="0">
                <a:ln>
                  <a:noFill/>
                </a:ln>
                <a:effectLst/>
                <a:uLnTx/>
                <a:uFillTx/>
                <a:latin typeface="+mj-lt"/>
                <a:ea typeface="+mj-ea"/>
                <a:cs typeface="+mj-cs"/>
              </a:rPr>
              <a:t>Product Details</a:t>
            </a:r>
            <a:endParaRPr kumimoji="0" lang="en-US" sz="4800" b="1" i="0" u="none" strike="noStrike" kern="1200"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345770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Product Component Overview</a:t>
            </a:r>
            <a:endParaRPr lang="en-US" dirty="0"/>
          </a:p>
        </p:txBody>
      </p:sp>
      <p:sp>
        <p:nvSpPr>
          <p:cNvPr id="13" name="Content Placeholder 12"/>
          <p:cNvSpPr>
            <a:spLocks noGrp="1"/>
          </p:cNvSpPr>
          <p:nvPr>
            <p:ph sz="half" idx="1"/>
          </p:nvPr>
        </p:nvSpPr>
        <p:spPr>
          <a:xfrm>
            <a:off x="457200" y="1600200"/>
            <a:ext cx="4884234" cy="4171142"/>
          </a:xfrm>
        </p:spPr>
        <p:txBody>
          <a:bodyPr/>
          <a:lstStyle/>
          <a:p>
            <a:r>
              <a:rPr lang="en-US" sz="1400" dirty="0" smtClean="0">
                <a:solidFill>
                  <a:schemeClr val="tx1"/>
                </a:solidFill>
              </a:rPr>
              <a:t>Block module, 5U</a:t>
            </a:r>
          </a:p>
          <a:p>
            <a:pPr lvl="1"/>
            <a:r>
              <a:rPr lang="en-US" sz="1400" dirty="0" smtClean="0">
                <a:solidFill>
                  <a:schemeClr val="tx1"/>
                </a:solidFill>
              </a:rPr>
              <a:t>32 x 8Gb FC, 32(8x4WL) 6Gb SAS</a:t>
            </a:r>
          </a:p>
          <a:p>
            <a:pPr lvl="1"/>
            <a:r>
              <a:rPr lang="en-US" sz="1400" dirty="0" smtClean="0">
                <a:solidFill>
                  <a:schemeClr val="tx1"/>
                </a:solidFill>
              </a:rPr>
              <a:t>2 x 8 cores, 256GB* cache</a:t>
            </a:r>
          </a:p>
          <a:p>
            <a:endParaRPr lang="en-US" sz="1400" dirty="0" smtClean="0">
              <a:solidFill>
                <a:schemeClr val="tx1"/>
              </a:solidFill>
            </a:endParaRPr>
          </a:p>
          <a:p>
            <a:r>
              <a:rPr lang="en-US" sz="1400" dirty="0" smtClean="0">
                <a:solidFill>
                  <a:schemeClr val="tx1"/>
                </a:solidFill>
              </a:rPr>
              <a:t>File module, 3U</a:t>
            </a:r>
          </a:p>
          <a:p>
            <a:pPr lvl="1"/>
            <a:r>
              <a:rPr lang="en-US" sz="1400" dirty="0">
                <a:solidFill>
                  <a:schemeClr val="tx1"/>
                </a:solidFill>
              </a:rPr>
              <a:t>6</a:t>
            </a:r>
            <a:r>
              <a:rPr lang="en-US" sz="1400" dirty="0" smtClean="0">
                <a:solidFill>
                  <a:schemeClr val="tx1"/>
                </a:solidFill>
              </a:rPr>
              <a:t> x 1GE, </a:t>
            </a:r>
            <a:r>
              <a:rPr lang="sv-SE" sz="1400" dirty="0">
                <a:solidFill>
                  <a:schemeClr val="tx1"/>
                </a:solidFill>
              </a:rPr>
              <a:t>4 x 10GE, 4 x 4Gb FC</a:t>
            </a:r>
            <a:endParaRPr lang="en-US" sz="1400" dirty="0" smtClean="0">
              <a:solidFill>
                <a:schemeClr val="tx1"/>
              </a:solidFill>
            </a:endParaRPr>
          </a:p>
          <a:p>
            <a:pPr lvl="1"/>
            <a:r>
              <a:rPr lang="en-US" sz="1400" dirty="0" smtClean="0">
                <a:solidFill>
                  <a:schemeClr val="tx1"/>
                </a:solidFill>
              </a:rPr>
              <a:t>NFS, CIFS, FC, iSCSI</a:t>
            </a:r>
          </a:p>
          <a:p>
            <a:endParaRPr lang="en-US" sz="1400" dirty="0" smtClean="0">
              <a:solidFill>
                <a:schemeClr val="tx1"/>
              </a:solidFill>
            </a:endParaRPr>
          </a:p>
          <a:p>
            <a:r>
              <a:rPr lang="en-US" sz="1400" dirty="0" smtClean="0">
                <a:solidFill>
                  <a:schemeClr val="tx1"/>
                </a:solidFill>
              </a:rPr>
              <a:t>Drive trays</a:t>
            </a:r>
          </a:p>
          <a:p>
            <a:pPr lvl="1"/>
            <a:r>
              <a:rPr lang="en-US" sz="1400" dirty="0" smtClean="0">
                <a:solidFill>
                  <a:schemeClr val="tx1"/>
                </a:solidFill>
              </a:rPr>
              <a:t>2U: 24 x 2.5” SAS 10K, 15K, SSD</a:t>
            </a:r>
          </a:p>
          <a:p>
            <a:pPr lvl="1"/>
            <a:r>
              <a:rPr lang="en-US" sz="1400" dirty="0" smtClean="0">
                <a:solidFill>
                  <a:schemeClr val="tx1"/>
                </a:solidFill>
              </a:rPr>
              <a:t>4U: 48 x 3.5” SAS 7.2K</a:t>
            </a:r>
          </a:p>
        </p:txBody>
      </p:sp>
      <p:sp>
        <p:nvSpPr>
          <p:cNvPr id="5" name="Text Placeholder 4"/>
          <p:cNvSpPr>
            <a:spLocks noGrp="1"/>
          </p:cNvSpPr>
          <p:nvPr>
            <p:ph type="body" idx="13"/>
          </p:nvPr>
        </p:nvSpPr>
        <p:spPr/>
        <p:txBody>
          <a:bodyPr/>
          <a:lstStyle/>
          <a:p>
            <a:r>
              <a:rPr lang="en-US" dirty="0" smtClean="0"/>
              <a:t>Modular components</a:t>
            </a:r>
          </a:p>
        </p:txBody>
      </p:sp>
      <p:pic>
        <p:nvPicPr>
          <p:cNvPr id="10" name="図 5" descr="ユニファイド_DF850.JPG"/>
          <p:cNvPicPr>
            <a:picLocks noChangeAspect="1"/>
          </p:cNvPicPr>
          <p:nvPr/>
        </p:nvPicPr>
        <p:blipFill>
          <a:blip r:embed="rId3" cstate="print"/>
          <a:stretch>
            <a:fillRect/>
          </a:stretch>
        </p:blipFill>
        <p:spPr>
          <a:xfrm>
            <a:off x="5783022" y="1490472"/>
            <a:ext cx="2308443" cy="1001861"/>
          </a:xfrm>
          <a:prstGeom prst="rect">
            <a:avLst/>
          </a:prstGeom>
        </p:spPr>
      </p:pic>
      <p:pic>
        <p:nvPicPr>
          <p:cNvPr id="11" name="図 5" descr="ユニファイド_DF850.JPG"/>
          <p:cNvPicPr>
            <a:picLocks noChangeAspect="1"/>
          </p:cNvPicPr>
          <p:nvPr/>
        </p:nvPicPr>
        <p:blipFill>
          <a:blip r:embed="rId3" cstate="print"/>
          <a:stretch>
            <a:fillRect/>
          </a:stretch>
        </p:blipFill>
        <p:spPr>
          <a:xfrm>
            <a:off x="5776031" y="3380763"/>
            <a:ext cx="2308443" cy="656544"/>
          </a:xfrm>
          <a:prstGeom prst="rect">
            <a:avLst/>
          </a:prstGeom>
        </p:spPr>
      </p:pic>
      <p:pic>
        <p:nvPicPr>
          <p:cNvPr id="14" name="図 5" descr="ユニファイド_DF850.JPG"/>
          <p:cNvPicPr>
            <a:picLocks noChangeAspect="1"/>
          </p:cNvPicPr>
          <p:nvPr/>
        </p:nvPicPr>
        <p:blipFill>
          <a:blip r:embed="rId3" cstate="print"/>
          <a:stretch>
            <a:fillRect/>
          </a:stretch>
        </p:blipFill>
        <p:spPr>
          <a:xfrm>
            <a:off x="5785818" y="5220573"/>
            <a:ext cx="2308443" cy="814714"/>
          </a:xfrm>
          <a:prstGeom prst="rect">
            <a:avLst/>
          </a:prstGeom>
        </p:spPr>
      </p:pic>
      <p:pic>
        <p:nvPicPr>
          <p:cNvPr id="17" name="図 5" descr="ユニファイド_DF850.JPG"/>
          <p:cNvPicPr>
            <a:picLocks noChangeAspect="1"/>
          </p:cNvPicPr>
          <p:nvPr/>
        </p:nvPicPr>
        <p:blipFill>
          <a:blip r:embed="rId3" cstate="print"/>
          <a:stretch>
            <a:fillRect/>
          </a:stretch>
        </p:blipFill>
        <p:spPr>
          <a:xfrm>
            <a:off x="5777429" y="4731391"/>
            <a:ext cx="2308443" cy="431440"/>
          </a:xfrm>
          <a:prstGeom prst="rect">
            <a:avLst/>
          </a:prstGeom>
        </p:spPr>
      </p:pic>
    </p:spTree>
    <p:extLst>
      <p:ext uri="{BB962C8B-B14F-4D97-AF65-F5344CB8AC3E}">
        <p14:creationId xmlns:p14="http://schemas.microsoft.com/office/powerpoint/2010/main" val="174812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Hardware Components </a:t>
            </a:r>
            <a:r>
              <a:rPr lang="en-US" dirty="0" smtClean="0"/>
              <a:t>and </a:t>
            </a:r>
            <a:r>
              <a:rPr lang="en-US" dirty="0"/>
              <a:t>Specifications</a:t>
            </a:r>
          </a:p>
        </p:txBody>
      </p:sp>
      <p:sp>
        <p:nvSpPr>
          <p:cNvPr id="37" name="Text Placeholder 36"/>
          <p:cNvSpPr>
            <a:spLocks noGrp="1"/>
          </p:cNvSpPr>
          <p:nvPr>
            <p:ph type="body" idx="13"/>
          </p:nvPr>
        </p:nvSpPr>
        <p:spPr>
          <a:xfrm>
            <a:off x="457200" y="981115"/>
            <a:ext cx="8229600" cy="369332"/>
          </a:xfrm>
        </p:spPr>
        <p:txBody>
          <a:bodyPr/>
          <a:lstStyle/>
          <a:p>
            <a:r>
              <a:rPr lang="en-US" dirty="0" smtClean="0"/>
              <a:t>Controller Chassis (CBX) Components</a:t>
            </a:r>
          </a:p>
        </p:txBody>
      </p:sp>
      <p:graphicFrame>
        <p:nvGraphicFramePr>
          <p:cNvPr id="19" name="Table 18"/>
          <p:cNvGraphicFramePr>
            <a:graphicFrameLocks noGrp="1"/>
          </p:cNvGraphicFramePr>
          <p:nvPr>
            <p:extLst>
              <p:ext uri="{D42A27DB-BD31-4B8C-83A1-F6EECF244321}">
                <p14:modId xmlns:p14="http://schemas.microsoft.com/office/powerpoint/2010/main" val="3050115704"/>
              </p:ext>
            </p:extLst>
          </p:nvPr>
        </p:nvGraphicFramePr>
        <p:xfrm>
          <a:off x="444132" y="3611880"/>
          <a:ext cx="8424588" cy="2804159"/>
        </p:xfrm>
        <a:graphic>
          <a:graphicData uri="http://schemas.openxmlformats.org/drawingml/2006/table">
            <a:tbl>
              <a:tblPr firstRow="1" bandRow="1">
                <a:effectLst>
                  <a:outerShdw blurRad="50800" dist="38100" dir="2700000" algn="tl" rotWithShape="0">
                    <a:prstClr val="black">
                      <a:alpha val="40000"/>
                    </a:prstClr>
                  </a:outerShdw>
                </a:effectLst>
              </a:tblPr>
              <a:tblGrid>
                <a:gridCol w="2192388"/>
                <a:gridCol w="1158240"/>
                <a:gridCol w="1439157"/>
                <a:gridCol w="3634803"/>
              </a:tblGrid>
              <a:tr h="138702">
                <a:tc>
                  <a:txBody>
                    <a:bodyPr/>
                    <a:lstStyle>
                      <a:lvl1pPr marL="0" algn="l" defTabSz="914400" rtl="0" eaLnBrk="1" latinLnBrk="0" hangingPunct="1">
                        <a:defRPr kumimoji="1" sz="1800" b="1" kern="1200">
                          <a:solidFill>
                            <a:schemeClr val="lt1"/>
                          </a:solidFill>
                          <a:latin typeface="Arial"/>
                        </a:defRPr>
                      </a:lvl1pPr>
                      <a:lvl2pPr marL="457200" algn="l" defTabSz="914400" rtl="0" eaLnBrk="1" latinLnBrk="0" hangingPunct="1">
                        <a:defRPr kumimoji="1" sz="1800" b="1" kern="1200">
                          <a:solidFill>
                            <a:schemeClr val="lt1"/>
                          </a:solidFill>
                          <a:latin typeface="Arial"/>
                        </a:defRPr>
                      </a:lvl2pPr>
                      <a:lvl3pPr marL="914400" algn="l" defTabSz="914400" rtl="0" eaLnBrk="1" latinLnBrk="0" hangingPunct="1">
                        <a:defRPr kumimoji="1" sz="1800" b="1" kern="1200">
                          <a:solidFill>
                            <a:schemeClr val="lt1"/>
                          </a:solidFill>
                          <a:latin typeface="Arial"/>
                        </a:defRPr>
                      </a:lvl3pPr>
                      <a:lvl4pPr marL="1371600" algn="l" defTabSz="914400" rtl="0" eaLnBrk="1" latinLnBrk="0" hangingPunct="1">
                        <a:defRPr kumimoji="1" sz="1800" b="1" kern="1200">
                          <a:solidFill>
                            <a:schemeClr val="lt1"/>
                          </a:solidFill>
                          <a:latin typeface="Arial"/>
                        </a:defRPr>
                      </a:lvl4pPr>
                      <a:lvl5pPr marL="1828800" algn="l" defTabSz="914400" rtl="0" eaLnBrk="1" latinLnBrk="0" hangingPunct="1">
                        <a:defRPr kumimoji="1" sz="1800" b="1" kern="1200">
                          <a:solidFill>
                            <a:schemeClr val="lt1"/>
                          </a:solidFill>
                          <a:latin typeface="Arial"/>
                        </a:defRPr>
                      </a:lvl5pPr>
                      <a:lvl6pPr marL="2286000" algn="l" defTabSz="914400" rtl="0" eaLnBrk="1" latinLnBrk="0" hangingPunct="1">
                        <a:defRPr kumimoji="1" sz="1800" b="1" kern="1200">
                          <a:solidFill>
                            <a:schemeClr val="lt1"/>
                          </a:solidFill>
                          <a:latin typeface="Arial"/>
                        </a:defRPr>
                      </a:lvl6pPr>
                      <a:lvl7pPr marL="2743200" algn="l" defTabSz="914400" rtl="0" eaLnBrk="1" latinLnBrk="0" hangingPunct="1">
                        <a:defRPr kumimoji="1" sz="1800" b="1" kern="1200">
                          <a:solidFill>
                            <a:schemeClr val="lt1"/>
                          </a:solidFill>
                          <a:latin typeface="Arial"/>
                        </a:defRPr>
                      </a:lvl7pPr>
                      <a:lvl8pPr marL="3200400" algn="l" defTabSz="914400" rtl="0" eaLnBrk="1" latinLnBrk="0" hangingPunct="1">
                        <a:defRPr kumimoji="1" sz="1800" b="1" kern="1200">
                          <a:solidFill>
                            <a:schemeClr val="lt1"/>
                          </a:solidFill>
                          <a:latin typeface="Arial"/>
                        </a:defRPr>
                      </a:lvl8pPr>
                      <a:lvl9pPr marL="3657600" algn="l" defTabSz="914400" rtl="0" eaLnBrk="1" latinLnBrk="0" hangingPunct="1">
                        <a:defRPr kumimoji="1" sz="1800" b="1" kern="1200">
                          <a:solidFill>
                            <a:schemeClr val="lt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lt1"/>
                          </a:solidFill>
                          <a:latin typeface="+mn-lt"/>
                          <a:ea typeface="+mn-ea"/>
                          <a:cs typeface="+mn-cs"/>
                        </a:rPr>
                        <a:t>Item</a:t>
                      </a:r>
                      <a:r>
                        <a:rPr lang="en-US" sz="1600" b="1" kern="1200" baseline="0" dirty="0" smtClean="0">
                          <a:solidFill>
                            <a:schemeClr val="lt1"/>
                          </a:solidFill>
                          <a:latin typeface="+mn-lt"/>
                          <a:ea typeface="+mn-ea"/>
                          <a:cs typeface="+mn-cs"/>
                        </a:rPr>
                        <a:t> Description</a:t>
                      </a:r>
                      <a:endParaRPr lang="en-US" sz="1600" b="1" kern="1200" dirty="0">
                        <a:solidFill>
                          <a:schemeClr val="lt1"/>
                        </a:solidFill>
                        <a:latin typeface="+mn-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3B2"/>
                    </a:solidFill>
                  </a:tcPr>
                </a:tc>
                <a:tc>
                  <a:txBody>
                    <a:bodyPr/>
                    <a:lstStyle>
                      <a:lvl1pPr marL="0" algn="l" defTabSz="914400" rtl="0" eaLnBrk="1" latinLnBrk="0" hangingPunct="1">
                        <a:defRPr kumimoji="1" sz="1800" b="1" kern="1200">
                          <a:solidFill>
                            <a:schemeClr val="lt1"/>
                          </a:solidFill>
                          <a:latin typeface="Arial"/>
                        </a:defRPr>
                      </a:lvl1pPr>
                      <a:lvl2pPr marL="457200" algn="l" defTabSz="914400" rtl="0" eaLnBrk="1" latinLnBrk="0" hangingPunct="1">
                        <a:defRPr kumimoji="1" sz="1800" b="1" kern="1200">
                          <a:solidFill>
                            <a:schemeClr val="lt1"/>
                          </a:solidFill>
                          <a:latin typeface="Arial"/>
                        </a:defRPr>
                      </a:lvl2pPr>
                      <a:lvl3pPr marL="914400" algn="l" defTabSz="914400" rtl="0" eaLnBrk="1" latinLnBrk="0" hangingPunct="1">
                        <a:defRPr kumimoji="1" sz="1800" b="1" kern="1200">
                          <a:solidFill>
                            <a:schemeClr val="lt1"/>
                          </a:solidFill>
                          <a:latin typeface="Arial"/>
                        </a:defRPr>
                      </a:lvl3pPr>
                      <a:lvl4pPr marL="1371600" algn="l" defTabSz="914400" rtl="0" eaLnBrk="1" latinLnBrk="0" hangingPunct="1">
                        <a:defRPr kumimoji="1" sz="1800" b="1" kern="1200">
                          <a:solidFill>
                            <a:schemeClr val="lt1"/>
                          </a:solidFill>
                          <a:latin typeface="Arial"/>
                        </a:defRPr>
                      </a:lvl4pPr>
                      <a:lvl5pPr marL="1828800" algn="l" defTabSz="914400" rtl="0" eaLnBrk="1" latinLnBrk="0" hangingPunct="1">
                        <a:defRPr kumimoji="1" sz="1800" b="1" kern="1200">
                          <a:solidFill>
                            <a:schemeClr val="lt1"/>
                          </a:solidFill>
                          <a:latin typeface="Arial"/>
                        </a:defRPr>
                      </a:lvl5pPr>
                      <a:lvl6pPr marL="2286000" algn="l" defTabSz="914400" rtl="0" eaLnBrk="1" latinLnBrk="0" hangingPunct="1">
                        <a:defRPr kumimoji="1" sz="1800" b="1" kern="1200">
                          <a:solidFill>
                            <a:schemeClr val="lt1"/>
                          </a:solidFill>
                          <a:latin typeface="Arial"/>
                        </a:defRPr>
                      </a:lvl6pPr>
                      <a:lvl7pPr marL="2743200" algn="l" defTabSz="914400" rtl="0" eaLnBrk="1" latinLnBrk="0" hangingPunct="1">
                        <a:defRPr kumimoji="1" sz="1800" b="1" kern="1200">
                          <a:solidFill>
                            <a:schemeClr val="lt1"/>
                          </a:solidFill>
                          <a:latin typeface="Arial"/>
                        </a:defRPr>
                      </a:lvl7pPr>
                      <a:lvl8pPr marL="3200400" algn="l" defTabSz="914400" rtl="0" eaLnBrk="1" latinLnBrk="0" hangingPunct="1">
                        <a:defRPr kumimoji="1" sz="1800" b="1" kern="1200">
                          <a:solidFill>
                            <a:schemeClr val="lt1"/>
                          </a:solidFill>
                          <a:latin typeface="Arial"/>
                        </a:defRPr>
                      </a:lvl8pPr>
                      <a:lvl9pPr marL="3657600" algn="l" defTabSz="914400" rtl="0" eaLnBrk="1" latinLnBrk="0" hangingPunct="1">
                        <a:defRPr kumimoji="1" sz="1800" b="1" kern="1200">
                          <a:solidFill>
                            <a:schemeClr val="lt1"/>
                          </a:solidFill>
                          <a:latin typeface="Arial"/>
                        </a:defRPr>
                      </a:lvl9pPr>
                    </a:lstStyle>
                    <a:p>
                      <a:pPr algn="ctr"/>
                      <a:r>
                        <a:rPr lang="en-US" sz="1600" dirty="0" smtClean="0">
                          <a:solidFill>
                            <a:schemeClr val="bg1"/>
                          </a:solidFill>
                        </a:rPr>
                        <a:t>  Name</a:t>
                      </a:r>
                      <a:endParaRPr lang="en-US" sz="1600" dirty="0">
                        <a:solidFill>
                          <a:schemeClr val="bg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3B2"/>
                    </a:solidFill>
                  </a:tcPr>
                </a:tc>
                <a:tc>
                  <a:txBody>
                    <a:bodyPr/>
                    <a:lstStyle>
                      <a:lvl1pPr marL="0" algn="l" defTabSz="914400" rtl="0" eaLnBrk="1" latinLnBrk="0" hangingPunct="1">
                        <a:defRPr kumimoji="1" sz="1800" b="1" kern="1200">
                          <a:solidFill>
                            <a:schemeClr val="lt1"/>
                          </a:solidFill>
                          <a:latin typeface="Arial"/>
                        </a:defRPr>
                      </a:lvl1pPr>
                      <a:lvl2pPr marL="457200" algn="l" defTabSz="914400" rtl="0" eaLnBrk="1" latinLnBrk="0" hangingPunct="1">
                        <a:defRPr kumimoji="1" sz="1800" b="1" kern="1200">
                          <a:solidFill>
                            <a:schemeClr val="lt1"/>
                          </a:solidFill>
                          <a:latin typeface="Arial"/>
                        </a:defRPr>
                      </a:lvl2pPr>
                      <a:lvl3pPr marL="914400" algn="l" defTabSz="914400" rtl="0" eaLnBrk="1" latinLnBrk="0" hangingPunct="1">
                        <a:defRPr kumimoji="1" sz="1800" b="1" kern="1200">
                          <a:solidFill>
                            <a:schemeClr val="lt1"/>
                          </a:solidFill>
                          <a:latin typeface="Arial"/>
                        </a:defRPr>
                      </a:lvl3pPr>
                      <a:lvl4pPr marL="1371600" algn="l" defTabSz="914400" rtl="0" eaLnBrk="1" latinLnBrk="0" hangingPunct="1">
                        <a:defRPr kumimoji="1" sz="1800" b="1" kern="1200">
                          <a:solidFill>
                            <a:schemeClr val="lt1"/>
                          </a:solidFill>
                          <a:latin typeface="Arial"/>
                        </a:defRPr>
                      </a:lvl4pPr>
                      <a:lvl5pPr marL="1828800" algn="l" defTabSz="914400" rtl="0" eaLnBrk="1" latinLnBrk="0" hangingPunct="1">
                        <a:defRPr kumimoji="1" sz="1800" b="1" kern="1200">
                          <a:solidFill>
                            <a:schemeClr val="lt1"/>
                          </a:solidFill>
                          <a:latin typeface="Arial"/>
                        </a:defRPr>
                      </a:lvl5pPr>
                      <a:lvl6pPr marL="2286000" algn="l" defTabSz="914400" rtl="0" eaLnBrk="1" latinLnBrk="0" hangingPunct="1">
                        <a:defRPr kumimoji="1" sz="1800" b="1" kern="1200">
                          <a:solidFill>
                            <a:schemeClr val="lt1"/>
                          </a:solidFill>
                          <a:latin typeface="Arial"/>
                        </a:defRPr>
                      </a:lvl6pPr>
                      <a:lvl7pPr marL="2743200" algn="l" defTabSz="914400" rtl="0" eaLnBrk="1" latinLnBrk="0" hangingPunct="1">
                        <a:defRPr kumimoji="1" sz="1800" b="1" kern="1200">
                          <a:solidFill>
                            <a:schemeClr val="lt1"/>
                          </a:solidFill>
                          <a:latin typeface="Arial"/>
                        </a:defRPr>
                      </a:lvl7pPr>
                      <a:lvl8pPr marL="3200400" algn="l" defTabSz="914400" rtl="0" eaLnBrk="1" latinLnBrk="0" hangingPunct="1">
                        <a:defRPr kumimoji="1" sz="1800" b="1" kern="1200">
                          <a:solidFill>
                            <a:schemeClr val="lt1"/>
                          </a:solidFill>
                          <a:latin typeface="Arial"/>
                        </a:defRPr>
                      </a:lvl8pPr>
                      <a:lvl9pPr marL="3657600" algn="l" defTabSz="914400" rtl="0" eaLnBrk="1" latinLnBrk="0" hangingPunct="1">
                        <a:defRPr kumimoji="1" sz="1800" b="1" kern="1200">
                          <a:solidFill>
                            <a:schemeClr val="lt1"/>
                          </a:solidFill>
                          <a:latin typeface="Arial"/>
                        </a:defRPr>
                      </a:lvl9pPr>
                    </a:lstStyle>
                    <a:p>
                      <a:pPr algn="ctr"/>
                      <a:r>
                        <a:rPr lang="en-US" sz="1600" dirty="0" smtClean="0">
                          <a:solidFill>
                            <a:schemeClr val="bg1"/>
                          </a:solidFill>
                        </a:rPr>
                        <a:t>Qty per CBX</a:t>
                      </a:r>
                      <a:endParaRPr lang="en-US" sz="1600" dirty="0">
                        <a:solidFill>
                          <a:schemeClr val="bg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3B2"/>
                    </a:solidFill>
                  </a:tcPr>
                </a:tc>
                <a:tc>
                  <a:txBody>
                    <a:bodyPr/>
                    <a:lstStyle>
                      <a:lvl1pPr marL="0" algn="l" defTabSz="914400" rtl="0" eaLnBrk="1" latinLnBrk="0" hangingPunct="1">
                        <a:defRPr kumimoji="1" sz="1800" b="1" kern="1200">
                          <a:solidFill>
                            <a:schemeClr val="lt1"/>
                          </a:solidFill>
                          <a:latin typeface="Arial"/>
                        </a:defRPr>
                      </a:lvl1pPr>
                      <a:lvl2pPr marL="457200" algn="l" defTabSz="914400" rtl="0" eaLnBrk="1" latinLnBrk="0" hangingPunct="1">
                        <a:defRPr kumimoji="1" sz="1800" b="1" kern="1200">
                          <a:solidFill>
                            <a:schemeClr val="lt1"/>
                          </a:solidFill>
                          <a:latin typeface="Arial"/>
                        </a:defRPr>
                      </a:lvl2pPr>
                      <a:lvl3pPr marL="914400" algn="l" defTabSz="914400" rtl="0" eaLnBrk="1" latinLnBrk="0" hangingPunct="1">
                        <a:defRPr kumimoji="1" sz="1800" b="1" kern="1200">
                          <a:solidFill>
                            <a:schemeClr val="lt1"/>
                          </a:solidFill>
                          <a:latin typeface="Arial"/>
                        </a:defRPr>
                      </a:lvl3pPr>
                      <a:lvl4pPr marL="1371600" algn="l" defTabSz="914400" rtl="0" eaLnBrk="1" latinLnBrk="0" hangingPunct="1">
                        <a:defRPr kumimoji="1" sz="1800" b="1" kern="1200">
                          <a:solidFill>
                            <a:schemeClr val="lt1"/>
                          </a:solidFill>
                          <a:latin typeface="Arial"/>
                        </a:defRPr>
                      </a:lvl4pPr>
                      <a:lvl5pPr marL="1828800" algn="l" defTabSz="914400" rtl="0" eaLnBrk="1" latinLnBrk="0" hangingPunct="1">
                        <a:defRPr kumimoji="1" sz="1800" b="1" kern="1200">
                          <a:solidFill>
                            <a:schemeClr val="lt1"/>
                          </a:solidFill>
                          <a:latin typeface="Arial"/>
                        </a:defRPr>
                      </a:lvl5pPr>
                      <a:lvl6pPr marL="2286000" algn="l" defTabSz="914400" rtl="0" eaLnBrk="1" latinLnBrk="0" hangingPunct="1">
                        <a:defRPr kumimoji="1" sz="1800" b="1" kern="1200">
                          <a:solidFill>
                            <a:schemeClr val="lt1"/>
                          </a:solidFill>
                          <a:latin typeface="Arial"/>
                        </a:defRPr>
                      </a:lvl6pPr>
                      <a:lvl7pPr marL="2743200" algn="l" defTabSz="914400" rtl="0" eaLnBrk="1" latinLnBrk="0" hangingPunct="1">
                        <a:defRPr kumimoji="1" sz="1800" b="1" kern="1200">
                          <a:solidFill>
                            <a:schemeClr val="lt1"/>
                          </a:solidFill>
                          <a:latin typeface="Arial"/>
                        </a:defRPr>
                      </a:lvl7pPr>
                      <a:lvl8pPr marL="3200400" algn="l" defTabSz="914400" rtl="0" eaLnBrk="1" latinLnBrk="0" hangingPunct="1">
                        <a:defRPr kumimoji="1" sz="1800" b="1" kern="1200">
                          <a:solidFill>
                            <a:schemeClr val="lt1"/>
                          </a:solidFill>
                          <a:latin typeface="Arial"/>
                        </a:defRPr>
                      </a:lvl8pPr>
                      <a:lvl9pPr marL="3657600" algn="l" defTabSz="914400" rtl="0" eaLnBrk="1" latinLnBrk="0" hangingPunct="1">
                        <a:defRPr kumimoji="1" sz="1800" b="1" kern="1200">
                          <a:solidFill>
                            <a:schemeClr val="lt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solidFill>
                        </a:rPr>
                        <a:t>Contents</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3B2"/>
                    </a:solidFill>
                  </a:tcPr>
                </a:tc>
              </a:tr>
              <a:tr h="145007">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r>
                        <a:rPr lang="en-US" sz="1400" dirty="0" smtClean="0"/>
                        <a:t>Controller Module</a:t>
                      </a:r>
                      <a:endParaRPr lang="en-US"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CTL</a:t>
                      </a:r>
                      <a:endParaRPr lang="en-US"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2</a:t>
                      </a:r>
                      <a:endParaRPr lang="en-US"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marL="285750" indent="-285750">
                        <a:buClr>
                          <a:schemeClr val="accent2"/>
                        </a:buClr>
                        <a:buFont typeface="Wingdings" pitchFamily="2" charset="2"/>
                        <a:buChar char="§"/>
                      </a:pPr>
                      <a:r>
                        <a:rPr lang="en-US" sz="1400" dirty="0" smtClean="0"/>
                        <a:t>Main, MPB,</a:t>
                      </a:r>
                      <a:r>
                        <a:rPr lang="en-US" sz="1400" baseline="0" dirty="0" smtClean="0"/>
                        <a:t> Host/Backend Interfaces</a:t>
                      </a:r>
                      <a:endParaRPr lang="en-US"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r>
              <a:tr h="214358">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r>
                        <a:rPr lang="en-US" sz="1400" dirty="0" smtClean="0"/>
                        <a:t>Main </a:t>
                      </a:r>
                      <a:r>
                        <a:rPr lang="en-US" sz="1400" baseline="0" dirty="0" smtClean="0"/>
                        <a:t>Module</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2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Main</a:t>
                      </a:r>
                      <a:r>
                        <a:rPr lang="en-US" sz="1400" baseline="0" dirty="0" smtClean="0"/>
                        <a:t> </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2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2</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2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marL="285750" indent="-285750">
                        <a:buClr>
                          <a:schemeClr val="accent2"/>
                        </a:buClr>
                        <a:buFont typeface="Wingdings" pitchFamily="2" charset="2"/>
                        <a:buChar char="§"/>
                      </a:pPr>
                      <a:r>
                        <a:rPr lang="en-US" sz="1400" baseline="0" dirty="0" smtClean="0"/>
                        <a:t>ASICs, Cache DIMMs, Cache Flash Memory, Flash Battery</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20000"/>
                      </a:srgbClr>
                    </a:solidFill>
                  </a:tcPr>
                </a:tc>
              </a:tr>
              <a:tr h="145007">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r>
                        <a:rPr lang="en-US" sz="1400" dirty="0" smtClean="0"/>
                        <a:t>Microprocessor</a:t>
                      </a:r>
                      <a:r>
                        <a:rPr lang="en-US" sz="1400" baseline="0" dirty="0" smtClean="0"/>
                        <a:t> Module</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MPB</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2</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marL="285750" indent="-285750">
                        <a:buClr>
                          <a:schemeClr val="accent2"/>
                        </a:buClr>
                        <a:buFont typeface="Wingdings" pitchFamily="2" charset="2"/>
                        <a:buChar char="§"/>
                      </a:pPr>
                      <a:r>
                        <a:rPr lang="en-US" sz="1400" baseline="0" dirty="0" smtClean="0"/>
                        <a:t>CPU and CPU cache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r>
              <a:tr h="214358">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r>
                        <a:rPr lang="en-US" sz="1400" dirty="0" smtClean="0"/>
                        <a:t>Host I/O Interface</a:t>
                      </a:r>
                      <a:r>
                        <a:rPr lang="en-US" sz="1400" baseline="0" dirty="0" smtClean="0"/>
                        <a:t>s</a:t>
                      </a:r>
                    </a:p>
                    <a:p>
                      <a:r>
                        <a:rPr lang="en-US" sz="1400" baseline="0" dirty="0" smtClean="0">
                          <a:solidFill>
                            <a:schemeClr val="tx1"/>
                          </a:solidFill>
                        </a:rPr>
                        <a:t>Back end I/O Interfaces</a:t>
                      </a:r>
                      <a:endParaRPr lang="en-US" sz="1400" dirty="0">
                        <a:solidFill>
                          <a:schemeClr val="tx1"/>
                        </a:solidFill>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CHB</a:t>
                      </a:r>
                    </a:p>
                    <a:p>
                      <a:pPr algn="ctr"/>
                      <a:r>
                        <a:rPr lang="en-US" sz="1400" dirty="0" smtClean="0"/>
                        <a:t>DKB</a:t>
                      </a:r>
                      <a:endParaRPr lang="en-US" sz="14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2</a:t>
                      </a:r>
                      <a:r>
                        <a:rPr lang="en-US" sz="1400" baseline="0" dirty="0" smtClean="0"/>
                        <a:t> – 12</a:t>
                      </a:r>
                    </a:p>
                    <a:p>
                      <a:pPr algn="ctr"/>
                      <a:r>
                        <a:rPr lang="en-US" sz="1400" baseline="0" dirty="0" smtClean="0"/>
                        <a:t>0 - 4</a:t>
                      </a:r>
                      <a:endParaRPr lang="en-US" sz="14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marL="285750" indent="-285750">
                        <a:buClr>
                          <a:schemeClr val="accent2"/>
                        </a:buClr>
                        <a:buFont typeface="Wingdings" pitchFamily="2" charset="2"/>
                        <a:buChar char="§"/>
                      </a:pPr>
                      <a:r>
                        <a:rPr lang="en-US" sz="1400" baseline="0" dirty="0" smtClean="0"/>
                        <a:t>8Gbps FC, 10Gbps (future)</a:t>
                      </a:r>
                    </a:p>
                    <a:p>
                      <a:pPr marL="285750" indent="-285750">
                        <a:buClr>
                          <a:schemeClr val="accent2"/>
                        </a:buClr>
                        <a:buFont typeface="Wingdings" pitchFamily="2" charset="2"/>
                        <a:buChar char="§"/>
                      </a:pPr>
                      <a:r>
                        <a:rPr lang="en-US" sz="1400" baseline="0" dirty="0" smtClean="0"/>
                        <a:t>6Gbps SAS </a:t>
                      </a:r>
                      <a:endParaRPr lang="en-US" sz="14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73B2">
                        <a:tint val="40000"/>
                      </a:srgbClr>
                    </a:solidFill>
                  </a:tcPr>
                </a:tc>
              </a:tr>
              <a:tr h="138702">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r>
                        <a:rPr lang="en-US" sz="1400" dirty="0" smtClean="0"/>
                        <a:t>Switching Power Supply</a:t>
                      </a:r>
                      <a:endParaRPr lang="en-US" sz="1400" dirty="0">
                        <a:solidFill>
                          <a:srgbClr val="C00000"/>
                        </a:solidFill>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SWPS</a:t>
                      </a:r>
                      <a:endParaRPr lang="en-US" sz="14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algn="ctr"/>
                      <a:r>
                        <a:rPr lang="en-US" sz="1400" dirty="0" smtClean="0"/>
                        <a:t>2</a:t>
                      </a:r>
                      <a:endParaRPr lang="en-US" sz="14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73B2">
                        <a:tint val="40000"/>
                      </a:srgbClr>
                    </a:solidFill>
                  </a:tcPr>
                </a:tc>
                <a:tc>
                  <a:txBody>
                    <a:bodyPr/>
                    <a:lstStyle>
                      <a:lvl1pPr marL="0" algn="l" defTabSz="914400" rtl="0" eaLnBrk="1" latinLnBrk="0" hangingPunct="1">
                        <a:defRPr kumimoji="1" sz="1800" kern="1200">
                          <a:solidFill>
                            <a:schemeClr val="dk1"/>
                          </a:solidFill>
                          <a:latin typeface="Arial"/>
                        </a:defRPr>
                      </a:lvl1pPr>
                      <a:lvl2pPr marL="457200" algn="l" defTabSz="914400" rtl="0" eaLnBrk="1" latinLnBrk="0" hangingPunct="1">
                        <a:defRPr kumimoji="1" sz="1800" kern="1200">
                          <a:solidFill>
                            <a:schemeClr val="dk1"/>
                          </a:solidFill>
                          <a:latin typeface="Arial"/>
                        </a:defRPr>
                      </a:lvl2pPr>
                      <a:lvl3pPr marL="914400" algn="l" defTabSz="914400" rtl="0" eaLnBrk="1" latinLnBrk="0" hangingPunct="1">
                        <a:defRPr kumimoji="1" sz="1800" kern="1200">
                          <a:solidFill>
                            <a:schemeClr val="dk1"/>
                          </a:solidFill>
                          <a:latin typeface="Arial"/>
                        </a:defRPr>
                      </a:lvl3pPr>
                      <a:lvl4pPr marL="1371600" algn="l" defTabSz="914400" rtl="0" eaLnBrk="1" latinLnBrk="0" hangingPunct="1">
                        <a:defRPr kumimoji="1" sz="1800" kern="1200">
                          <a:solidFill>
                            <a:schemeClr val="dk1"/>
                          </a:solidFill>
                          <a:latin typeface="Arial"/>
                        </a:defRPr>
                      </a:lvl4pPr>
                      <a:lvl5pPr marL="1828800" algn="l" defTabSz="914400" rtl="0" eaLnBrk="1" latinLnBrk="0" hangingPunct="1">
                        <a:defRPr kumimoji="1" sz="1800" kern="1200">
                          <a:solidFill>
                            <a:schemeClr val="dk1"/>
                          </a:solidFill>
                          <a:latin typeface="Arial"/>
                        </a:defRPr>
                      </a:lvl5pPr>
                      <a:lvl6pPr marL="2286000" algn="l" defTabSz="914400" rtl="0" eaLnBrk="1" latinLnBrk="0" hangingPunct="1">
                        <a:defRPr kumimoji="1" sz="1800" kern="1200">
                          <a:solidFill>
                            <a:schemeClr val="dk1"/>
                          </a:solidFill>
                          <a:latin typeface="Arial"/>
                        </a:defRPr>
                      </a:lvl6pPr>
                      <a:lvl7pPr marL="2743200" algn="l" defTabSz="914400" rtl="0" eaLnBrk="1" latinLnBrk="0" hangingPunct="1">
                        <a:defRPr kumimoji="1" sz="1800" kern="1200">
                          <a:solidFill>
                            <a:schemeClr val="dk1"/>
                          </a:solidFill>
                          <a:latin typeface="Arial"/>
                        </a:defRPr>
                      </a:lvl7pPr>
                      <a:lvl8pPr marL="3200400" algn="l" defTabSz="914400" rtl="0" eaLnBrk="1" latinLnBrk="0" hangingPunct="1">
                        <a:defRPr kumimoji="1" sz="1800" kern="1200">
                          <a:solidFill>
                            <a:schemeClr val="dk1"/>
                          </a:solidFill>
                          <a:latin typeface="Arial"/>
                        </a:defRPr>
                      </a:lvl8pPr>
                      <a:lvl9pPr marL="3657600" algn="l" defTabSz="914400" rtl="0" eaLnBrk="1" latinLnBrk="0" hangingPunct="1">
                        <a:defRPr kumimoji="1" sz="1800" kern="1200">
                          <a:solidFill>
                            <a:schemeClr val="dk1"/>
                          </a:solidFill>
                          <a:latin typeface="Arial"/>
                        </a:defRPr>
                      </a:lvl9pPr>
                    </a:lstStyle>
                    <a:p>
                      <a:pPr marL="285750" indent="-285750">
                        <a:buClr>
                          <a:schemeClr val="accent2"/>
                        </a:buClr>
                        <a:buFont typeface="Wingdings" pitchFamily="2" charset="2"/>
                        <a:buChar char="§"/>
                      </a:pPr>
                      <a:r>
                        <a:rPr lang="en-US" sz="1400" baseline="0" dirty="0" smtClean="0"/>
                        <a:t>Redundant Power Supplies and Fans</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73B2">
                        <a:tint val="40000"/>
                      </a:srgbClr>
                    </a:solidFill>
                  </a:tcPr>
                </a:tc>
              </a:tr>
              <a:tr h="214358">
                <a:tc>
                  <a:txBody>
                    <a:bodyPr/>
                    <a:lstStyle/>
                    <a:p>
                      <a:r>
                        <a:rPr lang="en-US" sz="1400" dirty="0" smtClean="0">
                          <a:solidFill>
                            <a:schemeClr val="tx1"/>
                          </a:solidFill>
                        </a:rPr>
                        <a:t>Service Processor</a:t>
                      </a:r>
                      <a:endParaRPr lang="en-US" sz="1400" dirty="0">
                        <a:solidFill>
                          <a:schemeClr val="tx1"/>
                        </a:solidFill>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p>
                      <a:pPr algn="ctr"/>
                      <a:r>
                        <a:rPr lang="en-US" sz="1400" dirty="0" smtClean="0"/>
                        <a:t>SVP</a:t>
                      </a:r>
                      <a:endParaRPr lang="en-US" sz="14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p>
                      <a:pPr algn="ctr"/>
                      <a:r>
                        <a:rPr lang="en-US" sz="1400" dirty="0" smtClean="0"/>
                        <a:t>1</a:t>
                      </a:r>
                      <a:endParaRPr lang="en-US" sz="14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c>
                  <a:txBody>
                    <a:bodyPr/>
                    <a:lstStyle/>
                    <a:p>
                      <a:pPr marL="285750" indent="-285750">
                        <a:buClr>
                          <a:schemeClr val="accent2"/>
                        </a:buClr>
                        <a:buFont typeface="Wingdings" pitchFamily="2" charset="2"/>
                        <a:buChar char="§"/>
                      </a:pPr>
                      <a:r>
                        <a:rPr lang="en-US" sz="1400" dirty="0" smtClean="0"/>
                        <a:t>Service CPU and  Maintenance LAN interfaces</a:t>
                      </a:r>
                      <a:endParaRPr lang="en-US" sz="14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0073B2">
                        <a:tint val="40000"/>
                      </a:srgbClr>
                    </a:solidFill>
                  </a:tcPr>
                </a:tc>
              </a:tr>
            </a:tbl>
          </a:graphicData>
        </a:graphic>
      </p:graphicFrame>
      <p:pic>
        <p:nvPicPr>
          <p:cNvPr id="22" name="図 7"/>
          <p:cNvPicPr/>
          <p:nvPr/>
        </p:nvPicPr>
        <p:blipFill>
          <a:blip r:embed="rId3" cstate="print">
            <a:duotone>
              <a:schemeClr val="bg2">
                <a:shade val="45000"/>
                <a:satMod val="135000"/>
              </a:schemeClr>
              <a:prstClr val="white"/>
            </a:duotone>
          </a:blip>
          <a:srcRect/>
          <a:stretch>
            <a:fillRect/>
          </a:stretch>
        </p:blipFill>
        <p:spPr bwMode="auto">
          <a:xfrm>
            <a:off x="6216016" y="1651635"/>
            <a:ext cx="2404501" cy="1454851"/>
          </a:xfrm>
          <a:prstGeom prst="rect">
            <a:avLst/>
          </a:prstGeom>
          <a:noFill/>
          <a:ln w="9525">
            <a:noFill/>
            <a:miter lim="800000"/>
            <a:headEnd/>
            <a:tailEnd/>
          </a:ln>
        </p:spPr>
      </p:pic>
      <p:sp>
        <p:nvSpPr>
          <p:cNvPr id="24" name="Text Box 11"/>
          <p:cNvSpPr txBox="1">
            <a:spLocks noChangeArrowheads="1"/>
          </p:cNvSpPr>
          <p:nvPr/>
        </p:nvSpPr>
        <p:spPr bwMode="auto">
          <a:xfrm>
            <a:off x="6688454" y="3160089"/>
            <a:ext cx="1397521" cy="276999"/>
          </a:xfrm>
          <a:prstGeom prst="rect">
            <a:avLst/>
          </a:prstGeom>
          <a:noFill/>
          <a:ln w="9525">
            <a:noFill/>
            <a:miter lim="800000"/>
            <a:headEnd/>
            <a:tailEnd/>
          </a:ln>
        </p:spPr>
        <p:txBody>
          <a:bodyPr wrap="square">
            <a:spAutoFit/>
          </a:bodyPr>
          <a:lstStyle/>
          <a:p>
            <a:pPr algn="ctr" fontAlgn="base">
              <a:spcBef>
                <a:spcPct val="0"/>
              </a:spcBef>
              <a:spcAft>
                <a:spcPct val="0"/>
              </a:spcAft>
            </a:pPr>
            <a:r>
              <a:rPr kumimoji="1" lang="en-US" altLang="ja-JP" sz="1200" b="1" u="sng" dirty="0" smtClean="0">
                <a:solidFill>
                  <a:srgbClr val="000000"/>
                </a:solidFill>
                <a:latin typeface="Arial" pitchFamily="34" charset="0"/>
                <a:ea typeface="HGSｺﾞｼｯｸE" pitchFamily="50" charset="-128"/>
                <a:cs typeface="Arial" pitchFamily="34" charset="0"/>
              </a:rPr>
              <a:t>CBX Rear </a:t>
            </a:r>
            <a:r>
              <a:rPr kumimoji="1" lang="en-US" altLang="ja-JP" sz="1200" b="1" u="sng" dirty="0">
                <a:solidFill>
                  <a:srgbClr val="000000"/>
                </a:solidFill>
                <a:latin typeface="Arial" pitchFamily="34" charset="0"/>
                <a:ea typeface="HGSｺﾞｼｯｸE" pitchFamily="50" charset="-128"/>
                <a:cs typeface="Arial" pitchFamily="34" charset="0"/>
              </a:rPr>
              <a:t>view</a:t>
            </a:r>
            <a:endParaRPr kumimoji="1" lang="ja-JP" altLang="en-US" sz="1200" b="1" u="sng" dirty="0">
              <a:solidFill>
                <a:srgbClr val="000000"/>
              </a:solidFill>
              <a:latin typeface="Arial" pitchFamily="34" charset="0"/>
              <a:ea typeface="HGSｺﾞｼｯｸE" pitchFamily="50" charset="-128"/>
              <a:cs typeface="Arial" pitchFamily="34" charset="0"/>
            </a:endParaRPr>
          </a:p>
        </p:txBody>
      </p:sp>
      <p:pic>
        <p:nvPicPr>
          <p:cNvPr id="25" name="図 6"/>
          <p:cNvPicPr/>
          <p:nvPr/>
        </p:nvPicPr>
        <p:blipFill>
          <a:blip r:embed="rId4" cstate="print">
            <a:grayscl/>
          </a:blip>
          <a:srcRect/>
          <a:stretch>
            <a:fillRect/>
          </a:stretch>
        </p:blipFill>
        <p:spPr bwMode="auto">
          <a:xfrm>
            <a:off x="1398271" y="1727835"/>
            <a:ext cx="2676667" cy="1553745"/>
          </a:xfrm>
          <a:prstGeom prst="rect">
            <a:avLst/>
          </a:prstGeom>
          <a:noFill/>
          <a:ln w="9525">
            <a:noFill/>
            <a:miter lim="800000"/>
            <a:headEnd/>
            <a:tailEnd/>
          </a:ln>
        </p:spPr>
      </p:pic>
      <p:sp>
        <p:nvSpPr>
          <p:cNvPr id="26" name="Line 17"/>
          <p:cNvSpPr>
            <a:spLocks noChangeShapeType="1"/>
          </p:cNvSpPr>
          <p:nvPr/>
        </p:nvSpPr>
        <p:spPr bwMode="auto">
          <a:xfrm>
            <a:off x="5787390" y="2494510"/>
            <a:ext cx="537209" cy="194457"/>
          </a:xfrm>
          <a:prstGeom prst="line">
            <a:avLst/>
          </a:prstGeom>
          <a:noFill/>
          <a:ln w="6350">
            <a:solidFill>
              <a:schemeClr val="accent6">
                <a:lumMod val="60000"/>
                <a:lumOff val="40000"/>
              </a:schemeClr>
            </a:solidFill>
            <a:round/>
            <a:headEnd/>
            <a:tailEnd type="oval" w="med" len="med"/>
          </a:ln>
          <a:effectLst/>
        </p:spPr>
        <p:txBody>
          <a:bodyPr wrap="none" lIns="90000" tIns="46800" rIns="90000" bIns="46800"/>
          <a:lstStyle/>
          <a:p>
            <a:pPr fontAlgn="base">
              <a:spcBef>
                <a:spcPct val="0"/>
              </a:spcBef>
              <a:spcAft>
                <a:spcPct val="0"/>
              </a:spcAft>
              <a:defRPr/>
            </a:pPr>
            <a:endParaRPr kumimoji="1" lang="ja-JP" altLang="en-US" sz="1400" dirty="0">
              <a:solidFill>
                <a:srgbClr val="000000"/>
              </a:solidFill>
              <a:effectLst>
                <a:outerShdw blurRad="38100" dist="38100" dir="2700000" algn="tl">
                  <a:srgbClr val="000000">
                    <a:alpha val="43137"/>
                  </a:srgbClr>
                </a:outerShdw>
              </a:effectLst>
              <a:latin typeface="Times New Roman" pitchFamily="18" charset="0"/>
            </a:endParaRPr>
          </a:p>
        </p:txBody>
      </p:sp>
      <p:sp>
        <p:nvSpPr>
          <p:cNvPr id="27" name="Line 17"/>
          <p:cNvSpPr>
            <a:spLocks noChangeShapeType="1"/>
          </p:cNvSpPr>
          <p:nvPr/>
        </p:nvSpPr>
        <p:spPr bwMode="auto">
          <a:xfrm flipH="1">
            <a:off x="7035562" y="1740476"/>
            <a:ext cx="351652" cy="958984"/>
          </a:xfrm>
          <a:prstGeom prst="line">
            <a:avLst/>
          </a:prstGeom>
          <a:noFill/>
          <a:ln w="6350">
            <a:solidFill>
              <a:srgbClr val="FFC000"/>
            </a:solidFill>
            <a:round/>
            <a:headEnd/>
            <a:tailEnd type="oval" w="med" len="med"/>
          </a:ln>
          <a:effectLst/>
        </p:spPr>
        <p:txBody>
          <a:bodyPr wrap="none" lIns="90000" tIns="46800" rIns="90000" bIns="46800"/>
          <a:lstStyle/>
          <a:p>
            <a:pPr fontAlgn="base">
              <a:spcBef>
                <a:spcPct val="0"/>
              </a:spcBef>
              <a:spcAft>
                <a:spcPct val="0"/>
              </a:spcAft>
              <a:defRPr/>
            </a:pPr>
            <a:endParaRPr kumimoji="1" lang="ja-JP" altLang="en-US" sz="1400" dirty="0">
              <a:solidFill>
                <a:srgbClr val="000000"/>
              </a:solidFill>
              <a:effectLst>
                <a:outerShdw blurRad="38100" dist="38100" dir="2700000" algn="tl">
                  <a:srgbClr val="000000">
                    <a:alpha val="43137"/>
                  </a:srgbClr>
                </a:outerShdw>
              </a:effectLst>
              <a:latin typeface="Times New Roman" pitchFamily="18" charset="0"/>
            </a:endParaRPr>
          </a:p>
        </p:txBody>
      </p:sp>
      <p:sp>
        <p:nvSpPr>
          <p:cNvPr id="28" name="Line 17"/>
          <p:cNvSpPr>
            <a:spLocks noChangeShapeType="1"/>
          </p:cNvSpPr>
          <p:nvPr/>
        </p:nvSpPr>
        <p:spPr bwMode="auto">
          <a:xfrm>
            <a:off x="6216016" y="2027616"/>
            <a:ext cx="689280" cy="533878"/>
          </a:xfrm>
          <a:prstGeom prst="line">
            <a:avLst/>
          </a:prstGeom>
          <a:noFill/>
          <a:ln w="6350">
            <a:solidFill>
              <a:srgbClr val="FFC000"/>
            </a:solidFill>
            <a:round/>
            <a:headEnd/>
            <a:tailEnd type="oval" w="med" len="med"/>
          </a:ln>
          <a:effectLst/>
        </p:spPr>
        <p:txBody>
          <a:bodyPr wrap="none" lIns="90000" tIns="46800" rIns="90000" bIns="46800"/>
          <a:lstStyle/>
          <a:p>
            <a:pPr fontAlgn="base">
              <a:spcBef>
                <a:spcPct val="0"/>
              </a:spcBef>
              <a:spcAft>
                <a:spcPct val="0"/>
              </a:spcAft>
              <a:defRPr/>
            </a:pPr>
            <a:endParaRPr kumimoji="1" lang="ja-JP" altLang="en-US" sz="1400" dirty="0">
              <a:solidFill>
                <a:srgbClr val="000000"/>
              </a:solidFill>
              <a:effectLst>
                <a:outerShdw blurRad="38100" dist="38100" dir="2700000" algn="tl">
                  <a:srgbClr val="000000">
                    <a:alpha val="43137"/>
                  </a:srgbClr>
                </a:outerShdw>
              </a:effectLst>
              <a:latin typeface="Times New Roman" pitchFamily="18" charset="0"/>
            </a:endParaRPr>
          </a:p>
        </p:txBody>
      </p:sp>
      <p:sp>
        <p:nvSpPr>
          <p:cNvPr id="29" name="Text Box 18"/>
          <p:cNvSpPr txBox="1">
            <a:spLocks noChangeArrowheads="1"/>
          </p:cNvSpPr>
          <p:nvPr/>
        </p:nvSpPr>
        <p:spPr bwMode="auto">
          <a:xfrm>
            <a:off x="6693817" y="1215075"/>
            <a:ext cx="1578685" cy="463846"/>
          </a:xfrm>
          <a:prstGeom prst="rect">
            <a:avLst/>
          </a:prstGeom>
          <a:noFill/>
          <a:ln w="6350">
            <a:noFill/>
            <a:miter lim="800000"/>
            <a:headEnd/>
            <a:tailEnd/>
          </a:ln>
        </p:spPr>
        <p:txBody>
          <a:bodyPr wrap="square" lIns="90000" tIns="46800" rIns="90000" bIns="46800">
            <a:spAutoFit/>
          </a:bodyPr>
          <a:lstStyle/>
          <a:p>
            <a:pPr algn="ctr" fontAlgn="base">
              <a:spcBef>
                <a:spcPct val="50000"/>
              </a:spcBef>
              <a:spcAft>
                <a:spcPct val="0"/>
              </a:spcAft>
            </a:pPr>
            <a:r>
              <a:rPr kumimoji="1" lang="en-US" altLang="ja-JP" sz="1200" b="1" dirty="0" smtClean="0">
                <a:latin typeface="Arial" pitchFamily="34" charset="0"/>
                <a:cs typeface="Arial" pitchFamily="34" charset="0"/>
              </a:rPr>
              <a:t>Power Supply (SWPS)</a:t>
            </a:r>
            <a:endParaRPr kumimoji="1" lang="ja-JP" altLang="en-US" sz="1200" b="1" dirty="0">
              <a:latin typeface="Arial" pitchFamily="34" charset="0"/>
              <a:cs typeface="Arial" pitchFamily="34" charset="0"/>
            </a:endParaRPr>
          </a:p>
        </p:txBody>
      </p:sp>
      <p:sp>
        <p:nvSpPr>
          <p:cNvPr id="30" name="Text Box 18"/>
          <p:cNvSpPr txBox="1">
            <a:spLocks noChangeArrowheads="1"/>
          </p:cNvSpPr>
          <p:nvPr/>
        </p:nvSpPr>
        <p:spPr bwMode="auto">
          <a:xfrm>
            <a:off x="4450080" y="2114375"/>
            <a:ext cx="1874519" cy="463846"/>
          </a:xfrm>
          <a:prstGeom prst="rect">
            <a:avLst/>
          </a:prstGeom>
          <a:noFill/>
          <a:ln w="6350">
            <a:noFill/>
            <a:miter lim="800000"/>
            <a:headEnd/>
            <a:tailEnd/>
          </a:ln>
        </p:spPr>
        <p:txBody>
          <a:bodyPr wrap="square" lIns="90000" tIns="46800" rIns="90000" bIns="46800">
            <a:spAutoFit/>
          </a:bodyPr>
          <a:lstStyle/>
          <a:p>
            <a:pPr algn="ctr" fontAlgn="base">
              <a:spcBef>
                <a:spcPct val="50000"/>
              </a:spcBef>
              <a:spcAft>
                <a:spcPct val="0"/>
              </a:spcAft>
            </a:pPr>
            <a:r>
              <a:rPr kumimoji="1" lang="en-US" altLang="ja-JP" sz="1200" b="1" dirty="0" smtClean="0">
                <a:latin typeface="Arial" pitchFamily="34" charset="0"/>
                <a:cs typeface="Arial" pitchFamily="34" charset="0"/>
              </a:rPr>
              <a:t>Service Processor (SVP)</a:t>
            </a:r>
            <a:endParaRPr kumimoji="1" lang="ja-JP" altLang="en-US" sz="1200" b="1" dirty="0">
              <a:latin typeface="Arial" pitchFamily="34" charset="0"/>
              <a:cs typeface="Arial" pitchFamily="34" charset="0"/>
            </a:endParaRPr>
          </a:p>
        </p:txBody>
      </p:sp>
      <p:sp>
        <p:nvSpPr>
          <p:cNvPr id="31" name="Text Box 19"/>
          <p:cNvSpPr txBox="1">
            <a:spLocks noChangeArrowheads="1"/>
          </p:cNvSpPr>
          <p:nvPr/>
        </p:nvSpPr>
        <p:spPr bwMode="auto">
          <a:xfrm>
            <a:off x="4907280" y="1538121"/>
            <a:ext cx="2143523" cy="458716"/>
          </a:xfrm>
          <a:prstGeom prst="rect">
            <a:avLst/>
          </a:prstGeom>
          <a:noFill/>
          <a:ln w="6350">
            <a:noFill/>
            <a:miter lim="800000"/>
            <a:headEnd/>
            <a:tailEnd/>
          </a:ln>
        </p:spPr>
        <p:txBody>
          <a:bodyPr wrap="square" lIns="90000" tIns="46800" rIns="90000" bIns="46800">
            <a:spAutoFit/>
          </a:bodyPr>
          <a:lstStyle/>
          <a:p>
            <a:pPr algn="ctr" fontAlgn="base">
              <a:spcBef>
                <a:spcPct val="50000"/>
              </a:spcBef>
              <a:spcAft>
                <a:spcPct val="0"/>
              </a:spcAft>
            </a:pPr>
            <a:r>
              <a:rPr kumimoji="1" lang="en-US" altLang="ja-JP" sz="1200" b="1" dirty="0" smtClean="0">
                <a:latin typeface="Arial" pitchFamily="34" charset="0"/>
                <a:cs typeface="Arial" pitchFamily="34" charset="0"/>
              </a:rPr>
              <a:t>Interface Modules</a:t>
            </a:r>
          </a:p>
          <a:p>
            <a:pPr algn="ctr" fontAlgn="base">
              <a:lnSpc>
                <a:spcPts val="1400"/>
              </a:lnSpc>
              <a:spcAft>
                <a:spcPct val="0"/>
              </a:spcAft>
            </a:pPr>
            <a:r>
              <a:rPr kumimoji="1" lang="en-US" altLang="ja-JP" sz="1200" b="1" dirty="0" smtClean="0">
                <a:latin typeface="Arial" pitchFamily="34" charset="0"/>
                <a:cs typeface="Arial" pitchFamily="34" charset="0"/>
              </a:rPr>
              <a:t>(CHB and DKB)</a:t>
            </a:r>
          </a:p>
        </p:txBody>
      </p:sp>
      <p:sp>
        <p:nvSpPr>
          <p:cNvPr id="32" name="Line 17"/>
          <p:cNvSpPr>
            <a:spLocks noChangeShapeType="1"/>
          </p:cNvSpPr>
          <p:nvPr/>
        </p:nvSpPr>
        <p:spPr bwMode="auto">
          <a:xfrm>
            <a:off x="1452677" y="1761540"/>
            <a:ext cx="392939" cy="892201"/>
          </a:xfrm>
          <a:prstGeom prst="line">
            <a:avLst/>
          </a:prstGeom>
          <a:noFill/>
          <a:ln w="6350">
            <a:solidFill>
              <a:schemeClr val="accent6">
                <a:lumMod val="60000"/>
                <a:lumOff val="40000"/>
              </a:schemeClr>
            </a:solidFill>
            <a:round/>
            <a:headEnd/>
            <a:tailEnd type="oval" w="med" len="med"/>
          </a:ln>
          <a:effectLst/>
        </p:spPr>
        <p:txBody>
          <a:bodyPr wrap="none" lIns="90000" tIns="46800" rIns="90000" bIns="46800"/>
          <a:lstStyle/>
          <a:p>
            <a:pPr fontAlgn="base">
              <a:spcBef>
                <a:spcPct val="0"/>
              </a:spcBef>
              <a:spcAft>
                <a:spcPct val="0"/>
              </a:spcAft>
              <a:defRPr/>
            </a:pPr>
            <a:endParaRPr kumimoji="1" lang="ja-JP" altLang="en-US" sz="1400" dirty="0">
              <a:solidFill>
                <a:srgbClr val="000000"/>
              </a:solidFill>
              <a:effectLst>
                <a:outerShdw blurRad="38100" dist="38100" dir="2700000" algn="tl">
                  <a:srgbClr val="000000">
                    <a:alpha val="43137"/>
                  </a:srgbClr>
                </a:outerShdw>
              </a:effectLst>
              <a:latin typeface="Times New Roman" pitchFamily="18" charset="0"/>
            </a:endParaRPr>
          </a:p>
        </p:txBody>
      </p:sp>
      <p:sp>
        <p:nvSpPr>
          <p:cNvPr id="33" name="Line 17"/>
          <p:cNvSpPr>
            <a:spLocks noChangeShapeType="1"/>
          </p:cNvSpPr>
          <p:nvPr/>
        </p:nvSpPr>
        <p:spPr bwMode="auto">
          <a:xfrm>
            <a:off x="1283411" y="2653742"/>
            <a:ext cx="338532" cy="300343"/>
          </a:xfrm>
          <a:prstGeom prst="line">
            <a:avLst/>
          </a:prstGeom>
          <a:noFill/>
          <a:ln w="6350">
            <a:solidFill>
              <a:schemeClr val="accent6">
                <a:lumMod val="60000"/>
                <a:lumOff val="40000"/>
              </a:schemeClr>
            </a:solidFill>
            <a:round/>
            <a:headEnd/>
            <a:tailEnd type="oval" w="med" len="med"/>
          </a:ln>
          <a:effectLst/>
        </p:spPr>
        <p:txBody>
          <a:bodyPr wrap="none" lIns="90000" tIns="46800" rIns="90000" bIns="46800"/>
          <a:lstStyle/>
          <a:p>
            <a:pPr fontAlgn="base">
              <a:spcBef>
                <a:spcPct val="0"/>
              </a:spcBef>
              <a:spcAft>
                <a:spcPct val="0"/>
              </a:spcAft>
              <a:defRPr/>
            </a:pPr>
            <a:endParaRPr kumimoji="1" lang="ja-JP" altLang="en-US" sz="1400" dirty="0">
              <a:solidFill>
                <a:srgbClr val="000000"/>
              </a:solidFill>
              <a:effectLst>
                <a:outerShdw blurRad="38100" dist="38100" dir="2700000" algn="tl">
                  <a:srgbClr val="000000">
                    <a:alpha val="43137"/>
                  </a:srgbClr>
                </a:outerShdw>
              </a:effectLst>
              <a:latin typeface="Times New Roman" pitchFamily="18" charset="0"/>
            </a:endParaRPr>
          </a:p>
        </p:txBody>
      </p:sp>
      <p:sp>
        <p:nvSpPr>
          <p:cNvPr id="34" name="Text Box 11"/>
          <p:cNvSpPr txBox="1">
            <a:spLocks noChangeArrowheads="1"/>
          </p:cNvSpPr>
          <p:nvPr/>
        </p:nvSpPr>
        <p:spPr bwMode="auto">
          <a:xfrm>
            <a:off x="336856" y="1499930"/>
            <a:ext cx="1390650" cy="461665"/>
          </a:xfrm>
          <a:prstGeom prst="rect">
            <a:avLst/>
          </a:prstGeom>
          <a:noFill/>
          <a:ln w="9525">
            <a:noFill/>
            <a:miter lim="800000"/>
            <a:headEnd/>
            <a:tailEnd/>
          </a:ln>
        </p:spPr>
        <p:txBody>
          <a:bodyPr wrap="square">
            <a:spAutoFit/>
          </a:bodyPr>
          <a:lstStyle/>
          <a:p>
            <a:pPr algn="ctr" fontAlgn="base">
              <a:spcBef>
                <a:spcPct val="0"/>
              </a:spcBef>
              <a:spcAft>
                <a:spcPct val="0"/>
              </a:spcAft>
            </a:pPr>
            <a:r>
              <a:rPr kumimoji="1" lang="en-US" altLang="ja-JP" sz="1200" b="1" dirty="0" smtClean="0">
                <a:solidFill>
                  <a:srgbClr val="000000"/>
                </a:solidFill>
                <a:latin typeface="Arial" pitchFamily="34" charset="0"/>
                <a:ea typeface="HGSｺﾞｼｯｸE" pitchFamily="50" charset="-128"/>
                <a:cs typeface="Arial" pitchFamily="34" charset="0"/>
              </a:rPr>
              <a:t>Main Module (Main)</a:t>
            </a:r>
            <a:endParaRPr kumimoji="1" lang="ja-JP" altLang="en-US" sz="1200" b="1" dirty="0">
              <a:solidFill>
                <a:srgbClr val="000000"/>
              </a:solidFill>
              <a:latin typeface="Arial" pitchFamily="34" charset="0"/>
              <a:ea typeface="HGSｺﾞｼｯｸE" pitchFamily="50" charset="-128"/>
              <a:cs typeface="Arial" pitchFamily="34" charset="0"/>
            </a:endParaRPr>
          </a:p>
        </p:txBody>
      </p:sp>
      <p:sp>
        <p:nvSpPr>
          <p:cNvPr id="35" name="Text Box 11"/>
          <p:cNvSpPr txBox="1">
            <a:spLocks noChangeArrowheads="1"/>
          </p:cNvSpPr>
          <p:nvPr/>
        </p:nvSpPr>
        <p:spPr bwMode="auto">
          <a:xfrm>
            <a:off x="152415" y="2176243"/>
            <a:ext cx="1522424" cy="461665"/>
          </a:xfrm>
          <a:prstGeom prst="rect">
            <a:avLst/>
          </a:prstGeom>
          <a:noFill/>
          <a:ln w="9525">
            <a:noFill/>
            <a:miter lim="800000"/>
            <a:headEnd/>
            <a:tailEnd/>
          </a:ln>
        </p:spPr>
        <p:txBody>
          <a:bodyPr wrap="square">
            <a:spAutoFit/>
          </a:bodyPr>
          <a:lstStyle/>
          <a:p>
            <a:pPr algn="ctr" fontAlgn="base">
              <a:spcBef>
                <a:spcPct val="0"/>
              </a:spcBef>
              <a:spcAft>
                <a:spcPct val="0"/>
              </a:spcAft>
            </a:pPr>
            <a:r>
              <a:rPr kumimoji="1" lang="en-US" altLang="ja-JP" sz="1200" b="1" dirty="0" smtClean="0">
                <a:solidFill>
                  <a:srgbClr val="000000"/>
                </a:solidFill>
                <a:latin typeface="Arial" pitchFamily="34" charset="0"/>
                <a:ea typeface="HGSｺﾞｼｯｸE" pitchFamily="50" charset="-128"/>
                <a:cs typeface="Arial" pitchFamily="34" charset="0"/>
              </a:rPr>
              <a:t>Microprocessor Module (MPB)</a:t>
            </a:r>
            <a:endParaRPr kumimoji="1" lang="ja-JP" altLang="en-US" sz="1200" b="1" dirty="0">
              <a:solidFill>
                <a:srgbClr val="000000"/>
              </a:solidFill>
              <a:latin typeface="Arial" pitchFamily="34" charset="0"/>
              <a:ea typeface="HGSｺﾞｼｯｸE" pitchFamily="50" charset="-128"/>
              <a:cs typeface="Arial" pitchFamily="34" charset="0"/>
            </a:endParaRPr>
          </a:p>
        </p:txBody>
      </p:sp>
      <p:sp>
        <p:nvSpPr>
          <p:cNvPr id="38" name="Rectangle 37"/>
          <p:cNvSpPr/>
          <p:nvPr/>
        </p:nvSpPr>
        <p:spPr bwMode="auto">
          <a:xfrm>
            <a:off x="2392351" y="2516580"/>
            <a:ext cx="457529" cy="548640"/>
          </a:xfrm>
          <a:prstGeom prst="rect">
            <a:avLst/>
          </a:prstGeom>
          <a:noFill/>
          <a:ln w="28575">
            <a:solidFill>
              <a:srgbClr val="FFC000"/>
            </a:solidFill>
            <a:prstDash val="sysDash"/>
            <a:round/>
            <a:headEnd/>
            <a:tailEnd/>
          </a:ln>
          <a:scene3d>
            <a:camera prst="isometricLeftDown"/>
            <a:lightRig rig="threePt" dir="t"/>
          </a:scene3d>
        </p:spPr>
        <p:txBody>
          <a:bodyPr wrap="none" rtlCol="0" anchor="ctr"/>
          <a:lstStyle/>
          <a:p>
            <a:pPr algn="ctr">
              <a:lnSpc>
                <a:spcPct val="90000"/>
              </a:lnSpc>
            </a:pPr>
            <a:endParaRPr kumimoji="0" lang="en-US" sz="1200" dirty="0" smtClean="0">
              <a:latin typeface="Arial" pitchFamily="34" charset="0"/>
              <a:ea typeface="メイリオ"/>
              <a:cs typeface="メイリオ"/>
            </a:endParaRPr>
          </a:p>
        </p:txBody>
      </p:sp>
      <p:grpSp>
        <p:nvGrpSpPr>
          <p:cNvPr id="2" name="Group 38"/>
          <p:cNvGrpSpPr/>
          <p:nvPr/>
        </p:nvGrpSpPr>
        <p:grpSpPr>
          <a:xfrm>
            <a:off x="2033658" y="2287299"/>
            <a:ext cx="464821" cy="697948"/>
            <a:chOff x="5364478" y="2592600"/>
            <a:chExt cx="464821" cy="697948"/>
          </a:xfrm>
        </p:grpSpPr>
        <p:cxnSp>
          <p:nvCxnSpPr>
            <p:cNvPr id="42" name="Straight Connector 41"/>
            <p:cNvCxnSpPr/>
            <p:nvPr/>
          </p:nvCxnSpPr>
          <p:spPr bwMode="auto">
            <a:xfrm flipV="1">
              <a:off x="5364478" y="2686516"/>
              <a:ext cx="464821" cy="23729"/>
            </a:xfrm>
            <a:prstGeom prst="line">
              <a:avLst/>
            </a:prstGeom>
            <a:noFill/>
            <a:ln w="28575" cap="flat" cmpd="sng" algn="ctr">
              <a:solidFill>
                <a:srgbClr val="FFC000"/>
              </a:solidFill>
              <a:prstDash val="sysDash"/>
              <a:round/>
              <a:headEnd type="none" w="med" len="med"/>
              <a:tailEnd type="none" w="med" len="med"/>
            </a:ln>
            <a:effectLst/>
            <a:scene3d>
              <a:camera prst="isometricLeftDown"/>
              <a:lightRig rig="threePt" dir="t"/>
            </a:scene3d>
          </p:spPr>
        </p:cxnSp>
        <p:cxnSp>
          <p:nvCxnSpPr>
            <p:cNvPr id="43" name="Straight Connector 42"/>
            <p:cNvCxnSpPr/>
            <p:nvPr/>
          </p:nvCxnSpPr>
          <p:spPr bwMode="auto">
            <a:xfrm>
              <a:off x="5753099" y="2777954"/>
              <a:ext cx="0" cy="512594"/>
            </a:xfrm>
            <a:prstGeom prst="line">
              <a:avLst/>
            </a:prstGeom>
            <a:noFill/>
            <a:ln w="28575" cap="flat" cmpd="sng" algn="ctr">
              <a:solidFill>
                <a:srgbClr val="FFC000"/>
              </a:solidFill>
              <a:prstDash val="sysDash"/>
              <a:round/>
              <a:headEnd type="none" w="med" len="med"/>
              <a:tailEnd type="none" w="med" len="med"/>
            </a:ln>
            <a:effectLst/>
            <a:scene3d>
              <a:camera prst="isometricLeftDown"/>
              <a:lightRig rig="threePt" dir="t"/>
            </a:scene3d>
          </p:spPr>
        </p:cxnSp>
        <p:cxnSp>
          <p:nvCxnSpPr>
            <p:cNvPr id="44" name="Straight Connector 43"/>
            <p:cNvCxnSpPr/>
            <p:nvPr/>
          </p:nvCxnSpPr>
          <p:spPr bwMode="auto">
            <a:xfrm>
              <a:off x="5646419" y="3206901"/>
              <a:ext cx="91440" cy="13013"/>
            </a:xfrm>
            <a:prstGeom prst="line">
              <a:avLst/>
            </a:prstGeom>
            <a:noFill/>
            <a:ln w="28575" cap="flat" cmpd="sng" algn="ctr">
              <a:solidFill>
                <a:srgbClr val="FFC000"/>
              </a:solidFill>
              <a:prstDash val="sysDash"/>
              <a:round/>
              <a:headEnd type="none" w="med" len="med"/>
              <a:tailEnd type="none" w="med" len="med"/>
            </a:ln>
            <a:effectLst/>
            <a:scene3d>
              <a:camera prst="isometricLeftDown"/>
              <a:lightRig rig="threePt" dir="t"/>
            </a:scene3d>
          </p:spPr>
        </p:cxnSp>
        <p:cxnSp>
          <p:nvCxnSpPr>
            <p:cNvPr id="45" name="Straight Connector 44"/>
            <p:cNvCxnSpPr/>
            <p:nvPr/>
          </p:nvCxnSpPr>
          <p:spPr bwMode="auto">
            <a:xfrm>
              <a:off x="5394958" y="2592600"/>
              <a:ext cx="0" cy="148125"/>
            </a:xfrm>
            <a:prstGeom prst="line">
              <a:avLst/>
            </a:prstGeom>
            <a:noFill/>
            <a:ln w="28575" cap="flat" cmpd="sng" algn="ctr">
              <a:solidFill>
                <a:srgbClr val="FFC000"/>
              </a:solidFill>
              <a:prstDash val="sysDash"/>
              <a:round/>
              <a:headEnd type="none" w="med" len="med"/>
              <a:tailEnd type="none" w="med" len="med"/>
            </a:ln>
            <a:effectLst/>
            <a:scene3d>
              <a:camera prst="isometricLeftDown"/>
              <a:lightRig rig="threePt" dir="t"/>
            </a:scene3d>
          </p:spPr>
        </p:cxnSp>
      </p:grpSp>
      <p:sp>
        <p:nvSpPr>
          <p:cNvPr id="41" name="Text Box 11"/>
          <p:cNvSpPr txBox="1">
            <a:spLocks noChangeArrowheads="1"/>
          </p:cNvSpPr>
          <p:nvPr/>
        </p:nvSpPr>
        <p:spPr bwMode="auto">
          <a:xfrm>
            <a:off x="1803154" y="1266170"/>
            <a:ext cx="1390650" cy="461665"/>
          </a:xfrm>
          <a:prstGeom prst="rect">
            <a:avLst/>
          </a:prstGeom>
          <a:noFill/>
          <a:ln w="9525">
            <a:noFill/>
            <a:miter lim="800000"/>
            <a:headEnd/>
            <a:tailEnd/>
          </a:ln>
        </p:spPr>
        <p:txBody>
          <a:bodyPr wrap="square">
            <a:spAutoFit/>
          </a:bodyPr>
          <a:lstStyle/>
          <a:p>
            <a:pPr algn="ctr" fontAlgn="base">
              <a:spcBef>
                <a:spcPct val="0"/>
              </a:spcBef>
              <a:spcAft>
                <a:spcPct val="0"/>
              </a:spcAft>
            </a:pPr>
            <a:r>
              <a:rPr kumimoji="1" lang="en-US" altLang="ja-JP" sz="1200" b="1" dirty="0" smtClean="0">
                <a:solidFill>
                  <a:srgbClr val="000000"/>
                </a:solidFill>
                <a:latin typeface="Arial" pitchFamily="34" charset="0"/>
                <a:ea typeface="HGSｺﾞｼｯｸE" pitchFamily="50" charset="-128"/>
                <a:cs typeface="Arial" pitchFamily="34" charset="0"/>
              </a:rPr>
              <a:t>Controller Module (CTL)</a:t>
            </a:r>
            <a:endParaRPr kumimoji="1" lang="ja-JP" altLang="en-US" sz="1200" b="1" dirty="0">
              <a:solidFill>
                <a:srgbClr val="000000"/>
              </a:solidFill>
              <a:latin typeface="Arial" pitchFamily="34" charset="0"/>
              <a:ea typeface="HGSｺﾞｼｯｸE" pitchFamily="50" charset="-128"/>
              <a:cs typeface="Arial" pitchFamily="34" charset="0"/>
            </a:endParaRPr>
          </a:p>
        </p:txBody>
      </p:sp>
      <p:sp>
        <p:nvSpPr>
          <p:cNvPr id="23" name="Text Box 11"/>
          <p:cNvSpPr txBox="1">
            <a:spLocks noChangeArrowheads="1"/>
          </p:cNvSpPr>
          <p:nvPr/>
        </p:nvSpPr>
        <p:spPr bwMode="auto">
          <a:xfrm>
            <a:off x="2041279" y="3146188"/>
            <a:ext cx="1390650" cy="276999"/>
          </a:xfrm>
          <a:prstGeom prst="rect">
            <a:avLst/>
          </a:prstGeom>
          <a:noFill/>
          <a:ln w="9525">
            <a:noFill/>
            <a:miter lim="800000"/>
            <a:headEnd/>
            <a:tailEnd/>
          </a:ln>
        </p:spPr>
        <p:txBody>
          <a:bodyPr wrap="square">
            <a:spAutoFit/>
          </a:bodyPr>
          <a:lstStyle/>
          <a:p>
            <a:pPr algn="ctr" fontAlgn="base">
              <a:spcBef>
                <a:spcPct val="0"/>
              </a:spcBef>
              <a:spcAft>
                <a:spcPct val="0"/>
              </a:spcAft>
            </a:pPr>
            <a:r>
              <a:rPr kumimoji="1" lang="en-US" altLang="ja-JP" sz="1200" b="1" u="sng" dirty="0" smtClean="0">
                <a:solidFill>
                  <a:srgbClr val="000000"/>
                </a:solidFill>
                <a:latin typeface="Arial" pitchFamily="34" charset="0"/>
                <a:ea typeface="HGSｺﾞｼｯｸE" pitchFamily="50" charset="-128"/>
                <a:cs typeface="Arial" pitchFamily="34" charset="0"/>
              </a:rPr>
              <a:t>CBX Front view</a:t>
            </a:r>
            <a:endParaRPr kumimoji="1" lang="ja-JP" altLang="en-US" sz="1200" b="1" u="sng" dirty="0">
              <a:solidFill>
                <a:srgbClr val="000000"/>
              </a:solidFill>
              <a:latin typeface="Arial" pitchFamily="34" charset="0"/>
              <a:ea typeface="HGSｺﾞｼｯｸE" pitchFamily="50" charset="-128"/>
              <a:cs typeface="Arial" pitchFamily="34" charset="0"/>
            </a:endParaRPr>
          </a:p>
        </p:txBody>
      </p:sp>
      <p:sp>
        <p:nvSpPr>
          <p:cNvPr id="46" name="Line 17"/>
          <p:cNvSpPr>
            <a:spLocks noChangeShapeType="1"/>
          </p:cNvSpPr>
          <p:nvPr/>
        </p:nvSpPr>
        <p:spPr bwMode="auto">
          <a:xfrm flipH="1">
            <a:off x="2266068" y="1761540"/>
            <a:ext cx="49531" cy="618694"/>
          </a:xfrm>
          <a:prstGeom prst="line">
            <a:avLst/>
          </a:prstGeom>
          <a:noFill/>
          <a:ln w="6350">
            <a:solidFill>
              <a:schemeClr val="accent6">
                <a:lumMod val="60000"/>
                <a:lumOff val="40000"/>
              </a:schemeClr>
            </a:solidFill>
            <a:round/>
            <a:headEnd/>
            <a:tailEnd type="oval" w="med" len="med"/>
          </a:ln>
          <a:effectLst/>
        </p:spPr>
        <p:txBody>
          <a:bodyPr wrap="none" lIns="90000" tIns="46800" rIns="90000" bIns="46800"/>
          <a:lstStyle/>
          <a:p>
            <a:pPr fontAlgn="base">
              <a:spcBef>
                <a:spcPct val="0"/>
              </a:spcBef>
              <a:spcAft>
                <a:spcPct val="0"/>
              </a:spcAft>
              <a:defRPr/>
            </a:pPr>
            <a:endParaRPr kumimoji="1" lang="ja-JP" altLang="en-US" sz="1400" dirty="0">
              <a:solidFill>
                <a:srgbClr val="000000"/>
              </a:solidFill>
              <a:effectLst>
                <a:outerShdw blurRad="38100" dist="38100" dir="2700000" algn="tl">
                  <a:srgbClr val="000000">
                    <a:alpha val="43137"/>
                  </a:srgbClr>
                </a:outerShdw>
              </a:effectLst>
              <a:latin typeface="Times New Roman" pitchFamily="18" charset="0"/>
            </a:endParaRPr>
          </a:p>
        </p:txBody>
      </p:sp>
    </p:spTree>
    <p:extLst>
      <p:ext uri="{BB962C8B-B14F-4D97-AF65-F5344CB8AC3E}">
        <p14:creationId xmlns:p14="http://schemas.microsoft.com/office/powerpoint/2010/main" val="343359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600200"/>
            <a:ext cx="4458789" cy="2092881"/>
          </a:xfrm>
        </p:spPr>
        <p:txBody>
          <a:bodyPr/>
          <a:lstStyle/>
          <a:p>
            <a:r>
              <a:rPr lang="en-US" dirty="0" smtClean="0"/>
              <a:t>The major components consist of:</a:t>
            </a:r>
          </a:p>
          <a:p>
            <a:pPr lvl="1"/>
            <a:r>
              <a:rPr lang="en-US" dirty="0" smtClean="0"/>
              <a:t>Controller Chassis Tray</a:t>
            </a:r>
          </a:p>
          <a:p>
            <a:pPr lvl="1"/>
            <a:r>
              <a:rPr lang="en-US" dirty="0" smtClean="0"/>
              <a:t>Drive Trays</a:t>
            </a:r>
          </a:p>
          <a:p>
            <a:pPr lvl="1"/>
            <a:r>
              <a:rPr lang="en-US" dirty="0" smtClean="0"/>
              <a:t>Rack</a:t>
            </a:r>
          </a:p>
          <a:p>
            <a:pPr lvl="2"/>
            <a:r>
              <a:rPr lang="en-US" dirty="0" smtClean="0"/>
              <a:t>HDS Rack or any standard </a:t>
            </a:r>
            <a:br>
              <a:rPr lang="en-US" dirty="0" smtClean="0"/>
            </a:br>
            <a:r>
              <a:rPr lang="en-US" dirty="0" smtClean="0"/>
              <a:t>19” rack using the HDS supplied rail kits</a:t>
            </a:r>
          </a:p>
        </p:txBody>
      </p:sp>
      <p:sp>
        <p:nvSpPr>
          <p:cNvPr id="6" name="Title 5"/>
          <p:cNvSpPr>
            <a:spLocks noGrp="1"/>
          </p:cNvSpPr>
          <p:nvPr>
            <p:ph type="title"/>
          </p:nvPr>
        </p:nvSpPr>
        <p:spPr/>
        <p:txBody>
          <a:bodyPr/>
          <a:lstStyle/>
          <a:p>
            <a:r>
              <a:rPr lang="en-US" dirty="0" smtClean="0"/>
              <a:t>Hardware Components and Specifications</a:t>
            </a:r>
            <a:endParaRPr lang="en-US" dirty="0"/>
          </a:p>
        </p:txBody>
      </p:sp>
      <p:sp>
        <p:nvSpPr>
          <p:cNvPr id="5" name="Text Placeholder 4"/>
          <p:cNvSpPr>
            <a:spLocks noGrp="1"/>
          </p:cNvSpPr>
          <p:nvPr>
            <p:ph type="body" idx="13"/>
          </p:nvPr>
        </p:nvSpPr>
        <p:spPr/>
        <p:txBody>
          <a:bodyPr/>
          <a:lstStyle/>
          <a:p>
            <a:r>
              <a:rPr lang="en-US" dirty="0" smtClean="0"/>
              <a:t>Major Components</a:t>
            </a:r>
          </a:p>
        </p:txBody>
      </p:sp>
      <p:grpSp>
        <p:nvGrpSpPr>
          <p:cNvPr id="4" name="Group 3"/>
          <p:cNvGrpSpPr/>
          <p:nvPr/>
        </p:nvGrpSpPr>
        <p:grpSpPr>
          <a:xfrm>
            <a:off x="4915989" y="1019515"/>
            <a:ext cx="3938451" cy="2779129"/>
            <a:chOff x="4702629" y="1110955"/>
            <a:chExt cx="4297135" cy="3105150"/>
          </a:xfrm>
        </p:grpSpPr>
        <p:grpSp>
          <p:nvGrpSpPr>
            <p:cNvPr id="8" name="Group 15"/>
            <p:cNvGrpSpPr/>
            <p:nvPr/>
          </p:nvGrpSpPr>
          <p:grpSpPr>
            <a:xfrm>
              <a:off x="4702629" y="1110955"/>
              <a:ext cx="4297135" cy="3105150"/>
              <a:chOff x="4702629" y="1361333"/>
              <a:chExt cx="4297135" cy="310515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2629" y="1361333"/>
                <a:ext cx="4297135" cy="31051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711414" y="2475612"/>
                <a:ext cx="1297752" cy="171941"/>
              </a:xfrm>
              <a:prstGeom prst="rect">
                <a:avLst/>
              </a:prstGeom>
              <a:noFill/>
            </p:spPr>
            <p:txBody>
              <a:bodyPr wrap="none" lIns="0" tIns="0" rIns="0" bIns="0" rtlCol="0">
                <a:spAutoFit/>
              </a:bodyPr>
              <a:lstStyle/>
              <a:p>
                <a:r>
                  <a:rPr lang="en-US" sz="1000" dirty="0" smtClean="0">
                    <a:latin typeface="Franklin Gothic Medium" pitchFamily="34" charset="0"/>
                    <a:ea typeface="Arial Unicode MS" pitchFamily="34" charset="-128"/>
                    <a:cs typeface="Arial Unicode MS" pitchFamily="34" charset="-128"/>
                  </a:rPr>
                  <a:t>12 x 3.5” LFF </a:t>
                </a:r>
                <a:r>
                  <a:rPr lang="en-US" sz="1000" dirty="0" smtClean="0">
                    <a:solidFill>
                      <a:srgbClr val="FF0000"/>
                    </a:solidFill>
                    <a:latin typeface="Franklin Gothic Medium" pitchFamily="34" charset="0"/>
                    <a:ea typeface="Arial Unicode MS" pitchFamily="34" charset="-128"/>
                    <a:cs typeface="Arial Unicode MS" pitchFamily="34" charset="-128"/>
                  </a:rPr>
                  <a:t>(Future)</a:t>
                </a:r>
                <a:endParaRPr lang="en-US" sz="1000" dirty="0">
                  <a:solidFill>
                    <a:srgbClr val="FF0000"/>
                  </a:solidFill>
                  <a:latin typeface="Franklin Gothic Medium" pitchFamily="34" charset="0"/>
                  <a:ea typeface="Arial Unicode MS" pitchFamily="34" charset="-128"/>
                  <a:cs typeface="Arial Unicode MS" pitchFamily="34" charset="-128"/>
                </a:endParaRPr>
              </a:p>
            </p:txBody>
          </p:sp>
          <p:sp>
            <p:nvSpPr>
              <p:cNvPr id="10" name="TextBox 9"/>
              <p:cNvSpPr txBox="1"/>
              <p:nvPr/>
            </p:nvSpPr>
            <p:spPr>
              <a:xfrm>
                <a:off x="4798204" y="2841171"/>
                <a:ext cx="1030506" cy="447047"/>
              </a:xfrm>
              <a:prstGeom prst="rect">
                <a:avLst/>
              </a:prstGeom>
              <a:noFill/>
            </p:spPr>
            <p:txBody>
              <a:bodyPr wrap="none" rtlCol="0">
                <a:spAutoFit/>
              </a:bodyPr>
              <a:lstStyle/>
              <a:p>
                <a:r>
                  <a:rPr lang="en-US" sz="1000" dirty="0" smtClean="0">
                    <a:latin typeface="Franklin Gothic Medium" pitchFamily="34" charset="0"/>
                    <a:ea typeface="Arial Unicode MS" pitchFamily="34" charset="-128"/>
                    <a:cs typeface="Arial Unicode MS" pitchFamily="34" charset="-128"/>
                  </a:rPr>
                  <a:t>84 x 3.5” LFF </a:t>
                </a:r>
                <a:br>
                  <a:rPr lang="en-US" sz="1000" dirty="0" smtClean="0">
                    <a:latin typeface="Franklin Gothic Medium" pitchFamily="34" charset="0"/>
                    <a:ea typeface="Arial Unicode MS" pitchFamily="34" charset="-128"/>
                    <a:cs typeface="Arial Unicode MS" pitchFamily="34" charset="-128"/>
                  </a:rPr>
                </a:br>
                <a:r>
                  <a:rPr lang="en-US" sz="1000" dirty="0" smtClean="0">
                    <a:solidFill>
                      <a:srgbClr val="C00000"/>
                    </a:solidFill>
                    <a:latin typeface="Franklin Gothic Medium" pitchFamily="34" charset="0"/>
                    <a:ea typeface="Arial Unicode MS" pitchFamily="34" charset="-128"/>
                    <a:cs typeface="Arial Unicode MS" pitchFamily="34" charset="-128"/>
                  </a:rPr>
                  <a:t>(Future)</a:t>
                </a:r>
                <a:endParaRPr lang="en-US" sz="1000" dirty="0">
                  <a:solidFill>
                    <a:srgbClr val="C00000"/>
                  </a:solidFill>
                  <a:latin typeface="Franklin Gothic Medium" pitchFamily="34" charset="0"/>
                  <a:ea typeface="Arial Unicode MS" pitchFamily="34" charset="-128"/>
                  <a:cs typeface="Arial Unicode MS" pitchFamily="34" charset="-128"/>
                </a:endParaRPr>
              </a:p>
            </p:txBody>
          </p:sp>
          <p:sp>
            <p:nvSpPr>
              <p:cNvPr id="11" name="TextBox 10"/>
              <p:cNvSpPr txBox="1"/>
              <p:nvPr/>
            </p:nvSpPr>
            <p:spPr>
              <a:xfrm>
                <a:off x="8120153" y="2758839"/>
                <a:ext cx="737381" cy="153888"/>
              </a:xfrm>
              <a:prstGeom prst="rect">
                <a:avLst/>
              </a:prstGeom>
              <a:noFill/>
            </p:spPr>
            <p:txBody>
              <a:bodyPr wrap="none" lIns="0" tIns="0" rIns="0" bIns="0" rtlCol="0">
                <a:spAutoFit/>
              </a:bodyPr>
              <a:lstStyle/>
              <a:p>
                <a:r>
                  <a:rPr lang="en-US" sz="1000" dirty="0" smtClean="0">
                    <a:latin typeface="Franklin Gothic Medium" pitchFamily="34" charset="0"/>
                    <a:ea typeface="Arial Unicode MS" pitchFamily="34" charset="-128"/>
                    <a:cs typeface="Arial Unicode MS" pitchFamily="34" charset="-128"/>
                  </a:rPr>
                  <a:t>24 x 2.5” SFF</a:t>
                </a:r>
                <a:endParaRPr lang="en-US" sz="1000" dirty="0">
                  <a:latin typeface="Franklin Gothic Medium" pitchFamily="34" charset="0"/>
                  <a:ea typeface="Arial Unicode MS" pitchFamily="34" charset="-128"/>
                  <a:cs typeface="Arial Unicode MS" pitchFamily="34" charset="-128"/>
                </a:endParaRPr>
              </a:p>
            </p:txBody>
          </p:sp>
          <p:sp>
            <p:nvSpPr>
              <p:cNvPr id="12" name="TextBox 11"/>
              <p:cNvSpPr txBox="1"/>
              <p:nvPr/>
            </p:nvSpPr>
            <p:spPr>
              <a:xfrm>
                <a:off x="5574633" y="2291541"/>
                <a:ext cx="399071" cy="173684"/>
              </a:xfrm>
              <a:prstGeom prst="rect">
                <a:avLst/>
              </a:prstGeom>
              <a:solidFill>
                <a:schemeClr val="bg1"/>
              </a:solidFill>
            </p:spPr>
            <p:txBody>
              <a:bodyPr wrap="square" lIns="0" tIns="0" rIns="0" bIns="0" rtlCol="0">
                <a:spAutoFit/>
              </a:bodyPr>
              <a:lstStyle/>
              <a:p>
                <a:r>
                  <a:rPr lang="en-US" sz="1050" dirty="0" smtClean="0">
                    <a:latin typeface="Franklin Gothic Medium" pitchFamily="34" charset="0"/>
                    <a:ea typeface="Arial Unicode MS" pitchFamily="34" charset="-128"/>
                    <a:cs typeface="Arial Unicode MS" pitchFamily="34" charset="-128"/>
                  </a:rPr>
                  <a:t>(DBL)</a:t>
                </a:r>
                <a:endParaRPr lang="en-US" sz="1050" dirty="0">
                  <a:latin typeface="Franklin Gothic Medium" pitchFamily="34" charset="0"/>
                  <a:ea typeface="Arial Unicode MS" pitchFamily="34" charset="-128"/>
                  <a:cs typeface="Arial Unicode MS" pitchFamily="34" charset="-128"/>
                </a:endParaRPr>
              </a:p>
            </p:txBody>
          </p:sp>
          <p:sp>
            <p:nvSpPr>
              <p:cNvPr id="13" name="TextBox 12"/>
              <p:cNvSpPr txBox="1"/>
              <p:nvPr/>
            </p:nvSpPr>
            <p:spPr>
              <a:xfrm>
                <a:off x="5101641" y="4140462"/>
                <a:ext cx="1401293" cy="275105"/>
              </a:xfrm>
              <a:prstGeom prst="rect">
                <a:avLst/>
              </a:prstGeom>
              <a:noFill/>
            </p:spPr>
            <p:txBody>
              <a:bodyPr wrap="none" rtlCol="0">
                <a:spAutoFit/>
              </a:bodyPr>
              <a:lstStyle/>
              <a:p>
                <a:r>
                  <a:rPr lang="en-US" sz="1000" dirty="0" smtClean="0">
                    <a:latin typeface="Franklin Gothic Medium" pitchFamily="34" charset="0"/>
                    <a:ea typeface="Arial Unicode MS" pitchFamily="34" charset="-128"/>
                    <a:cs typeface="Arial Unicode MS" pitchFamily="34" charset="-128"/>
                  </a:rPr>
                  <a:t>48 x 3.5” LFF  (DBX)</a:t>
                </a:r>
                <a:endParaRPr lang="en-US" sz="1000" dirty="0">
                  <a:latin typeface="Franklin Gothic Medium" pitchFamily="34" charset="0"/>
                  <a:ea typeface="Arial Unicode MS" pitchFamily="34" charset="-128"/>
                  <a:cs typeface="Arial Unicode MS" pitchFamily="34" charset="-128"/>
                </a:endParaRPr>
              </a:p>
            </p:txBody>
          </p:sp>
          <p:sp>
            <p:nvSpPr>
              <p:cNvPr id="14" name="TextBox 13"/>
              <p:cNvSpPr txBox="1"/>
              <p:nvPr/>
            </p:nvSpPr>
            <p:spPr>
              <a:xfrm>
                <a:off x="5132403" y="3581418"/>
                <a:ext cx="502061" cy="253916"/>
              </a:xfrm>
              <a:prstGeom prst="rect">
                <a:avLst/>
              </a:prstGeom>
              <a:noFill/>
            </p:spPr>
            <p:txBody>
              <a:bodyPr wrap="none" rtlCol="0">
                <a:spAutoFit/>
              </a:bodyPr>
              <a:lstStyle/>
              <a:p>
                <a:r>
                  <a:rPr lang="en-US" sz="1050" dirty="0" smtClean="0">
                    <a:latin typeface="Franklin Gothic Medium" pitchFamily="34" charset="0"/>
                    <a:ea typeface="Arial Unicode MS" pitchFamily="34" charset="-128"/>
                    <a:cs typeface="Arial Unicode MS" pitchFamily="34" charset="-128"/>
                  </a:rPr>
                  <a:t>(CBX)</a:t>
                </a:r>
                <a:endParaRPr lang="en-US" sz="1050" dirty="0">
                  <a:latin typeface="Franklin Gothic Medium" pitchFamily="34" charset="0"/>
                  <a:ea typeface="Arial Unicode MS" pitchFamily="34" charset="-128"/>
                  <a:cs typeface="Arial Unicode MS" pitchFamily="34" charset="-128"/>
                </a:endParaRPr>
              </a:p>
            </p:txBody>
          </p:sp>
        </p:grpSp>
        <p:sp>
          <p:nvSpPr>
            <p:cNvPr id="17" name="TextBox 16"/>
            <p:cNvSpPr txBox="1"/>
            <p:nvPr/>
          </p:nvSpPr>
          <p:spPr>
            <a:xfrm>
              <a:off x="8582261" y="2353261"/>
              <a:ext cx="327013" cy="161583"/>
            </a:xfrm>
            <a:prstGeom prst="rect">
              <a:avLst/>
            </a:prstGeom>
            <a:solidFill>
              <a:schemeClr val="bg1"/>
            </a:solidFill>
          </p:spPr>
          <p:txBody>
            <a:bodyPr wrap="none" lIns="0" tIns="0" rIns="0" bIns="0" rtlCol="0">
              <a:spAutoFit/>
            </a:bodyPr>
            <a:lstStyle/>
            <a:p>
              <a:r>
                <a:rPr lang="en-US" sz="1050" dirty="0" smtClean="0">
                  <a:latin typeface="Franklin Gothic Medium" pitchFamily="34" charset="0"/>
                  <a:ea typeface="Arial Unicode MS" pitchFamily="34" charset="-128"/>
                  <a:cs typeface="Arial Unicode MS" pitchFamily="34" charset="-128"/>
                </a:rPr>
                <a:t>(DBS)</a:t>
              </a:r>
              <a:endParaRPr lang="en-US" sz="1050" dirty="0">
                <a:latin typeface="Franklin Gothic Medium" pitchFamily="34" charset="0"/>
                <a:ea typeface="Arial Unicode MS" pitchFamily="34" charset="-128"/>
                <a:cs typeface="Arial Unicode MS" pitchFamily="34" charset="-128"/>
              </a:endParaRPr>
            </a:p>
          </p:txBody>
        </p:sp>
      </p:grpSp>
      <p:graphicFrame>
        <p:nvGraphicFramePr>
          <p:cNvPr id="3" name="Table 2"/>
          <p:cNvGraphicFramePr>
            <a:graphicFrameLocks noGrp="1"/>
          </p:cNvGraphicFramePr>
          <p:nvPr>
            <p:extLst>
              <p:ext uri="{D42A27DB-BD31-4B8C-83A1-F6EECF244321}">
                <p14:modId xmlns:p14="http://schemas.microsoft.com/office/powerpoint/2010/main" val="730388392"/>
              </p:ext>
            </p:extLst>
          </p:nvPr>
        </p:nvGraphicFramePr>
        <p:xfrm>
          <a:off x="457200" y="4299857"/>
          <a:ext cx="8229600" cy="1846583"/>
        </p:xfrm>
        <a:graphic>
          <a:graphicData uri="http://schemas.openxmlformats.org/drawingml/2006/table">
            <a:tbl>
              <a:tblPr firstRow="1" bandRow="1">
                <a:effectLst>
                  <a:outerShdw blurRad="50800" dist="38100" dir="2700000" algn="tl" rotWithShape="0">
                    <a:prstClr val="black">
                      <a:alpha val="40000"/>
                    </a:prstClr>
                  </a:outerShdw>
                </a:effectLst>
                <a:tableStyleId>{00A15C55-8517-42AA-B614-E9B94910E393}</a:tableStyleId>
              </a:tblPr>
              <a:tblGrid>
                <a:gridCol w="2483511"/>
                <a:gridCol w="1100348"/>
                <a:gridCol w="1095066"/>
                <a:gridCol w="3550675"/>
              </a:tblGrid>
              <a:tr h="1257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lt1"/>
                          </a:solidFill>
                          <a:latin typeface="+mn-lt"/>
                          <a:ea typeface="+mn-ea"/>
                          <a:cs typeface="+mn-cs"/>
                        </a:rPr>
                        <a:t>Item</a:t>
                      </a:r>
                      <a:r>
                        <a:rPr lang="en-US" sz="1600" b="1" kern="1200" baseline="0" dirty="0" smtClean="0">
                          <a:solidFill>
                            <a:schemeClr val="lt1"/>
                          </a:solidFill>
                          <a:latin typeface="+mn-lt"/>
                          <a:ea typeface="+mn-ea"/>
                          <a:cs typeface="+mn-cs"/>
                        </a:rPr>
                        <a:t> Description</a:t>
                      </a:r>
                      <a:endParaRPr lang="en-US" sz="1600" b="1" kern="1200" dirty="0">
                        <a:solidFill>
                          <a:schemeClr val="lt1"/>
                        </a:solidFill>
                        <a:latin typeface="+mn-lt"/>
                        <a:ea typeface="+mn-ea"/>
                        <a:cs typeface="+mn-cs"/>
                      </a:endParaRPr>
                    </a:p>
                  </a:txBody>
                  <a:tcPr marL="89324" marR="89324" marT="44662" marB="44662" anchor="ctr"/>
                </a:tc>
                <a:tc>
                  <a:txBody>
                    <a:bodyPr/>
                    <a:lstStyle/>
                    <a:p>
                      <a:pPr algn="ctr"/>
                      <a:r>
                        <a:rPr lang="en-US" sz="1600" dirty="0" smtClean="0"/>
                        <a:t>  Name</a:t>
                      </a:r>
                      <a:endParaRPr lang="en-US" sz="1600" dirty="0"/>
                    </a:p>
                  </a:txBody>
                  <a:tcPr marL="89324" marR="89324" marT="44662" marB="44662" anchor="ctr"/>
                </a:tc>
                <a:tc>
                  <a:txBody>
                    <a:bodyPr/>
                    <a:lstStyle/>
                    <a:p>
                      <a:pPr algn="ctr"/>
                      <a:r>
                        <a:rPr lang="en-US" sz="1600" dirty="0" smtClean="0"/>
                        <a:t>Height</a:t>
                      </a:r>
                      <a:endParaRPr lang="en-US" sz="1600" dirty="0"/>
                    </a:p>
                  </a:txBody>
                  <a:tcPr marL="89324" marR="89324" marT="44662" marB="4466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Content  and Specifications</a:t>
                      </a:r>
                    </a:p>
                  </a:txBody>
                  <a:tcPr marL="89324" marR="89324" marT="44662" marB="44662" anchor="ctr"/>
                </a:tc>
              </a:tr>
              <a:tr h="158162">
                <a:tc>
                  <a:txBody>
                    <a:bodyPr/>
                    <a:lstStyle/>
                    <a:p>
                      <a:r>
                        <a:rPr lang="en-US" sz="1400" dirty="0" smtClean="0"/>
                        <a:t>Controller Chassis Box    </a:t>
                      </a:r>
                      <a:endParaRPr lang="en-US" sz="1400" dirty="0"/>
                    </a:p>
                  </a:txBody>
                  <a:tcPr marL="89324" marR="89324" marT="44662" marB="44662"/>
                </a:tc>
                <a:tc>
                  <a:txBody>
                    <a:bodyPr/>
                    <a:lstStyle/>
                    <a:p>
                      <a:pPr algn="ctr"/>
                      <a:r>
                        <a:rPr lang="en-US" sz="1400" dirty="0" smtClean="0"/>
                        <a:t>CBX</a:t>
                      </a:r>
                      <a:endParaRPr lang="en-US" sz="1400" dirty="0"/>
                    </a:p>
                  </a:txBody>
                  <a:tcPr marL="89324" marR="89324" marT="44662" marB="44662"/>
                </a:tc>
                <a:tc>
                  <a:txBody>
                    <a:bodyPr/>
                    <a:lstStyle/>
                    <a:p>
                      <a:pPr algn="ctr"/>
                      <a:r>
                        <a:rPr lang="en-US" sz="1400" dirty="0" smtClean="0"/>
                        <a:t>5U</a:t>
                      </a:r>
                      <a:endParaRPr lang="en-US" sz="1400" dirty="0"/>
                    </a:p>
                  </a:txBody>
                  <a:tcPr marL="89324" marR="89324" marT="44662" marB="44662"/>
                </a:tc>
                <a:tc>
                  <a:txBody>
                    <a:bodyPr/>
                    <a:lstStyle/>
                    <a:p>
                      <a:pPr marL="0" indent="0">
                        <a:buFont typeface="Arial" pitchFamily="34" charset="0"/>
                        <a:buNone/>
                      </a:pPr>
                      <a:r>
                        <a:rPr lang="en-US" sz="1400" dirty="0" smtClean="0"/>
                        <a:t>Contains</a:t>
                      </a:r>
                      <a:r>
                        <a:rPr lang="en-US" sz="1400" baseline="0" dirty="0" smtClean="0"/>
                        <a:t> </a:t>
                      </a:r>
                      <a:r>
                        <a:rPr lang="en-US" sz="1400" dirty="0" smtClean="0"/>
                        <a:t>Controllers and the SVP</a:t>
                      </a:r>
                      <a:endParaRPr lang="en-US" sz="1400" dirty="0"/>
                    </a:p>
                  </a:txBody>
                  <a:tcPr marL="89324" marR="89324" marT="44662" marB="44662"/>
                </a:tc>
              </a:tr>
              <a:tr h="158162">
                <a:tc>
                  <a:txBody>
                    <a:bodyPr/>
                    <a:lstStyle/>
                    <a:p>
                      <a:r>
                        <a:rPr lang="en-US" sz="1400" dirty="0" smtClean="0"/>
                        <a:t>Drive Box</a:t>
                      </a:r>
                      <a:endParaRPr lang="en-US" sz="1400" dirty="0"/>
                    </a:p>
                  </a:txBody>
                  <a:tcPr marL="89324" marR="89324" marT="44662" marB="44662"/>
                </a:tc>
                <a:tc>
                  <a:txBody>
                    <a:bodyPr/>
                    <a:lstStyle/>
                    <a:p>
                      <a:pPr algn="ctr"/>
                      <a:r>
                        <a:rPr lang="en-US" sz="1400" dirty="0" smtClean="0"/>
                        <a:t>DBS</a:t>
                      </a:r>
                      <a:endParaRPr lang="en-US" sz="1400" dirty="0"/>
                    </a:p>
                  </a:txBody>
                  <a:tcPr marL="89324" marR="89324" marT="44662" marB="44662"/>
                </a:tc>
                <a:tc>
                  <a:txBody>
                    <a:bodyPr/>
                    <a:lstStyle/>
                    <a:p>
                      <a:pPr algn="ctr"/>
                      <a:r>
                        <a:rPr lang="en-US" sz="1400" dirty="0" smtClean="0"/>
                        <a:t>2U</a:t>
                      </a:r>
                      <a:endParaRPr lang="en-US" sz="1400" dirty="0"/>
                    </a:p>
                  </a:txBody>
                  <a:tcPr marL="89324" marR="89324" marT="44662" marB="44662"/>
                </a:tc>
                <a:tc>
                  <a:txBody>
                    <a:bodyPr/>
                    <a:lstStyle/>
                    <a:p>
                      <a:pPr marL="0" indent="0">
                        <a:buFont typeface="Arial" pitchFamily="34" charset="0"/>
                        <a:buNone/>
                      </a:pPr>
                      <a:r>
                        <a:rPr lang="en-US" sz="1400" dirty="0" smtClean="0"/>
                        <a:t>24 drive </a:t>
                      </a:r>
                      <a:r>
                        <a:rPr lang="en-US" sz="1400" baseline="0" dirty="0" smtClean="0"/>
                        <a:t>tray (SFF 2.5” only)</a:t>
                      </a:r>
                    </a:p>
                  </a:txBody>
                  <a:tcPr marL="89324" marR="89324" marT="44662" marB="44662"/>
                </a:tc>
              </a:tr>
              <a:tr h="158162">
                <a:tc>
                  <a:txBody>
                    <a:bodyPr/>
                    <a:lstStyle/>
                    <a:p>
                      <a:r>
                        <a:rPr lang="en-US" sz="1400" dirty="0" smtClean="0"/>
                        <a:t>Drive Box </a:t>
                      </a:r>
                      <a:r>
                        <a:rPr lang="en-US" sz="1400" dirty="0" smtClean="0">
                          <a:solidFill>
                            <a:srgbClr val="FF0000"/>
                          </a:solidFill>
                        </a:rPr>
                        <a:t>(Future)</a:t>
                      </a:r>
                      <a:endParaRPr lang="en-US" sz="1400" dirty="0">
                        <a:solidFill>
                          <a:srgbClr val="FF0000"/>
                        </a:solidFill>
                      </a:endParaRPr>
                    </a:p>
                  </a:txBody>
                  <a:tcPr marL="89324" marR="89324" marT="44662" marB="44662"/>
                </a:tc>
                <a:tc>
                  <a:txBody>
                    <a:bodyPr/>
                    <a:lstStyle/>
                    <a:p>
                      <a:pPr algn="ctr"/>
                      <a:r>
                        <a:rPr lang="en-US" sz="1400" dirty="0" smtClean="0"/>
                        <a:t>DBL</a:t>
                      </a:r>
                      <a:endParaRPr lang="en-US" sz="1400" dirty="0"/>
                    </a:p>
                  </a:txBody>
                  <a:tcPr marL="89324" marR="89324" marT="44662" marB="44662"/>
                </a:tc>
                <a:tc>
                  <a:txBody>
                    <a:bodyPr/>
                    <a:lstStyle/>
                    <a:p>
                      <a:pPr algn="ctr"/>
                      <a:r>
                        <a:rPr lang="en-US" sz="1400" dirty="0" smtClean="0"/>
                        <a:t>2U</a:t>
                      </a:r>
                      <a:endParaRPr lang="en-US" sz="1400" dirty="0"/>
                    </a:p>
                  </a:txBody>
                  <a:tcPr marL="89324" marR="89324" marT="44662" marB="44662"/>
                </a:tc>
                <a:tc>
                  <a:txBody>
                    <a:bodyPr/>
                    <a:lstStyle/>
                    <a:p>
                      <a:pPr marL="0" indent="0">
                        <a:buFont typeface="Arial" pitchFamily="34" charset="0"/>
                        <a:buNone/>
                      </a:pPr>
                      <a:r>
                        <a:rPr lang="en-US" sz="1400" dirty="0" smtClean="0"/>
                        <a:t>12 drive </a:t>
                      </a:r>
                      <a:r>
                        <a:rPr lang="en-US" sz="1400" baseline="0" dirty="0" smtClean="0"/>
                        <a:t>tray (LFF 3.5” only)</a:t>
                      </a:r>
                    </a:p>
                  </a:txBody>
                  <a:tcPr marL="89324" marR="89324" marT="44662" marB="44662"/>
                </a:tc>
              </a:tr>
              <a:tr h="158162">
                <a:tc>
                  <a:txBody>
                    <a:bodyPr/>
                    <a:lstStyle/>
                    <a:p>
                      <a:r>
                        <a:rPr lang="en-US" sz="1400" dirty="0" smtClean="0"/>
                        <a:t>Drive Box</a:t>
                      </a:r>
                      <a:endParaRPr lang="en-US" sz="1400" dirty="0"/>
                    </a:p>
                  </a:txBody>
                  <a:tcPr marL="89324" marR="89324" marT="44662" marB="44662"/>
                </a:tc>
                <a:tc>
                  <a:txBody>
                    <a:bodyPr/>
                    <a:lstStyle/>
                    <a:p>
                      <a:pPr algn="ctr"/>
                      <a:r>
                        <a:rPr lang="en-US" sz="1400" dirty="0" smtClean="0"/>
                        <a:t>DBX</a:t>
                      </a:r>
                      <a:endParaRPr lang="en-US" sz="1400" dirty="0"/>
                    </a:p>
                  </a:txBody>
                  <a:tcPr marL="89324" marR="89324" marT="44662" marB="44662"/>
                </a:tc>
                <a:tc>
                  <a:txBody>
                    <a:bodyPr/>
                    <a:lstStyle/>
                    <a:p>
                      <a:pPr algn="ctr"/>
                      <a:r>
                        <a:rPr lang="en-US" sz="1400" dirty="0" smtClean="0"/>
                        <a:t>4U</a:t>
                      </a:r>
                      <a:endParaRPr lang="en-US" sz="1400" dirty="0"/>
                    </a:p>
                  </a:txBody>
                  <a:tcPr marL="89324" marR="89324" marT="44662" marB="44662"/>
                </a:tc>
                <a:tc>
                  <a:txBody>
                    <a:bodyPr/>
                    <a:lstStyle/>
                    <a:p>
                      <a:pPr marL="0" indent="0">
                        <a:buFont typeface="Arial" pitchFamily="34" charset="0"/>
                        <a:buNone/>
                      </a:pPr>
                      <a:r>
                        <a:rPr lang="en-US" sz="1400" dirty="0" smtClean="0"/>
                        <a:t>48 drive tray (LFF 3.5” only)</a:t>
                      </a:r>
                      <a:endParaRPr lang="en-US" sz="1400" dirty="0"/>
                    </a:p>
                  </a:txBody>
                  <a:tcPr marL="89324" marR="89324" marT="44662" marB="44662"/>
                </a:tc>
              </a:tr>
              <a:tr h="158162">
                <a:tc>
                  <a:txBody>
                    <a:bodyPr/>
                    <a:lstStyle/>
                    <a:p>
                      <a:r>
                        <a:rPr lang="en-US" sz="1400" dirty="0" smtClean="0"/>
                        <a:t>Drive Box </a:t>
                      </a:r>
                      <a:r>
                        <a:rPr lang="en-US" sz="1400" dirty="0" smtClean="0">
                          <a:solidFill>
                            <a:srgbClr val="C00000"/>
                          </a:solidFill>
                        </a:rPr>
                        <a:t>(Future)</a:t>
                      </a:r>
                      <a:endParaRPr lang="en-US" sz="1400" dirty="0">
                        <a:solidFill>
                          <a:srgbClr val="C00000"/>
                        </a:solidFill>
                      </a:endParaRPr>
                    </a:p>
                  </a:txBody>
                  <a:tcPr marL="89324" marR="89324" marT="44662" marB="44662"/>
                </a:tc>
                <a:tc>
                  <a:txBody>
                    <a:bodyPr/>
                    <a:lstStyle/>
                    <a:p>
                      <a:pPr algn="ctr"/>
                      <a:r>
                        <a:rPr lang="en-US" sz="1400" dirty="0" smtClean="0"/>
                        <a:t>[TBD]</a:t>
                      </a:r>
                      <a:endParaRPr lang="en-US" sz="1400" dirty="0"/>
                    </a:p>
                  </a:txBody>
                  <a:tcPr marL="89324" marR="89324" marT="44662" marB="44662"/>
                </a:tc>
                <a:tc>
                  <a:txBody>
                    <a:bodyPr/>
                    <a:lstStyle/>
                    <a:p>
                      <a:pPr algn="ctr"/>
                      <a:r>
                        <a:rPr lang="en-US" sz="1400" dirty="0" smtClean="0"/>
                        <a:t>5U</a:t>
                      </a:r>
                      <a:endParaRPr lang="en-US" sz="1400" dirty="0"/>
                    </a:p>
                  </a:txBody>
                  <a:tcPr marL="89324" marR="89324" marT="44662" marB="44662"/>
                </a:tc>
                <a:tc>
                  <a:txBody>
                    <a:bodyPr/>
                    <a:lstStyle/>
                    <a:p>
                      <a:pPr marL="0" indent="0">
                        <a:buFont typeface="Arial" pitchFamily="34" charset="0"/>
                        <a:buNone/>
                      </a:pPr>
                      <a:r>
                        <a:rPr lang="en-US" sz="1400" dirty="0" smtClean="0"/>
                        <a:t>84 drive tray (LFF 3.5” only)</a:t>
                      </a:r>
                      <a:endParaRPr lang="en-US" sz="1400" dirty="0"/>
                    </a:p>
                  </a:txBody>
                  <a:tcPr marL="89324" marR="89324" marT="44662" marB="44662"/>
                </a:tc>
              </a:tr>
            </a:tbl>
          </a:graphicData>
        </a:graphic>
      </p:graphicFrame>
    </p:spTree>
    <p:extLst>
      <p:ext uri="{BB962C8B-B14F-4D97-AF65-F5344CB8AC3E}">
        <p14:creationId xmlns:p14="http://schemas.microsoft.com/office/powerpoint/2010/main" val="144910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Physical overview</a:t>
            </a:r>
            <a:endParaRPr lang="en-US" dirty="0"/>
          </a:p>
        </p:txBody>
      </p:sp>
      <p:graphicFrame>
        <p:nvGraphicFramePr>
          <p:cNvPr id="12" name="Table 11"/>
          <p:cNvGraphicFramePr>
            <a:graphicFrameLocks noGrp="1"/>
          </p:cNvGraphicFramePr>
          <p:nvPr/>
        </p:nvGraphicFramePr>
        <p:xfrm>
          <a:off x="243637" y="941903"/>
          <a:ext cx="4733313" cy="5608319"/>
        </p:xfrm>
        <a:graphic>
          <a:graphicData uri="http://schemas.openxmlformats.org/drawingml/2006/table">
            <a:tbl>
              <a:tblPr/>
              <a:tblGrid>
                <a:gridCol w="1179364"/>
                <a:gridCol w="1129894"/>
                <a:gridCol w="515448"/>
                <a:gridCol w="1908607"/>
              </a:tblGrid>
              <a:tr h="289561">
                <a:tc gridSpan="3">
                  <a:txBody>
                    <a:bodyPr/>
                    <a:lstStyle/>
                    <a:p>
                      <a:pPr algn="ctr" rtl="0" fontAlgn="ctr"/>
                      <a:r>
                        <a:rPr lang="en-US" sz="1400" b="0" i="0" u="none" strike="noStrike" dirty="0">
                          <a:solidFill>
                            <a:srgbClr val="000000"/>
                          </a:solidFill>
                          <a:latin typeface="+mj-lt"/>
                          <a:cs typeface="Arial" pitchFamily="34" charset="0"/>
                        </a:rPr>
                        <a:t>System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Specification</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2253">
                <a:tc rowSpan="2">
                  <a:txBody>
                    <a:bodyPr/>
                    <a:lstStyle/>
                    <a:p>
                      <a:pPr algn="ctr" rtl="0" fontAlgn="ctr"/>
                      <a:r>
                        <a:rPr lang="en-US" sz="1400" b="0" i="0" u="none" strike="noStrike" dirty="0">
                          <a:solidFill>
                            <a:srgbClr val="000000"/>
                          </a:solidFill>
                          <a:latin typeface="+mj-lt"/>
                          <a:cs typeface="Arial" pitchFamily="34" charset="0"/>
                        </a:rPr>
                        <a:t>CPU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1400" b="0" i="0" u="none" strike="noStrike" dirty="0">
                          <a:solidFill>
                            <a:srgbClr val="000000"/>
                          </a:solidFill>
                          <a:latin typeface="+mj-lt"/>
                          <a:cs typeface="Arial" pitchFamily="34" charset="0"/>
                        </a:rPr>
                        <a:t>Type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Intel</a:t>
                      </a:r>
                      <a:r>
                        <a:rPr lang="en-US" sz="1400" b="0" i="0" u="none" strike="noStrike" baseline="0" dirty="0" smtClean="0">
                          <a:solidFill>
                            <a:srgbClr val="000000"/>
                          </a:solidFill>
                          <a:latin typeface="+mj-lt"/>
                          <a:cs typeface="Arial" pitchFamily="34" charset="0"/>
                        </a:rPr>
                        <a:t> Xeon (Sandybridge)</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vMerge="1">
                  <a:txBody>
                    <a:bodyPr/>
                    <a:lstStyle/>
                    <a:p>
                      <a:endParaRPr lang="en-US"/>
                    </a:p>
                  </a:txBody>
                  <a:tcPr/>
                </a:tc>
                <a:tc gridSpan="2">
                  <a:txBody>
                    <a:bodyPr/>
                    <a:lstStyle/>
                    <a:p>
                      <a:pPr algn="ctr" rtl="0" fontAlgn="ctr"/>
                      <a:r>
                        <a:rPr lang="en-US" sz="1400" b="0" i="0" u="none" strike="noStrike" dirty="0">
                          <a:solidFill>
                            <a:srgbClr val="000000"/>
                          </a:solidFill>
                          <a:latin typeface="+mj-lt"/>
                          <a:cs typeface="Arial" pitchFamily="34" charset="0"/>
                        </a:rPr>
                        <a:t>Cores/Sys.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16</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rowSpan="2">
                  <a:txBody>
                    <a:bodyPr/>
                    <a:lstStyle/>
                    <a:p>
                      <a:pPr algn="ctr" rtl="0" fontAlgn="ctr"/>
                      <a:r>
                        <a:rPr lang="en-US" sz="1400" b="0" i="0" u="none" strike="noStrike" dirty="0">
                          <a:solidFill>
                            <a:srgbClr val="000000"/>
                          </a:solidFill>
                          <a:latin typeface="+mj-lt"/>
                          <a:cs typeface="Arial" pitchFamily="34" charset="0"/>
                        </a:rPr>
                        <a:t>Drives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1400" b="0" i="0" u="none" strike="noStrike" dirty="0">
                          <a:solidFill>
                            <a:srgbClr val="000000"/>
                          </a:solidFill>
                          <a:latin typeface="+mj-lt"/>
                          <a:cs typeface="Arial" pitchFamily="34" charset="0"/>
                        </a:rPr>
                        <a:t>2.5"</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a:solidFill>
                            <a:srgbClr val="000000"/>
                          </a:solidFill>
                          <a:latin typeface="+mj-lt"/>
                          <a:cs typeface="Arial" pitchFamily="34" charset="0"/>
                        </a:rPr>
                        <a:t>1,152</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vMerge="1">
                  <a:txBody>
                    <a:bodyPr/>
                    <a:lstStyle/>
                    <a:p>
                      <a:endParaRPr lang="en-US"/>
                    </a:p>
                  </a:txBody>
                  <a:tcPr/>
                </a:tc>
                <a:tc gridSpan="2">
                  <a:txBody>
                    <a:bodyPr/>
                    <a:lstStyle/>
                    <a:p>
                      <a:pPr algn="ctr" rtl="0" fontAlgn="ctr"/>
                      <a:r>
                        <a:rPr lang="en-US" sz="1400" b="0" i="0" u="none" strike="noStrike" dirty="0">
                          <a:solidFill>
                            <a:srgbClr val="000000"/>
                          </a:solidFill>
                          <a:latin typeface="+mj-lt"/>
                          <a:cs typeface="Arial" pitchFamily="34" charset="0"/>
                        </a:rPr>
                        <a:t>3.5"</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1,152</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gridSpan="3">
                  <a:txBody>
                    <a:bodyPr/>
                    <a:lstStyle/>
                    <a:p>
                      <a:pPr algn="ctr" rtl="0" fontAlgn="ctr"/>
                      <a:r>
                        <a:rPr lang="en-US" sz="1400" b="0" i="0" u="none" strike="noStrike" dirty="0">
                          <a:solidFill>
                            <a:srgbClr val="000000"/>
                          </a:solidFill>
                          <a:latin typeface="+mj-lt"/>
                          <a:cs typeface="Arial" pitchFamily="34" charset="0"/>
                        </a:rPr>
                        <a:t>Cache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256GB*</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rowSpan="3">
                  <a:txBody>
                    <a:bodyPr/>
                    <a:lstStyle/>
                    <a:p>
                      <a:pPr algn="ctr" rtl="0" fontAlgn="ctr"/>
                      <a:r>
                        <a:rPr lang="en-US" sz="1400" b="0" i="0" u="none" strike="noStrike" dirty="0">
                          <a:solidFill>
                            <a:srgbClr val="000000"/>
                          </a:solidFill>
                          <a:latin typeface="+mj-lt"/>
                          <a:cs typeface="Arial" pitchFamily="34" charset="0"/>
                        </a:rPr>
                        <a:t>FE Ports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1400" b="0" i="0" u="none" strike="noStrike" dirty="0">
                          <a:solidFill>
                            <a:srgbClr val="000000"/>
                          </a:solidFill>
                          <a:latin typeface="+mj-lt"/>
                          <a:cs typeface="Arial" pitchFamily="34" charset="0"/>
                        </a:rPr>
                        <a:t>FC 8G</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32</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vMerge="1">
                  <a:txBody>
                    <a:bodyPr/>
                    <a:lstStyle/>
                    <a:p>
                      <a:endParaRPr lang="en-US"/>
                    </a:p>
                  </a:txBody>
                  <a:tcPr/>
                </a:tc>
                <a:tc gridSpan="2">
                  <a:txBody>
                    <a:bodyPr/>
                    <a:lstStyle/>
                    <a:p>
                      <a:pPr algn="ctr" rtl="0" fontAlgn="ctr"/>
                      <a:r>
                        <a:rPr lang="en-US" sz="1400" b="0" i="0" u="none" strike="noStrike" dirty="0" smtClean="0">
                          <a:solidFill>
                            <a:srgbClr val="000000"/>
                          </a:solidFill>
                          <a:latin typeface="+mj-lt"/>
                          <a:cs typeface="Arial" pitchFamily="34" charset="0"/>
                        </a:rPr>
                        <a:t>FCoE 10G</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16*</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vMerge="1">
                  <a:txBody>
                    <a:bodyPr/>
                    <a:lstStyle/>
                    <a:p>
                      <a:endParaRPr lang="en-US"/>
                    </a:p>
                  </a:txBody>
                  <a:tcPr/>
                </a:tc>
                <a:tc gridSpan="2">
                  <a:txBody>
                    <a:bodyPr/>
                    <a:lstStyle/>
                    <a:p>
                      <a:pPr algn="ctr" rtl="0" fontAlgn="ctr"/>
                      <a:r>
                        <a:rPr lang="en-US" sz="1400" b="0" i="0" u="none" strike="noStrike" dirty="0" smtClean="0">
                          <a:solidFill>
                            <a:srgbClr val="000000"/>
                          </a:solidFill>
                          <a:latin typeface="+mj-lt"/>
                          <a:cs typeface="Arial" pitchFamily="34" charset="0"/>
                        </a:rPr>
                        <a:t>iSCSI 10G</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16*</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rowSpan="2">
                  <a:txBody>
                    <a:bodyPr/>
                    <a:lstStyle/>
                    <a:p>
                      <a:pPr algn="ctr" rtl="0" fontAlgn="ctr"/>
                      <a:r>
                        <a:rPr lang="en-US" sz="1400" b="0" i="0" u="none" strike="noStrike" dirty="0">
                          <a:solidFill>
                            <a:srgbClr val="000000"/>
                          </a:solidFill>
                          <a:latin typeface="+mj-lt"/>
                          <a:cs typeface="Arial" pitchFamily="34" charset="0"/>
                        </a:rPr>
                        <a:t>BE </a:t>
                      </a:r>
                    </a:p>
                    <a:p>
                      <a:pPr algn="ctr" rtl="0" fontAlgn="ctr"/>
                      <a:r>
                        <a:rPr lang="en-US" sz="1400" b="0" i="0" u="none" strike="noStrike" dirty="0">
                          <a:solidFill>
                            <a:srgbClr val="000000"/>
                          </a:solidFill>
                          <a:latin typeface="+mj-lt"/>
                          <a:cs typeface="Arial" pitchFamily="34" charset="0"/>
                        </a:rPr>
                        <a:t>Ports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1400" b="0" i="0" u="none" strike="noStrike" dirty="0">
                          <a:solidFill>
                            <a:srgbClr val="000000"/>
                          </a:solidFill>
                          <a:latin typeface="+mj-lt"/>
                          <a:cs typeface="Arial" pitchFamily="34" charset="0"/>
                        </a:rPr>
                        <a:t>Type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a:solidFill>
                            <a:srgbClr val="000000"/>
                          </a:solidFill>
                          <a:latin typeface="+mj-lt"/>
                          <a:cs typeface="Arial" pitchFamily="34" charset="0"/>
                        </a:rPr>
                        <a:t>SAS-6G</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vMerge="1">
                  <a:txBody>
                    <a:bodyPr/>
                    <a:lstStyle/>
                    <a:p>
                      <a:pPr algn="ctr" rtl="0" fontAlgn="ctr"/>
                      <a:endParaRPr lang="en-US" sz="1600" b="0" i="0" u="none" strike="noStrike" dirty="0">
                        <a:solidFill>
                          <a:srgbClr val="000000"/>
                        </a:solidFill>
                        <a:latin typeface="+mj-lt"/>
                        <a:cs typeface="Arial" pitchFamily="34" charset="0"/>
                      </a:endParaRPr>
                    </a:p>
                  </a:txBody>
                  <a:tcPr marL="7270" marR="7270" marT="72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rtl="0" fontAlgn="ctr"/>
                      <a:r>
                        <a:rPr lang="en-US" sz="1400" b="0" i="0" u="none" strike="noStrike" dirty="0">
                          <a:solidFill>
                            <a:srgbClr val="000000"/>
                          </a:solidFill>
                          <a:latin typeface="+mj-lt"/>
                          <a:cs typeface="Arial" pitchFamily="34" charset="0"/>
                        </a:rPr>
                        <a:t>Ports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32 (4WLx8</a:t>
                      </a:r>
                      <a:r>
                        <a:rPr lang="en-US" sz="1400" b="0" i="0" u="none" strike="noStrike" dirty="0">
                          <a:solidFill>
                            <a:srgbClr val="000000"/>
                          </a:solidFill>
                          <a:latin typeface="+mj-lt"/>
                          <a:cs typeface="Arial"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rowSpan="3">
                  <a:txBody>
                    <a:bodyPr/>
                    <a:lstStyle/>
                    <a:p>
                      <a:pPr algn="ctr" rtl="0" fontAlgn="ctr"/>
                      <a:r>
                        <a:rPr lang="en-US" sz="1400" b="0" i="0" u="none" strike="noStrike" dirty="0" smtClean="0">
                          <a:solidFill>
                            <a:srgbClr val="000000"/>
                          </a:solidFill>
                          <a:latin typeface="+mj-lt"/>
                          <a:cs typeface="Arial" pitchFamily="34" charset="0"/>
                        </a:rPr>
                        <a:t>Enclosures and</a:t>
                      </a:r>
                      <a:r>
                        <a:rPr lang="en-US" sz="1400" b="0" i="0" u="none" strike="noStrike" baseline="0" dirty="0" smtClean="0">
                          <a:solidFill>
                            <a:srgbClr val="000000"/>
                          </a:solidFill>
                          <a:latin typeface="+mj-lt"/>
                          <a:cs typeface="Arial" pitchFamily="34" charset="0"/>
                        </a:rPr>
                        <a:t> </a:t>
                      </a:r>
                      <a:r>
                        <a:rPr lang="en-US" sz="1400" b="0" i="0" u="none" strike="noStrike" dirty="0" smtClean="0">
                          <a:solidFill>
                            <a:srgbClr val="000000"/>
                          </a:solidFill>
                          <a:latin typeface="+mj-lt"/>
                          <a:cs typeface="Arial" pitchFamily="34" charset="0"/>
                        </a:rPr>
                        <a:t>Trays</a:t>
                      </a:r>
                      <a:endParaRPr lang="en-US" sz="1400" b="0" i="0" u="none" strike="noStrike" dirty="0">
                        <a:solidFill>
                          <a:srgbClr val="000000"/>
                        </a:solidFill>
                        <a:latin typeface="+mj-lt"/>
                        <a:cs typeface="Arial" pitchFamily="34" charset="0"/>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rtl="0" fontAlgn="ctr"/>
                      <a:r>
                        <a:rPr lang="en-US" sz="1400" b="0" i="0" u="none" strike="noStrike" dirty="0">
                          <a:solidFill>
                            <a:srgbClr val="000000"/>
                          </a:solidFill>
                          <a:latin typeface="+mj-lt"/>
                          <a:cs typeface="Arial" pitchFamily="34" charset="0"/>
                        </a:rPr>
                        <a:t>Controller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400" b="0" i="0" u="none" strike="noStrike" dirty="0">
                          <a:solidFill>
                            <a:srgbClr val="000000"/>
                          </a:solidFill>
                          <a:latin typeface="+mj-lt"/>
                          <a:cs typeface="Arial" pitchFamily="34" charset="0"/>
                        </a:rPr>
                        <a:t>5U</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vMerge="1">
                  <a:txBody>
                    <a:bodyPr/>
                    <a:lstStyle/>
                    <a:p>
                      <a:endParaRPr lang="en-US"/>
                    </a:p>
                  </a:txBody>
                  <a:tcPr/>
                </a:tc>
                <a:tc rowSpan="2">
                  <a:txBody>
                    <a:bodyPr/>
                    <a:lstStyle/>
                    <a:p>
                      <a:pPr algn="ctr" rtl="0" fontAlgn="ctr"/>
                      <a:r>
                        <a:rPr lang="en-US" sz="1400" b="0" i="0" u="none" strike="noStrike" dirty="0" smtClean="0">
                          <a:solidFill>
                            <a:srgbClr val="000000"/>
                          </a:solidFill>
                          <a:latin typeface="+mj-lt"/>
                          <a:cs typeface="Arial" pitchFamily="34" charset="0"/>
                        </a:rPr>
                        <a:t>Drive Trays</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mj-lt"/>
                          <a:cs typeface="Arial" pitchFamily="34" charset="0"/>
                        </a:rPr>
                        <a:t>3.5”</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smtClean="0">
                          <a:solidFill>
                            <a:srgbClr val="000000"/>
                          </a:solidFill>
                          <a:latin typeface="+mj-lt"/>
                          <a:cs typeface="Arial" pitchFamily="34" charset="0"/>
                        </a:rPr>
                        <a:t>48HDD/4U </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vMerge="1">
                  <a:txBody>
                    <a:bodyPr/>
                    <a:lstStyle/>
                    <a:p>
                      <a:endParaRPr lang="en-US"/>
                    </a:p>
                  </a:txBody>
                  <a:tcPr/>
                </a:tc>
                <a:tc vMerge="1">
                  <a:txBody>
                    <a:bodyPr/>
                    <a:lstStyle/>
                    <a:p>
                      <a:endParaRPr lang="en-US"/>
                    </a:p>
                  </a:txBody>
                  <a:tcPr/>
                </a:tc>
                <a:tc>
                  <a:txBody>
                    <a:bodyPr/>
                    <a:lstStyle/>
                    <a:p>
                      <a:pPr algn="ctr" rtl="0" fontAlgn="ctr"/>
                      <a:r>
                        <a:rPr lang="en-US" sz="1400" b="0" i="0" u="none" strike="noStrike" dirty="0">
                          <a:solidFill>
                            <a:srgbClr val="000000"/>
                          </a:solidFill>
                          <a:latin typeface="+mj-lt"/>
                          <a:cs typeface="Arial" pitchFamily="34" charset="0"/>
                        </a:rPr>
                        <a:t>2.5”</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smtClean="0">
                          <a:solidFill>
                            <a:srgbClr val="000000"/>
                          </a:solidFill>
                          <a:latin typeface="+mj-lt"/>
                          <a:cs typeface="Arial" pitchFamily="34" charset="0"/>
                        </a:rPr>
                        <a:t>24HDD/2U</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gridSpan="3">
                  <a:txBody>
                    <a:bodyPr/>
                    <a:lstStyle/>
                    <a:p>
                      <a:pPr algn="ctr" rtl="0" fontAlgn="ctr"/>
                      <a:r>
                        <a:rPr lang="en-US" sz="1400" b="0" i="0" u="none" strike="noStrike" dirty="0">
                          <a:solidFill>
                            <a:srgbClr val="000000"/>
                          </a:solidFill>
                          <a:latin typeface="+mj-lt"/>
                          <a:cs typeface="Arial" pitchFamily="34" charset="0"/>
                        </a:rPr>
                        <a:t>Rack</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19”/42U or Customer</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9561">
                <a:tc rowSpan="2">
                  <a:txBody>
                    <a:bodyPr/>
                    <a:lstStyle/>
                    <a:p>
                      <a:pPr algn="ctr" rtl="0" fontAlgn="ctr"/>
                      <a:r>
                        <a:rPr lang="en-US" sz="1400" b="0" i="0" u="none" strike="noStrike" dirty="0" smtClean="0">
                          <a:solidFill>
                            <a:srgbClr val="000000"/>
                          </a:solidFill>
                          <a:latin typeface="+mj-lt"/>
                          <a:cs typeface="Arial" pitchFamily="34" charset="0"/>
                        </a:rPr>
                        <a:t>Performance</a:t>
                      </a:r>
                    </a:p>
                    <a:p>
                      <a:pPr algn="ctr" rtl="0" fontAlgn="ctr"/>
                      <a:r>
                        <a:rPr lang="en-US" sz="1400" b="0" i="0" u="none" strike="noStrike" dirty="0" smtClean="0">
                          <a:solidFill>
                            <a:srgbClr val="000000"/>
                          </a:solidFill>
                          <a:latin typeface="+mj-lt"/>
                          <a:cs typeface="Arial" pitchFamily="34" charset="0"/>
                        </a:rPr>
                        <a:t>Targets</a:t>
                      </a:r>
                      <a:endParaRPr lang="en-US" sz="1400" b="0" i="0" u="none" strike="noStrike" dirty="0">
                        <a:solidFill>
                          <a:srgbClr val="000000"/>
                        </a:solidFill>
                        <a:latin typeface="+mj-lt"/>
                        <a:cs typeface="Arial" pitchFamily="34" charset="0"/>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algn="ctr"/>
                      <a:r>
                        <a:rPr lang="en-US" sz="1400" b="0" dirty="0" smtClean="0">
                          <a:latin typeface="+mj-lt"/>
                        </a:rPr>
                        <a:t>Bandwidth from Disk</a:t>
                      </a:r>
                      <a:endParaRPr lang="en-US" sz="1400" b="0" dirty="0">
                        <a:latin typeface="+mj-lt"/>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 Seq: 11</a:t>
                      </a:r>
                      <a:r>
                        <a:rPr lang="en-US" sz="1400" b="0" i="0" u="none" strike="noStrike" baseline="0" dirty="0" smtClean="0">
                          <a:solidFill>
                            <a:srgbClr val="000000"/>
                          </a:solidFill>
                          <a:latin typeface="+mj-lt"/>
                          <a:cs typeface="Arial" pitchFamily="34" charset="0"/>
                        </a:rPr>
                        <a:t>GB/s</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2253">
                <a:tc vMerge="1">
                  <a:txBody>
                    <a:bodyPr/>
                    <a:lstStyle/>
                    <a:p>
                      <a:pPr algn="l" rtl="0" fontAlgn="ctr"/>
                      <a:endParaRPr lang="en-US" sz="1100" b="1" i="0" u="none" strike="noStrike" dirty="0">
                        <a:solidFill>
                          <a:srgbClr val="000000"/>
                        </a:solidFill>
                        <a:latin typeface="Arial" pitchFamily="34" charset="0"/>
                        <a:cs typeface="Arial" pitchFamily="34" charset="0"/>
                      </a:endParaRPr>
                    </a:p>
                  </a:txBody>
                  <a:tcPr marL="7270" marR="7270" marT="72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vMerge="1">
                  <a:txBody>
                    <a:bodyPr/>
                    <a:lstStyle/>
                    <a:p>
                      <a:endParaRPr lang="en-US" sz="1100" b="1" dirty="0">
                        <a:latin typeface="+mn-lt"/>
                      </a:endParaRPr>
                    </a:p>
                  </a:txBody>
                  <a:tcPr marL="7270" marR="7270" marT="72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vMerge="1">
                  <a:txBody>
                    <a:bodyPr/>
                    <a:lstStyle/>
                    <a:p>
                      <a:endParaRPr lang="en-US"/>
                    </a:p>
                  </a:txBody>
                  <a:tcPr/>
                </a:tc>
                <a:tc>
                  <a:txBody>
                    <a:bodyPr/>
                    <a:lstStyle/>
                    <a:p>
                      <a:pPr algn="ctr" rtl="0" fontAlgn="ctr"/>
                      <a:r>
                        <a:rPr lang="en-US" sz="1400" b="0" i="0" u="none" strike="noStrike" dirty="0" smtClean="0">
                          <a:solidFill>
                            <a:srgbClr val="000000"/>
                          </a:solidFill>
                          <a:latin typeface="+mj-lt"/>
                          <a:cs typeface="Arial" pitchFamily="34" charset="0"/>
                        </a:rPr>
                        <a:t> SPC-1:</a:t>
                      </a:r>
                      <a:r>
                        <a:rPr lang="en-US" sz="1400" b="0" i="0" u="none" strike="noStrike" baseline="0" dirty="0" smtClean="0">
                          <a:solidFill>
                            <a:srgbClr val="000000"/>
                          </a:solidFill>
                          <a:latin typeface="+mj-lt"/>
                          <a:cs typeface="Arial" pitchFamily="34" charset="0"/>
                        </a:rPr>
                        <a:t> 150</a:t>
                      </a:r>
                      <a:r>
                        <a:rPr lang="en-US" sz="1400" b="0" i="0" u="none" strike="noStrike" dirty="0" smtClean="0">
                          <a:solidFill>
                            <a:srgbClr val="000000"/>
                          </a:solidFill>
                          <a:latin typeface="+mj-lt"/>
                          <a:cs typeface="Arial" pitchFamily="34" charset="0"/>
                        </a:rPr>
                        <a:t>K IOPS**</a:t>
                      </a:r>
                    </a:p>
                    <a:p>
                      <a:pPr algn="ctr" rtl="0" fontAlgn="ctr"/>
                      <a:r>
                        <a:rPr lang="en-US" sz="1400" b="0" i="0" u="none" strike="noStrike" dirty="0" smtClean="0">
                          <a:solidFill>
                            <a:srgbClr val="000000"/>
                          </a:solidFill>
                          <a:latin typeface="+mj-lt"/>
                          <a:cs typeface="Arial" pitchFamily="34" charset="0"/>
                        </a:rPr>
                        <a:t>Random:</a:t>
                      </a:r>
                      <a:r>
                        <a:rPr lang="en-US" sz="1400" b="0" i="0" u="none" strike="noStrike" baseline="0" dirty="0" smtClean="0">
                          <a:solidFill>
                            <a:srgbClr val="000000"/>
                          </a:solidFill>
                          <a:latin typeface="+mj-lt"/>
                          <a:cs typeface="Arial" pitchFamily="34" charset="0"/>
                        </a:rPr>
                        <a:t> 240K IOPS**</a:t>
                      </a:r>
                      <a:endParaRPr lang="en-US" sz="1400" b="0" i="0" u="none" strike="noStrike" dirty="0">
                        <a:solidFill>
                          <a:srgbClr val="000000"/>
                        </a:solidFill>
                        <a:latin typeface="+mj-lt"/>
                        <a:cs typeface="Arial"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3" name="Rectangle 69"/>
          <p:cNvSpPr>
            <a:spLocks noChangeArrowheads="1"/>
          </p:cNvSpPr>
          <p:nvPr/>
        </p:nvSpPr>
        <p:spPr bwMode="auto">
          <a:xfrm>
            <a:off x="7184049" y="6273224"/>
            <a:ext cx="1763624" cy="461665"/>
          </a:xfrm>
          <a:prstGeom prst="rect">
            <a:avLst/>
          </a:prstGeom>
          <a:noFill/>
          <a:ln w="9525">
            <a:noFill/>
            <a:miter lim="800000"/>
            <a:headEnd/>
            <a:tailEnd/>
          </a:ln>
        </p:spPr>
        <p:txBody>
          <a:bodyPr vert="horz" wrap="non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rgbClr val="000000"/>
                </a:solidFill>
                <a:effectLst/>
                <a:ea typeface="HGPｺﾞｼｯｸE" pitchFamily="50" charset="-128"/>
              </a:rPr>
              <a:t>* 6 months</a:t>
            </a:r>
            <a:r>
              <a:rPr kumimoji="1" lang="en-US" altLang="ja-JP" sz="1200" b="0" i="0" u="none" strike="noStrike" cap="none" normalizeH="0" dirty="0" smtClean="0">
                <a:ln>
                  <a:noFill/>
                </a:ln>
                <a:solidFill>
                  <a:srgbClr val="000000"/>
                </a:solidFill>
                <a:effectLst/>
                <a:ea typeface="HGPｺﾞｼｯｸE" pitchFamily="50" charset="-128"/>
              </a:rPr>
              <a:t> after launch</a:t>
            </a:r>
            <a:endParaRPr kumimoji="1" lang="en-US" altLang="ja-JP" sz="1200" b="0" i="0" u="none" strike="noStrike" cap="none" normalizeH="0" baseline="0" dirty="0" smtClean="0">
              <a:ln>
                <a:noFill/>
              </a:ln>
              <a:solidFill>
                <a:srgbClr val="000000"/>
              </a:solidFill>
              <a:effectLst/>
              <a:ea typeface="HGPｺﾞｼｯｸE"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cap="none" normalizeH="0" baseline="0" dirty="0" smtClean="0">
                <a:ln>
                  <a:noFill/>
                </a:ln>
                <a:solidFill>
                  <a:srgbClr val="000000"/>
                </a:solidFill>
                <a:effectLst/>
                <a:ea typeface="HGPｺﾞｼｯｸE" pitchFamily="50" charset="-128"/>
              </a:rPr>
              <a:t>** </a:t>
            </a:r>
            <a:r>
              <a:rPr kumimoji="1" lang="en-US" altLang="ja-JP" sz="1200" dirty="0" smtClean="0">
                <a:solidFill>
                  <a:srgbClr val="000000"/>
                </a:solidFill>
                <a:ea typeface="HGPｺﾞｼｯｸE" pitchFamily="50" charset="-128"/>
              </a:rPr>
              <a:t>estimated</a:t>
            </a:r>
            <a:endParaRPr kumimoji="1" lang="ja-JP" altLang="ja-JP" sz="1400" b="0" i="0" u="none" strike="noStrike" cap="none" normalizeH="0" baseline="0" dirty="0" smtClean="0">
              <a:ln>
                <a:noFill/>
              </a:ln>
              <a:solidFill>
                <a:schemeClr val="tx1"/>
              </a:solidFill>
              <a:effectLst/>
              <a:ea typeface="ＭＳ Ｐゴシック" pitchFamily="50" charset="-128"/>
            </a:endParaRPr>
          </a:p>
        </p:txBody>
      </p:sp>
      <p:pic>
        <p:nvPicPr>
          <p:cNvPr id="15" name="図 28023"/>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5268684" y="1080404"/>
            <a:ext cx="3875316" cy="5054044"/>
          </a:xfrm>
          <a:prstGeom prst="rect">
            <a:avLst/>
          </a:prstGeom>
          <a:noFill/>
          <a:ln w="9525">
            <a:noFill/>
            <a:miter lim="800000"/>
            <a:headEnd/>
            <a:tailEnd/>
          </a:ln>
        </p:spPr>
      </p:pic>
      <p:sp>
        <p:nvSpPr>
          <p:cNvPr id="19458" name="Text Box 2"/>
          <p:cNvSpPr txBox="1">
            <a:spLocks noChangeArrowheads="1"/>
          </p:cNvSpPr>
          <p:nvPr/>
        </p:nvSpPr>
        <p:spPr bwMode="auto">
          <a:xfrm>
            <a:off x="5208748" y="5915418"/>
            <a:ext cx="1675010" cy="246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en-US" altLang="ja-JP" sz="1600" i="0" u="none" strike="noStrike" cap="none" normalizeH="0" baseline="0" dirty="0" smtClean="0">
                <a:ln>
                  <a:noFill/>
                </a:ln>
                <a:solidFill>
                  <a:schemeClr val="tx1"/>
                </a:solidFill>
                <a:effectLst/>
                <a:latin typeface="+mj-lt"/>
                <a:ea typeface="MS Mincho" pitchFamily="49" charset="-128"/>
                <a:cs typeface="Arial" pitchFamily="34" charset="0"/>
              </a:rPr>
              <a:t>4U LFF Drive Tray</a:t>
            </a:r>
            <a:endParaRPr kumimoji="0" lang="en-US" sz="2000" i="0" u="none" strike="noStrike" cap="none" normalizeH="0" baseline="0" dirty="0" smtClean="0">
              <a:ln>
                <a:noFill/>
              </a:ln>
              <a:solidFill>
                <a:schemeClr val="tx1"/>
              </a:solidFill>
              <a:effectLst/>
              <a:latin typeface="+mj-lt"/>
              <a:cs typeface="Arial" pitchFamily="34" charset="0"/>
            </a:endParaRPr>
          </a:p>
        </p:txBody>
      </p:sp>
      <p:cxnSp>
        <p:nvCxnSpPr>
          <p:cNvPr id="19459" name="AutoShape 3"/>
          <p:cNvCxnSpPr>
            <a:cxnSpLocks noChangeShapeType="1"/>
            <a:stCxn id="17" idx="3"/>
          </p:cNvCxnSpPr>
          <p:nvPr/>
        </p:nvCxnSpPr>
        <p:spPr bwMode="auto">
          <a:xfrm flipV="1">
            <a:off x="6906200" y="4528464"/>
            <a:ext cx="365460" cy="1227045"/>
          </a:xfrm>
          <a:prstGeom prst="straightConnector1">
            <a:avLst/>
          </a:prstGeom>
          <a:noFill/>
          <a:ln w="12700">
            <a:solidFill>
              <a:srgbClr val="FF0000"/>
            </a:solidFill>
            <a:round/>
            <a:headEnd/>
            <a:tailEnd/>
          </a:ln>
        </p:spPr>
      </p:cxnSp>
      <p:sp>
        <p:nvSpPr>
          <p:cNvPr id="17" name="Text Box 2"/>
          <p:cNvSpPr txBox="1">
            <a:spLocks noChangeArrowheads="1"/>
          </p:cNvSpPr>
          <p:nvPr/>
        </p:nvSpPr>
        <p:spPr bwMode="auto">
          <a:xfrm>
            <a:off x="5208748" y="5632398"/>
            <a:ext cx="1697452" cy="246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ts val="1000"/>
              </a:spcAft>
              <a:buClrTx/>
              <a:buSzTx/>
              <a:buFontTx/>
              <a:buNone/>
              <a:tabLst/>
            </a:pPr>
            <a:r>
              <a:rPr lang="en-US" altLang="ja-JP" sz="1600" dirty="0" smtClean="0">
                <a:latin typeface="+mj-lt"/>
                <a:ea typeface="MS Mincho" pitchFamily="49" charset="-128"/>
                <a:cs typeface="Arial" pitchFamily="34" charset="0"/>
              </a:rPr>
              <a:t>2U S</a:t>
            </a:r>
            <a:r>
              <a:rPr kumimoji="0" lang="en-US" altLang="ja-JP" sz="1600" i="0" u="none" strike="noStrike" cap="none" normalizeH="0" baseline="0" dirty="0" smtClean="0">
                <a:ln>
                  <a:noFill/>
                </a:ln>
                <a:solidFill>
                  <a:schemeClr val="tx1"/>
                </a:solidFill>
                <a:effectLst/>
                <a:latin typeface="+mj-lt"/>
                <a:ea typeface="MS Mincho" pitchFamily="49" charset="-128"/>
                <a:cs typeface="Arial" pitchFamily="34" charset="0"/>
              </a:rPr>
              <a:t>FF Drive Tray</a:t>
            </a:r>
            <a:endParaRPr kumimoji="0" lang="en-US" sz="2000" i="0" u="none" strike="noStrike" cap="none" normalizeH="0" baseline="0" dirty="0" smtClean="0">
              <a:ln>
                <a:noFill/>
              </a:ln>
              <a:solidFill>
                <a:schemeClr val="tx1"/>
              </a:solidFill>
              <a:effectLst/>
              <a:latin typeface="+mj-lt"/>
              <a:cs typeface="Arial" pitchFamily="34" charset="0"/>
            </a:endParaRPr>
          </a:p>
        </p:txBody>
      </p:sp>
      <p:cxnSp>
        <p:nvCxnSpPr>
          <p:cNvPr id="18" name="AutoShape 3"/>
          <p:cNvCxnSpPr>
            <a:cxnSpLocks noChangeShapeType="1"/>
            <a:stCxn id="19458" idx="3"/>
          </p:cNvCxnSpPr>
          <p:nvPr/>
        </p:nvCxnSpPr>
        <p:spPr bwMode="auto">
          <a:xfrm flipV="1">
            <a:off x="6883758" y="5632398"/>
            <a:ext cx="621013" cy="406131"/>
          </a:xfrm>
          <a:prstGeom prst="straightConnector1">
            <a:avLst/>
          </a:prstGeom>
          <a:noFill/>
          <a:ln w="12700">
            <a:solidFill>
              <a:srgbClr val="FF0000"/>
            </a:solidFill>
            <a:round/>
            <a:headEnd/>
            <a:tailEnd/>
          </a:ln>
        </p:spPr>
      </p:cxnSp>
      <p:sp>
        <p:nvSpPr>
          <p:cNvPr id="20" name="Text Box 2"/>
          <p:cNvSpPr txBox="1">
            <a:spLocks noChangeArrowheads="1"/>
          </p:cNvSpPr>
          <p:nvPr/>
        </p:nvSpPr>
        <p:spPr bwMode="auto">
          <a:xfrm>
            <a:off x="5208748" y="5320350"/>
            <a:ext cx="1207062" cy="246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ts val="1000"/>
              </a:spcAft>
              <a:buClrTx/>
              <a:buSzTx/>
              <a:buFontTx/>
              <a:buNone/>
              <a:tabLst/>
            </a:pPr>
            <a:r>
              <a:rPr lang="en-US" altLang="ja-JP" sz="1600" dirty="0" smtClean="0">
                <a:latin typeface="+mj-lt"/>
                <a:ea typeface="MS Mincho" pitchFamily="49" charset="-128"/>
                <a:cs typeface="Arial" pitchFamily="34" charset="0"/>
              </a:rPr>
              <a:t>5U Controller</a:t>
            </a:r>
            <a:endParaRPr kumimoji="0" lang="en-US" sz="2000" i="0" u="none" strike="noStrike" cap="none" normalizeH="0" baseline="0" dirty="0" smtClean="0">
              <a:ln>
                <a:noFill/>
              </a:ln>
              <a:solidFill>
                <a:schemeClr val="tx1"/>
              </a:solidFill>
              <a:effectLst/>
              <a:latin typeface="+mj-lt"/>
              <a:cs typeface="Arial" pitchFamily="34" charset="0"/>
            </a:endParaRPr>
          </a:p>
        </p:txBody>
      </p:sp>
      <p:cxnSp>
        <p:nvCxnSpPr>
          <p:cNvPr id="21" name="AutoShape 3"/>
          <p:cNvCxnSpPr>
            <a:cxnSpLocks noChangeShapeType="1"/>
            <a:stCxn id="20" idx="0"/>
          </p:cNvCxnSpPr>
          <p:nvPr/>
        </p:nvCxnSpPr>
        <p:spPr bwMode="auto">
          <a:xfrm flipV="1">
            <a:off x="5812279" y="4884068"/>
            <a:ext cx="47707" cy="436282"/>
          </a:xfrm>
          <a:prstGeom prst="straightConnector1">
            <a:avLst/>
          </a:prstGeom>
          <a:noFill/>
          <a:ln w="12700">
            <a:solidFill>
              <a:srgbClr val="FF0000"/>
            </a:solidFill>
            <a:round/>
            <a:headEnd/>
            <a:tailEnd/>
          </a:ln>
        </p:spPr>
      </p:cxnSp>
    </p:spTree>
    <p:extLst>
      <p:ext uri="{BB962C8B-B14F-4D97-AF65-F5344CB8AC3E}">
        <p14:creationId xmlns:p14="http://schemas.microsoft.com/office/powerpoint/2010/main" val="418716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Hardware Components </a:t>
            </a:r>
            <a:r>
              <a:rPr lang="en-US" dirty="0" smtClean="0"/>
              <a:t>and </a:t>
            </a:r>
            <a:r>
              <a:rPr lang="en-US" dirty="0"/>
              <a:t>Specifications</a:t>
            </a:r>
          </a:p>
        </p:txBody>
      </p:sp>
      <p:sp>
        <p:nvSpPr>
          <p:cNvPr id="5" name="Text Placeholder 4"/>
          <p:cNvSpPr>
            <a:spLocks noGrp="1"/>
          </p:cNvSpPr>
          <p:nvPr>
            <p:ph type="body" idx="13"/>
          </p:nvPr>
        </p:nvSpPr>
        <p:spPr/>
        <p:txBody>
          <a:bodyPr/>
          <a:lstStyle/>
          <a:p>
            <a:pPr lvl="0">
              <a:buClr>
                <a:srgbClr val="C20014"/>
              </a:buClr>
              <a:defRPr/>
            </a:pPr>
            <a:r>
              <a:rPr lang="en-US" dirty="0"/>
              <a:t>Controller Chassis (CBX) </a:t>
            </a:r>
            <a:r>
              <a:rPr lang="en-US" dirty="0" smtClean="0"/>
              <a:t>Specifications</a:t>
            </a:r>
            <a:endParaRPr lang="en-US" dirty="0"/>
          </a:p>
        </p:txBody>
      </p:sp>
      <p:graphicFrame>
        <p:nvGraphicFramePr>
          <p:cNvPr id="16" name="Group 2"/>
          <p:cNvGraphicFramePr>
            <a:graphicFrameLocks noGrp="1"/>
          </p:cNvGraphicFramePr>
          <p:nvPr>
            <p:extLst>
              <p:ext uri="{D42A27DB-BD31-4B8C-83A1-F6EECF244321}">
                <p14:modId xmlns:p14="http://schemas.microsoft.com/office/powerpoint/2010/main" val="3428708155"/>
              </p:ext>
            </p:extLst>
          </p:nvPr>
        </p:nvGraphicFramePr>
        <p:xfrm>
          <a:off x="251705" y="1318672"/>
          <a:ext cx="8640591" cy="5029199"/>
        </p:xfrm>
        <a:graphic>
          <a:graphicData uri="http://schemas.openxmlformats.org/drawingml/2006/table">
            <a:tbl>
              <a:tblPr firstRow="1">
                <a:tableStyleId>{00A15C55-8517-42AA-B614-E9B94910E393}</a:tableStyleId>
              </a:tblPr>
              <a:tblGrid>
                <a:gridCol w="1251000"/>
                <a:gridCol w="2105610"/>
                <a:gridCol w="1761327"/>
                <a:gridCol w="1761327"/>
                <a:gridCol w="1761327"/>
              </a:tblGrid>
              <a:tr h="225908">
                <a:tc gridSpan="2">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ja-JP" altLang="en-US" sz="1600" u="none" strike="noStrike" cap="none" normalizeH="0" baseline="0" dirty="0" smtClean="0">
                          <a:ln>
                            <a:noFill/>
                          </a:ln>
                          <a:effectLst/>
                        </a:rPr>
                        <a:t>　</a:t>
                      </a:r>
                      <a:endParaRPr kumimoji="1" lang="ja-JP" altLang="en-US" sz="1600" b="0"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anchor="ctr" horzOverflow="overflow"/>
                </a:tc>
                <a:tc hMerge="1">
                  <a:txBody>
                    <a:bodyPr/>
                    <a:lstStyle/>
                    <a:p>
                      <a:endParaRPr kumimoji="1" lang="ja-JP" altLang="en-US"/>
                    </a:p>
                  </a:txBody>
                  <a:tcPr marL="36000" marR="36000" marT="18000" marB="18000" anchor="ctr" horzOverflow="overflow">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600" u="none" strike="noStrike" cap="none" normalizeH="0" baseline="0" dirty="0" smtClean="0">
                          <a:ln>
                            <a:noFill/>
                          </a:ln>
                          <a:effectLst/>
                        </a:rPr>
                        <a:t>VSP V03+1</a:t>
                      </a:r>
                      <a:endParaRPr kumimoji="1" lang="en-US" altLang="ja-JP" sz="1600" b="0"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600" u="none" strike="noStrike" cap="none" normalizeH="0" baseline="0" dirty="0" smtClean="0">
                          <a:ln>
                            <a:noFill/>
                          </a:ln>
                          <a:effectLst/>
                        </a:rPr>
                        <a:t>HUS-VM</a:t>
                      </a:r>
                      <a:endParaRPr kumimoji="1" lang="ja-JP" altLang="en-US" sz="1600" b="1"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600" u="none" strike="noStrike" cap="none" normalizeH="0" baseline="0" dirty="0" smtClean="0">
                          <a:ln>
                            <a:noFill/>
                          </a:ln>
                          <a:effectLst/>
                        </a:rPr>
                        <a:t>HUS 150</a:t>
                      </a:r>
                      <a:endParaRPr kumimoji="1" lang="ja-JP" altLang="en-US" sz="1600" b="0"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anchor="ctr" horzOverflow="overflow"/>
                </a:tc>
              </a:tr>
              <a:tr h="231206">
                <a:tc rowSpan="3">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Cache</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Max Capacity</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1024GB</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128GB/256GB</a:t>
                      </a:r>
                      <a:r>
                        <a:rPr kumimoji="1" lang="en-US" altLang="ja-JP" sz="1100" u="none" strike="noStrike" kern="1200" cap="none" normalizeH="0" baseline="30000" dirty="0" smtClean="0">
                          <a:ln>
                            <a:noFill/>
                          </a:ln>
                          <a:effectLst/>
                        </a:rPr>
                        <a:t>1</a:t>
                      </a:r>
                      <a:endParaRPr kumimoji="1" lang="en-US" altLang="ja-JP" sz="1100" u="none" strike="noStrike" kern="1200" cap="none" normalizeH="0" baseline="30000" dirty="0" smtClean="0">
                        <a:ln>
                          <a:noFill/>
                        </a:ln>
                        <a:solidFill>
                          <a:schemeClr val="tx1"/>
                        </a:solidFill>
                        <a:effectLst/>
                        <a:latin typeface="+mn-lt"/>
                        <a:ea typeface="+mn-ea"/>
                        <a:cs typeface="+mn-cs"/>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32GB</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214162">
                <a:tc vMerge="1">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no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kern="1200" cap="none" normalizeH="0" baseline="0" dirty="0" smtClean="0">
                          <a:ln>
                            <a:noFill/>
                          </a:ln>
                          <a:effectLst/>
                        </a:rPr>
                        <a:t>Cache Flash Memory</a:t>
                      </a:r>
                      <a:endParaRPr kumimoji="1" lang="ja-JP" altLang="en-US" sz="1400" b="0" i="0" u="none" strike="noStrike" kern="1200" cap="none" normalizeH="0" baseline="0" dirty="0" smtClean="0">
                        <a:ln>
                          <a:noFill/>
                        </a:ln>
                        <a:solidFill>
                          <a:schemeClr val="tx1"/>
                        </a:solidFill>
                        <a:effectLst/>
                        <a:latin typeface="+mn-lt"/>
                        <a:ea typeface="ＭＳ Ｐゴシック" pitchFamily="50" charset="-128"/>
                        <a:cs typeface="+mn-cs"/>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en-US" altLang="ja-JP" sz="1400" b="0" i="0" u="none" strike="noStrike" kern="1200" cap="none" normalizeH="0" baseline="0" dirty="0" smtClean="0">
                        <a:ln>
                          <a:noFill/>
                        </a:ln>
                        <a:solidFill>
                          <a:schemeClr val="tx1"/>
                        </a:solidFill>
                        <a:effectLst/>
                        <a:latin typeface="+mn-lt"/>
                        <a:ea typeface="ＭＳ Ｐゴシック" pitchFamily="50" charset="-128"/>
                        <a:cs typeface="+mn-cs"/>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kern="1200" cap="none" normalizeH="0" baseline="0" dirty="0" smtClean="0">
                          <a:ln>
                            <a:noFill/>
                          </a:ln>
                          <a:effectLst/>
                        </a:rPr>
                        <a:t>160GB</a:t>
                      </a:r>
                      <a:endParaRPr kumimoji="1" lang="en-US" altLang="ja-JP" sz="1400" b="0" i="0" u="none" strike="noStrike" kern="1200" cap="none" normalizeH="0" baseline="0" dirty="0" smtClean="0">
                        <a:ln>
                          <a:noFill/>
                        </a:ln>
                        <a:solidFill>
                          <a:schemeClr val="tx1"/>
                        </a:solidFill>
                        <a:effectLst/>
                        <a:latin typeface="+mn-lt"/>
                        <a:ea typeface="ＭＳ Ｐゴシック" pitchFamily="50" charset="-128"/>
                        <a:cs typeface="+mn-cs"/>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en-US" altLang="ja-JP" sz="1400" b="0" i="0" u="none" strike="noStrike" kern="1200" cap="none" normalizeH="0" baseline="0" dirty="0" smtClean="0">
                        <a:ln>
                          <a:noFill/>
                        </a:ln>
                        <a:solidFill>
                          <a:schemeClr val="tx1"/>
                        </a:solidFill>
                        <a:effectLst/>
                        <a:latin typeface="+mn-lt"/>
                        <a:ea typeface="ＭＳ Ｐゴシック" pitchFamily="50" charset="-128"/>
                        <a:cs typeface="+mn-cs"/>
                      </a:endParaRPr>
                    </a:p>
                  </a:txBody>
                  <a:tcPr anchor="ctr" horzOverflow="overflow"/>
                </a:tc>
              </a:tr>
              <a:tr h="202144">
                <a:tc vMerge="1">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no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sz="1400" u="none" strike="noStrike" kern="1200" cap="none" normalizeH="0" baseline="0" dirty="0" smtClean="0">
                          <a:ln>
                            <a:noFill/>
                          </a:ln>
                          <a:effectLst/>
                        </a:rPr>
                        <a:t># Cache Flash Batteries</a:t>
                      </a:r>
                      <a:endParaRPr kumimoji="1" lang="en-US" sz="1400" b="0" i="0" u="none" strike="noStrike" kern="1200" cap="none" normalizeH="0" baseline="0" dirty="0">
                        <a:ln>
                          <a:noFill/>
                        </a:ln>
                        <a:solidFill>
                          <a:schemeClr val="tx1"/>
                        </a:solidFill>
                        <a:effectLst/>
                        <a:latin typeface="+mn-lt"/>
                        <a:ea typeface="ＭＳ Ｐゴシック" pitchFamily="50" charset="-128"/>
                        <a:cs typeface="+mn-cs"/>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en-US" altLang="ja-JP" sz="1400" b="0" i="0" u="none" strike="noStrike" kern="1200" cap="none" normalizeH="0" baseline="0" dirty="0" smtClean="0">
                        <a:ln>
                          <a:noFill/>
                        </a:ln>
                        <a:solidFill>
                          <a:schemeClr val="tx1"/>
                        </a:solidFill>
                        <a:effectLst/>
                        <a:latin typeface="+mn-lt"/>
                        <a:ea typeface="ＭＳ Ｐゴシック" pitchFamily="50" charset="-128"/>
                        <a:cs typeface="+mn-cs"/>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kern="1200" cap="none" normalizeH="0" baseline="0" dirty="0" smtClean="0">
                          <a:ln>
                            <a:noFill/>
                          </a:ln>
                          <a:effectLst/>
                        </a:rPr>
                        <a:t>2</a:t>
                      </a:r>
                      <a:endParaRPr kumimoji="1" lang="en-US" altLang="ja-JP" sz="1400" b="0" i="0" u="none" strike="noStrike" kern="1200" cap="none" normalizeH="0" baseline="0" dirty="0" smtClean="0">
                        <a:ln>
                          <a:noFill/>
                        </a:ln>
                        <a:solidFill>
                          <a:schemeClr val="tx1"/>
                        </a:solidFill>
                        <a:effectLst/>
                        <a:latin typeface="+mn-lt"/>
                        <a:ea typeface="ＭＳ Ｐゴシック" pitchFamily="50" charset="-128"/>
                        <a:cs typeface="+mn-cs"/>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kern="1200" cap="none" normalizeH="0" baseline="0" dirty="0" smtClean="0">
                          <a:ln>
                            <a:noFill/>
                          </a:ln>
                          <a:effectLst/>
                        </a:rPr>
                        <a:t>2</a:t>
                      </a:r>
                      <a:endParaRPr kumimoji="1" lang="en-US" altLang="ja-JP" sz="1400" b="0" i="0" u="none" strike="noStrike" kern="1200" cap="none" normalizeH="0" baseline="0" dirty="0" smtClean="0">
                        <a:ln>
                          <a:noFill/>
                        </a:ln>
                        <a:solidFill>
                          <a:schemeClr val="tx1"/>
                        </a:solidFill>
                        <a:effectLst/>
                        <a:latin typeface="+mn-lt"/>
                        <a:ea typeface="ＭＳ Ｐゴシック" pitchFamily="50" charset="-128"/>
                        <a:cs typeface="+mn-cs"/>
                      </a:endParaRPr>
                    </a:p>
                  </a:txBody>
                  <a:tcPr anchor="ctr" horzOverflow="overflow"/>
                </a:tc>
              </a:tr>
              <a:tr h="205862">
                <a:tc rowSpan="4">
                  <a:txBody>
                    <a:bodyPr/>
                    <a:lstStyle/>
                    <a:p>
                      <a:pPr marL="0" marR="0" lvl="0" indent="0" algn="l"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Host Ports</a:t>
                      </a:r>
                      <a:endParaRPr kumimoji="1" lang="en-US" altLang="ja-JP" sz="1400" u="none" strike="noStrike" cap="none" normalizeH="0" baseline="0" dirty="0" smtClean="0">
                        <a:ln>
                          <a:noFill/>
                        </a:ln>
                        <a:solidFill>
                          <a:schemeClr val="tx1"/>
                        </a:solidFill>
                        <a:effectLst/>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FC-8G</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176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32</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205862">
                <a:tc vMerge="1">
                  <a:txBody>
                    <a:bodyPr/>
                    <a:lstStyle/>
                    <a:p>
                      <a:endParaRPr kumimoji="1" lang="ja-JP" altLang="en-US"/>
                    </a:p>
                  </a:txBody>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iSCSI</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ja-JP" altLang="en-US" sz="1400" u="none" strike="noStrike" cap="none" normalizeH="0" baseline="0" dirty="0" smtClean="0">
                          <a:ln>
                            <a:noFill/>
                          </a:ln>
                          <a:effectLst/>
                        </a:rPr>
                        <a:t>－</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      16</a:t>
                      </a:r>
                      <a:r>
                        <a:rPr kumimoji="1" lang="ja-JP" altLang="en-US" sz="1400" u="none" strike="noStrike" cap="none" normalizeH="0" baseline="0" dirty="0" smtClean="0">
                          <a:ln>
                            <a:noFill/>
                          </a:ln>
                          <a:effectLst/>
                        </a:rPr>
                        <a:t>　</a:t>
                      </a:r>
                      <a:r>
                        <a:rPr kumimoji="1" lang="en-US" altLang="ja-JP" sz="1100" u="none" strike="noStrike" cap="none" normalizeH="0" baseline="0" dirty="0" smtClean="0">
                          <a:ln>
                            <a:noFill/>
                          </a:ln>
                          <a:effectLst/>
                        </a:rPr>
                        <a:t>*1</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8</a:t>
                      </a:r>
                      <a:r>
                        <a:rPr kumimoji="1" lang="ja-JP" altLang="en-US" sz="1200" u="none" strike="noStrike" cap="none" normalizeH="0" baseline="0" dirty="0" smtClean="0">
                          <a:ln>
                            <a:noFill/>
                          </a:ln>
                          <a:effectLst/>
                        </a:rPr>
                        <a:t>　</a:t>
                      </a:r>
                      <a:endParaRPr kumimoji="1" lang="en-US" altLang="ja-JP" sz="12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205862">
                <a:tc vMerge="1">
                  <a:txBody>
                    <a:bodyPr/>
                    <a:lstStyle/>
                    <a:p>
                      <a:endParaRPr kumimoji="1" lang="ja-JP" altLang="en-US"/>
                    </a:p>
                  </a:txBody>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FCoE</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88</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      16</a:t>
                      </a:r>
                      <a:r>
                        <a:rPr kumimoji="1" lang="ja-JP" altLang="en-US" sz="1400" u="none" strike="noStrike" cap="none" normalizeH="0" baseline="0" dirty="0" smtClean="0">
                          <a:ln>
                            <a:noFill/>
                          </a:ln>
                          <a:effectLst/>
                        </a:rPr>
                        <a:t>　</a:t>
                      </a:r>
                      <a:r>
                        <a:rPr kumimoji="1" lang="en-US" altLang="ja-JP" sz="1100" u="none" strike="noStrike" cap="none" normalizeH="0" baseline="0" dirty="0" smtClean="0">
                          <a:ln>
                            <a:noFill/>
                          </a:ln>
                          <a:effectLst/>
                        </a:rPr>
                        <a:t>*1</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TBD</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205862">
                <a:tc v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ＭＳ Ｐゴシック" pitchFamily="50" charset="-128"/>
                        <a:ea typeface="ＭＳ Ｐゴシック" pitchFamily="50" charset="-128"/>
                      </a:endParaRPr>
                    </a:p>
                  </a:txBody>
                  <a:tcPr marL="36000" marR="36000" marT="18000" marB="180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FICON (MF)</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176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ja-JP" altLang="en-US" sz="1400" u="none" strike="noStrike" cap="none" normalizeH="0" baseline="0" dirty="0" smtClean="0">
                          <a:ln>
                            <a:noFill/>
                          </a:ln>
                          <a:effectLst/>
                        </a:rPr>
                        <a:t>－</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ja-JP" altLang="en-US" sz="1400" u="none" strike="noStrike" cap="none" normalizeH="0" baseline="0" dirty="0" smtClean="0">
                          <a:ln>
                            <a:noFill/>
                          </a:ln>
                          <a:effectLst/>
                        </a:rPr>
                        <a:t>－</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252163">
                <a:tc>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Back end path</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SAS-6G</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2WL x 32</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4WL x 8</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4WL x 8</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229085">
                <a:tc rowSpan="3">
                  <a:txBody>
                    <a:bodyPr/>
                    <a:lstStyle/>
                    <a:p>
                      <a:pPr marL="0" marR="0" lvl="0" indent="0" algn="l" defTabSz="914400" rtl="0" eaLnBrk="1" fontAlgn="ctr" latinLnBrk="0" hangingPunct="1">
                        <a:lnSpc>
                          <a:spcPts val="1600"/>
                        </a:lnSpc>
                        <a:spcBef>
                          <a:spcPct val="0"/>
                        </a:spcBef>
                        <a:spcAft>
                          <a:spcPct val="0"/>
                        </a:spcAft>
                        <a:buClrTx/>
                        <a:buSzTx/>
                        <a:buFontTx/>
                        <a:buNone/>
                        <a:tabLst/>
                      </a:pPr>
                      <a:endParaRPr kumimoji="1" lang="en-US" altLang="ja-JP" sz="1400" u="none" strike="noStrike" cap="none" normalizeH="0" baseline="0" dirty="0" smtClean="0">
                        <a:ln>
                          <a:noFill/>
                        </a:ln>
                        <a:effectLst/>
                      </a:endParaRPr>
                    </a:p>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Chassis size</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CTL</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14U</a:t>
                      </a:r>
                      <a:r>
                        <a:rPr kumimoji="1" lang="ja-JP" altLang="en-US" sz="1400" u="none" strike="noStrike" cap="none" normalizeH="0" baseline="0" dirty="0" smtClean="0">
                          <a:ln>
                            <a:noFill/>
                          </a:ln>
                          <a:effectLst/>
                        </a:rPr>
                        <a:t>　</a:t>
                      </a:r>
                      <a:r>
                        <a:rPr kumimoji="1" lang="en-US" altLang="ja-JP" sz="1400" u="none" strike="noStrike" cap="none" normalizeH="0" baseline="0" dirty="0" smtClean="0">
                          <a:ln>
                            <a:noFill/>
                          </a:ln>
                          <a:effectLst/>
                        </a:rPr>
                        <a:t>(1module)</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5U</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3U</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229085">
                <a:tc v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mn-lt"/>
                        <a:ea typeface="ＭＳ Ｐゴシック" pitchFamily="50" charset="-128"/>
                      </a:endParaRPr>
                    </a:p>
                  </a:txBody>
                  <a:tcPr marL="36000" marR="36000" marT="18000" marB="180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SVP</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(in DKC 14U)</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(in CBX 5U)</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ja-JP" altLang="en-US" sz="1400" u="none" strike="noStrike" cap="none" normalizeH="0" baseline="0" dirty="0" smtClean="0">
                          <a:ln>
                            <a:noFill/>
                          </a:ln>
                          <a:effectLst/>
                        </a:rPr>
                        <a:t>－</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229085">
                <a:tc v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mn-lt"/>
                        <a:ea typeface="ＭＳ Ｐゴシック" pitchFamily="50" charset="-128"/>
                      </a:endParaRPr>
                    </a:p>
                  </a:txBody>
                  <a:tcPr marL="36000" marR="36000" marT="18000" marB="180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P/S</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(in DKC 14U)</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(in CBX 5U) </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ja-JP" altLang="en-US" sz="1400" u="none" strike="noStrike" cap="none" normalizeH="0" baseline="0" dirty="0" smtClean="0">
                          <a:ln>
                            <a:noFill/>
                          </a:ln>
                          <a:effectLst/>
                        </a:rPr>
                        <a:t>（</a:t>
                      </a:r>
                      <a:r>
                        <a:rPr kumimoji="1" lang="en-US" altLang="ja-JP" sz="1400" u="none" strike="noStrike" cap="none" normalizeH="0" baseline="0" dirty="0" smtClean="0">
                          <a:ln>
                            <a:noFill/>
                          </a:ln>
                          <a:effectLst/>
                        </a:rPr>
                        <a:t>in CBX</a:t>
                      </a:r>
                      <a:r>
                        <a:rPr kumimoji="1" lang="ja-JP" altLang="en-US" sz="1400" u="none" strike="noStrike" cap="none" normalizeH="0" baseline="0" dirty="0" smtClean="0">
                          <a:ln>
                            <a:noFill/>
                          </a:ln>
                          <a:effectLst/>
                        </a:rPr>
                        <a:t> </a:t>
                      </a:r>
                      <a:r>
                        <a:rPr kumimoji="1" lang="en-US" altLang="ja-JP" sz="1400" u="none" strike="noStrike" cap="none" normalizeH="0" baseline="0" dirty="0" smtClean="0">
                          <a:ln>
                            <a:noFill/>
                          </a:ln>
                          <a:effectLst/>
                        </a:rPr>
                        <a:t>3U</a:t>
                      </a:r>
                      <a:r>
                        <a:rPr kumimoji="1" lang="ja-JP" altLang="en-US" sz="1400" u="none" strike="noStrike" cap="none" normalizeH="0" baseline="0" dirty="0" smtClean="0">
                          <a:ln>
                            <a:noFill/>
                          </a:ln>
                          <a:effectLst/>
                        </a:rPr>
                        <a:t>）</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427519">
                <a:tc>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Power</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AC Input</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Single Phase</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200-240 V</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Single Phase</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200-240 V</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Single Phase</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100-120 V</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200-240V</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159454">
                <a:tc rowSpan="2">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SVP</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 SVP Blades</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1-2</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1</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ja-JP" altLang="en-US" sz="1400" u="none" strike="noStrike" cap="none" normalizeH="0" baseline="0" dirty="0" smtClean="0">
                          <a:ln>
                            <a:noFill/>
                          </a:ln>
                          <a:effectLst/>
                        </a:rPr>
                        <a:t>－</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r h="171580">
                <a:tc vMerge="1">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horzOverflow="overflow">
                    <a:no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LAN Ports</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1Gbps x 2 or 4</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1Gbps x 2</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1Gbps x 4 (in CTL)</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anchor="ctr" horzOverflow="overflow"/>
                </a:tc>
              </a:tr>
            </a:tbl>
          </a:graphicData>
        </a:graphic>
      </p:graphicFrame>
      <p:sp>
        <p:nvSpPr>
          <p:cNvPr id="18" name="正方形/長方形 8"/>
          <p:cNvSpPr/>
          <p:nvPr/>
        </p:nvSpPr>
        <p:spPr>
          <a:xfrm>
            <a:off x="715126" y="5328814"/>
            <a:ext cx="303288" cy="284693"/>
          </a:xfrm>
          <a:prstGeom prst="rect">
            <a:avLst/>
          </a:prstGeom>
        </p:spPr>
        <p:txBody>
          <a:bodyPr wrap="none">
            <a:spAutoFit/>
          </a:bodyPr>
          <a:lstStyle/>
          <a:p>
            <a:pPr marL="447675" indent="-447675" algn="ctr" fontAlgn="ctr">
              <a:lnSpc>
                <a:spcPts val="1500"/>
              </a:lnSpc>
              <a:spcBef>
                <a:spcPct val="0"/>
              </a:spcBef>
              <a:spcAft>
                <a:spcPts val="200"/>
              </a:spcAft>
              <a:defRPr/>
            </a:pPr>
            <a:r>
              <a:rPr kumimoji="1" lang="ja-JP" altLang="en-US" sz="1400" dirty="0" smtClean="0">
                <a:solidFill>
                  <a:srgbClr val="000000"/>
                </a:solidFill>
                <a:latin typeface="Times New Roman" pitchFamily="18" charset="0"/>
              </a:rPr>
              <a:t>　</a:t>
            </a:r>
            <a:endParaRPr kumimoji="1" lang="en-US" altLang="ja-JP" sz="1400" dirty="0" smtClean="0">
              <a:solidFill>
                <a:srgbClr val="000000"/>
              </a:solidFill>
              <a:latin typeface="Times New Roman" pitchFamily="18" charset="0"/>
            </a:endParaRPr>
          </a:p>
        </p:txBody>
      </p:sp>
      <p:sp>
        <p:nvSpPr>
          <p:cNvPr id="20" name="正方形/長方形 9"/>
          <p:cNvSpPr/>
          <p:nvPr/>
        </p:nvSpPr>
        <p:spPr>
          <a:xfrm>
            <a:off x="304796" y="6441206"/>
            <a:ext cx="7085037" cy="307777"/>
          </a:xfrm>
          <a:prstGeom prst="rect">
            <a:avLst/>
          </a:prstGeom>
        </p:spPr>
        <p:txBody>
          <a:bodyPr wrap="square">
            <a:spAutoFit/>
          </a:bodyPr>
          <a:lstStyle/>
          <a:p>
            <a:pPr fontAlgn="base">
              <a:spcBef>
                <a:spcPct val="0"/>
              </a:spcBef>
              <a:spcAft>
                <a:spcPct val="0"/>
              </a:spcAft>
            </a:pPr>
            <a:r>
              <a:rPr kumimoji="1" lang="en-US" altLang="ja-JP" sz="1400" baseline="30000" dirty="0" smtClean="0">
                <a:solidFill>
                  <a:srgbClr val="000000"/>
                </a:solidFill>
              </a:rPr>
              <a:t>1</a:t>
            </a:r>
            <a:r>
              <a:rPr kumimoji="1" lang="ja-JP" altLang="en-US" sz="1400" dirty="0" smtClean="0">
                <a:solidFill>
                  <a:srgbClr val="000000"/>
                </a:solidFill>
              </a:rPr>
              <a:t> </a:t>
            </a:r>
            <a:r>
              <a:rPr kumimoji="1" lang="en-US" altLang="ja-JP" sz="1400" dirty="0" smtClean="0">
                <a:solidFill>
                  <a:srgbClr val="000000"/>
                </a:solidFill>
              </a:rPr>
              <a:t>Future</a:t>
            </a:r>
          </a:p>
        </p:txBody>
      </p:sp>
    </p:spTree>
    <p:extLst>
      <p:ext uri="{BB962C8B-B14F-4D97-AF65-F5344CB8AC3E}">
        <p14:creationId xmlns:p14="http://schemas.microsoft.com/office/powerpoint/2010/main" val="186893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Hardware Components </a:t>
            </a:r>
            <a:r>
              <a:rPr lang="en-US" dirty="0" smtClean="0"/>
              <a:t>and </a:t>
            </a:r>
            <a:r>
              <a:rPr lang="en-US" dirty="0"/>
              <a:t>Specifications</a:t>
            </a:r>
          </a:p>
        </p:txBody>
      </p:sp>
      <p:sp>
        <p:nvSpPr>
          <p:cNvPr id="5" name="Text Placeholder 4"/>
          <p:cNvSpPr>
            <a:spLocks noGrp="1"/>
          </p:cNvSpPr>
          <p:nvPr>
            <p:ph type="body" idx="13"/>
          </p:nvPr>
        </p:nvSpPr>
        <p:spPr/>
        <p:txBody>
          <a:bodyPr/>
          <a:lstStyle/>
          <a:p>
            <a:pPr lvl="0">
              <a:buClr>
                <a:srgbClr val="C20014"/>
              </a:buClr>
              <a:defRPr/>
            </a:pPr>
            <a:r>
              <a:rPr lang="en-US" dirty="0" smtClean="0"/>
              <a:t>Drive Tray Specifications – 2.5” SFF DBS and 3.5” LFF DBL</a:t>
            </a:r>
            <a:endParaRPr lang="en-US" dirty="0"/>
          </a:p>
        </p:txBody>
      </p:sp>
      <p:sp>
        <p:nvSpPr>
          <p:cNvPr id="18" name="正方形/長方形 8"/>
          <p:cNvSpPr/>
          <p:nvPr/>
        </p:nvSpPr>
        <p:spPr>
          <a:xfrm>
            <a:off x="715126" y="5725054"/>
            <a:ext cx="303288" cy="284693"/>
          </a:xfrm>
          <a:prstGeom prst="rect">
            <a:avLst/>
          </a:prstGeom>
        </p:spPr>
        <p:txBody>
          <a:bodyPr wrap="none">
            <a:spAutoFit/>
          </a:bodyPr>
          <a:lstStyle/>
          <a:p>
            <a:pPr marL="447675" indent="-447675" algn="ctr" fontAlgn="ctr">
              <a:lnSpc>
                <a:spcPts val="1500"/>
              </a:lnSpc>
              <a:spcBef>
                <a:spcPct val="0"/>
              </a:spcBef>
              <a:spcAft>
                <a:spcPts val="200"/>
              </a:spcAft>
              <a:defRPr/>
            </a:pPr>
            <a:r>
              <a:rPr kumimoji="1" lang="ja-JP" altLang="en-US" sz="1400" dirty="0" smtClean="0">
                <a:solidFill>
                  <a:srgbClr val="000000"/>
                </a:solidFill>
                <a:latin typeface="Times New Roman" pitchFamily="18" charset="0"/>
              </a:rPr>
              <a:t>　</a:t>
            </a:r>
            <a:endParaRPr kumimoji="1" lang="en-US" altLang="ja-JP" sz="1400" dirty="0" smtClean="0">
              <a:solidFill>
                <a:srgbClr val="000000"/>
              </a:solidFill>
              <a:latin typeface="Times New Roman" pitchFamily="18" charset="0"/>
            </a:endParaRPr>
          </a:p>
        </p:txBody>
      </p:sp>
      <p:sp>
        <p:nvSpPr>
          <p:cNvPr id="9" name="Text Box 380"/>
          <p:cNvSpPr txBox="1">
            <a:spLocks noChangeArrowheads="1"/>
          </p:cNvSpPr>
          <p:nvPr/>
        </p:nvSpPr>
        <p:spPr bwMode="auto">
          <a:xfrm>
            <a:off x="797878" y="3941063"/>
            <a:ext cx="1219200" cy="276225"/>
          </a:xfrm>
          <a:prstGeom prst="rect">
            <a:avLst/>
          </a:prstGeom>
          <a:noFill/>
          <a:ln w="12700">
            <a:noFill/>
            <a:miter lim="800000"/>
            <a:headEnd type="none" w="sm" len="sm"/>
            <a:tailEnd type="none" w="sm" len="sm"/>
          </a:ln>
        </p:spPr>
        <p:txBody>
          <a:bodyPr>
            <a:spAutoFit/>
          </a:bodyPr>
          <a:lstStyle/>
          <a:p>
            <a:pPr algn="ctr">
              <a:spcBef>
                <a:spcPct val="50000"/>
              </a:spcBef>
              <a:buNone/>
            </a:pPr>
            <a:r>
              <a:rPr lang="en-US" altLang="ja-JP" sz="1200" dirty="0">
                <a:solidFill>
                  <a:schemeClr val="tx1"/>
                </a:solidFill>
                <a:latin typeface="Arial" pitchFamily="34" charset="0"/>
              </a:rPr>
              <a:t>Front</a:t>
            </a:r>
          </a:p>
        </p:txBody>
      </p:sp>
      <p:sp>
        <p:nvSpPr>
          <p:cNvPr id="10" name="Text Box 380"/>
          <p:cNvSpPr txBox="1">
            <a:spLocks noChangeArrowheads="1"/>
          </p:cNvSpPr>
          <p:nvPr/>
        </p:nvSpPr>
        <p:spPr bwMode="auto">
          <a:xfrm>
            <a:off x="6675119" y="2501200"/>
            <a:ext cx="2120703" cy="461665"/>
          </a:xfrm>
          <a:prstGeom prst="rect">
            <a:avLst/>
          </a:prstGeom>
          <a:noFill/>
          <a:ln w="12700">
            <a:noFill/>
            <a:miter lim="800000"/>
            <a:headEnd type="none" w="sm" len="sm"/>
            <a:tailEnd type="none" w="sm" len="sm"/>
          </a:ln>
        </p:spPr>
        <p:txBody>
          <a:bodyPr wrap="square">
            <a:spAutoFit/>
          </a:bodyPr>
          <a:lstStyle/>
          <a:p>
            <a:pPr algn="ctr">
              <a:buNone/>
            </a:pPr>
            <a:r>
              <a:rPr lang="en-US" altLang="ja-JP" sz="1200" dirty="0" smtClean="0">
                <a:solidFill>
                  <a:schemeClr val="tx1"/>
                </a:solidFill>
                <a:latin typeface="Arial" pitchFamily="34" charset="0"/>
              </a:rPr>
              <a:t>Rear</a:t>
            </a:r>
          </a:p>
          <a:p>
            <a:pPr algn="ctr">
              <a:buNone/>
            </a:pPr>
            <a:r>
              <a:rPr lang="en-US" altLang="ja-JP" sz="1200" dirty="0" smtClean="0">
                <a:solidFill>
                  <a:schemeClr val="tx1"/>
                </a:solidFill>
                <a:latin typeface="Arial" pitchFamily="34" charset="0"/>
              </a:rPr>
              <a:t>(same for DBS and DBL)</a:t>
            </a:r>
            <a:endParaRPr lang="en-US" altLang="ja-JP" sz="1200" dirty="0">
              <a:solidFill>
                <a:schemeClr val="tx1"/>
              </a:solidFill>
              <a:latin typeface="Arial" pitchFamily="34" charset="0"/>
            </a:endParaRPr>
          </a:p>
        </p:txBody>
      </p:sp>
      <p:pic>
        <p:nvPicPr>
          <p:cNvPr id="15" name="図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980358" y="1204213"/>
            <a:ext cx="1851660" cy="1295876"/>
          </a:xfrm>
          <a:prstGeom prst="rect">
            <a:avLst/>
          </a:prstGeom>
          <a:noFill/>
          <a:ln w="9525">
            <a:noFill/>
            <a:miter lim="800000"/>
            <a:headEnd/>
            <a:tailEnd/>
          </a:ln>
        </p:spPr>
      </p:pic>
      <p:pic>
        <p:nvPicPr>
          <p:cNvPr id="17" name="図 2"/>
          <p:cNvPicPr>
            <a:picLocks noChangeAspect="1" noChangeArrowheads="1"/>
          </p:cNvPicPr>
          <p:nvPr/>
        </p:nvPicPr>
        <p:blipFill>
          <a:blip r:embed="rId4" cstate="print">
            <a:clrChange>
              <a:clrFrom>
                <a:srgbClr val="C0C0C0"/>
              </a:clrFrom>
              <a:clrTo>
                <a:srgbClr val="C0C0C0">
                  <a:alpha val="0"/>
                </a:srgbClr>
              </a:clrTo>
            </a:clrChange>
          </a:blip>
          <a:srcRect/>
          <a:stretch>
            <a:fillRect/>
          </a:stretch>
        </p:blipFill>
        <p:spPr bwMode="auto">
          <a:xfrm>
            <a:off x="179388" y="1280413"/>
            <a:ext cx="1990248" cy="1038702"/>
          </a:xfrm>
          <a:prstGeom prst="rect">
            <a:avLst/>
          </a:prstGeom>
          <a:noFill/>
          <a:ln w="9525">
            <a:noFill/>
            <a:miter lim="800000"/>
            <a:headEnd/>
            <a:tailEnd/>
          </a:ln>
        </p:spPr>
      </p:pic>
      <p:pic>
        <p:nvPicPr>
          <p:cNvPr id="19" name="図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641408" y="1319896"/>
            <a:ext cx="1683068" cy="1021557"/>
          </a:xfrm>
          <a:prstGeom prst="rect">
            <a:avLst/>
          </a:prstGeom>
          <a:noFill/>
          <a:ln w="9525">
            <a:noFill/>
            <a:miter lim="800000"/>
            <a:headEnd/>
            <a:tailEnd/>
          </a:ln>
        </p:spPr>
      </p:pic>
      <p:sp>
        <p:nvSpPr>
          <p:cNvPr id="22" name="Text Box 380"/>
          <p:cNvSpPr txBox="1">
            <a:spLocks noChangeArrowheads="1"/>
          </p:cNvSpPr>
          <p:nvPr/>
        </p:nvSpPr>
        <p:spPr bwMode="auto">
          <a:xfrm>
            <a:off x="1952625" y="2117026"/>
            <a:ext cx="1304925" cy="248603"/>
          </a:xfrm>
          <a:prstGeom prst="rect">
            <a:avLst/>
          </a:prstGeom>
          <a:noFill/>
          <a:ln w="12700">
            <a:noFill/>
            <a:miter lim="800000"/>
            <a:headEnd type="none" w="sm" len="sm"/>
            <a:tailEnd type="none" w="sm" len="sm"/>
          </a:ln>
        </p:spPr>
        <p:txBody>
          <a:bodyPr>
            <a:spAutoFit/>
          </a:bodyPr>
          <a:lstStyle/>
          <a:p>
            <a:pPr algn="ctr">
              <a:spcBef>
                <a:spcPct val="50000"/>
              </a:spcBef>
              <a:buNone/>
            </a:pPr>
            <a:r>
              <a:rPr lang="en-US" altLang="ja-JP" sz="1200" b="1" dirty="0" smtClean="0">
                <a:solidFill>
                  <a:schemeClr val="tx1"/>
                </a:solidFill>
                <a:latin typeface="Arial" pitchFamily="34" charset="0"/>
              </a:rPr>
              <a:t>DBS (2.5” SFF)</a:t>
            </a:r>
            <a:endParaRPr lang="en-US" altLang="ja-JP" sz="1200" b="1" dirty="0">
              <a:solidFill>
                <a:schemeClr val="tx1"/>
              </a:solidFill>
              <a:latin typeface="Arial" pitchFamily="34" charset="0"/>
            </a:endParaRPr>
          </a:p>
        </p:txBody>
      </p:sp>
      <p:sp>
        <p:nvSpPr>
          <p:cNvPr id="23" name="Text Box 380"/>
          <p:cNvSpPr txBox="1">
            <a:spLocks noChangeArrowheads="1"/>
          </p:cNvSpPr>
          <p:nvPr/>
        </p:nvSpPr>
        <p:spPr bwMode="auto">
          <a:xfrm>
            <a:off x="5133658" y="2107296"/>
            <a:ext cx="1341437" cy="461665"/>
          </a:xfrm>
          <a:prstGeom prst="rect">
            <a:avLst/>
          </a:prstGeom>
          <a:noFill/>
          <a:ln w="12700">
            <a:noFill/>
            <a:miter lim="800000"/>
            <a:headEnd type="none" w="sm" len="sm"/>
            <a:tailEnd type="none" w="sm" len="sm"/>
          </a:ln>
        </p:spPr>
        <p:txBody>
          <a:bodyPr>
            <a:spAutoFit/>
          </a:bodyPr>
          <a:lstStyle/>
          <a:p>
            <a:pPr algn="ctr">
              <a:spcBef>
                <a:spcPct val="50000"/>
              </a:spcBef>
              <a:buNone/>
            </a:pPr>
            <a:r>
              <a:rPr lang="en-US" altLang="ja-JP" sz="1200" b="1" dirty="0" smtClean="0">
                <a:solidFill>
                  <a:schemeClr val="tx1"/>
                </a:solidFill>
                <a:latin typeface="Arial" pitchFamily="34" charset="0"/>
              </a:rPr>
              <a:t>DBL (3.5” LFF)</a:t>
            </a:r>
          </a:p>
          <a:p>
            <a:pPr algn="ctr">
              <a:buNone/>
            </a:pPr>
            <a:r>
              <a:rPr lang="en-US" altLang="ja-JP" sz="1200" b="1" dirty="0" smtClean="0">
                <a:solidFill>
                  <a:srgbClr val="FF0000"/>
                </a:solidFill>
                <a:latin typeface="Arial" pitchFamily="34" charset="0"/>
              </a:rPr>
              <a:t>(Future)</a:t>
            </a:r>
            <a:endParaRPr lang="en-US" altLang="ja-JP" sz="1200" b="1" dirty="0">
              <a:solidFill>
                <a:srgbClr val="FF0000"/>
              </a:solidFill>
              <a:latin typeface="Arial" pitchFamily="34" charset="0"/>
            </a:endParaRPr>
          </a:p>
        </p:txBody>
      </p:sp>
      <p:grpSp>
        <p:nvGrpSpPr>
          <p:cNvPr id="4" name="Group 6"/>
          <p:cNvGrpSpPr/>
          <p:nvPr/>
        </p:nvGrpSpPr>
        <p:grpSpPr>
          <a:xfrm>
            <a:off x="2059712" y="1519456"/>
            <a:ext cx="701675" cy="255717"/>
            <a:chOff x="2288312" y="1549936"/>
            <a:chExt cx="701675" cy="255717"/>
          </a:xfrm>
        </p:grpSpPr>
        <p:sp>
          <p:nvSpPr>
            <p:cNvPr id="14" name="Text Box 380"/>
            <p:cNvSpPr txBox="1">
              <a:spLocks noChangeArrowheads="1"/>
            </p:cNvSpPr>
            <p:nvPr/>
          </p:nvSpPr>
          <p:spPr bwMode="auto">
            <a:xfrm>
              <a:off x="2288312" y="1549936"/>
              <a:ext cx="701675" cy="248603"/>
            </a:xfrm>
            <a:prstGeom prst="rect">
              <a:avLst/>
            </a:prstGeom>
            <a:noFill/>
            <a:ln w="12700">
              <a:noFill/>
              <a:miter lim="800000"/>
              <a:headEnd type="none" w="sm" len="sm"/>
              <a:tailEnd type="none" w="sm" len="sm"/>
            </a:ln>
          </p:spPr>
          <p:txBody>
            <a:bodyPr>
              <a:spAutoFit/>
            </a:bodyPr>
            <a:lstStyle/>
            <a:p>
              <a:pPr algn="ctr">
                <a:spcBef>
                  <a:spcPct val="50000"/>
                </a:spcBef>
                <a:buNone/>
              </a:pPr>
              <a:r>
                <a:rPr lang="en-US" altLang="ja-JP" sz="1200" b="1" dirty="0">
                  <a:solidFill>
                    <a:schemeClr val="tx1"/>
                  </a:solidFill>
                  <a:latin typeface="Arial" pitchFamily="34" charset="0"/>
                </a:rPr>
                <a:t>2U</a:t>
              </a:r>
            </a:p>
          </p:txBody>
        </p:sp>
        <p:cxnSp>
          <p:nvCxnSpPr>
            <p:cNvPr id="3" name="Straight Arrow Connector 2"/>
            <p:cNvCxnSpPr/>
            <p:nvPr/>
          </p:nvCxnSpPr>
          <p:spPr>
            <a:xfrm>
              <a:off x="2436495" y="1558765"/>
              <a:ext cx="0" cy="246888"/>
            </a:xfrm>
            <a:prstGeom prst="straightConnector1">
              <a:avLst/>
            </a:prstGeom>
            <a:ln w="28575">
              <a:solidFill>
                <a:schemeClr val="tx1">
                  <a:lumMod val="50000"/>
                  <a:lumOff val="50000"/>
                </a:schemeClr>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grpSp>
      <p:graphicFrame>
        <p:nvGraphicFramePr>
          <p:cNvPr id="33" name="Group 2"/>
          <p:cNvGraphicFramePr>
            <a:graphicFrameLocks noGrp="1"/>
          </p:cNvGraphicFramePr>
          <p:nvPr>
            <p:extLst>
              <p:ext uri="{D42A27DB-BD31-4B8C-83A1-F6EECF244321}">
                <p14:modId xmlns:p14="http://schemas.microsoft.com/office/powerpoint/2010/main" val="1309807159"/>
              </p:ext>
            </p:extLst>
          </p:nvPr>
        </p:nvGraphicFramePr>
        <p:xfrm>
          <a:off x="471489" y="2977451"/>
          <a:ext cx="8324334" cy="1841600"/>
        </p:xfrm>
        <a:graphic>
          <a:graphicData uri="http://schemas.openxmlformats.org/drawingml/2006/table">
            <a:tbl>
              <a:tblPr firstRow="1">
                <a:tableStyleId>{00A15C55-8517-42AA-B614-E9B94910E393}</a:tableStyleId>
              </a:tblPr>
              <a:tblGrid>
                <a:gridCol w="1281111"/>
                <a:gridCol w="1706880"/>
                <a:gridCol w="2697480"/>
                <a:gridCol w="2638863"/>
              </a:tblGrid>
              <a:tr h="0">
                <a:tc gridSpan="2">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Standard Tray Specs</a:t>
                      </a:r>
                      <a:br>
                        <a:rPr kumimoji="1" lang="en-US" altLang="ja-JP" sz="1400" u="none" strike="noStrike" cap="none" normalizeH="0" baseline="0" dirty="0" smtClean="0">
                          <a:ln>
                            <a:noFill/>
                          </a:ln>
                          <a:effectLst/>
                        </a:rPr>
                      </a:br>
                      <a:r>
                        <a:rPr kumimoji="1" lang="en-US" altLang="ja-JP" sz="1400" u="none" strike="noStrike" cap="none" normalizeH="0" baseline="0" dirty="0" smtClean="0">
                          <a:ln>
                            <a:noFill/>
                          </a:ln>
                          <a:effectLst/>
                        </a:rPr>
                        <a:t>(DBS / DBL)</a:t>
                      </a:r>
                      <a:endParaRPr kumimoji="1" lang="ja-JP" altLang="en-US" sz="1400" b="1" i="0" u="none" strike="noStrike" cap="none" normalizeH="0" baseline="0" dirty="0" smtClean="0">
                        <a:ln>
                          <a:noFill/>
                        </a:ln>
                        <a:solidFill>
                          <a:schemeClr val="bg1"/>
                        </a:solidFill>
                        <a:effectLst/>
                        <a:latin typeface="+mj-lt"/>
                        <a:ea typeface="ＭＳ Ｐゴシック" pitchFamily="50" charset="-128"/>
                        <a:cs typeface="Arial" pitchFamily="34" charset="0"/>
                      </a:endParaRPr>
                    </a:p>
                  </a:txBody>
                  <a:tcPr marL="36000" marR="36000" marT="18000" marB="18000" anchor="ctr" horzOverflow="overflow"/>
                </a:tc>
                <a:tc hMerge="1">
                  <a:txBody>
                    <a:bodyPr/>
                    <a:lstStyle/>
                    <a:p>
                      <a:endParaRPr kumimoji="1" lang="ja-JP" altLang="en-US"/>
                    </a:p>
                  </a:txBody>
                  <a:tcPr marL="36000" marR="36000" marT="18000" marB="18000" anchor="ctr" horzOverflow="overflow">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Min/Max</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Per Tray</a:t>
                      </a:r>
                      <a:endParaRPr kumimoji="1" lang="en-US" altLang="ja-JP" sz="1400" b="1" i="0" u="none" strike="noStrike" cap="none" normalizeH="0" baseline="0" dirty="0" smtClean="0">
                        <a:ln>
                          <a:noFill/>
                        </a:ln>
                        <a:solidFill>
                          <a:schemeClr val="bg1"/>
                        </a:solidFill>
                        <a:effectLst/>
                        <a:latin typeface="+mj-lt"/>
                        <a:ea typeface="ＭＳ Ｐゴシック" pitchFamily="50" charset="-128"/>
                        <a:cs typeface="Arial" pitchFamily="34" charset="0"/>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Max Per</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Subsystem</a:t>
                      </a:r>
                      <a:endParaRPr kumimoji="1" lang="ja-JP" altLang="en-US" sz="1400" b="1" i="0" u="none" strike="noStrike" cap="none" normalizeH="0" baseline="0" dirty="0" smtClean="0">
                        <a:ln>
                          <a:noFill/>
                        </a:ln>
                        <a:solidFill>
                          <a:schemeClr val="bg1"/>
                        </a:solidFill>
                        <a:effectLst/>
                        <a:latin typeface="+mj-lt"/>
                        <a:ea typeface="ＭＳ Ｐゴシック" pitchFamily="50" charset="-128"/>
                        <a:cs typeface="Arial" pitchFamily="34" charset="0"/>
                      </a:endParaRPr>
                    </a:p>
                  </a:txBody>
                  <a:tcPr marL="36000" marR="36000" marT="18000" marB="18000" anchor="ctr" horzOverflow="overflow"/>
                </a:tc>
              </a:tr>
              <a:tr h="0">
                <a:tc rowSpan="2">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Number of  HDD</a:t>
                      </a:r>
                      <a:endParaRPr kumimoji="1" lang="ja-JP" altLang="en-US"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2.5”</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0</a:t>
                      </a:r>
                      <a:r>
                        <a:rPr kumimoji="1" lang="en-US" altLang="ja-JP" sz="1400" u="none" strike="noStrike" cap="none" normalizeH="0" baseline="30000" dirty="0" smtClean="0">
                          <a:ln>
                            <a:noFill/>
                          </a:ln>
                          <a:effectLst/>
                        </a:rPr>
                        <a:t>1</a:t>
                      </a:r>
                      <a:r>
                        <a:rPr kumimoji="1" lang="en-US" altLang="ja-JP" sz="1400" u="none" strike="noStrike" cap="none" normalizeH="0" baseline="0" dirty="0" smtClean="0">
                          <a:ln>
                            <a:noFill/>
                          </a:ln>
                          <a:effectLst/>
                        </a:rPr>
                        <a:t> / 24</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1152</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r>
              <a:tr h="124680">
                <a:tc v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ＭＳ Ｐゴシック" pitchFamily="50" charset="-128"/>
                        <a:ea typeface="ＭＳ Ｐゴシック" pitchFamily="50" charset="-128"/>
                      </a:endParaRPr>
                    </a:p>
                  </a:txBody>
                  <a:tcPr marL="36000" marR="36000" marT="18000" marB="180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3.5”</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0</a:t>
                      </a:r>
                      <a:r>
                        <a:rPr kumimoji="1" lang="en-US" altLang="ja-JP" sz="1400" u="none" strike="noStrike" cap="none" normalizeH="0" baseline="30000" dirty="0" smtClean="0">
                          <a:ln>
                            <a:noFill/>
                          </a:ln>
                          <a:effectLst/>
                        </a:rPr>
                        <a:t>1</a:t>
                      </a:r>
                      <a:r>
                        <a:rPr kumimoji="1" lang="en-US" altLang="ja-JP" sz="1400" u="none" strike="noStrike" cap="none" normalizeH="0" baseline="0" dirty="0" smtClean="0">
                          <a:ln>
                            <a:noFill/>
                          </a:ln>
                          <a:effectLst/>
                        </a:rPr>
                        <a:t> / 12</a:t>
                      </a:r>
                      <a:endParaRPr kumimoji="1" lang="en-US" altLang="ja-JP" sz="1400" b="0" i="0" u="none" strike="noStrike" cap="none" normalizeH="0" baseline="0" dirty="0" smtClean="0">
                        <a:ln>
                          <a:noFill/>
                        </a:ln>
                        <a:solidFill>
                          <a:schemeClr val="dk1"/>
                        </a:solidFill>
                        <a:effectLst/>
                        <a:latin typeface="+mj-lt"/>
                        <a:ea typeface="+mn-ea"/>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576</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r>
              <a:tr h="0">
                <a:tc rowSpan="2">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Number of SSD Flash</a:t>
                      </a:r>
                      <a:endParaRPr kumimoji="1" lang="ja-JP" altLang="en-US"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2.5”</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0</a:t>
                      </a:r>
                      <a:r>
                        <a:rPr kumimoji="1" lang="en-US" altLang="ja-JP" sz="1400" u="none" strike="noStrike" cap="none" normalizeH="0" baseline="30000" dirty="0" smtClean="0">
                          <a:ln>
                            <a:noFill/>
                          </a:ln>
                          <a:effectLst/>
                        </a:rPr>
                        <a:t>1</a:t>
                      </a:r>
                      <a:r>
                        <a:rPr kumimoji="1" lang="en-US" altLang="ja-JP" sz="1400" u="none" strike="noStrike" cap="none" normalizeH="0" baseline="0" dirty="0" smtClean="0">
                          <a:ln>
                            <a:noFill/>
                          </a:ln>
                          <a:effectLst/>
                        </a:rPr>
                        <a:t> / 24</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128</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r>
              <a:tr h="0">
                <a:tc vMerge="1">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3.5”</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ja-JP" altLang="en-US" sz="1400" u="none" strike="noStrike" cap="none" normalizeH="0" baseline="0" dirty="0" smtClean="0">
                          <a:ln>
                            <a:noFill/>
                          </a:ln>
                          <a:effectLst/>
                        </a:rPr>
                        <a:t>－</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ja-JP" altLang="en-US" sz="1400" u="none" strike="noStrike" cap="none" normalizeH="0" baseline="0" dirty="0" smtClean="0">
                          <a:ln>
                            <a:noFill/>
                          </a:ln>
                          <a:effectLst/>
                        </a:rPr>
                        <a:t>－</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r>
              <a:tr h="0">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Device Interface</a:t>
                      </a:r>
                      <a:endParaRPr kumimoji="1" lang="en-US" altLang="ja-JP" sz="1400" u="none" strike="noStrike" cap="none" normalizeH="0" baseline="0" dirty="0" smtClean="0">
                        <a:ln>
                          <a:noFill/>
                        </a:ln>
                        <a:solidFill>
                          <a:schemeClr val="tx1"/>
                        </a:solidFill>
                        <a:effectLst/>
                        <a:latin typeface="+mj-lt"/>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DBS (2.5” SFF)</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DBL (3.5” LFF)</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6Gbps SAS / Dual Port</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4WL x 2</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6Gbps SAS / Dual Port</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4WL x 8</a:t>
                      </a:r>
                      <a:endParaRPr kumimoji="1" lang="en-US" altLang="ja-JP" sz="1400" b="0" i="0" u="none" strike="noStrike" cap="none" normalizeH="0" baseline="0" dirty="0" smtClean="0">
                        <a:ln>
                          <a:noFill/>
                        </a:ln>
                        <a:solidFill>
                          <a:schemeClr val="tx1"/>
                        </a:solidFill>
                        <a:effectLst/>
                        <a:latin typeface="+mj-lt"/>
                        <a:ea typeface="ＭＳ Ｐゴシック" pitchFamily="50" charset="-128"/>
                      </a:endParaRPr>
                    </a:p>
                  </a:txBody>
                  <a:tcPr marL="36000" marR="36000" marT="18000" marB="18000" anchor="ctr" horzOverflow="overflow"/>
                </a:tc>
              </a:tr>
            </a:tbl>
          </a:graphicData>
        </a:graphic>
      </p:graphicFrame>
      <p:sp>
        <p:nvSpPr>
          <p:cNvPr id="2" name="Rectangle 1"/>
          <p:cNvSpPr/>
          <p:nvPr/>
        </p:nvSpPr>
        <p:spPr>
          <a:xfrm>
            <a:off x="403335" y="6367074"/>
            <a:ext cx="7863050" cy="276999"/>
          </a:xfrm>
          <a:prstGeom prst="rect">
            <a:avLst/>
          </a:prstGeom>
        </p:spPr>
        <p:txBody>
          <a:bodyPr wrap="none">
            <a:spAutoFit/>
          </a:bodyPr>
          <a:lstStyle/>
          <a:p>
            <a:r>
              <a:rPr kumimoji="1" lang="en-US" altLang="ja-JP" sz="1400" baseline="30000" dirty="0" smtClean="0">
                <a:solidFill>
                  <a:schemeClr val="dk1"/>
                </a:solidFill>
              </a:rPr>
              <a:t>1 </a:t>
            </a:r>
            <a:r>
              <a:rPr kumimoji="1" lang="en-US" altLang="ja-JP" sz="1200" dirty="0" smtClean="0">
                <a:solidFill>
                  <a:schemeClr val="dk1"/>
                </a:solidFill>
              </a:rPr>
              <a:t> Minimum 4 drives when the tray is the first tray in the subsystem. Empty tray is supported for additional trays.</a:t>
            </a:r>
            <a:endParaRPr lang="en-US" sz="1200" dirty="0"/>
          </a:p>
        </p:txBody>
      </p:sp>
      <p:graphicFrame>
        <p:nvGraphicFramePr>
          <p:cNvPr id="26" name="Group 2"/>
          <p:cNvGraphicFramePr>
            <a:graphicFrameLocks noGrp="1"/>
          </p:cNvGraphicFramePr>
          <p:nvPr>
            <p:extLst>
              <p:ext uri="{D42A27DB-BD31-4B8C-83A1-F6EECF244321}">
                <p14:modId xmlns:p14="http://schemas.microsoft.com/office/powerpoint/2010/main" val="2650214949"/>
              </p:ext>
            </p:extLst>
          </p:nvPr>
        </p:nvGraphicFramePr>
        <p:xfrm>
          <a:off x="471489" y="4948090"/>
          <a:ext cx="8324335" cy="1399199"/>
        </p:xfrm>
        <a:graphic>
          <a:graphicData uri="http://schemas.openxmlformats.org/drawingml/2006/table">
            <a:tbl>
              <a:tblPr firstRow="1">
                <a:tableStyleId>{00A15C55-8517-42AA-B614-E9B94910E393}</a:tableStyleId>
              </a:tblPr>
              <a:tblGrid>
                <a:gridCol w="1393757"/>
                <a:gridCol w="1422240"/>
                <a:gridCol w="2671184"/>
                <a:gridCol w="2837154"/>
              </a:tblGrid>
              <a:tr h="0">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Size / Type</a:t>
                      </a:r>
                      <a:endParaRPr kumimoji="1" lang="ja-JP" altLang="en-US" sz="1400" b="1" i="0" u="none" strike="noStrike" cap="none" normalizeH="0" baseline="0" dirty="0" smtClean="0">
                        <a:ln>
                          <a:noFill/>
                        </a:ln>
                        <a:solidFill>
                          <a:schemeClr val="bg1"/>
                        </a:solidFill>
                        <a:effectLst/>
                        <a:latin typeface="+mj-lt"/>
                        <a:ea typeface="ＭＳ Ｐゴシック" pitchFamily="50" charset="-128"/>
                        <a:cs typeface="Arial" pitchFamily="34" charset="0"/>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Transfer Rate (Gb/sec)</a:t>
                      </a:r>
                      <a:endParaRPr kumimoji="1" lang="ja-JP" altLang="en-US" sz="1400" b="1" i="0" u="none" strike="noStrike" cap="none" normalizeH="0" baseline="0" dirty="0" smtClean="0">
                        <a:ln>
                          <a:noFill/>
                        </a:ln>
                        <a:solidFill>
                          <a:schemeClr val="bg1"/>
                        </a:solidFill>
                        <a:effectLst/>
                        <a:latin typeface="+mj-lt"/>
                        <a:ea typeface="ＭＳ Ｐゴシック" pitchFamily="50" charset="-128"/>
                        <a:cs typeface="Arial" pitchFamily="34" charset="0"/>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Speed/Flash Type</a:t>
                      </a:r>
                      <a:endParaRPr kumimoji="1" lang="en-US" altLang="ja-JP" sz="1400" b="1" i="0" u="none" strike="noStrike" cap="none" normalizeH="0" baseline="0" dirty="0" smtClean="0">
                        <a:ln>
                          <a:noFill/>
                        </a:ln>
                        <a:solidFill>
                          <a:schemeClr val="bg1"/>
                        </a:solidFill>
                        <a:effectLst/>
                        <a:latin typeface="+mj-lt"/>
                        <a:ea typeface="ＭＳ Ｐゴシック" pitchFamily="50" charset="-128"/>
                        <a:cs typeface="Arial" pitchFamily="34" charset="0"/>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Capacity</a:t>
                      </a:r>
                      <a:endParaRPr kumimoji="1" lang="ja-JP" altLang="en-US" sz="1400" b="1" i="0" u="none" strike="noStrike" cap="none" normalizeH="0" baseline="0" dirty="0" smtClean="0">
                        <a:ln>
                          <a:noFill/>
                        </a:ln>
                        <a:solidFill>
                          <a:schemeClr val="bg1"/>
                        </a:solidFill>
                        <a:effectLst/>
                        <a:latin typeface="+mj-lt"/>
                        <a:ea typeface="ＭＳ Ｐゴシック" pitchFamily="50" charset="-128"/>
                        <a:cs typeface="Arial" pitchFamily="34" charset="0"/>
                      </a:endParaRPr>
                    </a:p>
                  </a:txBody>
                  <a:tcPr marL="36000" marR="36000" marT="18000" marB="18000" anchor="ctr" horzOverflow="overflow"/>
                </a:tc>
              </a:tr>
              <a:tr h="0">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2.5” SAS</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15,000 RPM</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300GB</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124680">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2.5” SAS</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10,000 RPM</a:t>
                      </a:r>
                      <a:endParaRPr kumimoji="1" lang="en-US" altLang="ja-JP" sz="1400" b="0" i="0" u="none" strike="noStrike" cap="none" normalizeH="0" baseline="0" dirty="0" smtClean="0">
                        <a:ln>
                          <a:noFill/>
                        </a:ln>
                        <a:solidFill>
                          <a:schemeClr val="dk1"/>
                        </a:solidFill>
                        <a:effectLst/>
                        <a:latin typeface="+mn-lt"/>
                        <a:ea typeface="+mn-ea"/>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600GB, 900GB</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0">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3.5” SAS</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7,200 RPM</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3TB</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0">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2.5” Flash</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MLC</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200GB, 400GB</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bl>
          </a:graphicData>
        </a:graphic>
      </p:graphicFrame>
      <p:grpSp>
        <p:nvGrpSpPr>
          <p:cNvPr id="7" name="Group 27"/>
          <p:cNvGrpSpPr/>
          <p:nvPr/>
        </p:nvGrpSpPr>
        <p:grpSpPr>
          <a:xfrm>
            <a:off x="5212805" y="1549936"/>
            <a:ext cx="701675" cy="255717"/>
            <a:chOff x="2288312" y="1549936"/>
            <a:chExt cx="701675" cy="255717"/>
          </a:xfrm>
        </p:grpSpPr>
        <p:sp>
          <p:nvSpPr>
            <p:cNvPr id="30" name="Text Box 380"/>
            <p:cNvSpPr txBox="1">
              <a:spLocks noChangeArrowheads="1"/>
            </p:cNvSpPr>
            <p:nvPr/>
          </p:nvSpPr>
          <p:spPr bwMode="auto">
            <a:xfrm>
              <a:off x="2288312" y="1549936"/>
              <a:ext cx="701675" cy="248603"/>
            </a:xfrm>
            <a:prstGeom prst="rect">
              <a:avLst/>
            </a:prstGeom>
            <a:noFill/>
            <a:ln w="12700">
              <a:noFill/>
              <a:miter lim="800000"/>
              <a:headEnd type="none" w="sm" len="sm"/>
              <a:tailEnd type="none" w="sm" len="sm"/>
            </a:ln>
          </p:spPr>
          <p:txBody>
            <a:bodyPr>
              <a:spAutoFit/>
            </a:bodyPr>
            <a:lstStyle/>
            <a:p>
              <a:pPr algn="ctr">
                <a:spcBef>
                  <a:spcPct val="50000"/>
                </a:spcBef>
                <a:buNone/>
              </a:pPr>
              <a:r>
                <a:rPr lang="en-US" altLang="ja-JP" sz="1200" b="1" dirty="0">
                  <a:solidFill>
                    <a:schemeClr val="tx1"/>
                  </a:solidFill>
                  <a:latin typeface="Arial" pitchFamily="34" charset="0"/>
                </a:rPr>
                <a:t>2U</a:t>
              </a:r>
            </a:p>
          </p:txBody>
        </p:sp>
        <p:cxnSp>
          <p:nvCxnSpPr>
            <p:cNvPr id="31" name="Straight Arrow Connector 30"/>
            <p:cNvCxnSpPr/>
            <p:nvPr/>
          </p:nvCxnSpPr>
          <p:spPr>
            <a:xfrm>
              <a:off x="2436495" y="1558765"/>
              <a:ext cx="0" cy="246888"/>
            </a:xfrm>
            <a:prstGeom prst="straightConnector1">
              <a:avLst/>
            </a:prstGeom>
            <a:ln w="28575">
              <a:solidFill>
                <a:schemeClr val="tx1">
                  <a:lumMod val="50000"/>
                  <a:lumOff val="50000"/>
                </a:schemeClr>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653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Hardware Components </a:t>
            </a:r>
            <a:r>
              <a:rPr lang="en-US" dirty="0" smtClean="0"/>
              <a:t>and </a:t>
            </a:r>
            <a:r>
              <a:rPr lang="en-US" dirty="0"/>
              <a:t>Specifications</a:t>
            </a:r>
          </a:p>
        </p:txBody>
      </p:sp>
      <p:sp>
        <p:nvSpPr>
          <p:cNvPr id="5" name="Text Placeholder 4"/>
          <p:cNvSpPr>
            <a:spLocks noGrp="1"/>
          </p:cNvSpPr>
          <p:nvPr>
            <p:ph type="body" idx="13"/>
          </p:nvPr>
        </p:nvSpPr>
        <p:spPr/>
        <p:txBody>
          <a:bodyPr/>
          <a:lstStyle/>
          <a:p>
            <a:pPr lvl="0">
              <a:buClr>
                <a:srgbClr val="C20014"/>
              </a:buClr>
              <a:defRPr/>
            </a:pPr>
            <a:r>
              <a:rPr lang="en-US" dirty="0" smtClean="0"/>
              <a:t>Drive Tray Specifications – 3.5” LFF DBX dense</a:t>
            </a:r>
            <a:endParaRPr lang="en-US" dirty="0"/>
          </a:p>
        </p:txBody>
      </p:sp>
      <p:pic>
        <p:nvPicPr>
          <p:cNvPr id="26" name="図 13"/>
          <p:cNvPicPr>
            <a:picLocks noChangeAspect="1" noChangeArrowheads="1"/>
          </p:cNvPicPr>
          <p:nvPr/>
        </p:nvPicPr>
        <p:blipFill>
          <a:blip r:embed="rId3" cstate="print">
            <a:clrChange>
              <a:clrFrom>
                <a:srgbClr val="C0C0C0"/>
              </a:clrFrom>
              <a:clrTo>
                <a:srgbClr val="C0C0C0">
                  <a:alpha val="0"/>
                </a:srgbClr>
              </a:clrTo>
            </a:clrChange>
          </a:blip>
          <a:srcRect/>
          <a:stretch>
            <a:fillRect/>
          </a:stretch>
        </p:blipFill>
        <p:spPr bwMode="auto">
          <a:xfrm>
            <a:off x="894716" y="1700905"/>
            <a:ext cx="2500630" cy="2122170"/>
          </a:xfrm>
          <a:prstGeom prst="rect">
            <a:avLst/>
          </a:prstGeom>
          <a:noFill/>
          <a:ln w="9525">
            <a:noFill/>
            <a:miter lim="800000"/>
            <a:headEnd/>
            <a:tailEnd/>
          </a:ln>
        </p:spPr>
      </p:pic>
      <p:pic>
        <p:nvPicPr>
          <p:cNvPr id="28" name="図 14"/>
          <p:cNvPicPr>
            <a:picLocks noChangeAspect="1" noChangeArrowheads="1"/>
          </p:cNvPicPr>
          <p:nvPr/>
        </p:nvPicPr>
        <p:blipFill>
          <a:blip r:embed="rId4" cstate="print">
            <a:clrChange>
              <a:clrFrom>
                <a:srgbClr val="C0C0C0"/>
              </a:clrFrom>
              <a:clrTo>
                <a:srgbClr val="C0C0C0">
                  <a:alpha val="0"/>
                </a:srgbClr>
              </a:clrTo>
            </a:clrChange>
          </a:blip>
          <a:srcRect/>
          <a:stretch>
            <a:fillRect/>
          </a:stretch>
        </p:blipFill>
        <p:spPr bwMode="auto">
          <a:xfrm>
            <a:off x="4980775" y="1396687"/>
            <a:ext cx="2758440" cy="1913890"/>
          </a:xfrm>
          <a:prstGeom prst="rect">
            <a:avLst/>
          </a:prstGeom>
          <a:noFill/>
          <a:ln w="9525">
            <a:noFill/>
            <a:miter lim="800000"/>
            <a:headEnd/>
            <a:tailEnd/>
          </a:ln>
        </p:spPr>
      </p:pic>
      <p:sp>
        <p:nvSpPr>
          <p:cNvPr id="30" name="Text Box 3"/>
          <p:cNvSpPr txBox="1">
            <a:spLocks noChangeArrowheads="1"/>
          </p:cNvSpPr>
          <p:nvPr/>
        </p:nvSpPr>
        <p:spPr bwMode="auto">
          <a:xfrm>
            <a:off x="2339348" y="3783865"/>
            <a:ext cx="456856" cy="172355"/>
          </a:xfrm>
          <a:prstGeom prst="rect">
            <a:avLst/>
          </a:prstGeom>
          <a:noFill/>
          <a:ln w="9525">
            <a:noFill/>
            <a:miter lim="800000"/>
            <a:headEnd/>
            <a:tailEnd/>
          </a:ln>
        </p:spPr>
        <p:txBody>
          <a:bodyPr wrap="none" lIns="0" tIns="0" rIns="0" bIns="0">
            <a:spAutoFit/>
          </a:bodyPr>
          <a:lstStyle/>
          <a:p>
            <a:pPr algn="ctr">
              <a:buNone/>
            </a:pPr>
            <a:r>
              <a:rPr lang="en-US" altLang="ja-JP" sz="1400" b="1" dirty="0">
                <a:solidFill>
                  <a:schemeClr val="tx1"/>
                </a:solidFill>
                <a:latin typeface="Arial" pitchFamily="34" charset="0"/>
                <a:ea typeface="ＭＳ 明朝" pitchFamily="17" charset="-128"/>
                <a:cs typeface="Arial" pitchFamily="34" charset="0"/>
              </a:rPr>
              <a:t>Front</a:t>
            </a:r>
            <a:endParaRPr lang="ja-JP" altLang="ja-JP" sz="1400" b="1" dirty="0">
              <a:solidFill>
                <a:schemeClr val="tx1"/>
              </a:solidFill>
              <a:latin typeface="Arial" pitchFamily="34" charset="0"/>
              <a:ea typeface="ＭＳ 明朝" pitchFamily="17" charset="-128"/>
              <a:cs typeface="Arial" pitchFamily="34" charset="0"/>
            </a:endParaRPr>
          </a:p>
        </p:txBody>
      </p:sp>
      <p:sp>
        <p:nvSpPr>
          <p:cNvPr id="31" name="Text Box 4"/>
          <p:cNvSpPr txBox="1">
            <a:spLocks noChangeArrowheads="1"/>
          </p:cNvSpPr>
          <p:nvPr/>
        </p:nvSpPr>
        <p:spPr bwMode="auto">
          <a:xfrm>
            <a:off x="5924009" y="3409968"/>
            <a:ext cx="399148" cy="172355"/>
          </a:xfrm>
          <a:prstGeom prst="rect">
            <a:avLst/>
          </a:prstGeom>
          <a:noFill/>
          <a:ln w="9525">
            <a:noFill/>
            <a:miter lim="800000"/>
            <a:headEnd/>
            <a:tailEnd/>
          </a:ln>
        </p:spPr>
        <p:txBody>
          <a:bodyPr wrap="none" lIns="0" tIns="0" rIns="0" bIns="0">
            <a:spAutoFit/>
          </a:bodyPr>
          <a:lstStyle/>
          <a:p>
            <a:pPr algn="ctr">
              <a:buNone/>
            </a:pPr>
            <a:r>
              <a:rPr lang="en-US" altLang="ja-JP" sz="1400" b="1" dirty="0">
                <a:solidFill>
                  <a:schemeClr val="tx1"/>
                </a:solidFill>
                <a:latin typeface="Arial" pitchFamily="34" charset="0"/>
                <a:ea typeface="ＭＳ 明朝" pitchFamily="17" charset="-128"/>
                <a:cs typeface="Arial" pitchFamily="34" charset="0"/>
              </a:rPr>
              <a:t>Rear</a:t>
            </a:r>
            <a:endParaRPr lang="ja-JP" altLang="ja-JP" sz="1400" b="1" dirty="0">
              <a:solidFill>
                <a:schemeClr val="tx1"/>
              </a:solidFill>
              <a:latin typeface="Arial" pitchFamily="34" charset="0"/>
              <a:ea typeface="ＭＳ 明朝" pitchFamily="17" charset="-128"/>
              <a:cs typeface="Arial" pitchFamily="34" charset="0"/>
            </a:endParaRPr>
          </a:p>
        </p:txBody>
      </p:sp>
      <p:cxnSp>
        <p:nvCxnSpPr>
          <p:cNvPr id="34" name="AutoShape 7"/>
          <p:cNvCxnSpPr>
            <a:cxnSpLocks noChangeShapeType="1"/>
            <a:stCxn id="35" idx="2"/>
          </p:cNvCxnSpPr>
          <p:nvPr/>
        </p:nvCxnSpPr>
        <p:spPr bwMode="auto">
          <a:xfrm>
            <a:off x="870194" y="2244490"/>
            <a:ext cx="205836" cy="265849"/>
          </a:xfrm>
          <a:prstGeom prst="straightConnector1">
            <a:avLst/>
          </a:prstGeom>
          <a:noFill/>
          <a:ln w="9525">
            <a:solidFill>
              <a:srgbClr val="000000"/>
            </a:solidFill>
            <a:round/>
            <a:headEnd/>
            <a:tailEnd/>
          </a:ln>
        </p:spPr>
      </p:cxnSp>
      <p:sp>
        <p:nvSpPr>
          <p:cNvPr id="35" name="Text Box 8"/>
          <p:cNvSpPr txBox="1">
            <a:spLocks noChangeArrowheads="1"/>
          </p:cNvSpPr>
          <p:nvPr/>
        </p:nvSpPr>
        <p:spPr bwMode="auto">
          <a:xfrm>
            <a:off x="358034" y="2072135"/>
            <a:ext cx="1024319" cy="172355"/>
          </a:xfrm>
          <a:prstGeom prst="rect">
            <a:avLst/>
          </a:prstGeom>
          <a:noFill/>
          <a:ln w="9525">
            <a:noFill/>
            <a:miter lim="800000"/>
            <a:headEnd/>
            <a:tailEnd/>
          </a:ln>
        </p:spPr>
        <p:txBody>
          <a:bodyPr wrap="none" lIns="0" tIns="0" rIns="0" bIns="0">
            <a:spAutoFit/>
          </a:bodyPr>
          <a:lstStyle/>
          <a:p>
            <a:pPr algn="just">
              <a:buNone/>
            </a:pPr>
            <a:r>
              <a:rPr lang="en-US" altLang="ja-JP" sz="1400" dirty="0">
                <a:solidFill>
                  <a:schemeClr val="tx1"/>
                </a:solidFill>
                <a:latin typeface="Arial" pitchFamily="34" charset="0"/>
                <a:ea typeface="ＭＳ 明朝" pitchFamily="17" charset="-128"/>
                <a:cs typeface="Arial" pitchFamily="34" charset="0"/>
              </a:rPr>
              <a:t>3.5” </a:t>
            </a:r>
            <a:r>
              <a:rPr lang="en-US" altLang="ja-JP" sz="1400" dirty="0" smtClean="0">
                <a:solidFill>
                  <a:schemeClr val="tx1"/>
                </a:solidFill>
                <a:latin typeface="Arial" pitchFamily="34" charset="0"/>
                <a:ea typeface="ＭＳ 明朝" pitchFamily="17" charset="-128"/>
                <a:cs typeface="Arial" pitchFamily="34" charset="0"/>
              </a:rPr>
              <a:t>Canister</a:t>
            </a:r>
            <a:endParaRPr lang="en-US" altLang="ja-JP" sz="1400" dirty="0">
              <a:solidFill>
                <a:schemeClr val="tx1"/>
              </a:solidFill>
              <a:latin typeface="Arial" pitchFamily="34" charset="0"/>
              <a:ea typeface="ＭＳ 明朝" pitchFamily="17" charset="-128"/>
              <a:cs typeface="Arial" pitchFamily="34" charset="0"/>
            </a:endParaRPr>
          </a:p>
        </p:txBody>
      </p:sp>
      <p:grpSp>
        <p:nvGrpSpPr>
          <p:cNvPr id="2" name="Group 1"/>
          <p:cNvGrpSpPr/>
          <p:nvPr/>
        </p:nvGrpSpPr>
        <p:grpSpPr>
          <a:xfrm>
            <a:off x="1143632" y="1442407"/>
            <a:ext cx="722807" cy="365198"/>
            <a:chOff x="1140918" y="3501010"/>
            <a:chExt cx="722807" cy="456497"/>
          </a:xfrm>
        </p:grpSpPr>
        <p:cxnSp>
          <p:nvCxnSpPr>
            <p:cNvPr id="32" name="AutoShape 5"/>
            <p:cNvCxnSpPr>
              <a:cxnSpLocks noChangeShapeType="1"/>
            </p:cNvCxnSpPr>
            <p:nvPr/>
          </p:nvCxnSpPr>
          <p:spPr bwMode="auto">
            <a:xfrm>
              <a:off x="1751013" y="3786057"/>
              <a:ext cx="112712" cy="171450"/>
            </a:xfrm>
            <a:prstGeom prst="straightConnector1">
              <a:avLst/>
            </a:prstGeom>
            <a:noFill/>
            <a:ln w="9525">
              <a:solidFill>
                <a:srgbClr val="000000"/>
              </a:solidFill>
              <a:round/>
              <a:headEnd/>
              <a:tailEnd/>
            </a:ln>
          </p:spPr>
        </p:cxnSp>
        <p:sp>
          <p:nvSpPr>
            <p:cNvPr id="36" name="Text Box 9"/>
            <p:cNvSpPr txBox="1">
              <a:spLocks noChangeArrowheads="1"/>
            </p:cNvSpPr>
            <p:nvPr/>
          </p:nvSpPr>
          <p:spPr bwMode="auto">
            <a:xfrm>
              <a:off x="1140918" y="3501010"/>
              <a:ext cx="668453" cy="215444"/>
            </a:xfrm>
            <a:prstGeom prst="rect">
              <a:avLst/>
            </a:prstGeom>
            <a:noFill/>
            <a:ln w="9525">
              <a:noFill/>
              <a:miter lim="800000"/>
              <a:headEnd/>
              <a:tailEnd/>
            </a:ln>
          </p:spPr>
          <p:txBody>
            <a:bodyPr wrap="none" lIns="0" tIns="0" rIns="0" bIns="0">
              <a:spAutoFit/>
            </a:bodyPr>
            <a:lstStyle/>
            <a:p>
              <a:pPr algn="just">
                <a:buNone/>
              </a:pPr>
              <a:r>
                <a:rPr lang="en-US" altLang="ja-JP" sz="1400" dirty="0" smtClean="0">
                  <a:solidFill>
                    <a:schemeClr val="tx1"/>
                  </a:solidFill>
                  <a:latin typeface="Arial" pitchFamily="34" charset="0"/>
                  <a:ea typeface="ＭＳ 明朝" pitchFamily="17" charset="-128"/>
                  <a:cs typeface="Arial" pitchFamily="34" charset="0"/>
                </a:rPr>
                <a:t>ENC x 4</a:t>
              </a:r>
              <a:endParaRPr lang="ja-JP" altLang="ja-JP" sz="1400" dirty="0">
                <a:solidFill>
                  <a:schemeClr val="tx1"/>
                </a:solidFill>
                <a:latin typeface="Arial" pitchFamily="34" charset="0"/>
                <a:ea typeface="ＭＳ 明朝" pitchFamily="17" charset="-128"/>
                <a:cs typeface="Arial" pitchFamily="34" charset="0"/>
              </a:endParaRPr>
            </a:p>
          </p:txBody>
        </p:sp>
      </p:grpSp>
      <p:cxnSp>
        <p:nvCxnSpPr>
          <p:cNvPr id="38" name="AutoShape 11"/>
          <p:cNvCxnSpPr>
            <a:cxnSpLocks noChangeShapeType="1"/>
            <a:endCxn id="39" idx="2"/>
          </p:cNvCxnSpPr>
          <p:nvPr/>
        </p:nvCxnSpPr>
        <p:spPr bwMode="auto">
          <a:xfrm flipH="1" flipV="1">
            <a:off x="5239856" y="2005363"/>
            <a:ext cx="2" cy="834755"/>
          </a:xfrm>
          <a:prstGeom prst="straightConnector1">
            <a:avLst/>
          </a:prstGeom>
          <a:noFill/>
          <a:ln w="9525">
            <a:solidFill>
              <a:srgbClr val="000000"/>
            </a:solidFill>
            <a:round/>
            <a:headEnd/>
            <a:tailEnd/>
          </a:ln>
        </p:spPr>
      </p:cxnSp>
      <p:sp>
        <p:nvSpPr>
          <p:cNvPr id="39" name="Text Box 12"/>
          <p:cNvSpPr txBox="1">
            <a:spLocks noChangeArrowheads="1"/>
          </p:cNvSpPr>
          <p:nvPr/>
        </p:nvSpPr>
        <p:spPr bwMode="auto">
          <a:xfrm>
            <a:off x="4542549" y="1660653"/>
            <a:ext cx="1394613" cy="344710"/>
          </a:xfrm>
          <a:prstGeom prst="rect">
            <a:avLst/>
          </a:prstGeom>
          <a:noFill/>
          <a:ln w="9525">
            <a:noFill/>
            <a:miter lim="800000"/>
            <a:headEnd/>
            <a:tailEnd/>
          </a:ln>
        </p:spPr>
        <p:txBody>
          <a:bodyPr wrap="none" lIns="0" tIns="0" rIns="0" bIns="0">
            <a:spAutoFit/>
          </a:bodyPr>
          <a:lstStyle/>
          <a:p>
            <a:pPr algn="just">
              <a:buNone/>
            </a:pPr>
            <a:r>
              <a:rPr lang="en-US" altLang="ja-JP" sz="1400" dirty="0" smtClean="0">
                <a:solidFill>
                  <a:schemeClr val="tx1"/>
                </a:solidFill>
                <a:latin typeface="Arial" pitchFamily="34" charset="0"/>
                <a:ea typeface="ＭＳ 明朝" pitchFamily="17" charset="-128"/>
                <a:cs typeface="Arial" pitchFamily="34" charset="0"/>
              </a:rPr>
              <a:t>Power Supply x 4</a:t>
            </a:r>
          </a:p>
          <a:p>
            <a:pPr algn="ctr">
              <a:buNone/>
            </a:pPr>
            <a:r>
              <a:rPr lang="en-US" altLang="ja-JP" sz="1400" dirty="0" smtClean="0">
                <a:solidFill>
                  <a:schemeClr val="tx1"/>
                </a:solidFill>
                <a:latin typeface="Arial" pitchFamily="34" charset="0"/>
                <a:ea typeface="ＭＳ 明朝" pitchFamily="17" charset="-128"/>
                <a:cs typeface="Arial" pitchFamily="34" charset="0"/>
              </a:rPr>
              <a:t>(SWPS)</a:t>
            </a:r>
            <a:endParaRPr lang="en-US" altLang="ja-JP" sz="1400" dirty="0">
              <a:solidFill>
                <a:schemeClr val="tx1"/>
              </a:solidFill>
              <a:latin typeface="Arial" pitchFamily="34" charset="0"/>
              <a:ea typeface="ＭＳ 明朝" pitchFamily="17" charset="-128"/>
              <a:cs typeface="Arial" pitchFamily="34" charset="0"/>
            </a:endParaRPr>
          </a:p>
        </p:txBody>
      </p:sp>
      <p:sp>
        <p:nvSpPr>
          <p:cNvPr id="46" name="Text Box 380"/>
          <p:cNvSpPr txBox="1">
            <a:spLocks noChangeArrowheads="1"/>
          </p:cNvSpPr>
          <p:nvPr/>
        </p:nvSpPr>
        <p:spPr bwMode="auto">
          <a:xfrm>
            <a:off x="3370352" y="2357656"/>
            <a:ext cx="701675" cy="220980"/>
          </a:xfrm>
          <a:prstGeom prst="rect">
            <a:avLst/>
          </a:prstGeom>
          <a:noFill/>
          <a:ln w="12700">
            <a:noFill/>
            <a:miter lim="800000"/>
            <a:headEnd type="none" w="sm" len="sm"/>
            <a:tailEnd type="none" w="sm" len="sm"/>
          </a:ln>
        </p:spPr>
        <p:txBody>
          <a:bodyPr>
            <a:spAutoFit/>
          </a:bodyPr>
          <a:lstStyle/>
          <a:p>
            <a:pPr algn="ctr">
              <a:spcBef>
                <a:spcPct val="50000"/>
              </a:spcBef>
              <a:buNone/>
            </a:pPr>
            <a:r>
              <a:rPr lang="en-US" altLang="ja-JP" sz="1200" b="1" dirty="0">
                <a:latin typeface="Arial" pitchFamily="34" charset="0"/>
              </a:rPr>
              <a:t>4</a:t>
            </a:r>
            <a:r>
              <a:rPr lang="en-US" altLang="ja-JP" sz="1200" b="1" dirty="0" smtClean="0">
                <a:solidFill>
                  <a:schemeClr val="tx1"/>
                </a:solidFill>
                <a:latin typeface="Arial" pitchFamily="34" charset="0"/>
              </a:rPr>
              <a:t>U</a:t>
            </a:r>
            <a:endParaRPr lang="en-US" altLang="ja-JP" sz="1200" b="1" dirty="0">
              <a:solidFill>
                <a:schemeClr val="tx1"/>
              </a:solidFill>
              <a:latin typeface="Arial" pitchFamily="34" charset="0"/>
            </a:endParaRPr>
          </a:p>
        </p:txBody>
      </p:sp>
      <p:cxnSp>
        <p:nvCxnSpPr>
          <p:cNvPr id="47" name="Straight Arrow Connector 46"/>
          <p:cNvCxnSpPr/>
          <p:nvPr/>
        </p:nvCxnSpPr>
        <p:spPr>
          <a:xfrm>
            <a:off x="3488055" y="2290286"/>
            <a:ext cx="0" cy="467661"/>
          </a:xfrm>
          <a:prstGeom prst="straightConnector1">
            <a:avLst/>
          </a:prstGeom>
          <a:ln w="28575">
            <a:solidFill>
              <a:schemeClr val="tx1">
                <a:lumMod val="50000"/>
                <a:lumOff val="50000"/>
              </a:schemeClr>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graphicFrame>
        <p:nvGraphicFramePr>
          <p:cNvPr id="22" name="Group 2"/>
          <p:cNvGraphicFramePr>
            <a:graphicFrameLocks noGrp="1"/>
          </p:cNvGraphicFramePr>
          <p:nvPr>
            <p:extLst>
              <p:ext uri="{D42A27DB-BD31-4B8C-83A1-F6EECF244321}">
                <p14:modId xmlns:p14="http://schemas.microsoft.com/office/powerpoint/2010/main" val="4196700627"/>
              </p:ext>
            </p:extLst>
          </p:nvPr>
        </p:nvGraphicFramePr>
        <p:xfrm>
          <a:off x="471489" y="4108021"/>
          <a:ext cx="8324334" cy="1327200"/>
        </p:xfrm>
        <a:graphic>
          <a:graphicData uri="http://schemas.openxmlformats.org/drawingml/2006/table">
            <a:tbl>
              <a:tblPr firstRow="1">
                <a:tableStyleId>{00A15C55-8517-42AA-B614-E9B94910E393}</a:tableStyleId>
              </a:tblPr>
              <a:tblGrid>
                <a:gridCol w="1281111"/>
                <a:gridCol w="1706880"/>
                <a:gridCol w="2697480"/>
                <a:gridCol w="2638863"/>
              </a:tblGrid>
              <a:tr h="124680">
                <a:tc gridSpan="2">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Dense Tray Specs</a:t>
                      </a:r>
                      <a:br>
                        <a:rPr kumimoji="1" lang="en-US" altLang="ja-JP" sz="1400" u="none" strike="noStrike" cap="none" normalizeH="0" baseline="0" dirty="0" smtClean="0">
                          <a:ln>
                            <a:noFill/>
                          </a:ln>
                          <a:effectLst/>
                        </a:rPr>
                      </a:br>
                      <a:r>
                        <a:rPr kumimoji="1" lang="en-US" altLang="ja-JP" sz="1400" u="none" strike="noStrike" cap="none" normalizeH="0" baseline="0" dirty="0" smtClean="0">
                          <a:ln>
                            <a:noFill/>
                          </a:ln>
                          <a:effectLst/>
                        </a:rPr>
                        <a:t>(DBX)</a:t>
                      </a:r>
                      <a:endParaRPr kumimoji="1" lang="ja-JP" altLang="en-US" sz="1400" b="1"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marL="36000" marR="36000" marT="18000" marB="18000" anchor="ctr" horzOverflow="overflow"/>
                </a:tc>
                <a:tc hMerge="1">
                  <a:txBody>
                    <a:bodyPr/>
                    <a:lstStyle/>
                    <a:p>
                      <a:endParaRPr kumimoji="1" lang="ja-JP" altLang="en-US"/>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Min / Max</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Per Tray</a:t>
                      </a:r>
                      <a:endParaRPr kumimoji="1" lang="en-US" altLang="ja-JP" sz="1400" b="1"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Max Per</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Subsystem</a:t>
                      </a:r>
                      <a:endParaRPr kumimoji="1" lang="ja-JP" altLang="en-US" sz="1400" b="1"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marL="36000" marR="36000" marT="18000" marB="18000" anchor="ctr" horzOverflow="overflow"/>
                </a:tc>
              </a:tr>
              <a:tr h="124680">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Number of  HDD</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lnR w="12700" cap="flat" cmpd="sng" algn="ctr">
                      <a:solidFill>
                        <a:schemeClr val="bg1">
                          <a:lumMod val="95000"/>
                        </a:schemeClr>
                      </a:solidFill>
                      <a:prstDash val="solid"/>
                      <a:round/>
                      <a:headEnd type="none" w="med" len="med"/>
                      <a:tailEnd type="none" w="med" len="med"/>
                    </a:lnR>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3.5”</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lnL w="12700" cap="flat" cmpd="sng" algn="ctr">
                      <a:solidFill>
                        <a:schemeClr val="bg1">
                          <a:lumMod val="95000"/>
                        </a:schemeClr>
                      </a:solidFill>
                      <a:prstDash val="solid"/>
                      <a:round/>
                      <a:headEnd type="none" w="med" len="med"/>
                      <a:tailEnd type="none" w="med" len="med"/>
                    </a:ln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0</a:t>
                      </a:r>
                      <a:r>
                        <a:rPr kumimoji="1" lang="en-US" altLang="ja-JP" sz="1400" u="none" strike="noStrike" cap="none" normalizeH="0" baseline="30000" dirty="0" smtClean="0">
                          <a:ln>
                            <a:noFill/>
                          </a:ln>
                          <a:effectLst/>
                        </a:rPr>
                        <a:t>*1</a:t>
                      </a:r>
                      <a:r>
                        <a:rPr kumimoji="1" lang="en-US" altLang="ja-JP" sz="1400" u="none" strike="noStrike" cap="none" normalizeH="0" baseline="0" dirty="0" smtClean="0">
                          <a:ln>
                            <a:noFill/>
                          </a:ln>
                          <a:effectLst/>
                        </a:rPr>
                        <a:t> / 48</a:t>
                      </a:r>
                      <a:endParaRPr kumimoji="1" lang="en-US" altLang="ja-JP" sz="1400" b="0" i="0" u="none" strike="noStrike" cap="none" normalizeH="0" baseline="0" dirty="0" smtClean="0">
                        <a:ln>
                          <a:noFill/>
                        </a:ln>
                        <a:solidFill>
                          <a:schemeClr val="dk1"/>
                        </a:solidFill>
                        <a:effectLst/>
                        <a:latin typeface="+mn-lt"/>
                        <a:ea typeface="+mn-ea"/>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1152</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0">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Device Interface</a:t>
                      </a:r>
                      <a:endParaRPr kumimoji="1" lang="en-US" altLang="ja-JP" sz="1400" u="none" strike="noStrike" cap="none" normalizeH="0" baseline="0" dirty="0" smtClean="0">
                        <a:ln>
                          <a:noFill/>
                        </a:ln>
                        <a:solidFill>
                          <a:schemeClr val="tx1"/>
                        </a:solidFill>
                        <a:effectLst/>
                      </a:endParaRPr>
                    </a:p>
                  </a:txBody>
                  <a:tcPr marL="36000" marR="36000" marT="18000" marB="18000" anchor="ctr" horzOverflow="overflow">
                    <a:lnR w="12700" cap="flat" cmpd="sng" algn="ctr">
                      <a:solidFill>
                        <a:schemeClr val="bg1">
                          <a:lumMod val="95000"/>
                        </a:schemeClr>
                      </a:solidFill>
                      <a:prstDash val="solid"/>
                      <a:round/>
                      <a:headEnd type="none" w="med" len="med"/>
                      <a:tailEnd type="none" w="med" len="med"/>
                    </a:lnR>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DBX (3.5” LFF)</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lnL w="12700" cap="flat" cmpd="sng" algn="ctr">
                      <a:solidFill>
                        <a:schemeClr val="bg1">
                          <a:lumMod val="95000"/>
                        </a:schemeClr>
                      </a:solidFill>
                      <a:prstDash val="solid"/>
                      <a:round/>
                      <a:headEnd type="none" w="med" len="med"/>
                      <a:tailEnd type="none" w="med" len="med"/>
                    </a:ln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6Gbps SAS / Dual Port</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4WL x 4</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6Gbps SAS / Dual Port</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4WL x 8</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bl>
          </a:graphicData>
        </a:graphic>
      </p:graphicFrame>
      <p:graphicFrame>
        <p:nvGraphicFramePr>
          <p:cNvPr id="23" name="Group 2"/>
          <p:cNvGraphicFramePr>
            <a:graphicFrameLocks noGrp="1"/>
          </p:cNvGraphicFramePr>
          <p:nvPr>
            <p:extLst>
              <p:ext uri="{D42A27DB-BD31-4B8C-83A1-F6EECF244321}">
                <p14:modId xmlns:p14="http://schemas.microsoft.com/office/powerpoint/2010/main" val="4053362745"/>
              </p:ext>
            </p:extLst>
          </p:nvPr>
        </p:nvGraphicFramePr>
        <p:xfrm>
          <a:off x="471489" y="5575740"/>
          <a:ext cx="8324335" cy="681600"/>
        </p:xfrm>
        <a:graphic>
          <a:graphicData uri="http://schemas.openxmlformats.org/drawingml/2006/table">
            <a:tbl>
              <a:tblPr firstRow="1">
                <a:tableStyleId>{00A15C55-8517-42AA-B614-E9B94910E393}</a:tableStyleId>
              </a:tblPr>
              <a:tblGrid>
                <a:gridCol w="1393757"/>
                <a:gridCol w="1335154"/>
                <a:gridCol w="2758270"/>
                <a:gridCol w="2837154"/>
              </a:tblGrid>
              <a:tr h="0">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Size / Type</a:t>
                      </a:r>
                      <a:endParaRPr kumimoji="1" lang="ja-JP" altLang="en-US" sz="1400" b="1"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Transfer Rate (Gb/sec)</a:t>
                      </a:r>
                      <a:endParaRPr kumimoji="1" lang="ja-JP" altLang="en-US" sz="1400" b="1"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Speed/Flash Type</a:t>
                      </a:r>
                      <a:endParaRPr kumimoji="1" lang="en-US" altLang="ja-JP" sz="1400" b="1"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Capacity</a:t>
                      </a:r>
                      <a:endParaRPr kumimoji="1" lang="ja-JP" altLang="en-US" sz="1400" b="1" i="0" u="none" strike="noStrike" cap="none" normalizeH="0" baseline="0" dirty="0" smtClean="0">
                        <a:ln>
                          <a:noFill/>
                        </a:ln>
                        <a:solidFill>
                          <a:schemeClr val="bg1"/>
                        </a:solidFill>
                        <a:effectLst/>
                        <a:latin typeface="Arial" pitchFamily="34" charset="0"/>
                        <a:ea typeface="ＭＳ Ｐゴシック" pitchFamily="50" charset="-128"/>
                        <a:cs typeface="Arial" pitchFamily="34" charset="0"/>
                      </a:endParaRPr>
                    </a:p>
                  </a:txBody>
                  <a:tcPr marL="36000" marR="36000" marT="18000" marB="18000" anchor="ctr" horzOverflow="overflow"/>
                </a:tc>
              </a:tr>
              <a:tr h="0">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3.5” SAS</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7,200 RPM</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3TB</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bl>
          </a:graphicData>
        </a:graphic>
      </p:graphicFrame>
      <p:sp>
        <p:nvSpPr>
          <p:cNvPr id="24" name="Rectangle 23"/>
          <p:cNvSpPr/>
          <p:nvPr/>
        </p:nvSpPr>
        <p:spPr>
          <a:xfrm>
            <a:off x="403335" y="6260392"/>
            <a:ext cx="7750840" cy="276999"/>
          </a:xfrm>
          <a:prstGeom prst="rect">
            <a:avLst/>
          </a:prstGeom>
        </p:spPr>
        <p:txBody>
          <a:bodyPr wrap="none">
            <a:spAutoFit/>
          </a:bodyPr>
          <a:lstStyle/>
          <a:p>
            <a:r>
              <a:rPr kumimoji="1" lang="en-US" altLang="ja-JP" baseline="30000" dirty="0">
                <a:solidFill>
                  <a:schemeClr val="dk1"/>
                </a:solidFill>
              </a:rPr>
              <a:t>*</a:t>
            </a:r>
            <a:r>
              <a:rPr kumimoji="1" lang="en-US" altLang="ja-JP" sz="1400" baseline="30000" dirty="0" smtClean="0">
                <a:solidFill>
                  <a:schemeClr val="dk1"/>
                </a:solidFill>
              </a:rPr>
              <a:t>1 </a:t>
            </a:r>
            <a:r>
              <a:rPr kumimoji="1" lang="en-US" altLang="ja-JP" sz="1200" dirty="0">
                <a:solidFill>
                  <a:schemeClr val="dk1"/>
                </a:solidFill>
              </a:rPr>
              <a:t>M</a:t>
            </a:r>
            <a:r>
              <a:rPr kumimoji="1" lang="en-US" altLang="ja-JP" sz="1200" dirty="0" smtClean="0">
                <a:solidFill>
                  <a:schemeClr val="dk1"/>
                </a:solidFill>
              </a:rPr>
              <a:t>inimum 4 drives when the tray is the first tray in the subsystem. Empty tray is supported for additional trays.</a:t>
            </a:r>
            <a:endParaRPr lang="en-US" sz="1200" dirty="0"/>
          </a:p>
        </p:txBody>
      </p:sp>
    </p:spTree>
    <p:extLst>
      <p:ext uri="{BB962C8B-B14F-4D97-AF65-F5344CB8AC3E}">
        <p14:creationId xmlns:p14="http://schemas.microsoft.com/office/powerpoint/2010/main" val="347968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Hardware Components </a:t>
            </a:r>
            <a:r>
              <a:rPr lang="en-US" dirty="0" smtClean="0"/>
              <a:t>and </a:t>
            </a:r>
            <a:r>
              <a:rPr lang="en-US" dirty="0"/>
              <a:t>Specifications</a:t>
            </a:r>
          </a:p>
        </p:txBody>
      </p:sp>
      <p:sp>
        <p:nvSpPr>
          <p:cNvPr id="5" name="Text Placeholder 4"/>
          <p:cNvSpPr>
            <a:spLocks noGrp="1"/>
          </p:cNvSpPr>
          <p:nvPr>
            <p:ph type="body" idx="13"/>
          </p:nvPr>
        </p:nvSpPr>
        <p:spPr/>
        <p:txBody>
          <a:bodyPr/>
          <a:lstStyle/>
          <a:p>
            <a:pPr lvl="0">
              <a:buClr>
                <a:srgbClr val="C20014"/>
              </a:buClr>
              <a:defRPr/>
            </a:pPr>
            <a:r>
              <a:rPr lang="en-US" dirty="0" smtClean="0"/>
              <a:t>Subsystem storage capacities and metrics</a:t>
            </a:r>
            <a:endParaRPr lang="en-US" dirty="0"/>
          </a:p>
        </p:txBody>
      </p:sp>
      <p:graphicFrame>
        <p:nvGraphicFramePr>
          <p:cNvPr id="33" name="Group 2"/>
          <p:cNvGraphicFramePr>
            <a:graphicFrameLocks noGrp="1"/>
          </p:cNvGraphicFramePr>
          <p:nvPr>
            <p:extLst>
              <p:ext uri="{D42A27DB-BD31-4B8C-83A1-F6EECF244321}">
                <p14:modId xmlns:p14="http://schemas.microsoft.com/office/powerpoint/2010/main" val="1820034790"/>
              </p:ext>
            </p:extLst>
          </p:nvPr>
        </p:nvGraphicFramePr>
        <p:xfrm>
          <a:off x="471485" y="1727771"/>
          <a:ext cx="8108634" cy="4006520"/>
        </p:xfrm>
        <a:graphic>
          <a:graphicData uri="http://schemas.openxmlformats.org/drawingml/2006/table">
            <a:tbl>
              <a:tblPr>
                <a:tableStyleId>{C4B1156A-380E-4F78-BDF5-A606A8083BF9}</a:tableStyleId>
              </a:tblPr>
              <a:tblGrid>
                <a:gridCol w="2692683"/>
                <a:gridCol w="2015566"/>
                <a:gridCol w="3400385"/>
              </a:tblGrid>
              <a:tr h="0">
                <a:tc rowSpan="3">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  Number of  Drives</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  Minimum</a:t>
                      </a: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4  or  0 (diskless config)</a:t>
                      </a:r>
                    </a:p>
                  </a:txBody>
                  <a:tcPr marL="36000" marR="36000" marT="18000" marB="18000" anchor="ctr" horzOverflow="overflow"/>
                </a:tc>
              </a:tr>
              <a:tr h="0">
                <a:tc vMerge="1">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  Maximum</a:t>
                      </a: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1152</a:t>
                      </a:r>
                    </a:p>
                  </a:txBody>
                  <a:tcPr marL="36000" marR="36000" marT="18000" marB="18000" anchor="ctr" horzOverflow="overflow"/>
                </a:tc>
              </a:tr>
              <a:tr h="0">
                <a:tc vMerge="1">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  SSD Flash Maximum</a:t>
                      </a: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128</a:t>
                      </a:r>
                    </a:p>
                  </a:txBody>
                  <a:tcPr marL="36000" marR="36000" marT="18000" marB="18000" anchor="ctr" horzOverflow="overflow"/>
                </a:tc>
              </a:tr>
              <a:tr h="0">
                <a:tc rowSpan="3">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  Maximum Capacity</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dk1"/>
                          </a:solidFill>
                          <a:effectLst/>
                          <a:latin typeface="+mn-lt"/>
                          <a:ea typeface="+mn-ea"/>
                        </a:rPr>
                        <a:t>  Internal (2.5”)</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2.2PB</a:t>
                      </a:r>
                    </a:p>
                  </a:txBody>
                  <a:tcPr marL="36000" marR="36000" marT="18000" marB="18000" anchor="ctr" horzOverflow="overflow"/>
                </a:tc>
              </a:tr>
              <a:tr h="0">
                <a:tc vMerge="1">
                  <a:txBody>
                    <a:bodyPr/>
                    <a:lstStyle/>
                    <a:p>
                      <a:endParaRPr lang="en-US"/>
                    </a:p>
                  </a:txBody>
                  <a:tcPr/>
                </a:tc>
                <a:tc>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  Internal (3.5”)</a:t>
                      </a: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3.38PB</a:t>
                      </a:r>
                    </a:p>
                  </a:txBody>
                  <a:tcPr marL="36000" marR="36000" marT="18000" marB="18000" anchor="ctr" horzOverflow="overflow"/>
                </a:tc>
              </a:tr>
              <a:tr h="124680">
                <a:tc v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ＭＳ Ｐゴシック" pitchFamily="50" charset="-128"/>
                        <a:ea typeface="ＭＳ Ｐゴシック" pitchFamily="50" charset="-128"/>
                      </a:endParaRPr>
                    </a:p>
                  </a:txBody>
                  <a:tcPr marL="36000" marR="36000" marT="18000" marB="180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  External Storage</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dk1"/>
                          </a:solidFill>
                          <a:effectLst/>
                          <a:latin typeface="+mn-lt"/>
                          <a:ea typeface="+mn-ea"/>
                        </a:rPr>
                        <a:t>64PB</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200" b="0" i="0" u="none" strike="noStrike" cap="none" normalizeH="0" baseline="0" dirty="0" smtClean="0">
                          <a:ln>
                            <a:noFill/>
                          </a:ln>
                          <a:solidFill>
                            <a:schemeClr val="dk1"/>
                          </a:solidFill>
                          <a:effectLst/>
                          <a:latin typeface="+mn-lt"/>
                          <a:ea typeface="+mn-ea"/>
                        </a:rPr>
                        <a:t>(16K LDEV x 4TB)</a:t>
                      </a:r>
                    </a:p>
                  </a:txBody>
                  <a:tcPr marL="36000" marR="36000" marT="18000" marB="18000" anchor="ctr" horzOverflow="overflow"/>
                </a:tc>
              </a:tr>
              <a:tr h="0">
                <a:tc rowSpan="2">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  Max Number of  Volumes</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dk1"/>
                          </a:solidFill>
                          <a:effectLst/>
                          <a:latin typeface="+mn-lt"/>
                          <a:ea typeface="+mn-ea"/>
                        </a:rPr>
                        <a:t>Internal</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dk1"/>
                          </a:solidFill>
                          <a:effectLst/>
                          <a:latin typeface="+mn-lt"/>
                          <a:ea typeface="+mn-ea"/>
                        </a:rPr>
                        <a:t>16,384</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0">
                <a:tc vMerge="1">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External</a:t>
                      </a: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dk1"/>
                          </a:solidFill>
                          <a:effectLst/>
                          <a:latin typeface="+mn-lt"/>
                          <a:ea typeface="+mn-ea"/>
                        </a:rPr>
                        <a:t>16,384</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0">
                <a:tc rowSpan="2">
                  <a:txBody>
                    <a:bodyPr/>
                    <a:lstStyle/>
                    <a:p>
                      <a:pPr marL="0" marR="0" lvl="0" indent="0" algn="l" defTabSz="914400" rtl="0" eaLnBrk="1" fontAlgn="ctr" latinLnBrk="0" hangingPunct="1">
                        <a:lnSpc>
                          <a:spcPts val="1600"/>
                        </a:lnSpc>
                        <a:spcBef>
                          <a:spcPct val="0"/>
                        </a:spcBef>
                        <a:spcAft>
                          <a:spcPct val="0"/>
                        </a:spcAft>
                        <a:buClrTx/>
                        <a:buSzTx/>
                        <a:buFontTx/>
                        <a:buNone/>
                        <a:tabLst/>
                        <a:defRPr/>
                      </a:pPr>
                      <a:r>
                        <a:rPr kumimoji="1" lang="en-US" altLang="ja-JP" sz="1400" u="none" strike="noStrike" cap="none" normalizeH="0" baseline="0" dirty="0" smtClean="0">
                          <a:ln>
                            <a:noFill/>
                          </a:ln>
                          <a:effectLst/>
                        </a:rPr>
                        <a:t>  Max Volume Size</a:t>
                      </a:r>
                      <a:endParaRPr kumimoji="1" lang="en-US" altLang="ja-JP" sz="1400" u="none" strike="noStrike" cap="none" normalizeH="0" baseline="0" dirty="0" smtClean="0">
                        <a:ln>
                          <a:noFill/>
                        </a:ln>
                        <a:solidFill>
                          <a:schemeClr val="tx1"/>
                        </a:solidFill>
                        <a:effectLst/>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dk1"/>
                          </a:solidFill>
                          <a:effectLst/>
                          <a:latin typeface="+mn-lt"/>
                          <a:ea typeface="+mn-ea"/>
                        </a:rPr>
                        <a:t>Internal DP VOL</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60TB  (4TB replication)</a:t>
                      </a:r>
                    </a:p>
                  </a:txBody>
                  <a:tcPr marL="36000" marR="36000" marT="18000" marB="18000" anchor="ctr" horzOverflow="overflow"/>
                </a:tc>
              </a:tr>
              <a:tr h="0">
                <a:tc vMerge="1">
                  <a:txBody>
                    <a:bodyPr/>
                    <a:lstStyle/>
                    <a:p>
                      <a:endParaRPr kumimoji="1" lang="ja-JP" altLang="en-US"/>
                    </a:p>
                  </a:txBody>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External</a:t>
                      </a: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defRPr/>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60TB  (4TB replication)</a:t>
                      </a:r>
                    </a:p>
                  </a:txBody>
                  <a:tcPr marL="36000" marR="36000" marT="18000" marB="18000" anchor="ctr" horzOverflow="overflow"/>
                </a:tc>
              </a:tr>
              <a:tr h="134275">
                <a:tc gridSpan="2">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  RAID Levels</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hMerge="1">
                  <a:txBody>
                    <a:bodyPr/>
                    <a:lstStyle/>
                    <a:p>
                      <a:endParaRPr lang="en-US"/>
                    </a:p>
                  </a:txBody>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RAID-1, RAID-5, RAID-6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228600">
                <a:tc rowSpan="3">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  RAID Group Configurations</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dk1"/>
                          </a:solidFill>
                          <a:effectLst/>
                          <a:latin typeface="+mn-lt"/>
                          <a:ea typeface="+mn-ea"/>
                        </a:rPr>
                        <a:t>RAID-1</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2D + 2D, 4D +4D</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147638">
                <a:tc v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mn-lt"/>
                        <a:ea typeface="ＭＳ Ｐゴシック" pitchFamily="50" charset="-128"/>
                      </a:endParaRPr>
                    </a:p>
                  </a:txBody>
                  <a:tcPr marL="36000" marR="36000" marT="18000" marB="180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RAID-5</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ts val="200"/>
                        </a:spcAft>
                        <a:buClrTx/>
                        <a:buSzTx/>
                        <a:buFontTx/>
                        <a:buNone/>
                        <a:tabLst/>
                      </a:pPr>
                      <a:r>
                        <a:rPr kumimoji="1" lang="en-US" altLang="ja-JP" sz="1400" u="none" strike="noStrike" cap="none" normalizeH="0" baseline="0" dirty="0" smtClean="0">
                          <a:ln>
                            <a:noFill/>
                          </a:ln>
                          <a:effectLst/>
                        </a:rPr>
                        <a:t>3D +1P, 7D + 1P</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0">
                <a:tc v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smtClean="0">
                        <a:ln>
                          <a:noFill/>
                        </a:ln>
                        <a:solidFill>
                          <a:schemeClr val="tx1"/>
                        </a:solidFill>
                        <a:effectLst/>
                        <a:latin typeface="+mn-lt"/>
                        <a:ea typeface="ＭＳ Ｐゴシック" pitchFamily="50" charset="-128"/>
                      </a:endParaRPr>
                    </a:p>
                  </a:txBody>
                  <a:tcPr marL="36000" marR="36000" marT="18000" marB="180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RAID-6</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u="none" strike="noStrike" cap="none" normalizeH="0" baseline="0" dirty="0" smtClean="0">
                          <a:ln>
                            <a:noFill/>
                          </a:ln>
                          <a:effectLst/>
                        </a:rPr>
                        <a:t>6D + 2P, 14D + 2P</a:t>
                      </a: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r>
              <a:tr h="0">
                <a:tc gridSpan="2">
                  <a:txBody>
                    <a:bodyPr/>
                    <a:lstStyle/>
                    <a:p>
                      <a:pPr marL="0" marR="0" lvl="0" indent="0" algn="l"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  Maximum Number of Spare Drives</a:t>
                      </a:r>
                      <a:endParaRPr kumimoji="1" lang="ja-JP" altLang="en-US"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hMerge="1">
                  <a:txBody>
                    <a:bodyPr/>
                    <a:lstStyle/>
                    <a:p>
                      <a:pPr marL="0" marR="0" lvl="0" indent="0" algn="ctr" defTabSz="914400" rtl="0" eaLnBrk="1" fontAlgn="ctr" latinLnBrk="0" hangingPunct="1">
                        <a:lnSpc>
                          <a:spcPts val="1600"/>
                        </a:lnSpc>
                        <a:spcBef>
                          <a:spcPct val="0"/>
                        </a:spcBef>
                        <a:spcAft>
                          <a:spcPct val="0"/>
                        </a:spcAft>
                        <a:buClrTx/>
                        <a:buSzTx/>
                        <a:buFontTx/>
                        <a:buNone/>
                        <a:tabLst/>
                      </a:pPr>
                      <a:endParaRPr kumimoji="1" lang="en-US" altLang="ja-JP" sz="1400" b="0" i="0" u="none" strike="noStrike" cap="none" normalizeH="0" baseline="0" dirty="0" smtClean="0">
                        <a:ln>
                          <a:noFill/>
                        </a:ln>
                        <a:solidFill>
                          <a:schemeClr val="tx1"/>
                        </a:solidFill>
                        <a:effectLst/>
                        <a:latin typeface="+mn-lt"/>
                        <a:ea typeface="ＭＳ Ｐゴシック" pitchFamily="50" charset="-128"/>
                      </a:endParaRPr>
                    </a:p>
                  </a:txBody>
                  <a:tcPr marL="36000" marR="36000" marT="18000" marB="18000" anchor="ctr" horzOverflow="overflow"/>
                </a:tc>
                <a:tc>
                  <a:txBody>
                    <a:bodyPr/>
                    <a:lstStyle/>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64</a:t>
                      </a:r>
                    </a:p>
                    <a:p>
                      <a:pPr marL="0" marR="0" lvl="0" indent="0" algn="ctr" defTabSz="914400" rtl="0" eaLnBrk="1" fontAlgn="ctr" latinLnBrk="0" hangingPunct="1">
                        <a:lnSpc>
                          <a:spcPts val="1600"/>
                        </a:lnSpc>
                        <a:spcBef>
                          <a:spcPct val="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mn-lt"/>
                          <a:ea typeface="ＭＳ Ｐゴシック" pitchFamily="50" charset="-128"/>
                        </a:rPr>
                        <a:t>(Global Spares)</a:t>
                      </a:r>
                    </a:p>
                  </a:txBody>
                  <a:tcPr marL="36000" marR="36000" marT="18000" marB="18000" anchor="ctr" horzOverflow="overflow"/>
                </a:tc>
              </a:tr>
            </a:tbl>
          </a:graphicData>
        </a:graphic>
      </p:graphicFrame>
    </p:spTree>
    <p:extLst>
      <p:ext uri="{BB962C8B-B14F-4D97-AF65-F5344CB8AC3E}">
        <p14:creationId xmlns:p14="http://schemas.microsoft.com/office/powerpoint/2010/main" val="159123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Technical Info (Software)</a:t>
            </a:r>
            <a:endParaRPr lang="en-US" dirty="0"/>
          </a:p>
        </p:txBody>
      </p:sp>
      <p:graphicFrame>
        <p:nvGraphicFramePr>
          <p:cNvPr id="5" name="Table 4"/>
          <p:cNvGraphicFramePr>
            <a:graphicFrameLocks noGrp="1"/>
          </p:cNvGraphicFramePr>
          <p:nvPr/>
        </p:nvGraphicFramePr>
        <p:xfrm>
          <a:off x="455590" y="1130697"/>
          <a:ext cx="8232820" cy="5271440"/>
        </p:xfrm>
        <a:graphic>
          <a:graphicData uri="http://schemas.openxmlformats.org/drawingml/2006/table">
            <a:tbl>
              <a:tblPr/>
              <a:tblGrid>
                <a:gridCol w="1428143"/>
                <a:gridCol w="1764175"/>
                <a:gridCol w="2352235"/>
                <a:gridCol w="2688267"/>
              </a:tblGrid>
              <a:tr h="145545">
                <a:tc rowSpan="7">
                  <a:txBody>
                    <a:bodyPr/>
                    <a:lstStyle/>
                    <a:p>
                      <a:pPr algn="ctr" rtl="0" fontAlgn="ctr"/>
                      <a:r>
                        <a:rPr lang="en-US" sz="1200" b="1" i="0" u="none" strike="noStrike" dirty="0">
                          <a:solidFill>
                            <a:srgbClr val="000000"/>
                          </a:solidFill>
                          <a:latin typeface="+mj-lt"/>
                          <a:cs typeface="Arial" pitchFamily="34" charset="0"/>
                        </a:rPr>
                        <a:t>Storage Virtualization</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0" fontAlgn="ctr"/>
                      <a:r>
                        <a:rPr lang="en-US" sz="1200" b="1" i="0" u="none" strike="noStrike" dirty="0" smtClean="0">
                          <a:solidFill>
                            <a:srgbClr val="000000"/>
                          </a:solidFill>
                          <a:latin typeface="+mj-lt"/>
                          <a:cs typeface="Arial" pitchFamily="34" charset="0"/>
                        </a:rPr>
                        <a:t>Universal Volume Manager </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mj-lt"/>
                          <a:cs typeface="Arial" pitchFamily="34" charset="0"/>
                        </a:rPr>
                        <a:t>Number of supported LDEVs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16k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a:solidFill>
                            <a:srgbClr val="000000"/>
                          </a:solidFill>
                          <a:latin typeface="+mj-lt"/>
                          <a:cs typeface="Arial" pitchFamily="34" charset="0"/>
                        </a:rPr>
                        <a:t>Definable 1LU capacity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mj-lt"/>
                          <a:cs typeface="Arial" pitchFamily="34" charset="0"/>
                        </a:rPr>
                        <a:t>47MB～60TB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a:solidFill>
                            <a:srgbClr val="000000"/>
                          </a:solidFill>
                          <a:latin typeface="+mj-lt"/>
                          <a:cs typeface="Arial" pitchFamily="34" charset="0"/>
                        </a:rPr>
                        <a:t>Connection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Fibre Channel</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rowSpan="2">
                  <a:txBody>
                    <a:bodyPr/>
                    <a:lstStyle/>
                    <a:p>
                      <a:pPr algn="ctr" rtl="0" fontAlgn="ctr"/>
                      <a:r>
                        <a:rPr lang="en-US" sz="1200" b="1" i="0" u="none" strike="noStrike" dirty="0" smtClean="0">
                          <a:solidFill>
                            <a:srgbClr val="000000"/>
                          </a:solidFill>
                          <a:latin typeface="+mj-lt"/>
                          <a:cs typeface="Arial" pitchFamily="34" charset="0"/>
                        </a:rPr>
                        <a:t>Hitachi Dynamic Provisioning </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mj-lt"/>
                          <a:cs typeface="Arial" pitchFamily="34" charset="0"/>
                        </a:rPr>
                        <a:t>Number of pools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mj-lt"/>
                          <a:cs typeface="Arial" pitchFamily="34" charset="0"/>
                        </a:rPr>
                        <a:t>128</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a:solidFill>
                            <a:srgbClr val="000000"/>
                          </a:solidFill>
                          <a:latin typeface="+mj-lt"/>
                          <a:cs typeface="Arial" pitchFamily="34" charset="0"/>
                        </a:rPr>
                        <a:t>Number of virtual VOL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16k </a:t>
                      </a:r>
                      <a:endParaRPr lang="en-US" sz="1200" b="0" i="0" u="sng"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gridSpan="2">
                  <a:txBody>
                    <a:bodyPr/>
                    <a:lstStyle/>
                    <a:p>
                      <a:pPr algn="ctr" rtl="0" fontAlgn="ctr"/>
                      <a:r>
                        <a:rPr lang="en-US" sz="1200" b="1" i="0" u="none" strike="noStrike" dirty="0" smtClean="0">
                          <a:solidFill>
                            <a:srgbClr val="000000"/>
                          </a:solidFill>
                          <a:latin typeface="+mj-lt"/>
                          <a:cs typeface="Arial" pitchFamily="34" charset="0"/>
                        </a:rPr>
                        <a:t>Hitachi</a:t>
                      </a:r>
                      <a:r>
                        <a:rPr lang="en-US" sz="1200" b="1" i="0" u="none" strike="noStrike" baseline="0" dirty="0" smtClean="0">
                          <a:solidFill>
                            <a:srgbClr val="000000"/>
                          </a:solidFill>
                          <a:latin typeface="+mj-lt"/>
                          <a:cs typeface="Arial" pitchFamily="34" charset="0"/>
                        </a:rPr>
                        <a:t> </a:t>
                      </a:r>
                      <a:r>
                        <a:rPr lang="en-US" sz="1200" b="1" i="0" u="none" strike="noStrike" dirty="0" smtClean="0">
                          <a:solidFill>
                            <a:srgbClr val="000000"/>
                          </a:solidFill>
                          <a:latin typeface="+mj-lt"/>
                          <a:cs typeface="Arial" pitchFamily="34" charset="0"/>
                        </a:rPr>
                        <a:t>Dynamic Tiering </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200" b="0" i="0" u="none" strike="noStrike" dirty="0" smtClean="0">
                          <a:solidFill>
                            <a:srgbClr val="000000"/>
                          </a:solidFill>
                          <a:latin typeface="+mj-lt"/>
                          <a:cs typeface="Arial" pitchFamily="34" charset="0"/>
                        </a:rPr>
                        <a:t>3</a:t>
                      </a:r>
                      <a:r>
                        <a:rPr lang="en-US" sz="1200" b="0" i="0" u="none" strike="noStrike" baseline="0" dirty="0" smtClean="0">
                          <a:solidFill>
                            <a:srgbClr val="000000"/>
                          </a:solidFill>
                          <a:latin typeface="+mj-lt"/>
                          <a:cs typeface="Arial" pitchFamily="34" charset="0"/>
                        </a:rPr>
                        <a:t> Tiers/pool, external tiers</a:t>
                      </a:r>
                      <a:r>
                        <a:rPr lang="en-US" sz="1200" b="0" i="0" u="none" strike="noStrike" dirty="0" smtClean="0">
                          <a:solidFill>
                            <a:srgbClr val="000000"/>
                          </a:solidFill>
                          <a:latin typeface="+mj-lt"/>
                          <a:cs typeface="Arial" pitchFamily="34" charset="0"/>
                        </a:rPr>
                        <a:t>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pPr algn="ctr" rtl="0" fontAlgn="ctr"/>
                      <a:endParaRPr lang="en-US" sz="1400" b="1" i="0" u="none" strike="noStrike" dirty="0">
                        <a:solidFill>
                          <a:srgbClr val="000000"/>
                        </a:solidFill>
                        <a:latin typeface="+mj-lt"/>
                        <a:cs typeface="Arial" pitchFamily="34" charset="0"/>
                      </a:endParaRPr>
                    </a:p>
                  </a:txBody>
                  <a:tcPr marL="4216" marR="4216" marT="42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en-US" sz="1200" b="1" i="0" u="none" strike="noStrike" dirty="0" smtClean="0">
                          <a:solidFill>
                            <a:srgbClr val="000000"/>
                          </a:solidFill>
                          <a:latin typeface="+mj-lt"/>
                          <a:cs typeface="Arial" pitchFamily="34" charset="0"/>
                        </a:rPr>
                        <a:t>Intelligent File Tiering</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200" b="0" i="0" u="none" strike="noStrike" dirty="0" smtClean="0">
                          <a:solidFill>
                            <a:srgbClr val="000000"/>
                          </a:solidFill>
                          <a:latin typeface="+mj-lt"/>
                          <a:cs typeface="Arial" pitchFamily="34" charset="0"/>
                        </a:rPr>
                        <a:t>Tiered file system</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rowSpan="7">
                  <a:txBody>
                    <a:bodyPr/>
                    <a:lstStyle/>
                    <a:p>
                      <a:pPr algn="ctr" rtl="0" fontAlgn="ctr"/>
                      <a:r>
                        <a:rPr lang="en-US" sz="1200" b="1" i="0" u="none" strike="noStrike" dirty="0" smtClean="0">
                          <a:solidFill>
                            <a:srgbClr val="000000"/>
                          </a:solidFill>
                          <a:latin typeface="+mj-lt"/>
                          <a:cs typeface="Arial" pitchFamily="34" charset="0"/>
                        </a:rPr>
                        <a:t>Disaster</a:t>
                      </a:r>
                      <a:r>
                        <a:rPr lang="en-US" sz="1200" b="1" i="0" u="none" strike="noStrike" baseline="0" dirty="0" smtClean="0">
                          <a:solidFill>
                            <a:srgbClr val="000000"/>
                          </a:solidFill>
                          <a:latin typeface="+mj-lt"/>
                          <a:cs typeface="Arial" pitchFamily="34" charset="0"/>
                        </a:rPr>
                        <a:t> Recovery</a:t>
                      </a:r>
                      <a:r>
                        <a:rPr lang="en-US" sz="1200" b="1" i="0" u="none" strike="noStrike" dirty="0" smtClean="0">
                          <a:solidFill>
                            <a:srgbClr val="000000"/>
                          </a:solidFill>
                          <a:latin typeface="+mj-lt"/>
                          <a:cs typeface="Arial" pitchFamily="34" charset="0"/>
                        </a:rPr>
                        <a:t> </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200" b="1" i="0" u="none" strike="noStrike" dirty="0" smtClean="0">
                          <a:solidFill>
                            <a:srgbClr val="000000"/>
                          </a:solidFill>
                          <a:latin typeface="+mj-lt"/>
                          <a:cs typeface="Arial" pitchFamily="34" charset="0"/>
                        </a:rPr>
                        <a:t>TrueCopy </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mj-lt"/>
                          <a:cs typeface="Arial" pitchFamily="34" charset="0"/>
                        </a:rPr>
                        <a:t>Sync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16k pair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smtClean="0">
                          <a:solidFill>
                            <a:srgbClr val="000000"/>
                          </a:solidFill>
                          <a:latin typeface="+mj-lt"/>
                          <a:cs typeface="Arial" pitchFamily="34" charset="0"/>
                        </a:rPr>
                        <a:t>VSP, USP V connection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Multi-generation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rowSpan="4">
                  <a:txBody>
                    <a:bodyPr/>
                    <a:lstStyle/>
                    <a:p>
                      <a:pPr algn="ctr" rtl="0" fontAlgn="ctr"/>
                      <a:r>
                        <a:rPr lang="en-US" sz="1200" b="1" i="0" u="none" strike="noStrike" dirty="0" smtClean="0">
                          <a:solidFill>
                            <a:srgbClr val="000000"/>
                          </a:solidFill>
                          <a:latin typeface="+mj-lt"/>
                          <a:cs typeface="Arial" pitchFamily="34" charset="0"/>
                        </a:rPr>
                        <a:t>Universal</a:t>
                      </a:r>
                      <a:r>
                        <a:rPr lang="en-US" sz="1200" b="1" i="0" u="none" strike="noStrike" baseline="0" dirty="0" smtClean="0">
                          <a:solidFill>
                            <a:srgbClr val="000000"/>
                          </a:solidFill>
                          <a:latin typeface="+mj-lt"/>
                          <a:cs typeface="Arial" pitchFamily="34" charset="0"/>
                        </a:rPr>
                        <a:t> Replicator</a:t>
                      </a:r>
                      <a:r>
                        <a:rPr lang="en-US" sz="1200" b="1" i="0" u="none" strike="noStrike" dirty="0" smtClean="0">
                          <a:solidFill>
                            <a:srgbClr val="000000"/>
                          </a:solidFill>
                          <a:latin typeface="+mj-lt"/>
                          <a:cs typeface="Arial" pitchFamily="34" charset="0"/>
                        </a:rPr>
                        <a:t> </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mj-lt"/>
                          <a:cs typeface="Arial" pitchFamily="34" charset="0"/>
                        </a:rPr>
                        <a:t>Number of pairs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16k</a:t>
                      </a:r>
                      <a:r>
                        <a:rPr lang="en-US" sz="1200" b="0" i="0" u="none" strike="noStrike" baseline="0" dirty="0" smtClean="0">
                          <a:solidFill>
                            <a:srgbClr val="000000"/>
                          </a:solidFill>
                          <a:latin typeface="+mj-lt"/>
                          <a:cs typeface="Arial" pitchFamily="34" charset="0"/>
                        </a:rPr>
                        <a:t> </a:t>
                      </a:r>
                      <a:r>
                        <a:rPr lang="en-US" sz="1200" b="0" i="0" u="none" strike="noStrike" dirty="0" smtClean="0">
                          <a:solidFill>
                            <a:srgbClr val="000000"/>
                          </a:solidFill>
                          <a:latin typeface="+mj-lt"/>
                          <a:cs typeface="Arial" pitchFamily="34" charset="0"/>
                        </a:rPr>
                        <a:t>pair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a:solidFill>
                            <a:srgbClr val="000000"/>
                          </a:solidFill>
                          <a:latin typeface="+mj-lt"/>
                          <a:cs typeface="Arial" pitchFamily="34" charset="0"/>
                        </a:rPr>
                        <a:t>Number of CTGs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16/128</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a:solidFill>
                            <a:srgbClr val="000000"/>
                          </a:solidFill>
                          <a:latin typeface="+mj-lt"/>
                          <a:cs typeface="Arial" pitchFamily="34" charset="0"/>
                        </a:rPr>
                        <a:t>Number of pairs/CTG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8192 pair/CTG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smtClean="0">
                          <a:solidFill>
                            <a:srgbClr val="000000"/>
                          </a:solidFill>
                          <a:latin typeface="+mj-lt"/>
                          <a:cs typeface="Arial" pitchFamily="34" charset="0"/>
                        </a:rPr>
                        <a:t>VSP, USP</a:t>
                      </a:r>
                      <a:r>
                        <a:rPr lang="en-US" sz="1200" b="0" i="0" u="none" strike="noStrike" baseline="0" dirty="0" smtClean="0">
                          <a:solidFill>
                            <a:srgbClr val="000000"/>
                          </a:solidFill>
                          <a:latin typeface="+mj-lt"/>
                          <a:cs typeface="Arial" pitchFamily="34" charset="0"/>
                        </a:rPr>
                        <a:t> V </a:t>
                      </a:r>
                      <a:r>
                        <a:rPr lang="en-US" sz="1200" b="0" i="0" u="none" strike="noStrike" dirty="0" smtClean="0">
                          <a:solidFill>
                            <a:srgbClr val="000000"/>
                          </a:solidFill>
                          <a:latin typeface="+mj-lt"/>
                          <a:cs typeface="Arial" pitchFamily="34" charset="0"/>
                        </a:rPr>
                        <a:t>connection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Multi-generation,</a:t>
                      </a:r>
                      <a:r>
                        <a:rPr lang="en-US" sz="1200" b="0" i="0" u="none" strike="noStrike" baseline="0" dirty="0" smtClean="0">
                          <a:solidFill>
                            <a:srgbClr val="000000"/>
                          </a:solidFill>
                          <a:latin typeface="+mj-lt"/>
                          <a:cs typeface="Arial" pitchFamily="34" charset="0"/>
                        </a:rPr>
                        <a:t> multi-site</a:t>
                      </a:r>
                      <a:r>
                        <a:rPr lang="en-US" sz="1200" b="0" i="0" u="none" strike="noStrike" dirty="0" smtClean="0">
                          <a:solidFill>
                            <a:srgbClr val="000000"/>
                          </a:solidFill>
                          <a:latin typeface="+mj-lt"/>
                          <a:cs typeface="Arial" pitchFamily="34" charset="0"/>
                        </a:rPr>
                        <a:t>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pPr algn="ctr" rtl="0" fontAlgn="ctr"/>
                      <a:endParaRPr lang="en-US" sz="1400" b="1" i="0" u="none" strike="noStrike" dirty="0">
                        <a:solidFill>
                          <a:srgbClr val="000000"/>
                        </a:solidFill>
                        <a:latin typeface="+mj-lt"/>
                        <a:cs typeface="Arial" pitchFamily="34" charset="0"/>
                      </a:endParaRPr>
                    </a:p>
                  </a:txBody>
                  <a:tcPr marL="4216" marR="4216" marT="42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smtClean="0">
                          <a:solidFill>
                            <a:srgbClr val="000000"/>
                          </a:solidFill>
                          <a:latin typeface="+mj-lt"/>
                          <a:cs typeface="Arial" pitchFamily="34" charset="0"/>
                        </a:rPr>
                        <a:t>JetMirror</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Object replication</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Multi-target</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rowSpan="2">
                  <a:txBody>
                    <a:bodyPr/>
                    <a:lstStyle/>
                    <a:p>
                      <a:pPr algn="ctr" rtl="0" fontAlgn="ctr"/>
                      <a:r>
                        <a:rPr lang="en-US" sz="1200" b="1" i="0" u="none" strike="noStrike" dirty="0">
                          <a:solidFill>
                            <a:srgbClr val="000000"/>
                          </a:solidFill>
                          <a:latin typeface="+mj-lt"/>
                          <a:cs typeface="Arial" pitchFamily="34" charset="0"/>
                        </a:rPr>
                        <a:t>Data migration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en-US" sz="1200" b="1" i="0" u="none" strike="noStrike" dirty="0" smtClean="0">
                          <a:solidFill>
                            <a:srgbClr val="000000"/>
                          </a:solidFill>
                          <a:latin typeface="+mj-lt"/>
                          <a:cs typeface="Arial" pitchFamily="34" charset="0"/>
                        </a:rPr>
                        <a:t> Block Data </a:t>
                      </a:r>
                      <a:r>
                        <a:rPr lang="en-US" sz="1200" b="1" i="0" u="none" strike="noStrike" dirty="0">
                          <a:solidFill>
                            <a:srgbClr val="000000"/>
                          </a:solidFill>
                          <a:latin typeface="+mj-lt"/>
                          <a:cs typeface="Arial" pitchFamily="34" charset="0"/>
                        </a:rPr>
                        <a:t>M</a:t>
                      </a:r>
                      <a:r>
                        <a:rPr lang="en-US" sz="1200" b="1" i="0" u="none" strike="noStrike" dirty="0" smtClean="0">
                          <a:solidFill>
                            <a:srgbClr val="000000"/>
                          </a:solidFill>
                          <a:latin typeface="+mj-lt"/>
                          <a:cs typeface="Arial" pitchFamily="34" charset="0"/>
                        </a:rPr>
                        <a:t>igration </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200" b="0" i="0" u="none" strike="noStrike" dirty="0" smtClean="0">
                          <a:solidFill>
                            <a:srgbClr val="000000"/>
                          </a:solidFill>
                          <a:latin typeface="+mj-lt"/>
                          <a:cs typeface="Arial" pitchFamily="34" charset="0"/>
                        </a:rPr>
                        <a:t>Virtualization</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gridSpan="2">
                  <a:txBody>
                    <a:bodyPr/>
                    <a:lstStyle/>
                    <a:p>
                      <a:pPr algn="ctr" rtl="0" fontAlgn="ctr"/>
                      <a:r>
                        <a:rPr lang="en-US" sz="1200" b="1" i="0" u="none" strike="noStrike" dirty="0" smtClean="0">
                          <a:solidFill>
                            <a:srgbClr val="000000"/>
                          </a:solidFill>
                          <a:latin typeface="+mj-lt"/>
                          <a:cs typeface="Arial" pitchFamily="34" charset="0"/>
                        </a:rPr>
                        <a:t> File Data Migration</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200" b="0" i="0" u="none" strike="noStrike" dirty="0" smtClean="0">
                          <a:solidFill>
                            <a:srgbClr val="000000"/>
                          </a:solidFill>
                          <a:latin typeface="+mj-lt"/>
                          <a:cs typeface="Arial" pitchFamily="34" charset="0"/>
                        </a:rPr>
                        <a:t>Volume link</a:t>
                      </a:r>
                      <a:r>
                        <a:rPr lang="en-US" sz="1200" b="0" i="0" u="none" strike="noStrike" baseline="0" dirty="0" smtClean="0">
                          <a:solidFill>
                            <a:srgbClr val="000000"/>
                          </a:solidFill>
                          <a:latin typeface="+mj-lt"/>
                          <a:cs typeface="Arial" pitchFamily="34" charset="0"/>
                        </a:rPr>
                        <a:t> migration</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rowSpan="5">
                  <a:txBody>
                    <a:bodyPr/>
                    <a:lstStyle/>
                    <a:p>
                      <a:pPr algn="ctr" rtl="0" fontAlgn="ctr"/>
                      <a:r>
                        <a:rPr lang="en-US" sz="1200" b="1" i="0" u="none" strike="noStrike" dirty="0">
                          <a:solidFill>
                            <a:srgbClr val="000000"/>
                          </a:solidFill>
                          <a:latin typeface="+mj-lt"/>
                          <a:cs typeface="Arial" pitchFamily="34" charset="0"/>
                        </a:rPr>
                        <a:t>Backup Functions</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0" fontAlgn="ctr"/>
                      <a:r>
                        <a:rPr lang="en-US" sz="1200" b="1" i="0" u="none" strike="noStrike" dirty="0" smtClean="0">
                          <a:solidFill>
                            <a:srgbClr val="000000"/>
                          </a:solidFill>
                          <a:latin typeface="+mj-lt"/>
                          <a:cs typeface="Arial" pitchFamily="34" charset="0"/>
                        </a:rPr>
                        <a:t>ShadowImage</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mj-lt"/>
                          <a:cs typeface="Arial" pitchFamily="34" charset="0"/>
                        </a:rPr>
                        <a:t>Number of pairs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8k </a:t>
                      </a:r>
                      <a:endParaRPr lang="en-US" sz="1200" b="0" i="0" u="sng"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a:solidFill>
                            <a:srgbClr val="000000"/>
                          </a:solidFill>
                          <a:latin typeface="+mj-lt"/>
                          <a:cs typeface="Arial" pitchFamily="34" charset="0"/>
                        </a:rPr>
                        <a:t>Number of CTG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mj-lt"/>
                          <a:cs typeface="Arial" pitchFamily="34" charset="0"/>
                        </a:rPr>
                        <a:t>128</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a:solidFill>
                            <a:srgbClr val="000000"/>
                          </a:solidFill>
                          <a:latin typeface="+mj-lt"/>
                          <a:cs typeface="Arial" pitchFamily="34" charset="0"/>
                        </a:rPr>
                        <a:t>Number of pair/CTG </a:t>
                      </a: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8192 pair/CTG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302">
                <a:tc vMerge="1">
                  <a:txBody>
                    <a:bodyPr/>
                    <a:lstStyle/>
                    <a:p>
                      <a:endParaRPr lang="en-US"/>
                    </a:p>
                  </a:txBody>
                  <a:tcPr/>
                </a:tc>
                <a:tc>
                  <a:txBody>
                    <a:bodyPr/>
                    <a:lstStyle/>
                    <a:p>
                      <a:pPr algn="ctr" rtl="0" fontAlgn="ctr"/>
                      <a:r>
                        <a:rPr lang="en-US" sz="1200" b="1" i="0" u="none" strike="noStrike" dirty="0" smtClean="0">
                          <a:solidFill>
                            <a:srgbClr val="000000"/>
                          </a:solidFill>
                          <a:latin typeface="+mj-lt"/>
                          <a:cs typeface="Arial" pitchFamily="34" charset="0"/>
                        </a:rPr>
                        <a:t>Copy</a:t>
                      </a:r>
                      <a:r>
                        <a:rPr lang="en-US" sz="1200" b="1" i="0" u="none" strike="noStrike" baseline="0" dirty="0" smtClean="0">
                          <a:solidFill>
                            <a:srgbClr val="000000"/>
                          </a:solidFill>
                          <a:latin typeface="+mj-lt"/>
                          <a:cs typeface="Arial" pitchFamily="34" charset="0"/>
                        </a:rPr>
                        <a:t> On Write</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200" dirty="0" smtClean="0">
                          <a:latin typeface="+mj-lt"/>
                        </a:rPr>
                        <a:t> Point-in-time virtual volumes </a:t>
                      </a:r>
                      <a:endParaRPr lang="en-US" sz="1200" dirty="0">
                        <a:latin typeface="+mj-lt"/>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Supported</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302">
                <a:tc vMerge="1">
                  <a:txBody>
                    <a:bodyPr/>
                    <a:lstStyle/>
                    <a:p>
                      <a:pPr algn="ctr" rtl="0" fontAlgn="ctr"/>
                      <a:endParaRPr lang="en-US" sz="1400" b="1" i="0" u="none" strike="noStrike" dirty="0">
                        <a:solidFill>
                          <a:srgbClr val="000000"/>
                        </a:solidFill>
                        <a:latin typeface="+mj-lt"/>
                        <a:cs typeface="Arial" pitchFamily="34" charset="0"/>
                      </a:endParaRPr>
                    </a:p>
                  </a:txBody>
                  <a:tcPr marL="4216" marR="4216" marT="42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smtClean="0">
                          <a:solidFill>
                            <a:srgbClr val="000000"/>
                          </a:solidFill>
                          <a:latin typeface="+mj-lt"/>
                          <a:cs typeface="Arial" pitchFamily="34" charset="0"/>
                        </a:rPr>
                        <a:t>JetClone</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200" dirty="0" smtClean="0">
                          <a:latin typeface="+mj-lt"/>
                        </a:rPr>
                        <a:t>Writeable file clones</a:t>
                      </a:r>
                      <a:endParaRPr lang="en-US" sz="1200" dirty="0">
                        <a:latin typeface="+mj-lt"/>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smtClean="0">
                          <a:solidFill>
                            <a:srgbClr val="000000"/>
                          </a:solidFill>
                          <a:latin typeface="+mj-lt"/>
                          <a:cs typeface="Arial" pitchFamily="34" charset="0"/>
                        </a:rPr>
                        <a:t>256TB file system</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545">
                <a:tc>
                  <a:txBody>
                    <a:bodyPr/>
                    <a:lstStyle/>
                    <a:p>
                      <a:pPr algn="ctr" rtl="0" fontAlgn="ctr"/>
                      <a:r>
                        <a:rPr lang="en-US" sz="1200" b="1" i="0" u="none" strike="noStrike" dirty="0">
                          <a:solidFill>
                            <a:srgbClr val="000000"/>
                          </a:solidFill>
                          <a:latin typeface="+mj-lt"/>
                          <a:cs typeface="Arial" pitchFamily="34" charset="0"/>
                        </a:rPr>
                        <a:t>Security </a:t>
                      </a:r>
                      <a:r>
                        <a:rPr lang="en-US" sz="1200" b="1" i="0" u="none" strike="noStrike" dirty="0" smtClean="0">
                          <a:solidFill>
                            <a:srgbClr val="000000"/>
                          </a:solidFill>
                          <a:latin typeface="+mj-lt"/>
                          <a:cs typeface="Arial" pitchFamily="34" charset="0"/>
                        </a:rPr>
                        <a:t>Functions </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t"/>
                      <a:r>
                        <a:rPr lang="en-US" sz="1200" b="1" i="0" u="none" strike="noStrike" dirty="0" smtClean="0">
                          <a:solidFill>
                            <a:srgbClr val="000000"/>
                          </a:solidFill>
                          <a:latin typeface="+mj-lt"/>
                          <a:cs typeface="Arial" pitchFamily="34" charset="0"/>
                        </a:rPr>
                        <a:t> Partitions</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200" b="0" i="0" u="none" strike="noStrike" dirty="0" smtClean="0">
                          <a:solidFill>
                            <a:srgbClr val="000000"/>
                          </a:solidFill>
                          <a:latin typeface="+mj-lt"/>
                          <a:cs typeface="Arial" pitchFamily="34" charset="0"/>
                        </a:rPr>
                        <a:t>Multiple</a:t>
                      </a:r>
                      <a:r>
                        <a:rPr lang="en-US" sz="1200" b="0" i="0" u="none" strike="noStrike" baseline="0" dirty="0" smtClean="0">
                          <a:solidFill>
                            <a:srgbClr val="000000"/>
                          </a:solidFill>
                          <a:latin typeface="+mj-lt"/>
                          <a:cs typeface="Arial" pitchFamily="34" charset="0"/>
                        </a:rPr>
                        <a:t> tenants</a:t>
                      </a:r>
                      <a:r>
                        <a:rPr lang="en-US" sz="1200" b="0" i="0" u="none" strike="noStrike" dirty="0" smtClean="0">
                          <a:solidFill>
                            <a:srgbClr val="000000"/>
                          </a:solidFill>
                          <a:latin typeface="+mj-lt"/>
                          <a:cs typeface="Arial" pitchFamily="34" charset="0"/>
                        </a:rPr>
                        <a:t> </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36">
                <a:tc gridSpan="3">
                  <a:txBody>
                    <a:bodyPr/>
                    <a:lstStyle/>
                    <a:p>
                      <a:pPr algn="ctr" rtl="0" fontAlgn="t"/>
                      <a:r>
                        <a:rPr lang="en-US" sz="1200" b="1" i="0" u="none" strike="noStrike" dirty="0" smtClean="0">
                          <a:solidFill>
                            <a:srgbClr val="000000"/>
                          </a:solidFill>
                          <a:latin typeface="+mj-lt"/>
                          <a:cs typeface="Arial" pitchFamily="34" charset="0"/>
                        </a:rPr>
                        <a:t> Hitachi Command Suite</a:t>
                      </a:r>
                      <a:endParaRPr lang="en-US" sz="1200" b="1"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rtl="0" fontAlgn="ctr"/>
                      <a:r>
                        <a:rPr lang="en-US" sz="1200" b="0" i="0" u="none" strike="noStrike" dirty="0" smtClean="0">
                          <a:solidFill>
                            <a:srgbClr val="000000"/>
                          </a:solidFill>
                          <a:latin typeface="+mj-lt"/>
                          <a:cs typeface="Arial" pitchFamily="34" charset="0"/>
                        </a:rPr>
                        <a:t>Storage management</a:t>
                      </a:r>
                      <a:endParaRPr lang="en-US" sz="1200" b="0" i="0" u="none" strike="noStrike" dirty="0">
                        <a:solidFill>
                          <a:srgbClr val="000000"/>
                        </a:solidFill>
                        <a:latin typeface="+mj-lt"/>
                        <a:cs typeface="Arial" pitchFamily="34" charset="0"/>
                      </a:endParaRPr>
                    </a:p>
                  </a:txBody>
                  <a:tcPr marL="45720" marR="45720" marT="18288" marB="182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6471555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136481" y="109184"/>
            <a:ext cx="7246960" cy="546186"/>
          </a:xfrm>
        </p:spPr>
        <p:txBody>
          <a:bodyPr>
            <a:noAutofit/>
          </a:bodyPr>
          <a:lstStyle/>
          <a:p>
            <a:pPr eaLnBrk="1" hangingPunct="1"/>
            <a:r>
              <a:rPr lang="en-US" dirty="0">
                <a:latin typeface="HelveticaNeueLT Std"/>
                <a:cs typeface="HGP創英角ｺﾞｼｯｸUB"/>
              </a:rPr>
              <a:t>Hitachi</a:t>
            </a:r>
            <a:r>
              <a:rPr lang="en-US" dirty="0" smtClean="0">
                <a:latin typeface="HelveticaNeueLT Std"/>
              </a:rPr>
              <a:t> Command Director</a:t>
            </a:r>
            <a:endParaRPr lang="en-GB" i="1" dirty="0" smtClean="0">
              <a:latin typeface="HelveticaNeueLT Std"/>
            </a:endParaRPr>
          </a:p>
        </p:txBody>
      </p:sp>
      <p:sp>
        <p:nvSpPr>
          <p:cNvPr id="39940" name="Rectangle 3"/>
          <p:cNvSpPr>
            <a:spLocks noGrp="1" noChangeArrowheads="1"/>
          </p:cNvSpPr>
          <p:nvPr>
            <p:ph type="body" sz="half" idx="1"/>
          </p:nvPr>
        </p:nvSpPr>
        <p:spPr>
          <a:xfrm>
            <a:off x="170911" y="1323833"/>
            <a:ext cx="6461001" cy="4945969"/>
          </a:xfrm>
        </p:spPr>
        <p:txBody>
          <a:bodyPr/>
          <a:lstStyle/>
          <a:p>
            <a:pPr marL="566738" indent="-285750" eaLnBrk="1" hangingPunct="1">
              <a:buFont typeface="Wingdings" charset="2"/>
              <a:buChar char="§"/>
            </a:pPr>
            <a:r>
              <a:rPr lang="en-US" sz="1800" dirty="0"/>
              <a:t>Provides business intelligence views across Hitachi storage enviro</a:t>
            </a:r>
            <a:r>
              <a:rPr lang="en-US" sz="1800" dirty="0" smtClean="0"/>
              <a:t>nments to properly organize, optimize and plan storage assets</a:t>
            </a:r>
            <a:endParaRPr lang="en-US" sz="2000" dirty="0" smtClean="0"/>
          </a:p>
          <a:p>
            <a:pPr marL="568325" indent="-285750">
              <a:buFont typeface="Wingdings" charset="2"/>
              <a:buChar char="§"/>
            </a:pPr>
            <a:r>
              <a:rPr lang="en-US" sz="1800" dirty="0" smtClean="0"/>
              <a:t>Enables centralized </a:t>
            </a:r>
            <a:r>
              <a:rPr lang="en-US" sz="1800" dirty="0"/>
              <a:t>management for </a:t>
            </a:r>
            <a:r>
              <a:rPr lang="en-US" sz="1800" dirty="0" smtClean="0"/>
              <a:t>business-centric </a:t>
            </a:r>
            <a:r>
              <a:rPr lang="en-US" sz="1800" dirty="0"/>
              <a:t>reporting, </a:t>
            </a:r>
            <a:r>
              <a:rPr lang="en-US" sz="1800" dirty="0" smtClean="0"/>
              <a:t>dashboards </a:t>
            </a:r>
            <a:r>
              <a:rPr lang="en-US" sz="1800" dirty="0"/>
              <a:t>and </a:t>
            </a:r>
            <a:r>
              <a:rPr lang="en-US" sz="1800" dirty="0" smtClean="0"/>
              <a:t>policies</a:t>
            </a:r>
            <a:endParaRPr lang="en-US" sz="1800" dirty="0"/>
          </a:p>
          <a:p>
            <a:pPr marL="914400" lvl="1">
              <a:buFont typeface="Lucida Grande"/>
              <a:buChar char="-"/>
            </a:pPr>
            <a:r>
              <a:rPr lang="en-US" sz="1800" dirty="0" smtClean="0">
                <a:solidFill>
                  <a:srgbClr val="000000"/>
                </a:solidFill>
              </a:rPr>
              <a:t>Global dashboard tracks business applications and their use of shared storage resources </a:t>
            </a:r>
          </a:p>
          <a:p>
            <a:pPr marL="914400" lvl="1">
              <a:buFont typeface="Lucida Grande"/>
              <a:buChar char="-"/>
            </a:pPr>
            <a:r>
              <a:rPr lang="en-US" sz="1800" dirty="0" smtClean="0">
                <a:solidFill>
                  <a:srgbClr val="000000"/>
                </a:solidFill>
              </a:rPr>
              <a:t>Defines and monitors storage service-level objectives for business applications</a:t>
            </a:r>
          </a:p>
          <a:p>
            <a:pPr marL="914400" lvl="1">
              <a:buFont typeface="Lucida Grande"/>
              <a:buChar char="-"/>
            </a:pPr>
            <a:r>
              <a:rPr lang="en-US" sz="1800" dirty="0" smtClean="0">
                <a:solidFill>
                  <a:srgbClr val="000000"/>
                </a:solidFill>
              </a:rPr>
              <a:t>Provides capacity and performance visibility across Hitachi storage systems to enable common unified management for all data types</a:t>
            </a:r>
            <a:endParaRPr lang="en-US" sz="1800" dirty="0">
              <a:solidFill>
                <a:srgbClr val="000000"/>
              </a:solidFill>
            </a:endParaRPr>
          </a:p>
          <a:p>
            <a:pPr marL="914400" lvl="1">
              <a:buFont typeface="Lucida Grande"/>
              <a:buChar char="-"/>
            </a:pPr>
            <a:r>
              <a:rPr lang="en-US" sz="1800" dirty="0" smtClean="0">
                <a:solidFill>
                  <a:srgbClr val="000000"/>
                </a:solidFill>
              </a:rPr>
              <a:t>Enables orchestration of storage to optimize CAPEX and OPEX by analyzing performance, capacity, configuration and business organization</a:t>
            </a:r>
          </a:p>
        </p:txBody>
      </p:sp>
      <p:sp>
        <p:nvSpPr>
          <p:cNvPr id="39941" name="Rectangle 4"/>
          <p:cNvSpPr>
            <a:spLocks noChangeArrowheads="1"/>
          </p:cNvSpPr>
          <p:nvPr/>
        </p:nvSpPr>
        <p:spPr bwMode="auto">
          <a:xfrm>
            <a:off x="7620000" y="914400"/>
            <a:ext cx="1524000" cy="5562600"/>
          </a:xfrm>
          <a:prstGeom prst="rect">
            <a:avLst/>
          </a:prstGeom>
          <a:gradFill rotWithShape="1">
            <a:gsLst>
              <a:gs pos="0">
                <a:srgbClr val="858585"/>
              </a:gs>
              <a:gs pos="100000">
                <a:srgbClr val="DDDDDD"/>
              </a:gs>
            </a:gsLst>
            <a:lin ang="5400000" scaled="1"/>
          </a:gradFill>
          <a:ln w="9525" algn="ctr">
            <a:noFill/>
            <a:miter lim="800000"/>
            <a:headEnd type="none" w="sm" len="sm"/>
            <a:tailEnd type="none" w="sm" len="sm"/>
          </a:ln>
        </p:spPr>
        <p:txBody>
          <a:bodyPr wrap="none" anchor="ctr"/>
          <a:lstStyle/>
          <a:p>
            <a:endParaRPr lang="en-GB"/>
          </a:p>
        </p:txBody>
      </p:sp>
      <p:pic>
        <p:nvPicPr>
          <p:cNvPr id="7" name="Picture 6" descr="car-speed-performance-highway-fast-lights-tunnel-race-window_jpg.jpg"/>
          <p:cNvPicPr>
            <a:picLocks noChangeAspect="1"/>
          </p:cNvPicPr>
          <p:nvPr/>
        </p:nvPicPr>
        <p:blipFill>
          <a:blip r:embed="rId3" cstate="print"/>
          <a:stretch>
            <a:fillRect/>
          </a:stretch>
        </p:blipFill>
        <p:spPr>
          <a:xfrm>
            <a:off x="6903218" y="1936782"/>
            <a:ext cx="2240782" cy="2952459"/>
          </a:xfrm>
          <a:prstGeom prst="rect">
            <a:avLst/>
          </a:prstGeom>
        </p:spPr>
      </p:pic>
    </p:spTree>
    <p:extLst>
      <p:ext uri="{BB962C8B-B14F-4D97-AF65-F5344CB8AC3E}">
        <p14:creationId xmlns:p14="http://schemas.microsoft.com/office/powerpoint/2010/main" val="417414500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4952" y="-13648"/>
            <a:ext cx="7086600" cy="736978"/>
          </a:xfrm>
        </p:spPr>
        <p:txBody>
          <a:bodyPr>
            <a:noAutofit/>
          </a:bodyPr>
          <a:lstStyle/>
          <a:p>
            <a:r>
              <a:rPr lang="en-US" dirty="0" smtClean="0">
                <a:latin typeface="HelveticaNeueLT Std"/>
              </a:rPr>
              <a:t>Hitachi Command Director:</a:t>
            </a:r>
            <a:br>
              <a:rPr lang="en-US" dirty="0" smtClean="0">
                <a:latin typeface="HelveticaNeueLT Std"/>
              </a:rPr>
            </a:br>
            <a:r>
              <a:rPr lang="en-US" dirty="0" smtClean="0">
                <a:latin typeface="HelveticaNeueLT Std"/>
              </a:rPr>
              <a:t>Global Dashboard</a:t>
            </a:r>
            <a:r>
              <a:rPr lang="en-US" i="1" dirty="0" smtClean="0">
                <a:latin typeface="HelveticaNeueLT Std"/>
              </a:rPr>
              <a:t> </a:t>
            </a:r>
            <a:endParaRPr lang="en-US" i="1" dirty="0">
              <a:latin typeface="HelveticaNeueLT Std"/>
            </a:endParaRPr>
          </a:p>
        </p:txBody>
      </p:sp>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4832" y="958974"/>
            <a:ext cx="6448425" cy="5414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059942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Stock_000009219021Small.jpg"/>
          <p:cNvPicPr>
            <a:picLocks noChangeAspect="1"/>
          </p:cNvPicPr>
          <p:nvPr/>
        </p:nvPicPr>
        <p:blipFill>
          <a:blip r:embed="rId3" cstate="email"/>
          <a:stretch>
            <a:fillRect/>
          </a:stretch>
        </p:blipFill>
        <p:spPr>
          <a:xfrm>
            <a:off x="3933626" y="1831229"/>
            <a:ext cx="5210374" cy="3486400"/>
          </a:xfrm>
          <a:prstGeom prst="rect">
            <a:avLst/>
          </a:prstGeom>
        </p:spPr>
      </p:pic>
      <p:sp>
        <p:nvSpPr>
          <p:cNvPr id="4" name="Rectangle 3"/>
          <p:cNvSpPr/>
          <p:nvPr/>
        </p:nvSpPr>
        <p:spPr bwMode="auto">
          <a:xfrm>
            <a:off x="0" y="746416"/>
            <a:ext cx="2907792" cy="6099552"/>
          </a:xfrm>
          <a:prstGeom prst="rect">
            <a:avLst/>
          </a:prstGeom>
          <a:solidFill>
            <a:schemeClr val="accent6">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81000" indent="-381000" fontAlgn="base">
              <a:spcBef>
                <a:spcPct val="20000"/>
              </a:spcBef>
              <a:spcAft>
                <a:spcPct val="0"/>
              </a:spcAft>
              <a:buFontTx/>
              <a:buChar char="•"/>
              <a:tabLst>
                <a:tab pos="2246313" algn="l"/>
                <a:tab pos="2514600" algn="l"/>
              </a:tabLst>
            </a:pPr>
            <a:endParaRPr kumimoji="1" lang="en-US" sz="1600" u="sng" dirty="0" smtClean="0">
              <a:solidFill>
                <a:srgbClr val="333333"/>
              </a:solidFill>
              <a:latin typeface="Arial" charset="0"/>
            </a:endParaRPr>
          </a:p>
        </p:txBody>
      </p:sp>
    </p:spTree>
    <p:extLst>
      <p:ext uri="{BB962C8B-B14F-4D97-AF65-F5344CB8AC3E}">
        <p14:creationId xmlns:p14="http://schemas.microsoft.com/office/powerpoint/2010/main" val="23724812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9"/>
</p:tagLst>
</file>

<file path=ppt/theme/theme1.xml><?xml version="1.0" encoding="utf-8"?>
<a:theme xmlns:a="http://schemas.openxmlformats.org/drawingml/2006/main" name="Blank">
  <a:themeElements>
    <a:clrScheme name="HDS 2011">
      <a:dk1>
        <a:sysClr val="windowText" lastClr="000000"/>
      </a:dk1>
      <a:lt1>
        <a:sysClr val="window" lastClr="FFFFFF"/>
      </a:lt1>
      <a:dk2>
        <a:srgbClr val="14AF9F"/>
      </a:dk2>
      <a:lt2>
        <a:srgbClr val="6D6E71"/>
      </a:lt2>
      <a:accent1>
        <a:srgbClr val="FD0014"/>
      </a:accent1>
      <a:accent2>
        <a:srgbClr val="C20014"/>
      </a:accent2>
      <a:accent3>
        <a:srgbClr val="009933"/>
      </a:accent3>
      <a:accent4>
        <a:srgbClr val="0073B2"/>
      </a:accent4>
      <a:accent5>
        <a:srgbClr val="DEB408"/>
      </a:accent5>
      <a:accent6>
        <a:srgbClr val="DC7400"/>
      </a:accent6>
      <a:hlink>
        <a:srgbClr val="FD0014"/>
      </a:hlink>
      <a:folHlink>
        <a:srgbClr val="C20014"/>
      </a:folHlink>
    </a:clrScheme>
    <a:fontScheme name="HDS 20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HDS 2011">
      <a:dk1>
        <a:sysClr val="windowText" lastClr="000000"/>
      </a:dk1>
      <a:lt1>
        <a:sysClr val="window" lastClr="FFFFFF"/>
      </a:lt1>
      <a:dk2>
        <a:srgbClr val="14AF9F"/>
      </a:dk2>
      <a:lt2>
        <a:srgbClr val="6D6E71"/>
      </a:lt2>
      <a:accent1>
        <a:srgbClr val="FD0014"/>
      </a:accent1>
      <a:accent2>
        <a:srgbClr val="C20014"/>
      </a:accent2>
      <a:accent3>
        <a:srgbClr val="009933"/>
      </a:accent3>
      <a:accent4>
        <a:srgbClr val="0073B2"/>
      </a:accent4>
      <a:accent5>
        <a:srgbClr val="DEB408"/>
      </a:accent5>
      <a:accent6>
        <a:srgbClr val="DC7400"/>
      </a:accent6>
      <a:hlink>
        <a:srgbClr val="FD0014"/>
      </a:hlink>
      <a:folHlink>
        <a:srgbClr val="C20014"/>
      </a:folHlink>
    </a:clrScheme>
    <a:fontScheme name="HDS 20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HDS 2011">
      <a:dk1>
        <a:sysClr val="windowText" lastClr="000000"/>
      </a:dk1>
      <a:lt1>
        <a:sysClr val="window" lastClr="FFFFFF"/>
      </a:lt1>
      <a:dk2>
        <a:srgbClr val="14AF9F"/>
      </a:dk2>
      <a:lt2>
        <a:srgbClr val="6D6E71"/>
      </a:lt2>
      <a:accent1>
        <a:srgbClr val="FD0014"/>
      </a:accent1>
      <a:accent2>
        <a:srgbClr val="C20014"/>
      </a:accent2>
      <a:accent3>
        <a:srgbClr val="009933"/>
      </a:accent3>
      <a:accent4>
        <a:srgbClr val="0073B2"/>
      </a:accent4>
      <a:accent5>
        <a:srgbClr val="DEB408"/>
      </a:accent5>
      <a:accent6>
        <a:srgbClr val="DC7400"/>
      </a:accent6>
      <a:hlink>
        <a:srgbClr val="FD0014"/>
      </a:hlink>
      <a:folHlink>
        <a:srgbClr val="C20014"/>
      </a:folHlink>
    </a:clrScheme>
    <a:fontScheme name="HDS 20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94682CC6A0F349BB1184306E9F3983" ma:contentTypeVersion="0" ma:contentTypeDescription="Create a new document." ma:contentTypeScope="" ma:versionID="8be09a7935837bcb1f6dd9dd5aaf22e6">
  <xsd:schema xmlns:xsd="http://www.w3.org/2001/XMLSchema" xmlns:xs="http://www.w3.org/2001/XMLSchema" xmlns:p="http://schemas.microsoft.com/office/2006/metadata/properties" targetNamespace="http://schemas.microsoft.com/office/2006/metadata/properties" ma:root="true" ma:fieldsID="87daa8068ee9eb49ca321f78f6dfb73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4E2C64-A413-4B8F-A30B-CC7CF90DB869}"/>
</file>

<file path=customXml/itemProps2.xml><?xml version="1.0" encoding="utf-8"?>
<ds:datastoreItem xmlns:ds="http://schemas.openxmlformats.org/officeDocument/2006/customXml" ds:itemID="{838E2DEB-A590-4012-8613-291097E66B5D}"/>
</file>

<file path=customXml/itemProps3.xml><?xml version="1.0" encoding="utf-8"?>
<ds:datastoreItem xmlns:ds="http://schemas.openxmlformats.org/officeDocument/2006/customXml" ds:itemID="{D281A350-3BA9-4BAF-90FF-41D2ABAE8905}"/>
</file>

<file path=docProps/app.xml><?xml version="1.0" encoding="utf-8"?>
<Properties xmlns="http://schemas.openxmlformats.org/officeDocument/2006/extended-properties" xmlns:vt="http://schemas.openxmlformats.org/officeDocument/2006/docPropsVTypes">
  <Template>blank</Template>
  <TotalTime>5497</TotalTime>
  <Words>3264</Words>
  <Application>Microsoft Macintosh PowerPoint</Application>
  <PresentationFormat>On-screen Show (4:3)</PresentationFormat>
  <Paragraphs>619</Paragraphs>
  <Slides>24</Slides>
  <Notes>18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Blank</vt:lpstr>
      <vt:lpstr>PowerPoint Presentation</vt:lpstr>
      <vt:lpstr>There is a Gap in the Storage Market</vt:lpstr>
      <vt:lpstr>Hitachi HM700 “HUS-VM” Fills the gap</vt:lpstr>
      <vt:lpstr>What is HUS-VM?</vt:lpstr>
      <vt:lpstr>INTEGRATED SCALABLE PORTFOLIO</vt:lpstr>
      <vt:lpstr>HUS-VM 5U Diskless ControllER</vt:lpstr>
      <vt:lpstr>HUS-VM supports up to 64PB’s of virtualized capacity</vt:lpstr>
      <vt:lpstr>HUS-VM supports up to 3.3PB of internal Storage</vt:lpstr>
      <vt:lpstr>Hitachi HNAS</vt:lpstr>
      <vt:lpstr>Hitachi Command Suite 7.4</vt:lpstr>
      <vt:lpstr>Improve quality of service</vt:lpstr>
      <vt:lpstr>PowerPoint Presentation</vt:lpstr>
      <vt:lpstr>Product Component Overview</vt:lpstr>
      <vt:lpstr>Hardware Components and Specifications</vt:lpstr>
      <vt:lpstr>Hardware Components and Specifications</vt:lpstr>
      <vt:lpstr>Physical overview</vt:lpstr>
      <vt:lpstr>Hardware Components and Specifications</vt:lpstr>
      <vt:lpstr>Hardware Components and Specifications</vt:lpstr>
      <vt:lpstr>Hardware Components and Specifications</vt:lpstr>
      <vt:lpstr>Hardware Components and Specifications</vt:lpstr>
      <vt:lpstr>Product Technical Info (Software)</vt:lpstr>
      <vt:lpstr>Hitachi Command Director</vt:lpstr>
      <vt:lpstr>Hitachi Command Director: Global Dashboard </vt:lpstr>
      <vt:lpstr>PowerPoint Presentation</vt:lpstr>
    </vt:vector>
  </TitlesOfParts>
  <Company>Hitachi Data Systems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Existing storage infrastructure</dc:title>
  <dc:creator>Hitachi Data Systems User</dc:creator>
  <cp:lastModifiedBy>Thomas Kirckof</cp:lastModifiedBy>
  <cp:revision>139</cp:revision>
  <dcterms:created xsi:type="dcterms:W3CDTF">2012-04-05T14:47:21Z</dcterms:created>
  <dcterms:modified xsi:type="dcterms:W3CDTF">2013-01-09T20:52:23Z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0x0101003194682CC6A0F349BB1184306E9F3983</vt:lpwstr>
  </property>
</Properties>
</file>