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08" r:id="rId4"/>
    <p:sldMasterId id="2147484896" r:id="rId5"/>
  </p:sldMasterIdLst>
  <p:notesMasterIdLst>
    <p:notesMasterId r:id="rId36"/>
  </p:notesMasterIdLst>
  <p:handoutMasterIdLst>
    <p:handoutMasterId r:id="rId37"/>
  </p:handoutMasterIdLst>
  <p:sldIdLst>
    <p:sldId id="273" r:id="rId6"/>
    <p:sldId id="499" r:id="rId7"/>
    <p:sldId id="477" r:id="rId8"/>
    <p:sldId id="493" r:id="rId9"/>
    <p:sldId id="494" r:id="rId10"/>
    <p:sldId id="495" r:id="rId11"/>
    <p:sldId id="496" r:id="rId12"/>
    <p:sldId id="497" r:id="rId13"/>
    <p:sldId id="498" r:id="rId14"/>
    <p:sldId id="508" r:id="rId15"/>
    <p:sldId id="510" r:id="rId16"/>
    <p:sldId id="518" r:id="rId17"/>
    <p:sldId id="519" r:id="rId18"/>
    <p:sldId id="428" r:id="rId19"/>
    <p:sldId id="455" r:id="rId20"/>
    <p:sldId id="459" r:id="rId21"/>
    <p:sldId id="483" r:id="rId22"/>
    <p:sldId id="485" r:id="rId23"/>
    <p:sldId id="473" r:id="rId24"/>
    <p:sldId id="474" r:id="rId25"/>
    <p:sldId id="476" r:id="rId26"/>
    <p:sldId id="520" r:id="rId27"/>
    <p:sldId id="521" r:id="rId28"/>
    <p:sldId id="522" r:id="rId29"/>
    <p:sldId id="523" r:id="rId30"/>
    <p:sldId id="524" r:id="rId31"/>
    <p:sldId id="488" r:id="rId32"/>
    <p:sldId id="489" r:id="rId33"/>
    <p:sldId id="490" r:id="rId34"/>
    <p:sldId id="491" r:id="rId35"/>
  </p:sldIdLst>
  <p:sldSz cx="9144000" cy="6858000" type="screen4x3"/>
  <p:notesSz cx="6718300" cy="98679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0060A8"/>
    <a:srgbClr val="339966"/>
    <a:srgbClr val="FFFFCC"/>
    <a:srgbClr val="FFFFFF"/>
    <a:srgbClr val="FFCCFF"/>
    <a:srgbClr val="FFCCCC"/>
    <a:srgbClr val="66FF99"/>
    <a:srgbClr val="76A5D2"/>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85" autoAdjust="0"/>
  </p:normalViewPr>
  <p:slideViewPr>
    <p:cSldViewPr snapToGrid="0">
      <p:cViewPr>
        <p:scale>
          <a:sx n="90" d="100"/>
          <a:sy n="90" d="100"/>
        </p:scale>
        <p:origin x="-804" y="-72"/>
      </p:cViewPr>
      <p:guideLst>
        <p:guide orient="horz" pos="1033"/>
        <p:guide orient="horz" pos="4171"/>
        <p:guide orient="horz" pos="3919"/>
        <p:guide orient="horz" pos="2110"/>
        <p:guide orient="horz" pos="3614"/>
        <p:guide pos="5229"/>
        <p:guide pos="5540"/>
        <p:guide pos="218"/>
        <p:guide pos="28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1" d="100"/>
          <a:sy n="71" d="100"/>
        </p:scale>
        <p:origin x="-2238" y="-102"/>
      </p:cViewPr>
      <p:guideLst>
        <p:guide orient="horz" pos="3108"/>
        <p:guide pos="211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1" y="1"/>
            <a:ext cx="2920594" cy="485306"/>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lgn="l">
              <a:defRPr sz="1200">
                <a:latin typeface="Arial" charset="0"/>
                <a:ea typeface="+mn-ea"/>
                <a:cs typeface="+mn-cs"/>
              </a:defRPr>
            </a:lvl1pPr>
          </a:lstStyle>
          <a:p>
            <a:pPr>
              <a:defRPr/>
            </a:pPr>
            <a:endParaRPr lang="en-US" dirty="0"/>
          </a:p>
        </p:txBody>
      </p:sp>
      <p:sp>
        <p:nvSpPr>
          <p:cNvPr id="182275" name="Rectangle 3"/>
          <p:cNvSpPr>
            <a:spLocks noGrp="1" noChangeArrowheads="1"/>
          </p:cNvSpPr>
          <p:nvPr>
            <p:ph type="dt" sz="quarter" idx="1"/>
          </p:nvPr>
        </p:nvSpPr>
        <p:spPr bwMode="auto">
          <a:xfrm>
            <a:off x="3797707" y="1"/>
            <a:ext cx="2920594" cy="485306"/>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lgn="r">
              <a:defRPr sz="1200">
                <a:latin typeface="Arial" charset="0"/>
                <a:ea typeface="+mn-ea"/>
                <a:cs typeface="+mn-cs"/>
              </a:defRPr>
            </a:lvl1pPr>
          </a:lstStyle>
          <a:p>
            <a:pPr>
              <a:defRPr/>
            </a:pPr>
            <a:endParaRPr lang="en-US" dirty="0"/>
          </a:p>
        </p:txBody>
      </p:sp>
      <p:sp>
        <p:nvSpPr>
          <p:cNvPr id="182276" name="Rectangle 4"/>
          <p:cNvSpPr>
            <a:spLocks noGrp="1" noChangeArrowheads="1"/>
          </p:cNvSpPr>
          <p:nvPr>
            <p:ph type="ftr" sz="quarter" idx="2"/>
          </p:nvPr>
        </p:nvSpPr>
        <p:spPr bwMode="auto">
          <a:xfrm>
            <a:off x="1" y="9382594"/>
            <a:ext cx="2920594" cy="485306"/>
          </a:xfrm>
          <a:prstGeom prst="rect">
            <a:avLst/>
          </a:prstGeom>
          <a:noFill/>
          <a:ln w="9525">
            <a:noFill/>
            <a:miter lim="800000"/>
            <a:headEnd/>
            <a:tailEnd/>
          </a:ln>
          <a:effectLst/>
        </p:spPr>
        <p:txBody>
          <a:bodyPr vert="horz" wrap="square" lIns="91428" tIns="45714" rIns="91428" bIns="45714" numCol="1" anchor="b" anchorCtr="0" compatLnSpc="1">
            <a:prstTxWarp prst="textNoShape">
              <a:avLst/>
            </a:prstTxWarp>
          </a:bodyPr>
          <a:lstStyle>
            <a:lvl1pPr algn="l">
              <a:defRPr sz="1200">
                <a:latin typeface="Arial" charset="0"/>
                <a:ea typeface="+mn-ea"/>
                <a:cs typeface="+mn-cs"/>
              </a:defRPr>
            </a:lvl1pPr>
          </a:lstStyle>
          <a:p>
            <a:pPr>
              <a:defRPr/>
            </a:pPr>
            <a:endParaRPr lang="en-US" dirty="0"/>
          </a:p>
        </p:txBody>
      </p:sp>
      <p:sp>
        <p:nvSpPr>
          <p:cNvPr id="182277" name="Rectangle 5"/>
          <p:cNvSpPr>
            <a:spLocks noGrp="1" noChangeArrowheads="1"/>
          </p:cNvSpPr>
          <p:nvPr>
            <p:ph type="sldNum" sz="quarter" idx="3"/>
          </p:nvPr>
        </p:nvSpPr>
        <p:spPr bwMode="auto">
          <a:xfrm>
            <a:off x="3797707" y="9382594"/>
            <a:ext cx="2920594" cy="485306"/>
          </a:xfrm>
          <a:prstGeom prst="rect">
            <a:avLst/>
          </a:prstGeom>
          <a:noFill/>
          <a:ln w="9525">
            <a:noFill/>
            <a:miter lim="800000"/>
            <a:headEnd/>
            <a:tailEnd/>
          </a:ln>
          <a:effectLst/>
        </p:spPr>
        <p:txBody>
          <a:bodyPr vert="horz" wrap="square" lIns="91428" tIns="45714" rIns="91428" bIns="45714" numCol="1" anchor="b" anchorCtr="0" compatLnSpc="1">
            <a:prstTxWarp prst="textNoShape">
              <a:avLst/>
            </a:prstTxWarp>
          </a:bodyPr>
          <a:lstStyle>
            <a:lvl1pPr algn="r">
              <a:defRPr sz="1200">
                <a:latin typeface="Arial" pitchFamily="34" charset="0"/>
              </a:defRPr>
            </a:lvl1pPr>
          </a:lstStyle>
          <a:p>
            <a:pPr>
              <a:defRPr/>
            </a:pPr>
            <a:fld id="{2DA5213F-6846-4172-8253-9F37C02872D3}" type="slidenum">
              <a:rPr lang="en-US"/>
              <a:pPr>
                <a:defRPr/>
              </a:pPr>
              <a:t>‹#›</a:t>
            </a:fld>
            <a:endParaRPr lang="en-US" dirty="0"/>
          </a:p>
        </p:txBody>
      </p:sp>
    </p:spTree>
    <p:extLst>
      <p:ext uri="{BB962C8B-B14F-4D97-AF65-F5344CB8AC3E}">
        <p14:creationId xmlns:p14="http://schemas.microsoft.com/office/powerpoint/2010/main" val="19792415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1"/>
            <a:ext cx="2909709" cy="492046"/>
          </a:xfrm>
          <a:prstGeom prst="rect">
            <a:avLst/>
          </a:prstGeom>
          <a:noFill/>
          <a:ln w="9525">
            <a:noFill/>
            <a:miter lim="800000"/>
            <a:headEnd/>
            <a:tailEnd/>
          </a:ln>
          <a:effectLst/>
        </p:spPr>
        <p:txBody>
          <a:bodyPr vert="horz" wrap="square" lIns="93160" tIns="46579" rIns="93160" bIns="46579" numCol="1" anchor="t" anchorCtr="0" compatLnSpc="1">
            <a:prstTxWarp prst="textNoShape">
              <a:avLst/>
            </a:prstTxWarp>
          </a:bodyPr>
          <a:lstStyle>
            <a:lvl1pPr algn="l" defTabSz="931863">
              <a:defRPr sz="1200">
                <a:latin typeface="Arial" charset="0"/>
                <a:ea typeface="+mn-ea"/>
                <a:cs typeface="+mn-cs"/>
              </a:defRPr>
            </a:lvl1pPr>
          </a:lstStyle>
          <a:p>
            <a:pPr>
              <a:defRPr/>
            </a:pPr>
            <a:endParaRPr lang="en-US" dirty="0"/>
          </a:p>
        </p:txBody>
      </p:sp>
      <p:sp>
        <p:nvSpPr>
          <p:cNvPr id="6147" name="Rectangle 3"/>
          <p:cNvSpPr>
            <a:spLocks noGrp="1" noChangeArrowheads="1"/>
          </p:cNvSpPr>
          <p:nvPr>
            <p:ph type="dt" idx="1"/>
          </p:nvPr>
        </p:nvSpPr>
        <p:spPr bwMode="auto">
          <a:xfrm>
            <a:off x="3807037" y="1"/>
            <a:ext cx="2909709" cy="492046"/>
          </a:xfrm>
          <a:prstGeom prst="rect">
            <a:avLst/>
          </a:prstGeom>
          <a:noFill/>
          <a:ln w="9525">
            <a:noFill/>
            <a:miter lim="800000"/>
            <a:headEnd/>
            <a:tailEnd/>
          </a:ln>
          <a:effectLst/>
        </p:spPr>
        <p:txBody>
          <a:bodyPr vert="horz" wrap="square" lIns="93160" tIns="46579" rIns="93160" bIns="46579" numCol="1" anchor="t" anchorCtr="0" compatLnSpc="1">
            <a:prstTxWarp prst="textNoShape">
              <a:avLst/>
            </a:prstTxWarp>
          </a:bodyPr>
          <a:lstStyle>
            <a:lvl1pPr algn="r" defTabSz="931863">
              <a:defRPr sz="1200">
                <a:latin typeface="Arial" charset="0"/>
                <a:ea typeface="+mn-ea"/>
                <a:cs typeface="+mn-cs"/>
              </a:defRPr>
            </a:lvl1pPr>
          </a:lstStyle>
          <a:p>
            <a:pPr>
              <a:defRPr/>
            </a:pPr>
            <a:endParaRPr lang="en-US" dirty="0"/>
          </a:p>
        </p:txBody>
      </p:sp>
      <p:sp>
        <p:nvSpPr>
          <p:cNvPr id="22532" name="Rectangle 4"/>
          <p:cNvSpPr>
            <a:spLocks noGrp="1" noRot="1" noChangeAspect="1" noChangeArrowheads="1" noTextEdit="1"/>
          </p:cNvSpPr>
          <p:nvPr>
            <p:ph type="sldImg" idx="2"/>
          </p:nvPr>
        </p:nvSpPr>
        <p:spPr bwMode="auto">
          <a:xfrm>
            <a:off x="892175" y="741363"/>
            <a:ext cx="4933950" cy="3700462"/>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70277" y="4687927"/>
            <a:ext cx="5377750" cy="4438533"/>
          </a:xfrm>
          <a:prstGeom prst="rect">
            <a:avLst/>
          </a:prstGeom>
          <a:noFill/>
          <a:ln w="9525">
            <a:noFill/>
            <a:miter lim="800000"/>
            <a:headEnd/>
            <a:tailEnd/>
          </a:ln>
          <a:effectLst/>
        </p:spPr>
        <p:txBody>
          <a:bodyPr vert="horz" wrap="square" lIns="93160" tIns="46579" rIns="93160" bIns="4657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1" y="9374169"/>
            <a:ext cx="2909709" cy="492046"/>
          </a:xfrm>
          <a:prstGeom prst="rect">
            <a:avLst/>
          </a:prstGeom>
          <a:noFill/>
          <a:ln w="9525">
            <a:noFill/>
            <a:miter lim="800000"/>
            <a:headEnd/>
            <a:tailEnd/>
          </a:ln>
          <a:effectLst/>
        </p:spPr>
        <p:txBody>
          <a:bodyPr vert="horz" wrap="square" lIns="93160" tIns="46579" rIns="93160" bIns="46579" numCol="1" anchor="b" anchorCtr="0" compatLnSpc="1">
            <a:prstTxWarp prst="textNoShape">
              <a:avLst/>
            </a:prstTxWarp>
          </a:bodyPr>
          <a:lstStyle>
            <a:lvl1pPr algn="l" defTabSz="931863">
              <a:defRPr sz="1200">
                <a:latin typeface="Arial" charset="0"/>
                <a:ea typeface="+mn-ea"/>
                <a:cs typeface="+mn-cs"/>
              </a:defRPr>
            </a:lvl1pPr>
          </a:lstStyle>
          <a:p>
            <a:pPr>
              <a:defRPr/>
            </a:pPr>
            <a:endParaRPr lang="en-US" dirty="0"/>
          </a:p>
        </p:txBody>
      </p:sp>
      <p:sp>
        <p:nvSpPr>
          <p:cNvPr id="6151" name="Rectangle 7"/>
          <p:cNvSpPr>
            <a:spLocks noGrp="1" noChangeArrowheads="1"/>
          </p:cNvSpPr>
          <p:nvPr>
            <p:ph type="sldNum" sz="quarter" idx="5"/>
          </p:nvPr>
        </p:nvSpPr>
        <p:spPr bwMode="auto">
          <a:xfrm>
            <a:off x="3807037" y="9374169"/>
            <a:ext cx="2909709" cy="492046"/>
          </a:xfrm>
          <a:prstGeom prst="rect">
            <a:avLst/>
          </a:prstGeom>
          <a:noFill/>
          <a:ln w="9525">
            <a:noFill/>
            <a:miter lim="800000"/>
            <a:headEnd/>
            <a:tailEnd/>
          </a:ln>
          <a:effectLst/>
        </p:spPr>
        <p:txBody>
          <a:bodyPr vert="horz" wrap="square" lIns="93160" tIns="46579" rIns="93160" bIns="46579" numCol="1" anchor="b" anchorCtr="0" compatLnSpc="1">
            <a:prstTxWarp prst="textNoShape">
              <a:avLst/>
            </a:prstTxWarp>
          </a:bodyPr>
          <a:lstStyle>
            <a:lvl1pPr algn="r" defTabSz="931863">
              <a:defRPr sz="1200">
                <a:latin typeface="Arial" pitchFamily="34" charset="0"/>
              </a:defRPr>
            </a:lvl1pPr>
          </a:lstStyle>
          <a:p>
            <a:pPr>
              <a:defRPr/>
            </a:pPr>
            <a:fld id="{156F4686-4B8B-4EA5-A4EB-66358DD49226}" type="slidenum">
              <a:rPr lang="en-US"/>
              <a:pPr>
                <a:defRPr/>
              </a:pPr>
              <a:t>‹#›</a:t>
            </a:fld>
            <a:endParaRPr lang="en-US" dirty="0"/>
          </a:p>
        </p:txBody>
      </p:sp>
    </p:spTree>
    <p:extLst>
      <p:ext uri="{BB962C8B-B14F-4D97-AF65-F5344CB8AC3E}">
        <p14:creationId xmlns:p14="http://schemas.microsoft.com/office/powerpoint/2010/main" val="38305587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879475" y="242888"/>
            <a:ext cx="4959350" cy="3721100"/>
          </a:xfrm>
          <a:solidFill>
            <a:srgbClr val="FFFFFF"/>
          </a:solidFill>
          <a:ln/>
        </p:spPr>
      </p:sp>
      <p:sp>
        <p:nvSpPr>
          <p:cNvPr id="23555" name="Rectangle 3"/>
          <p:cNvSpPr>
            <a:spLocks noGrp="1" noChangeArrowheads="1"/>
          </p:cNvSpPr>
          <p:nvPr>
            <p:ph type="body" idx="1"/>
          </p:nvPr>
        </p:nvSpPr>
        <p:spPr>
          <a:xfrm>
            <a:off x="877112" y="4054332"/>
            <a:ext cx="4967188" cy="4450329"/>
          </a:xfrm>
          <a:solidFill>
            <a:srgbClr val="FFFFFF"/>
          </a:solidFill>
          <a:ln>
            <a:solidFill>
              <a:srgbClr val="000000"/>
            </a:solidFill>
          </a:ln>
        </p:spPr>
        <p:txBody>
          <a:bodyPr lIns="92007" tIns="46003" rIns="92007" bIns="46003"/>
          <a:lstStyle/>
          <a:p>
            <a:pPr eaLnBrk="1" hangingPunct="1"/>
            <a:endParaRPr lang="en-GB" dirty="0"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879475" y="242888"/>
            <a:ext cx="4959350" cy="3721100"/>
          </a:xfrm>
          <a:solidFill>
            <a:srgbClr val="FFFFFF"/>
          </a:solidFill>
          <a:ln/>
        </p:spPr>
      </p:sp>
      <p:sp>
        <p:nvSpPr>
          <p:cNvPr id="23555" name="Rectangle 3"/>
          <p:cNvSpPr>
            <a:spLocks noGrp="1" noChangeArrowheads="1"/>
          </p:cNvSpPr>
          <p:nvPr>
            <p:ph type="body" idx="1"/>
          </p:nvPr>
        </p:nvSpPr>
        <p:spPr>
          <a:xfrm>
            <a:off x="877112" y="4054332"/>
            <a:ext cx="4967188" cy="4450329"/>
          </a:xfrm>
          <a:solidFill>
            <a:srgbClr val="FFFFFF"/>
          </a:solidFill>
          <a:ln>
            <a:solidFill>
              <a:srgbClr val="000000"/>
            </a:solidFill>
          </a:ln>
        </p:spPr>
        <p:txBody>
          <a:bodyPr lIns="92007" tIns="46003" rIns="92007" bIns="46003"/>
          <a:lstStyle/>
          <a:p>
            <a:pPr eaLnBrk="1" hangingPunct="1"/>
            <a:endParaRPr lang="en-GB" dirty="0"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879475" y="242888"/>
            <a:ext cx="4959350" cy="3721100"/>
          </a:xfrm>
          <a:solidFill>
            <a:srgbClr val="FFFFFF"/>
          </a:solidFill>
          <a:ln/>
        </p:spPr>
      </p:sp>
      <p:sp>
        <p:nvSpPr>
          <p:cNvPr id="23555" name="Rectangle 3"/>
          <p:cNvSpPr>
            <a:spLocks noGrp="1" noChangeArrowheads="1"/>
          </p:cNvSpPr>
          <p:nvPr>
            <p:ph type="body" idx="1"/>
          </p:nvPr>
        </p:nvSpPr>
        <p:spPr>
          <a:xfrm>
            <a:off x="877112" y="4054332"/>
            <a:ext cx="4967188" cy="4450329"/>
          </a:xfrm>
          <a:solidFill>
            <a:srgbClr val="FFFFFF"/>
          </a:solidFill>
          <a:ln>
            <a:solidFill>
              <a:srgbClr val="000000"/>
            </a:solidFill>
          </a:ln>
        </p:spPr>
        <p:txBody>
          <a:bodyPr lIns="92007" tIns="46003" rIns="92007" bIns="46003"/>
          <a:lstStyle/>
          <a:p>
            <a:pPr eaLnBrk="1" hangingPunct="1"/>
            <a:endParaRPr lang="en-GB" dirty="0" smtClean="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879475" y="242888"/>
            <a:ext cx="4959350" cy="3721100"/>
          </a:xfrm>
          <a:solidFill>
            <a:srgbClr val="FFFFFF"/>
          </a:solidFill>
          <a:ln/>
        </p:spPr>
      </p:sp>
      <p:sp>
        <p:nvSpPr>
          <p:cNvPr id="23555" name="Rectangle 3"/>
          <p:cNvSpPr>
            <a:spLocks noGrp="1" noChangeArrowheads="1"/>
          </p:cNvSpPr>
          <p:nvPr>
            <p:ph type="body" idx="1"/>
          </p:nvPr>
        </p:nvSpPr>
        <p:spPr>
          <a:xfrm>
            <a:off x="877112" y="4054332"/>
            <a:ext cx="4967188" cy="4450329"/>
          </a:xfrm>
          <a:solidFill>
            <a:srgbClr val="FFFFFF"/>
          </a:solidFill>
          <a:ln>
            <a:solidFill>
              <a:srgbClr val="000000"/>
            </a:solidFill>
          </a:ln>
        </p:spPr>
        <p:txBody>
          <a:bodyPr lIns="92007" tIns="46003" rIns="92007" bIns="46003"/>
          <a:lstStyle/>
          <a:p>
            <a:pPr eaLnBrk="1" hangingPunct="1"/>
            <a:endParaRPr lang="en-GB" dirty="0" smtClean="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52594">
              <a:defRPr/>
            </a:pPr>
            <a:r>
              <a:rPr lang="en-US" dirty="0" smtClean="0"/>
              <a:t>Kylie Oglesby</a:t>
            </a:r>
          </a:p>
          <a:p>
            <a:endParaRPr lang="en-US" dirty="0"/>
          </a:p>
        </p:txBody>
      </p:sp>
      <p:sp>
        <p:nvSpPr>
          <p:cNvPr id="4" name="Slide Number Placeholder 3"/>
          <p:cNvSpPr>
            <a:spLocks noGrp="1"/>
          </p:cNvSpPr>
          <p:nvPr>
            <p:ph type="sldNum" sz="quarter" idx="10"/>
          </p:nvPr>
        </p:nvSpPr>
        <p:spPr/>
        <p:txBody>
          <a:bodyPr/>
          <a:lstStyle/>
          <a:p>
            <a:fld id="{27A5EB8B-D6C4-4B90-B33C-A459C2B9A3E5}" type="slidenum">
              <a:rPr lang="en-US" smtClean="0"/>
              <a:pPr/>
              <a:t>7</a:t>
            </a:fld>
            <a:endParaRPr lang="en-US" dirty="0"/>
          </a:p>
        </p:txBody>
      </p:sp>
    </p:spTree>
    <p:extLst>
      <p:ext uri="{BB962C8B-B14F-4D97-AF65-F5344CB8AC3E}">
        <p14:creationId xmlns:p14="http://schemas.microsoft.com/office/powerpoint/2010/main" val="406557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52594">
              <a:defRPr/>
            </a:pPr>
            <a:r>
              <a:rPr lang="en-US" dirty="0" smtClean="0"/>
              <a:t>Kylie Oglesby</a:t>
            </a:r>
          </a:p>
          <a:p>
            <a:endParaRPr lang="en-US" dirty="0"/>
          </a:p>
        </p:txBody>
      </p:sp>
      <p:sp>
        <p:nvSpPr>
          <p:cNvPr id="4" name="Slide Number Placeholder 3"/>
          <p:cNvSpPr>
            <a:spLocks noGrp="1"/>
          </p:cNvSpPr>
          <p:nvPr>
            <p:ph type="sldNum" sz="quarter" idx="10"/>
          </p:nvPr>
        </p:nvSpPr>
        <p:spPr/>
        <p:txBody>
          <a:bodyPr/>
          <a:lstStyle/>
          <a:p>
            <a:fld id="{27A5EB8B-D6C4-4B90-B33C-A459C2B9A3E5}" type="slidenum">
              <a:rPr lang="en-US" smtClean="0"/>
              <a:pPr/>
              <a:t>8</a:t>
            </a:fld>
            <a:endParaRPr lang="en-US" dirty="0"/>
          </a:p>
        </p:txBody>
      </p:sp>
    </p:spTree>
    <p:extLst>
      <p:ext uri="{BB962C8B-B14F-4D97-AF65-F5344CB8AC3E}">
        <p14:creationId xmlns:p14="http://schemas.microsoft.com/office/powerpoint/2010/main" val="406557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879475" y="242888"/>
            <a:ext cx="4959350" cy="3721100"/>
          </a:xfrm>
          <a:solidFill>
            <a:srgbClr val="FFFFFF"/>
          </a:solidFill>
          <a:ln/>
        </p:spPr>
      </p:sp>
      <p:sp>
        <p:nvSpPr>
          <p:cNvPr id="23555" name="Rectangle 3"/>
          <p:cNvSpPr>
            <a:spLocks noGrp="1" noChangeArrowheads="1"/>
          </p:cNvSpPr>
          <p:nvPr>
            <p:ph type="body" idx="1"/>
          </p:nvPr>
        </p:nvSpPr>
        <p:spPr>
          <a:xfrm>
            <a:off x="877112" y="4054332"/>
            <a:ext cx="4967188" cy="4450329"/>
          </a:xfrm>
          <a:solidFill>
            <a:srgbClr val="FFFFFF"/>
          </a:solidFill>
          <a:ln>
            <a:solidFill>
              <a:srgbClr val="000000"/>
            </a:solidFill>
          </a:ln>
        </p:spPr>
        <p:txBody>
          <a:bodyPr lIns="92007" tIns="46003" rIns="92007" bIns="46003"/>
          <a:lstStyle/>
          <a:p>
            <a:pPr eaLnBrk="1" hangingPunct="1"/>
            <a:endParaRPr lang="en-GB" dirty="0" smtClean="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8515" eaLnBrk="0" hangingPunct="0">
              <a:defRPr sz="800" b="1">
                <a:solidFill>
                  <a:schemeClr val="bg1"/>
                </a:solidFill>
                <a:latin typeface="Arial" charset="0"/>
                <a:ea typeface="ＭＳ Ｐゴシック" charset="0"/>
                <a:cs typeface="ＭＳ Ｐゴシック" charset="0"/>
              </a:defRPr>
            </a:lvl1pPr>
            <a:lvl2pPr marL="728240" indent="-280092" defTabSz="888515" eaLnBrk="0" hangingPunct="0">
              <a:defRPr sz="800" b="1">
                <a:solidFill>
                  <a:schemeClr val="bg1"/>
                </a:solidFill>
                <a:latin typeface="Arial" charset="0"/>
                <a:ea typeface="ＭＳ Ｐゴシック" charset="0"/>
              </a:defRPr>
            </a:lvl2pPr>
            <a:lvl3pPr marL="1120370" indent="-224074" defTabSz="888515" eaLnBrk="0" hangingPunct="0">
              <a:defRPr sz="800" b="1">
                <a:solidFill>
                  <a:schemeClr val="bg1"/>
                </a:solidFill>
                <a:latin typeface="Arial" charset="0"/>
                <a:ea typeface="ＭＳ Ｐゴシック" charset="0"/>
              </a:defRPr>
            </a:lvl3pPr>
            <a:lvl4pPr marL="1568517" indent="-224074" defTabSz="888515" eaLnBrk="0" hangingPunct="0">
              <a:defRPr sz="800" b="1">
                <a:solidFill>
                  <a:schemeClr val="bg1"/>
                </a:solidFill>
                <a:latin typeface="Arial" charset="0"/>
                <a:ea typeface="ＭＳ Ｐゴシック" charset="0"/>
              </a:defRPr>
            </a:lvl4pPr>
            <a:lvl5pPr marL="2016665" indent="-224074" defTabSz="888515" eaLnBrk="0" hangingPunct="0">
              <a:defRPr sz="800" b="1">
                <a:solidFill>
                  <a:schemeClr val="bg1"/>
                </a:solidFill>
                <a:latin typeface="Arial" charset="0"/>
                <a:ea typeface="ＭＳ Ｐゴシック" charset="0"/>
              </a:defRPr>
            </a:lvl5pPr>
            <a:lvl6pPr marL="2464812" indent="-224074" defTabSz="888515" eaLnBrk="0" fontAlgn="base" hangingPunct="0">
              <a:spcBef>
                <a:spcPct val="0"/>
              </a:spcBef>
              <a:spcAft>
                <a:spcPct val="0"/>
              </a:spcAft>
              <a:defRPr sz="800" b="1">
                <a:solidFill>
                  <a:schemeClr val="bg1"/>
                </a:solidFill>
                <a:latin typeface="Arial" charset="0"/>
                <a:ea typeface="ＭＳ Ｐゴシック" charset="0"/>
              </a:defRPr>
            </a:lvl6pPr>
            <a:lvl7pPr marL="2912960" indent="-224074" defTabSz="888515" eaLnBrk="0" fontAlgn="base" hangingPunct="0">
              <a:spcBef>
                <a:spcPct val="0"/>
              </a:spcBef>
              <a:spcAft>
                <a:spcPct val="0"/>
              </a:spcAft>
              <a:defRPr sz="800" b="1">
                <a:solidFill>
                  <a:schemeClr val="bg1"/>
                </a:solidFill>
                <a:latin typeface="Arial" charset="0"/>
                <a:ea typeface="ＭＳ Ｐゴシック" charset="0"/>
              </a:defRPr>
            </a:lvl7pPr>
            <a:lvl8pPr marL="3361108" indent="-224074" defTabSz="888515" eaLnBrk="0" fontAlgn="base" hangingPunct="0">
              <a:spcBef>
                <a:spcPct val="0"/>
              </a:spcBef>
              <a:spcAft>
                <a:spcPct val="0"/>
              </a:spcAft>
              <a:defRPr sz="800" b="1">
                <a:solidFill>
                  <a:schemeClr val="bg1"/>
                </a:solidFill>
                <a:latin typeface="Arial" charset="0"/>
                <a:ea typeface="ＭＳ Ｐゴシック" charset="0"/>
              </a:defRPr>
            </a:lvl8pPr>
            <a:lvl9pPr marL="3809256" indent="-224074" defTabSz="888515" eaLnBrk="0" fontAlgn="base" hangingPunct="0">
              <a:spcBef>
                <a:spcPct val="0"/>
              </a:spcBef>
              <a:spcAft>
                <a:spcPct val="0"/>
              </a:spcAft>
              <a:defRPr sz="800" b="1">
                <a:solidFill>
                  <a:schemeClr val="bg1"/>
                </a:solidFill>
                <a:latin typeface="Arial" charset="0"/>
                <a:ea typeface="ＭＳ Ｐゴシック" charset="0"/>
              </a:defRPr>
            </a:lvl9pPr>
          </a:lstStyle>
          <a:p>
            <a:fld id="{5C01E44C-C583-6A4B-92C5-0FF84AD6CE2D}" type="slidenum">
              <a:rPr lang="en-GB" sz="1200" b="0">
                <a:solidFill>
                  <a:prstClr val="black"/>
                </a:solidFill>
              </a:rPr>
              <a:pPr/>
              <a:t>10</a:t>
            </a:fld>
            <a:endParaRPr lang="en-GB" sz="1200" b="0" dirty="0">
              <a:solidFill>
                <a:prstClr val="black"/>
              </a:solidFill>
            </a:endParaRPr>
          </a:p>
        </p:txBody>
      </p:sp>
      <p:sp>
        <p:nvSpPr>
          <p:cNvPr id="8194" name="Rectangle 2"/>
          <p:cNvSpPr>
            <a:spLocks noGrp="1" noRot="1" noChangeAspect="1" noChangeArrowheads="1" noTextEdit="1"/>
          </p:cNvSpPr>
          <p:nvPr>
            <p:ph type="sldImg"/>
          </p:nvPr>
        </p:nvSpPr>
        <p:spPr>
          <a:xfrm>
            <a:off x="898525" y="742950"/>
            <a:ext cx="4926013" cy="3695700"/>
          </a:xfrm>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b="0" dirty="0" smtClean="0"/>
              <a:t>Nicole Smith</a:t>
            </a:r>
          </a:p>
          <a:p>
            <a:r>
              <a:rPr lang="en-US" b="0" dirty="0" smtClean="0"/>
              <a:t>Graphs should update automatically</a:t>
            </a:r>
          </a:p>
          <a:p>
            <a:pPr defTabSz="874718" eaLnBrk="1" fontAlgn="auto" hangingPunct="1">
              <a:spcBef>
                <a:spcPts val="0"/>
              </a:spcBef>
              <a:spcAft>
                <a:spcPts val="0"/>
              </a:spcAft>
              <a:defRPr/>
            </a:pPr>
            <a:r>
              <a:rPr lang="en-US" b="1" dirty="0" smtClean="0"/>
              <a:t>Need</a:t>
            </a:r>
            <a:r>
              <a:rPr lang="en-US" b="1" baseline="0" dirty="0" smtClean="0"/>
              <a:t> to determine </a:t>
            </a:r>
            <a:r>
              <a:rPr lang="en-US" b="1" baseline="0" dirty="0" err="1" smtClean="0"/>
              <a:t>Sev</a:t>
            </a:r>
            <a:r>
              <a:rPr lang="en-US" b="1" baseline="0" dirty="0" smtClean="0"/>
              <a:t> Targets for the new teams</a:t>
            </a:r>
            <a:endParaRPr lang="en-US" b="0" dirty="0" smtClean="0"/>
          </a:p>
          <a:p>
            <a:r>
              <a:rPr lang="en-US" b="0" dirty="0" smtClean="0"/>
              <a:t>Source –</a:t>
            </a:r>
            <a:r>
              <a:rPr lang="en-US" b="0" baseline="0" dirty="0" smtClean="0"/>
              <a:t> Common Metrics Dashboard</a:t>
            </a:r>
          </a:p>
        </p:txBody>
      </p:sp>
    </p:spTree>
    <p:extLst>
      <p:ext uri="{BB962C8B-B14F-4D97-AF65-F5344CB8AC3E}">
        <p14:creationId xmlns:p14="http://schemas.microsoft.com/office/powerpoint/2010/main" val="1348066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879475" y="242888"/>
            <a:ext cx="4959350" cy="3721100"/>
          </a:xfrm>
          <a:solidFill>
            <a:srgbClr val="FFFFFF"/>
          </a:solidFill>
          <a:ln/>
        </p:spPr>
      </p:sp>
      <p:sp>
        <p:nvSpPr>
          <p:cNvPr id="23555" name="Rectangle 3"/>
          <p:cNvSpPr>
            <a:spLocks noGrp="1" noChangeArrowheads="1"/>
          </p:cNvSpPr>
          <p:nvPr>
            <p:ph type="body" idx="1"/>
          </p:nvPr>
        </p:nvSpPr>
        <p:spPr>
          <a:xfrm>
            <a:off x="877112" y="4054332"/>
            <a:ext cx="4967188" cy="4450329"/>
          </a:xfrm>
          <a:solidFill>
            <a:srgbClr val="FFFFFF"/>
          </a:solidFill>
          <a:ln>
            <a:solidFill>
              <a:srgbClr val="000000"/>
            </a:solidFill>
          </a:ln>
        </p:spPr>
        <p:txBody>
          <a:bodyPr lIns="92007" tIns="46003" rIns="92007" bIns="46003"/>
          <a:lstStyle/>
          <a:p>
            <a:pPr eaLnBrk="1" hangingPunct="1"/>
            <a:endParaRPr lang="en-GB" dirty="0" smtClean="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879475" y="242888"/>
            <a:ext cx="4959350" cy="3721100"/>
          </a:xfrm>
          <a:solidFill>
            <a:srgbClr val="FFFFFF"/>
          </a:solidFill>
          <a:ln/>
        </p:spPr>
      </p:sp>
      <p:sp>
        <p:nvSpPr>
          <p:cNvPr id="23555" name="Rectangle 3"/>
          <p:cNvSpPr>
            <a:spLocks noGrp="1" noChangeArrowheads="1"/>
          </p:cNvSpPr>
          <p:nvPr>
            <p:ph type="body" idx="1"/>
          </p:nvPr>
        </p:nvSpPr>
        <p:spPr>
          <a:xfrm>
            <a:off x="877112" y="4054332"/>
            <a:ext cx="4967188" cy="4450329"/>
          </a:xfrm>
          <a:solidFill>
            <a:srgbClr val="FFFFFF"/>
          </a:solidFill>
          <a:ln>
            <a:solidFill>
              <a:srgbClr val="000000"/>
            </a:solidFill>
          </a:ln>
        </p:spPr>
        <p:txBody>
          <a:bodyPr lIns="92007" tIns="46003" rIns="92007" bIns="46003"/>
          <a:lstStyle/>
          <a:p>
            <a:pPr eaLnBrk="1" hangingPunct="1"/>
            <a:endParaRPr lang="en-GB" dirty="0" smtClean="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52594">
              <a:defRPr/>
            </a:pPr>
            <a:r>
              <a:rPr lang="en-US" dirty="0" smtClean="0"/>
              <a:t>Kylie Oglesby</a:t>
            </a:r>
          </a:p>
          <a:p>
            <a:endParaRPr lang="en-US" dirty="0"/>
          </a:p>
        </p:txBody>
      </p:sp>
      <p:sp>
        <p:nvSpPr>
          <p:cNvPr id="4" name="Slide Number Placeholder 3"/>
          <p:cNvSpPr>
            <a:spLocks noGrp="1"/>
          </p:cNvSpPr>
          <p:nvPr>
            <p:ph type="sldNum" sz="quarter" idx="10"/>
          </p:nvPr>
        </p:nvSpPr>
        <p:spPr/>
        <p:txBody>
          <a:bodyPr/>
          <a:lstStyle/>
          <a:p>
            <a:fld id="{27A5EB8B-D6C4-4B90-B33C-A459C2B9A3E5}" type="slidenum">
              <a:rPr lang="en-US" smtClean="0"/>
              <a:pPr/>
              <a:t>27</a:t>
            </a:fld>
            <a:endParaRPr lang="en-US" dirty="0"/>
          </a:p>
        </p:txBody>
      </p:sp>
    </p:spTree>
    <p:extLst>
      <p:ext uri="{BB962C8B-B14F-4D97-AF65-F5344CB8AC3E}">
        <p14:creationId xmlns:p14="http://schemas.microsoft.com/office/powerpoint/2010/main" val="406557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52594">
              <a:defRPr/>
            </a:pPr>
            <a:r>
              <a:rPr lang="en-US" dirty="0" smtClean="0"/>
              <a:t>Kylie Oglesby</a:t>
            </a:r>
          </a:p>
          <a:p>
            <a:endParaRPr lang="en-US" dirty="0"/>
          </a:p>
        </p:txBody>
      </p:sp>
      <p:sp>
        <p:nvSpPr>
          <p:cNvPr id="4" name="Slide Number Placeholder 3"/>
          <p:cNvSpPr>
            <a:spLocks noGrp="1"/>
          </p:cNvSpPr>
          <p:nvPr>
            <p:ph type="sldNum" sz="quarter" idx="10"/>
          </p:nvPr>
        </p:nvSpPr>
        <p:spPr/>
        <p:txBody>
          <a:bodyPr/>
          <a:lstStyle/>
          <a:p>
            <a:fld id="{27A5EB8B-D6C4-4B90-B33C-A459C2B9A3E5}" type="slidenum">
              <a:rPr lang="en-US" smtClean="0"/>
              <a:pPr/>
              <a:t>28</a:t>
            </a:fld>
            <a:endParaRPr lang="en-US" dirty="0"/>
          </a:p>
        </p:txBody>
      </p:sp>
    </p:spTree>
    <p:extLst>
      <p:ext uri="{BB962C8B-B14F-4D97-AF65-F5344CB8AC3E}">
        <p14:creationId xmlns:p14="http://schemas.microsoft.com/office/powerpoint/2010/main" val="406557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52594">
              <a:defRPr/>
            </a:pPr>
            <a:r>
              <a:rPr lang="en-US" dirty="0" smtClean="0"/>
              <a:t>Kylie Oglesby</a:t>
            </a:r>
          </a:p>
          <a:p>
            <a:endParaRPr lang="en-US" dirty="0"/>
          </a:p>
        </p:txBody>
      </p:sp>
      <p:sp>
        <p:nvSpPr>
          <p:cNvPr id="4" name="Slide Number Placeholder 3"/>
          <p:cNvSpPr>
            <a:spLocks noGrp="1"/>
          </p:cNvSpPr>
          <p:nvPr>
            <p:ph type="sldNum" sz="quarter" idx="10"/>
          </p:nvPr>
        </p:nvSpPr>
        <p:spPr/>
        <p:txBody>
          <a:bodyPr/>
          <a:lstStyle/>
          <a:p>
            <a:fld id="{27A5EB8B-D6C4-4B90-B33C-A459C2B9A3E5}" type="slidenum">
              <a:rPr lang="en-US" smtClean="0"/>
              <a:pPr/>
              <a:t>29</a:t>
            </a:fld>
            <a:endParaRPr lang="en-US" dirty="0"/>
          </a:p>
        </p:txBody>
      </p:sp>
    </p:spTree>
    <p:extLst>
      <p:ext uri="{BB962C8B-B14F-4D97-AF65-F5344CB8AC3E}">
        <p14:creationId xmlns:p14="http://schemas.microsoft.com/office/powerpoint/2010/main" val="4065575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Line 74"/>
          <p:cNvSpPr>
            <a:spLocks noChangeShapeType="1"/>
          </p:cNvSpPr>
          <p:nvPr userDrawn="1"/>
        </p:nvSpPr>
        <p:spPr bwMode="gray">
          <a:xfrm>
            <a:off x="344488" y="1938338"/>
            <a:ext cx="8455025" cy="0"/>
          </a:xfrm>
          <a:prstGeom prst="line">
            <a:avLst/>
          </a:prstGeom>
          <a:noFill/>
          <a:ln w="12700">
            <a:solidFill>
              <a:schemeClr val="bg2"/>
            </a:solidFill>
            <a:round/>
            <a:headEnd/>
            <a:tailEnd/>
          </a:ln>
        </p:spPr>
        <p:txBody>
          <a:bodyPr wrap="none" anchor="ctr"/>
          <a:lstStyle/>
          <a:p>
            <a:pPr>
              <a:defRPr/>
            </a:pPr>
            <a:endParaRPr lang="en-US" dirty="0">
              <a:latin typeface="Arial" pitchFamily="34" charset="0"/>
            </a:endParaRPr>
          </a:p>
        </p:txBody>
      </p:sp>
      <p:pic>
        <p:nvPicPr>
          <p:cNvPr id="6" name="Picture 8" descr="ot.gif"/>
          <p:cNvPicPr>
            <a:picLocks noChangeAspect="1"/>
          </p:cNvPicPr>
          <p:nvPr userDrawn="1"/>
        </p:nvPicPr>
        <p:blipFill>
          <a:blip r:embed="rId2" cstate="print"/>
          <a:srcRect/>
          <a:stretch>
            <a:fillRect/>
          </a:stretch>
        </p:blipFill>
        <p:spPr bwMode="auto">
          <a:xfrm>
            <a:off x="5181600" y="228600"/>
            <a:ext cx="3595688" cy="457200"/>
          </a:xfrm>
          <a:prstGeom prst="rect">
            <a:avLst/>
          </a:prstGeom>
          <a:noFill/>
          <a:ln w="9525">
            <a:noFill/>
            <a:miter lim="800000"/>
            <a:headEnd/>
            <a:tailEnd/>
          </a:ln>
        </p:spPr>
      </p:pic>
      <p:sp>
        <p:nvSpPr>
          <p:cNvPr id="3150" name="Rectangle 78"/>
          <p:cNvSpPr>
            <a:spLocks noGrp="1" noChangeArrowheads="1"/>
          </p:cNvSpPr>
          <p:nvPr>
            <p:ph type="ctrTitle"/>
          </p:nvPr>
        </p:nvSpPr>
        <p:spPr>
          <a:xfrm>
            <a:off x="346075" y="2014538"/>
            <a:ext cx="6129338" cy="517525"/>
          </a:xfrm>
        </p:spPr>
        <p:txBody>
          <a:bodyPr/>
          <a:lstStyle>
            <a:lvl1pPr>
              <a:defRPr/>
            </a:lvl1pPr>
          </a:lstStyle>
          <a:p>
            <a:r>
              <a:rPr lang="en-US" smtClean="0"/>
              <a:t>Click to edit Master title style</a:t>
            </a:r>
            <a:endParaRPr lang="en-US"/>
          </a:p>
        </p:txBody>
      </p:sp>
      <p:sp>
        <p:nvSpPr>
          <p:cNvPr id="3151" name="Rectangle 79"/>
          <p:cNvSpPr>
            <a:spLocks noGrp="1" noChangeArrowheads="1"/>
          </p:cNvSpPr>
          <p:nvPr>
            <p:ph type="subTitle" sz="quarter" idx="1"/>
          </p:nvPr>
        </p:nvSpPr>
        <p:spPr>
          <a:xfrm>
            <a:off x="346075" y="2744788"/>
            <a:ext cx="6116638" cy="1093787"/>
          </a:xfrm>
        </p:spPr>
        <p:txBody>
          <a:bodyPr tIns="0" rIns="0" bIns="0"/>
          <a:lstStyle>
            <a:lvl1pPr marL="0" indent="0">
              <a:lnSpc>
                <a:spcPct val="100000"/>
              </a:lnSpc>
              <a:spcBef>
                <a:spcPct val="0"/>
              </a:spcBef>
              <a:spcAft>
                <a:spcPct val="0"/>
              </a:spcAft>
              <a:buFontTx/>
              <a:buNone/>
              <a:defRPr sz="2400"/>
            </a:lvl1pPr>
          </a:lstStyle>
          <a:p>
            <a:r>
              <a:rPr lang="en-US" smtClean="0"/>
              <a:t>Click to edit Master subtitle style</a:t>
            </a:r>
            <a:endParaRPr lang="en-US"/>
          </a:p>
        </p:txBody>
      </p:sp>
      <p:pic>
        <p:nvPicPr>
          <p:cNvPr id="7" name="Picture 6" descr="Citi Logo.jpg"/>
          <p:cNvPicPr>
            <a:picLocks noChangeAspect="1"/>
          </p:cNvPicPr>
          <p:nvPr userDrawn="1"/>
        </p:nvPicPr>
        <p:blipFill>
          <a:blip r:embed="rId3" cstate="print"/>
          <a:stretch>
            <a:fillRect/>
          </a:stretch>
        </p:blipFill>
        <p:spPr>
          <a:xfrm>
            <a:off x="5193792" y="3509010"/>
            <a:ext cx="3950208" cy="323088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a:xfrm>
            <a:off x="3505200" y="6356350"/>
            <a:ext cx="2133600" cy="365125"/>
          </a:xfrm>
          <a:prstGeom prst="rect">
            <a:avLst/>
          </a:prstGeom>
        </p:spPr>
        <p:txBody>
          <a:bodyPr/>
          <a:lstStyle/>
          <a:p>
            <a:fld id="{34EBE829-BE16-44E2-A16F-0B2AA19421DB}" type="slidenum">
              <a:rPr lang="en-US" smtClean="0"/>
              <a:pPr/>
              <a:t>‹#›</a:t>
            </a:fld>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839225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Text Box 1034"/>
          <p:cNvSpPr txBox="1">
            <a:spLocks noChangeArrowheads="1"/>
          </p:cNvSpPr>
          <p:nvPr/>
        </p:nvSpPr>
        <p:spPr bwMode="auto">
          <a:xfrm>
            <a:off x="3793888" y="1793883"/>
            <a:ext cx="184692" cy="461649"/>
          </a:xfrm>
          <a:prstGeom prst="rect">
            <a:avLst/>
          </a:prstGeom>
          <a:noFill/>
          <a:ln>
            <a:noFill/>
          </a:ln>
          <a:extLst/>
        </p:spPr>
        <p:txBody>
          <a:bodyPr wrap="none" lIns="91421" tIns="45712" rIns="91421" bIns="45712">
            <a:spAutoFit/>
          </a:bodyPr>
          <a:lstStyle>
            <a:lvl1pPr eaLnBrk="0" hangingPunct="0">
              <a:defRPr sz="800" b="1">
                <a:solidFill>
                  <a:schemeClr val="bg1"/>
                </a:solidFill>
                <a:latin typeface="Arial" charset="0"/>
                <a:ea typeface="ＭＳ Ｐゴシック" charset="0"/>
                <a:cs typeface="ＭＳ Ｐゴシック" charset="0"/>
              </a:defRPr>
            </a:lvl1pPr>
            <a:lvl2pPr marL="742950" indent="-285750" eaLnBrk="0" hangingPunct="0">
              <a:defRPr sz="800" b="1">
                <a:solidFill>
                  <a:schemeClr val="bg1"/>
                </a:solidFill>
                <a:latin typeface="Arial" charset="0"/>
                <a:ea typeface="ＭＳ Ｐゴシック" charset="0"/>
              </a:defRPr>
            </a:lvl2pPr>
            <a:lvl3pPr marL="1143000" indent="-228600" eaLnBrk="0" hangingPunct="0">
              <a:defRPr sz="800" b="1">
                <a:solidFill>
                  <a:schemeClr val="bg1"/>
                </a:solidFill>
                <a:latin typeface="Arial" charset="0"/>
                <a:ea typeface="ＭＳ Ｐゴシック" charset="0"/>
              </a:defRPr>
            </a:lvl3pPr>
            <a:lvl4pPr marL="1600200" indent="-228600" eaLnBrk="0" hangingPunct="0">
              <a:defRPr sz="800" b="1">
                <a:solidFill>
                  <a:schemeClr val="bg1"/>
                </a:solidFill>
                <a:latin typeface="Arial" charset="0"/>
                <a:ea typeface="ＭＳ Ｐゴシック" charset="0"/>
              </a:defRPr>
            </a:lvl4pPr>
            <a:lvl5pPr marL="2057400" indent="-228600" eaLnBrk="0" hangingPunct="0">
              <a:defRPr sz="800" b="1">
                <a:solidFill>
                  <a:schemeClr val="bg1"/>
                </a:solidFill>
                <a:latin typeface="Arial" charset="0"/>
                <a:ea typeface="ＭＳ Ｐゴシック" charset="0"/>
              </a:defRPr>
            </a:lvl5pPr>
            <a:lvl6pPr marL="2514600" indent="-228600" eaLnBrk="0" fontAlgn="base" hangingPunct="0">
              <a:spcBef>
                <a:spcPct val="0"/>
              </a:spcBef>
              <a:spcAft>
                <a:spcPct val="0"/>
              </a:spcAft>
              <a:defRPr sz="800" b="1">
                <a:solidFill>
                  <a:schemeClr val="bg1"/>
                </a:solidFill>
                <a:latin typeface="Arial" charset="0"/>
                <a:ea typeface="ＭＳ Ｐゴシック" charset="0"/>
              </a:defRPr>
            </a:lvl6pPr>
            <a:lvl7pPr marL="2971800" indent="-228600" eaLnBrk="0" fontAlgn="base" hangingPunct="0">
              <a:spcBef>
                <a:spcPct val="0"/>
              </a:spcBef>
              <a:spcAft>
                <a:spcPct val="0"/>
              </a:spcAft>
              <a:defRPr sz="800" b="1">
                <a:solidFill>
                  <a:schemeClr val="bg1"/>
                </a:solidFill>
                <a:latin typeface="Arial" charset="0"/>
                <a:ea typeface="ＭＳ Ｐゴシック" charset="0"/>
              </a:defRPr>
            </a:lvl7pPr>
            <a:lvl8pPr marL="3429000" indent="-228600" eaLnBrk="0" fontAlgn="base" hangingPunct="0">
              <a:spcBef>
                <a:spcPct val="0"/>
              </a:spcBef>
              <a:spcAft>
                <a:spcPct val="0"/>
              </a:spcAft>
              <a:defRPr sz="800" b="1">
                <a:solidFill>
                  <a:schemeClr val="bg1"/>
                </a:solidFill>
                <a:latin typeface="Arial" charset="0"/>
                <a:ea typeface="ＭＳ Ｐゴシック" charset="0"/>
              </a:defRPr>
            </a:lvl8pPr>
            <a:lvl9pPr marL="3886200" indent="-228600" eaLnBrk="0" fontAlgn="base" hangingPunct="0">
              <a:spcBef>
                <a:spcPct val="0"/>
              </a:spcBef>
              <a:spcAft>
                <a:spcPct val="0"/>
              </a:spcAft>
              <a:defRPr sz="800" b="1">
                <a:solidFill>
                  <a:schemeClr val="bg1"/>
                </a:solidFill>
                <a:latin typeface="Arial" charset="0"/>
                <a:ea typeface="ＭＳ Ｐゴシック" charset="0"/>
              </a:defRPr>
            </a:lvl9pPr>
          </a:lstStyle>
          <a:p>
            <a:pPr defTabSz="914212">
              <a:defRPr/>
            </a:pPr>
            <a:endParaRPr lang="en-US" sz="2400" b="0" dirty="0" smtClean="0">
              <a:solidFill>
                <a:srgbClr val="000000"/>
              </a:solidFill>
            </a:endParaRPr>
          </a:p>
        </p:txBody>
      </p:sp>
      <p:pic>
        <p:nvPicPr>
          <p:cNvPr id="7" name="Picture 20" descr="Citi"/>
          <p:cNvPicPr>
            <a:picLocks noChangeAspect="1" noChangeArrowheads="1"/>
          </p:cNvPicPr>
          <p:nvPr>
            <p:custDataLst>
              <p:tags r:id="rId1"/>
            </p:custDataLst>
          </p:nvPr>
        </p:nvPicPr>
        <p:blipFill>
          <a:blip r:embed="rId3" cstate="print"/>
          <a:srcRect/>
          <a:stretch>
            <a:fillRect/>
          </a:stretch>
        </p:blipFill>
        <p:spPr bwMode="auto">
          <a:xfrm>
            <a:off x="8532814" y="6424615"/>
            <a:ext cx="534987" cy="357187"/>
          </a:xfrm>
          <a:prstGeom prst="rect">
            <a:avLst/>
          </a:prstGeom>
          <a:noFill/>
          <a:ln w="6350" algn="ctr">
            <a:noFill/>
            <a:miter lim="800000"/>
            <a:headEnd/>
            <a:tailEnd/>
          </a:ln>
        </p:spPr>
      </p:pic>
      <p:sp>
        <p:nvSpPr>
          <p:cNvPr id="2" name="Title 1"/>
          <p:cNvSpPr>
            <a:spLocks noGrp="1"/>
          </p:cNvSpPr>
          <p:nvPr>
            <p:ph type="title"/>
          </p:nvPr>
        </p:nvSpPr>
        <p:spPr/>
        <p:txBody>
          <a:bodyPr/>
          <a:lstStyle/>
          <a:p>
            <a:r>
              <a:rPr lang="en-US" dirty="0" smtClean="0"/>
              <a:t>Click to edit Master title style</a:t>
            </a:r>
            <a:endParaRPr lang="en-US" dirty="0"/>
          </a:p>
        </p:txBody>
      </p:sp>
      <p:sp>
        <p:nvSpPr>
          <p:cNvPr id="10" name="Slide Number Placeholder 9"/>
          <p:cNvSpPr>
            <a:spLocks noGrp="1"/>
          </p:cNvSpPr>
          <p:nvPr>
            <p:ph type="sldNum" sz="quarter" idx="10"/>
          </p:nvPr>
        </p:nvSpPr>
        <p:spPr/>
        <p:txBody>
          <a:bodyPr/>
          <a:lstStyle/>
          <a:p>
            <a:fld id="{34EBE829-BE16-44E2-A16F-0B2AA19421DB}"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662519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Divider">
    <p:spTree>
      <p:nvGrpSpPr>
        <p:cNvPr id="1" name=""/>
        <p:cNvGrpSpPr/>
        <p:nvPr/>
      </p:nvGrpSpPr>
      <p:grpSpPr>
        <a:xfrm>
          <a:off x="0" y="0"/>
          <a:ext cx="0" cy="0"/>
          <a:chOff x="0" y="0"/>
          <a:chExt cx="0" cy="0"/>
        </a:xfrm>
      </p:grpSpPr>
      <p:sp>
        <p:nvSpPr>
          <p:cNvPr id="4" name="Text Box 1034"/>
          <p:cNvSpPr txBox="1">
            <a:spLocks noChangeArrowheads="1"/>
          </p:cNvSpPr>
          <p:nvPr/>
        </p:nvSpPr>
        <p:spPr bwMode="auto">
          <a:xfrm>
            <a:off x="3793888" y="1793883"/>
            <a:ext cx="184692" cy="461649"/>
          </a:xfrm>
          <a:prstGeom prst="rect">
            <a:avLst/>
          </a:prstGeom>
          <a:noFill/>
          <a:ln>
            <a:noFill/>
          </a:ln>
          <a:extLst/>
        </p:spPr>
        <p:txBody>
          <a:bodyPr wrap="none" lIns="91421" tIns="45712" rIns="91421" bIns="45712">
            <a:spAutoFit/>
          </a:bodyPr>
          <a:lstStyle>
            <a:lvl1pPr eaLnBrk="0" hangingPunct="0">
              <a:defRPr sz="800" b="1">
                <a:solidFill>
                  <a:schemeClr val="bg1"/>
                </a:solidFill>
                <a:latin typeface="Arial" charset="0"/>
                <a:ea typeface="ＭＳ Ｐゴシック" charset="0"/>
                <a:cs typeface="ＭＳ Ｐゴシック" charset="0"/>
              </a:defRPr>
            </a:lvl1pPr>
            <a:lvl2pPr marL="742950" indent="-285750" eaLnBrk="0" hangingPunct="0">
              <a:defRPr sz="800" b="1">
                <a:solidFill>
                  <a:schemeClr val="bg1"/>
                </a:solidFill>
                <a:latin typeface="Arial" charset="0"/>
                <a:ea typeface="ＭＳ Ｐゴシック" charset="0"/>
              </a:defRPr>
            </a:lvl2pPr>
            <a:lvl3pPr marL="1143000" indent="-228600" eaLnBrk="0" hangingPunct="0">
              <a:defRPr sz="800" b="1">
                <a:solidFill>
                  <a:schemeClr val="bg1"/>
                </a:solidFill>
                <a:latin typeface="Arial" charset="0"/>
                <a:ea typeface="ＭＳ Ｐゴシック" charset="0"/>
              </a:defRPr>
            </a:lvl3pPr>
            <a:lvl4pPr marL="1600200" indent="-228600" eaLnBrk="0" hangingPunct="0">
              <a:defRPr sz="800" b="1">
                <a:solidFill>
                  <a:schemeClr val="bg1"/>
                </a:solidFill>
                <a:latin typeface="Arial" charset="0"/>
                <a:ea typeface="ＭＳ Ｐゴシック" charset="0"/>
              </a:defRPr>
            </a:lvl4pPr>
            <a:lvl5pPr marL="2057400" indent="-228600" eaLnBrk="0" hangingPunct="0">
              <a:defRPr sz="800" b="1">
                <a:solidFill>
                  <a:schemeClr val="bg1"/>
                </a:solidFill>
                <a:latin typeface="Arial" charset="0"/>
                <a:ea typeface="ＭＳ Ｐゴシック" charset="0"/>
              </a:defRPr>
            </a:lvl5pPr>
            <a:lvl6pPr marL="2514600" indent="-228600" eaLnBrk="0" fontAlgn="base" hangingPunct="0">
              <a:spcBef>
                <a:spcPct val="0"/>
              </a:spcBef>
              <a:spcAft>
                <a:spcPct val="0"/>
              </a:spcAft>
              <a:defRPr sz="800" b="1">
                <a:solidFill>
                  <a:schemeClr val="bg1"/>
                </a:solidFill>
                <a:latin typeface="Arial" charset="0"/>
                <a:ea typeface="ＭＳ Ｐゴシック" charset="0"/>
              </a:defRPr>
            </a:lvl6pPr>
            <a:lvl7pPr marL="2971800" indent="-228600" eaLnBrk="0" fontAlgn="base" hangingPunct="0">
              <a:spcBef>
                <a:spcPct val="0"/>
              </a:spcBef>
              <a:spcAft>
                <a:spcPct val="0"/>
              </a:spcAft>
              <a:defRPr sz="800" b="1">
                <a:solidFill>
                  <a:schemeClr val="bg1"/>
                </a:solidFill>
                <a:latin typeface="Arial" charset="0"/>
                <a:ea typeface="ＭＳ Ｐゴシック" charset="0"/>
              </a:defRPr>
            </a:lvl7pPr>
            <a:lvl8pPr marL="3429000" indent="-228600" eaLnBrk="0" fontAlgn="base" hangingPunct="0">
              <a:spcBef>
                <a:spcPct val="0"/>
              </a:spcBef>
              <a:spcAft>
                <a:spcPct val="0"/>
              </a:spcAft>
              <a:defRPr sz="800" b="1">
                <a:solidFill>
                  <a:schemeClr val="bg1"/>
                </a:solidFill>
                <a:latin typeface="Arial" charset="0"/>
                <a:ea typeface="ＭＳ Ｐゴシック" charset="0"/>
              </a:defRPr>
            </a:lvl8pPr>
            <a:lvl9pPr marL="3886200" indent="-228600" eaLnBrk="0" fontAlgn="base" hangingPunct="0">
              <a:spcBef>
                <a:spcPct val="0"/>
              </a:spcBef>
              <a:spcAft>
                <a:spcPct val="0"/>
              </a:spcAft>
              <a:defRPr sz="800" b="1">
                <a:solidFill>
                  <a:schemeClr val="bg1"/>
                </a:solidFill>
                <a:latin typeface="Arial" charset="0"/>
                <a:ea typeface="ＭＳ Ｐゴシック" charset="0"/>
              </a:defRPr>
            </a:lvl9pPr>
          </a:lstStyle>
          <a:p>
            <a:pPr defTabSz="914212">
              <a:defRPr/>
            </a:pPr>
            <a:endParaRPr lang="en-US" sz="2400" b="0" dirty="0" smtClean="0">
              <a:solidFill>
                <a:srgbClr val="000000"/>
              </a:solidFill>
            </a:endParaRPr>
          </a:p>
        </p:txBody>
      </p:sp>
      <p:sp>
        <p:nvSpPr>
          <p:cNvPr id="4098" name="Rectangle 1026"/>
          <p:cNvSpPr>
            <a:spLocks noGrp="1" noChangeArrowheads="1"/>
          </p:cNvSpPr>
          <p:nvPr>
            <p:ph type="ctrTitle"/>
          </p:nvPr>
        </p:nvSpPr>
        <p:spPr>
          <a:xfrm>
            <a:off x="677008" y="1828800"/>
            <a:ext cx="7772400" cy="1143000"/>
          </a:xfrm>
        </p:spPr>
        <p:txBody>
          <a:bodyPr lIns="91421" rIns="91421" anchor="ctr"/>
          <a:lstStyle>
            <a:lvl1pPr>
              <a:defRPr sz="2400" b="1"/>
            </a:lvl1pPr>
          </a:lstStyle>
          <a:p>
            <a:r>
              <a:rPr lang="en-GB" dirty="0"/>
              <a:t>Click to Edit Master Title Style</a:t>
            </a:r>
          </a:p>
        </p:txBody>
      </p:sp>
      <p:sp>
        <p:nvSpPr>
          <p:cNvPr id="4099" name="Rectangle 1027"/>
          <p:cNvSpPr>
            <a:spLocks noGrp="1" noChangeArrowheads="1"/>
          </p:cNvSpPr>
          <p:nvPr>
            <p:ph type="subTitle" idx="1" hasCustomPrompt="1"/>
          </p:nvPr>
        </p:nvSpPr>
        <p:spPr>
          <a:xfrm>
            <a:off x="677008" y="2557046"/>
            <a:ext cx="6400800" cy="369316"/>
          </a:xfrm>
        </p:spPr>
        <p:txBody>
          <a:bodyPr/>
          <a:lstStyle>
            <a:lvl1pPr marL="0" indent="0">
              <a:buNone/>
              <a:defRPr sz="1800" b="1" baseline="0">
                <a:solidFill>
                  <a:srgbClr val="82A1DC"/>
                </a:solidFill>
                <a:latin typeface="+mj-lt"/>
              </a:defRPr>
            </a:lvl1pPr>
          </a:lstStyle>
          <a:p>
            <a:r>
              <a:rPr lang="en-GB" dirty="0"/>
              <a:t>Click to edit Master subtitle style </a:t>
            </a:r>
          </a:p>
        </p:txBody>
      </p:sp>
      <p:sp>
        <p:nvSpPr>
          <p:cNvPr id="5" name="Line 74"/>
          <p:cNvSpPr>
            <a:spLocks noChangeShapeType="1"/>
          </p:cNvSpPr>
          <p:nvPr/>
        </p:nvSpPr>
        <p:spPr bwMode="gray">
          <a:xfrm>
            <a:off x="384177" y="3124200"/>
            <a:ext cx="8455025" cy="0"/>
          </a:xfrm>
          <a:prstGeom prst="line">
            <a:avLst/>
          </a:prstGeom>
          <a:noFill/>
          <a:ln w="12700">
            <a:solidFill>
              <a:schemeClr val="bg2"/>
            </a:solidFill>
            <a:round/>
            <a:headEnd/>
            <a:tailEnd/>
          </a:ln>
          <a:effectLst/>
        </p:spPr>
        <p:txBody>
          <a:bodyPr wrap="none" lIns="91421" tIns="45712" rIns="91421" bIns="45712" anchor="ctr"/>
          <a:lstStyle/>
          <a:p>
            <a:pPr defTabSz="914212">
              <a:defRPr/>
            </a:pPr>
            <a:endParaRPr lang="en-US" sz="800" b="1" dirty="0">
              <a:solidFill>
                <a:srgbClr val="FFFFFF"/>
              </a:solidFill>
              <a:latin typeface="Arial"/>
              <a:ea typeface="ＭＳ Ｐゴシック" charset="0"/>
            </a:endParaRPr>
          </a:p>
        </p:txBody>
      </p:sp>
      <p:sp>
        <p:nvSpPr>
          <p:cNvPr id="3" name="Slide Number Placeholder 2"/>
          <p:cNvSpPr>
            <a:spLocks noGrp="1"/>
          </p:cNvSpPr>
          <p:nvPr>
            <p:ph type="sldNum" sz="quarter" idx="10"/>
          </p:nvPr>
        </p:nvSpPr>
        <p:spPr/>
        <p:txBody>
          <a:bodyPr/>
          <a:lstStyle/>
          <a:p>
            <a:fld id="{34EBE829-BE16-44E2-A16F-0B2AA19421DB}"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544347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4EBE829-BE16-44E2-A16F-0B2AA19421DB}" type="slidenum">
              <a:rPr lang="en-US" smtClean="0">
                <a:solidFill>
                  <a:prstClr val="black"/>
                </a:solidFill>
              </a:rPr>
              <a:pPr/>
              <a:t>‹#›</a:t>
            </a:fld>
            <a:endParaRPr lang="en-US" dirty="0">
              <a:solidFill>
                <a:prstClr val="black"/>
              </a:solidFill>
            </a:endParaRPr>
          </a:p>
        </p:txBody>
      </p:sp>
      <p:sp>
        <p:nvSpPr>
          <p:cNvPr id="3" name="TextBox 2"/>
          <p:cNvSpPr txBox="1"/>
          <p:nvPr/>
        </p:nvSpPr>
        <p:spPr>
          <a:xfrm>
            <a:off x="209559" y="6553202"/>
            <a:ext cx="857243" cy="246205"/>
          </a:xfrm>
          <a:prstGeom prst="rect">
            <a:avLst/>
          </a:prstGeom>
          <a:noFill/>
        </p:spPr>
        <p:txBody>
          <a:bodyPr wrap="square" lIns="91421" tIns="45712" rIns="91421" bIns="45712" rtlCol="0">
            <a:spAutoFit/>
          </a:bodyPr>
          <a:lstStyle/>
          <a:p>
            <a:pPr defTabSz="914212" fontAlgn="auto">
              <a:spcBef>
                <a:spcPts val="0"/>
              </a:spcBef>
              <a:spcAft>
                <a:spcPts val="0"/>
              </a:spcAft>
            </a:pPr>
            <a:r>
              <a:rPr lang="en-US" sz="1000" dirty="0" smtClean="0">
                <a:solidFill>
                  <a:prstClr val="black"/>
                </a:solidFill>
                <a:latin typeface="Arial"/>
              </a:rPr>
              <a:t>Nov-2014</a:t>
            </a:r>
            <a:endParaRPr lang="en-US" sz="2400" dirty="0">
              <a:solidFill>
                <a:prstClr val="black"/>
              </a:solidFill>
              <a:latin typeface="Arial"/>
            </a:endParaRPr>
          </a:p>
        </p:txBody>
      </p:sp>
    </p:spTree>
    <p:extLst>
      <p:ext uri="{BB962C8B-B14F-4D97-AF65-F5344CB8AC3E}">
        <p14:creationId xmlns:p14="http://schemas.microsoft.com/office/powerpoint/2010/main" val="36332433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1800" b="1">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5" name="Slide Number Placeholder 4"/>
          <p:cNvSpPr>
            <a:spLocks noGrp="1"/>
          </p:cNvSpPr>
          <p:nvPr>
            <p:ph type="sldNum" sz="quarter" idx="10"/>
          </p:nvPr>
        </p:nvSpPr>
        <p:spPr/>
        <p:txBody>
          <a:bodyPr/>
          <a:lstStyle/>
          <a:p>
            <a:fld id="{34EBE829-BE16-44E2-A16F-0B2AA19421DB}"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789579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3.xml"/><Relationship Id="rId13" Type="http://schemas.openxmlformats.org/officeDocument/2006/relationships/image" Target="../media/image5.wmf"/><Relationship Id="rId3" Type="http://schemas.openxmlformats.org/officeDocument/2006/relationships/slideLayout" Target="../slideLayouts/slideLayout7.xml"/><Relationship Id="rId7" Type="http://schemas.openxmlformats.org/officeDocument/2006/relationships/tags" Target="../tags/tag2.xml"/><Relationship Id="rId12" Type="http://schemas.openxmlformats.org/officeDocument/2006/relationships/tags" Target="../tags/tag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xml"/><Relationship Id="rId11" Type="http://schemas.openxmlformats.org/officeDocument/2006/relationships/tags" Target="../tags/tag6.xml"/><Relationship Id="rId5" Type="http://schemas.openxmlformats.org/officeDocument/2006/relationships/theme" Target="../theme/theme2.xml"/><Relationship Id="rId10" Type="http://schemas.openxmlformats.org/officeDocument/2006/relationships/tags" Target="../tags/tag5.xml"/><Relationship Id="rId4" Type="http://schemas.openxmlformats.org/officeDocument/2006/relationships/slideLayout" Target="../slideLayouts/slideLayout8.xml"/><Relationship Id="rId9"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83"/>
          <p:cNvSpPr>
            <a:spLocks noGrp="1" noChangeArrowheads="1"/>
          </p:cNvSpPr>
          <p:nvPr>
            <p:ph type="title"/>
          </p:nvPr>
        </p:nvSpPr>
        <p:spPr bwMode="black">
          <a:xfrm>
            <a:off x="346075" y="439738"/>
            <a:ext cx="8477250" cy="3746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title style</a:t>
            </a:r>
          </a:p>
        </p:txBody>
      </p:sp>
      <p:sp>
        <p:nvSpPr>
          <p:cNvPr id="2052" name="Rectangle 84"/>
          <p:cNvSpPr>
            <a:spLocks noGrp="1" noChangeArrowheads="1"/>
          </p:cNvSpPr>
          <p:nvPr>
            <p:ph type="body" idx="1"/>
          </p:nvPr>
        </p:nvSpPr>
        <p:spPr bwMode="black">
          <a:xfrm>
            <a:off x="346075" y="1141413"/>
            <a:ext cx="8475663" cy="4581525"/>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077" name="Line 86"/>
          <p:cNvSpPr>
            <a:spLocks noChangeShapeType="1"/>
          </p:cNvSpPr>
          <p:nvPr/>
        </p:nvSpPr>
        <p:spPr bwMode="gray">
          <a:xfrm>
            <a:off x="344488" y="866775"/>
            <a:ext cx="8455025" cy="0"/>
          </a:xfrm>
          <a:prstGeom prst="line">
            <a:avLst/>
          </a:prstGeom>
          <a:noFill/>
          <a:ln w="12700">
            <a:solidFill>
              <a:schemeClr val="bg2"/>
            </a:solidFill>
            <a:round/>
            <a:headEnd/>
            <a:tailEnd/>
          </a:ln>
        </p:spPr>
        <p:txBody>
          <a:bodyPr wrap="none" anchor="ctr"/>
          <a:lstStyle/>
          <a:p>
            <a:pPr>
              <a:defRPr/>
            </a:pPr>
            <a:endParaRPr lang="en-US" dirty="0">
              <a:latin typeface="Arial" pitchFamily="34" charset="0"/>
            </a:endParaRPr>
          </a:p>
        </p:txBody>
      </p:sp>
      <p:sp>
        <p:nvSpPr>
          <p:cNvPr id="3078" name="Line 89"/>
          <p:cNvSpPr>
            <a:spLocks noChangeShapeType="1"/>
          </p:cNvSpPr>
          <p:nvPr/>
        </p:nvSpPr>
        <p:spPr bwMode="gray">
          <a:xfrm>
            <a:off x="344488" y="404813"/>
            <a:ext cx="8455025" cy="0"/>
          </a:xfrm>
          <a:prstGeom prst="line">
            <a:avLst/>
          </a:prstGeom>
          <a:noFill/>
          <a:ln w="12700">
            <a:solidFill>
              <a:schemeClr val="bg2"/>
            </a:solidFill>
            <a:round/>
            <a:headEnd/>
            <a:tailEnd/>
          </a:ln>
        </p:spPr>
        <p:txBody>
          <a:bodyPr wrap="none" anchor="ctr"/>
          <a:lstStyle/>
          <a:p>
            <a:pPr>
              <a:defRPr/>
            </a:pPr>
            <a:endParaRPr lang="en-US" dirty="0">
              <a:latin typeface="Arial" pitchFamily="34" charset="0"/>
            </a:endParaRPr>
          </a:p>
        </p:txBody>
      </p:sp>
      <p:pic>
        <p:nvPicPr>
          <p:cNvPr id="2055" name="Picture 9" descr="ot.gif"/>
          <p:cNvPicPr>
            <a:picLocks noChangeAspect="1"/>
          </p:cNvPicPr>
          <p:nvPr userDrawn="1"/>
        </p:nvPicPr>
        <p:blipFill>
          <a:blip r:embed="rId6" cstate="print"/>
          <a:srcRect/>
          <a:stretch>
            <a:fillRect/>
          </a:stretch>
        </p:blipFill>
        <p:spPr bwMode="auto">
          <a:xfrm>
            <a:off x="7086600" y="152400"/>
            <a:ext cx="1800225" cy="228600"/>
          </a:xfrm>
          <a:prstGeom prst="rect">
            <a:avLst/>
          </a:prstGeom>
          <a:noFill/>
          <a:ln w="9525">
            <a:noFill/>
            <a:miter lim="800000"/>
            <a:headEnd/>
            <a:tailEnd/>
          </a:ln>
        </p:spPr>
      </p:pic>
      <p:sp>
        <p:nvSpPr>
          <p:cNvPr id="3080" name="Slide Number Placeholder 10"/>
          <p:cNvSpPr>
            <a:spLocks noGrp="1"/>
          </p:cNvSpPr>
          <p:nvPr/>
        </p:nvSpPr>
        <p:spPr bwMode="auto">
          <a:xfrm>
            <a:off x="4400550" y="6583362"/>
            <a:ext cx="346075" cy="274638"/>
          </a:xfrm>
          <a:prstGeom prst="rect">
            <a:avLst/>
          </a:prstGeom>
          <a:noFill/>
          <a:ln w="9525">
            <a:noFill/>
            <a:miter lim="800000"/>
            <a:headEnd/>
            <a:tailEnd/>
          </a:ln>
        </p:spPr>
        <p:txBody>
          <a:bodyPr anchor="ctr" anchorCtr="1"/>
          <a:lstStyle/>
          <a:p>
            <a:pPr>
              <a:defRPr/>
            </a:pPr>
            <a:fld id="{D4DB8740-F05C-4CE3-AFA3-28C016943906}" type="slidenum">
              <a:rPr lang="en-US" sz="900">
                <a:solidFill>
                  <a:schemeClr val="accent1"/>
                </a:solidFill>
                <a:latin typeface="Arial" pitchFamily="34" charset="0"/>
              </a:rPr>
              <a:pPr>
                <a:defRPr/>
              </a:pPr>
              <a:t>‹#›</a:t>
            </a:fld>
            <a:endParaRPr lang="en-US" sz="900" dirty="0">
              <a:solidFill>
                <a:schemeClr val="accent1"/>
              </a:solidFill>
              <a:latin typeface="Arial" pitchFamily="34" charset="0"/>
            </a:endParaRPr>
          </a:p>
        </p:txBody>
      </p:sp>
      <p:pic>
        <p:nvPicPr>
          <p:cNvPr id="10" name="Picture 9" descr="Citi Logo.jpg"/>
          <p:cNvPicPr>
            <a:picLocks noChangeAspect="1"/>
          </p:cNvPicPr>
          <p:nvPr/>
        </p:nvPicPr>
        <p:blipFill>
          <a:blip r:embed="rId7" cstate="print"/>
          <a:stretch>
            <a:fillRect/>
          </a:stretch>
        </p:blipFill>
        <p:spPr>
          <a:xfrm>
            <a:off x="8503490" y="6334125"/>
            <a:ext cx="640509" cy="523874"/>
          </a:xfrm>
          <a:prstGeom prst="rect">
            <a:avLst/>
          </a:prstGeom>
        </p:spPr>
      </p:pic>
      <p:sp>
        <p:nvSpPr>
          <p:cNvPr id="11" name="Text Box 7"/>
          <p:cNvSpPr txBox="1">
            <a:spLocks noChangeArrowheads="1"/>
          </p:cNvSpPr>
          <p:nvPr userDrawn="1"/>
        </p:nvSpPr>
        <p:spPr bwMode="auto">
          <a:xfrm>
            <a:off x="184150" y="6591300"/>
            <a:ext cx="9436100" cy="323850"/>
          </a:xfrm>
          <a:prstGeom prst="rect">
            <a:avLst/>
          </a:prstGeom>
          <a:noFill/>
          <a:ln w="9525" algn="ctr">
            <a:noFill/>
            <a:miter lim="800000"/>
            <a:headEnd/>
            <a:tailEnd/>
          </a:ln>
        </p:spPr>
        <p:txBody>
          <a:bodyPr>
            <a:spAutoFit/>
          </a:bodyPr>
          <a:lstStyle/>
          <a:p>
            <a:r>
              <a:rPr lang="en-US" sz="900" dirty="0">
                <a:solidFill>
                  <a:srgbClr val="002868"/>
                </a:solidFill>
              </a:rPr>
              <a:t>Citi Technology Infrastructure – </a:t>
            </a:r>
            <a:r>
              <a:rPr lang="en-US" sz="900" dirty="0">
                <a:solidFill>
                  <a:srgbClr val="CC0000"/>
                </a:solidFill>
              </a:rPr>
              <a:t>Internal		</a:t>
            </a:r>
            <a:endParaRPr lang="en-US" sz="900" dirty="0">
              <a:solidFill>
                <a:srgbClr val="002868"/>
              </a:solidFill>
            </a:endParaRPr>
          </a:p>
          <a:p>
            <a:endParaRPr lang="en-US" sz="600" dirty="0"/>
          </a:p>
        </p:txBody>
      </p:sp>
    </p:spTree>
  </p:cSld>
  <p:clrMap bg1="lt1" tx1="dk1" bg2="lt2" tx2="dk2" accent1="accent1" accent2="accent2" accent3="accent3" accent4="accent4" accent5="accent5" accent6="accent6" hlink="hlink" folHlink="folHlink"/>
  <p:sldLayoutIdLst>
    <p:sldLayoutId id="2147484893" r:id="rId1"/>
    <p:sldLayoutId id="2147484882" r:id="rId2"/>
    <p:sldLayoutId id="2147484887" r:id="rId3"/>
    <p:sldLayoutId id="2147484894" r:id="rId4"/>
  </p:sldLayoutIdLst>
  <p:hf sldNum="0" hdr="0" ftr="0" dt="0"/>
  <p:txStyles>
    <p:titleStyle>
      <a:lvl1pPr algn="l" rtl="0" eaLnBrk="0" fontAlgn="base" hangingPunct="0">
        <a:spcBef>
          <a:spcPct val="0"/>
        </a:spcBef>
        <a:spcAft>
          <a:spcPct val="0"/>
        </a:spcAft>
        <a:defRPr sz="2400">
          <a:solidFill>
            <a:schemeClr val="tx1"/>
          </a:solidFill>
          <a:latin typeface="+mj-lt"/>
          <a:ea typeface="ＭＳ Ｐゴシック" charset="0"/>
          <a:cs typeface="+mj-cs"/>
        </a:defRPr>
      </a:lvl1pPr>
      <a:lvl2pPr algn="l" rtl="0" eaLnBrk="0" fontAlgn="base" hangingPunct="0">
        <a:spcBef>
          <a:spcPct val="0"/>
        </a:spcBef>
        <a:spcAft>
          <a:spcPct val="0"/>
        </a:spcAft>
        <a:defRPr sz="2400">
          <a:solidFill>
            <a:schemeClr val="tx1"/>
          </a:solidFill>
          <a:latin typeface="Arial" charset="0"/>
          <a:ea typeface="ＭＳ Ｐゴシック" charset="0"/>
        </a:defRPr>
      </a:lvl2pPr>
      <a:lvl3pPr algn="l" rtl="0" eaLnBrk="0" fontAlgn="base" hangingPunct="0">
        <a:spcBef>
          <a:spcPct val="0"/>
        </a:spcBef>
        <a:spcAft>
          <a:spcPct val="0"/>
        </a:spcAft>
        <a:defRPr sz="2400">
          <a:solidFill>
            <a:schemeClr val="tx1"/>
          </a:solidFill>
          <a:latin typeface="Arial" charset="0"/>
          <a:ea typeface="ＭＳ Ｐゴシック" charset="0"/>
        </a:defRPr>
      </a:lvl3pPr>
      <a:lvl4pPr algn="l" rtl="0" eaLnBrk="0" fontAlgn="base" hangingPunct="0">
        <a:spcBef>
          <a:spcPct val="0"/>
        </a:spcBef>
        <a:spcAft>
          <a:spcPct val="0"/>
        </a:spcAft>
        <a:defRPr sz="2400">
          <a:solidFill>
            <a:schemeClr val="tx1"/>
          </a:solidFill>
          <a:latin typeface="Arial" charset="0"/>
          <a:ea typeface="ＭＳ Ｐゴシック" charset="0"/>
        </a:defRPr>
      </a:lvl4pPr>
      <a:lvl5pPr algn="l" rtl="0" eaLnBrk="0" fontAlgn="base" hangingPunct="0">
        <a:spcBef>
          <a:spcPct val="0"/>
        </a:spcBef>
        <a:spcAft>
          <a:spcPct val="0"/>
        </a:spcAft>
        <a:defRPr sz="2400">
          <a:solidFill>
            <a:schemeClr val="tx1"/>
          </a:solidFill>
          <a:latin typeface="Arial" charset="0"/>
          <a:ea typeface="ＭＳ Ｐゴシック" charset="0"/>
        </a:defRPr>
      </a:lvl5pPr>
      <a:lvl6pPr marL="457200" algn="l" rtl="0" eaLnBrk="1" fontAlgn="base" hangingPunct="1">
        <a:spcBef>
          <a:spcPct val="0"/>
        </a:spcBef>
        <a:spcAft>
          <a:spcPct val="0"/>
        </a:spcAft>
        <a:defRPr sz="2400">
          <a:solidFill>
            <a:schemeClr val="tx1"/>
          </a:solidFill>
          <a:latin typeface="Arial" charset="0"/>
        </a:defRPr>
      </a:lvl6pPr>
      <a:lvl7pPr marL="914400" algn="l" rtl="0" eaLnBrk="1" fontAlgn="base" hangingPunct="1">
        <a:spcBef>
          <a:spcPct val="0"/>
        </a:spcBef>
        <a:spcAft>
          <a:spcPct val="0"/>
        </a:spcAft>
        <a:defRPr sz="2400">
          <a:solidFill>
            <a:schemeClr val="tx1"/>
          </a:solidFill>
          <a:latin typeface="Arial" charset="0"/>
        </a:defRPr>
      </a:lvl7pPr>
      <a:lvl8pPr marL="1371600" algn="l" rtl="0" eaLnBrk="1" fontAlgn="base" hangingPunct="1">
        <a:spcBef>
          <a:spcPct val="0"/>
        </a:spcBef>
        <a:spcAft>
          <a:spcPct val="0"/>
        </a:spcAft>
        <a:defRPr sz="2400">
          <a:solidFill>
            <a:schemeClr val="tx1"/>
          </a:solidFill>
          <a:latin typeface="Arial" charset="0"/>
        </a:defRPr>
      </a:lvl8pPr>
      <a:lvl9pPr marL="1828800" algn="l" rtl="0" eaLnBrk="1" fontAlgn="base" hangingPunct="1">
        <a:spcBef>
          <a:spcPct val="0"/>
        </a:spcBef>
        <a:spcAft>
          <a:spcPct val="0"/>
        </a:spcAft>
        <a:defRPr sz="2400">
          <a:solidFill>
            <a:schemeClr val="tx1"/>
          </a:solidFill>
          <a:latin typeface="Arial" charset="0"/>
        </a:defRPr>
      </a:lvl9pPr>
    </p:titleStyle>
    <p:bodyStyle>
      <a:lvl1pPr marL="231775" indent="-231775" algn="l" rtl="0" eaLnBrk="0" fontAlgn="base" hangingPunct="0">
        <a:spcBef>
          <a:spcPct val="0"/>
        </a:spcBef>
        <a:spcAft>
          <a:spcPts val="1000"/>
        </a:spcAft>
        <a:buChar char="•"/>
        <a:defRPr sz="1600">
          <a:solidFill>
            <a:schemeClr val="accent1"/>
          </a:solidFill>
          <a:latin typeface="+mn-lt"/>
          <a:ea typeface="ＭＳ Ｐゴシック" charset="0"/>
          <a:cs typeface="+mn-cs"/>
        </a:defRPr>
      </a:lvl1pPr>
      <a:lvl2pPr marL="457200" indent="-230188" algn="l" rtl="0" eaLnBrk="0" fontAlgn="base" hangingPunct="0">
        <a:spcBef>
          <a:spcPct val="0"/>
        </a:spcBef>
        <a:spcAft>
          <a:spcPts val="1000"/>
        </a:spcAft>
        <a:buFont typeface="Arial" charset="0"/>
        <a:buChar char="–"/>
        <a:defRPr sz="1600">
          <a:solidFill>
            <a:schemeClr val="accent1"/>
          </a:solidFill>
          <a:latin typeface="+mn-lt"/>
          <a:ea typeface="ＭＳ Ｐゴシック" charset="0"/>
        </a:defRPr>
      </a:lvl2pPr>
      <a:lvl3pPr marL="688975" indent="-227013" algn="l" rtl="0" eaLnBrk="0" fontAlgn="base" hangingPunct="0">
        <a:spcBef>
          <a:spcPct val="0"/>
        </a:spcBef>
        <a:spcAft>
          <a:spcPts val="1000"/>
        </a:spcAft>
        <a:buFont typeface="Wingdings" pitchFamily="2" charset="2"/>
        <a:buChar char="§"/>
        <a:defRPr sz="1400">
          <a:solidFill>
            <a:schemeClr val="accent1"/>
          </a:solidFill>
          <a:latin typeface="+mn-lt"/>
          <a:ea typeface="ＭＳ Ｐゴシック" charset="0"/>
        </a:defRPr>
      </a:lvl3pPr>
      <a:lvl4pPr marL="917575" indent="-223838" algn="l" rtl="0" eaLnBrk="0" fontAlgn="base" hangingPunct="0">
        <a:spcBef>
          <a:spcPct val="0"/>
        </a:spcBef>
        <a:spcAft>
          <a:spcPts val="1000"/>
        </a:spcAft>
        <a:buFont typeface="Arial" charset="0"/>
        <a:buChar char="–"/>
        <a:defRPr sz="1200">
          <a:solidFill>
            <a:schemeClr val="accent1"/>
          </a:solidFill>
          <a:latin typeface="+mn-lt"/>
          <a:ea typeface="ＭＳ Ｐゴシック" charset="0"/>
        </a:defRPr>
      </a:lvl4pPr>
      <a:lvl5pPr marL="1146175" indent="-223838" algn="l" rtl="0" eaLnBrk="0" fontAlgn="base" hangingPunct="0">
        <a:spcBef>
          <a:spcPct val="0"/>
        </a:spcBef>
        <a:spcAft>
          <a:spcPts val="1000"/>
        </a:spcAft>
        <a:buFont typeface="Arial" charset="0"/>
        <a:buChar char="•"/>
        <a:defRPr sz="1200">
          <a:solidFill>
            <a:schemeClr val="accent1"/>
          </a:solidFill>
          <a:latin typeface="+mn-lt"/>
          <a:ea typeface="ＭＳ Ｐゴシック"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accent1"/>
          </a:solidFill>
          <a:latin typeface="+mn-lt"/>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accent1"/>
          </a:solidFill>
          <a:latin typeface="+mn-lt"/>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accent1"/>
          </a:solidFill>
          <a:latin typeface="+mn-lt"/>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accent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62025" y="161925"/>
            <a:ext cx="79248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12" rIns="0" bIns="45712" numCol="1" anchor="b" anchorCtr="0" compatLnSpc="1">
            <a:prstTxWarp prst="textNoShape">
              <a:avLst/>
            </a:prstTxWarp>
          </a:bodyPr>
          <a:lstStyle/>
          <a:p>
            <a:pPr lvl="0"/>
            <a:r>
              <a:rPr lang="en-GB" dirty="0"/>
              <a:t>Click to edit title style</a:t>
            </a:r>
          </a:p>
        </p:txBody>
      </p:sp>
      <p:sp>
        <p:nvSpPr>
          <p:cNvPr id="1027" name="Rectangle 9"/>
          <p:cNvSpPr>
            <a:spLocks noGrp="1" noChangeArrowheads="1"/>
          </p:cNvSpPr>
          <p:nvPr>
            <p:ph type="body" idx="1"/>
          </p:nvPr>
        </p:nvSpPr>
        <p:spPr bwMode="auto">
          <a:xfrm>
            <a:off x="584689" y="1428757"/>
            <a:ext cx="7772400" cy="156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21" tIns="45712" rIns="91421" bIns="45712" numCol="1" anchor="t" anchorCtr="0" compatLnSpc="1">
            <a:prstTxWarp prst="textNoShape">
              <a:avLst/>
            </a:prstTxWarp>
            <a:spAutoFit/>
          </a:bodyPr>
          <a:lstStyle/>
          <a:p>
            <a:pPr lvl="0"/>
            <a:r>
              <a:rPr lang="en-GB" dirty="0"/>
              <a:t>First level </a:t>
            </a:r>
          </a:p>
          <a:p>
            <a:pPr lvl="1"/>
            <a:r>
              <a:rPr lang="en-GB" dirty="0"/>
              <a:t>Second level</a:t>
            </a:r>
          </a:p>
          <a:p>
            <a:pPr lvl="2"/>
            <a:r>
              <a:rPr lang="en-GB" dirty="0"/>
              <a:t>Third level</a:t>
            </a:r>
          </a:p>
          <a:p>
            <a:pPr lvl="3"/>
            <a:r>
              <a:rPr lang="en-GB" dirty="0"/>
              <a:t>Fourth level</a:t>
            </a:r>
          </a:p>
          <a:p>
            <a:pPr lvl="4"/>
            <a:r>
              <a:rPr lang="en-GB" dirty="0"/>
              <a:t>Fifth level</a:t>
            </a:r>
          </a:p>
          <a:p>
            <a:pPr lvl="3"/>
            <a:endParaRPr lang="en-GB" dirty="0"/>
          </a:p>
        </p:txBody>
      </p:sp>
      <p:sp>
        <p:nvSpPr>
          <p:cNvPr id="1028" name="Line 29"/>
          <p:cNvSpPr>
            <a:spLocks noChangeShapeType="1"/>
          </p:cNvSpPr>
          <p:nvPr/>
        </p:nvSpPr>
        <p:spPr bwMode="auto">
          <a:xfrm>
            <a:off x="209559" y="773113"/>
            <a:ext cx="8682403" cy="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wrap="none" lIns="89982" tIns="46790" rIns="89982" bIns="46790" anchor="ctr"/>
          <a:lstStyle/>
          <a:p>
            <a:pPr defTabSz="914212"/>
            <a:endParaRPr lang="en-US" sz="800" b="1" dirty="0">
              <a:solidFill>
                <a:srgbClr val="FFFFFF"/>
              </a:solidFill>
              <a:latin typeface="Arial"/>
              <a:ea typeface="ＭＳ Ｐゴシック" charset="0"/>
            </a:endParaRPr>
          </a:p>
        </p:txBody>
      </p:sp>
      <p:sp>
        <p:nvSpPr>
          <p:cNvPr id="1031" name="AcnSubjectTitle_ID_8" hidden="1"/>
          <p:cNvSpPr txBox="1">
            <a:spLocks noChangeArrowheads="1"/>
          </p:cNvSpPr>
          <p:nvPr>
            <p:custDataLst>
              <p:tags r:id="rId6"/>
            </p:custDataLst>
          </p:nvPr>
        </p:nvSpPr>
        <p:spPr bwMode="gray">
          <a:xfrm>
            <a:off x="584689" y="1420815"/>
            <a:ext cx="6447692" cy="246221"/>
          </a:xfrm>
          <a:prstGeom prst="rect">
            <a:avLst/>
          </a:prstGeom>
          <a:noFill/>
          <a:ln>
            <a:noFill/>
          </a:ln>
          <a:extLst/>
        </p:spPr>
        <p:txBody>
          <a:bodyPr lIns="0" tIns="0" rIns="0" bIns="0">
            <a:spAutoFit/>
          </a:bodyPr>
          <a:lstStyle>
            <a:lvl1pPr eaLnBrk="0" hangingPunct="0">
              <a:defRPr sz="800" b="1">
                <a:solidFill>
                  <a:schemeClr val="bg1"/>
                </a:solidFill>
                <a:latin typeface="Arial" charset="0"/>
                <a:ea typeface="ＭＳ Ｐゴシック" charset="0"/>
                <a:cs typeface="ＭＳ Ｐゴシック" charset="0"/>
              </a:defRPr>
            </a:lvl1pPr>
            <a:lvl2pPr marL="742950" indent="-285750" eaLnBrk="0" hangingPunct="0">
              <a:defRPr sz="800" b="1">
                <a:solidFill>
                  <a:schemeClr val="bg1"/>
                </a:solidFill>
                <a:latin typeface="Arial" charset="0"/>
                <a:ea typeface="ＭＳ Ｐゴシック" charset="0"/>
              </a:defRPr>
            </a:lvl2pPr>
            <a:lvl3pPr marL="1143000" indent="-228600" eaLnBrk="0" hangingPunct="0">
              <a:defRPr sz="800" b="1">
                <a:solidFill>
                  <a:schemeClr val="bg1"/>
                </a:solidFill>
                <a:latin typeface="Arial" charset="0"/>
                <a:ea typeface="ＭＳ Ｐゴシック" charset="0"/>
              </a:defRPr>
            </a:lvl3pPr>
            <a:lvl4pPr marL="1600200" indent="-228600" eaLnBrk="0" hangingPunct="0">
              <a:defRPr sz="800" b="1">
                <a:solidFill>
                  <a:schemeClr val="bg1"/>
                </a:solidFill>
                <a:latin typeface="Arial" charset="0"/>
                <a:ea typeface="ＭＳ Ｐゴシック" charset="0"/>
              </a:defRPr>
            </a:lvl4pPr>
            <a:lvl5pPr marL="2057400" indent="-228600" eaLnBrk="0" hangingPunct="0">
              <a:defRPr sz="800" b="1">
                <a:solidFill>
                  <a:schemeClr val="bg1"/>
                </a:solidFill>
                <a:latin typeface="Arial" charset="0"/>
                <a:ea typeface="ＭＳ Ｐゴシック" charset="0"/>
              </a:defRPr>
            </a:lvl5pPr>
            <a:lvl6pPr marL="2514600" indent="-228600" eaLnBrk="0" fontAlgn="base" hangingPunct="0">
              <a:spcBef>
                <a:spcPct val="0"/>
              </a:spcBef>
              <a:spcAft>
                <a:spcPct val="0"/>
              </a:spcAft>
              <a:defRPr sz="800" b="1">
                <a:solidFill>
                  <a:schemeClr val="bg1"/>
                </a:solidFill>
                <a:latin typeface="Arial" charset="0"/>
                <a:ea typeface="ＭＳ Ｐゴシック" charset="0"/>
              </a:defRPr>
            </a:lvl6pPr>
            <a:lvl7pPr marL="2971800" indent="-228600" eaLnBrk="0" fontAlgn="base" hangingPunct="0">
              <a:spcBef>
                <a:spcPct val="0"/>
              </a:spcBef>
              <a:spcAft>
                <a:spcPct val="0"/>
              </a:spcAft>
              <a:defRPr sz="800" b="1">
                <a:solidFill>
                  <a:schemeClr val="bg1"/>
                </a:solidFill>
                <a:latin typeface="Arial" charset="0"/>
                <a:ea typeface="ＭＳ Ｐゴシック" charset="0"/>
              </a:defRPr>
            </a:lvl7pPr>
            <a:lvl8pPr marL="3429000" indent="-228600" eaLnBrk="0" fontAlgn="base" hangingPunct="0">
              <a:spcBef>
                <a:spcPct val="0"/>
              </a:spcBef>
              <a:spcAft>
                <a:spcPct val="0"/>
              </a:spcAft>
              <a:defRPr sz="800" b="1">
                <a:solidFill>
                  <a:schemeClr val="bg1"/>
                </a:solidFill>
                <a:latin typeface="Arial" charset="0"/>
                <a:ea typeface="ＭＳ Ｐゴシック" charset="0"/>
              </a:defRPr>
            </a:lvl8pPr>
            <a:lvl9pPr marL="3886200" indent="-228600" eaLnBrk="0" fontAlgn="base" hangingPunct="0">
              <a:spcBef>
                <a:spcPct val="0"/>
              </a:spcBef>
              <a:spcAft>
                <a:spcPct val="0"/>
              </a:spcAft>
              <a:defRPr sz="800" b="1">
                <a:solidFill>
                  <a:schemeClr val="bg1"/>
                </a:solidFill>
                <a:latin typeface="Arial" charset="0"/>
                <a:ea typeface="ＭＳ Ｐゴシック" charset="0"/>
              </a:defRPr>
            </a:lvl9pPr>
          </a:lstStyle>
          <a:p>
            <a:pPr defTabSz="914212">
              <a:defRPr/>
            </a:pPr>
            <a:r>
              <a:rPr lang="en-GB" sz="1600" dirty="0" smtClean="0">
                <a:solidFill>
                  <a:srgbClr val="000000"/>
                </a:solidFill>
              </a:rPr>
              <a:t>Subject Title</a:t>
            </a:r>
          </a:p>
        </p:txBody>
      </p:sp>
      <p:sp>
        <p:nvSpPr>
          <p:cNvPr id="1032" name="AcnFootnote_ID_9" hidden="1"/>
          <p:cNvSpPr txBox="1">
            <a:spLocks noChangeArrowheads="1"/>
          </p:cNvSpPr>
          <p:nvPr>
            <p:custDataLst>
              <p:tags r:id="rId7"/>
            </p:custDataLst>
          </p:nvPr>
        </p:nvSpPr>
        <p:spPr bwMode="gray">
          <a:xfrm>
            <a:off x="584689" y="6322060"/>
            <a:ext cx="7772400" cy="270843"/>
          </a:xfrm>
          <a:prstGeom prst="rect">
            <a:avLst/>
          </a:prstGeom>
          <a:noFill/>
          <a:ln>
            <a:noFill/>
          </a:ln>
          <a:extLst/>
        </p:spPr>
        <p:txBody>
          <a:bodyPr lIns="0" tIns="0" rIns="0" bIns="0" anchor="b">
            <a:spAutoFit/>
          </a:bodyPr>
          <a:lstStyle>
            <a:lvl1pPr marL="538163" indent="-538163" eaLnBrk="0" hangingPunct="0">
              <a:defRPr sz="800" b="1">
                <a:solidFill>
                  <a:schemeClr val="bg1"/>
                </a:solidFill>
                <a:latin typeface="Arial" charset="0"/>
                <a:ea typeface="ＭＳ Ｐゴシック" charset="0"/>
                <a:cs typeface="ＭＳ Ｐゴシック" charset="0"/>
              </a:defRPr>
            </a:lvl1pPr>
            <a:lvl2pPr marL="742950" indent="-285750" eaLnBrk="0" hangingPunct="0">
              <a:defRPr sz="800" b="1">
                <a:solidFill>
                  <a:schemeClr val="bg1"/>
                </a:solidFill>
                <a:latin typeface="Arial" charset="0"/>
                <a:ea typeface="ＭＳ Ｐゴシック" charset="0"/>
              </a:defRPr>
            </a:lvl2pPr>
            <a:lvl3pPr marL="1143000" indent="-228600" eaLnBrk="0" hangingPunct="0">
              <a:defRPr sz="800" b="1">
                <a:solidFill>
                  <a:schemeClr val="bg1"/>
                </a:solidFill>
                <a:latin typeface="Arial" charset="0"/>
                <a:ea typeface="ＭＳ Ｐゴシック" charset="0"/>
              </a:defRPr>
            </a:lvl3pPr>
            <a:lvl4pPr marL="1600200" indent="-228600" eaLnBrk="0" hangingPunct="0">
              <a:defRPr sz="800" b="1">
                <a:solidFill>
                  <a:schemeClr val="bg1"/>
                </a:solidFill>
                <a:latin typeface="Arial" charset="0"/>
                <a:ea typeface="ＭＳ Ｐゴシック" charset="0"/>
              </a:defRPr>
            </a:lvl4pPr>
            <a:lvl5pPr marL="2057400" indent="-228600" eaLnBrk="0" hangingPunct="0">
              <a:defRPr sz="800" b="1">
                <a:solidFill>
                  <a:schemeClr val="bg1"/>
                </a:solidFill>
                <a:latin typeface="Arial" charset="0"/>
                <a:ea typeface="ＭＳ Ｐゴシック" charset="0"/>
              </a:defRPr>
            </a:lvl5pPr>
            <a:lvl6pPr marL="2514600" indent="-228600" eaLnBrk="0" fontAlgn="base" hangingPunct="0">
              <a:spcBef>
                <a:spcPct val="0"/>
              </a:spcBef>
              <a:spcAft>
                <a:spcPct val="0"/>
              </a:spcAft>
              <a:defRPr sz="800" b="1">
                <a:solidFill>
                  <a:schemeClr val="bg1"/>
                </a:solidFill>
                <a:latin typeface="Arial" charset="0"/>
                <a:ea typeface="ＭＳ Ｐゴシック" charset="0"/>
              </a:defRPr>
            </a:lvl6pPr>
            <a:lvl7pPr marL="2971800" indent="-228600" eaLnBrk="0" fontAlgn="base" hangingPunct="0">
              <a:spcBef>
                <a:spcPct val="0"/>
              </a:spcBef>
              <a:spcAft>
                <a:spcPct val="0"/>
              </a:spcAft>
              <a:defRPr sz="800" b="1">
                <a:solidFill>
                  <a:schemeClr val="bg1"/>
                </a:solidFill>
                <a:latin typeface="Arial" charset="0"/>
                <a:ea typeface="ＭＳ Ｐゴシック" charset="0"/>
              </a:defRPr>
            </a:lvl7pPr>
            <a:lvl8pPr marL="3429000" indent="-228600" eaLnBrk="0" fontAlgn="base" hangingPunct="0">
              <a:spcBef>
                <a:spcPct val="0"/>
              </a:spcBef>
              <a:spcAft>
                <a:spcPct val="0"/>
              </a:spcAft>
              <a:defRPr sz="800" b="1">
                <a:solidFill>
                  <a:schemeClr val="bg1"/>
                </a:solidFill>
                <a:latin typeface="Arial" charset="0"/>
                <a:ea typeface="ＭＳ Ｐゴシック" charset="0"/>
              </a:defRPr>
            </a:lvl8pPr>
            <a:lvl9pPr marL="3886200" indent="-228600" eaLnBrk="0" fontAlgn="base" hangingPunct="0">
              <a:spcBef>
                <a:spcPct val="0"/>
              </a:spcBef>
              <a:spcAft>
                <a:spcPct val="0"/>
              </a:spcAft>
              <a:defRPr sz="800" b="1">
                <a:solidFill>
                  <a:schemeClr val="bg1"/>
                </a:solidFill>
                <a:latin typeface="Arial" charset="0"/>
                <a:ea typeface="ＭＳ Ｐゴシック" charset="0"/>
              </a:defRPr>
            </a:lvl9pPr>
          </a:lstStyle>
          <a:p>
            <a:pPr defTabSz="914212">
              <a:defRPr/>
            </a:pPr>
            <a:r>
              <a:rPr lang="en-GB" b="0" dirty="0" smtClean="0">
                <a:solidFill>
                  <a:srgbClr val="000000"/>
                </a:solidFill>
              </a:rPr>
              <a:t>*	Footnote</a:t>
            </a:r>
          </a:p>
          <a:p>
            <a:pPr defTabSz="914212">
              <a:spcBef>
                <a:spcPct val="20000"/>
              </a:spcBef>
              <a:defRPr/>
            </a:pPr>
            <a:r>
              <a:rPr lang="en-GB" b="0" dirty="0" smtClean="0">
                <a:solidFill>
                  <a:srgbClr val="000000"/>
                </a:solidFill>
              </a:rPr>
              <a:t>Source:	Source</a:t>
            </a:r>
          </a:p>
        </p:txBody>
      </p:sp>
      <p:sp>
        <p:nvSpPr>
          <p:cNvPr id="1033" name="AcnRoadmap_ID_10" hidden="1"/>
          <p:cNvSpPr txBox="1">
            <a:spLocks noChangeArrowheads="1"/>
          </p:cNvSpPr>
          <p:nvPr>
            <p:custDataLst>
              <p:tags r:id="rId8"/>
            </p:custDataLst>
          </p:nvPr>
        </p:nvSpPr>
        <p:spPr bwMode="gray">
          <a:xfrm>
            <a:off x="4658466" y="88900"/>
            <a:ext cx="3698631" cy="184666"/>
          </a:xfrm>
          <a:prstGeom prst="rect">
            <a:avLst/>
          </a:prstGeom>
          <a:noFill/>
          <a:ln>
            <a:noFill/>
          </a:ln>
          <a:extLst/>
        </p:spPr>
        <p:txBody>
          <a:bodyPr lIns="0" tIns="0" rIns="0" bIns="0">
            <a:spAutoFit/>
          </a:bodyPr>
          <a:lstStyle>
            <a:lvl1pPr eaLnBrk="0" hangingPunct="0">
              <a:defRPr sz="800" b="1">
                <a:solidFill>
                  <a:schemeClr val="bg1"/>
                </a:solidFill>
                <a:latin typeface="Arial" charset="0"/>
                <a:ea typeface="ＭＳ Ｐゴシック" charset="0"/>
                <a:cs typeface="ＭＳ Ｐゴシック" charset="0"/>
              </a:defRPr>
            </a:lvl1pPr>
            <a:lvl2pPr marL="742950" indent="-285750" eaLnBrk="0" hangingPunct="0">
              <a:defRPr sz="800" b="1">
                <a:solidFill>
                  <a:schemeClr val="bg1"/>
                </a:solidFill>
                <a:latin typeface="Arial" charset="0"/>
                <a:ea typeface="ＭＳ Ｐゴシック" charset="0"/>
              </a:defRPr>
            </a:lvl2pPr>
            <a:lvl3pPr marL="1143000" indent="-228600" eaLnBrk="0" hangingPunct="0">
              <a:defRPr sz="800" b="1">
                <a:solidFill>
                  <a:schemeClr val="bg1"/>
                </a:solidFill>
                <a:latin typeface="Arial" charset="0"/>
                <a:ea typeface="ＭＳ Ｐゴシック" charset="0"/>
              </a:defRPr>
            </a:lvl3pPr>
            <a:lvl4pPr marL="1600200" indent="-228600" eaLnBrk="0" hangingPunct="0">
              <a:defRPr sz="800" b="1">
                <a:solidFill>
                  <a:schemeClr val="bg1"/>
                </a:solidFill>
                <a:latin typeface="Arial" charset="0"/>
                <a:ea typeface="ＭＳ Ｐゴシック" charset="0"/>
              </a:defRPr>
            </a:lvl4pPr>
            <a:lvl5pPr marL="2057400" indent="-228600" eaLnBrk="0" hangingPunct="0">
              <a:defRPr sz="800" b="1">
                <a:solidFill>
                  <a:schemeClr val="bg1"/>
                </a:solidFill>
                <a:latin typeface="Arial" charset="0"/>
                <a:ea typeface="ＭＳ Ｐゴシック" charset="0"/>
              </a:defRPr>
            </a:lvl5pPr>
            <a:lvl6pPr marL="2514600" indent="-228600" eaLnBrk="0" fontAlgn="base" hangingPunct="0">
              <a:spcBef>
                <a:spcPct val="0"/>
              </a:spcBef>
              <a:spcAft>
                <a:spcPct val="0"/>
              </a:spcAft>
              <a:defRPr sz="800" b="1">
                <a:solidFill>
                  <a:schemeClr val="bg1"/>
                </a:solidFill>
                <a:latin typeface="Arial" charset="0"/>
                <a:ea typeface="ＭＳ Ｐゴシック" charset="0"/>
              </a:defRPr>
            </a:lvl6pPr>
            <a:lvl7pPr marL="2971800" indent="-228600" eaLnBrk="0" fontAlgn="base" hangingPunct="0">
              <a:spcBef>
                <a:spcPct val="0"/>
              </a:spcBef>
              <a:spcAft>
                <a:spcPct val="0"/>
              </a:spcAft>
              <a:defRPr sz="800" b="1">
                <a:solidFill>
                  <a:schemeClr val="bg1"/>
                </a:solidFill>
                <a:latin typeface="Arial" charset="0"/>
                <a:ea typeface="ＭＳ Ｐゴシック" charset="0"/>
              </a:defRPr>
            </a:lvl7pPr>
            <a:lvl8pPr marL="3429000" indent="-228600" eaLnBrk="0" fontAlgn="base" hangingPunct="0">
              <a:spcBef>
                <a:spcPct val="0"/>
              </a:spcBef>
              <a:spcAft>
                <a:spcPct val="0"/>
              </a:spcAft>
              <a:defRPr sz="800" b="1">
                <a:solidFill>
                  <a:schemeClr val="bg1"/>
                </a:solidFill>
                <a:latin typeface="Arial" charset="0"/>
                <a:ea typeface="ＭＳ Ｐゴシック" charset="0"/>
              </a:defRPr>
            </a:lvl8pPr>
            <a:lvl9pPr marL="3886200" indent="-228600" eaLnBrk="0" fontAlgn="base" hangingPunct="0">
              <a:spcBef>
                <a:spcPct val="0"/>
              </a:spcBef>
              <a:spcAft>
                <a:spcPct val="0"/>
              </a:spcAft>
              <a:defRPr sz="800" b="1">
                <a:solidFill>
                  <a:schemeClr val="bg1"/>
                </a:solidFill>
                <a:latin typeface="Arial" charset="0"/>
                <a:ea typeface="ＭＳ Ｐゴシック" charset="0"/>
              </a:defRPr>
            </a:lvl9pPr>
          </a:lstStyle>
          <a:p>
            <a:pPr algn="r" defTabSz="914212">
              <a:defRPr/>
            </a:pPr>
            <a:r>
              <a:rPr lang="en-GB" sz="1200" i="1" dirty="0" smtClean="0">
                <a:solidFill>
                  <a:srgbClr val="000000"/>
                </a:solidFill>
              </a:rPr>
              <a:t>Roadmap</a:t>
            </a:r>
          </a:p>
        </p:txBody>
      </p:sp>
      <p:sp>
        <p:nvSpPr>
          <p:cNvPr id="2" name="AcnStamp_ID_14" hidden="1"/>
          <p:cNvSpPr>
            <a:spLocks noChangeArrowheads="1"/>
          </p:cNvSpPr>
          <p:nvPr>
            <p:custDataLst>
              <p:tags r:id="rId9"/>
            </p:custDataLst>
          </p:nvPr>
        </p:nvSpPr>
        <p:spPr bwMode="gray">
          <a:xfrm>
            <a:off x="8357089" y="1543050"/>
            <a:ext cx="0" cy="0"/>
          </a:xfrm>
          <a:prstGeom prst="leftRightArrow">
            <a:avLst>
              <a:gd name="adj1" fmla="val 0"/>
              <a:gd name="adj2" fmla="val -214748364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25395" rIns="0" bIns="25395">
            <a:spAutoFit/>
          </a:bodyPr>
          <a:lstStyle/>
          <a:p>
            <a:pPr algn="r" defTabSz="914212" eaLnBrk="0" hangingPunct="0"/>
            <a:r>
              <a:rPr lang="en-GB" sz="1400" b="1" dirty="0">
                <a:solidFill>
                  <a:srgbClr val="000000"/>
                </a:solidFill>
                <a:latin typeface="Arial"/>
                <a:ea typeface="ＭＳ Ｐゴシック" charset="0"/>
              </a:rPr>
              <a:t>MASTER STAMP</a:t>
            </a:r>
          </a:p>
        </p:txBody>
      </p:sp>
      <p:cxnSp>
        <p:nvCxnSpPr>
          <p:cNvPr id="1034" name="AcnStpConnector_ID_15" hidden="1"/>
          <p:cNvCxnSpPr>
            <a:cxnSpLocks noChangeShapeType="1"/>
          </p:cNvCxnSpPr>
          <p:nvPr>
            <p:custDataLst>
              <p:tags r:id="rId10"/>
            </p:custDataLst>
          </p:nvPr>
        </p:nvCxnSpPr>
        <p:spPr bwMode="gray">
          <a:xfrm rot="5400000" flipH="1" flipV="1">
            <a:off x="8357028" y="1543126"/>
            <a:ext cx="1588" cy="146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035" name="AcnStpConnector_ID_16" hidden="1"/>
          <p:cNvCxnSpPr>
            <a:cxnSpLocks noChangeShapeType="1"/>
          </p:cNvCxnSpPr>
          <p:nvPr>
            <p:custDataLst>
              <p:tags r:id="rId11"/>
            </p:custDataLst>
          </p:nvPr>
        </p:nvCxnSpPr>
        <p:spPr bwMode="gray">
          <a:xfrm rot="5400000">
            <a:off x="8357028" y="1543126"/>
            <a:ext cx="1588" cy="1465"/>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pic>
        <p:nvPicPr>
          <p:cNvPr id="12" name="Picture 20" descr="Citi"/>
          <p:cNvPicPr>
            <a:picLocks noChangeAspect="1" noChangeArrowheads="1"/>
          </p:cNvPicPr>
          <p:nvPr>
            <p:custDataLst>
              <p:tags r:id="rId12"/>
            </p:custDataLst>
          </p:nvPr>
        </p:nvPicPr>
        <p:blipFill>
          <a:blip r:embed="rId13" cstate="print"/>
          <a:srcRect/>
          <a:stretch>
            <a:fillRect/>
          </a:stretch>
        </p:blipFill>
        <p:spPr bwMode="auto">
          <a:xfrm>
            <a:off x="8532814" y="6424615"/>
            <a:ext cx="534987" cy="357187"/>
          </a:xfrm>
          <a:prstGeom prst="rect">
            <a:avLst/>
          </a:prstGeom>
          <a:noFill/>
          <a:ln w="6350" algn="ctr">
            <a:noFill/>
            <a:miter lim="800000"/>
            <a:headEnd/>
            <a:tailEnd/>
          </a:ln>
        </p:spPr>
      </p:pic>
      <p:sp>
        <p:nvSpPr>
          <p:cNvPr id="3" name="TextBox 2"/>
          <p:cNvSpPr txBox="1"/>
          <p:nvPr/>
        </p:nvSpPr>
        <p:spPr>
          <a:xfrm>
            <a:off x="209559" y="6553202"/>
            <a:ext cx="857243" cy="246205"/>
          </a:xfrm>
          <a:prstGeom prst="rect">
            <a:avLst/>
          </a:prstGeom>
          <a:noFill/>
        </p:spPr>
        <p:txBody>
          <a:bodyPr wrap="square" lIns="91421" tIns="45712" rIns="91421" bIns="45712" rtlCol="0">
            <a:spAutoFit/>
          </a:bodyPr>
          <a:lstStyle/>
          <a:p>
            <a:pPr defTabSz="914212" fontAlgn="auto">
              <a:spcBef>
                <a:spcPts val="0"/>
              </a:spcBef>
              <a:spcAft>
                <a:spcPts val="0"/>
              </a:spcAft>
            </a:pPr>
            <a:r>
              <a:rPr lang="en-US" sz="1000" dirty="0" smtClean="0">
                <a:solidFill>
                  <a:prstClr val="black"/>
                </a:solidFill>
                <a:latin typeface="Arial"/>
              </a:rPr>
              <a:t>Nov-2014</a:t>
            </a:r>
            <a:endParaRPr lang="en-US" sz="2400" dirty="0">
              <a:solidFill>
                <a:prstClr val="black"/>
              </a:solidFill>
              <a:latin typeface="Arial"/>
            </a:endParaRPr>
          </a:p>
        </p:txBody>
      </p:sp>
      <p:sp>
        <p:nvSpPr>
          <p:cNvPr id="14" name="Rectangle 1"/>
          <p:cNvSpPr>
            <a:spLocks noChangeArrowheads="1"/>
          </p:cNvSpPr>
          <p:nvPr/>
        </p:nvSpPr>
        <p:spPr bwMode="auto">
          <a:xfrm>
            <a:off x="209555" y="142875"/>
            <a:ext cx="624254" cy="63023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9982" tIns="46790" rIns="89982" bIns="46790" anchor="ctr"/>
          <a:lstStyle/>
          <a:p>
            <a:pPr algn="ctr" defTabSz="914212" eaLnBrk="0" hangingPunct="0"/>
            <a:r>
              <a:rPr lang="en-US" b="1" dirty="0" smtClean="0">
                <a:solidFill>
                  <a:srgbClr val="FFFFFF"/>
                </a:solidFill>
                <a:latin typeface="Calibri" pitchFamily="34" charset="0"/>
                <a:ea typeface="ＭＳ Ｐゴシック" charset="0"/>
                <a:cs typeface="Arial" charset="0"/>
              </a:rPr>
              <a:t>Nov</a:t>
            </a:r>
            <a:endParaRPr lang="en-US" b="1" dirty="0">
              <a:solidFill>
                <a:srgbClr val="FFFFFF"/>
              </a:solidFill>
              <a:latin typeface="Calibri" pitchFamily="34" charset="0"/>
              <a:ea typeface="ＭＳ Ｐゴシック" charset="0"/>
              <a:cs typeface="Arial" charset="0"/>
            </a:endParaRPr>
          </a:p>
        </p:txBody>
      </p:sp>
      <p:sp>
        <p:nvSpPr>
          <p:cNvPr id="7" name="Slide Number Placeholder 6"/>
          <p:cNvSpPr>
            <a:spLocks noGrp="1"/>
          </p:cNvSpPr>
          <p:nvPr>
            <p:ph type="sldNum" sz="quarter" idx="4"/>
          </p:nvPr>
        </p:nvSpPr>
        <p:spPr>
          <a:xfrm>
            <a:off x="3505200" y="6356350"/>
            <a:ext cx="2133600" cy="365125"/>
          </a:xfrm>
          <a:prstGeom prst="rect">
            <a:avLst/>
          </a:prstGeom>
        </p:spPr>
        <p:txBody>
          <a:bodyPr vert="horz" lIns="91440" tIns="45720" rIns="91440" bIns="45720" rtlCol="0" anchor="ctr"/>
          <a:lstStyle>
            <a:lvl1pPr algn="ctr">
              <a:defRPr sz="800">
                <a:solidFill>
                  <a:schemeClr val="tx1"/>
                </a:solidFill>
              </a:defRPr>
            </a:lvl1pPr>
          </a:lstStyle>
          <a:p>
            <a:pPr defTabSz="914212" fontAlgn="auto">
              <a:spcBef>
                <a:spcPts val="0"/>
              </a:spcBef>
              <a:spcAft>
                <a:spcPts val="0"/>
              </a:spcAft>
            </a:pPr>
            <a:fld id="{34EBE829-BE16-44E2-A16F-0B2AA19421DB}" type="slidenum">
              <a:rPr lang="en-US" smtClean="0">
                <a:solidFill>
                  <a:prstClr val="black"/>
                </a:solidFill>
                <a:latin typeface="Arial"/>
              </a:rPr>
              <a:pPr defTabSz="914212" fontAlgn="auto">
                <a:spcBef>
                  <a:spcPts val="0"/>
                </a:spcBef>
                <a:spcAft>
                  <a:spcPts val="0"/>
                </a:spcAft>
              </a:pPr>
              <a:t>‹#›</a:t>
            </a:fld>
            <a:endParaRPr lang="en-US" dirty="0">
              <a:solidFill>
                <a:prstClr val="black"/>
              </a:solidFill>
              <a:latin typeface="Arial"/>
            </a:endParaRPr>
          </a:p>
        </p:txBody>
      </p:sp>
    </p:spTree>
    <p:extLst>
      <p:ext uri="{BB962C8B-B14F-4D97-AF65-F5344CB8AC3E}">
        <p14:creationId xmlns:p14="http://schemas.microsoft.com/office/powerpoint/2010/main" val="3479777429"/>
      </p:ext>
    </p:extLst>
  </p:cSld>
  <p:clrMap bg1="lt1" tx1="dk1" bg2="lt2" tx2="dk2" accent1="accent1" accent2="accent2" accent3="accent3" accent4="accent4" accent5="accent5" accent6="accent6" hlink="hlink" folHlink="folHlink"/>
  <p:sldLayoutIdLst>
    <p:sldLayoutId id="2147484897" r:id="rId1"/>
    <p:sldLayoutId id="2147484898" r:id="rId2"/>
    <p:sldLayoutId id="2147484899" r:id="rId3"/>
    <p:sldLayoutId id="2147484900" r:id="rId4"/>
  </p:sldLayoutIdLst>
  <p:timing>
    <p:tnLst>
      <p:par>
        <p:cTn id="1" dur="indefinite" restart="never" nodeType="tmRoot"/>
      </p:par>
    </p:tnLst>
  </p:timing>
  <p:hf hdr="0" ftr="0" dt="0"/>
  <p:txStyles>
    <p:titleStyle>
      <a:lvl1pPr algn="l" rtl="0" eaLnBrk="0" fontAlgn="base" hangingPunct="0">
        <a:lnSpc>
          <a:spcPct val="90000"/>
        </a:lnSpc>
        <a:spcBef>
          <a:spcPct val="0"/>
        </a:spcBef>
        <a:spcAft>
          <a:spcPct val="0"/>
        </a:spcAft>
        <a:defRPr sz="1800" b="1">
          <a:solidFill>
            <a:schemeClr val="tx2"/>
          </a:solidFill>
          <a:latin typeface="Calibri" panose="020F0502020204030204" pitchFamily="34" charset="0"/>
          <a:ea typeface="ＭＳ Ｐゴシック" charset="0"/>
          <a:cs typeface="Calibri" panose="020F0502020204030204" pitchFamily="34" charset="0"/>
        </a:defRPr>
      </a:lvl1pPr>
      <a:lvl2pPr algn="l" rtl="0" eaLnBrk="0" fontAlgn="base" hangingPunct="0">
        <a:lnSpc>
          <a:spcPct val="90000"/>
        </a:lnSpc>
        <a:spcBef>
          <a:spcPct val="0"/>
        </a:spcBef>
        <a:spcAft>
          <a:spcPct val="0"/>
        </a:spcAft>
        <a:defRPr sz="2000">
          <a:solidFill>
            <a:schemeClr val="tx2"/>
          </a:solidFill>
          <a:latin typeface="Arial" charset="0"/>
          <a:ea typeface="ＭＳ Ｐゴシック" charset="0"/>
          <a:cs typeface="ＭＳ Ｐゴシック" charset="0"/>
        </a:defRPr>
      </a:lvl2pPr>
      <a:lvl3pPr algn="l" rtl="0" eaLnBrk="0" fontAlgn="base" hangingPunct="0">
        <a:lnSpc>
          <a:spcPct val="90000"/>
        </a:lnSpc>
        <a:spcBef>
          <a:spcPct val="0"/>
        </a:spcBef>
        <a:spcAft>
          <a:spcPct val="0"/>
        </a:spcAft>
        <a:defRPr sz="2000">
          <a:solidFill>
            <a:schemeClr val="tx2"/>
          </a:solidFill>
          <a:latin typeface="Arial" charset="0"/>
          <a:ea typeface="ＭＳ Ｐゴシック" charset="0"/>
          <a:cs typeface="ＭＳ Ｐゴシック" charset="0"/>
        </a:defRPr>
      </a:lvl3pPr>
      <a:lvl4pPr algn="l" rtl="0" eaLnBrk="0" fontAlgn="base" hangingPunct="0">
        <a:lnSpc>
          <a:spcPct val="90000"/>
        </a:lnSpc>
        <a:spcBef>
          <a:spcPct val="0"/>
        </a:spcBef>
        <a:spcAft>
          <a:spcPct val="0"/>
        </a:spcAft>
        <a:defRPr sz="2000">
          <a:solidFill>
            <a:schemeClr val="tx2"/>
          </a:solidFill>
          <a:latin typeface="Arial" charset="0"/>
          <a:ea typeface="ＭＳ Ｐゴシック" charset="0"/>
          <a:cs typeface="ＭＳ Ｐゴシック" charset="0"/>
        </a:defRPr>
      </a:lvl4pPr>
      <a:lvl5pPr algn="l" rtl="0" eaLnBrk="0" fontAlgn="base" hangingPunct="0">
        <a:lnSpc>
          <a:spcPct val="90000"/>
        </a:lnSpc>
        <a:spcBef>
          <a:spcPct val="0"/>
        </a:spcBef>
        <a:spcAft>
          <a:spcPct val="0"/>
        </a:spcAft>
        <a:defRPr sz="2000">
          <a:solidFill>
            <a:schemeClr val="tx2"/>
          </a:solidFill>
          <a:latin typeface="Arial" charset="0"/>
          <a:ea typeface="ＭＳ Ｐゴシック" charset="0"/>
          <a:cs typeface="ＭＳ Ｐゴシック" charset="0"/>
        </a:defRPr>
      </a:lvl5pPr>
      <a:lvl6pPr marL="457106" algn="l" rtl="0" eaLnBrk="0" fontAlgn="base" hangingPunct="0">
        <a:lnSpc>
          <a:spcPct val="90000"/>
        </a:lnSpc>
        <a:spcBef>
          <a:spcPct val="0"/>
        </a:spcBef>
        <a:spcAft>
          <a:spcPct val="0"/>
        </a:spcAft>
        <a:defRPr sz="2000">
          <a:solidFill>
            <a:schemeClr val="tx2"/>
          </a:solidFill>
          <a:latin typeface="Arial" charset="0"/>
        </a:defRPr>
      </a:lvl6pPr>
      <a:lvl7pPr marL="914212" algn="l" rtl="0" eaLnBrk="0" fontAlgn="base" hangingPunct="0">
        <a:lnSpc>
          <a:spcPct val="90000"/>
        </a:lnSpc>
        <a:spcBef>
          <a:spcPct val="0"/>
        </a:spcBef>
        <a:spcAft>
          <a:spcPct val="0"/>
        </a:spcAft>
        <a:defRPr sz="2000">
          <a:solidFill>
            <a:schemeClr val="tx2"/>
          </a:solidFill>
          <a:latin typeface="Arial" charset="0"/>
        </a:defRPr>
      </a:lvl7pPr>
      <a:lvl8pPr marL="1371318" algn="l" rtl="0" eaLnBrk="0" fontAlgn="base" hangingPunct="0">
        <a:lnSpc>
          <a:spcPct val="90000"/>
        </a:lnSpc>
        <a:spcBef>
          <a:spcPct val="0"/>
        </a:spcBef>
        <a:spcAft>
          <a:spcPct val="0"/>
        </a:spcAft>
        <a:defRPr sz="2000">
          <a:solidFill>
            <a:schemeClr val="tx2"/>
          </a:solidFill>
          <a:latin typeface="Arial" charset="0"/>
        </a:defRPr>
      </a:lvl8pPr>
      <a:lvl9pPr marL="1828424" algn="l" rtl="0" eaLnBrk="0" fontAlgn="base" hangingPunct="0">
        <a:lnSpc>
          <a:spcPct val="90000"/>
        </a:lnSpc>
        <a:spcBef>
          <a:spcPct val="0"/>
        </a:spcBef>
        <a:spcAft>
          <a:spcPct val="0"/>
        </a:spcAft>
        <a:defRPr sz="2000">
          <a:solidFill>
            <a:schemeClr val="tx2"/>
          </a:solidFill>
          <a:latin typeface="Arial" charset="0"/>
        </a:defRPr>
      </a:lvl9pPr>
    </p:titleStyle>
    <p:bodyStyle>
      <a:lvl1pPr marL="223792" indent="-223792" algn="l" rtl="0" eaLnBrk="0" fontAlgn="base" hangingPunct="0">
        <a:spcBef>
          <a:spcPct val="40000"/>
        </a:spcBef>
        <a:spcAft>
          <a:spcPct val="0"/>
        </a:spcAft>
        <a:buSzPct val="125000"/>
        <a:buChar char="•"/>
        <a:defRPr sz="1200">
          <a:solidFill>
            <a:schemeClr val="tx1"/>
          </a:solidFill>
          <a:latin typeface="+mn-lt"/>
          <a:ea typeface="ＭＳ Ｐゴシック" charset="0"/>
          <a:cs typeface="ＭＳ Ｐゴシック" charset="0"/>
        </a:defRPr>
      </a:lvl1pPr>
      <a:lvl2pPr marL="474565" indent="-136497" algn="l" rtl="0" eaLnBrk="0" fontAlgn="base" hangingPunct="0">
        <a:spcBef>
          <a:spcPct val="40000"/>
        </a:spcBef>
        <a:spcAft>
          <a:spcPct val="0"/>
        </a:spcAft>
        <a:buChar char="–"/>
        <a:defRPr sz="1200">
          <a:solidFill>
            <a:schemeClr val="tx1"/>
          </a:solidFill>
          <a:latin typeface="+mn-lt"/>
          <a:ea typeface="ＭＳ Ｐゴシック" charset="0"/>
        </a:defRPr>
      </a:lvl2pPr>
      <a:lvl3pPr marL="847551" indent="-220618" algn="l" rtl="0" eaLnBrk="0" fontAlgn="base" hangingPunct="0">
        <a:spcBef>
          <a:spcPct val="40000"/>
        </a:spcBef>
        <a:spcAft>
          <a:spcPct val="0"/>
        </a:spcAft>
        <a:buSzPct val="85000"/>
        <a:buFont typeface="Wingdings" charset="0"/>
        <a:buChar char="Ø"/>
        <a:defRPr sz="1200">
          <a:solidFill>
            <a:schemeClr val="tx1"/>
          </a:solidFill>
          <a:latin typeface="+mn-lt"/>
          <a:ea typeface="ＭＳ Ｐゴシック" charset="0"/>
        </a:defRPr>
      </a:lvl3pPr>
      <a:lvl4pPr marL="1117370" indent="-155543" algn="l" rtl="0" eaLnBrk="0" fontAlgn="base" hangingPunct="0">
        <a:spcBef>
          <a:spcPct val="40000"/>
        </a:spcBef>
        <a:spcAft>
          <a:spcPct val="0"/>
        </a:spcAft>
        <a:buChar char="–"/>
        <a:defRPr sz="1200">
          <a:solidFill>
            <a:schemeClr val="tx1"/>
          </a:solidFill>
          <a:latin typeface="+mn-lt"/>
          <a:ea typeface="ＭＳ Ｐゴシック" charset="0"/>
        </a:defRPr>
      </a:lvl4pPr>
      <a:lvl5pPr marL="1393539" indent="-161892" algn="l" rtl="0" eaLnBrk="0" fontAlgn="base" hangingPunct="0">
        <a:spcBef>
          <a:spcPct val="40000"/>
        </a:spcBef>
        <a:spcAft>
          <a:spcPct val="0"/>
        </a:spcAft>
        <a:buChar char="•"/>
        <a:defRPr sz="1200">
          <a:solidFill>
            <a:schemeClr val="tx1"/>
          </a:solidFill>
          <a:latin typeface="+mn-lt"/>
          <a:ea typeface="ＭＳ Ｐゴシック" charset="0"/>
        </a:defRPr>
      </a:lvl5pPr>
      <a:lvl6pPr marL="1850645" indent="-161892" algn="l" rtl="0" eaLnBrk="0" fontAlgn="base" hangingPunct="0">
        <a:spcBef>
          <a:spcPct val="40000"/>
        </a:spcBef>
        <a:spcAft>
          <a:spcPct val="0"/>
        </a:spcAft>
        <a:buChar char="•"/>
        <a:defRPr sz="1200">
          <a:solidFill>
            <a:schemeClr val="tx1"/>
          </a:solidFill>
          <a:latin typeface="+mn-lt"/>
        </a:defRPr>
      </a:lvl6pPr>
      <a:lvl7pPr marL="2307751" indent="-161892" algn="l" rtl="0" eaLnBrk="0" fontAlgn="base" hangingPunct="0">
        <a:spcBef>
          <a:spcPct val="40000"/>
        </a:spcBef>
        <a:spcAft>
          <a:spcPct val="0"/>
        </a:spcAft>
        <a:buChar char="•"/>
        <a:defRPr sz="1200">
          <a:solidFill>
            <a:schemeClr val="tx1"/>
          </a:solidFill>
          <a:latin typeface="+mn-lt"/>
        </a:defRPr>
      </a:lvl7pPr>
      <a:lvl8pPr marL="2764857" indent="-161892" algn="l" rtl="0" eaLnBrk="0" fontAlgn="base" hangingPunct="0">
        <a:spcBef>
          <a:spcPct val="40000"/>
        </a:spcBef>
        <a:spcAft>
          <a:spcPct val="0"/>
        </a:spcAft>
        <a:buChar char="•"/>
        <a:defRPr sz="1200">
          <a:solidFill>
            <a:schemeClr val="tx1"/>
          </a:solidFill>
          <a:latin typeface="+mn-lt"/>
        </a:defRPr>
      </a:lvl8pPr>
      <a:lvl9pPr marL="3221963" indent="-161892" algn="l" rtl="0" eaLnBrk="0" fontAlgn="base" hangingPunct="0">
        <a:spcBef>
          <a:spcPct val="40000"/>
        </a:spcBef>
        <a:spcAft>
          <a:spcPct val="0"/>
        </a:spcAft>
        <a:buChar char="•"/>
        <a:defRPr sz="1200">
          <a:solidFill>
            <a:schemeClr val="tx1"/>
          </a:solidFill>
          <a:latin typeface="+mn-lt"/>
        </a:defRPr>
      </a:lvl9pPr>
    </p:bodyStyle>
    <p:otherStyle>
      <a:defPPr>
        <a:defRPr lang="en-US"/>
      </a:defPPr>
      <a:lvl1pPr marL="0" algn="l" defTabSz="914212" rtl="0" eaLnBrk="1" latinLnBrk="0" hangingPunct="1">
        <a:defRPr sz="1800" kern="1200">
          <a:solidFill>
            <a:schemeClr val="tx1"/>
          </a:solidFill>
          <a:latin typeface="+mn-lt"/>
          <a:ea typeface="+mn-ea"/>
          <a:cs typeface="+mn-cs"/>
        </a:defRPr>
      </a:lvl1pPr>
      <a:lvl2pPr marL="457106" algn="l" defTabSz="914212" rtl="0" eaLnBrk="1" latinLnBrk="0" hangingPunct="1">
        <a:defRPr sz="1800" kern="1200">
          <a:solidFill>
            <a:schemeClr val="tx1"/>
          </a:solidFill>
          <a:latin typeface="+mn-lt"/>
          <a:ea typeface="+mn-ea"/>
          <a:cs typeface="+mn-cs"/>
        </a:defRPr>
      </a:lvl2pPr>
      <a:lvl3pPr marL="914212" algn="l" defTabSz="914212" rtl="0" eaLnBrk="1" latinLnBrk="0" hangingPunct="1">
        <a:defRPr sz="1800" kern="1200">
          <a:solidFill>
            <a:schemeClr val="tx1"/>
          </a:solidFill>
          <a:latin typeface="+mn-lt"/>
          <a:ea typeface="+mn-ea"/>
          <a:cs typeface="+mn-cs"/>
        </a:defRPr>
      </a:lvl3pPr>
      <a:lvl4pPr marL="1371318" algn="l" defTabSz="914212" rtl="0" eaLnBrk="1" latinLnBrk="0" hangingPunct="1">
        <a:defRPr sz="1800" kern="1200">
          <a:solidFill>
            <a:schemeClr val="tx1"/>
          </a:solidFill>
          <a:latin typeface="+mn-lt"/>
          <a:ea typeface="+mn-ea"/>
          <a:cs typeface="+mn-cs"/>
        </a:defRPr>
      </a:lvl4pPr>
      <a:lvl5pPr marL="1828424" algn="l" defTabSz="914212" rtl="0" eaLnBrk="1" latinLnBrk="0" hangingPunct="1">
        <a:defRPr sz="1800" kern="1200">
          <a:solidFill>
            <a:schemeClr val="tx1"/>
          </a:solidFill>
          <a:latin typeface="+mn-lt"/>
          <a:ea typeface="+mn-ea"/>
          <a:cs typeface="+mn-cs"/>
        </a:defRPr>
      </a:lvl5pPr>
      <a:lvl6pPr marL="2285531" algn="l" defTabSz="914212" rtl="0" eaLnBrk="1" latinLnBrk="0" hangingPunct="1">
        <a:defRPr sz="1800" kern="1200">
          <a:solidFill>
            <a:schemeClr val="tx1"/>
          </a:solidFill>
          <a:latin typeface="+mn-lt"/>
          <a:ea typeface="+mn-ea"/>
          <a:cs typeface="+mn-cs"/>
        </a:defRPr>
      </a:lvl6pPr>
      <a:lvl7pPr marL="2742637" algn="l" defTabSz="914212" rtl="0" eaLnBrk="1" latinLnBrk="0" hangingPunct="1">
        <a:defRPr sz="1800" kern="1200">
          <a:solidFill>
            <a:schemeClr val="tx1"/>
          </a:solidFill>
          <a:latin typeface="+mn-lt"/>
          <a:ea typeface="+mn-ea"/>
          <a:cs typeface="+mn-cs"/>
        </a:defRPr>
      </a:lvl7pPr>
      <a:lvl8pPr marL="3199744" algn="l" defTabSz="914212" rtl="0" eaLnBrk="1" latinLnBrk="0" hangingPunct="1">
        <a:defRPr sz="1800" kern="1200">
          <a:solidFill>
            <a:schemeClr val="tx1"/>
          </a:solidFill>
          <a:latin typeface="+mn-lt"/>
          <a:ea typeface="+mn-ea"/>
          <a:cs typeface="+mn-cs"/>
        </a:defRPr>
      </a:lvl8pPr>
      <a:lvl9pPr marL="3656850" algn="l" defTabSz="91421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1.xml"/><Relationship Id="rId7" Type="http://schemas.openxmlformats.org/officeDocument/2006/relationships/image" Target="../media/image9.png"/><Relationship Id="rId12" Type="http://schemas.openxmlformats.org/officeDocument/2006/relationships/image" Target="../media/image14.jpe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notesSlide" Target="../notesSlides/notesSlide8.xml"/><Relationship Id="rId10" Type="http://schemas.openxmlformats.org/officeDocument/2006/relationships/image" Target="../media/image12.jpeg"/><Relationship Id="rId4" Type="http://schemas.openxmlformats.org/officeDocument/2006/relationships/slideLayout" Target="../slideLayouts/slideLayout4.xml"/><Relationship Id="rId9"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346075" y="2014538"/>
            <a:ext cx="8115300" cy="517525"/>
          </a:xfrm>
        </p:spPr>
        <p:txBody>
          <a:bodyPr/>
          <a:lstStyle/>
          <a:p>
            <a:pPr eaLnBrk="1" hangingPunct="1"/>
            <a:r>
              <a:rPr lang="en-US" sz="3200" b="1" dirty="0" smtClean="0">
                <a:ea typeface="ＭＳ Ｐゴシック" pitchFamily="34" charset="-128"/>
              </a:rPr>
              <a:t>ICG Storage Service Review</a:t>
            </a:r>
            <a:br>
              <a:rPr lang="en-US" sz="3200" b="1" dirty="0" smtClean="0">
                <a:ea typeface="ＭＳ Ｐゴシック" pitchFamily="34" charset="-128"/>
              </a:rPr>
            </a:br>
            <a:endParaRPr lang="en-US" sz="3200" b="1" dirty="0" smtClean="0">
              <a:ea typeface="ＭＳ Ｐゴシック" pitchFamily="34" charset="-128"/>
            </a:endParaRPr>
          </a:p>
        </p:txBody>
      </p:sp>
      <p:sp>
        <p:nvSpPr>
          <p:cNvPr id="5123" name="Rectangle 6"/>
          <p:cNvSpPr>
            <a:spLocks noGrp="1" noChangeArrowheads="1"/>
          </p:cNvSpPr>
          <p:nvPr>
            <p:ph type="subTitle" sz="quarter" idx="1"/>
          </p:nvPr>
        </p:nvSpPr>
        <p:spPr>
          <a:xfrm>
            <a:off x="445756" y="5262932"/>
            <a:ext cx="6116638" cy="1350962"/>
          </a:xfrm>
        </p:spPr>
        <p:txBody>
          <a:bodyPr/>
          <a:lstStyle/>
          <a:p>
            <a:pPr eaLnBrk="1" hangingPunct="1"/>
            <a:r>
              <a:rPr lang="en-US" sz="2000" dirty="0" smtClean="0">
                <a:ea typeface="ＭＳ Ｐゴシック" pitchFamily="34" charset="-128"/>
              </a:rPr>
              <a:t>January 7, 2015</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346075" y="2014538"/>
            <a:ext cx="8115300" cy="517525"/>
          </a:xfrm>
        </p:spPr>
        <p:txBody>
          <a:bodyPr/>
          <a:lstStyle/>
          <a:p>
            <a:pPr algn="ctr" eaLnBrk="1" hangingPunct="1"/>
            <a:r>
              <a:rPr lang="en-US" sz="3200" b="1" dirty="0" smtClean="0">
                <a:ea typeface="ＭＳ Ｐゴシック" pitchFamily="34" charset="-128"/>
              </a:rPr>
              <a:t>ServiceNow </a:t>
            </a:r>
            <a:br>
              <a:rPr lang="en-US" sz="3200" b="1" dirty="0" smtClean="0">
                <a:ea typeface="ＭＳ Ｐゴシック" pitchFamily="34" charset="-128"/>
              </a:rPr>
            </a:br>
            <a:endParaRPr lang="en-US" sz="3200" b="1" dirty="0" smtClean="0">
              <a:ea typeface="ＭＳ Ｐゴシック" pitchFamily="34" charset="-128"/>
            </a:endParaRPr>
          </a:p>
        </p:txBody>
      </p:sp>
      <p:sp>
        <p:nvSpPr>
          <p:cNvPr id="2" name="Subtitle 1"/>
          <p:cNvSpPr>
            <a:spLocks noGrp="1"/>
          </p:cNvSpPr>
          <p:nvPr>
            <p:ph type="subTitle" sz="quarter" idx="1"/>
          </p:nvPr>
        </p:nvSpPr>
        <p:spPr/>
        <p:txBody>
          <a:bodyPr/>
          <a:lstStyle/>
          <a:p>
            <a:r>
              <a:rPr lang="en-US" dirty="0" smtClean="0"/>
              <a:t>  </a:t>
            </a:r>
            <a:endParaRPr lang="en-US" dirty="0"/>
          </a:p>
        </p:txBody>
      </p:sp>
    </p:spTree>
    <p:extLst>
      <p:ext uri="{BB962C8B-B14F-4D97-AF65-F5344CB8AC3E}">
        <p14:creationId xmlns:p14="http://schemas.microsoft.com/office/powerpoint/2010/main" val="326223265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dirty="0" smtClean="0"/>
              <a:t>ServiceNow Update</a:t>
            </a:r>
            <a:endParaRPr lang="en-US" dirty="0"/>
          </a:p>
        </p:txBody>
      </p:sp>
      <p:sp>
        <p:nvSpPr>
          <p:cNvPr id="5" name="Text Box 6"/>
          <p:cNvSpPr txBox="1">
            <a:spLocks noChangeArrowheads="1"/>
          </p:cNvSpPr>
          <p:nvPr/>
        </p:nvSpPr>
        <p:spPr bwMode="auto">
          <a:xfrm>
            <a:off x="181572" y="1202664"/>
            <a:ext cx="8440615" cy="1308050"/>
          </a:xfrm>
          <a:prstGeom prst="rect">
            <a:avLst/>
          </a:prstGeom>
          <a:noFill/>
          <a:ln w="6350">
            <a:noFill/>
            <a:miter lim="800000"/>
            <a:headEnd/>
            <a:tailEnd/>
          </a:ln>
        </p:spPr>
        <p:txBody>
          <a:bodyPr lIns="45720" rIns="45720">
            <a:spAutoFit/>
          </a:bodyPr>
          <a:lstStyle/>
          <a:p>
            <a:pPr lvl="1" indent="-230188" eaLnBrk="0" hangingPunct="0">
              <a:spcBef>
                <a:spcPct val="30000"/>
              </a:spcBef>
              <a:buClr>
                <a:srgbClr val="C00000"/>
              </a:buClr>
              <a:buFontTx/>
              <a:buChar char="•"/>
            </a:pPr>
            <a:endParaRPr lang="en-US" sz="1400" dirty="0">
              <a:solidFill>
                <a:schemeClr val="accent3">
                  <a:lumMod val="50000"/>
                </a:schemeClr>
              </a:solidFill>
            </a:endParaRPr>
          </a:p>
          <a:p>
            <a:pPr lvl="1" indent="-230188" eaLnBrk="0" hangingPunct="0">
              <a:spcBef>
                <a:spcPct val="30000"/>
              </a:spcBef>
              <a:buClr>
                <a:srgbClr val="C00000"/>
              </a:buClr>
              <a:buFontTx/>
              <a:buChar char="•"/>
            </a:pPr>
            <a:endParaRPr lang="en-US" sz="1400" dirty="0">
              <a:solidFill>
                <a:schemeClr val="accent3">
                  <a:lumMod val="50000"/>
                </a:schemeClr>
              </a:solidFill>
            </a:endParaRPr>
          </a:p>
          <a:p>
            <a:pPr lvl="1" indent="-230188" eaLnBrk="0" hangingPunct="0">
              <a:spcBef>
                <a:spcPct val="30000"/>
              </a:spcBef>
              <a:buClr>
                <a:srgbClr val="C00000"/>
              </a:buClr>
              <a:buFontTx/>
              <a:buChar char="•"/>
            </a:pPr>
            <a:endParaRPr lang="en-US" sz="1400" dirty="0" smtClean="0">
              <a:solidFill>
                <a:schemeClr val="accent3">
                  <a:lumMod val="50000"/>
                </a:schemeClr>
              </a:solidFill>
            </a:endParaRPr>
          </a:p>
          <a:p>
            <a:pPr lvl="1" indent="-230188" eaLnBrk="0" hangingPunct="0">
              <a:spcBef>
                <a:spcPct val="30000"/>
              </a:spcBef>
              <a:buClr>
                <a:srgbClr val="C00000"/>
              </a:buClr>
              <a:buFontTx/>
              <a:buChar char="•"/>
            </a:pPr>
            <a:endParaRPr lang="en-GB" sz="1400" dirty="0" smtClean="0">
              <a:solidFill>
                <a:schemeClr val="accent3">
                  <a:lumMod val="50000"/>
                </a:schemeClr>
              </a:solidFill>
            </a:endParaRPr>
          </a:p>
          <a:p>
            <a:pPr lvl="3" indent="-230188" eaLnBrk="0" hangingPunct="0">
              <a:spcBef>
                <a:spcPct val="30000"/>
              </a:spcBef>
              <a:buClr>
                <a:srgbClr val="C00000"/>
              </a:buClr>
            </a:pPr>
            <a:endParaRPr lang="en-GB" sz="800" i="1" dirty="0" smtClean="0">
              <a:solidFill>
                <a:srgbClr val="53565A"/>
              </a:solidFill>
            </a:endParaRPr>
          </a:p>
        </p:txBody>
      </p:sp>
      <p:sp>
        <p:nvSpPr>
          <p:cNvPr id="6" name="Text Box 6"/>
          <p:cNvSpPr txBox="1">
            <a:spLocks noChangeArrowheads="1"/>
          </p:cNvSpPr>
          <p:nvPr/>
        </p:nvSpPr>
        <p:spPr bwMode="auto">
          <a:xfrm>
            <a:off x="139040" y="925083"/>
            <a:ext cx="8909267" cy="6386364"/>
          </a:xfrm>
          <a:prstGeom prst="rect">
            <a:avLst/>
          </a:prstGeom>
          <a:noFill/>
          <a:ln w="6350">
            <a:noFill/>
            <a:miter lim="800000"/>
            <a:headEnd/>
            <a:tailEnd/>
          </a:ln>
        </p:spPr>
        <p:txBody>
          <a:bodyPr wrap="square" lIns="45720" rIns="45720">
            <a:spAutoFit/>
          </a:bodyPr>
          <a:lstStyle/>
          <a:p>
            <a:pPr marL="227012" lvl="1" eaLnBrk="0" hangingPunct="0">
              <a:spcBef>
                <a:spcPct val="30000"/>
              </a:spcBef>
              <a:buClr>
                <a:srgbClr val="C00000"/>
              </a:buClr>
            </a:pPr>
            <a:r>
              <a:rPr lang="en-GB" sz="1200" dirty="0" smtClean="0">
                <a:solidFill>
                  <a:schemeClr val="accent5">
                    <a:lumMod val="50000"/>
                  </a:schemeClr>
                </a:solidFill>
              </a:rPr>
              <a:t>All dates are tentative at this juncture and dependent upon:-</a:t>
            </a:r>
          </a:p>
          <a:p>
            <a:pPr marL="855662" lvl="2" indent="-171450" eaLnBrk="0" hangingPunct="0">
              <a:spcBef>
                <a:spcPct val="30000"/>
              </a:spcBef>
              <a:buClr>
                <a:srgbClr val="C00000"/>
              </a:buClr>
              <a:buFont typeface="Arial" panose="020B0604020202020204" pitchFamily="34" charset="0"/>
              <a:buChar char="•"/>
            </a:pPr>
            <a:r>
              <a:rPr lang="en-GB" sz="1200" dirty="0" smtClean="0">
                <a:solidFill>
                  <a:schemeClr val="accent5">
                    <a:lumMod val="50000"/>
                  </a:schemeClr>
                </a:solidFill>
              </a:rPr>
              <a:t>Access to ServiceNow Developer time</a:t>
            </a:r>
          </a:p>
          <a:p>
            <a:pPr marL="855662" lvl="2" indent="-171450" eaLnBrk="0" hangingPunct="0">
              <a:spcBef>
                <a:spcPct val="30000"/>
              </a:spcBef>
              <a:buClr>
                <a:srgbClr val="C00000"/>
              </a:buClr>
              <a:buFont typeface="Arial" panose="020B0604020202020204" pitchFamily="34" charset="0"/>
              <a:buChar char="•"/>
            </a:pPr>
            <a:r>
              <a:rPr lang="en-GB" sz="1200" dirty="0" smtClean="0">
                <a:solidFill>
                  <a:schemeClr val="accent5">
                    <a:lumMod val="50000"/>
                  </a:schemeClr>
                </a:solidFill>
              </a:rPr>
              <a:t>Availability of SAN L3 Resource to continue with the project</a:t>
            </a:r>
          </a:p>
          <a:p>
            <a:pPr marL="855662" lvl="2" indent="-171450" eaLnBrk="0" hangingPunct="0">
              <a:spcBef>
                <a:spcPct val="30000"/>
              </a:spcBef>
              <a:buClr>
                <a:srgbClr val="C00000"/>
              </a:buClr>
              <a:buFont typeface="Arial" panose="020B0604020202020204" pitchFamily="34" charset="0"/>
              <a:buChar char="•"/>
            </a:pPr>
            <a:r>
              <a:rPr lang="en-GB" sz="1200" dirty="0" smtClean="0">
                <a:solidFill>
                  <a:schemeClr val="accent5">
                    <a:lumMod val="50000"/>
                  </a:schemeClr>
                </a:solidFill>
              </a:rPr>
              <a:t>No Major Product Design rewrites or changes to the Product Release Dates</a:t>
            </a:r>
          </a:p>
          <a:p>
            <a:pPr marL="684212" lvl="2" eaLnBrk="0" hangingPunct="0">
              <a:spcBef>
                <a:spcPct val="30000"/>
              </a:spcBef>
              <a:buClr>
                <a:srgbClr val="C00000"/>
              </a:buClr>
            </a:pPr>
            <a:r>
              <a:rPr lang="en-GB" sz="1200" dirty="0" smtClean="0">
                <a:solidFill>
                  <a:schemeClr val="accent5">
                    <a:lumMod val="50000"/>
                  </a:schemeClr>
                </a:solidFill>
              </a:rPr>
              <a:t>Note: Carol Pinta will have overall sign off of any release dates</a:t>
            </a:r>
          </a:p>
          <a:p>
            <a:pPr marL="227012" lvl="1" eaLnBrk="0" hangingPunct="0">
              <a:spcBef>
                <a:spcPct val="30000"/>
              </a:spcBef>
              <a:buClr>
                <a:srgbClr val="C00000"/>
              </a:buClr>
            </a:pPr>
            <a:r>
              <a:rPr lang="en-GB" sz="1200" dirty="0" smtClean="0">
                <a:solidFill>
                  <a:schemeClr val="accent5">
                    <a:lumMod val="50000"/>
                  </a:schemeClr>
                </a:solidFill>
              </a:rPr>
              <a:t>There are 2 Weekly meetings ongoing that Storage are hosting / attending</a:t>
            </a:r>
          </a:p>
          <a:p>
            <a:pPr marL="855662" lvl="2" indent="-171450" eaLnBrk="0" hangingPunct="0">
              <a:spcBef>
                <a:spcPct val="30000"/>
              </a:spcBef>
              <a:buClr>
                <a:srgbClr val="C00000"/>
              </a:buClr>
              <a:buFont typeface="Arial" panose="020B0604020202020204" pitchFamily="34" charset="0"/>
              <a:buChar char="•"/>
            </a:pPr>
            <a:r>
              <a:rPr lang="en-GB" sz="1200" dirty="0" smtClean="0">
                <a:solidFill>
                  <a:schemeClr val="accent5">
                    <a:lumMod val="50000"/>
                  </a:schemeClr>
                </a:solidFill>
              </a:rPr>
              <a:t>Monday – Developer / SAN L3</a:t>
            </a:r>
          </a:p>
          <a:p>
            <a:pPr marL="855662" lvl="2" indent="-171450" eaLnBrk="0" hangingPunct="0">
              <a:spcBef>
                <a:spcPct val="30000"/>
              </a:spcBef>
              <a:buClr>
                <a:srgbClr val="C00000"/>
              </a:buClr>
              <a:buFont typeface="Arial" panose="020B0604020202020204" pitchFamily="34" charset="0"/>
              <a:buChar char="•"/>
            </a:pPr>
            <a:r>
              <a:rPr lang="en-GB" sz="1200" dirty="0" smtClean="0">
                <a:solidFill>
                  <a:schemeClr val="accent5">
                    <a:lumMod val="50000"/>
                  </a:schemeClr>
                </a:solidFill>
              </a:rPr>
              <a:t>Wednesday – ServiceNow Project Management meeting</a:t>
            </a:r>
          </a:p>
          <a:p>
            <a:pPr marL="855662" lvl="2" indent="-171450" eaLnBrk="0" hangingPunct="0">
              <a:spcBef>
                <a:spcPct val="30000"/>
              </a:spcBef>
              <a:buClr>
                <a:srgbClr val="C00000"/>
              </a:buClr>
              <a:buFont typeface="Arial" panose="020B0604020202020204" pitchFamily="34" charset="0"/>
              <a:buChar char="•"/>
            </a:pPr>
            <a:endParaRPr lang="en-GB" sz="800" dirty="0" smtClean="0">
              <a:solidFill>
                <a:schemeClr val="accent5">
                  <a:lumMod val="50000"/>
                </a:schemeClr>
              </a:solidFill>
            </a:endParaRPr>
          </a:p>
          <a:p>
            <a:pPr marL="227012" lvl="1" eaLnBrk="0" hangingPunct="0">
              <a:spcBef>
                <a:spcPct val="30000"/>
              </a:spcBef>
              <a:buClr>
                <a:srgbClr val="C00000"/>
              </a:buClr>
            </a:pPr>
            <a:r>
              <a:rPr lang="en-GB" sz="1200" b="1" dirty="0" smtClean="0">
                <a:solidFill>
                  <a:schemeClr val="accent5">
                    <a:lumMod val="50000"/>
                  </a:schemeClr>
                </a:solidFill>
              </a:rPr>
              <a:t>Progress to Date:</a:t>
            </a:r>
            <a:endParaRPr lang="en-GB" sz="1200" b="1" dirty="0">
              <a:solidFill>
                <a:schemeClr val="accent5">
                  <a:lumMod val="50000"/>
                </a:schemeClr>
              </a:solidFill>
            </a:endParaRPr>
          </a:p>
          <a:p>
            <a:pPr marL="227012" lvl="1" eaLnBrk="0" hangingPunct="0">
              <a:spcBef>
                <a:spcPct val="30000"/>
              </a:spcBef>
              <a:buClr>
                <a:srgbClr val="C00000"/>
              </a:buClr>
            </a:pPr>
            <a:r>
              <a:rPr lang="en-GB" sz="1200" b="1" dirty="0" smtClean="0">
                <a:solidFill>
                  <a:schemeClr val="accent5">
                    <a:lumMod val="50000"/>
                  </a:schemeClr>
                </a:solidFill>
              </a:rPr>
              <a:t>Apr – Sept</a:t>
            </a:r>
            <a:r>
              <a:rPr lang="en-GB" sz="1200" dirty="0" smtClean="0">
                <a:solidFill>
                  <a:schemeClr val="accent5">
                    <a:lumMod val="50000"/>
                  </a:schemeClr>
                </a:solidFill>
              </a:rPr>
              <a:t>: SAN Installs Pilot designed and built in the Sandbox environment, limited testing performed due to unfinished Product. Access to Developer time limited. Several changes to the Project and Release Schedule mainly due to complexity and the inclusion to the overall ServiceNow Provisioning Project</a:t>
            </a:r>
          </a:p>
          <a:p>
            <a:pPr marL="227012" lvl="1" eaLnBrk="0" hangingPunct="0">
              <a:spcBef>
                <a:spcPct val="30000"/>
              </a:spcBef>
              <a:buClr>
                <a:srgbClr val="C00000"/>
              </a:buClr>
            </a:pPr>
            <a:r>
              <a:rPr lang="en-GB" sz="1200" b="1" dirty="0" smtClean="0">
                <a:solidFill>
                  <a:schemeClr val="accent5">
                    <a:lumMod val="50000"/>
                  </a:schemeClr>
                </a:solidFill>
              </a:rPr>
              <a:t>Sept – Dec</a:t>
            </a:r>
            <a:r>
              <a:rPr lang="en-GB" sz="1200" dirty="0" smtClean="0">
                <a:solidFill>
                  <a:schemeClr val="accent5">
                    <a:lumMod val="50000"/>
                  </a:schemeClr>
                </a:solidFill>
              </a:rPr>
              <a:t>: Project on Hold due to the lack of Developer Resources and rewrite of Core ServiceNow Provisioning flow</a:t>
            </a:r>
            <a:r>
              <a:rPr lang="en-GB" sz="1200" dirty="0" smtClean="0">
                <a:solidFill>
                  <a:srgbClr val="53565A"/>
                </a:solidFill>
              </a:rPr>
              <a:t>. Preparation for NAS Template and improvements to the SAN templates continue.</a:t>
            </a:r>
          </a:p>
          <a:p>
            <a:pPr marL="227012" lvl="1" eaLnBrk="0" hangingPunct="0">
              <a:spcBef>
                <a:spcPct val="30000"/>
              </a:spcBef>
              <a:buClr>
                <a:srgbClr val="C00000"/>
              </a:buClr>
            </a:pPr>
            <a:endParaRPr lang="en-GB" sz="800" dirty="0" smtClean="0">
              <a:solidFill>
                <a:srgbClr val="53565A"/>
              </a:solidFill>
            </a:endParaRPr>
          </a:p>
          <a:p>
            <a:pPr marL="227012" lvl="1" eaLnBrk="0" hangingPunct="0">
              <a:spcBef>
                <a:spcPct val="30000"/>
              </a:spcBef>
              <a:buClr>
                <a:srgbClr val="C00000"/>
              </a:buClr>
            </a:pPr>
            <a:r>
              <a:rPr lang="en-GB" sz="1200" b="1" dirty="0" smtClean="0">
                <a:solidFill>
                  <a:srgbClr val="53565A"/>
                </a:solidFill>
              </a:rPr>
              <a:t>Current Status and Plan:</a:t>
            </a:r>
          </a:p>
          <a:p>
            <a:pPr marL="398462" lvl="1" indent="-171450" eaLnBrk="0" hangingPunct="0">
              <a:spcBef>
                <a:spcPct val="30000"/>
              </a:spcBef>
              <a:buClr>
                <a:srgbClr val="C00000"/>
              </a:buClr>
              <a:buFont typeface="Arial" panose="020B0604020202020204" pitchFamily="34" charset="0"/>
              <a:buChar char="•"/>
            </a:pPr>
            <a:r>
              <a:rPr lang="en-GB" sz="1200" dirty="0" smtClean="0">
                <a:solidFill>
                  <a:srgbClr val="53565A"/>
                </a:solidFill>
              </a:rPr>
              <a:t>Working with Phil Reader and Robbie Piggott to get to the improved Storage ServiceNow design into Excel, then added to the Sandbox environment for Testing by</a:t>
            </a:r>
            <a:r>
              <a:rPr lang="en-GB" sz="1200" b="1" dirty="0" smtClean="0">
                <a:solidFill>
                  <a:srgbClr val="53565A"/>
                </a:solidFill>
              </a:rPr>
              <a:t> February</a:t>
            </a:r>
            <a:r>
              <a:rPr lang="en-GB" sz="1200" dirty="0" smtClean="0">
                <a:solidFill>
                  <a:srgbClr val="53565A"/>
                </a:solidFill>
              </a:rPr>
              <a:t>.</a:t>
            </a:r>
          </a:p>
          <a:p>
            <a:pPr marL="398462" lvl="1" indent="-171450" eaLnBrk="0" hangingPunct="0">
              <a:spcBef>
                <a:spcPct val="30000"/>
              </a:spcBef>
              <a:buClr>
                <a:srgbClr val="C00000"/>
              </a:buClr>
              <a:buFont typeface="Arial" panose="020B0604020202020204" pitchFamily="34" charset="0"/>
              <a:buChar char="•"/>
            </a:pPr>
            <a:r>
              <a:rPr lang="en-GB" sz="1200" dirty="0" smtClean="0">
                <a:solidFill>
                  <a:srgbClr val="53565A"/>
                </a:solidFill>
              </a:rPr>
              <a:t>Working with Zara Drayton to include Storage Provisioning requirements to the overall ServiceNow Project Plan – </a:t>
            </a:r>
            <a:r>
              <a:rPr lang="en-GB" sz="1200" b="1" dirty="0" smtClean="0">
                <a:solidFill>
                  <a:srgbClr val="53565A"/>
                </a:solidFill>
              </a:rPr>
              <a:t>Ongoing</a:t>
            </a:r>
          </a:p>
          <a:p>
            <a:pPr marL="398462" lvl="1" indent="-171450" eaLnBrk="0" hangingPunct="0">
              <a:spcBef>
                <a:spcPct val="30000"/>
              </a:spcBef>
              <a:buClr>
                <a:srgbClr val="C00000"/>
              </a:buClr>
              <a:buFont typeface="Arial" panose="020B0604020202020204" pitchFamily="34" charset="0"/>
              <a:buChar char="•"/>
            </a:pPr>
            <a:r>
              <a:rPr lang="en-GB" sz="1200" dirty="0" smtClean="0">
                <a:solidFill>
                  <a:srgbClr val="53565A"/>
                </a:solidFill>
              </a:rPr>
              <a:t>Improve Internal ServiceNow Provisioning (all Products) core workflow by end of </a:t>
            </a:r>
            <a:r>
              <a:rPr lang="en-GB" sz="1200" b="1" dirty="0" smtClean="0">
                <a:solidFill>
                  <a:srgbClr val="53565A"/>
                </a:solidFill>
              </a:rPr>
              <a:t>January</a:t>
            </a:r>
          </a:p>
          <a:p>
            <a:pPr marL="398462" lvl="1" indent="-171450" eaLnBrk="0" hangingPunct="0">
              <a:spcBef>
                <a:spcPct val="30000"/>
              </a:spcBef>
              <a:buClr>
                <a:srgbClr val="C00000"/>
              </a:buClr>
              <a:buFont typeface="Arial" panose="020B0604020202020204" pitchFamily="34" charset="0"/>
              <a:buChar char="•"/>
            </a:pPr>
            <a:r>
              <a:rPr lang="en-GB" sz="1200" dirty="0" smtClean="0">
                <a:solidFill>
                  <a:srgbClr val="53565A"/>
                </a:solidFill>
              </a:rPr>
              <a:t>Storage Provisioning testing to be completed, with a Global Release by the end of </a:t>
            </a:r>
            <a:r>
              <a:rPr lang="en-GB" sz="1200" b="1" dirty="0" smtClean="0">
                <a:solidFill>
                  <a:srgbClr val="53565A"/>
                </a:solidFill>
              </a:rPr>
              <a:t>March</a:t>
            </a:r>
            <a:r>
              <a:rPr lang="en-GB" sz="1200" dirty="0" smtClean="0">
                <a:solidFill>
                  <a:srgbClr val="53565A"/>
                </a:solidFill>
              </a:rPr>
              <a:t> for SAN/NAS, all Regions, All Sectors, with no exceptions</a:t>
            </a:r>
          </a:p>
          <a:p>
            <a:pPr marL="398462" lvl="1" indent="-171450" eaLnBrk="0" hangingPunct="0">
              <a:spcBef>
                <a:spcPct val="30000"/>
              </a:spcBef>
              <a:buClr>
                <a:srgbClr val="C00000"/>
              </a:buClr>
              <a:buFont typeface="Arial" panose="020B0604020202020204" pitchFamily="34" charset="0"/>
              <a:buChar char="•"/>
            </a:pPr>
            <a:r>
              <a:rPr lang="en-GB" sz="1200" dirty="0" smtClean="0">
                <a:solidFill>
                  <a:srgbClr val="53565A"/>
                </a:solidFill>
              </a:rPr>
              <a:t>Automation improvement – ServiceNow will pull in WWN’s from Aperture, no longer the need to manually add these in the first phase – </a:t>
            </a:r>
            <a:r>
              <a:rPr lang="en-GB" sz="1200" b="1" dirty="0" smtClean="0">
                <a:solidFill>
                  <a:srgbClr val="53565A"/>
                </a:solidFill>
              </a:rPr>
              <a:t>March</a:t>
            </a:r>
          </a:p>
          <a:p>
            <a:pPr marL="398462" lvl="1" indent="-171450" eaLnBrk="0" hangingPunct="0">
              <a:spcBef>
                <a:spcPct val="30000"/>
              </a:spcBef>
              <a:buClr>
                <a:srgbClr val="C00000"/>
              </a:buClr>
              <a:buFont typeface="Arial" panose="020B0604020202020204" pitchFamily="34" charset="0"/>
              <a:buChar char="•"/>
            </a:pPr>
            <a:r>
              <a:rPr lang="en-GB" sz="1200" dirty="0" smtClean="0">
                <a:solidFill>
                  <a:srgbClr val="53565A"/>
                </a:solidFill>
              </a:rPr>
              <a:t>Continuation of work to automate Provisioning using EMC’s ViPR - </a:t>
            </a:r>
            <a:r>
              <a:rPr lang="en-GB" sz="1200" b="1" dirty="0" smtClean="0">
                <a:solidFill>
                  <a:srgbClr val="53565A"/>
                </a:solidFill>
              </a:rPr>
              <a:t>TBC</a:t>
            </a:r>
          </a:p>
          <a:p>
            <a:pPr marL="227012" lvl="1" eaLnBrk="0" hangingPunct="0">
              <a:spcBef>
                <a:spcPct val="30000"/>
              </a:spcBef>
              <a:buClr>
                <a:srgbClr val="C00000"/>
              </a:buClr>
            </a:pPr>
            <a:endParaRPr lang="en-US" sz="1200" b="1" dirty="0">
              <a:solidFill>
                <a:srgbClr val="53565A"/>
              </a:solidFill>
            </a:endParaRPr>
          </a:p>
          <a:p>
            <a:pPr marL="684212" lvl="2" eaLnBrk="0" hangingPunct="0">
              <a:spcBef>
                <a:spcPct val="30000"/>
              </a:spcBef>
              <a:buClr>
                <a:srgbClr val="C00000"/>
              </a:buClr>
            </a:pPr>
            <a:endParaRPr lang="en-GB" sz="1400" dirty="0" smtClean="0">
              <a:solidFill>
                <a:schemeClr val="accent5">
                  <a:lumMod val="50000"/>
                </a:schemeClr>
              </a:solidFill>
            </a:endParaRPr>
          </a:p>
        </p:txBody>
      </p:sp>
    </p:spTree>
    <p:extLst>
      <p:ext uri="{BB962C8B-B14F-4D97-AF65-F5344CB8AC3E}">
        <p14:creationId xmlns:p14="http://schemas.microsoft.com/office/powerpoint/2010/main" val="23190042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346075" y="2014538"/>
            <a:ext cx="8115300" cy="517525"/>
          </a:xfrm>
        </p:spPr>
        <p:txBody>
          <a:bodyPr/>
          <a:lstStyle/>
          <a:p>
            <a:pPr algn="ctr" eaLnBrk="1" hangingPunct="1"/>
            <a:r>
              <a:rPr lang="en-US" sz="3200" b="1" dirty="0" smtClean="0">
                <a:ea typeface="ＭＳ Ｐゴシック" pitchFamily="34" charset="-128"/>
              </a:rPr>
              <a:t>NAS</a:t>
            </a:r>
            <a:br>
              <a:rPr lang="en-US" sz="3200" b="1" dirty="0" smtClean="0">
                <a:ea typeface="ＭＳ Ｐゴシック" pitchFamily="34" charset="-128"/>
              </a:rPr>
            </a:br>
            <a:endParaRPr lang="en-US" sz="3200" b="1" dirty="0" smtClean="0">
              <a:ea typeface="ＭＳ Ｐゴシック" pitchFamily="34" charset="-128"/>
            </a:endParaRPr>
          </a:p>
        </p:txBody>
      </p:sp>
      <p:sp>
        <p:nvSpPr>
          <p:cNvPr id="2" name="Subtitle 1"/>
          <p:cNvSpPr>
            <a:spLocks noGrp="1"/>
          </p:cNvSpPr>
          <p:nvPr>
            <p:ph type="subTitle" sz="quarter" idx="1"/>
          </p:nvPr>
        </p:nvSpPr>
        <p:spPr/>
        <p:txBody>
          <a:bodyPr/>
          <a:lstStyle/>
          <a:p>
            <a:r>
              <a:rPr lang="en-US" dirty="0" smtClean="0"/>
              <a:t>  </a:t>
            </a:r>
            <a:endParaRPr lang="en-US" dirty="0"/>
          </a:p>
        </p:txBody>
      </p:sp>
    </p:spTree>
    <p:extLst>
      <p:ext uri="{BB962C8B-B14F-4D97-AF65-F5344CB8AC3E}">
        <p14:creationId xmlns:p14="http://schemas.microsoft.com/office/powerpoint/2010/main" val="301983487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dirty="0" smtClean="0"/>
              <a:t>Current NAS Migrations</a:t>
            </a:r>
            <a:endParaRPr lang="en-US" dirty="0"/>
          </a:p>
        </p:txBody>
      </p:sp>
      <p:sp>
        <p:nvSpPr>
          <p:cNvPr id="7" name="Text Box 6"/>
          <p:cNvSpPr txBox="1">
            <a:spLocks noChangeArrowheads="1"/>
          </p:cNvSpPr>
          <p:nvPr/>
        </p:nvSpPr>
        <p:spPr bwMode="auto">
          <a:xfrm>
            <a:off x="181572" y="1021910"/>
            <a:ext cx="8440615" cy="4822859"/>
          </a:xfrm>
          <a:prstGeom prst="rect">
            <a:avLst/>
          </a:prstGeom>
          <a:noFill/>
          <a:ln w="6350">
            <a:noFill/>
            <a:miter lim="800000"/>
            <a:headEnd/>
            <a:tailEnd/>
          </a:ln>
        </p:spPr>
        <p:txBody>
          <a:bodyPr lIns="45720" rIns="45720">
            <a:spAutoFit/>
          </a:bodyPr>
          <a:lstStyle/>
          <a:p>
            <a:pPr lvl="1" indent="-230188" eaLnBrk="0" hangingPunct="0">
              <a:spcBef>
                <a:spcPct val="30000"/>
              </a:spcBef>
              <a:buClr>
                <a:srgbClr val="C00000"/>
              </a:buClr>
              <a:buFontTx/>
              <a:buChar char="•"/>
            </a:pPr>
            <a:endParaRPr lang="en-US" sz="1400" dirty="0">
              <a:solidFill>
                <a:schemeClr val="accent3">
                  <a:lumMod val="50000"/>
                </a:schemeClr>
              </a:solidFill>
            </a:endParaRPr>
          </a:p>
          <a:p>
            <a:pPr marL="398462" lvl="1" indent="-171450" eaLnBrk="0" hangingPunct="0">
              <a:spcBef>
                <a:spcPts val="600"/>
              </a:spcBef>
              <a:spcAft>
                <a:spcPts val="600"/>
              </a:spcAft>
              <a:buClr>
                <a:srgbClr val="C00000"/>
              </a:buClr>
              <a:buFont typeface="Arial" panose="020B0604020202020204" pitchFamily="34" charset="0"/>
              <a:buChar char="•"/>
            </a:pPr>
            <a:r>
              <a:rPr lang="en-GB" sz="1400" dirty="0" smtClean="0"/>
              <a:t>Engagement has started with the SA Community to schedule time for migrations</a:t>
            </a:r>
          </a:p>
          <a:p>
            <a:pPr marL="398462" lvl="1" indent="-171450" eaLnBrk="0" hangingPunct="0">
              <a:spcBef>
                <a:spcPts val="600"/>
              </a:spcBef>
              <a:spcAft>
                <a:spcPts val="600"/>
              </a:spcAft>
              <a:buClr>
                <a:srgbClr val="C00000"/>
              </a:buClr>
              <a:buFont typeface="Arial" panose="020B0604020202020204" pitchFamily="34" charset="0"/>
              <a:buChar char="•"/>
            </a:pPr>
            <a:r>
              <a:rPr lang="en-GB" sz="1400" dirty="0" smtClean="0"/>
              <a:t>Important that agreed migrations slots are kept</a:t>
            </a:r>
          </a:p>
          <a:p>
            <a:pPr marL="398462" lvl="1" indent="-171450" eaLnBrk="0" hangingPunct="0">
              <a:spcBef>
                <a:spcPts val="600"/>
              </a:spcBef>
              <a:spcAft>
                <a:spcPts val="600"/>
              </a:spcAft>
              <a:buClr>
                <a:srgbClr val="C00000"/>
              </a:buClr>
              <a:buFont typeface="Arial" panose="020B0604020202020204" pitchFamily="34" charset="0"/>
              <a:buChar char="•"/>
            </a:pPr>
            <a:r>
              <a:rPr lang="en-GB" sz="1400" dirty="0" smtClean="0"/>
              <a:t>Biggest issue on previous migrations has been cancellations</a:t>
            </a:r>
          </a:p>
          <a:p>
            <a:pPr marL="398462" lvl="1" indent="-171450" eaLnBrk="0" hangingPunct="0">
              <a:spcBef>
                <a:spcPts val="600"/>
              </a:spcBef>
              <a:spcAft>
                <a:spcPts val="600"/>
              </a:spcAft>
              <a:buClr>
                <a:srgbClr val="C00000"/>
              </a:buClr>
              <a:buFont typeface="Arial" panose="020B0604020202020204" pitchFamily="34" charset="0"/>
              <a:buChar char="•"/>
            </a:pPr>
            <a:r>
              <a:rPr lang="en-GB" sz="1400" dirty="0" smtClean="0"/>
              <a:t>Appendix B shows what we are migrating</a:t>
            </a:r>
          </a:p>
          <a:p>
            <a:pPr marL="855662" lvl="2" indent="-171450" eaLnBrk="0" hangingPunct="0">
              <a:spcBef>
                <a:spcPts val="600"/>
              </a:spcBef>
              <a:spcAft>
                <a:spcPts val="600"/>
              </a:spcAft>
              <a:buClr>
                <a:srgbClr val="C00000"/>
              </a:buClr>
              <a:buFont typeface="Arial" panose="020B0604020202020204" pitchFamily="34" charset="0"/>
              <a:buChar char="•"/>
            </a:pPr>
            <a:r>
              <a:rPr lang="en-GB" sz="1200" dirty="0" smtClean="0"/>
              <a:t>Monthly Maintenance charge until we are complete</a:t>
            </a:r>
          </a:p>
          <a:p>
            <a:pPr marL="855662" lvl="2" indent="-171450" eaLnBrk="0" hangingPunct="0">
              <a:spcBef>
                <a:spcPts val="600"/>
              </a:spcBef>
              <a:spcAft>
                <a:spcPts val="600"/>
              </a:spcAft>
              <a:buClr>
                <a:srgbClr val="C00000"/>
              </a:buClr>
              <a:buFont typeface="Arial" panose="020B0604020202020204" pitchFamily="34" charset="0"/>
              <a:buChar char="•"/>
            </a:pPr>
            <a:r>
              <a:rPr lang="en-GB" sz="1200" dirty="0" smtClean="0"/>
              <a:t>Planned migration Dates and Impact to Citi</a:t>
            </a:r>
          </a:p>
          <a:p>
            <a:pPr marL="855662" lvl="2" indent="-171450" eaLnBrk="0" hangingPunct="0">
              <a:spcBef>
                <a:spcPts val="600"/>
              </a:spcBef>
              <a:spcAft>
                <a:spcPts val="600"/>
              </a:spcAft>
              <a:buClr>
                <a:srgbClr val="C00000"/>
              </a:buClr>
              <a:buFont typeface="Arial" panose="020B0604020202020204" pitchFamily="34" charset="0"/>
              <a:buChar char="•"/>
            </a:pPr>
            <a:r>
              <a:rPr lang="en-GB" sz="1200" dirty="0" smtClean="0"/>
              <a:t>Impact if we are still on Filers by End of the Year</a:t>
            </a:r>
          </a:p>
          <a:p>
            <a:pPr marL="855662" lvl="2" indent="-171450" eaLnBrk="0" hangingPunct="0">
              <a:spcBef>
                <a:spcPts val="600"/>
              </a:spcBef>
              <a:spcAft>
                <a:spcPts val="600"/>
              </a:spcAft>
              <a:buClr>
                <a:srgbClr val="C00000"/>
              </a:buClr>
              <a:buFont typeface="Arial" panose="020B0604020202020204" pitchFamily="34" charset="0"/>
              <a:buChar char="•"/>
            </a:pPr>
            <a:r>
              <a:rPr lang="en-GB" sz="1200" b="1" dirty="0" smtClean="0"/>
              <a:t>96 Filers need to be migrated – all are currently off warranty</a:t>
            </a:r>
          </a:p>
          <a:p>
            <a:pPr marL="855662" lvl="2" indent="-171450" eaLnBrk="0" hangingPunct="0">
              <a:spcBef>
                <a:spcPts val="600"/>
              </a:spcBef>
              <a:spcAft>
                <a:spcPts val="600"/>
              </a:spcAft>
              <a:buClr>
                <a:srgbClr val="C00000"/>
              </a:buClr>
              <a:buFont typeface="Arial" panose="020B0604020202020204" pitchFamily="34" charset="0"/>
              <a:buChar char="•"/>
            </a:pPr>
            <a:r>
              <a:rPr lang="en-GB" sz="1200" b="1" dirty="0" smtClean="0"/>
              <a:t>Total Cost to Citi in 2015 if we do not migrate will be an additional $4,778,937, on top of the approx. 4.6M we are paying to maintain them till the dates listed.</a:t>
            </a:r>
          </a:p>
          <a:p>
            <a:pPr marL="227012" lvl="1" eaLnBrk="0" hangingPunct="0">
              <a:spcBef>
                <a:spcPct val="30000"/>
              </a:spcBef>
              <a:buClr>
                <a:srgbClr val="C00000"/>
              </a:buClr>
            </a:pPr>
            <a:endParaRPr lang="en-GB" sz="1200" dirty="0" smtClean="0"/>
          </a:p>
          <a:p>
            <a:pPr marL="398462" lvl="1" indent="-171450" eaLnBrk="0" hangingPunct="0">
              <a:spcBef>
                <a:spcPct val="30000"/>
              </a:spcBef>
              <a:buClr>
                <a:srgbClr val="C00000"/>
              </a:buClr>
              <a:buFont typeface="Arial" panose="020B0604020202020204" pitchFamily="34" charset="0"/>
              <a:buChar char="•"/>
            </a:pPr>
            <a:endParaRPr lang="en-GB" sz="1200" dirty="0" smtClean="0"/>
          </a:p>
          <a:p>
            <a:pPr marL="227012" lvl="1" eaLnBrk="0" hangingPunct="0">
              <a:spcBef>
                <a:spcPct val="30000"/>
              </a:spcBef>
              <a:buClr>
                <a:srgbClr val="C00000"/>
              </a:buClr>
            </a:pPr>
            <a:r>
              <a:rPr lang="en-GB" sz="1200" dirty="0"/>
              <a:t>	</a:t>
            </a:r>
          </a:p>
          <a:p>
            <a:pPr marL="227012" lvl="1" eaLnBrk="0" hangingPunct="0">
              <a:spcBef>
                <a:spcPct val="30000"/>
              </a:spcBef>
              <a:buClr>
                <a:srgbClr val="C00000"/>
              </a:buClr>
            </a:pPr>
            <a:endParaRPr lang="en-GB" sz="1400" dirty="0" smtClean="0">
              <a:solidFill>
                <a:schemeClr val="accent3">
                  <a:lumMod val="50000"/>
                </a:schemeClr>
              </a:solidFill>
            </a:endParaRPr>
          </a:p>
          <a:p>
            <a:pPr lvl="3" indent="-230188" eaLnBrk="0" hangingPunct="0">
              <a:spcBef>
                <a:spcPct val="30000"/>
              </a:spcBef>
              <a:buClr>
                <a:srgbClr val="C00000"/>
              </a:buClr>
            </a:pPr>
            <a:endParaRPr lang="en-GB" sz="800" i="1" dirty="0" smtClean="0">
              <a:solidFill>
                <a:srgbClr val="53565A"/>
              </a:solidFill>
            </a:endParaRPr>
          </a:p>
        </p:txBody>
      </p:sp>
    </p:spTree>
    <p:extLst>
      <p:ext uri="{BB962C8B-B14F-4D97-AF65-F5344CB8AC3E}">
        <p14:creationId xmlns:p14="http://schemas.microsoft.com/office/powerpoint/2010/main" val="10489508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141" y="439738"/>
            <a:ext cx="8477250" cy="374650"/>
          </a:xfrm>
        </p:spPr>
        <p:txBody>
          <a:bodyPr/>
          <a:lstStyle/>
          <a:p>
            <a:r>
              <a:rPr lang="en-US" dirty="0"/>
              <a:t>Request Management Metrics </a:t>
            </a:r>
            <a:r>
              <a:rPr lang="en-US" dirty="0" smtClean="0"/>
              <a:t>– NAS 2014</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178697125"/>
              </p:ext>
            </p:extLst>
          </p:nvPr>
        </p:nvGraphicFramePr>
        <p:xfrm>
          <a:off x="285823" y="2416803"/>
          <a:ext cx="8400977" cy="1783056"/>
        </p:xfrm>
        <a:graphic>
          <a:graphicData uri="http://schemas.openxmlformats.org/drawingml/2006/table">
            <a:tbl>
              <a:tblPr>
                <a:tableStyleId>{5C22544A-7EE6-4342-B048-85BDC9FD1C3A}</a:tableStyleId>
              </a:tblPr>
              <a:tblGrid>
                <a:gridCol w="1096763"/>
                <a:gridCol w="542728"/>
                <a:gridCol w="542728"/>
                <a:gridCol w="542728"/>
                <a:gridCol w="542728"/>
                <a:gridCol w="542728"/>
                <a:gridCol w="542728"/>
                <a:gridCol w="542728"/>
                <a:gridCol w="542728"/>
                <a:gridCol w="542728"/>
                <a:gridCol w="542728"/>
                <a:gridCol w="542728"/>
                <a:gridCol w="542728"/>
                <a:gridCol w="791478"/>
              </a:tblGrid>
              <a:tr h="241471">
                <a:tc>
                  <a:txBody>
                    <a:bodyPr/>
                    <a:lstStyle/>
                    <a:p>
                      <a:pPr algn="l" fontAlgn="ctr"/>
                      <a:r>
                        <a:rPr lang="en-US" sz="700" u="none" strike="noStrike" dirty="0">
                          <a:effectLst/>
                        </a:rPr>
                        <a:t>NAS TCRS Allocation - NAM</a:t>
                      </a:r>
                      <a:endParaRPr lang="en-US" sz="700" b="1" i="0" u="none" strike="noStrike" dirty="0">
                        <a:solidFill>
                          <a:srgbClr val="FFFFFF"/>
                        </a:solidFill>
                        <a:effectLst/>
                        <a:latin typeface="Calibri"/>
                      </a:endParaRPr>
                    </a:p>
                  </a:txBody>
                  <a:tcPr marL="7846" marR="7846" marT="7846" marB="0" anchor="ctr"/>
                </a:tc>
                <a:tc>
                  <a:txBody>
                    <a:bodyPr/>
                    <a:lstStyle/>
                    <a:p>
                      <a:pPr algn="r" fontAlgn="ctr"/>
                      <a:r>
                        <a:rPr lang="en-US" sz="700" u="none" strike="noStrike" dirty="0">
                          <a:effectLst/>
                        </a:rPr>
                        <a:t>14-Jan</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14-Feb</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14-Mar</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14-Apr</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14-May</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14-Jun</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14-Jul</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14-Aug</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14-Sep</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14-Oct</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14-Nov</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14-Dec</a:t>
                      </a:r>
                      <a:endParaRPr lang="en-US" sz="700" b="1" i="0" u="none" strike="noStrike" dirty="0">
                        <a:solidFill>
                          <a:srgbClr val="000000"/>
                        </a:solidFill>
                        <a:effectLst/>
                        <a:latin typeface="Calibri"/>
                      </a:endParaRPr>
                    </a:p>
                  </a:txBody>
                  <a:tcPr marL="7846" marR="7846" marT="7846" marB="0" anchor="ctr"/>
                </a:tc>
                <a:tc>
                  <a:txBody>
                    <a:bodyPr/>
                    <a:lstStyle/>
                    <a:p>
                      <a:pPr algn="l" fontAlgn="ctr"/>
                      <a:r>
                        <a:rPr lang="en-US" sz="700" u="none" strike="noStrike" dirty="0">
                          <a:effectLst/>
                        </a:rPr>
                        <a:t>Total For 2014</a:t>
                      </a:r>
                      <a:endParaRPr lang="en-US" sz="700" b="1" i="0" u="none" strike="noStrike" dirty="0">
                        <a:solidFill>
                          <a:srgbClr val="000000"/>
                        </a:solidFill>
                        <a:effectLst/>
                        <a:latin typeface="Calibri"/>
                      </a:endParaRPr>
                    </a:p>
                  </a:txBody>
                  <a:tcPr marL="7846" marR="7846" marT="7846" marB="0" anchor="ctr"/>
                </a:tc>
              </a:tr>
              <a:tr h="308317">
                <a:tc>
                  <a:txBody>
                    <a:bodyPr/>
                    <a:lstStyle/>
                    <a:p>
                      <a:pPr algn="l" fontAlgn="ctr"/>
                      <a:r>
                        <a:rPr lang="en-US" sz="700" u="none" strike="noStrike" dirty="0">
                          <a:effectLst/>
                        </a:rPr>
                        <a:t># of TCRS</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43</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19</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56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31</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17</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48</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42</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38</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44</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24</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422</a:t>
                      </a:r>
                      <a:endParaRPr lang="en-US" sz="700" b="1" i="0" u="none" strike="noStrike" dirty="0">
                        <a:solidFill>
                          <a:srgbClr val="C00000"/>
                        </a:solidFill>
                        <a:effectLst/>
                        <a:latin typeface="Calibri"/>
                      </a:endParaRPr>
                    </a:p>
                  </a:txBody>
                  <a:tcPr marL="7846" marR="7846" marT="7846" marB="0" anchor="ctr"/>
                </a:tc>
              </a:tr>
              <a:tr h="308317">
                <a:tc>
                  <a:txBody>
                    <a:bodyPr/>
                    <a:lstStyle/>
                    <a:p>
                      <a:pPr algn="l" fontAlgn="ctr"/>
                      <a:r>
                        <a:rPr lang="en-US" sz="700" u="none" strike="noStrike" dirty="0">
                          <a:effectLst/>
                        </a:rPr>
                        <a:t># of vFilers</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38</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28</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40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29</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11</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24</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32</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15</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11</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310</a:t>
                      </a:r>
                      <a:endParaRPr lang="en-US" sz="700" b="1" i="0" u="none" strike="noStrike" dirty="0">
                        <a:solidFill>
                          <a:srgbClr val="C00000"/>
                        </a:solidFill>
                        <a:effectLst/>
                        <a:latin typeface="Calibri"/>
                      </a:endParaRPr>
                    </a:p>
                  </a:txBody>
                  <a:tcPr marL="7846" marR="7846" marT="7846" marB="0" anchor="ctr"/>
                </a:tc>
              </a:tr>
              <a:tr h="308317">
                <a:tc>
                  <a:txBody>
                    <a:bodyPr/>
                    <a:lstStyle/>
                    <a:p>
                      <a:pPr algn="l" fontAlgn="ctr"/>
                      <a:r>
                        <a:rPr lang="en-US" sz="700" u="none" strike="noStrike" dirty="0">
                          <a:effectLst/>
                        </a:rPr>
                        <a:t># of Volumes</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169</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142</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96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341</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285</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35</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83</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200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242</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322</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90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66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2071</a:t>
                      </a:r>
                      <a:endParaRPr lang="en-US" sz="700" b="1" i="0" u="none" strike="noStrike" dirty="0">
                        <a:solidFill>
                          <a:srgbClr val="C00000"/>
                        </a:solidFill>
                        <a:effectLst/>
                        <a:latin typeface="Calibri"/>
                      </a:endParaRPr>
                    </a:p>
                  </a:txBody>
                  <a:tcPr marL="7846" marR="7846" marT="7846" marB="0" anchor="ctr"/>
                </a:tc>
              </a:tr>
              <a:tr h="308317">
                <a:tc>
                  <a:txBody>
                    <a:bodyPr/>
                    <a:lstStyle/>
                    <a:p>
                      <a:pPr algn="l" fontAlgn="ctr"/>
                      <a:r>
                        <a:rPr lang="en-US" sz="700" u="none" strike="noStrike" dirty="0">
                          <a:effectLst/>
                        </a:rPr>
                        <a:t>Prod Storage (TB)</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126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166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40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114</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91</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44</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52</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60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299</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96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40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39</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1167</a:t>
                      </a:r>
                      <a:endParaRPr lang="en-US" sz="700" b="1" i="0" u="none" strike="noStrike" dirty="0">
                        <a:solidFill>
                          <a:srgbClr val="C00000"/>
                        </a:solidFill>
                        <a:effectLst/>
                        <a:latin typeface="Calibri"/>
                      </a:endParaRPr>
                    </a:p>
                  </a:txBody>
                  <a:tcPr marL="7846" marR="7846" marT="7846" marB="0" anchor="ctr"/>
                </a:tc>
              </a:tr>
              <a:tr h="308317">
                <a:tc>
                  <a:txBody>
                    <a:bodyPr/>
                    <a:lstStyle/>
                    <a:p>
                      <a:pPr algn="l" fontAlgn="ctr"/>
                      <a:r>
                        <a:rPr lang="en-US" sz="700" u="none" strike="noStrike" dirty="0">
                          <a:effectLst/>
                        </a:rPr>
                        <a:t>COB Storage (TB)</a:t>
                      </a:r>
                      <a:endParaRPr lang="en-US" sz="700" b="1"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14</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56</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63</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8</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32</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28</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60</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15</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27</a:t>
                      </a:r>
                      <a:endParaRPr lang="en-US" sz="700" b="0" i="0" u="none" strike="noStrike" dirty="0">
                        <a:solidFill>
                          <a:srgbClr val="000000"/>
                        </a:solidFill>
                        <a:effectLst/>
                        <a:latin typeface="Calibri"/>
                      </a:endParaRPr>
                    </a:p>
                  </a:txBody>
                  <a:tcPr marL="7846" marR="7846" marT="7846" marB="0" anchor="ctr"/>
                </a:tc>
                <a:tc>
                  <a:txBody>
                    <a:bodyPr/>
                    <a:lstStyle/>
                    <a:p>
                      <a:pPr algn="r" fontAlgn="ctr"/>
                      <a:r>
                        <a:rPr lang="en-US" sz="700" u="none" strike="noStrike" dirty="0">
                          <a:effectLst/>
                        </a:rPr>
                        <a:t>359</a:t>
                      </a:r>
                      <a:endParaRPr lang="en-US" sz="700" b="1" i="0" u="none" strike="noStrike" dirty="0">
                        <a:solidFill>
                          <a:srgbClr val="C00000"/>
                        </a:solidFill>
                        <a:effectLst/>
                        <a:latin typeface="Calibri"/>
                      </a:endParaRPr>
                    </a:p>
                  </a:txBody>
                  <a:tcPr marL="7846" marR="7846" marT="7846" marB="0" anchor="ctr"/>
                </a:tc>
              </a:tr>
            </a:tbl>
          </a:graphicData>
        </a:graphic>
      </p:graphicFrame>
      <p:sp>
        <p:nvSpPr>
          <p:cNvPr id="4" name="Title 1"/>
          <p:cNvSpPr txBox="1">
            <a:spLocks/>
          </p:cNvSpPr>
          <p:nvPr/>
        </p:nvSpPr>
        <p:spPr bwMode="black">
          <a:xfrm>
            <a:off x="285823" y="999455"/>
            <a:ext cx="8477250" cy="94629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a:solidFill>
                  <a:schemeClr val="tx1"/>
                </a:solidFill>
                <a:latin typeface="+mj-lt"/>
                <a:ea typeface="ＭＳ Ｐゴシック" charset="0"/>
                <a:cs typeface="+mj-cs"/>
              </a:defRPr>
            </a:lvl1pPr>
            <a:lvl2pPr algn="l" rtl="0" eaLnBrk="0" fontAlgn="base" hangingPunct="0">
              <a:spcBef>
                <a:spcPct val="0"/>
              </a:spcBef>
              <a:spcAft>
                <a:spcPct val="0"/>
              </a:spcAft>
              <a:defRPr sz="2400">
                <a:solidFill>
                  <a:schemeClr val="tx1"/>
                </a:solidFill>
                <a:latin typeface="Arial" charset="0"/>
                <a:ea typeface="ＭＳ Ｐゴシック" charset="0"/>
              </a:defRPr>
            </a:lvl2pPr>
            <a:lvl3pPr algn="l" rtl="0" eaLnBrk="0" fontAlgn="base" hangingPunct="0">
              <a:spcBef>
                <a:spcPct val="0"/>
              </a:spcBef>
              <a:spcAft>
                <a:spcPct val="0"/>
              </a:spcAft>
              <a:defRPr sz="2400">
                <a:solidFill>
                  <a:schemeClr val="tx1"/>
                </a:solidFill>
                <a:latin typeface="Arial" charset="0"/>
                <a:ea typeface="ＭＳ Ｐゴシック" charset="0"/>
              </a:defRPr>
            </a:lvl3pPr>
            <a:lvl4pPr algn="l" rtl="0" eaLnBrk="0" fontAlgn="base" hangingPunct="0">
              <a:spcBef>
                <a:spcPct val="0"/>
              </a:spcBef>
              <a:spcAft>
                <a:spcPct val="0"/>
              </a:spcAft>
              <a:defRPr sz="2400">
                <a:solidFill>
                  <a:schemeClr val="tx1"/>
                </a:solidFill>
                <a:latin typeface="Arial" charset="0"/>
                <a:ea typeface="ＭＳ Ｐゴシック" charset="0"/>
              </a:defRPr>
            </a:lvl4pPr>
            <a:lvl5pPr algn="l" rtl="0" eaLnBrk="0" fontAlgn="base" hangingPunct="0">
              <a:spcBef>
                <a:spcPct val="0"/>
              </a:spcBef>
              <a:spcAft>
                <a:spcPct val="0"/>
              </a:spcAft>
              <a:defRPr sz="2400">
                <a:solidFill>
                  <a:schemeClr val="tx1"/>
                </a:solidFill>
                <a:latin typeface="Arial" charset="0"/>
                <a:ea typeface="ＭＳ Ｐゴシック" charset="0"/>
              </a:defRPr>
            </a:lvl5pPr>
            <a:lvl6pPr marL="457200" algn="l" rtl="0" eaLnBrk="1" fontAlgn="base" hangingPunct="1">
              <a:spcBef>
                <a:spcPct val="0"/>
              </a:spcBef>
              <a:spcAft>
                <a:spcPct val="0"/>
              </a:spcAft>
              <a:defRPr sz="2400">
                <a:solidFill>
                  <a:schemeClr val="tx1"/>
                </a:solidFill>
                <a:latin typeface="Arial" charset="0"/>
              </a:defRPr>
            </a:lvl6pPr>
            <a:lvl7pPr marL="914400" algn="l" rtl="0" eaLnBrk="1" fontAlgn="base" hangingPunct="1">
              <a:spcBef>
                <a:spcPct val="0"/>
              </a:spcBef>
              <a:spcAft>
                <a:spcPct val="0"/>
              </a:spcAft>
              <a:defRPr sz="2400">
                <a:solidFill>
                  <a:schemeClr val="tx1"/>
                </a:solidFill>
                <a:latin typeface="Arial" charset="0"/>
              </a:defRPr>
            </a:lvl7pPr>
            <a:lvl8pPr marL="1371600" algn="l" rtl="0" eaLnBrk="1" fontAlgn="base" hangingPunct="1">
              <a:spcBef>
                <a:spcPct val="0"/>
              </a:spcBef>
              <a:spcAft>
                <a:spcPct val="0"/>
              </a:spcAft>
              <a:defRPr sz="2400">
                <a:solidFill>
                  <a:schemeClr val="tx1"/>
                </a:solidFill>
                <a:latin typeface="Arial" charset="0"/>
              </a:defRPr>
            </a:lvl8pPr>
            <a:lvl9pPr marL="1828800" algn="l" rtl="0" eaLnBrk="1" fontAlgn="base" hangingPunct="1">
              <a:spcBef>
                <a:spcPct val="0"/>
              </a:spcBef>
              <a:spcAft>
                <a:spcPct val="0"/>
              </a:spcAft>
              <a:defRPr sz="2400">
                <a:solidFill>
                  <a:schemeClr val="tx1"/>
                </a:solidFill>
                <a:latin typeface="Arial" charset="0"/>
              </a:defRPr>
            </a:lvl9pPr>
          </a:lstStyle>
          <a:p>
            <a:pPr marL="171450" indent="-171450">
              <a:buFont typeface="Arial" panose="020B0604020202020204" pitchFamily="34" charset="0"/>
              <a:buChar char="•"/>
            </a:pPr>
            <a:r>
              <a:rPr lang="en-US" sz="1200" kern="0" dirty="0" smtClean="0">
                <a:solidFill>
                  <a:schemeClr val="accent5">
                    <a:lumMod val="50000"/>
                  </a:schemeClr>
                </a:solidFill>
                <a:latin typeface="+mn-lt"/>
              </a:rPr>
              <a:t>MTTR for new NAS allocation is 4 weeks . ***</a:t>
            </a:r>
            <a:r>
              <a:rPr lang="en-US" sz="1200" kern="0" dirty="0">
                <a:solidFill>
                  <a:schemeClr val="accent5">
                    <a:lumMod val="50000"/>
                  </a:schemeClr>
                </a:solidFill>
                <a:latin typeface="+mn-lt"/>
              </a:rPr>
              <a:t>P</a:t>
            </a:r>
            <a:r>
              <a:rPr lang="en-US" sz="1200" kern="0" dirty="0" smtClean="0">
                <a:solidFill>
                  <a:schemeClr val="accent5">
                    <a:lumMod val="50000"/>
                  </a:schemeClr>
                </a:solidFill>
                <a:latin typeface="+mn-lt"/>
              </a:rPr>
              <a:t>rovided the is required Storage is available ***</a:t>
            </a:r>
          </a:p>
          <a:p>
            <a:pPr marL="171450" indent="-171450">
              <a:buFont typeface="Arial" panose="020B0604020202020204" pitchFamily="34" charset="0"/>
              <a:buChar char="•"/>
            </a:pPr>
            <a:r>
              <a:rPr lang="en-US" sz="1200" kern="0" dirty="0" smtClean="0">
                <a:solidFill>
                  <a:schemeClr val="accent5">
                    <a:lumMod val="50000"/>
                  </a:schemeClr>
                </a:solidFill>
                <a:latin typeface="+mn-lt"/>
              </a:rPr>
              <a:t>MTTR violation for NAS Incidents tickets queue are related to P4 Disaster Recovery Analytics tool, work is being performed to reduce the amount of false positives generated in this reporting tool.</a:t>
            </a:r>
          </a:p>
          <a:p>
            <a:pPr marL="171450" indent="-171450">
              <a:buFont typeface="Arial" panose="020B0604020202020204" pitchFamily="34" charset="0"/>
              <a:buChar char="•"/>
            </a:pPr>
            <a:r>
              <a:rPr lang="en-US" sz="1200" kern="0" dirty="0">
                <a:solidFill>
                  <a:schemeClr val="accent5">
                    <a:lumMod val="50000"/>
                  </a:schemeClr>
                </a:solidFill>
                <a:latin typeface="+mn-lt"/>
              </a:rPr>
              <a:t>T</a:t>
            </a:r>
            <a:r>
              <a:rPr lang="en-US" sz="1200" kern="0" dirty="0" smtClean="0">
                <a:solidFill>
                  <a:schemeClr val="accent5">
                    <a:lumMod val="50000"/>
                  </a:schemeClr>
                </a:solidFill>
                <a:latin typeface="+mn-lt"/>
              </a:rPr>
              <a:t>he NAM NAS storage environment is composed of 340 TB of user PST data. </a:t>
            </a:r>
          </a:p>
          <a:p>
            <a:pPr marL="171450" indent="-171450">
              <a:buFont typeface="Arial" panose="020B0604020202020204" pitchFamily="34" charset="0"/>
              <a:buChar char="•"/>
            </a:pPr>
            <a:r>
              <a:rPr lang="en-US" sz="1200" kern="0" dirty="0" smtClean="0">
                <a:solidFill>
                  <a:schemeClr val="accent5">
                    <a:lumMod val="50000"/>
                  </a:schemeClr>
                </a:solidFill>
                <a:latin typeface="+mn-lt"/>
              </a:rPr>
              <a:t>Clean up of PST data will dramatically reduce the amount of time it will take to complete the NAS Tech Refresh migrations</a:t>
            </a:r>
          </a:p>
          <a:p>
            <a:pPr marL="171450" indent="-171450">
              <a:buFont typeface="Arial" panose="020B0604020202020204" pitchFamily="34" charset="0"/>
              <a:buChar char="•"/>
            </a:pPr>
            <a:endParaRPr lang="en-US" sz="1200" kern="0" dirty="0" smtClean="0">
              <a:latin typeface="+mn-lt"/>
            </a:endParaRPr>
          </a:p>
          <a:p>
            <a:r>
              <a:rPr lang="en-US" sz="1200" b="1" kern="0" dirty="0" smtClean="0">
                <a:solidFill>
                  <a:schemeClr val="accent5">
                    <a:lumMod val="50000"/>
                  </a:schemeClr>
                </a:solidFill>
                <a:latin typeface="+mn-lt"/>
              </a:rPr>
              <a:t>Summary of NAS storage Allocations for 2014  400 + NAS allocation completed this year.</a:t>
            </a:r>
            <a:endParaRPr lang="en-US" sz="1200" kern="0" dirty="0" smtClean="0">
              <a:solidFill>
                <a:schemeClr val="accent5">
                  <a:lumMod val="50000"/>
                </a:schemeClr>
              </a:solidFill>
              <a:latin typeface="+mn-lt"/>
            </a:endParaRPr>
          </a:p>
          <a:p>
            <a:pPr marL="171450" indent="-171450">
              <a:buFont typeface="Arial" panose="020B0604020202020204" pitchFamily="34" charset="0"/>
              <a:buChar char="•"/>
            </a:pPr>
            <a:endParaRPr lang="en-US" sz="1050" kern="0" dirty="0">
              <a:latin typeface="+mn-lt"/>
            </a:endParaRPr>
          </a:p>
          <a:p>
            <a:pPr marL="171450" indent="-171450">
              <a:buFont typeface="Arial" panose="020B0604020202020204" pitchFamily="34" charset="0"/>
              <a:buChar char="•"/>
            </a:pPr>
            <a:endParaRPr lang="en-US" sz="1050" kern="0" dirty="0" smtClean="0">
              <a:latin typeface="+mn-lt"/>
            </a:endParaRPr>
          </a:p>
          <a:p>
            <a:pPr marL="171450" indent="-171450">
              <a:buFont typeface="Arial" panose="020B0604020202020204" pitchFamily="34" charset="0"/>
              <a:buChar char="•"/>
            </a:pPr>
            <a:endParaRPr lang="en-US" sz="1050" kern="0" dirty="0" smtClean="0">
              <a:latin typeface="+mn-lt"/>
            </a:endParaRPr>
          </a:p>
          <a:p>
            <a:pPr marL="171450" indent="-171450">
              <a:buFont typeface="Arial" panose="020B0604020202020204" pitchFamily="34" charset="0"/>
              <a:buChar char="•"/>
            </a:pPr>
            <a:endParaRPr lang="en-US" sz="1050" kern="0" dirty="0">
              <a:latin typeface="+mn-lt"/>
            </a:endParaRPr>
          </a:p>
        </p:txBody>
      </p:sp>
      <p:sp>
        <p:nvSpPr>
          <p:cNvPr id="5" name="Title 1"/>
          <p:cNvSpPr txBox="1">
            <a:spLocks/>
          </p:cNvSpPr>
          <p:nvPr/>
        </p:nvSpPr>
        <p:spPr bwMode="black">
          <a:xfrm>
            <a:off x="285823" y="4327449"/>
            <a:ext cx="8477250" cy="221157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a:solidFill>
                  <a:schemeClr val="tx1"/>
                </a:solidFill>
                <a:latin typeface="+mj-lt"/>
                <a:ea typeface="ＭＳ Ｐゴシック" charset="0"/>
                <a:cs typeface="+mj-cs"/>
              </a:defRPr>
            </a:lvl1pPr>
            <a:lvl2pPr algn="l" rtl="0" eaLnBrk="0" fontAlgn="base" hangingPunct="0">
              <a:spcBef>
                <a:spcPct val="0"/>
              </a:spcBef>
              <a:spcAft>
                <a:spcPct val="0"/>
              </a:spcAft>
              <a:defRPr sz="2400">
                <a:solidFill>
                  <a:schemeClr val="tx1"/>
                </a:solidFill>
                <a:latin typeface="Arial" charset="0"/>
                <a:ea typeface="ＭＳ Ｐゴシック" charset="0"/>
              </a:defRPr>
            </a:lvl2pPr>
            <a:lvl3pPr algn="l" rtl="0" eaLnBrk="0" fontAlgn="base" hangingPunct="0">
              <a:spcBef>
                <a:spcPct val="0"/>
              </a:spcBef>
              <a:spcAft>
                <a:spcPct val="0"/>
              </a:spcAft>
              <a:defRPr sz="2400">
                <a:solidFill>
                  <a:schemeClr val="tx1"/>
                </a:solidFill>
                <a:latin typeface="Arial" charset="0"/>
                <a:ea typeface="ＭＳ Ｐゴシック" charset="0"/>
              </a:defRPr>
            </a:lvl3pPr>
            <a:lvl4pPr algn="l" rtl="0" eaLnBrk="0" fontAlgn="base" hangingPunct="0">
              <a:spcBef>
                <a:spcPct val="0"/>
              </a:spcBef>
              <a:spcAft>
                <a:spcPct val="0"/>
              </a:spcAft>
              <a:defRPr sz="2400">
                <a:solidFill>
                  <a:schemeClr val="tx1"/>
                </a:solidFill>
                <a:latin typeface="Arial" charset="0"/>
                <a:ea typeface="ＭＳ Ｐゴシック" charset="0"/>
              </a:defRPr>
            </a:lvl4pPr>
            <a:lvl5pPr algn="l" rtl="0" eaLnBrk="0" fontAlgn="base" hangingPunct="0">
              <a:spcBef>
                <a:spcPct val="0"/>
              </a:spcBef>
              <a:spcAft>
                <a:spcPct val="0"/>
              </a:spcAft>
              <a:defRPr sz="2400">
                <a:solidFill>
                  <a:schemeClr val="tx1"/>
                </a:solidFill>
                <a:latin typeface="Arial" charset="0"/>
                <a:ea typeface="ＭＳ Ｐゴシック" charset="0"/>
              </a:defRPr>
            </a:lvl5pPr>
            <a:lvl6pPr marL="457200" algn="l" rtl="0" eaLnBrk="1" fontAlgn="base" hangingPunct="1">
              <a:spcBef>
                <a:spcPct val="0"/>
              </a:spcBef>
              <a:spcAft>
                <a:spcPct val="0"/>
              </a:spcAft>
              <a:defRPr sz="2400">
                <a:solidFill>
                  <a:schemeClr val="tx1"/>
                </a:solidFill>
                <a:latin typeface="Arial" charset="0"/>
              </a:defRPr>
            </a:lvl6pPr>
            <a:lvl7pPr marL="914400" algn="l" rtl="0" eaLnBrk="1" fontAlgn="base" hangingPunct="1">
              <a:spcBef>
                <a:spcPct val="0"/>
              </a:spcBef>
              <a:spcAft>
                <a:spcPct val="0"/>
              </a:spcAft>
              <a:defRPr sz="2400">
                <a:solidFill>
                  <a:schemeClr val="tx1"/>
                </a:solidFill>
                <a:latin typeface="Arial" charset="0"/>
              </a:defRPr>
            </a:lvl7pPr>
            <a:lvl8pPr marL="1371600" algn="l" rtl="0" eaLnBrk="1" fontAlgn="base" hangingPunct="1">
              <a:spcBef>
                <a:spcPct val="0"/>
              </a:spcBef>
              <a:spcAft>
                <a:spcPct val="0"/>
              </a:spcAft>
              <a:defRPr sz="2400">
                <a:solidFill>
                  <a:schemeClr val="tx1"/>
                </a:solidFill>
                <a:latin typeface="Arial" charset="0"/>
              </a:defRPr>
            </a:lvl8pPr>
            <a:lvl9pPr marL="1828800" algn="l" rtl="0" eaLnBrk="1" fontAlgn="base" hangingPunct="1">
              <a:spcBef>
                <a:spcPct val="0"/>
              </a:spcBef>
              <a:spcAft>
                <a:spcPct val="0"/>
              </a:spcAft>
              <a:defRPr sz="2400">
                <a:solidFill>
                  <a:schemeClr val="tx1"/>
                </a:solidFill>
                <a:latin typeface="Arial" charset="0"/>
              </a:defRPr>
            </a:lvl9pPr>
          </a:lstStyle>
          <a:p>
            <a:r>
              <a:rPr lang="en-US" sz="1200" b="1" kern="0" dirty="0" smtClean="0">
                <a:solidFill>
                  <a:schemeClr val="accent5">
                    <a:lumMod val="50000"/>
                  </a:schemeClr>
                </a:solidFill>
                <a:latin typeface="+mn-lt"/>
              </a:rPr>
              <a:t>Primary CAP Migration – Approach:</a:t>
            </a:r>
          </a:p>
          <a:p>
            <a:endParaRPr lang="en-US" sz="1200" kern="0" dirty="0">
              <a:solidFill>
                <a:schemeClr val="accent5">
                  <a:lumMod val="50000"/>
                </a:schemeClr>
              </a:solidFill>
              <a:latin typeface="+mn-lt"/>
            </a:endParaRPr>
          </a:p>
          <a:p>
            <a:pPr marL="171450" indent="-171450">
              <a:buFont typeface="Arial" panose="020B0604020202020204" pitchFamily="34" charset="0"/>
              <a:buChar char="•"/>
            </a:pPr>
            <a:r>
              <a:rPr lang="en-US" sz="1200" kern="0" dirty="0" smtClean="0">
                <a:solidFill>
                  <a:schemeClr val="accent5">
                    <a:lumMod val="50000"/>
                  </a:schemeClr>
                </a:solidFill>
                <a:latin typeface="+mn-lt"/>
              </a:rPr>
              <a:t>Prioritize </a:t>
            </a:r>
            <a:r>
              <a:rPr lang="en-US" sz="1200" kern="0" dirty="0">
                <a:solidFill>
                  <a:schemeClr val="accent5">
                    <a:lumMod val="50000"/>
                  </a:schemeClr>
                </a:solidFill>
                <a:latin typeface="+mn-lt"/>
              </a:rPr>
              <a:t>based on current filers with high concentrations of CAP users.</a:t>
            </a:r>
          </a:p>
          <a:p>
            <a:pPr marL="171450" indent="-171450">
              <a:buFont typeface="Arial" panose="020B0604020202020204" pitchFamily="34" charset="0"/>
              <a:buChar char="•"/>
            </a:pPr>
            <a:r>
              <a:rPr lang="en-US" sz="1200" kern="0" dirty="0" smtClean="0">
                <a:solidFill>
                  <a:schemeClr val="accent5">
                    <a:lumMod val="50000"/>
                  </a:schemeClr>
                </a:solidFill>
                <a:latin typeface="+mn-lt"/>
              </a:rPr>
              <a:t>28 </a:t>
            </a:r>
            <a:r>
              <a:rPr lang="en-US" sz="1200" kern="0" dirty="0">
                <a:solidFill>
                  <a:schemeClr val="accent5">
                    <a:lumMod val="50000"/>
                  </a:schemeClr>
                </a:solidFill>
                <a:latin typeface="+mn-lt"/>
              </a:rPr>
              <a:t>Filers in NA hosting the majority of NA CAP User I D</a:t>
            </a:r>
            <a:r>
              <a:rPr lang="en-US" sz="1200" kern="0" dirty="0" smtClean="0">
                <a:solidFill>
                  <a:schemeClr val="accent5">
                    <a:lumMod val="50000"/>
                  </a:schemeClr>
                </a:solidFill>
                <a:latin typeface="+mn-lt"/>
              </a:rPr>
              <a:t>rives</a:t>
            </a:r>
            <a:endParaRPr lang="en-US" sz="1200" kern="0" dirty="0">
              <a:solidFill>
                <a:schemeClr val="accent5">
                  <a:lumMod val="50000"/>
                </a:schemeClr>
              </a:solidFill>
              <a:latin typeface="+mn-lt"/>
            </a:endParaRPr>
          </a:p>
          <a:p>
            <a:pPr marL="171450" indent="-171450">
              <a:buFont typeface="Arial" panose="020B0604020202020204" pitchFamily="34" charset="0"/>
              <a:buChar char="•"/>
            </a:pPr>
            <a:r>
              <a:rPr lang="en-US" sz="1200" kern="0" dirty="0" smtClean="0">
                <a:solidFill>
                  <a:schemeClr val="accent5">
                    <a:lumMod val="50000"/>
                  </a:schemeClr>
                </a:solidFill>
                <a:latin typeface="+mn-lt"/>
              </a:rPr>
              <a:t>All </a:t>
            </a:r>
            <a:r>
              <a:rPr lang="en-US" sz="1200" kern="0" dirty="0">
                <a:solidFill>
                  <a:schemeClr val="accent5">
                    <a:lumMod val="50000"/>
                  </a:schemeClr>
                </a:solidFill>
                <a:latin typeface="+mn-lt"/>
              </a:rPr>
              <a:t>regions are being analyzed by NAS Ops for the same prioritization view</a:t>
            </a:r>
          </a:p>
          <a:p>
            <a:pPr marL="171450" indent="-171450">
              <a:buFont typeface="Arial" panose="020B0604020202020204" pitchFamily="34" charset="0"/>
              <a:buChar char="•"/>
            </a:pPr>
            <a:r>
              <a:rPr lang="en-US" sz="1200" kern="0" dirty="0" smtClean="0">
                <a:solidFill>
                  <a:schemeClr val="accent5">
                    <a:lumMod val="50000"/>
                  </a:schemeClr>
                </a:solidFill>
                <a:latin typeface="+mn-lt"/>
              </a:rPr>
              <a:t>Prioritize </a:t>
            </a:r>
            <a:r>
              <a:rPr lang="en-US" sz="1200" kern="0" dirty="0">
                <a:solidFill>
                  <a:schemeClr val="accent5">
                    <a:lumMod val="50000"/>
                  </a:schemeClr>
                </a:solidFill>
                <a:latin typeface="+mn-lt"/>
              </a:rPr>
              <a:t>destinations based on currently configured and available VNX</a:t>
            </a:r>
          </a:p>
          <a:p>
            <a:pPr marL="171450" indent="-171450">
              <a:buFont typeface="Arial" panose="020B0604020202020204" pitchFamily="34" charset="0"/>
              <a:buChar char="•"/>
            </a:pPr>
            <a:r>
              <a:rPr lang="en-US" sz="1200" kern="0" dirty="0" smtClean="0">
                <a:solidFill>
                  <a:schemeClr val="accent5">
                    <a:lumMod val="50000"/>
                  </a:schemeClr>
                </a:solidFill>
                <a:latin typeface="+mn-lt"/>
              </a:rPr>
              <a:t>Need </a:t>
            </a:r>
            <a:r>
              <a:rPr lang="en-US" sz="1200" kern="0" dirty="0">
                <a:solidFill>
                  <a:schemeClr val="accent5">
                    <a:lumMod val="50000"/>
                  </a:schemeClr>
                </a:solidFill>
                <a:latin typeface="+mn-lt"/>
              </a:rPr>
              <a:t>to quickly reconfigure the SWDC target to RAID </a:t>
            </a:r>
            <a:r>
              <a:rPr lang="en-US" sz="1200" kern="0" dirty="0" smtClean="0">
                <a:solidFill>
                  <a:schemeClr val="accent5">
                    <a:lumMod val="50000"/>
                  </a:schemeClr>
                </a:solidFill>
                <a:latin typeface="+mn-lt"/>
              </a:rPr>
              <a:t>10 </a:t>
            </a:r>
            <a:r>
              <a:rPr lang="en-US" sz="1200" kern="0" dirty="0">
                <a:solidFill>
                  <a:schemeClr val="accent5">
                    <a:lumMod val="50000"/>
                  </a:schemeClr>
                </a:solidFill>
                <a:latin typeface="+mn-lt"/>
              </a:rPr>
              <a:t>before we move more users there or we will not achieve the iOPS forecast</a:t>
            </a:r>
          </a:p>
          <a:p>
            <a:pPr marL="171450" indent="-171450">
              <a:buFont typeface="Arial" panose="020B0604020202020204" pitchFamily="34" charset="0"/>
              <a:buChar char="•"/>
            </a:pPr>
            <a:r>
              <a:rPr lang="en-US" sz="1200" kern="0" dirty="0" smtClean="0">
                <a:solidFill>
                  <a:schemeClr val="accent5">
                    <a:lumMod val="50000"/>
                  </a:schemeClr>
                </a:solidFill>
                <a:latin typeface="+mn-lt"/>
              </a:rPr>
              <a:t>Reconfigure </a:t>
            </a:r>
            <a:r>
              <a:rPr lang="en-US" sz="1200" kern="0" dirty="0">
                <a:solidFill>
                  <a:schemeClr val="accent5">
                    <a:lumMod val="50000"/>
                  </a:schemeClr>
                </a:solidFill>
                <a:latin typeface="+mn-lt"/>
              </a:rPr>
              <a:t>all remaining “CAP VNX” to RAID </a:t>
            </a:r>
            <a:r>
              <a:rPr lang="en-US" sz="1200" kern="0" dirty="0" smtClean="0">
                <a:solidFill>
                  <a:schemeClr val="accent5">
                    <a:lumMod val="50000"/>
                  </a:schemeClr>
                </a:solidFill>
                <a:latin typeface="+mn-lt"/>
              </a:rPr>
              <a:t>10</a:t>
            </a:r>
            <a:endParaRPr lang="en-US" sz="1200" kern="0" dirty="0">
              <a:solidFill>
                <a:schemeClr val="accent5">
                  <a:lumMod val="50000"/>
                </a:schemeClr>
              </a:solidFill>
              <a:latin typeface="+mn-lt"/>
            </a:endParaRPr>
          </a:p>
          <a:p>
            <a:pPr marL="171450" indent="-171450">
              <a:buFont typeface="Arial" panose="020B0604020202020204" pitchFamily="34" charset="0"/>
              <a:buChar char="•"/>
            </a:pPr>
            <a:r>
              <a:rPr lang="en-US" sz="1200" kern="0" dirty="0" smtClean="0">
                <a:solidFill>
                  <a:schemeClr val="accent5">
                    <a:lumMod val="50000"/>
                  </a:schemeClr>
                </a:solidFill>
                <a:latin typeface="+mn-lt"/>
              </a:rPr>
              <a:t>Evaluate </a:t>
            </a:r>
            <a:r>
              <a:rPr lang="en-US" sz="1200" kern="0" dirty="0">
                <a:solidFill>
                  <a:schemeClr val="accent5">
                    <a:lumMod val="50000"/>
                  </a:schemeClr>
                </a:solidFill>
                <a:latin typeface="+mn-lt"/>
              </a:rPr>
              <a:t>CATE performance analysis underway in EMEA.  ETA End of December.  This will help validate the ongoing plan</a:t>
            </a:r>
          </a:p>
          <a:p>
            <a:pPr marL="171450" indent="-171450">
              <a:buFont typeface="Arial" panose="020B0604020202020204" pitchFamily="34" charset="0"/>
              <a:buChar char="•"/>
            </a:pPr>
            <a:r>
              <a:rPr lang="en-US" sz="1200" kern="0" dirty="0" smtClean="0">
                <a:solidFill>
                  <a:schemeClr val="accent5">
                    <a:lumMod val="50000"/>
                  </a:schemeClr>
                </a:solidFill>
                <a:latin typeface="+mn-lt"/>
              </a:rPr>
              <a:t>DC </a:t>
            </a:r>
            <a:r>
              <a:rPr lang="en-US" sz="1200" kern="0" dirty="0">
                <a:solidFill>
                  <a:schemeClr val="accent5">
                    <a:lumMod val="50000"/>
                  </a:schemeClr>
                </a:solidFill>
                <a:latin typeface="+mn-lt"/>
              </a:rPr>
              <a:t>Ops is evaluating the gaps in current VNX for inventory availability – Confirming </a:t>
            </a:r>
            <a:r>
              <a:rPr lang="en-US" sz="1200" kern="0" dirty="0" smtClean="0">
                <a:solidFill>
                  <a:schemeClr val="accent5">
                    <a:lumMod val="50000"/>
                  </a:schemeClr>
                </a:solidFill>
                <a:latin typeface="+mn-lt"/>
              </a:rPr>
              <a:t>Disk </a:t>
            </a:r>
            <a:r>
              <a:rPr lang="en-US" sz="1200" kern="0" dirty="0">
                <a:solidFill>
                  <a:schemeClr val="accent5">
                    <a:lumMod val="50000"/>
                  </a:schemeClr>
                </a:solidFill>
                <a:latin typeface="+mn-lt"/>
              </a:rPr>
              <a:t>BOM matches </a:t>
            </a:r>
            <a:r>
              <a:rPr lang="en-US" sz="1200" kern="0" dirty="0" smtClean="0">
                <a:solidFill>
                  <a:schemeClr val="accent5">
                    <a:lumMod val="50000"/>
                  </a:schemeClr>
                </a:solidFill>
                <a:latin typeface="+mn-lt"/>
              </a:rPr>
              <a:t>the Standard Config </a:t>
            </a:r>
            <a:endParaRPr lang="en-US" sz="1200" kern="0" dirty="0">
              <a:solidFill>
                <a:schemeClr val="accent5">
                  <a:lumMod val="50000"/>
                </a:schemeClr>
              </a:solidFill>
              <a:latin typeface="+mn-lt"/>
            </a:endParaRPr>
          </a:p>
        </p:txBody>
      </p:sp>
    </p:spTree>
    <p:extLst>
      <p:ext uri="{BB962C8B-B14F-4D97-AF65-F5344CB8AC3E}">
        <p14:creationId xmlns:p14="http://schemas.microsoft.com/office/powerpoint/2010/main" val="1274747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346075" y="2014538"/>
            <a:ext cx="8115300" cy="517525"/>
          </a:xfrm>
        </p:spPr>
        <p:txBody>
          <a:bodyPr/>
          <a:lstStyle/>
          <a:p>
            <a:pPr algn="ctr" eaLnBrk="1" hangingPunct="1"/>
            <a:r>
              <a:rPr lang="en-US" sz="3200" b="1" dirty="0" smtClean="0">
                <a:ea typeface="ＭＳ Ｐゴシック" pitchFamily="34" charset="-128"/>
              </a:rPr>
              <a:t>SAN</a:t>
            </a:r>
            <a:br>
              <a:rPr lang="en-US" sz="3200" b="1" dirty="0" smtClean="0">
                <a:ea typeface="ＭＳ Ｐゴシック" pitchFamily="34" charset="-128"/>
              </a:rPr>
            </a:br>
            <a:endParaRPr lang="en-US" sz="3200" b="1" dirty="0" smtClean="0">
              <a:ea typeface="ＭＳ Ｐゴシック" pitchFamily="34" charset="-128"/>
            </a:endParaRPr>
          </a:p>
        </p:txBody>
      </p:sp>
      <p:sp>
        <p:nvSpPr>
          <p:cNvPr id="2" name="Subtitle 1"/>
          <p:cNvSpPr>
            <a:spLocks noGrp="1"/>
          </p:cNvSpPr>
          <p:nvPr>
            <p:ph type="subTitle" sz="quarter" idx="1"/>
          </p:nvPr>
        </p:nvSpPr>
        <p:spPr/>
        <p:txBody>
          <a:bodyPr/>
          <a:lstStyle/>
          <a:p>
            <a:r>
              <a:rPr lang="en-US" dirty="0" smtClean="0"/>
              <a:t>  </a:t>
            </a:r>
            <a:endParaRPr lang="en-US" dirty="0"/>
          </a:p>
        </p:txBody>
      </p:sp>
    </p:spTree>
    <p:extLst>
      <p:ext uri="{BB962C8B-B14F-4D97-AF65-F5344CB8AC3E}">
        <p14:creationId xmlns:p14="http://schemas.microsoft.com/office/powerpoint/2010/main" val="360106324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731" y="419506"/>
            <a:ext cx="7555762" cy="611188"/>
          </a:xfrm>
        </p:spPr>
        <p:txBody>
          <a:bodyPr/>
          <a:lstStyle/>
          <a:p>
            <a:r>
              <a:rPr lang="en-US" dirty="0" smtClean="0"/>
              <a:t> Current Scheduled SAN Migrations (ICG)</a:t>
            </a:r>
            <a:endParaRPr lang="en-US" dirty="0"/>
          </a:p>
        </p:txBody>
      </p:sp>
      <p:sp>
        <p:nvSpPr>
          <p:cNvPr id="6" name="Slide Number Placeholder 5"/>
          <p:cNvSpPr>
            <a:spLocks noGrp="1"/>
          </p:cNvSpPr>
          <p:nvPr>
            <p:ph type="sldNum" sz="quarter" idx="10"/>
          </p:nvPr>
        </p:nvSpPr>
        <p:spPr/>
        <p:txBody>
          <a:bodyPr/>
          <a:lstStyle/>
          <a:p>
            <a:fld id="{34EBE829-BE16-44E2-A16F-0B2AA19421DB}" type="slidenum">
              <a:rPr lang="en-US" smtClean="0"/>
              <a:pPr/>
              <a:t>7</a:t>
            </a:fld>
            <a:endParaRPr lang="en-US" dirty="0"/>
          </a:p>
        </p:txBody>
      </p:sp>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980" y="1030694"/>
            <a:ext cx="8406146" cy="4931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3135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169" y="419728"/>
            <a:ext cx="6981604" cy="611188"/>
          </a:xfrm>
        </p:spPr>
        <p:txBody>
          <a:bodyPr/>
          <a:lstStyle/>
          <a:p>
            <a:r>
              <a:rPr lang="en-US" dirty="0" smtClean="0"/>
              <a:t> Request Management Metrics  – SAN 2014</a:t>
            </a:r>
            <a:endParaRPr lang="en-US" dirty="0"/>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9735" y="945414"/>
            <a:ext cx="6434138" cy="538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8818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346075" y="2014538"/>
            <a:ext cx="8115300" cy="517525"/>
          </a:xfrm>
        </p:spPr>
        <p:txBody>
          <a:bodyPr/>
          <a:lstStyle/>
          <a:p>
            <a:pPr algn="ctr" eaLnBrk="1" hangingPunct="1"/>
            <a:r>
              <a:rPr lang="en-US" sz="3200" b="1" dirty="0" smtClean="0">
                <a:ea typeface="ＭＳ Ｐゴシック" pitchFamily="34" charset="-128"/>
              </a:rPr>
              <a:t>Service - MIMs</a:t>
            </a:r>
            <a:br>
              <a:rPr lang="en-US" sz="3200" b="1" dirty="0" smtClean="0">
                <a:ea typeface="ＭＳ Ｐゴシック" pitchFamily="34" charset="-128"/>
              </a:rPr>
            </a:br>
            <a:endParaRPr lang="en-US" sz="3200" b="1" dirty="0" smtClean="0">
              <a:ea typeface="ＭＳ Ｐゴシック" pitchFamily="34" charset="-128"/>
            </a:endParaRPr>
          </a:p>
        </p:txBody>
      </p:sp>
      <p:sp>
        <p:nvSpPr>
          <p:cNvPr id="2" name="Subtitle 1"/>
          <p:cNvSpPr>
            <a:spLocks noGrp="1"/>
          </p:cNvSpPr>
          <p:nvPr>
            <p:ph type="subTitle" sz="quarter" idx="1"/>
          </p:nvPr>
        </p:nvSpPr>
        <p:spPr/>
        <p:txBody>
          <a:bodyPr/>
          <a:lstStyle/>
          <a:p>
            <a:r>
              <a:rPr lang="en-US" dirty="0" smtClean="0"/>
              <a:t>  </a:t>
            </a:r>
            <a:endParaRPr lang="en-US" dirty="0"/>
          </a:p>
        </p:txBody>
      </p:sp>
    </p:spTree>
    <p:extLst>
      <p:ext uri="{BB962C8B-B14F-4D97-AF65-F5344CB8AC3E}">
        <p14:creationId xmlns:p14="http://schemas.microsoft.com/office/powerpoint/2010/main" val="411344429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Rectangle 169" hidden="1"/>
          <p:cNvSpPr/>
          <p:nvPr>
            <p:custDataLst>
              <p:tags r:id="rId1"/>
            </p:custDataLst>
          </p:nvPr>
        </p:nvSpPr>
        <p:spPr bwMode="auto">
          <a:xfrm>
            <a:off x="0" y="0"/>
            <a:ext cx="146538" cy="158750"/>
          </a:xfrm>
          <a:prstGeom prst="rect">
            <a:avLst/>
          </a:prstGeom>
          <a:solidFill>
            <a:schemeClr val="accent1"/>
          </a:solidFill>
          <a:ln w="3175" cap="flat" cmpd="sng" algn="ctr">
            <a:solidFill>
              <a:schemeClr val="tx1"/>
            </a:solidFill>
            <a:prstDash val="solid"/>
            <a:round/>
            <a:headEnd type="none" w="med" len="med"/>
            <a:tailEnd type="none" w="med" len="med"/>
          </a:ln>
          <a:effectLst/>
        </p:spPr>
        <p:txBody>
          <a:bodyPr wrap="none" lIns="0" tIns="0" rIns="0" bIns="0" anchor="ctr"/>
          <a:lstStyle/>
          <a:p>
            <a:pPr algn="ctr" eaLnBrk="0" fontAlgn="base" hangingPunct="0">
              <a:spcBef>
                <a:spcPct val="0"/>
              </a:spcBef>
              <a:spcAft>
                <a:spcPct val="0"/>
              </a:spcAft>
              <a:defRPr/>
            </a:pPr>
            <a:r>
              <a:rPr lang="en-GB" sz="700" dirty="0">
                <a:solidFill>
                  <a:srgbClr val="FFFFFF"/>
                </a:solidFill>
                <a:ea typeface="ＭＳ Ｐゴシック" charset="0"/>
                <a:sym typeface="Arial"/>
              </a:rPr>
              <a:t>5</a:t>
            </a:r>
          </a:p>
        </p:txBody>
      </p:sp>
      <p:pic>
        <p:nvPicPr>
          <p:cNvPr id="7172" name="Picture 11" descr="https://mail.google.com/mail/images/cleardot.gif"/>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9034098" y="-60323"/>
            <a:ext cx="8792"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2"/>
          <p:cNvSpPr>
            <a:spLocks noGrp="1" noChangeArrowheads="1"/>
          </p:cNvSpPr>
          <p:nvPr>
            <p:ph type="title"/>
            <p:custDataLst>
              <p:tags r:id="rId3"/>
            </p:custDataLst>
          </p:nvPr>
        </p:nvSpPr>
        <p:spPr/>
        <p:txBody>
          <a:bodyPr/>
          <a:lstStyle/>
          <a:p>
            <a:r>
              <a:rPr lang="en-GB" altLang="ja-JP" dirty="0" smtClean="0"/>
              <a:t>DCIS – Incident Volume and CID (YTD) All Storage vs ICG</a:t>
            </a:r>
            <a:endParaRPr lang="en-GB" sz="1200" dirty="0">
              <a:latin typeface="Calibri" pitchFamily="34" charset="0"/>
            </a:endParaRPr>
          </a:p>
        </p:txBody>
      </p:sp>
      <p:pic>
        <p:nvPicPr>
          <p:cNvPr id="2051"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54628" y="1084521"/>
            <a:ext cx="2712600" cy="169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54628" y="2919422"/>
            <a:ext cx="2712601" cy="1614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2297" y="1084521"/>
            <a:ext cx="2712600" cy="169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1506" y="1084520"/>
            <a:ext cx="2720962" cy="1692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1506" y="2919422"/>
            <a:ext cx="2720962" cy="160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32297" y="2913493"/>
            <a:ext cx="2720962" cy="1609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210449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dirty="0" smtClean="0"/>
              <a:t>Storage Severity 1 MIM Incidents 2014</a:t>
            </a:r>
            <a:endParaRPr lang="en-US" dirty="0"/>
          </a:p>
        </p:txBody>
      </p:sp>
      <p:pic>
        <p:nvPicPr>
          <p:cNvPr id="1038"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651" y="1198046"/>
            <a:ext cx="8820150"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98553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dirty="0" smtClean="0"/>
              <a:t>Storage Severity 2 MIM Incidents </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821443113"/>
              </p:ext>
            </p:extLst>
          </p:nvPr>
        </p:nvGraphicFramePr>
        <p:xfrm>
          <a:off x="334963" y="1023384"/>
          <a:ext cx="8475663" cy="4344792"/>
        </p:xfrm>
        <a:graphic>
          <a:graphicData uri="http://schemas.openxmlformats.org/drawingml/2006/table">
            <a:tbl>
              <a:tblPr>
                <a:tableStyleId>{5C22544A-7EE6-4342-B048-85BDC9FD1C3A}</a:tableStyleId>
              </a:tblPr>
              <a:tblGrid>
                <a:gridCol w="649753"/>
                <a:gridCol w="935644"/>
                <a:gridCol w="337871"/>
                <a:gridCol w="427393"/>
                <a:gridCol w="545793"/>
                <a:gridCol w="3188120"/>
                <a:gridCol w="1466997"/>
                <a:gridCol w="924092"/>
              </a:tblGrid>
              <a:tr h="268839">
                <a:tc>
                  <a:txBody>
                    <a:bodyPr/>
                    <a:lstStyle/>
                    <a:p>
                      <a:pPr algn="l" fontAlgn="b"/>
                      <a:r>
                        <a:rPr lang="en-US" sz="700" u="none" strike="noStrike" dirty="0">
                          <a:effectLst/>
                        </a:rPr>
                        <a:t>Date </a:t>
                      </a:r>
                      <a:endParaRPr lang="en-US" sz="700" b="1" i="0" u="none" strike="noStrike" dirty="0">
                        <a:solidFill>
                          <a:srgbClr val="000000"/>
                        </a:solidFill>
                        <a:effectLst/>
                        <a:latin typeface="Calibri"/>
                      </a:endParaRPr>
                    </a:p>
                  </a:txBody>
                  <a:tcPr marL="8672" marR="8672" marT="8672" marB="0" anchor="b"/>
                </a:tc>
                <a:tc>
                  <a:txBody>
                    <a:bodyPr/>
                    <a:lstStyle/>
                    <a:p>
                      <a:pPr algn="l" fontAlgn="b"/>
                      <a:r>
                        <a:rPr lang="en-US" sz="700" u="none" strike="noStrike" dirty="0">
                          <a:effectLst/>
                        </a:rPr>
                        <a:t>MIM</a:t>
                      </a:r>
                      <a:endParaRPr lang="en-US" sz="700" b="1" i="0" u="none" strike="noStrike" dirty="0">
                        <a:solidFill>
                          <a:srgbClr val="000000"/>
                        </a:solidFill>
                        <a:effectLst/>
                        <a:latin typeface="Calibri"/>
                      </a:endParaRPr>
                    </a:p>
                  </a:txBody>
                  <a:tcPr marL="8672" marR="8672" marT="8672" marB="0" anchor="b"/>
                </a:tc>
                <a:tc>
                  <a:txBody>
                    <a:bodyPr/>
                    <a:lstStyle/>
                    <a:p>
                      <a:pPr algn="l" fontAlgn="b"/>
                      <a:r>
                        <a:rPr lang="en-US" sz="700" u="none" strike="noStrike" dirty="0">
                          <a:effectLst/>
                        </a:rPr>
                        <a:t>Severity</a:t>
                      </a:r>
                      <a:endParaRPr lang="en-US" sz="700" b="1" i="0" u="none" strike="noStrike" dirty="0">
                        <a:solidFill>
                          <a:srgbClr val="000000"/>
                        </a:solidFill>
                        <a:effectLst/>
                        <a:latin typeface="Calibri"/>
                      </a:endParaRPr>
                    </a:p>
                  </a:txBody>
                  <a:tcPr marL="8672" marR="8672" marT="8672" marB="0" anchor="b"/>
                </a:tc>
                <a:tc>
                  <a:txBody>
                    <a:bodyPr/>
                    <a:lstStyle/>
                    <a:p>
                      <a:pPr algn="l" fontAlgn="b"/>
                      <a:r>
                        <a:rPr lang="en-US" sz="700" u="none" strike="noStrike" dirty="0">
                          <a:effectLst/>
                        </a:rPr>
                        <a:t>Region </a:t>
                      </a:r>
                      <a:endParaRPr lang="en-US" sz="700" b="1" i="0" u="none" strike="noStrike" dirty="0">
                        <a:solidFill>
                          <a:srgbClr val="000000"/>
                        </a:solidFill>
                        <a:effectLst/>
                        <a:latin typeface="Calibri"/>
                      </a:endParaRPr>
                    </a:p>
                  </a:txBody>
                  <a:tcPr marL="8672" marR="8672" marT="8672" marB="0" anchor="b"/>
                </a:tc>
                <a:tc>
                  <a:txBody>
                    <a:bodyPr/>
                    <a:lstStyle/>
                    <a:p>
                      <a:pPr algn="l" fontAlgn="b"/>
                      <a:r>
                        <a:rPr lang="en-US" sz="700" u="none" strike="noStrike" dirty="0">
                          <a:effectLst/>
                        </a:rPr>
                        <a:t>Device</a:t>
                      </a:r>
                      <a:endParaRPr lang="en-US" sz="700" b="1" i="0" u="none" strike="noStrike" dirty="0">
                        <a:solidFill>
                          <a:srgbClr val="000000"/>
                        </a:solidFill>
                        <a:effectLst/>
                        <a:latin typeface="Calibri"/>
                      </a:endParaRPr>
                    </a:p>
                  </a:txBody>
                  <a:tcPr marL="8672" marR="8672" marT="8672" marB="0" anchor="b"/>
                </a:tc>
                <a:tc>
                  <a:txBody>
                    <a:bodyPr/>
                    <a:lstStyle/>
                    <a:p>
                      <a:pPr algn="l" fontAlgn="b"/>
                      <a:r>
                        <a:rPr lang="en-US" sz="700" u="none" strike="noStrike" dirty="0">
                          <a:effectLst/>
                        </a:rPr>
                        <a:t>Issue</a:t>
                      </a:r>
                      <a:endParaRPr lang="en-US" sz="700" b="1" i="0" u="none" strike="noStrike" dirty="0">
                        <a:solidFill>
                          <a:srgbClr val="000000"/>
                        </a:solidFill>
                        <a:effectLst/>
                        <a:latin typeface="Calibri"/>
                      </a:endParaRPr>
                    </a:p>
                  </a:txBody>
                  <a:tcPr marL="8672" marR="8672" marT="8672" marB="0" anchor="b"/>
                </a:tc>
                <a:tc>
                  <a:txBody>
                    <a:bodyPr/>
                    <a:lstStyle/>
                    <a:p>
                      <a:pPr algn="l" fontAlgn="b"/>
                      <a:r>
                        <a:rPr lang="en-US" sz="700" u="none" strike="noStrike" dirty="0">
                          <a:effectLst/>
                        </a:rPr>
                        <a:t>Root cause</a:t>
                      </a:r>
                      <a:endParaRPr lang="en-US" sz="700" b="1" i="0" u="none" strike="noStrike" dirty="0">
                        <a:solidFill>
                          <a:srgbClr val="000000"/>
                        </a:solidFill>
                        <a:effectLst/>
                        <a:latin typeface="Calibri"/>
                      </a:endParaRPr>
                    </a:p>
                  </a:txBody>
                  <a:tcPr marL="8672" marR="8672" marT="8672" marB="0" anchor="b"/>
                </a:tc>
                <a:tc>
                  <a:txBody>
                    <a:bodyPr/>
                    <a:lstStyle/>
                    <a:p>
                      <a:pPr algn="l" fontAlgn="b"/>
                      <a:r>
                        <a:rPr lang="en-US" sz="700" u="none" strike="noStrike" dirty="0">
                          <a:effectLst/>
                        </a:rPr>
                        <a:t>Category </a:t>
                      </a:r>
                      <a:endParaRPr lang="en-US" sz="700" b="1" i="0" u="none" strike="noStrike" dirty="0">
                        <a:solidFill>
                          <a:srgbClr val="000000"/>
                        </a:solidFill>
                        <a:effectLst/>
                        <a:latin typeface="Calibri"/>
                      </a:endParaRPr>
                    </a:p>
                  </a:txBody>
                  <a:tcPr marL="8672" marR="8672" marT="8672" marB="0" anchor="b"/>
                </a:tc>
              </a:tr>
              <a:tr h="173445">
                <a:tc>
                  <a:txBody>
                    <a:bodyPr/>
                    <a:lstStyle/>
                    <a:p>
                      <a:pPr algn="r" fontAlgn="b"/>
                      <a:r>
                        <a:rPr lang="en-US" sz="800" u="none" strike="noStrike" dirty="0">
                          <a:effectLst/>
                        </a:rPr>
                        <a:t>1/7/2014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MIM0000017303</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EMEA</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SAN</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ICG - STARS application responding slow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Port flapping</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Hardware</a:t>
                      </a:r>
                      <a:endParaRPr lang="en-US" sz="800" b="0" i="0" u="none" strike="noStrike" dirty="0">
                        <a:solidFill>
                          <a:srgbClr val="000000"/>
                        </a:solidFill>
                        <a:effectLst/>
                        <a:latin typeface="Calibri"/>
                      </a:endParaRPr>
                    </a:p>
                  </a:txBody>
                  <a:tcPr marL="8672" marR="8672" marT="8672" marB="0" anchor="b"/>
                </a:tc>
              </a:tr>
              <a:tr h="286184">
                <a:tc>
                  <a:txBody>
                    <a:bodyPr/>
                    <a:lstStyle/>
                    <a:p>
                      <a:pPr algn="r" fontAlgn="b"/>
                      <a:r>
                        <a:rPr lang="en-US" sz="800" u="none" strike="noStrike" dirty="0">
                          <a:effectLst/>
                        </a:rPr>
                        <a:t>1/27/2014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MIM0000017961</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NAM</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NAS</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 ICG - Unable to open file on a shared folder in a shared drive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CAP I:drive - Capacity Management</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Capacity Management </a:t>
                      </a:r>
                      <a:endParaRPr lang="en-US" sz="800" b="0" i="0" u="none" strike="noStrike" dirty="0">
                        <a:solidFill>
                          <a:srgbClr val="000000"/>
                        </a:solidFill>
                        <a:effectLst/>
                        <a:latin typeface="Calibri"/>
                      </a:endParaRPr>
                    </a:p>
                  </a:txBody>
                  <a:tcPr marL="8672" marR="8672" marT="8672" marB="0" anchor="b"/>
                </a:tc>
              </a:tr>
              <a:tr h="286184">
                <a:tc>
                  <a:txBody>
                    <a:bodyPr/>
                    <a:lstStyle/>
                    <a:p>
                      <a:pPr algn="r" fontAlgn="b"/>
                      <a:r>
                        <a:rPr lang="en-US" sz="800" u="none" strike="noStrike" dirty="0">
                          <a:effectLst/>
                        </a:rPr>
                        <a:t>1/28/2014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MIM0000017986</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NAM</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NAS</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 ICG - Unable to open file on a shared folder in a shared drive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CAP I:drive - Capacity Management</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Capacity Management </a:t>
                      </a:r>
                      <a:endParaRPr lang="en-US" sz="800" b="0" i="0" u="none" strike="noStrike" dirty="0">
                        <a:solidFill>
                          <a:srgbClr val="000000"/>
                        </a:solidFill>
                        <a:effectLst/>
                        <a:latin typeface="Calibri"/>
                      </a:endParaRPr>
                    </a:p>
                  </a:txBody>
                  <a:tcPr marL="8672" marR="8672" marT="8672" marB="0" anchor="b"/>
                </a:tc>
              </a:tr>
              <a:tr h="286184">
                <a:tc>
                  <a:txBody>
                    <a:bodyPr/>
                    <a:lstStyle/>
                    <a:p>
                      <a:pPr algn="r" fontAlgn="b"/>
                      <a:r>
                        <a:rPr lang="en-US" sz="800" u="none" strike="noStrike" dirty="0">
                          <a:effectLst/>
                        </a:rPr>
                        <a:t>4/7/2014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MIM0000020470</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ASPAC</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NAS</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 ICG - Subset of TTS trade users located in TCS- India are unable to access CAP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Configuration Error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Configuration</a:t>
                      </a:r>
                      <a:endParaRPr lang="en-US" sz="800" b="0" i="0" u="none" strike="noStrike" dirty="0">
                        <a:solidFill>
                          <a:srgbClr val="000000"/>
                        </a:solidFill>
                        <a:effectLst/>
                        <a:latin typeface="Calibri"/>
                      </a:endParaRPr>
                    </a:p>
                  </a:txBody>
                  <a:tcPr marL="8672" marR="8672" marT="8672" marB="0" anchor="b"/>
                </a:tc>
              </a:tr>
              <a:tr h="182117">
                <a:tc>
                  <a:txBody>
                    <a:bodyPr/>
                    <a:lstStyle/>
                    <a:p>
                      <a:pPr algn="r" fontAlgn="b"/>
                      <a:r>
                        <a:rPr lang="en-US" sz="800" u="none" strike="noStrike" dirty="0">
                          <a:effectLst/>
                        </a:rPr>
                        <a:t>5/15/2014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MIM0000021738</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EMEA</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SAN</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s-ES" sz="800" u="none" strike="noStrike" dirty="0">
                          <a:effectLst/>
                        </a:rPr>
                        <a:t>FX MM PRODUCT PROCESSOR - UK Error </a:t>
                      </a:r>
                      <a:endParaRPr lang="es-E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Software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Unknown</a:t>
                      </a:r>
                      <a:endParaRPr lang="en-US" sz="800" b="0" i="0" u="none" strike="noStrike" dirty="0">
                        <a:solidFill>
                          <a:srgbClr val="000000"/>
                        </a:solidFill>
                        <a:effectLst/>
                        <a:latin typeface="Calibri"/>
                      </a:endParaRPr>
                    </a:p>
                  </a:txBody>
                  <a:tcPr marL="8672" marR="8672" marT="8672" marB="0" anchor="b"/>
                </a:tc>
              </a:tr>
              <a:tr h="294856">
                <a:tc>
                  <a:txBody>
                    <a:bodyPr/>
                    <a:lstStyle/>
                    <a:p>
                      <a:pPr algn="r" fontAlgn="b"/>
                      <a:r>
                        <a:rPr lang="en-US" sz="800" u="none" strike="noStrike" dirty="0">
                          <a:effectLst/>
                        </a:rPr>
                        <a:t>6/4/2014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MIM0000022460</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EMEA</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NetBackup</a:t>
                      </a:r>
                      <a:endParaRPr lang="en-US" sz="800" b="0" i="0" u="none" strike="noStrike" dirty="0">
                        <a:solidFill>
                          <a:srgbClr val="000000"/>
                        </a:solidFill>
                        <a:effectLst/>
                        <a:latin typeface="Calibri"/>
                      </a:endParaRPr>
                    </a:p>
                  </a:txBody>
                  <a:tcPr marL="8672" marR="8672" marT="8672" marB="0" anchor="b"/>
                </a:tc>
                <a:tc>
                  <a:txBody>
                    <a:bodyPr/>
                    <a:lstStyle/>
                    <a:p>
                      <a:pPr algn="l" fontAlgn="t"/>
                      <a:r>
                        <a:rPr lang="en-US" sz="800" u="none" strike="noStrike" dirty="0">
                          <a:effectLst/>
                        </a:rPr>
                        <a:t>TTS - Intraday process failure updating the GIW</a:t>
                      </a:r>
                      <a:endParaRPr lang="en-US" sz="800" b="0" i="0" u="none" strike="noStrike" dirty="0">
                        <a:solidFill>
                          <a:srgbClr val="000000"/>
                        </a:solidFill>
                        <a:effectLst/>
                        <a:latin typeface="Arial"/>
                      </a:endParaRPr>
                    </a:p>
                  </a:txBody>
                  <a:tcPr marL="8672" marR="8672" marT="8672" marB="0"/>
                </a:tc>
                <a:tc>
                  <a:txBody>
                    <a:bodyPr/>
                    <a:lstStyle/>
                    <a:p>
                      <a:pPr algn="l" fontAlgn="t"/>
                      <a:r>
                        <a:rPr lang="en-US" sz="800" u="none" strike="noStrike" dirty="0">
                          <a:effectLst/>
                        </a:rPr>
                        <a:t> Capacity Management</a:t>
                      </a:r>
                      <a:endParaRPr lang="en-US" sz="800" b="0" i="0" u="none" strike="noStrike" dirty="0">
                        <a:solidFill>
                          <a:srgbClr val="000000"/>
                        </a:solidFill>
                        <a:effectLst/>
                        <a:latin typeface="Arial"/>
                      </a:endParaRPr>
                    </a:p>
                  </a:txBody>
                  <a:tcPr marL="8672" marR="8672" marT="8672" marB="0"/>
                </a:tc>
                <a:tc>
                  <a:txBody>
                    <a:bodyPr/>
                    <a:lstStyle/>
                    <a:p>
                      <a:pPr algn="l" fontAlgn="b"/>
                      <a:r>
                        <a:rPr lang="en-US" sz="800" u="none" strike="noStrike" dirty="0">
                          <a:effectLst/>
                        </a:rPr>
                        <a:t>Capacity Management </a:t>
                      </a:r>
                      <a:endParaRPr lang="en-US" sz="800" b="0" i="0" u="none" strike="noStrike" dirty="0">
                        <a:solidFill>
                          <a:srgbClr val="000000"/>
                        </a:solidFill>
                        <a:effectLst/>
                        <a:latin typeface="Calibri"/>
                      </a:endParaRPr>
                    </a:p>
                  </a:txBody>
                  <a:tcPr marL="8672" marR="8672" marT="8672" marB="0" anchor="b"/>
                </a:tc>
              </a:tr>
              <a:tr h="294856">
                <a:tc>
                  <a:txBody>
                    <a:bodyPr/>
                    <a:lstStyle/>
                    <a:p>
                      <a:pPr algn="r" fontAlgn="b"/>
                      <a:r>
                        <a:rPr lang="en-US" sz="800" u="none" strike="noStrike" dirty="0">
                          <a:effectLst/>
                        </a:rPr>
                        <a:t>8/20/2014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MIM0000025312</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LATAM</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SAN</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 ICG - LATAM - Subset of Trades in the backlog due to SFE Data Base Server issue </a:t>
                      </a:r>
                      <a:endParaRPr lang="en-US" sz="800" b="0" i="0" u="none" strike="noStrike" dirty="0">
                        <a:solidFill>
                          <a:srgbClr val="000000"/>
                        </a:solidFill>
                        <a:effectLst/>
                        <a:latin typeface="Calibri"/>
                      </a:endParaRPr>
                    </a:p>
                  </a:txBody>
                  <a:tcPr marL="8672" marR="8672" marT="8672" marB="0" anchor="b"/>
                </a:tc>
                <a:tc>
                  <a:txBody>
                    <a:bodyPr/>
                    <a:lstStyle/>
                    <a:p>
                      <a:pPr algn="l" fontAlgn="t"/>
                      <a:r>
                        <a:rPr lang="en-US" sz="800" u="none" strike="noStrike" dirty="0">
                          <a:effectLst/>
                        </a:rPr>
                        <a:t> Capacity Management</a:t>
                      </a:r>
                      <a:endParaRPr lang="en-US" sz="800" b="0" i="0" u="none" strike="noStrike" dirty="0">
                        <a:solidFill>
                          <a:srgbClr val="000000"/>
                        </a:solidFill>
                        <a:effectLst/>
                        <a:latin typeface="Arial"/>
                      </a:endParaRPr>
                    </a:p>
                  </a:txBody>
                  <a:tcPr marL="8672" marR="8672" marT="8672" marB="0"/>
                </a:tc>
                <a:tc>
                  <a:txBody>
                    <a:bodyPr/>
                    <a:lstStyle/>
                    <a:p>
                      <a:pPr algn="l" fontAlgn="b"/>
                      <a:r>
                        <a:rPr lang="en-US" sz="800" u="none" strike="noStrike" dirty="0">
                          <a:effectLst/>
                        </a:rPr>
                        <a:t>Unknown</a:t>
                      </a:r>
                      <a:endParaRPr lang="en-US" sz="800" b="0" i="0" u="none" strike="noStrike" dirty="0">
                        <a:solidFill>
                          <a:srgbClr val="000000"/>
                        </a:solidFill>
                        <a:effectLst/>
                        <a:latin typeface="Calibri"/>
                      </a:endParaRPr>
                    </a:p>
                  </a:txBody>
                  <a:tcPr marL="8672" marR="8672" marT="8672" marB="0" anchor="b"/>
                </a:tc>
              </a:tr>
              <a:tr h="294856">
                <a:tc>
                  <a:txBody>
                    <a:bodyPr/>
                    <a:lstStyle/>
                    <a:p>
                      <a:pPr algn="r" fontAlgn="b"/>
                      <a:r>
                        <a:rPr lang="en-US" sz="800" u="none" strike="noStrike" dirty="0">
                          <a:effectLst/>
                        </a:rPr>
                        <a:t>8/21/2014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MIM0000025332</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LATAM</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SAN</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ICG - LATAM - Subset of Trades in the backlog due to SFE Data Base Server issue </a:t>
                      </a:r>
                      <a:endParaRPr lang="en-US" sz="800" b="0" i="0" u="none" strike="noStrike" dirty="0">
                        <a:solidFill>
                          <a:srgbClr val="000000"/>
                        </a:solidFill>
                        <a:effectLst/>
                        <a:latin typeface="Calibri"/>
                      </a:endParaRPr>
                    </a:p>
                  </a:txBody>
                  <a:tcPr marL="8672" marR="8672" marT="8672" marB="0" anchor="b"/>
                </a:tc>
                <a:tc>
                  <a:txBody>
                    <a:bodyPr/>
                    <a:lstStyle/>
                    <a:p>
                      <a:pPr algn="l" fontAlgn="t"/>
                      <a:r>
                        <a:rPr lang="en-US" sz="800" u="none" strike="noStrike" dirty="0">
                          <a:effectLst/>
                        </a:rPr>
                        <a:t> Capacity Management</a:t>
                      </a:r>
                      <a:endParaRPr lang="en-US" sz="800" b="0" i="0" u="none" strike="noStrike" dirty="0">
                        <a:solidFill>
                          <a:srgbClr val="000000"/>
                        </a:solidFill>
                        <a:effectLst/>
                        <a:latin typeface="Arial"/>
                      </a:endParaRPr>
                    </a:p>
                  </a:txBody>
                  <a:tcPr marL="8672" marR="8672" marT="8672" marB="0"/>
                </a:tc>
                <a:tc>
                  <a:txBody>
                    <a:bodyPr/>
                    <a:lstStyle/>
                    <a:p>
                      <a:pPr algn="l" fontAlgn="b"/>
                      <a:r>
                        <a:rPr lang="en-US" sz="800" u="none" strike="noStrike" dirty="0">
                          <a:effectLst/>
                        </a:rPr>
                        <a:t>Capacity Management </a:t>
                      </a:r>
                      <a:endParaRPr lang="en-US" sz="800" b="0" i="0" u="none" strike="noStrike" dirty="0">
                        <a:solidFill>
                          <a:srgbClr val="000000"/>
                        </a:solidFill>
                        <a:effectLst/>
                        <a:latin typeface="Calibri"/>
                      </a:endParaRPr>
                    </a:p>
                  </a:txBody>
                  <a:tcPr marL="8672" marR="8672" marT="8672" marB="0" anchor="b"/>
                </a:tc>
              </a:tr>
              <a:tr h="294856">
                <a:tc>
                  <a:txBody>
                    <a:bodyPr/>
                    <a:lstStyle/>
                    <a:p>
                      <a:pPr algn="r" fontAlgn="b"/>
                      <a:r>
                        <a:rPr lang="en-US" sz="800" u="none" strike="noStrike" dirty="0">
                          <a:effectLst/>
                        </a:rPr>
                        <a:t>8/22/2014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MIM0000025371</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LATAM</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SAN</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ICG - LATAM - Subset of Trades in the backlog due to SFE Data Base Server issue </a:t>
                      </a:r>
                      <a:endParaRPr lang="en-US" sz="800" b="0" i="0" u="none" strike="noStrike" dirty="0">
                        <a:solidFill>
                          <a:srgbClr val="000000"/>
                        </a:solidFill>
                        <a:effectLst/>
                        <a:latin typeface="Calibri"/>
                      </a:endParaRPr>
                    </a:p>
                  </a:txBody>
                  <a:tcPr marL="8672" marR="8672" marT="8672" marB="0" anchor="b"/>
                </a:tc>
                <a:tc>
                  <a:txBody>
                    <a:bodyPr/>
                    <a:lstStyle/>
                    <a:p>
                      <a:pPr algn="l" fontAlgn="t"/>
                      <a:r>
                        <a:rPr lang="en-US" sz="800" u="none" strike="noStrike" dirty="0">
                          <a:effectLst/>
                        </a:rPr>
                        <a:t> Capacity Management</a:t>
                      </a:r>
                      <a:endParaRPr lang="en-US" sz="800" b="0" i="0" u="none" strike="noStrike" dirty="0">
                        <a:solidFill>
                          <a:srgbClr val="000000"/>
                        </a:solidFill>
                        <a:effectLst/>
                        <a:latin typeface="Arial"/>
                      </a:endParaRPr>
                    </a:p>
                  </a:txBody>
                  <a:tcPr marL="8672" marR="8672" marT="8672" marB="0"/>
                </a:tc>
                <a:tc>
                  <a:txBody>
                    <a:bodyPr/>
                    <a:lstStyle/>
                    <a:p>
                      <a:pPr algn="l" fontAlgn="b"/>
                      <a:r>
                        <a:rPr lang="en-US" sz="800" u="none" strike="noStrike" dirty="0">
                          <a:effectLst/>
                        </a:rPr>
                        <a:t>Capacity Management </a:t>
                      </a:r>
                      <a:endParaRPr lang="en-US" sz="800" b="0" i="0" u="none" strike="noStrike" dirty="0">
                        <a:solidFill>
                          <a:srgbClr val="000000"/>
                        </a:solidFill>
                        <a:effectLst/>
                        <a:latin typeface="Calibri"/>
                      </a:endParaRPr>
                    </a:p>
                  </a:txBody>
                  <a:tcPr marL="8672" marR="8672" marT="8672" marB="0" anchor="b"/>
                </a:tc>
              </a:tr>
              <a:tr h="294856">
                <a:tc>
                  <a:txBody>
                    <a:bodyPr/>
                    <a:lstStyle/>
                    <a:p>
                      <a:pPr algn="r" fontAlgn="b"/>
                      <a:r>
                        <a:rPr lang="en-US" sz="800" u="none" strike="noStrike" dirty="0">
                          <a:effectLst/>
                        </a:rPr>
                        <a:t>10/6/2014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MIM0000026969</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LATAM</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NetBackup</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 ICG - Brazil - Sinacor is not avaliable for an issue on data base CGMBPRO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Unknown</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Unknown</a:t>
                      </a:r>
                      <a:endParaRPr lang="en-US" sz="800" b="0" i="0" u="none" strike="noStrike" dirty="0">
                        <a:solidFill>
                          <a:srgbClr val="000000"/>
                        </a:solidFill>
                        <a:effectLst/>
                        <a:latin typeface="Calibri"/>
                      </a:endParaRPr>
                    </a:p>
                  </a:txBody>
                  <a:tcPr marL="8672" marR="8672" marT="8672" marB="0" anchor="b"/>
                </a:tc>
              </a:tr>
              <a:tr h="294856">
                <a:tc>
                  <a:txBody>
                    <a:bodyPr/>
                    <a:lstStyle/>
                    <a:p>
                      <a:pPr algn="r" fontAlgn="b"/>
                      <a:r>
                        <a:rPr lang="en-US" sz="800" u="none" strike="noStrike" dirty="0">
                          <a:effectLst/>
                        </a:rPr>
                        <a:t>10/9/2014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MIM0000027126</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NAM</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NAS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Inode exhaust on file system</a:t>
                      </a:r>
                      <a:endParaRPr lang="en-US" sz="800" b="0" i="0" u="none" strike="noStrike" dirty="0">
                        <a:solidFill>
                          <a:srgbClr val="000000"/>
                        </a:solidFill>
                        <a:effectLst/>
                        <a:latin typeface="Calibri"/>
                      </a:endParaRPr>
                    </a:p>
                  </a:txBody>
                  <a:tcPr marL="8672" marR="8672" marT="8672" marB="0" anchor="b"/>
                </a:tc>
                <a:tc>
                  <a:txBody>
                    <a:bodyPr/>
                    <a:lstStyle/>
                    <a:p>
                      <a:pPr algn="l" fontAlgn="t"/>
                      <a:r>
                        <a:rPr lang="en-US" sz="800" u="none" strike="noStrike" dirty="0">
                          <a:effectLst/>
                        </a:rPr>
                        <a:t> Capacity Management</a:t>
                      </a:r>
                      <a:endParaRPr lang="en-US" sz="800" b="0" i="0" u="none" strike="noStrike" dirty="0">
                        <a:solidFill>
                          <a:srgbClr val="000000"/>
                        </a:solidFill>
                        <a:effectLst/>
                        <a:latin typeface="Arial"/>
                      </a:endParaRPr>
                    </a:p>
                  </a:txBody>
                  <a:tcPr marL="8672" marR="8672" marT="8672" marB="0"/>
                </a:tc>
                <a:tc>
                  <a:txBody>
                    <a:bodyPr/>
                    <a:lstStyle/>
                    <a:p>
                      <a:pPr algn="l" fontAlgn="b"/>
                      <a:r>
                        <a:rPr lang="en-US" sz="800" u="none" strike="noStrike" dirty="0">
                          <a:effectLst/>
                        </a:rPr>
                        <a:t>Capacity Management </a:t>
                      </a:r>
                      <a:endParaRPr lang="en-US" sz="800" b="0" i="0" u="none" strike="noStrike" dirty="0">
                        <a:solidFill>
                          <a:srgbClr val="000000"/>
                        </a:solidFill>
                        <a:effectLst/>
                        <a:latin typeface="Calibri"/>
                      </a:endParaRPr>
                    </a:p>
                  </a:txBody>
                  <a:tcPr marL="8672" marR="8672" marT="8672" marB="0" anchor="b"/>
                </a:tc>
              </a:tr>
              <a:tr h="173445">
                <a:tc>
                  <a:txBody>
                    <a:bodyPr/>
                    <a:lstStyle/>
                    <a:p>
                      <a:pPr algn="r" fontAlgn="b"/>
                      <a:r>
                        <a:rPr lang="en-US" sz="800" u="none" strike="noStrike" dirty="0">
                          <a:effectLst/>
                        </a:rPr>
                        <a:t>10/14/2014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MIM0000027312</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NAM</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NAS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 ICG - CFX files and CitiDirect reports failing due to a NAS issue</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Human Error</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Human Error</a:t>
                      </a:r>
                      <a:endParaRPr lang="en-US" sz="800" b="0" i="0" u="none" strike="noStrike" dirty="0">
                        <a:solidFill>
                          <a:srgbClr val="000000"/>
                        </a:solidFill>
                        <a:effectLst/>
                        <a:latin typeface="Calibri"/>
                      </a:endParaRPr>
                    </a:p>
                  </a:txBody>
                  <a:tcPr marL="8672" marR="8672" marT="8672" marB="0" anchor="b"/>
                </a:tc>
              </a:tr>
              <a:tr h="173445">
                <a:tc>
                  <a:txBody>
                    <a:bodyPr/>
                    <a:lstStyle/>
                    <a:p>
                      <a:pPr algn="r" fontAlgn="b"/>
                      <a:r>
                        <a:rPr lang="en-US" sz="800" u="none" strike="noStrike" dirty="0">
                          <a:effectLst/>
                        </a:rPr>
                        <a:t>10/14/2014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MIM0000027322</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NAM</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SAN</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 ICG, GCG - Multiple servers hosted in Midwest Data Center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Human Error</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Human Error</a:t>
                      </a:r>
                      <a:endParaRPr lang="en-US" sz="800" b="0" i="0" u="none" strike="noStrike" dirty="0">
                        <a:solidFill>
                          <a:srgbClr val="000000"/>
                        </a:solidFill>
                        <a:effectLst/>
                        <a:latin typeface="Calibri"/>
                      </a:endParaRPr>
                    </a:p>
                  </a:txBody>
                  <a:tcPr marL="8672" marR="8672" marT="8672" marB="0" anchor="b"/>
                </a:tc>
              </a:tr>
              <a:tr h="286184">
                <a:tc>
                  <a:txBody>
                    <a:bodyPr/>
                    <a:lstStyle/>
                    <a:p>
                      <a:pPr algn="r" fontAlgn="b"/>
                      <a:r>
                        <a:rPr lang="en-US" sz="800" u="none" strike="noStrike" dirty="0">
                          <a:effectLst/>
                        </a:rPr>
                        <a:t>10/31/2014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MIM0000027987</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ASPAC</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NAS</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 ICG, GCG - Citi users unable to access I and G drive - ASPAC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CAP I:drive - Capacity Management</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Capacity Management </a:t>
                      </a:r>
                      <a:endParaRPr lang="en-US" sz="800" b="0" i="0" u="none" strike="noStrike" dirty="0">
                        <a:solidFill>
                          <a:srgbClr val="000000"/>
                        </a:solidFill>
                        <a:effectLst/>
                        <a:latin typeface="Calibri"/>
                      </a:endParaRPr>
                    </a:p>
                  </a:txBody>
                  <a:tcPr marL="8672" marR="8672" marT="8672" marB="0" anchor="b"/>
                </a:tc>
              </a:tr>
              <a:tr h="173445">
                <a:tc>
                  <a:txBody>
                    <a:bodyPr/>
                    <a:lstStyle/>
                    <a:p>
                      <a:pPr algn="r" fontAlgn="b"/>
                      <a:r>
                        <a:rPr lang="en-US" sz="800" u="none" strike="noStrike" dirty="0">
                          <a:effectLst/>
                        </a:rPr>
                        <a:t>11/15/2014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MIM0000028563</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EMEA</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NAS</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Subset of India TTS users in TCS Chennai &amp; Kolkatta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Change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Change </a:t>
                      </a:r>
                      <a:endParaRPr lang="en-US" sz="800" b="0" i="0" u="none" strike="noStrike" dirty="0">
                        <a:solidFill>
                          <a:srgbClr val="000000"/>
                        </a:solidFill>
                        <a:effectLst/>
                        <a:latin typeface="Calibri"/>
                      </a:endParaRPr>
                    </a:p>
                  </a:txBody>
                  <a:tcPr marL="8672" marR="8672" marT="8672" marB="0" anchor="b"/>
                </a:tc>
              </a:tr>
              <a:tr h="286184">
                <a:tc>
                  <a:txBody>
                    <a:bodyPr/>
                    <a:lstStyle/>
                    <a:p>
                      <a:pPr algn="r" fontAlgn="b"/>
                      <a:r>
                        <a:rPr lang="en-US" sz="800" u="none" strike="noStrike" dirty="0">
                          <a:effectLst/>
                        </a:rPr>
                        <a:t>11/16/2014</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MIM0000028591</a:t>
                      </a:r>
                      <a:endParaRPr lang="en-US" sz="800" b="0" i="0" u="none" strike="noStrike" dirty="0">
                        <a:solidFill>
                          <a:srgbClr val="000000"/>
                        </a:solidFill>
                        <a:effectLst/>
                        <a:latin typeface="Calibri"/>
                      </a:endParaRPr>
                    </a:p>
                  </a:txBody>
                  <a:tcPr marL="8672" marR="8672" marT="8672" marB="0" anchor="b"/>
                </a:tc>
                <a:tc>
                  <a:txBody>
                    <a:bodyPr/>
                    <a:lstStyle/>
                    <a:p>
                      <a:pPr algn="r" fontAlgn="b"/>
                      <a:r>
                        <a:rPr lang="en-US" sz="800" u="none" strike="noStrike" dirty="0">
                          <a:effectLst/>
                        </a:rPr>
                        <a:t>2</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ASPAC</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NAS</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CC, GCG, ICG - Subset of PH users experienced slowness accessing intranet and outlook apps </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Unknown</a:t>
                      </a:r>
                      <a:endParaRPr lang="en-US" sz="800" b="0" i="0" u="none" strike="noStrike" dirty="0">
                        <a:solidFill>
                          <a:srgbClr val="000000"/>
                        </a:solidFill>
                        <a:effectLst/>
                        <a:latin typeface="Calibri"/>
                      </a:endParaRPr>
                    </a:p>
                  </a:txBody>
                  <a:tcPr marL="8672" marR="8672" marT="8672" marB="0" anchor="b"/>
                </a:tc>
                <a:tc>
                  <a:txBody>
                    <a:bodyPr/>
                    <a:lstStyle/>
                    <a:p>
                      <a:pPr algn="l" fontAlgn="b"/>
                      <a:r>
                        <a:rPr lang="en-US" sz="800" u="none" strike="noStrike" dirty="0">
                          <a:effectLst/>
                        </a:rPr>
                        <a:t>Unknown</a:t>
                      </a:r>
                      <a:endParaRPr lang="en-US" sz="800" b="0" i="0" u="none" strike="noStrike" dirty="0">
                        <a:solidFill>
                          <a:srgbClr val="000000"/>
                        </a:solidFill>
                        <a:effectLst/>
                        <a:latin typeface="Calibri"/>
                      </a:endParaRPr>
                    </a:p>
                  </a:txBody>
                  <a:tcPr marL="8672" marR="8672" marT="8672" marB="0" anchor="b"/>
                </a:tc>
              </a:tr>
            </a:tbl>
          </a:graphicData>
        </a:graphic>
      </p:graphicFrame>
    </p:spTree>
    <p:extLst>
      <p:ext uri="{BB962C8B-B14F-4D97-AF65-F5344CB8AC3E}">
        <p14:creationId xmlns:p14="http://schemas.microsoft.com/office/powerpoint/2010/main" val="12172568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dirty="0" smtClean="0"/>
              <a:t>Storage MIM Analysis 2014</a:t>
            </a:r>
            <a:endParaRPr lang="en-US" dirty="0"/>
          </a:p>
        </p:txBody>
      </p:sp>
      <p:sp>
        <p:nvSpPr>
          <p:cNvPr id="13" name="Text Box 6"/>
          <p:cNvSpPr txBox="1">
            <a:spLocks noChangeArrowheads="1"/>
          </p:cNvSpPr>
          <p:nvPr/>
        </p:nvSpPr>
        <p:spPr bwMode="auto">
          <a:xfrm>
            <a:off x="181571" y="1020827"/>
            <a:ext cx="8664717" cy="4829014"/>
          </a:xfrm>
          <a:prstGeom prst="rect">
            <a:avLst/>
          </a:prstGeom>
          <a:noFill/>
          <a:ln w="6350">
            <a:noFill/>
            <a:miter lim="800000"/>
            <a:headEnd/>
            <a:tailEnd/>
          </a:ln>
        </p:spPr>
        <p:txBody>
          <a:bodyPr wrap="square" lIns="45720" rIns="45720">
            <a:spAutoFit/>
          </a:bodyPr>
          <a:lstStyle/>
          <a:p>
            <a:pPr lvl="1" indent="-230188" eaLnBrk="0" hangingPunct="0">
              <a:spcBef>
                <a:spcPct val="30000"/>
              </a:spcBef>
              <a:buClr>
                <a:srgbClr val="C00000"/>
              </a:buClr>
              <a:buFontTx/>
              <a:buChar char="•"/>
            </a:pPr>
            <a:r>
              <a:rPr lang="en-GB" sz="1400" dirty="0" smtClean="0">
                <a:solidFill>
                  <a:srgbClr val="53565A"/>
                </a:solidFill>
              </a:rPr>
              <a:t>Since Jan 1, 2014 – Present   Severity </a:t>
            </a:r>
            <a:r>
              <a:rPr lang="en-GB" sz="1400" dirty="0">
                <a:solidFill>
                  <a:srgbClr val="53565A"/>
                </a:solidFill>
              </a:rPr>
              <a:t>1 or Severity </a:t>
            </a:r>
            <a:r>
              <a:rPr lang="en-GB" sz="1400" dirty="0" smtClean="0">
                <a:solidFill>
                  <a:srgbClr val="53565A"/>
                </a:solidFill>
              </a:rPr>
              <a:t>2 MIM Reports</a:t>
            </a:r>
          </a:p>
          <a:p>
            <a:pPr lvl="2" indent="-230188" eaLnBrk="0" hangingPunct="0">
              <a:spcBef>
                <a:spcPct val="30000"/>
              </a:spcBef>
              <a:buClr>
                <a:srgbClr val="C00000"/>
              </a:buClr>
              <a:buFontTx/>
              <a:buChar char="•"/>
            </a:pPr>
            <a:r>
              <a:rPr lang="en-GB" sz="1400" dirty="0" smtClean="0">
                <a:solidFill>
                  <a:srgbClr val="53565A"/>
                </a:solidFill>
              </a:rPr>
              <a:t> MIM Incidents – 7 x Sev1 and 16 x Sev2 </a:t>
            </a:r>
          </a:p>
          <a:p>
            <a:pPr marL="684212" lvl="2" eaLnBrk="0" hangingPunct="0">
              <a:spcBef>
                <a:spcPct val="30000"/>
              </a:spcBef>
              <a:buClr>
                <a:srgbClr val="C00000"/>
              </a:buClr>
            </a:pPr>
            <a:endParaRPr lang="en-GB" sz="800" dirty="0" smtClean="0">
              <a:solidFill>
                <a:srgbClr val="53565A"/>
              </a:solidFill>
            </a:endParaRPr>
          </a:p>
          <a:p>
            <a:pPr lvl="1" indent="-230188" eaLnBrk="0" hangingPunct="0">
              <a:spcBef>
                <a:spcPct val="30000"/>
              </a:spcBef>
              <a:buClr>
                <a:srgbClr val="C00000"/>
              </a:buClr>
              <a:buFontTx/>
              <a:buChar char="•"/>
            </a:pPr>
            <a:r>
              <a:rPr lang="en-GB" sz="1400" dirty="0" smtClean="0">
                <a:solidFill>
                  <a:srgbClr val="53565A"/>
                </a:solidFill>
              </a:rPr>
              <a:t>Severity 1 MIM Incident Breakdown</a:t>
            </a:r>
          </a:p>
          <a:p>
            <a:pPr lvl="2" indent="-230188" eaLnBrk="0" hangingPunct="0">
              <a:spcBef>
                <a:spcPct val="30000"/>
              </a:spcBef>
              <a:buClr>
                <a:srgbClr val="C00000"/>
              </a:buClr>
              <a:buFontTx/>
              <a:buChar char="•"/>
            </a:pPr>
            <a:r>
              <a:rPr lang="en-GB" sz="1400" dirty="0" smtClean="0">
                <a:solidFill>
                  <a:srgbClr val="53565A"/>
                </a:solidFill>
              </a:rPr>
              <a:t>1 Hardware Failure</a:t>
            </a:r>
          </a:p>
          <a:p>
            <a:pPr lvl="2" indent="-230188" eaLnBrk="0" hangingPunct="0">
              <a:spcBef>
                <a:spcPct val="30000"/>
              </a:spcBef>
              <a:buClr>
                <a:srgbClr val="C00000"/>
              </a:buClr>
              <a:buFontTx/>
              <a:buChar char="•"/>
            </a:pPr>
            <a:r>
              <a:rPr lang="en-GB" sz="1400" dirty="0" smtClean="0">
                <a:solidFill>
                  <a:srgbClr val="53565A"/>
                </a:solidFill>
              </a:rPr>
              <a:t>2 Software Bug  - AIX stack error /  Vipr SRM Software</a:t>
            </a:r>
          </a:p>
          <a:p>
            <a:pPr lvl="2" indent="-230188" eaLnBrk="0" hangingPunct="0">
              <a:spcBef>
                <a:spcPct val="30000"/>
              </a:spcBef>
              <a:buClr>
                <a:srgbClr val="C00000"/>
              </a:buClr>
              <a:buFontTx/>
              <a:buChar char="•"/>
            </a:pPr>
            <a:r>
              <a:rPr lang="en-GB" sz="1400" dirty="0" smtClean="0">
                <a:solidFill>
                  <a:srgbClr val="53565A"/>
                </a:solidFill>
              </a:rPr>
              <a:t>1 Capacity Management </a:t>
            </a:r>
            <a:r>
              <a:rPr lang="en-GB" sz="1400" i="1" dirty="0" smtClean="0">
                <a:solidFill>
                  <a:srgbClr val="53565A"/>
                </a:solidFill>
              </a:rPr>
              <a:t>– CAP I:drive IOPs exhaust.</a:t>
            </a:r>
          </a:p>
          <a:p>
            <a:pPr lvl="2" indent="-230188" eaLnBrk="0" hangingPunct="0">
              <a:spcBef>
                <a:spcPct val="30000"/>
              </a:spcBef>
              <a:buClr>
                <a:srgbClr val="C00000"/>
              </a:buClr>
              <a:buFontTx/>
              <a:buChar char="•"/>
            </a:pPr>
            <a:r>
              <a:rPr lang="en-GB" sz="1400" dirty="0" smtClean="0">
                <a:solidFill>
                  <a:srgbClr val="53565A"/>
                </a:solidFill>
              </a:rPr>
              <a:t>2 Configuration Related </a:t>
            </a:r>
            <a:r>
              <a:rPr lang="en-GB" sz="1400" i="1" dirty="0" smtClean="0">
                <a:solidFill>
                  <a:srgbClr val="53565A"/>
                </a:solidFill>
              </a:rPr>
              <a:t>– Host Configuration issues outside the control  of the SAN Team</a:t>
            </a:r>
          </a:p>
          <a:p>
            <a:pPr lvl="2" indent="-230188" eaLnBrk="0" hangingPunct="0">
              <a:spcBef>
                <a:spcPct val="30000"/>
              </a:spcBef>
              <a:buClr>
                <a:srgbClr val="C00000"/>
              </a:buClr>
              <a:buFontTx/>
              <a:buChar char="•"/>
            </a:pPr>
            <a:r>
              <a:rPr lang="en-GB" sz="1400" dirty="0">
                <a:solidFill>
                  <a:srgbClr val="53565A"/>
                </a:solidFill>
              </a:rPr>
              <a:t>1</a:t>
            </a:r>
            <a:r>
              <a:rPr lang="en-GB" sz="1400" dirty="0" smtClean="0">
                <a:solidFill>
                  <a:srgbClr val="53565A"/>
                </a:solidFill>
              </a:rPr>
              <a:t> Performance – Slow Drain </a:t>
            </a:r>
          </a:p>
          <a:p>
            <a:pPr marL="684212" lvl="2" eaLnBrk="0" hangingPunct="0">
              <a:spcBef>
                <a:spcPct val="30000"/>
              </a:spcBef>
              <a:buClr>
                <a:srgbClr val="C00000"/>
              </a:buClr>
            </a:pPr>
            <a:endParaRPr lang="en-GB" sz="800" i="1" dirty="0" smtClean="0">
              <a:solidFill>
                <a:srgbClr val="53565A"/>
              </a:solidFill>
            </a:endParaRPr>
          </a:p>
          <a:p>
            <a:pPr lvl="1" indent="-230188" eaLnBrk="0" hangingPunct="0">
              <a:spcBef>
                <a:spcPct val="30000"/>
              </a:spcBef>
              <a:buClr>
                <a:srgbClr val="C00000"/>
              </a:buClr>
              <a:buFontTx/>
              <a:buChar char="•"/>
            </a:pPr>
            <a:r>
              <a:rPr lang="en-GB" sz="1400" i="1" dirty="0" smtClean="0">
                <a:solidFill>
                  <a:srgbClr val="53565A"/>
                </a:solidFill>
              </a:rPr>
              <a:t>Severity  2  Incident Breakdown</a:t>
            </a:r>
          </a:p>
          <a:p>
            <a:pPr lvl="2" indent="-230188" eaLnBrk="0" hangingPunct="0">
              <a:spcBef>
                <a:spcPct val="30000"/>
              </a:spcBef>
              <a:buClr>
                <a:srgbClr val="C00000"/>
              </a:buClr>
              <a:buFontTx/>
              <a:buChar char="•"/>
            </a:pPr>
            <a:r>
              <a:rPr lang="en-GB" sz="1400" dirty="0">
                <a:solidFill>
                  <a:srgbClr val="53565A"/>
                </a:solidFill>
              </a:rPr>
              <a:t>1 Hardware Failure</a:t>
            </a:r>
          </a:p>
          <a:p>
            <a:pPr lvl="2" indent="-230188" eaLnBrk="0" hangingPunct="0">
              <a:spcBef>
                <a:spcPct val="30000"/>
              </a:spcBef>
              <a:buClr>
                <a:srgbClr val="C00000"/>
              </a:buClr>
              <a:buFontTx/>
              <a:buChar char="•"/>
            </a:pPr>
            <a:r>
              <a:rPr lang="en-GB" sz="1400" dirty="0" smtClean="0">
                <a:solidFill>
                  <a:srgbClr val="53565A"/>
                </a:solidFill>
              </a:rPr>
              <a:t>7 Capacity </a:t>
            </a:r>
            <a:r>
              <a:rPr lang="en-GB" sz="1400" dirty="0">
                <a:solidFill>
                  <a:srgbClr val="53565A"/>
                </a:solidFill>
              </a:rPr>
              <a:t>Management</a:t>
            </a:r>
            <a:endParaRPr lang="en-GB" sz="1400" i="1" dirty="0" smtClean="0">
              <a:solidFill>
                <a:srgbClr val="53565A"/>
              </a:solidFill>
            </a:endParaRPr>
          </a:p>
          <a:p>
            <a:pPr lvl="2" indent="-230188" eaLnBrk="0" hangingPunct="0">
              <a:spcBef>
                <a:spcPct val="30000"/>
              </a:spcBef>
              <a:buClr>
                <a:srgbClr val="C00000"/>
              </a:buClr>
              <a:buFontTx/>
              <a:buChar char="•"/>
            </a:pPr>
            <a:r>
              <a:rPr lang="en-GB" sz="1400" dirty="0">
                <a:solidFill>
                  <a:srgbClr val="53565A"/>
                </a:solidFill>
              </a:rPr>
              <a:t>1</a:t>
            </a:r>
            <a:r>
              <a:rPr lang="en-GB" sz="1400" dirty="0" smtClean="0">
                <a:solidFill>
                  <a:srgbClr val="53565A"/>
                </a:solidFill>
              </a:rPr>
              <a:t>  Configuration</a:t>
            </a:r>
          </a:p>
          <a:p>
            <a:pPr lvl="2" indent="-230188" eaLnBrk="0" hangingPunct="0">
              <a:spcBef>
                <a:spcPct val="30000"/>
              </a:spcBef>
              <a:buClr>
                <a:srgbClr val="C00000"/>
              </a:buClr>
              <a:buFontTx/>
              <a:buChar char="•"/>
            </a:pPr>
            <a:r>
              <a:rPr lang="en-GB" sz="1400" dirty="0" smtClean="0">
                <a:solidFill>
                  <a:srgbClr val="53565A"/>
                </a:solidFill>
              </a:rPr>
              <a:t>2 Human Error  </a:t>
            </a:r>
            <a:r>
              <a:rPr lang="en-GB" sz="1400" i="1" dirty="0" smtClean="0">
                <a:solidFill>
                  <a:srgbClr val="53565A"/>
                </a:solidFill>
              </a:rPr>
              <a:t>– Vendor Management and Process controls</a:t>
            </a:r>
          </a:p>
          <a:p>
            <a:pPr lvl="2" indent="-230188" eaLnBrk="0" hangingPunct="0">
              <a:spcBef>
                <a:spcPct val="30000"/>
              </a:spcBef>
              <a:buClr>
                <a:srgbClr val="C00000"/>
              </a:buClr>
              <a:buFontTx/>
              <a:buChar char="•"/>
            </a:pPr>
            <a:r>
              <a:rPr lang="en-GB" sz="1400" dirty="0" smtClean="0">
                <a:solidFill>
                  <a:srgbClr val="53565A"/>
                </a:solidFill>
              </a:rPr>
              <a:t>1 Change – COB testing let to production impact </a:t>
            </a:r>
          </a:p>
          <a:p>
            <a:pPr lvl="2" indent="-230188" eaLnBrk="0" hangingPunct="0">
              <a:spcBef>
                <a:spcPct val="30000"/>
              </a:spcBef>
              <a:buClr>
                <a:srgbClr val="C00000"/>
              </a:buClr>
              <a:buFontTx/>
              <a:buChar char="•"/>
            </a:pPr>
            <a:r>
              <a:rPr lang="en-GB" sz="1400" dirty="0" smtClean="0">
                <a:solidFill>
                  <a:srgbClr val="53565A"/>
                </a:solidFill>
              </a:rPr>
              <a:t>3 TBD –  LATAM -</a:t>
            </a:r>
            <a:r>
              <a:rPr lang="en-GB" sz="1400" i="1" dirty="0" smtClean="0">
                <a:solidFill>
                  <a:srgbClr val="53565A"/>
                </a:solidFill>
              </a:rPr>
              <a:t>SAN Support not Engaged / ASPAC Network Issues being Investigated</a:t>
            </a:r>
          </a:p>
          <a:p>
            <a:pPr marL="684212" lvl="2" eaLnBrk="0" hangingPunct="0">
              <a:spcBef>
                <a:spcPct val="30000"/>
              </a:spcBef>
              <a:buClr>
                <a:srgbClr val="C00000"/>
              </a:buClr>
            </a:pPr>
            <a:endParaRPr lang="en-US" sz="1400" dirty="0">
              <a:solidFill>
                <a:srgbClr val="00206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dirty="0" smtClean="0"/>
              <a:t>Storage – Lessons Learned</a:t>
            </a:r>
            <a:endParaRPr lang="en-US" dirty="0"/>
          </a:p>
        </p:txBody>
      </p:sp>
      <p:sp>
        <p:nvSpPr>
          <p:cNvPr id="13" name="Text Box 6"/>
          <p:cNvSpPr txBox="1">
            <a:spLocks noChangeArrowheads="1"/>
          </p:cNvSpPr>
          <p:nvPr/>
        </p:nvSpPr>
        <p:spPr bwMode="auto">
          <a:xfrm>
            <a:off x="139040" y="925083"/>
            <a:ext cx="8845472" cy="6281720"/>
          </a:xfrm>
          <a:prstGeom prst="rect">
            <a:avLst/>
          </a:prstGeom>
          <a:noFill/>
          <a:ln w="6350">
            <a:noFill/>
            <a:miter lim="800000"/>
            <a:headEnd/>
            <a:tailEnd/>
          </a:ln>
        </p:spPr>
        <p:txBody>
          <a:bodyPr wrap="square" lIns="45720" rIns="45720">
            <a:spAutoFit/>
          </a:bodyPr>
          <a:lstStyle/>
          <a:p>
            <a:pPr marL="227012" lvl="1" eaLnBrk="0" hangingPunct="0">
              <a:spcBef>
                <a:spcPct val="30000"/>
              </a:spcBef>
              <a:buClr>
                <a:srgbClr val="C00000"/>
              </a:buClr>
            </a:pPr>
            <a:r>
              <a:rPr lang="en-GB" sz="1200" dirty="0" smtClean="0">
                <a:solidFill>
                  <a:schemeClr val="accent5">
                    <a:lumMod val="50000"/>
                  </a:schemeClr>
                </a:solidFill>
              </a:rPr>
              <a:t>NAS Trend Analysis  – 2014 has seen a spike in performance related issues impacting the Citrix CAP desktop environment, 1 Sev1 and 3 x Sev2.</a:t>
            </a:r>
          </a:p>
          <a:p>
            <a:pPr lvl="1" indent="-230188" eaLnBrk="0" hangingPunct="0">
              <a:spcBef>
                <a:spcPct val="30000"/>
              </a:spcBef>
              <a:buClr>
                <a:srgbClr val="C00000"/>
              </a:buClr>
              <a:buFontTx/>
              <a:buChar char="•"/>
            </a:pPr>
            <a:r>
              <a:rPr lang="en-GB" sz="1200" dirty="0" smtClean="0">
                <a:solidFill>
                  <a:schemeClr val="accent5">
                    <a:lumMod val="50000"/>
                  </a:schemeClr>
                </a:solidFill>
              </a:rPr>
              <a:t>NAS Capacity Management:</a:t>
            </a:r>
          </a:p>
          <a:p>
            <a:pPr lvl="2" indent="-230188" eaLnBrk="0" hangingPunct="0">
              <a:spcBef>
                <a:spcPct val="30000"/>
              </a:spcBef>
              <a:buClr>
                <a:srgbClr val="C00000"/>
              </a:buClr>
              <a:buFontTx/>
              <a:buChar char="•"/>
            </a:pPr>
            <a:r>
              <a:rPr lang="en-GB" sz="1200" dirty="0" smtClean="0">
                <a:solidFill>
                  <a:schemeClr val="accent5">
                    <a:lumMod val="50000"/>
                  </a:schemeClr>
                </a:solidFill>
              </a:rPr>
              <a:t>Migrate CAP User I:drive to Dedicated  NAS VNX Infrastructure.  - To be completed by Q2 2015</a:t>
            </a:r>
          </a:p>
          <a:p>
            <a:pPr lvl="2" indent="-230188" eaLnBrk="0" hangingPunct="0">
              <a:spcBef>
                <a:spcPct val="30000"/>
              </a:spcBef>
              <a:buClr>
                <a:srgbClr val="C00000"/>
              </a:buClr>
              <a:buFontTx/>
              <a:buChar char="•"/>
            </a:pPr>
            <a:r>
              <a:rPr lang="en-GB" sz="1200" dirty="0" smtClean="0">
                <a:solidFill>
                  <a:schemeClr val="accent5">
                    <a:lumMod val="50000"/>
                  </a:schemeClr>
                </a:solidFill>
              </a:rPr>
              <a:t>Improve Performance and Capacity Management with </a:t>
            </a:r>
            <a:r>
              <a:rPr lang="en-GB" sz="1200" dirty="0">
                <a:solidFill>
                  <a:schemeClr val="accent5">
                    <a:lumMod val="50000"/>
                  </a:schemeClr>
                </a:solidFill>
              </a:rPr>
              <a:t>Global SRM deployment </a:t>
            </a:r>
            <a:r>
              <a:rPr lang="en-GB" sz="1200" dirty="0" smtClean="0">
                <a:solidFill>
                  <a:schemeClr val="accent5">
                    <a:lumMod val="50000"/>
                  </a:schemeClr>
                </a:solidFill>
              </a:rPr>
              <a:t>to </a:t>
            </a:r>
            <a:r>
              <a:rPr lang="en-GB" sz="1200" dirty="0">
                <a:solidFill>
                  <a:schemeClr val="accent5">
                    <a:lumMod val="50000"/>
                  </a:schemeClr>
                </a:solidFill>
              </a:rPr>
              <a:t>be completed by Q1 2015</a:t>
            </a:r>
            <a:r>
              <a:rPr lang="en-GB" sz="1200" dirty="0" smtClean="0">
                <a:solidFill>
                  <a:schemeClr val="accent5">
                    <a:lumMod val="50000"/>
                  </a:schemeClr>
                </a:solidFill>
              </a:rPr>
              <a:t>.</a:t>
            </a:r>
          </a:p>
          <a:p>
            <a:pPr lvl="2" indent="-230188" eaLnBrk="0" hangingPunct="0">
              <a:spcBef>
                <a:spcPct val="30000"/>
              </a:spcBef>
              <a:buClr>
                <a:srgbClr val="C00000"/>
              </a:buClr>
              <a:buFontTx/>
              <a:buChar char="•"/>
            </a:pPr>
            <a:r>
              <a:rPr lang="en-GB" sz="1200" dirty="0">
                <a:solidFill>
                  <a:schemeClr val="accent5">
                    <a:lumMod val="50000"/>
                  </a:schemeClr>
                </a:solidFill>
              </a:rPr>
              <a:t>Increase monitoring capabilities to report to applications as well as SA team to capture i-node alerts &amp; capacity threshold </a:t>
            </a:r>
            <a:r>
              <a:rPr lang="en-GB" sz="1200" dirty="0" smtClean="0">
                <a:solidFill>
                  <a:schemeClr val="accent5">
                    <a:lumMod val="50000"/>
                  </a:schemeClr>
                </a:solidFill>
              </a:rPr>
              <a:t>breaches  -  Completed 12/2014.</a:t>
            </a:r>
          </a:p>
          <a:p>
            <a:pPr lvl="2" indent="-230188" eaLnBrk="0" hangingPunct="0">
              <a:spcBef>
                <a:spcPct val="30000"/>
              </a:spcBef>
              <a:buClr>
                <a:srgbClr val="C00000"/>
              </a:buClr>
              <a:buFontTx/>
              <a:buChar char="•"/>
            </a:pPr>
            <a:r>
              <a:rPr lang="en-GB" sz="1200" dirty="0">
                <a:solidFill>
                  <a:schemeClr val="accent5">
                    <a:lumMod val="50000"/>
                  </a:schemeClr>
                </a:solidFill>
              </a:rPr>
              <a:t>Proactively work with the responsible Data Management SA </a:t>
            </a:r>
            <a:r>
              <a:rPr lang="en-GB" sz="1200" dirty="0" smtClean="0">
                <a:solidFill>
                  <a:schemeClr val="accent5">
                    <a:lumMod val="50000"/>
                  </a:schemeClr>
                </a:solidFill>
              </a:rPr>
              <a:t>teams to understand NAS </a:t>
            </a:r>
            <a:r>
              <a:rPr lang="en-GB" sz="1200" dirty="0">
                <a:solidFill>
                  <a:schemeClr val="accent5">
                    <a:lumMod val="50000"/>
                  </a:schemeClr>
                </a:solidFill>
              </a:rPr>
              <a:t>IOPS </a:t>
            </a:r>
            <a:r>
              <a:rPr lang="en-GB" sz="1200" dirty="0" smtClean="0">
                <a:solidFill>
                  <a:schemeClr val="accent5">
                    <a:lumMod val="50000"/>
                  </a:schemeClr>
                </a:solidFill>
              </a:rPr>
              <a:t> -  </a:t>
            </a:r>
            <a:r>
              <a:rPr lang="en-GB" sz="1200" dirty="0">
                <a:solidFill>
                  <a:schemeClr val="accent5">
                    <a:lumMod val="50000"/>
                  </a:schemeClr>
                </a:solidFill>
              </a:rPr>
              <a:t>On Going </a:t>
            </a:r>
            <a:endParaRPr lang="en-GB" sz="1200" dirty="0" smtClean="0">
              <a:solidFill>
                <a:schemeClr val="accent5">
                  <a:lumMod val="50000"/>
                </a:schemeClr>
              </a:solidFill>
            </a:endParaRPr>
          </a:p>
          <a:p>
            <a:pPr lvl="2" indent="-230188" eaLnBrk="0" hangingPunct="0">
              <a:spcBef>
                <a:spcPct val="30000"/>
              </a:spcBef>
              <a:buClr>
                <a:srgbClr val="C00000"/>
              </a:buClr>
              <a:buFontTx/>
              <a:buChar char="•"/>
            </a:pPr>
            <a:r>
              <a:rPr lang="en-GB" sz="1200" dirty="0">
                <a:solidFill>
                  <a:schemeClr val="accent5">
                    <a:lumMod val="50000"/>
                  </a:schemeClr>
                </a:solidFill>
              </a:rPr>
              <a:t>OST Tool </a:t>
            </a:r>
            <a:r>
              <a:rPr lang="en-GB" sz="1200" dirty="0" smtClean="0">
                <a:solidFill>
                  <a:schemeClr val="accent5">
                    <a:lumMod val="50000"/>
                  </a:schemeClr>
                </a:solidFill>
              </a:rPr>
              <a:t>deployed across </a:t>
            </a:r>
            <a:r>
              <a:rPr lang="en-GB" sz="1200" dirty="0">
                <a:solidFill>
                  <a:schemeClr val="accent5">
                    <a:lumMod val="50000"/>
                  </a:schemeClr>
                </a:solidFill>
              </a:rPr>
              <a:t>the Wintel Data </a:t>
            </a:r>
            <a:r>
              <a:rPr lang="en-GB" sz="1200" dirty="0" smtClean="0">
                <a:solidFill>
                  <a:schemeClr val="accent5">
                    <a:lumMod val="50000"/>
                  </a:schemeClr>
                </a:solidFill>
              </a:rPr>
              <a:t>SA’s community.  On Going </a:t>
            </a:r>
          </a:p>
          <a:p>
            <a:pPr lvl="1" indent="-230188" eaLnBrk="0" hangingPunct="0">
              <a:spcBef>
                <a:spcPct val="30000"/>
              </a:spcBef>
              <a:buClr>
                <a:srgbClr val="C00000"/>
              </a:buClr>
              <a:buFontTx/>
              <a:buChar char="•"/>
            </a:pPr>
            <a:r>
              <a:rPr lang="en-GB" sz="1200" dirty="0" smtClean="0">
                <a:solidFill>
                  <a:schemeClr val="accent5">
                    <a:lumMod val="50000"/>
                  </a:schemeClr>
                </a:solidFill>
              </a:rPr>
              <a:t>NAS Human Error</a:t>
            </a:r>
          </a:p>
          <a:p>
            <a:pPr lvl="2" indent="-230188" eaLnBrk="0" hangingPunct="0">
              <a:spcBef>
                <a:spcPct val="30000"/>
              </a:spcBef>
              <a:buClr>
                <a:srgbClr val="C00000"/>
              </a:buClr>
              <a:buFontTx/>
              <a:buChar char="•"/>
            </a:pPr>
            <a:r>
              <a:rPr lang="en-GB" sz="1200" dirty="0" smtClean="0">
                <a:solidFill>
                  <a:schemeClr val="accent5">
                    <a:lumMod val="50000"/>
                  </a:schemeClr>
                </a:solidFill>
              </a:rPr>
              <a:t>Update </a:t>
            </a:r>
            <a:r>
              <a:rPr lang="en-GB" sz="1200" dirty="0">
                <a:solidFill>
                  <a:schemeClr val="accent5">
                    <a:lumMod val="50000"/>
                  </a:schemeClr>
                </a:solidFill>
              </a:rPr>
              <a:t>policies, procedure, communicate on NAS change in huddle </a:t>
            </a:r>
            <a:r>
              <a:rPr lang="en-GB" sz="1200" dirty="0" smtClean="0">
                <a:solidFill>
                  <a:schemeClr val="accent5">
                    <a:lumMod val="50000"/>
                  </a:schemeClr>
                </a:solidFill>
              </a:rPr>
              <a:t>meetings </a:t>
            </a:r>
            <a:r>
              <a:rPr lang="en-GB" sz="1200" dirty="0">
                <a:solidFill>
                  <a:schemeClr val="accent5">
                    <a:lumMod val="50000"/>
                  </a:schemeClr>
                </a:solidFill>
              </a:rPr>
              <a:t>- Completed 12/2014</a:t>
            </a:r>
            <a:r>
              <a:rPr lang="en-GB" sz="1200" dirty="0" smtClean="0">
                <a:solidFill>
                  <a:schemeClr val="accent5">
                    <a:lumMod val="50000"/>
                  </a:schemeClr>
                </a:solidFill>
              </a:rPr>
              <a:t>.</a:t>
            </a:r>
          </a:p>
          <a:p>
            <a:pPr marL="227012" lvl="1" eaLnBrk="0" hangingPunct="0">
              <a:spcBef>
                <a:spcPct val="30000"/>
              </a:spcBef>
              <a:buClr>
                <a:srgbClr val="C00000"/>
              </a:buClr>
            </a:pPr>
            <a:r>
              <a:rPr lang="en-GB" sz="1200" dirty="0" smtClean="0">
                <a:solidFill>
                  <a:schemeClr val="accent5">
                    <a:lumMod val="50000"/>
                  </a:schemeClr>
                </a:solidFill>
              </a:rPr>
              <a:t>SAN Trend </a:t>
            </a:r>
            <a:r>
              <a:rPr lang="en-GB" sz="1200" dirty="0">
                <a:solidFill>
                  <a:schemeClr val="accent5">
                    <a:lumMod val="50000"/>
                  </a:schemeClr>
                </a:solidFill>
              </a:rPr>
              <a:t>Analysis  – 2014 has seen a spike in </a:t>
            </a:r>
            <a:r>
              <a:rPr lang="en-GB" sz="1200" dirty="0" smtClean="0">
                <a:solidFill>
                  <a:schemeClr val="accent5">
                    <a:lumMod val="50000"/>
                  </a:schemeClr>
                </a:solidFill>
              </a:rPr>
              <a:t>performance and capacity </a:t>
            </a:r>
            <a:r>
              <a:rPr lang="en-GB" sz="1200" dirty="0">
                <a:solidFill>
                  <a:schemeClr val="accent5">
                    <a:lumMod val="50000"/>
                  </a:schemeClr>
                </a:solidFill>
              </a:rPr>
              <a:t>related issues impacting </a:t>
            </a:r>
            <a:r>
              <a:rPr lang="en-GB" sz="1200" dirty="0" smtClean="0">
                <a:solidFill>
                  <a:schemeClr val="accent5">
                    <a:lumMod val="50000"/>
                  </a:schemeClr>
                </a:solidFill>
              </a:rPr>
              <a:t>critical applications </a:t>
            </a:r>
            <a:r>
              <a:rPr lang="en-GB" sz="1200" dirty="0">
                <a:solidFill>
                  <a:schemeClr val="accent5">
                    <a:lumMod val="50000"/>
                  </a:schemeClr>
                </a:solidFill>
              </a:rPr>
              <a:t>1 Sev1 and </a:t>
            </a:r>
            <a:r>
              <a:rPr lang="en-GB" sz="1200" dirty="0" smtClean="0">
                <a:solidFill>
                  <a:schemeClr val="accent5">
                    <a:lumMod val="50000"/>
                  </a:schemeClr>
                </a:solidFill>
              </a:rPr>
              <a:t>4 </a:t>
            </a:r>
            <a:r>
              <a:rPr lang="en-GB" sz="1200" dirty="0">
                <a:solidFill>
                  <a:schemeClr val="accent5">
                    <a:lumMod val="50000"/>
                  </a:schemeClr>
                </a:solidFill>
              </a:rPr>
              <a:t>x </a:t>
            </a:r>
            <a:r>
              <a:rPr lang="en-GB" sz="1200" dirty="0" smtClean="0">
                <a:solidFill>
                  <a:schemeClr val="accent5">
                    <a:lumMod val="50000"/>
                  </a:schemeClr>
                </a:solidFill>
              </a:rPr>
              <a:t>Sev2.</a:t>
            </a:r>
          </a:p>
          <a:p>
            <a:pPr marL="512762" lvl="1" indent="-285750" eaLnBrk="0" hangingPunct="0">
              <a:spcBef>
                <a:spcPct val="30000"/>
              </a:spcBef>
              <a:buClr>
                <a:srgbClr val="C00000"/>
              </a:buClr>
              <a:buFont typeface="Arial" panose="020B0604020202020204" pitchFamily="34" charset="0"/>
              <a:buChar char="•"/>
            </a:pPr>
            <a:r>
              <a:rPr lang="en-GB" sz="1200" dirty="0" smtClean="0">
                <a:solidFill>
                  <a:schemeClr val="accent5">
                    <a:lumMod val="50000"/>
                  </a:schemeClr>
                </a:solidFill>
              </a:rPr>
              <a:t>SAN Capacity </a:t>
            </a:r>
            <a:r>
              <a:rPr lang="en-GB" sz="1200" dirty="0">
                <a:solidFill>
                  <a:schemeClr val="accent5">
                    <a:lumMod val="50000"/>
                  </a:schemeClr>
                </a:solidFill>
              </a:rPr>
              <a:t>Management </a:t>
            </a:r>
          </a:p>
          <a:p>
            <a:pPr marL="512762" lvl="1" indent="-285750" eaLnBrk="0" hangingPunct="0">
              <a:spcBef>
                <a:spcPct val="30000"/>
              </a:spcBef>
              <a:buClr>
                <a:srgbClr val="C00000"/>
              </a:buClr>
              <a:buFont typeface="Arial" panose="020B0604020202020204" pitchFamily="34" charset="0"/>
              <a:buChar char="•"/>
            </a:pPr>
            <a:r>
              <a:rPr lang="en-GB" sz="1200" dirty="0" smtClean="0">
                <a:solidFill>
                  <a:schemeClr val="accent5">
                    <a:lumMod val="50000"/>
                  </a:schemeClr>
                </a:solidFill>
              </a:rPr>
              <a:t>Monitoring and Alerting:</a:t>
            </a:r>
            <a:endParaRPr lang="en-GB" sz="1200" dirty="0">
              <a:solidFill>
                <a:schemeClr val="accent5">
                  <a:lumMod val="50000"/>
                </a:schemeClr>
              </a:solidFill>
            </a:endParaRPr>
          </a:p>
          <a:p>
            <a:pPr marL="969962" lvl="2" indent="-285750" eaLnBrk="0" hangingPunct="0">
              <a:spcBef>
                <a:spcPct val="30000"/>
              </a:spcBef>
              <a:buClr>
                <a:srgbClr val="C00000"/>
              </a:buClr>
              <a:buFont typeface="Arial" panose="020B0604020202020204" pitchFamily="34" charset="0"/>
              <a:buChar char="•"/>
            </a:pPr>
            <a:r>
              <a:rPr lang="en-US" sz="1200" dirty="0" smtClean="0">
                <a:solidFill>
                  <a:schemeClr val="accent5">
                    <a:lumMod val="50000"/>
                  </a:schemeClr>
                </a:solidFill>
              </a:rPr>
              <a:t>Enabling </a:t>
            </a:r>
            <a:r>
              <a:rPr lang="en-US" sz="1200" dirty="0">
                <a:solidFill>
                  <a:schemeClr val="accent5">
                    <a:lumMod val="50000"/>
                  </a:schemeClr>
                </a:solidFill>
              </a:rPr>
              <a:t>Port Monitoring on both CORE and Edge </a:t>
            </a:r>
            <a:r>
              <a:rPr lang="en-US" sz="1200" dirty="0" smtClean="0">
                <a:solidFill>
                  <a:schemeClr val="accent5">
                    <a:lumMod val="50000"/>
                  </a:schemeClr>
                </a:solidFill>
              </a:rPr>
              <a:t>Switches </a:t>
            </a:r>
            <a:r>
              <a:rPr lang="en-GB" sz="1200" dirty="0">
                <a:solidFill>
                  <a:schemeClr val="accent5">
                    <a:lumMod val="50000"/>
                  </a:schemeClr>
                </a:solidFill>
              </a:rPr>
              <a:t>to identify port </a:t>
            </a:r>
            <a:r>
              <a:rPr lang="en-GB" sz="1200" dirty="0" smtClean="0">
                <a:solidFill>
                  <a:schemeClr val="accent5">
                    <a:lumMod val="50000"/>
                  </a:schemeClr>
                </a:solidFill>
              </a:rPr>
              <a:t>flapping</a:t>
            </a:r>
            <a:r>
              <a:rPr lang="en-GB" sz="1200" dirty="0">
                <a:solidFill>
                  <a:schemeClr val="accent5">
                    <a:lumMod val="50000"/>
                  </a:schemeClr>
                </a:solidFill>
              </a:rPr>
              <a:t>, To be completed by Q2 2015</a:t>
            </a:r>
            <a:endParaRPr lang="en-GB" sz="1200" dirty="0" smtClean="0">
              <a:solidFill>
                <a:schemeClr val="accent5">
                  <a:lumMod val="50000"/>
                </a:schemeClr>
              </a:solidFill>
            </a:endParaRPr>
          </a:p>
          <a:p>
            <a:pPr marL="969962" lvl="2" indent="-285750" eaLnBrk="0" hangingPunct="0">
              <a:spcBef>
                <a:spcPct val="30000"/>
              </a:spcBef>
              <a:buClr>
                <a:srgbClr val="C00000"/>
              </a:buClr>
              <a:buFont typeface="Arial" panose="020B0604020202020204" pitchFamily="34" charset="0"/>
              <a:buChar char="•"/>
            </a:pPr>
            <a:r>
              <a:rPr lang="en-GB" sz="1200" dirty="0" smtClean="0">
                <a:solidFill>
                  <a:schemeClr val="accent5">
                    <a:lumMod val="50000"/>
                  </a:schemeClr>
                </a:solidFill>
              </a:rPr>
              <a:t>Deploy </a:t>
            </a:r>
            <a:r>
              <a:rPr lang="en-US" sz="1200" dirty="0" smtClean="0">
                <a:solidFill>
                  <a:schemeClr val="accent5">
                    <a:lumMod val="50000"/>
                  </a:schemeClr>
                </a:solidFill>
              </a:rPr>
              <a:t>Cisco </a:t>
            </a:r>
            <a:r>
              <a:rPr lang="en-US" sz="1200" dirty="0">
                <a:solidFill>
                  <a:schemeClr val="accent5">
                    <a:lumMod val="50000"/>
                  </a:schemeClr>
                </a:solidFill>
              </a:rPr>
              <a:t>DCNM </a:t>
            </a:r>
            <a:r>
              <a:rPr lang="en-US" sz="1200" dirty="0" smtClean="0">
                <a:solidFill>
                  <a:schemeClr val="accent5">
                    <a:lumMod val="50000"/>
                  </a:schemeClr>
                </a:solidFill>
              </a:rPr>
              <a:t>6.3 to help identify slow drain conditions on the fabric. </a:t>
            </a:r>
            <a:r>
              <a:rPr lang="en-GB" sz="1200" dirty="0">
                <a:solidFill>
                  <a:schemeClr val="accent5">
                    <a:lumMod val="50000"/>
                  </a:schemeClr>
                </a:solidFill>
              </a:rPr>
              <a:t>To be completed  Q2 </a:t>
            </a:r>
            <a:r>
              <a:rPr lang="en-GB" sz="1200" dirty="0" smtClean="0">
                <a:solidFill>
                  <a:schemeClr val="accent5">
                    <a:lumMod val="50000"/>
                  </a:schemeClr>
                </a:solidFill>
              </a:rPr>
              <a:t>2015</a:t>
            </a:r>
            <a:endParaRPr lang="en-GB" sz="1200" dirty="0">
              <a:solidFill>
                <a:schemeClr val="accent5">
                  <a:lumMod val="50000"/>
                </a:schemeClr>
              </a:solidFill>
            </a:endParaRPr>
          </a:p>
          <a:p>
            <a:pPr marL="969962" lvl="2" indent="-285750" eaLnBrk="0" hangingPunct="0">
              <a:spcBef>
                <a:spcPct val="30000"/>
              </a:spcBef>
              <a:buClr>
                <a:srgbClr val="C00000"/>
              </a:buClr>
              <a:buFont typeface="Arial" panose="020B0604020202020204" pitchFamily="34" charset="0"/>
              <a:buChar char="•"/>
            </a:pPr>
            <a:r>
              <a:rPr lang="en-GB" sz="1200" dirty="0" smtClean="0">
                <a:solidFill>
                  <a:schemeClr val="accent5">
                    <a:lumMod val="50000"/>
                  </a:schemeClr>
                </a:solidFill>
              </a:rPr>
              <a:t>Enhanced port monitoring on the Cisco MDS </a:t>
            </a:r>
            <a:r>
              <a:rPr lang="en-GB" sz="1200" dirty="0">
                <a:solidFill>
                  <a:schemeClr val="accent5">
                    <a:lumMod val="50000"/>
                  </a:schemeClr>
                </a:solidFill>
              </a:rPr>
              <a:t>switches  </a:t>
            </a:r>
            <a:r>
              <a:rPr lang="en-GB" sz="1200" dirty="0" smtClean="0">
                <a:solidFill>
                  <a:schemeClr val="accent5">
                    <a:lumMod val="50000"/>
                  </a:schemeClr>
                </a:solidFill>
              </a:rPr>
              <a:t>- Completed </a:t>
            </a:r>
            <a:r>
              <a:rPr lang="en-GB" sz="1200" dirty="0">
                <a:solidFill>
                  <a:schemeClr val="accent5">
                    <a:lumMod val="50000"/>
                  </a:schemeClr>
                </a:solidFill>
              </a:rPr>
              <a:t>12/2014.</a:t>
            </a:r>
          </a:p>
          <a:p>
            <a:pPr lvl="1" indent="-230188" eaLnBrk="0" hangingPunct="0">
              <a:spcBef>
                <a:spcPct val="30000"/>
              </a:spcBef>
              <a:buClr>
                <a:srgbClr val="C00000"/>
              </a:buClr>
              <a:buFontTx/>
              <a:buChar char="•"/>
            </a:pPr>
            <a:r>
              <a:rPr lang="en-GB" sz="1200" dirty="0" smtClean="0">
                <a:solidFill>
                  <a:srgbClr val="53565A"/>
                </a:solidFill>
              </a:rPr>
              <a:t>Human </a:t>
            </a:r>
            <a:r>
              <a:rPr lang="en-GB" sz="1200" dirty="0">
                <a:solidFill>
                  <a:srgbClr val="53565A"/>
                </a:solidFill>
              </a:rPr>
              <a:t>Error </a:t>
            </a:r>
            <a:endParaRPr lang="en-US" sz="1200" dirty="0">
              <a:solidFill>
                <a:srgbClr val="53565A"/>
              </a:solidFill>
            </a:endParaRPr>
          </a:p>
          <a:p>
            <a:pPr lvl="2" indent="-230188" eaLnBrk="0" hangingPunct="0">
              <a:spcBef>
                <a:spcPct val="30000"/>
              </a:spcBef>
              <a:buClr>
                <a:srgbClr val="C00000"/>
              </a:buClr>
              <a:buFontTx/>
              <a:buChar char="•"/>
            </a:pPr>
            <a:r>
              <a:rPr lang="en-US" sz="1200" dirty="0">
                <a:solidFill>
                  <a:srgbClr val="53565A"/>
                </a:solidFill>
              </a:rPr>
              <a:t>Revise SAN Run Book &amp; validate step by steps with SA Team thus reducing mistakes and procedural </a:t>
            </a:r>
            <a:r>
              <a:rPr lang="en-US" sz="1200" dirty="0" smtClean="0">
                <a:solidFill>
                  <a:srgbClr val="53565A"/>
                </a:solidFill>
              </a:rPr>
              <a:t>gaps - </a:t>
            </a:r>
            <a:r>
              <a:rPr lang="en-GB" sz="1200" dirty="0" smtClean="0">
                <a:solidFill>
                  <a:srgbClr val="53565A"/>
                </a:solidFill>
              </a:rPr>
              <a:t> </a:t>
            </a:r>
            <a:r>
              <a:rPr lang="en-GB" sz="1200" dirty="0">
                <a:solidFill>
                  <a:schemeClr val="accent5">
                    <a:lumMod val="50000"/>
                  </a:schemeClr>
                </a:solidFill>
              </a:rPr>
              <a:t>On Going </a:t>
            </a:r>
          </a:p>
          <a:p>
            <a:pPr lvl="2" indent="-230188" eaLnBrk="0" hangingPunct="0">
              <a:spcBef>
                <a:spcPct val="30000"/>
              </a:spcBef>
              <a:buClr>
                <a:srgbClr val="C00000"/>
              </a:buClr>
              <a:buFontTx/>
              <a:buChar char="•"/>
            </a:pPr>
            <a:r>
              <a:rPr lang="en-GB" sz="1200" dirty="0" smtClean="0">
                <a:solidFill>
                  <a:srgbClr val="53565A"/>
                </a:solidFill>
              </a:rPr>
              <a:t>Reinforce </a:t>
            </a:r>
            <a:r>
              <a:rPr lang="en-GB" sz="1200" dirty="0">
                <a:solidFill>
                  <a:srgbClr val="53565A"/>
                </a:solidFill>
              </a:rPr>
              <a:t>the rules to vendors to ensure proper training and only qualified resources are allowed in CTI Data Centres.</a:t>
            </a:r>
          </a:p>
          <a:p>
            <a:pPr lvl="2" indent="-230188" eaLnBrk="0" hangingPunct="0">
              <a:spcBef>
                <a:spcPct val="30000"/>
              </a:spcBef>
              <a:buClr>
                <a:srgbClr val="C00000"/>
              </a:buClr>
              <a:buFontTx/>
              <a:buChar char="•"/>
            </a:pPr>
            <a:r>
              <a:rPr lang="en-GB" sz="1200" dirty="0">
                <a:solidFill>
                  <a:srgbClr val="53565A"/>
                </a:solidFill>
              </a:rPr>
              <a:t>Configuration Assurance </a:t>
            </a:r>
          </a:p>
          <a:p>
            <a:pPr lvl="2" indent="-230188" eaLnBrk="0" hangingPunct="0">
              <a:spcBef>
                <a:spcPct val="30000"/>
              </a:spcBef>
              <a:buClr>
                <a:srgbClr val="C00000"/>
              </a:buClr>
              <a:buFontTx/>
              <a:buChar char="•"/>
            </a:pPr>
            <a:r>
              <a:rPr lang="en-GB" sz="1200" dirty="0">
                <a:solidFill>
                  <a:srgbClr val="53565A"/>
                </a:solidFill>
              </a:rPr>
              <a:t>Implement HPNA tool to better monitor SAN environment for changes and slippage from CATE SBCC standards.</a:t>
            </a:r>
            <a:endParaRPr lang="en-US" sz="1200" dirty="0">
              <a:solidFill>
                <a:srgbClr val="53565A"/>
              </a:solidFill>
            </a:endParaRPr>
          </a:p>
          <a:p>
            <a:pPr marL="684212" lvl="2" eaLnBrk="0" hangingPunct="0">
              <a:spcBef>
                <a:spcPct val="30000"/>
              </a:spcBef>
              <a:buClr>
                <a:srgbClr val="C00000"/>
              </a:buClr>
            </a:pPr>
            <a:endParaRPr lang="en-GB" sz="1400" dirty="0" smtClean="0">
              <a:solidFill>
                <a:schemeClr val="accent5">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en-US" dirty="0" smtClean="0"/>
              <a:t>Global Storage Proactive Incident Avoidance </a:t>
            </a:r>
            <a:endParaRPr lang="en-US" dirty="0"/>
          </a:p>
        </p:txBody>
      </p:sp>
      <p:sp>
        <p:nvSpPr>
          <p:cNvPr id="5" name="Text Box 6"/>
          <p:cNvSpPr txBox="1">
            <a:spLocks noChangeArrowheads="1"/>
          </p:cNvSpPr>
          <p:nvPr/>
        </p:nvSpPr>
        <p:spPr bwMode="auto">
          <a:xfrm>
            <a:off x="181572" y="1021910"/>
            <a:ext cx="8440615" cy="2357568"/>
          </a:xfrm>
          <a:prstGeom prst="rect">
            <a:avLst/>
          </a:prstGeom>
          <a:noFill/>
          <a:ln w="6350">
            <a:noFill/>
            <a:miter lim="800000"/>
            <a:headEnd/>
            <a:tailEnd/>
          </a:ln>
        </p:spPr>
        <p:txBody>
          <a:bodyPr lIns="45720" rIns="45720">
            <a:spAutoFit/>
          </a:bodyPr>
          <a:lstStyle/>
          <a:p>
            <a:pPr lvl="1" indent="-230188" eaLnBrk="0" hangingPunct="0">
              <a:spcBef>
                <a:spcPct val="30000"/>
              </a:spcBef>
              <a:buClr>
                <a:srgbClr val="C00000"/>
              </a:buClr>
              <a:buFontTx/>
              <a:buChar char="•"/>
            </a:pPr>
            <a:endParaRPr lang="en-US" sz="1400" dirty="0">
              <a:solidFill>
                <a:schemeClr val="accent3">
                  <a:lumMod val="50000"/>
                </a:schemeClr>
              </a:solidFill>
            </a:endParaRPr>
          </a:p>
          <a:p>
            <a:pPr marL="227012" lvl="1" eaLnBrk="0" hangingPunct="0">
              <a:spcBef>
                <a:spcPct val="30000"/>
              </a:spcBef>
              <a:buClr>
                <a:srgbClr val="C00000"/>
              </a:buClr>
            </a:pPr>
            <a:r>
              <a:rPr lang="en-GB" sz="1200" dirty="0"/>
              <a:t>NAS Trend Analysis  – 2014 has seen a spike in performance related issues impacting the Citrix CAP desktop environment, 1 Sev1 and 3 x Sev2.</a:t>
            </a:r>
          </a:p>
          <a:p>
            <a:pPr marL="227012" lvl="1" eaLnBrk="0" hangingPunct="0">
              <a:spcBef>
                <a:spcPct val="30000"/>
              </a:spcBef>
              <a:buClr>
                <a:srgbClr val="C00000"/>
              </a:buClr>
            </a:pPr>
            <a:r>
              <a:rPr lang="en-US" sz="1200" dirty="0" smtClean="0"/>
              <a:t>Action items to address this trend :</a:t>
            </a:r>
          </a:p>
          <a:p>
            <a:pPr lvl="1" indent="-230188" eaLnBrk="0" hangingPunct="0">
              <a:spcBef>
                <a:spcPct val="30000"/>
              </a:spcBef>
              <a:buClr>
                <a:srgbClr val="C00000"/>
              </a:buClr>
              <a:buFontTx/>
              <a:buChar char="•"/>
            </a:pPr>
            <a:r>
              <a:rPr lang="en-US" sz="1200" dirty="0" smtClean="0"/>
              <a:t>Separation </a:t>
            </a:r>
            <a:r>
              <a:rPr lang="en-US" sz="1200" dirty="0"/>
              <a:t>of I drive data based on platform </a:t>
            </a:r>
            <a:r>
              <a:rPr lang="en-US" sz="1200" dirty="0" smtClean="0"/>
              <a:t>CAP I:drive performance concerns.</a:t>
            </a:r>
          </a:p>
          <a:p>
            <a:pPr lvl="1" indent="-230188" eaLnBrk="0" hangingPunct="0">
              <a:spcBef>
                <a:spcPct val="30000"/>
              </a:spcBef>
              <a:buClr>
                <a:srgbClr val="C00000"/>
              </a:buClr>
              <a:buFontTx/>
              <a:buChar char="•"/>
            </a:pPr>
            <a:r>
              <a:rPr lang="en-US" sz="1200" dirty="0" smtClean="0"/>
              <a:t>Dedicated VNX NAS devices in EMEA and NAM are being reconfigured to RAID 10 to provide higher performance capabilities to address CAP workload. SA Teams will perform migrations to new NAS Infrastructure in Q1 2015.</a:t>
            </a:r>
          </a:p>
          <a:p>
            <a:pPr lvl="1" indent="-230188" eaLnBrk="0" hangingPunct="0">
              <a:spcBef>
                <a:spcPct val="30000"/>
              </a:spcBef>
              <a:buClr>
                <a:srgbClr val="C00000"/>
              </a:buClr>
              <a:buFontTx/>
              <a:buChar char="•"/>
            </a:pPr>
            <a:endParaRPr lang="en-US" sz="1400" dirty="0">
              <a:solidFill>
                <a:schemeClr val="accent3">
                  <a:lumMod val="50000"/>
                </a:schemeClr>
              </a:solidFill>
            </a:endParaRPr>
          </a:p>
          <a:p>
            <a:pPr marL="227012" lvl="1" eaLnBrk="0" hangingPunct="0">
              <a:spcBef>
                <a:spcPct val="30000"/>
              </a:spcBef>
              <a:buClr>
                <a:srgbClr val="C00000"/>
              </a:buClr>
            </a:pPr>
            <a:endParaRPr lang="en-GB" sz="1400" dirty="0" smtClean="0">
              <a:solidFill>
                <a:schemeClr val="accent3">
                  <a:lumMod val="50000"/>
                </a:schemeClr>
              </a:solidFill>
            </a:endParaRPr>
          </a:p>
          <a:p>
            <a:pPr lvl="3" indent="-230188" eaLnBrk="0" hangingPunct="0">
              <a:spcBef>
                <a:spcPct val="30000"/>
              </a:spcBef>
              <a:buClr>
                <a:srgbClr val="C00000"/>
              </a:buClr>
            </a:pPr>
            <a:endParaRPr lang="en-GB" sz="800" i="1" dirty="0" smtClean="0">
              <a:solidFill>
                <a:srgbClr val="53565A"/>
              </a:solidFill>
            </a:endParaRPr>
          </a:p>
        </p:txBody>
      </p:sp>
      <p:sp>
        <p:nvSpPr>
          <p:cNvPr id="6" name="Text Box 6"/>
          <p:cNvSpPr txBox="1">
            <a:spLocks noChangeArrowheads="1"/>
          </p:cNvSpPr>
          <p:nvPr/>
        </p:nvSpPr>
        <p:spPr bwMode="auto">
          <a:xfrm>
            <a:off x="181572" y="2714681"/>
            <a:ext cx="8440615" cy="2342180"/>
          </a:xfrm>
          <a:prstGeom prst="rect">
            <a:avLst/>
          </a:prstGeom>
          <a:noFill/>
          <a:ln w="6350">
            <a:noFill/>
            <a:miter lim="800000"/>
            <a:headEnd/>
            <a:tailEnd/>
          </a:ln>
        </p:spPr>
        <p:txBody>
          <a:bodyPr lIns="45720" rIns="45720">
            <a:spAutoFit/>
          </a:bodyPr>
          <a:lstStyle/>
          <a:p>
            <a:pPr lvl="1" indent="-230188" eaLnBrk="0" hangingPunct="0">
              <a:spcBef>
                <a:spcPct val="30000"/>
              </a:spcBef>
              <a:buClr>
                <a:srgbClr val="C00000"/>
              </a:buClr>
              <a:buFontTx/>
              <a:buChar char="•"/>
            </a:pPr>
            <a:r>
              <a:rPr lang="en-GB" sz="1200" dirty="0" smtClean="0"/>
              <a:t>Sharing Capacity and Performance metrics with ICG CAP SAs using SRM.</a:t>
            </a:r>
          </a:p>
          <a:p>
            <a:pPr lvl="1" indent="-230188" eaLnBrk="0" hangingPunct="0">
              <a:spcBef>
                <a:spcPct val="30000"/>
              </a:spcBef>
              <a:buClr>
                <a:srgbClr val="C00000"/>
              </a:buClr>
              <a:buFontTx/>
              <a:buChar char="•"/>
            </a:pPr>
            <a:r>
              <a:rPr lang="en-GB" sz="1200" dirty="0"/>
              <a:t>Proactively work with the responsible Data Management SA teams to understand NAS IOPS</a:t>
            </a:r>
          </a:p>
          <a:p>
            <a:pPr marL="227012" lvl="1" eaLnBrk="0" hangingPunct="0">
              <a:spcBef>
                <a:spcPct val="30000"/>
              </a:spcBef>
              <a:buClr>
                <a:srgbClr val="C00000"/>
              </a:buClr>
            </a:pPr>
            <a:endParaRPr lang="en-US" sz="1200" dirty="0" smtClean="0"/>
          </a:p>
          <a:p>
            <a:pPr marL="227012" lvl="1" eaLnBrk="0" hangingPunct="0">
              <a:spcBef>
                <a:spcPct val="30000"/>
              </a:spcBef>
              <a:buClr>
                <a:srgbClr val="C00000"/>
              </a:buClr>
            </a:pPr>
            <a:r>
              <a:rPr lang="en-GB" sz="1200" dirty="0">
                <a:solidFill>
                  <a:schemeClr val="accent5">
                    <a:lumMod val="50000"/>
                  </a:schemeClr>
                </a:solidFill>
              </a:rPr>
              <a:t>SAN Trend Analysis  – 2014 has seen a spike in performance and capacity related issues impacting critical applications 1 Sev1 and 4 x Sev2.</a:t>
            </a:r>
          </a:p>
          <a:p>
            <a:pPr marL="227012" lvl="1" eaLnBrk="0" hangingPunct="0">
              <a:spcBef>
                <a:spcPct val="30000"/>
              </a:spcBef>
              <a:buClr>
                <a:srgbClr val="C00000"/>
              </a:buClr>
            </a:pPr>
            <a:r>
              <a:rPr lang="en-US" sz="1200" smtClean="0"/>
              <a:t>SAN </a:t>
            </a:r>
            <a:r>
              <a:rPr lang="en-US" sz="1200" dirty="0" smtClean="0"/>
              <a:t>- Enabling </a:t>
            </a:r>
            <a:r>
              <a:rPr lang="en-US" sz="1200" dirty="0"/>
              <a:t>Port Monitoring on both CORE and Edge Switches </a:t>
            </a:r>
            <a:r>
              <a:rPr lang="en-GB" sz="1200" dirty="0"/>
              <a:t>to identify port flapping,</a:t>
            </a:r>
          </a:p>
          <a:p>
            <a:pPr lvl="2" indent="-230188" eaLnBrk="0" hangingPunct="0">
              <a:spcBef>
                <a:spcPct val="30000"/>
              </a:spcBef>
              <a:buClr>
                <a:srgbClr val="C00000"/>
              </a:buClr>
              <a:buFontTx/>
              <a:buChar char="•"/>
            </a:pPr>
            <a:r>
              <a:rPr lang="en-GB" sz="1200" dirty="0"/>
              <a:t>Deploy </a:t>
            </a:r>
            <a:r>
              <a:rPr lang="en-US" sz="1200" dirty="0"/>
              <a:t>Cisco DCNM 6.3 to help identify slow drain conditions on the </a:t>
            </a:r>
            <a:r>
              <a:rPr lang="en-US" sz="1200" dirty="0" smtClean="0"/>
              <a:t>fabric</a:t>
            </a:r>
          </a:p>
          <a:p>
            <a:pPr lvl="2" indent="-230188" eaLnBrk="0" hangingPunct="0">
              <a:spcBef>
                <a:spcPct val="30000"/>
              </a:spcBef>
              <a:buClr>
                <a:srgbClr val="C00000"/>
              </a:buClr>
              <a:buFontTx/>
              <a:buChar char="•"/>
            </a:pPr>
            <a:r>
              <a:rPr lang="en-GB" sz="1200" dirty="0" smtClean="0"/>
              <a:t>Enhanced </a:t>
            </a:r>
            <a:r>
              <a:rPr lang="en-GB" sz="1200" dirty="0"/>
              <a:t>port monitoring on the Cisco MDS </a:t>
            </a:r>
            <a:r>
              <a:rPr lang="en-GB" sz="1200" dirty="0" smtClean="0"/>
              <a:t>switches</a:t>
            </a:r>
            <a:endParaRPr lang="en-GB" sz="1400" dirty="0" smtClean="0"/>
          </a:p>
          <a:p>
            <a:pPr lvl="1" indent="-230188" eaLnBrk="0" hangingPunct="0">
              <a:spcBef>
                <a:spcPct val="30000"/>
              </a:spcBef>
              <a:buClr>
                <a:srgbClr val="C00000"/>
              </a:buClr>
              <a:buFontTx/>
              <a:buChar char="•"/>
            </a:pPr>
            <a:endParaRPr lang="en-GB" sz="1400" dirty="0" smtClean="0"/>
          </a:p>
          <a:p>
            <a:pPr lvl="3" indent="-230188" eaLnBrk="0" hangingPunct="0">
              <a:spcBef>
                <a:spcPct val="30000"/>
              </a:spcBef>
              <a:buClr>
                <a:srgbClr val="C00000"/>
              </a:buClr>
            </a:pPr>
            <a:endParaRPr lang="en-GB" sz="800" i="1" dirty="0" smtClean="0">
              <a:solidFill>
                <a:srgbClr val="53565A"/>
              </a:solidFill>
            </a:endParaRPr>
          </a:p>
        </p:txBody>
      </p:sp>
    </p:spTree>
    <p:extLst>
      <p:ext uri="{BB962C8B-B14F-4D97-AF65-F5344CB8AC3E}">
        <p14:creationId xmlns:p14="http://schemas.microsoft.com/office/powerpoint/2010/main" val="568943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Storage MIM </a:t>
            </a:r>
            <a:r>
              <a:rPr lang="en-US" dirty="0"/>
              <a:t>Incidents </a:t>
            </a:r>
            <a:r>
              <a:rPr lang="en-US" dirty="0" smtClean="0"/>
              <a:t>Avoidance</a:t>
            </a:r>
            <a:endParaRPr lang="en-US" dirty="0"/>
          </a:p>
        </p:txBody>
      </p:sp>
      <p:sp>
        <p:nvSpPr>
          <p:cNvPr id="3" name="Content Placeholder 2"/>
          <p:cNvSpPr>
            <a:spLocks noGrp="1"/>
          </p:cNvSpPr>
          <p:nvPr>
            <p:ph idx="1"/>
          </p:nvPr>
        </p:nvSpPr>
        <p:spPr/>
        <p:txBody>
          <a:bodyPr/>
          <a:lstStyle/>
          <a:p>
            <a:pPr lvl="1">
              <a:spcBef>
                <a:spcPct val="30000"/>
              </a:spcBef>
              <a:buClr>
                <a:srgbClr val="C00000"/>
              </a:buClr>
              <a:buFontTx/>
              <a:buChar char="•"/>
            </a:pPr>
            <a:r>
              <a:rPr lang="en-GB" sz="1400" dirty="0" smtClean="0">
                <a:solidFill>
                  <a:srgbClr val="53565A"/>
                </a:solidFill>
              </a:rPr>
              <a:t>50% reductions for all MIM Incidents with points of emphasis on Human Error, Change Management and Configuration</a:t>
            </a:r>
          </a:p>
          <a:p>
            <a:pPr lvl="1">
              <a:spcBef>
                <a:spcPct val="30000"/>
              </a:spcBef>
              <a:buClr>
                <a:srgbClr val="C00000"/>
              </a:buClr>
              <a:buFontTx/>
              <a:buChar char="•"/>
            </a:pPr>
            <a:r>
              <a:rPr lang="en-GB" sz="1400" dirty="0" smtClean="0">
                <a:solidFill>
                  <a:srgbClr val="53565A"/>
                </a:solidFill>
              </a:rPr>
              <a:t>Reduce MTTR on all MIM incidents by 25%</a:t>
            </a:r>
          </a:p>
          <a:p>
            <a:pPr lvl="1">
              <a:spcBef>
                <a:spcPct val="30000"/>
              </a:spcBef>
              <a:buClr>
                <a:srgbClr val="C00000"/>
              </a:buClr>
              <a:buFontTx/>
              <a:buChar char="•"/>
            </a:pPr>
            <a:r>
              <a:rPr lang="en-GB" sz="1400" dirty="0" smtClean="0">
                <a:solidFill>
                  <a:srgbClr val="53565A"/>
                </a:solidFill>
              </a:rPr>
              <a:t>Human Error</a:t>
            </a:r>
            <a:endParaRPr lang="en-GB" sz="1400" dirty="0">
              <a:solidFill>
                <a:srgbClr val="53565A"/>
              </a:solidFill>
            </a:endParaRPr>
          </a:p>
          <a:p>
            <a:pPr lvl="2" indent="-230188">
              <a:spcBef>
                <a:spcPct val="30000"/>
              </a:spcBef>
              <a:buClr>
                <a:srgbClr val="C00000"/>
              </a:buClr>
              <a:buFontTx/>
              <a:buChar char="•"/>
            </a:pPr>
            <a:r>
              <a:rPr lang="en-US" sz="1200" dirty="0" smtClean="0">
                <a:solidFill>
                  <a:srgbClr val="53565A"/>
                </a:solidFill>
              </a:rPr>
              <a:t>Revise storage  </a:t>
            </a:r>
            <a:r>
              <a:rPr lang="en-US" sz="1200" dirty="0">
                <a:solidFill>
                  <a:srgbClr val="53565A"/>
                </a:solidFill>
              </a:rPr>
              <a:t>Run Book &amp; validate step by steps with SA Team thus reducing mistakes and procedural gaps </a:t>
            </a:r>
            <a:r>
              <a:rPr lang="en-GB" sz="1200" dirty="0">
                <a:solidFill>
                  <a:srgbClr val="53565A"/>
                </a:solidFill>
              </a:rPr>
              <a:t> </a:t>
            </a:r>
          </a:p>
          <a:p>
            <a:pPr lvl="2" indent="-230188">
              <a:spcBef>
                <a:spcPct val="30000"/>
              </a:spcBef>
              <a:buClr>
                <a:srgbClr val="C00000"/>
              </a:buClr>
              <a:buFontTx/>
              <a:buChar char="•"/>
            </a:pPr>
            <a:r>
              <a:rPr lang="en-GB" sz="1200" dirty="0">
                <a:solidFill>
                  <a:srgbClr val="53565A"/>
                </a:solidFill>
              </a:rPr>
              <a:t>Reinforce the rules to vendors to ensure proper training and only qualified resources are allowed in CTI Data </a:t>
            </a:r>
            <a:r>
              <a:rPr lang="en-GB" sz="1200" dirty="0" smtClean="0">
                <a:solidFill>
                  <a:srgbClr val="53565A"/>
                </a:solidFill>
              </a:rPr>
              <a:t>Centres.</a:t>
            </a:r>
          </a:p>
          <a:p>
            <a:pPr lvl="2" indent="-230188">
              <a:spcBef>
                <a:spcPct val="30000"/>
              </a:spcBef>
              <a:buClr>
                <a:srgbClr val="C00000"/>
              </a:buClr>
              <a:buFontTx/>
              <a:buChar char="•"/>
            </a:pPr>
            <a:r>
              <a:rPr lang="en-GB" dirty="0" smtClean="0">
                <a:solidFill>
                  <a:srgbClr val="53565A"/>
                </a:solidFill>
              </a:rPr>
              <a:t>Change Management</a:t>
            </a:r>
            <a:endParaRPr lang="en-GB" sz="1400" dirty="0" smtClean="0">
              <a:solidFill>
                <a:srgbClr val="53565A"/>
              </a:solidFill>
            </a:endParaRPr>
          </a:p>
          <a:p>
            <a:pPr lvl="3" indent="-230188">
              <a:spcBef>
                <a:spcPct val="30000"/>
              </a:spcBef>
              <a:buClr>
                <a:srgbClr val="C00000"/>
              </a:buClr>
              <a:buFontTx/>
              <a:buChar char="•"/>
            </a:pPr>
            <a:r>
              <a:rPr lang="en-GB" sz="1400" dirty="0" smtClean="0">
                <a:solidFill>
                  <a:srgbClr val="53565A"/>
                </a:solidFill>
              </a:rPr>
              <a:t>Storage Team publishing by </a:t>
            </a:r>
            <a:r>
              <a:rPr lang="en-GB" sz="1400" dirty="0">
                <a:solidFill>
                  <a:srgbClr val="53565A"/>
                </a:solidFill>
              </a:rPr>
              <a:t>Business per Data SA </a:t>
            </a:r>
            <a:r>
              <a:rPr lang="en-GB" sz="1400" dirty="0" smtClean="0">
                <a:solidFill>
                  <a:srgbClr val="53565A"/>
                </a:solidFill>
              </a:rPr>
              <a:t>Group for EOL migrations.</a:t>
            </a:r>
            <a:endParaRPr lang="en-GB" sz="1400" dirty="0">
              <a:solidFill>
                <a:srgbClr val="53565A"/>
              </a:solidFill>
            </a:endParaRPr>
          </a:p>
          <a:p>
            <a:pPr lvl="4" indent="-230188">
              <a:spcBef>
                <a:spcPct val="30000"/>
              </a:spcBef>
              <a:buClr>
                <a:srgbClr val="C00000"/>
              </a:buClr>
              <a:buFontTx/>
              <a:buChar char="•"/>
            </a:pPr>
            <a:r>
              <a:rPr lang="en-GB" sz="1400" dirty="0" smtClean="0">
                <a:solidFill>
                  <a:srgbClr val="53565A"/>
                </a:solidFill>
              </a:rPr>
              <a:t>Setup weekly calls with SA team to manage and co-ordinate high risk changes</a:t>
            </a:r>
            <a:endParaRPr lang="en-GB" sz="1400" dirty="0">
              <a:solidFill>
                <a:srgbClr val="53565A"/>
              </a:solidFill>
            </a:endParaRPr>
          </a:p>
          <a:p>
            <a:pPr lvl="4" indent="-230188">
              <a:spcBef>
                <a:spcPct val="30000"/>
              </a:spcBef>
              <a:buClr>
                <a:srgbClr val="C00000"/>
              </a:buClr>
              <a:buFontTx/>
              <a:buChar char="•"/>
            </a:pPr>
            <a:r>
              <a:rPr lang="en-GB" sz="1400" dirty="0" smtClean="0">
                <a:solidFill>
                  <a:srgbClr val="53565A"/>
                </a:solidFill>
              </a:rPr>
              <a:t>Review changes to ensure all impacted assets and applications are listed as change approvers.</a:t>
            </a:r>
            <a:endParaRPr lang="en-US" dirty="0"/>
          </a:p>
        </p:txBody>
      </p:sp>
    </p:spTree>
    <p:extLst>
      <p:ext uri="{BB962C8B-B14F-4D97-AF65-F5344CB8AC3E}">
        <p14:creationId xmlns:p14="http://schemas.microsoft.com/office/powerpoint/2010/main" val="437708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346075" y="2014538"/>
            <a:ext cx="8115300" cy="517525"/>
          </a:xfrm>
        </p:spPr>
        <p:txBody>
          <a:bodyPr/>
          <a:lstStyle/>
          <a:p>
            <a:pPr algn="ctr" eaLnBrk="1" hangingPunct="1"/>
            <a:r>
              <a:rPr lang="en-US" sz="3200" b="1" dirty="0" smtClean="0">
                <a:ea typeface="ＭＳ Ｐゴシック" pitchFamily="34" charset="-128"/>
              </a:rPr>
              <a:t>Appendix </a:t>
            </a:r>
            <a:r>
              <a:rPr lang="en-US" sz="3200" b="1" dirty="0">
                <a:ea typeface="ＭＳ Ｐゴシック" pitchFamily="34" charset="-128"/>
              </a:rPr>
              <a:t>A Executive Dashboards</a:t>
            </a:r>
            <a:r>
              <a:rPr lang="en-US" sz="3200" b="1" dirty="0" smtClean="0">
                <a:ea typeface="ＭＳ Ｐゴシック" pitchFamily="34" charset="-128"/>
              </a:rPr>
              <a:t/>
            </a:r>
            <a:br>
              <a:rPr lang="en-US" sz="3200" b="1" dirty="0" smtClean="0">
                <a:ea typeface="ＭＳ Ｐゴシック" pitchFamily="34" charset="-128"/>
              </a:rPr>
            </a:br>
            <a:endParaRPr lang="en-US" sz="3200" b="1" dirty="0" smtClean="0">
              <a:ea typeface="ＭＳ Ｐゴシック" pitchFamily="34" charset="-128"/>
            </a:endParaRPr>
          </a:p>
        </p:txBody>
      </p:sp>
      <p:sp>
        <p:nvSpPr>
          <p:cNvPr id="2" name="Subtitle 1"/>
          <p:cNvSpPr>
            <a:spLocks noGrp="1"/>
          </p:cNvSpPr>
          <p:nvPr>
            <p:ph type="subTitle" sz="quarter" idx="1"/>
          </p:nvPr>
        </p:nvSpPr>
        <p:spPr/>
        <p:txBody>
          <a:bodyPr/>
          <a:lstStyle/>
          <a:p>
            <a:r>
              <a:rPr lang="en-US" dirty="0" smtClean="0"/>
              <a:t>  </a:t>
            </a:r>
            <a:endParaRPr lang="en-US" dirty="0"/>
          </a:p>
        </p:txBody>
      </p:sp>
    </p:spTree>
    <p:extLst>
      <p:ext uri="{BB962C8B-B14F-4D97-AF65-F5344CB8AC3E}">
        <p14:creationId xmlns:p14="http://schemas.microsoft.com/office/powerpoint/2010/main" val="4623530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8362" y="3209163"/>
            <a:ext cx="2150793" cy="1597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6"/>
          <p:cNvSpPr txBox="1">
            <a:spLocks noChangeArrowheads="1"/>
          </p:cNvSpPr>
          <p:nvPr/>
        </p:nvSpPr>
        <p:spPr bwMode="black">
          <a:xfrm>
            <a:off x="355941" y="447233"/>
            <a:ext cx="8547360"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ヒラギノ角ゴ Pro W3" charset="0"/>
                <a:cs typeface="Geneva" charset="0"/>
              </a:defRPr>
            </a:lvl1pPr>
            <a:lvl2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2pPr>
            <a:lvl3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3pPr>
            <a:lvl4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4pPr>
            <a:lvl5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5pPr>
            <a:lvl6pPr marL="457200" algn="l" rtl="0" eaLnBrk="1" fontAlgn="base" hangingPunct="1">
              <a:spcBef>
                <a:spcPct val="0"/>
              </a:spcBef>
              <a:spcAft>
                <a:spcPct val="0"/>
              </a:spcAft>
              <a:defRPr sz="2400">
                <a:solidFill>
                  <a:srgbClr val="004785"/>
                </a:solidFill>
                <a:latin typeface="Arial" charset="0"/>
                <a:ea typeface="Geneva" charset="0"/>
              </a:defRPr>
            </a:lvl6pPr>
            <a:lvl7pPr marL="914400" algn="l" rtl="0" eaLnBrk="1" fontAlgn="base" hangingPunct="1">
              <a:spcBef>
                <a:spcPct val="0"/>
              </a:spcBef>
              <a:spcAft>
                <a:spcPct val="0"/>
              </a:spcAft>
              <a:defRPr sz="2400">
                <a:solidFill>
                  <a:srgbClr val="004785"/>
                </a:solidFill>
                <a:latin typeface="Arial" charset="0"/>
                <a:ea typeface="Geneva" charset="0"/>
              </a:defRPr>
            </a:lvl7pPr>
            <a:lvl8pPr marL="1371600" algn="l" rtl="0" eaLnBrk="1" fontAlgn="base" hangingPunct="1">
              <a:spcBef>
                <a:spcPct val="0"/>
              </a:spcBef>
              <a:spcAft>
                <a:spcPct val="0"/>
              </a:spcAft>
              <a:defRPr sz="2400">
                <a:solidFill>
                  <a:srgbClr val="004785"/>
                </a:solidFill>
                <a:latin typeface="Arial" charset="0"/>
                <a:ea typeface="Geneva" charset="0"/>
              </a:defRPr>
            </a:lvl8pPr>
            <a:lvl9pPr marL="1828800" algn="l" rtl="0" eaLnBrk="1" fontAlgn="base" hangingPunct="1">
              <a:spcBef>
                <a:spcPct val="0"/>
              </a:spcBef>
              <a:spcAft>
                <a:spcPct val="0"/>
              </a:spcAft>
              <a:defRPr sz="2400">
                <a:solidFill>
                  <a:srgbClr val="004785"/>
                </a:solidFill>
                <a:latin typeface="Arial" charset="0"/>
                <a:ea typeface="Geneva" charset="0"/>
              </a:defRPr>
            </a:lvl9pPr>
          </a:lstStyle>
          <a:p>
            <a:pPr defTabSz="914323" eaLnBrk="1" hangingPunct="1"/>
            <a:r>
              <a:rPr lang="en-US" altLang="en-US" kern="0" dirty="0">
                <a:ea typeface="ヒラギノ角ゴ Pro W3"/>
                <a:cs typeface="Geneva"/>
              </a:rPr>
              <a:t>Executive </a:t>
            </a:r>
            <a:r>
              <a:rPr lang="en-US" altLang="en-US" kern="0" dirty="0" smtClean="0">
                <a:ea typeface="ヒラギノ角ゴ Pro W3"/>
                <a:cs typeface="Geneva"/>
              </a:rPr>
              <a:t>Dashboard – L2 Storage Operations (EMEA &amp; NAM</a:t>
            </a:r>
            <a:r>
              <a:rPr lang="en-US" altLang="en-US" kern="0" dirty="0">
                <a:ea typeface="ヒラギノ角ゴ Pro W3"/>
                <a:cs typeface="Geneva"/>
              </a:rPr>
              <a:t>)</a:t>
            </a:r>
            <a:endParaRPr lang="en-US" altLang="en-US" sz="2000" kern="0" dirty="0">
              <a:ea typeface="ヒラギノ角ゴ Pro W3"/>
              <a:cs typeface="Geneva"/>
            </a:endParaRPr>
          </a:p>
        </p:txBody>
      </p:sp>
      <p:sp>
        <p:nvSpPr>
          <p:cNvPr id="4" name="Content Placeholder 2"/>
          <p:cNvSpPr txBox="1">
            <a:spLocks/>
          </p:cNvSpPr>
          <p:nvPr/>
        </p:nvSpPr>
        <p:spPr bwMode="black">
          <a:xfrm>
            <a:off x="2860172" y="1016962"/>
            <a:ext cx="122338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Resolved Within SLA</a:t>
            </a:r>
          </a:p>
        </p:txBody>
      </p:sp>
      <p:sp>
        <p:nvSpPr>
          <p:cNvPr id="5" name="Content Placeholder 2"/>
          <p:cNvSpPr txBox="1">
            <a:spLocks/>
          </p:cNvSpPr>
          <p:nvPr/>
        </p:nvSpPr>
        <p:spPr bwMode="black">
          <a:xfrm>
            <a:off x="355941" y="834399"/>
            <a:ext cx="308955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100" dirty="0">
                <a:solidFill>
                  <a:srgbClr val="002D72"/>
                </a:solidFill>
                <a:latin typeface="Arial"/>
              </a:rPr>
              <a:t>Incidents</a:t>
            </a:r>
            <a:r>
              <a:rPr lang="en-US" sz="1600" dirty="0">
                <a:solidFill>
                  <a:srgbClr val="002D72"/>
                </a:solidFill>
                <a:latin typeface="Arial"/>
              </a:rPr>
              <a:t/>
            </a:r>
            <a:br>
              <a:rPr lang="en-US" sz="1600" dirty="0">
                <a:solidFill>
                  <a:srgbClr val="002D72"/>
                </a:solidFill>
                <a:latin typeface="Arial"/>
              </a:rPr>
            </a:br>
            <a:endParaRPr lang="en-US" sz="800" dirty="0">
              <a:solidFill>
                <a:srgbClr val="002D72"/>
              </a:solidFill>
              <a:latin typeface="Arial"/>
            </a:endParaRPr>
          </a:p>
        </p:txBody>
      </p:sp>
      <p:sp>
        <p:nvSpPr>
          <p:cNvPr id="6" name="Content Placeholder 2"/>
          <p:cNvSpPr txBox="1">
            <a:spLocks/>
          </p:cNvSpPr>
          <p:nvPr/>
        </p:nvSpPr>
        <p:spPr bwMode="black">
          <a:xfrm>
            <a:off x="5348401" y="1015374"/>
            <a:ext cx="1826369" cy="10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Mean Time To Resolution (MTTR)</a:t>
            </a:r>
          </a:p>
        </p:txBody>
      </p:sp>
      <p:sp>
        <p:nvSpPr>
          <p:cNvPr id="7" name="Content Placeholder 2"/>
          <p:cNvSpPr txBox="1">
            <a:spLocks/>
          </p:cNvSpPr>
          <p:nvPr/>
        </p:nvSpPr>
        <p:spPr bwMode="black">
          <a:xfrm>
            <a:off x="355940" y="1013788"/>
            <a:ext cx="1544777" cy="206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8285" rIns="96570" bIns="48285"/>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Incident &amp; Incident Tasks</a:t>
            </a:r>
          </a:p>
        </p:txBody>
      </p:sp>
      <p:sp>
        <p:nvSpPr>
          <p:cNvPr id="8" name="Content Placeholder 2"/>
          <p:cNvSpPr txBox="1">
            <a:spLocks/>
          </p:cNvSpPr>
          <p:nvPr/>
        </p:nvSpPr>
        <p:spPr bwMode="black">
          <a:xfrm>
            <a:off x="320405" y="2777153"/>
            <a:ext cx="308955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100" dirty="0">
                <a:solidFill>
                  <a:srgbClr val="002D72"/>
                </a:solidFill>
                <a:latin typeface="Arial"/>
              </a:rPr>
              <a:t>Change Requests</a:t>
            </a:r>
            <a:r>
              <a:rPr lang="en-US" sz="1600" dirty="0">
                <a:solidFill>
                  <a:srgbClr val="002D72"/>
                </a:solidFill>
                <a:latin typeface="Arial"/>
              </a:rPr>
              <a:t/>
            </a:r>
            <a:br>
              <a:rPr lang="en-US" sz="1600" dirty="0">
                <a:solidFill>
                  <a:srgbClr val="002D72"/>
                </a:solidFill>
                <a:latin typeface="Arial"/>
              </a:rPr>
            </a:br>
            <a:endParaRPr lang="en-US" sz="800" dirty="0">
              <a:solidFill>
                <a:srgbClr val="002D72"/>
              </a:solidFill>
              <a:latin typeface="Arial"/>
            </a:endParaRPr>
          </a:p>
        </p:txBody>
      </p:sp>
      <p:sp>
        <p:nvSpPr>
          <p:cNvPr id="9" name="Content Placeholder 2"/>
          <p:cNvSpPr txBox="1">
            <a:spLocks/>
          </p:cNvSpPr>
          <p:nvPr/>
        </p:nvSpPr>
        <p:spPr bwMode="black">
          <a:xfrm>
            <a:off x="318100" y="2961303"/>
            <a:ext cx="1933575"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Change Requests &amp; Change Tasks</a:t>
            </a:r>
          </a:p>
        </p:txBody>
      </p:sp>
      <p:sp>
        <p:nvSpPr>
          <p:cNvPr id="10" name="Content Placeholder 2"/>
          <p:cNvSpPr txBox="1">
            <a:spLocks/>
          </p:cNvSpPr>
          <p:nvPr/>
        </p:nvSpPr>
        <p:spPr bwMode="black">
          <a:xfrm>
            <a:off x="2879930" y="2959715"/>
            <a:ext cx="122338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Change Success Rate</a:t>
            </a:r>
          </a:p>
        </p:txBody>
      </p:sp>
      <p:sp>
        <p:nvSpPr>
          <p:cNvPr id="11" name="Content Placeholder 2"/>
          <p:cNvSpPr txBox="1">
            <a:spLocks/>
          </p:cNvSpPr>
          <p:nvPr/>
        </p:nvSpPr>
        <p:spPr bwMode="black">
          <a:xfrm>
            <a:off x="5340668" y="2959715"/>
            <a:ext cx="1834102"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Change </a:t>
            </a:r>
            <a:r>
              <a:rPr lang="en-US" sz="800" dirty="0" smtClean="0">
                <a:solidFill>
                  <a:srgbClr val="002D72"/>
                </a:solidFill>
                <a:latin typeface="Arial"/>
              </a:rPr>
              <a:t>Categories</a:t>
            </a:r>
            <a:endParaRPr lang="en-US" sz="800" dirty="0">
              <a:solidFill>
                <a:srgbClr val="002D72"/>
              </a:solidFill>
              <a:latin typeface="Arial"/>
            </a:endParaRPr>
          </a:p>
        </p:txBody>
      </p:sp>
      <p:grpSp>
        <p:nvGrpSpPr>
          <p:cNvPr id="12" name="Group 11"/>
          <p:cNvGrpSpPr/>
          <p:nvPr/>
        </p:nvGrpSpPr>
        <p:grpSpPr>
          <a:xfrm>
            <a:off x="164329" y="4851297"/>
            <a:ext cx="8958594" cy="279862"/>
            <a:chOff x="297906" y="4901034"/>
            <a:chExt cx="12122693" cy="279862"/>
          </a:xfrm>
        </p:grpSpPr>
        <p:sp>
          <p:nvSpPr>
            <p:cNvPr id="13" name="Pentagon 12"/>
            <p:cNvSpPr/>
            <p:nvPr/>
          </p:nvSpPr>
          <p:spPr bwMode="auto">
            <a:xfrm>
              <a:off x="7924799" y="4901045"/>
              <a:ext cx="4495800" cy="278968"/>
            </a:xfrm>
            <a:prstGeom prst="homePlate">
              <a:avLst/>
            </a:prstGeom>
            <a:solidFill>
              <a:srgbClr val="00BDF2">
                <a:lumMod val="40000"/>
                <a:lumOff val="60000"/>
              </a:srgbClr>
            </a:solid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lIns="91432" tIns="45716" rIns="91432" bIns="45716"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sp>
          <p:nvSpPr>
            <p:cNvPr id="18" name="Pentagon 17"/>
            <p:cNvSpPr/>
            <p:nvPr/>
          </p:nvSpPr>
          <p:spPr bwMode="auto">
            <a:xfrm>
              <a:off x="4486290" y="4901058"/>
              <a:ext cx="4497104" cy="277813"/>
            </a:xfrm>
            <a:prstGeom prst="homePlate">
              <a:avLst/>
            </a:prstGeom>
            <a:solidFill>
              <a:srgbClr val="00BDF2">
                <a:lumMod val="60000"/>
                <a:lumOff val="40000"/>
              </a:srgbClr>
            </a:solid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grpSp>
          <p:nvGrpSpPr>
            <p:cNvPr id="15" name="Group 14"/>
            <p:cNvGrpSpPr/>
            <p:nvPr/>
          </p:nvGrpSpPr>
          <p:grpSpPr>
            <a:xfrm>
              <a:off x="297906" y="4901034"/>
              <a:ext cx="5041534" cy="279862"/>
              <a:chOff x="4572000" y="5598728"/>
              <a:chExt cx="1416768" cy="199592"/>
            </a:xfrm>
            <a:solidFill>
              <a:srgbClr val="00BDF2"/>
            </a:solidFill>
          </p:grpSpPr>
          <p:sp>
            <p:nvSpPr>
              <p:cNvPr id="16" name="Pentagon 15"/>
              <p:cNvSpPr/>
              <p:nvPr/>
            </p:nvSpPr>
            <p:spPr bwMode="auto">
              <a:xfrm>
                <a:off x="4692087" y="5598728"/>
                <a:ext cx="1296681" cy="198149"/>
              </a:xfrm>
              <a:prstGeom prst="homePlate">
                <a:avLst/>
              </a:prstGeom>
              <a:grp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sp>
            <p:nvSpPr>
              <p:cNvPr id="17" name="Round Same Side Corner Rectangle 16"/>
              <p:cNvSpPr/>
              <p:nvPr/>
            </p:nvSpPr>
            <p:spPr bwMode="auto">
              <a:xfrm rot="16200000">
                <a:off x="4583474" y="5587270"/>
                <a:ext cx="199576" cy="222524"/>
              </a:xfrm>
              <a:prstGeom prst="round2SameRect">
                <a:avLst>
                  <a:gd name="adj1" fmla="val 50000"/>
                  <a:gd name="adj2" fmla="val 0"/>
                </a:avLst>
              </a:prstGeom>
              <a:grp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grpSp>
      </p:grpSp>
      <p:sp>
        <p:nvSpPr>
          <p:cNvPr id="21" name="Content Placeholder 2"/>
          <p:cNvSpPr txBox="1">
            <a:spLocks/>
          </p:cNvSpPr>
          <p:nvPr/>
        </p:nvSpPr>
        <p:spPr bwMode="black">
          <a:xfrm>
            <a:off x="1074654" y="4839031"/>
            <a:ext cx="1196975" cy="27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000" b="1" dirty="0">
                <a:solidFill>
                  <a:srgbClr val="002D72"/>
                </a:solidFill>
                <a:latin typeface="Arial"/>
              </a:rPr>
              <a:t>Accomplishments</a:t>
            </a:r>
            <a:endParaRPr lang="en-US" sz="800" b="1" dirty="0">
              <a:solidFill>
                <a:srgbClr val="002D72"/>
              </a:solidFill>
              <a:latin typeface="Arial"/>
            </a:endParaRPr>
          </a:p>
        </p:txBody>
      </p:sp>
      <p:sp>
        <p:nvSpPr>
          <p:cNvPr id="22" name="Content Placeholder 2"/>
          <p:cNvSpPr txBox="1">
            <a:spLocks/>
          </p:cNvSpPr>
          <p:nvPr/>
        </p:nvSpPr>
        <p:spPr bwMode="black">
          <a:xfrm>
            <a:off x="4344640" y="4851308"/>
            <a:ext cx="1196975"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000" b="1" dirty="0">
                <a:solidFill>
                  <a:srgbClr val="002D72"/>
                </a:solidFill>
                <a:latin typeface="Arial"/>
              </a:rPr>
              <a:t>Observations</a:t>
            </a:r>
            <a:endParaRPr lang="en-US" sz="800" b="1" dirty="0">
              <a:solidFill>
                <a:srgbClr val="002D72"/>
              </a:solidFill>
              <a:latin typeface="Arial"/>
            </a:endParaRPr>
          </a:p>
        </p:txBody>
      </p:sp>
      <p:sp>
        <p:nvSpPr>
          <p:cNvPr id="23" name="Content Placeholder 2"/>
          <p:cNvSpPr txBox="1">
            <a:spLocks/>
          </p:cNvSpPr>
          <p:nvPr/>
        </p:nvSpPr>
        <p:spPr bwMode="black">
          <a:xfrm>
            <a:off x="7220613" y="4854207"/>
            <a:ext cx="1195388" cy="27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000" b="1" dirty="0">
                <a:solidFill>
                  <a:srgbClr val="002D72"/>
                </a:solidFill>
                <a:latin typeface="Arial"/>
              </a:rPr>
              <a:t>Action Plan</a:t>
            </a:r>
            <a:endParaRPr lang="en-US" sz="800" b="1" dirty="0">
              <a:solidFill>
                <a:srgbClr val="002D72"/>
              </a:solidFill>
              <a:latin typeface="Arial"/>
            </a:endParaRPr>
          </a:p>
        </p:txBody>
      </p:sp>
      <p:sp>
        <p:nvSpPr>
          <p:cNvPr id="24" name="Content Placeholder 2"/>
          <p:cNvSpPr txBox="1">
            <a:spLocks/>
          </p:cNvSpPr>
          <p:nvPr/>
        </p:nvSpPr>
        <p:spPr bwMode="black">
          <a:xfrm>
            <a:off x="7844945" y="4095751"/>
            <a:ext cx="962025"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dirty="0">
                <a:solidFill>
                  <a:srgbClr val="002D72"/>
                </a:solidFill>
                <a:latin typeface="Arial"/>
              </a:rPr>
              <a:t>Change Tickets</a:t>
            </a:r>
            <a:br>
              <a:rPr lang="en-US" sz="700" dirty="0">
                <a:solidFill>
                  <a:srgbClr val="002D72"/>
                </a:solidFill>
                <a:latin typeface="Arial"/>
              </a:rPr>
            </a:br>
            <a:r>
              <a:rPr lang="en-US" sz="700" dirty="0">
                <a:solidFill>
                  <a:srgbClr val="002D72"/>
                </a:solidFill>
                <a:latin typeface="Arial"/>
              </a:rPr>
              <a:t/>
            </a:r>
            <a:br>
              <a:rPr lang="en-US" sz="700" dirty="0">
                <a:solidFill>
                  <a:srgbClr val="002D72"/>
                </a:solidFill>
                <a:latin typeface="Arial"/>
              </a:rPr>
            </a:br>
            <a:r>
              <a:rPr lang="en-US" sz="700" dirty="0">
                <a:solidFill>
                  <a:srgbClr val="002D72"/>
                </a:solidFill>
                <a:latin typeface="Arial"/>
              </a:rPr>
              <a:t>Success Rate</a:t>
            </a:r>
            <a:br>
              <a:rPr lang="en-US" sz="700" dirty="0">
                <a:solidFill>
                  <a:srgbClr val="002D72"/>
                </a:solidFill>
                <a:latin typeface="Arial"/>
              </a:rPr>
            </a:br>
            <a:r>
              <a:rPr lang="en-US" sz="700" dirty="0">
                <a:solidFill>
                  <a:srgbClr val="002D72"/>
                </a:solidFill>
                <a:latin typeface="Arial"/>
              </a:rPr>
              <a:t/>
            </a:r>
            <a:br>
              <a:rPr lang="en-US" sz="700" dirty="0">
                <a:solidFill>
                  <a:srgbClr val="002D72"/>
                </a:solidFill>
                <a:latin typeface="Arial"/>
              </a:rPr>
            </a:br>
            <a:endParaRPr lang="en-US" sz="700" dirty="0">
              <a:solidFill>
                <a:srgbClr val="002D72"/>
              </a:solidFill>
              <a:latin typeface="Arial"/>
            </a:endParaRPr>
          </a:p>
        </p:txBody>
      </p:sp>
      <p:sp>
        <p:nvSpPr>
          <p:cNvPr id="25" name="Content Placeholder 2"/>
          <p:cNvSpPr txBox="1">
            <a:spLocks/>
          </p:cNvSpPr>
          <p:nvPr/>
        </p:nvSpPr>
        <p:spPr bwMode="black">
          <a:xfrm>
            <a:off x="7537980" y="863768"/>
            <a:ext cx="1519238"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dirty="0">
                <a:solidFill>
                  <a:srgbClr val="002D72"/>
                </a:solidFill>
                <a:latin typeface="Arial"/>
              </a:rPr>
              <a:t>Incidents</a:t>
            </a:r>
          </a:p>
        </p:txBody>
      </p:sp>
      <p:sp>
        <p:nvSpPr>
          <p:cNvPr id="26" name="Rounded Rectangle 25"/>
          <p:cNvSpPr/>
          <p:nvPr/>
        </p:nvSpPr>
        <p:spPr bwMode="auto">
          <a:xfrm>
            <a:off x="7541155" y="1063315"/>
            <a:ext cx="1549400" cy="822325"/>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27" name="Rounded Rectangle 26"/>
          <p:cNvSpPr/>
          <p:nvPr/>
        </p:nvSpPr>
        <p:spPr bwMode="auto">
          <a:xfrm>
            <a:off x="7519520" y="1934485"/>
            <a:ext cx="1549400" cy="827087"/>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28" name="Content Placeholder 2"/>
          <p:cNvSpPr txBox="1">
            <a:spLocks/>
          </p:cNvSpPr>
          <p:nvPr/>
        </p:nvSpPr>
        <p:spPr bwMode="black">
          <a:xfrm>
            <a:off x="7556032" y="1044264"/>
            <a:ext cx="1584805" cy="21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From Previous Month</a:t>
            </a:r>
          </a:p>
        </p:txBody>
      </p:sp>
      <p:sp>
        <p:nvSpPr>
          <p:cNvPr id="29" name="Content Placeholder 2"/>
          <p:cNvSpPr txBox="1">
            <a:spLocks/>
          </p:cNvSpPr>
          <p:nvPr/>
        </p:nvSpPr>
        <p:spPr bwMode="black">
          <a:xfrm>
            <a:off x="7626027" y="2126939"/>
            <a:ext cx="774883"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690%</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1009</a:t>
            </a:r>
            <a:r>
              <a:rPr lang="en-US" sz="1100" b="1" kern="0" dirty="0">
                <a:solidFill>
                  <a:srgbClr val="002D72"/>
                </a:solidFill>
                <a:latin typeface="Arial"/>
              </a:rPr>
              <a:t> </a:t>
            </a:r>
            <a:r>
              <a:rPr lang="en-US" sz="1100" b="1" kern="0" dirty="0" smtClean="0">
                <a:solidFill>
                  <a:srgbClr val="002D72"/>
                </a:solidFill>
                <a:latin typeface="Arial"/>
              </a:rPr>
              <a:t>%</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-96.3%</a:t>
            </a:r>
            <a:endParaRPr lang="en-US" sz="1100" kern="0" dirty="0">
              <a:solidFill>
                <a:srgbClr val="002D72"/>
              </a:solidFill>
              <a:latin typeface="Arial"/>
            </a:endParaRPr>
          </a:p>
        </p:txBody>
      </p:sp>
      <p:sp>
        <p:nvSpPr>
          <p:cNvPr id="30" name="Content Placeholder 2"/>
          <p:cNvSpPr txBox="1">
            <a:spLocks/>
          </p:cNvSpPr>
          <p:nvPr/>
        </p:nvSpPr>
        <p:spPr bwMode="black">
          <a:xfrm>
            <a:off x="7712272" y="1240320"/>
            <a:ext cx="601588" cy="63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-5.3%</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-0.5%</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8.4%</a:t>
            </a:r>
            <a:endParaRPr lang="en-US" sz="1100" kern="0" dirty="0">
              <a:solidFill>
                <a:srgbClr val="002D72"/>
              </a:solidFill>
              <a:latin typeface="Arial"/>
            </a:endParaRPr>
          </a:p>
        </p:txBody>
      </p:sp>
      <p:sp>
        <p:nvSpPr>
          <p:cNvPr id="31" name="Content Placeholder 2"/>
          <p:cNvSpPr txBox="1">
            <a:spLocks/>
          </p:cNvSpPr>
          <p:nvPr/>
        </p:nvSpPr>
        <p:spPr bwMode="black">
          <a:xfrm>
            <a:off x="8302969" y="1255402"/>
            <a:ext cx="804863" cy="62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Incident Tickets</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SLA Achieved</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MTTR</a:t>
            </a:r>
          </a:p>
        </p:txBody>
      </p:sp>
      <p:sp>
        <p:nvSpPr>
          <p:cNvPr id="32" name="Content Placeholder 2"/>
          <p:cNvSpPr txBox="1">
            <a:spLocks/>
          </p:cNvSpPr>
          <p:nvPr/>
        </p:nvSpPr>
        <p:spPr bwMode="black">
          <a:xfrm>
            <a:off x="7568732" y="1959643"/>
            <a:ext cx="1572105"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Year to Date</a:t>
            </a:r>
          </a:p>
        </p:txBody>
      </p:sp>
      <p:sp>
        <p:nvSpPr>
          <p:cNvPr id="33" name="Content Placeholder 2"/>
          <p:cNvSpPr txBox="1">
            <a:spLocks/>
          </p:cNvSpPr>
          <p:nvPr/>
        </p:nvSpPr>
        <p:spPr bwMode="black">
          <a:xfrm>
            <a:off x="8372234" y="2131514"/>
            <a:ext cx="784727" cy="64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Incident Tickets</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SLA Achieved</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MTTR</a:t>
            </a:r>
          </a:p>
        </p:txBody>
      </p:sp>
      <p:sp>
        <p:nvSpPr>
          <p:cNvPr id="34" name="Freeform 33"/>
          <p:cNvSpPr>
            <a:spLocks/>
          </p:cNvSpPr>
          <p:nvPr/>
        </p:nvSpPr>
        <p:spPr bwMode="auto">
          <a:xfrm rot="5400000" flipH="1">
            <a:off x="7645172" y="2159484"/>
            <a:ext cx="100013" cy="190500"/>
          </a:xfrm>
          <a:custGeom>
            <a:avLst/>
            <a:gdLst>
              <a:gd name="T0" fmla="*/ 1133 w 358"/>
              <a:gd name="T1" fmla="*/ 0 h 674"/>
              <a:gd name="T2" fmla="*/ 1133 w 358"/>
              <a:gd name="T3" fmla="*/ 98325 h 674"/>
              <a:gd name="T4" fmla="*/ 98566 w 358"/>
              <a:gd name="T5" fmla="*/ 193220 h 674"/>
              <a:gd name="T6" fmla="*/ 0 w 358"/>
              <a:gd name="T7" fmla="*/ 285828 h 674"/>
              <a:gd name="T8" fmla="*/ 1133 w 358"/>
              <a:gd name="T9" fmla="*/ 385296 h 674"/>
              <a:gd name="T10" fmla="*/ 202797 w 358"/>
              <a:gd name="T11" fmla="*/ 190933 h 674"/>
              <a:gd name="T12" fmla="*/ 1133 w 358"/>
              <a:gd name="T13" fmla="*/ 0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65000"/>
            </a:schemeClr>
          </a:solidFill>
          <a:ln>
            <a:noFill/>
          </a:ln>
          <a:effectLst/>
          <a:extLst/>
        </p:spPr>
        <p:txBody>
          <a:bodyPr wrap="none" anchor="ctr"/>
          <a:lstStyle/>
          <a:p>
            <a:pPr defTabSz="914323" eaLnBrk="0" fontAlgn="base" hangingPunct="0">
              <a:spcBef>
                <a:spcPct val="0"/>
              </a:spcBef>
              <a:spcAft>
                <a:spcPct val="0"/>
              </a:spcAft>
              <a:defRPr/>
            </a:pPr>
            <a:endParaRPr lang="en-US" sz="2400" kern="0" dirty="0">
              <a:solidFill>
                <a:srgbClr val="53565A"/>
              </a:solidFill>
              <a:latin typeface="Arial" pitchFamily="34" charset="0"/>
              <a:ea typeface="Geneva" pitchFamily="127" charset="-128"/>
            </a:endParaRPr>
          </a:p>
        </p:txBody>
      </p:sp>
      <p:sp>
        <p:nvSpPr>
          <p:cNvPr id="35" name="Freeform 13"/>
          <p:cNvSpPr>
            <a:spLocks/>
          </p:cNvSpPr>
          <p:nvPr/>
        </p:nvSpPr>
        <p:spPr bwMode="auto">
          <a:xfrm rot="5400000" flipH="1">
            <a:off x="7644378" y="2373002"/>
            <a:ext cx="101600" cy="188913"/>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00B05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36" name="Freeform 13"/>
          <p:cNvSpPr>
            <a:spLocks/>
          </p:cNvSpPr>
          <p:nvPr/>
        </p:nvSpPr>
        <p:spPr bwMode="auto">
          <a:xfrm rot="5400000" flipH="1">
            <a:off x="7645911" y="1691171"/>
            <a:ext cx="100012" cy="190500"/>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C0000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37" name="Freeform 13"/>
          <p:cNvSpPr>
            <a:spLocks/>
          </p:cNvSpPr>
          <p:nvPr/>
        </p:nvSpPr>
        <p:spPr bwMode="auto">
          <a:xfrm rot="16200000" flipH="1" flipV="1">
            <a:off x="7645172" y="2584934"/>
            <a:ext cx="100013" cy="190500"/>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00B05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38" name="Rounded Rectangle 37"/>
          <p:cNvSpPr/>
          <p:nvPr/>
        </p:nvSpPr>
        <p:spPr bwMode="auto">
          <a:xfrm>
            <a:off x="7537980" y="3023424"/>
            <a:ext cx="1549400" cy="742950"/>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39" name="Rounded Rectangle 38"/>
          <p:cNvSpPr/>
          <p:nvPr/>
        </p:nvSpPr>
        <p:spPr bwMode="auto">
          <a:xfrm>
            <a:off x="7544330" y="3896549"/>
            <a:ext cx="1549400" cy="809625"/>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40" name="Content Placeholder 2"/>
          <p:cNvSpPr txBox="1">
            <a:spLocks/>
          </p:cNvSpPr>
          <p:nvPr/>
        </p:nvSpPr>
        <p:spPr bwMode="black">
          <a:xfrm>
            <a:off x="7568143" y="3023424"/>
            <a:ext cx="158321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From Previous Month</a:t>
            </a:r>
          </a:p>
        </p:txBody>
      </p:sp>
      <p:sp>
        <p:nvSpPr>
          <p:cNvPr id="41" name="Content Placeholder 2"/>
          <p:cNvSpPr txBox="1">
            <a:spLocks/>
          </p:cNvSpPr>
          <p:nvPr/>
        </p:nvSpPr>
        <p:spPr bwMode="black">
          <a:xfrm>
            <a:off x="7732319" y="3209163"/>
            <a:ext cx="630164" cy="55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60 %</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a:t>
            </a:r>
            <a:endParaRPr lang="en-US" sz="1100" kern="0" dirty="0">
              <a:solidFill>
                <a:srgbClr val="002D72"/>
              </a:solidFill>
              <a:latin typeface="Arial"/>
            </a:endParaRPr>
          </a:p>
        </p:txBody>
      </p:sp>
      <p:sp>
        <p:nvSpPr>
          <p:cNvPr id="42" name="Content Placeholder 2"/>
          <p:cNvSpPr txBox="1">
            <a:spLocks/>
          </p:cNvSpPr>
          <p:nvPr/>
        </p:nvSpPr>
        <p:spPr bwMode="black">
          <a:xfrm>
            <a:off x="8332542" y="3258781"/>
            <a:ext cx="73508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Change </a:t>
            </a:r>
            <a:r>
              <a:rPr lang="en-US" sz="700" kern="0" dirty="0" smtClean="0">
                <a:solidFill>
                  <a:srgbClr val="002D72"/>
                </a:solidFill>
                <a:latin typeface="Arial"/>
              </a:rPr>
              <a:t>Tickets</a:t>
            </a: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Success Rate</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endParaRPr lang="en-US" sz="700" kern="0" dirty="0">
              <a:solidFill>
                <a:srgbClr val="002D72"/>
              </a:solidFill>
              <a:latin typeface="Arial"/>
            </a:endParaRPr>
          </a:p>
        </p:txBody>
      </p:sp>
      <p:sp>
        <p:nvSpPr>
          <p:cNvPr id="43" name="Content Placeholder 2"/>
          <p:cNvSpPr txBox="1">
            <a:spLocks/>
          </p:cNvSpPr>
          <p:nvPr/>
        </p:nvSpPr>
        <p:spPr bwMode="black">
          <a:xfrm>
            <a:off x="7566555" y="3896549"/>
            <a:ext cx="1584805" cy="19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Year to Date</a:t>
            </a:r>
          </a:p>
        </p:txBody>
      </p:sp>
      <p:sp>
        <p:nvSpPr>
          <p:cNvPr id="44" name="Content Placeholder 2"/>
          <p:cNvSpPr txBox="1">
            <a:spLocks/>
          </p:cNvSpPr>
          <p:nvPr/>
        </p:nvSpPr>
        <p:spPr bwMode="black">
          <a:xfrm>
            <a:off x="7707234" y="4094986"/>
            <a:ext cx="645724" cy="61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294%</a:t>
            </a:r>
            <a:br>
              <a:rPr lang="en-US" sz="1100" b="1" kern="0" dirty="0" smtClean="0">
                <a:solidFill>
                  <a:srgbClr val="002D72"/>
                </a:solidFill>
                <a:latin typeface="Arial"/>
              </a:rPr>
            </a:br>
            <a:r>
              <a:rPr lang="en-US" sz="300" b="1" kern="0" dirty="0" smtClean="0">
                <a:solidFill>
                  <a:srgbClr val="002D72"/>
                </a:solidFill>
                <a:latin typeface="Arial"/>
              </a:rPr>
              <a:t/>
            </a:r>
            <a:br>
              <a:rPr lang="en-US" sz="300" b="1" kern="0" dirty="0" smtClean="0">
                <a:solidFill>
                  <a:srgbClr val="002D72"/>
                </a:solidFill>
                <a:latin typeface="Arial"/>
              </a:rPr>
            </a:br>
            <a:r>
              <a:rPr lang="en-US" sz="1100" b="1" kern="0" dirty="0" smtClean="0">
                <a:solidFill>
                  <a:srgbClr val="002D72"/>
                </a:solidFill>
                <a:latin typeface="Arial"/>
              </a:rPr>
              <a:t>=%</a:t>
            </a:r>
            <a:r>
              <a:rPr lang="en-US" sz="300" b="1" kern="0" dirty="0" smtClean="0">
                <a:solidFill>
                  <a:srgbClr val="002D72"/>
                </a:solidFill>
                <a:latin typeface="Arial"/>
              </a:rPr>
              <a:t/>
            </a:r>
            <a:br>
              <a:rPr lang="en-US" sz="300" b="1" kern="0" dirty="0" smtClean="0">
                <a:solidFill>
                  <a:srgbClr val="002D72"/>
                </a:solidFill>
                <a:latin typeface="Arial"/>
              </a:rPr>
            </a:br>
            <a:endParaRPr lang="en-US" sz="1100" kern="0" dirty="0">
              <a:solidFill>
                <a:srgbClr val="002D72"/>
              </a:solidFill>
              <a:latin typeface="Arial"/>
            </a:endParaRPr>
          </a:p>
        </p:txBody>
      </p:sp>
      <p:sp>
        <p:nvSpPr>
          <p:cNvPr id="45" name="Freeform 13"/>
          <p:cNvSpPr>
            <a:spLocks/>
          </p:cNvSpPr>
          <p:nvPr/>
        </p:nvSpPr>
        <p:spPr bwMode="auto">
          <a:xfrm rot="5400000" flipH="1">
            <a:off x="7656461" y="4121181"/>
            <a:ext cx="100013" cy="190500"/>
          </a:xfrm>
          <a:custGeom>
            <a:avLst/>
            <a:gdLst>
              <a:gd name="T0" fmla="*/ 1133 w 358"/>
              <a:gd name="T1" fmla="*/ 0 h 674"/>
              <a:gd name="T2" fmla="*/ 1133 w 358"/>
              <a:gd name="T3" fmla="*/ 98325 h 674"/>
              <a:gd name="T4" fmla="*/ 98566 w 358"/>
              <a:gd name="T5" fmla="*/ 193220 h 674"/>
              <a:gd name="T6" fmla="*/ 0 w 358"/>
              <a:gd name="T7" fmla="*/ 285828 h 674"/>
              <a:gd name="T8" fmla="*/ 1133 w 358"/>
              <a:gd name="T9" fmla="*/ 385296 h 674"/>
              <a:gd name="T10" fmla="*/ 202797 w 358"/>
              <a:gd name="T11" fmla="*/ 190933 h 674"/>
              <a:gd name="T12" fmla="*/ 1133 w 358"/>
              <a:gd name="T13" fmla="*/ 0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65000"/>
            </a:schemeClr>
          </a:solidFill>
          <a:ln>
            <a:noFill/>
          </a:ln>
          <a:effectLst/>
          <a:extLst/>
        </p:spPr>
        <p:txBody>
          <a:bodyPr wrap="none" anchor="ctr"/>
          <a:lstStyle/>
          <a:p>
            <a:pPr defTabSz="914323" eaLnBrk="0" fontAlgn="base" hangingPunct="0">
              <a:spcBef>
                <a:spcPct val="0"/>
              </a:spcBef>
              <a:spcAft>
                <a:spcPct val="0"/>
              </a:spcAft>
              <a:defRPr/>
            </a:pPr>
            <a:endParaRPr lang="en-US" sz="2400" kern="0" dirty="0">
              <a:solidFill>
                <a:srgbClr val="53565A"/>
              </a:solidFill>
              <a:latin typeface="Arial" pitchFamily="34" charset="0"/>
              <a:ea typeface="Geneva" pitchFamily="127" charset="-128"/>
            </a:endParaRPr>
          </a:p>
        </p:txBody>
      </p:sp>
      <p:sp>
        <p:nvSpPr>
          <p:cNvPr id="46" name="Content Placeholder 2"/>
          <p:cNvSpPr txBox="1">
            <a:spLocks/>
          </p:cNvSpPr>
          <p:nvPr/>
        </p:nvSpPr>
        <p:spPr bwMode="black">
          <a:xfrm>
            <a:off x="7541155" y="2801174"/>
            <a:ext cx="151765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Requests</a:t>
            </a:r>
          </a:p>
        </p:txBody>
      </p:sp>
      <p:sp>
        <p:nvSpPr>
          <p:cNvPr id="47" name="Content Placeholder 2"/>
          <p:cNvSpPr txBox="1">
            <a:spLocks/>
          </p:cNvSpPr>
          <p:nvPr/>
        </p:nvSpPr>
        <p:spPr bwMode="black">
          <a:xfrm>
            <a:off x="8332542" y="4133345"/>
            <a:ext cx="751995" cy="572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Change Tickets</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Success </a:t>
            </a:r>
            <a:r>
              <a:rPr lang="en-US" sz="700" kern="0" dirty="0" smtClean="0">
                <a:solidFill>
                  <a:srgbClr val="002D72"/>
                </a:solidFill>
                <a:latin typeface="Arial"/>
              </a:rPr>
              <a:t>Rate</a:t>
            </a:r>
            <a:endParaRPr lang="en-US" sz="700" kern="0" dirty="0">
              <a:solidFill>
                <a:srgbClr val="002D72"/>
              </a:solidFill>
              <a:latin typeface="Arial"/>
            </a:endParaRPr>
          </a:p>
        </p:txBody>
      </p:sp>
      <p:sp>
        <p:nvSpPr>
          <p:cNvPr id="48" name="Freeform 13"/>
          <p:cNvSpPr>
            <a:spLocks/>
          </p:cNvSpPr>
          <p:nvPr/>
        </p:nvSpPr>
        <p:spPr bwMode="auto">
          <a:xfrm rot="16200000" flipH="1" flipV="1">
            <a:off x="7645117" y="1283295"/>
            <a:ext cx="101600" cy="188913"/>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65000"/>
            </a:schemeClr>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49" name="TextBox 48"/>
          <p:cNvSpPr txBox="1"/>
          <p:nvPr/>
        </p:nvSpPr>
        <p:spPr>
          <a:xfrm>
            <a:off x="0" y="5132391"/>
            <a:ext cx="3967240" cy="1531188"/>
          </a:xfrm>
          <a:prstGeom prst="rect">
            <a:avLst/>
          </a:prstGeom>
          <a:noFill/>
          <a:ln>
            <a:noFill/>
          </a:ln>
        </p:spPr>
        <p:txBody>
          <a:bodyPr wrap="square" rtlCol="0">
            <a:spAutoFit/>
          </a:bodyPr>
          <a:lstStyle/>
          <a:p>
            <a:pPr marL="171450" lvl="0" indent="-171450">
              <a:buFont typeface="Arial" panose="020B0604020202020204" pitchFamily="34" charset="0"/>
              <a:buChar char="•"/>
            </a:pPr>
            <a:r>
              <a:rPr lang="en-GB" sz="850" dirty="0" smtClean="0"/>
              <a:t>Executed </a:t>
            </a:r>
            <a:r>
              <a:rPr lang="en-GB" sz="850" dirty="0"/>
              <a:t>over 1600 changes and change tasks with a success rate of 100% for the month of November 2014.  This is a 60% increase from the past month, which was attributed to Site COB test in EMEA as noted above</a:t>
            </a:r>
            <a:endParaRPr lang="en-US" sz="850" dirty="0"/>
          </a:p>
          <a:p>
            <a:pPr marL="171450" lvl="0" indent="-171450">
              <a:buFont typeface="Arial" panose="020B0604020202020204" pitchFamily="34" charset="0"/>
              <a:buChar char="•"/>
            </a:pPr>
            <a:r>
              <a:rPr lang="en-GB" sz="850" dirty="0"/>
              <a:t>Another great month for achieving MTTR targets across all Incident </a:t>
            </a:r>
            <a:r>
              <a:rPr lang="en-GB" sz="850" dirty="0" smtClean="0"/>
              <a:t>priorities. MTTR </a:t>
            </a:r>
            <a:r>
              <a:rPr lang="en-GB" sz="850" dirty="0"/>
              <a:t>being 4.11 for the month of November</a:t>
            </a:r>
            <a:endParaRPr lang="en-US" sz="850" dirty="0"/>
          </a:p>
          <a:p>
            <a:pPr marL="171450" lvl="0" indent="-171450">
              <a:buFont typeface="Arial" panose="020B0604020202020204" pitchFamily="34" charset="0"/>
              <a:buChar char="•"/>
            </a:pPr>
            <a:r>
              <a:rPr lang="en-GB" sz="850" dirty="0" smtClean="0"/>
              <a:t>Storage Ops performed the Frankfurt </a:t>
            </a:r>
            <a:r>
              <a:rPr lang="en-GB" sz="850" dirty="0"/>
              <a:t>DC COB test in </a:t>
            </a:r>
            <a:r>
              <a:rPr lang="en-GB" sz="850" dirty="0" smtClean="0"/>
              <a:t>Nov, with shadowing from NAM. Modernized </a:t>
            </a:r>
            <a:r>
              <a:rPr lang="en-GB" sz="850" dirty="0"/>
              <a:t>process was used for the first time to support both BCS and SA teams with all the requests and reporting moved from Marketplace to Service Now. Enhanced reporting allowed to monitor the progress online during the test. More than 200 changes and 500 change tasks was supported during the test.</a:t>
            </a:r>
            <a:endParaRPr lang="en-US" sz="850" dirty="0"/>
          </a:p>
        </p:txBody>
      </p:sp>
      <p:sp>
        <p:nvSpPr>
          <p:cNvPr id="50" name="TextBox 49"/>
          <p:cNvSpPr txBox="1"/>
          <p:nvPr/>
        </p:nvSpPr>
        <p:spPr>
          <a:xfrm>
            <a:off x="3887938" y="5132391"/>
            <a:ext cx="2694911" cy="1007968"/>
          </a:xfrm>
          <a:prstGeom prst="rect">
            <a:avLst/>
          </a:prstGeom>
          <a:noFill/>
          <a:ln>
            <a:noFill/>
          </a:ln>
        </p:spPr>
        <p:txBody>
          <a:bodyPr wrap="square" rtlCol="0">
            <a:spAutoFit/>
          </a:bodyPr>
          <a:lstStyle/>
          <a:p>
            <a:pPr marL="171450" lvl="0" indent="-171450">
              <a:buFont typeface="Arial" panose="020B0604020202020204" pitchFamily="34" charset="0"/>
              <a:buChar char="•"/>
            </a:pPr>
            <a:r>
              <a:rPr lang="en-GB" sz="850" dirty="0"/>
              <a:t>The Increased amount of changes/change tasks is connected with Frankfurt DC COB Test. </a:t>
            </a:r>
            <a:endParaRPr lang="en-US" sz="850" dirty="0"/>
          </a:p>
          <a:p>
            <a:pPr marL="171450" lvl="0" indent="-171450">
              <a:buFont typeface="Arial" panose="020B0604020202020204" pitchFamily="34" charset="0"/>
              <a:buChar char="•"/>
            </a:pPr>
            <a:r>
              <a:rPr lang="en-GB" sz="850" dirty="0"/>
              <a:t>Good progress in addressing the incidents which were coming into the top 10 offenders pool. The count of incidents went down significantly comparing to the last month. There was also low amount of repeated cases.</a:t>
            </a:r>
            <a:endParaRPr lang="en-US" sz="850" dirty="0"/>
          </a:p>
        </p:txBody>
      </p:sp>
      <p:sp>
        <p:nvSpPr>
          <p:cNvPr id="51" name="TextBox 50"/>
          <p:cNvSpPr txBox="1"/>
          <p:nvPr/>
        </p:nvSpPr>
        <p:spPr>
          <a:xfrm>
            <a:off x="6487824" y="5111561"/>
            <a:ext cx="2553324" cy="1138773"/>
          </a:xfrm>
          <a:prstGeom prst="rect">
            <a:avLst/>
          </a:prstGeom>
          <a:noFill/>
          <a:ln>
            <a:noFill/>
          </a:ln>
        </p:spPr>
        <p:txBody>
          <a:bodyPr wrap="square" rtlCol="0">
            <a:spAutoFit/>
          </a:bodyPr>
          <a:lstStyle/>
          <a:p>
            <a:pPr marL="171450" lvl="0" indent="-171450">
              <a:buFont typeface="Arial" panose="020B0604020202020204" pitchFamily="34" charset="0"/>
              <a:buChar char="•"/>
            </a:pPr>
            <a:r>
              <a:rPr lang="en-GB" sz="850" dirty="0"/>
              <a:t>Continue working on Top offenders </a:t>
            </a:r>
            <a:r>
              <a:rPr lang="en-GB" sz="850" dirty="0" smtClean="0"/>
              <a:t>reductions.</a:t>
            </a:r>
            <a:endParaRPr lang="en-US" sz="850" dirty="0"/>
          </a:p>
          <a:p>
            <a:pPr marL="171450" lvl="0" indent="-171450">
              <a:buFont typeface="Arial" panose="020B0604020202020204" pitchFamily="34" charset="0"/>
              <a:buChar char="•"/>
            </a:pPr>
            <a:r>
              <a:rPr lang="en-GB" sz="850" dirty="0" smtClean="0"/>
              <a:t>Continue </a:t>
            </a:r>
            <a:r>
              <a:rPr lang="en-GB" sz="850" dirty="0"/>
              <a:t>working with Asia Pac to standardize processes and identify opportunities for </a:t>
            </a:r>
            <a:r>
              <a:rPr lang="en-GB" sz="850" dirty="0" smtClean="0"/>
              <a:t>improvements</a:t>
            </a:r>
            <a:endParaRPr lang="en-US" sz="850" dirty="0"/>
          </a:p>
          <a:p>
            <a:pPr marL="171450" lvl="0" indent="-171450">
              <a:buFont typeface="Arial" panose="020B0604020202020204" pitchFamily="34" charset="0"/>
              <a:buChar char="•"/>
            </a:pPr>
            <a:r>
              <a:rPr lang="en-GB" sz="850" dirty="0" smtClean="0"/>
              <a:t>Continue </a:t>
            </a:r>
            <a:r>
              <a:rPr lang="en-GB" sz="850" dirty="0"/>
              <a:t>to breakdown metrics to specific team and individual to identify opportunities for improvements</a:t>
            </a:r>
            <a:endParaRPr lang="en-US" sz="850" dirty="0"/>
          </a:p>
        </p:txBody>
      </p:sp>
      <p:sp>
        <p:nvSpPr>
          <p:cNvPr id="52" name="Freeform 13"/>
          <p:cNvSpPr>
            <a:spLocks/>
          </p:cNvSpPr>
          <p:nvPr/>
        </p:nvSpPr>
        <p:spPr bwMode="auto">
          <a:xfrm rot="16200000" flipH="1" flipV="1">
            <a:off x="7645911" y="1480797"/>
            <a:ext cx="100012" cy="190500"/>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65000"/>
            </a:schemeClr>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53" name="Freeform 13"/>
          <p:cNvSpPr>
            <a:spLocks/>
          </p:cNvSpPr>
          <p:nvPr/>
        </p:nvSpPr>
        <p:spPr bwMode="auto">
          <a:xfrm rot="5400000" flipH="1">
            <a:off x="7672789" y="3216710"/>
            <a:ext cx="100013" cy="190500"/>
          </a:xfrm>
          <a:custGeom>
            <a:avLst/>
            <a:gdLst>
              <a:gd name="T0" fmla="*/ 1133 w 358"/>
              <a:gd name="T1" fmla="*/ 0 h 674"/>
              <a:gd name="T2" fmla="*/ 1133 w 358"/>
              <a:gd name="T3" fmla="*/ 98325 h 674"/>
              <a:gd name="T4" fmla="*/ 98566 w 358"/>
              <a:gd name="T5" fmla="*/ 193220 h 674"/>
              <a:gd name="T6" fmla="*/ 0 w 358"/>
              <a:gd name="T7" fmla="*/ 285828 h 674"/>
              <a:gd name="T8" fmla="*/ 1133 w 358"/>
              <a:gd name="T9" fmla="*/ 385296 h 674"/>
              <a:gd name="T10" fmla="*/ 202797 w 358"/>
              <a:gd name="T11" fmla="*/ 190933 h 674"/>
              <a:gd name="T12" fmla="*/ 1133 w 358"/>
              <a:gd name="T13" fmla="*/ 0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65000"/>
            </a:schemeClr>
          </a:solidFill>
          <a:ln>
            <a:noFill/>
          </a:ln>
          <a:effectLst/>
          <a:extLst/>
        </p:spPr>
        <p:txBody>
          <a:bodyPr wrap="none" anchor="ctr"/>
          <a:lstStyle/>
          <a:p>
            <a:pPr defTabSz="914323" eaLnBrk="0" fontAlgn="base" hangingPunct="0">
              <a:spcBef>
                <a:spcPct val="0"/>
              </a:spcBef>
              <a:spcAft>
                <a:spcPct val="0"/>
              </a:spcAft>
              <a:defRPr/>
            </a:pPr>
            <a:endParaRPr lang="en-US" sz="2400" kern="0" dirty="0">
              <a:solidFill>
                <a:srgbClr val="53565A"/>
              </a:solidFill>
              <a:latin typeface="Arial" pitchFamily="34" charset="0"/>
              <a:ea typeface="Geneva" pitchFamily="127" charset="-128"/>
            </a:endParaRPr>
          </a:p>
        </p:txBody>
      </p:sp>
      <p:sp>
        <p:nvSpPr>
          <p:cNvPr id="54" name="TextBox 53"/>
          <p:cNvSpPr txBox="1"/>
          <p:nvPr/>
        </p:nvSpPr>
        <p:spPr>
          <a:xfrm>
            <a:off x="4629621" y="6367555"/>
            <a:ext cx="4379399" cy="338554"/>
          </a:xfrm>
          <a:prstGeom prst="rect">
            <a:avLst/>
          </a:prstGeom>
          <a:noFill/>
        </p:spPr>
        <p:txBody>
          <a:bodyPr wrap="square" rtlCol="0">
            <a:spAutoFit/>
          </a:bodyPr>
          <a:lstStyle/>
          <a:p>
            <a:r>
              <a:rPr lang="en-US" sz="800" i="1" dirty="0" smtClean="0"/>
              <a:t>Please note: YTD measurements are from February 2014 due to unavailable data in ServiceNow</a:t>
            </a:r>
          </a:p>
        </p:txBody>
      </p:sp>
      <p:pic>
        <p:nvPicPr>
          <p:cNvPr id="55"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8" y="3134376"/>
            <a:ext cx="2377440" cy="166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3"/>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54866" y="3125023"/>
            <a:ext cx="2461111" cy="169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Rectangle 56"/>
          <p:cNvSpPr/>
          <p:nvPr/>
        </p:nvSpPr>
        <p:spPr>
          <a:xfrm>
            <a:off x="7627545" y="3499446"/>
            <a:ext cx="1905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7611217" y="4469637"/>
            <a:ext cx="1905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8"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8" y="1201964"/>
            <a:ext cx="2455807" cy="1627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3712" y="1181331"/>
            <a:ext cx="2455807" cy="1627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79902" y="1178034"/>
            <a:ext cx="2455807" cy="1627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58768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2178" y="3270250"/>
            <a:ext cx="2377440" cy="166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6"/>
          <p:cNvSpPr txBox="1">
            <a:spLocks noChangeArrowheads="1"/>
          </p:cNvSpPr>
          <p:nvPr/>
        </p:nvSpPr>
        <p:spPr bwMode="black">
          <a:xfrm>
            <a:off x="342367" y="449241"/>
            <a:ext cx="8012504"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ヒラギノ角ゴ Pro W3" charset="0"/>
                <a:cs typeface="Geneva" charset="0"/>
              </a:defRPr>
            </a:lvl1pPr>
            <a:lvl2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2pPr>
            <a:lvl3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3pPr>
            <a:lvl4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4pPr>
            <a:lvl5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5pPr>
            <a:lvl6pPr marL="457200" algn="l" rtl="0" eaLnBrk="1" fontAlgn="base" hangingPunct="1">
              <a:spcBef>
                <a:spcPct val="0"/>
              </a:spcBef>
              <a:spcAft>
                <a:spcPct val="0"/>
              </a:spcAft>
              <a:defRPr sz="2400">
                <a:solidFill>
                  <a:srgbClr val="004785"/>
                </a:solidFill>
                <a:latin typeface="Arial" charset="0"/>
                <a:ea typeface="Geneva" charset="0"/>
              </a:defRPr>
            </a:lvl6pPr>
            <a:lvl7pPr marL="914400" algn="l" rtl="0" eaLnBrk="1" fontAlgn="base" hangingPunct="1">
              <a:spcBef>
                <a:spcPct val="0"/>
              </a:spcBef>
              <a:spcAft>
                <a:spcPct val="0"/>
              </a:spcAft>
              <a:defRPr sz="2400">
                <a:solidFill>
                  <a:srgbClr val="004785"/>
                </a:solidFill>
                <a:latin typeface="Arial" charset="0"/>
                <a:ea typeface="Geneva" charset="0"/>
              </a:defRPr>
            </a:lvl7pPr>
            <a:lvl8pPr marL="1371600" algn="l" rtl="0" eaLnBrk="1" fontAlgn="base" hangingPunct="1">
              <a:spcBef>
                <a:spcPct val="0"/>
              </a:spcBef>
              <a:spcAft>
                <a:spcPct val="0"/>
              </a:spcAft>
              <a:defRPr sz="2400">
                <a:solidFill>
                  <a:srgbClr val="004785"/>
                </a:solidFill>
                <a:latin typeface="Arial" charset="0"/>
                <a:ea typeface="Geneva" charset="0"/>
              </a:defRPr>
            </a:lvl8pPr>
            <a:lvl9pPr marL="1828800" algn="l" rtl="0" eaLnBrk="1" fontAlgn="base" hangingPunct="1">
              <a:spcBef>
                <a:spcPct val="0"/>
              </a:spcBef>
              <a:spcAft>
                <a:spcPct val="0"/>
              </a:spcAft>
              <a:defRPr sz="2400">
                <a:solidFill>
                  <a:srgbClr val="004785"/>
                </a:solidFill>
                <a:latin typeface="Arial" charset="0"/>
                <a:ea typeface="Geneva" charset="0"/>
              </a:defRPr>
            </a:lvl9pPr>
          </a:lstStyle>
          <a:p>
            <a:pPr defTabSz="914323" eaLnBrk="1" hangingPunct="1"/>
            <a:r>
              <a:rPr lang="en-US" altLang="en-US" kern="0" dirty="0">
                <a:ea typeface="ヒラギノ角ゴ Pro W3"/>
                <a:cs typeface="Geneva"/>
              </a:rPr>
              <a:t>Executive </a:t>
            </a:r>
            <a:r>
              <a:rPr lang="en-US" altLang="en-US" kern="0" dirty="0" smtClean="0">
                <a:ea typeface="ヒラギノ角ゴ Pro W3"/>
                <a:cs typeface="Geneva"/>
              </a:rPr>
              <a:t>Dashboard – L2 Storage Operations (APAC)</a:t>
            </a:r>
            <a:endParaRPr lang="en-US" altLang="en-US" kern="0" dirty="0">
              <a:ea typeface="ヒラギノ角ゴ Pro W3"/>
              <a:cs typeface="Geneva"/>
            </a:endParaRPr>
          </a:p>
        </p:txBody>
      </p:sp>
      <p:sp>
        <p:nvSpPr>
          <p:cNvPr id="3" name="Content Placeholder 2"/>
          <p:cNvSpPr txBox="1">
            <a:spLocks/>
          </p:cNvSpPr>
          <p:nvPr/>
        </p:nvSpPr>
        <p:spPr bwMode="black">
          <a:xfrm>
            <a:off x="2812666" y="1019692"/>
            <a:ext cx="122338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Resolved Within SLA</a:t>
            </a:r>
          </a:p>
        </p:txBody>
      </p:sp>
      <p:sp>
        <p:nvSpPr>
          <p:cNvPr id="4" name="Content Placeholder 2"/>
          <p:cNvSpPr txBox="1">
            <a:spLocks/>
          </p:cNvSpPr>
          <p:nvPr/>
        </p:nvSpPr>
        <p:spPr bwMode="black">
          <a:xfrm>
            <a:off x="342367" y="837129"/>
            <a:ext cx="308955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100" dirty="0">
                <a:solidFill>
                  <a:srgbClr val="002D72"/>
                </a:solidFill>
                <a:latin typeface="Arial"/>
              </a:rPr>
              <a:t>Incidents</a:t>
            </a:r>
            <a:r>
              <a:rPr lang="en-US" sz="1600" dirty="0">
                <a:solidFill>
                  <a:srgbClr val="002D72"/>
                </a:solidFill>
                <a:latin typeface="Arial"/>
              </a:rPr>
              <a:t/>
            </a:r>
            <a:br>
              <a:rPr lang="en-US" sz="1600" dirty="0">
                <a:solidFill>
                  <a:srgbClr val="002D72"/>
                </a:solidFill>
                <a:latin typeface="Arial"/>
              </a:rPr>
            </a:br>
            <a:endParaRPr lang="en-US" sz="800" dirty="0">
              <a:solidFill>
                <a:srgbClr val="002D72"/>
              </a:solidFill>
              <a:latin typeface="Arial"/>
            </a:endParaRPr>
          </a:p>
        </p:txBody>
      </p:sp>
      <p:sp>
        <p:nvSpPr>
          <p:cNvPr id="5" name="Content Placeholder 2"/>
          <p:cNvSpPr txBox="1">
            <a:spLocks/>
          </p:cNvSpPr>
          <p:nvPr/>
        </p:nvSpPr>
        <p:spPr bwMode="black">
          <a:xfrm>
            <a:off x="5300895" y="1018104"/>
            <a:ext cx="1826369" cy="10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Mean Time To Resolution (MTTR)</a:t>
            </a:r>
          </a:p>
        </p:txBody>
      </p:sp>
      <p:sp>
        <p:nvSpPr>
          <p:cNvPr id="6" name="Content Placeholder 2"/>
          <p:cNvSpPr txBox="1">
            <a:spLocks/>
          </p:cNvSpPr>
          <p:nvPr/>
        </p:nvSpPr>
        <p:spPr bwMode="black">
          <a:xfrm>
            <a:off x="342366" y="1016518"/>
            <a:ext cx="1544777" cy="206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8285" rIns="96570" bIns="48285"/>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Incident &amp; Incident Tasks</a:t>
            </a:r>
          </a:p>
        </p:txBody>
      </p:sp>
      <p:sp>
        <p:nvSpPr>
          <p:cNvPr id="7" name="Content Placeholder 2"/>
          <p:cNvSpPr txBox="1">
            <a:spLocks/>
          </p:cNvSpPr>
          <p:nvPr/>
        </p:nvSpPr>
        <p:spPr bwMode="black">
          <a:xfrm>
            <a:off x="415284" y="2884488"/>
            <a:ext cx="308955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100" dirty="0">
                <a:solidFill>
                  <a:srgbClr val="002D72"/>
                </a:solidFill>
                <a:latin typeface="Arial"/>
              </a:rPr>
              <a:t>Change Requests</a:t>
            </a:r>
            <a:r>
              <a:rPr lang="en-US" sz="1600" dirty="0">
                <a:solidFill>
                  <a:srgbClr val="002D72"/>
                </a:solidFill>
                <a:latin typeface="Arial"/>
              </a:rPr>
              <a:t/>
            </a:r>
            <a:br>
              <a:rPr lang="en-US" sz="1600" dirty="0">
                <a:solidFill>
                  <a:srgbClr val="002D72"/>
                </a:solidFill>
                <a:latin typeface="Arial"/>
              </a:rPr>
            </a:br>
            <a:endParaRPr lang="en-US" sz="800" dirty="0">
              <a:solidFill>
                <a:srgbClr val="002D72"/>
              </a:solidFill>
              <a:latin typeface="Arial"/>
            </a:endParaRPr>
          </a:p>
        </p:txBody>
      </p:sp>
      <p:sp>
        <p:nvSpPr>
          <p:cNvPr id="8" name="Content Placeholder 2"/>
          <p:cNvSpPr txBox="1">
            <a:spLocks/>
          </p:cNvSpPr>
          <p:nvPr/>
        </p:nvSpPr>
        <p:spPr bwMode="black">
          <a:xfrm>
            <a:off x="412979" y="3068638"/>
            <a:ext cx="1933575"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Change Requests &amp; Change Tasks</a:t>
            </a:r>
          </a:p>
        </p:txBody>
      </p:sp>
      <p:sp>
        <p:nvSpPr>
          <p:cNvPr id="9" name="Content Placeholder 2"/>
          <p:cNvSpPr txBox="1">
            <a:spLocks/>
          </p:cNvSpPr>
          <p:nvPr/>
        </p:nvSpPr>
        <p:spPr bwMode="black">
          <a:xfrm>
            <a:off x="2893146" y="3067050"/>
            <a:ext cx="122338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Change Success Rate</a:t>
            </a:r>
          </a:p>
        </p:txBody>
      </p:sp>
      <p:sp>
        <p:nvSpPr>
          <p:cNvPr id="10" name="Content Placeholder 2"/>
          <p:cNvSpPr txBox="1">
            <a:spLocks/>
          </p:cNvSpPr>
          <p:nvPr/>
        </p:nvSpPr>
        <p:spPr bwMode="black">
          <a:xfrm>
            <a:off x="5353884" y="3067050"/>
            <a:ext cx="1834102"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Change Categories </a:t>
            </a:r>
          </a:p>
        </p:txBody>
      </p:sp>
      <p:grpSp>
        <p:nvGrpSpPr>
          <p:cNvPr id="11" name="Group 10"/>
          <p:cNvGrpSpPr/>
          <p:nvPr/>
        </p:nvGrpSpPr>
        <p:grpSpPr>
          <a:xfrm>
            <a:off x="152398" y="4919545"/>
            <a:ext cx="8796748" cy="260499"/>
            <a:chOff x="297906" y="4918837"/>
            <a:chExt cx="12122693" cy="262058"/>
          </a:xfrm>
        </p:grpSpPr>
        <p:sp>
          <p:nvSpPr>
            <p:cNvPr id="12" name="Pentagon 11"/>
            <p:cNvSpPr/>
            <p:nvPr/>
          </p:nvSpPr>
          <p:spPr bwMode="auto">
            <a:xfrm>
              <a:off x="7924801" y="4920447"/>
              <a:ext cx="4495798" cy="259566"/>
            </a:xfrm>
            <a:prstGeom prst="homePlate">
              <a:avLst/>
            </a:prstGeom>
            <a:solidFill>
              <a:srgbClr val="00BDF2">
                <a:lumMod val="40000"/>
                <a:lumOff val="60000"/>
              </a:srgbClr>
            </a:solid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lIns="91432" tIns="45716" rIns="91432" bIns="45716"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sp>
          <p:nvSpPr>
            <p:cNvPr id="17" name="Pentagon 16"/>
            <p:cNvSpPr/>
            <p:nvPr/>
          </p:nvSpPr>
          <p:spPr bwMode="auto">
            <a:xfrm>
              <a:off x="5216793" y="4918837"/>
              <a:ext cx="4402899" cy="260009"/>
            </a:xfrm>
            <a:prstGeom prst="homePlate">
              <a:avLst/>
            </a:prstGeom>
            <a:solidFill>
              <a:srgbClr val="00BDF2">
                <a:lumMod val="60000"/>
                <a:lumOff val="40000"/>
              </a:srgbClr>
            </a:solid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grpSp>
          <p:nvGrpSpPr>
            <p:cNvPr id="14" name="Group 13"/>
            <p:cNvGrpSpPr/>
            <p:nvPr/>
          </p:nvGrpSpPr>
          <p:grpSpPr>
            <a:xfrm>
              <a:off x="297906" y="4918856"/>
              <a:ext cx="5352011" cy="262039"/>
              <a:chOff x="4572000" y="5611439"/>
              <a:chExt cx="1504018" cy="186881"/>
            </a:xfrm>
            <a:solidFill>
              <a:srgbClr val="00BDF2"/>
            </a:solidFill>
          </p:grpSpPr>
          <p:sp>
            <p:nvSpPr>
              <p:cNvPr id="15" name="Pentagon 14"/>
              <p:cNvSpPr/>
              <p:nvPr/>
            </p:nvSpPr>
            <p:spPr bwMode="auto">
              <a:xfrm>
                <a:off x="4692087" y="5611439"/>
                <a:ext cx="1383931" cy="185420"/>
              </a:xfrm>
              <a:prstGeom prst="homePlate">
                <a:avLst/>
              </a:prstGeom>
              <a:grp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sp>
            <p:nvSpPr>
              <p:cNvPr id="16" name="Round Same Side Corner Rectangle 15"/>
              <p:cNvSpPr/>
              <p:nvPr/>
            </p:nvSpPr>
            <p:spPr bwMode="auto">
              <a:xfrm rot="16200000">
                <a:off x="4590392" y="5594189"/>
                <a:ext cx="185739" cy="222524"/>
              </a:xfrm>
              <a:prstGeom prst="round2SameRect">
                <a:avLst>
                  <a:gd name="adj1" fmla="val 50000"/>
                  <a:gd name="adj2" fmla="val 0"/>
                </a:avLst>
              </a:prstGeom>
              <a:grp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grpSp>
      </p:grpSp>
      <p:sp>
        <p:nvSpPr>
          <p:cNvPr id="20" name="Content Placeholder 2"/>
          <p:cNvSpPr txBox="1">
            <a:spLocks/>
          </p:cNvSpPr>
          <p:nvPr/>
        </p:nvSpPr>
        <p:spPr bwMode="black">
          <a:xfrm>
            <a:off x="1191997" y="4928460"/>
            <a:ext cx="1196975" cy="27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000" b="1" dirty="0">
                <a:solidFill>
                  <a:srgbClr val="002D72"/>
                </a:solidFill>
                <a:latin typeface="Arial"/>
              </a:rPr>
              <a:t>Accomplishments</a:t>
            </a:r>
            <a:endParaRPr lang="en-US" sz="800" b="1" dirty="0">
              <a:solidFill>
                <a:srgbClr val="002D72"/>
              </a:solidFill>
              <a:latin typeface="Arial"/>
            </a:endParaRPr>
          </a:p>
        </p:txBody>
      </p:sp>
      <p:sp>
        <p:nvSpPr>
          <p:cNvPr id="21" name="Content Placeholder 2"/>
          <p:cNvSpPr txBox="1">
            <a:spLocks/>
          </p:cNvSpPr>
          <p:nvPr/>
        </p:nvSpPr>
        <p:spPr bwMode="black">
          <a:xfrm>
            <a:off x="4332710" y="4921143"/>
            <a:ext cx="1196975"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000" b="1" dirty="0">
                <a:solidFill>
                  <a:srgbClr val="002D72"/>
                </a:solidFill>
                <a:latin typeface="Arial"/>
              </a:rPr>
              <a:t>Observations</a:t>
            </a:r>
            <a:endParaRPr lang="en-US" sz="800" b="1" dirty="0">
              <a:solidFill>
                <a:srgbClr val="002D72"/>
              </a:solidFill>
              <a:latin typeface="Arial"/>
            </a:endParaRPr>
          </a:p>
        </p:txBody>
      </p:sp>
      <p:sp>
        <p:nvSpPr>
          <p:cNvPr id="22" name="Content Placeholder 2"/>
          <p:cNvSpPr txBox="1">
            <a:spLocks/>
          </p:cNvSpPr>
          <p:nvPr/>
        </p:nvSpPr>
        <p:spPr bwMode="black">
          <a:xfrm>
            <a:off x="7127263" y="4919553"/>
            <a:ext cx="1195388" cy="27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000" b="1" dirty="0">
                <a:solidFill>
                  <a:srgbClr val="002D72"/>
                </a:solidFill>
                <a:latin typeface="Arial"/>
              </a:rPr>
              <a:t>Action Plan</a:t>
            </a:r>
            <a:endParaRPr lang="en-US" sz="800" b="1" dirty="0">
              <a:solidFill>
                <a:srgbClr val="002D72"/>
              </a:solidFill>
              <a:latin typeface="Arial"/>
            </a:endParaRPr>
          </a:p>
        </p:txBody>
      </p:sp>
      <p:sp>
        <p:nvSpPr>
          <p:cNvPr id="23" name="Content Placeholder 2"/>
          <p:cNvSpPr txBox="1">
            <a:spLocks/>
          </p:cNvSpPr>
          <p:nvPr/>
        </p:nvSpPr>
        <p:spPr bwMode="black">
          <a:xfrm>
            <a:off x="7833833" y="4330701"/>
            <a:ext cx="962025"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dirty="0">
                <a:solidFill>
                  <a:srgbClr val="002D72"/>
                </a:solidFill>
                <a:latin typeface="Arial"/>
              </a:rPr>
              <a:t>Change Tickets</a:t>
            </a:r>
            <a:br>
              <a:rPr lang="en-US" sz="700" dirty="0">
                <a:solidFill>
                  <a:srgbClr val="002D72"/>
                </a:solidFill>
                <a:latin typeface="Arial"/>
              </a:rPr>
            </a:br>
            <a:r>
              <a:rPr lang="en-US" sz="700" dirty="0">
                <a:solidFill>
                  <a:srgbClr val="002D72"/>
                </a:solidFill>
                <a:latin typeface="Arial"/>
              </a:rPr>
              <a:t/>
            </a:r>
            <a:br>
              <a:rPr lang="en-US" sz="700" dirty="0">
                <a:solidFill>
                  <a:srgbClr val="002D72"/>
                </a:solidFill>
                <a:latin typeface="Arial"/>
              </a:rPr>
            </a:br>
            <a:r>
              <a:rPr lang="en-US" sz="700" dirty="0">
                <a:solidFill>
                  <a:srgbClr val="002D72"/>
                </a:solidFill>
                <a:latin typeface="Arial"/>
              </a:rPr>
              <a:t>Success Rate</a:t>
            </a:r>
            <a:br>
              <a:rPr lang="en-US" sz="700" dirty="0">
                <a:solidFill>
                  <a:srgbClr val="002D72"/>
                </a:solidFill>
                <a:latin typeface="Arial"/>
              </a:rPr>
            </a:br>
            <a:r>
              <a:rPr lang="en-US" sz="700" dirty="0">
                <a:solidFill>
                  <a:srgbClr val="002D72"/>
                </a:solidFill>
                <a:latin typeface="Arial"/>
              </a:rPr>
              <a:t/>
            </a:r>
            <a:br>
              <a:rPr lang="en-US" sz="700" dirty="0">
                <a:solidFill>
                  <a:srgbClr val="002D72"/>
                </a:solidFill>
                <a:latin typeface="Arial"/>
              </a:rPr>
            </a:br>
            <a:endParaRPr lang="en-US" sz="700" dirty="0">
              <a:solidFill>
                <a:srgbClr val="002D72"/>
              </a:solidFill>
              <a:latin typeface="Arial"/>
            </a:endParaRPr>
          </a:p>
        </p:txBody>
      </p:sp>
      <p:sp>
        <p:nvSpPr>
          <p:cNvPr id="24" name="Content Placeholder 2"/>
          <p:cNvSpPr txBox="1">
            <a:spLocks/>
          </p:cNvSpPr>
          <p:nvPr/>
        </p:nvSpPr>
        <p:spPr bwMode="black">
          <a:xfrm>
            <a:off x="7499618" y="857249"/>
            <a:ext cx="1519238"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dirty="0">
                <a:solidFill>
                  <a:srgbClr val="002D72"/>
                </a:solidFill>
                <a:latin typeface="Arial"/>
              </a:rPr>
              <a:t>Incidents</a:t>
            </a:r>
          </a:p>
        </p:txBody>
      </p:sp>
      <p:sp>
        <p:nvSpPr>
          <p:cNvPr id="25" name="Rounded Rectangle 24"/>
          <p:cNvSpPr/>
          <p:nvPr/>
        </p:nvSpPr>
        <p:spPr bwMode="auto">
          <a:xfrm>
            <a:off x="7512319" y="1120774"/>
            <a:ext cx="1549400" cy="822325"/>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26" name="Rounded Rectangle 25"/>
          <p:cNvSpPr/>
          <p:nvPr/>
        </p:nvSpPr>
        <p:spPr bwMode="auto">
          <a:xfrm>
            <a:off x="7512319" y="2019299"/>
            <a:ext cx="1549400" cy="827087"/>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27" name="Content Placeholder 2"/>
          <p:cNvSpPr txBox="1">
            <a:spLocks/>
          </p:cNvSpPr>
          <p:nvPr/>
        </p:nvSpPr>
        <p:spPr bwMode="black">
          <a:xfrm>
            <a:off x="7548831" y="1098548"/>
            <a:ext cx="1584805" cy="21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From Previous Month</a:t>
            </a:r>
          </a:p>
        </p:txBody>
      </p:sp>
      <p:sp>
        <p:nvSpPr>
          <p:cNvPr id="28" name="Content Placeholder 2"/>
          <p:cNvSpPr txBox="1">
            <a:spLocks/>
          </p:cNvSpPr>
          <p:nvPr/>
        </p:nvSpPr>
        <p:spPr bwMode="black">
          <a:xfrm>
            <a:off x="7544787" y="2171698"/>
            <a:ext cx="829010"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98.2%</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-85.6%</a:t>
            </a:r>
            <a:endParaRPr lang="en-US" sz="1100" kern="0" dirty="0">
              <a:solidFill>
                <a:srgbClr val="002D72"/>
              </a:solidFill>
              <a:latin typeface="Arial"/>
            </a:endParaRPr>
          </a:p>
        </p:txBody>
      </p:sp>
      <p:sp>
        <p:nvSpPr>
          <p:cNvPr id="29" name="Content Placeholder 2"/>
          <p:cNvSpPr txBox="1">
            <a:spLocks/>
          </p:cNvSpPr>
          <p:nvPr/>
        </p:nvSpPr>
        <p:spPr bwMode="black">
          <a:xfrm>
            <a:off x="7749170" y="1294604"/>
            <a:ext cx="592063" cy="63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58.6%</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18.3%</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-29.8%</a:t>
            </a:r>
            <a:endParaRPr lang="en-US" sz="1100" kern="0" dirty="0">
              <a:solidFill>
                <a:srgbClr val="002D72"/>
              </a:solidFill>
              <a:latin typeface="Arial"/>
            </a:endParaRPr>
          </a:p>
        </p:txBody>
      </p:sp>
      <p:sp>
        <p:nvSpPr>
          <p:cNvPr id="30" name="Content Placeholder 2"/>
          <p:cNvSpPr txBox="1">
            <a:spLocks/>
          </p:cNvSpPr>
          <p:nvPr/>
        </p:nvSpPr>
        <p:spPr bwMode="black">
          <a:xfrm>
            <a:off x="8295768" y="1309686"/>
            <a:ext cx="804863" cy="621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Incident Tickets</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SLA Achieved</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MTTR</a:t>
            </a:r>
          </a:p>
        </p:txBody>
      </p:sp>
      <p:sp>
        <p:nvSpPr>
          <p:cNvPr id="31" name="Content Placeholder 2"/>
          <p:cNvSpPr txBox="1">
            <a:spLocks/>
          </p:cNvSpPr>
          <p:nvPr/>
        </p:nvSpPr>
        <p:spPr bwMode="black">
          <a:xfrm>
            <a:off x="7561531" y="2013927"/>
            <a:ext cx="1572105"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Year to Date</a:t>
            </a:r>
          </a:p>
        </p:txBody>
      </p:sp>
      <p:sp>
        <p:nvSpPr>
          <p:cNvPr id="32" name="Content Placeholder 2"/>
          <p:cNvSpPr txBox="1">
            <a:spLocks/>
          </p:cNvSpPr>
          <p:nvPr/>
        </p:nvSpPr>
        <p:spPr bwMode="black">
          <a:xfrm>
            <a:off x="8316670" y="2219704"/>
            <a:ext cx="784727" cy="64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smtClean="0">
                <a:solidFill>
                  <a:srgbClr val="002D72"/>
                </a:solidFill>
                <a:latin typeface="Arial"/>
              </a:rPr>
              <a:t>Incident Tickets</a:t>
            </a: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SLA Achieved</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MTTR</a:t>
            </a:r>
          </a:p>
        </p:txBody>
      </p:sp>
      <p:sp>
        <p:nvSpPr>
          <p:cNvPr id="33" name="Freeform 32"/>
          <p:cNvSpPr>
            <a:spLocks/>
          </p:cNvSpPr>
          <p:nvPr/>
        </p:nvSpPr>
        <p:spPr bwMode="auto">
          <a:xfrm rot="5400000" flipH="1">
            <a:off x="7637971" y="2213768"/>
            <a:ext cx="100013" cy="190500"/>
          </a:xfrm>
          <a:custGeom>
            <a:avLst/>
            <a:gdLst>
              <a:gd name="T0" fmla="*/ 1133 w 358"/>
              <a:gd name="T1" fmla="*/ 0 h 674"/>
              <a:gd name="T2" fmla="*/ 1133 w 358"/>
              <a:gd name="T3" fmla="*/ 98325 h 674"/>
              <a:gd name="T4" fmla="*/ 98566 w 358"/>
              <a:gd name="T5" fmla="*/ 193220 h 674"/>
              <a:gd name="T6" fmla="*/ 0 w 358"/>
              <a:gd name="T7" fmla="*/ 285828 h 674"/>
              <a:gd name="T8" fmla="*/ 1133 w 358"/>
              <a:gd name="T9" fmla="*/ 385296 h 674"/>
              <a:gd name="T10" fmla="*/ 202797 w 358"/>
              <a:gd name="T11" fmla="*/ 190933 h 674"/>
              <a:gd name="T12" fmla="*/ 1133 w 358"/>
              <a:gd name="T13" fmla="*/ 0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65000"/>
            </a:schemeClr>
          </a:solidFill>
          <a:ln>
            <a:noFill/>
          </a:ln>
          <a:effectLst/>
          <a:extLst/>
        </p:spPr>
        <p:txBody>
          <a:bodyPr wrap="none" anchor="ctr"/>
          <a:lstStyle/>
          <a:p>
            <a:pPr defTabSz="914323" eaLnBrk="0" fontAlgn="base" hangingPunct="0">
              <a:spcBef>
                <a:spcPct val="0"/>
              </a:spcBef>
              <a:spcAft>
                <a:spcPct val="0"/>
              </a:spcAft>
              <a:defRPr/>
            </a:pPr>
            <a:endParaRPr lang="en-US" sz="2400" kern="0" dirty="0">
              <a:solidFill>
                <a:srgbClr val="53565A"/>
              </a:solidFill>
              <a:latin typeface="Arial" pitchFamily="34" charset="0"/>
              <a:ea typeface="Geneva" pitchFamily="127" charset="-128"/>
            </a:endParaRPr>
          </a:p>
        </p:txBody>
      </p:sp>
      <p:sp>
        <p:nvSpPr>
          <p:cNvPr id="34" name="Freeform 13"/>
          <p:cNvSpPr>
            <a:spLocks/>
          </p:cNvSpPr>
          <p:nvPr/>
        </p:nvSpPr>
        <p:spPr bwMode="auto">
          <a:xfrm rot="5400000" flipH="1">
            <a:off x="7637177" y="2427286"/>
            <a:ext cx="101600" cy="188913"/>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00B05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35" name="Freeform 13"/>
          <p:cNvSpPr>
            <a:spLocks/>
          </p:cNvSpPr>
          <p:nvPr/>
        </p:nvSpPr>
        <p:spPr bwMode="auto">
          <a:xfrm rot="5400000" flipH="1">
            <a:off x="7638710" y="1745455"/>
            <a:ext cx="100012" cy="190500"/>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C0000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36" name="Freeform 13"/>
          <p:cNvSpPr>
            <a:spLocks/>
          </p:cNvSpPr>
          <p:nvPr/>
        </p:nvSpPr>
        <p:spPr bwMode="auto">
          <a:xfrm rot="16200000" flipH="1" flipV="1">
            <a:off x="7637971" y="2639218"/>
            <a:ext cx="100013" cy="190500"/>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00B05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37" name="Rounded Rectangle 36"/>
          <p:cNvSpPr/>
          <p:nvPr/>
        </p:nvSpPr>
        <p:spPr bwMode="auto">
          <a:xfrm>
            <a:off x="7519508" y="3187700"/>
            <a:ext cx="1549400" cy="742950"/>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38" name="Rounded Rectangle 37"/>
          <p:cNvSpPr/>
          <p:nvPr/>
        </p:nvSpPr>
        <p:spPr bwMode="auto">
          <a:xfrm>
            <a:off x="7525858" y="4060825"/>
            <a:ext cx="1549400" cy="809625"/>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39" name="Content Placeholder 2"/>
          <p:cNvSpPr txBox="1">
            <a:spLocks/>
          </p:cNvSpPr>
          <p:nvPr/>
        </p:nvSpPr>
        <p:spPr bwMode="black">
          <a:xfrm>
            <a:off x="7549671" y="3187700"/>
            <a:ext cx="158321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From Previous Month</a:t>
            </a:r>
          </a:p>
        </p:txBody>
      </p:sp>
      <p:sp>
        <p:nvSpPr>
          <p:cNvPr id="40" name="Content Placeholder 2"/>
          <p:cNvSpPr txBox="1">
            <a:spLocks/>
          </p:cNvSpPr>
          <p:nvPr/>
        </p:nvSpPr>
        <p:spPr bwMode="black">
          <a:xfrm>
            <a:off x="7697161" y="3373439"/>
            <a:ext cx="630163" cy="55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112%</a:t>
            </a:r>
            <a:r>
              <a:rPr lang="en-US" sz="1100" b="1" kern="0" dirty="0">
                <a:solidFill>
                  <a:srgbClr val="002D72"/>
                </a:solidFill>
                <a:latin typeface="Arial"/>
              </a:rPr>
              <a:t/>
            </a:r>
            <a:br>
              <a:rPr lang="en-US" sz="1100" b="1" kern="0" dirty="0">
                <a:solidFill>
                  <a:srgbClr val="002D72"/>
                </a:solidFill>
                <a:latin typeface="Arial"/>
              </a:rPr>
            </a:br>
            <a:r>
              <a:rPr lang="en-US" sz="300" b="1" kern="0" dirty="0" smtClean="0">
                <a:solidFill>
                  <a:srgbClr val="002D72"/>
                </a:solidFill>
                <a:latin typeface="Arial"/>
              </a:rPr>
              <a:t/>
            </a:r>
            <a:br>
              <a:rPr lang="en-US" sz="300" b="1" kern="0" dirty="0" smtClean="0">
                <a:solidFill>
                  <a:srgbClr val="002D72"/>
                </a:solidFill>
                <a:latin typeface="Arial"/>
              </a:rPr>
            </a:br>
            <a:r>
              <a:rPr lang="en-US" sz="1100" b="1" kern="0" dirty="0" smtClean="0">
                <a:solidFill>
                  <a:srgbClr val="002D72"/>
                </a:solidFill>
                <a:latin typeface="Arial"/>
              </a:rPr>
              <a:t>= %</a:t>
            </a:r>
            <a:endParaRPr lang="en-US" sz="1100" kern="0" dirty="0">
              <a:solidFill>
                <a:srgbClr val="002D72"/>
              </a:solidFill>
              <a:latin typeface="Arial"/>
            </a:endParaRPr>
          </a:p>
        </p:txBody>
      </p:sp>
      <p:sp>
        <p:nvSpPr>
          <p:cNvPr id="41" name="Content Placeholder 2"/>
          <p:cNvSpPr txBox="1">
            <a:spLocks/>
          </p:cNvSpPr>
          <p:nvPr/>
        </p:nvSpPr>
        <p:spPr bwMode="black">
          <a:xfrm>
            <a:off x="8314070" y="3423057"/>
            <a:ext cx="73508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Change </a:t>
            </a:r>
            <a:r>
              <a:rPr lang="en-US" sz="700" kern="0" dirty="0" smtClean="0">
                <a:solidFill>
                  <a:srgbClr val="002D72"/>
                </a:solidFill>
                <a:latin typeface="Arial"/>
              </a:rPr>
              <a:t>Tickets</a:t>
            </a: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Success Rate</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endParaRPr lang="en-US" sz="700" kern="0" dirty="0">
              <a:solidFill>
                <a:srgbClr val="002D72"/>
              </a:solidFill>
              <a:latin typeface="Arial"/>
            </a:endParaRPr>
          </a:p>
        </p:txBody>
      </p:sp>
      <p:sp>
        <p:nvSpPr>
          <p:cNvPr id="42" name="Content Placeholder 2"/>
          <p:cNvSpPr txBox="1">
            <a:spLocks/>
          </p:cNvSpPr>
          <p:nvPr/>
        </p:nvSpPr>
        <p:spPr bwMode="black">
          <a:xfrm>
            <a:off x="7548083" y="4060825"/>
            <a:ext cx="1584805" cy="19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Year to Date</a:t>
            </a:r>
          </a:p>
        </p:txBody>
      </p:sp>
      <p:sp>
        <p:nvSpPr>
          <p:cNvPr id="43" name="Content Placeholder 2"/>
          <p:cNvSpPr txBox="1">
            <a:spLocks/>
          </p:cNvSpPr>
          <p:nvPr/>
        </p:nvSpPr>
        <p:spPr bwMode="black">
          <a:xfrm>
            <a:off x="7555707" y="4259262"/>
            <a:ext cx="766946" cy="61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112%</a:t>
            </a:r>
            <a:br>
              <a:rPr lang="en-US" sz="1100" b="1" kern="0" dirty="0" smtClean="0">
                <a:solidFill>
                  <a:srgbClr val="002D72"/>
                </a:solidFill>
                <a:latin typeface="Arial"/>
              </a:rPr>
            </a:br>
            <a:r>
              <a:rPr lang="en-US" sz="300" b="1" kern="0" dirty="0" smtClean="0">
                <a:solidFill>
                  <a:srgbClr val="002D72"/>
                </a:solidFill>
                <a:latin typeface="Arial"/>
              </a:rPr>
              <a:t/>
            </a:r>
            <a:br>
              <a:rPr lang="en-US" sz="300" b="1" kern="0" dirty="0" smtClean="0">
                <a:solidFill>
                  <a:srgbClr val="002D72"/>
                </a:solidFill>
                <a:latin typeface="Arial"/>
              </a:rPr>
            </a:br>
            <a:r>
              <a:rPr lang="en-US" sz="1100" b="1" kern="0" dirty="0" smtClean="0">
                <a:solidFill>
                  <a:srgbClr val="002D72"/>
                </a:solidFill>
                <a:latin typeface="Arial"/>
              </a:rPr>
              <a:t>= %</a:t>
            </a:r>
            <a:r>
              <a:rPr lang="en-US" sz="300" b="1" kern="0" dirty="0" smtClean="0">
                <a:solidFill>
                  <a:srgbClr val="002D72"/>
                </a:solidFill>
                <a:latin typeface="Arial"/>
              </a:rPr>
              <a:t/>
            </a:r>
            <a:br>
              <a:rPr lang="en-US" sz="300" b="1" kern="0" dirty="0" smtClean="0">
                <a:solidFill>
                  <a:srgbClr val="002D72"/>
                </a:solidFill>
                <a:latin typeface="Arial"/>
              </a:rPr>
            </a:br>
            <a:endParaRPr lang="en-US" sz="1100" kern="0" dirty="0">
              <a:solidFill>
                <a:srgbClr val="002D72"/>
              </a:solidFill>
              <a:latin typeface="Arial"/>
            </a:endParaRPr>
          </a:p>
        </p:txBody>
      </p:sp>
      <p:sp>
        <p:nvSpPr>
          <p:cNvPr id="44" name="Freeform 13"/>
          <p:cNvSpPr>
            <a:spLocks/>
          </p:cNvSpPr>
          <p:nvPr/>
        </p:nvSpPr>
        <p:spPr bwMode="auto">
          <a:xfrm rot="5400000" flipH="1">
            <a:off x="7662900" y="4285457"/>
            <a:ext cx="100013" cy="190500"/>
          </a:xfrm>
          <a:custGeom>
            <a:avLst/>
            <a:gdLst>
              <a:gd name="T0" fmla="*/ 1133 w 358"/>
              <a:gd name="T1" fmla="*/ 0 h 674"/>
              <a:gd name="T2" fmla="*/ 1133 w 358"/>
              <a:gd name="T3" fmla="*/ 98325 h 674"/>
              <a:gd name="T4" fmla="*/ 98566 w 358"/>
              <a:gd name="T5" fmla="*/ 193220 h 674"/>
              <a:gd name="T6" fmla="*/ 0 w 358"/>
              <a:gd name="T7" fmla="*/ 285828 h 674"/>
              <a:gd name="T8" fmla="*/ 1133 w 358"/>
              <a:gd name="T9" fmla="*/ 385296 h 674"/>
              <a:gd name="T10" fmla="*/ 202797 w 358"/>
              <a:gd name="T11" fmla="*/ 190933 h 674"/>
              <a:gd name="T12" fmla="*/ 1133 w 358"/>
              <a:gd name="T13" fmla="*/ 0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65000"/>
            </a:schemeClr>
          </a:solidFill>
          <a:ln>
            <a:noFill/>
          </a:ln>
          <a:effectLst/>
          <a:extLst/>
        </p:spPr>
        <p:txBody>
          <a:bodyPr wrap="none" anchor="ctr"/>
          <a:lstStyle/>
          <a:p>
            <a:pPr defTabSz="914323" eaLnBrk="0" fontAlgn="base" hangingPunct="0">
              <a:spcBef>
                <a:spcPct val="0"/>
              </a:spcBef>
              <a:spcAft>
                <a:spcPct val="0"/>
              </a:spcAft>
              <a:defRPr/>
            </a:pPr>
            <a:endParaRPr lang="en-US" sz="2400" kern="0" dirty="0">
              <a:solidFill>
                <a:srgbClr val="53565A"/>
              </a:solidFill>
              <a:latin typeface="Arial" pitchFamily="34" charset="0"/>
              <a:ea typeface="Geneva" pitchFamily="127" charset="-128"/>
            </a:endParaRPr>
          </a:p>
        </p:txBody>
      </p:sp>
      <p:sp>
        <p:nvSpPr>
          <p:cNvPr id="45" name="Content Placeholder 2"/>
          <p:cNvSpPr txBox="1">
            <a:spLocks/>
          </p:cNvSpPr>
          <p:nvPr/>
        </p:nvSpPr>
        <p:spPr bwMode="black">
          <a:xfrm>
            <a:off x="7522683" y="2965450"/>
            <a:ext cx="151765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Requests</a:t>
            </a:r>
          </a:p>
        </p:txBody>
      </p:sp>
      <p:sp>
        <p:nvSpPr>
          <p:cNvPr id="46" name="Content Placeholder 2"/>
          <p:cNvSpPr txBox="1">
            <a:spLocks/>
          </p:cNvSpPr>
          <p:nvPr/>
        </p:nvSpPr>
        <p:spPr bwMode="black">
          <a:xfrm>
            <a:off x="8314070" y="4297621"/>
            <a:ext cx="751995" cy="572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Change Tickets</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Success </a:t>
            </a:r>
            <a:r>
              <a:rPr lang="en-US" sz="700" kern="0" dirty="0" smtClean="0">
                <a:solidFill>
                  <a:srgbClr val="002D72"/>
                </a:solidFill>
                <a:latin typeface="Arial"/>
              </a:rPr>
              <a:t>Rate</a:t>
            </a:r>
            <a:endParaRPr lang="en-US" sz="700" kern="0" dirty="0">
              <a:solidFill>
                <a:srgbClr val="002D72"/>
              </a:solidFill>
              <a:latin typeface="Arial"/>
            </a:endParaRPr>
          </a:p>
        </p:txBody>
      </p:sp>
      <p:sp>
        <p:nvSpPr>
          <p:cNvPr id="47" name="Freeform 13"/>
          <p:cNvSpPr>
            <a:spLocks/>
          </p:cNvSpPr>
          <p:nvPr/>
        </p:nvSpPr>
        <p:spPr bwMode="auto">
          <a:xfrm rot="5400000" flipH="1">
            <a:off x="7637916" y="1337579"/>
            <a:ext cx="101600" cy="188913"/>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65000"/>
            </a:schemeClr>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48" name="TextBox 47"/>
          <p:cNvSpPr txBox="1"/>
          <p:nvPr/>
        </p:nvSpPr>
        <p:spPr>
          <a:xfrm>
            <a:off x="0" y="5198954"/>
            <a:ext cx="4036046" cy="1400383"/>
          </a:xfrm>
          <a:prstGeom prst="rect">
            <a:avLst/>
          </a:prstGeom>
          <a:noFill/>
          <a:ln>
            <a:noFill/>
          </a:ln>
        </p:spPr>
        <p:txBody>
          <a:bodyPr wrap="square" rtlCol="0">
            <a:spAutoFit/>
          </a:bodyPr>
          <a:lstStyle/>
          <a:p>
            <a:pPr marL="171450" lvl="0" indent="-171450">
              <a:buFont typeface="Arial" panose="020B0604020202020204" pitchFamily="34" charset="0"/>
              <a:buChar char="•"/>
            </a:pPr>
            <a:r>
              <a:rPr lang="en-US" sz="850" dirty="0"/>
              <a:t>Second full month of the LEAN model resulted in improvements for SLA targets for the month of November,  w</a:t>
            </a:r>
            <a:r>
              <a:rPr lang="en-US" sz="850" dirty="0" smtClean="0"/>
              <a:t>hile </a:t>
            </a:r>
            <a:r>
              <a:rPr lang="en-US" sz="850" dirty="0"/>
              <a:t>not all Incidents categories hit SLA targets, the overall SLA achievement rate was at 98% due to the high volume of P4 tickets.  November demonstrated a marked improvement from the past month as LEAN processes continue to be enforced and </a:t>
            </a:r>
            <a:r>
              <a:rPr lang="en-US" sz="850" dirty="0" smtClean="0"/>
              <a:t>stabilized.</a:t>
            </a:r>
          </a:p>
          <a:p>
            <a:pPr marL="171450" lvl="0" indent="-171450">
              <a:buFont typeface="Arial" panose="020B0604020202020204" pitchFamily="34" charset="0"/>
              <a:buChar char="•"/>
            </a:pPr>
            <a:r>
              <a:rPr lang="en-US" sz="850" dirty="0" smtClean="0"/>
              <a:t>Executed </a:t>
            </a:r>
            <a:r>
              <a:rPr lang="en-US" sz="850" dirty="0"/>
              <a:t>over 300 changes and change tasks with a 100% success rate for the month of November.  This is a 112% increase in volume from the previous </a:t>
            </a:r>
            <a:r>
              <a:rPr lang="en-US" sz="850" dirty="0" smtClean="0"/>
              <a:t>month</a:t>
            </a:r>
          </a:p>
          <a:p>
            <a:pPr marL="171450" lvl="0" indent="-171450">
              <a:buFont typeface="Arial" panose="020B0604020202020204" pitchFamily="34" charset="0"/>
              <a:buChar char="•"/>
            </a:pPr>
            <a:r>
              <a:rPr lang="en-US" sz="850" dirty="0" smtClean="0"/>
              <a:t>While </a:t>
            </a:r>
            <a:r>
              <a:rPr lang="en-US" sz="850" dirty="0"/>
              <a:t>SLA targets were not reached for all Incident categories, the overall MTTR was at 5.38 for the month of November</a:t>
            </a:r>
          </a:p>
        </p:txBody>
      </p:sp>
      <p:sp>
        <p:nvSpPr>
          <p:cNvPr id="49" name="TextBox 48"/>
          <p:cNvSpPr txBox="1"/>
          <p:nvPr/>
        </p:nvSpPr>
        <p:spPr>
          <a:xfrm>
            <a:off x="3961199" y="5209619"/>
            <a:ext cx="2955489" cy="1400383"/>
          </a:xfrm>
          <a:prstGeom prst="rect">
            <a:avLst/>
          </a:prstGeom>
          <a:noFill/>
          <a:ln>
            <a:noFill/>
          </a:ln>
        </p:spPr>
        <p:txBody>
          <a:bodyPr wrap="square" rtlCol="0">
            <a:spAutoFit/>
          </a:bodyPr>
          <a:lstStyle/>
          <a:p>
            <a:pPr marL="171450" lvl="0" indent="-171450">
              <a:buFont typeface="Arial" panose="020B0604020202020204" pitchFamily="34" charset="0"/>
              <a:buChar char="•"/>
            </a:pPr>
            <a:r>
              <a:rPr lang="en-US" sz="850" dirty="0"/>
              <a:t>SLA Achievement has improved this second month after the LEAN model was implemented</a:t>
            </a:r>
          </a:p>
          <a:p>
            <a:pPr marL="171450" lvl="0" indent="-171450">
              <a:buFont typeface="Arial" panose="020B0604020202020204" pitchFamily="34" charset="0"/>
              <a:buChar char="•"/>
            </a:pPr>
            <a:r>
              <a:rPr lang="en-US" sz="850" dirty="0"/>
              <a:t>P2 tickets for break/fix continue to impact SLA rate and continues to be a work in progress</a:t>
            </a:r>
          </a:p>
          <a:p>
            <a:pPr marL="171450" lvl="0" indent="-171450">
              <a:buFont typeface="Arial" panose="020B0604020202020204" pitchFamily="34" charset="0"/>
              <a:buChar char="•"/>
            </a:pPr>
            <a:r>
              <a:rPr lang="en-US" sz="850" dirty="0"/>
              <a:t>Changes and change tasks are working smoothly as success rate remains at 100%</a:t>
            </a:r>
          </a:p>
          <a:p>
            <a:pPr marL="171450" lvl="0" indent="-171450">
              <a:buFont typeface="Arial" panose="020B0604020202020204" pitchFamily="34" charset="0"/>
              <a:buChar char="•"/>
            </a:pPr>
            <a:r>
              <a:rPr lang="en-US" sz="850" dirty="0"/>
              <a:t>Incident ticket volume went up dramatically by over 1000 tickets (predominantly P4 tickets), while still being able to handle the influx of ticket volume with staffing levels </a:t>
            </a:r>
          </a:p>
        </p:txBody>
      </p:sp>
      <p:sp>
        <p:nvSpPr>
          <p:cNvPr id="50" name="TextBox 49"/>
          <p:cNvSpPr txBox="1"/>
          <p:nvPr/>
        </p:nvSpPr>
        <p:spPr>
          <a:xfrm>
            <a:off x="6831628" y="5200744"/>
            <a:ext cx="2236172" cy="1007968"/>
          </a:xfrm>
          <a:prstGeom prst="rect">
            <a:avLst/>
          </a:prstGeom>
          <a:noFill/>
          <a:ln>
            <a:noFill/>
          </a:ln>
        </p:spPr>
        <p:txBody>
          <a:bodyPr wrap="square" rtlCol="0">
            <a:spAutoFit/>
          </a:bodyPr>
          <a:lstStyle/>
          <a:p>
            <a:pPr marL="171450" lvl="0" indent="-171450">
              <a:buFont typeface="Arial" panose="020B0604020202020204" pitchFamily="34" charset="0"/>
              <a:buChar char="•"/>
            </a:pPr>
            <a:r>
              <a:rPr lang="en-US" sz="850" dirty="0"/>
              <a:t>Continue to work on addressing and standardizing break/fix process related to P2 </a:t>
            </a:r>
            <a:r>
              <a:rPr lang="en-US" sz="850" dirty="0" smtClean="0"/>
              <a:t>tickets</a:t>
            </a:r>
          </a:p>
          <a:p>
            <a:pPr marL="171450" lvl="0" indent="-171450">
              <a:buFont typeface="Arial" panose="020B0604020202020204" pitchFamily="34" charset="0"/>
              <a:buChar char="•"/>
            </a:pPr>
            <a:r>
              <a:rPr lang="en-US" sz="850" dirty="0" smtClean="0"/>
              <a:t>Review </a:t>
            </a:r>
            <a:r>
              <a:rPr lang="en-US" sz="850" dirty="0"/>
              <a:t>volume of Incident tickets to determine cause of </a:t>
            </a:r>
            <a:r>
              <a:rPr lang="en-US" sz="850" dirty="0" smtClean="0"/>
              <a:t>increase</a:t>
            </a:r>
          </a:p>
          <a:p>
            <a:pPr marL="171450" lvl="0" indent="-171450">
              <a:buFont typeface="Arial" panose="020B0604020202020204" pitchFamily="34" charset="0"/>
              <a:buChar char="•"/>
            </a:pPr>
            <a:r>
              <a:rPr lang="en-US" sz="850" dirty="0" smtClean="0"/>
              <a:t>Continue </a:t>
            </a:r>
            <a:r>
              <a:rPr lang="en-US" sz="850" dirty="0"/>
              <a:t>working with other L2 teams to standardize processes</a:t>
            </a:r>
          </a:p>
        </p:txBody>
      </p:sp>
      <p:sp>
        <p:nvSpPr>
          <p:cNvPr id="51" name="Freeform 13"/>
          <p:cNvSpPr>
            <a:spLocks/>
          </p:cNvSpPr>
          <p:nvPr/>
        </p:nvSpPr>
        <p:spPr bwMode="auto">
          <a:xfrm rot="16200000" flipH="1" flipV="1">
            <a:off x="7638710" y="1535081"/>
            <a:ext cx="100012" cy="190500"/>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C0000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54" name="Freeform 13"/>
          <p:cNvSpPr>
            <a:spLocks/>
          </p:cNvSpPr>
          <p:nvPr/>
        </p:nvSpPr>
        <p:spPr bwMode="auto">
          <a:xfrm rot="5400000" flipH="1">
            <a:off x="7650532" y="3380986"/>
            <a:ext cx="100013" cy="190500"/>
          </a:xfrm>
          <a:custGeom>
            <a:avLst/>
            <a:gdLst>
              <a:gd name="T0" fmla="*/ 1133 w 358"/>
              <a:gd name="T1" fmla="*/ 0 h 674"/>
              <a:gd name="T2" fmla="*/ 1133 w 358"/>
              <a:gd name="T3" fmla="*/ 98325 h 674"/>
              <a:gd name="T4" fmla="*/ 98566 w 358"/>
              <a:gd name="T5" fmla="*/ 193220 h 674"/>
              <a:gd name="T6" fmla="*/ 0 w 358"/>
              <a:gd name="T7" fmla="*/ 285828 h 674"/>
              <a:gd name="T8" fmla="*/ 1133 w 358"/>
              <a:gd name="T9" fmla="*/ 385296 h 674"/>
              <a:gd name="T10" fmla="*/ 202797 w 358"/>
              <a:gd name="T11" fmla="*/ 190933 h 674"/>
              <a:gd name="T12" fmla="*/ 1133 w 358"/>
              <a:gd name="T13" fmla="*/ 0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65000"/>
            </a:schemeClr>
          </a:solidFill>
          <a:ln>
            <a:noFill/>
          </a:ln>
          <a:effectLst/>
          <a:extLst/>
        </p:spPr>
        <p:txBody>
          <a:bodyPr wrap="none" anchor="ctr"/>
          <a:lstStyle/>
          <a:p>
            <a:pPr defTabSz="914323" eaLnBrk="0" fontAlgn="base" hangingPunct="0">
              <a:spcBef>
                <a:spcPct val="0"/>
              </a:spcBef>
              <a:spcAft>
                <a:spcPct val="0"/>
              </a:spcAft>
              <a:defRPr/>
            </a:pPr>
            <a:endParaRPr lang="en-US" sz="2400" kern="0" dirty="0">
              <a:solidFill>
                <a:srgbClr val="53565A"/>
              </a:solidFill>
              <a:latin typeface="Arial" pitchFamily="34" charset="0"/>
              <a:ea typeface="Geneva" pitchFamily="127" charset="-128"/>
            </a:endParaRPr>
          </a:p>
        </p:txBody>
      </p:sp>
      <p:sp>
        <p:nvSpPr>
          <p:cNvPr id="55" name="TextBox 54"/>
          <p:cNvSpPr txBox="1"/>
          <p:nvPr/>
        </p:nvSpPr>
        <p:spPr>
          <a:xfrm>
            <a:off x="5438943" y="6470017"/>
            <a:ext cx="3027628" cy="338554"/>
          </a:xfrm>
          <a:prstGeom prst="rect">
            <a:avLst/>
          </a:prstGeom>
          <a:noFill/>
        </p:spPr>
        <p:txBody>
          <a:bodyPr wrap="square" rtlCol="0">
            <a:spAutoFit/>
          </a:bodyPr>
          <a:lstStyle/>
          <a:p>
            <a:r>
              <a:rPr lang="en-US" sz="800" i="1" dirty="0" smtClean="0"/>
              <a:t>Please note: YTD measurements are from October 2014 due to unavailable data in ServiceNow</a:t>
            </a:r>
          </a:p>
        </p:txBody>
      </p:sp>
      <p:sp>
        <p:nvSpPr>
          <p:cNvPr id="65" name="Rectangle 64"/>
          <p:cNvSpPr/>
          <p:nvPr/>
        </p:nvSpPr>
        <p:spPr>
          <a:xfrm>
            <a:off x="7617656" y="4633913"/>
            <a:ext cx="1905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p:cNvSpPr/>
          <p:nvPr/>
        </p:nvSpPr>
        <p:spPr>
          <a:xfrm>
            <a:off x="7605288" y="3686582"/>
            <a:ext cx="1905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9" name="Picture 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171" y="1212684"/>
            <a:ext cx="2377440" cy="1716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8783" y="1212683"/>
            <a:ext cx="2377440" cy="1671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3039" y="1212684"/>
            <a:ext cx="2377440" cy="1685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59" y="3252047"/>
            <a:ext cx="2377440" cy="1625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88652" y="3270250"/>
            <a:ext cx="2743200" cy="160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7651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ounded Rectangle 58"/>
          <p:cNvSpPr/>
          <p:nvPr/>
        </p:nvSpPr>
        <p:spPr bwMode="auto">
          <a:xfrm>
            <a:off x="7528417" y="1254125"/>
            <a:ext cx="1549400" cy="822325"/>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60" name="Rounded Rectangle 59"/>
          <p:cNvSpPr/>
          <p:nvPr/>
        </p:nvSpPr>
        <p:spPr bwMode="auto">
          <a:xfrm>
            <a:off x="7528417" y="2152650"/>
            <a:ext cx="1549400" cy="822960"/>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61" name="Rounded Rectangle 60"/>
          <p:cNvSpPr/>
          <p:nvPr/>
        </p:nvSpPr>
        <p:spPr bwMode="auto">
          <a:xfrm>
            <a:off x="7528417" y="3606800"/>
            <a:ext cx="1549400" cy="742950"/>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62" name="Rounded Rectangle 61"/>
          <p:cNvSpPr/>
          <p:nvPr/>
        </p:nvSpPr>
        <p:spPr bwMode="auto">
          <a:xfrm>
            <a:off x="7528417" y="4479925"/>
            <a:ext cx="1549400" cy="740664"/>
          </a:xfrm>
          <a:prstGeom prst="roundRect">
            <a:avLst>
              <a:gd name="adj" fmla="val 6569"/>
            </a:avLst>
          </a:prstGeom>
          <a:solidFill>
            <a:srgbClr val="00BDF2">
              <a:lumMod val="20000"/>
              <a:lumOff val="80000"/>
            </a:srgbClr>
          </a:solidFill>
          <a:ln w="12700" cap="flat" cmpd="sng" algn="ctr">
            <a:noFill/>
            <a:prstDash val="solid"/>
            <a:round/>
            <a:headEnd type="none" w="med" len="med"/>
            <a:tailEnd type="none" w="med" len="med"/>
          </a:ln>
          <a:effectLst/>
          <a:extLst/>
        </p:spPr>
        <p:txBody>
          <a:bodyPr tIns="91440" bIns="91440"/>
          <a:lstStyle/>
          <a:p>
            <a:pPr defTabSz="914323" eaLnBrk="0" fontAlgn="base" hangingPunct="0">
              <a:spcBef>
                <a:spcPct val="0"/>
              </a:spcBef>
              <a:spcAft>
                <a:spcPct val="0"/>
              </a:spcAft>
              <a:defRPr/>
            </a:pPr>
            <a:endParaRPr lang="en-US" sz="1200" b="1" kern="0" dirty="0">
              <a:solidFill>
                <a:srgbClr val="FFFFFF"/>
              </a:solidFill>
              <a:latin typeface="Arial" charset="0"/>
              <a:ea typeface="ヒラギノ角ゴ Pro W3" charset="0"/>
              <a:cs typeface="ヒラギノ角ゴ Pro W3" charset="0"/>
            </a:endParaRPr>
          </a:p>
        </p:txBody>
      </p:sp>
      <p:sp>
        <p:nvSpPr>
          <p:cNvPr id="63" name="Content Placeholder 2"/>
          <p:cNvSpPr txBox="1">
            <a:spLocks/>
          </p:cNvSpPr>
          <p:nvPr/>
        </p:nvSpPr>
        <p:spPr bwMode="black">
          <a:xfrm>
            <a:off x="7576042" y="4678362"/>
            <a:ext cx="774883" cy="61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343.6%</a:t>
            </a:r>
            <a:r>
              <a:rPr lang="en-US" sz="1100" b="1" kern="0" dirty="0">
                <a:solidFill>
                  <a:srgbClr val="002D72"/>
                </a:solidFill>
                <a:latin typeface="Arial"/>
              </a:rPr>
              <a:t/>
            </a:r>
            <a:br>
              <a:rPr lang="en-US" sz="1100" b="1" kern="0" dirty="0">
                <a:solidFill>
                  <a:srgbClr val="002D72"/>
                </a:solidFill>
                <a:latin typeface="Arial"/>
              </a:rPr>
            </a:br>
            <a:r>
              <a:rPr lang="en-US" sz="300" b="1" kern="0" dirty="0" smtClean="0">
                <a:solidFill>
                  <a:srgbClr val="002D72"/>
                </a:solidFill>
                <a:latin typeface="Arial"/>
              </a:rPr>
              <a:t/>
            </a:r>
            <a:br>
              <a:rPr lang="en-US" sz="300" b="1" kern="0" dirty="0" smtClean="0">
                <a:solidFill>
                  <a:srgbClr val="002D72"/>
                </a:solidFill>
                <a:latin typeface="Arial"/>
              </a:rPr>
            </a:br>
            <a:r>
              <a:rPr lang="en-US" sz="1100" b="1" kern="0" dirty="0" smtClean="0">
                <a:solidFill>
                  <a:srgbClr val="002D72"/>
                </a:solidFill>
                <a:latin typeface="Arial"/>
              </a:rPr>
              <a:t>0%</a:t>
            </a:r>
            <a:r>
              <a:rPr lang="en-US" sz="300" b="1" kern="0" dirty="0">
                <a:solidFill>
                  <a:srgbClr val="002D72"/>
                </a:solidFill>
                <a:latin typeface="Arial"/>
              </a:rPr>
              <a:t/>
            </a:r>
            <a:br>
              <a:rPr lang="en-US" sz="300" b="1" kern="0" dirty="0">
                <a:solidFill>
                  <a:srgbClr val="002D72"/>
                </a:solidFill>
                <a:latin typeface="Arial"/>
              </a:rPr>
            </a:br>
            <a:endParaRPr lang="en-US" sz="1100" kern="0" dirty="0">
              <a:solidFill>
                <a:srgbClr val="002D72"/>
              </a:solidFill>
              <a:latin typeface="Arial"/>
            </a:endParaRPr>
          </a:p>
        </p:txBody>
      </p:sp>
      <p:sp>
        <p:nvSpPr>
          <p:cNvPr id="64" name="Rectangle 6"/>
          <p:cNvSpPr txBox="1">
            <a:spLocks noChangeArrowheads="1"/>
          </p:cNvSpPr>
          <p:nvPr/>
        </p:nvSpPr>
        <p:spPr bwMode="black">
          <a:xfrm>
            <a:off x="322191" y="455775"/>
            <a:ext cx="7760976" cy="43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ヒラギノ角ゴ Pro W3" charset="0"/>
                <a:cs typeface="Geneva" charset="0"/>
              </a:defRPr>
            </a:lvl1pPr>
            <a:lvl2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2pPr>
            <a:lvl3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3pPr>
            <a:lvl4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4pPr>
            <a:lvl5pPr algn="l" rtl="0" eaLnBrk="0" fontAlgn="base" hangingPunct="0">
              <a:spcBef>
                <a:spcPct val="0"/>
              </a:spcBef>
              <a:spcAft>
                <a:spcPct val="0"/>
              </a:spcAft>
              <a:defRPr sz="2400">
                <a:solidFill>
                  <a:schemeClr val="tx2"/>
                </a:solidFill>
                <a:latin typeface="Arial" charset="0"/>
                <a:ea typeface="ヒラギノ角ゴ Pro W3" charset="0"/>
                <a:cs typeface="Geneva" charset="0"/>
              </a:defRPr>
            </a:lvl5pPr>
            <a:lvl6pPr marL="457200" algn="l" rtl="0" eaLnBrk="1" fontAlgn="base" hangingPunct="1">
              <a:spcBef>
                <a:spcPct val="0"/>
              </a:spcBef>
              <a:spcAft>
                <a:spcPct val="0"/>
              </a:spcAft>
              <a:defRPr sz="2400">
                <a:solidFill>
                  <a:srgbClr val="004785"/>
                </a:solidFill>
                <a:latin typeface="Arial" charset="0"/>
                <a:ea typeface="Geneva" charset="0"/>
              </a:defRPr>
            </a:lvl6pPr>
            <a:lvl7pPr marL="914400" algn="l" rtl="0" eaLnBrk="1" fontAlgn="base" hangingPunct="1">
              <a:spcBef>
                <a:spcPct val="0"/>
              </a:spcBef>
              <a:spcAft>
                <a:spcPct val="0"/>
              </a:spcAft>
              <a:defRPr sz="2400">
                <a:solidFill>
                  <a:srgbClr val="004785"/>
                </a:solidFill>
                <a:latin typeface="Arial" charset="0"/>
                <a:ea typeface="Geneva" charset="0"/>
              </a:defRPr>
            </a:lvl7pPr>
            <a:lvl8pPr marL="1371600" algn="l" rtl="0" eaLnBrk="1" fontAlgn="base" hangingPunct="1">
              <a:spcBef>
                <a:spcPct val="0"/>
              </a:spcBef>
              <a:spcAft>
                <a:spcPct val="0"/>
              </a:spcAft>
              <a:defRPr sz="2400">
                <a:solidFill>
                  <a:srgbClr val="004785"/>
                </a:solidFill>
                <a:latin typeface="Arial" charset="0"/>
                <a:ea typeface="Geneva" charset="0"/>
              </a:defRPr>
            </a:lvl8pPr>
            <a:lvl9pPr marL="1828800" algn="l" rtl="0" eaLnBrk="1" fontAlgn="base" hangingPunct="1">
              <a:spcBef>
                <a:spcPct val="0"/>
              </a:spcBef>
              <a:spcAft>
                <a:spcPct val="0"/>
              </a:spcAft>
              <a:defRPr sz="2400">
                <a:solidFill>
                  <a:srgbClr val="004785"/>
                </a:solidFill>
                <a:latin typeface="Arial" charset="0"/>
                <a:ea typeface="Geneva" charset="0"/>
              </a:defRPr>
            </a:lvl9pPr>
          </a:lstStyle>
          <a:p>
            <a:pPr defTabSz="914323" eaLnBrk="1" hangingPunct="1"/>
            <a:r>
              <a:rPr lang="en-US" altLang="en-US" kern="0" dirty="0">
                <a:ea typeface="ヒラギノ角ゴ Pro W3"/>
                <a:cs typeface="Geneva"/>
              </a:rPr>
              <a:t>Executive </a:t>
            </a:r>
            <a:r>
              <a:rPr lang="en-US" altLang="en-US" kern="0" dirty="0" smtClean="0">
                <a:ea typeface="ヒラギノ角ゴ Pro W3"/>
                <a:cs typeface="Geneva"/>
              </a:rPr>
              <a:t>Dashboard – L3 Storage Service Report</a:t>
            </a:r>
            <a:endParaRPr lang="en-US" altLang="en-US" kern="0" dirty="0">
              <a:ea typeface="ヒラギノ角ゴ Pro W3"/>
              <a:cs typeface="Geneva"/>
            </a:endParaRPr>
          </a:p>
        </p:txBody>
      </p:sp>
      <p:sp>
        <p:nvSpPr>
          <p:cNvPr id="67" name="Content Placeholder 2"/>
          <p:cNvSpPr txBox="1">
            <a:spLocks/>
          </p:cNvSpPr>
          <p:nvPr/>
        </p:nvSpPr>
        <p:spPr bwMode="black">
          <a:xfrm>
            <a:off x="2818400" y="1001713"/>
            <a:ext cx="122338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Resolved Within SLA</a:t>
            </a:r>
          </a:p>
        </p:txBody>
      </p:sp>
      <p:sp>
        <p:nvSpPr>
          <p:cNvPr id="68" name="Content Placeholder 2"/>
          <p:cNvSpPr txBox="1">
            <a:spLocks/>
          </p:cNvSpPr>
          <p:nvPr/>
        </p:nvSpPr>
        <p:spPr bwMode="black">
          <a:xfrm>
            <a:off x="306214" y="893762"/>
            <a:ext cx="308955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100" dirty="0">
                <a:solidFill>
                  <a:srgbClr val="002D72"/>
                </a:solidFill>
                <a:latin typeface="Arial"/>
              </a:rPr>
              <a:t>Incidents</a:t>
            </a:r>
            <a:r>
              <a:rPr lang="en-US" sz="1600" dirty="0">
                <a:solidFill>
                  <a:srgbClr val="002D72"/>
                </a:solidFill>
                <a:latin typeface="Arial"/>
              </a:rPr>
              <a:t/>
            </a:r>
            <a:br>
              <a:rPr lang="en-US" sz="1600" dirty="0">
                <a:solidFill>
                  <a:srgbClr val="002D72"/>
                </a:solidFill>
                <a:latin typeface="Arial"/>
              </a:rPr>
            </a:br>
            <a:endParaRPr lang="en-US" sz="800" dirty="0">
              <a:solidFill>
                <a:srgbClr val="002D72"/>
              </a:solidFill>
              <a:latin typeface="Arial"/>
            </a:endParaRPr>
          </a:p>
        </p:txBody>
      </p:sp>
      <p:sp>
        <p:nvSpPr>
          <p:cNvPr id="69" name="Content Placeholder 2"/>
          <p:cNvSpPr txBox="1">
            <a:spLocks/>
          </p:cNvSpPr>
          <p:nvPr/>
        </p:nvSpPr>
        <p:spPr bwMode="black">
          <a:xfrm>
            <a:off x="5306629" y="1000125"/>
            <a:ext cx="1826369" cy="10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Mean Time To Resolution (MTTR)</a:t>
            </a:r>
          </a:p>
        </p:txBody>
      </p:sp>
      <p:sp>
        <p:nvSpPr>
          <p:cNvPr id="70" name="Content Placeholder 2"/>
          <p:cNvSpPr txBox="1">
            <a:spLocks/>
          </p:cNvSpPr>
          <p:nvPr/>
        </p:nvSpPr>
        <p:spPr bwMode="black">
          <a:xfrm>
            <a:off x="306213" y="1073151"/>
            <a:ext cx="1544777" cy="206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8285" rIns="96570" bIns="48285"/>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Incident &amp; Incident Tasks</a:t>
            </a:r>
          </a:p>
        </p:txBody>
      </p:sp>
      <p:sp>
        <p:nvSpPr>
          <p:cNvPr id="71" name="Content Placeholder 2"/>
          <p:cNvSpPr txBox="1">
            <a:spLocks/>
          </p:cNvSpPr>
          <p:nvPr/>
        </p:nvSpPr>
        <p:spPr bwMode="black">
          <a:xfrm>
            <a:off x="322191" y="3082925"/>
            <a:ext cx="3089552"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100" dirty="0">
                <a:solidFill>
                  <a:srgbClr val="002D72"/>
                </a:solidFill>
                <a:latin typeface="Arial"/>
              </a:rPr>
              <a:t>Change Requests</a:t>
            </a:r>
            <a:r>
              <a:rPr lang="en-US" sz="1600" dirty="0">
                <a:solidFill>
                  <a:srgbClr val="002D72"/>
                </a:solidFill>
                <a:latin typeface="Arial"/>
              </a:rPr>
              <a:t/>
            </a:r>
            <a:br>
              <a:rPr lang="en-US" sz="1600" dirty="0">
                <a:solidFill>
                  <a:srgbClr val="002D72"/>
                </a:solidFill>
                <a:latin typeface="Arial"/>
              </a:rPr>
            </a:br>
            <a:endParaRPr lang="en-US" sz="800" dirty="0">
              <a:solidFill>
                <a:srgbClr val="002D72"/>
              </a:solidFill>
              <a:latin typeface="Arial"/>
            </a:endParaRPr>
          </a:p>
        </p:txBody>
      </p:sp>
      <p:sp>
        <p:nvSpPr>
          <p:cNvPr id="72" name="Content Placeholder 2"/>
          <p:cNvSpPr txBox="1">
            <a:spLocks/>
          </p:cNvSpPr>
          <p:nvPr/>
        </p:nvSpPr>
        <p:spPr bwMode="black">
          <a:xfrm>
            <a:off x="319886" y="3267075"/>
            <a:ext cx="1933575"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Change Requests &amp; Change Tasks</a:t>
            </a:r>
          </a:p>
        </p:txBody>
      </p:sp>
      <p:sp>
        <p:nvSpPr>
          <p:cNvPr id="73" name="Content Placeholder 2"/>
          <p:cNvSpPr txBox="1">
            <a:spLocks/>
          </p:cNvSpPr>
          <p:nvPr/>
        </p:nvSpPr>
        <p:spPr bwMode="black">
          <a:xfrm>
            <a:off x="2873694" y="3251200"/>
            <a:ext cx="122338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Change Success Rate</a:t>
            </a:r>
          </a:p>
        </p:txBody>
      </p:sp>
      <p:sp>
        <p:nvSpPr>
          <p:cNvPr id="74" name="Content Placeholder 2"/>
          <p:cNvSpPr txBox="1">
            <a:spLocks/>
          </p:cNvSpPr>
          <p:nvPr/>
        </p:nvSpPr>
        <p:spPr bwMode="black">
          <a:xfrm>
            <a:off x="5334432" y="3251200"/>
            <a:ext cx="1834102"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dirty="0">
                <a:solidFill>
                  <a:srgbClr val="002D72"/>
                </a:solidFill>
                <a:latin typeface="Arial"/>
              </a:rPr>
              <a:t>Change </a:t>
            </a:r>
            <a:r>
              <a:rPr lang="en-US" sz="800" dirty="0" smtClean="0">
                <a:solidFill>
                  <a:srgbClr val="002D72"/>
                </a:solidFill>
                <a:latin typeface="Arial"/>
              </a:rPr>
              <a:t>Categories</a:t>
            </a:r>
            <a:endParaRPr lang="en-US" sz="800" dirty="0">
              <a:solidFill>
                <a:srgbClr val="002D72"/>
              </a:solidFill>
              <a:latin typeface="Arial"/>
            </a:endParaRPr>
          </a:p>
        </p:txBody>
      </p:sp>
      <p:grpSp>
        <p:nvGrpSpPr>
          <p:cNvPr id="75" name="Group 74"/>
          <p:cNvGrpSpPr/>
          <p:nvPr/>
        </p:nvGrpSpPr>
        <p:grpSpPr>
          <a:xfrm>
            <a:off x="152400" y="5419446"/>
            <a:ext cx="8796748" cy="303555"/>
            <a:chOff x="297906" y="4877328"/>
            <a:chExt cx="12122693" cy="303555"/>
          </a:xfrm>
        </p:grpSpPr>
        <p:sp>
          <p:nvSpPr>
            <p:cNvPr id="76" name="Pentagon 75"/>
            <p:cNvSpPr/>
            <p:nvPr/>
          </p:nvSpPr>
          <p:spPr bwMode="auto">
            <a:xfrm>
              <a:off x="7924800" y="4878388"/>
              <a:ext cx="4495799" cy="301625"/>
            </a:xfrm>
            <a:prstGeom prst="homePlate">
              <a:avLst/>
            </a:prstGeom>
            <a:solidFill>
              <a:srgbClr val="00BDF2">
                <a:lumMod val="40000"/>
                <a:lumOff val="60000"/>
              </a:srgbClr>
            </a:solid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lIns="91432" tIns="45716" rIns="91432" bIns="45716"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grpSp>
          <p:nvGrpSpPr>
            <p:cNvPr id="77" name="Group 76"/>
            <p:cNvGrpSpPr/>
            <p:nvPr/>
          </p:nvGrpSpPr>
          <p:grpSpPr>
            <a:xfrm>
              <a:off x="4059494" y="4877328"/>
              <a:ext cx="4894219" cy="303552"/>
              <a:chOff x="4572000" y="5581831"/>
              <a:chExt cx="1377088" cy="216489"/>
            </a:xfrm>
            <a:solidFill>
              <a:srgbClr val="00BDF2">
                <a:lumMod val="60000"/>
                <a:lumOff val="40000"/>
              </a:srgbClr>
            </a:solidFill>
          </p:grpSpPr>
          <p:sp>
            <p:nvSpPr>
              <p:cNvPr id="81" name="Pentagon 80"/>
              <p:cNvSpPr/>
              <p:nvPr/>
            </p:nvSpPr>
            <p:spPr bwMode="auto">
              <a:xfrm>
                <a:off x="4692087" y="5582365"/>
                <a:ext cx="1257001" cy="214512"/>
              </a:xfrm>
              <a:prstGeom prst="homePlate">
                <a:avLst/>
              </a:prstGeom>
              <a:grp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sp>
            <p:nvSpPr>
              <p:cNvPr id="82" name="Round Same Side Corner Rectangle 81"/>
              <p:cNvSpPr/>
              <p:nvPr/>
            </p:nvSpPr>
            <p:spPr bwMode="auto">
              <a:xfrm rot="16200000">
                <a:off x="4575017" y="5578814"/>
                <a:ext cx="216489" cy="222524"/>
              </a:xfrm>
              <a:prstGeom prst="round2SameRect">
                <a:avLst>
                  <a:gd name="adj1" fmla="val 50000"/>
                  <a:gd name="adj2" fmla="val 0"/>
                </a:avLst>
              </a:prstGeom>
              <a:grp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grpSp>
        <p:grpSp>
          <p:nvGrpSpPr>
            <p:cNvPr id="78" name="Group 77"/>
            <p:cNvGrpSpPr/>
            <p:nvPr/>
          </p:nvGrpSpPr>
          <p:grpSpPr>
            <a:xfrm>
              <a:off x="297906" y="4877329"/>
              <a:ext cx="4334383" cy="303554"/>
              <a:chOff x="4572000" y="5581831"/>
              <a:chExt cx="1218045" cy="216489"/>
            </a:xfrm>
            <a:solidFill>
              <a:srgbClr val="00BDF2"/>
            </a:solidFill>
          </p:grpSpPr>
          <p:sp>
            <p:nvSpPr>
              <p:cNvPr id="79" name="Pentagon 78"/>
              <p:cNvSpPr/>
              <p:nvPr/>
            </p:nvSpPr>
            <p:spPr bwMode="auto">
              <a:xfrm>
                <a:off x="4692087" y="5582365"/>
                <a:ext cx="1097958" cy="214512"/>
              </a:xfrm>
              <a:prstGeom prst="homePlate">
                <a:avLst/>
              </a:prstGeom>
              <a:grp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sp>
            <p:nvSpPr>
              <p:cNvPr id="80" name="Round Same Side Corner Rectangle 79"/>
              <p:cNvSpPr/>
              <p:nvPr/>
            </p:nvSpPr>
            <p:spPr bwMode="auto">
              <a:xfrm rot="16200000">
                <a:off x="4575017" y="5578814"/>
                <a:ext cx="216489" cy="222524"/>
              </a:xfrm>
              <a:prstGeom prst="round2SameRect">
                <a:avLst>
                  <a:gd name="adj1" fmla="val 50000"/>
                  <a:gd name="adj2" fmla="val 0"/>
                </a:avLst>
              </a:prstGeom>
              <a:grp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pPr algn="ctr" defTabSz="914323" eaLnBrk="0" fontAlgn="base" hangingPunct="0">
                  <a:spcBef>
                    <a:spcPct val="0"/>
                  </a:spcBef>
                  <a:spcAft>
                    <a:spcPct val="0"/>
                  </a:spcAft>
                  <a:defRPr/>
                </a:pPr>
                <a:endParaRPr lang="en-US" sz="2400" kern="0" dirty="0">
                  <a:solidFill>
                    <a:srgbClr val="000000"/>
                  </a:solidFill>
                  <a:latin typeface="Arial" charset="0"/>
                  <a:ea typeface="Geneva" charset="0"/>
                  <a:cs typeface="ヒラギノ角ゴ Pro W3" charset="0"/>
                </a:endParaRPr>
              </a:p>
            </p:txBody>
          </p:sp>
        </p:grpSp>
      </p:grpSp>
      <p:sp>
        <p:nvSpPr>
          <p:cNvPr id="84" name="Content Placeholder 2"/>
          <p:cNvSpPr txBox="1">
            <a:spLocks/>
          </p:cNvSpPr>
          <p:nvPr/>
        </p:nvSpPr>
        <p:spPr bwMode="black">
          <a:xfrm>
            <a:off x="874224" y="5441574"/>
            <a:ext cx="1196975" cy="27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000" b="1" dirty="0">
                <a:solidFill>
                  <a:srgbClr val="002D72"/>
                </a:solidFill>
                <a:latin typeface="Arial"/>
              </a:rPr>
              <a:t>Accomplishments</a:t>
            </a:r>
            <a:endParaRPr lang="en-US" sz="800" b="1" dirty="0">
              <a:solidFill>
                <a:srgbClr val="002D72"/>
              </a:solidFill>
              <a:latin typeface="Arial"/>
            </a:endParaRPr>
          </a:p>
        </p:txBody>
      </p:sp>
      <p:sp>
        <p:nvSpPr>
          <p:cNvPr id="85" name="Content Placeholder 2"/>
          <p:cNvSpPr txBox="1">
            <a:spLocks/>
          </p:cNvSpPr>
          <p:nvPr/>
        </p:nvSpPr>
        <p:spPr bwMode="black">
          <a:xfrm>
            <a:off x="4332712" y="5443163"/>
            <a:ext cx="1196975"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000" b="1" dirty="0">
                <a:solidFill>
                  <a:srgbClr val="002D72"/>
                </a:solidFill>
                <a:latin typeface="Arial"/>
              </a:rPr>
              <a:t>Observations</a:t>
            </a:r>
            <a:endParaRPr lang="en-US" sz="800" b="1" dirty="0">
              <a:solidFill>
                <a:srgbClr val="002D72"/>
              </a:solidFill>
              <a:latin typeface="Arial"/>
            </a:endParaRPr>
          </a:p>
        </p:txBody>
      </p:sp>
      <p:sp>
        <p:nvSpPr>
          <p:cNvPr id="86" name="Content Placeholder 2"/>
          <p:cNvSpPr txBox="1">
            <a:spLocks/>
          </p:cNvSpPr>
          <p:nvPr/>
        </p:nvSpPr>
        <p:spPr bwMode="black">
          <a:xfrm>
            <a:off x="7127265" y="5441573"/>
            <a:ext cx="1195388" cy="279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1000" b="1" dirty="0">
                <a:solidFill>
                  <a:srgbClr val="002D72"/>
                </a:solidFill>
                <a:latin typeface="Arial"/>
              </a:rPr>
              <a:t>Action Plan</a:t>
            </a:r>
            <a:endParaRPr lang="en-US" sz="800" b="1" dirty="0">
              <a:solidFill>
                <a:srgbClr val="002D72"/>
              </a:solidFill>
              <a:latin typeface="Arial"/>
            </a:endParaRPr>
          </a:p>
        </p:txBody>
      </p:sp>
      <p:sp>
        <p:nvSpPr>
          <p:cNvPr id="87" name="Content Placeholder 2"/>
          <p:cNvSpPr txBox="1">
            <a:spLocks/>
          </p:cNvSpPr>
          <p:nvPr/>
        </p:nvSpPr>
        <p:spPr bwMode="black">
          <a:xfrm>
            <a:off x="7515716" y="1009650"/>
            <a:ext cx="1519238"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tIns="45716" rIns="91432" bIns="45716"/>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dirty="0">
                <a:solidFill>
                  <a:srgbClr val="002D72"/>
                </a:solidFill>
                <a:latin typeface="Arial"/>
              </a:rPr>
              <a:t>Incidents</a:t>
            </a:r>
          </a:p>
        </p:txBody>
      </p:sp>
      <p:sp>
        <p:nvSpPr>
          <p:cNvPr id="88" name="Content Placeholder 2"/>
          <p:cNvSpPr txBox="1">
            <a:spLocks/>
          </p:cNvSpPr>
          <p:nvPr/>
        </p:nvSpPr>
        <p:spPr bwMode="black">
          <a:xfrm>
            <a:off x="7534949" y="1427955"/>
            <a:ext cx="815976" cy="63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-14.5%</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35.6%</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145.7%</a:t>
            </a:r>
            <a:endParaRPr lang="en-US" sz="1100" kern="0" dirty="0">
              <a:solidFill>
                <a:srgbClr val="002D72"/>
              </a:solidFill>
              <a:latin typeface="Arial"/>
            </a:endParaRPr>
          </a:p>
        </p:txBody>
      </p:sp>
      <p:sp>
        <p:nvSpPr>
          <p:cNvPr id="89" name="Content Placeholder 2"/>
          <p:cNvSpPr txBox="1">
            <a:spLocks/>
          </p:cNvSpPr>
          <p:nvPr/>
        </p:nvSpPr>
        <p:spPr bwMode="black">
          <a:xfrm>
            <a:off x="7857029" y="2328862"/>
            <a:ext cx="631825" cy="63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endParaRPr lang="en-US" sz="1100" kern="0" dirty="0">
              <a:solidFill>
                <a:srgbClr val="002D72"/>
              </a:solidFill>
              <a:latin typeface="Arial"/>
            </a:endParaRPr>
          </a:p>
        </p:txBody>
      </p:sp>
      <p:sp>
        <p:nvSpPr>
          <p:cNvPr id="90" name="Content Placeholder 2"/>
          <p:cNvSpPr txBox="1">
            <a:spLocks/>
          </p:cNvSpPr>
          <p:nvPr/>
        </p:nvSpPr>
        <p:spPr bwMode="black">
          <a:xfrm>
            <a:off x="7587154" y="3792539"/>
            <a:ext cx="763771" cy="55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30.0%</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0%</a:t>
            </a:r>
            <a:endParaRPr lang="en-US" sz="1100" kern="0" dirty="0">
              <a:solidFill>
                <a:srgbClr val="002D72"/>
              </a:solidFill>
              <a:latin typeface="Arial"/>
            </a:endParaRPr>
          </a:p>
        </p:txBody>
      </p:sp>
      <p:sp>
        <p:nvSpPr>
          <p:cNvPr id="91" name="Freeform 13"/>
          <p:cNvSpPr>
            <a:spLocks/>
          </p:cNvSpPr>
          <p:nvPr/>
        </p:nvSpPr>
        <p:spPr bwMode="auto">
          <a:xfrm rot="5400000" flipH="1">
            <a:off x="7608619" y="4704557"/>
            <a:ext cx="100013" cy="190500"/>
          </a:xfrm>
          <a:custGeom>
            <a:avLst/>
            <a:gdLst>
              <a:gd name="T0" fmla="*/ 1133 w 358"/>
              <a:gd name="T1" fmla="*/ 0 h 674"/>
              <a:gd name="T2" fmla="*/ 1133 w 358"/>
              <a:gd name="T3" fmla="*/ 98325 h 674"/>
              <a:gd name="T4" fmla="*/ 98566 w 358"/>
              <a:gd name="T5" fmla="*/ 193220 h 674"/>
              <a:gd name="T6" fmla="*/ 0 w 358"/>
              <a:gd name="T7" fmla="*/ 285828 h 674"/>
              <a:gd name="T8" fmla="*/ 1133 w 358"/>
              <a:gd name="T9" fmla="*/ 385296 h 674"/>
              <a:gd name="T10" fmla="*/ 202797 w 358"/>
              <a:gd name="T11" fmla="*/ 190933 h 674"/>
              <a:gd name="T12" fmla="*/ 1133 w 358"/>
              <a:gd name="T13" fmla="*/ 0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75000"/>
            </a:schemeClr>
          </a:solidFill>
          <a:ln>
            <a:noFill/>
          </a:ln>
          <a:effectLst/>
          <a:extLst/>
        </p:spPr>
        <p:txBody>
          <a:bodyPr wrap="none" anchor="ctr"/>
          <a:lstStyle/>
          <a:p>
            <a:pPr defTabSz="914323" eaLnBrk="0" fontAlgn="base" hangingPunct="0">
              <a:spcBef>
                <a:spcPct val="0"/>
              </a:spcBef>
              <a:spcAft>
                <a:spcPct val="0"/>
              </a:spcAft>
              <a:defRPr/>
            </a:pPr>
            <a:endParaRPr lang="en-US" sz="2400" kern="0" dirty="0">
              <a:solidFill>
                <a:srgbClr val="53565A"/>
              </a:solidFill>
              <a:latin typeface="Arial" pitchFamily="34" charset="0"/>
              <a:ea typeface="Geneva" pitchFamily="127" charset="-128"/>
            </a:endParaRPr>
          </a:p>
        </p:txBody>
      </p:sp>
      <p:sp>
        <p:nvSpPr>
          <p:cNvPr id="92" name="Content Placeholder 2"/>
          <p:cNvSpPr txBox="1">
            <a:spLocks/>
          </p:cNvSpPr>
          <p:nvPr/>
        </p:nvSpPr>
        <p:spPr bwMode="black">
          <a:xfrm>
            <a:off x="7539529" y="3384550"/>
            <a:ext cx="151765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Requests</a:t>
            </a:r>
          </a:p>
        </p:txBody>
      </p:sp>
      <p:sp>
        <p:nvSpPr>
          <p:cNvPr id="93" name="Content Placeholder 2"/>
          <p:cNvSpPr txBox="1">
            <a:spLocks/>
          </p:cNvSpPr>
          <p:nvPr/>
        </p:nvSpPr>
        <p:spPr bwMode="black">
          <a:xfrm>
            <a:off x="7587154" y="2324099"/>
            <a:ext cx="763771"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gn="r" defTabSz="914323">
              <a:lnSpc>
                <a:spcPct val="100000"/>
              </a:lnSpc>
              <a:spcBef>
                <a:spcPts val="0"/>
              </a:spcBef>
              <a:spcAft>
                <a:spcPts val="1200"/>
              </a:spcAft>
              <a:buNone/>
              <a:defRPr/>
            </a:pPr>
            <a:r>
              <a:rPr lang="en-US" sz="1100" b="1" kern="0" dirty="0" smtClean="0">
                <a:solidFill>
                  <a:srgbClr val="002D72"/>
                </a:solidFill>
                <a:latin typeface="Arial"/>
              </a:rPr>
              <a:t>166.7%</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71.2%</a:t>
            </a:r>
            <a:r>
              <a:rPr lang="en-US" sz="1100" b="1" kern="0" dirty="0">
                <a:solidFill>
                  <a:srgbClr val="002D72"/>
                </a:solidFill>
                <a:latin typeface="Arial"/>
              </a:rPr>
              <a:t/>
            </a:r>
            <a:br>
              <a:rPr lang="en-US" sz="1100" b="1" kern="0" dirty="0">
                <a:solidFill>
                  <a:srgbClr val="002D72"/>
                </a:solidFill>
                <a:latin typeface="Arial"/>
              </a:rPr>
            </a:br>
            <a:r>
              <a:rPr lang="en-US" sz="300" b="1" kern="0" dirty="0">
                <a:solidFill>
                  <a:srgbClr val="002D72"/>
                </a:solidFill>
                <a:latin typeface="Arial"/>
              </a:rPr>
              <a:t/>
            </a:r>
            <a:br>
              <a:rPr lang="en-US" sz="300" b="1" kern="0" dirty="0">
                <a:solidFill>
                  <a:srgbClr val="002D72"/>
                </a:solidFill>
                <a:latin typeface="Arial"/>
              </a:rPr>
            </a:br>
            <a:r>
              <a:rPr lang="en-US" sz="1100" b="1" kern="0" dirty="0" smtClean="0">
                <a:solidFill>
                  <a:srgbClr val="002D72"/>
                </a:solidFill>
                <a:latin typeface="Arial"/>
              </a:rPr>
              <a:t>-59.9%</a:t>
            </a:r>
            <a:endParaRPr lang="en-US" sz="1100" kern="0" dirty="0">
              <a:solidFill>
                <a:srgbClr val="002D72"/>
              </a:solidFill>
              <a:latin typeface="Arial"/>
            </a:endParaRPr>
          </a:p>
        </p:txBody>
      </p:sp>
      <p:sp>
        <p:nvSpPr>
          <p:cNvPr id="94" name="Freeform 13"/>
          <p:cNvSpPr>
            <a:spLocks/>
          </p:cNvSpPr>
          <p:nvPr/>
        </p:nvSpPr>
        <p:spPr bwMode="auto">
          <a:xfrm rot="5400000" flipH="1" flipV="1">
            <a:off x="7608619" y="3836987"/>
            <a:ext cx="100013" cy="190500"/>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75000"/>
            </a:schemeClr>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95" name="Rectangle 94"/>
          <p:cNvSpPr/>
          <p:nvPr/>
        </p:nvSpPr>
        <p:spPr>
          <a:xfrm>
            <a:off x="7563375" y="5020908"/>
            <a:ext cx="1905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p:cNvSpPr/>
          <p:nvPr/>
        </p:nvSpPr>
        <p:spPr>
          <a:xfrm>
            <a:off x="7563375" y="4168775"/>
            <a:ext cx="190500"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TextBox 96"/>
          <p:cNvSpPr txBox="1"/>
          <p:nvPr/>
        </p:nvSpPr>
        <p:spPr>
          <a:xfrm>
            <a:off x="93892" y="5723002"/>
            <a:ext cx="2935892" cy="484748"/>
          </a:xfrm>
          <a:prstGeom prst="rect">
            <a:avLst/>
          </a:prstGeom>
          <a:noFill/>
          <a:ln>
            <a:noFill/>
          </a:ln>
        </p:spPr>
        <p:txBody>
          <a:bodyPr wrap="square" rtlCol="0">
            <a:spAutoFit/>
          </a:bodyPr>
          <a:lstStyle/>
          <a:p>
            <a:pPr marL="171450" lvl="0" indent="-171450">
              <a:buFont typeface="Arial" panose="020B0604020202020204" pitchFamily="34" charset="0"/>
              <a:buChar char="•"/>
            </a:pPr>
            <a:r>
              <a:rPr lang="en-US" sz="850" dirty="0" smtClean="0">
                <a:latin typeface="+mj-lt"/>
              </a:rPr>
              <a:t>Significant improvement in SLA this month over month due to daily huddle chat session to review the Incident queue and actions taken.</a:t>
            </a:r>
            <a:endParaRPr lang="en-US" sz="850" dirty="0">
              <a:latin typeface="+mj-lt"/>
            </a:endParaRPr>
          </a:p>
        </p:txBody>
      </p:sp>
      <p:sp>
        <p:nvSpPr>
          <p:cNvPr id="98" name="TextBox 97"/>
          <p:cNvSpPr txBox="1"/>
          <p:nvPr/>
        </p:nvSpPr>
        <p:spPr>
          <a:xfrm>
            <a:off x="3289424" y="5723002"/>
            <a:ext cx="2940417" cy="615553"/>
          </a:xfrm>
          <a:prstGeom prst="rect">
            <a:avLst/>
          </a:prstGeom>
          <a:noFill/>
          <a:ln>
            <a:noFill/>
          </a:ln>
        </p:spPr>
        <p:txBody>
          <a:bodyPr wrap="square" rtlCol="0">
            <a:spAutoFit/>
          </a:bodyPr>
          <a:lstStyle/>
          <a:p>
            <a:pPr marL="171450" lvl="0" indent="-171450">
              <a:buFont typeface="Arial" panose="020B0604020202020204" pitchFamily="34" charset="0"/>
              <a:buChar char="•"/>
            </a:pPr>
            <a:r>
              <a:rPr lang="en-US" sz="850" dirty="0" smtClean="0">
                <a:latin typeface="+mj-lt"/>
              </a:rPr>
              <a:t>MTTR for  P4 tickets increased  due to DRA implementation.</a:t>
            </a:r>
          </a:p>
          <a:p>
            <a:pPr marL="171450" lvl="0" indent="-171450">
              <a:buFont typeface="Arial" panose="020B0604020202020204" pitchFamily="34" charset="0"/>
              <a:buChar char="•"/>
            </a:pPr>
            <a:r>
              <a:rPr lang="en-US" sz="850" dirty="0" smtClean="0">
                <a:latin typeface="+mj-lt"/>
              </a:rPr>
              <a:t>Incidents down to 14.5% from October.</a:t>
            </a:r>
          </a:p>
          <a:p>
            <a:pPr marL="171450" lvl="0" indent="-171450">
              <a:buFont typeface="Arial" panose="020B0604020202020204" pitchFamily="34" charset="0"/>
              <a:buChar char="•"/>
            </a:pPr>
            <a:r>
              <a:rPr lang="en-US" sz="850" dirty="0" smtClean="0">
                <a:latin typeface="+mj-lt"/>
              </a:rPr>
              <a:t>Change Requests down to 30.0% from October.</a:t>
            </a:r>
            <a:endParaRPr lang="en-US" sz="850" dirty="0">
              <a:latin typeface="+mj-lt"/>
            </a:endParaRPr>
          </a:p>
        </p:txBody>
      </p:sp>
      <p:sp>
        <p:nvSpPr>
          <p:cNvPr id="99" name="TextBox 98"/>
          <p:cNvSpPr txBox="1"/>
          <p:nvPr/>
        </p:nvSpPr>
        <p:spPr>
          <a:xfrm>
            <a:off x="6383957" y="5753795"/>
            <a:ext cx="2667936" cy="615553"/>
          </a:xfrm>
          <a:prstGeom prst="rect">
            <a:avLst/>
          </a:prstGeom>
          <a:noFill/>
          <a:ln>
            <a:noFill/>
          </a:ln>
        </p:spPr>
        <p:txBody>
          <a:bodyPr wrap="square" rtlCol="0">
            <a:spAutoFit/>
          </a:bodyPr>
          <a:lstStyle/>
          <a:p>
            <a:pPr marL="171450" lvl="0" indent="-171450">
              <a:buFont typeface="Arial" panose="020B0604020202020204" pitchFamily="34" charset="0"/>
              <a:buChar char="•"/>
            </a:pPr>
            <a:r>
              <a:rPr lang="en-US" sz="850" dirty="0" smtClean="0"/>
              <a:t>MTTR increased due to auto generated tickets from  the Disaster Recovery (DRA) monitoring  tool,  continued work is being performed to reduce the alerting thresholds in this product, </a:t>
            </a:r>
            <a:endParaRPr lang="en-US" sz="850" dirty="0"/>
          </a:p>
        </p:txBody>
      </p:sp>
      <p:pic>
        <p:nvPicPr>
          <p:cNvPr id="100" name="Picture 1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7563375" y="1506537"/>
            <a:ext cx="190500"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 name="Freeform 100"/>
          <p:cNvSpPr>
            <a:spLocks/>
          </p:cNvSpPr>
          <p:nvPr/>
        </p:nvSpPr>
        <p:spPr bwMode="auto">
          <a:xfrm rot="5400000" flipH="1">
            <a:off x="7608619" y="2366169"/>
            <a:ext cx="100013" cy="190500"/>
          </a:xfrm>
          <a:custGeom>
            <a:avLst/>
            <a:gdLst>
              <a:gd name="T0" fmla="*/ 1133 w 358"/>
              <a:gd name="T1" fmla="*/ 0 h 674"/>
              <a:gd name="T2" fmla="*/ 1133 w 358"/>
              <a:gd name="T3" fmla="*/ 98325 h 674"/>
              <a:gd name="T4" fmla="*/ 98566 w 358"/>
              <a:gd name="T5" fmla="*/ 193220 h 674"/>
              <a:gd name="T6" fmla="*/ 0 w 358"/>
              <a:gd name="T7" fmla="*/ 285828 h 674"/>
              <a:gd name="T8" fmla="*/ 1133 w 358"/>
              <a:gd name="T9" fmla="*/ 385296 h 674"/>
              <a:gd name="T10" fmla="*/ 202797 w 358"/>
              <a:gd name="T11" fmla="*/ 190933 h 674"/>
              <a:gd name="T12" fmla="*/ 1133 w 358"/>
              <a:gd name="T13" fmla="*/ 0 h 6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chemeClr val="bg1">
              <a:lumMod val="75000"/>
            </a:schemeClr>
          </a:solidFill>
          <a:ln>
            <a:noFill/>
          </a:ln>
          <a:effectLst/>
          <a:extLst/>
        </p:spPr>
        <p:txBody>
          <a:bodyPr wrap="none" anchor="ctr"/>
          <a:lstStyle/>
          <a:p>
            <a:pPr defTabSz="914323" eaLnBrk="0" fontAlgn="base" hangingPunct="0">
              <a:spcBef>
                <a:spcPct val="0"/>
              </a:spcBef>
              <a:spcAft>
                <a:spcPct val="0"/>
              </a:spcAft>
              <a:defRPr/>
            </a:pPr>
            <a:endParaRPr lang="en-US" sz="2400" kern="0" dirty="0">
              <a:solidFill>
                <a:srgbClr val="53565A"/>
              </a:solidFill>
              <a:latin typeface="Arial" pitchFamily="34" charset="0"/>
              <a:ea typeface="Geneva" pitchFamily="127" charset="-128"/>
            </a:endParaRPr>
          </a:p>
        </p:txBody>
      </p:sp>
      <p:sp>
        <p:nvSpPr>
          <p:cNvPr id="102" name="Freeform 13"/>
          <p:cNvSpPr>
            <a:spLocks/>
          </p:cNvSpPr>
          <p:nvPr/>
        </p:nvSpPr>
        <p:spPr bwMode="auto">
          <a:xfrm rot="5400000" flipH="1">
            <a:off x="7607825" y="1678780"/>
            <a:ext cx="101600" cy="188913"/>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00B05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103" name="Freeform 13"/>
          <p:cNvSpPr>
            <a:spLocks/>
          </p:cNvSpPr>
          <p:nvPr/>
        </p:nvSpPr>
        <p:spPr bwMode="auto">
          <a:xfrm rot="5400000" flipH="1">
            <a:off x="7607825" y="2572543"/>
            <a:ext cx="101600" cy="188913"/>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00B05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104" name="Freeform 13"/>
          <p:cNvSpPr>
            <a:spLocks/>
          </p:cNvSpPr>
          <p:nvPr/>
        </p:nvSpPr>
        <p:spPr bwMode="auto">
          <a:xfrm rot="5400000" flipH="1">
            <a:off x="7608619" y="1878806"/>
            <a:ext cx="100012" cy="190500"/>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C0000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105" name="Freeform 13"/>
          <p:cNvSpPr>
            <a:spLocks/>
          </p:cNvSpPr>
          <p:nvPr/>
        </p:nvSpPr>
        <p:spPr bwMode="auto">
          <a:xfrm rot="16200000" flipH="1" flipV="1">
            <a:off x="7608619" y="2791619"/>
            <a:ext cx="100013" cy="190500"/>
          </a:xfrm>
          <a:custGeom>
            <a:avLst/>
            <a:gdLst>
              <a:gd name="T0" fmla="*/ 2 w 358"/>
              <a:gd name="T1" fmla="*/ 0 h 674"/>
              <a:gd name="T2" fmla="*/ 2 w 358"/>
              <a:gd name="T3" fmla="*/ 172 h 674"/>
              <a:gd name="T4" fmla="*/ 174 w 358"/>
              <a:gd name="T5" fmla="*/ 338 h 674"/>
              <a:gd name="T6" fmla="*/ 0 w 358"/>
              <a:gd name="T7" fmla="*/ 500 h 674"/>
              <a:gd name="T8" fmla="*/ 2 w 358"/>
              <a:gd name="T9" fmla="*/ 674 h 674"/>
              <a:gd name="T10" fmla="*/ 358 w 358"/>
              <a:gd name="T11" fmla="*/ 334 h 674"/>
              <a:gd name="T12" fmla="*/ 2 w 358"/>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358" h="674">
                <a:moveTo>
                  <a:pt x="2" y="0"/>
                </a:moveTo>
                <a:lnTo>
                  <a:pt x="2" y="172"/>
                </a:lnTo>
                <a:lnTo>
                  <a:pt x="174" y="338"/>
                </a:lnTo>
                <a:lnTo>
                  <a:pt x="0" y="500"/>
                </a:lnTo>
                <a:lnTo>
                  <a:pt x="2" y="674"/>
                </a:lnTo>
                <a:lnTo>
                  <a:pt x="358" y="334"/>
                </a:lnTo>
                <a:lnTo>
                  <a:pt x="2" y="0"/>
                </a:lnTo>
                <a:close/>
              </a:path>
            </a:pathLst>
          </a:custGeom>
          <a:solidFill>
            <a:srgbClr val="00B050"/>
          </a:solidFill>
          <a:ln>
            <a:noFill/>
          </a:ln>
          <a:effectLst/>
          <a:extLst/>
        </p:spPr>
        <p:txBody>
          <a:bodyPr wrap="none" anchor="ctr"/>
          <a:lstStyle/>
          <a:p>
            <a:pPr algn="ctr" defTabSz="914323" eaLnBrk="0" fontAlgn="base" hangingPunct="0">
              <a:spcBef>
                <a:spcPct val="0"/>
              </a:spcBef>
              <a:spcAft>
                <a:spcPct val="0"/>
              </a:spcAft>
              <a:defRPr/>
            </a:pPr>
            <a:endParaRPr lang="en-US" sz="2400" kern="0" dirty="0">
              <a:solidFill>
                <a:srgbClr val="53565A"/>
              </a:solidFill>
              <a:latin typeface="Arial" charset="0"/>
              <a:ea typeface="Arial"/>
              <a:cs typeface="Arial"/>
            </a:endParaRPr>
          </a:p>
        </p:txBody>
      </p:sp>
      <p:sp>
        <p:nvSpPr>
          <p:cNvPr id="106" name="TextBox 105"/>
          <p:cNvSpPr txBox="1"/>
          <p:nvPr/>
        </p:nvSpPr>
        <p:spPr>
          <a:xfrm>
            <a:off x="4770335" y="6366573"/>
            <a:ext cx="4379399" cy="338554"/>
          </a:xfrm>
          <a:prstGeom prst="rect">
            <a:avLst/>
          </a:prstGeom>
          <a:noFill/>
        </p:spPr>
        <p:txBody>
          <a:bodyPr wrap="square" rtlCol="0">
            <a:spAutoFit/>
          </a:bodyPr>
          <a:lstStyle/>
          <a:p>
            <a:r>
              <a:rPr lang="en-US" sz="800" i="1" dirty="0" smtClean="0"/>
              <a:t>Please note: YTD measurements are from February 2014 due to unavailable data in ServiceNow</a:t>
            </a:r>
          </a:p>
        </p:txBody>
      </p:sp>
      <p:sp>
        <p:nvSpPr>
          <p:cNvPr id="107" name="Content Placeholder 2"/>
          <p:cNvSpPr txBox="1">
            <a:spLocks/>
          </p:cNvSpPr>
          <p:nvPr/>
        </p:nvSpPr>
        <p:spPr bwMode="black">
          <a:xfrm>
            <a:off x="7564929" y="1231900"/>
            <a:ext cx="1584805"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From Previous Month</a:t>
            </a:r>
          </a:p>
        </p:txBody>
      </p:sp>
      <p:sp>
        <p:nvSpPr>
          <p:cNvPr id="108" name="Content Placeholder 2"/>
          <p:cNvSpPr txBox="1">
            <a:spLocks/>
          </p:cNvSpPr>
          <p:nvPr/>
        </p:nvSpPr>
        <p:spPr bwMode="black">
          <a:xfrm>
            <a:off x="7564929" y="2126767"/>
            <a:ext cx="1514475"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Year to Date</a:t>
            </a:r>
          </a:p>
        </p:txBody>
      </p:sp>
      <p:sp>
        <p:nvSpPr>
          <p:cNvPr id="109" name="Content Placeholder 2"/>
          <p:cNvSpPr txBox="1">
            <a:spLocks/>
          </p:cNvSpPr>
          <p:nvPr/>
        </p:nvSpPr>
        <p:spPr bwMode="black">
          <a:xfrm>
            <a:off x="7564929" y="3606800"/>
            <a:ext cx="1583217" cy="185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From Previous Month</a:t>
            </a:r>
          </a:p>
        </p:txBody>
      </p:sp>
      <p:sp>
        <p:nvSpPr>
          <p:cNvPr id="110" name="Content Placeholder 2"/>
          <p:cNvSpPr txBox="1">
            <a:spLocks/>
          </p:cNvSpPr>
          <p:nvPr/>
        </p:nvSpPr>
        <p:spPr bwMode="black">
          <a:xfrm>
            <a:off x="7564929" y="4479925"/>
            <a:ext cx="1492251" cy="19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800" b="1" kern="0" dirty="0">
                <a:solidFill>
                  <a:srgbClr val="002D72"/>
                </a:solidFill>
                <a:latin typeface="Arial"/>
              </a:rPr>
              <a:t>Change Year to Date</a:t>
            </a:r>
          </a:p>
        </p:txBody>
      </p:sp>
      <p:sp>
        <p:nvSpPr>
          <p:cNvPr id="111" name="Content Placeholder 2"/>
          <p:cNvSpPr txBox="1">
            <a:spLocks/>
          </p:cNvSpPr>
          <p:nvPr/>
        </p:nvSpPr>
        <p:spPr bwMode="black">
          <a:xfrm>
            <a:off x="8340110" y="1443036"/>
            <a:ext cx="737707"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Incident Tickets</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SLA Achieved</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MTTR</a:t>
            </a:r>
          </a:p>
        </p:txBody>
      </p:sp>
      <p:sp>
        <p:nvSpPr>
          <p:cNvPr id="112" name="Content Placeholder 2"/>
          <p:cNvSpPr txBox="1">
            <a:spLocks/>
          </p:cNvSpPr>
          <p:nvPr/>
        </p:nvSpPr>
        <p:spPr bwMode="black">
          <a:xfrm>
            <a:off x="8340110" y="2333251"/>
            <a:ext cx="733424" cy="642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Incident Tickets</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SLA Achieved</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MTTR</a:t>
            </a:r>
          </a:p>
        </p:txBody>
      </p:sp>
      <p:sp>
        <p:nvSpPr>
          <p:cNvPr id="113" name="Content Placeholder 2"/>
          <p:cNvSpPr txBox="1">
            <a:spLocks/>
          </p:cNvSpPr>
          <p:nvPr/>
        </p:nvSpPr>
        <p:spPr bwMode="black">
          <a:xfrm>
            <a:off x="8340110" y="3822701"/>
            <a:ext cx="73770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Change </a:t>
            </a:r>
            <a:r>
              <a:rPr lang="en-US" sz="700" kern="0" dirty="0" smtClean="0">
                <a:solidFill>
                  <a:srgbClr val="002D72"/>
                </a:solidFill>
                <a:latin typeface="Arial"/>
              </a:rPr>
              <a:t>Tickets</a:t>
            </a: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Success Rate</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endParaRPr lang="en-US" sz="700" kern="0" dirty="0">
              <a:solidFill>
                <a:srgbClr val="002D72"/>
              </a:solidFill>
              <a:latin typeface="Arial"/>
            </a:endParaRPr>
          </a:p>
        </p:txBody>
      </p:sp>
      <p:sp>
        <p:nvSpPr>
          <p:cNvPr id="114" name="Content Placeholder 2"/>
          <p:cNvSpPr txBox="1">
            <a:spLocks/>
          </p:cNvSpPr>
          <p:nvPr/>
        </p:nvSpPr>
        <p:spPr bwMode="black">
          <a:xfrm>
            <a:off x="8340110" y="4716722"/>
            <a:ext cx="737708" cy="503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defTabSz="914323">
              <a:lnSpc>
                <a:spcPct val="100000"/>
              </a:lnSpc>
              <a:spcBef>
                <a:spcPts val="0"/>
              </a:spcBef>
              <a:spcAft>
                <a:spcPts val="1200"/>
              </a:spcAft>
              <a:buNone/>
              <a:defRPr/>
            </a:pPr>
            <a:r>
              <a:rPr lang="en-US" sz="700" kern="0" dirty="0">
                <a:solidFill>
                  <a:srgbClr val="002D72"/>
                </a:solidFill>
                <a:latin typeface="Arial"/>
              </a:rPr>
              <a:t>Change Tickets</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r>
              <a:rPr lang="en-US" sz="700" kern="0" dirty="0">
                <a:solidFill>
                  <a:srgbClr val="002D72"/>
                </a:solidFill>
                <a:latin typeface="Arial"/>
              </a:rPr>
              <a:t>Success Rate</a:t>
            </a:r>
            <a:br>
              <a:rPr lang="en-US" sz="700" kern="0" dirty="0">
                <a:solidFill>
                  <a:srgbClr val="002D72"/>
                </a:solidFill>
                <a:latin typeface="Arial"/>
              </a:rPr>
            </a:br>
            <a:r>
              <a:rPr lang="en-US" sz="700" kern="0" dirty="0">
                <a:solidFill>
                  <a:srgbClr val="002D72"/>
                </a:solidFill>
                <a:latin typeface="Arial"/>
              </a:rPr>
              <a:t/>
            </a:r>
            <a:br>
              <a:rPr lang="en-US" sz="700" kern="0" dirty="0">
                <a:solidFill>
                  <a:srgbClr val="002D72"/>
                </a:solidFill>
                <a:latin typeface="Arial"/>
              </a:rPr>
            </a:br>
            <a:endParaRPr lang="en-US" sz="700" kern="0" dirty="0">
              <a:solidFill>
                <a:srgbClr val="002D72"/>
              </a:solidFill>
              <a:latin typeface="Arial"/>
            </a:endParaRPr>
          </a:p>
        </p:txBody>
      </p:sp>
      <p:pic>
        <p:nvPicPr>
          <p:cNvPr id="11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9872" y="3507327"/>
            <a:ext cx="2436681" cy="1782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6360" y="3507327"/>
            <a:ext cx="2402173" cy="1719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7" name="Picture 3"/>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892" y="1248908"/>
            <a:ext cx="237744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8" name="Picture 4"/>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59493" y="1248908"/>
            <a:ext cx="237744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9" name="Picture 5"/>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06360" y="1254125"/>
            <a:ext cx="237744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 name="Picture 2"/>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2432" y="3484039"/>
            <a:ext cx="237744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33959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black">
          <a:xfrm>
            <a:off x="311888" y="423237"/>
            <a:ext cx="8693888" cy="354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nSpc>
                <a:spcPct val="100000"/>
              </a:lnSpc>
              <a:spcBef>
                <a:spcPts val="0"/>
              </a:spcBef>
              <a:spcAft>
                <a:spcPts val="1200"/>
              </a:spcAft>
              <a:buNone/>
              <a:defRPr/>
            </a:pPr>
            <a:r>
              <a:rPr lang="en-US" sz="2400" dirty="0" smtClean="0">
                <a:solidFill>
                  <a:schemeClr val="tx2"/>
                </a:solidFill>
              </a:rPr>
              <a:t>SLA Breached INC Tickets  L2 </a:t>
            </a:r>
            <a:r>
              <a:rPr lang="en-US" sz="2400" dirty="0">
                <a:solidFill>
                  <a:schemeClr val="tx2"/>
                </a:solidFill>
              </a:rPr>
              <a:t>Storage </a:t>
            </a:r>
            <a:r>
              <a:rPr lang="en-US" sz="2400" dirty="0" smtClean="0">
                <a:solidFill>
                  <a:schemeClr val="tx2"/>
                </a:solidFill>
              </a:rPr>
              <a:t>Ops (EMEA &amp; NAM</a:t>
            </a:r>
            <a:r>
              <a:rPr lang="en-US" sz="2400" b="1" dirty="0" smtClean="0">
                <a:solidFill>
                  <a:schemeClr val="tx2"/>
                </a:solidFill>
              </a:rPr>
              <a:t>)</a:t>
            </a:r>
            <a:endParaRPr lang="en-US" sz="2400" b="1" dirty="0">
              <a:solidFill>
                <a:schemeClr val="tx2"/>
              </a:solidFill>
            </a:endParaRPr>
          </a:p>
          <a:p>
            <a:pPr marL="0" indent="0">
              <a:lnSpc>
                <a:spcPct val="100000"/>
              </a:lnSpc>
              <a:spcBef>
                <a:spcPts val="0"/>
              </a:spcBef>
              <a:spcAft>
                <a:spcPts val="1200"/>
              </a:spcAft>
              <a:buFontTx/>
              <a:buNone/>
              <a:defRPr/>
            </a:pPr>
            <a:r>
              <a:rPr lang="en-US" sz="1600" dirty="0">
                <a:solidFill>
                  <a:schemeClr val="tx2"/>
                </a:solidFill>
              </a:rPr>
              <a:t/>
            </a:r>
            <a:br>
              <a:rPr lang="en-US" sz="1600" dirty="0">
                <a:solidFill>
                  <a:schemeClr val="tx2"/>
                </a:solidFill>
              </a:rPr>
            </a:br>
            <a:endParaRPr lang="en-US" sz="800" dirty="0">
              <a:solidFill>
                <a:schemeClr val="tx2"/>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2910794965"/>
              </p:ext>
            </p:extLst>
          </p:nvPr>
        </p:nvGraphicFramePr>
        <p:xfrm>
          <a:off x="311888" y="963908"/>
          <a:ext cx="3228753" cy="5406529"/>
        </p:xfrm>
        <a:graphic>
          <a:graphicData uri="http://schemas.openxmlformats.org/drawingml/2006/table">
            <a:tbl>
              <a:tblPr/>
              <a:tblGrid>
                <a:gridCol w="2654753"/>
                <a:gridCol w="574000"/>
              </a:tblGrid>
              <a:tr h="218853">
                <a:tc>
                  <a:txBody>
                    <a:bodyPr/>
                    <a:lstStyle/>
                    <a:p>
                      <a:pPr algn="l" fontAlgn="b"/>
                      <a:r>
                        <a:rPr lang="en-US" sz="700" b="0" i="0" u="none" strike="noStrike" dirty="0">
                          <a:solidFill>
                            <a:srgbClr val="FFFFFF"/>
                          </a:solidFill>
                          <a:effectLst/>
                          <a:latin typeface="Arial"/>
                        </a:rPr>
                        <a:t>SLA Breaches</a:t>
                      </a:r>
                      <a:br>
                        <a:rPr lang="en-US" sz="700" b="0" i="0" u="none" strike="noStrike" dirty="0">
                          <a:solidFill>
                            <a:srgbClr val="FFFFFF"/>
                          </a:solidFill>
                          <a:effectLst/>
                          <a:latin typeface="Arial"/>
                        </a:rPr>
                      </a:br>
                      <a:endParaRPr lang="en-US" sz="700" b="0" i="0" u="none" strike="noStrike" dirty="0">
                        <a:solidFill>
                          <a:srgbClr val="FFFFFF"/>
                        </a:solidFill>
                        <a:effectLst/>
                        <a:latin typeface="Arial"/>
                      </a:endParaRPr>
                    </a:p>
                  </a:txBody>
                  <a:tcPr marL="4143" marR="4143" marT="5523" marB="0" anchor="b">
                    <a:lnL>
                      <a:noFill/>
                    </a:lnL>
                    <a:lnR>
                      <a:noFill/>
                    </a:lnR>
                    <a:lnT>
                      <a:noFill/>
                    </a:lnT>
                    <a:lnB w="6350" cap="flat" cmpd="sng" algn="ctr">
                      <a:solidFill>
                        <a:srgbClr val="E4EDF5"/>
                      </a:solidFill>
                      <a:prstDash val="solid"/>
                      <a:round/>
                      <a:headEnd type="none" w="med" len="med"/>
                      <a:tailEnd type="none" w="med" len="med"/>
                    </a:lnB>
                    <a:solidFill>
                      <a:srgbClr val="417CB8"/>
                    </a:solidFill>
                  </a:tcPr>
                </a:tc>
                <a:tc>
                  <a:txBody>
                    <a:bodyPr/>
                    <a:lstStyle/>
                    <a:p>
                      <a:pPr algn="r" fontAlgn="b"/>
                      <a:r>
                        <a:rPr lang="en-US" sz="700" b="0" i="0" u="none" strike="noStrike" dirty="0">
                          <a:solidFill>
                            <a:srgbClr val="FFFFFF"/>
                          </a:solidFill>
                          <a:effectLst/>
                          <a:latin typeface="Arial"/>
                        </a:rPr>
                        <a:t>Tickets</a:t>
                      </a:r>
                    </a:p>
                  </a:txBody>
                  <a:tcPr marL="4143" marR="4143" marT="5523" marB="0" anchor="b">
                    <a:lnL>
                      <a:noFill/>
                    </a:lnL>
                    <a:lnR>
                      <a:noFill/>
                    </a:lnR>
                    <a:lnT>
                      <a:noFill/>
                    </a:lnT>
                    <a:lnB w="6350" cap="flat" cmpd="sng" algn="ctr">
                      <a:solidFill>
                        <a:srgbClr val="E4EDF5"/>
                      </a:solidFill>
                      <a:prstDash val="solid"/>
                      <a:round/>
                      <a:headEnd type="none" w="med" len="med"/>
                      <a:tailEnd type="none" w="med" len="med"/>
                    </a:lnB>
                    <a:solidFill>
                      <a:srgbClr val="417CB8"/>
                    </a:solidFill>
                  </a:tcPr>
                </a:tc>
              </a:tr>
              <a:tr h="112188">
                <a:tc>
                  <a:txBody>
                    <a:bodyPr/>
                    <a:lstStyle/>
                    <a:p>
                      <a:pPr algn="l" fontAlgn="b"/>
                      <a:r>
                        <a:rPr lang="en-US" sz="700" b="0" i="0" u="none" strike="noStrike" dirty="0">
                          <a:solidFill>
                            <a:srgbClr val="FFFFFF"/>
                          </a:solidFill>
                          <a:effectLst/>
                          <a:latin typeface="Arial"/>
                        </a:rPr>
                        <a:t>Anuraj Pahuja</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2188">
                <a:tc>
                  <a:txBody>
                    <a:bodyPr/>
                    <a:lstStyle/>
                    <a:p>
                      <a:pPr algn="l" fontAlgn="b"/>
                      <a:r>
                        <a:rPr lang="en-US" sz="700" b="0" i="0" u="none" strike="noStrike" dirty="0">
                          <a:solidFill>
                            <a:srgbClr val="000000"/>
                          </a:solidFill>
                          <a:effectLst/>
                          <a:latin typeface="Arial"/>
                        </a:rPr>
                        <a:t>INC0013655183</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4 - Low</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Resources not available</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44034">
                <a:tc>
                  <a:txBody>
                    <a:bodyPr/>
                    <a:lstStyle/>
                    <a:p>
                      <a:pPr algn="l" fontAlgn="b"/>
                      <a:r>
                        <a:rPr lang="en-US" sz="700" b="0" i="0" u="none" strike="noStrike" dirty="0">
                          <a:solidFill>
                            <a:srgbClr val="000000"/>
                          </a:solidFill>
                          <a:effectLst/>
                          <a:latin typeface="Arial"/>
                        </a:rPr>
                        <a:t>OTHER - ADVISED/EDUCATED USER</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FFFFFF"/>
                          </a:solidFill>
                          <a:effectLst/>
                          <a:latin typeface="Arial"/>
                        </a:rPr>
                        <a:t>Deepak Shantilal Mistry</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2188">
                <a:tc>
                  <a:txBody>
                    <a:bodyPr/>
                    <a:lstStyle/>
                    <a:p>
                      <a:pPr algn="l" fontAlgn="b"/>
                      <a:r>
                        <a:rPr lang="en-US" sz="700" b="0" i="0" u="none" strike="noStrike" dirty="0">
                          <a:solidFill>
                            <a:srgbClr val="000000"/>
                          </a:solidFill>
                          <a:effectLst/>
                          <a:latin typeface="Arial"/>
                        </a:rPr>
                        <a:t>INC0013968128</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4 - Low</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3rd Party failure</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HARDWARE - COMPONENT RESTARTED/RELOADED/RESET</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FFFFFF"/>
                          </a:solidFill>
                          <a:effectLst/>
                          <a:latin typeface="Arial"/>
                        </a:rPr>
                        <a:t>Filip Sierzega</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2188">
                <a:tc>
                  <a:txBody>
                    <a:bodyPr/>
                    <a:lstStyle/>
                    <a:p>
                      <a:pPr algn="l" fontAlgn="b"/>
                      <a:r>
                        <a:rPr lang="en-US" sz="700" b="0" i="0" u="none" strike="noStrike" dirty="0">
                          <a:solidFill>
                            <a:srgbClr val="000000"/>
                          </a:solidFill>
                          <a:effectLst/>
                          <a:latin typeface="Arial"/>
                        </a:rPr>
                        <a:t>INC0013439204</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3 - Medium</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Change lead times</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HARDWARE - FIXED ISSUE WITH CONNECTION FAILURE</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FFFFFF"/>
                          </a:solidFill>
                          <a:effectLst/>
                          <a:latin typeface="Arial"/>
                        </a:rPr>
                        <a:t>Hector Palma Moreno</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2188">
                <a:tc>
                  <a:txBody>
                    <a:bodyPr/>
                    <a:lstStyle/>
                    <a:p>
                      <a:pPr algn="l" fontAlgn="b"/>
                      <a:r>
                        <a:rPr lang="en-US" sz="700" b="0" i="0" u="none" strike="noStrike" dirty="0">
                          <a:solidFill>
                            <a:srgbClr val="000000"/>
                          </a:solidFill>
                          <a:effectLst/>
                          <a:latin typeface="Arial"/>
                        </a:rPr>
                        <a:t>INC0013770291</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4 - Low</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Additional time required to determine re</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OTHER - NO FAULT FOUND/NO ACTION TAKEN</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FFFFFF"/>
                          </a:solidFill>
                          <a:effectLst/>
                          <a:latin typeface="Arial"/>
                        </a:rPr>
                        <a:t>Mushtaq Hussain</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6</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2188">
                <a:tc>
                  <a:txBody>
                    <a:bodyPr/>
                    <a:lstStyle/>
                    <a:p>
                      <a:pPr algn="l" fontAlgn="b"/>
                      <a:r>
                        <a:rPr lang="en-US" sz="700" b="0" i="0" u="none" strike="noStrike" dirty="0">
                          <a:solidFill>
                            <a:srgbClr val="000000"/>
                          </a:solidFill>
                          <a:effectLst/>
                          <a:latin typeface="Arial"/>
                        </a:rPr>
                        <a:t>INC0013771830</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3 - Medium</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No SLA required</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SOFTWARE - LOG DISABLED/ENABLED</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INC0013773290</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3 - Medium</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No SLA required</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SOFTWARE - LOG DISABLED/ENABLED</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INC0013773386</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3 - Medium</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No SLA required</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SOFTWARE - LOG DISABLED/ENABLED</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INC0013774950</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3 - Medium</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No SLA required</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SOFTWARE - LOG DISABLED/ENABLED</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INC0013776142</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3 - Medium</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No SLA required</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SOFTWARE - LOG DISABLED/ENABLED</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INC0013788246</a:t>
                      </a:r>
                    </a:p>
                  </a:txBody>
                  <a:tcPr marL="4971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3 - Medium</a:t>
                      </a:r>
                    </a:p>
                  </a:txBody>
                  <a:tcPr marL="99427"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2188">
                <a:tc>
                  <a:txBody>
                    <a:bodyPr/>
                    <a:lstStyle/>
                    <a:p>
                      <a:pPr algn="l" fontAlgn="b"/>
                      <a:r>
                        <a:rPr lang="en-US" sz="700" b="0" i="0" u="none" strike="noStrike" dirty="0">
                          <a:solidFill>
                            <a:srgbClr val="000000"/>
                          </a:solidFill>
                          <a:effectLst/>
                          <a:latin typeface="Arial"/>
                        </a:rPr>
                        <a:t>No SLA required</a:t>
                      </a:r>
                    </a:p>
                  </a:txBody>
                  <a:tcPr marL="149140"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2188">
                <a:tc>
                  <a:txBody>
                    <a:bodyPr/>
                    <a:lstStyle/>
                    <a:p>
                      <a:pPr algn="l" fontAlgn="b"/>
                      <a:r>
                        <a:rPr lang="en-US" sz="700" b="0" i="0" u="none" strike="noStrike" dirty="0">
                          <a:solidFill>
                            <a:srgbClr val="000000"/>
                          </a:solidFill>
                          <a:effectLst/>
                          <a:latin typeface="Arial"/>
                        </a:rPr>
                        <a:t>SOFTWARE - LOG DISABLED/ENABLED</a:t>
                      </a:r>
                    </a:p>
                  </a:txBody>
                  <a:tcPr marL="19885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43" marR="4143" marT="552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939836002"/>
              </p:ext>
            </p:extLst>
          </p:nvPr>
        </p:nvGraphicFramePr>
        <p:xfrm>
          <a:off x="3661144" y="974892"/>
          <a:ext cx="3271284" cy="4572672"/>
        </p:xfrm>
        <a:graphic>
          <a:graphicData uri="http://schemas.openxmlformats.org/drawingml/2006/table">
            <a:tbl>
              <a:tblPr/>
              <a:tblGrid>
                <a:gridCol w="2474079"/>
                <a:gridCol w="797205"/>
              </a:tblGrid>
              <a:tr h="174595">
                <a:tc>
                  <a:txBody>
                    <a:bodyPr/>
                    <a:lstStyle/>
                    <a:p>
                      <a:pPr algn="l" fontAlgn="b"/>
                      <a:r>
                        <a:rPr lang="en-US" sz="700" b="0" i="0" u="none" strike="noStrike" dirty="0">
                          <a:solidFill>
                            <a:srgbClr val="FFFFFF"/>
                          </a:solidFill>
                          <a:effectLst/>
                          <a:latin typeface="Arial"/>
                        </a:rPr>
                        <a:t>Paul Oakley</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74595">
                <a:tc>
                  <a:txBody>
                    <a:bodyPr/>
                    <a:lstStyle/>
                    <a:p>
                      <a:pPr algn="l" fontAlgn="b"/>
                      <a:r>
                        <a:rPr lang="en-US" sz="700" b="0" i="0" u="none" strike="noStrike" dirty="0">
                          <a:solidFill>
                            <a:srgbClr val="000000"/>
                          </a:solidFill>
                          <a:effectLst/>
                          <a:latin typeface="Arial"/>
                        </a:rPr>
                        <a:t>INC0013960204</a:t>
                      </a:r>
                    </a:p>
                  </a:txBody>
                  <a:tcPr marL="85703"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74595">
                <a:tc>
                  <a:txBody>
                    <a:bodyPr/>
                    <a:lstStyle/>
                    <a:p>
                      <a:pPr algn="l" fontAlgn="b"/>
                      <a:r>
                        <a:rPr lang="en-US" sz="700" b="0" i="0" u="none" strike="noStrike" dirty="0">
                          <a:solidFill>
                            <a:srgbClr val="000000"/>
                          </a:solidFill>
                          <a:effectLst/>
                          <a:latin typeface="Arial"/>
                        </a:rPr>
                        <a:t>4 - Low</a:t>
                      </a:r>
                    </a:p>
                  </a:txBody>
                  <a:tcPr marL="171405"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74595">
                <a:tc>
                  <a:txBody>
                    <a:bodyPr/>
                    <a:lstStyle/>
                    <a:p>
                      <a:pPr algn="l" fontAlgn="b"/>
                      <a:r>
                        <a:rPr lang="en-US" sz="700" b="0" i="0" u="none" strike="noStrike" dirty="0">
                          <a:solidFill>
                            <a:srgbClr val="000000"/>
                          </a:solidFill>
                          <a:effectLst/>
                          <a:latin typeface="Arial"/>
                        </a:rPr>
                        <a:t>Resources not available</a:t>
                      </a:r>
                    </a:p>
                  </a:txBody>
                  <a:tcPr marL="257108"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74595">
                <a:tc>
                  <a:txBody>
                    <a:bodyPr/>
                    <a:lstStyle/>
                    <a:p>
                      <a:pPr algn="l" fontAlgn="b"/>
                      <a:r>
                        <a:rPr lang="en-US" sz="700" b="0" i="0" u="none" strike="noStrike" dirty="0">
                          <a:solidFill>
                            <a:srgbClr val="000000"/>
                          </a:solidFill>
                          <a:effectLst/>
                          <a:latin typeface="Arial"/>
                        </a:rPr>
                        <a:t>OTHER - ADVISED/EDUCATED USER</a:t>
                      </a:r>
                    </a:p>
                  </a:txBody>
                  <a:tcPr marL="342809"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74595">
                <a:tc>
                  <a:txBody>
                    <a:bodyPr/>
                    <a:lstStyle/>
                    <a:p>
                      <a:pPr algn="l" fontAlgn="b"/>
                      <a:r>
                        <a:rPr lang="en-US" sz="700" b="0" i="0" u="none" strike="noStrike" dirty="0">
                          <a:solidFill>
                            <a:srgbClr val="FFFFFF"/>
                          </a:solidFill>
                          <a:effectLst/>
                          <a:latin typeface="Arial"/>
                        </a:rPr>
                        <a:t>Praveen Mummaneni</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2</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74595">
                <a:tc>
                  <a:txBody>
                    <a:bodyPr/>
                    <a:lstStyle/>
                    <a:p>
                      <a:pPr algn="l" fontAlgn="b"/>
                      <a:r>
                        <a:rPr lang="en-US" sz="700" b="0" i="0" u="none" strike="noStrike" dirty="0">
                          <a:solidFill>
                            <a:srgbClr val="000000"/>
                          </a:solidFill>
                          <a:effectLst/>
                          <a:latin typeface="Arial"/>
                        </a:rPr>
                        <a:t>INC0013341932</a:t>
                      </a:r>
                    </a:p>
                  </a:txBody>
                  <a:tcPr marL="85703"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74595">
                <a:tc>
                  <a:txBody>
                    <a:bodyPr/>
                    <a:lstStyle/>
                    <a:p>
                      <a:pPr algn="l" fontAlgn="b"/>
                      <a:r>
                        <a:rPr lang="en-US" sz="700" b="0" i="0" u="none" strike="noStrike" dirty="0">
                          <a:solidFill>
                            <a:srgbClr val="000000"/>
                          </a:solidFill>
                          <a:effectLst/>
                          <a:latin typeface="Arial"/>
                        </a:rPr>
                        <a:t>4 - Low</a:t>
                      </a:r>
                    </a:p>
                  </a:txBody>
                  <a:tcPr marL="171405"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74595">
                <a:tc>
                  <a:txBody>
                    <a:bodyPr/>
                    <a:lstStyle/>
                    <a:p>
                      <a:pPr algn="l" fontAlgn="b"/>
                      <a:r>
                        <a:rPr lang="en-US" sz="700" b="0" i="0" u="none" strike="noStrike" dirty="0">
                          <a:solidFill>
                            <a:srgbClr val="000000"/>
                          </a:solidFill>
                          <a:effectLst/>
                          <a:latin typeface="Arial"/>
                        </a:rPr>
                        <a:t>Incorrect incident assignment</a:t>
                      </a:r>
                    </a:p>
                  </a:txBody>
                  <a:tcPr marL="257108"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213131">
                <a:tc>
                  <a:txBody>
                    <a:bodyPr/>
                    <a:lstStyle/>
                    <a:p>
                      <a:pPr algn="l" fontAlgn="b"/>
                      <a:r>
                        <a:rPr lang="en-US" sz="700" b="0" i="0" u="none" strike="noStrike" dirty="0">
                          <a:solidFill>
                            <a:srgbClr val="000000"/>
                          </a:solidFill>
                          <a:effectLst/>
                          <a:latin typeface="Arial"/>
                        </a:rPr>
                        <a:t>OTHER - WORKING AS DESIGNED. ENHANCEMENT REQUIRED</a:t>
                      </a:r>
                    </a:p>
                  </a:txBody>
                  <a:tcPr marL="342809"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74595">
                <a:tc>
                  <a:txBody>
                    <a:bodyPr/>
                    <a:lstStyle/>
                    <a:p>
                      <a:pPr algn="l" fontAlgn="b"/>
                      <a:r>
                        <a:rPr lang="en-US" sz="700" b="0" i="0" u="none" strike="noStrike" dirty="0">
                          <a:solidFill>
                            <a:srgbClr val="000000"/>
                          </a:solidFill>
                          <a:effectLst/>
                          <a:latin typeface="Arial"/>
                        </a:rPr>
                        <a:t>INC0013915856</a:t>
                      </a:r>
                    </a:p>
                  </a:txBody>
                  <a:tcPr marL="85703"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74595">
                <a:tc>
                  <a:txBody>
                    <a:bodyPr/>
                    <a:lstStyle/>
                    <a:p>
                      <a:pPr algn="l" fontAlgn="b"/>
                      <a:r>
                        <a:rPr lang="en-US" sz="700" b="0" i="0" u="none" strike="noStrike" dirty="0">
                          <a:solidFill>
                            <a:srgbClr val="000000"/>
                          </a:solidFill>
                          <a:effectLst/>
                          <a:latin typeface="Arial"/>
                        </a:rPr>
                        <a:t>3 - Medium</a:t>
                      </a:r>
                    </a:p>
                  </a:txBody>
                  <a:tcPr marL="171405"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74595">
                <a:tc>
                  <a:txBody>
                    <a:bodyPr/>
                    <a:lstStyle/>
                    <a:p>
                      <a:pPr algn="l" fontAlgn="b"/>
                      <a:r>
                        <a:rPr lang="en-US" sz="700" b="0" i="0" u="none" strike="noStrike" dirty="0">
                          <a:solidFill>
                            <a:srgbClr val="000000"/>
                          </a:solidFill>
                          <a:effectLst/>
                          <a:latin typeface="Arial"/>
                        </a:rPr>
                        <a:t>Additional time required to determine re</a:t>
                      </a:r>
                    </a:p>
                  </a:txBody>
                  <a:tcPr marL="257108"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237522">
                <a:tc>
                  <a:txBody>
                    <a:bodyPr/>
                    <a:lstStyle/>
                    <a:p>
                      <a:pPr algn="l" fontAlgn="b"/>
                      <a:r>
                        <a:rPr lang="en-US" sz="700" b="0" i="0" u="none" strike="noStrike" dirty="0">
                          <a:solidFill>
                            <a:srgbClr val="000000"/>
                          </a:solidFill>
                          <a:effectLst/>
                          <a:latin typeface="Arial"/>
                        </a:rPr>
                        <a:t>OTHER - WORKING AS DESIGNED. ENHANCEMENT REQUIRED</a:t>
                      </a:r>
                    </a:p>
                  </a:txBody>
                  <a:tcPr marL="342809"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74595">
                <a:tc>
                  <a:txBody>
                    <a:bodyPr/>
                    <a:lstStyle/>
                    <a:p>
                      <a:pPr algn="l" fontAlgn="b"/>
                      <a:r>
                        <a:rPr lang="en-US" sz="700" b="0" i="0" u="none" strike="noStrike" dirty="0">
                          <a:solidFill>
                            <a:srgbClr val="FFFFFF"/>
                          </a:solidFill>
                          <a:effectLst/>
                          <a:latin typeface="Arial"/>
                        </a:rPr>
                        <a:t>Ram Devineni</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74595">
                <a:tc>
                  <a:txBody>
                    <a:bodyPr/>
                    <a:lstStyle/>
                    <a:p>
                      <a:pPr algn="l" fontAlgn="b"/>
                      <a:r>
                        <a:rPr lang="en-US" sz="700" b="0" i="0" u="none" strike="noStrike" dirty="0">
                          <a:solidFill>
                            <a:srgbClr val="000000"/>
                          </a:solidFill>
                          <a:effectLst/>
                          <a:latin typeface="Arial"/>
                        </a:rPr>
                        <a:t>INC0013972276</a:t>
                      </a:r>
                    </a:p>
                  </a:txBody>
                  <a:tcPr marL="85703"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74595">
                <a:tc>
                  <a:txBody>
                    <a:bodyPr/>
                    <a:lstStyle/>
                    <a:p>
                      <a:pPr algn="l" fontAlgn="b"/>
                      <a:r>
                        <a:rPr lang="en-US" sz="700" b="0" i="0" u="none" strike="noStrike" dirty="0">
                          <a:solidFill>
                            <a:srgbClr val="000000"/>
                          </a:solidFill>
                          <a:effectLst/>
                          <a:latin typeface="Arial"/>
                        </a:rPr>
                        <a:t>3 - Medium</a:t>
                      </a:r>
                    </a:p>
                  </a:txBody>
                  <a:tcPr marL="171405"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74595">
                <a:tc>
                  <a:txBody>
                    <a:bodyPr/>
                    <a:lstStyle/>
                    <a:p>
                      <a:pPr algn="l" fontAlgn="b"/>
                      <a:r>
                        <a:rPr lang="en-US" sz="700" b="0" i="0" u="none" strike="noStrike" dirty="0">
                          <a:solidFill>
                            <a:srgbClr val="000000"/>
                          </a:solidFill>
                          <a:effectLst/>
                          <a:latin typeface="Arial"/>
                        </a:rPr>
                        <a:t>Incorrect incident assignment</a:t>
                      </a:r>
                    </a:p>
                  </a:txBody>
                  <a:tcPr marL="257108"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213131">
                <a:tc>
                  <a:txBody>
                    <a:bodyPr/>
                    <a:lstStyle/>
                    <a:p>
                      <a:pPr algn="l" fontAlgn="b"/>
                      <a:r>
                        <a:rPr lang="en-US" sz="700" b="0" i="0" u="none" strike="noStrike" dirty="0">
                          <a:solidFill>
                            <a:srgbClr val="000000"/>
                          </a:solidFill>
                          <a:effectLst/>
                          <a:latin typeface="Arial"/>
                        </a:rPr>
                        <a:t>HARDWARE - RE-CONFIGURATION UNINSTALLED/RE-INSTALL</a:t>
                      </a:r>
                    </a:p>
                  </a:txBody>
                  <a:tcPr marL="342809"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74595">
                <a:tc>
                  <a:txBody>
                    <a:bodyPr/>
                    <a:lstStyle/>
                    <a:p>
                      <a:pPr algn="l" fontAlgn="b"/>
                      <a:r>
                        <a:rPr lang="en-US" sz="700" b="0" i="0" u="none" strike="noStrike" dirty="0">
                          <a:solidFill>
                            <a:srgbClr val="FFFFFF"/>
                          </a:solidFill>
                          <a:effectLst/>
                          <a:latin typeface="Arial"/>
                        </a:rPr>
                        <a:t>Siva Prasad Malempati</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74595">
                <a:tc>
                  <a:txBody>
                    <a:bodyPr/>
                    <a:lstStyle/>
                    <a:p>
                      <a:pPr algn="l" fontAlgn="b"/>
                      <a:r>
                        <a:rPr lang="en-US" sz="700" b="0" i="0" u="none" strike="noStrike" dirty="0">
                          <a:solidFill>
                            <a:srgbClr val="000000"/>
                          </a:solidFill>
                          <a:effectLst/>
                          <a:latin typeface="Arial"/>
                        </a:rPr>
                        <a:t>INC0013912829</a:t>
                      </a:r>
                    </a:p>
                  </a:txBody>
                  <a:tcPr marL="85703"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74595">
                <a:tc>
                  <a:txBody>
                    <a:bodyPr/>
                    <a:lstStyle/>
                    <a:p>
                      <a:pPr algn="l" fontAlgn="b"/>
                      <a:r>
                        <a:rPr lang="en-US" sz="700" b="0" i="0" u="none" strike="noStrike" dirty="0">
                          <a:solidFill>
                            <a:srgbClr val="000000"/>
                          </a:solidFill>
                          <a:effectLst/>
                          <a:latin typeface="Arial"/>
                        </a:rPr>
                        <a:t>4 - Low</a:t>
                      </a:r>
                    </a:p>
                  </a:txBody>
                  <a:tcPr marL="171405"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74595">
                <a:tc>
                  <a:txBody>
                    <a:bodyPr/>
                    <a:lstStyle/>
                    <a:p>
                      <a:pPr algn="l" fontAlgn="b"/>
                      <a:r>
                        <a:rPr lang="en-US" sz="700" b="0" i="0" u="none" strike="noStrike" dirty="0">
                          <a:solidFill>
                            <a:srgbClr val="000000"/>
                          </a:solidFill>
                          <a:effectLst/>
                          <a:latin typeface="Arial"/>
                        </a:rPr>
                        <a:t>Resources not available</a:t>
                      </a:r>
                    </a:p>
                  </a:txBody>
                  <a:tcPr marL="257108"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213131">
                <a:tc>
                  <a:txBody>
                    <a:bodyPr/>
                    <a:lstStyle/>
                    <a:p>
                      <a:pPr algn="l" fontAlgn="b"/>
                      <a:r>
                        <a:rPr lang="en-US" sz="700" b="0" i="0" u="none" strike="noStrike" dirty="0">
                          <a:solidFill>
                            <a:srgbClr val="000000"/>
                          </a:solidFill>
                          <a:effectLst/>
                          <a:latin typeface="Arial"/>
                        </a:rPr>
                        <a:t>SOFTWARE - BATCH JOB CORRECTED/RESTARTED</a:t>
                      </a:r>
                    </a:p>
                  </a:txBody>
                  <a:tcPr marL="342809" marR="7142" marT="9525" marB="0" anchor="b">
                    <a:lnL>
                      <a:noFill/>
                    </a:lnL>
                    <a:lnR>
                      <a:noFill/>
                    </a:lnR>
                    <a:lnT w="6350" cap="flat" cmpd="sng" algn="ctr">
                      <a:solidFill>
                        <a:srgbClr val="E4EDF5"/>
                      </a:solidFill>
                      <a:prstDash val="solid"/>
                      <a:round/>
                      <a:headEnd type="none" w="med" len="med"/>
                      <a:tailEnd type="none" w="med" len="med"/>
                    </a:lnT>
                    <a:lnB w="25400" cap="flat" cmpd="dbl" algn="ctr">
                      <a:solidFill>
                        <a:srgbClr val="417CB8"/>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7142" marR="7142" marT="9525" marB="0" anchor="b">
                    <a:lnL>
                      <a:noFill/>
                    </a:lnL>
                    <a:lnR>
                      <a:noFill/>
                    </a:lnR>
                    <a:lnT w="6350" cap="flat" cmpd="sng" algn="ctr">
                      <a:solidFill>
                        <a:srgbClr val="E4EDF5"/>
                      </a:solidFill>
                      <a:prstDash val="solid"/>
                      <a:round/>
                      <a:headEnd type="none" w="med" len="med"/>
                      <a:tailEnd type="none" w="med" len="med"/>
                    </a:lnT>
                    <a:lnB w="25400" cap="flat" cmpd="dbl" algn="ctr">
                      <a:solidFill>
                        <a:srgbClr val="417CB8"/>
                      </a:solidFill>
                      <a:prstDash val="solid"/>
                      <a:round/>
                      <a:headEnd type="none" w="med" len="med"/>
                      <a:tailEnd type="none" w="med" len="med"/>
                    </a:lnB>
                  </a:tcPr>
                </a:tc>
              </a:tr>
              <a:tr h="174595">
                <a:tc>
                  <a:txBody>
                    <a:bodyPr/>
                    <a:lstStyle/>
                    <a:p>
                      <a:pPr algn="l" fontAlgn="b"/>
                      <a:r>
                        <a:rPr lang="en-US" sz="700" b="1" i="0" u="none" strike="noStrike" dirty="0">
                          <a:solidFill>
                            <a:srgbClr val="000000"/>
                          </a:solidFill>
                          <a:effectLst/>
                          <a:latin typeface="Arial"/>
                        </a:rPr>
                        <a:t>Grand Total</a:t>
                      </a:r>
                    </a:p>
                  </a:txBody>
                  <a:tcPr marL="7142" marR="7142" marT="9525" marB="0" anchor="b">
                    <a:lnL>
                      <a:noFill/>
                    </a:lnL>
                    <a:lnR>
                      <a:noFill/>
                    </a:lnR>
                    <a:lnT w="25400" cap="flat" cmpd="dbl" algn="ctr">
                      <a:solidFill>
                        <a:srgbClr val="417CB8"/>
                      </a:solidFill>
                      <a:prstDash val="solid"/>
                      <a:round/>
                      <a:headEnd type="none" w="med" len="med"/>
                      <a:tailEnd type="none" w="med" len="med"/>
                    </a:lnT>
                    <a:lnB>
                      <a:noFill/>
                    </a:lnB>
                  </a:tcPr>
                </a:tc>
                <a:tc>
                  <a:txBody>
                    <a:bodyPr/>
                    <a:lstStyle/>
                    <a:p>
                      <a:pPr algn="r" fontAlgn="b"/>
                      <a:r>
                        <a:rPr lang="en-US" sz="700" b="1" i="0" u="none" strike="noStrike" dirty="0">
                          <a:solidFill>
                            <a:srgbClr val="000000"/>
                          </a:solidFill>
                          <a:effectLst/>
                          <a:latin typeface="Arial"/>
                        </a:rPr>
                        <a:t>15</a:t>
                      </a:r>
                    </a:p>
                  </a:txBody>
                  <a:tcPr marL="7142" marR="7142" marT="9525" marB="0" anchor="b">
                    <a:lnL>
                      <a:noFill/>
                    </a:lnL>
                    <a:lnR>
                      <a:noFill/>
                    </a:lnR>
                    <a:lnT w="25400" cap="flat" cmpd="dbl" algn="ctr">
                      <a:solidFill>
                        <a:srgbClr val="417CB8"/>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23468511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black">
          <a:xfrm>
            <a:off x="375682" y="385803"/>
            <a:ext cx="8098466"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nSpc>
                <a:spcPct val="100000"/>
              </a:lnSpc>
              <a:spcBef>
                <a:spcPts val="0"/>
              </a:spcBef>
              <a:spcAft>
                <a:spcPts val="1200"/>
              </a:spcAft>
              <a:buNone/>
              <a:defRPr/>
            </a:pPr>
            <a:r>
              <a:rPr lang="en-US" sz="2400" dirty="0" smtClean="0">
                <a:solidFill>
                  <a:schemeClr val="tx2"/>
                </a:solidFill>
              </a:rPr>
              <a:t>SLA Breached INC Tickets - L2 </a:t>
            </a:r>
            <a:r>
              <a:rPr lang="en-US" sz="2400" dirty="0">
                <a:solidFill>
                  <a:schemeClr val="tx2"/>
                </a:solidFill>
              </a:rPr>
              <a:t>Storage </a:t>
            </a:r>
            <a:r>
              <a:rPr lang="en-US" sz="2400" dirty="0" smtClean="0">
                <a:solidFill>
                  <a:schemeClr val="tx2"/>
                </a:solidFill>
              </a:rPr>
              <a:t>Operations </a:t>
            </a:r>
            <a:r>
              <a:rPr lang="en-US" sz="2400" dirty="0">
                <a:solidFill>
                  <a:schemeClr val="tx2"/>
                </a:solidFill>
              </a:rPr>
              <a:t>APAC</a:t>
            </a:r>
          </a:p>
          <a:p>
            <a:pPr marL="0" indent="0">
              <a:lnSpc>
                <a:spcPct val="100000"/>
              </a:lnSpc>
              <a:spcBef>
                <a:spcPts val="0"/>
              </a:spcBef>
              <a:spcAft>
                <a:spcPts val="1200"/>
              </a:spcAft>
              <a:buFontTx/>
              <a:buNone/>
              <a:defRPr/>
            </a:pPr>
            <a:r>
              <a:rPr lang="en-US" sz="1600" dirty="0">
                <a:solidFill>
                  <a:schemeClr val="tx2"/>
                </a:solidFill>
              </a:rPr>
              <a:t/>
            </a:r>
            <a:br>
              <a:rPr lang="en-US" sz="1600" dirty="0">
                <a:solidFill>
                  <a:schemeClr val="tx2"/>
                </a:solidFill>
              </a:rPr>
            </a:br>
            <a:endParaRPr lang="en-US" sz="800" dirty="0">
              <a:solidFill>
                <a:schemeClr val="tx2"/>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175097941"/>
              </p:ext>
            </p:extLst>
          </p:nvPr>
        </p:nvGraphicFramePr>
        <p:xfrm>
          <a:off x="375682" y="926475"/>
          <a:ext cx="2923510" cy="5615808"/>
        </p:xfrm>
        <a:graphic>
          <a:graphicData uri="http://schemas.openxmlformats.org/drawingml/2006/table">
            <a:tbl>
              <a:tblPr/>
              <a:tblGrid>
                <a:gridCol w="2306414"/>
                <a:gridCol w="617096"/>
              </a:tblGrid>
              <a:tr h="107053">
                <a:tc>
                  <a:txBody>
                    <a:bodyPr/>
                    <a:lstStyle/>
                    <a:p>
                      <a:pPr algn="l" fontAlgn="b"/>
                      <a:r>
                        <a:rPr lang="en-US" sz="700" b="0" i="0" u="none" strike="noStrike" dirty="0">
                          <a:solidFill>
                            <a:srgbClr val="FFFFFF"/>
                          </a:solidFill>
                          <a:effectLst/>
                          <a:latin typeface="Arial"/>
                        </a:rPr>
                        <a:t>SLA Breaches</a:t>
                      </a:r>
                    </a:p>
                  </a:txBody>
                  <a:tcPr marL="4135" marR="4135" marT="5512" marB="0" anchor="b">
                    <a:lnL>
                      <a:noFill/>
                    </a:lnL>
                    <a:lnR>
                      <a:noFill/>
                    </a:lnR>
                    <a:lnT>
                      <a:noFill/>
                    </a:lnT>
                    <a:lnB w="6350" cap="flat" cmpd="sng" algn="ctr">
                      <a:solidFill>
                        <a:srgbClr val="E4EDF5"/>
                      </a:solidFill>
                      <a:prstDash val="solid"/>
                      <a:round/>
                      <a:headEnd type="none" w="med" len="med"/>
                      <a:tailEnd type="none" w="med" len="med"/>
                    </a:lnB>
                    <a:solidFill>
                      <a:srgbClr val="417CB8"/>
                    </a:solidFill>
                  </a:tcPr>
                </a:tc>
                <a:tc>
                  <a:txBody>
                    <a:bodyPr/>
                    <a:lstStyle/>
                    <a:p>
                      <a:pPr algn="l" fontAlgn="b"/>
                      <a:r>
                        <a:rPr lang="en-US" sz="700" b="0" i="0" u="none" strike="noStrike" dirty="0">
                          <a:solidFill>
                            <a:srgbClr val="FFFFFF"/>
                          </a:solidFill>
                          <a:effectLst/>
                          <a:latin typeface="Arial"/>
                        </a:rPr>
                        <a:t>Tickets</a:t>
                      </a:r>
                    </a:p>
                  </a:txBody>
                  <a:tcPr marL="4135" marR="4135" marT="5512" marB="0" anchor="b">
                    <a:lnL>
                      <a:noFill/>
                    </a:lnL>
                    <a:lnR>
                      <a:noFill/>
                    </a:lnR>
                    <a:lnT>
                      <a:noFill/>
                    </a:lnT>
                    <a:lnB w="6350" cap="flat" cmpd="sng" algn="ctr">
                      <a:solidFill>
                        <a:srgbClr val="E4EDF5"/>
                      </a:solidFill>
                      <a:prstDash val="solid"/>
                      <a:round/>
                      <a:headEnd type="none" w="med" len="med"/>
                      <a:tailEnd type="none" w="med" len="med"/>
                    </a:lnB>
                    <a:solidFill>
                      <a:srgbClr val="417CB8"/>
                    </a:solidFill>
                  </a:tcPr>
                </a:tc>
              </a:tr>
              <a:tr h="107053">
                <a:tc>
                  <a:txBody>
                    <a:bodyPr/>
                    <a:lstStyle/>
                    <a:p>
                      <a:pPr algn="l" fontAlgn="b"/>
                      <a:r>
                        <a:rPr lang="en-US" sz="700" b="0" i="0" u="none" strike="noStrike" dirty="0">
                          <a:solidFill>
                            <a:srgbClr val="FFFFFF"/>
                          </a:solidFill>
                          <a:effectLst/>
                          <a:latin typeface="Arial"/>
                        </a:rPr>
                        <a:t>Christopher Espiritu</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07053">
                <a:tc>
                  <a:txBody>
                    <a:bodyPr/>
                    <a:lstStyle/>
                    <a:p>
                      <a:pPr algn="l" fontAlgn="b"/>
                      <a:r>
                        <a:rPr lang="en-US" sz="700" b="0" i="0" u="none" strike="noStrike" dirty="0">
                          <a:solidFill>
                            <a:srgbClr val="000000"/>
                          </a:solidFill>
                          <a:effectLst/>
                          <a:latin typeface="Arial"/>
                        </a:rPr>
                        <a:t>INC0013510968</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4 - Low</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(blank)</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5040">
                <a:tc>
                  <a:txBody>
                    <a:bodyPr/>
                    <a:lstStyle/>
                    <a:p>
                      <a:pPr algn="l" fontAlgn="b"/>
                      <a:r>
                        <a:rPr lang="en-US" sz="700" b="0" i="0" u="none" strike="noStrike" dirty="0">
                          <a:solidFill>
                            <a:srgbClr val="000000"/>
                          </a:solidFill>
                          <a:effectLst/>
                          <a:latin typeface="Arial"/>
                        </a:rPr>
                        <a:t>OTHER - NO FAULT FOUND/NO ACTION TAKEN</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FFFFFF"/>
                          </a:solidFill>
                          <a:effectLst/>
                          <a:latin typeface="Arial"/>
                        </a:rPr>
                        <a:t>Derrick Allan Lim</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21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07053">
                <a:tc>
                  <a:txBody>
                    <a:bodyPr/>
                    <a:lstStyle/>
                    <a:p>
                      <a:pPr algn="l" fontAlgn="b"/>
                      <a:r>
                        <a:rPr lang="en-US" sz="700" b="0" i="0" u="none" strike="noStrike" dirty="0">
                          <a:solidFill>
                            <a:srgbClr val="000000"/>
                          </a:solidFill>
                          <a:effectLst/>
                          <a:latin typeface="Arial"/>
                        </a:rPr>
                        <a:t>INC0013480916</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2 - High</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Change lead times</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HARDWARE - DISK REPLACED</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INC0013520073</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4 - Low</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(blank)</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5040">
                <a:tc>
                  <a:txBody>
                    <a:bodyPr/>
                    <a:lstStyle/>
                    <a:p>
                      <a:pPr algn="l" fontAlgn="b"/>
                      <a:r>
                        <a:rPr lang="en-US" sz="700" b="0" i="0" u="none" strike="noStrike" dirty="0">
                          <a:solidFill>
                            <a:srgbClr val="000000"/>
                          </a:solidFill>
                          <a:effectLst/>
                          <a:latin typeface="Arial"/>
                        </a:rPr>
                        <a:t>OTHER - NO FAULT FOUND/NO ACTION TAKEN</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INC0013525479</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4 - Low</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(blank)</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5040">
                <a:tc>
                  <a:txBody>
                    <a:bodyPr/>
                    <a:lstStyle/>
                    <a:p>
                      <a:pPr algn="l" fontAlgn="b"/>
                      <a:r>
                        <a:rPr lang="en-US" sz="700" b="0" i="0" u="none" strike="noStrike" dirty="0">
                          <a:solidFill>
                            <a:srgbClr val="000000"/>
                          </a:solidFill>
                          <a:effectLst/>
                          <a:latin typeface="Arial"/>
                        </a:rPr>
                        <a:t>OTHER - KNOWN ERROR OR LIMITATION</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INC0013557404</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4 - Low</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(blank)</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5040">
                <a:tc>
                  <a:txBody>
                    <a:bodyPr/>
                    <a:lstStyle/>
                    <a:p>
                      <a:pPr algn="l" fontAlgn="b"/>
                      <a:r>
                        <a:rPr lang="en-US" sz="700" b="0" i="0" u="none" strike="noStrike" dirty="0">
                          <a:solidFill>
                            <a:srgbClr val="000000"/>
                          </a:solidFill>
                          <a:effectLst/>
                          <a:latin typeface="Arial"/>
                        </a:rPr>
                        <a:t>OTHER - NO FAULT FOUND/NO ACTION TAKEN</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INC0013574717</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2 - High</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3rd Party failure</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HARDWARE - DISK REPLACED</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INC0013635068</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4 - Low</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(blank)</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5040">
                <a:tc>
                  <a:txBody>
                    <a:bodyPr/>
                    <a:lstStyle/>
                    <a:p>
                      <a:pPr algn="l" fontAlgn="b"/>
                      <a:r>
                        <a:rPr lang="en-US" sz="700" b="0" i="0" u="none" strike="noStrike" dirty="0">
                          <a:solidFill>
                            <a:srgbClr val="000000"/>
                          </a:solidFill>
                          <a:effectLst/>
                          <a:latin typeface="Arial"/>
                        </a:rPr>
                        <a:t>OTHER - KNOWN ERROR OR LIMITATION</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INC0013702183</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4 - Low</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(blank)</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5040">
                <a:tc>
                  <a:txBody>
                    <a:bodyPr/>
                    <a:lstStyle/>
                    <a:p>
                      <a:pPr algn="l" fontAlgn="b"/>
                      <a:r>
                        <a:rPr lang="en-US" sz="700" b="0" i="0" u="none" strike="noStrike" dirty="0">
                          <a:solidFill>
                            <a:srgbClr val="000000"/>
                          </a:solidFill>
                          <a:effectLst/>
                          <a:latin typeface="Arial"/>
                        </a:rPr>
                        <a:t>OTHER - KNOWN ERROR OR LIMITATION</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INC0013708181</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4 - Low</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(blank)</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5040">
                <a:tc>
                  <a:txBody>
                    <a:bodyPr/>
                    <a:lstStyle/>
                    <a:p>
                      <a:pPr algn="l" fontAlgn="b"/>
                      <a:r>
                        <a:rPr lang="en-US" sz="700" b="0" i="0" u="none" strike="noStrike" dirty="0">
                          <a:solidFill>
                            <a:srgbClr val="000000"/>
                          </a:solidFill>
                          <a:effectLst/>
                          <a:latin typeface="Arial"/>
                        </a:rPr>
                        <a:t>OTHER - KNOWN ERROR OR LIMITATION</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INC0013711614</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4 - Low</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(blank)</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5040">
                <a:tc>
                  <a:txBody>
                    <a:bodyPr/>
                    <a:lstStyle/>
                    <a:p>
                      <a:pPr algn="l" fontAlgn="b"/>
                      <a:r>
                        <a:rPr lang="en-US" sz="700" b="0" i="0" u="none" strike="noStrike" dirty="0">
                          <a:solidFill>
                            <a:srgbClr val="000000"/>
                          </a:solidFill>
                          <a:effectLst/>
                          <a:latin typeface="Arial"/>
                        </a:rPr>
                        <a:t>OTHER - KNOWN ERROR OR LIMITATION</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INC0013711645</a:t>
                      </a:r>
                    </a:p>
                  </a:txBody>
                  <a:tcPr marL="49610"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4 - Low</a:t>
                      </a:r>
                    </a:p>
                  </a:txBody>
                  <a:tcPr marL="9922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7053">
                <a:tc>
                  <a:txBody>
                    <a:bodyPr/>
                    <a:lstStyle/>
                    <a:p>
                      <a:pPr algn="l" fontAlgn="b"/>
                      <a:r>
                        <a:rPr lang="en-US" sz="700" b="0" i="0" u="none" strike="noStrike" dirty="0">
                          <a:solidFill>
                            <a:srgbClr val="000000"/>
                          </a:solidFill>
                          <a:effectLst/>
                          <a:latin typeface="Arial"/>
                        </a:rPr>
                        <a:t>(blank)</a:t>
                      </a:r>
                    </a:p>
                  </a:txBody>
                  <a:tcPr marL="14883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7053">
                <a:tc>
                  <a:txBody>
                    <a:bodyPr/>
                    <a:lstStyle/>
                    <a:p>
                      <a:pPr algn="l" fontAlgn="b"/>
                      <a:r>
                        <a:rPr lang="en-US" sz="700" b="0" i="0" u="none" strike="noStrike" dirty="0">
                          <a:solidFill>
                            <a:srgbClr val="000000"/>
                          </a:solidFill>
                          <a:effectLst/>
                          <a:latin typeface="Arial"/>
                        </a:rPr>
                        <a:t>OTHER - KNOWN ERROR OR LIMITATION</a:t>
                      </a:r>
                    </a:p>
                  </a:txBody>
                  <a:tcPr marL="198441"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135" marR="4135" marT="551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803642646"/>
              </p:ext>
            </p:extLst>
          </p:nvPr>
        </p:nvGraphicFramePr>
        <p:xfrm>
          <a:off x="3375116" y="926475"/>
          <a:ext cx="2908726" cy="5601941"/>
        </p:xfrm>
        <a:graphic>
          <a:graphicData uri="http://schemas.openxmlformats.org/drawingml/2006/table">
            <a:tbl>
              <a:tblPr/>
              <a:tblGrid>
                <a:gridCol w="2294751"/>
                <a:gridCol w="613975"/>
              </a:tblGrid>
              <a:tr h="105697">
                <a:tc>
                  <a:txBody>
                    <a:bodyPr/>
                    <a:lstStyle/>
                    <a:p>
                      <a:pPr algn="l" fontAlgn="b"/>
                      <a:r>
                        <a:rPr lang="en-US" sz="600" b="0" i="0" u="none" strike="noStrike" dirty="0">
                          <a:solidFill>
                            <a:srgbClr val="000000"/>
                          </a:solidFill>
                          <a:effectLst/>
                          <a:latin typeface="Arial"/>
                        </a:rPr>
                        <a:t>INC0013711651</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(blank)</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OTHER - KNOWN ERROR OR LIMITATION</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INC0013833675</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(blank)</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OTHER - KNOWN ERROR OR LIMITATION</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INC0013892312</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Additional time required to determine re</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HARDWARE - CAPACITY ISSUE CORRECTED</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INC0013902785</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No SLA required</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NETWORK - OUTAGE</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INC0013930955</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Additional time required to determine re</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HARDWARE - CAPACITY ISSUE CORRECTED</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INC0013997820</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3 - Medium</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No SLA required</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HARDWARE - FAILOVER ACTIVATED</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INC0014000513</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3 - Medium</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Change lead times</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HARDWARE - DISK REPLACED</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INC0014129425</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(blank)</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SOFTWARE - BATCH JOB CORRECTED/RESTARTED</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INC0014146150</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Change lead times</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HARDWARE - CAPACITY ISSUE CORRECTED</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INC0014161500</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Change lead times</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HARDWARE - DISK REPLACED</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INC0014198635</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Resources not available</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SOFTWARE - BATCH JOB CORRECTED/RESTARTED</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FFFFFF"/>
                          </a:solidFill>
                          <a:effectLst/>
                          <a:latin typeface="Arial"/>
                        </a:rPr>
                        <a:t>Francisco Ordonio, Jr</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600" b="0" i="0" u="none" strike="noStrike" dirty="0">
                          <a:solidFill>
                            <a:srgbClr val="FFFFFF"/>
                          </a:solidFill>
                          <a:effectLst/>
                          <a:latin typeface="Arial"/>
                        </a:rPr>
                        <a:t>8</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05697">
                <a:tc>
                  <a:txBody>
                    <a:bodyPr/>
                    <a:lstStyle/>
                    <a:p>
                      <a:pPr algn="l" fontAlgn="b"/>
                      <a:r>
                        <a:rPr lang="en-US" sz="600" b="0" i="0" u="none" strike="noStrike" dirty="0">
                          <a:solidFill>
                            <a:srgbClr val="000000"/>
                          </a:solidFill>
                          <a:effectLst/>
                          <a:latin typeface="Arial"/>
                        </a:rPr>
                        <a:t>INC0013277653</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Change lead times</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OTHER - NO FAULT FOUND/NO ACTION TAKEN</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INC0013282282</a:t>
                      </a:r>
                    </a:p>
                  </a:txBody>
                  <a:tcPr marL="44003"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4 - Low</a:t>
                      </a:r>
                    </a:p>
                  </a:txBody>
                  <a:tcPr marL="88006"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5697">
                <a:tc>
                  <a:txBody>
                    <a:bodyPr/>
                    <a:lstStyle/>
                    <a:p>
                      <a:pPr algn="l" fontAlgn="b"/>
                      <a:r>
                        <a:rPr lang="en-US" sz="600" b="0" i="0" u="none" strike="noStrike" dirty="0">
                          <a:solidFill>
                            <a:srgbClr val="000000"/>
                          </a:solidFill>
                          <a:effectLst/>
                          <a:latin typeface="Arial"/>
                        </a:rPr>
                        <a:t>Change lead times</a:t>
                      </a:r>
                    </a:p>
                  </a:txBody>
                  <a:tcPr marL="132009"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5697">
                <a:tc>
                  <a:txBody>
                    <a:bodyPr/>
                    <a:lstStyle/>
                    <a:p>
                      <a:pPr algn="l" fontAlgn="b"/>
                      <a:r>
                        <a:rPr lang="en-US" sz="600" b="0" i="0" u="none" strike="noStrike" dirty="0">
                          <a:solidFill>
                            <a:srgbClr val="000000"/>
                          </a:solidFill>
                          <a:effectLst/>
                          <a:latin typeface="Arial"/>
                        </a:rPr>
                        <a:t>OTHER - KNOWN ERROR OR LIMITATION</a:t>
                      </a:r>
                    </a:p>
                  </a:txBody>
                  <a:tcPr marL="176012"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600" b="0" i="0" u="none" strike="noStrike" dirty="0">
                          <a:solidFill>
                            <a:srgbClr val="000000"/>
                          </a:solidFill>
                          <a:effectLst/>
                          <a:latin typeface="Arial"/>
                        </a:rPr>
                        <a:t>1</a:t>
                      </a:r>
                    </a:p>
                  </a:txBody>
                  <a:tcPr marL="3668" marR="3668"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813505460"/>
              </p:ext>
            </p:extLst>
          </p:nvPr>
        </p:nvGraphicFramePr>
        <p:xfrm>
          <a:off x="6379534" y="926476"/>
          <a:ext cx="2668773" cy="5589453"/>
        </p:xfrm>
        <a:graphic>
          <a:graphicData uri="http://schemas.openxmlformats.org/drawingml/2006/table">
            <a:tbl>
              <a:tblPr/>
              <a:tblGrid>
                <a:gridCol w="2390647"/>
                <a:gridCol w="278126"/>
              </a:tblGrid>
              <a:tr h="102306">
                <a:tc>
                  <a:txBody>
                    <a:bodyPr/>
                    <a:lstStyle/>
                    <a:p>
                      <a:pPr algn="l" fontAlgn="b"/>
                      <a:r>
                        <a:rPr lang="en-US" sz="700" b="0" i="0" u="none" strike="noStrike" dirty="0">
                          <a:solidFill>
                            <a:srgbClr val="000000"/>
                          </a:solidFill>
                          <a:effectLst/>
                          <a:latin typeface="Arial"/>
                        </a:rPr>
                        <a:t>INC0013389690</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4 - Low</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Change lead times</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9315">
                <a:tc>
                  <a:txBody>
                    <a:bodyPr/>
                    <a:lstStyle/>
                    <a:p>
                      <a:pPr algn="l" fontAlgn="b"/>
                      <a:r>
                        <a:rPr lang="en-US" sz="700" b="0" i="0" u="none" strike="noStrike" dirty="0">
                          <a:solidFill>
                            <a:srgbClr val="000000"/>
                          </a:solidFill>
                          <a:effectLst/>
                          <a:latin typeface="Arial"/>
                        </a:rPr>
                        <a:t>OTHER - NO FAULT FOUND/NO ACTION TAKEN</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INC0013498081</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4 - Low</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Change lead times</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9315">
                <a:tc>
                  <a:txBody>
                    <a:bodyPr/>
                    <a:lstStyle/>
                    <a:p>
                      <a:pPr algn="l" fontAlgn="b"/>
                      <a:r>
                        <a:rPr lang="en-US" sz="700" b="0" i="0" u="none" strike="noStrike" dirty="0">
                          <a:solidFill>
                            <a:srgbClr val="000000"/>
                          </a:solidFill>
                          <a:effectLst/>
                          <a:latin typeface="Arial"/>
                        </a:rPr>
                        <a:t>HARDWARE - CAPACITY ISSUE CORRECTED</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INC0013505118</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4 - Low</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Change lead times</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9315">
                <a:tc>
                  <a:txBody>
                    <a:bodyPr/>
                    <a:lstStyle/>
                    <a:p>
                      <a:pPr algn="l" fontAlgn="b"/>
                      <a:r>
                        <a:rPr lang="en-US" sz="700" b="0" i="0" u="none" strike="noStrike" dirty="0">
                          <a:solidFill>
                            <a:srgbClr val="000000"/>
                          </a:solidFill>
                          <a:effectLst/>
                          <a:latin typeface="Arial"/>
                        </a:rPr>
                        <a:t>OTHER - NO FAULT FOUND/NO ACTION TAKEN</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INC0013659384</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4 - Low</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(blank)</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9315">
                <a:tc>
                  <a:txBody>
                    <a:bodyPr/>
                    <a:lstStyle/>
                    <a:p>
                      <a:pPr algn="l" fontAlgn="b"/>
                      <a:r>
                        <a:rPr lang="en-US" sz="700" b="0" i="0" u="none" strike="noStrike" dirty="0">
                          <a:solidFill>
                            <a:srgbClr val="000000"/>
                          </a:solidFill>
                          <a:effectLst/>
                          <a:latin typeface="Arial"/>
                        </a:rPr>
                        <a:t>OTHER - NO FAULT FOUND/NO ACTION TAKEN</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INC0013789895</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4 - Low</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Change lead times</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9315">
                <a:tc>
                  <a:txBody>
                    <a:bodyPr/>
                    <a:lstStyle/>
                    <a:p>
                      <a:pPr algn="l" fontAlgn="b"/>
                      <a:r>
                        <a:rPr lang="en-US" sz="700" b="0" i="0" u="none" strike="noStrike" dirty="0">
                          <a:solidFill>
                            <a:srgbClr val="000000"/>
                          </a:solidFill>
                          <a:effectLst/>
                          <a:latin typeface="Arial"/>
                        </a:rPr>
                        <a:t>OTHER - KNOWN ERROR OR LIMITATION</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INC0014101054</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4 - Low</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Change lead times</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9315">
                <a:tc>
                  <a:txBody>
                    <a:bodyPr/>
                    <a:lstStyle/>
                    <a:p>
                      <a:pPr algn="l" fontAlgn="b"/>
                      <a:r>
                        <a:rPr lang="en-US" sz="700" b="0" i="0" u="none" strike="noStrike" dirty="0">
                          <a:solidFill>
                            <a:srgbClr val="000000"/>
                          </a:solidFill>
                          <a:effectLst/>
                          <a:latin typeface="Arial"/>
                        </a:rPr>
                        <a:t>HARDWARE - CAPACITY ISSUE CORRECTED</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FFFFFF"/>
                          </a:solidFill>
                          <a:effectLst/>
                          <a:latin typeface="Arial"/>
                        </a:rPr>
                        <a:t>Jerson Mata</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2</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02306">
                <a:tc>
                  <a:txBody>
                    <a:bodyPr/>
                    <a:lstStyle/>
                    <a:p>
                      <a:pPr algn="l" fontAlgn="b"/>
                      <a:r>
                        <a:rPr lang="en-US" sz="700" b="0" i="0" u="none" strike="noStrike" dirty="0">
                          <a:solidFill>
                            <a:srgbClr val="000000"/>
                          </a:solidFill>
                          <a:effectLst/>
                          <a:latin typeface="Arial"/>
                        </a:rPr>
                        <a:t>INC0013508501</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4 - Low</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Resources not available</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9315">
                <a:tc>
                  <a:txBody>
                    <a:bodyPr/>
                    <a:lstStyle/>
                    <a:p>
                      <a:pPr algn="l" fontAlgn="b"/>
                      <a:r>
                        <a:rPr lang="en-US" sz="700" b="0" i="0" u="none" strike="noStrike" dirty="0">
                          <a:solidFill>
                            <a:srgbClr val="000000"/>
                          </a:solidFill>
                          <a:effectLst/>
                          <a:latin typeface="Arial"/>
                        </a:rPr>
                        <a:t>OTHER - KNOWN ERROR OR LIMITATION</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INC0013508701</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4 - Low</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Resources not available</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9315">
                <a:tc>
                  <a:txBody>
                    <a:bodyPr/>
                    <a:lstStyle/>
                    <a:p>
                      <a:pPr algn="l" fontAlgn="b"/>
                      <a:r>
                        <a:rPr lang="en-US" sz="700" b="0" i="0" u="none" strike="noStrike" dirty="0">
                          <a:solidFill>
                            <a:srgbClr val="000000"/>
                          </a:solidFill>
                          <a:effectLst/>
                          <a:latin typeface="Arial"/>
                        </a:rPr>
                        <a:t>OTHER - NO FAULT FOUND/NO ACTION TAKEN</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FFFFFF"/>
                          </a:solidFill>
                          <a:effectLst/>
                          <a:latin typeface="Arial"/>
                        </a:rPr>
                        <a:t>Jimmy Fuentes</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r" fontAlgn="b"/>
                      <a:r>
                        <a:rPr lang="en-US" sz="700" b="0" i="0" u="none" strike="noStrike" dirty="0">
                          <a:solidFill>
                            <a:srgbClr val="FFFFFF"/>
                          </a:solidFill>
                          <a:effectLst/>
                          <a:latin typeface="Arial"/>
                        </a:rPr>
                        <a:t>4</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02306">
                <a:tc>
                  <a:txBody>
                    <a:bodyPr/>
                    <a:lstStyle/>
                    <a:p>
                      <a:pPr algn="l" fontAlgn="b"/>
                      <a:r>
                        <a:rPr lang="en-US" sz="700" b="0" i="0" u="none" strike="noStrike" dirty="0">
                          <a:solidFill>
                            <a:srgbClr val="000000"/>
                          </a:solidFill>
                          <a:effectLst/>
                          <a:latin typeface="Arial"/>
                        </a:rPr>
                        <a:t>INC0013418034</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2 - High</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Change lead times</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HARDWARE - DISK REPLACED</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INC0013418125</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2 - High</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Change lead times</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HARDWARE - DISK REPLACED</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INC0013623604</a:t>
                      </a:r>
                    </a:p>
                  </a:txBody>
                  <a:tcPr marL="5070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2306">
                <a:tc>
                  <a:txBody>
                    <a:bodyPr/>
                    <a:lstStyle/>
                    <a:p>
                      <a:pPr algn="l" fontAlgn="b"/>
                      <a:r>
                        <a:rPr lang="en-US" sz="700" b="0" i="0" u="none" strike="noStrike" dirty="0">
                          <a:solidFill>
                            <a:srgbClr val="000000"/>
                          </a:solidFill>
                          <a:effectLst/>
                          <a:latin typeface="Arial"/>
                        </a:rPr>
                        <a:t>4 - Low</a:t>
                      </a:r>
                    </a:p>
                  </a:txBody>
                  <a:tcPr marL="101407"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2306">
                <a:tc>
                  <a:txBody>
                    <a:bodyPr/>
                    <a:lstStyle/>
                    <a:p>
                      <a:pPr algn="l" fontAlgn="b"/>
                      <a:r>
                        <a:rPr lang="en-US" sz="700" b="0" i="0" u="none" strike="noStrike" dirty="0">
                          <a:solidFill>
                            <a:srgbClr val="000000"/>
                          </a:solidFill>
                          <a:effectLst/>
                          <a:latin typeface="Arial"/>
                        </a:rPr>
                        <a:t>(blank)</a:t>
                      </a:r>
                    </a:p>
                  </a:txBody>
                  <a:tcPr marL="152109"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59315">
                <a:tc>
                  <a:txBody>
                    <a:bodyPr/>
                    <a:lstStyle/>
                    <a:p>
                      <a:pPr algn="l" fontAlgn="b"/>
                      <a:r>
                        <a:rPr lang="en-US" sz="700" b="0" i="0" u="none" strike="noStrike" dirty="0">
                          <a:solidFill>
                            <a:srgbClr val="000000"/>
                          </a:solidFill>
                          <a:effectLst/>
                          <a:latin typeface="Arial"/>
                        </a:rPr>
                        <a:t>OTHER - NO FAULT FOUND/NO ACTION TAKEN</a:t>
                      </a:r>
                    </a:p>
                  </a:txBody>
                  <a:tcPr marL="202813"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r" fontAlgn="b"/>
                      <a:r>
                        <a:rPr lang="en-US" sz="700" b="0" i="0" u="none" strike="noStrike" dirty="0">
                          <a:solidFill>
                            <a:srgbClr val="000000"/>
                          </a:solidFill>
                          <a:effectLst/>
                          <a:latin typeface="Arial"/>
                        </a:rPr>
                        <a:t>1</a:t>
                      </a:r>
                    </a:p>
                  </a:txBody>
                  <a:tcPr marL="4226" marR="4226" marT="5634"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88220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07341570"/>
              </p:ext>
            </p:extLst>
          </p:nvPr>
        </p:nvGraphicFramePr>
        <p:xfrm>
          <a:off x="141765" y="900923"/>
          <a:ext cx="3101165" cy="5707828"/>
        </p:xfrm>
        <a:graphic>
          <a:graphicData uri="http://schemas.openxmlformats.org/drawingml/2006/table">
            <a:tbl>
              <a:tblPr/>
              <a:tblGrid>
                <a:gridCol w="2656274"/>
                <a:gridCol w="444891"/>
              </a:tblGrid>
              <a:tr h="106863">
                <a:tc>
                  <a:txBody>
                    <a:bodyPr/>
                    <a:lstStyle/>
                    <a:p>
                      <a:pPr algn="l" fontAlgn="b"/>
                      <a:r>
                        <a:rPr lang="en-US" sz="700" b="0" i="0" u="none" strike="noStrike" dirty="0">
                          <a:solidFill>
                            <a:srgbClr val="000000"/>
                          </a:solidFill>
                          <a:effectLst/>
                          <a:latin typeface="Arial"/>
                        </a:rPr>
                        <a:t>INC0013709675</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4 - Low</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(blank)</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40544">
                <a:tc>
                  <a:txBody>
                    <a:bodyPr/>
                    <a:lstStyle/>
                    <a:p>
                      <a:pPr algn="l" fontAlgn="b"/>
                      <a:r>
                        <a:rPr lang="en-US" sz="700" b="0" i="0" u="none" strike="noStrike" dirty="0">
                          <a:solidFill>
                            <a:srgbClr val="000000"/>
                          </a:solidFill>
                          <a:effectLst/>
                          <a:latin typeface="Arial"/>
                        </a:rPr>
                        <a:t>OTHER - NO FAULT FOUND/NO ACTION TAKEN</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FFFFFF"/>
                          </a:solidFill>
                          <a:effectLst/>
                          <a:latin typeface="Arial"/>
                        </a:rPr>
                        <a:t>Mark Pal</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4</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06863">
                <a:tc>
                  <a:txBody>
                    <a:bodyPr/>
                    <a:lstStyle/>
                    <a:p>
                      <a:pPr algn="l" fontAlgn="b"/>
                      <a:r>
                        <a:rPr lang="en-US" sz="700" b="0" i="0" u="none" strike="noStrike" dirty="0">
                          <a:solidFill>
                            <a:srgbClr val="000000"/>
                          </a:solidFill>
                          <a:effectLst/>
                          <a:latin typeface="Arial"/>
                        </a:rPr>
                        <a:t>INC0013442019</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2 - High</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Change lead times</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HARDWARE - DISK REPLACED</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INC0013509442</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4 - Low</a:t>
                      </a:r>
                      <a:endParaRPr lang="en-US" sz="600" b="0" i="0" u="none" strike="noStrike" dirty="0">
                        <a:solidFill>
                          <a:srgbClr val="000000"/>
                        </a:solidFill>
                        <a:effectLst/>
                        <a:latin typeface="Arial"/>
                      </a:endParaRP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Change lead times</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40544">
                <a:tc>
                  <a:txBody>
                    <a:bodyPr/>
                    <a:lstStyle/>
                    <a:p>
                      <a:pPr algn="l" fontAlgn="b"/>
                      <a:r>
                        <a:rPr lang="en-US" sz="700" b="0" i="0" u="none" strike="noStrike" dirty="0">
                          <a:solidFill>
                            <a:srgbClr val="000000"/>
                          </a:solidFill>
                          <a:effectLst/>
                          <a:latin typeface="Arial"/>
                        </a:rPr>
                        <a:t>OTHER - NO FAULT FOUND/NO ACTION TAKEN</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INC0013511057</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4 - Low</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Change lead times</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40544">
                <a:tc>
                  <a:txBody>
                    <a:bodyPr/>
                    <a:lstStyle/>
                    <a:p>
                      <a:pPr algn="l" fontAlgn="b"/>
                      <a:r>
                        <a:rPr lang="en-US" sz="700" b="0" i="0" u="none" strike="noStrike" dirty="0">
                          <a:solidFill>
                            <a:srgbClr val="000000"/>
                          </a:solidFill>
                          <a:effectLst/>
                          <a:latin typeface="Arial"/>
                        </a:rPr>
                        <a:t>OTHER - NO FAULT FOUND/NO ACTION TAKEN</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INC0014055132</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4 - Low</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No SLA required</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40544">
                <a:tc>
                  <a:txBody>
                    <a:bodyPr/>
                    <a:lstStyle/>
                    <a:p>
                      <a:pPr algn="l" fontAlgn="b"/>
                      <a:r>
                        <a:rPr lang="en-US" sz="700" b="0" i="0" u="none" strike="noStrike" dirty="0">
                          <a:solidFill>
                            <a:srgbClr val="000000"/>
                          </a:solidFill>
                          <a:effectLst/>
                          <a:latin typeface="Arial"/>
                        </a:rPr>
                        <a:t>OTHER - NO FAULT FOUND/NO ACTION TAKEN</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FFFFFF"/>
                          </a:solidFill>
                          <a:effectLst/>
                          <a:latin typeface="Arial"/>
                        </a:rPr>
                        <a:t>Marlon Tesorero</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8</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06863">
                <a:tc>
                  <a:txBody>
                    <a:bodyPr/>
                    <a:lstStyle/>
                    <a:p>
                      <a:pPr algn="l" fontAlgn="b"/>
                      <a:r>
                        <a:rPr lang="en-US" sz="700" b="0" i="0" u="none" strike="noStrike" dirty="0">
                          <a:solidFill>
                            <a:srgbClr val="000000"/>
                          </a:solidFill>
                          <a:effectLst/>
                          <a:latin typeface="Arial"/>
                        </a:rPr>
                        <a:t>INC0013453078</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2 - High</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Change lead times</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HARDWARE - DISK REPLACED</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INC0013473230</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2 - High</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Change lead times</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HARDWARE - DISK REPLACED</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INC0013785535</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2 - High</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No SLA required</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HARDWARE - DISK REPLACED</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INC0013804242</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2 - High</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Change lead times</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HARDWARE - DISK REPLACED</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INC0013807659</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2 - High</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Change lead times</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HARDWARE - DISK REPLACED</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INC0013854511</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2 - High</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Change lead times</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HARDWARE - DISK REPLACED</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INC0013890707</a:t>
                      </a:r>
                    </a:p>
                  </a:txBody>
                  <a:tcPr marL="4664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4 - Low</a:t>
                      </a:r>
                    </a:p>
                  </a:txBody>
                  <a:tcPr marL="93289"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06863">
                <a:tc>
                  <a:txBody>
                    <a:bodyPr/>
                    <a:lstStyle/>
                    <a:p>
                      <a:pPr algn="l" fontAlgn="b"/>
                      <a:r>
                        <a:rPr lang="en-US" sz="700" b="0" i="0" u="none" strike="noStrike" dirty="0">
                          <a:solidFill>
                            <a:srgbClr val="000000"/>
                          </a:solidFill>
                          <a:effectLst/>
                          <a:latin typeface="Arial"/>
                        </a:rPr>
                        <a:t>No SLA required</a:t>
                      </a:r>
                    </a:p>
                  </a:txBody>
                  <a:tcPr marL="139934"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06863">
                <a:tc>
                  <a:txBody>
                    <a:bodyPr/>
                    <a:lstStyle/>
                    <a:p>
                      <a:pPr algn="l" fontAlgn="b"/>
                      <a:r>
                        <a:rPr lang="en-US" sz="700" b="0" i="0" u="none" strike="noStrike" dirty="0">
                          <a:solidFill>
                            <a:srgbClr val="000000"/>
                          </a:solidFill>
                          <a:effectLst/>
                          <a:latin typeface="Arial"/>
                        </a:rPr>
                        <a:t>OTHER - WORK-AROUND IMPLEMENTED</a:t>
                      </a:r>
                    </a:p>
                  </a:txBody>
                  <a:tcPr marL="186578"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887" marR="3887" marT="5182"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654932505"/>
              </p:ext>
            </p:extLst>
          </p:nvPr>
        </p:nvGraphicFramePr>
        <p:xfrm>
          <a:off x="3291584" y="910154"/>
          <a:ext cx="2779607" cy="5913104"/>
        </p:xfrm>
        <a:graphic>
          <a:graphicData uri="http://schemas.openxmlformats.org/drawingml/2006/table">
            <a:tbl>
              <a:tblPr/>
              <a:tblGrid>
                <a:gridCol w="2396835"/>
                <a:gridCol w="382772"/>
              </a:tblGrid>
              <a:tr h="99906">
                <a:tc>
                  <a:txBody>
                    <a:bodyPr/>
                    <a:lstStyle/>
                    <a:p>
                      <a:pPr algn="l" fontAlgn="b"/>
                      <a:r>
                        <a:rPr lang="en-US" sz="700" b="0" i="0" u="none" strike="noStrike" dirty="0">
                          <a:solidFill>
                            <a:srgbClr val="000000"/>
                          </a:solidFill>
                          <a:effectLst/>
                          <a:latin typeface="Arial"/>
                        </a:rPr>
                        <a:t>INC0013890735</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2 - High</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Change lead times</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HARDWARE - DISK REPLACED</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FFFFFF"/>
                          </a:solidFill>
                          <a:effectLst/>
                          <a:latin typeface="Arial"/>
                        </a:rPr>
                        <a:t>Michael Acal</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18</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99906">
                <a:tc>
                  <a:txBody>
                    <a:bodyPr/>
                    <a:lstStyle/>
                    <a:p>
                      <a:pPr algn="l" fontAlgn="b"/>
                      <a:r>
                        <a:rPr lang="en-US" sz="700" b="0" i="0" u="none" strike="noStrike" dirty="0">
                          <a:solidFill>
                            <a:srgbClr val="000000"/>
                          </a:solidFill>
                          <a:effectLst/>
                          <a:latin typeface="Arial"/>
                        </a:rPr>
                        <a:t>INC0013261196</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INC0013261236</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INC0013261237</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INC0013261251</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INC0013261294</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INC0013261300</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INC0013261345</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INC0013261403</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INC0013261404</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INC0013261405</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INC0013261407</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INC0013280273</a:t>
                      </a:r>
                    </a:p>
                  </a:txBody>
                  <a:tcPr marL="43987"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4 - Low</a:t>
                      </a:r>
                    </a:p>
                  </a:txBody>
                  <a:tcPr marL="87975"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99906">
                <a:tc>
                  <a:txBody>
                    <a:bodyPr/>
                    <a:lstStyle/>
                    <a:p>
                      <a:pPr algn="l" fontAlgn="b"/>
                      <a:r>
                        <a:rPr lang="en-US" sz="700" b="0" i="0" u="none" strike="noStrike" dirty="0">
                          <a:solidFill>
                            <a:srgbClr val="000000"/>
                          </a:solidFill>
                          <a:effectLst/>
                          <a:latin typeface="Arial"/>
                        </a:rPr>
                        <a:t>(blank)</a:t>
                      </a:r>
                    </a:p>
                  </a:txBody>
                  <a:tcPr marL="131962"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99906">
                <a:tc>
                  <a:txBody>
                    <a:bodyPr/>
                    <a:lstStyle/>
                    <a:p>
                      <a:pPr algn="l" fontAlgn="b"/>
                      <a:r>
                        <a:rPr lang="en-US" sz="700" b="0" i="0" u="none" strike="noStrike" dirty="0">
                          <a:solidFill>
                            <a:srgbClr val="000000"/>
                          </a:solidFill>
                          <a:effectLst/>
                          <a:latin typeface="Arial"/>
                        </a:rPr>
                        <a:t>OTHER - NO FAULT FOUND/NO ACTION TAKEN</a:t>
                      </a:r>
                    </a:p>
                  </a:txBody>
                  <a:tcPr marL="175949"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666" marR="3666" marT="48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799951626"/>
              </p:ext>
            </p:extLst>
          </p:nvPr>
        </p:nvGraphicFramePr>
        <p:xfrm>
          <a:off x="6156250" y="900923"/>
          <a:ext cx="2764465" cy="5629434"/>
        </p:xfrm>
        <a:graphic>
          <a:graphicData uri="http://schemas.openxmlformats.org/drawingml/2006/table">
            <a:tbl>
              <a:tblPr/>
              <a:tblGrid>
                <a:gridCol w="2246013"/>
                <a:gridCol w="518452"/>
              </a:tblGrid>
              <a:tr h="122379">
                <a:tc>
                  <a:txBody>
                    <a:bodyPr/>
                    <a:lstStyle/>
                    <a:p>
                      <a:pPr algn="l" fontAlgn="b"/>
                      <a:r>
                        <a:rPr lang="en-US" sz="700" b="0" i="0" u="none" strike="noStrike" dirty="0" smtClean="0">
                          <a:solidFill>
                            <a:srgbClr val="000000"/>
                          </a:solidFill>
                          <a:effectLst/>
                          <a:latin typeface="Arial"/>
                        </a:rPr>
                        <a:t>INC0013393030</a:t>
                      </a:r>
                      <a:endParaRPr lang="en-US" sz="700" b="0" i="0" u="none" strike="noStrike" dirty="0">
                        <a:solidFill>
                          <a:srgbClr val="000000"/>
                        </a:solidFill>
                        <a:effectLst/>
                        <a:latin typeface="Arial"/>
                      </a:endParaRP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4 - Low</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(blank)</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OTHER - NO FAULT FOUND/NO ACTION TAKEN</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INC0013408585</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4 - Low</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(blank)</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OTHER - NO FAULT FOUND/NO ACTION TAKEN</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INC0013494878</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4 - Low</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(blank)</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OTHER - NO FAULT FOUND/NO ACTION TAKEN</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INC0013502106</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4 - Low</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(blank)</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OTHER - NO FAULT FOUND/NO ACTION TAKEN</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INC0013502107</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4 - Low</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(blank)</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OTHER - NO FAULT FOUND/NO ACTION TAKEN</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INC0013502108</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4 - Low</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(blank)</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OTHER - NO FAULT FOUND/NO ACTION TAKEN</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FFFFFF"/>
                          </a:solidFill>
                          <a:effectLst/>
                          <a:latin typeface="Arial"/>
                        </a:rPr>
                        <a:t>Michelle Lu</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4</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22379">
                <a:tc>
                  <a:txBody>
                    <a:bodyPr/>
                    <a:lstStyle/>
                    <a:p>
                      <a:pPr algn="l" fontAlgn="b"/>
                      <a:r>
                        <a:rPr lang="en-US" sz="700" b="0" i="0" u="none" strike="noStrike" dirty="0">
                          <a:solidFill>
                            <a:srgbClr val="000000"/>
                          </a:solidFill>
                          <a:effectLst/>
                          <a:latin typeface="Arial"/>
                        </a:rPr>
                        <a:t>INC0013426541</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4 - Low</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(blank)</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OTHER - NO FAULT FOUND/NO ACTION TAKEN</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INC0013426543</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4 - Low</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(blank)</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OTHER - NO FAULT FOUND/NO ACTION TAKEN</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INC0013978771</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2 - High</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No SLA required</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HARDWARE - DISK REPLACED</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INC0014358122</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2 - High</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No SLA required</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HARDWARE - DISK REPLACED</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FFFFFF"/>
                          </a:solidFill>
                          <a:effectLst/>
                          <a:latin typeface="Arial"/>
                        </a:rPr>
                        <a:t>Paulo Cometa</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22379">
                <a:tc>
                  <a:txBody>
                    <a:bodyPr/>
                    <a:lstStyle/>
                    <a:p>
                      <a:pPr algn="l" fontAlgn="b"/>
                      <a:r>
                        <a:rPr lang="en-US" sz="700" b="0" i="0" u="none" strike="noStrike" dirty="0">
                          <a:solidFill>
                            <a:srgbClr val="000000"/>
                          </a:solidFill>
                          <a:effectLst/>
                          <a:latin typeface="Arial"/>
                        </a:rPr>
                        <a:t>INC0013948706</a:t>
                      </a:r>
                    </a:p>
                  </a:txBody>
                  <a:tcPr marL="50697"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4 - Low</a:t>
                      </a:r>
                    </a:p>
                  </a:txBody>
                  <a:tcPr marL="101395"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2379">
                <a:tc>
                  <a:txBody>
                    <a:bodyPr/>
                    <a:lstStyle/>
                    <a:p>
                      <a:pPr algn="l" fontAlgn="b"/>
                      <a:r>
                        <a:rPr lang="en-US" sz="700" b="0" i="0" u="none" strike="noStrike" dirty="0">
                          <a:solidFill>
                            <a:srgbClr val="000000"/>
                          </a:solidFill>
                          <a:effectLst/>
                          <a:latin typeface="Arial"/>
                        </a:rPr>
                        <a:t>Change lead times</a:t>
                      </a:r>
                    </a:p>
                  </a:txBody>
                  <a:tcPr marL="152093"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2379">
                <a:tc>
                  <a:txBody>
                    <a:bodyPr/>
                    <a:lstStyle/>
                    <a:p>
                      <a:pPr algn="l" fontAlgn="b"/>
                      <a:r>
                        <a:rPr lang="en-US" sz="700" b="0" i="0" u="none" strike="noStrike" dirty="0">
                          <a:solidFill>
                            <a:srgbClr val="000000"/>
                          </a:solidFill>
                          <a:effectLst/>
                          <a:latin typeface="Arial"/>
                        </a:rPr>
                        <a:t>HARDWARE - DISK REPLACED</a:t>
                      </a:r>
                    </a:p>
                  </a:txBody>
                  <a:tcPr marL="202790"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4226" marR="4226" marT="5633"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bl>
          </a:graphicData>
        </a:graphic>
      </p:graphicFrame>
      <p:sp>
        <p:nvSpPr>
          <p:cNvPr id="10" name="Content Placeholder 2"/>
          <p:cNvSpPr txBox="1">
            <a:spLocks/>
          </p:cNvSpPr>
          <p:nvPr/>
        </p:nvSpPr>
        <p:spPr bwMode="black">
          <a:xfrm>
            <a:off x="375682" y="445311"/>
            <a:ext cx="8098466"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nSpc>
                <a:spcPct val="100000"/>
              </a:lnSpc>
              <a:spcBef>
                <a:spcPts val="0"/>
              </a:spcBef>
              <a:spcAft>
                <a:spcPts val="1200"/>
              </a:spcAft>
              <a:buNone/>
              <a:defRPr/>
            </a:pPr>
            <a:r>
              <a:rPr lang="en-US" sz="2400" dirty="0" smtClean="0">
                <a:solidFill>
                  <a:schemeClr val="tx2"/>
                </a:solidFill>
              </a:rPr>
              <a:t>SLA Breached INC Tickets - L2 </a:t>
            </a:r>
            <a:r>
              <a:rPr lang="en-US" sz="2400" dirty="0">
                <a:solidFill>
                  <a:schemeClr val="tx2"/>
                </a:solidFill>
              </a:rPr>
              <a:t>Storage </a:t>
            </a:r>
            <a:r>
              <a:rPr lang="en-US" sz="2400" dirty="0" smtClean="0">
                <a:solidFill>
                  <a:schemeClr val="tx2"/>
                </a:solidFill>
              </a:rPr>
              <a:t>Operations </a:t>
            </a:r>
            <a:r>
              <a:rPr lang="en-US" sz="2400" dirty="0">
                <a:solidFill>
                  <a:schemeClr val="tx2"/>
                </a:solidFill>
              </a:rPr>
              <a:t>APAC</a:t>
            </a:r>
          </a:p>
          <a:p>
            <a:pPr marL="0" indent="0">
              <a:lnSpc>
                <a:spcPct val="100000"/>
              </a:lnSpc>
              <a:spcBef>
                <a:spcPts val="0"/>
              </a:spcBef>
              <a:spcAft>
                <a:spcPts val="1200"/>
              </a:spcAft>
              <a:buFontTx/>
              <a:buNone/>
              <a:defRPr/>
            </a:pPr>
            <a:r>
              <a:rPr lang="en-US" sz="1600" dirty="0">
                <a:solidFill>
                  <a:schemeClr val="tx2"/>
                </a:solidFill>
              </a:rPr>
              <a:t/>
            </a:r>
            <a:br>
              <a:rPr lang="en-US" sz="1600" dirty="0">
                <a:solidFill>
                  <a:schemeClr val="tx2"/>
                </a:solidFill>
              </a:rPr>
            </a:br>
            <a:endParaRPr lang="en-US" sz="800" dirty="0">
              <a:solidFill>
                <a:schemeClr val="tx2"/>
              </a:solidFill>
            </a:endParaRPr>
          </a:p>
        </p:txBody>
      </p:sp>
    </p:spTree>
    <p:extLst>
      <p:ext uri="{BB962C8B-B14F-4D97-AF65-F5344CB8AC3E}">
        <p14:creationId xmlns:p14="http://schemas.microsoft.com/office/powerpoint/2010/main" val="30832255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341055695"/>
              </p:ext>
            </p:extLst>
          </p:nvPr>
        </p:nvGraphicFramePr>
        <p:xfrm>
          <a:off x="375682" y="950291"/>
          <a:ext cx="3930504" cy="2978937"/>
        </p:xfrm>
        <a:graphic>
          <a:graphicData uri="http://schemas.openxmlformats.org/drawingml/2006/table">
            <a:tbl>
              <a:tblPr/>
              <a:tblGrid>
                <a:gridCol w="3566423"/>
                <a:gridCol w="364081"/>
              </a:tblGrid>
              <a:tr h="211621">
                <a:tc>
                  <a:txBody>
                    <a:bodyPr/>
                    <a:lstStyle/>
                    <a:p>
                      <a:pPr algn="l" fontAlgn="b"/>
                      <a:r>
                        <a:rPr lang="en-US" sz="800" b="0" i="0" u="none" strike="noStrike" dirty="0">
                          <a:solidFill>
                            <a:srgbClr val="FFFFFF"/>
                          </a:solidFill>
                          <a:effectLst/>
                          <a:latin typeface="Arial"/>
                        </a:rPr>
                        <a:t>Sherryl Guevarra</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800" b="0" i="0" u="none" strike="noStrike" dirty="0">
                          <a:solidFill>
                            <a:srgbClr val="FFFFFF"/>
                          </a:solidFill>
                          <a:effectLst/>
                          <a:latin typeface="Arial"/>
                        </a:rPr>
                        <a:t>3</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29993">
                <a:tc>
                  <a:txBody>
                    <a:bodyPr/>
                    <a:lstStyle/>
                    <a:p>
                      <a:pPr algn="l" fontAlgn="b"/>
                      <a:r>
                        <a:rPr lang="en-US" sz="800" b="0" i="0" u="none" strike="noStrike" dirty="0">
                          <a:solidFill>
                            <a:srgbClr val="000000"/>
                          </a:solidFill>
                          <a:effectLst/>
                          <a:latin typeface="Arial"/>
                        </a:rPr>
                        <a:t>INC0013510907</a:t>
                      </a:r>
                    </a:p>
                  </a:txBody>
                  <a:tcPr marL="85715"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72166">
                <a:tc>
                  <a:txBody>
                    <a:bodyPr/>
                    <a:lstStyle/>
                    <a:p>
                      <a:pPr algn="l" fontAlgn="b"/>
                      <a:r>
                        <a:rPr lang="en-US" sz="800" b="0" i="0" u="none" strike="noStrike" dirty="0">
                          <a:solidFill>
                            <a:srgbClr val="000000"/>
                          </a:solidFill>
                          <a:effectLst/>
                          <a:latin typeface="Arial"/>
                        </a:rPr>
                        <a:t>4 - Low</a:t>
                      </a:r>
                    </a:p>
                  </a:txBody>
                  <a:tcPr marL="171431"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34203">
                <a:tc>
                  <a:txBody>
                    <a:bodyPr/>
                    <a:lstStyle/>
                    <a:p>
                      <a:pPr algn="l" fontAlgn="b"/>
                      <a:r>
                        <a:rPr lang="en-US" sz="800" b="0" i="0" u="none" strike="noStrike" dirty="0">
                          <a:solidFill>
                            <a:srgbClr val="000000"/>
                          </a:solidFill>
                          <a:effectLst/>
                          <a:latin typeface="Arial"/>
                        </a:rPr>
                        <a:t>Change lead times</a:t>
                      </a:r>
                    </a:p>
                  </a:txBody>
                  <a:tcPr marL="257146"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9993">
                <a:tc>
                  <a:txBody>
                    <a:bodyPr/>
                    <a:lstStyle/>
                    <a:p>
                      <a:pPr algn="l" fontAlgn="b"/>
                      <a:r>
                        <a:rPr lang="en-US" sz="800" b="0" i="0" u="none" strike="noStrike" dirty="0">
                          <a:solidFill>
                            <a:srgbClr val="000000"/>
                          </a:solidFill>
                          <a:effectLst/>
                          <a:latin typeface="Arial"/>
                        </a:rPr>
                        <a:t>HARDWARE - CAPACITY ISSUE CORRECTED</a:t>
                      </a:r>
                    </a:p>
                  </a:txBody>
                  <a:tcPr marL="342862"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0616">
                <a:tc>
                  <a:txBody>
                    <a:bodyPr/>
                    <a:lstStyle/>
                    <a:p>
                      <a:pPr algn="l" fontAlgn="b"/>
                      <a:r>
                        <a:rPr lang="en-US" sz="800" b="0" i="0" u="none" strike="noStrike" dirty="0">
                          <a:solidFill>
                            <a:srgbClr val="000000"/>
                          </a:solidFill>
                          <a:effectLst/>
                          <a:latin typeface="Arial"/>
                        </a:rPr>
                        <a:t>INC0013520503</a:t>
                      </a:r>
                    </a:p>
                  </a:txBody>
                  <a:tcPr marL="85715"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47211">
                <a:tc>
                  <a:txBody>
                    <a:bodyPr/>
                    <a:lstStyle/>
                    <a:p>
                      <a:pPr algn="l" fontAlgn="b"/>
                      <a:r>
                        <a:rPr lang="en-US" sz="800" b="0" i="0" u="none" strike="noStrike" dirty="0">
                          <a:solidFill>
                            <a:srgbClr val="000000"/>
                          </a:solidFill>
                          <a:effectLst/>
                          <a:latin typeface="Arial"/>
                        </a:rPr>
                        <a:t>4 - Low</a:t>
                      </a:r>
                    </a:p>
                  </a:txBody>
                  <a:tcPr marL="171431"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36695">
                <a:tc>
                  <a:txBody>
                    <a:bodyPr/>
                    <a:lstStyle/>
                    <a:p>
                      <a:pPr algn="l" fontAlgn="b"/>
                      <a:r>
                        <a:rPr lang="en-US" sz="800" b="0" i="0" u="none" strike="noStrike" dirty="0">
                          <a:solidFill>
                            <a:srgbClr val="000000"/>
                          </a:solidFill>
                          <a:effectLst/>
                          <a:latin typeface="Arial"/>
                        </a:rPr>
                        <a:t>Change lead times</a:t>
                      </a:r>
                    </a:p>
                  </a:txBody>
                  <a:tcPr marL="257146"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77435">
                <a:tc>
                  <a:txBody>
                    <a:bodyPr/>
                    <a:lstStyle/>
                    <a:p>
                      <a:pPr algn="l" fontAlgn="b"/>
                      <a:r>
                        <a:rPr lang="en-US" sz="800" b="0" i="0" u="none" strike="noStrike" dirty="0">
                          <a:solidFill>
                            <a:srgbClr val="000000"/>
                          </a:solidFill>
                          <a:effectLst/>
                          <a:latin typeface="Arial"/>
                        </a:rPr>
                        <a:t>OTHER - NO FAULT FOUND/NO ACTION TAKEN</a:t>
                      </a:r>
                    </a:p>
                  </a:txBody>
                  <a:tcPr marL="342862"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47211">
                <a:tc>
                  <a:txBody>
                    <a:bodyPr/>
                    <a:lstStyle/>
                    <a:p>
                      <a:pPr algn="l" fontAlgn="b"/>
                      <a:r>
                        <a:rPr lang="en-US" sz="800" b="0" i="0" u="none" strike="noStrike" dirty="0">
                          <a:solidFill>
                            <a:srgbClr val="000000"/>
                          </a:solidFill>
                          <a:effectLst/>
                          <a:latin typeface="Arial"/>
                        </a:rPr>
                        <a:t>INC0014199453</a:t>
                      </a:r>
                    </a:p>
                  </a:txBody>
                  <a:tcPr marL="85715"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29993">
                <a:tc>
                  <a:txBody>
                    <a:bodyPr/>
                    <a:lstStyle/>
                    <a:p>
                      <a:pPr algn="l" fontAlgn="b"/>
                      <a:r>
                        <a:rPr lang="en-US" sz="800" b="0" i="0" u="none" strike="noStrike" dirty="0">
                          <a:solidFill>
                            <a:srgbClr val="000000"/>
                          </a:solidFill>
                          <a:effectLst/>
                          <a:latin typeface="Arial"/>
                        </a:rPr>
                        <a:t>4 - Low</a:t>
                      </a:r>
                    </a:p>
                  </a:txBody>
                  <a:tcPr marL="171431"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29993">
                <a:tc>
                  <a:txBody>
                    <a:bodyPr/>
                    <a:lstStyle/>
                    <a:p>
                      <a:pPr algn="l" fontAlgn="b"/>
                      <a:r>
                        <a:rPr lang="en-US" sz="800" b="0" i="0" u="none" strike="noStrike" dirty="0">
                          <a:solidFill>
                            <a:srgbClr val="000000"/>
                          </a:solidFill>
                          <a:effectLst/>
                          <a:latin typeface="Arial"/>
                        </a:rPr>
                        <a:t>(blank)</a:t>
                      </a:r>
                    </a:p>
                  </a:txBody>
                  <a:tcPr marL="257146"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5748">
                <a:tc>
                  <a:txBody>
                    <a:bodyPr/>
                    <a:lstStyle/>
                    <a:p>
                      <a:pPr algn="l" fontAlgn="b"/>
                      <a:r>
                        <a:rPr lang="en-US" sz="800" b="0" i="0" u="none" strike="noStrike" dirty="0">
                          <a:solidFill>
                            <a:srgbClr val="000000"/>
                          </a:solidFill>
                          <a:effectLst/>
                          <a:latin typeface="Arial"/>
                        </a:rPr>
                        <a:t>OTHER - NO FAULT FOUND/NO ACTION TAKEN</a:t>
                      </a:r>
                    </a:p>
                  </a:txBody>
                  <a:tcPr marL="342862"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8240">
                <a:tc>
                  <a:txBody>
                    <a:bodyPr/>
                    <a:lstStyle/>
                    <a:p>
                      <a:pPr algn="l" fontAlgn="b"/>
                      <a:r>
                        <a:rPr lang="en-US" sz="800" b="0" i="0" u="none" strike="noStrike" dirty="0">
                          <a:solidFill>
                            <a:srgbClr val="FFFFFF"/>
                          </a:solidFill>
                          <a:effectLst/>
                          <a:latin typeface="Arial"/>
                        </a:rPr>
                        <a:t>(blank)</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800" b="0" i="0" u="none" strike="noStrike" dirty="0">
                          <a:solidFill>
                            <a:srgbClr val="FFFFFF"/>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57725">
                <a:tc>
                  <a:txBody>
                    <a:bodyPr/>
                    <a:lstStyle/>
                    <a:p>
                      <a:pPr algn="l" fontAlgn="b"/>
                      <a:r>
                        <a:rPr lang="en-US" sz="800" b="0" i="0" u="none" strike="noStrike" dirty="0">
                          <a:solidFill>
                            <a:srgbClr val="000000"/>
                          </a:solidFill>
                          <a:effectLst/>
                          <a:latin typeface="Arial"/>
                        </a:rPr>
                        <a:t>INC0013450189</a:t>
                      </a:r>
                    </a:p>
                  </a:txBody>
                  <a:tcPr marL="85715"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36695">
                <a:tc>
                  <a:txBody>
                    <a:bodyPr/>
                    <a:lstStyle/>
                    <a:p>
                      <a:pPr algn="l" fontAlgn="b"/>
                      <a:r>
                        <a:rPr lang="en-US" sz="800" b="0" i="0" u="none" strike="noStrike" dirty="0">
                          <a:solidFill>
                            <a:srgbClr val="000000"/>
                          </a:solidFill>
                          <a:effectLst/>
                          <a:latin typeface="Arial"/>
                        </a:rPr>
                        <a:t>3 - Medium</a:t>
                      </a:r>
                    </a:p>
                  </a:txBody>
                  <a:tcPr marL="171431"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57726">
                <a:tc>
                  <a:txBody>
                    <a:bodyPr/>
                    <a:lstStyle/>
                    <a:p>
                      <a:pPr algn="l" fontAlgn="b"/>
                      <a:r>
                        <a:rPr lang="en-US" sz="800" b="0" i="0" u="none" strike="noStrike" dirty="0">
                          <a:solidFill>
                            <a:srgbClr val="000000"/>
                          </a:solidFill>
                          <a:effectLst/>
                          <a:latin typeface="Arial"/>
                        </a:rPr>
                        <a:t>(blank)</a:t>
                      </a:r>
                    </a:p>
                  </a:txBody>
                  <a:tcPr marL="257146"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8240">
                <a:tc>
                  <a:txBody>
                    <a:bodyPr/>
                    <a:lstStyle/>
                    <a:p>
                      <a:pPr algn="l" fontAlgn="b"/>
                      <a:r>
                        <a:rPr lang="en-US" sz="800" b="0" i="0" u="none" strike="noStrike" dirty="0">
                          <a:solidFill>
                            <a:srgbClr val="000000"/>
                          </a:solidFill>
                          <a:effectLst/>
                          <a:latin typeface="Arial"/>
                        </a:rPr>
                        <a:t>HARDWARE - DISK REPLACED</a:t>
                      </a:r>
                    </a:p>
                  </a:txBody>
                  <a:tcPr marL="342862" marR="7143" marT="9526" marB="0" anchor="b">
                    <a:lnL>
                      <a:noFill/>
                    </a:lnL>
                    <a:lnR>
                      <a:noFill/>
                    </a:lnR>
                    <a:lnT w="6350" cap="flat" cmpd="sng" algn="ctr">
                      <a:solidFill>
                        <a:srgbClr val="E4EDF5"/>
                      </a:solidFill>
                      <a:prstDash val="solid"/>
                      <a:round/>
                      <a:headEnd type="none" w="med" len="med"/>
                      <a:tailEnd type="none" w="med" len="med"/>
                    </a:lnT>
                    <a:lnB w="25400" cap="flat" cmpd="dbl" algn="ctr">
                      <a:solidFill>
                        <a:srgbClr val="417CB8"/>
                      </a:solidFill>
                      <a:prstDash val="solid"/>
                      <a:round/>
                      <a:headEnd type="none" w="med" len="med"/>
                      <a:tailEnd type="none" w="med" len="med"/>
                    </a:lnB>
                  </a:tcPr>
                </a:tc>
                <a:tc>
                  <a:txBody>
                    <a:bodyPr/>
                    <a:lstStyle/>
                    <a:p>
                      <a:pPr algn="ctr" fontAlgn="b"/>
                      <a:r>
                        <a:rPr lang="en-US" sz="800" b="0" i="0" u="none" strike="noStrike" dirty="0">
                          <a:solidFill>
                            <a:srgbClr val="000000"/>
                          </a:solidFill>
                          <a:effectLst/>
                          <a:latin typeface="Arial"/>
                        </a:rPr>
                        <a:t>1</a:t>
                      </a:r>
                    </a:p>
                  </a:txBody>
                  <a:tcPr marL="7143" marR="7143" marT="9526" marB="0" anchor="b">
                    <a:lnL>
                      <a:noFill/>
                    </a:lnL>
                    <a:lnR>
                      <a:noFill/>
                    </a:lnR>
                    <a:lnT w="6350" cap="flat" cmpd="sng" algn="ctr">
                      <a:solidFill>
                        <a:srgbClr val="E4EDF5"/>
                      </a:solidFill>
                      <a:prstDash val="solid"/>
                      <a:round/>
                      <a:headEnd type="none" w="med" len="med"/>
                      <a:tailEnd type="none" w="med" len="med"/>
                    </a:lnT>
                    <a:lnB w="25400" cap="flat" cmpd="dbl" algn="ctr">
                      <a:solidFill>
                        <a:srgbClr val="417CB8"/>
                      </a:solidFill>
                      <a:prstDash val="solid"/>
                      <a:round/>
                      <a:headEnd type="none" w="med" len="med"/>
                      <a:tailEnd type="none" w="med" len="med"/>
                    </a:lnB>
                  </a:tcPr>
                </a:tc>
              </a:tr>
              <a:tr h="211621">
                <a:tc>
                  <a:txBody>
                    <a:bodyPr/>
                    <a:lstStyle/>
                    <a:p>
                      <a:pPr algn="l" fontAlgn="b"/>
                      <a:r>
                        <a:rPr lang="en-US" sz="800" b="1" i="0" u="none" strike="noStrike" dirty="0">
                          <a:solidFill>
                            <a:srgbClr val="000000"/>
                          </a:solidFill>
                          <a:effectLst/>
                          <a:latin typeface="Arial"/>
                        </a:rPr>
                        <a:t>Grand Total</a:t>
                      </a:r>
                    </a:p>
                  </a:txBody>
                  <a:tcPr marL="7143" marR="7143" marT="9526" marB="0" anchor="b">
                    <a:lnL>
                      <a:noFill/>
                    </a:lnL>
                    <a:lnR>
                      <a:noFill/>
                    </a:lnR>
                    <a:lnT w="25400" cap="flat" cmpd="dbl" algn="ctr">
                      <a:solidFill>
                        <a:srgbClr val="417CB8"/>
                      </a:solidFill>
                      <a:prstDash val="solid"/>
                      <a:round/>
                      <a:headEnd type="none" w="med" len="med"/>
                      <a:tailEnd type="none" w="med" len="med"/>
                    </a:lnT>
                    <a:lnB>
                      <a:noFill/>
                    </a:lnB>
                  </a:tcPr>
                </a:tc>
                <a:tc>
                  <a:txBody>
                    <a:bodyPr/>
                    <a:lstStyle/>
                    <a:p>
                      <a:pPr algn="ctr" fontAlgn="b"/>
                      <a:r>
                        <a:rPr lang="en-US" sz="800" b="1" i="0" u="none" strike="noStrike" dirty="0">
                          <a:solidFill>
                            <a:srgbClr val="000000"/>
                          </a:solidFill>
                          <a:effectLst/>
                          <a:latin typeface="Arial"/>
                        </a:rPr>
                        <a:t>75</a:t>
                      </a:r>
                    </a:p>
                  </a:txBody>
                  <a:tcPr marL="7143" marR="7143" marT="9526" marB="0" anchor="b">
                    <a:lnL>
                      <a:noFill/>
                    </a:lnL>
                    <a:lnR>
                      <a:noFill/>
                    </a:lnR>
                    <a:lnT w="25400" cap="flat" cmpd="dbl" algn="ctr">
                      <a:solidFill>
                        <a:srgbClr val="417CB8"/>
                      </a:solidFill>
                      <a:prstDash val="solid"/>
                      <a:round/>
                      <a:headEnd type="none" w="med" len="med"/>
                      <a:tailEnd type="none" w="med" len="med"/>
                    </a:lnT>
                    <a:lnB>
                      <a:noFill/>
                    </a:lnB>
                  </a:tcPr>
                </a:tc>
              </a:tr>
            </a:tbl>
          </a:graphicData>
        </a:graphic>
      </p:graphicFrame>
      <p:sp>
        <p:nvSpPr>
          <p:cNvPr id="8" name="Content Placeholder 2"/>
          <p:cNvSpPr txBox="1">
            <a:spLocks/>
          </p:cNvSpPr>
          <p:nvPr/>
        </p:nvSpPr>
        <p:spPr bwMode="black">
          <a:xfrm>
            <a:off x="375682" y="385803"/>
            <a:ext cx="8098466"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nSpc>
                <a:spcPct val="100000"/>
              </a:lnSpc>
              <a:spcBef>
                <a:spcPts val="0"/>
              </a:spcBef>
              <a:spcAft>
                <a:spcPts val="1200"/>
              </a:spcAft>
              <a:buNone/>
              <a:defRPr/>
            </a:pPr>
            <a:r>
              <a:rPr lang="en-US" sz="2400" dirty="0" smtClean="0">
                <a:solidFill>
                  <a:schemeClr val="tx2"/>
                </a:solidFill>
              </a:rPr>
              <a:t>SLA Breached INC Tickets - L2 </a:t>
            </a:r>
            <a:r>
              <a:rPr lang="en-US" sz="2400" dirty="0">
                <a:solidFill>
                  <a:schemeClr val="tx2"/>
                </a:solidFill>
              </a:rPr>
              <a:t>Storage </a:t>
            </a:r>
            <a:r>
              <a:rPr lang="en-US" sz="2400" dirty="0" smtClean="0">
                <a:solidFill>
                  <a:schemeClr val="tx2"/>
                </a:solidFill>
              </a:rPr>
              <a:t>Operations </a:t>
            </a:r>
            <a:r>
              <a:rPr lang="en-US" sz="2400" dirty="0">
                <a:solidFill>
                  <a:schemeClr val="tx2"/>
                </a:solidFill>
              </a:rPr>
              <a:t>APAC</a:t>
            </a:r>
          </a:p>
          <a:p>
            <a:pPr marL="0" indent="0">
              <a:lnSpc>
                <a:spcPct val="100000"/>
              </a:lnSpc>
              <a:spcBef>
                <a:spcPts val="0"/>
              </a:spcBef>
              <a:spcAft>
                <a:spcPts val="1200"/>
              </a:spcAft>
              <a:buFontTx/>
              <a:buNone/>
              <a:defRPr/>
            </a:pPr>
            <a:r>
              <a:rPr lang="en-US" sz="1600" dirty="0">
                <a:solidFill>
                  <a:schemeClr val="tx2"/>
                </a:solidFill>
              </a:rPr>
              <a:t/>
            </a:r>
            <a:br>
              <a:rPr lang="en-US" sz="1600" dirty="0">
                <a:solidFill>
                  <a:schemeClr val="tx2"/>
                </a:solidFill>
              </a:rPr>
            </a:br>
            <a:endParaRPr lang="en-US" sz="800" dirty="0">
              <a:solidFill>
                <a:schemeClr val="tx2"/>
              </a:solidFill>
            </a:endParaRPr>
          </a:p>
        </p:txBody>
      </p:sp>
    </p:spTree>
    <p:extLst>
      <p:ext uri="{BB962C8B-B14F-4D97-AF65-F5344CB8AC3E}">
        <p14:creationId xmlns:p14="http://schemas.microsoft.com/office/powerpoint/2010/main" val="3746859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834934815"/>
              </p:ext>
            </p:extLst>
          </p:nvPr>
        </p:nvGraphicFramePr>
        <p:xfrm>
          <a:off x="375682" y="927467"/>
          <a:ext cx="3547732" cy="5486432"/>
        </p:xfrm>
        <a:graphic>
          <a:graphicData uri="http://schemas.openxmlformats.org/drawingml/2006/table">
            <a:tbl>
              <a:tblPr/>
              <a:tblGrid>
                <a:gridCol w="2867928"/>
                <a:gridCol w="679804"/>
              </a:tblGrid>
              <a:tr h="111967">
                <a:tc>
                  <a:txBody>
                    <a:bodyPr/>
                    <a:lstStyle/>
                    <a:p>
                      <a:pPr algn="l" fontAlgn="b"/>
                      <a:r>
                        <a:rPr lang="en-US" sz="700" b="0" i="0" u="none" strike="noStrike" dirty="0">
                          <a:solidFill>
                            <a:srgbClr val="FFFFFF"/>
                          </a:solidFill>
                          <a:effectLst/>
                          <a:latin typeface="Arial"/>
                        </a:rPr>
                        <a:t>SLA Breaches</a:t>
                      </a:r>
                    </a:p>
                  </a:txBody>
                  <a:tcPr marL="3966" marR="3966" marT="5288" marB="0" anchor="b">
                    <a:lnL>
                      <a:noFill/>
                    </a:lnL>
                    <a:lnR>
                      <a:noFill/>
                    </a:lnR>
                    <a:lnT>
                      <a:noFill/>
                    </a:lnT>
                    <a:lnB w="6350" cap="flat" cmpd="sng" algn="ctr">
                      <a:solidFill>
                        <a:srgbClr val="E4EDF5"/>
                      </a:solidFill>
                      <a:prstDash val="solid"/>
                      <a:round/>
                      <a:headEnd type="none" w="med" len="med"/>
                      <a:tailEnd type="none" w="med" len="med"/>
                    </a:lnB>
                    <a:solidFill>
                      <a:srgbClr val="417CB8"/>
                    </a:solidFill>
                  </a:tcPr>
                </a:tc>
                <a:tc>
                  <a:txBody>
                    <a:bodyPr/>
                    <a:lstStyle/>
                    <a:p>
                      <a:pPr algn="ctr" fontAlgn="b"/>
                      <a:r>
                        <a:rPr lang="en-US" sz="700" b="0" i="0" u="none" strike="noStrike" dirty="0">
                          <a:solidFill>
                            <a:srgbClr val="FFFFFF"/>
                          </a:solidFill>
                          <a:effectLst/>
                          <a:latin typeface="Arial"/>
                        </a:rPr>
                        <a:t>Tickets</a:t>
                      </a:r>
                    </a:p>
                  </a:txBody>
                  <a:tcPr marL="3966" marR="3966" marT="5288" marB="0" anchor="b">
                    <a:lnL>
                      <a:noFill/>
                    </a:lnL>
                    <a:lnR>
                      <a:noFill/>
                    </a:lnR>
                    <a:lnT>
                      <a:noFill/>
                    </a:lnT>
                    <a:lnB w="6350" cap="flat" cmpd="sng" algn="ctr">
                      <a:solidFill>
                        <a:srgbClr val="E4EDF5"/>
                      </a:solidFill>
                      <a:prstDash val="solid"/>
                      <a:round/>
                      <a:headEnd type="none" w="med" len="med"/>
                      <a:tailEnd type="none" w="med" len="med"/>
                    </a:lnB>
                    <a:solidFill>
                      <a:srgbClr val="417CB8"/>
                    </a:solidFill>
                  </a:tcPr>
                </a:tc>
              </a:tr>
              <a:tr h="111967">
                <a:tc>
                  <a:txBody>
                    <a:bodyPr/>
                    <a:lstStyle/>
                    <a:p>
                      <a:pPr algn="l" fontAlgn="b"/>
                      <a:r>
                        <a:rPr lang="en-US" sz="700" b="0" i="0" u="none" strike="noStrike" dirty="0">
                          <a:solidFill>
                            <a:srgbClr val="FFFFFF"/>
                          </a:solidFill>
                          <a:effectLst/>
                          <a:latin typeface="Arial"/>
                        </a:rPr>
                        <a:t>Abdul Hameed</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1967">
                <a:tc>
                  <a:txBody>
                    <a:bodyPr/>
                    <a:lstStyle/>
                    <a:p>
                      <a:pPr algn="l" fontAlgn="b"/>
                      <a:r>
                        <a:rPr lang="en-US" sz="700" b="0" i="0" u="none" strike="noStrike" dirty="0">
                          <a:solidFill>
                            <a:srgbClr val="000000"/>
                          </a:solidFill>
                          <a:effectLst/>
                          <a:latin typeface="Arial"/>
                        </a:rPr>
                        <a:t>INC0013790037</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2 - High</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Resources not available</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HARDWARE - CAPACITY ISSUE CORRECTED</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FFFFFF"/>
                          </a:solidFill>
                          <a:effectLst/>
                          <a:latin typeface="Arial"/>
                        </a:rPr>
                        <a:t>Clive Bates</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1967">
                <a:tc>
                  <a:txBody>
                    <a:bodyPr/>
                    <a:lstStyle/>
                    <a:p>
                      <a:pPr algn="l" fontAlgn="b"/>
                      <a:r>
                        <a:rPr lang="en-US" sz="700" b="0" i="0" u="none" strike="noStrike" dirty="0">
                          <a:solidFill>
                            <a:srgbClr val="000000"/>
                          </a:solidFill>
                          <a:effectLst/>
                          <a:latin typeface="Arial"/>
                        </a:rPr>
                        <a:t>INC0013227721</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3 - Medium</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Additional time required to determine re</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HARDWARE - FIXED ISSUE WITH CONNECTION FAILURE</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FFFFFF"/>
                          </a:solidFill>
                          <a:effectLst/>
                          <a:latin typeface="Arial"/>
                        </a:rPr>
                        <a:t>Godfrey Fernandes</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1967">
                <a:tc>
                  <a:txBody>
                    <a:bodyPr/>
                    <a:lstStyle/>
                    <a:p>
                      <a:pPr algn="l" fontAlgn="b"/>
                      <a:r>
                        <a:rPr lang="en-US" sz="700" b="0" i="0" u="none" strike="noStrike" dirty="0">
                          <a:solidFill>
                            <a:srgbClr val="000000"/>
                          </a:solidFill>
                          <a:effectLst/>
                          <a:latin typeface="Arial"/>
                        </a:rPr>
                        <a:t>INC0014105469</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2 - High</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No SLA required</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MONITORING DISABLED/ENABLED</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FFFFFF"/>
                          </a:solidFill>
                          <a:effectLst/>
                          <a:latin typeface="Arial"/>
                        </a:rPr>
                        <a:t>Krishnam Raju Vathsavai</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1967">
                <a:tc>
                  <a:txBody>
                    <a:bodyPr/>
                    <a:lstStyle/>
                    <a:p>
                      <a:pPr algn="l" fontAlgn="b"/>
                      <a:r>
                        <a:rPr lang="en-US" sz="700" b="0" i="0" u="none" strike="noStrike" dirty="0">
                          <a:solidFill>
                            <a:srgbClr val="000000"/>
                          </a:solidFill>
                          <a:effectLst/>
                          <a:latin typeface="Arial"/>
                        </a:rPr>
                        <a:t>INC0013458927</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2 - High</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Change lead times</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DATA - DATA CORRECTED</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FFFFFF"/>
                          </a:solidFill>
                          <a:effectLst/>
                          <a:latin typeface="Arial"/>
                        </a:rPr>
                        <a:t>Raja Balasubramanian</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1967">
                <a:tc>
                  <a:txBody>
                    <a:bodyPr/>
                    <a:lstStyle/>
                    <a:p>
                      <a:pPr algn="l" fontAlgn="b"/>
                      <a:r>
                        <a:rPr lang="en-US" sz="700" b="0" i="0" u="none" strike="noStrike" dirty="0">
                          <a:solidFill>
                            <a:srgbClr val="000000"/>
                          </a:solidFill>
                          <a:effectLst/>
                          <a:latin typeface="Arial"/>
                        </a:rPr>
                        <a:t>INC0014157054</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2 - High</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Incorrect incident assignment</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HARDWARE - FIXED ISSUE WITH CONNECTION FAILURE</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FFFFFF"/>
                          </a:solidFill>
                          <a:effectLst/>
                          <a:latin typeface="Arial"/>
                        </a:rPr>
                        <a:t>Scott Taylor</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3</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1967">
                <a:tc>
                  <a:txBody>
                    <a:bodyPr/>
                    <a:lstStyle/>
                    <a:p>
                      <a:pPr algn="l" fontAlgn="b"/>
                      <a:r>
                        <a:rPr lang="en-US" sz="700" b="0" i="0" u="none" strike="noStrike" dirty="0">
                          <a:solidFill>
                            <a:srgbClr val="000000"/>
                          </a:solidFill>
                          <a:effectLst/>
                          <a:latin typeface="Arial"/>
                        </a:rPr>
                        <a:t>INC0013805690</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4 - Low</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Insufficient documentation</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OTHER - NO FAULT FOUND/NO ACTION TAKEN</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INC0013945704</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3 - Medium</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No SLA required</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HARDWARE - FIXED HARDWARE FAILURE</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INC0014110513</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3 - Medium</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No SLA required</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HARDWARE - CAPACITY ISSUE CORRECTED</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FFFFFF"/>
                          </a:solidFill>
                          <a:effectLst/>
                          <a:latin typeface="Arial"/>
                        </a:rPr>
                        <a:t>Sekhar Ati</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1967">
                <a:tc>
                  <a:txBody>
                    <a:bodyPr/>
                    <a:lstStyle/>
                    <a:p>
                      <a:pPr algn="l" fontAlgn="b"/>
                      <a:r>
                        <a:rPr lang="en-US" sz="700" b="0" i="0" u="none" strike="noStrike" dirty="0">
                          <a:solidFill>
                            <a:srgbClr val="000000"/>
                          </a:solidFill>
                          <a:effectLst/>
                          <a:latin typeface="Arial"/>
                        </a:rPr>
                        <a:t>INC0013191426</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4 - Low</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Additional time required to determine re</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OTHER - NO FAULT FOUND/NO ACTION TAKEN</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FFFFFF"/>
                          </a:solidFill>
                          <a:effectLst/>
                          <a:latin typeface="Arial"/>
                        </a:rPr>
                        <a:t>Simon Gibbs</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11967">
                <a:tc>
                  <a:txBody>
                    <a:bodyPr/>
                    <a:lstStyle/>
                    <a:p>
                      <a:pPr algn="l" fontAlgn="b"/>
                      <a:r>
                        <a:rPr lang="en-US" sz="700" b="0" i="0" u="none" strike="noStrike" dirty="0">
                          <a:solidFill>
                            <a:srgbClr val="000000"/>
                          </a:solidFill>
                          <a:effectLst/>
                          <a:latin typeface="Arial"/>
                        </a:rPr>
                        <a:t>INC0013183665</a:t>
                      </a:r>
                    </a:p>
                  </a:txBody>
                  <a:tcPr marL="47588"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4 - Low</a:t>
                      </a:r>
                    </a:p>
                  </a:txBody>
                  <a:tcPr marL="95177"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11967">
                <a:tc>
                  <a:txBody>
                    <a:bodyPr/>
                    <a:lstStyle/>
                    <a:p>
                      <a:pPr algn="l" fontAlgn="b"/>
                      <a:r>
                        <a:rPr lang="en-US" sz="700" b="0" i="0" u="none" strike="noStrike" dirty="0">
                          <a:solidFill>
                            <a:srgbClr val="000000"/>
                          </a:solidFill>
                          <a:effectLst/>
                          <a:latin typeface="Arial"/>
                        </a:rPr>
                        <a:t>No SLA required</a:t>
                      </a:r>
                    </a:p>
                  </a:txBody>
                  <a:tcPr marL="1427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11967">
                <a:tc>
                  <a:txBody>
                    <a:bodyPr/>
                    <a:lstStyle/>
                    <a:p>
                      <a:pPr algn="l" fontAlgn="b"/>
                      <a:r>
                        <a:rPr lang="en-US" sz="700" b="0" i="0" u="none" strike="noStrike" dirty="0">
                          <a:solidFill>
                            <a:srgbClr val="000000"/>
                          </a:solidFill>
                          <a:effectLst/>
                          <a:latin typeface="Arial"/>
                        </a:rPr>
                        <a:t>HARDWARE - INSTALLED/REINSTALLED</a:t>
                      </a:r>
                    </a:p>
                  </a:txBody>
                  <a:tcPr marL="190355"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3966" marR="3966" marT="5288"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66856369"/>
              </p:ext>
            </p:extLst>
          </p:nvPr>
        </p:nvGraphicFramePr>
        <p:xfrm>
          <a:off x="4106107" y="928209"/>
          <a:ext cx="4368041" cy="5390338"/>
        </p:xfrm>
        <a:graphic>
          <a:graphicData uri="http://schemas.openxmlformats.org/drawingml/2006/table">
            <a:tbl>
              <a:tblPr/>
              <a:tblGrid>
                <a:gridCol w="3531051"/>
                <a:gridCol w="836990"/>
              </a:tblGrid>
              <a:tr h="113782">
                <a:tc>
                  <a:txBody>
                    <a:bodyPr/>
                    <a:lstStyle/>
                    <a:p>
                      <a:pPr algn="l" fontAlgn="b"/>
                      <a:r>
                        <a:rPr lang="en-US" sz="700" b="0" i="0" u="none" strike="noStrike" dirty="0">
                          <a:solidFill>
                            <a:srgbClr val="FFFFFF"/>
                          </a:solidFill>
                          <a:effectLst/>
                          <a:latin typeface="Arial"/>
                        </a:rPr>
                        <a:t>Susan Kaplow</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2</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64869">
                <a:tc>
                  <a:txBody>
                    <a:bodyPr/>
                    <a:lstStyle/>
                    <a:p>
                      <a:pPr algn="l" fontAlgn="b"/>
                      <a:r>
                        <a:rPr lang="en-US" sz="700" b="0" i="0" u="none" strike="noStrike" dirty="0">
                          <a:solidFill>
                            <a:srgbClr val="000000"/>
                          </a:solidFill>
                          <a:effectLst/>
                          <a:latin typeface="Arial"/>
                        </a:rPr>
                        <a:t>INC0013532942</a:t>
                      </a:r>
                    </a:p>
                  </a:txBody>
                  <a:tcPr marL="706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4 - Low</a:t>
                      </a:r>
                    </a:p>
                  </a:txBody>
                  <a:tcPr marL="14129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Additional time required to determine re</a:t>
                      </a:r>
                    </a:p>
                  </a:txBody>
                  <a:tcPr marL="2119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OTHER - WORK-AROUND IMPLEMENTED</a:t>
                      </a:r>
                    </a:p>
                  </a:txBody>
                  <a:tcPr marL="28259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INC0013536109</a:t>
                      </a:r>
                    </a:p>
                  </a:txBody>
                  <a:tcPr marL="706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4 - Low</a:t>
                      </a:r>
                    </a:p>
                  </a:txBody>
                  <a:tcPr marL="14129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Additional time required to determine re</a:t>
                      </a:r>
                    </a:p>
                  </a:txBody>
                  <a:tcPr marL="2119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OTHER - WORK-AROUND IMPLEMENTED</a:t>
                      </a:r>
                    </a:p>
                  </a:txBody>
                  <a:tcPr marL="28259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FFFFFF"/>
                          </a:solidFill>
                          <a:effectLst/>
                          <a:latin typeface="Arial"/>
                        </a:rPr>
                        <a:t>Utham Pulavarpu</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64869">
                <a:tc>
                  <a:txBody>
                    <a:bodyPr/>
                    <a:lstStyle/>
                    <a:p>
                      <a:pPr algn="l" fontAlgn="b"/>
                      <a:r>
                        <a:rPr lang="en-US" sz="700" b="0" i="0" u="none" strike="noStrike" dirty="0">
                          <a:solidFill>
                            <a:srgbClr val="000000"/>
                          </a:solidFill>
                          <a:effectLst/>
                          <a:latin typeface="Arial"/>
                        </a:rPr>
                        <a:t>INC0013987998</a:t>
                      </a:r>
                    </a:p>
                  </a:txBody>
                  <a:tcPr marL="706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3 - Medium</a:t>
                      </a:r>
                    </a:p>
                  </a:txBody>
                  <a:tcPr marL="14129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3rd Party failure</a:t>
                      </a:r>
                    </a:p>
                  </a:txBody>
                  <a:tcPr marL="2119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OTHER - WORK-AROUND IMPLEMENTED</a:t>
                      </a:r>
                    </a:p>
                  </a:txBody>
                  <a:tcPr marL="28259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FFFFFF"/>
                          </a:solidFill>
                          <a:effectLst/>
                          <a:latin typeface="Arial"/>
                        </a:rPr>
                        <a:t>Witold Pietruk</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2</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64869">
                <a:tc>
                  <a:txBody>
                    <a:bodyPr/>
                    <a:lstStyle/>
                    <a:p>
                      <a:pPr algn="l" fontAlgn="b"/>
                      <a:r>
                        <a:rPr lang="en-US" sz="700" b="0" i="0" u="none" strike="noStrike" dirty="0">
                          <a:solidFill>
                            <a:srgbClr val="000000"/>
                          </a:solidFill>
                          <a:effectLst/>
                          <a:latin typeface="Arial"/>
                        </a:rPr>
                        <a:t>INC0013639179</a:t>
                      </a:r>
                    </a:p>
                  </a:txBody>
                  <a:tcPr marL="706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3 - Medium</a:t>
                      </a:r>
                    </a:p>
                  </a:txBody>
                  <a:tcPr marL="14129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Resources not available</a:t>
                      </a:r>
                    </a:p>
                  </a:txBody>
                  <a:tcPr marL="2119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SOFTWARE - CONFIGURATION CHANGE MADE</a:t>
                      </a:r>
                    </a:p>
                  </a:txBody>
                  <a:tcPr marL="28259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INC0014034118</a:t>
                      </a:r>
                    </a:p>
                  </a:txBody>
                  <a:tcPr marL="706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3 - Medium</a:t>
                      </a:r>
                    </a:p>
                  </a:txBody>
                  <a:tcPr marL="14129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Resources not available</a:t>
                      </a:r>
                    </a:p>
                  </a:txBody>
                  <a:tcPr marL="2119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SOFTWARE - CONFIGURATION CHANGE MADE</a:t>
                      </a:r>
                    </a:p>
                  </a:txBody>
                  <a:tcPr marL="28259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FFFFFF"/>
                          </a:solidFill>
                          <a:effectLst/>
                          <a:latin typeface="Arial"/>
                        </a:rPr>
                        <a:t>ZBIGNIEW KLOS</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c>
                  <a:txBody>
                    <a:bodyPr/>
                    <a:lstStyle/>
                    <a:p>
                      <a:pPr algn="ctr" fontAlgn="b"/>
                      <a:r>
                        <a:rPr lang="en-US" sz="700" b="0" i="0" u="none" strike="noStrike" dirty="0">
                          <a:solidFill>
                            <a:srgbClr val="FFFFFF"/>
                          </a:solidFill>
                          <a:effectLst/>
                          <a:latin typeface="Arial"/>
                        </a:rPr>
                        <a:t>2</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B0CAE3"/>
                    </a:solidFill>
                  </a:tcPr>
                </a:tc>
              </a:tr>
              <a:tr h="164869">
                <a:tc>
                  <a:txBody>
                    <a:bodyPr/>
                    <a:lstStyle/>
                    <a:p>
                      <a:pPr algn="l" fontAlgn="b"/>
                      <a:r>
                        <a:rPr lang="en-US" sz="700" b="0" i="0" u="none" strike="noStrike" dirty="0">
                          <a:solidFill>
                            <a:srgbClr val="000000"/>
                          </a:solidFill>
                          <a:effectLst/>
                          <a:latin typeface="Arial"/>
                        </a:rPr>
                        <a:t>INC0013598195</a:t>
                      </a:r>
                    </a:p>
                  </a:txBody>
                  <a:tcPr marL="706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3 - Medium</a:t>
                      </a:r>
                    </a:p>
                  </a:txBody>
                  <a:tcPr marL="14129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3rd Party failure</a:t>
                      </a:r>
                    </a:p>
                  </a:txBody>
                  <a:tcPr marL="2119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HARDWARE - FIXED ISSUE WITH ELECTRICAL FAILURE</a:t>
                      </a:r>
                    </a:p>
                  </a:txBody>
                  <a:tcPr marL="28259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INC0013651933</a:t>
                      </a:r>
                    </a:p>
                  </a:txBody>
                  <a:tcPr marL="706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3 - Medium</a:t>
                      </a:r>
                    </a:p>
                  </a:txBody>
                  <a:tcPr marL="14129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tcPr>
                </a:tc>
              </a:tr>
              <a:tr h="164869">
                <a:tc>
                  <a:txBody>
                    <a:bodyPr/>
                    <a:lstStyle/>
                    <a:p>
                      <a:pPr algn="l" fontAlgn="b"/>
                      <a:r>
                        <a:rPr lang="en-US" sz="700" b="0" i="0" u="none" strike="noStrike" dirty="0">
                          <a:solidFill>
                            <a:srgbClr val="000000"/>
                          </a:solidFill>
                          <a:effectLst/>
                          <a:latin typeface="Arial"/>
                        </a:rPr>
                        <a:t>No SLA required</a:t>
                      </a:r>
                    </a:p>
                  </a:txBody>
                  <a:tcPr marL="211949"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6350" cap="flat" cmpd="sng" algn="ctr">
                      <a:solidFill>
                        <a:srgbClr val="E4EDF5"/>
                      </a:solidFill>
                      <a:prstDash val="solid"/>
                      <a:round/>
                      <a:headEnd type="none" w="med" len="med"/>
                      <a:tailEnd type="none" w="med" len="med"/>
                    </a:lnB>
                    <a:solidFill>
                      <a:srgbClr val="E4EDF5"/>
                    </a:solidFill>
                  </a:tcPr>
                </a:tc>
              </a:tr>
              <a:tr h="164869">
                <a:tc>
                  <a:txBody>
                    <a:bodyPr/>
                    <a:lstStyle/>
                    <a:p>
                      <a:pPr algn="l" fontAlgn="b"/>
                      <a:r>
                        <a:rPr lang="en-US" sz="700" b="0" i="0" u="none" strike="noStrike" dirty="0">
                          <a:solidFill>
                            <a:srgbClr val="000000"/>
                          </a:solidFill>
                          <a:effectLst/>
                          <a:latin typeface="Arial"/>
                        </a:rPr>
                        <a:t>SOFTWARE - CONFIGURATION CHANGE MADE</a:t>
                      </a:r>
                    </a:p>
                  </a:txBody>
                  <a:tcPr marL="282598" marR="5888" marT="7850" marB="0" anchor="b">
                    <a:lnL>
                      <a:noFill/>
                    </a:lnL>
                    <a:lnR>
                      <a:noFill/>
                    </a:lnR>
                    <a:lnT w="6350" cap="flat" cmpd="sng" algn="ctr">
                      <a:solidFill>
                        <a:srgbClr val="E4EDF5"/>
                      </a:solidFill>
                      <a:prstDash val="solid"/>
                      <a:round/>
                      <a:headEnd type="none" w="med" len="med"/>
                      <a:tailEnd type="none" w="med" len="med"/>
                    </a:lnT>
                    <a:lnB w="25400" cap="flat" cmpd="dbl" algn="ctr">
                      <a:solidFill>
                        <a:srgbClr val="417CB8"/>
                      </a:solidFill>
                      <a:prstDash val="solid"/>
                      <a:round/>
                      <a:headEnd type="none" w="med" len="med"/>
                      <a:tailEnd type="none" w="med" len="med"/>
                    </a:lnB>
                  </a:tcPr>
                </a:tc>
                <a:tc>
                  <a:txBody>
                    <a:bodyPr/>
                    <a:lstStyle/>
                    <a:p>
                      <a:pPr algn="ctr" fontAlgn="b"/>
                      <a:r>
                        <a:rPr lang="en-US" sz="700" b="0" i="0" u="none" strike="noStrike" dirty="0">
                          <a:solidFill>
                            <a:srgbClr val="000000"/>
                          </a:solidFill>
                          <a:effectLst/>
                          <a:latin typeface="Arial"/>
                        </a:rPr>
                        <a:t>1</a:t>
                      </a:r>
                    </a:p>
                  </a:txBody>
                  <a:tcPr marL="5888" marR="5888" marT="7850" marB="0" anchor="b">
                    <a:lnL>
                      <a:noFill/>
                    </a:lnL>
                    <a:lnR>
                      <a:noFill/>
                    </a:lnR>
                    <a:lnT w="6350" cap="flat" cmpd="sng" algn="ctr">
                      <a:solidFill>
                        <a:srgbClr val="E4EDF5"/>
                      </a:solidFill>
                      <a:prstDash val="solid"/>
                      <a:round/>
                      <a:headEnd type="none" w="med" len="med"/>
                      <a:tailEnd type="none" w="med" len="med"/>
                    </a:lnT>
                    <a:lnB w="25400" cap="flat" cmpd="dbl" algn="ctr">
                      <a:solidFill>
                        <a:srgbClr val="417CB8"/>
                      </a:solidFill>
                      <a:prstDash val="solid"/>
                      <a:round/>
                      <a:headEnd type="none" w="med" len="med"/>
                      <a:tailEnd type="none" w="med" len="med"/>
                    </a:lnB>
                  </a:tcPr>
                </a:tc>
              </a:tr>
              <a:tr h="164869">
                <a:tc>
                  <a:txBody>
                    <a:bodyPr/>
                    <a:lstStyle/>
                    <a:p>
                      <a:pPr algn="l" fontAlgn="b"/>
                      <a:r>
                        <a:rPr lang="en-US" sz="700" b="1" i="0" u="none" strike="noStrike" dirty="0">
                          <a:solidFill>
                            <a:srgbClr val="000000"/>
                          </a:solidFill>
                          <a:effectLst/>
                          <a:latin typeface="Arial"/>
                        </a:rPr>
                        <a:t>Grand Total</a:t>
                      </a:r>
                    </a:p>
                  </a:txBody>
                  <a:tcPr marL="5888" marR="5888" marT="7850" marB="0" anchor="b">
                    <a:lnL>
                      <a:noFill/>
                    </a:lnL>
                    <a:lnR>
                      <a:noFill/>
                    </a:lnR>
                    <a:lnT w="25400" cap="flat" cmpd="dbl" algn="ctr">
                      <a:solidFill>
                        <a:srgbClr val="417CB8"/>
                      </a:solidFill>
                      <a:prstDash val="solid"/>
                      <a:round/>
                      <a:headEnd type="none" w="med" len="med"/>
                      <a:tailEnd type="none" w="med" len="med"/>
                    </a:lnT>
                    <a:lnB>
                      <a:noFill/>
                    </a:lnB>
                  </a:tcPr>
                </a:tc>
                <a:tc>
                  <a:txBody>
                    <a:bodyPr/>
                    <a:lstStyle/>
                    <a:p>
                      <a:pPr algn="ctr" fontAlgn="b"/>
                      <a:r>
                        <a:rPr lang="en-US" sz="700" b="1" i="0" u="none" strike="noStrike" dirty="0">
                          <a:solidFill>
                            <a:srgbClr val="000000"/>
                          </a:solidFill>
                          <a:effectLst/>
                          <a:latin typeface="Arial"/>
                        </a:rPr>
                        <a:t>17</a:t>
                      </a:r>
                    </a:p>
                  </a:txBody>
                  <a:tcPr marL="5888" marR="5888" marT="7850" marB="0" anchor="b">
                    <a:lnL>
                      <a:noFill/>
                    </a:lnL>
                    <a:lnR>
                      <a:noFill/>
                    </a:lnR>
                    <a:lnT w="25400" cap="flat" cmpd="dbl" algn="ctr">
                      <a:solidFill>
                        <a:srgbClr val="417CB8"/>
                      </a:solidFill>
                      <a:prstDash val="solid"/>
                      <a:round/>
                      <a:headEnd type="none" w="med" len="med"/>
                      <a:tailEnd type="none" w="med" len="med"/>
                    </a:lnT>
                    <a:lnB>
                      <a:noFill/>
                    </a:lnB>
                  </a:tcPr>
                </a:tc>
              </a:tr>
            </a:tbl>
          </a:graphicData>
        </a:graphic>
      </p:graphicFrame>
      <p:sp>
        <p:nvSpPr>
          <p:cNvPr id="8" name="Content Placeholder 2"/>
          <p:cNvSpPr txBox="1">
            <a:spLocks/>
          </p:cNvSpPr>
          <p:nvPr/>
        </p:nvSpPr>
        <p:spPr bwMode="black">
          <a:xfrm>
            <a:off x="375682" y="385803"/>
            <a:ext cx="8098466"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lIns="0"/>
          <a:lstStyle>
            <a:lvl1pPr marL="288925" indent="-288925" algn="l" rtl="0" eaLnBrk="0" fontAlgn="base" hangingPunct="0">
              <a:lnSpc>
                <a:spcPct val="95000"/>
              </a:lnSpc>
              <a:spcBef>
                <a:spcPct val="75000"/>
              </a:spcBef>
              <a:spcAft>
                <a:spcPct val="20000"/>
              </a:spcAft>
              <a:buChar char="•"/>
              <a:defRPr sz="2000">
                <a:solidFill>
                  <a:schemeClr val="tx1"/>
                </a:solidFill>
                <a:latin typeface="+mn-lt"/>
                <a:ea typeface="ヒラギノ角ゴ Pro W3" charset="0"/>
                <a:cs typeface="Geneva" charset="0"/>
              </a:defRPr>
            </a:lvl1pPr>
            <a:lvl2pPr marL="633413" indent="-230188" algn="l" rtl="0" eaLnBrk="0" fontAlgn="base" hangingPunct="0">
              <a:lnSpc>
                <a:spcPct val="95000"/>
              </a:lnSpc>
              <a:spcBef>
                <a:spcPct val="20000"/>
              </a:spcBef>
              <a:spcAft>
                <a:spcPct val="20000"/>
              </a:spcAft>
              <a:buFont typeface="Arial" charset="0"/>
              <a:buChar char="–"/>
              <a:defRPr sz="2000">
                <a:solidFill>
                  <a:schemeClr val="tx1"/>
                </a:solidFill>
                <a:latin typeface="+mn-lt"/>
                <a:ea typeface="+mn-ea"/>
                <a:cs typeface="Geneva" charset="0"/>
              </a:defRPr>
            </a:lvl2pPr>
            <a:lvl3pPr marL="974725" indent="-227013" algn="l" rtl="0" eaLnBrk="0" fontAlgn="base" hangingPunct="0">
              <a:lnSpc>
                <a:spcPct val="95000"/>
              </a:lnSpc>
              <a:spcBef>
                <a:spcPct val="20000"/>
              </a:spcBef>
              <a:spcAft>
                <a:spcPct val="20000"/>
              </a:spcAft>
              <a:buFont typeface="Arial" charset="0"/>
              <a:buChar char="•"/>
              <a:defRPr>
                <a:solidFill>
                  <a:schemeClr val="tx1"/>
                </a:solidFill>
                <a:latin typeface="+mn-lt"/>
                <a:ea typeface="+mn-ea"/>
                <a:cs typeface="Geneva" charset="0"/>
              </a:defRPr>
            </a:lvl3pPr>
            <a:lvl4pPr marL="1312863"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4pPr>
            <a:lvl5pPr marL="1651000" indent="-223838" algn="l" rtl="0" eaLnBrk="0" fontAlgn="base" hangingPunct="0">
              <a:lnSpc>
                <a:spcPct val="95000"/>
              </a:lnSpc>
              <a:spcBef>
                <a:spcPct val="20000"/>
              </a:spcBef>
              <a:spcAft>
                <a:spcPct val="20000"/>
              </a:spcAft>
              <a:buFont typeface="Arial" charset="0"/>
              <a:buChar char="•"/>
              <a:defRPr sz="1600">
                <a:solidFill>
                  <a:schemeClr val="tx1"/>
                </a:solidFill>
                <a:latin typeface="+mn-lt"/>
                <a:ea typeface="+mn-ea"/>
                <a:cs typeface="Geneva" charset="0"/>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a:lstStyle>
          <a:p>
            <a:pPr marL="0" indent="0">
              <a:lnSpc>
                <a:spcPct val="100000"/>
              </a:lnSpc>
              <a:spcBef>
                <a:spcPts val="0"/>
              </a:spcBef>
              <a:spcAft>
                <a:spcPts val="1200"/>
              </a:spcAft>
              <a:buNone/>
              <a:defRPr/>
            </a:pPr>
            <a:r>
              <a:rPr lang="en-US" sz="2400" dirty="0" smtClean="0">
                <a:solidFill>
                  <a:schemeClr val="tx2"/>
                </a:solidFill>
              </a:rPr>
              <a:t>SLA Breached INC Tickets – L3 Storage</a:t>
            </a:r>
            <a:r>
              <a:rPr lang="en-US" sz="1600" dirty="0">
                <a:solidFill>
                  <a:schemeClr val="tx2"/>
                </a:solidFill>
              </a:rPr>
              <a:t/>
            </a:r>
            <a:br>
              <a:rPr lang="en-US" sz="1600" dirty="0">
                <a:solidFill>
                  <a:schemeClr val="tx2"/>
                </a:solidFill>
              </a:rPr>
            </a:br>
            <a:endParaRPr lang="en-US" sz="800" dirty="0">
              <a:solidFill>
                <a:schemeClr val="tx2"/>
              </a:solidFill>
            </a:endParaRPr>
          </a:p>
        </p:txBody>
      </p:sp>
    </p:spTree>
    <p:extLst>
      <p:ext uri="{BB962C8B-B14F-4D97-AF65-F5344CB8AC3E}">
        <p14:creationId xmlns:p14="http://schemas.microsoft.com/office/powerpoint/2010/main" val="1434603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346075" y="2014538"/>
            <a:ext cx="8115300" cy="517525"/>
          </a:xfrm>
        </p:spPr>
        <p:txBody>
          <a:bodyPr/>
          <a:lstStyle/>
          <a:p>
            <a:pPr algn="ctr" eaLnBrk="1" hangingPunct="1"/>
            <a:r>
              <a:rPr lang="en-US" sz="3200" b="1" dirty="0" smtClean="0">
                <a:ea typeface="ＭＳ Ｐゴシック" pitchFamily="34" charset="-128"/>
              </a:rPr>
              <a:t>Appendix B NAS Migrations</a:t>
            </a:r>
            <a:br>
              <a:rPr lang="en-US" sz="3200" b="1" dirty="0" smtClean="0">
                <a:ea typeface="ＭＳ Ｐゴシック" pitchFamily="34" charset="-128"/>
              </a:rPr>
            </a:br>
            <a:endParaRPr lang="en-US" sz="3200" b="1" dirty="0" smtClean="0">
              <a:ea typeface="ＭＳ Ｐゴシック" pitchFamily="34" charset="-128"/>
            </a:endParaRPr>
          </a:p>
        </p:txBody>
      </p:sp>
      <p:sp>
        <p:nvSpPr>
          <p:cNvPr id="2" name="Subtitle 1"/>
          <p:cNvSpPr>
            <a:spLocks noGrp="1"/>
          </p:cNvSpPr>
          <p:nvPr>
            <p:ph type="subTitle" sz="quarter" idx="1"/>
          </p:nvPr>
        </p:nvSpPr>
        <p:spPr/>
        <p:txBody>
          <a:bodyPr/>
          <a:lstStyle/>
          <a:p>
            <a:r>
              <a:rPr lang="en-US" dirty="0" smtClean="0"/>
              <a:t>  </a:t>
            </a:r>
            <a:endParaRPr lang="en-US" dirty="0"/>
          </a:p>
        </p:txBody>
      </p:sp>
    </p:spTree>
    <p:extLst>
      <p:ext uri="{BB962C8B-B14F-4D97-AF65-F5344CB8AC3E}">
        <p14:creationId xmlns:p14="http://schemas.microsoft.com/office/powerpoint/2010/main" val="223592245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70" y="443319"/>
            <a:ext cx="5562600" cy="611188"/>
          </a:xfrm>
        </p:spPr>
        <p:txBody>
          <a:bodyPr/>
          <a:lstStyle/>
          <a:p>
            <a:r>
              <a:rPr lang="en-US" dirty="0" smtClean="0"/>
              <a:t> Current Scheduled NAS Migrations</a:t>
            </a:r>
            <a:endParaRPr lang="en-US" dirty="0"/>
          </a:p>
        </p:txBody>
      </p:sp>
      <p:sp>
        <p:nvSpPr>
          <p:cNvPr id="6" name="Slide Number Placeholder 5"/>
          <p:cNvSpPr>
            <a:spLocks noGrp="1"/>
          </p:cNvSpPr>
          <p:nvPr>
            <p:ph type="sldNum" sz="quarter" idx="10"/>
          </p:nvPr>
        </p:nvSpPr>
        <p:spPr/>
        <p:txBody>
          <a:bodyPr/>
          <a:lstStyle/>
          <a:p>
            <a:fld id="{34EBE829-BE16-44E2-A16F-0B2AA19421DB}" type="slidenum">
              <a:rPr lang="en-US" smtClean="0"/>
              <a:pPr/>
              <a:t>27</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405" y="1025599"/>
            <a:ext cx="8144539" cy="529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7005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199" y="461150"/>
            <a:ext cx="5562600" cy="611188"/>
          </a:xfrm>
        </p:spPr>
        <p:txBody>
          <a:bodyPr/>
          <a:lstStyle/>
          <a:p>
            <a:r>
              <a:rPr lang="en-US" dirty="0" smtClean="0"/>
              <a:t> Current Scheduled NAS Migrations</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508" y="1116419"/>
            <a:ext cx="8452883" cy="5048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1934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433" y="423825"/>
            <a:ext cx="6790217" cy="611188"/>
          </a:xfrm>
        </p:spPr>
        <p:txBody>
          <a:bodyPr/>
          <a:lstStyle/>
          <a:p>
            <a:r>
              <a:rPr lang="en-US" dirty="0" smtClean="0"/>
              <a:t> Current Scheduled NAS Migrations</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079" y="1066800"/>
            <a:ext cx="862300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9052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TYLE" val="AcnSubjectTitle"/>
  <p:tag name="DATE" val="22/06/2010 19:43:32"/>
</p:tagLst>
</file>

<file path=ppt/tags/tag2.xml><?xml version="1.0" encoding="utf-8"?>
<p:tagLst xmlns:a="http://schemas.openxmlformats.org/drawingml/2006/main" xmlns:r="http://schemas.openxmlformats.org/officeDocument/2006/relationships" xmlns:p="http://schemas.openxmlformats.org/presentationml/2006/main">
  <p:tag name="STYLE" val="AcnFootnote"/>
  <p:tag name="DATE" val="23/06/2010 09:37:42"/>
</p:tagLst>
</file>

<file path=ppt/tags/tag3.xml><?xml version="1.0" encoding="utf-8"?>
<p:tagLst xmlns:a="http://schemas.openxmlformats.org/drawingml/2006/main" xmlns:r="http://schemas.openxmlformats.org/officeDocument/2006/relationships" xmlns:p="http://schemas.openxmlformats.org/presentationml/2006/main">
  <p:tag name="STYLE" val="AcnRoadmap"/>
  <p:tag name="DATE" val="12/07/2010 14:27:50"/>
</p:tagLst>
</file>

<file path=ppt/tags/tag4.xml><?xml version="1.0" encoding="utf-8"?>
<p:tagLst xmlns:a="http://schemas.openxmlformats.org/drawingml/2006/main" xmlns:r="http://schemas.openxmlformats.org/officeDocument/2006/relationships" xmlns:p="http://schemas.openxmlformats.org/presentationml/2006/main">
  <p:tag name="STYLE" val="AcnStamp"/>
  <p:tag name="DATE" val="12/07/2010 14:31:22"/>
</p:tagLst>
</file>

<file path=ppt/tags/tag5.xml><?xml version="1.0" encoding="utf-8"?>
<p:tagLst xmlns:a="http://schemas.openxmlformats.org/drawingml/2006/main" xmlns:r="http://schemas.openxmlformats.org/officeDocument/2006/relationships" xmlns:p="http://schemas.openxmlformats.org/presentationml/2006/main">
  <p:tag name="STYLE" val="AcnStpConnector"/>
  <p:tag name="DATE" val="12/07/2010 14:31:22"/>
</p:tagLst>
</file>

<file path=ppt/tags/tag6.xml><?xml version="1.0" encoding="utf-8"?>
<p:tagLst xmlns:a="http://schemas.openxmlformats.org/drawingml/2006/main" xmlns:r="http://schemas.openxmlformats.org/officeDocument/2006/relationships" xmlns:p="http://schemas.openxmlformats.org/presentationml/2006/main">
  <p:tag name="STYLE" val="AcnStpConnector"/>
  <p:tag name="DATE" val="12/07/2010 14:31:22"/>
</p:tagLst>
</file>

<file path=ppt/tags/tag7.xml><?xml version="1.0" encoding="utf-8"?>
<p:tagLst xmlns:a="http://schemas.openxmlformats.org/drawingml/2006/main" xmlns:r="http://schemas.openxmlformats.org/officeDocument/2006/relationships" xmlns:p="http://schemas.openxmlformats.org/presentationml/2006/main">
  <p:tag name="SSB" val="CitiLogo"/>
</p:tagLst>
</file>

<file path=ppt/tags/tag8.xml><?xml version="1.0" encoding="utf-8"?>
<p:tagLst xmlns:a="http://schemas.openxmlformats.org/drawingml/2006/main" xmlns:r="http://schemas.openxmlformats.org/officeDocument/2006/relationships" xmlns:p="http://schemas.openxmlformats.org/presentationml/2006/main">
  <p:tag name="SSB" val="CitiLogo"/>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SO3g.l68H0OY_ApV2R2.r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9N3TPdL0ikum8XBJrewg4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5G7Dpokt0C6PRBBje.oPQ"/>
</p:tagLst>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citi_3d_sm">
  <a:themeElements>
    <a:clrScheme name="Custom 2">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33689C"/>
      </a:hlink>
      <a:folHlink>
        <a:srgbClr val="008080"/>
      </a:folHlink>
    </a:clrScheme>
    <a:fontScheme name="citi_0314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iti_031407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Planning N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lanning New">
      <a:majorFont>
        <a:latin typeface="Arial"/>
        <a:ea typeface=""/>
        <a:cs typeface=""/>
      </a:majorFont>
      <a:minorFont>
        <a:latin typeface="Arial"/>
        <a:ea typeface=""/>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17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800" b="1"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317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800" b="1" i="0" u="none" strike="noStrike" cap="none" normalizeH="0" baseline="0" smtClean="0">
            <a:ln>
              <a:noFill/>
            </a:ln>
            <a:solidFill>
              <a:schemeClr val="bg1"/>
            </a:solidFill>
            <a:effectLst/>
            <a:latin typeface="Arial" charset="0"/>
          </a:defRPr>
        </a:defPPr>
      </a:lstStyle>
    </a:lnDef>
  </a:objectDefaults>
  <a:extraClrSchemeLst>
    <a:extraClrScheme>
      <a:clrScheme name="Planning Ne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lanning Ne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lanning Ne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lanning Ne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lanning 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lanning 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lanning 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lanning New 8">
        <a:dk1>
          <a:srgbClr val="000000"/>
        </a:dk1>
        <a:lt1>
          <a:srgbClr val="FFFFFF"/>
        </a:lt1>
        <a:dk2>
          <a:srgbClr val="000000"/>
        </a:dk2>
        <a:lt2>
          <a:srgbClr val="808080"/>
        </a:lt2>
        <a:accent1>
          <a:srgbClr val="FFFFFF"/>
        </a:accent1>
        <a:accent2>
          <a:srgbClr val="3333CC"/>
        </a:accent2>
        <a:accent3>
          <a:srgbClr val="FFFFFF"/>
        </a:accent3>
        <a:accent4>
          <a:srgbClr val="000000"/>
        </a:accent4>
        <a:accent5>
          <a:srgbClr val="FFFFFF"/>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A109D5F16E80544BB2B4BFC5500705E" ma:contentTypeVersion="0" ma:contentTypeDescription="Create a new document." ma:contentTypeScope="" ma:versionID="c2fcda5a7ce74018fc929c70bf505d4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83901DAA-DB95-4489-B13E-E2FCABFF4521}">
  <ds:schemaRefs>
    <ds:schemaRef ds:uri="http://purl.org/dc/dcmitype/"/>
    <ds:schemaRef ds:uri="http://purl.org/dc/term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E9E3D98-5DD1-44C6-8441-F1CC730B870E}">
  <ds:schemaRefs>
    <ds:schemaRef ds:uri="http://schemas.microsoft.com/sharepoint/v3/contenttype/forms"/>
  </ds:schemaRefs>
</ds:datastoreItem>
</file>

<file path=customXml/itemProps3.xml><?xml version="1.0" encoding="utf-8"?>
<ds:datastoreItem xmlns:ds="http://schemas.openxmlformats.org/officeDocument/2006/customXml" ds:itemID="{9B559F44-D07A-45EA-BA4F-458BB0D249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33634</TotalTime>
  <Words>4484</Words>
  <Application>Microsoft Office PowerPoint</Application>
  <PresentationFormat>On-screen Show (4:3)</PresentationFormat>
  <Paragraphs>1429</Paragraphs>
  <Slides>30</Slides>
  <Notes>13</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citi_3d_sm</vt:lpstr>
      <vt:lpstr>2_Planning New</vt:lpstr>
      <vt:lpstr>ICG Storage Service Review </vt:lpstr>
      <vt:lpstr>ServiceNow  </vt:lpstr>
      <vt:lpstr>ServiceNow Update</vt:lpstr>
      <vt:lpstr>NAS </vt:lpstr>
      <vt:lpstr>Current NAS Migrations</vt:lpstr>
      <vt:lpstr>Request Management Metrics – NAS 2014</vt:lpstr>
      <vt:lpstr>SAN </vt:lpstr>
      <vt:lpstr> Current Scheduled SAN Migrations (ICG)</vt:lpstr>
      <vt:lpstr> Request Management Metrics  – SAN 2014</vt:lpstr>
      <vt:lpstr>Service - MIMs </vt:lpstr>
      <vt:lpstr>DCIS – Incident Volume and CID (YTD) All Storage vs ICG</vt:lpstr>
      <vt:lpstr>Storage Severity 1 MIM Incidents 2014</vt:lpstr>
      <vt:lpstr>Storage Severity 2 MIM Incidents </vt:lpstr>
      <vt:lpstr>Storage MIM Analysis 2014</vt:lpstr>
      <vt:lpstr>Storage – Lessons Learned</vt:lpstr>
      <vt:lpstr>Global Storage Proactive Incident Avoidance </vt:lpstr>
      <vt:lpstr>Global Storage MIM Incidents Avoidance</vt:lpstr>
      <vt:lpstr>Appendix A Executive Dashboards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Appendix B NAS Migrations </vt:lpstr>
      <vt:lpstr> Current Scheduled NAS Migrations</vt:lpstr>
      <vt:lpstr> Current Scheduled NAS Migrations</vt:lpstr>
      <vt:lpstr> Current Scheduled NAS Migrations</vt:lpstr>
    </vt:vector>
  </TitlesOfParts>
  <Company>Citigroup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O&amp;T Presentation Template [Arial, 24-point Bold]</dc:title>
  <dc:creator>jk15008</dc:creator>
  <cp:lastModifiedBy>Ashok Kumar Reddy</cp:lastModifiedBy>
  <cp:revision>1399</cp:revision>
  <cp:lastPrinted>2013-03-12T11:40:31Z</cp:lastPrinted>
  <dcterms:created xsi:type="dcterms:W3CDTF">2009-11-03T20:10:15Z</dcterms:created>
  <dcterms:modified xsi:type="dcterms:W3CDTF">2015-02-05T22:21:05Z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0x0101004A109D5F16E80544BB2B4BFC5500705E</vt:lpwstr>
  </property>
</Properties>
</file>