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2" r:id="rId3"/>
  </p:sldMasterIdLst>
  <p:notesMasterIdLst>
    <p:notesMasterId r:id="rId15"/>
  </p:notesMasterIdLst>
  <p:sldIdLst>
    <p:sldId id="290" r:id="rId4"/>
    <p:sldId id="288" r:id="rId5"/>
    <p:sldId id="261" r:id="rId6"/>
    <p:sldId id="284" r:id="rId7"/>
    <p:sldId id="286" r:id="rId8"/>
    <p:sldId id="287" r:id="rId9"/>
    <p:sldId id="289" r:id="rId10"/>
    <p:sldId id="271" r:id="rId11"/>
    <p:sldId id="272" r:id="rId12"/>
    <p:sldId id="269" r:id="rId13"/>
    <p:sldId id="270" r:id="rId1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14" autoAdjust="0"/>
    <p:restoredTop sz="94660"/>
  </p:normalViewPr>
  <p:slideViewPr>
    <p:cSldViewPr>
      <p:cViewPr>
        <p:scale>
          <a:sx n="100" d="100"/>
          <a:sy n="100" d="100"/>
        </p:scale>
        <p:origin x="-840" y="116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ED95A8-0863-45F4-88EF-A17059B29E4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5524DA17-14F5-46B0-A617-DC46722A1141}">
      <dgm:prSet phldrT="[Text]" custT="1"/>
      <dgm:spPr>
        <a:xfrm rot="16200000">
          <a:off x="704849" y="-704849"/>
          <a:ext cx="2666999" cy="4076699"/>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gm:spPr>
      <dgm:t>
        <a:bodyPr anchor="t"/>
        <a:lstStyle/>
        <a:p>
          <a:pPr algn="l"/>
          <a:r>
            <a:rPr lang="en-GB" sz="1800" dirty="0" smtClean="0">
              <a:solidFill>
                <a:srgbClr val="000000"/>
              </a:solidFill>
              <a:latin typeface="Arial"/>
              <a:ea typeface="+mn-ea"/>
              <a:cs typeface="+mn-cs"/>
            </a:rPr>
            <a:t>STRENGTHS</a:t>
          </a:r>
        </a:p>
        <a:p>
          <a:pPr algn="l"/>
          <a:r>
            <a:rPr lang="en-GB" sz="1400" dirty="0" smtClean="0">
              <a:solidFill>
                <a:srgbClr val="000000"/>
              </a:solidFill>
              <a:latin typeface="Arial"/>
              <a:ea typeface="+mn-ea"/>
              <a:cs typeface="+mn-cs"/>
            </a:rPr>
            <a:t>- Scale-out to multi-PB scale using commodity hardware</a:t>
          </a:r>
        </a:p>
        <a:p>
          <a:pPr algn="l"/>
          <a:r>
            <a:rPr lang="en-GB" sz="1400" dirty="0" smtClean="0">
              <a:solidFill>
                <a:srgbClr val="000000"/>
              </a:solidFill>
              <a:latin typeface="Arial"/>
              <a:ea typeface="+mn-ea"/>
              <a:cs typeface="+mn-cs"/>
            </a:rPr>
            <a:t>- Uses distributed erasure coding protection to improve storage efficiency </a:t>
          </a:r>
        </a:p>
        <a:p>
          <a:pPr algn="l"/>
          <a:r>
            <a:rPr lang="en-GB" sz="1400" dirty="0" smtClean="0">
              <a:solidFill>
                <a:srgbClr val="000000"/>
              </a:solidFill>
              <a:latin typeface="Arial"/>
              <a:ea typeface="+mn-ea"/>
              <a:cs typeface="+mn-cs"/>
            </a:rPr>
            <a:t>- Architected to withstand multiple node failures plus the total loss of a site.</a:t>
          </a:r>
        </a:p>
        <a:p>
          <a:pPr algn="l"/>
          <a:r>
            <a:rPr lang="en-GB" sz="1400" dirty="0" smtClean="0">
              <a:solidFill>
                <a:srgbClr val="000000"/>
              </a:solidFill>
              <a:latin typeface="Arial"/>
              <a:ea typeface="+mn-ea"/>
              <a:cs typeface="+mn-cs"/>
            </a:rPr>
            <a:t>- Supports standard object APIs such as S3 and Swift</a:t>
          </a:r>
        </a:p>
        <a:p>
          <a:pPr algn="l"/>
          <a:r>
            <a:rPr lang="en-GB" sz="1400" dirty="0" smtClean="0">
              <a:solidFill>
                <a:srgbClr val="000000"/>
              </a:solidFill>
              <a:latin typeface="Arial"/>
              <a:ea typeface="+mn-ea"/>
              <a:cs typeface="+mn-cs"/>
            </a:rPr>
            <a:t>- Robust management with REST API support, allows automation of storage provisioning</a:t>
          </a:r>
        </a:p>
      </dgm:t>
    </dgm:pt>
    <dgm:pt modelId="{E7AE4B08-7C24-450E-9466-DDA51031E7AB}" type="parTrans" cxnId="{1C40C0C9-6FAF-4EDA-9116-656B35ABE7EA}">
      <dgm:prSet/>
      <dgm:spPr/>
      <dgm:t>
        <a:bodyPr/>
        <a:lstStyle/>
        <a:p>
          <a:endParaRPr lang="en-US"/>
        </a:p>
      </dgm:t>
    </dgm:pt>
    <dgm:pt modelId="{D21B03A4-E2B8-4249-95CD-113A5EB81C98}" type="sibTrans" cxnId="{1C40C0C9-6FAF-4EDA-9116-656B35ABE7EA}">
      <dgm:prSet/>
      <dgm:spPr/>
      <dgm:t>
        <a:bodyPr/>
        <a:lstStyle/>
        <a:p>
          <a:endParaRPr lang="en-US"/>
        </a:p>
      </dgm:t>
    </dgm:pt>
    <dgm:pt modelId="{4A88409E-11B9-4156-8BFF-A780AE93253E}">
      <dgm:prSet phldrT="[Text]" custT="1"/>
      <dgm:spPr>
        <a:xfrm>
          <a:off x="4076699" y="0"/>
          <a:ext cx="4076699" cy="2666999"/>
        </a:xfrm>
        <a:prstGeom prst="round1Rect">
          <a:avLst/>
        </a:prstGeom>
        <a:solidFill>
          <a:srgbClr val="FDCFA1"/>
        </a:solidFill>
        <a:ln w="25400" cap="flat" cmpd="sng" algn="ctr">
          <a:solidFill>
            <a:srgbClr val="FFFFFF">
              <a:hueOff val="0"/>
              <a:satOff val="0"/>
              <a:lumOff val="0"/>
              <a:alphaOff val="0"/>
            </a:srgbClr>
          </a:solidFill>
          <a:prstDash val="solid"/>
        </a:ln>
        <a:effectLst/>
      </dgm:spPr>
      <dgm:t>
        <a:bodyPr anchor="t"/>
        <a:lstStyle/>
        <a:p>
          <a:pPr algn="r"/>
          <a:r>
            <a:rPr lang="en-GB" sz="1800" dirty="0" smtClean="0">
              <a:solidFill>
                <a:srgbClr val="000000"/>
              </a:solidFill>
              <a:latin typeface="Arial"/>
              <a:ea typeface="+mn-ea"/>
              <a:cs typeface="+mn-cs"/>
            </a:rPr>
            <a:t>WEAKNESSES</a:t>
          </a:r>
        </a:p>
        <a:p>
          <a:pPr algn="l"/>
          <a:r>
            <a:rPr lang="en-GB" sz="1400" dirty="0" smtClean="0">
              <a:solidFill>
                <a:srgbClr val="000000"/>
              </a:solidFill>
              <a:latin typeface="Arial"/>
              <a:ea typeface="+mn-ea"/>
              <a:cs typeface="+mn-cs"/>
            </a:rPr>
            <a:t>- Minimum multi-site configuration requires 3 sites and minimum of 9 </a:t>
          </a:r>
          <a:r>
            <a:rPr lang="en-GB" sz="1400" dirty="0" err="1" smtClean="0">
              <a:solidFill>
                <a:srgbClr val="000000"/>
              </a:solidFill>
              <a:latin typeface="Arial"/>
              <a:ea typeface="+mn-ea"/>
              <a:cs typeface="+mn-cs"/>
            </a:rPr>
            <a:t>slicestor</a:t>
          </a:r>
          <a:r>
            <a:rPr lang="en-GB" sz="1400" dirty="0" smtClean="0">
              <a:solidFill>
                <a:srgbClr val="000000"/>
              </a:solidFill>
              <a:latin typeface="Arial"/>
              <a:ea typeface="+mn-ea"/>
              <a:cs typeface="+mn-cs"/>
            </a:rPr>
            <a:t> node, 3 per site.</a:t>
          </a:r>
        </a:p>
        <a:p>
          <a:pPr algn="l"/>
          <a:r>
            <a:rPr lang="en-GB" sz="1400" dirty="0" smtClean="0">
              <a:solidFill>
                <a:srgbClr val="000000"/>
              </a:solidFill>
              <a:latin typeface="Arial"/>
              <a:ea typeface="+mn-ea"/>
              <a:cs typeface="+mn-cs"/>
            </a:rPr>
            <a:t>- Single namespace across sites, hence single distributed copy of objects.</a:t>
          </a:r>
        </a:p>
        <a:p>
          <a:pPr algn="l"/>
          <a:r>
            <a:rPr lang="en-GB" sz="1400" dirty="0" smtClean="0">
              <a:solidFill>
                <a:srgbClr val="000000"/>
              </a:solidFill>
              <a:latin typeface="Arial"/>
              <a:ea typeface="+mn-ea"/>
              <a:cs typeface="+mn-cs"/>
            </a:rPr>
            <a:t>- No re-protection of data after node loss; reliant on overprotection of data and replacement of failed nodes.</a:t>
          </a:r>
        </a:p>
        <a:p>
          <a:pPr algn="l"/>
          <a:endParaRPr lang="en-US" sz="1400" dirty="0">
            <a:solidFill>
              <a:srgbClr val="000000"/>
            </a:solidFill>
            <a:latin typeface="Arial"/>
            <a:ea typeface="+mn-ea"/>
            <a:cs typeface="+mn-cs"/>
          </a:endParaRPr>
        </a:p>
      </dgm:t>
    </dgm:pt>
    <dgm:pt modelId="{C2373B7F-7BF6-428A-9474-4397B62AC7F1}" type="parTrans" cxnId="{CA324A7A-1AE5-475B-A572-1EA0E3BDD8F8}">
      <dgm:prSet/>
      <dgm:spPr/>
      <dgm:t>
        <a:bodyPr/>
        <a:lstStyle/>
        <a:p>
          <a:endParaRPr lang="en-US"/>
        </a:p>
      </dgm:t>
    </dgm:pt>
    <dgm:pt modelId="{25AE18FF-D6AD-423F-BD42-C68885A2604F}" type="sibTrans" cxnId="{CA324A7A-1AE5-475B-A572-1EA0E3BDD8F8}">
      <dgm:prSet/>
      <dgm:spPr/>
      <dgm:t>
        <a:bodyPr/>
        <a:lstStyle/>
        <a:p>
          <a:endParaRPr lang="en-US"/>
        </a:p>
      </dgm:t>
    </dgm:pt>
    <dgm:pt modelId="{51E7D5E1-A0BE-4BC0-A178-8B1111B87270}">
      <dgm:prSet phldrT="[Text]" custT="1"/>
      <dgm:spPr>
        <a:xfrm rot="10800000">
          <a:off x="0" y="2666999"/>
          <a:ext cx="4076699" cy="2666999"/>
        </a:xfrm>
        <a:prstGeom prst="round1Rect">
          <a:avLst/>
        </a:prstGeom>
        <a:solidFill>
          <a:srgbClr val="CED8FA"/>
        </a:solidFill>
        <a:ln w="25400" cap="flat" cmpd="sng" algn="ctr">
          <a:solidFill>
            <a:srgbClr val="FFFFFF">
              <a:hueOff val="0"/>
              <a:satOff val="0"/>
              <a:lumOff val="0"/>
              <a:alphaOff val="0"/>
            </a:srgbClr>
          </a:solidFill>
          <a:prstDash val="solid"/>
        </a:ln>
        <a:effectLst/>
      </dgm:spPr>
      <dgm:t>
        <a:bodyPr anchor="b"/>
        <a:lstStyle/>
        <a:p>
          <a:pPr algn="l"/>
          <a:r>
            <a:rPr lang="en-GB" sz="1400" dirty="0" smtClean="0">
              <a:solidFill>
                <a:srgbClr val="000000"/>
              </a:solidFill>
              <a:latin typeface="Arial"/>
              <a:ea typeface="+mn-ea"/>
              <a:cs typeface="+mn-cs"/>
            </a:rPr>
            <a:t>- Allows full automation and self-service for provisioning and quotas</a:t>
          </a:r>
        </a:p>
        <a:p>
          <a:pPr algn="l"/>
          <a:r>
            <a:rPr lang="en-GB" sz="1400" dirty="0" smtClean="0">
              <a:solidFill>
                <a:srgbClr val="000000"/>
              </a:solidFill>
              <a:latin typeface="Arial"/>
              <a:ea typeface="+mn-ea"/>
              <a:cs typeface="+mn-cs"/>
            </a:rPr>
            <a:t>- New storage class to replace traditional bulk storage for archive type data</a:t>
          </a:r>
        </a:p>
        <a:p>
          <a:pPr algn="l"/>
          <a:r>
            <a:rPr lang="en-GB" sz="1400" dirty="0" smtClean="0">
              <a:solidFill>
                <a:srgbClr val="000000"/>
              </a:solidFill>
              <a:latin typeface="Arial"/>
              <a:ea typeface="+mn-ea"/>
              <a:cs typeface="+mn-cs"/>
            </a:rPr>
            <a:t>- Enabler for new application architectures as widely used for cloud applications</a:t>
          </a:r>
        </a:p>
        <a:p>
          <a:pPr algn="l"/>
          <a:r>
            <a:rPr lang="en-GB" sz="1400" dirty="0" smtClean="0">
              <a:solidFill>
                <a:srgbClr val="000000"/>
              </a:solidFill>
              <a:latin typeface="Arial"/>
              <a:ea typeface="+mn-ea"/>
              <a:cs typeface="+mn-cs"/>
            </a:rPr>
            <a:t>- With suitable client translation layer could replace NAS for suitable home and group areas</a:t>
          </a:r>
        </a:p>
        <a:p>
          <a:pPr algn="l"/>
          <a:endParaRPr lang="en-GB" sz="1400" dirty="0" smtClean="0">
            <a:solidFill>
              <a:srgbClr val="000000"/>
            </a:solidFill>
            <a:latin typeface="Arial"/>
            <a:ea typeface="+mn-ea"/>
            <a:cs typeface="+mn-cs"/>
          </a:endParaRPr>
        </a:p>
        <a:p>
          <a:pPr algn="l"/>
          <a:r>
            <a:rPr lang="en-GB" sz="1800" dirty="0" smtClean="0">
              <a:solidFill>
                <a:srgbClr val="000000"/>
              </a:solidFill>
              <a:latin typeface="Arial"/>
              <a:ea typeface="+mn-ea"/>
              <a:cs typeface="+mn-cs"/>
            </a:rPr>
            <a:t>OPPORTUNITIES</a:t>
          </a:r>
          <a:endParaRPr lang="en-US" sz="1800" dirty="0">
            <a:solidFill>
              <a:srgbClr val="000000"/>
            </a:solidFill>
            <a:latin typeface="Arial"/>
            <a:ea typeface="+mn-ea"/>
            <a:cs typeface="+mn-cs"/>
          </a:endParaRPr>
        </a:p>
      </dgm:t>
    </dgm:pt>
    <dgm:pt modelId="{6C18FA84-CE28-450D-8657-D9C5567891F3}" type="parTrans" cxnId="{0661F52F-2DDA-4D45-9B74-CD234766AB7D}">
      <dgm:prSet/>
      <dgm:spPr/>
      <dgm:t>
        <a:bodyPr/>
        <a:lstStyle/>
        <a:p>
          <a:endParaRPr lang="en-US"/>
        </a:p>
      </dgm:t>
    </dgm:pt>
    <dgm:pt modelId="{A24C22E8-64F6-42D3-A74E-A34E6685892A}" type="sibTrans" cxnId="{0661F52F-2DDA-4D45-9B74-CD234766AB7D}">
      <dgm:prSet/>
      <dgm:spPr/>
      <dgm:t>
        <a:bodyPr/>
        <a:lstStyle/>
        <a:p>
          <a:endParaRPr lang="en-US"/>
        </a:p>
      </dgm:t>
    </dgm:pt>
    <dgm:pt modelId="{496ACC75-C55C-4B68-8936-349560CCE171}">
      <dgm:prSet phldrT="[Text]" custT="1"/>
      <dgm:spPr>
        <a:xfrm rot="5400000">
          <a:off x="4781549" y="1962149"/>
          <a:ext cx="2666999" cy="4076699"/>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gm:spPr>
      <dgm:t>
        <a:bodyPr anchor="b"/>
        <a:lstStyle/>
        <a:p>
          <a:pPr algn="l"/>
          <a:r>
            <a:rPr lang="en-GB" sz="1400" dirty="0" smtClean="0">
              <a:solidFill>
                <a:srgbClr val="000000"/>
              </a:solidFill>
              <a:latin typeface="Arial"/>
              <a:ea typeface="+mn-ea"/>
              <a:cs typeface="+mn-cs"/>
            </a:rPr>
            <a:t>- Risk as small company</a:t>
          </a:r>
        </a:p>
        <a:p>
          <a:pPr algn="l"/>
          <a:r>
            <a:rPr lang="en-GB" sz="1400" dirty="0" smtClean="0">
              <a:solidFill>
                <a:srgbClr val="000000"/>
              </a:solidFill>
              <a:latin typeface="Arial"/>
              <a:ea typeface="+mn-ea"/>
              <a:cs typeface="+mn-cs"/>
            </a:rPr>
            <a:t>- Major vendors all moving into this product space</a:t>
          </a: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r"/>
          <a:r>
            <a:rPr lang="en-GB" sz="1800" dirty="0" smtClean="0">
              <a:solidFill>
                <a:srgbClr val="000000"/>
              </a:solidFill>
              <a:latin typeface="Arial"/>
              <a:ea typeface="+mn-ea"/>
              <a:cs typeface="+mn-cs"/>
            </a:rPr>
            <a:t>				         THREATS</a:t>
          </a:r>
          <a:endParaRPr lang="en-US" sz="1800" dirty="0">
            <a:solidFill>
              <a:srgbClr val="000000"/>
            </a:solidFill>
            <a:latin typeface="Arial"/>
            <a:ea typeface="+mn-ea"/>
            <a:cs typeface="+mn-cs"/>
          </a:endParaRPr>
        </a:p>
      </dgm:t>
    </dgm:pt>
    <dgm:pt modelId="{CFA35B45-97BB-4D78-B32B-397A76EF76D3}" type="parTrans" cxnId="{73957D89-131D-4835-A589-3C1E78909FE2}">
      <dgm:prSet/>
      <dgm:spPr/>
      <dgm:t>
        <a:bodyPr/>
        <a:lstStyle/>
        <a:p>
          <a:endParaRPr lang="en-US"/>
        </a:p>
      </dgm:t>
    </dgm:pt>
    <dgm:pt modelId="{2F1712F3-E80C-4B7D-B9DB-BC8CD45A2EC8}" type="sibTrans" cxnId="{73957D89-131D-4835-A589-3C1E78909FE2}">
      <dgm:prSet/>
      <dgm:spPr/>
      <dgm:t>
        <a:bodyPr/>
        <a:lstStyle/>
        <a:p>
          <a:endParaRPr lang="en-US"/>
        </a:p>
      </dgm:t>
    </dgm:pt>
    <dgm:pt modelId="{D9395352-5FBC-47F2-9B40-ADBE19BF1EF9}">
      <dgm:prSet phldrT="[Text]"/>
      <dgm: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endParaRPr lang="en-US" dirty="0">
            <a:solidFill>
              <a:srgbClr val="000000">
                <a:hueOff val="0"/>
                <a:satOff val="0"/>
                <a:lumOff val="0"/>
                <a:alphaOff val="0"/>
              </a:srgbClr>
            </a:solidFill>
            <a:latin typeface="Arial"/>
            <a:ea typeface="+mn-ea"/>
            <a:cs typeface="+mn-cs"/>
          </a:endParaRPr>
        </a:p>
      </dgm:t>
    </dgm:pt>
    <dgm:pt modelId="{F62A635C-29AE-4822-ABAC-A7F739B49BDB}" type="sibTrans" cxnId="{51898195-E67B-4CB6-9943-F1D2040B61F5}">
      <dgm:prSet/>
      <dgm:spPr/>
      <dgm:t>
        <a:bodyPr/>
        <a:lstStyle/>
        <a:p>
          <a:endParaRPr lang="en-US"/>
        </a:p>
      </dgm:t>
    </dgm:pt>
    <dgm:pt modelId="{C8F2A50C-77F9-46F2-BEA3-71503A8A5055}" type="parTrans" cxnId="{51898195-E67B-4CB6-9943-F1D2040B61F5}">
      <dgm:prSet/>
      <dgm:spPr/>
      <dgm:t>
        <a:bodyPr/>
        <a:lstStyle/>
        <a:p>
          <a:endParaRPr lang="en-US"/>
        </a:p>
      </dgm:t>
    </dgm:pt>
    <dgm:pt modelId="{9DCCBB27-4394-4B8E-ADB6-D22CA3D0FD99}" type="pres">
      <dgm:prSet presAssocID="{CFED95A8-0863-45F4-88EF-A17059B29E4A}" presName="diagram" presStyleCnt="0">
        <dgm:presLayoutVars>
          <dgm:chMax val="1"/>
          <dgm:dir/>
          <dgm:animLvl val="ctr"/>
          <dgm:resizeHandles val="exact"/>
        </dgm:presLayoutVars>
      </dgm:prSet>
      <dgm:spPr/>
      <dgm:t>
        <a:bodyPr/>
        <a:lstStyle/>
        <a:p>
          <a:endParaRPr lang="en-US"/>
        </a:p>
      </dgm:t>
    </dgm:pt>
    <dgm:pt modelId="{1518C719-DCBC-43BF-9121-B6FAA6E332A6}" type="pres">
      <dgm:prSet presAssocID="{CFED95A8-0863-45F4-88EF-A17059B29E4A}" presName="matrix" presStyleCnt="0"/>
      <dgm:spPr/>
    </dgm:pt>
    <dgm:pt modelId="{40477CFF-158C-46FE-9E18-C80920A892E3}" type="pres">
      <dgm:prSet presAssocID="{CFED95A8-0863-45F4-88EF-A17059B29E4A}" presName="tile1" presStyleLbl="node1" presStyleIdx="0" presStyleCnt="4"/>
      <dgm:spPr/>
      <dgm:t>
        <a:bodyPr/>
        <a:lstStyle/>
        <a:p>
          <a:endParaRPr lang="en-US"/>
        </a:p>
      </dgm:t>
    </dgm:pt>
    <dgm:pt modelId="{D268E66B-E34C-40F6-B8E3-451F07370816}" type="pres">
      <dgm:prSet presAssocID="{CFED95A8-0863-45F4-88EF-A17059B29E4A}" presName="tile1text" presStyleLbl="node1" presStyleIdx="0" presStyleCnt="4">
        <dgm:presLayoutVars>
          <dgm:chMax val="0"/>
          <dgm:chPref val="0"/>
          <dgm:bulletEnabled val="1"/>
        </dgm:presLayoutVars>
      </dgm:prSet>
      <dgm:spPr/>
      <dgm:t>
        <a:bodyPr/>
        <a:lstStyle/>
        <a:p>
          <a:endParaRPr lang="en-US"/>
        </a:p>
      </dgm:t>
    </dgm:pt>
    <dgm:pt modelId="{6BC20597-839E-4559-AACF-91DF0E8E8C03}" type="pres">
      <dgm:prSet presAssocID="{CFED95A8-0863-45F4-88EF-A17059B29E4A}" presName="tile2" presStyleLbl="node1" presStyleIdx="1" presStyleCnt="4" custLinFactNeighborY="-2857"/>
      <dgm:spPr/>
      <dgm:t>
        <a:bodyPr/>
        <a:lstStyle/>
        <a:p>
          <a:endParaRPr lang="en-US"/>
        </a:p>
      </dgm:t>
    </dgm:pt>
    <dgm:pt modelId="{199ADC64-5A6A-4409-812E-91EDF6F94482}" type="pres">
      <dgm:prSet presAssocID="{CFED95A8-0863-45F4-88EF-A17059B29E4A}" presName="tile2text" presStyleLbl="node1" presStyleIdx="1" presStyleCnt="4">
        <dgm:presLayoutVars>
          <dgm:chMax val="0"/>
          <dgm:chPref val="0"/>
          <dgm:bulletEnabled val="1"/>
        </dgm:presLayoutVars>
      </dgm:prSet>
      <dgm:spPr/>
      <dgm:t>
        <a:bodyPr/>
        <a:lstStyle/>
        <a:p>
          <a:endParaRPr lang="en-US"/>
        </a:p>
      </dgm:t>
    </dgm:pt>
    <dgm:pt modelId="{4286CE79-CF3E-43E7-8E31-4F7B0BE4B2B0}" type="pres">
      <dgm:prSet presAssocID="{CFED95A8-0863-45F4-88EF-A17059B29E4A}" presName="tile3" presStyleLbl="node1" presStyleIdx="2" presStyleCnt="4"/>
      <dgm:spPr/>
      <dgm:t>
        <a:bodyPr/>
        <a:lstStyle/>
        <a:p>
          <a:endParaRPr lang="en-US"/>
        </a:p>
      </dgm:t>
    </dgm:pt>
    <dgm:pt modelId="{CCD42F18-8564-4EA8-849C-E3C819FE9678}" type="pres">
      <dgm:prSet presAssocID="{CFED95A8-0863-45F4-88EF-A17059B29E4A}" presName="tile3text" presStyleLbl="node1" presStyleIdx="2" presStyleCnt="4">
        <dgm:presLayoutVars>
          <dgm:chMax val="0"/>
          <dgm:chPref val="0"/>
          <dgm:bulletEnabled val="1"/>
        </dgm:presLayoutVars>
      </dgm:prSet>
      <dgm:spPr/>
      <dgm:t>
        <a:bodyPr/>
        <a:lstStyle/>
        <a:p>
          <a:endParaRPr lang="en-US"/>
        </a:p>
      </dgm:t>
    </dgm:pt>
    <dgm:pt modelId="{F1C9A930-9C8C-420D-9344-C0CA2BB0F9ED}" type="pres">
      <dgm:prSet presAssocID="{CFED95A8-0863-45F4-88EF-A17059B29E4A}" presName="tile4" presStyleLbl="node1" presStyleIdx="3" presStyleCnt="4"/>
      <dgm:spPr/>
      <dgm:t>
        <a:bodyPr/>
        <a:lstStyle/>
        <a:p>
          <a:endParaRPr lang="en-US"/>
        </a:p>
      </dgm:t>
    </dgm:pt>
    <dgm:pt modelId="{92829576-2AEA-4F55-8B33-41D702FC908E}" type="pres">
      <dgm:prSet presAssocID="{CFED95A8-0863-45F4-88EF-A17059B29E4A}" presName="tile4text" presStyleLbl="node1" presStyleIdx="3" presStyleCnt="4">
        <dgm:presLayoutVars>
          <dgm:chMax val="0"/>
          <dgm:chPref val="0"/>
          <dgm:bulletEnabled val="1"/>
        </dgm:presLayoutVars>
      </dgm:prSet>
      <dgm:spPr/>
      <dgm:t>
        <a:bodyPr/>
        <a:lstStyle/>
        <a:p>
          <a:endParaRPr lang="en-US"/>
        </a:p>
      </dgm:t>
    </dgm:pt>
    <dgm:pt modelId="{8A825B44-2BD1-4A39-B405-999BD4F34AAD}" type="pres">
      <dgm:prSet presAssocID="{CFED95A8-0863-45F4-88EF-A17059B29E4A}" presName="centerTile" presStyleLbl="fgShp" presStyleIdx="0" presStyleCnt="1" custScaleX="2500" custScaleY="4500">
        <dgm:presLayoutVars>
          <dgm:chMax val="0"/>
          <dgm:chPref val="0"/>
        </dgm:presLayoutVars>
      </dgm:prSet>
      <dgm:spPr/>
      <dgm:t>
        <a:bodyPr/>
        <a:lstStyle/>
        <a:p>
          <a:endParaRPr lang="en-US"/>
        </a:p>
      </dgm:t>
    </dgm:pt>
  </dgm:ptLst>
  <dgm:cxnLst>
    <dgm:cxn modelId="{5420131C-6478-4A70-88CD-F8DB13650E5D}" type="presOf" srcId="{4A88409E-11B9-4156-8BFF-A780AE93253E}" destId="{6BC20597-839E-4559-AACF-91DF0E8E8C03}" srcOrd="0" destOrd="0" presId="urn:microsoft.com/office/officeart/2005/8/layout/matrix1"/>
    <dgm:cxn modelId="{51898195-E67B-4CB6-9943-F1D2040B61F5}" srcId="{CFED95A8-0863-45F4-88EF-A17059B29E4A}" destId="{D9395352-5FBC-47F2-9B40-ADBE19BF1EF9}" srcOrd="0" destOrd="0" parTransId="{C8F2A50C-77F9-46F2-BEA3-71503A8A5055}" sibTransId="{F62A635C-29AE-4822-ABAC-A7F739B49BDB}"/>
    <dgm:cxn modelId="{981F08AB-232A-4847-BA82-DE77869F5937}" type="presOf" srcId="{51E7D5E1-A0BE-4BC0-A178-8B1111B87270}" destId="{4286CE79-CF3E-43E7-8E31-4F7B0BE4B2B0}" srcOrd="0" destOrd="0" presId="urn:microsoft.com/office/officeart/2005/8/layout/matrix1"/>
    <dgm:cxn modelId="{6FBDBEB1-54A0-4A4C-ACBE-8E5BC5CA5DD9}" type="presOf" srcId="{496ACC75-C55C-4B68-8936-349560CCE171}" destId="{92829576-2AEA-4F55-8B33-41D702FC908E}" srcOrd="1" destOrd="0" presId="urn:microsoft.com/office/officeart/2005/8/layout/matrix1"/>
    <dgm:cxn modelId="{B3C37DE1-B86B-4297-A9EA-172C91F0DDC7}" type="presOf" srcId="{5524DA17-14F5-46B0-A617-DC46722A1141}" destId="{40477CFF-158C-46FE-9E18-C80920A892E3}" srcOrd="0" destOrd="0" presId="urn:microsoft.com/office/officeart/2005/8/layout/matrix1"/>
    <dgm:cxn modelId="{CA324A7A-1AE5-475B-A572-1EA0E3BDD8F8}" srcId="{D9395352-5FBC-47F2-9B40-ADBE19BF1EF9}" destId="{4A88409E-11B9-4156-8BFF-A780AE93253E}" srcOrd="1" destOrd="0" parTransId="{C2373B7F-7BF6-428A-9474-4397B62AC7F1}" sibTransId="{25AE18FF-D6AD-423F-BD42-C68885A2604F}"/>
    <dgm:cxn modelId="{1C40C0C9-6FAF-4EDA-9116-656B35ABE7EA}" srcId="{D9395352-5FBC-47F2-9B40-ADBE19BF1EF9}" destId="{5524DA17-14F5-46B0-A617-DC46722A1141}" srcOrd="0" destOrd="0" parTransId="{E7AE4B08-7C24-450E-9466-DDA51031E7AB}" sibTransId="{D21B03A4-E2B8-4249-95CD-113A5EB81C98}"/>
    <dgm:cxn modelId="{B9519A17-3374-4D64-A80A-8015F9C403C7}" type="presOf" srcId="{4A88409E-11B9-4156-8BFF-A780AE93253E}" destId="{199ADC64-5A6A-4409-812E-91EDF6F94482}" srcOrd="1" destOrd="0" presId="urn:microsoft.com/office/officeart/2005/8/layout/matrix1"/>
    <dgm:cxn modelId="{0661F52F-2DDA-4D45-9B74-CD234766AB7D}" srcId="{D9395352-5FBC-47F2-9B40-ADBE19BF1EF9}" destId="{51E7D5E1-A0BE-4BC0-A178-8B1111B87270}" srcOrd="2" destOrd="0" parTransId="{6C18FA84-CE28-450D-8657-D9C5567891F3}" sibTransId="{A24C22E8-64F6-42D3-A74E-A34E6685892A}"/>
    <dgm:cxn modelId="{2AD2E9A0-7FFE-4A14-8087-77B6E3BA04A6}" type="presOf" srcId="{D9395352-5FBC-47F2-9B40-ADBE19BF1EF9}" destId="{8A825B44-2BD1-4A39-B405-999BD4F34AAD}" srcOrd="0" destOrd="0" presId="urn:microsoft.com/office/officeart/2005/8/layout/matrix1"/>
    <dgm:cxn modelId="{20314E9D-C71F-4A1E-AC12-338E06F4AC28}" type="presOf" srcId="{5524DA17-14F5-46B0-A617-DC46722A1141}" destId="{D268E66B-E34C-40F6-B8E3-451F07370816}" srcOrd="1" destOrd="0" presId="urn:microsoft.com/office/officeart/2005/8/layout/matrix1"/>
    <dgm:cxn modelId="{73957D89-131D-4835-A589-3C1E78909FE2}" srcId="{D9395352-5FBC-47F2-9B40-ADBE19BF1EF9}" destId="{496ACC75-C55C-4B68-8936-349560CCE171}" srcOrd="3" destOrd="0" parTransId="{CFA35B45-97BB-4D78-B32B-397A76EF76D3}" sibTransId="{2F1712F3-E80C-4B7D-B9DB-BC8CD45A2EC8}"/>
    <dgm:cxn modelId="{8ED746F0-AF2D-4522-A1DE-5E934F8DF61E}" type="presOf" srcId="{CFED95A8-0863-45F4-88EF-A17059B29E4A}" destId="{9DCCBB27-4394-4B8E-ADB6-D22CA3D0FD99}" srcOrd="0" destOrd="0" presId="urn:microsoft.com/office/officeart/2005/8/layout/matrix1"/>
    <dgm:cxn modelId="{0A55F35D-7FEB-4C87-9C6B-AFA90FDC86D6}" type="presOf" srcId="{51E7D5E1-A0BE-4BC0-A178-8B1111B87270}" destId="{CCD42F18-8564-4EA8-849C-E3C819FE9678}" srcOrd="1" destOrd="0" presId="urn:microsoft.com/office/officeart/2005/8/layout/matrix1"/>
    <dgm:cxn modelId="{F4169184-032F-4DA5-8021-1D15A246F698}" type="presOf" srcId="{496ACC75-C55C-4B68-8936-349560CCE171}" destId="{F1C9A930-9C8C-420D-9344-C0CA2BB0F9ED}" srcOrd="0" destOrd="0" presId="urn:microsoft.com/office/officeart/2005/8/layout/matrix1"/>
    <dgm:cxn modelId="{A5A9455D-753E-4F39-9703-829ABE8052D6}" type="presParOf" srcId="{9DCCBB27-4394-4B8E-ADB6-D22CA3D0FD99}" destId="{1518C719-DCBC-43BF-9121-B6FAA6E332A6}" srcOrd="0" destOrd="0" presId="urn:microsoft.com/office/officeart/2005/8/layout/matrix1"/>
    <dgm:cxn modelId="{5A7492AB-6425-4C92-86AE-572BB2E6A99E}" type="presParOf" srcId="{1518C719-DCBC-43BF-9121-B6FAA6E332A6}" destId="{40477CFF-158C-46FE-9E18-C80920A892E3}" srcOrd="0" destOrd="0" presId="urn:microsoft.com/office/officeart/2005/8/layout/matrix1"/>
    <dgm:cxn modelId="{E752772F-D593-4FED-BD67-97ADEC507345}" type="presParOf" srcId="{1518C719-DCBC-43BF-9121-B6FAA6E332A6}" destId="{D268E66B-E34C-40F6-B8E3-451F07370816}" srcOrd="1" destOrd="0" presId="urn:microsoft.com/office/officeart/2005/8/layout/matrix1"/>
    <dgm:cxn modelId="{AFFB376B-F49D-4F89-BC38-AEC45EEB3DF7}" type="presParOf" srcId="{1518C719-DCBC-43BF-9121-B6FAA6E332A6}" destId="{6BC20597-839E-4559-AACF-91DF0E8E8C03}" srcOrd="2" destOrd="0" presId="urn:microsoft.com/office/officeart/2005/8/layout/matrix1"/>
    <dgm:cxn modelId="{D2588488-E517-4EE3-8048-3BFD71A830F5}" type="presParOf" srcId="{1518C719-DCBC-43BF-9121-B6FAA6E332A6}" destId="{199ADC64-5A6A-4409-812E-91EDF6F94482}" srcOrd="3" destOrd="0" presId="urn:microsoft.com/office/officeart/2005/8/layout/matrix1"/>
    <dgm:cxn modelId="{FA9F8F5D-A541-4223-87B5-837F2963923A}" type="presParOf" srcId="{1518C719-DCBC-43BF-9121-B6FAA6E332A6}" destId="{4286CE79-CF3E-43E7-8E31-4F7B0BE4B2B0}" srcOrd="4" destOrd="0" presId="urn:microsoft.com/office/officeart/2005/8/layout/matrix1"/>
    <dgm:cxn modelId="{8999210D-3962-4BE1-850D-9D6170F27383}" type="presParOf" srcId="{1518C719-DCBC-43BF-9121-B6FAA6E332A6}" destId="{CCD42F18-8564-4EA8-849C-E3C819FE9678}" srcOrd="5" destOrd="0" presId="urn:microsoft.com/office/officeart/2005/8/layout/matrix1"/>
    <dgm:cxn modelId="{2ACD5196-CE57-4B7D-B2E8-15C97BBDC5CF}" type="presParOf" srcId="{1518C719-DCBC-43BF-9121-B6FAA6E332A6}" destId="{F1C9A930-9C8C-420D-9344-C0CA2BB0F9ED}" srcOrd="6" destOrd="0" presId="urn:microsoft.com/office/officeart/2005/8/layout/matrix1"/>
    <dgm:cxn modelId="{4A7684AB-A684-4747-ABE2-EEEEA103D394}" type="presParOf" srcId="{1518C719-DCBC-43BF-9121-B6FAA6E332A6}" destId="{92829576-2AEA-4F55-8B33-41D702FC908E}" srcOrd="7" destOrd="0" presId="urn:microsoft.com/office/officeart/2005/8/layout/matrix1"/>
    <dgm:cxn modelId="{1496D429-00A2-4786-AE4D-587771FD6AEE}" type="presParOf" srcId="{9DCCBB27-4394-4B8E-ADB6-D22CA3D0FD99}" destId="{8A825B44-2BD1-4A39-B405-999BD4F34AA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ED95A8-0863-45F4-88EF-A17059B29E4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5524DA17-14F5-46B0-A617-DC46722A1141}">
      <dgm:prSet phldrT="[Text]" custT="1"/>
      <dgm:spPr>
        <a:xfrm rot="16200000">
          <a:off x="704849" y="-704849"/>
          <a:ext cx="2666999" cy="4076699"/>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gm:spPr>
      <dgm:t>
        <a:bodyPr anchor="t"/>
        <a:lstStyle/>
        <a:p>
          <a:pPr algn="l"/>
          <a:r>
            <a:rPr lang="en-GB" sz="1800" dirty="0" smtClean="0">
              <a:solidFill>
                <a:srgbClr val="000000"/>
              </a:solidFill>
              <a:latin typeface="Arial"/>
              <a:ea typeface="+mn-ea"/>
              <a:cs typeface="+mn-cs"/>
            </a:rPr>
            <a:t>STRENGTHS</a:t>
          </a:r>
        </a:p>
        <a:p>
          <a:pPr algn="l"/>
          <a:r>
            <a:rPr lang="en-US" sz="1400" dirty="0" smtClean="0">
              <a:solidFill>
                <a:srgbClr val="000000"/>
              </a:solidFill>
              <a:latin typeface="Arial"/>
              <a:ea typeface="+mn-ea"/>
              <a:cs typeface="+mn-cs"/>
            </a:rPr>
            <a:t>- Lowest cost of storage using large capacity tape media.</a:t>
          </a:r>
        </a:p>
        <a:p>
          <a:pPr algn="l"/>
          <a:r>
            <a:rPr lang="en-US" sz="1400" dirty="0" smtClean="0">
              <a:solidFill>
                <a:srgbClr val="000000"/>
              </a:solidFill>
              <a:latin typeface="Arial"/>
              <a:ea typeface="+mn-ea"/>
              <a:cs typeface="+mn-cs"/>
            </a:rPr>
            <a:t>- Capacity can scale massively into many PB’s</a:t>
          </a:r>
        </a:p>
        <a:p>
          <a:pPr algn="l"/>
          <a:r>
            <a:rPr lang="en-US" sz="1400" dirty="0" smtClean="0">
              <a:solidFill>
                <a:srgbClr val="000000"/>
              </a:solidFill>
              <a:latin typeface="Arial"/>
              <a:ea typeface="+mn-ea"/>
              <a:cs typeface="+mn-cs"/>
            </a:rPr>
            <a:t>- Capacity and throughput can be scaled independently by adding tape media (capacity), disk cache and tape drives (throughput) or GPFS nodes (compute and network)</a:t>
          </a:r>
        </a:p>
        <a:p>
          <a:pPr algn="l"/>
          <a:r>
            <a:rPr lang="en-US" sz="1400" dirty="0" smtClean="0">
              <a:solidFill>
                <a:srgbClr val="000000"/>
              </a:solidFill>
              <a:latin typeface="Arial"/>
              <a:ea typeface="+mn-ea"/>
              <a:cs typeface="+mn-cs"/>
            </a:rPr>
            <a:t>- Abstracts data images from physical tape media allowing for data mobility and media refresh</a:t>
          </a:r>
        </a:p>
        <a:p>
          <a:pPr algn="l"/>
          <a:endParaRPr lang="en-US"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dgm:t>
    </dgm:pt>
    <dgm:pt modelId="{E7AE4B08-7C24-450E-9466-DDA51031E7AB}" type="parTrans" cxnId="{1C40C0C9-6FAF-4EDA-9116-656B35ABE7EA}">
      <dgm:prSet/>
      <dgm:spPr/>
      <dgm:t>
        <a:bodyPr/>
        <a:lstStyle/>
        <a:p>
          <a:endParaRPr lang="en-US"/>
        </a:p>
      </dgm:t>
    </dgm:pt>
    <dgm:pt modelId="{D21B03A4-E2B8-4249-95CD-113A5EB81C98}" type="sibTrans" cxnId="{1C40C0C9-6FAF-4EDA-9116-656B35ABE7EA}">
      <dgm:prSet/>
      <dgm:spPr/>
      <dgm:t>
        <a:bodyPr/>
        <a:lstStyle/>
        <a:p>
          <a:endParaRPr lang="en-US"/>
        </a:p>
      </dgm:t>
    </dgm:pt>
    <dgm:pt modelId="{4A88409E-11B9-4156-8BFF-A780AE93253E}">
      <dgm:prSet phldrT="[Text]" custT="1"/>
      <dgm:spPr>
        <a:xfrm>
          <a:off x="4076699" y="0"/>
          <a:ext cx="4076699" cy="2666999"/>
        </a:xfrm>
        <a:prstGeom prst="round1Rect">
          <a:avLst/>
        </a:prstGeom>
        <a:solidFill>
          <a:srgbClr val="FDCFA1"/>
        </a:solidFill>
        <a:ln w="25400" cap="flat" cmpd="sng" algn="ctr">
          <a:solidFill>
            <a:srgbClr val="FFFFFF">
              <a:hueOff val="0"/>
              <a:satOff val="0"/>
              <a:lumOff val="0"/>
              <a:alphaOff val="0"/>
            </a:srgbClr>
          </a:solidFill>
          <a:prstDash val="solid"/>
        </a:ln>
        <a:effectLst/>
      </dgm:spPr>
      <dgm:t>
        <a:bodyPr anchor="t"/>
        <a:lstStyle/>
        <a:p>
          <a:pPr algn="r"/>
          <a:r>
            <a:rPr lang="en-GB" sz="1800" dirty="0" smtClean="0">
              <a:solidFill>
                <a:srgbClr val="000000"/>
              </a:solidFill>
              <a:latin typeface="Arial"/>
              <a:ea typeface="+mn-ea"/>
              <a:cs typeface="+mn-cs"/>
            </a:rPr>
            <a:t>WEAKNESSES</a:t>
          </a:r>
        </a:p>
        <a:p>
          <a:pPr algn="l"/>
          <a:r>
            <a:rPr lang="en-US" sz="1400" dirty="0" smtClean="0">
              <a:solidFill>
                <a:srgbClr val="000000"/>
              </a:solidFill>
              <a:latin typeface="Arial"/>
              <a:ea typeface="+mn-ea"/>
              <a:cs typeface="+mn-cs"/>
            </a:rPr>
            <a:t>- Access requires data movement to disk cache, restore storms or high read frequency impact performance/data access</a:t>
          </a:r>
        </a:p>
        <a:p>
          <a:pPr algn="l"/>
          <a:r>
            <a:rPr lang="en-GB" sz="1400" dirty="0" smtClean="0">
              <a:solidFill>
                <a:srgbClr val="000000"/>
              </a:solidFill>
              <a:latin typeface="Arial"/>
              <a:ea typeface="+mn-ea"/>
              <a:cs typeface="+mn-cs"/>
            </a:rPr>
            <a:t>- Data protection provided by creating duplicate datasets across two locations which requires replication.</a:t>
          </a:r>
        </a:p>
        <a:p>
          <a:pPr algn="l"/>
          <a:r>
            <a:rPr lang="en-GB" sz="1400" dirty="0" smtClean="0">
              <a:solidFill>
                <a:srgbClr val="000000"/>
              </a:solidFill>
              <a:latin typeface="Arial"/>
              <a:ea typeface="+mn-ea"/>
              <a:cs typeface="+mn-cs"/>
            </a:rPr>
            <a:t>- Replication not integrated into GPFS/LTFS, requires external scripts/products</a:t>
          </a:r>
        </a:p>
        <a:p>
          <a:pPr algn="l"/>
          <a:r>
            <a:rPr lang="en-GB" sz="1400" dirty="0" smtClean="0">
              <a:solidFill>
                <a:srgbClr val="000000"/>
              </a:solidFill>
              <a:latin typeface="Arial"/>
              <a:ea typeface="+mn-ea"/>
              <a:cs typeface="+mn-cs"/>
            </a:rPr>
            <a:t>- Reporting and management is immature</a:t>
          </a:r>
        </a:p>
      </dgm:t>
    </dgm:pt>
    <dgm:pt modelId="{C2373B7F-7BF6-428A-9474-4397B62AC7F1}" type="parTrans" cxnId="{CA324A7A-1AE5-475B-A572-1EA0E3BDD8F8}">
      <dgm:prSet/>
      <dgm:spPr/>
      <dgm:t>
        <a:bodyPr/>
        <a:lstStyle/>
        <a:p>
          <a:endParaRPr lang="en-US"/>
        </a:p>
      </dgm:t>
    </dgm:pt>
    <dgm:pt modelId="{25AE18FF-D6AD-423F-BD42-C68885A2604F}" type="sibTrans" cxnId="{CA324A7A-1AE5-475B-A572-1EA0E3BDD8F8}">
      <dgm:prSet/>
      <dgm:spPr/>
      <dgm:t>
        <a:bodyPr/>
        <a:lstStyle/>
        <a:p>
          <a:endParaRPr lang="en-US"/>
        </a:p>
      </dgm:t>
    </dgm:pt>
    <dgm:pt modelId="{51E7D5E1-A0BE-4BC0-A178-8B1111B87270}">
      <dgm:prSet phldrT="[Text]" custT="1"/>
      <dgm:spPr>
        <a:xfrm rot="10800000">
          <a:off x="0" y="2666999"/>
          <a:ext cx="4076699" cy="2666999"/>
        </a:xfrm>
        <a:prstGeom prst="round1Rect">
          <a:avLst/>
        </a:prstGeom>
        <a:solidFill>
          <a:srgbClr val="CED8FA"/>
        </a:solidFill>
        <a:ln w="25400" cap="flat" cmpd="sng" algn="ctr">
          <a:solidFill>
            <a:srgbClr val="FFFFFF">
              <a:hueOff val="0"/>
              <a:satOff val="0"/>
              <a:lumOff val="0"/>
              <a:alphaOff val="0"/>
            </a:srgbClr>
          </a:solidFill>
          <a:prstDash val="solid"/>
        </a:ln>
        <a:effectLst/>
      </dgm:spPr>
      <dgm:t>
        <a:bodyPr anchor="b"/>
        <a:lstStyle/>
        <a:p>
          <a:pPr algn="l"/>
          <a:r>
            <a:rPr lang="en-US" sz="1400" dirty="0" smtClean="0">
              <a:solidFill>
                <a:srgbClr val="000000"/>
              </a:solidFill>
              <a:latin typeface="Arial"/>
              <a:ea typeface="+mn-ea"/>
              <a:cs typeface="+mn-cs"/>
            </a:rPr>
            <a:t>- LTFS leveraging GPFS as a disk cache provide</a:t>
          </a:r>
        </a:p>
        <a:p>
          <a:pPr algn="l"/>
          <a:r>
            <a:rPr lang="en-US" sz="1400" dirty="0" smtClean="0">
              <a:solidFill>
                <a:srgbClr val="000000"/>
              </a:solidFill>
              <a:latin typeface="Arial"/>
              <a:ea typeface="+mn-ea"/>
              <a:cs typeface="+mn-cs"/>
            </a:rPr>
            <a:t>- Long term retention of backup images, with media refresh</a:t>
          </a:r>
        </a:p>
        <a:p>
          <a:pPr algn="l"/>
          <a:r>
            <a:rPr lang="en-GB" sz="1400" dirty="0" smtClean="0">
              <a:solidFill>
                <a:srgbClr val="000000"/>
              </a:solidFill>
              <a:latin typeface="Arial"/>
              <a:ea typeface="+mn-ea"/>
              <a:cs typeface="+mn-cs"/>
            </a:rPr>
            <a:t>- Low cost tier (via NAS access) as an overspill to current NAS (I: &amp; G: drive) storage. </a:t>
          </a: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endParaRPr lang="en-US" sz="1400" dirty="0" smtClean="0">
            <a:solidFill>
              <a:srgbClr val="000000"/>
            </a:solidFill>
            <a:latin typeface="Arial"/>
            <a:ea typeface="+mn-ea"/>
            <a:cs typeface="+mn-cs"/>
          </a:endParaRPr>
        </a:p>
        <a:p>
          <a:pPr algn="l"/>
          <a:r>
            <a:rPr lang="en-GB" sz="1800" dirty="0" smtClean="0">
              <a:solidFill>
                <a:srgbClr val="000000"/>
              </a:solidFill>
              <a:latin typeface="Arial"/>
              <a:ea typeface="+mn-ea"/>
              <a:cs typeface="+mn-cs"/>
            </a:rPr>
            <a:t>OPPORTUNTIES</a:t>
          </a:r>
          <a:endParaRPr lang="en-US" sz="1800" dirty="0">
            <a:solidFill>
              <a:srgbClr val="000000"/>
            </a:solidFill>
            <a:latin typeface="Arial"/>
            <a:ea typeface="+mn-ea"/>
            <a:cs typeface="+mn-cs"/>
          </a:endParaRPr>
        </a:p>
      </dgm:t>
    </dgm:pt>
    <dgm:pt modelId="{6C18FA84-CE28-450D-8657-D9C5567891F3}" type="parTrans" cxnId="{0661F52F-2DDA-4D45-9B74-CD234766AB7D}">
      <dgm:prSet/>
      <dgm:spPr/>
      <dgm:t>
        <a:bodyPr/>
        <a:lstStyle/>
        <a:p>
          <a:endParaRPr lang="en-US"/>
        </a:p>
      </dgm:t>
    </dgm:pt>
    <dgm:pt modelId="{A24C22E8-64F6-42D3-A74E-A34E6685892A}" type="sibTrans" cxnId="{0661F52F-2DDA-4D45-9B74-CD234766AB7D}">
      <dgm:prSet/>
      <dgm:spPr/>
      <dgm:t>
        <a:bodyPr/>
        <a:lstStyle/>
        <a:p>
          <a:endParaRPr lang="en-US"/>
        </a:p>
      </dgm:t>
    </dgm:pt>
    <dgm:pt modelId="{496ACC75-C55C-4B68-8936-349560CCE171}">
      <dgm:prSet phldrT="[Text]" custT="1"/>
      <dgm:spPr>
        <a:xfrm rot="5400000">
          <a:off x="4781549" y="1962149"/>
          <a:ext cx="2666999" cy="4076699"/>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gm:spPr>
      <dgm:t>
        <a:bodyPr anchor="b"/>
        <a:lstStyle/>
        <a:p>
          <a:pPr algn="l"/>
          <a:r>
            <a:rPr lang="en-US" sz="1400" dirty="0" smtClean="0">
              <a:solidFill>
                <a:srgbClr val="000000"/>
              </a:solidFill>
              <a:latin typeface="Arial"/>
              <a:ea typeface="+mn-ea"/>
              <a:cs typeface="+mn-cs"/>
            </a:rPr>
            <a:t>- </a:t>
          </a:r>
          <a:r>
            <a:rPr lang="en-GB" sz="1400" dirty="0" smtClean="0">
              <a:solidFill>
                <a:srgbClr val="000000"/>
              </a:solidFill>
              <a:latin typeface="Arial"/>
              <a:ea typeface="+mn-ea"/>
              <a:cs typeface="+mn-cs"/>
            </a:rPr>
            <a:t>Only suitable in limited use cases where frequency of access is limited.</a:t>
          </a:r>
        </a:p>
        <a:p>
          <a:pPr algn="l"/>
          <a:r>
            <a:rPr lang="en-GB" sz="1400" dirty="0" smtClean="0">
              <a:solidFill>
                <a:srgbClr val="000000"/>
              </a:solidFill>
              <a:latin typeface="Arial"/>
              <a:ea typeface="+mn-ea"/>
              <a:cs typeface="+mn-cs"/>
            </a:rPr>
            <a:t>- Application interaction with GPFS/LTFS storage is not aware of the tape component so the tape access times my impact performance and application stability</a:t>
          </a:r>
        </a:p>
        <a:p>
          <a:pPr algn="l"/>
          <a:r>
            <a:rPr lang="en-GB" sz="1400" dirty="0" smtClean="0">
              <a:solidFill>
                <a:srgbClr val="000000"/>
              </a:solidFill>
              <a:latin typeface="Arial"/>
              <a:ea typeface="+mn-ea"/>
              <a:cs typeface="+mn-cs"/>
            </a:rPr>
            <a:t>- Access method for windows clients is dependent on a CIFS stack for Linux. Currently this is SAMBA</a:t>
          </a:r>
        </a:p>
        <a:p>
          <a:pPr algn="l"/>
          <a:endParaRPr lang="en-US" sz="1400" dirty="0" smtClean="0">
            <a:solidFill>
              <a:srgbClr val="000000"/>
            </a:solidFill>
            <a:latin typeface="Arial"/>
            <a:ea typeface="+mn-ea"/>
            <a:cs typeface="+mn-cs"/>
          </a:endParaRPr>
        </a:p>
        <a:p>
          <a:pPr algn="r"/>
          <a:r>
            <a:rPr lang="en-GB" sz="1800" dirty="0" smtClean="0">
              <a:solidFill>
                <a:srgbClr val="000000"/>
              </a:solidFill>
              <a:latin typeface="Arial"/>
              <a:ea typeface="+mn-ea"/>
              <a:cs typeface="+mn-cs"/>
            </a:rPr>
            <a:t>THREATS</a:t>
          </a:r>
          <a:endParaRPr lang="en-US" sz="1800" dirty="0">
            <a:solidFill>
              <a:srgbClr val="000000"/>
            </a:solidFill>
            <a:latin typeface="Arial"/>
            <a:ea typeface="+mn-ea"/>
            <a:cs typeface="+mn-cs"/>
          </a:endParaRPr>
        </a:p>
      </dgm:t>
    </dgm:pt>
    <dgm:pt modelId="{CFA35B45-97BB-4D78-B32B-397A76EF76D3}" type="parTrans" cxnId="{73957D89-131D-4835-A589-3C1E78909FE2}">
      <dgm:prSet/>
      <dgm:spPr/>
      <dgm:t>
        <a:bodyPr/>
        <a:lstStyle/>
        <a:p>
          <a:endParaRPr lang="en-US"/>
        </a:p>
      </dgm:t>
    </dgm:pt>
    <dgm:pt modelId="{2F1712F3-E80C-4B7D-B9DB-BC8CD45A2EC8}" type="sibTrans" cxnId="{73957D89-131D-4835-A589-3C1E78909FE2}">
      <dgm:prSet/>
      <dgm:spPr/>
      <dgm:t>
        <a:bodyPr/>
        <a:lstStyle/>
        <a:p>
          <a:endParaRPr lang="en-US"/>
        </a:p>
      </dgm:t>
    </dgm:pt>
    <dgm:pt modelId="{D9395352-5FBC-47F2-9B40-ADBE19BF1EF9}">
      <dgm:prSet phldrT="[Text]"/>
      <dgm:spPr>
        <a:xfrm>
          <a:off x="3809998" y="0"/>
          <a:ext cx="533403" cy="304798"/>
        </a:xfrm>
        <a:prstGeom prst="roundRect">
          <a:avLst/>
        </a:prstGeom>
        <a:noFill/>
        <a:ln w="25400" cap="flat" cmpd="sng" algn="ctr">
          <a:noFill/>
          <a:prstDash val="solid"/>
        </a:ln>
        <a:effectLst/>
      </dgm:spPr>
      <dgm:t>
        <a:bodyPr/>
        <a:lstStyle/>
        <a:p>
          <a:endParaRPr lang="en-US" dirty="0">
            <a:solidFill>
              <a:srgbClr val="000000">
                <a:hueOff val="0"/>
                <a:satOff val="0"/>
                <a:lumOff val="0"/>
                <a:alphaOff val="0"/>
              </a:srgbClr>
            </a:solidFill>
            <a:latin typeface="Arial"/>
            <a:ea typeface="+mn-ea"/>
            <a:cs typeface="+mn-cs"/>
          </a:endParaRPr>
        </a:p>
      </dgm:t>
    </dgm:pt>
    <dgm:pt modelId="{F62A635C-29AE-4822-ABAC-A7F739B49BDB}" type="sibTrans" cxnId="{51898195-E67B-4CB6-9943-F1D2040B61F5}">
      <dgm:prSet/>
      <dgm:spPr/>
      <dgm:t>
        <a:bodyPr/>
        <a:lstStyle/>
        <a:p>
          <a:endParaRPr lang="en-US"/>
        </a:p>
      </dgm:t>
    </dgm:pt>
    <dgm:pt modelId="{C8F2A50C-77F9-46F2-BEA3-71503A8A5055}" type="parTrans" cxnId="{51898195-E67B-4CB6-9943-F1D2040B61F5}">
      <dgm:prSet/>
      <dgm:spPr/>
      <dgm:t>
        <a:bodyPr/>
        <a:lstStyle/>
        <a:p>
          <a:endParaRPr lang="en-US"/>
        </a:p>
      </dgm:t>
    </dgm:pt>
    <dgm:pt modelId="{9DCCBB27-4394-4B8E-ADB6-D22CA3D0FD99}" type="pres">
      <dgm:prSet presAssocID="{CFED95A8-0863-45F4-88EF-A17059B29E4A}" presName="diagram" presStyleCnt="0">
        <dgm:presLayoutVars>
          <dgm:chMax val="1"/>
          <dgm:dir/>
          <dgm:animLvl val="ctr"/>
          <dgm:resizeHandles val="exact"/>
        </dgm:presLayoutVars>
      </dgm:prSet>
      <dgm:spPr/>
      <dgm:t>
        <a:bodyPr/>
        <a:lstStyle/>
        <a:p>
          <a:endParaRPr lang="en-US"/>
        </a:p>
      </dgm:t>
    </dgm:pt>
    <dgm:pt modelId="{1518C719-DCBC-43BF-9121-B6FAA6E332A6}" type="pres">
      <dgm:prSet presAssocID="{CFED95A8-0863-45F4-88EF-A17059B29E4A}" presName="matrix" presStyleCnt="0"/>
      <dgm:spPr/>
    </dgm:pt>
    <dgm:pt modelId="{40477CFF-158C-46FE-9E18-C80920A892E3}" type="pres">
      <dgm:prSet presAssocID="{CFED95A8-0863-45F4-88EF-A17059B29E4A}" presName="tile1" presStyleLbl="node1" presStyleIdx="0" presStyleCnt="4"/>
      <dgm:spPr/>
      <dgm:t>
        <a:bodyPr/>
        <a:lstStyle/>
        <a:p>
          <a:endParaRPr lang="en-US"/>
        </a:p>
      </dgm:t>
    </dgm:pt>
    <dgm:pt modelId="{D268E66B-E34C-40F6-B8E3-451F07370816}" type="pres">
      <dgm:prSet presAssocID="{CFED95A8-0863-45F4-88EF-A17059B29E4A}" presName="tile1text" presStyleLbl="node1" presStyleIdx="0" presStyleCnt="4">
        <dgm:presLayoutVars>
          <dgm:chMax val="0"/>
          <dgm:chPref val="0"/>
          <dgm:bulletEnabled val="1"/>
        </dgm:presLayoutVars>
      </dgm:prSet>
      <dgm:spPr/>
      <dgm:t>
        <a:bodyPr/>
        <a:lstStyle/>
        <a:p>
          <a:endParaRPr lang="en-US"/>
        </a:p>
      </dgm:t>
    </dgm:pt>
    <dgm:pt modelId="{6BC20597-839E-4559-AACF-91DF0E8E8C03}" type="pres">
      <dgm:prSet presAssocID="{CFED95A8-0863-45F4-88EF-A17059B29E4A}" presName="tile2" presStyleLbl="node1" presStyleIdx="1" presStyleCnt="4" custLinFactNeighborY="-2857"/>
      <dgm:spPr/>
      <dgm:t>
        <a:bodyPr/>
        <a:lstStyle/>
        <a:p>
          <a:endParaRPr lang="en-US"/>
        </a:p>
      </dgm:t>
    </dgm:pt>
    <dgm:pt modelId="{199ADC64-5A6A-4409-812E-91EDF6F94482}" type="pres">
      <dgm:prSet presAssocID="{CFED95A8-0863-45F4-88EF-A17059B29E4A}" presName="tile2text" presStyleLbl="node1" presStyleIdx="1" presStyleCnt="4">
        <dgm:presLayoutVars>
          <dgm:chMax val="0"/>
          <dgm:chPref val="0"/>
          <dgm:bulletEnabled val="1"/>
        </dgm:presLayoutVars>
      </dgm:prSet>
      <dgm:spPr/>
      <dgm:t>
        <a:bodyPr/>
        <a:lstStyle/>
        <a:p>
          <a:endParaRPr lang="en-US"/>
        </a:p>
      </dgm:t>
    </dgm:pt>
    <dgm:pt modelId="{4286CE79-CF3E-43E7-8E31-4F7B0BE4B2B0}" type="pres">
      <dgm:prSet presAssocID="{CFED95A8-0863-45F4-88EF-A17059B29E4A}" presName="tile3" presStyleLbl="node1" presStyleIdx="2" presStyleCnt="4"/>
      <dgm:spPr/>
      <dgm:t>
        <a:bodyPr/>
        <a:lstStyle/>
        <a:p>
          <a:endParaRPr lang="en-US"/>
        </a:p>
      </dgm:t>
    </dgm:pt>
    <dgm:pt modelId="{CCD42F18-8564-4EA8-849C-E3C819FE9678}" type="pres">
      <dgm:prSet presAssocID="{CFED95A8-0863-45F4-88EF-A17059B29E4A}" presName="tile3text" presStyleLbl="node1" presStyleIdx="2" presStyleCnt="4">
        <dgm:presLayoutVars>
          <dgm:chMax val="0"/>
          <dgm:chPref val="0"/>
          <dgm:bulletEnabled val="1"/>
        </dgm:presLayoutVars>
      </dgm:prSet>
      <dgm:spPr/>
      <dgm:t>
        <a:bodyPr/>
        <a:lstStyle/>
        <a:p>
          <a:endParaRPr lang="en-US"/>
        </a:p>
      </dgm:t>
    </dgm:pt>
    <dgm:pt modelId="{F1C9A930-9C8C-420D-9344-C0CA2BB0F9ED}" type="pres">
      <dgm:prSet presAssocID="{CFED95A8-0863-45F4-88EF-A17059B29E4A}" presName="tile4" presStyleLbl="node1" presStyleIdx="3" presStyleCnt="4"/>
      <dgm:spPr/>
      <dgm:t>
        <a:bodyPr/>
        <a:lstStyle/>
        <a:p>
          <a:endParaRPr lang="en-US"/>
        </a:p>
      </dgm:t>
    </dgm:pt>
    <dgm:pt modelId="{92829576-2AEA-4F55-8B33-41D702FC908E}" type="pres">
      <dgm:prSet presAssocID="{CFED95A8-0863-45F4-88EF-A17059B29E4A}" presName="tile4text" presStyleLbl="node1" presStyleIdx="3" presStyleCnt="4">
        <dgm:presLayoutVars>
          <dgm:chMax val="0"/>
          <dgm:chPref val="0"/>
          <dgm:bulletEnabled val="1"/>
        </dgm:presLayoutVars>
      </dgm:prSet>
      <dgm:spPr/>
      <dgm:t>
        <a:bodyPr/>
        <a:lstStyle/>
        <a:p>
          <a:endParaRPr lang="en-US"/>
        </a:p>
      </dgm:t>
    </dgm:pt>
    <dgm:pt modelId="{8A825B44-2BD1-4A39-B405-999BD4F34AAD}" type="pres">
      <dgm:prSet presAssocID="{CFED95A8-0863-45F4-88EF-A17059B29E4A}" presName="centerTile" presStyleLbl="fgShp" presStyleIdx="0" presStyleCnt="1" custScaleX="21807" custScaleY="22857" custLinFactY="-100000" custLinFactNeighborX="0" custLinFactNeighborY="-117143">
        <dgm:presLayoutVars>
          <dgm:chMax val="0"/>
          <dgm:chPref val="0"/>
        </dgm:presLayoutVars>
      </dgm:prSet>
      <dgm:spPr/>
      <dgm:t>
        <a:bodyPr/>
        <a:lstStyle/>
        <a:p>
          <a:endParaRPr lang="en-US"/>
        </a:p>
      </dgm:t>
    </dgm:pt>
  </dgm:ptLst>
  <dgm:cxnLst>
    <dgm:cxn modelId="{0661F52F-2DDA-4D45-9B74-CD234766AB7D}" srcId="{D9395352-5FBC-47F2-9B40-ADBE19BF1EF9}" destId="{51E7D5E1-A0BE-4BC0-A178-8B1111B87270}" srcOrd="2" destOrd="0" parTransId="{6C18FA84-CE28-450D-8657-D9C5567891F3}" sibTransId="{A24C22E8-64F6-42D3-A74E-A34E6685892A}"/>
    <dgm:cxn modelId="{E631D4FB-D3EE-47A0-8A62-9AC380A78889}" type="presOf" srcId="{496ACC75-C55C-4B68-8936-349560CCE171}" destId="{92829576-2AEA-4F55-8B33-41D702FC908E}" srcOrd="1" destOrd="0" presId="urn:microsoft.com/office/officeart/2005/8/layout/matrix1"/>
    <dgm:cxn modelId="{51898195-E67B-4CB6-9943-F1D2040B61F5}" srcId="{CFED95A8-0863-45F4-88EF-A17059B29E4A}" destId="{D9395352-5FBC-47F2-9B40-ADBE19BF1EF9}" srcOrd="0" destOrd="0" parTransId="{C8F2A50C-77F9-46F2-BEA3-71503A8A5055}" sibTransId="{F62A635C-29AE-4822-ABAC-A7F739B49BDB}"/>
    <dgm:cxn modelId="{54916719-8B06-4FBE-BA3F-03113EED9F4F}" type="presOf" srcId="{CFED95A8-0863-45F4-88EF-A17059B29E4A}" destId="{9DCCBB27-4394-4B8E-ADB6-D22CA3D0FD99}" srcOrd="0" destOrd="0" presId="urn:microsoft.com/office/officeart/2005/8/layout/matrix1"/>
    <dgm:cxn modelId="{A78852E5-F295-4444-843B-ADC961333CF1}" type="presOf" srcId="{51E7D5E1-A0BE-4BC0-A178-8B1111B87270}" destId="{4286CE79-CF3E-43E7-8E31-4F7B0BE4B2B0}" srcOrd="0" destOrd="0" presId="urn:microsoft.com/office/officeart/2005/8/layout/matrix1"/>
    <dgm:cxn modelId="{E4DC02B4-57C8-41A1-AE5E-5753F80B1B9A}" type="presOf" srcId="{5524DA17-14F5-46B0-A617-DC46722A1141}" destId="{40477CFF-158C-46FE-9E18-C80920A892E3}" srcOrd="0" destOrd="0" presId="urn:microsoft.com/office/officeart/2005/8/layout/matrix1"/>
    <dgm:cxn modelId="{386FA7DE-1618-41E5-BA3D-A17C04B70262}" type="presOf" srcId="{51E7D5E1-A0BE-4BC0-A178-8B1111B87270}" destId="{CCD42F18-8564-4EA8-849C-E3C819FE9678}" srcOrd="1" destOrd="0" presId="urn:microsoft.com/office/officeart/2005/8/layout/matrix1"/>
    <dgm:cxn modelId="{4A95A053-C396-447F-9D9F-FCDC214DBFAC}" type="presOf" srcId="{496ACC75-C55C-4B68-8936-349560CCE171}" destId="{F1C9A930-9C8C-420D-9344-C0CA2BB0F9ED}" srcOrd="0" destOrd="0" presId="urn:microsoft.com/office/officeart/2005/8/layout/matrix1"/>
    <dgm:cxn modelId="{73957D89-131D-4835-A589-3C1E78909FE2}" srcId="{D9395352-5FBC-47F2-9B40-ADBE19BF1EF9}" destId="{496ACC75-C55C-4B68-8936-349560CCE171}" srcOrd="3" destOrd="0" parTransId="{CFA35B45-97BB-4D78-B32B-397A76EF76D3}" sibTransId="{2F1712F3-E80C-4B7D-B9DB-BC8CD45A2EC8}"/>
    <dgm:cxn modelId="{9517674E-0C38-4189-9C13-2B72B95F49A4}" type="presOf" srcId="{4A88409E-11B9-4156-8BFF-A780AE93253E}" destId="{6BC20597-839E-4559-AACF-91DF0E8E8C03}" srcOrd="0" destOrd="0" presId="urn:microsoft.com/office/officeart/2005/8/layout/matrix1"/>
    <dgm:cxn modelId="{CA324A7A-1AE5-475B-A572-1EA0E3BDD8F8}" srcId="{D9395352-5FBC-47F2-9B40-ADBE19BF1EF9}" destId="{4A88409E-11B9-4156-8BFF-A780AE93253E}" srcOrd="1" destOrd="0" parTransId="{C2373B7F-7BF6-428A-9474-4397B62AC7F1}" sibTransId="{25AE18FF-D6AD-423F-BD42-C68885A2604F}"/>
    <dgm:cxn modelId="{09F619FE-1808-402C-9236-BD4093DC9020}" type="presOf" srcId="{4A88409E-11B9-4156-8BFF-A780AE93253E}" destId="{199ADC64-5A6A-4409-812E-91EDF6F94482}" srcOrd="1" destOrd="0" presId="urn:microsoft.com/office/officeart/2005/8/layout/matrix1"/>
    <dgm:cxn modelId="{B16F7029-FE77-4919-BB0A-841C0D0679EA}" type="presOf" srcId="{D9395352-5FBC-47F2-9B40-ADBE19BF1EF9}" destId="{8A825B44-2BD1-4A39-B405-999BD4F34AAD}" srcOrd="0" destOrd="0" presId="urn:microsoft.com/office/officeart/2005/8/layout/matrix1"/>
    <dgm:cxn modelId="{1C40C0C9-6FAF-4EDA-9116-656B35ABE7EA}" srcId="{D9395352-5FBC-47F2-9B40-ADBE19BF1EF9}" destId="{5524DA17-14F5-46B0-A617-DC46722A1141}" srcOrd="0" destOrd="0" parTransId="{E7AE4B08-7C24-450E-9466-DDA51031E7AB}" sibTransId="{D21B03A4-E2B8-4249-95CD-113A5EB81C98}"/>
    <dgm:cxn modelId="{49F16E7E-4DD6-43E8-AFCA-09BA4B36CD44}" type="presOf" srcId="{5524DA17-14F5-46B0-A617-DC46722A1141}" destId="{D268E66B-E34C-40F6-B8E3-451F07370816}" srcOrd="1" destOrd="0" presId="urn:microsoft.com/office/officeart/2005/8/layout/matrix1"/>
    <dgm:cxn modelId="{C377F174-F4FE-4751-9235-17A86BEAD67A}" type="presParOf" srcId="{9DCCBB27-4394-4B8E-ADB6-D22CA3D0FD99}" destId="{1518C719-DCBC-43BF-9121-B6FAA6E332A6}" srcOrd="0" destOrd="0" presId="urn:microsoft.com/office/officeart/2005/8/layout/matrix1"/>
    <dgm:cxn modelId="{811E0C51-DFBA-4CFC-A07D-BE6BC82B06D8}" type="presParOf" srcId="{1518C719-DCBC-43BF-9121-B6FAA6E332A6}" destId="{40477CFF-158C-46FE-9E18-C80920A892E3}" srcOrd="0" destOrd="0" presId="urn:microsoft.com/office/officeart/2005/8/layout/matrix1"/>
    <dgm:cxn modelId="{96185457-CD50-4426-BDB5-E3F1166376FC}" type="presParOf" srcId="{1518C719-DCBC-43BF-9121-B6FAA6E332A6}" destId="{D268E66B-E34C-40F6-B8E3-451F07370816}" srcOrd="1" destOrd="0" presId="urn:microsoft.com/office/officeart/2005/8/layout/matrix1"/>
    <dgm:cxn modelId="{49A7EEDF-728C-41D3-9B4E-F5FA50F39679}" type="presParOf" srcId="{1518C719-DCBC-43BF-9121-B6FAA6E332A6}" destId="{6BC20597-839E-4559-AACF-91DF0E8E8C03}" srcOrd="2" destOrd="0" presId="urn:microsoft.com/office/officeart/2005/8/layout/matrix1"/>
    <dgm:cxn modelId="{B5BD022E-B71F-41C2-B016-C4717F0685EA}" type="presParOf" srcId="{1518C719-DCBC-43BF-9121-B6FAA6E332A6}" destId="{199ADC64-5A6A-4409-812E-91EDF6F94482}" srcOrd="3" destOrd="0" presId="urn:microsoft.com/office/officeart/2005/8/layout/matrix1"/>
    <dgm:cxn modelId="{21CB1EF2-8AC5-4F09-81B7-5495BB58BC03}" type="presParOf" srcId="{1518C719-DCBC-43BF-9121-B6FAA6E332A6}" destId="{4286CE79-CF3E-43E7-8E31-4F7B0BE4B2B0}" srcOrd="4" destOrd="0" presId="urn:microsoft.com/office/officeart/2005/8/layout/matrix1"/>
    <dgm:cxn modelId="{9A89402B-A095-4CEA-8748-4CE42B374F99}" type="presParOf" srcId="{1518C719-DCBC-43BF-9121-B6FAA6E332A6}" destId="{CCD42F18-8564-4EA8-849C-E3C819FE9678}" srcOrd="5" destOrd="0" presId="urn:microsoft.com/office/officeart/2005/8/layout/matrix1"/>
    <dgm:cxn modelId="{6085243F-7126-4CA2-9205-BDFD518FC72F}" type="presParOf" srcId="{1518C719-DCBC-43BF-9121-B6FAA6E332A6}" destId="{F1C9A930-9C8C-420D-9344-C0CA2BB0F9ED}" srcOrd="6" destOrd="0" presId="urn:microsoft.com/office/officeart/2005/8/layout/matrix1"/>
    <dgm:cxn modelId="{D979810D-B181-40EB-A214-C065D39B2A7A}" type="presParOf" srcId="{1518C719-DCBC-43BF-9121-B6FAA6E332A6}" destId="{92829576-2AEA-4F55-8B33-41D702FC908E}" srcOrd="7" destOrd="0" presId="urn:microsoft.com/office/officeart/2005/8/layout/matrix1"/>
    <dgm:cxn modelId="{7C291882-3EF1-4609-B9AF-82D4973763A9}" type="presParOf" srcId="{9DCCBB27-4394-4B8E-ADB6-D22CA3D0FD99}" destId="{8A825B44-2BD1-4A39-B405-999BD4F34AA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ED95A8-0863-45F4-88EF-A17059B29E4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5524DA17-14F5-46B0-A617-DC46722A1141}">
      <dgm:prSet phldrT="[Text]" custT="1"/>
      <dgm:spPr>
        <a:xfrm rot="16200000">
          <a:off x="781043" y="-704849"/>
          <a:ext cx="2666999" cy="4076699"/>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gm:spPr>
      <dgm:t>
        <a:bodyPr anchor="t"/>
        <a:lstStyle/>
        <a:p>
          <a:pPr algn="l">
            <a:spcAft>
              <a:spcPts val="300"/>
            </a:spcAft>
          </a:pPr>
          <a:r>
            <a:rPr lang="en-GB" sz="1800" dirty="0" smtClean="0">
              <a:solidFill>
                <a:srgbClr val="000000"/>
              </a:solidFill>
              <a:latin typeface="Arial"/>
              <a:ea typeface="+mn-ea"/>
              <a:cs typeface="+mn-cs"/>
            </a:rPr>
            <a:t>STRENGTHS</a:t>
          </a:r>
        </a:p>
        <a:p>
          <a:pPr algn="l">
            <a:spcAft>
              <a:spcPts val="300"/>
            </a:spcAft>
          </a:pPr>
          <a:r>
            <a:rPr lang="en-GB" sz="1400" dirty="0" smtClean="0">
              <a:solidFill>
                <a:srgbClr val="000000"/>
              </a:solidFill>
              <a:latin typeface="Arial"/>
              <a:ea typeface="+mn-ea"/>
              <a:cs typeface="+mn-cs"/>
            </a:rPr>
            <a:t>- Robustness and Self-Healing: failed daemons restart, automated data re-protection on component failure</a:t>
          </a:r>
        </a:p>
        <a:p>
          <a:pPr algn="l">
            <a:spcAft>
              <a:spcPts val="300"/>
            </a:spcAft>
          </a:pPr>
          <a:r>
            <a:rPr lang="en-GB" sz="1400" dirty="0" smtClean="0">
              <a:solidFill>
                <a:srgbClr val="000000"/>
              </a:solidFill>
              <a:latin typeface="Arial"/>
              <a:ea typeface="+mn-ea"/>
              <a:cs typeface="+mn-cs"/>
            </a:rPr>
            <a:t>- Self-management: automated rebalancing of data where nodes/disks are added or removed.</a:t>
          </a:r>
        </a:p>
        <a:p>
          <a:pPr algn="l">
            <a:spcAft>
              <a:spcPts val="300"/>
            </a:spcAft>
          </a:pPr>
          <a:r>
            <a:rPr lang="en-GB" sz="1400" dirty="0" smtClean="0">
              <a:solidFill>
                <a:srgbClr val="000000"/>
              </a:solidFill>
              <a:latin typeface="Arial"/>
              <a:ea typeface="+mn-ea"/>
              <a:cs typeface="+mn-cs"/>
            </a:rPr>
            <a:t>- Supported by strategic vendor – EMC</a:t>
          </a:r>
        </a:p>
        <a:p>
          <a:pPr algn="l">
            <a:spcAft>
              <a:spcPts val="300"/>
            </a:spcAft>
          </a:pPr>
          <a:r>
            <a:rPr lang="en-GB" sz="1400" dirty="0" smtClean="0">
              <a:solidFill>
                <a:srgbClr val="000000"/>
              </a:solidFill>
              <a:latin typeface="Arial"/>
              <a:ea typeface="+mn-ea"/>
              <a:cs typeface="+mn-cs"/>
            </a:rPr>
            <a:t>- Effective Management Dashboard</a:t>
          </a:r>
        </a:p>
        <a:p>
          <a:pPr algn="l">
            <a:spcAft>
              <a:spcPts val="300"/>
            </a:spcAft>
          </a:pPr>
          <a:r>
            <a:rPr lang="en-GB" sz="1400" dirty="0" smtClean="0">
              <a:solidFill>
                <a:srgbClr val="000000"/>
              </a:solidFill>
              <a:latin typeface="Arial"/>
              <a:ea typeface="+mn-ea"/>
              <a:cs typeface="+mn-cs"/>
            </a:rPr>
            <a:t>- Highly Scalable and tested with hundreds of nodes</a:t>
          </a:r>
        </a:p>
        <a:p>
          <a:pPr algn="l">
            <a:spcAft>
              <a:spcPts val="300"/>
            </a:spcAft>
          </a:pPr>
          <a:r>
            <a:rPr lang="en-GB" sz="1400" dirty="0" smtClean="0">
              <a:solidFill>
                <a:srgbClr val="000000"/>
              </a:solidFill>
              <a:latin typeface="Arial"/>
              <a:ea typeface="+mn-ea"/>
              <a:cs typeface="+mn-cs"/>
            </a:rPr>
            <a:t>- </a:t>
          </a:r>
          <a:r>
            <a:rPr lang="en-GB" sz="1400" dirty="0" err="1" smtClean="0">
              <a:solidFill>
                <a:srgbClr val="000000"/>
              </a:solidFill>
              <a:latin typeface="Arial"/>
              <a:ea typeface="+mn-ea"/>
              <a:cs typeface="+mn-cs"/>
            </a:rPr>
            <a:t>QoS</a:t>
          </a:r>
          <a:r>
            <a:rPr lang="en-GB" sz="1400" dirty="0" smtClean="0">
              <a:solidFill>
                <a:srgbClr val="000000"/>
              </a:solidFill>
              <a:latin typeface="Arial"/>
              <a:ea typeface="+mn-ea"/>
              <a:cs typeface="+mn-cs"/>
            </a:rPr>
            <a:t> tools have the ability to throttle IO traffic</a:t>
          </a:r>
        </a:p>
      </dgm:t>
    </dgm:pt>
    <dgm:pt modelId="{E7AE4B08-7C24-450E-9466-DDA51031E7AB}" type="parTrans" cxnId="{1C40C0C9-6FAF-4EDA-9116-656B35ABE7EA}">
      <dgm:prSet/>
      <dgm:spPr/>
      <dgm:t>
        <a:bodyPr/>
        <a:lstStyle/>
        <a:p>
          <a:endParaRPr lang="en-US"/>
        </a:p>
      </dgm:t>
    </dgm:pt>
    <dgm:pt modelId="{D21B03A4-E2B8-4249-95CD-113A5EB81C98}" type="sibTrans" cxnId="{1C40C0C9-6FAF-4EDA-9116-656B35ABE7EA}">
      <dgm:prSet/>
      <dgm:spPr/>
      <dgm:t>
        <a:bodyPr/>
        <a:lstStyle/>
        <a:p>
          <a:endParaRPr lang="en-US"/>
        </a:p>
      </dgm:t>
    </dgm:pt>
    <dgm:pt modelId="{4A88409E-11B9-4156-8BFF-A780AE93253E}">
      <dgm:prSet phldrT="[Text]" custT="1"/>
      <dgm:spPr>
        <a:xfrm>
          <a:off x="4076699" y="0"/>
          <a:ext cx="4076699" cy="2666999"/>
        </a:xfrm>
        <a:prstGeom prst="round1Rect">
          <a:avLst/>
        </a:prstGeom>
        <a:solidFill>
          <a:srgbClr val="FDCFA1"/>
        </a:solidFill>
        <a:ln w="25400" cap="flat" cmpd="sng" algn="ctr">
          <a:solidFill>
            <a:srgbClr val="FFFFFF">
              <a:hueOff val="0"/>
              <a:satOff val="0"/>
              <a:lumOff val="0"/>
              <a:alphaOff val="0"/>
            </a:srgbClr>
          </a:solidFill>
          <a:prstDash val="solid"/>
        </a:ln>
        <a:effectLst/>
      </dgm:spPr>
      <dgm:t>
        <a:bodyPr anchor="t"/>
        <a:lstStyle/>
        <a:p>
          <a:pPr algn="r"/>
          <a:r>
            <a:rPr lang="en-GB" sz="1800" dirty="0" smtClean="0">
              <a:solidFill>
                <a:srgbClr val="000000"/>
              </a:solidFill>
              <a:latin typeface="Arial"/>
              <a:ea typeface="+mn-ea"/>
              <a:cs typeface="+mn-cs"/>
            </a:rPr>
            <a:t>WEAKNESSES</a:t>
          </a:r>
        </a:p>
        <a:p>
          <a:pPr algn="l"/>
          <a:r>
            <a:rPr lang="en-GB" sz="1400" dirty="0" smtClean="0">
              <a:solidFill>
                <a:srgbClr val="000000"/>
              </a:solidFill>
              <a:latin typeface="Arial"/>
              <a:ea typeface="+mn-ea"/>
              <a:cs typeface="+mn-cs"/>
            </a:rPr>
            <a:t>- Weak security, internal local accounts. No integration with AD/</a:t>
          </a:r>
          <a:r>
            <a:rPr lang="en-GB" sz="1400" dirty="0" err="1" smtClean="0">
              <a:solidFill>
                <a:srgbClr val="000000"/>
              </a:solidFill>
              <a:latin typeface="Arial"/>
              <a:ea typeface="+mn-ea"/>
              <a:cs typeface="+mn-cs"/>
            </a:rPr>
            <a:t>kerberos</a:t>
          </a:r>
          <a:r>
            <a:rPr lang="en-GB" sz="1400" dirty="0" smtClean="0">
              <a:solidFill>
                <a:srgbClr val="000000"/>
              </a:solidFill>
              <a:latin typeface="Arial"/>
              <a:ea typeface="+mn-ea"/>
              <a:cs typeface="+mn-cs"/>
            </a:rPr>
            <a:t>/LDAPS</a:t>
          </a:r>
        </a:p>
        <a:p>
          <a:pPr algn="l"/>
          <a:r>
            <a:rPr lang="en-GB" sz="1400" dirty="0" smtClean="0">
              <a:solidFill>
                <a:srgbClr val="000000"/>
              </a:solidFill>
              <a:latin typeface="Arial"/>
              <a:ea typeface="+mn-ea"/>
              <a:cs typeface="+mn-cs"/>
            </a:rPr>
            <a:t>- Management tooling gaps. No SNMP trap support, limited monitoring and capacity planning tools</a:t>
          </a:r>
        </a:p>
        <a:p>
          <a:pPr algn="l"/>
          <a:r>
            <a:rPr lang="en-GB" sz="1400" dirty="0" smtClean="0">
              <a:solidFill>
                <a:srgbClr val="000000"/>
              </a:solidFill>
              <a:latin typeface="Arial"/>
              <a:ea typeface="+mn-ea"/>
              <a:cs typeface="+mn-cs"/>
            </a:rPr>
            <a:t>- Data integrity – no persistent CRC checks of the data</a:t>
          </a:r>
        </a:p>
        <a:p>
          <a:pPr algn="l"/>
          <a:r>
            <a:rPr lang="en-GB" sz="1400" dirty="0" smtClean="0">
              <a:solidFill>
                <a:srgbClr val="000000"/>
              </a:solidFill>
              <a:latin typeface="Arial"/>
              <a:ea typeface="+mn-ea"/>
              <a:cs typeface="+mn-cs"/>
            </a:rPr>
            <a:t>- No remote replication today (coming via </a:t>
          </a:r>
          <a:r>
            <a:rPr lang="en-GB" sz="1400" dirty="0" err="1" smtClean="0">
              <a:solidFill>
                <a:srgbClr val="000000"/>
              </a:solidFill>
              <a:latin typeface="Arial"/>
              <a:ea typeface="+mn-ea"/>
              <a:cs typeface="+mn-cs"/>
            </a:rPr>
            <a:t>RecoverPoint</a:t>
          </a:r>
          <a:r>
            <a:rPr lang="en-GB" sz="1400" dirty="0" smtClean="0">
              <a:solidFill>
                <a:srgbClr val="000000"/>
              </a:solidFill>
              <a:latin typeface="Arial"/>
              <a:ea typeface="+mn-ea"/>
              <a:cs typeface="+mn-cs"/>
            </a:rPr>
            <a:t>)</a:t>
          </a:r>
          <a:endParaRPr lang="en-US" sz="1400" dirty="0">
            <a:solidFill>
              <a:srgbClr val="000000"/>
            </a:solidFill>
            <a:latin typeface="Arial"/>
            <a:ea typeface="+mn-ea"/>
            <a:cs typeface="+mn-cs"/>
          </a:endParaRPr>
        </a:p>
      </dgm:t>
    </dgm:pt>
    <dgm:pt modelId="{C2373B7F-7BF6-428A-9474-4397B62AC7F1}" type="parTrans" cxnId="{CA324A7A-1AE5-475B-A572-1EA0E3BDD8F8}">
      <dgm:prSet/>
      <dgm:spPr/>
      <dgm:t>
        <a:bodyPr/>
        <a:lstStyle/>
        <a:p>
          <a:endParaRPr lang="en-US"/>
        </a:p>
      </dgm:t>
    </dgm:pt>
    <dgm:pt modelId="{25AE18FF-D6AD-423F-BD42-C68885A2604F}" type="sibTrans" cxnId="{CA324A7A-1AE5-475B-A572-1EA0E3BDD8F8}">
      <dgm:prSet/>
      <dgm:spPr/>
      <dgm:t>
        <a:bodyPr/>
        <a:lstStyle/>
        <a:p>
          <a:endParaRPr lang="en-US"/>
        </a:p>
      </dgm:t>
    </dgm:pt>
    <dgm:pt modelId="{51E7D5E1-A0BE-4BC0-A178-8B1111B87270}">
      <dgm:prSet phldrT="[Text]" custT="1"/>
      <dgm:spPr>
        <a:xfrm rot="10800000">
          <a:off x="0" y="2666999"/>
          <a:ext cx="4076699" cy="2666999"/>
        </a:xfrm>
        <a:prstGeom prst="round1Rect">
          <a:avLst/>
        </a:prstGeom>
        <a:solidFill>
          <a:srgbClr val="CED8FA"/>
        </a:solidFill>
        <a:ln w="25400" cap="flat" cmpd="sng" algn="ctr">
          <a:solidFill>
            <a:srgbClr val="FFFFFF">
              <a:hueOff val="0"/>
              <a:satOff val="0"/>
              <a:lumOff val="0"/>
              <a:alphaOff val="0"/>
            </a:srgbClr>
          </a:solidFill>
          <a:prstDash val="solid"/>
        </a:ln>
        <a:effectLst/>
      </dgm:spPr>
      <dgm:t>
        <a:bodyPr anchor="b"/>
        <a:lstStyle/>
        <a:p>
          <a:pPr algn="l"/>
          <a:r>
            <a:rPr lang="en-GB" sz="1400" dirty="0" smtClean="0">
              <a:solidFill>
                <a:srgbClr val="000000"/>
              </a:solidFill>
              <a:latin typeface="Arial"/>
              <a:ea typeface="+mn-ea"/>
              <a:cs typeface="+mn-cs"/>
            </a:rPr>
            <a:t>- Potential to use for VMware in SDDC due to inclusion of SDC in the Hypervisor</a:t>
          </a:r>
        </a:p>
        <a:p>
          <a:pPr algn="l"/>
          <a:r>
            <a:rPr lang="en-GB" sz="1400" dirty="0" smtClean="0">
              <a:solidFill>
                <a:srgbClr val="000000"/>
              </a:solidFill>
              <a:latin typeface="Arial"/>
              <a:ea typeface="+mn-ea"/>
              <a:cs typeface="+mn-cs"/>
            </a:rPr>
            <a:t>- Facilitates Separate Scaling of Compute and Storage</a:t>
          </a:r>
        </a:p>
        <a:p>
          <a:pPr algn="l"/>
          <a:r>
            <a:rPr lang="en-GB" sz="1400" dirty="0" smtClean="0">
              <a:solidFill>
                <a:srgbClr val="000000"/>
              </a:solidFill>
              <a:latin typeface="Arial"/>
              <a:ea typeface="+mn-ea"/>
              <a:cs typeface="+mn-cs"/>
            </a:rPr>
            <a:t>- Generic block storage solution for physical servers to replace SAN at a lower cost</a:t>
          </a: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endParaRPr lang="en-GB" sz="1400" dirty="0" smtClean="0">
            <a:solidFill>
              <a:srgbClr val="000000"/>
            </a:solidFill>
            <a:latin typeface="Arial"/>
            <a:ea typeface="+mn-ea"/>
            <a:cs typeface="+mn-cs"/>
          </a:endParaRPr>
        </a:p>
        <a:p>
          <a:pPr algn="l"/>
          <a:r>
            <a:rPr lang="en-GB" sz="1800" dirty="0" smtClean="0">
              <a:solidFill>
                <a:srgbClr val="000000"/>
              </a:solidFill>
              <a:latin typeface="Arial"/>
              <a:ea typeface="+mn-ea"/>
              <a:cs typeface="+mn-cs"/>
            </a:rPr>
            <a:t>OPPORTUNITIES</a:t>
          </a:r>
          <a:endParaRPr lang="en-US" sz="1800" dirty="0">
            <a:solidFill>
              <a:srgbClr val="000000"/>
            </a:solidFill>
            <a:latin typeface="Arial"/>
            <a:ea typeface="+mn-ea"/>
            <a:cs typeface="+mn-cs"/>
          </a:endParaRPr>
        </a:p>
      </dgm:t>
    </dgm:pt>
    <dgm:pt modelId="{6C18FA84-CE28-450D-8657-D9C5567891F3}" type="parTrans" cxnId="{0661F52F-2DDA-4D45-9B74-CD234766AB7D}">
      <dgm:prSet/>
      <dgm:spPr/>
      <dgm:t>
        <a:bodyPr/>
        <a:lstStyle/>
        <a:p>
          <a:endParaRPr lang="en-US"/>
        </a:p>
      </dgm:t>
    </dgm:pt>
    <dgm:pt modelId="{A24C22E8-64F6-42D3-A74E-A34E6685892A}" type="sibTrans" cxnId="{0661F52F-2DDA-4D45-9B74-CD234766AB7D}">
      <dgm:prSet/>
      <dgm:spPr/>
      <dgm:t>
        <a:bodyPr/>
        <a:lstStyle/>
        <a:p>
          <a:endParaRPr lang="en-US"/>
        </a:p>
      </dgm:t>
    </dgm:pt>
    <dgm:pt modelId="{496ACC75-C55C-4B68-8936-349560CCE171}">
      <dgm:prSet phldrT="[Text]" custT="1"/>
      <dgm:spPr>
        <a:xfrm rot="5400000">
          <a:off x="4781549" y="1962149"/>
          <a:ext cx="2666999" cy="4076699"/>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gm:spPr>
      <dgm:t>
        <a:bodyPr anchor="b"/>
        <a:lstStyle/>
        <a:p>
          <a:pPr algn="l"/>
          <a:r>
            <a:rPr lang="en-GB" sz="1400" dirty="0" smtClean="0">
              <a:solidFill>
                <a:srgbClr val="000000"/>
              </a:solidFill>
              <a:latin typeface="Arial"/>
              <a:ea typeface="+mn-ea"/>
              <a:cs typeface="+mn-cs"/>
            </a:rPr>
            <a:t>- Ability of EMC to fix gaps raised by Citi (18 High, 30 Med, 32 Low)</a:t>
          </a:r>
        </a:p>
        <a:p>
          <a:pPr algn="l"/>
          <a:r>
            <a:rPr lang="en-GB" sz="1400" dirty="0" smtClean="0">
              <a:solidFill>
                <a:srgbClr val="000000"/>
              </a:solidFill>
              <a:latin typeface="Arial"/>
              <a:ea typeface="+mn-ea"/>
              <a:cs typeface="+mn-cs"/>
            </a:rPr>
            <a:t>- Operational Support of ScaleIO. We need to automate and integrate with management/orchestration products</a:t>
          </a:r>
        </a:p>
        <a:p>
          <a:pPr algn="l"/>
          <a:r>
            <a:rPr lang="en-GB" sz="1400" dirty="0" smtClean="0">
              <a:solidFill>
                <a:srgbClr val="000000"/>
              </a:solidFill>
              <a:latin typeface="Arial"/>
              <a:ea typeface="+mn-ea"/>
              <a:cs typeface="+mn-cs"/>
            </a:rPr>
            <a:t>- Cost. EMC need to reduce costs as currently software cost &gt; hardware. Dual vendor strategy important</a:t>
          </a:r>
        </a:p>
        <a:p>
          <a:pPr algn="r"/>
          <a:endParaRPr lang="en-GB" sz="1800" dirty="0" smtClean="0">
            <a:solidFill>
              <a:srgbClr val="000000"/>
            </a:solidFill>
            <a:latin typeface="Arial"/>
            <a:ea typeface="+mn-ea"/>
            <a:cs typeface="+mn-cs"/>
          </a:endParaRPr>
        </a:p>
        <a:p>
          <a:pPr algn="r"/>
          <a:r>
            <a:rPr lang="en-GB" sz="1800" dirty="0" smtClean="0">
              <a:solidFill>
                <a:srgbClr val="000000"/>
              </a:solidFill>
              <a:latin typeface="Arial"/>
              <a:ea typeface="+mn-ea"/>
              <a:cs typeface="+mn-cs"/>
            </a:rPr>
            <a:t>THREATS</a:t>
          </a:r>
          <a:endParaRPr lang="en-US" sz="1800" dirty="0">
            <a:solidFill>
              <a:srgbClr val="000000"/>
            </a:solidFill>
            <a:latin typeface="Arial"/>
            <a:ea typeface="+mn-ea"/>
            <a:cs typeface="+mn-cs"/>
          </a:endParaRPr>
        </a:p>
      </dgm:t>
    </dgm:pt>
    <dgm:pt modelId="{CFA35B45-97BB-4D78-B32B-397A76EF76D3}" type="parTrans" cxnId="{73957D89-131D-4835-A589-3C1E78909FE2}">
      <dgm:prSet/>
      <dgm:spPr/>
      <dgm:t>
        <a:bodyPr/>
        <a:lstStyle/>
        <a:p>
          <a:endParaRPr lang="en-US"/>
        </a:p>
      </dgm:t>
    </dgm:pt>
    <dgm:pt modelId="{2F1712F3-E80C-4B7D-B9DB-BC8CD45A2EC8}" type="sibTrans" cxnId="{73957D89-131D-4835-A589-3C1E78909FE2}">
      <dgm:prSet/>
      <dgm:spPr/>
      <dgm:t>
        <a:bodyPr/>
        <a:lstStyle/>
        <a:p>
          <a:endParaRPr lang="en-US"/>
        </a:p>
      </dgm:t>
    </dgm:pt>
    <dgm:pt modelId="{D9395352-5FBC-47F2-9B40-ADBE19BF1EF9}">
      <dgm:prSet phldrT="[Text]"/>
      <dgm: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endParaRPr lang="en-US" dirty="0">
            <a:solidFill>
              <a:srgbClr val="000000">
                <a:hueOff val="0"/>
                <a:satOff val="0"/>
                <a:lumOff val="0"/>
                <a:alphaOff val="0"/>
              </a:srgbClr>
            </a:solidFill>
            <a:latin typeface="Arial"/>
            <a:ea typeface="+mn-ea"/>
            <a:cs typeface="+mn-cs"/>
          </a:endParaRPr>
        </a:p>
      </dgm:t>
    </dgm:pt>
    <dgm:pt modelId="{F62A635C-29AE-4822-ABAC-A7F739B49BDB}" type="sibTrans" cxnId="{51898195-E67B-4CB6-9943-F1D2040B61F5}">
      <dgm:prSet/>
      <dgm:spPr/>
      <dgm:t>
        <a:bodyPr/>
        <a:lstStyle/>
        <a:p>
          <a:endParaRPr lang="en-US"/>
        </a:p>
      </dgm:t>
    </dgm:pt>
    <dgm:pt modelId="{C8F2A50C-77F9-46F2-BEA3-71503A8A5055}" type="parTrans" cxnId="{51898195-E67B-4CB6-9943-F1D2040B61F5}">
      <dgm:prSet/>
      <dgm:spPr/>
      <dgm:t>
        <a:bodyPr/>
        <a:lstStyle/>
        <a:p>
          <a:endParaRPr lang="en-US"/>
        </a:p>
      </dgm:t>
    </dgm:pt>
    <dgm:pt modelId="{9DCCBB27-4394-4B8E-ADB6-D22CA3D0FD99}" type="pres">
      <dgm:prSet presAssocID="{CFED95A8-0863-45F4-88EF-A17059B29E4A}" presName="diagram" presStyleCnt="0">
        <dgm:presLayoutVars>
          <dgm:chMax val="1"/>
          <dgm:dir/>
          <dgm:animLvl val="ctr"/>
          <dgm:resizeHandles val="exact"/>
        </dgm:presLayoutVars>
      </dgm:prSet>
      <dgm:spPr/>
      <dgm:t>
        <a:bodyPr/>
        <a:lstStyle/>
        <a:p>
          <a:endParaRPr lang="en-US"/>
        </a:p>
      </dgm:t>
    </dgm:pt>
    <dgm:pt modelId="{1518C719-DCBC-43BF-9121-B6FAA6E332A6}" type="pres">
      <dgm:prSet presAssocID="{CFED95A8-0863-45F4-88EF-A17059B29E4A}" presName="matrix" presStyleCnt="0"/>
      <dgm:spPr/>
    </dgm:pt>
    <dgm:pt modelId="{40477CFF-158C-46FE-9E18-C80920A892E3}" type="pres">
      <dgm:prSet presAssocID="{CFED95A8-0863-45F4-88EF-A17059B29E4A}" presName="tile1" presStyleLbl="node1" presStyleIdx="0" presStyleCnt="4" custLinFactNeighborX="-1513" custLinFactNeighborY="-685"/>
      <dgm:spPr/>
      <dgm:t>
        <a:bodyPr/>
        <a:lstStyle/>
        <a:p>
          <a:endParaRPr lang="en-US"/>
        </a:p>
      </dgm:t>
    </dgm:pt>
    <dgm:pt modelId="{D268E66B-E34C-40F6-B8E3-451F07370816}" type="pres">
      <dgm:prSet presAssocID="{CFED95A8-0863-45F4-88EF-A17059B29E4A}" presName="tile1text" presStyleLbl="node1" presStyleIdx="0" presStyleCnt="4">
        <dgm:presLayoutVars>
          <dgm:chMax val="0"/>
          <dgm:chPref val="0"/>
          <dgm:bulletEnabled val="1"/>
        </dgm:presLayoutVars>
      </dgm:prSet>
      <dgm:spPr/>
      <dgm:t>
        <a:bodyPr/>
        <a:lstStyle/>
        <a:p>
          <a:endParaRPr lang="en-US"/>
        </a:p>
      </dgm:t>
    </dgm:pt>
    <dgm:pt modelId="{6BC20597-839E-4559-AACF-91DF0E8E8C03}" type="pres">
      <dgm:prSet presAssocID="{CFED95A8-0863-45F4-88EF-A17059B29E4A}" presName="tile2" presStyleLbl="node1" presStyleIdx="1" presStyleCnt="4" custLinFactNeighborY="-2857"/>
      <dgm:spPr/>
      <dgm:t>
        <a:bodyPr/>
        <a:lstStyle/>
        <a:p>
          <a:endParaRPr lang="en-US"/>
        </a:p>
      </dgm:t>
    </dgm:pt>
    <dgm:pt modelId="{199ADC64-5A6A-4409-812E-91EDF6F94482}" type="pres">
      <dgm:prSet presAssocID="{CFED95A8-0863-45F4-88EF-A17059B29E4A}" presName="tile2text" presStyleLbl="node1" presStyleIdx="1" presStyleCnt="4">
        <dgm:presLayoutVars>
          <dgm:chMax val="0"/>
          <dgm:chPref val="0"/>
          <dgm:bulletEnabled val="1"/>
        </dgm:presLayoutVars>
      </dgm:prSet>
      <dgm:spPr/>
      <dgm:t>
        <a:bodyPr/>
        <a:lstStyle/>
        <a:p>
          <a:endParaRPr lang="en-US"/>
        </a:p>
      </dgm:t>
    </dgm:pt>
    <dgm:pt modelId="{4286CE79-CF3E-43E7-8E31-4F7B0BE4B2B0}" type="pres">
      <dgm:prSet presAssocID="{CFED95A8-0863-45F4-88EF-A17059B29E4A}" presName="tile3" presStyleLbl="node1" presStyleIdx="2" presStyleCnt="4" custLinFactNeighborX="-1869"/>
      <dgm:spPr/>
      <dgm:t>
        <a:bodyPr/>
        <a:lstStyle/>
        <a:p>
          <a:endParaRPr lang="en-US"/>
        </a:p>
      </dgm:t>
    </dgm:pt>
    <dgm:pt modelId="{CCD42F18-8564-4EA8-849C-E3C819FE9678}" type="pres">
      <dgm:prSet presAssocID="{CFED95A8-0863-45F4-88EF-A17059B29E4A}" presName="tile3text" presStyleLbl="node1" presStyleIdx="2" presStyleCnt="4">
        <dgm:presLayoutVars>
          <dgm:chMax val="0"/>
          <dgm:chPref val="0"/>
          <dgm:bulletEnabled val="1"/>
        </dgm:presLayoutVars>
      </dgm:prSet>
      <dgm:spPr/>
      <dgm:t>
        <a:bodyPr/>
        <a:lstStyle/>
        <a:p>
          <a:endParaRPr lang="en-US"/>
        </a:p>
      </dgm:t>
    </dgm:pt>
    <dgm:pt modelId="{F1C9A930-9C8C-420D-9344-C0CA2BB0F9ED}" type="pres">
      <dgm:prSet presAssocID="{CFED95A8-0863-45F4-88EF-A17059B29E4A}" presName="tile4" presStyleLbl="node1" presStyleIdx="3" presStyleCnt="4"/>
      <dgm:spPr/>
      <dgm:t>
        <a:bodyPr/>
        <a:lstStyle/>
        <a:p>
          <a:endParaRPr lang="en-US"/>
        </a:p>
      </dgm:t>
    </dgm:pt>
    <dgm:pt modelId="{92829576-2AEA-4F55-8B33-41D702FC908E}" type="pres">
      <dgm:prSet presAssocID="{CFED95A8-0863-45F4-88EF-A17059B29E4A}" presName="tile4text" presStyleLbl="node1" presStyleIdx="3" presStyleCnt="4">
        <dgm:presLayoutVars>
          <dgm:chMax val="0"/>
          <dgm:chPref val="0"/>
          <dgm:bulletEnabled val="1"/>
        </dgm:presLayoutVars>
      </dgm:prSet>
      <dgm:spPr/>
      <dgm:t>
        <a:bodyPr/>
        <a:lstStyle/>
        <a:p>
          <a:endParaRPr lang="en-US"/>
        </a:p>
      </dgm:t>
    </dgm:pt>
    <dgm:pt modelId="{8A825B44-2BD1-4A39-B405-999BD4F34AAD}" type="pres">
      <dgm:prSet presAssocID="{CFED95A8-0863-45F4-88EF-A17059B29E4A}" presName="centerTile" presStyleLbl="fgShp" presStyleIdx="0" presStyleCnt="1" custScaleX="2500" custScaleY="4500">
        <dgm:presLayoutVars>
          <dgm:chMax val="0"/>
          <dgm:chPref val="0"/>
        </dgm:presLayoutVars>
      </dgm:prSet>
      <dgm:spPr/>
      <dgm:t>
        <a:bodyPr/>
        <a:lstStyle/>
        <a:p>
          <a:endParaRPr lang="en-US"/>
        </a:p>
      </dgm:t>
    </dgm:pt>
  </dgm:ptLst>
  <dgm:cxnLst>
    <dgm:cxn modelId="{55B43C25-A5D4-4908-9B1A-4601D19C6BB1}" type="presOf" srcId="{5524DA17-14F5-46B0-A617-DC46722A1141}" destId="{40477CFF-158C-46FE-9E18-C80920A892E3}" srcOrd="0" destOrd="0" presId="urn:microsoft.com/office/officeart/2005/8/layout/matrix1"/>
    <dgm:cxn modelId="{93AE204B-175C-4535-BB4B-4B16C4191F8B}" type="presOf" srcId="{496ACC75-C55C-4B68-8936-349560CCE171}" destId="{92829576-2AEA-4F55-8B33-41D702FC908E}" srcOrd="1" destOrd="0" presId="urn:microsoft.com/office/officeart/2005/8/layout/matrix1"/>
    <dgm:cxn modelId="{51898195-E67B-4CB6-9943-F1D2040B61F5}" srcId="{CFED95A8-0863-45F4-88EF-A17059B29E4A}" destId="{D9395352-5FBC-47F2-9B40-ADBE19BF1EF9}" srcOrd="0" destOrd="0" parTransId="{C8F2A50C-77F9-46F2-BEA3-71503A8A5055}" sibTransId="{F62A635C-29AE-4822-ABAC-A7F739B49BDB}"/>
    <dgm:cxn modelId="{A21DFABB-E420-40EA-8638-142A4F62B8FC}" type="presOf" srcId="{CFED95A8-0863-45F4-88EF-A17059B29E4A}" destId="{9DCCBB27-4394-4B8E-ADB6-D22CA3D0FD99}" srcOrd="0" destOrd="0" presId="urn:microsoft.com/office/officeart/2005/8/layout/matrix1"/>
    <dgm:cxn modelId="{3833E9D3-8CE1-4195-963A-154EA88B92F0}" type="presOf" srcId="{51E7D5E1-A0BE-4BC0-A178-8B1111B87270}" destId="{4286CE79-CF3E-43E7-8E31-4F7B0BE4B2B0}" srcOrd="0" destOrd="0" presId="urn:microsoft.com/office/officeart/2005/8/layout/matrix1"/>
    <dgm:cxn modelId="{1B893B6A-75A8-47E7-901C-42709D6D65DE}" type="presOf" srcId="{51E7D5E1-A0BE-4BC0-A178-8B1111B87270}" destId="{CCD42F18-8564-4EA8-849C-E3C819FE9678}" srcOrd="1" destOrd="0" presId="urn:microsoft.com/office/officeart/2005/8/layout/matrix1"/>
    <dgm:cxn modelId="{CA324A7A-1AE5-475B-A572-1EA0E3BDD8F8}" srcId="{D9395352-5FBC-47F2-9B40-ADBE19BF1EF9}" destId="{4A88409E-11B9-4156-8BFF-A780AE93253E}" srcOrd="1" destOrd="0" parTransId="{C2373B7F-7BF6-428A-9474-4397B62AC7F1}" sibTransId="{25AE18FF-D6AD-423F-BD42-C68885A2604F}"/>
    <dgm:cxn modelId="{1C40C0C9-6FAF-4EDA-9116-656B35ABE7EA}" srcId="{D9395352-5FBC-47F2-9B40-ADBE19BF1EF9}" destId="{5524DA17-14F5-46B0-A617-DC46722A1141}" srcOrd="0" destOrd="0" parTransId="{E7AE4B08-7C24-450E-9466-DDA51031E7AB}" sibTransId="{D21B03A4-E2B8-4249-95CD-113A5EB81C98}"/>
    <dgm:cxn modelId="{32188983-231E-446B-8249-3C60A8F36D40}" type="presOf" srcId="{496ACC75-C55C-4B68-8936-349560CCE171}" destId="{F1C9A930-9C8C-420D-9344-C0CA2BB0F9ED}" srcOrd="0" destOrd="0" presId="urn:microsoft.com/office/officeart/2005/8/layout/matrix1"/>
    <dgm:cxn modelId="{0661F52F-2DDA-4D45-9B74-CD234766AB7D}" srcId="{D9395352-5FBC-47F2-9B40-ADBE19BF1EF9}" destId="{51E7D5E1-A0BE-4BC0-A178-8B1111B87270}" srcOrd="2" destOrd="0" parTransId="{6C18FA84-CE28-450D-8657-D9C5567891F3}" sibTransId="{A24C22E8-64F6-42D3-A74E-A34E6685892A}"/>
    <dgm:cxn modelId="{1153802F-35F1-42F0-8A43-91149D4BA2E6}" type="presOf" srcId="{4A88409E-11B9-4156-8BFF-A780AE93253E}" destId="{199ADC64-5A6A-4409-812E-91EDF6F94482}" srcOrd="1" destOrd="0" presId="urn:microsoft.com/office/officeart/2005/8/layout/matrix1"/>
    <dgm:cxn modelId="{FCCB2E7F-5835-4FA8-B28E-A4595CD0FF7D}" type="presOf" srcId="{D9395352-5FBC-47F2-9B40-ADBE19BF1EF9}" destId="{8A825B44-2BD1-4A39-B405-999BD4F34AAD}" srcOrd="0" destOrd="0" presId="urn:microsoft.com/office/officeart/2005/8/layout/matrix1"/>
    <dgm:cxn modelId="{2C471BF3-F42F-4498-8AE5-9F7A3E571C1A}" type="presOf" srcId="{5524DA17-14F5-46B0-A617-DC46722A1141}" destId="{D268E66B-E34C-40F6-B8E3-451F07370816}" srcOrd="1" destOrd="0" presId="urn:microsoft.com/office/officeart/2005/8/layout/matrix1"/>
    <dgm:cxn modelId="{73957D89-131D-4835-A589-3C1E78909FE2}" srcId="{D9395352-5FBC-47F2-9B40-ADBE19BF1EF9}" destId="{496ACC75-C55C-4B68-8936-349560CCE171}" srcOrd="3" destOrd="0" parTransId="{CFA35B45-97BB-4D78-B32B-397A76EF76D3}" sibTransId="{2F1712F3-E80C-4B7D-B9DB-BC8CD45A2EC8}"/>
    <dgm:cxn modelId="{2F6C77DB-395C-4D8B-8308-69528E996E88}" type="presOf" srcId="{4A88409E-11B9-4156-8BFF-A780AE93253E}" destId="{6BC20597-839E-4559-AACF-91DF0E8E8C03}" srcOrd="0" destOrd="0" presId="urn:microsoft.com/office/officeart/2005/8/layout/matrix1"/>
    <dgm:cxn modelId="{78306335-E1D4-442C-BAEF-140486DEEEAD}" type="presParOf" srcId="{9DCCBB27-4394-4B8E-ADB6-D22CA3D0FD99}" destId="{1518C719-DCBC-43BF-9121-B6FAA6E332A6}" srcOrd="0" destOrd="0" presId="urn:microsoft.com/office/officeart/2005/8/layout/matrix1"/>
    <dgm:cxn modelId="{542B1349-8D6B-4321-9783-4FA5211CBDBB}" type="presParOf" srcId="{1518C719-DCBC-43BF-9121-B6FAA6E332A6}" destId="{40477CFF-158C-46FE-9E18-C80920A892E3}" srcOrd="0" destOrd="0" presId="urn:microsoft.com/office/officeart/2005/8/layout/matrix1"/>
    <dgm:cxn modelId="{0A3B6121-0E8C-437F-BB5F-5343BC07E12C}" type="presParOf" srcId="{1518C719-DCBC-43BF-9121-B6FAA6E332A6}" destId="{D268E66B-E34C-40F6-B8E3-451F07370816}" srcOrd="1" destOrd="0" presId="urn:microsoft.com/office/officeart/2005/8/layout/matrix1"/>
    <dgm:cxn modelId="{579D98F9-70BF-4859-AA1B-C54A492CF942}" type="presParOf" srcId="{1518C719-DCBC-43BF-9121-B6FAA6E332A6}" destId="{6BC20597-839E-4559-AACF-91DF0E8E8C03}" srcOrd="2" destOrd="0" presId="urn:microsoft.com/office/officeart/2005/8/layout/matrix1"/>
    <dgm:cxn modelId="{26875B96-ED04-4075-9BFE-FD980E1F1C01}" type="presParOf" srcId="{1518C719-DCBC-43BF-9121-B6FAA6E332A6}" destId="{199ADC64-5A6A-4409-812E-91EDF6F94482}" srcOrd="3" destOrd="0" presId="urn:microsoft.com/office/officeart/2005/8/layout/matrix1"/>
    <dgm:cxn modelId="{397C3679-75B9-4490-9671-F4B804F7CD9B}" type="presParOf" srcId="{1518C719-DCBC-43BF-9121-B6FAA6E332A6}" destId="{4286CE79-CF3E-43E7-8E31-4F7B0BE4B2B0}" srcOrd="4" destOrd="0" presId="urn:microsoft.com/office/officeart/2005/8/layout/matrix1"/>
    <dgm:cxn modelId="{FA20F2F7-AF72-4AA5-A576-DF5679AA439E}" type="presParOf" srcId="{1518C719-DCBC-43BF-9121-B6FAA6E332A6}" destId="{CCD42F18-8564-4EA8-849C-E3C819FE9678}" srcOrd="5" destOrd="0" presId="urn:microsoft.com/office/officeart/2005/8/layout/matrix1"/>
    <dgm:cxn modelId="{1818A22F-3A08-4B2E-B91C-06FD64A49ED2}" type="presParOf" srcId="{1518C719-DCBC-43BF-9121-B6FAA6E332A6}" destId="{F1C9A930-9C8C-420D-9344-C0CA2BB0F9ED}" srcOrd="6" destOrd="0" presId="urn:microsoft.com/office/officeart/2005/8/layout/matrix1"/>
    <dgm:cxn modelId="{7CDE836F-BCF2-4D36-9551-FD604A1CCB8A}" type="presParOf" srcId="{1518C719-DCBC-43BF-9121-B6FAA6E332A6}" destId="{92829576-2AEA-4F55-8B33-41D702FC908E}" srcOrd="7" destOrd="0" presId="urn:microsoft.com/office/officeart/2005/8/layout/matrix1"/>
    <dgm:cxn modelId="{C8F7DD73-F22A-4F27-8594-901558B6FABE}" type="presParOf" srcId="{9DCCBB27-4394-4B8E-ADB6-D22CA3D0FD99}" destId="{8A825B44-2BD1-4A39-B405-999BD4F34AA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FED95A8-0863-45F4-88EF-A17059B29E4A}"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5524DA17-14F5-46B0-A617-DC46722A1141}">
      <dgm:prSet phldrT="[Text]" custT="1"/>
      <dgm:spPr>
        <a:xfrm rot="16200000">
          <a:off x="704849" y="-704849"/>
          <a:ext cx="2666999" cy="4076699"/>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gm:spPr>
      <dgm:t>
        <a:bodyPr anchor="t"/>
        <a:lstStyle/>
        <a:p>
          <a:pPr algn="l"/>
          <a:r>
            <a:rPr lang="en-GB" sz="1800" dirty="0" smtClean="0">
              <a:solidFill>
                <a:srgbClr val="000000"/>
              </a:solidFill>
              <a:latin typeface="Arial"/>
              <a:ea typeface="+mn-ea"/>
              <a:cs typeface="+mn-cs"/>
            </a:rPr>
            <a:t>STRENGTHS</a:t>
          </a:r>
        </a:p>
        <a:p>
          <a:pPr algn="l"/>
          <a:r>
            <a:rPr lang="en-US" sz="1400" dirty="0" smtClean="0">
              <a:solidFill>
                <a:srgbClr val="000000"/>
              </a:solidFill>
              <a:latin typeface="Arial"/>
              <a:ea typeface="+mn-ea"/>
              <a:cs typeface="+mn-cs"/>
            </a:rPr>
            <a:t>- Unified block/(file)/object with high-scalability</a:t>
          </a:r>
        </a:p>
        <a:p>
          <a:pPr algn="l"/>
          <a:r>
            <a:rPr lang="en-US" sz="1400" dirty="0" smtClean="0">
              <a:solidFill>
                <a:srgbClr val="000000"/>
              </a:solidFill>
              <a:latin typeface="Arial"/>
              <a:ea typeface="+mn-ea"/>
              <a:cs typeface="+mn-cs"/>
            </a:rPr>
            <a:t>- Unique/strong features (e.g. CRUSH, persistent software-based CRC to combat silent data corruption)</a:t>
          </a:r>
        </a:p>
        <a:p>
          <a:pPr algn="l"/>
          <a:r>
            <a:rPr lang="en-US" sz="1400" dirty="0" smtClean="0">
              <a:solidFill>
                <a:srgbClr val="000000"/>
              </a:solidFill>
              <a:latin typeface="Arial"/>
              <a:ea typeface="+mn-ea"/>
              <a:cs typeface="+mn-cs"/>
            </a:rPr>
            <a:t>- Purposely designed to run on unreliable hardware</a:t>
          </a:r>
        </a:p>
        <a:p>
          <a:pPr algn="l"/>
          <a:r>
            <a:rPr lang="en-US" sz="1400" dirty="0" smtClean="0">
              <a:solidFill>
                <a:srgbClr val="000000"/>
              </a:solidFill>
              <a:latin typeface="Arial"/>
              <a:ea typeface="+mn-ea"/>
              <a:cs typeface="+mn-cs"/>
            </a:rPr>
            <a:t>- Continuous access to data when the cluster is being serviced (server taken down, tech refreshes, </a:t>
          </a:r>
          <a:r>
            <a:rPr lang="en-US" sz="1400" dirty="0" err="1" smtClean="0">
              <a:solidFill>
                <a:srgbClr val="000000"/>
              </a:solidFill>
              <a:latin typeface="Arial"/>
              <a:ea typeface="+mn-ea"/>
              <a:cs typeface="+mn-cs"/>
            </a:rPr>
            <a:t>etc</a:t>
          </a:r>
          <a:r>
            <a:rPr lang="en-US" sz="1400" dirty="0" smtClean="0">
              <a:solidFill>
                <a:srgbClr val="000000"/>
              </a:solidFill>
              <a:latin typeface="Arial"/>
              <a:ea typeface="+mn-ea"/>
              <a:cs typeface="+mn-cs"/>
            </a:rPr>
            <a:t>).</a:t>
          </a:r>
        </a:p>
        <a:p>
          <a:pPr algn="l"/>
          <a:r>
            <a:rPr lang="en-US" sz="1400" dirty="0" smtClean="0">
              <a:solidFill>
                <a:srgbClr val="000000"/>
              </a:solidFill>
              <a:latin typeface="Arial"/>
              <a:ea typeface="+mn-ea"/>
              <a:cs typeface="+mn-cs"/>
            </a:rPr>
            <a:t>- Now supported by a Citi strategic vendor</a:t>
          </a:r>
          <a:endParaRPr lang="en-GB" sz="1400" dirty="0" smtClean="0">
            <a:solidFill>
              <a:srgbClr val="000000"/>
            </a:solidFill>
            <a:latin typeface="Arial"/>
            <a:ea typeface="+mn-ea"/>
            <a:cs typeface="+mn-cs"/>
          </a:endParaRPr>
        </a:p>
      </dgm:t>
    </dgm:pt>
    <dgm:pt modelId="{E7AE4B08-7C24-450E-9466-DDA51031E7AB}" type="parTrans" cxnId="{1C40C0C9-6FAF-4EDA-9116-656B35ABE7EA}">
      <dgm:prSet/>
      <dgm:spPr/>
      <dgm:t>
        <a:bodyPr/>
        <a:lstStyle/>
        <a:p>
          <a:endParaRPr lang="en-US"/>
        </a:p>
      </dgm:t>
    </dgm:pt>
    <dgm:pt modelId="{D21B03A4-E2B8-4249-95CD-113A5EB81C98}" type="sibTrans" cxnId="{1C40C0C9-6FAF-4EDA-9116-656B35ABE7EA}">
      <dgm:prSet/>
      <dgm:spPr/>
      <dgm:t>
        <a:bodyPr/>
        <a:lstStyle/>
        <a:p>
          <a:endParaRPr lang="en-US"/>
        </a:p>
      </dgm:t>
    </dgm:pt>
    <dgm:pt modelId="{4A88409E-11B9-4156-8BFF-A780AE93253E}">
      <dgm:prSet phldrT="[Text]" custT="1"/>
      <dgm:spPr>
        <a:xfrm>
          <a:off x="4076699" y="0"/>
          <a:ext cx="4076699" cy="2666999"/>
        </a:xfrm>
        <a:prstGeom prst="round1Rect">
          <a:avLst/>
        </a:prstGeom>
        <a:solidFill>
          <a:srgbClr val="FDCFA1"/>
        </a:solidFill>
        <a:ln w="25400" cap="flat" cmpd="sng" algn="ctr">
          <a:solidFill>
            <a:srgbClr val="FFFFFF">
              <a:hueOff val="0"/>
              <a:satOff val="0"/>
              <a:lumOff val="0"/>
              <a:alphaOff val="0"/>
            </a:srgbClr>
          </a:solidFill>
          <a:prstDash val="solid"/>
        </a:ln>
        <a:effectLst/>
      </dgm:spPr>
      <dgm:t>
        <a:bodyPr anchor="t"/>
        <a:lstStyle/>
        <a:p>
          <a:pPr algn="r"/>
          <a:r>
            <a:rPr lang="en-GB" sz="1800" dirty="0" smtClean="0">
              <a:solidFill>
                <a:srgbClr val="000000"/>
              </a:solidFill>
              <a:latin typeface="Arial"/>
              <a:ea typeface="+mn-ea"/>
              <a:cs typeface="+mn-cs"/>
            </a:rPr>
            <a:t>WEAKNESSES</a:t>
          </a:r>
        </a:p>
        <a:p>
          <a:pPr algn="l"/>
          <a:r>
            <a:rPr lang="en-US" sz="1400" dirty="0" smtClean="0">
              <a:solidFill>
                <a:srgbClr val="000000"/>
              </a:solidFill>
              <a:latin typeface="Arial"/>
              <a:ea typeface="+mn-ea"/>
              <a:cs typeface="+mn-cs"/>
            </a:rPr>
            <a:t>- Not Enterprise ready (e.g. security/controls; SNMP support, AD/LDAP int. </a:t>
          </a:r>
          <a:r>
            <a:rPr lang="en-US" sz="1400" dirty="0" err="1" smtClean="0">
              <a:solidFill>
                <a:srgbClr val="000000"/>
              </a:solidFill>
              <a:latin typeface="Arial"/>
              <a:ea typeface="+mn-ea"/>
              <a:cs typeface="+mn-cs"/>
            </a:rPr>
            <a:t>etc</a:t>
          </a:r>
          <a:r>
            <a:rPr lang="en-US" sz="1400" dirty="0" smtClean="0">
              <a:solidFill>
                <a:srgbClr val="000000"/>
              </a:solidFill>
              <a:latin typeface="Arial"/>
              <a:ea typeface="+mn-ea"/>
              <a:cs typeface="+mn-cs"/>
            </a:rPr>
            <a:t>)</a:t>
          </a:r>
        </a:p>
        <a:p>
          <a:pPr algn="l"/>
          <a:r>
            <a:rPr lang="en-US" sz="1400" dirty="0" smtClean="0">
              <a:solidFill>
                <a:srgbClr val="000000"/>
              </a:solidFill>
              <a:latin typeface="Arial"/>
              <a:ea typeface="+mn-ea"/>
              <a:cs typeface="+mn-cs"/>
            </a:rPr>
            <a:t>- Some features are still experimental (e.g. </a:t>
          </a:r>
          <a:r>
            <a:rPr lang="en-US" sz="1400" dirty="0" err="1" smtClean="0">
              <a:solidFill>
                <a:srgbClr val="000000"/>
              </a:solidFill>
              <a:latin typeface="Arial"/>
              <a:ea typeface="+mn-ea"/>
              <a:cs typeface="+mn-cs"/>
            </a:rPr>
            <a:t>Ceph</a:t>
          </a:r>
          <a:r>
            <a:rPr lang="en-US" sz="1400" dirty="0" smtClean="0">
              <a:solidFill>
                <a:srgbClr val="000000"/>
              </a:solidFill>
              <a:latin typeface="Arial"/>
              <a:ea typeface="+mn-ea"/>
              <a:cs typeface="+mn-cs"/>
            </a:rPr>
            <a:t> file system)</a:t>
          </a:r>
        </a:p>
        <a:p>
          <a:pPr algn="l"/>
          <a:r>
            <a:rPr lang="en-US" sz="1400" dirty="0" smtClean="0">
              <a:solidFill>
                <a:srgbClr val="000000"/>
              </a:solidFill>
              <a:latin typeface="Arial"/>
              <a:ea typeface="+mn-ea"/>
              <a:cs typeface="+mn-cs"/>
            </a:rPr>
            <a:t>- Some key functionality missing (e.g. block-storage remote replication, quotas, standardized monitoring, storage consumption reporting, </a:t>
          </a:r>
          <a:r>
            <a:rPr lang="en-US" sz="1400" dirty="0" err="1" smtClean="0">
              <a:solidFill>
                <a:srgbClr val="000000"/>
              </a:solidFill>
              <a:latin typeface="Arial"/>
              <a:ea typeface="+mn-ea"/>
              <a:cs typeface="+mn-cs"/>
            </a:rPr>
            <a:t>etc</a:t>
          </a:r>
          <a:r>
            <a:rPr lang="en-US" sz="1400" dirty="0" smtClean="0">
              <a:solidFill>
                <a:srgbClr val="000000"/>
              </a:solidFill>
              <a:latin typeface="Arial"/>
              <a:ea typeface="+mn-ea"/>
              <a:cs typeface="+mn-cs"/>
            </a:rPr>
            <a:t>)</a:t>
          </a:r>
        </a:p>
        <a:p>
          <a:pPr algn="l"/>
          <a:r>
            <a:rPr lang="en-US" sz="1400" dirty="0" smtClean="0">
              <a:solidFill>
                <a:srgbClr val="000000"/>
              </a:solidFill>
              <a:latin typeface="Arial"/>
              <a:ea typeface="+mn-ea"/>
              <a:cs typeface="+mn-cs"/>
            </a:rPr>
            <a:t>- Not a simple product to support internally</a:t>
          </a:r>
        </a:p>
        <a:p>
          <a:pPr algn="l"/>
          <a:r>
            <a:rPr lang="en-US" sz="1400" dirty="0" smtClean="0">
              <a:solidFill>
                <a:srgbClr val="000000"/>
              </a:solidFill>
              <a:latin typeface="Arial"/>
              <a:ea typeface="+mn-ea"/>
              <a:cs typeface="+mn-cs"/>
            </a:rPr>
            <a:t>- Weak support for multiple storage tiers</a:t>
          </a:r>
          <a:endParaRPr lang="en-US" sz="1400" dirty="0">
            <a:solidFill>
              <a:srgbClr val="000000"/>
            </a:solidFill>
            <a:latin typeface="Arial"/>
            <a:ea typeface="+mn-ea"/>
            <a:cs typeface="+mn-cs"/>
          </a:endParaRPr>
        </a:p>
      </dgm:t>
    </dgm:pt>
    <dgm:pt modelId="{C2373B7F-7BF6-428A-9474-4397B62AC7F1}" type="parTrans" cxnId="{CA324A7A-1AE5-475B-A572-1EA0E3BDD8F8}">
      <dgm:prSet/>
      <dgm:spPr/>
      <dgm:t>
        <a:bodyPr/>
        <a:lstStyle/>
        <a:p>
          <a:endParaRPr lang="en-US"/>
        </a:p>
      </dgm:t>
    </dgm:pt>
    <dgm:pt modelId="{25AE18FF-D6AD-423F-BD42-C68885A2604F}" type="sibTrans" cxnId="{CA324A7A-1AE5-475B-A572-1EA0E3BDD8F8}">
      <dgm:prSet/>
      <dgm:spPr/>
      <dgm:t>
        <a:bodyPr/>
        <a:lstStyle/>
        <a:p>
          <a:endParaRPr lang="en-US"/>
        </a:p>
      </dgm:t>
    </dgm:pt>
    <dgm:pt modelId="{51E7D5E1-A0BE-4BC0-A178-8B1111B87270}">
      <dgm:prSet phldrT="[Text]" custT="1"/>
      <dgm:spPr>
        <a:xfrm rot="10800000">
          <a:off x="0" y="2666999"/>
          <a:ext cx="4076699" cy="2666999"/>
        </a:xfrm>
        <a:prstGeom prst="round1Rect">
          <a:avLst/>
        </a:prstGeom>
        <a:solidFill>
          <a:srgbClr val="CED8FA"/>
        </a:solidFill>
        <a:ln w="25400" cap="flat" cmpd="sng" algn="ctr">
          <a:solidFill>
            <a:srgbClr val="FFFFFF">
              <a:hueOff val="0"/>
              <a:satOff val="0"/>
              <a:lumOff val="0"/>
              <a:alphaOff val="0"/>
            </a:srgbClr>
          </a:solidFill>
          <a:prstDash val="solid"/>
        </a:ln>
        <a:effectLst/>
      </dgm:spPr>
      <dgm:t>
        <a:bodyPr anchor="b"/>
        <a:lstStyle/>
        <a:p>
          <a:pPr algn="l"/>
          <a:r>
            <a:rPr lang="en-US" sz="1400" dirty="0" smtClean="0">
              <a:solidFill>
                <a:srgbClr val="000000"/>
              </a:solidFill>
              <a:latin typeface="Arial"/>
              <a:ea typeface="+mn-ea"/>
              <a:cs typeface="+mn-cs"/>
            </a:rPr>
            <a:t>- Transparency of an open source product</a:t>
          </a:r>
        </a:p>
        <a:p>
          <a:pPr algn="l"/>
          <a:endParaRPr lang="en-US" sz="1400" dirty="0" smtClean="0">
            <a:solidFill>
              <a:srgbClr val="000000"/>
            </a:solidFill>
            <a:latin typeface="Arial"/>
            <a:ea typeface="+mn-ea"/>
            <a:cs typeface="+mn-cs"/>
          </a:endParaRPr>
        </a:p>
        <a:p>
          <a:pPr algn="l"/>
          <a:r>
            <a:rPr lang="en-US" sz="1400" dirty="0" smtClean="0">
              <a:solidFill>
                <a:srgbClr val="000000"/>
              </a:solidFill>
              <a:latin typeface="Arial"/>
              <a:ea typeface="+mn-ea"/>
              <a:cs typeface="+mn-cs"/>
            </a:rPr>
            <a:t>- Good integration with other Open Source products</a:t>
          </a:r>
        </a:p>
        <a:p>
          <a:pPr algn="l"/>
          <a:endParaRPr lang="en-US" sz="1400" dirty="0" smtClean="0">
            <a:solidFill>
              <a:srgbClr val="000000"/>
            </a:solidFill>
            <a:latin typeface="Arial"/>
            <a:ea typeface="+mn-ea"/>
            <a:cs typeface="+mn-cs"/>
          </a:endParaRPr>
        </a:p>
        <a:p>
          <a:pPr algn="l"/>
          <a:r>
            <a:rPr lang="en-US" sz="1400" dirty="0" smtClean="0">
              <a:solidFill>
                <a:srgbClr val="000000"/>
              </a:solidFill>
              <a:latin typeface="Arial"/>
              <a:ea typeface="+mn-ea"/>
              <a:cs typeface="+mn-cs"/>
            </a:rPr>
            <a:t>- Competitive pricing compared with similar proprietary offerings</a:t>
          </a:r>
        </a:p>
        <a:p>
          <a:pPr algn="l"/>
          <a:endParaRPr lang="en-GB" sz="1400" dirty="0" smtClean="0">
            <a:solidFill>
              <a:srgbClr val="000000"/>
            </a:solidFill>
            <a:latin typeface="Arial"/>
            <a:ea typeface="+mn-ea"/>
            <a:cs typeface="+mn-cs"/>
          </a:endParaRPr>
        </a:p>
        <a:p>
          <a:pPr algn="l"/>
          <a:endParaRPr lang="en-US" sz="1400" dirty="0" smtClean="0">
            <a:solidFill>
              <a:srgbClr val="000000"/>
            </a:solidFill>
            <a:latin typeface="Arial"/>
            <a:ea typeface="+mn-ea"/>
            <a:cs typeface="+mn-cs"/>
          </a:endParaRPr>
        </a:p>
        <a:p>
          <a:pPr algn="l"/>
          <a:r>
            <a:rPr lang="en-GB" sz="1800" dirty="0" smtClean="0">
              <a:solidFill>
                <a:srgbClr val="000000"/>
              </a:solidFill>
              <a:latin typeface="Arial"/>
              <a:ea typeface="+mn-ea"/>
              <a:cs typeface="+mn-cs"/>
            </a:rPr>
            <a:t>OPPORTUNTIES</a:t>
          </a:r>
          <a:endParaRPr lang="en-US" sz="1800" dirty="0">
            <a:solidFill>
              <a:srgbClr val="000000"/>
            </a:solidFill>
            <a:latin typeface="Arial"/>
            <a:ea typeface="+mn-ea"/>
            <a:cs typeface="+mn-cs"/>
          </a:endParaRPr>
        </a:p>
      </dgm:t>
    </dgm:pt>
    <dgm:pt modelId="{6C18FA84-CE28-450D-8657-D9C5567891F3}" type="parTrans" cxnId="{0661F52F-2DDA-4D45-9B74-CD234766AB7D}">
      <dgm:prSet/>
      <dgm:spPr/>
      <dgm:t>
        <a:bodyPr/>
        <a:lstStyle/>
        <a:p>
          <a:endParaRPr lang="en-US"/>
        </a:p>
      </dgm:t>
    </dgm:pt>
    <dgm:pt modelId="{A24C22E8-64F6-42D3-A74E-A34E6685892A}" type="sibTrans" cxnId="{0661F52F-2DDA-4D45-9B74-CD234766AB7D}">
      <dgm:prSet/>
      <dgm:spPr/>
      <dgm:t>
        <a:bodyPr/>
        <a:lstStyle/>
        <a:p>
          <a:endParaRPr lang="en-US"/>
        </a:p>
      </dgm:t>
    </dgm:pt>
    <dgm:pt modelId="{496ACC75-C55C-4B68-8936-349560CCE171}">
      <dgm:prSet phldrT="[Text]" custT="1"/>
      <dgm:spPr>
        <a:xfrm rot="5400000">
          <a:off x="4781549" y="1962149"/>
          <a:ext cx="2666999" cy="4076699"/>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gm:spPr>
      <dgm:t>
        <a:bodyPr anchor="b"/>
        <a:lstStyle/>
        <a:p>
          <a:pPr algn="r"/>
          <a:endParaRPr lang="en-GB" sz="1800" dirty="0" smtClean="0">
            <a:solidFill>
              <a:srgbClr val="000000"/>
            </a:solidFill>
            <a:latin typeface="Arial"/>
            <a:ea typeface="+mn-ea"/>
            <a:cs typeface="+mn-cs"/>
          </a:endParaRPr>
        </a:p>
        <a:p>
          <a:pPr algn="l"/>
          <a:r>
            <a:rPr lang="en-US" sz="1400" dirty="0" smtClean="0">
              <a:solidFill>
                <a:srgbClr val="000000"/>
              </a:solidFill>
              <a:latin typeface="Arial"/>
              <a:ea typeface="+mn-ea"/>
              <a:cs typeface="+mn-cs"/>
            </a:rPr>
            <a:t>- Ability of open source community and </a:t>
          </a:r>
          <a:r>
            <a:rPr lang="en-US" sz="1400" dirty="0" err="1" smtClean="0">
              <a:solidFill>
                <a:srgbClr val="000000"/>
              </a:solidFill>
              <a:latin typeface="Arial"/>
              <a:ea typeface="+mn-ea"/>
              <a:cs typeface="+mn-cs"/>
            </a:rPr>
            <a:t>RedHat</a:t>
          </a:r>
          <a:r>
            <a:rPr lang="en-US" sz="1400" dirty="0" smtClean="0">
              <a:solidFill>
                <a:srgbClr val="000000"/>
              </a:solidFill>
              <a:latin typeface="Arial"/>
              <a:ea typeface="+mn-ea"/>
              <a:cs typeface="+mn-cs"/>
            </a:rPr>
            <a:t> to address Citi-identified gaps</a:t>
          </a:r>
        </a:p>
        <a:p>
          <a:pPr algn="l"/>
          <a:endParaRPr lang="en-US" sz="1400" dirty="0" smtClean="0">
            <a:solidFill>
              <a:srgbClr val="000000"/>
            </a:solidFill>
            <a:latin typeface="Arial"/>
            <a:ea typeface="+mn-ea"/>
            <a:cs typeface="+mn-cs"/>
          </a:endParaRPr>
        </a:p>
        <a:p>
          <a:pPr algn="l"/>
          <a:r>
            <a:rPr lang="en-US" sz="1400" dirty="0" smtClean="0">
              <a:solidFill>
                <a:srgbClr val="000000"/>
              </a:solidFill>
              <a:latin typeface="Arial"/>
              <a:ea typeface="+mn-ea"/>
              <a:cs typeface="+mn-cs"/>
            </a:rPr>
            <a:t>- Poor integration with proprietary systems (e.g. VMware hypervisor)</a:t>
          </a:r>
        </a:p>
        <a:p>
          <a:pPr algn="l"/>
          <a:endParaRPr lang="en-US" sz="1400" dirty="0" smtClean="0">
            <a:solidFill>
              <a:srgbClr val="000000"/>
            </a:solidFill>
            <a:latin typeface="Arial"/>
            <a:ea typeface="+mn-ea"/>
            <a:cs typeface="+mn-cs"/>
          </a:endParaRPr>
        </a:p>
        <a:p>
          <a:pPr algn="l"/>
          <a:r>
            <a:rPr lang="en-US" sz="1400" dirty="0" smtClean="0">
              <a:solidFill>
                <a:srgbClr val="000000"/>
              </a:solidFill>
              <a:latin typeface="Arial"/>
              <a:ea typeface="+mn-ea"/>
              <a:cs typeface="+mn-cs"/>
            </a:rPr>
            <a:t>- Less focused on performance than some other proprietary offerings (e.g. ScaleIO)</a:t>
          </a:r>
          <a:endParaRPr lang="en-GB" sz="1400" dirty="0" smtClean="0">
            <a:solidFill>
              <a:srgbClr val="000000"/>
            </a:solidFill>
            <a:latin typeface="Arial"/>
            <a:ea typeface="+mn-ea"/>
            <a:cs typeface="+mn-cs"/>
          </a:endParaRPr>
        </a:p>
        <a:p>
          <a:pPr algn="l"/>
          <a:endParaRPr lang="en-US" sz="1400" dirty="0" smtClean="0">
            <a:solidFill>
              <a:srgbClr val="000000"/>
            </a:solidFill>
            <a:latin typeface="Arial"/>
            <a:ea typeface="+mn-ea"/>
            <a:cs typeface="+mn-cs"/>
          </a:endParaRPr>
        </a:p>
        <a:p>
          <a:pPr algn="r"/>
          <a:r>
            <a:rPr lang="en-GB" sz="1800" dirty="0" smtClean="0">
              <a:solidFill>
                <a:srgbClr val="000000"/>
              </a:solidFill>
              <a:latin typeface="Arial"/>
              <a:ea typeface="+mn-ea"/>
              <a:cs typeface="+mn-cs"/>
            </a:rPr>
            <a:t>THREATS</a:t>
          </a:r>
          <a:endParaRPr lang="en-US" sz="1800" dirty="0">
            <a:solidFill>
              <a:srgbClr val="000000"/>
            </a:solidFill>
            <a:latin typeface="Arial"/>
            <a:ea typeface="+mn-ea"/>
            <a:cs typeface="+mn-cs"/>
          </a:endParaRPr>
        </a:p>
      </dgm:t>
    </dgm:pt>
    <dgm:pt modelId="{CFA35B45-97BB-4D78-B32B-397A76EF76D3}" type="parTrans" cxnId="{73957D89-131D-4835-A589-3C1E78909FE2}">
      <dgm:prSet/>
      <dgm:spPr/>
      <dgm:t>
        <a:bodyPr/>
        <a:lstStyle/>
        <a:p>
          <a:endParaRPr lang="en-US"/>
        </a:p>
      </dgm:t>
    </dgm:pt>
    <dgm:pt modelId="{2F1712F3-E80C-4B7D-B9DB-BC8CD45A2EC8}" type="sibTrans" cxnId="{73957D89-131D-4835-A589-3C1E78909FE2}">
      <dgm:prSet/>
      <dgm:spPr/>
      <dgm:t>
        <a:bodyPr/>
        <a:lstStyle/>
        <a:p>
          <a:endParaRPr lang="en-US"/>
        </a:p>
      </dgm:t>
    </dgm:pt>
    <dgm:pt modelId="{D9395352-5FBC-47F2-9B40-ADBE19BF1EF9}">
      <dgm:prSet phldrT="[Text]"/>
      <dgm: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GB" dirty="0" smtClean="0">
              <a:solidFill>
                <a:srgbClr val="000000">
                  <a:hueOff val="0"/>
                  <a:satOff val="0"/>
                  <a:lumOff val="0"/>
                  <a:alphaOff val="0"/>
                </a:srgbClr>
              </a:solidFill>
              <a:latin typeface="Arial"/>
              <a:ea typeface="+mn-ea"/>
              <a:cs typeface="+mn-cs"/>
            </a:rPr>
            <a:t>Test</a:t>
          </a:r>
          <a:endParaRPr lang="en-US" dirty="0">
            <a:solidFill>
              <a:srgbClr val="000000">
                <a:hueOff val="0"/>
                <a:satOff val="0"/>
                <a:lumOff val="0"/>
                <a:alphaOff val="0"/>
              </a:srgbClr>
            </a:solidFill>
            <a:latin typeface="Arial"/>
            <a:ea typeface="+mn-ea"/>
            <a:cs typeface="+mn-cs"/>
          </a:endParaRPr>
        </a:p>
      </dgm:t>
    </dgm:pt>
    <dgm:pt modelId="{F62A635C-29AE-4822-ABAC-A7F739B49BDB}" type="sibTrans" cxnId="{51898195-E67B-4CB6-9943-F1D2040B61F5}">
      <dgm:prSet/>
      <dgm:spPr/>
      <dgm:t>
        <a:bodyPr/>
        <a:lstStyle/>
        <a:p>
          <a:endParaRPr lang="en-US"/>
        </a:p>
      </dgm:t>
    </dgm:pt>
    <dgm:pt modelId="{C8F2A50C-77F9-46F2-BEA3-71503A8A5055}" type="parTrans" cxnId="{51898195-E67B-4CB6-9943-F1D2040B61F5}">
      <dgm:prSet/>
      <dgm:spPr/>
      <dgm:t>
        <a:bodyPr/>
        <a:lstStyle/>
        <a:p>
          <a:endParaRPr lang="en-US"/>
        </a:p>
      </dgm:t>
    </dgm:pt>
    <dgm:pt modelId="{9DCCBB27-4394-4B8E-ADB6-D22CA3D0FD99}" type="pres">
      <dgm:prSet presAssocID="{CFED95A8-0863-45F4-88EF-A17059B29E4A}" presName="diagram" presStyleCnt="0">
        <dgm:presLayoutVars>
          <dgm:chMax val="1"/>
          <dgm:dir/>
          <dgm:animLvl val="ctr"/>
          <dgm:resizeHandles val="exact"/>
        </dgm:presLayoutVars>
      </dgm:prSet>
      <dgm:spPr/>
      <dgm:t>
        <a:bodyPr/>
        <a:lstStyle/>
        <a:p>
          <a:endParaRPr lang="en-US"/>
        </a:p>
      </dgm:t>
    </dgm:pt>
    <dgm:pt modelId="{1518C719-DCBC-43BF-9121-B6FAA6E332A6}" type="pres">
      <dgm:prSet presAssocID="{CFED95A8-0863-45F4-88EF-A17059B29E4A}" presName="matrix" presStyleCnt="0"/>
      <dgm:spPr/>
    </dgm:pt>
    <dgm:pt modelId="{40477CFF-158C-46FE-9E18-C80920A892E3}" type="pres">
      <dgm:prSet presAssocID="{CFED95A8-0863-45F4-88EF-A17059B29E4A}" presName="tile1" presStyleLbl="node1" presStyleIdx="0" presStyleCnt="4"/>
      <dgm:spPr/>
      <dgm:t>
        <a:bodyPr/>
        <a:lstStyle/>
        <a:p>
          <a:endParaRPr lang="en-US"/>
        </a:p>
      </dgm:t>
    </dgm:pt>
    <dgm:pt modelId="{D268E66B-E34C-40F6-B8E3-451F07370816}" type="pres">
      <dgm:prSet presAssocID="{CFED95A8-0863-45F4-88EF-A17059B29E4A}" presName="tile1text" presStyleLbl="node1" presStyleIdx="0" presStyleCnt="4">
        <dgm:presLayoutVars>
          <dgm:chMax val="0"/>
          <dgm:chPref val="0"/>
          <dgm:bulletEnabled val="1"/>
        </dgm:presLayoutVars>
      </dgm:prSet>
      <dgm:spPr/>
      <dgm:t>
        <a:bodyPr/>
        <a:lstStyle/>
        <a:p>
          <a:endParaRPr lang="en-US"/>
        </a:p>
      </dgm:t>
    </dgm:pt>
    <dgm:pt modelId="{6BC20597-839E-4559-AACF-91DF0E8E8C03}" type="pres">
      <dgm:prSet presAssocID="{CFED95A8-0863-45F4-88EF-A17059B29E4A}" presName="tile2" presStyleLbl="node1" presStyleIdx="1" presStyleCnt="4" custLinFactNeighborY="-2857"/>
      <dgm:spPr/>
      <dgm:t>
        <a:bodyPr/>
        <a:lstStyle/>
        <a:p>
          <a:endParaRPr lang="en-US"/>
        </a:p>
      </dgm:t>
    </dgm:pt>
    <dgm:pt modelId="{199ADC64-5A6A-4409-812E-91EDF6F94482}" type="pres">
      <dgm:prSet presAssocID="{CFED95A8-0863-45F4-88EF-A17059B29E4A}" presName="tile2text" presStyleLbl="node1" presStyleIdx="1" presStyleCnt="4">
        <dgm:presLayoutVars>
          <dgm:chMax val="0"/>
          <dgm:chPref val="0"/>
          <dgm:bulletEnabled val="1"/>
        </dgm:presLayoutVars>
      </dgm:prSet>
      <dgm:spPr/>
      <dgm:t>
        <a:bodyPr/>
        <a:lstStyle/>
        <a:p>
          <a:endParaRPr lang="en-US"/>
        </a:p>
      </dgm:t>
    </dgm:pt>
    <dgm:pt modelId="{4286CE79-CF3E-43E7-8E31-4F7B0BE4B2B0}" type="pres">
      <dgm:prSet presAssocID="{CFED95A8-0863-45F4-88EF-A17059B29E4A}" presName="tile3" presStyleLbl="node1" presStyleIdx="2" presStyleCnt="4"/>
      <dgm:spPr/>
      <dgm:t>
        <a:bodyPr/>
        <a:lstStyle/>
        <a:p>
          <a:endParaRPr lang="en-US"/>
        </a:p>
      </dgm:t>
    </dgm:pt>
    <dgm:pt modelId="{CCD42F18-8564-4EA8-849C-E3C819FE9678}" type="pres">
      <dgm:prSet presAssocID="{CFED95A8-0863-45F4-88EF-A17059B29E4A}" presName="tile3text" presStyleLbl="node1" presStyleIdx="2" presStyleCnt="4">
        <dgm:presLayoutVars>
          <dgm:chMax val="0"/>
          <dgm:chPref val="0"/>
          <dgm:bulletEnabled val="1"/>
        </dgm:presLayoutVars>
      </dgm:prSet>
      <dgm:spPr/>
      <dgm:t>
        <a:bodyPr/>
        <a:lstStyle/>
        <a:p>
          <a:endParaRPr lang="en-US"/>
        </a:p>
      </dgm:t>
    </dgm:pt>
    <dgm:pt modelId="{F1C9A930-9C8C-420D-9344-C0CA2BB0F9ED}" type="pres">
      <dgm:prSet presAssocID="{CFED95A8-0863-45F4-88EF-A17059B29E4A}" presName="tile4" presStyleLbl="node1" presStyleIdx="3" presStyleCnt="4"/>
      <dgm:spPr/>
      <dgm:t>
        <a:bodyPr/>
        <a:lstStyle/>
        <a:p>
          <a:endParaRPr lang="en-US"/>
        </a:p>
      </dgm:t>
    </dgm:pt>
    <dgm:pt modelId="{92829576-2AEA-4F55-8B33-41D702FC908E}" type="pres">
      <dgm:prSet presAssocID="{CFED95A8-0863-45F4-88EF-A17059B29E4A}" presName="tile4text" presStyleLbl="node1" presStyleIdx="3" presStyleCnt="4">
        <dgm:presLayoutVars>
          <dgm:chMax val="0"/>
          <dgm:chPref val="0"/>
          <dgm:bulletEnabled val="1"/>
        </dgm:presLayoutVars>
      </dgm:prSet>
      <dgm:spPr/>
      <dgm:t>
        <a:bodyPr/>
        <a:lstStyle/>
        <a:p>
          <a:endParaRPr lang="en-US"/>
        </a:p>
      </dgm:t>
    </dgm:pt>
    <dgm:pt modelId="{8A825B44-2BD1-4A39-B405-999BD4F34AAD}" type="pres">
      <dgm:prSet presAssocID="{CFED95A8-0863-45F4-88EF-A17059B29E4A}" presName="centerTile" presStyleLbl="fgShp" presStyleIdx="0" presStyleCnt="1" custScaleX="2500" custScaleY="4500">
        <dgm:presLayoutVars>
          <dgm:chMax val="0"/>
          <dgm:chPref val="0"/>
        </dgm:presLayoutVars>
      </dgm:prSet>
      <dgm:spPr/>
      <dgm:t>
        <a:bodyPr/>
        <a:lstStyle/>
        <a:p>
          <a:endParaRPr lang="en-US"/>
        </a:p>
      </dgm:t>
    </dgm:pt>
  </dgm:ptLst>
  <dgm:cxnLst>
    <dgm:cxn modelId="{7DC53643-4054-4E85-978F-6DBBF3744400}" type="presOf" srcId="{5524DA17-14F5-46B0-A617-DC46722A1141}" destId="{40477CFF-158C-46FE-9E18-C80920A892E3}" srcOrd="0" destOrd="0" presId="urn:microsoft.com/office/officeart/2005/8/layout/matrix1"/>
    <dgm:cxn modelId="{31DE57C8-862A-48F2-8843-2777F355FDCE}" type="presOf" srcId="{496ACC75-C55C-4B68-8936-349560CCE171}" destId="{F1C9A930-9C8C-420D-9344-C0CA2BB0F9ED}" srcOrd="0" destOrd="0" presId="urn:microsoft.com/office/officeart/2005/8/layout/matrix1"/>
    <dgm:cxn modelId="{51898195-E67B-4CB6-9943-F1D2040B61F5}" srcId="{CFED95A8-0863-45F4-88EF-A17059B29E4A}" destId="{D9395352-5FBC-47F2-9B40-ADBE19BF1EF9}" srcOrd="0" destOrd="0" parTransId="{C8F2A50C-77F9-46F2-BEA3-71503A8A5055}" sibTransId="{F62A635C-29AE-4822-ABAC-A7F739B49BDB}"/>
    <dgm:cxn modelId="{12F0F821-3A06-46BE-A63E-3EB4D2D92961}" type="presOf" srcId="{4A88409E-11B9-4156-8BFF-A780AE93253E}" destId="{199ADC64-5A6A-4409-812E-91EDF6F94482}" srcOrd="1" destOrd="0" presId="urn:microsoft.com/office/officeart/2005/8/layout/matrix1"/>
    <dgm:cxn modelId="{770173F3-E471-4C15-9C17-D34D841FD795}" type="presOf" srcId="{51E7D5E1-A0BE-4BC0-A178-8B1111B87270}" destId="{CCD42F18-8564-4EA8-849C-E3C819FE9678}" srcOrd="1" destOrd="0" presId="urn:microsoft.com/office/officeart/2005/8/layout/matrix1"/>
    <dgm:cxn modelId="{2FA66F79-F9CC-4D13-9072-4B55401A9652}" type="presOf" srcId="{496ACC75-C55C-4B68-8936-349560CCE171}" destId="{92829576-2AEA-4F55-8B33-41D702FC908E}" srcOrd="1" destOrd="0" presId="urn:microsoft.com/office/officeart/2005/8/layout/matrix1"/>
    <dgm:cxn modelId="{36EB16F4-BC96-4AFE-B7DA-700494D5E87B}" type="presOf" srcId="{D9395352-5FBC-47F2-9B40-ADBE19BF1EF9}" destId="{8A825B44-2BD1-4A39-B405-999BD4F34AAD}" srcOrd="0" destOrd="0" presId="urn:microsoft.com/office/officeart/2005/8/layout/matrix1"/>
    <dgm:cxn modelId="{CA324A7A-1AE5-475B-A572-1EA0E3BDD8F8}" srcId="{D9395352-5FBC-47F2-9B40-ADBE19BF1EF9}" destId="{4A88409E-11B9-4156-8BFF-A780AE93253E}" srcOrd="1" destOrd="0" parTransId="{C2373B7F-7BF6-428A-9474-4397B62AC7F1}" sibTransId="{25AE18FF-D6AD-423F-BD42-C68885A2604F}"/>
    <dgm:cxn modelId="{1C40C0C9-6FAF-4EDA-9116-656B35ABE7EA}" srcId="{D9395352-5FBC-47F2-9B40-ADBE19BF1EF9}" destId="{5524DA17-14F5-46B0-A617-DC46722A1141}" srcOrd="0" destOrd="0" parTransId="{E7AE4B08-7C24-450E-9466-DDA51031E7AB}" sibTransId="{D21B03A4-E2B8-4249-95CD-113A5EB81C98}"/>
    <dgm:cxn modelId="{4D16F761-5C5F-4B21-AB2E-DCB5DCB4BCBA}" type="presOf" srcId="{4A88409E-11B9-4156-8BFF-A780AE93253E}" destId="{6BC20597-839E-4559-AACF-91DF0E8E8C03}" srcOrd="0" destOrd="0" presId="urn:microsoft.com/office/officeart/2005/8/layout/matrix1"/>
    <dgm:cxn modelId="{9395FBCC-C656-463B-A819-5E60431A3EF8}" type="presOf" srcId="{5524DA17-14F5-46B0-A617-DC46722A1141}" destId="{D268E66B-E34C-40F6-B8E3-451F07370816}" srcOrd="1" destOrd="0" presId="urn:microsoft.com/office/officeart/2005/8/layout/matrix1"/>
    <dgm:cxn modelId="{0661F52F-2DDA-4D45-9B74-CD234766AB7D}" srcId="{D9395352-5FBC-47F2-9B40-ADBE19BF1EF9}" destId="{51E7D5E1-A0BE-4BC0-A178-8B1111B87270}" srcOrd="2" destOrd="0" parTransId="{6C18FA84-CE28-450D-8657-D9C5567891F3}" sibTransId="{A24C22E8-64F6-42D3-A74E-A34E6685892A}"/>
    <dgm:cxn modelId="{4F692BF0-F32F-4D34-95A3-D7604C5762D3}" type="presOf" srcId="{51E7D5E1-A0BE-4BC0-A178-8B1111B87270}" destId="{4286CE79-CF3E-43E7-8E31-4F7B0BE4B2B0}" srcOrd="0" destOrd="0" presId="urn:microsoft.com/office/officeart/2005/8/layout/matrix1"/>
    <dgm:cxn modelId="{73957D89-131D-4835-A589-3C1E78909FE2}" srcId="{D9395352-5FBC-47F2-9B40-ADBE19BF1EF9}" destId="{496ACC75-C55C-4B68-8936-349560CCE171}" srcOrd="3" destOrd="0" parTransId="{CFA35B45-97BB-4D78-B32B-397A76EF76D3}" sibTransId="{2F1712F3-E80C-4B7D-B9DB-BC8CD45A2EC8}"/>
    <dgm:cxn modelId="{CD4719C9-5DEC-4971-B0F4-E23AF3CE2865}" type="presOf" srcId="{CFED95A8-0863-45F4-88EF-A17059B29E4A}" destId="{9DCCBB27-4394-4B8E-ADB6-D22CA3D0FD99}" srcOrd="0" destOrd="0" presId="urn:microsoft.com/office/officeart/2005/8/layout/matrix1"/>
    <dgm:cxn modelId="{ABA461CD-9683-443D-9F4D-668F32AD912C}" type="presParOf" srcId="{9DCCBB27-4394-4B8E-ADB6-D22CA3D0FD99}" destId="{1518C719-DCBC-43BF-9121-B6FAA6E332A6}" srcOrd="0" destOrd="0" presId="urn:microsoft.com/office/officeart/2005/8/layout/matrix1"/>
    <dgm:cxn modelId="{24501328-5E72-4194-A482-3A03D87E7C6C}" type="presParOf" srcId="{1518C719-DCBC-43BF-9121-B6FAA6E332A6}" destId="{40477CFF-158C-46FE-9E18-C80920A892E3}" srcOrd="0" destOrd="0" presId="urn:microsoft.com/office/officeart/2005/8/layout/matrix1"/>
    <dgm:cxn modelId="{CC6907ED-3EF6-44BA-941B-BDB9AF42E686}" type="presParOf" srcId="{1518C719-DCBC-43BF-9121-B6FAA6E332A6}" destId="{D268E66B-E34C-40F6-B8E3-451F07370816}" srcOrd="1" destOrd="0" presId="urn:microsoft.com/office/officeart/2005/8/layout/matrix1"/>
    <dgm:cxn modelId="{81E8496B-0BD2-48FB-AC9D-B329B0961863}" type="presParOf" srcId="{1518C719-DCBC-43BF-9121-B6FAA6E332A6}" destId="{6BC20597-839E-4559-AACF-91DF0E8E8C03}" srcOrd="2" destOrd="0" presId="urn:microsoft.com/office/officeart/2005/8/layout/matrix1"/>
    <dgm:cxn modelId="{B3A89CA9-811F-4E52-B238-DC93674286AB}" type="presParOf" srcId="{1518C719-DCBC-43BF-9121-B6FAA6E332A6}" destId="{199ADC64-5A6A-4409-812E-91EDF6F94482}" srcOrd="3" destOrd="0" presId="urn:microsoft.com/office/officeart/2005/8/layout/matrix1"/>
    <dgm:cxn modelId="{A6088846-A520-40BB-929F-53DAE8736DF2}" type="presParOf" srcId="{1518C719-DCBC-43BF-9121-B6FAA6E332A6}" destId="{4286CE79-CF3E-43E7-8E31-4F7B0BE4B2B0}" srcOrd="4" destOrd="0" presId="urn:microsoft.com/office/officeart/2005/8/layout/matrix1"/>
    <dgm:cxn modelId="{85547626-C458-43F6-9637-5C2D32786D48}" type="presParOf" srcId="{1518C719-DCBC-43BF-9121-B6FAA6E332A6}" destId="{CCD42F18-8564-4EA8-849C-E3C819FE9678}" srcOrd="5" destOrd="0" presId="urn:microsoft.com/office/officeart/2005/8/layout/matrix1"/>
    <dgm:cxn modelId="{D7CD62B2-136C-4282-96F7-CF073A22F06F}" type="presParOf" srcId="{1518C719-DCBC-43BF-9121-B6FAA6E332A6}" destId="{F1C9A930-9C8C-420D-9344-C0CA2BB0F9ED}" srcOrd="6" destOrd="0" presId="urn:microsoft.com/office/officeart/2005/8/layout/matrix1"/>
    <dgm:cxn modelId="{E37F0963-D120-43ED-A866-B9F10345B924}" type="presParOf" srcId="{1518C719-DCBC-43BF-9121-B6FAA6E332A6}" destId="{92829576-2AEA-4F55-8B33-41D702FC908E}" srcOrd="7" destOrd="0" presId="urn:microsoft.com/office/officeart/2005/8/layout/matrix1"/>
    <dgm:cxn modelId="{34E7F763-8545-4EE0-87C5-A28727CD298E}" type="presParOf" srcId="{9DCCBB27-4394-4B8E-ADB6-D22CA3D0FD99}" destId="{8A825B44-2BD1-4A39-B405-999BD4F34AAD}"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77CFF-158C-46FE-9E18-C80920A892E3}">
      <dsp:nvSpPr>
        <dsp:cNvPr id="0" name=""/>
        <dsp:cNvSpPr/>
      </dsp:nvSpPr>
      <dsp:spPr>
        <a:xfrm rot="16200000">
          <a:off x="704850" y="-704850"/>
          <a:ext cx="2667000" cy="4076700"/>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l" defTabSz="800100">
            <a:lnSpc>
              <a:spcPct val="90000"/>
            </a:lnSpc>
            <a:spcBef>
              <a:spcPct val="0"/>
            </a:spcBef>
            <a:spcAft>
              <a:spcPct val="35000"/>
            </a:spcAft>
          </a:pPr>
          <a:r>
            <a:rPr lang="en-GB" sz="1800" kern="1200" dirty="0" smtClean="0">
              <a:solidFill>
                <a:srgbClr val="000000"/>
              </a:solidFill>
              <a:latin typeface="Arial"/>
              <a:ea typeface="+mn-ea"/>
              <a:cs typeface="+mn-cs"/>
            </a:rPr>
            <a:t>STRENGTHS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Scale-out to multi-PB scale using commodity hardware</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Uses distributed erasure coding protection to improve storage efficiency </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Architected to withstand multiple node failures plus the total loss of a site.</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Supports standard object APIs such as S3 and Swift</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Robust management with REST API support, allows automation of storage provisioning</a:t>
          </a:r>
        </a:p>
      </dsp:txBody>
      <dsp:txXfrm rot="5400000">
        <a:off x="-1" y="97645"/>
        <a:ext cx="4076700" cy="1902606"/>
      </dsp:txXfrm>
    </dsp:sp>
    <dsp:sp modelId="{6BC20597-839E-4559-AACF-91DF0E8E8C03}">
      <dsp:nvSpPr>
        <dsp:cNvPr id="0" name=""/>
        <dsp:cNvSpPr/>
      </dsp:nvSpPr>
      <dsp:spPr>
        <a:xfrm>
          <a:off x="4076700" y="0"/>
          <a:ext cx="4076700" cy="2667000"/>
        </a:xfrm>
        <a:prstGeom prst="round1Rect">
          <a:avLst/>
        </a:prstGeom>
        <a:solidFill>
          <a:srgbClr val="FDCFA1"/>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r" defTabSz="800100">
            <a:lnSpc>
              <a:spcPct val="90000"/>
            </a:lnSpc>
            <a:spcBef>
              <a:spcPct val="0"/>
            </a:spcBef>
            <a:spcAft>
              <a:spcPct val="35000"/>
            </a:spcAft>
          </a:pPr>
          <a:r>
            <a:rPr lang="en-GB" sz="1800" kern="1200" dirty="0" smtClean="0">
              <a:solidFill>
                <a:srgbClr val="000000"/>
              </a:solidFill>
              <a:latin typeface="Arial"/>
              <a:ea typeface="+mn-ea"/>
              <a:cs typeface="+mn-cs"/>
            </a:rPr>
            <a:t>WEAKNESSES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Minimum multi-site configuration requires 3 sites and minimum of 9 </a:t>
          </a:r>
          <a:r>
            <a:rPr lang="en-GB" sz="1400" kern="1200" dirty="0" err="1" smtClean="0">
              <a:solidFill>
                <a:srgbClr val="000000"/>
              </a:solidFill>
              <a:latin typeface="Arial"/>
              <a:ea typeface="+mn-ea"/>
              <a:cs typeface="+mn-cs"/>
            </a:rPr>
            <a:t>slicestor</a:t>
          </a:r>
          <a:r>
            <a:rPr lang="en-GB" sz="1400" kern="1200" dirty="0" smtClean="0">
              <a:solidFill>
                <a:srgbClr val="000000"/>
              </a:solidFill>
              <a:latin typeface="Arial"/>
              <a:ea typeface="+mn-ea"/>
              <a:cs typeface="+mn-cs"/>
            </a:rPr>
            <a:t> node, 3 per site.</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Single namespace across sites, hence single distributed copy of objects.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No re-protection of data after node loss; reliant on overprotection of data and replacement of failed nodes.</a:t>
          </a:r>
        </a:p>
        <a:p>
          <a:pPr lvl="0" algn="l" defTabSz="800100">
            <a:lnSpc>
              <a:spcPct val="90000"/>
            </a:lnSpc>
            <a:spcBef>
              <a:spcPct val="0"/>
            </a:spcBef>
            <a:spcAft>
              <a:spcPct val="35000"/>
            </a:spcAft>
          </a:pPr>
          <a:endParaRPr lang="en-US" sz="1400" kern="1200" dirty="0">
            <a:solidFill>
              <a:srgbClr val="000000"/>
            </a:solidFill>
            <a:latin typeface="Arial"/>
            <a:ea typeface="+mn-ea"/>
            <a:cs typeface="+mn-cs"/>
          </a:endParaRPr>
        </a:p>
      </dsp:txBody>
      <dsp:txXfrm>
        <a:off x="4076700" y="0"/>
        <a:ext cx="3979056" cy="2000250"/>
      </dsp:txXfrm>
    </dsp:sp>
    <dsp:sp modelId="{4286CE79-CF3E-43E7-8E31-4F7B0BE4B2B0}">
      <dsp:nvSpPr>
        <dsp:cNvPr id="0" name=""/>
        <dsp:cNvSpPr/>
      </dsp:nvSpPr>
      <dsp:spPr>
        <a:xfrm rot="10800000">
          <a:off x="0" y="2667000"/>
          <a:ext cx="4076700" cy="2667000"/>
        </a:xfrm>
        <a:prstGeom prst="round1Rect">
          <a:avLst/>
        </a:prstGeom>
        <a:solidFill>
          <a:srgbClr val="CED8F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Allows full automation and self-service for provisioning and quotas</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New storage class to replace traditional bulk storage for archive type data</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Enabler for new application architectures as widely used for cloud applications</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With suitable client translation layer could replace NAS for suitable home and group areas</a:t>
          </a: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GB" sz="1800" kern="1200" dirty="0" smtClean="0">
              <a:solidFill>
                <a:srgbClr val="000000"/>
              </a:solidFill>
              <a:latin typeface="Arial"/>
              <a:ea typeface="+mn-ea"/>
              <a:cs typeface="+mn-cs"/>
            </a:rPr>
            <a:t>OPPORTUNITIES</a:t>
          </a:r>
          <a:endParaRPr lang="en-US" sz="1800" kern="1200" dirty="0">
            <a:solidFill>
              <a:srgbClr val="000000"/>
            </a:solidFill>
            <a:latin typeface="Arial"/>
            <a:ea typeface="+mn-ea"/>
            <a:cs typeface="+mn-cs"/>
          </a:endParaRPr>
        </a:p>
      </dsp:txBody>
      <dsp:txXfrm rot="10800000">
        <a:off x="97644" y="3333749"/>
        <a:ext cx="3979056" cy="2000250"/>
      </dsp:txXfrm>
    </dsp:sp>
    <dsp:sp modelId="{F1C9A930-9C8C-420D-9344-C0CA2BB0F9ED}">
      <dsp:nvSpPr>
        <dsp:cNvPr id="0" name=""/>
        <dsp:cNvSpPr/>
      </dsp:nvSpPr>
      <dsp:spPr>
        <a:xfrm rot="5400000">
          <a:off x="4781550" y="1962150"/>
          <a:ext cx="2667000" cy="4076700"/>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Risk as small company</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Major vendors all moving into this product space</a:t>
          </a: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r" defTabSz="622300">
            <a:lnSpc>
              <a:spcPct val="90000"/>
            </a:lnSpc>
            <a:spcBef>
              <a:spcPct val="0"/>
            </a:spcBef>
            <a:spcAft>
              <a:spcPct val="35000"/>
            </a:spcAft>
          </a:pPr>
          <a:r>
            <a:rPr lang="en-GB" sz="1800" kern="1200" dirty="0" smtClean="0">
              <a:solidFill>
                <a:srgbClr val="000000"/>
              </a:solidFill>
              <a:latin typeface="Arial"/>
              <a:ea typeface="+mn-ea"/>
              <a:cs typeface="+mn-cs"/>
            </a:rPr>
            <a:t>				         THREATS</a:t>
          </a:r>
          <a:endParaRPr lang="en-US" sz="1800" kern="1200" dirty="0">
            <a:solidFill>
              <a:srgbClr val="000000"/>
            </a:solidFill>
            <a:latin typeface="Arial"/>
            <a:ea typeface="+mn-ea"/>
            <a:cs typeface="+mn-cs"/>
          </a:endParaRPr>
        </a:p>
      </dsp:txBody>
      <dsp:txXfrm rot="-5400000">
        <a:off x="4076699" y="3333750"/>
        <a:ext cx="4076700" cy="1902606"/>
      </dsp:txXfrm>
    </dsp:sp>
    <dsp:sp modelId="{8A825B44-2BD1-4A39-B405-999BD4F34AAD}">
      <dsp:nvSpPr>
        <dsp:cNvPr id="0" name=""/>
        <dsp:cNvSpPr/>
      </dsp:nvSpPr>
      <dsp: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solidFill>
              <a:srgbClr val="000000">
                <a:hueOff val="0"/>
                <a:satOff val="0"/>
                <a:lumOff val="0"/>
                <a:alphaOff val="0"/>
              </a:srgbClr>
            </a:solidFill>
            <a:latin typeface="Arial"/>
            <a:ea typeface="+mn-ea"/>
            <a:cs typeface="+mn-cs"/>
          </a:endParaRPr>
        </a:p>
      </dsp:txBody>
      <dsp:txXfrm>
        <a:off x="4049053" y="2639925"/>
        <a:ext cx="55292" cy="54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77CFF-158C-46FE-9E18-C80920A892E3}">
      <dsp:nvSpPr>
        <dsp:cNvPr id="0" name=""/>
        <dsp:cNvSpPr/>
      </dsp:nvSpPr>
      <dsp:spPr>
        <a:xfrm rot="16200000">
          <a:off x="704850" y="-704850"/>
          <a:ext cx="2667000" cy="4076700"/>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l" defTabSz="800100">
            <a:lnSpc>
              <a:spcPct val="90000"/>
            </a:lnSpc>
            <a:spcBef>
              <a:spcPct val="0"/>
            </a:spcBef>
            <a:spcAft>
              <a:spcPct val="35000"/>
            </a:spcAft>
          </a:pPr>
          <a:r>
            <a:rPr lang="en-GB" sz="1800" kern="1200" dirty="0" smtClean="0">
              <a:solidFill>
                <a:srgbClr val="000000"/>
              </a:solidFill>
              <a:latin typeface="Arial"/>
              <a:ea typeface="+mn-ea"/>
              <a:cs typeface="+mn-cs"/>
            </a:rPr>
            <a:t>STRENGTHS</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Lowest cost of storage using large capacity tape media.</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Capacity can scale massively into many PB’s</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Capacity and throughput can be scaled independently by adding tape media (capacity), disk cache and tape drives (throughput) or GPFS nodes (compute and network)</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Abstracts data images from physical tape media allowing for data mobility and media refresh</a:t>
          </a:r>
        </a:p>
        <a:p>
          <a:pPr lvl="0" algn="l" defTabSz="8001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800100">
            <a:lnSpc>
              <a:spcPct val="90000"/>
            </a:lnSpc>
            <a:spcBef>
              <a:spcPct val="0"/>
            </a:spcBef>
            <a:spcAft>
              <a:spcPct val="35000"/>
            </a:spcAft>
          </a:pPr>
          <a:endParaRPr lang="en-GB" sz="1400" kern="1200" dirty="0" smtClean="0">
            <a:solidFill>
              <a:srgbClr val="000000"/>
            </a:solidFill>
            <a:latin typeface="Arial"/>
            <a:ea typeface="+mn-ea"/>
            <a:cs typeface="+mn-cs"/>
          </a:endParaRPr>
        </a:p>
      </dsp:txBody>
      <dsp:txXfrm rot="5400000">
        <a:off x="-1" y="97645"/>
        <a:ext cx="4076700" cy="1902606"/>
      </dsp:txXfrm>
    </dsp:sp>
    <dsp:sp modelId="{6BC20597-839E-4559-AACF-91DF0E8E8C03}">
      <dsp:nvSpPr>
        <dsp:cNvPr id="0" name=""/>
        <dsp:cNvSpPr/>
      </dsp:nvSpPr>
      <dsp:spPr>
        <a:xfrm>
          <a:off x="4076700" y="0"/>
          <a:ext cx="4076700" cy="2667000"/>
        </a:xfrm>
        <a:prstGeom prst="round1Rect">
          <a:avLst/>
        </a:prstGeom>
        <a:solidFill>
          <a:srgbClr val="FDCFA1"/>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r" defTabSz="800100">
            <a:lnSpc>
              <a:spcPct val="90000"/>
            </a:lnSpc>
            <a:spcBef>
              <a:spcPct val="0"/>
            </a:spcBef>
            <a:spcAft>
              <a:spcPct val="35000"/>
            </a:spcAft>
          </a:pPr>
          <a:r>
            <a:rPr lang="en-GB" sz="1800" kern="1200" dirty="0" smtClean="0">
              <a:solidFill>
                <a:srgbClr val="000000"/>
              </a:solidFill>
              <a:latin typeface="Arial"/>
              <a:ea typeface="+mn-ea"/>
              <a:cs typeface="+mn-cs"/>
            </a:rPr>
            <a:t>WEAKNESSES</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Access requires data movement to disk cache, restore storms or high read frequency impact performance/data access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Data protection provided by creating duplicate datasets across two locations which requires replication.</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Replication not integrated into GPFS/LTFS, requires external scripts/products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Reporting and management is immature</a:t>
          </a:r>
        </a:p>
      </dsp:txBody>
      <dsp:txXfrm>
        <a:off x="4076700" y="0"/>
        <a:ext cx="3979056" cy="2000250"/>
      </dsp:txXfrm>
    </dsp:sp>
    <dsp:sp modelId="{4286CE79-CF3E-43E7-8E31-4F7B0BE4B2B0}">
      <dsp:nvSpPr>
        <dsp:cNvPr id="0" name=""/>
        <dsp:cNvSpPr/>
      </dsp:nvSpPr>
      <dsp:spPr>
        <a:xfrm rot="10800000">
          <a:off x="0" y="2667000"/>
          <a:ext cx="4076700" cy="2667000"/>
        </a:xfrm>
        <a:prstGeom prst="round1Rect">
          <a:avLst/>
        </a:prstGeom>
        <a:solidFill>
          <a:srgbClr val="CED8F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LTFS leveraging GPFS as a disk cache provide</a:t>
          </a:r>
        </a:p>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Long term retention of backup images, with media refresh</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Low cost tier (via NAS access) as an overspill to current NAS (I: &amp; G: drive) storage. </a:t>
          </a: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GB" sz="1800" kern="1200" dirty="0" smtClean="0">
              <a:solidFill>
                <a:srgbClr val="000000"/>
              </a:solidFill>
              <a:latin typeface="Arial"/>
              <a:ea typeface="+mn-ea"/>
              <a:cs typeface="+mn-cs"/>
            </a:rPr>
            <a:t>OPPORTUNTIES</a:t>
          </a:r>
          <a:endParaRPr lang="en-US" sz="1800" kern="1200" dirty="0">
            <a:solidFill>
              <a:srgbClr val="000000"/>
            </a:solidFill>
            <a:latin typeface="Arial"/>
            <a:ea typeface="+mn-ea"/>
            <a:cs typeface="+mn-cs"/>
          </a:endParaRPr>
        </a:p>
      </dsp:txBody>
      <dsp:txXfrm rot="10800000">
        <a:off x="97644" y="3333749"/>
        <a:ext cx="3979056" cy="2000250"/>
      </dsp:txXfrm>
    </dsp:sp>
    <dsp:sp modelId="{F1C9A930-9C8C-420D-9344-C0CA2BB0F9ED}">
      <dsp:nvSpPr>
        <dsp:cNvPr id="0" name=""/>
        <dsp:cNvSpPr/>
      </dsp:nvSpPr>
      <dsp:spPr>
        <a:xfrm rot="5400000">
          <a:off x="4781550" y="1962150"/>
          <a:ext cx="2667000" cy="4076700"/>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a:t>
          </a:r>
          <a:r>
            <a:rPr lang="en-GB" sz="1400" kern="1200" dirty="0" smtClean="0">
              <a:solidFill>
                <a:srgbClr val="000000"/>
              </a:solidFill>
              <a:latin typeface="Arial"/>
              <a:ea typeface="+mn-ea"/>
              <a:cs typeface="+mn-cs"/>
            </a:rPr>
            <a:t>Only suitable in limited use cases where frequency of access is limited.</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Application interaction with GPFS/LTFS storage is not aware of the tape component so the tape access times my impact performance and application stability</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Access method for windows clients is dependent on a CIFS stack for Linux. Currently this is SAMBA</a:t>
          </a:r>
        </a:p>
        <a:p>
          <a:pPr lvl="0" algn="l" defTabSz="6223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r" defTabSz="622300">
            <a:lnSpc>
              <a:spcPct val="90000"/>
            </a:lnSpc>
            <a:spcBef>
              <a:spcPct val="0"/>
            </a:spcBef>
            <a:spcAft>
              <a:spcPct val="35000"/>
            </a:spcAft>
          </a:pPr>
          <a:r>
            <a:rPr lang="en-GB" sz="1800" kern="1200" dirty="0" smtClean="0">
              <a:solidFill>
                <a:srgbClr val="000000"/>
              </a:solidFill>
              <a:latin typeface="Arial"/>
              <a:ea typeface="+mn-ea"/>
              <a:cs typeface="+mn-cs"/>
            </a:rPr>
            <a:t>THREATS</a:t>
          </a:r>
          <a:endParaRPr lang="en-US" sz="1800" kern="1200" dirty="0">
            <a:solidFill>
              <a:srgbClr val="000000"/>
            </a:solidFill>
            <a:latin typeface="Arial"/>
            <a:ea typeface="+mn-ea"/>
            <a:cs typeface="+mn-cs"/>
          </a:endParaRPr>
        </a:p>
      </dsp:txBody>
      <dsp:txXfrm rot="-5400000">
        <a:off x="4076699" y="3333750"/>
        <a:ext cx="4076700" cy="1902606"/>
      </dsp:txXfrm>
    </dsp:sp>
    <dsp:sp modelId="{8A825B44-2BD1-4A39-B405-999BD4F34AAD}">
      <dsp:nvSpPr>
        <dsp:cNvPr id="0" name=""/>
        <dsp:cNvSpPr/>
      </dsp:nvSpPr>
      <dsp:spPr>
        <a:xfrm>
          <a:off x="3809998" y="0"/>
          <a:ext cx="533403" cy="304798"/>
        </a:xfrm>
        <a:prstGeom prst="round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endParaRPr lang="en-US" sz="1300" kern="1200" dirty="0">
            <a:solidFill>
              <a:srgbClr val="000000">
                <a:hueOff val="0"/>
                <a:satOff val="0"/>
                <a:lumOff val="0"/>
                <a:alphaOff val="0"/>
              </a:srgbClr>
            </a:solidFill>
            <a:latin typeface="Arial"/>
            <a:ea typeface="+mn-ea"/>
            <a:cs typeface="+mn-cs"/>
          </a:endParaRPr>
        </a:p>
      </dsp:txBody>
      <dsp:txXfrm>
        <a:off x="3824877" y="14879"/>
        <a:ext cx="503645" cy="275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77CFF-158C-46FE-9E18-C80920A892E3}">
      <dsp:nvSpPr>
        <dsp:cNvPr id="0" name=""/>
        <dsp:cNvSpPr/>
      </dsp:nvSpPr>
      <dsp:spPr>
        <a:xfrm rot="16200000">
          <a:off x="704850" y="-704850"/>
          <a:ext cx="2667000" cy="4076700"/>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l" defTabSz="800100">
            <a:lnSpc>
              <a:spcPct val="90000"/>
            </a:lnSpc>
            <a:spcBef>
              <a:spcPct val="0"/>
            </a:spcBef>
            <a:spcAft>
              <a:spcPts val="300"/>
            </a:spcAft>
          </a:pPr>
          <a:r>
            <a:rPr lang="en-GB" sz="1800" kern="1200" dirty="0" smtClean="0">
              <a:solidFill>
                <a:srgbClr val="000000"/>
              </a:solidFill>
              <a:latin typeface="Arial"/>
              <a:ea typeface="+mn-ea"/>
              <a:cs typeface="+mn-cs"/>
            </a:rPr>
            <a:t>STRENGTHS</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Robustness and Self-Healing: failed daemons restart, automated data re-protection on component failure</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Self-management: automated rebalancing of data where nodes/disks are added or removed.</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Supported by strategic vendor – EMC</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Effective Management Dashboard</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Highly Scalable and tested with hundreds of nodes</a:t>
          </a:r>
        </a:p>
        <a:p>
          <a:pPr lvl="0" algn="l" defTabSz="800100">
            <a:lnSpc>
              <a:spcPct val="90000"/>
            </a:lnSpc>
            <a:spcBef>
              <a:spcPct val="0"/>
            </a:spcBef>
            <a:spcAft>
              <a:spcPts val="300"/>
            </a:spcAft>
          </a:pPr>
          <a:r>
            <a:rPr lang="en-GB" sz="1400" kern="1200" dirty="0" smtClean="0">
              <a:solidFill>
                <a:srgbClr val="000000"/>
              </a:solidFill>
              <a:latin typeface="Arial"/>
              <a:ea typeface="+mn-ea"/>
              <a:cs typeface="+mn-cs"/>
            </a:rPr>
            <a:t>- </a:t>
          </a:r>
          <a:r>
            <a:rPr lang="en-GB" sz="1400" kern="1200" dirty="0" err="1" smtClean="0">
              <a:solidFill>
                <a:srgbClr val="000000"/>
              </a:solidFill>
              <a:latin typeface="Arial"/>
              <a:ea typeface="+mn-ea"/>
              <a:cs typeface="+mn-cs"/>
            </a:rPr>
            <a:t>QoS</a:t>
          </a:r>
          <a:r>
            <a:rPr lang="en-GB" sz="1400" kern="1200" dirty="0" smtClean="0">
              <a:solidFill>
                <a:srgbClr val="000000"/>
              </a:solidFill>
              <a:latin typeface="Arial"/>
              <a:ea typeface="+mn-ea"/>
              <a:cs typeface="+mn-cs"/>
            </a:rPr>
            <a:t> tools have the ability to throttle IO traffic</a:t>
          </a:r>
        </a:p>
      </dsp:txBody>
      <dsp:txXfrm rot="5400000">
        <a:off x="-1" y="97645"/>
        <a:ext cx="4076700" cy="1902606"/>
      </dsp:txXfrm>
    </dsp:sp>
    <dsp:sp modelId="{6BC20597-839E-4559-AACF-91DF0E8E8C03}">
      <dsp:nvSpPr>
        <dsp:cNvPr id="0" name=""/>
        <dsp:cNvSpPr/>
      </dsp:nvSpPr>
      <dsp:spPr>
        <a:xfrm>
          <a:off x="4076700" y="0"/>
          <a:ext cx="4076700" cy="2667000"/>
        </a:xfrm>
        <a:prstGeom prst="round1Rect">
          <a:avLst/>
        </a:prstGeom>
        <a:solidFill>
          <a:srgbClr val="FDCFA1"/>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r" defTabSz="800100">
            <a:lnSpc>
              <a:spcPct val="90000"/>
            </a:lnSpc>
            <a:spcBef>
              <a:spcPct val="0"/>
            </a:spcBef>
            <a:spcAft>
              <a:spcPct val="35000"/>
            </a:spcAft>
          </a:pPr>
          <a:r>
            <a:rPr lang="en-GB" sz="1800" kern="1200" dirty="0" smtClean="0">
              <a:solidFill>
                <a:srgbClr val="000000"/>
              </a:solidFill>
              <a:latin typeface="Arial"/>
              <a:ea typeface="+mn-ea"/>
              <a:cs typeface="+mn-cs"/>
            </a:rPr>
            <a:t>WEAKNESSES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Weak security, internal local accounts. No integration with AD/</a:t>
          </a:r>
          <a:r>
            <a:rPr lang="en-GB" sz="1400" kern="1200" dirty="0" err="1" smtClean="0">
              <a:solidFill>
                <a:srgbClr val="000000"/>
              </a:solidFill>
              <a:latin typeface="Arial"/>
              <a:ea typeface="+mn-ea"/>
              <a:cs typeface="+mn-cs"/>
            </a:rPr>
            <a:t>kerberos</a:t>
          </a:r>
          <a:r>
            <a:rPr lang="en-GB" sz="1400" kern="1200" dirty="0" smtClean="0">
              <a:solidFill>
                <a:srgbClr val="000000"/>
              </a:solidFill>
              <a:latin typeface="Arial"/>
              <a:ea typeface="+mn-ea"/>
              <a:cs typeface="+mn-cs"/>
            </a:rPr>
            <a:t>/LDAPS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Management tooling gaps. No SNMP trap support, limited monitoring and capacity planning tools</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Data integrity – no persistent CRC checks of the data</a:t>
          </a:r>
        </a:p>
        <a:p>
          <a:pPr lvl="0" algn="l" defTabSz="800100">
            <a:lnSpc>
              <a:spcPct val="90000"/>
            </a:lnSpc>
            <a:spcBef>
              <a:spcPct val="0"/>
            </a:spcBef>
            <a:spcAft>
              <a:spcPct val="35000"/>
            </a:spcAft>
          </a:pPr>
          <a:r>
            <a:rPr lang="en-GB" sz="1400" kern="1200" dirty="0" smtClean="0">
              <a:solidFill>
                <a:srgbClr val="000000"/>
              </a:solidFill>
              <a:latin typeface="Arial"/>
              <a:ea typeface="+mn-ea"/>
              <a:cs typeface="+mn-cs"/>
            </a:rPr>
            <a:t>- No remote replication today (coming via </a:t>
          </a:r>
          <a:r>
            <a:rPr lang="en-GB" sz="1400" kern="1200" dirty="0" err="1" smtClean="0">
              <a:solidFill>
                <a:srgbClr val="000000"/>
              </a:solidFill>
              <a:latin typeface="Arial"/>
              <a:ea typeface="+mn-ea"/>
              <a:cs typeface="+mn-cs"/>
            </a:rPr>
            <a:t>RecoverPoint</a:t>
          </a:r>
          <a:r>
            <a:rPr lang="en-GB" sz="1400" kern="1200" dirty="0" smtClean="0">
              <a:solidFill>
                <a:srgbClr val="000000"/>
              </a:solidFill>
              <a:latin typeface="Arial"/>
              <a:ea typeface="+mn-ea"/>
              <a:cs typeface="+mn-cs"/>
            </a:rPr>
            <a:t>)</a:t>
          </a:r>
          <a:endParaRPr lang="en-US" sz="1400" kern="1200" dirty="0">
            <a:solidFill>
              <a:srgbClr val="000000"/>
            </a:solidFill>
            <a:latin typeface="Arial"/>
            <a:ea typeface="+mn-ea"/>
            <a:cs typeface="+mn-cs"/>
          </a:endParaRPr>
        </a:p>
      </dsp:txBody>
      <dsp:txXfrm>
        <a:off x="4076700" y="0"/>
        <a:ext cx="3979056" cy="2000250"/>
      </dsp:txXfrm>
    </dsp:sp>
    <dsp:sp modelId="{4286CE79-CF3E-43E7-8E31-4F7B0BE4B2B0}">
      <dsp:nvSpPr>
        <dsp:cNvPr id="0" name=""/>
        <dsp:cNvSpPr/>
      </dsp:nvSpPr>
      <dsp:spPr>
        <a:xfrm rot="10800000">
          <a:off x="0" y="2667000"/>
          <a:ext cx="4076700" cy="2667000"/>
        </a:xfrm>
        <a:prstGeom prst="round1Rect">
          <a:avLst/>
        </a:prstGeom>
        <a:solidFill>
          <a:srgbClr val="CED8F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Potential to use for VMware in SDDC due to inclusion of SDC in the Hypervisor</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Facilitates Separate Scaling of Compute and Storage</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Generic block storage solution for physical servers to replace SAN at a lower cost</a:t>
          </a: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GB" sz="1800" kern="1200" dirty="0" smtClean="0">
              <a:solidFill>
                <a:srgbClr val="000000"/>
              </a:solidFill>
              <a:latin typeface="Arial"/>
              <a:ea typeface="+mn-ea"/>
              <a:cs typeface="+mn-cs"/>
            </a:rPr>
            <a:t>OPPORTUNITIES</a:t>
          </a:r>
          <a:endParaRPr lang="en-US" sz="1800" kern="1200" dirty="0">
            <a:solidFill>
              <a:srgbClr val="000000"/>
            </a:solidFill>
            <a:latin typeface="Arial"/>
            <a:ea typeface="+mn-ea"/>
            <a:cs typeface="+mn-cs"/>
          </a:endParaRPr>
        </a:p>
      </dsp:txBody>
      <dsp:txXfrm rot="10800000">
        <a:off x="97644" y="3333749"/>
        <a:ext cx="3979056" cy="2000250"/>
      </dsp:txXfrm>
    </dsp:sp>
    <dsp:sp modelId="{F1C9A930-9C8C-420D-9344-C0CA2BB0F9ED}">
      <dsp:nvSpPr>
        <dsp:cNvPr id="0" name=""/>
        <dsp:cNvSpPr/>
      </dsp:nvSpPr>
      <dsp:spPr>
        <a:xfrm rot="5400000">
          <a:off x="4781550" y="1962150"/>
          <a:ext cx="2667000" cy="4076700"/>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Ability of EMC to fix gaps raised by Citi (18 High, 30 Med, 32 Low)</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Operational Support of ScaleIO. We need to automate and integrate with management/orchestration products</a:t>
          </a:r>
        </a:p>
        <a:p>
          <a:pPr lvl="0" algn="l" defTabSz="622300">
            <a:lnSpc>
              <a:spcPct val="90000"/>
            </a:lnSpc>
            <a:spcBef>
              <a:spcPct val="0"/>
            </a:spcBef>
            <a:spcAft>
              <a:spcPct val="35000"/>
            </a:spcAft>
          </a:pPr>
          <a:r>
            <a:rPr lang="en-GB" sz="1400" kern="1200" dirty="0" smtClean="0">
              <a:solidFill>
                <a:srgbClr val="000000"/>
              </a:solidFill>
              <a:latin typeface="Arial"/>
              <a:ea typeface="+mn-ea"/>
              <a:cs typeface="+mn-cs"/>
            </a:rPr>
            <a:t>- Cost. EMC need to reduce costs as currently software cost &gt; hardware. Dual vendor strategy important</a:t>
          </a:r>
        </a:p>
        <a:p>
          <a:pPr lvl="0" algn="r" defTabSz="622300">
            <a:lnSpc>
              <a:spcPct val="90000"/>
            </a:lnSpc>
            <a:spcBef>
              <a:spcPct val="0"/>
            </a:spcBef>
            <a:spcAft>
              <a:spcPct val="35000"/>
            </a:spcAft>
          </a:pPr>
          <a:endParaRPr lang="en-GB" sz="1800" kern="1200" dirty="0" smtClean="0">
            <a:solidFill>
              <a:srgbClr val="000000"/>
            </a:solidFill>
            <a:latin typeface="Arial"/>
            <a:ea typeface="+mn-ea"/>
            <a:cs typeface="+mn-cs"/>
          </a:endParaRPr>
        </a:p>
        <a:p>
          <a:pPr lvl="0" algn="r" defTabSz="622300">
            <a:lnSpc>
              <a:spcPct val="90000"/>
            </a:lnSpc>
            <a:spcBef>
              <a:spcPct val="0"/>
            </a:spcBef>
            <a:spcAft>
              <a:spcPct val="35000"/>
            </a:spcAft>
          </a:pPr>
          <a:r>
            <a:rPr lang="en-GB" sz="1800" kern="1200" dirty="0" smtClean="0">
              <a:solidFill>
                <a:srgbClr val="000000"/>
              </a:solidFill>
              <a:latin typeface="Arial"/>
              <a:ea typeface="+mn-ea"/>
              <a:cs typeface="+mn-cs"/>
            </a:rPr>
            <a:t>THREATS</a:t>
          </a:r>
          <a:endParaRPr lang="en-US" sz="1800" kern="1200" dirty="0">
            <a:solidFill>
              <a:srgbClr val="000000"/>
            </a:solidFill>
            <a:latin typeface="Arial"/>
            <a:ea typeface="+mn-ea"/>
            <a:cs typeface="+mn-cs"/>
          </a:endParaRPr>
        </a:p>
      </dsp:txBody>
      <dsp:txXfrm rot="-5400000">
        <a:off x="4076699" y="3333750"/>
        <a:ext cx="4076700" cy="1902606"/>
      </dsp:txXfrm>
    </dsp:sp>
    <dsp:sp modelId="{8A825B44-2BD1-4A39-B405-999BD4F34AAD}">
      <dsp:nvSpPr>
        <dsp:cNvPr id="0" name=""/>
        <dsp:cNvSpPr/>
      </dsp:nvSpPr>
      <dsp: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endParaRPr lang="en-US" sz="500" kern="1200" dirty="0">
            <a:solidFill>
              <a:srgbClr val="000000">
                <a:hueOff val="0"/>
                <a:satOff val="0"/>
                <a:lumOff val="0"/>
                <a:alphaOff val="0"/>
              </a:srgbClr>
            </a:solidFill>
            <a:latin typeface="Arial"/>
            <a:ea typeface="+mn-ea"/>
            <a:cs typeface="+mn-cs"/>
          </a:endParaRPr>
        </a:p>
      </dsp:txBody>
      <dsp:txXfrm>
        <a:off x="4049053" y="2639925"/>
        <a:ext cx="55292" cy="5414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477CFF-158C-46FE-9E18-C80920A892E3}">
      <dsp:nvSpPr>
        <dsp:cNvPr id="0" name=""/>
        <dsp:cNvSpPr/>
      </dsp:nvSpPr>
      <dsp:spPr>
        <a:xfrm rot="16200000">
          <a:off x="704850" y="-704850"/>
          <a:ext cx="2667000" cy="4076700"/>
        </a:xfrm>
        <a:prstGeom prst="round1Rect">
          <a:avLst/>
        </a:prstGeom>
        <a:solidFill>
          <a:srgbClr val="008000">
            <a:lumMod val="20000"/>
            <a:lumOff val="8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l" defTabSz="800100">
            <a:lnSpc>
              <a:spcPct val="90000"/>
            </a:lnSpc>
            <a:spcBef>
              <a:spcPct val="0"/>
            </a:spcBef>
            <a:spcAft>
              <a:spcPct val="35000"/>
            </a:spcAft>
          </a:pPr>
          <a:r>
            <a:rPr lang="en-GB" sz="1800" kern="1200" dirty="0" smtClean="0">
              <a:solidFill>
                <a:srgbClr val="000000"/>
              </a:solidFill>
              <a:latin typeface="Arial"/>
              <a:ea typeface="+mn-ea"/>
              <a:cs typeface="+mn-cs"/>
            </a:rPr>
            <a:t>STRENGTHS</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Unified block/(file)/object with high-scalability</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Unique/strong features (e.g. CRUSH, persistent software-based CRC to combat silent data corruption)</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Purposely designed to run on unreliable hardware</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Continuous access to data when the cluster is being serviced (server taken down, tech refreshes, </a:t>
          </a:r>
          <a:r>
            <a:rPr lang="en-US" sz="1400" kern="1200" dirty="0" err="1" smtClean="0">
              <a:solidFill>
                <a:srgbClr val="000000"/>
              </a:solidFill>
              <a:latin typeface="Arial"/>
              <a:ea typeface="+mn-ea"/>
              <a:cs typeface="+mn-cs"/>
            </a:rPr>
            <a:t>etc</a:t>
          </a:r>
          <a:r>
            <a:rPr lang="en-US" sz="1400" kern="1200" dirty="0" smtClean="0">
              <a:solidFill>
                <a:srgbClr val="000000"/>
              </a:solidFill>
              <a:latin typeface="Arial"/>
              <a:ea typeface="+mn-ea"/>
              <a:cs typeface="+mn-cs"/>
            </a:rPr>
            <a:t>).</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Now supported by a Citi strategic vendor</a:t>
          </a:r>
          <a:endParaRPr lang="en-GB" sz="1400" kern="1200" dirty="0" smtClean="0">
            <a:solidFill>
              <a:srgbClr val="000000"/>
            </a:solidFill>
            <a:latin typeface="Arial"/>
            <a:ea typeface="+mn-ea"/>
            <a:cs typeface="+mn-cs"/>
          </a:endParaRPr>
        </a:p>
      </dsp:txBody>
      <dsp:txXfrm rot="5400000">
        <a:off x="-1" y="97645"/>
        <a:ext cx="4076700" cy="1902606"/>
      </dsp:txXfrm>
    </dsp:sp>
    <dsp:sp modelId="{6BC20597-839E-4559-AACF-91DF0E8E8C03}">
      <dsp:nvSpPr>
        <dsp:cNvPr id="0" name=""/>
        <dsp:cNvSpPr/>
      </dsp:nvSpPr>
      <dsp:spPr>
        <a:xfrm>
          <a:off x="4076700" y="0"/>
          <a:ext cx="4076700" cy="2667000"/>
        </a:xfrm>
        <a:prstGeom prst="round1Rect">
          <a:avLst/>
        </a:prstGeom>
        <a:solidFill>
          <a:srgbClr val="FDCFA1"/>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r" defTabSz="800100">
            <a:lnSpc>
              <a:spcPct val="90000"/>
            </a:lnSpc>
            <a:spcBef>
              <a:spcPct val="0"/>
            </a:spcBef>
            <a:spcAft>
              <a:spcPct val="35000"/>
            </a:spcAft>
          </a:pPr>
          <a:r>
            <a:rPr lang="en-GB" sz="1800" kern="1200" dirty="0" smtClean="0">
              <a:solidFill>
                <a:srgbClr val="000000"/>
              </a:solidFill>
              <a:latin typeface="Arial"/>
              <a:ea typeface="+mn-ea"/>
              <a:cs typeface="+mn-cs"/>
            </a:rPr>
            <a:t>WEAKNESSES</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Not Enterprise ready (e.g. security/controls; SNMP support, AD/LDAP int. </a:t>
          </a:r>
          <a:r>
            <a:rPr lang="en-US" sz="1400" kern="1200" dirty="0" err="1" smtClean="0">
              <a:solidFill>
                <a:srgbClr val="000000"/>
              </a:solidFill>
              <a:latin typeface="Arial"/>
              <a:ea typeface="+mn-ea"/>
              <a:cs typeface="+mn-cs"/>
            </a:rPr>
            <a:t>etc</a:t>
          </a:r>
          <a:r>
            <a:rPr lang="en-US" sz="1400" kern="1200" dirty="0" smtClean="0">
              <a:solidFill>
                <a:srgbClr val="000000"/>
              </a:solidFill>
              <a:latin typeface="Arial"/>
              <a:ea typeface="+mn-ea"/>
              <a:cs typeface="+mn-cs"/>
            </a:rPr>
            <a:t>)</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Some features are still experimental (e.g. </a:t>
          </a:r>
          <a:r>
            <a:rPr lang="en-US" sz="1400" kern="1200" dirty="0" err="1" smtClean="0">
              <a:solidFill>
                <a:srgbClr val="000000"/>
              </a:solidFill>
              <a:latin typeface="Arial"/>
              <a:ea typeface="+mn-ea"/>
              <a:cs typeface="+mn-cs"/>
            </a:rPr>
            <a:t>Ceph</a:t>
          </a:r>
          <a:r>
            <a:rPr lang="en-US" sz="1400" kern="1200" dirty="0" smtClean="0">
              <a:solidFill>
                <a:srgbClr val="000000"/>
              </a:solidFill>
              <a:latin typeface="Arial"/>
              <a:ea typeface="+mn-ea"/>
              <a:cs typeface="+mn-cs"/>
            </a:rPr>
            <a:t> file system)</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Some key functionality missing (e.g. block-storage remote replication, quotas, standardized monitoring, storage consumption reporting, </a:t>
          </a:r>
          <a:r>
            <a:rPr lang="en-US" sz="1400" kern="1200" dirty="0" err="1" smtClean="0">
              <a:solidFill>
                <a:srgbClr val="000000"/>
              </a:solidFill>
              <a:latin typeface="Arial"/>
              <a:ea typeface="+mn-ea"/>
              <a:cs typeface="+mn-cs"/>
            </a:rPr>
            <a:t>etc</a:t>
          </a:r>
          <a:r>
            <a:rPr lang="en-US" sz="1400" kern="1200" dirty="0" smtClean="0">
              <a:solidFill>
                <a:srgbClr val="000000"/>
              </a:solidFill>
              <a:latin typeface="Arial"/>
              <a:ea typeface="+mn-ea"/>
              <a:cs typeface="+mn-cs"/>
            </a:rPr>
            <a:t>)</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Not a simple product to support internally</a:t>
          </a: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Weak support for multiple storage tiers</a:t>
          </a:r>
          <a:endParaRPr lang="en-US" sz="1400" kern="1200" dirty="0">
            <a:solidFill>
              <a:srgbClr val="000000"/>
            </a:solidFill>
            <a:latin typeface="Arial"/>
            <a:ea typeface="+mn-ea"/>
            <a:cs typeface="+mn-cs"/>
          </a:endParaRPr>
        </a:p>
      </dsp:txBody>
      <dsp:txXfrm>
        <a:off x="4076700" y="0"/>
        <a:ext cx="3979056" cy="2000250"/>
      </dsp:txXfrm>
    </dsp:sp>
    <dsp:sp modelId="{4286CE79-CF3E-43E7-8E31-4F7B0BE4B2B0}">
      <dsp:nvSpPr>
        <dsp:cNvPr id="0" name=""/>
        <dsp:cNvSpPr/>
      </dsp:nvSpPr>
      <dsp:spPr>
        <a:xfrm rot="10800000">
          <a:off x="0" y="2667000"/>
          <a:ext cx="4076700" cy="2667000"/>
        </a:xfrm>
        <a:prstGeom prst="round1Rect">
          <a:avLst/>
        </a:prstGeom>
        <a:solidFill>
          <a:srgbClr val="CED8FA"/>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Transparency of an open source product</a:t>
          </a:r>
        </a:p>
        <a:p>
          <a:pPr lvl="0" algn="l" defTabSz="6223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Good integration with other Open Source products</a:t>
          </a:r>
        </a:p>
        <a:p>
          <a:pPr lvl="0" algn="l" defTabSz="6223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US" sz="1400" kern="1200" dirty="0" smtClean="0">
              <a:solidFill>
                <a:srgbClr val="000000"/>
              </a:solidFill>
              <a:latin typeface="Arial"/>
              <a:ea typeface="+mn-ea"/>
              <a:cs typeface="+mn-cs"/>
            </a:rPr>
            <a:t>- Competitive pricing compared with similar proprietary offerings</a:t>
          </a:r>
        </a:p>
        <a:p>
          <a:pPr lvl="0" algn="l" defTabSz="622300">
            <a:lnSpc>
              <a:spcPct val="90000"/>
            </a:lnSpc>
            <a:spcBef>
              <a:spcPct val="0"/>
            </a:spcBef>
            <a:spcAft>
              <a:spcPct val="35000"/>
            </a:spcAft>
          </a:pPr>
          <a:endParaRPr lang="en-GB" sz="1400" kern="1200" dirty="0" smtClean="0">
            <a:solidFill>
              <a:srgbClr val="000000"/>
            </a:solidFill>
            <a:latin typeface="Arial"/>
            <a:ea typeface="+mn-ea"/>
            <a:cs typeface="+mn-cs"/>
          </a:endParaRPr>
        </a:p>
        <a:p>
          <a:pPr lvl="0" algn="l" defTabSz="6223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622300">
            <a:lnSpc>
              <a:spcPct val="90000"/>
            </a:lnSpc>
            <a:spcBef>
              <a:spcPct val="0"/>
            </a:spcBef>
            <a:spcAft>
              <a:spcPct val="35000"/>
            </a:spcAft>
          </a:pPr>
          <a:r>
            <a:rPr lang="en-GB" sz="1800" kern="1200" dirty="0" smtClean="0">
              <a:solidFill>
                <a:srgbClr val="000000"/>
              </a:solidFill>
              <a:latin typeface="Arial"/>
              <a:ea typeface="+mn-ea"/>
              <a:cs typeface="+mn-cs"/>
            </a:rPr>
            <a:t>OPPORTUNTIES</a:t>
          </a:r>
          <a:endParaRPr lang="en-US" sz="1800" kern="1200" dirty="0">
            <a:solidFill>
              <a:srgbClr val="000000"/>
            </a:solidFill>
            <a:latin typeface="Arial"/>
            <a:ea typeface="+mn-ea"/>
            <a:cs typeface="+mn-cs"/>
          </a:endParaRPr>
        </a:p>
      </dsp:txBody>
      <dsp:txXfrm rot="10800000">
        <a:off x="97644" y="3333749"/>
        <a:ext cx="3979056" cy="2000250"/>
      </dsp:txXfrm>
    </dsp:sp>
    <dsp:sp modelId="{F1C9A930-9C8C-420D-9344-C0CA2BB0F9ED}">
      <dsp:nvSpPr>
        <dsp:cNvPr id="0" name=""/>
        <dsp:cNvSpPr/>
      </dsp:nvSpPr>
      <dsp:spPr>
        <a:xfrm rot="5400000">
          <a:off x="4781550" y="1962150"/>
          <a:ext cx="2667000" cy="4076700"/>
        </a:xfrm>
        <a:prstGeom prst="round1Rect">
          <a:avLst/>
        </a:prstGeom>
        <a:solidFill>
          <a:srgbClr val="E6ADB0">
            <a:lumMod val="60000"/>
            <a:lumOff val="4000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b" anchorCtr="0">
          <a:noAutofit/>
        </a:bodyPr>
        <a:lstStyle/>
        <a:p>
          <a:pPr lvl="0" algn="r" defTabSz="800100">
            <a:lnSpc>
              <a:spcPct val="90000"/>
            </a:lnSpc>
            <a:spcBef>
              <a:spcPct val="0"/>
            </a:spcBef>
            <a:spcAft>
              <a:spcPct val="35000"/>
            </a:spcAft>
          </a:pPr>
          <a:endParaRPr lang="en-GB" sz="1800" kern="1200" dirty="0" smtClean="0">
            <a:solidFill>
              <a:srgbClr val="000000"/>
            </a:solidFill>
            <a:latin typeface="Arial"/>
            <a:ea typeface="+mn-ea"/>
            <a:cs typeface="+mn-cs"/>
          </a:endParaRP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Ability of open source community and </a:t>
          </a:r>
          <a:r>
            <a:rPr lang="en-US" sz="1400" kern="1200" dirty="0" err="1" smtClean="0">
              <a:solidFill>
                <a:srgbClr val="000000"/>
              </a:solidFill>
              <a:latin typeface="Arial"/>
              <a:ea typeface="+mn-ea"/>
              <a:cs typeface="+mn-cs"/>
            </a:rPr>
            <a:t>RedHat</a:t>
          </a:r>
          <a:r>
            <a:rPr lang="en-US" sz="1400" kern="1200" dirty="0" smtClean="0">
              <a:solidFill>
                <a:srgbClr val="000000"/>
              </a:solidFill>
              <a:latin typeface="Arial"/>
              <a:ea typeface="+mn-ea"/>
              <a:cs typeface="+mn-cs"/>
            </a:rPr>
            <a:t> to address Citi-identified gaps</a:t>
          </a:r>
        </a:p>
        <a:p>
          <a:pPr lvl="0" algn="l" defTabSz="8001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Poor integration with proprietary systems (e.g. VMware hypervisor)</a:t>
          </a:r>
        </a:p>
        <a:p>
          <a:pPr lvl="0" algn="l" defTabSz="8001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l" defTabSz="800100">
            <a:lnSpc>
              <a:spcPct val="90000"/>
            </a:lnSpc>
            <a:spcBef>
              <a:spcPct val="0"/>
            </a:spcBef>
            <a:spcAft>
              <a:spcPct val="35000"/>
            </a:spcAft>
          </a:pPr>
          <a:r>
            <a:rPr lang="en-US" sz="1400" kern="1200" dirty="0" smtClean="0">
              <a:solidFill>
                <a:srgbClr val="000000"/>
              </a:solidFill>
              <a:latin typeface="Arial"/>
              <a:ea typeface="+mn-ea"/>
              <a:cs typeface="+mn-cs"/>
            </a:rPr>
            <a:t>- Less focused on performance than some other proprietary offerings (e.g. ScaleIO)</a:t>
          </a:r>
          <a:endParaRPr lang="en-GB" sz="1400" kern="1200" dirty="0" smtClean="0">
            <a:solidFill>
              <a:srgbClr val="000000"/>
            </a:solidFill>
            <a:latin typeface="Arial"/>
            <a:ea typeface="+mn-ea"/>
            <a:cs typeface="+mn-cs"/>
          </a:endParaRPr>
        </a:p>
        <a:p>
          <a:pPr lvl="0" algn="l" defTabSz="800100">
            <a:lnSpc>
              <a:spcPct val="90000"/>
            </a:lnSpc>
            <a:spcBef>
              <a:spcPct val="0"/>
            </a:spcBef>
            <a:spcAft>
              <a:spcPct val="35000"/>
            </a:spcAft>
          </a:pPr>
          <a:endParaRPr lang="en-US" sz="1400" kern="1200" dirty="0" smtClean="0">
            <a:solidFill>
              <a:srgbClr val="000000"/>
            </a:solidFill>
            <a:latin typeface="Arial"/>
            <a:ea typeface="+mn-ea"/>
            <a:cs typeface="+mn-cs"/>
          </a:endParaRPr>
        </a:p>
        <a:p>
          <a:pPr lvl="0" algn="r" defTabSz="800100">
            <a:lnSpc>
              <a:spcPct val="90000"/>
            </a:lnSpc>
            <a:spcBef>
              <a:spcPct val="0"/>
            </a:spcBef>
            <a:spcAft>
              <a:spcPct val="35000"/>
            </a:spcAft>
          </a:pPr>
          <a:r>
            <a:rPr lang="en-GB" sz="1800" kern="1200" dirty="0" smtClean="0">
              <a:solidFill>
                <a:srgbClr val="000000"/>
              </a:solidFill>
              <a:latin typeface="Arial"/>
              <a:ea typeface="+mn-ea"/>
              <a:cs typeface="+mn-cs"/>
            </a:rPr>
            <a:t>THREATS</a:t>
          </a:r>
          <a:endParaRPr lang="en-US" sz="1800" kern="1200" dirty="0">
            <a:solidFill>
              <a:srgbClr val="000000"/>
            </a:solidFill>
            <a:latin typeface="Arial"/>
            <a:ea typeface="+mn-ea"/>
            <a:cs typeface="+mn-cs"/>
          </a:endParaRPr>
        </a:p>
      </dsp:txBody>
      <dsp:txXfrm rot="-5400000">
        <a:off x="4076699" y="3333750"/>
        <a:ext cx="4076700" cy="1902606"/>
      </dsp:txXfrm>
    </dsp:sp>
    <dsp:sp modelId="{8A825B44-2BD1-4A39-B405-999BD4F34AAD}">
      <dsp:nvSpPr>
        <dsp:cNvPr id="0" name=""/>
        <dsp:cNvSpPr/>
      </dsp:nvSpPr>
      <dsp:spPr>
        <a:xfrm>
          <a:off x="4046124" y="2636996"/>
          <a:ext cx="61150" cy="60007"/>
        </a:xfrm>
        <a:prstGeom prst="roundRect">
          <a:avLst/>
        </a:prstGeom>
        <a:solidFill>
          <a:srgbClr val="D42F42">
            <a:tint val="60000"/>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lvl="0" algn="ctr" defTabSz="222250">
            <a:lnSpc>
              <a:spcPct val="90000"/>
            </a:lnSpc>
            <a:spcBef>
              <a:spcPct val="0"/>
            </a:spcBef>
            <a:spcAft>
              <a:spcPct val="35000"/>
            </a:spcAft>
          </a:pPr>
          <a:r>
            <a:rPr lang="en-GB" sz="500" kern="1200" dirty="0" smtClean="0">
              <a:solidFill>
                <a:srgbClr val="000000">
                  <a:hueOff val="0"/>
                  <a:satOff val="0"/>
                  <a:lumOff val="0"/>
                  <a:alphaOff val="0"/>
                </a:srgbClr>
              </a:solidFill>
              <a:latin typeface="Arial"/>
              <a:ea typeface="+mn-ea"/>
              <a:cs typeface="+mn-cs"/>
            </a:rPr>
            <a:t>Test</a:t>
          </a:r>
          <a:endParaRPr lang="en-US" sz="500" kern="1200" dirty="0">
            <a:solidFill>
              <a:srgbClr val="000000">
                <a:hueOff val="0"/>
                <a:satOff val="0"/>
                <a:lumOff val="0"/>
                <a:alphaOff val="0"/>
              </a:srgbClr>
            </a:solidFill>
            <a:latin typeface="Arial"/>
            <a:ea typeface="+mn-ea"/>
            <a:cs typeface="+mn-cs"/>
          </a:endParaRPr>
        </a:p>
      </dsp:txBody>
      <dsp:txXfrm>
        <a:off x="4049053" y="2639925"/>
        <a:ext cx="55292" cy="5414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GB"/>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FAF803C7-AA70-4CBA-B945-84ABEFBB038B}" type="datetimeFigureOut">
              <a:rPr lang="en-GB" smtClean="0"/>
              <a:t>04/09/2015</a:t>
            </a:fld>
            <a:endParaRPr lang="en-GB"/>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GB"/>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GB"/>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5DB142E8-A002-4C61-8E4E-E1DFD655749A}" type="slidenum">
              <a:rPr lang="en-GB" smtClean="0"/>
              <a:t>‹#›</a:t>
            </a:fld>
            <a:endParaRPr lang="en-GB"/>
          </a:p>
        </p:txBody>
      </p:sp>
    </p:spTree>
    <p:extLst>
      <p:ext uri="{BB962C8B-B14F-4D97-AF65-F5344CB8AC3E}">
        <p14:creationId xmlns:p14="http://schemas.microsoft.com/office/powerpoint/2010/main" val="3944605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1</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2</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3</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4</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5</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6</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8</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9</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10</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AD6D5A11-4FDB-4F06-9909-CBDE2D021FB9}" type="slidenum">
              <a:rPr lang="en-GB" smtClean="0">
                <a:solidFill>
                  <a:prstClr val="black"/>
                </a:solidFill>
              </a:rPr>
              <a:pPr>
                <a:defRPr/>
              </a:pPr>
              <a:t>11</a:t>
            </a:fld>
            <a:endParaRPr lang="en-GB" dirty="0">
              <a:solidFill>
                <a:prstClr val="black"/>
              </a:solidFill>
            </a:endParaRPr>
          </a:p>
        </p:txBody>
      </p:sp>
    </p:spTree>
    <p:extLst>
      <p:ext uri="{BB962C8B-B14F-4D97-AF65-F5344CB8AC3E}">
        <p14:creationId xmlns:p14="http://schemas.microsoft.com/office/powerpoint/2010/main" val="2533083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descr="citi-r_2c-blu_pos_rgb-PPT"/>
          <p:cNvPicPr>
            <a:picLocks noChangeAspect="1" noChangeArrowheads="1"/>
          </p:cNvPicPr>
          <p:nvPr/>
        </p:nvPicPr>
        <p:blipFill>
          <a:blip r:embed="rId2"/>
          <a:srcRect/>
          <a:stretch>
            <a:fillRect/>
          </a:stretch>
        </p:blipFill>
        <p:spPr bwMode="auto">
          <a:xfrm>
            <a:off x="6754813" y="5051425"/>
            <a:ext cx="1951037" cy="1301750"/>
          </a:xfrm>
          <a:prstGeom prst="rect">
            <a:avLst/>
          </a:prstGeom>
          <a:noFill/>
          <a:ln w="9525">
            <a:noFill/>
            <a:miter lim="800000"/>
            <a:headEnd/>
            <a:tailEnd/>
          </a:ln>
        </p:spPr>
      </p:pic>
      <p:sp>
        <p:nvSpPr>
          <p:cNvPr id="3150" name="Rectangle 78"/>
          <p:cNvSpPr>
            <a:spLocks noGrp="1" noChangeArrowheads="1"/>
          </p:cNvSpPr>
          <p:nvPr>
            <p:ph type="ctrTitle"/>
          </p:nvPr>
        </p:nvSpPr>
        <p:spPr>
          <a:xfrm>
            <a:off x="603250" y="906463"/>
            <a:ext cx="8210550" cy="517525"/>
          </a:xfrm>
        </p:spPr>
        <p:txBody>
          <a:bodyPr/>
          <a:lstStyle>
            <a:lvl1pPr>
              <a:defRPr sz="3200"/>
            </a:lvl1pPr>
          </a:lstStyle>
          <a:p>
            <a:pPr lvl="0"/>
            <a:r>
              <a:rPr lang="en-US" noProof="0" smtClean="0"/>
              <a:t>Click to edit Master title style</a:t>
            </a:r>
          </a:p>
        </p:txBody>
      </p:sp>
      <p:sp>
        <p:nvSpPr>
          <p:cNvPr id="3151" name="Rectangle 79"/>
          <p:cNvSpPr>
            <a:spLocks noGrp="1" noChangeArrowheads="1"/>
          </p:cNvSpPr>
          <p:nvPr>
            <p:ph type="subTitle" sz="quarter" idx="1"/>
          </p:nvPr>
        </p:nvSpPr>
        <p:spPr>
          <a:xfrm>
            <a:off x="603250" y="1397000"/>
            <a:ext cx="8221663" cy="1093788"/>
          </a:xfrm>
          <a:extLst/>
        </p:spPr>
        <p:txBody>
          <a:bodyPr tIns="0" rIns="0" bIns="0"/>
          <a:lstStyle>
            <a:lvl1pPr marL="0" indent="0">
              <a:lnSpc>
                <a:spcPct val="100000"/>
              </a:lnSpc>
              <a:spcBef>
                <a:spcPct val="0"/>
              </a:spcBef>
              <a:spcAft>
                <a:spcPct val="0"/>
              </a:spcAft>
              <a:buFontTx/>
              <a:buNone/>
              <a:defRPr sz="3200">
                <a:solidFill>
                  <a:srgbClr val="00BDF2"/>
                </a:solidFill>
              </a:defRPr>
            </a:lvl1pPr>
          </a:lstStyle>
          <a:p>
            <a:pPr lvl="0"/>
            <a:r>
              <a:rPr lang="en-US" noProof="0" smtClean="0"/>
              <a:t>Click to edit Master subtitle style</a:t>
            </a:r>
          </a:p>
        </p:txBody>
      </p:sp>
      <p:pic>
        <p:nvPicPr>
          <p:cNvPr id="5" name="Picture 8" descr="ot.gif"/>
          <p:cNvPicPr>
            <a:picLocks noChangeAspect="1"/>
          </p:cNvPicPr>
          <p:nvPr userDrawn="1"/>
        </p:nvPicPr>
        <p:blipFill>
          <a:blip r:embed="rId3"/>
          <a:srcRect/>
          <a:stretch>
            <a:fillRect/>
          </a:stretch>
        </p:blipFill>
        <p:spPr bwMode="auto">
          <a:xfrm>
            <a:off x="5181600" y="228600"/>
            <a:ext cx="3595688" cy="457200"/>
          </a:xfrm>
          <a:prstGeom prst="rect">
            <a:avLst/>
          </a:prstGeom>
          <a:noFill/>
          <a:ln w="9525">
            <a:noFill/>
            <a:miter lim="800000"/>
            <a:headEnd/>
            <a:tailEnd/>
          </a:ln>
        </p:spPr>
      </p:pic>
    </p:spTree>
    <p:extLst>
      <p:ext uri="{BB962C8B-B14F-4D97-AF65-F5344CB8AC3E}">
        <p14:creationId xmlns:p14="http://schemas.microsoft.com/office/powerpoint/2010/main" val="169003745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72395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none">
                <a:solidFill>
                  <a:srgbClr val="004785"/>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BA19BD4C-C2C2-4718-A3CE-54E9151CCD0B}" type="slidenum">
              <a:rPr lang="en-US">
                <a:solidFill>
                  <a:srgbClr val="000000"/>
                </a:solidFill>
              </a:rPr>
              <a:pPr>
                <a:defRPr/>
              </a:pPr>
              <a:t>‹#›</a:t>
            </a:fld>
            <a:endParaRPr lang="en-US" dirty="0">
              <a:solidFill>
                <a:srgbClr val="000000"/>
              </a:solidFill>
            </a:endParaRPr>
          </a:p>
        </p:txBody>
      </p:sp>
      <p:sp>
        <p:nvSpPr>
          <p:cNvPr id="5" name="Rectangle 87"/>
          <p:cNvSpPr>
            <a:spLocks noGrp="1" noChangeArrowheads="1"/>
          </p:cNvSpPr>
          <p:nvPr>
            <p:ph type="dt" sz="half" idx="11"/>
          </p:nvPr>
        </p:nvSpPr>
        <p:spPr>
          <a:xfrm>
            <a:off x="603249" y="6440488"/>
            <a:ext cx="1444212" cy="274637"/>
          </a:xfrm>
          <a:prstGeom prst="rect">
            <a:avLst/>
          </a:prstGeom>
          <a:ln/>
        </p:spPr>
        <p:txBody>
          <a:bodyPr/>
          <a:lstStyle>
            <a:lvl1pPr>
              <a:defRPr/>
            </a:lvl1pPr>
          </a:lstStyle>
          <a:p>
            <a:pPr>
              <a:defRPr/>
            </a:pPr>
            <a:r>
              <a:rPr lang="en-US" dirty="0" smtClean="0">
                <a:solidFill>
                  <a:srgbClr val="000000"/>
                </a:solidFill>
              </a:rPr>
              <a:t>Week of January 14, 2013</a:t>
            </a:r>
            <a:endParaRPr lang="en-US" dirty="0">
              <a:solidFill>
                <a:srgbClr val="000000"/>
              </a:solidFill>
            </a:endParaRPr>
          </a:p>
        </p:txBody>
      </p:sp>
      <p:sp>
        <p:nvSpPr>
          <p:cNvPr id="6" name="Rectangle 92"/>
          <p:cNvSpPr>
            <a:spLocks noGrp="1" noChangeArrowheads="1"/>
          </p:cNvSpPr>
          <p:nvPr>
            <p:ph type="ftr" sz="quarter" idx="12"/>
          </p:nvPr>
        </p:nvSpPr>
        <p:spPr>
          <a:xfrm>
            <a:off x="2085975" y="6440488"/>
            <a:ext cx="4070350" cy="274637"/>
          </a:xfrm>
          <a:prstGeom prst="rect">
            <a:avLst/>
          </a:prstGeom>
          <a:ln/>
        </p:spPr>
        <p:txBody>
          <a:bodyPr/>
          <a:lstStyle>
            <a:lvl1pPr algn="ctr">
              <a:defRPr/>
            </a:lvl1pPr>
          </a:lstStyle>
          <a:p>
            <a:pPr>
              <a:defRPr/>
            </a:pPr>
            <a:r>
              <a:rPr lang="en-US" dirty="0" smtClean="0">
                <a:solidFill>
                  <a:prstClr val="black"/>
                </a:solidFill>
              </a:rPr>
              <a:t>CitiStorage Strategy Offsite Planning</a:t>
            </a:r>
            <a:endParaRPr lang="en-US" dirty="0">
              <a:solidFill>
                <a:prstClr val="black"/>
              </a:solidFill>
            </a:endParaRPr>
          </a:p>
        </p:txBody>
      </p:sp>
    </p:spTree>
    <p:extLst>
      <p:ext uri="{BB962C8B-B14F-4D97-AF65-F5344CB8AC3E}">
        <p14:creationId xmlns:p14="http://schemas.microsoft.com/office/powerpoint/2010/main" val="48488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3250" y="917575"/>
            <a:ext cx="4071938"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27588" y="917575"/>
            <a:ext cx="4073525" cy="53260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E0C5E85E-D1D2-43E4-8447-12884ADACE72}" type="slidenum">
              <a:rPr lang="en-US">
                <a:solidFill>
                  <a:srgbClr val="000000"/>
                </a:solidFill>
              </a:rPr>
              <a:pPr>
                <a:defRPr/>
              </a:pPr>
              <a:t>‹#›</a:t>
            </a:fld>
            <a:endParaRPr lang="en-US" dirty="0">
              <a:solidFill>
                <a:srgbClr val="000000"/>
              </a:solidFill>
            </a:endParaRPr>
          </a:p>
        </p:txBody>
      </p:sp>
      <p:sp>
        <p:nvSpPr>
          <p:cNvPr id="6"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7"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2134764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76136" y="245455"/>
            <a:ext cx="8271753" cy="581396"/>
          </a:xfrm>
        </p:spPr>
        <p:txBody>
          <a:bodyPr/>
          <a:lstStyle>
            <a:lvl1pPr>
              <a:defRPr/>
            </a:lvl1pPr>
          </a:lstStyle>
          <a:p>
            <a:r>
              <a:rPr lang="en-US" smtClean="0"/>
              <a:t>Click to edit Master title style</a:t>
            </a:r>
            <a:endParaRPr lang="en-US" dirty="0"/>
          </a:p>
        </p:txBody>
      </p:sp>
      <p:sp>
        <p:nvSpPr>
          <p:cNvPr id="4" name="Content Placeholder 3"/>
          <p:cNvSpPr>
            <a:spLocks noGrp="1"/>
          </p:cNvSpPr>
          <p:nvPr>
            <p:ph sz="half" idx="2"/>
          </p:nvPr>
        </p:nvSpPr>
        <p:spPr>
          <a:xfrm>
            <a:off x="398834" y="2295728"/>
            <a:ext cx="4040188" cy="2519463"/>
          </a:xfrm>
        </p:spPr>
        <p:txBody>
          <a:bodyPr/>
          <a:lstStyle>
            <a:lvl1pPr marL="342900" indent="-342900">
              <a:lnSpc>
                <a:spcPct val="100000"/>
              </a:lnSpc>
              <a:spcBef>
                <a:spcPts val="400"/>
              </a:spcBef>
              <a:spcAft>
                <a:spcPts val="400"/>
              </a:spcAft>
              <a:buFont typeface="+mj-lt"/>
              <a:buAutoNum type="arabicPeriod"/>
              <a:defRPr sz="1400"/>
            </a:lvl1pPr>
            <a:lvl2pPr>
              <a:lnSpc>
                <a:spcPct val="100000"/>
              </a:lnSpc>
              <a:spcAft>
                <a:spcPts val="400"/>
              </a:spcAft>
              <a:defRPr sz="12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35297" y="2305454"/>
            <a:ext cx="4041775" cy="2509737"/>
          </a:xfrm>
        </p:spPr>
        <p:txBody>
          <a:bodyPr/>
          <a:lstStyle>
            <a:lvl1pPr marL="342900" indent="-342900">
              <a:lnSpc>
                <a:spcPct val="100000"/>
              </a:lnSpc>
              <a:spcBef>
                <a:spcPts val="400"/>
              </a:spcBef>
              <a:spcAft>
                <a:spcPts val="400"/>
              </a:spcAft>
              <a:buFont typeface="+mj-lt"/>
              <a:buAutoNum type="arabicPeriod"/>
              <a:defRPr sz="1400"/>
            </a:lvl1pPr>
            <a:lvl2pPr>
              <a:lnSpc>
                <a:spcPct val="100000"/>
              </a:lnSpc>
              <a:spcAft>
                <a:spcPts val="400"/>
              </a:spcAft>
              <a:defRPr sz="1200"/>
            </a:lvl2pPr>
            <a:lvl3pPr>
              <a:spcAft>
                <a:spcPts val="400"/>
              </a:spcAft>
              <a:defRPr sz="1100"/>
            </a:lvl3pPr>
            <a:lvl4pPr>
              <a:defRPr sz="1100"/>
            </a:lvl4pPr>
            <a:lvl5pPr>
              <a:defRPr sz="11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50DAD388-D572-40F8-B840-3558A6B13CDA}" type="slidenum">
              <a:rPr lang="en-US">
                <a:solidFill>
                  <a:srgbClr val="000000"/>
                </a:solidFill>
              </a:rPr>
              <a:pPr>
                <a:defRPr/>
              </a:pPr>
              <a:t>‹#›</a:t>
            </a:fld>
            <a:endParaRPr lang="en-US" dirty="0">
              <a:solidFill>
                <a:srgbClr val="000000"/>
              </a:solidFill>
            </a:endParaRPr>
          </a:p>
        </p:txBody>
      </p:sp>
      <p:sp>
        <p:nvSpPr>
          <p:cNvPr id="8"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9"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
        <p:nvSpPr>
          <p:cNvPr id="12" name="Text Placeholder 3"/>
          <p:cNvSpPr>
            <a:spLocks noGrp="1"/>
          </p:cNvSpPr>
          <p:nvPr>
            <p:ph type="body" sz="half" idx="13"/>
          </p:nvPr>
        </p:nvSpPr>
        <p:spPr>
          <a:xfrm>
            <a:off x="376136" y="4980562"/>
            <a:ext cx="8320392" cy="11916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3"/>
          <p:cNvSpPr>
            <a:spLocks noGrp="1"/>
          </p:cNvSpPr>
          <p:nvPr>
            <p:ph type="body" sz="half" idx="14"/>
          </p:nvPr>
        </p:nvSpPr>
        <p:spPr>
          <a:xfrm>
            <a:off x="382621" y="911159"/>
            <a:ext cx="8320392" cy="120947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6850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C8D332C9-CAA7-4ACF-A41E-A24AA4E7C9A3}" type="slidenum">
              <a:rPr lang="en-US">
                <a:solidFill>
                  <a:srgbClr val="000000"/>
                </a:solidFill>
              </a:rPr>
              <a:pPr>
                <a:defRPr/>
              </a:pPr>
              <a:t>‹#›</a:t>
            </a:fld>
            <a:endParaRPr lang="en-US" dirty="0">
              <a:solidFill>
                <a:srgbClr val="000000"/>
              </a:solidFill>
            </a:endParaRPr>
          </a:p>
        </p:txBody>
      </p:sp>
      <p:sp>
        <p:nvSpPr>
          <p:cNvPr id="4"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5"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1385275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210C3CD6-3814-48E9-A397-FF1B9122D12B}" type="slidenum">
              <a:rPr lang="en-US">
                <a:solidFill>
                  <a:srgbClr val="000000"/>
                </a:solidFill>
              </a:rPr>
              <a:pPr>
                <a:defRPr/>
              </a:pPr>
              <a:t>‹#›</a:t>
            </a:fld>
            <a:endParaRPr lang="en-US" dirty="0">
              <a:solidFill>
                <a:srgbClr val="000000"/>
              </a:solidFill>
            </a:endParaRPr>
          </a:p>
        </p:txBody>
      </p:sp>
      <p:sp>
        <p:nvSpPr>
          <p:cNvPr id="3" name="Rectangle 87"/>
          <p:cNvSpPr>
            <a:spLocks noGrp="1" noChangeArrowheads="1"/>
          </p:cNvSpPr>
          <p:nvPr>
            <p:ph type="dt" sz="half" idx="11"/>
          </p:nvPr>
        </p:nvSpPr>
        <p:spPr>
          <a:xfrm>
            <a:off x="603250" y="6440488"/>
            <a:ext cx="1404454" cy="274637"/>
          </a:xfrm>
          <a:prstGeom prst="rect">
            <a:avLst/>
          </a:prstGeom>
          <a:ln/>
        </p:spPr>
        <p:txBody>
          <a:bodyPr/>
          <a:lstStyle>
            <a:lvl1pPr>
              <a:defRPr/>
            </a:lvl1pPr>
          </a:lstStyle>
          <a:p>
            <a:pPr>
              <a:defRPr/>
            </a:pPr>
            <a:r>
              <a:rPr lang="en-US" dirty="0" smtClean="0">
                <a:solidFill>
                  <a:srgbClr val="000000"/>
                </a:solidFill>
              </a:rPr>
              <a:t>Week of January 14, 2013</a:t>
            </a:r>
            <a:endParaRPr lang="en-US" dirty="0">
              <a:solidFill>
                <a:srgbClr val="000000"/>
              </a:solidFill>
            </a:endParaRPr>
          </a:p>
        </p:txBody>
      </p:sp>
      <p:sp>
        <p:nvSpPr>
          <p:cNvPr id="4" name="Rectangle 92"/>
          <p:cNvSpPr>
            <a:spLocks noGrp="1" noChangeArrowheads="1"/>
          </p:cNvSpPr>
          <p:nvPr>
            <p:ph type="ftr" sz="quarter" idx="12"/>
          </p:nvPr>
        </p:nvSpPr>
        <p:spPr>
          <a:xfrm>
            <a:off x="2085975" y="6440488"/>
            <a:ext cx="4070350" cy="274637"/>
          </a:xfrm>
          <a:prstGeom prst="rect">
            <a:avLst/>
          </a:prstGeom>
          <a:ln/>
        </p:spPr>
        <p:txBody>
          <a:bodyPr/>
          <a:lstStyle>
            <a:lvl1pPr algn="ctr">
              <a:defRPr/>
            </a:lvl1pPr>
          </a:lstStyle>
          <a:p>
            <a:pPr>
              <a:defRPr/>
            </a:pPr>
            <a:r>
              <a:rPr lang="en-US" dirty="0" smtClean="0">
                <a:solidFill>
                  <a:prstClr val="black"/>
                </a:solidFill>
              </a:rPr>
              <a:t>CitiStorage Strategy Planning Offsite</a:t>
            </a:r>
            <a:endParaRPr lang="en-US" dirty="0">
              <a:solidFill>
                <a:prstClr val="black"/>
              </a:solidFill>
            </a:endParaRPr>
          </a:p>
        </p:txBody>
      </p:sp>
    </p:spTree>
    <p:extLst>
      <p:ext uri="{BB962C8B-B14F-4D97-AF65-F5344CB8AC3E}">
        <p14:creationId xmlns:p14="http://schemas.microsoft.com/office/powerpoint/2010/main" val="3087963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7F2D44D9-7982-4447-9748-5DB4C1A813FC}" type="slidenum">
              <a:rPr lang="en-US">
                <a:solidFill>
                  <a:srgbClr val="000000"/>
                </a:solidFill>
              </a:rPr>
              <a:pPr>
                <a:defRPr/>
              </a:pPr>
              <a:t>‹#›</a:t>
            </a:fld>
            <a:endParaRPr lang="en-US" dirty="0">
              <a:solidFill>
                <a:srgbClr val="000000"/>
              </a:solidFill>
            </a:endParaRPr>
          </a:p>
        </p:txBody>
      </p:sp>
      <p:sp>
        <p:nvSpPr>
          <p:cNvPr id="6"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7"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2696719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7C38E304-B428-4CAD-8EBB-FA85A29052D2}" type="slidenum">
              <a:rPr lang="en-US">
                <a:solidFill>
                  <a:srgbClr val="000000"/>
                </a:solidFill>
              </a:rPr>
              <a:pPr>
                <a:defRPr/>
              </a:pPr>
              <a:t>‹#›</a:t>
            </a:fld>
            <a:endParaRPr lang="en-US" dirty="0">
              <a:solidFill>
                <a:srgbClr val="000000"/>
              </a:solidFill>
            </a:endParaRPr>
          </a:p>
        </p:txBody>
      </p:sp>
      <p:sp>
        <p:nvSpPr>
          <p:cNvPr id="6"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7"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2093779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2C02BD3D-93FA-4712-A63E-B93D5656F2BF}" type="slidenum">
              <a:rPr lang="en-US">
                <a:solidFill>
                  <a:srgbClr val="000000"/>
                </a:solidFill>
              </a:rPr>
              <a:pPr>
                <a:defRPr/>
              </a:pPr>
              <a:t>‹#›</a:t>
            </a:fld>
            <a:endParaRPr lang="en-US" dirty="0">
              <a:solidFill>
                <a:srgbClr val="000000"/>
              </a:solidFill>
            </a:endParaRPr>
          </a:p>
        </p:txBody>
      </p:sp>
      <p:sp>
        <p:nvSpPr>
          <p:cNvPr id="5"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6"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3764590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7838" y="314325"/>
            <a:ext cx="2073275" cy="59293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3250" y="314325"/>
            <a:ext cx="6072188" cy="59293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5"/>
          <p:cNvSpPr>
            <a:spLocks noGrp="1" noChangeArrowheads="1"/>
          </p:cNvSpPr>
          <p:nvPr>
            <p:ph type="sldNum" sz="quarter" idx="10"/>
          </p:nvPr>
        </p:nvSpPr>
        <p:spPr>
          <a:xfrm>
            <a:off x="250825" y="6440488"/>
            <a:ext cx="346075" cy="274637"/>
          </a:xfrm>
          <a:prstGeom prst="rect">
            <a:avLst/>
          </a:prstGeom>
          <a:ln/>
        </p:spPr>
        <p:txBody>
          <a:bodyPr/>
          <a:lstStyle>
            <a:lvl1pPr>
              <a:defRPr/>
            </a:lvl1pPr>
          </a:lstStyle>
          <a:p>
            <a:pPr>
              <a:defRPr/>
            </a:pPr>
            <a:fld id="{A7E3C378-83E4-4BF0-9F79-75C2F0968768}" type="slidenum">
              <a:rPr lang="en-US">
                <a:solidFill>
                  <a:srgbClr val="000000"/>
                </a:solidFill>
              </a:rPr>
              <a:pPr>
                <a:defRPr/>
              </a:pPr>
              <a:t>‹#›</a:t>
            </a:fld>
            <a:endParaRPr lang="en-US" dirty="0">
              <a:solidFill>
                <a:srgbClr val="000000"/>
              </a:solidFill>
            </a:endParaRPr>
          </a:p>
        </p:txBody>
      </p:sp>
      <p:sp>
        <p:nvSpPr>
          <p:cNvPr id="5" name="Rectangle 87"/>
          <p:cNvSpPr>
            <a:spLocks noGrp="1" noChangeArrowheads="1"/>
          </p:cNvSpPr>
          <p:nvPr>
            <p:ph type="dt" sz="half" idx="11"/>
          </p:nvPr>
        </p:nvSpPr>
        <p:spPr>
          <a:xfrm>
            <a:off x="603250" y="6440488"/>
            <a:ext cx="1344820" cy="274637"/>
          </a:xfrm>
          <a:prstGeom prst="rect">
            <a:avLst/>
          </a:prstGeom>
          <a:ln/>
        </p:spPr>
        <p:txBody>
          <a:bodyPr/>
          <a:lstStyle>
            <a:lvl1pPr>
              <a:defRPr/>
            </a:lvl1pPr>
          </a:lstStyle>
          <a:p>
            <a:pPr>
              <a:defRPr/>
            </a:pPr>
            <a:r>
              <a:rPr lang="en-US" dirty="0">
                <a:solidFill>
                  <a:srgbClr val="000000"/>
                </a:solidFill>
              </a:rPr>
              <a:t>MM.DD.YY</a:t>
            </a:r>
          </a:p>
        </p:txBody>
      </p:sp>
      <p:sp>
        <p:nvSpPr>
          <p:cNvPr id="6" name="Rectangle 92"/>
          <p:cNvSpPr>
            <a:spLocks noGrp="1" noChangeArrowheads="1"/>
          </p:cNvSpPr>
          <p:nvPr>
            <p:ph type="ftr" sz="quarter" idx="12"/>
          </p:nvPr>
        </p:nvSpPr>
        <p:spPr>
          <a:xfrm>
            <a:off x="2085975" y="6440488"/>
            <a:ext cx="4070350" cy="274637"/>
          </a:xfrm>
          <a:prstGeom prst="rect">
            <a:avLst/>
          </a:prstGeom>
          <a:ln/>
        </p:spPr>
        <p:txBody>
          <a:bodyPr/>
          <a:lstStyle>
            <a:lvl1pPr>
              <a:defRPr/>
            </a:lvl1pPr>
          </a:lstStyle>
          <a:p>
            <a:pPr>
              <a:defRPr/>
            </a:pPr>
            <a:r>
              <a:rPr lang="en-US" dirty="0">
                <a:solidFill>
                  <a:prstClr val="black"/>
                </a:solidFill>
              </a:rPr>
              <a:t>Presentation Title</a:t>
            </a:r>
          </a:p>
        </p:txBody>
      </p:sp>
    </p:spTree>
    <p:extLst>
      <p:ext uri="{BB962C8B-B14F-4D97-AF65-F5344CB8AC3E}">
        <p14:creationId xmlns:p14="http://schemas.microsoft.com/office/powerpoint/2010/main" val="704390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
        <p:nvSpPr>
          <p:cNvPr id="8" name="Slide Number Placeholder 6"/>
          <p:cNvSpPr>
            <a:spLocks noGrp="1"/>
          </p:cNvSpPr>
          <p:nvPr>
            <p:ph type="sldNum" sz="quarter" idx="12"/>
          </p:nvPr>
        </p:nvSpPr>
        <p:spPr>
          <a:xfrm>
            <a:off x="8458200" y="-60325"/>
            <a:ext cx="533400" cy="365125"/>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fld id="{2F3D9D37-EACF-4AF7-B0C6-B74F0670AF34}"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890166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ound Same Side Corner Rectangle 3"/>
          <p:cNvSpPr/>
          <p:nvPr userDrawn="1"/>
        </p:nvSpPr>
        <p:spPr bwMode="auto">
          <a:xfrm flipV="1">
            <a:off x="239713" y="1360488"/>
            <a:ext cx="8639175" cy="5257800"/>
          </a:xfrm>
          <a:prstGeom prst="round2SameRect">
            <a:avLst>
              <a:gd name="adj1" fmla="val 7751"/>
              <a:gd name="adj2" fmla="val 0"/>
            </a:avLst>
          </a:prstGeom>
          <a:gradFill flip="none" rotWithShape="1">
            <a:gsLst>
              <a:gs pos="0">
                <a:srgbClr val="004785"/>
              </a:gs>
              <a:gs pos="100000">
                <a:srgbClr val="00BDF2"/>
              </a:gs>
              <a:gs pos="25000">
                <a:srgbClr val="0066B3"/>
              </a:gs>
              <a:gs pos="80000">
                <a:srgbClr val="00B3F0"/>
              </a:gs>
            </a:gsLst>
            <a:lin ang="5400000" scaled="0"/>
            <a:tileRect/>
          </a:gradFill>
          <a:ln w="12700" cap="flat" cmpd="sng" algn="ctr">
            <a:noFill/>
            <a:prstDash val="solid"/>
            <a:round/>
            <a:headEnd type="none" w="med" len="med"/>
            <a:tailEnd type="none" w="med" len="med"/>
          </a:ln>
          <a:effectLst/>
          <a:extLst/>
        </p:spPr>
        <p:txBody>
          <a:bodyPr wrap="none" anchor="ctr"/>
          <a:lstStyle/>
          <a:p>
            <a:pPr algn="ctr" fontAlgn="base">
              <a:spcBef>
                <a:spcPct val="0"/>
              </a:spcBef>
              <a:spcAft>
                <a:spcPct val="0"/>
              </a:spcAft>
              <a:defRPr/>
            </a:pPr>
            <a:endParaRPr lang="en-US" sz="2400" dirty="0">
              <a:solidFill>
                <a:srgbClr val="000000"/>
              </a:solidFill>
            </a:endParaRPr>
          </a:p>
        </p:txBody>
      </p:sp>
      <p:pic>
        <p:nvPicPr>
          <p:cNvPr id="5" name="Picture 7" descr="citi-r_2c-blu_pos_rgb.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457950" y="4927600"/>
            <a:ext cx="24511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1" descr="gfts-header-graphic2.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39713" y="393700"/>
            <a:ext cx="8640762"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1"/>
          <p:cNvSpPr txBox="1">
            <a:spLocks noChangeArrowheads="1"/>
          </p:cNvSpPr>
          <p:nvPr userDrawn="1"/>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3150" name="Rectangle 78"/>
          <p:cNvSpPr>
            <a:spLocks noGrp="1" noChangeArrowheads="1"/>
          </p:cNvSpPr>
          <p:nvPr>
            <p:ph type="ctrTitle"/>
          </p:nvPr>
        </p:nvSpPr>
        <p:spPr>
          <a:xfrm>
            <a:off x="603250" y="3028780"/>
            <a:ext cx="8210550" cy="517525"/>
          </a:xfrm>
        </p:spPr>
        <p:txBody>
          <a:bodyPr/>
          <a:lstStyle>
            <a:lvl1pPr>
              <a:defRPr sz="2600" b="1"/>
            </a:lvl1pPr>
          </a:lstStyle>
          <a:p>
            <a:pPr lvl="0"/>
            <a:r>
              <a:rPr lang="en-US" noProof="0" dirty="0" smtClean="0"/>
              <a:t>Click to edit Master title style</a:t>
            </a:r>
          </a:p>
        </p:txBody>
      </p:sp>
      <p:sp>
        <p:nvSpPr>
          <p:cNvPr id="3151" name="Rectangle 79"/>
          <p:cNvSpPr>
            <a:spLocks noGrp="1" noChangeArrowheads="1"/>
          </p:cNvSpPr>
          <p:nvPr>
            <p:ph type="subTitle" sz="quarter" idx="1"/>
          </p:nvPr>
        </p:nvSpPr>
        <p:spPr>
          <a:xfrm>
            <a:off x="603250" y="3519317"/>
            <a:ext cx="8221663" cy="1093788"/>
          </a:xfrm>
          <a:extLst/>
        </p:spPr>
        <p:txBody>
          <a:bodyPr tIns="0" rIns="0" bIns="0"/>
          <a:lstStyle>
            <a:lvl1pPr marL="0" indent="0">
              <a:lnSpc>
                <a:spcPct val="100000"/>
              </a:lnSpc>
              <a:spcBef>
                <a:spcPct val="0"/>
              </a:spcBef>
              <a:spcAft>
                <a:spcPct val="0"/>
              </a:spcAft>
              <a:buFontTx/>
              <a:buNone/>
              <a:defRPr sz="2200">
                <a:solidFill>
                  <a:schemeClr val="bg1"/>
                </a:solidFill>
              </a:defRPr>
            </a:lvl1pPr>
          </a:lstStyle>
          <a:p>
            <a:pPr lvl="0"/>
            <a:r>
              <a:rPr lang="en-US" noProof="0" dirty="0" smtClean="0"/>
              <a:t>Click to edit Master subtitle style</a:t>
            </a:r>
          </a:p>
        </p:txBody>
      </p:sp>
      <p:sp>
        <p:nvSpPr>
          <p:cNvPr id="9"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1244835408"/>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9250" y="371475"/>
            <a:ext cx="8545513" cy="495300"/>
          </a:xfrm>
        </p:spPr>
        <p:txBody>
          <a:bodyPr/>
          <a:lstStyle>
            <a:lvl1pPr>
              <a:defRPr sz="2000">
                <a:solidFill>
                  <a:srgbClr val="002D7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38137" y="993775"/>
            <a:ext cx="8551863" cy="5326063"/>
          </a:xfrm>
        </p:spPr>
        <p:txBody>
          <a:bodyPr/>
          <a:lstStyle>
            <a:lvl1pPr>
              <a:spcBef>
                <a:spcPts val="900"/>
              </a:spcBef>
              <a:buClr>
                <a:srgbClr val="53565A"/>
              </a:buClr>
              <a:defRPr lang="en-US" dirty="0" smtClean="0">
                <a:solidFill>
                  <a:srgbClr val="53565A"/>
                </a:solidFill>
                <a:latin typeface="+mn-lt"/>
                <a:ea typeface="+mn-ea"/>
                <a:cs typeface="Geneva"/>
              </a:defRPr>
            </a:lvl1pPr>
            <a:lvl2pPr algn="l" rtl="0" eaLnBrk="0" fontAlgn="base" hangingPunct="0">
              <a:lnSpc>
                <a:spcPct val="95000"/>
              </a:lnSpc>
              <a:spcBef>
                <a:spcPts val="300"/>
              </a:spcBef>
              <a:spcAft>
                <a:spcPts val="300"/>
              </a:spcAft>
              <a:buClr>
                <a:srgbClr val="53565A"/>
              </a:buClr>
              <a:buFont typeface="Arial" pitchFamily="34" charset="0"/>
              <a:defRPr lang="en-US" sz="1600" dirty="0" smtClean="0">
                <a:solidFill>
                  <a:srgbClr val="53565A"/>
                </a:solidFill>
                <a:latin typeface="+mn-lt"/>
                <a:ea typeface="+mn-ea"/>
                <a:cs typeface="Geneva"/>
              </a:defRPr>
            </a:lvl2pPr>
            <a:lvl3pPr algn="l" rtl="0" eaLnBrk="0" fontAlgn="base" hangingPunct="0">
              <a:lnSpc>
                <a:spcPct val="95000"/>
              </a:lnSpc>
              <a:spcBef>
                <a:spcPts val="300"/>
              </a:spcBef>
              <a:spcAft>
                <a:spcPts val="300"/>
              </a:spcAft>
              <a:buClr>
                <a:srgbClr val="53565A"/>
              </a:buClr>
              <a:buFont typeface="Arial" pitchFamily="34" charset="0"/>
              <a:defRPr lang="en-US" sz="1600" dirty="0" smtClean="0">
                <a:solidFill>
                  <a:srgbClr val="53565A"/>
                </a:solidFill>
                <a:latin typeface="+mn-lt"/>
                <a:ea typeface="+mn-ea"/>
                <a:cs typeface="Geneva"/>
              </a:defRPr>
            </a:lvl3pPr>
            <a:lvl4pPr algn="l" rtl="0" eaLnBrk="0" fontAlgn="base" hangingPunct="0">
              <a:lnSpc>
                <a:spcPct val="95000"/>
              </a:lnSpc>
              <a:spcBef>
                <a:spcPts val="300"/>
              </a:spcBef>
              <a:spcAft>
                <a:spcPts val="300"/>
              </a:spcAft>
              <a:buClr>
                <a:srgbClr val="53565A"/>
              </a:buClr>
              <a:buFont typeface="Arial" pitchFamily="34" charset="0"/>
              <a:defRPr lang="en-US" sz="1600" dirty="0" smtClean="0">
                <a:solidFill>
                  <a:srgbClr val="53565A"/>
                </a:solidFill>
                <a:latin typeface="+mn-lt"/>
                <a:ea typeface="+mn-ea"/>
                <a:cs typeface="Geneva"/>
              </a:defRPr>
            </a:lvl4pPr>
            <a:lvl5pPr algn="l" rtl="0" eaLnBrk="0" fontAlgn="base" hangingPunct="0">
              <a:lnSpc>
                <a:spcPct val="95000"/>
              </a:lnSpc>
              <a:spcBef>
                <a:spcPts val="300"/>
              </a:spcBef>
              <a:spcAft>
                <a:spcPts val="300"/>
              </a:spcAft>
              <a:buClr>
                <a:srgbClr val="53565A"/>
              </a:buClr>
              <a:buFont typeface="Arial" pitchFamily="34" charset="0"/>
              <a:defRPr lang="en-US" sz="1600" dirty="0">
                <a:solidFill>
                  <a:srgbClr val="53565A"/>
                </a:solidFill>
                <a:latin typeface="+mn-lt"/>
                <a:ea typeface="+mn-ea"/>
                <a:cs typeface="Geneva"/>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0FB8A8D4-3D0C-4939-BFC1-6184420CA1A8}" type="slidenum">
              <a:rPr lang="en-US">
                <a:solidFill>
                  <a:srgbClr val="767D87"/>
                </a:solidFill>
              </a:rPr>
              <a:pPr>
                <a:defRPr/>
              </a:pPr>
              <a:t>‹#›</a:t>
            </a:fld>
            <a:endParaRPr lang="en-US" dirty="0">
              <a:solidFill>
                <a:srgbClr val="767D87"/>
              </a:solidFill>
            </a:endParaRPr>
          </a:p>
        </p:txBody>
      </p:sp>
      <p:sp>
        <p:nvSpPr>
          <p:cNvPr id="5"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0A5A9230-73E6-484F-A4AE-54B4836C96F4}" type="datetime1">
              <a:rPr lang="en-US">
                <a:solidFill>
                  <a:srgbClr val="767D87"/>
                </a:solidFill>
              </a:rPr>
              <a:pPr>
                <a:defRPr/>
              </a:pPr>
              <a:t>9/4/2015</a:t>
            </a:fld>
            <a:endParaRPr lang="en-US" dirty="0">
              <a:solidFill>
                <a:srgbClr val="767D87"/>
              </a:solidFill>
            </a:endParaRPr>
          </a:p>
        </p:txBody>
      </p:sp>
      <p:sp>
        <p:nvSpPr>
          <p:cNvPr id="6"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pic>
        <p:nvPicPr>
          <p:cNvPr id="7" name="Picture 84" descr="citi-r-3d-shadow_blu_ppt"/>
          <p:cNvPicPr>
            <a:picLocks noChangeAspect="1" noChangeArrowheads="1"/>
          </p:cNvPicPr>
          <p:nvPr userDrawn="1"/>
        </p:nvPicPr>
        <p:blipFill>
          <a:blip r:embed="rId2" cstate="print"/>
          <a:srcRect r="8250"/>
          <a:stretch>
            <a:fillRect/>
          </a:stretch>
        </p:blipFill>
        <p:spPr bwMode="auto">
          <a:xfrm>
            <a:off x="8050465" y="3"/>
            <a:ext cx="1077202" cy="880635"/>
          </a:xfrm>
          <a:prstGeom prst="rect">
            <a:avLst/>
          </a:prstGeom>
          <a:noFill/>
          <a:ln w="9525">
            <a:noFill/>
            <a:miter lim="800000"/>
            <a:headEnd/>
            <a:tailEnd/>
          </a:ln>
        </p:spPr>
      </p:pic>
      <p:sp>
        <p:nvSpPr>
          <p:cNvPr id="8"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1431624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none">
                <a:solidFill>
                  <a:srgbClr val="002D7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3565A"/>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AD7E80F0-08EF-4010-8DB7-139CDFDC28F1}" type="slidenum">
              <a:rPr lang="en-US">
                <a:solidFill>
                  <a:srgbClr val="767D87"/>
                </a:solidFill>
              </a:rPr>
              <a:pPr>
                <a:defRPr/>
              </a:pPr>
              <a:t>‹#›</a:t>
            </a:fld>
            <a:endParaRPr lang="en-US" dirty="0">
              <a:solidFill>
                <a:srgbClr val="767D87"/>
              </a:solidFill>
            </a:endParaRPr>
          </a:p>
        </p:txBody>
      </p:sp>
      <p:sp>
        <p:nvSpPr>
          <p:cNvPr id="5"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12F49E89-3B52-4FE6-8E41-C9C16A89A444}" type="datetime1">
              <a:rPr lang="en-US">
                <a:solidFill>
                  <a:srgbClr val="767D87"/>
                </a:solidFill>
              </a:rPr>
              <a:pPr>
                <a:defRPr/>
              </a:pPr>
              <a:t>9/4/2015</a:t>
            </a:fld>
            <a:endParaRPr lang="en-US" dirty="0">
              <a:solidFill>
                <a:srgbClr val="767D87"/>
              </a:solidFill>
            </a:endParaRPr>
          </a:p>
        </p:txBody>
      </p:sp>
      <p:sp>
        <p:nvSpPr>
          <p:cNvPr id="6"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pic>
        <p:nvPicPr>
          <p:cNvPr id="7" name="Picture 84" descr="citi-r-3d-shadow_blu_ppt"/>
          <p:cNvPicPr>
            <a:picLocks noChangeAspect="1" noChangeArrowheads="1"/>
          </p:cNvPicPr>
          <p:nvPr userDrawn="1"/>
        </p:nvPicPr>
        <p:blipFill>
          <a:blip r:embed="rId2" cstate="print"/>
          <a:srcRect r="8250"/>
          <a:stretch>
            <a:fillRect/>
          </a:stretch>
        </p:blipFill>
        <p:spPr bwMode="auto">
          <a:xfrm>
            <a:off x="8050465" y="3"/>
            <a:ext cx="1077202" cy="880635"/>
          </a:xfrm>
          <a:prstGeom prst="rect">
            <a:avLst/>
          </a:prstGeom>
          <a:noFill/>
          <a:ln w="9525">
            <a:noFill/>
            <a:miter lim="800000"/>
            <a:headEnd/>
            <a:tailEnd/>
          </a:ln>
        </p:spPr>
      </p:pic>
      <p:sp>
        <p:nvSpPr>
          <p:cNvPr id="8"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3975481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2D7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44487" y="993775"/>
            <a:ext cx="4071938" cy="5326063"/>
          </a:xfrm>
        </p:spPr>
        <p:txBody>
          <a:bodyPr/>
          <a:lstStyle>
            <a:lvl1pPr>
              <a:defRPr sz="1600">
                <a:solidFill>
                  <a:srgbClr val="53565A"/>
                </a:solidFill>
              </a:defRPr>
            </a:lvl1pPr>
            <a:lvl2pPr>
              <a:defRPr sz="1400">
                <a:solidFill>
                  <a:srgbClr val="53565A"/>
                </a:solidFill>
              </a:defRPr>
            </a:lvl2pPr>
            <a:lvl3pPr>
              <a:defRPr sz="1200">
                <a:solidFill>
                  <a:srgbClr val="53565A"/>
                </a:solidFill>
              </a:defRPr>
            </a:lvl3pPr>
            <a:lvl4pPr>
              <a:defRPr sz="1100">
                <a:solidFill>
                  <a:srgbClr val="53565A"/>
                </a:solidFill>
              </a:defRPr>
            </a:lvl4pPr>
            <a:lvl5pPr>
              <a:defRPr sz="1100">
                <a:solidFill>
                  <a:srgbClr val="53565A"/>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68825" y="993775"/>
            <a:ext cx="4073525" cy="5326063"/>
          </a:xfrm>
        </p:spPr>
        <p:txBody>
          <a:bodyPr/>
          <a:lstStyle>
            <a:lvl1pPr>
              <a:defRPr sz="1600">
                <a:solidFill>
                  <a:srgbClr val="53565A"/>
                </a:solidFill>
              </a:defRPr>
            </a:lvl1pPr>
            <a:lvl2pPr>
              <a:defRPr sz="1400">
                <a:solidFill>
                  <a:srgbClr val="53565A"/>
                </a:solidFill>
              </a:defRPr>
            </a:lvl2pPr>
            <a:lvl3pPr>
              <a:defRPr sz="1200">
                <a:solidFill>
                  <a:srgbClr val="53565A"/>
                </a:solidFill>
              </a:defRPr>
            </a:lvl3pPr>
            <a:lvl4pPr>
              <a:defRPr sz="1100">
                <a:solidFill>
                  <a:srgbClr val="53565A"/>
                </a:solidFill>
              </a:defRPr>
            </a:lvl4pPr>
            <a:lvl5pPr>
              <a:defRPr sz="1100">
                <a:solidFill>
                  <a:srgbClr val="53565A"/>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7B06A055-2B8A-4971-9F58-57ACCACB8527}" type="slidenum">
              <a:rPr lang="en-US">
                <a:solidFill>
                  <a:srgbClr val="767D87"/>
                </a:solidFill>
              </a:rPr>
              <a:pPr>
                <a:defRPr/>
              </a:pPr>
              <a:t>‹#›</a:t>
            </a:fld>
            <a:endParaRPr lang="en-US" dirty="0">
              <a:solidFill>
                <a:srgbClr val="767D87"/>
              </a:solidFill>
            </a:endParaRPr>
          </a:p>
        </p:txBody>
      </p:sp>
      <p:sp>
        <p:nvSpPr>
          <p:cNvPr id="6"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6A897304-AD1B-4344-977A-9ABA10E619D4}" type="datetime1">
              <a:rPr lang="en-US">
                <a:solidFill>
                  <a:srgbClr val="767D87"/>
                </a:solidFill>
              </a:rPr>
              <a:pPr>
                <a:defRPr/>
              </a:pPr>
              <a:t>9/4/2015</a:t>
            </a:fld>
            <a:endParaRPr lang="en-US" dirty="0">
              <a:solidFill>
                <a:srgbClr val="767D87"/>
              </a:solidFill>
            </a:endParaRPr>
          </a:p>
        </p:txBody>
      </p:sp>
      <p:sp>
        <p:nvSpPr>
          <p:cNvPr id="7"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pic>
        <p:nvPicPr>
          <p:cNvPr id="8" name="Picture 84" descr="citi-r-3d-shadow_blu_ppt"/>
          <p:cNvPicPr>
            <a:picLocks noChangeAspect="1" noChangeArrowheads="1"/>
          </p:cNvPicPr>
          <p:nvPr userDrawn="1"/>
        </p:nvPicPr>
        <p:blipFill>
          <a:blip r:embed="rId2" cstate="print"/>
          <a:srcRect r="8250"/>
          <a:stretch>
            <a:fillRect/>
          </a:stretch>
        </p:blipFill>
        <p:spPr bwMode="auto">
          <a:xfrm>
            <a:off x="8050465" y="3"/>
            <a:ext cx="1077202" cy="880635"/>
          </a:xfrm>
          <a:prstGeom prst="rect">
            <a:avLst/>
          </a:prstGeom>
          <a:noFill/>
          <a:ln w="9525">
            <a:noFill/>
            <a:miter lim="800000"/>
            <a:headEnd/>
            <a:tailEnd/>
          </a:ln>
        </p:spPr>
      </p:pic>
      <p:sp>
        <p:nvSpPr>
          <p:cNvPr id="9"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2001988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9250" y="374650"/>
            <a:ext cx="8229600" cy="514350"/>
          </a:xfrm>
        </p:spPr>
        <p:txBody>
          <a:bodyPr/>
          <a:lstStyle>
            <a:lvl1pPr>
              <a:defRPr>
                <a:solidFill>
                  <a:srgbClr val="002D7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49250" y="993775"/>
            <a:ext cx="4040188" cy="639762"/>
          </a:xfrm>
        </p:spPr>
        <p:txBody>
          <a:bodyPr anchor="b"/>
          <a:lstStyle>
            <a:lvl1pPr marL="0" indent="0">
              <a:buNone/>
              <a:defRPr sz="1800" b="1">
                <a:solidFill>
                  <a:srgbClr val="5356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349250" y="1633537"/>
            <a:ext cx="4040188" cy="3951288"/>
          </a:xfrm>
        </p:spPr>
        <p:txBody>
          <a:bodyPr/>
          <a:lstStyle>
            <a:lvl1pPr>
              <a:defRPr sz="1800">
                <a:solidFill>
                  <a:srgbClr val="53565A"/>
                </a:solidFill>
              </a:defRPr>
            </a:lvl1pPr>
            <a:lvl2pPr>
              <a:defRPr sz="1600">
                <a:solidFill>
                  <a:srgbClr val="53565A"/>
                </a:solidFill>
              </a:defRPr>
            </a:lvl2pPr>
            <a:lvl3pPr>
              <a:defRPr sz="1400">
                <a:solidFill>
                  <a:srgbClr val="53565A"/>
                </a:solidFill>
              </a:defRPr>
            </a:lvl3pPr>
            <a:lvl4pPr>
              <a:defRPr sz="1200">
                <a:solidFill>
                  <a:srgbClr val="53565A"/>
                </a:solidFill>
              </a:defRPr>
            </a:lvl4pPr>
            <a:lvl5pPr>
              <a:defRPr sz="1200">
                <a:solidFill>
                  <a:srgbClr val="53565A"/>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537075" y="993775"/>
            <a:ext cx="4041775" cy="639762"/>
          </a:xfrm>
        </p:spPr>
        <p:txBody>
          <a:bodyPr anchor="b"/>
          <a:lstStyle>
            <a:lvl1pPr marL="0" indent="0">
              <a:buNone/>
              <a:defRPr sz="1800" b="1">
                <a:solidFill>
                  <a:srgbClr val="53565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37075" y="1633537"/>
            <a:ext cx="4041775" cy="3951288"/>
          </a:xfrm>
        </p:spPr>
        <p:txBody>
          <a:bodyPr/>
          <a:lstStyle>
            <a:lvl1pPr>
              <a:defRPr sz="1800">
                <a:solidFill>
                  <a:srgbClr val="53565A"/>
                </a:solidFill>
              </a:defRPr>
            </a:lvl1pPr>
            <a:lvl2pPr>
              <a:defRPr sz="1600">
                <a:solidFill>
                  <a:srgbClr val="53565A"/>
                </a:solidFill>
              </a:defRPr>
            </a:lvl2pPr>
            <a:lvl3pPr>
              <a:defRPr sz="1400">
                <a:solidFill>
                  <a:srgbClr val="53565A"/>
                </a:solidFill>
              </a:defRPr>
            </a:lvl3pPr>
            <a:lvl4pPr>
              <a:defRPr sz="1200">
                <a:solidFill>
                  <a:srgbClr val="53565A"/>
                </a:solidFill>
              </a:defRPr>
            </a:lvl4pPr>
            <a:lvl5pPr>
              <a:defRPr sz="1200">
                <a:solidFill>
                  <a:srgbClr val="53565A"/>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4F5EE45D-6075-4AFD-8195-BA039A7E5C64}" type="slidenum">
              <a:rPr lang="en-US">
                <a:solidFill>
                  <a:srgbClr val="767D87"/>
                </a:solidFill>
              </a:rPr>
              <a:pPr>
                <a:defRPr/>
              </a:pPr>
              <a:t>‹#›</a:t>
            </a:fld>
            <a:endParaRPr lang="en-US" dirty="0">
              <a:solidFill>
                <a:srgbClr val="767D87"/>
              </a:solidFill>
            </a:endParaRPr>
          </a:p>
        </p:txBody>
      </p:sp>
      <p:sp>
        <p:nvSpPr>
          <p:cNvPr id="8"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417EC121-D2AF-4B2F-AC45-D8BB26837B31}" type="datetime1">
              <a:rPr lang="en-US">
                <a:solidFill>
                  <a:srgbClr val="767D87"/>
                </a:solidFill>
              </a:rPr>
              <a:pPr>
                <a:defRPr/>
              </a:pPr>
              <a:t>9/4/2015</a:t>
            </a:fld>
            <a:endParaRPr lang="en-US" dirty="0">
              <a:solidFill>
                <a:srgbClr val="767D87"/>
              </a:solidFill>
            </a:endParaRPr>
          </a:p>
        </p:txBody>
      </p:sp>
      <p:sp>
        <p:nvSpPr>
          <p:cNvPr id="9"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pic>
        <p:nvPicPr>
          <p:cNvPr id="10" name="Picture 84" descr="citi-r-3d-shadow_blu_ppt"/>
          <p:cNvPicPr>
            <a:picLocks noChangeAspect="1" noChangeArrowheads="1"/>
          </p:cNvPicPr>
          <p:nvPr userDrawn="1"/>
        </p:nvPicPr>
        <p:blipFill>
          <a:blip r:embed="rId2" cstate="print"/>
          <a:srcRect r="8250"/>
          <a:stretch>
            <a:fillRect/>
          </a:stretch>
        </p:blipFill>
        <p:spPr bwMode="auto">
          <a:xfrm>
            <a:off x="8050465" y="3"/>
            <a:ext cx="1077202" cy="880635"/>
          </a:xfrm>
          <a:prstGeom prst="rect">
            <a:avLst/>
          </a:prstGeom>
          <a:noFill/>
          <a:ln w="9525">
            <a:noFill/>
            <a:miter lim="800000"/>
            <a:headEnd/>
            <a:tailEnd/>
          </a:ln>
        </p:spPr>
      </p:pic>
      <p:sp>
        <p:nvSpPr>
          <p:cNvPr id="11"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2780710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9250" y="371475"/>
            <a:ext cx="8545513" cy="495300"/>
          </a:xfrm>
        </p:spPr>
        <p:txBody>
          <a:bodyPr/>
          <a:lstStyle>
            <a:lvl1pPr>
              <a:defRPr sz="2000">
                <a:solidFill>
                  <a:srgbClr val="002D72"/>
                </a:solidFill>
              </a:defRPr>
            </a:lvl1pPr>
          </a:lstStyle>
          <a:p>
            <a:r>
              <a:rPr lang="en-US" dirty="0" smtClean="0"/>
              <a:t>Click to edit Master title style</a:t>
            </a:r>
            <a:endParaRPr lang="en-US" dirty="0"/>
          </a:p>
        </p:txBody>
      </p:sp>
      <p:sp>
        <p:nvSpPr>
          <p:cNvPr id="3"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6255C26E-6BFC-4EF8-B4FA-27B1ADEA5C5D}" type="slidenum">
              <a:rPr lang="en-US">
                <a:solidFill>
                  <a:srgbClr val="767D87"/>
                </a:solidFill>
              </a:rPr>
              <a:pPr>
                <a:defRPr/>
              </a:pPr>
              <a:t>‹#›</a:t>
            </a:fld>
            <a:endParaRPr lang="en-US" dirty="0">
              <a:solidFill>
                <a:srgbClr val="767D87"/>
              </a:solidFill>
            </a:endParaRPr>
          </a:p>
        </p:txBody>
      </p:sp>
      <p:sp>
        <p:nvSpPr>
          <p:cNvPr id="4"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65F6D1F3-D08E-457D-80EA-C27E0DEF5C62}" type="datetime1">
              <a:rPr lang="en-US">
                <a:solidFill>
                  <a:srgbClr val="767D87"/>
                </a:solidFill>
              </a:rPr>
              <a:pPr>
                <a:defRPr/>
              </a:pPr>
              <a:t>9/4/2015</a:t>
            </a:fld>
            <a:endParaRPr lang="en-US" dirty="0">
              <a:solidFill>
                <a:srgbClr val="767D87"/>
              </a:solidFill>
            </a:endParaRPr>
          </a:p>
        </p:txBody>
      </p:sp>
      <p:sp>
        <p:nvSpPr>
          <p:cNvPr id="5"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spTree>
    <p:extLst>
      <p:ext uri="{BB962C8B-B14F-4D97-AF65-F5344CB8AC3E}">
        <p14:creationId xmlns:p14="http://schemas.microsoft.com/office/powerpoint/2010/main" val="19985791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userDrawn="1">
            <p:ph type="sldNum" sz="quarter" idx="10"/>
          </p:nvPr>
        </p:nvSpPr>
        <p:spPr>
          <a:xfrm>
            <a:off x="250825" y="6440488"/>
            <a:ext cx="346075" cy="274637"/>
          </a:xfrm>
          <a:prstGeom prst="rect">
            <a:avLst/>
          </a:prstGeom>
        </p:spPr>
        <p:txBody>
          <a:bodyPr/>
          <a:lstStyle>
            <a:lvl1pPr>
              <a:defRPr/>
            </a:lvl1pPr>
          </a:lstStyle>
          <a:p>
            <a:pPr>
              <a:defRPr/>
            </a:pPr>
            <a:fld id="{793944BB-CB83-465D-84DB-6F143A1AEB47}" type="slidenum">
              <a:rPr lang="en-US">
                <a:solidFill>
                  <a:srgbClr val="767D87"/>
                </a:solidFill>
              </a:rPr>
              <a:pPr>
                <a:defRPr/>
              </a:pPr>
              <a:t>‹#›</a:t>
            </a:fld>
            <a:endParaRPr lang="en-US" dirty="0">
              <a:solidFill>
                <a:srgbClr val="767D87"/>
              </a:solidFill>
            </a:endParaRPr>
          </a:p>
        </p:txBody>
      </p:sp>
      <p:sp>
        <p:nvSpPr>
          <p:cNvPr id="3" name="Date Placeholder 4"/>
          <p:cNvSpPr>
            <a:spLocks noGrp="1"/>
          </p:cNvSpPr>
          <p:nvPr userDrawn="1">
            <p:ph type="dt" sz="quarter" idx="11"/>
          </p:nvPr>
        </p:nvSpPr>
        <p:spPr>
          <a:xfrm>
            <a:off x="603250" y="6440488"/>
            <a:ext cx="1066800" cy="274637"/>
          </a:xfrm>
          <a:prstGeom prst="rect">
            <a:avLst/>
          </a:prstGeom>
        </p:spPr>
        <p:txBody>
          <a:bodyPr/>
          <a:lstStyle>
            <a:lvl1pPr>
              <a:defRPr/>
            </a:lvl1pPr>
          </a:lstStyle>
          <a:p>
            <a:pPr>
              <a:defRPr/>
            </a:pPr>
            <a:fld id="{6DE3EE10-505D-4101-B26E-07A2FC130CEB}" type="datetime1">
              <a:rPr lang="en-US">
                <a:solidFill>
                  <a:srgbClr val="767D87"/>
                </a:solidFill>
              </a:rPr>
              <a:pPr>
                <a:defRPr/>
              </a:pPr>
              <a:t>9/4/2015</a:t>
            </a:fld>
            <a:endParaRPr lang="en-US" dirty="0">
              <a:solidFill>
                <a:srgbClr val="767D87"/>
              </a:solidFill>
            </a:endParaRPr>
          </a:p>
        </p:txBody>
      </p:sp>
      <p:sp>
        <p:nvSpPr>
          <p:cNvPr id="4" name="Footer Placeholder 5"/>
          <p:cNvSpPr>
            <a:spLocks noGrp="1"/>
          </p:cNvSpPr>
          <p:nvPr userDrawn="1">
            <p:ph type="ftr" sz="quarter" idx="12"/>
          </p:nvPr>
        </p:nvSpPr>
        <p:spPr>
          <a:xfrm>
            <a:off x="1724025" y="6440488"/>
            <a:ext cx="4070350" cy="274637"/>
          </a:xfrm>
          <a:prstGeom prst="rect">
            <a:avLst/>
          </a:prstGeom>
        </p:spPr>
        <p:txBody>
          <a:bodyPr/>
          <a:lstStyle>
            <a:lvl1pPr>
              <a:defRPr/>
            </a:lvl1pPr>
          </a:lstStyle>
          <a:p>
            <a:pPr>
              <a:defRPr/>
            </a:pPr>
            <a:r>
              <a:rPr lang="it-IT">
                <a:solidFill>
                  <a:srgbClr val="767D87"/>
                </a:solidFill>
              </a:rPr>
              <a:t>CATE - Software Defined Data Center (SDDC) Demo</a:t>
            </a:r>
            <a:endParaRPr dirty="0">
              <a:solidFill>
                <a:srgbClr val="767D87"/>
              </a:solidFill>
            </a:endParaRPr>
          </a:p>
        </p:txBody>
      </p:sp>
    </p:spTree>
    <p:extLst>
      <p:ext uri="{BB962C8B-B14F-4D97-AF65-F5344CB8AC3E}">
        <p14:creationId xmlns:p14="http://schemas.microsoft.com/office/powerpoint/2010/main" val="1900779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85724"/>
            <a:ext cx="8534400" cy="676276"/>
          </a:xfrm>
        </p:spPr>
        <p:txBody>
          <a:bodyPr/>
          <a:lstStyle>
            <a:lvl1pPr>
              <a:defRPr sz="1800" b="1">
                <a:solidFill>
                  <a:schemeClr val="tx1">
                    <a:lumMod val="50000"/>
                  </a:schemeClr>
                </a:solidFill>
              </a:defRPr>
            </a:lvl1pPr>
          </a:lstStyle>
          <a:p>
            <a:r>
              <a:rPr lang="en-US" dirty="0" smtClean="0"/>
              <a:t>Click to edit Master title style</a:t>
            </a:r>
            <a:br>
              <a:rPr lang="en-US" dirty="0" smtClean="0"/>
            </a:br>
            <a:endParaRPr lang="en-US" dirty="0"/>
          </a:p>
        </p:txBody>
      </p:sp>
      <p:sp>
        <p:nvSpPr>
          <p:cNvPr id="4" name="Rectangle 85"/>
          <p:cNvSpPr>
            <a:spLocks noGrp="1" noChangeArrowheads="1"/>
          </p:cNvSpPr>
          <p:nvPr>
            <p:ph type="sldNum" sz="quarter" idx="10"/>
          </p:nvPr>
        </p:nvSpPr>
        <p:spPr>
          <a:xfrm>
            <a:off x="250825" y="6440488"/>
            <a:ext cx="346075" cy="274637"/>
          </a:xfrm>
          <a:prstGeom prst="rect">
            <a:avLst/>
          </a:prstGeom>
          <a:ln/>
        </p:spPr>
        <p:txBody>
          <a:bodyPr/>
          <a:lstStyle>
            <a:lvl1pPr>
              <a:defRPr sz="800"/>
            </a:lvl1pPr>
          </a:lstStyle>
          <a:p>
            <a:pPr>
              <a:defRPr/>
            </a:pPr>
            <a:fld id="{7C056FCF-127C-4C87-A8F3-2AFB0383248A}" type="slidenum">
              <a:rPr lang="en-US" smtClean="0">
                <a:solidFill>
                  <a:srgbClr val="767D87"/>
                </a:solidFill>
              </a:rPr>
              <a:pPr>
                <a:defRPr/>
              </a:pPr>
              <a:t>‹#›</a:t>
            </a:fld>
            <a:endParaRPr lang="en-US">
              <a:solidFill>
                <a:srgbClr val="767D87"/>
              </a:solidFill>
            </a:endParaRPr>
          </a:p>
        </p:txBody>
      </p:sp>
      <p:cxnSp>
        <p:nvCxnSpPr>
          <p:cNvPr id="8" name="Straight Connector 7"/>
          <p:cNvCxnSpPr/>
          <p:nvPr userDrawn="1"/>
        </p:nvCxnSpPr>
        <p:spPr bwMode="auto">
          <a:xfrm>
            <a:off x="304800" y="838200"/>
            <a:ext cx="8549106" cy="0"/>
          </a:xfrm>
          <a:prstGeom prst="line">
            <a:avLst/>
          </a:pr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extLst>
      <p:ext uri="{BB962C8B-B14F-4D97-AF65-F5344CB8AC3E}">
        <p14:creationId xmlns:p14="http://schemas.microsoft.com/office/powerpoint/2010/main" val="3498703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ullet lis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382000" cy="350837"/>
          </a:xfrm>
          <a:prstGeom prst="rect">
            <a:avLst/>
          </a:prstGeom>
        </p:spPr>
        <p:txBody>
          <a:bodyPr lIns="91440"/>
          <a:lstStyle/>
          <a:p>
            <a:r>
              <a:rPr lang="en-US" dirty="0" smtClean="0"/>
              <a:t>Click to edit Master title style</a:t>
            </a:r>
            <a:endParaRPr lang="en-US" dirty="0"/>
          </a:p>
        </p:txBody>
      </p:sp>
      <p:sp>
        <p:nvSpPr>
          <p:cNvPr id="5" name="Text Placeholder 4"/>
          <p:cNvSpPr>
            <a:spLocks noGrp="1"/>
          </p:cNvSpPr>
          <p:nvPr>
            <p:ph type="body" sz="quarter" idx="11"/>
          </p:nvPr>
        </p:nvSpPr>
        <p:spPr>
          <a:xfrm>
            <a:off x="304800" y="609600"/>
            <a:ext cx="8382000" cy="339186"/>
          </a:xfrm>
          <a:prstGeom prst="rect">
            <a:avLst/>
          </a:prstGeom>
        </p:spPr>
        <p:txBody>
          <a:bodyPr/>
          <a:lstStyle>
            <a:lvl1pPr>
              <a:buFontTx/>
              <a:buNone/>
              <a:defRPr b="1">
                <a:solidFill>
                  <a:srgbClr val="C00000"/>
                </a:solidFill>
              </a:defRPr>
            </a:lvl1pPr>
            <a:lvl2pPr>
              <a:buFontTx/>
              <a:buNone/>
              <a:defRPr/>
            </a:lvl2pPr>
            <a:lvl3pPr>
              <a:buFontTx/>
              <a:buNone/>
              <a:defRPr/>
            </a:lvl3pPr>
            <a:lvl4pPr>
              <a:buFontTx/>
              <a:buNone/>
              <a:defRPr/>
            </a:lvl4pPr>
            <a:lvl5pPr>
              <a:buFontTx/>
              <a:buNone/>
              <a:defRPr/>
            </a:lvl5pPr>
          </a:lstStyle>
          <a:p>
            <a:pPr lvl="0"/>
            <a:r>
              <a:rPr lang="en-US" dirty="0" smtClean="0"/>
              <a:t>Click to edit Master text styles</a:t>
            </a:r>
          </a:p>
        </p:txBody>
      </p:sp>
      <p:sp>
        <p:nvSpPr>
          <p:cNvPr id="8" name="Text Placeholder 7"/>
          <p:cNvSpPr>
            <a:spLocks noGrp="1"/>
          </p:cNvSpPr>
          <p:nvPr>
            <p:ph type="body" sz="quarter" idx="12"/>
          </p:nvPr>
        </p:nvSpPr>
        <p:spPr>
          <a:xfrm>
            <a:off x="457200" y="1219200"/>
            <a:ext cx="8153400" cy="4953000"/>
          </a:xfrm>
          <a:prstGeom prst="rect">
            <a:avLst/>
          </a:prstGeom>
        </p:spPr>
        <p:txBody>
          <a:bodyPr/>
          <a:lstStyle>
            <a:lvl1pPr>
              <a:buClrTx/>
              <a:defRPr kumimoji="1" lang="en-US" sz="2000" b="0" i="0" u="none" strike="noStrike" kern="0" cap="none" spc="0" normalizeH="0" baseline="0" noProof="0" dirty="0" smtClean="0">
                <a:ln>
                  <a:noFill/>
                </a:ln>
                <a:solidFill>
                  <a:schemeClr val="tx1">
                    <a:lumMod val="65000"/>
                    <a:lumOff val="35000"/>
                  </a:schemeClr>
                </a:solidFill>
                <a:effectLst/>
                <a:uLnTx/>
                <a:uFillTx/>
                <a:latin typeface="+mn-lt"/>
                <a:ea typeface="+mn-ea"/>
                <a:cs typeface="+mn-cs"/>
              </a:defRPr>
            </a:lvl1pPr>
            <a:lvl2pPr>
              <a:defRPr kumimoji="1" lang="en-US" sz="1600" b="0" i="0" u="none" strike="noStrike" kern="0" cap="none" spc="0" normalizeH="0" baseline="0" noProof="0" dirty="0" smtClean="0">
                <a:ln>
                  <a:noFill/>
                </a:ln>
                <a:solidFill>
                  <a:schemeClr val="tx1">
                    <a:lumMod val="65000"/>
                    <a:lumOff val="35000"/>
                  </a:schemeClr>
                </a:solidFill>
                <a:effectLst/>
                <a:uLnTx/>
                <a:uFillTx/>
                <a:latin typeface="+mn-lt"/>
                <a:ea typeface="+mn-ea"/>
                <a:cs typeface="Arial" pitchFamily="34" charset="0"/>
              </a:defRPr>
            </a:lvl2pPr>
            <a:lvl3pPr>
              <a:defRPr kumimoji="1" lang="en-US" sz="1400" b="0" i="0" u="none" strike="noStrike" kern="0" cap="none" spc="0" normalizeH="0" baseline="0" noProof="0" dirty="0" smtClean="0">
                <a:ln>
                  <a:noFill/>
                </a:ln>
                <a:solidFill>
                  <a:schemeClr val="tx1">
                    <a:lumMod val="65000"/>
                    <a:lumOff val="35000"/>
                  </a:schemeClr>
                </a:solidFill>
                <a:effectLst/>
                <a:uLnTx/>
                <a:uFillTx/>
                <a:latin typeface="+mn-lt"/>
                <a:ea typeface="+mn-ea"/>
                <a:cs typeface="Arial" pitchFamily="34" charset="0"/>
              </a:defRPr>
            </a:lvl3pPr>
            <a:lvl4pPr>
              <a:defRPr kumimoji="1" lang="en-US" sz="1200" b="0" i="0" u="none" strike="noStrike" kern="0" cap="none" spc="0" normalizeH="0" baseline="0" noProof="0" dirty="0" smtClean="0">
                <a:ln>
                  <a:noFill/>
                </a:ln>
                <a:solidFill>
                  <a:schemeClr val="tx1">
                    <a:lumMod val="65000"/>
                    <a:lumOff val="35000"/>
                  </a:schemeClr>
                </a:solidFill>
                <a:effectLst/>
                <a:uLnTx/>
                <a:uFillTx/>
                <a:latin typeface="+mn-lt"/>
                <a:ea typeface="+mn-ea"/>
                <a:cs typeface="Arial" pitchFamily="34" charset="0"/>
              </a:defRPr>
            </a:lvl4pPr>
            <a:lvl5pPr>
              <a:buNone/>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noChangeArrowheads="1"/>
          </p:cNvSpPr>
          <p:nvPr>
            <p:ph type="sldNum" sz="quarter" idx="13"/>
          </p:nvPr>
        </p:nvSpPr>
        <p:spPr>
          <a:xfrm>
            <a:off x="250825" y="6440488"/>
            <a:ext cx="346075" cy="274637"/>
          </a:xfrm>
          <a:prstGeom prst="rect">
            <a:avLst/>
          </a:prstGeom>
        </p:spPr>
        <p:txBody>
          <a:bodyPr/>
          <a:lstStyle>
            <a:lvl1pPr>
              <a:defRPr/>
            </a:lvl1pPr>
          </a:lstStyle>
          <a:p>
            <a:pPr>
              <a:defRPr/>
            </a:pPr>
            <a:fld id="{1BC2A7C9-9D0D-43FB-A631-B0A7FCD51C7D}" type="slidenum">
              <a:rPr lang="en-US">
                <a:solidFill>
                  <a:srgbClr val="767D87"/>
                </a:solidFill>
              </a:rPr>
              <a:pPr>
                <a:defRPr/>
              </a:pPr>
              <a:t>‹#›</a:t>
            </a:fld>
            <a:endParaRPr lang="en-US" dirty="0">
              <a:solidFill>
                <a:srgbClr val="767D87"/>
              </a:solidFill>
            </a:endParaRPr>
          </a:p>
        </p:txBody>
      </p:sp>
    </p:spTree>
    <p:extLst>
      <p:ext uri="{BB962C8B-B14F-4D97-AF65-F5344CB8AC3E}">
        <p14:creationId xmlns:p14="http://schemas.microsoft.com/office/powerpoint/2010/main" val="4222743316"/>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ext Box 1028"/>
          <p:cNvSpPr txBox="1">
            <a:spLocks noChangeArrowheads="1"/>
          </p:cNvSpPr>
          <p:nvPr userDrawn="1"/>
        </p:nvSpPr>
        <p:spPr bwMode="auto">
          <a:xfrm>
            <a:off x="434975" y="6500813"/>
            <a:ext cx="3363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50000"/>
              </a:spcBef>
              <a:spcAft>
                <a:spcPct val="0"/>
              </a:spcAft>
              <a:defRPr/>
            </a:pPr>
            <a:r>
              <a:rPr lang="en-US" sz="1000" b="1" smtClean="0">
                <a:solidFill>
                  <a:srgbClr val="000000"/>
                </a:solidFill>
              </a:rPr>
              <a:t>Citi Operations &amp; Technology - </a:t>
            </a:r>
            <a:r>
              <a:rPr lang="en-US" sz="1000" b="1" smtClean="0">
                <a:solidFill>
                  <a:srgbClr val="FDB913"/>
                </a:solidFill>
              </a:rPr>
              <a:t>INTERNAL</a:t>
            </a:r>
          </a:p>
        </p:txBody>
      </p:sp>
      <p:sp>
        <p:nvSpPr>
          <p:cNvPr id="356354" name="Rectangle 1026"/>
          <p:cNvSpPr>
            <a:spLocks noGrp="1" noChangeArrowheads="1"/>
          </p:cNvSpPr>
          <p:nvPr>
            <p:ph type="ctrTitle"/>
          </p:nvPr>
        </p:nvSpPr>
        <p:spPr bwMode="black">
          <a:xfrm>
            <a:off x="455613" y="2157413"/>
            <a:ext cx="6129337" cy="779462"/>
          </a:xfrm>
        </p:spPr>
        <p:txBody>
          <a:bodyPr anchor="t"/>
          <a:lstStyle>
            <a:lvl1pPr algn="l">
              <a:defRPr sz="3000">
                <a:solidFill>
                  <a:srgbClr val="082680"/>
                </a:solidFill>
                <a:latin typeface="Interstate-Bold" pitchFamily="2" charset="0"/>
              </a:defRPr>
            </a:lvl1pPr>
          </a:lstStyle>
          <a:p>
            <a:r>
              <a:rPr lang="en-US"/>
              <a:t>Click to edit Master title style</a:t>
            </a:r>
          </a:p>
        </p:txBody>
      </p:sp>
      <p:sp>
        <p:nvSpPr>
          <p:cNvPr id="356355" name="Rectangle 1027"/>
          <p:cNvSpPr>
            <a:spLocks noGrp="1" noChangeArrowheads="1"/>
          </p:cNvSpPr>
          <p:nvPr>
            <p:ph type="subTitle" sz="quarter" idx="1"/>
          </p:nvPr>
        </p:nvSpPr>
        <p:spPr bwMode="black">
          <a:xfrm>
            <a:off x="452438" y="3114675"/>
            <a:ext cx="6116637" cy="1093788"/>
          </a:xfrm>
        </p:spPr>
        <p:txBody>
          <a:bodyPr tIns="0" rIns="0" bIns="0"/>
          <a:lstStyle>
            <a:lvl1pPr>
              <a:lnSpc>
                <a:spcPct val="100000"/>
              </a:lnSpc>
              <a:spcBef>
                <a:spcPct val="0"/>
              </a:spcBef>
              <a:spcAft>
                <a:spcPct val="0"/>
              </a:spcAft>
              <a:defRPr sz="2400">
                <a:latin typeface="Interstate-Regular" pitchFamily="2" charset="0"/>
              </a:defRPr>
            </a:lvl1pPr>
          </a:lstStyle>
          <a:p>
            <a:r>
              <a:rPr lang="en-US"/>
              <a:t>Click to edit Master subtitle style</a:t>
            </a:r>
          </a:p>
        </p:txBody>
      </p:sp>
    </p:spTree>
    <p:extLst>
      <p:ext uri="{BB962C8B-B14F-4D97-AF65-F5344CB8AC3E}">
        <p14:creationId xmlns:p14="http://schemas.microsoft.com/office/powerpoint/2010/main" val="744636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Footer Placeholder 3"/>
          <p:cNvSpPr>
            <a:spLocks noGrp="1"/>
          </p:cNvSpPr>
          <p:nvPr>
            <p:ph type="ftr" sz="quarter" idx="10"/>
          </p:nvPr>
        </p:nvSpPr>
        <p:spPr/>
        <p:txBody>
          <a:bodyPr/>
          <a:lstStyle>
            <a:lvl1pPr>
              <a:defRPr/>
            </a:lvl1pPr>
          </a:lstStyle>
          <a:p>
            <a:pPr>
              <a:defRPr/>
            </a:pPr>
            <a:r>
              <a:rPr lang="en-US"/>
              <a:t>CATE in EMEA </a:t>
            </a:r>
            <a:r>
              <a:rPr lang="en-GB"/>
              <a:t>Customer Interaction Overview </a:t>
            </a:r>
            <a:endParaRPr lang="en-US"/>
          </a:p>
        </p:txBody>
      </p:sp>
      <p:sp>
        <p:nvSpPr>
          <p:cNvPr id="5" name="Slide Number Placeholder 4"/>
          <p:cNvSpPr>
            <a:spLocks noGrp="1"/>
          </p:cNvSpPr>
          <p:nvPr>
            <p:ph type="sldNum" sz="quarter" idx="11"/>
          </p:nvPr>
        </p:nvSpPr>
        <p:spPr/>
        <p:txBody>
          <a:bodyPr/>
          <a:lstStyle>
            <a:lvl1pPr>
              <a:defRPr/>
            </a:lvl1pPr>
          </a:lstStyle>
          <a:p>
            <a:pPr>
              <a:defRPr/>
            </a:pPr>
            <a:fld id="{6FFDBFE0-6C1A-4F05-994C-721F5F1272B8}" type="slidenum">
              <a:rPr lang="en-US"/>
              <a:pPr>
                <a:defRPr/>
              </a:pPr>
              <a:t>‹#›</a:t>
            </a:fld>
            <a:endParaRPr lang="en-US"/>
          </a:p>
        </p:txBody>
      </p:sp>
      <p:sp>
        <p:nvSpPr>
          <p:cNvPr id="6" name="Date Placeholder 5"/>
          <p:cNvSpPr>
            <a:spLocks noGrp="1"/>
          </p:cNvSpPr>
          <p:nvPr>
            <p:ph type="dt" sz="half" idx="12"/>
          </p:nvPr>
        </p:nvSpPr>
        <p:spPr/>
        <p:txBody>
          <a:bodyPr/>
          <a:lstStyle>
            <a:lvl1pPr>
              <a:defRPr/>
            </a:lvl1pPr>
          </a:lstStyle>
          <a:p>
            <a:pPr>
              <a:defRPr/>
            </a:pPr>
            <a:r>
              <a:rPr lang="en-US"/>
              <a:t>November, 2007</a:t>
            </a:r>
          </a:p>
        </p:txBody>
      </p:sp>
    </p:spTree>
    <p:extLst>
      <p:ext uri="{BB962C8B-B14F-4D97-AF65-F5344CB8AC3E}">
        <p14:creationId xmlns:p14="http://schemas.microsoft.com/office/powerpoint/2010/main" val="3975264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114AF44A-13C8-4BAA-8F73-6A8956F934A1}" type="slidenum">
              <a:rPr lang="en-US"/>
              <a:pPr>
                <a:defRPr/>
              </a:pPr>
              <a:t>‹#›</a:t>
            </a:fld>
            <a:endParaRPr lang="en-US"/>
          </a:p>
        </p:txBody>
      </p:sp>
      <p:sp>
        <p:nvSpPr>
          <p:cNvPr id="6"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17978072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66725" y="1376363"/>
            <a:ext cx="4030663" cy="4854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9788" y="1376363"/>
            <a:ext cx="4032250" cy="48545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89D351C6-3F3D-48DB-BC7D-DBC8E4452163}" type="slidenum">
              <a:rPr lang="en-US"/>
              <a:pPr>
                <a:defRPr/>
              </a:pPr>
              <a:t>‹#›</a:t>
            </a:fld>
            <a:endParaRPr lang="en-US"/>
          </a:p>
        </p:txBody>
      </p:sp>
      <p:sp>
        <p:nvSpPr>
          <p:cNvPr id="7"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38728504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8" name="Rectangle 5"/>
          <p:cNvSpPr>
            <a:spLocks noGrp="1" noChangeArrowheads="1"/>
          </p:cNvSpPr>
          <p:nvPr>
            <p:ph type="sldNum" sz="quarter" idx="11"/>
          </p:nvPr>
        </p:nvSpPr>
        <p:spPr>
          <a:ln/>
        </p:spPr>
        <p:txBody>
          <a:bodyPr/>
          <a:lstStyle>
            <a:lvl1pPr>
              <a:defRPr/>
            </a:lvl1pPr>
          </a:lstStyle>
          <a:p>
            <a:pPr>
              <a:defRPr/>
            </a:pPr>
            <a:fld id="{44CB9B07-7895-4D44-A795-18D20D6578BA}" type="slidenum">
              <a:rPr lang="en-US"/>
              <a:pPr>
                <a:defRPr/>
              </a:pPr>
              <a:t>‹#›</a:t>
            </a:fld>
            <a:endParaRPr lang="en-US"/>
          </a:p>
        </p:txBody>
      </p:sp>
      <p:sp>
        <p:nvSpPr>
          <p:cNvPr id="9"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492433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4" name="Rectangle 5"/>
          <p:cNvSpPr>
            <a:spLocks noGrp="1" noChangeArrowheads="1"/>
          </p:cNvSpPr>
          <p:nvPr>
            <p:ph type="sldNum" sz="quarter" idx="11"/>
          </p:nvPr>
        </p:nvSpPr>
        <p:spPr>
          <a:ln/>
        </p:spPr>
        <p:txBody>
          <a:bodyPr/>
          <a:lstStyle>
            <a:lvl1pPr>
              <a:defRPr/>
            </a:lvl1pPr>
          </a:lstStyle>
          <a:p>
            <a:pPr>
              <a:defRPr/>
            </a:pPr>
            <a:fld id="{3DF226E4-2FE7-48B6-9314-B84E20D5EE76}" type="slidenum">
              <a:rPr lang="en-US"/>
              <a:pPr>
                <a:defRPr/>
              </a:pPr>
              <a:t>‹#›</a:t>
            </a:fld>
            <a:endParaRPr lang="en-US"/>
          </a:p>
        </p:txBody>
      </p:sp>
      <p:sp>
        <p:nvSpPr>
          <p:cNvPr id="5"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4565947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3" name="Rectangle 5"/>
          <p:cNvSpPr>
            <a:spLocks noGrp="1" noChangeArrowheads="1"/>
          </p:cNvSpPr>
          <p:nvPr>
            <p:ph type="sldNum" sz="quarter" idx="11"/>
          </p:nvPr>
        </p:nvSpPr>
        <p:spPr>
          <a:ln/>
        </p:spPr>
        <p:txBody>
          <a:bodyPr/>
          <a:lstStyle>
            <a:lvl1pPr>
              <a:defRPr/>
            </a:lvl1pPr>
          </a:lstStyle>
          <a:p>
            <a:pPr>
              <a:defRPr/>
            </a:pPr>
            <a:fld id="{63A6F0C3-8C7E-491A-9530-EF6F27C2942B}" type="slidenum">
              <a:rPr lang="en-US"/>
              <a:pPr>
                <a:defRPr/>
              </a:pPr>
              <a:t>‹#›</a:t>
            </a:fld>
            <a:endParaRPr lang="en-US"/>
          </a:p>
        </p:txBody>
      </p:sp>
      <p:sp>
        <p:nvSpPr>
          <p:cNvPr id="4"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3301467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215851DC-F3CD-4691-AB4B-37FF6169E0E9}" type="slidenum">
              <a:rPr lang="en-US"/>
              <a:pPr>
                <a:defRPr/>
              </a:pPr>
              <a:t>‹#›</a:t>
            </a:fld>
            <a:endParaRPr lang="en-US"/>
          </a:p>
        </p:txBody>
      </p:sp>
      <p:sp>
        <p:nvSpPr>
          <p:cNvPr id="7"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2770952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6" name="Rectangle 5"/>
          <p:cNvSpPr>
            <a:spLocks noGrp="1" noChangeArrowheads="1"/>
          </p:cNvSpPr>
          <p:nvPr>
            <p:ph type="sldNum" sz="quarter" idx="11"/>
          </p:nvPr>
        </p:nvSpPr>
        <p:spPr>
          <a:ln/>
        </p:spPr>
        <p:txBody>
          <a:bodyPr/>
          <a:lstStyle>
            <a:lvl1pPr>
              <a:defRPr/>
            </a:lvl1pPr>
          </a:lstStyle>
          <a:p>
            <a:pPr>
              <a:defRPr/>
            </a:pPr>
            <a:fld id="{F86CB5A8-062C-420D-95CE-4BA47EAF7322}" type="slidenum">
              <a:rPr lang="en-US"/>
              <a:pPr>
                <a:defRPr/>
              </a:pPr>
              <a:t>‹#›</a:t>
            </a:fld>
            <a:endParaRPr lang="en-US"/>
          </a:p>
        </p:txBody>
      </p:sp>
      <p:sp>
        <p:nvSpPr>
          <p:cNvPr id="7"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23847769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20994EB5-7969-40C6-B4ED-30B5A8244DEB}" type="slidenum">
              <a:rPr lang="en-US"/>
              <a:pPr>
                <a:defRPr/>
              </a:pPr>
              <a:t>‹#›</a:t>
            </a:fld>
            <a:endParaRPr lang="en-US"/>
          </a:p>
        </p:txBody>
      </p:sp>
      <p:sp>
        <p:nvSpPr>
          <p:cNvPr id="6"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34549795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28625"/>
            <a:ext cx="2052638" cy="58023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66725" y="428625"/>
            <a:ext cx="6010275" cy="58023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ftr" sz="quarter" idx="10"/>
          </p:nvPr>
        </p:nvSpPr>
        <p:spPr>
          <a:ln/>
        </p:spPr>
        <p:txBody>
          <a:bodyPr/>
          <a:lstStyle>
            <a:lvl1pPr>
              <a:defRPr/>
            </a:lvl1pPr>
          </a:lstStyle>
          <a:p>
            <a:pPr>
              <a:defRPr/>
            </a:pPr>
            <a:r>
              <a:rPr lang="en-US"/>
              <a:t>CATE in EMEA </a:t>
            </a:r>
            <a:r>
              <a:rPr lang="en-GB"/>
              <a:t>Customer Interaction Overview </a:t>
            </a: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E0B85C61-03A4-4AB7-AD9D-1A84E8A1DD8E}" type="slidenum">
              <a:rPr lang="en-US"/>
              <a:pPr>
                <a:defRPr/>
              </a:pPr>
              <a:t>‹#›</a:t>
            </a:fld>
            <a:endParaRPr lang="en-US"/>
          </a:p>
        </p:txBody>
      </p:sp>
      <p:sp>
        <p:nvSpPr>
          <p:cNvPr id="6" name="Rectangle 6"/>
          <p:cNvSpPr>
            <a:spLocks noGrp="1" noChangeArrowheads="1"/>
          </p:cNvSpPr>
          <p:nvPr>
            <p:ph type="dt" sz="half" idx="12"/>
          </p:nvPr>
        </p:nvSpPr>
        <p:spPr>
          <a:ln/>
        </p:spPr>
        <p:txBody>
          <a:bodyPr/>
          <a:lstStyle>
            <a:lvl1pPr>
              <a:defRPr/>
            </a:lvl1pPr>
          </a:lstStyle>
          <a:p>
            <a:pPr>
              <a:defRPr/>
            </a:pPr>
            <a:r>
              <a:rPr lang="en-US"/>
              <a:t>October, 2007</a:t>
            </a:r>
          </a:p>
        </p:txBody>
      </p:sp>
    </p:spTree>
    <p:extLst>
      <p:ext uri="{BB962C8B-B14F-4D97-AF65-F5344CB8AC3E}">
        <p14:creationId xmlns:p14="http://schemas.microsoft.com/office/powerpoint/2010/main" val="871655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00200" y="428625"/>
            <a:ext cx="6602413" cy="428625"/>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66725" y="1376363"/>
            <a:ext cx="8215313" cy="4854575"/>
          </a:xfrm>
        </p:spPr>
        <p:txBody>
          <a:bodyPr/>
          <a:lstStyle/>
          <a:p>
            <a:pPr lvl="0"/>
            <a:endParaRPr lang="en-GB" noProof="0" smtClean="0"/>
          </a:p>
        </p:txBody>
      </p:sp>
      <p:sp>
        <p:nvSpPr>
          <p:cNvPr id="4" name="Footer Placeholder 3"/>
          <p:cNvSpPr>
            <a:spLocks noGrp="1"/>
          </p:cNvSpPr>
          <p:nvPr>
            <p:ph type="ftr" sz="quarter" idx="10"/>
          </p:nvPr>
        </p:nvSpPr>
        <p:spPr/>
        <p:txBody>
          <a:bodyPr/>
          <a:lstStyle>
            <a:lvl1pPr>
              <a:defRPr/>
            </a:lvl1pPr>
          </a:lstStyle>
          <a:p>
            <a:pPr>
              <a:defRPr/>
            </a:pPr>
            <a:r>
              <a:rPr lang="en-US"/>
              <a:t>CATE in EMEA </a:t>
            </a:r>
            <a:r>
              <a:rPr lang="en-GB"/>
              <a:t>Customer Interaction Overview </a:t>
            </a:r>
            <a:endParaRPr lang="en-US"/>
          </a:p>
        </p:txBody>
      </p:sp>
      <p:sp>
        <p:nvSpPr>
          <p:cNvPr id="5" name="Slide Number Placeholder 4"/>
          <p:cNvSpPr>
            <a:spLocks noGrp="1"/>
          </p:cNvSpPr>
          <p:nvPr>
            <p:ph type="sldNum" sz="quarter" idx="11"/>
          </p:nvPr>
        </p:nvSpPr>
        <p:spPr/>
        <p:txBody>
          <a:bodyPr/>
          <a:lstStyle>
            <a:lvl1pPr>
              <a:defRPr/>
            </a:lvl1pPr>
          </a:lstStyle>
          <a:p>
            <a:pPr>
              <a:defRPr/>
            </a:pPr>
            <a:fld id="{521C36F0-0A43-4228-85B2-27BF759E672E}" type="slidenum">
              <a:rPr lang="en-US"/>
              <a:pPr>
                <a:defRPr/>
              </a:pPr>
              <a:t>‹#›</a:t>
            </a:fld>
            <a:endParaRPr lang="en-US"/>
          </a:p>
        </p:txBody>
      </p:sp>
      <p:sp>
        <p:nvSpPr>
          <p:cNvPr id="6" name="Date Placeholder 5"/>
          <p:cNvSpPr>
            <a:spLocks noGrp="1"/>
          </p:cNvSpPr>
          <p:nvPr>
            <p:ph type="dt" sz="half" idx="12"/>
          </p:nvPr>
        </p:nvSpPr>
        <p:spPr/>
        <p:txBody>
          <a:bodyPr/>
          <a:lstStyle>
            <a:lvl1pPr>
              <a:defRPr/>
            </a:lvl1pPr>
          </a:lstStyle>
          <a:p>
            <a:pPr>
              <a:defRPr/>
            </a:pPr>
            <a:r>
              <a:rPr lang="en-US"/>
              <a:t>November, 2007</a:t>
            </a:r>
          </a:p>
        </p:txBody>
      </p:sp>
    </p:spTree>
    <p:extLst>
      <p:ext uri="{BB962C8B-B14F-4D97-AF65-F5344CB8AC3E}">
        <p14:creationId xmlns:p14="http://schemas.microsoft.com/office/powerpoint/2010/main" val="4085913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jpeg"/><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8.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3"/>
          <p:cNvSpPr>
            <a:spLocks noGrp="1" noChangeArrowheads="1"/>
          </p:cNvSpPr>
          <p:nvPr>
            <p:ph type="title"/>
          </p:nvPr>
        </p:nvSpPr>
        <p:spPr bwMode="black">
          <a:xfrm>
            <a:off x="603250" y="314325"/>
            <a:ext cx="8291513" cy="4953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84"/>
          <p:cNvSpPr>
            <a:spLocks noGrp="1" noChangeArrowheads="1"/>
          </p:cNvSpPr>
          <p:nvPr>
            <p:ph type="body" idx="1"/>
          </p:nvPr>
        </p:nvSpPr>
        <p:spPr bwMode="black">
          <a:xfrm>
            <a:off x="603250" y="917575"/>
            <a:ext cx="8297863" cy="532606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10" name="Picture 84" descr="citi-r-3d-shadow_blu_ppt"/>
          <p:cNvPicPr>
            <a:picLocks noChangeAspect="1" noChangeArrowheads="1"/>
          </p:cNvPicPr>
          <p:nvPr userDrawn="1"/>
        </p:nvPicPr>
        <p:blipFill>
          <a:blip r:embed="rId14" cstate="print"/>
          <a:srcRect r="8250"/>
          <a:stretch>
            <a:fillRect/>
          </a:stretch>
        </p:blipFill>
        <p:spPr bwMode="auto">
          <a:xfrm>
            <a:off x="8050465" y="3"/>
            <a:ext cx="1077202" cy="880635"/>
          </a:xfrm>
          <a:prstGeom prst="rect">
            <a:avLst/>
          </a:prstGeom>
          <a:noFill/>
          <a:ln w="9525">
            <a:noFill/>
            <a:miter lim="800000"/>
            <a:headEnd/>
            <a:tailEnd/>
          </a:ln>
        </p:spPr>
      </p:pic>
      <p:sp>
        <p:nvSpPr>
          <p:cNvPr id="11"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3488421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95" r:id="rId12"/>
  </p:sldLayoutIdLst>
  <p:hf hdr="0"/>
  <p:txStyles>
    <p:titleStyle>
      <a:lvl1pPr algn="l" rtl="0" eaLnBrk="1" fontAlgn="base" hangingPunct="1">
        <a:spcBef>
          <a:spcPct val="0"/>
        </a:spcBef>
        <a:spcAft>
          <a:spcPct val="0"/>
        </a:spcAft>
        <a:defRPr sz="2400">
          <a:solidFill>
            <a:srgbClr val="004785"/>
          </a:solidFill>
          <a:latin typeface="+mj-lt"/>
          <a:ea typeface="+mj-ea"/>
          <a:cs typeface="+mj-cs"/>
        </a:defRPr>
      </a:lvl1pPr>
      <a:lvl2pPr algn="l" rtl="0" eaLnBrk="1" fontAlgn="base" hangingPunct="1">
        <a:spcBef>
          <a:spcPct val="0"/>
        </a:spcBef>
        <a:spcAft>
          <a:spcPct val="0"/>
        </a:spcAft>
        <a:defRPr sz="2400">
          <a:solidFill>
            <a:srgbClr val="004785"/>
          </a:solidFill>
          <a:latin typeface="Arial" charset="0"/>
          <a:ea typeface="Geneva" charset="0"/>
        </a:defRPr>
      </a:lvl2pPr>
      <a:lvl3pPr algn="l" rtl="0" eaLnBrk="1" fontAlgn="base" hangingPunct="1">
        <a:spcBef>
          <a:spcPct val="0"/>
        </a:spcBef>
        <a:spcAft>
          <a:spcPct val="0"/>
        </a:spcAft>
        <a:defRPr sz="2400">
          <a:solidFill>
            <a:srgbClr val="004785"/>
          </a:solidFill>
          <a:latin typeface="Arial" charset="0"/>
          <a:ea typeface="Geneva" charset="0"/>
        </a:defRPr>
      </a:lvl3pPr>
      <a:lvl4pPr algn="l" rtl="0" eaLnBrk="1" fontAlgn="base" hangingPunct="1">
        <a:spcBef>
          <a:spcPct val="0"/>
        </a:spcBef>
        <a:spcAft>
          <a:spcPct val="0"/>
        </a:spcAft>
        <a:defRPr sz="2400">
          <a:solidFill>
            <a:srgbClr val="004785"/>
          </a:solidFill>
          <a:latin typeface="Arial" charset="0"/>
          <a:ea typeface="Geneva" charset="0"/>
        </a:defRPr>
      </a:lvl4pPr>
      <a:lvl5pPr algn="l" rtl="0" eaLnBrk="1" fontAlgn="base" hangingPunct="1">
        <a:spcBef>
          <a:spcPct val="0"/>
        </a:spcBef>
        <a:spcAft>
          <a:spcPct val="0"/>
        </a:spcAft>
        <a:defRPr sz="2400">
          <a:solidFill>
            <a:srgbClr val="004785"/>
          </a:solidFill>
          <a:latin typeface="Arial" charset="0"/>
          <a:ea typeface="Geneva" charset="0"/>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1" fontAlgn="base" hangingPunct="1">
        <a:lnSpc>
          <a:spcPct val="95000"/>
        </a:lnSpc>
        <a:spcBef>
          <a:spcPct val="75000"/>
        </a:spcBef>
        <a:spcAft>
          <a:spcPct val="20000"/>
        </a:spcAft>
        <a:buChar char="•"/>
        <a:defRPr sz="2000">
          <a:solidFill>
            <a:schemeClr val="tx1"/>
          </a:solidFill>
          <a:latin typeface="+mn-lt"/>
          <a:ea typeface="+mn-ea"/>
          <a:cs typeface="+mn-cs"/>
        </a:defRPr>
      </a:lvl1pPr>
      <a:lvl2pPr marL="633413" indent="-230188" algn="l" rtl="0" eaLnBrk="1" fontAlgn="base" hangingPunct="1">
        <a:lnSpc>
          <a:spcPct val="95000"/>
        </a:lnSpc>
        <a:spcBef>
          <a:spcPct val="20000"/>
        </a:spcBef>
        <a:spcAft>
          <a:spcPct val="20000"/>
        </a:spcAft>
        <a:buFont typeface="Arial" pitchFamily="34" charset="0"/>
        <a:buChar char="–"/>
        <a:defRPr sz="2000">
          <a:solidFill>
            <a:schemeClr val="tx1"/>
          </a:solidFill>
          <a:latin typeface="+mn-lt"/>
          <a:ea typeface="+mn-ea"/>
        </a:defRPr>
      </a:lvl2pPr>
      <a:lvl3pPr marL="974725" indent="-227013" algn="l" rtl="0" eaLnBrk="1" fontAlgn="base" hangingPunct="1">
        <a:lnSpc>
          <a:spcPct val="95000"/>
        </a:lnSpc>
        <a:spcBef>
          <a:spcPct val="20000"/>
        </a:spcBef>
        <a:spcAft>
          <a:spcPct val="20000"/>
        </a:spcAft>
        <a:buFont typeface="Arial" pitchFamily="34" charset="0"/>
        <a:buChar char="•"/>
        <a:defRPr>
          <a:solidFill>
            <a:schemeClr val="tx1"/>
          </a:solidFill>
          <a:latin typeface="+mn-lt"/>
          <a:ea typeface="+mn-ea"/>
        </a:defRPr>
      </a:lvl3pPr>
      <a:lvl4pPr marL="1312863" indent="-223838" algn="l" rtl="0" eaLnBrk="1" fontAlgn="base" hangingPunct="1">
        <a:lnSpc>
          <a:spcPct val="95000"/>
        </a:lnSpc>
        <a:spcBef>
          <a:spcPct val="20000"/>
        </a:spcBef>
        <a:spcAft>
          <a:spcPct val="20000"/>
        </a:spcAft>
        <a:buFont typeface="Arial" pitchFamily="34" charset="0"/>
        <a:buChar char="–"/>
        <a:defRPr sz="1600">
          <a:solidFill>
            <a:schemeClr val="tx1"/>
          </a:solidFill>
          <a:latin typeface="+mn-lt"/>
          <a:ea typeface="+mn-ea"/>
        </a:defRPr>
      </a:lvl4pPr>
      <a:lvl5pPr marL="1651000" indent="-223838" algn="l" rtl="0" eaLnBrk="1" fontAlgn="base" hangingPunct="1">
        <a:lnSpc>
          <a:spcPct val="95000"/>
        </a:lnSpc>
        <a:spcBef>
          <a:spcPct val="20000"/>
        </a:spcBef>
        <a:spcAft>
          <a:spcPct val="20000"/>
        </a:spcAft>
        <a:buFont typeface="Arial" pitchFamily="34" charset="0"/>
        <a:buChar char="•"/>
        <a:defRPr sz="1600">
          <a:solidFill>
            <a:schemeClr val="tx1"/>
          </a:solidFill>
          <a:latin typeface="+mn-lt"/>
          <a:ea typeface="+mn-e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83"/>
          <p:cNvSpPr>
            <a:spLocks noGrp="1" noChangeArrowheads="1"/>
          </p:cNvSpPr>
          <p:nvPr>
            <p:ph type="title"/>
          </p:nvPr>
        </p:nvSpPr>
        <p:spPr bwMode="black">
          <a:xfrm>
            <a:off x="349250" y="371475"/>
            <a:ext cx="85455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1027" name="Rectangle 84"/>
          <p:cNvSpPr>
            <a:spLocks noGrp="1" noChangeArrowheads="1"/>
          </p:cNvSpPr>
          <p:nvPr>
            <p:ph type="body" idx="1"/>
          </p:nvPr>
        </p:nvSpPr>
        <p:spPr bwMode="black">
          <a:xfrm>
            <a:off x="338138" y="993775"/>
            <a:ext cx="8551862" cy="532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TextBox 11"/>
          <p:cNvSpPr txBox="1">
            <a:spLocks noChangeArrowheads="1"/>
          </p:cNvSpPr>
          <p:nvPr userDrawn="1"/>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pic>
        <p:nvPicPr>
          <p:cNvPr id="9" name="Picture 84" descr="citi-r-3d-shadow_blu_ppt"/>
          <p:cNvPicPr>
            <a:picLocks noChangeAspect="1" noChangeArrowheads="1"/>
          </p:cNvPicPr>
          <p:nvPr userDrawn="1"/>
        </p:nvPicPr>
        <p:blipFill>
          <a:blip r:embed="rId11" cstate="print"/>
          <a:srcRect r="8250"/>
          <a:stretch>
            <a:fillRect/>
          </a:stretch>
        </p:blipFill>
        <p:spPr bwMode="auto">
          <a:xfrm>
            <a:off x="8050465" y="3"/>
            <a:ext cx="1077202" cy="880635"/>
          </a:xfrm>
          <a:prstGeom prst="rect">
            <a:avLst/>
          </a:prstGeom>
          <a:noFill/>
          <a:ln w="9525">
            <a:noFill/>
            <a:miter lim="800000"/>
            <a:headEnd/>
            <a:tailEnd/>
          </a:ln>
        </p:spPr>
      </p:pic>
      <p:sp>
        <p:nvSpPr>
          <p:cNvPr id="11" name="Text Box 3"/>
          <p:cNvSpPr txBox="1">
            <a:spLocks noChangeArrowheads="1"/>
          </p:cNvSpPr>
          <p:nvPr userDrawn="1"/>
        </p:nvSpPr>
        <p:spPr bwMode="auto">
          <a:xfrm>
            <a:off x="4114800" y="6673850"/>
            <a:ext cx="914400" cy="153988"/>
          </a:xfrm>
          <a:prstGeom prst="rect">
            <a:avLst/>
          </a:prstGeom>
          <a:noFill/>
          <a:ln w="9525">
            <a:noFill/>
            <a:miter lim="800000"/>
            <a:headEnd/>
            <a:tailEnd/>
          </a:ln>
        </p:spPr>
        <p:txBody>
          <a:bodyPr lIns="0" tIns="0" rIns="0" bIns="0">
            <a:spAutoFit/>
          </a:bodyPr>
          <a:lstStyle/>
          <a:p>
            <a:pPr defTabSz="965200" eaLnBrk="0" fontAlgn="base" hangingPunct="0">
              <a:spcBef>
                <a:spcPct val="50000"/>
              </a:spcBef>
              <a:spcAft>
                <a:spcPct val="0"/>
              </a:spcAft>
              <a:buClr>
                <a:srgbClr val="000000"/>
              </a:buClr>
              <a:buFont typeface="Webdings" pitchFamily="18" charset="2"/>
              <a:buNone/>
              <a:defRPr/>
            </a:pPr>
            <a:r>
              <a:rPr kumimoji="1" lang="en-US" sz="1000" dirty="0">
                <a:solidFill>
                  <a:srgbClr val="223274"/>
                </a:solidFill>
                <a:cs typeface="Arial" charset="0"/>
              </a:rPr>
              <a:t>Citi Internal</a:t>
            </a:r>
          </a:p>
        </p:txBody>
      </p:sp>
    </p:spTree>
    <p:extLst>
      <p:ext uri="{BB962C8B-B14F-4D97-AF65-F5344CB8AC3E}">
        <p14:creationId xmlns:p14="http://schemas.microsoft.com/office/powerpoint/2010/main" val="36053146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dt="0"/>
  <p:txStyles>
    <p:titleStyle>
      <a:lvl1pPr algn="l" rtl="0" eaLnBrk="0" fontAlgn="base" hangingPunct="0">
        <a:spcBef>
          <a:spcPct val="0"/>
        </a:spcBef>
        <a:spcAft>
          <a:spcPct val="0"/>
        </a:spcAft>
        <a:defRPr sz="2000" b="1">
          <a:solidFill>
            <a:srgbClr val="002D72"/>
          </a:solidFill>
          <a:latin typeface="+mj-lt"/>
          <a:ea typeface="+mj-ea"/>
          <a:cs typeface="Geneva"/>
        </a:defRPr>
      </a:lvl1pPr>
      <a:lvl2pPr algn="l" rtl="0" eaLnBrk="0" fontAlgn="base" hangingPunct="0">
        <a:spcBef>
          <a:spcPct val="0"/>
        </a:spcBef>
        <a:spcAft>
          <a:spcPct val="0"/>
        </a:spcAft>
        <a:defRPr sz="2000" b="1">
          <a:solidFill>
            <a:srgbClr val="002D72"/>
          </a:solidFill>
          <a:latin typeface="Arial" charset="0"/>
          <a:ea typeface="Geneva" charset="0"/>
          <a:cs typeface="Geneva"/>
        </a:defRPr>
      </a:lvl2pPr>
      <a:lvl3pPr algn="l" rtl="0" eaLnBrk="0" fontAlgn="base" hangingPunct="0">
        <a:spcBef>
          <a:spcPct val="0"/>
        </a:spcBef>
        <a:spcAft>
          <a:spcPct val="0"/>
        </a:spcAft>
        <a:defRPr sz="2000" b="1">
          <a:solidFill>
            <a:srgbClr val="002D72"/>
          </a:solidFill>
          <a:latin typeface="Arial" charset="0"/>
          <a:ea typeface="Geneva" charset="0"/>
          <a:cs typeface="Geneva"/>
        </a:defRPr>
      </a:lvl3pPr>
      <a:lvl4pPr algn="l" rtl="0" eaLnBrk="0" fontAlgn="base" hangingPunct="0">
        <a:spcBef>
          <a:spcPct val="0"/>
        </a:spcBef>
        <a:spcAft>
          <a:spcPct val="0"/>
        </a:spcAft>
        <a:defRPr sz="2000" b="1">
          <a:solidFill>
            <a:srgbClr val="002D72"/>
          </a:solidFill>
          <a:latin typeface="Arial" charset="0"/>
          <a:ea typeface="Geneva" charset="0"/>
          <a:cs typeface="Geneva"/>
        </a:defRPr>
      </a:lvl4pPr>
      <a:lvl5pPr algn="l" rtl="0" eaLnBrk="0" fontAlgn="base" hangingPunct="0">
        <a:spcBef>
          <a:spcPct val="0"/>
        </a:spcBef>
        <a:spcAft>
          <a:spcPct val="0"/>
        </a:spcAft>
        <a:defRPr sz="2000" b="1">
          <a:solidFill>
            <a:srgbClr val="002D72"/>
          </a:solidFill>
          <a:latin typeface="Arial" charset="0"/>
          <a:ea typeface="Geneva" charset="0"/>
          <a:cs typeface="Geneva"/>
        </a:defRPr>
      </a:lvl5pPr>
      <a:lvl6pPr marL="457200" algn="l" rtl="0" eaLnBrk="1" fontAlgn="base" hangingPunct="1">
        <a:spcBef>
          <a:spcPct val="0"/>
        </a:spcBef>
        <a:spcAft>
          <a:spcPct val="0"/>
        </a:spcAft>
        <a:defRPr sz="2400">
          <a:solidFill>
            <a:srgbClr val="004785"/>
          </a:solidFill>
          <a:latin typeface="Arial" charset="0"/>
          <a:ea typeface="Geneva" charset="0"/>
        </a:defRPr>
      </a:lvl6pPr>
      <a:lvl7pPr marL="914400" algn="l" rtl="0" eaLnBrk="1" fontAlgn="base" hangingPunct="1">
        <a:spcBef>
          <a:spcPct val="0"/>
        </a:spcBef>
        <a:spcAft>
          <a:spcPct val="0"/>
        </a:spcAft>
        <a:defRPr sz="2400">
          <a:solidFill>
            <a:srgbClr val="004785"/>
          </a:solidFill>
          <a:latin typeface="Arial" charset="0"/>
          <a:ea typeface="Geneva" charset="0"/>
        </a:defRPr>
      </a:lvl7pPr>
      <a:lvl8pPr marL="1371600" algn="l" rtl="0" eaLnBrk="1" fontAlgn="base" hangingPunct="1">
        <a:spcBef>
          <a:spcPct val="0"/>
        </a:spcBef>
        <a:spcAft>
          <a:spcPct val="0"/>
        </a:spcAft>
        <a:defRPr sz="2400">
          <a:solidFill>
            <a:srgbClr val="004785"/>
          </a:solidFill>
          <a:latin typeface="Arial" charset="0"/>
          <a:ea typeface="Geneva" charset="0"/>
        </a:defRPr>
      </a:lvl8pPr>
      <a:lvl9pPr marL="1828800" algn="l" rtl="0" eaLnBrk="1" fontAlgn="base" hangingPunct="1">
        <a:spcBef>
          <a:spcPct val="0"/>
        </a:spcBef>
        <a:spcAft>
          <a:spcPct val="0"/>
        </a:spcAft>
        <a:defRPr sz="2400">
          <a:solidFill>
            <a:srgbClr val="004785"/>
          </a:solidFill>
          <a:latin typeface="Arial" charset="0"/>
          <a:ea typeface="Geneva" charset="0"/>
        </a:defRPr>
      </a:lvl9pPr>
    </p:titleStyle>
    <p:bodyStyle>
      <a:lvl1pPr marL="288925" indent="-288925" algn="l" rtl="0" eaLnBrk="0" fontAlgn="base" hangingPunct="0">
        <a:lnSpc>
          <a:spcPct val="95000"/>
        </a:lnSpc>
        <a:spcBef>
          <a:spcPct val="75000"/>
        </a:spcBef>
        <a:spcAft>
          <a:spcPct val="20000"/>
        </a:spcAft>
        <a:buChar char="•"/>
        <a:defRPr>
          <a:solidFill>
            <a:srgbClr val="53565A"/>
          </a:solidFill>
          <a:latin typeface="+mn-lt"/>
          <a:ea typeface="+mn-ea"/>
          <a:cs typeface="Geneva"/>
        </a:defRPr>
      </a:lvl1pPr>
      <a:lvl2pPr marL="633413" indent="-230188" algn="l" rtl="0" eaLnBrk="0" fontAlgn="base" hangingPunct="0">
        <a:lnSpc>
          <a:spcPct val="95000"/>
        </a:lnSpc>
        <a:spcBef>
          <a:spcPts val="300"/>
        </a:spcBef>
        <a:spcAft>
          <a:spcPts val="300"/>
        </a:spcAft>
        <a:buFont typeface="Arial" pitchFamily="34" charset="0"/>
        <a:buChar char="–"/>
        <a:defRPr sz="1600">
          <a:solidFill>
            <a:srgbClr val="53565A"/>
          </a:solidFill>
          <a:latin typeface="+mn-lt"/>
          <a:ea typeface="+mn-ea"/>
          <a:cs typeface="Geneva"/>
        </a:defRPr>
      </a:lvl2pPr>
      <a:lvl3pPr marL="974725" indent="-227013" algn="l" rtl="0" eaLnBrk="0" fontAlgn="base" hangingPunct="0">
        <a:lnSpc>
          <a:spcPct val="95000"/>
        </a:lnSpc>
        <a:spcBef>
          <a:spcPts val="300"/>
        </a:spcBef>
        <a:spcAft>
          <a:spcPts val="300"/>
        </a:spcAft>
        <a:buFont typeface="Arial" pitchFamily="34" charset="0"/>
        <a:buChar char="•"/>
        <a:defRPr sz="1600">
          <a:solidFill>
            <a:srgbClr val="53565A"/>
          </a:solidFill>
          <a:latin typeface="+mn-lt"/>
          <a:ea typeface="+mn-ea"/>
          <a:cs typeface="Geneva"/>
        </a:defRPr>
      </a:lvl3pPr>
      <a:lvl4pPr marL="1312863" indent="-223838" algn="l" rtl="0" eaLnBrk="0" fontAlgn="base" hangingPunct="0">
        <a:lnSpc>
          <a:spcPct val="95000"/>
        </a:lnSpc>
        <a:spcBef>
          <a:spcPts val="300"/>
        </a:spcBef>
        <a:spcAft>
          <a:spcPts val="300"/>
        </a:spcAft>
        <a:buFont typeface="Arial" pitchFamily="34" charset="0"/>
        <a:buChar char="–"/>
        <a:defRPr sz="1600">
          <a:solidFill>
            <a:srgbClr val="53565A"/>
          </a:solidFill>
          <a:latin typeface="+mn-lt"/>
          <a:ea typeface="+mn-ea"/>
          <a:cs typeface="Geneva"/>
        </a:defRPr>
      </a:lvl4pPr>
      <a:lvl5pPr marL="1651000" indent="-223838" algn="l" rtl="0" eaLnBrk="0" fontAlgn="base" hangingPunct="0">
        <a:lnSpc>
          <a:spcPct val="95000"/>
        </a:lnSpc>
        <a:spcBef>
          <a:spcPts val="300"/>
        </a:spcBef>
        <a:spcAft>
          <a:spcPts val="300"/>
        </a:spcAft>
        <a:buFont typeface="Arial" pitchFamily="34" charset="0"/>
        <a:buChar char="•"/>
        <a:defRPr sz="1600">
          <a:solidFill>
            <a:srgbClr val="53565A"/>
          </a:solidFill>
          <a:latin typeface="+mn-lt"/>
          <a:ea typeface="+mn-ea"/>
          <a:cs typeface="Geneva"/>
        </a:defRPr>
      </a:lvl5pPr>
      <a:lvl6pPr marL="21082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6pPr>
      <a:lvl7pPr marL="25654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7pPr>
      <a:lvl8pPr marL="30226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8pPr>
      <a:lvl9pPr marL="3479800" indent="-223838" algn="l" rtl="0" eaLnBrk="1" fontAlgn="base" hangingPunct="1">
        <a:lnSpc>
          <a:spcPct val="95000"/>
        </a:lnSpc>
        <a:spcBef>
          <a:spcPct val="20000"/>
        </a:spcBef>
        <a:spcAft>
          <a:spcPct val="20000"/>
        </a:spcAft>
        <a:buFont typeface="Arial"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00200" y="428625"/>
            <a:ext cx="660241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66725" y="1376363"/>
            <a:ext cx="8215313" cy="485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55332" name="Rectangle 4"/>
          <p:cNvSpPr>
            <a:spLocks noGrp="1" noChangeArrowheads="1"/>
          </p:cNvSpPr>
          <p:nvPr>
            <p:ph type="ftr" sz="quarter" idx="3"/>
          </p:nvPr>
        </p:nvSpPr>
        <p:spPr bwMode="white">
          <a:xfrm>
            <a:off x="450850" y="6443663"/>
            <a:ext cx="3328988" cy="119062"/>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lvl1pPr>
              <a:lnSpc>
                <a:spcPct val="100000"/>
              </a:lnSpc>
              <a:spcBef>
                <a:spcPct val="0"/>
              </a:spcBef>
              <a:spcAft>
                <a:spcPct val="0"/>
              </a:spcAft>
              <a:defRPr sz="800">
                <a:solidFill>
                  <a:srgbClr val="191919"/>
                </a:solidFill>
                <a:latin typeface="Arial" charset="0"/>
                <a:cs typeface="+mn-cs"/>
              </a:defRPr>
            </a:lvl1pPr>
          </a:lstStyle>
          <a:p>
            <a:pPr fontAlgn="base">
              <a:defRPr/>
            </a:pPr>
            <a:r>
              <a:rPr lang="en-US"/>
              <a:t>CATE in EMEA </a:t>
            </a:r>
            <a:r>
              <a:rPr lang="en-GB"/>
              <a:t>Customer Interaction Overview </a:t>
            </a:r>
            <a:endParaRPr lang="en-US"/>
          </a:p>
        </p:txBody>
      </p:sp>
      <p:sp>
        <p:nvSpPr>
          <p:cNvPr id="355333" name="Rectangle 5"/>
          <p:cNvSpPr>
            <a:spLocks noGrp="1" noChangeArrowheads="1"/>
          </p:cNvSpPr>
          <p:nvPr>
            <p:ph type="sldNum" sz="quarter" idx="4"/>
          </p:nvPr>
        </p:nvSpPr>
        <p:spPr bwMode="white">
          <a:xfrm>
            <a:off x="8335963" y="6586538"/>
            <a:ext cx="346075" cy="16192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lnSpc>
                <a:spcPct val="100000"/>
              </a:lnSpc>
              <a:spcBef>
                <a:spcPct val="0"/>
              </a:spcBef>
              <a:spcAft>
                <a:spcPct val="0"/>
              </a:spcAft>
              <a:defRPr sz="800">
                <a:solidFill>
                  <a:srgbClr val="191919"/>
                </a:solidFill>
                <a:latin typeface="Arial" charset="0"/>
                <a:cs typeface="+mn-cs"/>
              </a:defRPr>
            </a:lvl1pPr>
          </a:lstStyle>
          <a:p>
            <a:pPr fontAlgn="base">
              <a:defRPr/>
            </a:pPr>
            <a:fld id="{38468333-05D4-4497-BF6A-B1BEE44FB97E}" type="slidenum">
              <a:rPr lang="en-US"/>
              <a:pPr fontAlgn="base">
                <a:defRPr/>
              </a:pPr>
              <a:t>‹#›</a:t>
            </a:fld>
            <a:endParaRPr lang="en-US"/>
          </a:p>
        </p:txBody>
      </p:sp>
      <p:sp>
        <p:nvSpPr>
          <p:cNvPr id="355334" name="Rectangle 6"/>
          <p:cNvSpPr>
            <a:spLocks noGrp="1" noChangeArrowheads="1"/>
          </p:cNvSpPr>
          <p:nvPr>
            <p:ph type="dt" sz="half" idx="2"/>
          </p:nvPr>
        </p:nvSpPr>
        <p:spPr bwMode="white">
          <a:xfrm>
            <a:off x="455613" y="6600825"/>
            <a:ext cx="1119187" cy="1412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ct val="100000"/>
              </a:lnSpc>
              <a:spcBef>
                <a:spcPct val="0"/>
              </a:spcBef>
              <a:spcAft>
                <a:spcPct val="0"/>
              </a:spcAft>
              <a:defRPr sz="800">
                <a:solidFill>
                  <a:srgbClr val="191919"/>
                </a:solidFill>
                <a:latin typeface="Arial" charset="0"/>
                <a:cs typeface="+mn-cs"/>
              </a:defRPr>
            </a:lvl1pPr>
          </a:lstStyle>
          <a:p>
            <a:pPr fontAlgn="base">
              <a:defRPr/>
            </a:pPr>
            <a:r>
              <a:rPr lang="en-US"/>
              <a:t>October, 2007</a:t>
            </a:r>
          </a:p>
        </p:txBody>
      </p:sp>
      <p:sp>
        <p:nvSpPr>
          <p:cNvPr id="1031" name="Text Box 7"/>
          <p:cNvSpPr txBox="1">
            <a:spLocks noChangeArrowheads="1"/>
          </p:cNvSpPr>
          <p:nvPr userDrawn="1"/>
        </p:nvSpPr>
        <p:spPr bwMode="auto">
          <a:xfrm>
            <a:off x="3359150" y="6500813"/>
            <a:ext cx="33639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r" fontAlgn="base">
              <a:spcBef>
                <a:spcPct val="50000"/>
              </a:spcBef>
              <a:spcAft>
                <a:spcPct val="0"/>
              </a:spcAft>
              <a:defRPr/>
            </a:pPr>
            <a:r>
              <a:rPr lang="en-US" sz="1000" b="1" smtClean="0">
                <a:solidFill>
                  <a:srgbClr val="000000"/>
                </a:solidFill>
              </a:rPr>
              <a:t>Citi Operations &amp; Technology - </a:t>
            </a:r>
            <a:r>
              <a:rPr lang="en-US" sz="1000" b="1" smtClean="0">
                <a:solidFill>
                  <a:srgbClr val="FDB913"/>
                </a:solidFill>
              </a:rPr>
              <a:t>INTERNAL</a:t>
            </a:r>
          </a:p>
        </p:txBody>
      </p:sp>
    </p:spTree>
    <p:extLst>
      <p:ext uri="{BB962C8B-B14F-4D97-AF65-F5344CB8AC3E}">
        <p14:creationId xmlns:p14="http://schemas.microsoft.com/office/powerpoint/2010/main" val="38829612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p:txStyles>
    <p:titleStyle>
      <a:lvl1pPr algn="ctr" rtl="0" eaLnBrk="0" fontAlgn="base" hangingPunct="0">
        <a:lnSpc>
          <a:spcPct val="80000"/>
        </a:lnSpc>
        <a:spcBef>
          <a:spcPct val="0"/>
        </a:spcBef>
        <a:spcAft>
          <a:spcPct val="0"/>
        </a:spcAft>
        <a:defRPr sz="2600">
          <a:solidFill>
            <a:schemeClr val="bg1"/>
          </a:solidFill>
          <a:latin typeface="+mj-lt"/>
          <a:ea typeface="+mj-ea"/>
          <a:cs typeface="+mj-cs"/>
        </a:defRPr>
      </a:lvl1pPr>
      <a:lvl2pPr algn="ctr" rtl="0" eaLnBrk="0" fontAlgn="base" hangingPunct="0">
        <a:lnSpc>
          <a:spcPct val="80000"/>
        </a:lnSpc>
        <a:spcBef>
          <a:spcPct val="0"/>
        </a:spcBef>
        <a:spcAft>
          <a:spcPct val="0"/>
        </a:spcAft>
        <a:defRPr sz="2600">
          <a:solidFill>
            <a:schemeClr val="bg1"/>
          </a:solidFill>
          <a:latin typeface="Interstate-Regular" pitchFamily="2" charset="0"/>
        </a:defRPr>
      </a:lvl2pPr>
      <a:lvl3pPr algn="ctr" rtl="0" eaLnBrk="0" fontAlgn="base" hangingPunct="0">
        <a:lnSpc>
          <a:spcPct val="80000"/>
        </a:lnSpc>
        <a:spcBef>
          <a:spcPct val="0"/>
        </a:spcBef>
        <a:spcAft>
          <a:spcPct val="0"/>
        </a:spcAft>
        <a:defRPr sz="2600">
          <a:solidFill>
            <a:schemeClr val="bg1"/>
          </a:solidFill>
          <a:latin typeface="Interstate-Regular" pitchFamily="2" charset="0"/>
        </a:defRPr>
      </a:lvl3pPr>
      <a:lvl4pPr algn="ctr" rtl="0" eaLnBrk="0" fontAlgn="base" hangingPunct="0">
        <a:lnSpc>
          <a:spcPct val="80000"/>
        </a:lnSpc>
        <a:spcBef>
          <a:spcPct val="0"/>
        </a:spcBef>
        <a:spcAft>
          <a:spcPct val="0"/>
        </a:spcAft>
        <a:defRPr sz="2600">
          <a:solidFill>
            <a:schemeClr val="bg1"/>
          </a:solidFill>
          <a:latin typeface="Interstate-Regular" pitchFamily="2" charset="0"/>
        </a:defRPr>
      </a:lvl4pPr>
      <a:lvl5pPr algn="ctr" rtl="0" eaLnBrk="0" fontAlgn="base" hangingPunct="0">
        <a:lnSpc>
          <a:spcPct val="80000"/>
        </a:lnSpc>
        <a:spcBef>
          <a:spcPct val="0"/>
        </a:spcBef>
        <a:spcAft>
          <a:spcPct val="0"/>
        </a:spcAft>
        <a:defRPr sz="2600">
          <a:solidFill>
            <a:schemeClr val="bg1"/>
          </a:solidFill>
          <a:latin typeface="Interstate-Regular" pitchFamily="2" charset="0"/>
        </a:defRPr>
      </a:lvl5pPr>
      <a:lvl6pPr marL="457200" algn="ctr" rtl="0" fontAlgn="base">
        <a:lnSpc>
          <a:spcPct val="80000"/>
        </a:lnSpc>
        <a:spcBef>
          <a:spcPct val="0"/>
        </a:spcBef>
        <a:spcAft>
          <a:spcPct val="0"/>
        </a:spcAft>
        <a:defRPr sz="2600">
          <a:solidFill>
            <a:schemeClr val="bg1"/>
          </a:solidFill>
          <a:latin typeface="Interstate-Regular" pitchFamily="2" charset="0"/>
        </a:defRPr>
      </a:lvl6pPr>
      <a:lvl7pPr marL="914400" algn="ctr" rtl="0" fontAlgn="base">
        <a:lnSpc>
          <a:spcPct val="80000"/>
        </a:lnSpc>
        <a:spcBef>
          <a:spcPct val="0"/>
        </a:spcBef>
        <a:spcAft>
          <a:spcPct val="0"/>
        </a:spcAft>
        <a:defRPr sz="2600">
          <a:solidFill>
            <a:schemeClr val="bg1"/>
          </a:solidFill>
          <a:latin typeface="Interstate-Regular" pitchFamily="2" charset="0"/>
        </a:defRPr>
      </a:lvl7pPr>
      <a:lvl8pPr marL="1371600" algn="ctr" rtl="0" fontAlgn="base">
        <a:lnSpc>
          <a:spcPct val="80000"/>
        </a:lnSpc>
        <a:spcBef>
          <a:spcPct val="0"/>
        </a:spcBef>
        <a:spcAft>
          <a:spcPct val="0"/>
        </a:spcAft>
        <a:defRPr sz="2600">
          <a:solidFill>
            <a:schemeClr val="bg1"/>
          </a:solidFill>
          <a:latin typeface="Interstate-Regular" pitchFamily="2" charset="0"/>
        </a:defRPr>
      </a:lvl8pPr>
      <a:lvl9pPr marL="1828800" algn="ctr" rtl="0" fontAlgn="base">
        <a:lnSpc>
          <a:spcPct val="80000"/>
        </a:lnSpc>
        <a:spcBef>
          <a:spcPct val="0"/>
        </a:spcBef>
        <a:spcAft>
          <a:spcPct val="0"/>
        </a:spcAft>
        <a:defRPr sz="2600">
          <a:solidFill>
            <a:schemeClr val="bg1"/>
          </a:solidFill>
          <a:latin typeface="Interstate-Regular" pitchFamily="2" charset="0"/>
        </a:defRPr>
      </a:lvl9pPr>
    </p:titleStyle>
    <p:bodyStyle>
      <a:lvl1pPr marL="342900" indent="-342900" algn="l" rtl="0" eaLnBrk="0" fontAlgn="base" hangingPunct="0">
        <a:lnSpc>
          <a:spcPct val="95000"/>
        </a:lnSpc>
        <a:spcBef>
          <a:spcPct val="75000"/>
        </a:spcBef>
        <a:spcAft>
          <a:spcPct val="20000"/>
        </a:spcAft>
        <a:buChar char="•"/>
        <a:defRPr sz="2200">
          <a:solidFill>
            <a:schemeClr val="tx1"/>
          </a:solidFill>
          <a:latin typeface="+mn-lt"/>
          <a:ea typeface="+mn-ea"/>
          <a:cs typeface="+mn-cs"/>
        </a:defRPr>
      </a:lvl1pPr>
      <a:lvl2pPr marL="341313" indent="-339725" algn="l" rtl="0" eaLnBrk="0" fontAlgn="base" hangingPunct="0">
        <a:lnSpc>
          <a:spcPct val="95000"/>
        </a:lnSpc>
        <a:spcBef>
          <a:spcPct val="20000"/>
        </a:spcBef>
        <a:spcAft>
          <a:spcPct val="20000"/>
        </a:spcAft>
        <a:buFont typeface="Arial" pitchFamily="34" charset="0"/>
        <a:buBlip>
          <a:blip r:embed="rId15"/>
        </a:buBlip>
        <a:defRPr sz="2200">
          <a:solidFill>
            <a:schemeClr val="tx1"/>
          </a:solidFill>
          <a:latin typeface="+mn-lt"/>
        </a:defRPr>
      </a:lvl2pPr>
      <a:lvl3pPr marL="685800" indent="-230188" algn="l" rtl="0" eaLnBrk="0" fontAlgn="base" hangingPunct="0">
        <a:lnSpc>
          <a:spcPct val="95000"/>
        </a:lnSpc>
        <a:spcBef>
          <a:spcPct val="20000"/>
        </a:spcBef>
        <a:spcAft>
          <a:spcPct val="20000"/>
        </a:spcAft>
        <a:buFont typeface="Wingdings" pitchFamily="2" charset="2"/>
        <a:buChar char="§"/>
        <a:defRPr sz="2000">
          <a:solidFill>
            <a:schemeClr val="tx1"/>
          </a:solidFill>
          <a:latin typeface="+mn-lt"/>
        </a:defRPr>
      </a:lvl3pPr>
      <a:lvl4pPr marL="1023938" indent="-223838" algn="l" rtl="0" eaLnBrk="0" fontAlgn="base" hangingPunct="0">
        <a:lnSpc>
          <a:spcPct val="95000"/>
        </a:lnSpc>
        <a:spcBef>
          <a:spcPct val="20000"/>
        </a:spcBef>
        <a:spcAft>
          <a:spcPct val="20000"/>
        </a:spcAft>
        <a:buFont typeface="Arial" pitchFamily="34" charset="0"/>
        <a:buChar char="•"/>
        <a:defRPr sz="2000">
          <a:solidFill>
            <a:schemeClr val="tx1"/>
          </a:solidFill>
          <a:latin typeface="+mn-lt"/>
        </a:defRPr>
      </a:lvl4pPr>
      <a:lvl5pPr marL="1362075" indent="-223838" algn="l" rtl="0" eaLnBrk="0" fontAlgn="base" hangingPunct="0">
        <a:lnSpc>
          <a:spcPct val="95000"/>
        </a:lnSpc>
        <a:spcBef>
          <a:spcPct val="20000"/>
        </a:spcBef>
        <a:spcAft>
          <a:spcPct val="20000"/>
        </a:spcAft>
        <a:buChar char="–"/>
        <a:defRPr sz="1600">
          <a:solidFill>
            <a:schemeClr val="tx1"/>
          </a:solidFill>
          <a:latin typeface="+mn-lt"/>
        </a:defRPr>
      </a:lvl5pPr>
      <a:lvl6pPr marL="1819275" indent="-223838" algn="l" rtl="0" fontAlgn="base">
        <a:lnSpc>
          <a:spcPct val="95000"/>
        </a:lnSpc>
        <a:spcBef>
          <a:spcPct val="20000"/>
        </a:spcBef>
        <a:spcAft>
          <a:spcPct val="20000"/>
        </a:spcAft>
        <a:buChar char="–"/>
        <a:defRPr sz="1600">
          <a:solidFill>
            <a:schemeClr val="tx1"/>
          </a:solidFill>
          <a:latin typeface="+mn-lt"/>
        </a:defRPr>
      </a:lvl6pPr>
      <a:lvl7pPr marL="2276475" indent="-223838" algn="l" rtl="0" fontAlgn="base">
        <a:lnSpc>
          <a:spcPct val="95000"/>
        </a:lnSpc>
        <a:spcBef>
          <a:spcPct val="20000"/>
        </a:spcBef>
        <a:spcAft>
          <a:spcPct val="20000"/>
        </a:spcAft>
        <a:buChar char="–"/>
        <a:defRPr sz="1600">
          <a:solidFill>
            <a:schemeClr val="tx1"/>
          </a:solidFill>
          <a:latin typeface="+mn-lt"/>
        </a:defRPr>
      </a:lvl7pPr>
      <a:lvl8pPr marL="2733675" indent="-223838" algn="l" rtl="0" fontAlgn="base">
        <a:lnSpc>
          <a:spcPct val="95000"/>
        </a:lnSpc>
        <a:spcBef>
          <a:spcPct val="20000"/>
        </a:spcBef>
        <a:spcAft>
          <a:spcPct val="20000"/>
        </a:spcAft>
        <a:buChar char="–"/>
        <a:defRPr sz="1600">
          <a:solidFill>
            <a:schemeClr val="tx1"/>
          </a:solidFill>
          <a:latin typeface="+mn-lt"/>
        </a:defRPr>
      </a:lvl8pPr>
      <a:lvl9pPr marL="3190875" indent="-223838" algn="l" rtl="0" fontAlgn="base">
        <a:lnSpc>
          <a:spcPct val="95000"/>
        </a:lnSpc>
        <a:spcBef>
          <a:spcPct val="20000"/>
        </a:spcBef>
        <a:spcAft>
          <a:spcPct val="2000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Long-Term Storage Vision</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1</a:t>
            </a:fld>
            <a:endParaRPr lang="en-US" sz="900" dirty="0">
              <a:solidFill>
                <a:srgbClr val="000000"/>
              </a:solidFill>
            </a:endParaRPr>
          </a:p>
        </p:txBody>
      </p:sp>
      <p:sp>
        <p:nvSpPr>
          <p:cNvPr id="35" name="Rectangle 34"/>
          <p:cNvSpPr/>
          <p:nvPr/>
        </p:nvSpPr>
        <p:spPr>
          <a:xfrm>
            <a:off x="365760" y="748442"/>
            <a:ext cx="8412480" cy="607859"/>
          </a:xfrm>
          <a:prstGeom prst="rect">
            <a:avLst/>
          </a:prstGeom>
        </p:spPr>
        <p:txBody>
          <a:bodyPr>
            <a:spAutoFit/>
          </a:bodyPr>
          <a:lstStyle/>
          <a:p>
            <a:pPr fontAlgn="base">
              <a:spcBef>
                <a:spcPts val="300"/>
              </a:spcBef>
              <a:spcAft>
                <a:spcPct val="0"/>
              </a:spcAft>
              <a:buClr>
                <a:srgbClr val="C00000"/>
              </a:buClr>
              <a:defRPr/>
            </a:pPr>
            <a:r>
              <a:rPr lang="en-US" sz="1400" dirty="0">
                <a:solidFill>
                  <a:srgbClr val="000000"/>
                </a:solidFill>
                <a:cs typeface="Arial" pitchFamily="34" charset="0"/>
              </a:rPr>
              <a:t>Our strategic (</a:t>
            </a:r>
            <a:r>
              <a:rPr lang="en-US" sz="1400" dirty="0" smtClean="0">
                <a:solidFill>
                  <a:srgbClr val="000000"/>
                </a:solidFill>
                <a:cs typeface="Arial" pitchFamily="34" charset="0"/>
              </a:rPr>
              <a:t>5-year</a:t>
            </a:r>
            <a:r>
              <a:rPr lang="en-US" sz="1400" dirty="0">
                <a:solidFill>
                  <a:srgbClr val="000000"/>
                </a:solidFill>
                <a:cs typeface="Arial" pitchFamily="34" charset="0"/>
              </a:rPr>
              <a:t>) vision of storage is that </a:t>
            </a:r>
            <a:r>
              <a:rPr lang="en-US" sz="1400" dirty="0" smtClean="0">
                <a:solidFill>
                  <a:srgbClr val="000000"/>
                </a:solidFill>
                <a:cs typeface="Arial" pitchFamily="34" charset="0"/>
              </a:rPr>
              <a:t>4 </a:t>
            </a:r>
            <a:r>
              <a:rPr lang="en-US" sz="1400" dirty="0">
                <a:solidFill>
                  <a:srgbClr val="000000"/>
                </a:solidFill>
                <a:cs typeface="Arial" pitchFamily="34" charset="0"/>
              </a:rPr>
              <a:t>main types of storage will exist and be able to cater for </a:t>
            </a:r>
            <a:r>
              <a:rPr lang="en-US" sz="1400" dirty="0" smtClean="0">
                <a:solidFill>
                  <a:srgbClr val="000000"/>
                </a:solidFill>
                <a:cs typeface="Arial" pitchFamily="34" charset="0"/>
              </a:rPr>
              <a:t>the vast </a:t>
            </a:r>
            <a:r>
              <a:rPr lang="en-US" sz="1400" dirty="0">
                <a:solidFill>
                  <a:srgbClr val="000000"/>
                </a:solidFill>
                <a:cs typeface="Arial" pitchFamily="34" charset="0"/>
              </a:rPr>
              <a:t>majority of </a:t>
            </a:r>
            <a:r>
              <a:rPr lang="en-US" sz="1400" dirty="0" smtClean="0">
                <a:solidFill>
                  <a:srgbClr val="000000"/>
                </a:solidFill>
                <a:cs typeface="Arial" pitchFamily="34" charset="0"/>
              </a:rPr>
              <a:t>use-cases:</a:t>
            </a:r>
            <a:endParaRPr lang="en-US" sz="1400" dirty="0">
              <a:solidFill>
                <a:srgbClr val="000000"/>
              </a:solidFill>
              <a:cs typeface="Arial" pitchFamily="34" charset="0"/>
            </a:endParaRPr>
          </a:p>
          <a:p>
            <a:pPr marL="171450" indent="-171450" fontAlgn="base">
              <a:spcBef>
                <a:spcPts val="300"/>
              </a:spcBef>
              <a:spcAft>
                <a:spcPct val="0"/>
              </a:spcAft>
              <a:buClr>
                <a:srgbClr val="C00000"/>
              </a:buClr>
              <a:buFont typeface="Arial" panose="020B0604020202020204" pitchFamily="34" charset="0"/>
              <a:buChar char="•"/>
              <a:defRPr/>
            </a:pPr>
            <a:endParaRPr lang="en-US" sz="200" dirty="0">
              <a:solidFill>
                <a:srgbClr val="000000"/>
              </a:solidFill>
              <a:cs typeface="Arial" pitchFamily="34" charset="0"/>
            </a:endParaRPr>
          </a:p>
        </p:txBody>
      </p:sp>
      <p:sp>
        <p:nvSpPr>
          <p:cNvPr id="4" name="Rounded Rectangle 3"/>
          <p:cNvSpPr/>
          <p:nvPr/>
        </p:nvSpPr>
        <p:spPr bwMode="auto">
          <a:xfrm>
            <a:off x="552008" y="1340768"/>
            <a:ext cx="8412480" cy="864096"/>
          </a:xfrm>
          <a:prstGeom prst="roundRect">
            <a:avLst/>
          </a:prstGeom>
          <a:solidFill>
            <a:schemeClr val="accent2">
              <a:lumMod val="40000"/>
              <a:lumOff val="60000"/>
            </a:schemeClr>
          </a:solidFill>
          <a:ln>
            <a:headEnd type="none" w="med" len="med"/>
            <a:tailEnd type="none" w="med" len="med"/>
          </a:ln>
          <a:extLst/>
        </p:spPr>
        <p:style>
          <a:lnRef idx="1">
            <a:schemeClr val="accent2"/>
          </a:lnRef>
          <a:fillRef idx="2">
            <a:schemeClr val="accent2"/>
          </a:fillRef>
          <a:effectRef idx="1">
            <a:schemeClr val="accent2"/>
          </a:effectRef>
          <a:fontRef idx="minor">
            <a:schemeClr val="dk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sz="1600" b="1" u="sng" dirty="0" smtClean="0">
                <a:solidFill>
                  <a:srgbClr val="000000"/>
                </a:solidFill>
              </a:rPr>
              <a:t>HOT (read/Write </a:t>
            </a:r>
            <a:r>
              <a:rPr lang="en-GB" sz="1600" b="1" u="sng" dirty="0">
                <a:solidFill>
                  <a:srgbClr val="000000"/>
                </a:solidFill>
              </a:rPr>
              <a:t>f</a:t>
            </a:r>
            <a:r>
              <a:rPr lang="en-GB" sz="1600" b="1" u="sng" dirty="0" smtClean="0">
                <a:solidFill>
                  <a:srgbClr val="000000"/>
                </a:solidFill>
              </a:rPr>
              <a:t>requently with very low latency) - Platinum Tier</a:t>
            </a: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Most active workloads – e.g. low-latency or high-intensity use-cases </a:t>
            </a: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Dedicated all-flash storage solutions potentially with bespoke connectivity to minimize latency</a:t>
            </a: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Target technologies: All-flash EMC </a:t>
            </a:r>
            <a:r>
              <a:rPr lang="en-GB" sz="1400" dirty="0" err="1" smtClean="0">
                <a:solidFill>
                  <a:srgbClr val="000000"/>
                </a:solidFill>
              </a:rPr>
              <a:t>ScaleIO</a:t>
            </a:r>
            <a:r>
              <a:rPr lang="en-GB" sz="1400" dirty="0">
                <a:solidFill>
                  <a:srgbClr val="000000"/>
                </a:solidFill>
              </a:rPr>
              <a:t>, EMC </a:t>
            </a:r>
            <a:r>
              <a:rPr lang="en-GB" sz="1400" dirty="0" err="1" smtClean="0">
                <a:solidFill>
                  <a:srgbClr val="000000"/>
                </a:solidFill>
              </a:rPr>
              <a:t>XtremIO</a:t>
            </a:r>
            <a:r>
              <a:rPr lang="en-GB" sz="1400" dirty="0" smtClean="0">
                <a:solidFill>
                  <a:srgbClr val="000000"/>
                </a:solidFill>
              </a:rPr>
              <a:t> appliance, </a:t>
            </a:r>
            <a:r>
              <a:rPr lang="en-GB" sz="1400" dirty="0" err="1">
                <a:solidFill>
                  <a:srgbClr val="000000"/>
                </a:solidFill>
              </a:rPr>
              <a:t>eval</a:t>
            </a:r>
            <a:r>
              <a:rPr lang="en-GB" sz="1400" dirty="0">
                <a:solidFill>
                  <a:srgbClr val="000000"/>
                </a:solidFill>
              </a:rPr>
              <a:t> </a:t>
            </a:r>
            <a:r>
              <a:rPr lang="en-GB" sz="1400" dirty="0" smtClean="0">
                <a:solidFill>
                  <a:srgbClr val="000000"/>
                </a:solidFill>
              </a:rPr>
              <a:t>of Pure Storage appliance</a:t>
            </a:r>
            <a:endParaRPr lang="en-GB" sz="1400" dirty="0">
              <a:solidFill>
                <a:srgbClr val="000000"/>
              </a:solidFill>
            </a:endParaRPr>
          </a:p>
        </p:txBody>
      </p:sp>
      <p:sp>
        <p:nvSpPr>
          <p:cNvPr id="14" name="Rounded Rectangle 13"/>
          <p:cNvSpPr/>
          <p:nvPr/>
        </p:nvSpPr>
        <p:spPr bwMode="auto">
          <a:xfrm>
            <a:off x="552008" y="2319492"/>
            <a:ext cx="8412480" cy="1541555"/>
          </a:xfrm>
          <a:prstGeom prst="roundRect">
            <a:avLst/>
          </a:prstGeom>
          <a:solidFill>
            <a:schemeClr val="accent6">
              <a:lumMod val="60000"/>
              <a:lumOff val="40000"/>
            </a:schemeClr>
          </a:solidFill>
          <a:ln>
            <a:headEnd type="none" w="med" len="med"/>
            <a:tailEnd type="none" w="med" len="med"/>
          </a:ln>
          <a:extLst/>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sz="1600" b="1" u="sng" dirty="0" smtClean="0">
                <a:solidFill>
                  <a:srgbClr val="000000"/>
                </a:solidFill>
              </a:rPr>
              <a:t>WARM (read/Write frequently) – SAN Replacement</a:t>
            </a: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Mainstream </a:t>
            </a:r>
            <a:r>
              <a:rPr lang="en-GB" sz="1400" dirty="0">
                <a:solidFill>
                  <a:srgbClr val="000000"/>
                </a:solidFill>
              </a:rPr>
              <a:t>runtime environments and application data (e.g. Oracle/SQL </a:t>
            </a:r>
            <a:r>
              <a:rPr lang="en-GB" sz="1400" dirty="0" err="1">
                <a:solidFill>
                  <a:srgbClr val="000000"/>
                </a:solidFill>
              </a:rPr>
              <a:t>Svr</a:t>
            </a:r>
            <a:r>
              <a:rPr lang="en-GB" sz="1400" dirty="0">
                <a:solidFill>
                  <a:srgbClr val="000000"/>
                </a:solidFill>
              </a:rPr>
              <a:t> DBs) and analytics</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Commodity server hardware and scale-out storage software delivering block over IP</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Initially 10k SAS disk but increasingly will become all-flash with good data reduction capabilities</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Target technologies: EMC </a:t>
            </a:r>
            <a:r>
              <a:rPr lang="en-GB" sz="1400" dirty="0" err="1">
                <a:solidFill>
                  <a:srgbClr val="000000"/>
                </a:solidFill>
              </a:rPr>
              <a:t>ScaleIO</a:t>
            </a:r>
            <a:r>
              <a:rPr lang="en-GB" sz="1400" dirty="0">
                <a:solidFill>
                  <a:srgbClr val="000000"/>
                </a:solidFill>
              </a:rPr>
              <a:t> </a:t>
            </a:r>
            <a:r>
              <a:rPr lang="en-GB" sz="1400" dirty="0" smtClean="0">
                <a:solidFill>
                  <a:srgbClr val="000000"/>
                </a:solidFill>
              </a:rPr>
              <a:t>(SDDC and physical x86) and </a:t>
            </a:r>
            <a:r>
              <a:rPr lang="en-GB" sz="1400" dirty="0">
                <a:solidFill>
                  <a:srgbClr val="000000"/>
                </a:solidFill>
              </a:rPr>
              <a:t>Red Hat </a:t>
            </a:r>
            <a:r>
              <a:rPr lang="en-GB" sz="1400" dirty="0" err="1">
                <a:solidFill>
                  <a:srgbClr val="000000"/>
                </a:solidFill>
              </a:rPr>
              <a:t>Ceph</a:t>
            </a:r>
            <a:r>
              <a:rPr lang="en-GB" sz="1400" dirty="0">
                <a:solidFill>
                  <a:srgbClr val="000000"/>
                </a:solidFill>
              </a:rPr>
              <a:t> </a:t>
            </a:r>
            <a:r>
              <a:rPr lang="en-GB" sz="1400" dirty="0" smtClean="0">
                <a:solidFill>
                  <a:srgbClr val="000000"/>
                </a:solidFill>
              </a:rPr>
              <a:t>Block (</a:t>
            </a:r>
            <a:r>
              <a:rPr lang="en-GB" sz="1400" dirty="0" err="1" smtClean="0">
                <a:solidFill>
                  <a:srgbClr val="000000"/>
                </a:solidFill>
              </a:rPr>
              <a:t>Cloud.NEXT</a:t>
            </a:r>
            <a:r>
              <a:rPr lang="en-GB" sz="1400" dirty="0" smtClean="0">
                <a:solidFill>
                  <a:srgbClr val="000000"/>
                </a:solidFill>
              </a:rPr>
              <a:t>)</a:t>
            </a:r>
            <a:endParaRPr lang="en-GB" sz="1400" dirty="0">
              <a:solidFill>
                <a:srgbClr val="000000"/>
              </a:solidFill>
            </a:endParaRPr>
          </a:p>
          <a:p>
            <a:pPr marL="285750" indent="-285750" fontAlgn="base">
              <a:spcBef>
                <a:spcPct val="0"/>
              </a:spcBef>
              <a:spcAft>
                <a:spcPct val="0"/>
              </a:spcAft>
              <a:buFont typeface="Calibri" panose="020F0502020204030204" pitchFamily="34" charset="0"/>
              <a:buChar char="-"/>
            </a:pPr>
            <a:r>
              <a:rPr lang="en-GB" sz="1400" dirty="0">
                <a:solidFill>
                  <a:srgbClr val="000000"/>
                </a:solidFill>
              </a:rPr>
              <a:t>Other options like </a:t>
            </a:r>
            <a:r>
              <a:rPr lang="en-GB" sz="1400" dirty="0" err="1">
                <a:solidFill>
                  <a:srgbClr val="000000"/>
                </a:solidFill>
              </a:rPr>
              <a:t>Nutanix</a:t>
            </a:r>
            <a:r>
              <a:rPr lang="en-GB" sz="1400" dirty="0">
                <a:solidFill>
                  <a:srgbClr val="000000"/>
                </a:solidFill>
              </a:rPr>
              <a:t>, Soft-XIV, IBM GPFS and Red Hat </a:t>
            </a:r>
            <a:r>
              <a:rPr lang="en-GB" sz="1400" dirty="0" err="1">
                <a:solidFill>
                  <a:srgbClr val="000000"/>
                </a:solidFill>
              </a:rPr>
              <a:t>Gluster</a:t>
            </a:r>
            <a:r>
              <a:rPr lang="en-GB" sz="1400" dirty="0">
                <a:solidFill>
                  <a:srgbClr val="000000"/>
                </a:solidFill>
              </a:rPr>
              <a:t> examined but ruled-out</a:t>
            </a:r>
          </a:p>
        </p:txBody>
      </p:sp>
      <p:sp>
        <p:nvSpPr>
          <p:cNvPr id="15" name="Rounded Rectangle 14"/>
          <p:cNvSpPr/>
          <p:nvPr/>
        </p:nvSpPr>
        <p:spPr bwMode="auto">
          <a:xfrm>
            <a:off x="552008" y="4005064"/>
            <a:ext cx="8412480" cy="1512168"/>
          </a:xfrm>
          <a:prstGeom prst="roundRect">
            <a:avLst/>
          </a:prstGeom>
          <a:solidFill>
            <a:schemeClr val="accent3">
              <a:lumMod val="60000"/>
              <a:lumOff val="40000"/>
            </a:schemeClr>
          </a:solidFill>
          <a:ln>
            <a:headEnd type="none" w="med" len="med"/>
            <a:tailEnd type="none" w="med" len="med"/>
          </a:ln>
          <a:extLst/>
        </p:spPr>
        <p:style>
          <a:lnRef idx="1">
            <a:schemeClr val="accent3"/>
          </a:lnRef>
          <a:fillRef idx="2">
            <a:schemeClr val="accent3"/>
          </a:fillRef>
          <a:effectRef idx="1">
            <a:schemeClr val="accent3"/>
          </a:effectRef>
          <a:fontRef idx="minor">
            <a:schemeClr val="dk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sz="1600" b="1" u="sng" dirty="0" smtClean="0">
                <a:solidFill>
                  <a:srgbClr val="000000"/>
                </a:solidFill>
              </a:rPr>
              <a:t>COOL (write once, read occasionally) – Data Lake and User File Data</a:t>
            </a: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User file data and data exported </a:t>
            </a:r>
            <a:r>
              <a:rPr lang="en-GB" sz="1400" dirty="0">
                <a:solidFill>
                  <a:srgbClr val="000000"/>
                </a:solidFill>
              </a:rPr>
              <a:t>from primary application and may have future analytic value</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Commodity server hardware and scale-out software with NL-SAS/SATA disk (no tape or optical)</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Object storage solution, not suitable for compliance archival and requiring application to </a:t>
            </a:r>
            <a:r>
              <a:rPr lang="en-GB" sz="1400" dirty="0" err="1" smtClean="0">
                <a:solidFill>
                  <a:srgbClr val="000000"/>
                </a:solidFill>
              </a:rPr>
              <a:t>catalog</a:t>
            </a:r>
            <a:endParaRPr lang="en-GB" sz="1400" dirty="0" smtClean="0">
              <a:solidFill>
                <a:srgbClr val="000000"/>
              </a:solidFill>
            </a:endParaRPr>
          </a:p>
          <a:p>
            <a:pPr marL="285750" indent="-285750" fontAlgn="base">
              <a:spcBef>
                <a:spcPct val="0"/>
              </a:spcBef>
              <a:spcAft>
                <a:spcPct val="0"/>
              </a:spcAft>
              <a:buFont typeface="Calibri" panose="020F0502020204030204" pitchFamily="34" charset="0"/>
              <a:buChar char="-"/>
            </a:pPr>
            <a:r>
              <a:rPr lang="en-GB" sz="1400" dirty="0" smtClean="0">
                <a:solidFill>
                  <a:srgbClr val="000000"/>
                </a:solidFill>
              </a:rPr>
              <a:t>User file data use-case will require presentation layer to user – CIFS shim (</a:t>
            </a:r>
            <a:r>
              <a:rPr lang="en-GB" sz="1400" dirty="0" err="1" smtClean="0">
                <a:solidFill>
                  <a:srgbClr val="000000"/>
                </a:solidFill>
              </a:rPr>
              <a:t>Maginatics</a:t>
            </a:r>
            <a:r>
              <a:rPr lang="en-GB" sz="1400" dirty="0" smtClean="0">
                <a:solidFill>
                  <a:srgbClr val="000000"/>
                </a:solidFill>
              </a:rPr>
              <a:t>?) or Dropbox</a:t>
            </a:r>
            <a:endParaRPr lang="en-GB" sz="1400" dirty="0">
              <a:solidFill>
                <a:srgbClr val="000000"/>
              </a:solidFill>
            </a:endParaRPr>
          </a:p>
          <a:p>
            <a:pPr marL="285750" indent="-285750" fontAlgn="base">
              <a:spcBef>
                <a:spcPct val="0"/>
              </a:spcBef>
              <a:spcAft>
                <a:spcPct val="0"/>
              </a:spcAft>
              <a:buFont typeface="Calibri" panose="020F0502020204030204" pitchFamily="34" charset="0"/>
              <a:buChar char="-"/>
            </a:pPr>
            <a:r>
              <a:rPr lang="en-GB" sz="1400" dirty="0">
                <a:solidFill>
                  <a:srgbClr val="000000"/>
                </a:solidFill>
              </a:rPr>
              <a:t>Target technologies: </a:t>
            </a:r>
            <a:r>
              <a:rPr lang="en-GB" sz="1400" dirty="0" err="1">
                <a:solidFill>
                  <a:srgbClr val="000000"/>
                </a:solidFill>
              </a:rPr>
              <a:t>Cleversafe</a:t>
            </a:r>
            <a:r>
              <a:rPr lang="en-GB" sz="1400" dirty="0">
                <a:solidFill>
                  <a:srgbClr val="000000"/>
                </a:solidFill>
              </a:rPr>
              <a:t> </a:t>
            </a:r>
            <a:r>
              <a:rPr lang="en-GB" sz="1400" dirty="0" smtClean="0">
                <a:solidFill>
                  <a:srgbClr val="000000"/>
                </a:solidFill>
              </a:rPr>
              <a:t>via HP (general purpose) and </a:t>
            </a:r>
            <a:r>
              <a:rPr lang="en-GB" sz="1400" dirty="0">
                <a:solidFill>
                  <a:srgbClr val="000000"/>
                </a:solidFill>
              </a:rPr>
              <a:t>Red Hat </a:t>
            </a:r>
            <a:r>
              <a:rPr lang="en-GB" sz="1400" dirty="0" err="1">
                <a:solidFill>
                  <a:srgbClr val="000000"/>
                </a:solidFill>
              </a:rPr>
              <a:t>Ceph</a:t>
            </a:r>
            <a:r>
              <a:rPr lang="en-GB" sz="1400" dirty="0">
                <a:solidFill>
                  <a:srgbClr val="000000"/>
                </a:solidFill>
              </a:rPr>
              <a:t> </a:t>
            </a:r>
            <a:r>
              <a:rPr lang="en-GB" sz="1400" dirty="0" smtClean="0">
                <a:solidFill>
                  <a:srgbClr val="000000"/>
                </a:solidFill>
              </a:rPr>
              <a:t>Object (</a:t>
            </a:r>
            <a:r>
              <a:rPr lang="en-GB" sz="1400" dirty="0" err="1" smtClean="0">
                <a:solidFill>
                  <a:srgbClr val="000000"/>
                </a:solidFill>
              </a:rPr>
              <a:t>Cloud.NEXT</a:t>
            </a:r>
            <a:r>
              <a:rPr lang="en-GB" sz="1400" dirty="0" smtClean="0">
                <a:solidFill>
                  <a:srgbClr val="000000"/>
                </a:solidFill>
              </a:rPr>
              <a:t>)</a:t>
            </a:r>
            <a:endParaRPr lang="en-GB" sz="1400" dirty="0">
              <a:solidFill>
                <a:srgbClr val="000000"/>
              </a:solidFill>
            </a:endParaRPr>
          </a:p>
          <a:p>
            <a:pPr marL="285750" indent="-285750" fontAlgn="base">
              <a:spcBef>
                <a:spcPct val="0"/>
              </a:spcBef>
              <a:spcAft>
                <a:spcPct val="0"/>
              </a:spcAft>
              <a:buFont typeface="Calibri" panose="020F0502020204030204" pitchFamily="34" charset="0"/>
              <a:buChar char="-"/>
            </a:pPr>
            <a:r>
              <a:rPr lang="en-GB" sz="1400" dirty="0">
                <a:solidFill>
                  <a:srgbClr val="000000"/>
                </a:solidFill>
              </a:rPr>
              <a:t>Other options reviewed and ruled-out at this stage – continue to watch EMC </a:t>
            </a:r>
            <a:r>
              <a:rPr lang="en-GB" sz="1400" dirty="0" err="1">
                <a:solidFill>
                  <a:srgbClr val="000000"/>
                </a:solidFill>
              </a:rPr>
              <a:t>ViPR</a:t>
            </a:r>
            <a:r>
              <a:rPr lang="en-GB" sz="1400" dirty="0">
                <a:solidFill>
                  <a:srgbClr val="000000"/>
                </a:solidFill>
              </a:rPr>
              <a:t> Object</a:t>
            </a:r>
          </a:p>
        </p:txBody>
      </p:sp>
      <p:sp>
        <p:nvSpPr>
          <p:cNvPr id="16" name="Rounded Rectangle 15"/>
          <p:cNvSpPr/>
          <p:nvPr/>
        </p:nvSpPr>
        <p:spPr bwMode="auto">
          <a:xfrm>
            <a:off x="552008" y="5661247"/>
            <a:ext cx="8412480" cy="936105"/>
          </a:xfrm>
          <a:prstGeom prst="roundRect">
            <a:avLst/>
          </a:prstGeom>
          <a:solidFill>
            <a:schemeClr val="tx2">
              <a:lumMod val="40000"/>
              <a:lumOff val="60000"/>
            </a:schemeClr>
          </a:solidFill>
          <a:ln>
            <a:headEnd type="none" w="med" len="med"/>
            <a:tailEnd type="none" w="med" len="med"/>
          </a:ln>
          <a:extLst/>
        </p:spPr>
        <p:style>
          <a:lnRef idx="1">
            <a:schemeClr val="accent1"/>
          </a:lnRef>
          <a:fillRef idx="2">
            <a:schemeClr val="accent1"/>
          </a:fillRef>
          <a:effectRef idx="1">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sz="1600" b="1" u="sng" dirty="0" smtClean="0">
                <a:solidFill>
                  <a:srgbClr val="000000"/>
                </a:solidFill>
              </a:rPr>
              <a:t>COLD (write once, read almost never) – Archive</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Coldest data </a:t>
            </a:r>
            <a:r>
              <a:rPr lang="en-GB" sz="1400" dirty="0" smtClean="0">
                <a:solidFill>
                  <a:srgbClr val="000000"/>
                </a:solidFill>
              </a:rPr>
              <a:t>kept long-term for regulatory </a:t>
            </a:r>
            <a:r>
              <a:rPr lang="en-GB" sz="1400" dirty="0">
                <a:solidFill>
                  <a:srgbClr val="000000"/>
                </a:solidFill>
              </a:rPr>
              <a:t>or </a:t>
            </a:r>
            <a:r>
              <a:rPr lang="en-GB" sz="1400" dirty="0" smtClean="0">
                <a:solidFill>
                  <a:srgbClr val="000000"/>
                </a:solidFill>
              </a:rPr>
              <a:t>other </a:t>
            </a:r>
            <a:r>
              <a:rPr lang="en-GB" sz="1400" dirty="0">
                <a:solidFill>
                  <a:srgbClr val="000000"/>
                </a:solidFill>
              </a:rPr>
              <a:t>archive </a:t>
            </a:r>
            <a:r>
              <a:rPr lang="en-GB" sz="1400" dirty="0" smtClean="0">
                <a:solidFill>
                  <a:srgbClr val="000000"/>
                </a:solidFill>
              </a:rPr>
              <a:t>reasons but with low analytic value</a:t>
            </a:r>
            <a:endParaRPr lang="en-GB" sz="1400" dirty="0">
              <a:solidFill>
                <a:srgbClr val="000000"/>
              </a:solidFill>
            </a:endParaRPr>
          </a:p>
          <a:p>
            <a:pPr marL="285750" indent="-285750" fontAlgn="base">
              <a:spcBef>
                <a:spcPct val="0"/>
              </a:spcBef>
              <a:spcAft>
                <a:spcPct val="0"/>
              </a:spcAft>
              <a:buFont typeface="Calibri" panose="020F0502020204030204" pitchFamily="34" charset="0"/>
              <a:buChar char="-"/>
            </a:pPr>
            <a:r>
              <a:rPr lang="en-GB" sz="1400" dirty="0">
                <a:solidFill>
                  <a:srgbClr val="000000"/>
                </a:solidFill>
              </a:rPr>
              <a:t>Tiered solution with disk for data ingestion and tape or optical for long-term persistence</a:t>
            </a:r>
          </a:p>
          <a:p>
            <a:pPr marL="285750" indent="-285750" fontAlgn="base">
              <a:spcBef>
                <a:spcPct val="0"/>
              </a:spcBef>
              <a:spcAft>
                <a:spcPct val="0"/>
              </a:spcAft>
              <a:buFont typeface="Calibri" panose="020F0502020204030204" pitchFamily="34" charset="0"/>
              <a:buChar char="-"/>
            </a:pPr>
            <a:r>
              <a:rPr lang="en-GB" sz="1400" dirty="0">
                <a:solidFill>
                  <a:srgbClr val="000000"/>
                </a:solidFill>
              </a:rPr>
              <a:t>Target technology: IBM GPFS </a:t>
            </a:r>
            <a:r>
              <a:rPr lang="en-GB" sz="1400" dirty="0" smtClean="0">
                <a:solidFill>
                  <a:srgbClr val="000000"/>
                </a:solidFill>
              </a:rPr>
              <a:t>+ LTFS </a:t>
            </a:r>
            <a:r>
              <a:rPr lang="en-GB" sz="1400" dirty="0">
                <a:solidFill>
                  <a:srgbClr val="000000"/>
                </a:solidFill>
              </a:rPr>
              <a:t>(Linear Tape File System) with </a:t>
            </a:r>
            <a:r>
              <a:rPr lang="en-GB" sz="1400" dirty="0" smtClean="0">
                <a:solidFill>
                  <a:srgbClr val="000000"/>
                </a:solidFill>
              </a:rPr>
              <a:t>NFS interface (object planned)</a:t>
            </a:r>
            <a:endParaRPr lang="en-GB" sz="1400" dirty="0">
              <a:solidFill>
                <a:srgbClr val="000000"/>
              </a:solidFill>
            </a:endParaRPr>
          </a:p>
        </p:txBody>
      </p:sp>
      <p:sp>
        <p:nvSpPr>
          <p:cNvPr id="3" name="Up-Down Arrow 2"/>
          <p:cNvSpPr/>
          <p:nvPr/>
        </p:nvSpPr>
        <p:spPr bwMode="auto">
          <a:xfrm>
            <a:off x="101784" y="1340768"/>
            <a:ext cx="365760" cy="5256584"/>
          </a:xfrm>
          <a:prstGeom prst="upDownArrow">
            <a:avLst/>
          </a:prstGeom>
          <a:gradFill>
            <a:gsLst>
              <a:gs pos="0">
                <a:srgbClr val="FF0000"/>
              </a:gs>
              <a:gs pos="100000">
                <a:schemeClr val="accent1"/>
              </a:gs>
            </a:gsLst>
            <a:lin ang="5400000" scaled="0"/>
          </a:gradFill>
          <a:ln w="12700" cap="flat" cmpd="sng" algn="ctr">
            <a:solidFill>
              <a:schemeClr val="tx2"/>
            </a:solidFill>
            <a:prstDash val="solid"/>
            <a:round/>
            <a:headEnd type="none" w="med" len="med"/>
            <a:tailEnd type="none" w="med" len="med"/>
          </a:ln>
          <a:effectLst/>
          <a:extLst/>
        </p:spPr>
        <p:txBody>
          <a:bodyPr vert="vert270"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rgbClr val="000000"/>
                </a:solidFill>
                <a:effectLst/>
                <a:latin typeface="Arial" charset="0"/>
                <a:ea typeface="Geneva" charset="0"/>
              </a:rPr>
              <a:t>Data “Temperature”</a:t>
            </a:r>
          </a:p>
        </p:txBody>
      </p:sp>
    </p:spTree>
    <p:extLst>
      <p:ext uri="{BB962C8B-B14F-4D97-AF65-F5344CB8AC3E}">
        <p14:creationId xmlns:p14="http://schemas.microsoft.com/office/powerpoint/2010/main" val="781305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Storage Strategies In-Support of that Vision</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smtClean="0">
                <a:solidFill>
                  <a:srgbClr val="000000"/>
                </a:solidFill>
              </a:rPr>
              <a:pPr algn="r">
                <a:defRPr/>
              </a:pPr>
              <a:t>2</a:t>
            </a:fld>
            <a:endParaRPr lang="en-US" sz="900" dirty="0">
              <a:solidFill>
                <a:srgbClr val="000000"/>
              </a:solidFill>
            </a:endParaRPr>
          </a:p>
        </p:txBody>
      </p:sp>
      <p:grpSp>
        <p:nvGrpSpPr>
          <p:cNvPr id="23" name="Group 22"/>
          <p:cNvGrpSpPr/>
          <p:nvPr/>
        </p:nvGrpSpPr>
        <p:grpSpPr>
          <a:xfrm>
            <a:off x="179512" y="977940"/>
            <a:ext cx="8712968" cy="5619412"/>
            <a:chOff x="179512" y="932738"/>
            <a:chExt cx="8712968" cy="5619412"/>
          </a:xfrm>
        </p:grpSpPr>
        <p:sp>
          <p:nvSpPr>
            <p:cNvPr id="24" name="Rounded Rectangle 23"/>
            <p:cNvSpPr/>
            <p:nvPr/>
          </p:nvSpPr>
          <p:spPr bwMode="auto">
            <a:xfrm>
              <a:off x="179512" y="932739"/>
              <a:ext cx="1800200" cy="872955"/>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a:solidFill>
                    <a:prstClr val="white"/>
                  </a:solidFill>
                </a:rPr>
                <a:t>Faster</a:t>
              </a:r>
            </a:p>
            <a:p>
              <a:pPr algn="ctr" fontAlgn="base">
                <a:spcBef>
                  <a:spcPct val="0"/>
                </a:spcBef>
                <a:spcAft>
                  <a:spcPct val="0"/>
                </a:spcAft>
              </a:pPr>
              <a:r>
                <a:rPr lang="en-GB" dirty="0">
                  <a:solidFill>
                    <a:prstClr val="white"/>
                  </a:solidFill>
                </a:rPr>
                <a:t>Storage</a:t>
              </a:r>
            </a:p>
          </p:txBody>
        </p:sp>
        <p:sp>
          <p:nvSpPr>
            <p:cNvPr id="25" name="Rounded Rectangle 24"/>
            <p:cNvSpPr/>
            <p:nvPr/>
          </p:nvSpPr>
          <p:spPr bwMode="auto">
            <a:xfrm>
              <a:off x="179512" y="1868842"/>
              <a:ext cx="1800200" cy="883839"/>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a:solidFill>
                    <a:prstClr val="white"/>
                  </a:solidFill>
                </a:rPr>
                <a:t>Scale-Out </a:t>
              </a:r>
            </a:p>
            <a:p>
              <a:pPr algn="ctr" fontAlgn="base">
                <a:spcBef>
                  <a:spcPct val="0"/>
                </a:spcBef>
                <a:spcAft>
                  <a:spcPct val="0"/>
                </a:spcAft>
              </a:pPr>
              <a:r>
                <a:rPr lang="en-GB" dirty="0">
                  <a:solidFill>
                    <a:prstClr val="white"/>
                  </a:solidFill>
                </a:rPr>
                <a:t>Storage</a:t>
              </a:r>
            </a:p>
          </p:txBody>
        </p:sp>
        <p:sp>
          <p:nvSpPr>
            <p:cNvPr id="28" name="Rounded Rectangle 27"/>
            <p:cNvSpPr/>
            <p:nvPr/>
          </p:nvSpPr>
          <p:spPr bwMode="auto">
            <a:xfrm>
              <a:off x="179512" y="2822892"/>
              <a:ext cx="1800200" cy="872957"/>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a:solidFill>
                    <a:prstClr val="white"/>
                  </a:solidFill>
                </a:rPr>
                <a:t>Software-</a:t>
              </a:r>
            </a:p>
            <a:p>
              <a:pPr algn="ctr" fontAlgn="base">
                <a:spcBef>
                  <a:spcPct val="0"/>
                </a:spcBef>
                <a:spcAft>
                  <a:spcPct val="0"/>
                </a:spcAft>
              </a:pPr>
              <a:r>
                <a:rPr lang="en-GB" dirty="0">
                  <a:solidFill>
                    <a:prstClr val="white"/>
                  </a:solidFill>
                </a:rPr>
                <a:t>Defined Storage</a:t>
              </a:r>
            </a:p>
          </p:txBody>
        </p:sp>
        <p:sp>
          <p:nvSpPr>
            <p:cNvPr id="29" name="Rounded Rectangle 28"/>
            <p:cNvSpPr/>
            <p:nvPr/>
          </p:nvSpPr>
          <p:spPr bwMode="auto">
            <a:xfrm>
              <a:off x="179512" y="3756160"/>
              <a:ext cx="1800200" cy="896975"/>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smtClean="0">
                  <a:solidFill>
                    <a:prstClr val="white"/>
                  </a:solidFill>
                </a:rPr>
                <a:t>Cheaper</a:t>
              </a:r>
              <a:endParaRPr lang="en-GB" dirty="0">
                <a:solidFill>
                  <a:prstClr val="white"/>
                </a:solidFill>
              </a:endParaRPr>
            </a:p>
            <a:p>
              <a:pPr algn="ctr" fontAlgn="base">
                <a:spcBef>
                  <a:spcPct val="0"/>
                </a:spcBef>
                <a:spcAft>
                  <a:spcPct val="0"/>
                </a:spcAft>
              </a:pPr>
              <a:r>
                <a:rPr lang="en-GB" dirty="0">
                  <a:solidFill>
                    <a:prstClr val="white"/>
                  </a:solidFill>
                </a:rPr>
                <a:t>Storage</a:t>
              </a:r>
            </a:p>
          </p:txBody>
        </p:sp>
        <p:sp>
          <p:nvSpPr>
            <p:cNvPr id="30" name="Rounded Rectangle 29"/>
            <p:cNvSpPr/>
            <p:nvPr/>
          </p:nvSpPr>
          <p:spPr bwMode="auto">
            <a:xfrm>
              <a:off x="179512" y="4725144"/>
              <a:ext cx="1800200" cy="872955"/>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a:solidFill>
                    <a:prstClr val="white"/>
                  </a:solidFill>
                </a:rPr>
                <a:t>Storage </a:t>
              </a:r>
            </a:p>
            <a:p>
              <a:pPr algn="ctr" fontAlgn="base">
                <a:spcBef>
                  <a:spcPct val="0"/>
                </a:spcBef>
                <a:spcAft>
                  <a:spcPct val="0"/>
                </a:spcAft>
              </a:pPr>
              <a:r>
                <a:rPr lang="en-GB" dirty="0">
                  <a:solidFill>
                    <a:prstClr val="white"/>
                  </a:solidFill>
                </a:rPr>
                <a:t>Service Quality</a:t>
              </a:r>
            </a:p>
          </p:txBody>
        </p:sp>
        <p:sp>
          <p:nvSpPr>
            <p:cNvPr id="31" name="Rounded Rectangle 30"/>
            <p:cNvSpPr/>
            <p:nvPr/>
          </p:nvSpPr>
          <p:spPr bwMode="auto">
            <a:xfrm>
              <a:off x="179512" y="5679193"/>
              <a:ext cx="1800200" cy="872957"/>
            </a:xfrm>
            <a:prstGeom prst="roundRect">
              <a:avLst/>
            </a:prstGeom>
            <a:solidFill>
              <a:schemeClr val="accent1">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fontAlgn="base">
                <a:spcBef>
                  <a:spcPct val="0"/>
                </a:spcBef>
                <a:spcAft>
                  <a:spcPct val="0"/>
                </a:spcAft>
              </a:pPr>
              <a:r>
                <a:rPr lang="en-GB" dirty="0">
                  <a:solidFill>
                    <a:prstClr val="white"/>
                  </a:solidFill>
                </a:rPr>
                <a:t>Storage</a:t>
              </a:r>
            </a:p>
            <a:p>
              <a:pPr algn="ctr" fontAlgn="base">
                <a:spcBef>
                  <a:spcPct val="0"/>
                </a:spcBef>
                <a:spcAft>
                  <a:spcPct val="0"/>
                </a:spcAft>
              </a:pPr>
              <a:r>
                <a:rPr lang="en-GB" dirty="0">
                  <a:solidFill>
                    <a:prstClr val="white"/>
                  </a:solidFill>
                </a:rPr>
                <a:t>Solutions</a:t>
              </a:r>
            </a:p>
          </p:txBody>
        </p:sp>
        <p:sp>
          <p:nvSpPr>
            <p:cNvPr id="32" name="Rounded Rectangle 31"/>
            <p:cNvSpPr/>
            <p:nvPr/>
          </p:nvSpPr>
          <p:spPr bwMode="auto">
            <a:xfrm>
              <a:off x="2051720" y="932739"/>
              <a:ext cx="4464496" cy="872956"/>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GB" sz="900" dirty="0">
                  <a:solidFill>
                    <a:prstClr val="white"/>
                  </a:solidFill>
                </a:rPr>
                <a:t>Extend Citi's existing use of Flash/SSD as a tier within hybrid arrays to add offerings which are 100% flash suitable for a small subset of apps. The resulting very significant increase in IOPS capacity and reduction in latency is expected to enable new capabilities for suitable applications (e.g. ability to run batch multiple times a day) and enable significant off-setting cost-savings on reductions in required compute capacity and software licenses.</a:t>
              </a:r>
            </a:p>
          </p:txBody>
        </p:sp>
        <p:sp>
          <p:nvSpPr>
            <p:cNvPr id="33" name="Rounded Rectangle 32"/>
            <p:cNvSpPr/>
            <p:nvPr/>
          </p:nvSpPr>
          <p:spPr bwMode="auto">
            <a:xfrm>
              <a:off x="6588224" y="932738"/>
              <a:ext cx="2304256" cy="872957"/>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a:solidFill>
                    <a:prstClr val="white"/>
                  </a:solidFill>
                </a:rPr>
                <a:t>All-flash variants of </a:t>
              </a:r>
              <a:r>
                <a:rPr lang="en-GB" sz="900" dirty="0" smtClean="0">
                  <a:solidFill>
                    <a:prstClr val="white"/>
                  </a:solidFill>
                </a:rPr>
                <a:t>HDS and EMC conventional </a:t>
              </a:r>
              <a:r>
                <a:rPr lang="en-GB" sz="900" dirty="0">
                  <a:solidFill>
                    <a:prstClr val="white"/>
                  </a:solidFill>
                </a:rPr>
                <a:t>SAN arrays</a:t>
              </a:r>
            </a:p>
            <a:p>
              <a:pPr marL="108000" indent="-108000" fontAlgn="base">
                <a:spcBef>
                  <a:spcPct val="0"/>
                </a:spcBef>
                <a:spcAft>
                  <a:spcPct val="0"/>
                </a:spcAft>
                <a:buFont typeface="Arial" pitchFamily="34" charset="0"/>
                <a:buChar char="•"/>
              </a:pPr>
              <a:r>
                <a:rPr lang="en-GB" sz="900" dirty="0">
                  <a:solidFill>
                    <a:prstClr val="white"/>
                  </a:solidFill>
                </a:rPr>
                <a:t>EMC </a:t>
              </a:r>
              <a:r>
                <a:rPr lang="en-GB" sz="900" dirty="0" err="1">
                  <a:solidFill>
                    <a:prstClr val="white"/>
                  </a:solidFill>
                </a:rPr>
                <a:t>XtremIO</a:t>
              </a:r>
              <a:r>
                <a:rPr lang="en-GB" sz="900" dirty="0">
                  <a:solidFill>
                    <a:prstClr val="white"/>
                  </a:solidFill>
                </a:rPr>
                <a:t> scale-out all-flash array with in-line de-duplication</a:t>
              </a:r>
            </a:p>
            <a:p>
              <a:pPr marL="108000" indent="-108000" fontAlgn="base">
                <a:spcBef>
                  <a:spcPct val="0"/>
                </a:spcBef>
                <a:spcAft>
                  <a:spcPct val="0"/>
                </a:spcAft>
                <a:buFont typeface="Arial" pitchFamily="34" charset="0"/>
                <a:buChar char="•"/>
              </a:pPr>
              <a:r>
                <a:rPr lang="en-GB" sz="900" dirty="0" smtClean="0">
                  <a:solidFill>
                    <a:prstClr val="white"/>
                  </a:solidFill>
                </a:rPr>
                <a:t>Scale-out commodity-hardware all-flash storage offerings</a:t>
              </a:r>
              <a:endParaRPr lang="en-GB" sz="900" dirty="0">
                <a:solidFill>
                  <a:prstClr val="white"/>
                </a:solidFill>
              </a:endParaRPr>
            </a:p>
          </p:txBody>
        </p:sp>
        <p:sp>
          <p:nvSpPr>
            <p:cNvPr id="34" name="Rounded Rectangle 33"/>
            <p:cNvSpPr/>
            <p:nvPr/>
          </p:nvSpPr>
          <p:spPr bwMode="auto">
            <a:xfrm>
              <a:off x="2051720" y="1868843"/>
              <a:ext cx="4464496" cy="883838"/>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dirty="0">
                  <a:solidFill>
                    <a:prstClr val="white"/>
                  </a:solidFill>
                </a:rPr>
                <a:t>Deliver scale-out </a:t>
              </a:r>
              <a:r>
                <a:rPr lang="en-GB" sz="900" dirty="0" smtClean="0">
                  <a:solidFill>
                    <a:prstClr val="white"/>
                  </a:solidFill>
                </a:rPr>
                <a:t>storage solutions </a:t>
              </a:r>
              <a:r>
                <a:rPr lang="en-GB" sz="900" dirty="0">
                  <a:solidFill>
                    <a:prstClr val="white"/>
                  </a:solidFill>
                </a:rPr>
                <a:t>which deliver clustering and/or federation across many conventional arrays with a single namespace to enable greater utilization of available assets and significant operational simplification of day-to-day capacity management, expansion and tech-refresh operations.</a:t>
              </a:r>
            </a:p>
          </p:txBody>
        </p:sp>
        <p:sp>
          <p:nvSpPr>
            <p:cNvPr id="35" name="Rounded Rectangle 34"/>
            <p:cNvSpPr/>
            <p:nvPr/>
          </p:nvSpPr>
          <p:spPr bwMode="auto">
            <a:xfrm>
              <a:off x="6588224" y="1868843"/>
              <a:ext cx="2304256" cy="883838"/>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smtClean="0">
                  <a:solidFill>
                    <a:prstClr val="white"/>
                  </a:solidFill>
                </a:rPr>
                <a:t>Scale-out, commodity hardware based block, file and object storage platforms for full range of Citi workloads to progressively replace legacy array architectures</a:t>
              </a:r>
              <a:endParaRPr lang="en-GB" sz="900" dirty="0">
                <a:solidFill>
                  <a:prstClr val="white"/>
                </a:solidFill>
              </a:endParaRPr>
            </a:p>
          </p:txBody>
        </p:sp>
        <p:sp>
          <p:nvSpPr>
            <p:cNvPr id="36" name="Rounded Rectangle 35"/>
            <p:cNvSpPr/>
            <p:nvPr/>
          </p:nvSpPr>
          <p:spPr bwMode="auto">
            <a:xfrm>
              <a:off x="2051720" y="2822893"/>
              <a:ext cx="4464496" cy="872956"/>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dirty="0">
                  <a:solidFill>
                    <a:prstClr val="white"/>
                  </a:solidFill>
                </a:rPr>
                <a:t>Abstract storage into larger, more fungible pools and implement API-driven automation to enable straight-through provisioning of SAN and NAS storage and fully automated modification to existing allocations and movement within a storage pool or between tiers when required. Will include delivery of Object storage services suitable for large-scale image repositories and application data.</a:t>
              </a:r>
            </a:p>
          </p:txBody>
        </p:sp>
        <p:sp>
          <p:nvSpPr>
            <p:cNvPr id="37" name="Rounded Rectangle 36"/>
            <p:cNvSpPr/>
            <p:nvPr/>
          </p:nvSpPr>
          <p:spPr bwMode="auto">
            <a:xfrm>
              <a:off x="6588224" y="2822892"/>
              <a:ext cx="2304256" cy="872957"/>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a:solidFill>
                    <a:prstClr val="white"/>
                  </a:solidFill>
                </a:rPr>
                <a:t>Leverage VMware capabilities for Storage DRS, </a:t>
              </a:r>
              <a:r>
                <a:rPr lang="en-GB" sz="900" dirty="0" err="1">
                  <a:solidFill>
                    <a:prstClr val="white"/>
                  </a:solidFill>
                </a:rPr>
                <a:t>vMotion</a:t>
              </a:r>
              <a:r>
                <a:rPr lang="en-GB" sz="900" dirty="0">
                  <a:solidFill>
                    <a:prstClr val="white"/>
                  </a:solidFill>
                </a:rPr>
                <a:t>, </a:t>
              </a:r>
              <a:r>
                <a:rPr lang="en-GB" sz="900" dirty="0" err="1">
                  <a:solidFill>
                    <a:prstClr val="white"/>
                  </a:solidFill>
                </a:rPr>
                <a:t>vCAC</a:t>
              </a:r>
              <a:r>
                <a:rPr lang="en-GB" sz="900" dirty="0">
                  <a:solidFill>
                    <a:prstClr val="white"/>
                  </a:solidFill>
                </a:rPr>
                <a:t> blueprints</a:t>
              </a:r>
            </a:p>
            <a:p>
              <a:pPr marL="108000" indent="-108000" fontAlgn="base">
                <a:spcBef>
                  <a:spcPct val="0"/>
                </a:spcBef>
                <a:spcAft>
                  <a:spcPct val="0"/>
                </a:spcAft>
                <a:buFont typeface="Arial" pitchFamily="34" charset="0"/>
                <a:buChar char="•"/>
              </a:pPr>
              <a:r>
                <a:rPr lang="en-GB" sz="900" dirty="0">
                  <a:solidFill>
                    <a:prstClr val="white"/>
                  </a:solidFill>
                </a:rPr>
                <a:t>Introduce EMC </a:t>
              </a:r>
              <a:r>
                <a:rPr lang="en-GB" sz="900" dirty="0" err="1">
                  <a:solidFill>
                    <a:prstClr val="white"/>
                  </a:solidFill>
                </a:rPr>
                <a:t>ViPR</a:t>
              </a:r>
              <a:r>
                <a:rPr lang="en-GB" sz="900" dirty="0">
                  <a:solidFill>
                    <a:prstClr val="white"/>
                  </a:solidFill>
                </a:rPr>
                <a:t> “storage hypervisor” for provisioning automation.</a:t>
              </a:r>
            </a:p>
            <a:p>
              <a:pPr marL="108000" indent="-108000" fontAlgn="base">
                <a:spcBef>
                  <a:spcPct val="0"/>
                </a:spcBef>
                <a:spcAft>
                  <a:spcPct val="0"/>
                </a:spcAft>
                <a:buFont typeface="Arial" pitchFamily="34" charset="0"/>
                <a:buChar char="•"/>
              </a:pPr>
              <a:r>
                <a:rPr lang="en-GB" sz="900" dirty="0">
                  <a:solidFill>
                    <a:prstClr val="white"/>
                  </a:solidFill>
                </a:rPr>
                <a:t>Leverage next-gen commodity-hardware based storage services.</a:t>
              </a:r>
            </a:p>
          </p:txBody>
        </p:sp>
        <p:sp>
          <p:nvSpPr>
            <p:cNvPr id="38" name="Rounded Rectangle 37"/>
            <p:cNvSpPr/>
            <p:nvPr/>
          </p:nvSpPr>
          <p:spPr bwMode="auto">
            <a:xfrm>
              <a:off x="2051720" y="3756161"/>
              <a:ext cx="4464496" cy="896975"/>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dirty="0">
                  <a:solidFill>
                    <a:prstClr val="white"/>
                  </a:solidFill>
                </a:rPr>
                <a:t>Implement a range of further enhancements to storage services aimed at reducing cost and increasing efficiency including introduction of cheaper tiers of storage including a "bronze" SAN tier and true very low-cost tier, archival of suitable data to the cheapest tier, application of compression/de-dup where not already used and leveraging the cheapest appropriate storage access method and transport.</a:t>
              </a:r>
            </a:p>
          </p:txBody>
        </p:sp>
        <p:sp>
          <p:nvSpPr>
            <p:cNvPr id="39" name="Rounded Rectangle 38"/>
            <p:cNvSpPr/>
            <p:nvPr/>
          </p:nvSpPr>
          <p:spPr bwMode="auto">
            <a:xfrm>
              <a:off x="6588224" y="3756160"/>
              <a:ext cx="2304256" cy="896975"/>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smtClean="0">
                  <a:solidFill>
                    <a:prstClr val="white"/>
                  </a:solidFill>
                </a:rPr>
                <a:t>Cheap, deep and wide archival storage </a:t>
              </a:r>
            </a:p>
            <a:p>
              <a:pPr marL="108000" indent="-108000" fontAlgn="base">
                <a:spcBef>
                  <a:spcPct val="0"/>
                </a:spcBef>
                <a:spcAft>
                  <a:spcPct val="0"/>
                </a:spcAft>
                <a:buFont typeface="Arial" pitchFamily="34" charset="0"/>
                <a:buChar char="•"/>
              </a:pPr>
              <a:r>
                <a:rPr lang="en-GB" sz="900" dirty="0" smtClean="0">
                  <a:solidFill>
                    <a:prstClr val="white"/>
                  </a:solidFill>
                </a:rPr>
                <a:t>Bronze </a:t>
              </a:r>
              <a:r>
                <a:rPr lang="en-GB" sz="900" dirty="0">
                  <a:solidFill>
                    <a:prstClr val="white"/>
                  </a:solidFill>
                </a:rPr>
                <a:t>tier of SAN for </a:t>
              </a:r>
              <a:r>
                <a:rPr lang="en-GB" sz="900" dirty="0" err="1">
                  <a:solidFill>
                    <a:prstClr val="white"/>
                  </a:solidFill>
                </a:rPr>
                <a:t>Dev</a:t>
              </a:r>
              <a:r>
                <a:rPr lang="en-GB" sz="900" dirty="0">
                  <a:solidFill>
                    <a:prstClr val="white"/>
                  </a:solidFill>
                </a:rPr>
                <a:t>/UAT</a:t>
              </a:r>
            </a:p>
            <a:p>
              <a:pPr marL="108000" indent="-108000" fontAlgn="base">
                <a:spcBef>
                  <a:spcPct val="0"/>
                </a:spcBef>
                <a:spcAft>
                  <a:spcPct val="0"/>
                </a:spcAft>
                <a:buFont typeface="Arial" pitchFamily="34" charset="0"/>
                <a:buChar char="•"/>
              </a:pPr>
              <a:r>
                <a:rPr lang="en-GB" sz="900" dirty="0">
                  <a:solidFill>
                    <a:prstClr val="white"/>
                  </a:solidFill>
                </a:rPr>
                <a:t>Wider adoption of NAS for app data</a:t>
              </a:r>
            </a:p>
            <a:p>
              <a:pPr marL="108000" indent="-108000" fontAlgn="base">
                <a:spcBef>
                  <a:spcPct val="0"/>
                </a:spcBef>
                <a:spcAft>
                  <a:spcPct val="0"/>
                </a:spcAft>
                <a:buFont typeface="Arial" pitchFamily="34" charset="0"/>
                <a:buChar char="•"/>
              </a:pPr>
              <a:r>
                <a:rPr lang="en-GB" sz="900" dirty="0" err="1">
                  <a:solidFill>
                    <a:prstClr val="white"/>
                  </a:solidFill>
                </a:rPr>
                <a:t>NetApp</a:t>
              </a:r>
              <a:r>
                <a:rPr lang="en-GB" sz="900" dirty="0">
                  <a:solidFill>
                    <a:prstClr val="white"/>
                  </a:solidFill>
                </a:rPr>
                <a:t> Compression and </a:t>
              </a:r>
              <a:r>
                <a:rPr lang="en-GB" sz="900" dirty="0" err="1">
                  <a:solidFill>
                    <a:prstClr val="white"/>
                  </a:solidFill>
                </a:rPr>
                <a:t>FlashPools</a:t>
              </a:r>
              <a:r>
                <a:rPr lang="en-GB" sz="900" dirty="0">
                  <a:solidFill>
                    <a:prstClr val="white"/>
                  </a:solidFill>
                </a:rPr>
                <a:t>, </a:t>
              </a:r>
            </a:p>
            <a:p>
              <a:pPr marL="108000" indent="-108000" fontAlgn="base">
                <a:spcBef>
                  <a:spcPct val="0"/>
                </a:spcBef>
                <a:spcAft>
                  <a:spcPct val="0"/>
                </a:spcAft>
                <a:buFont typeface="Arial" pitchFamily="34" charset="0"/>
                <a:buChar char="•"/>
              </a:pPr>
              <a:r>
                <a:rPr lang="en-GB" sz="900" dirty="0">
                  <a:solidFill>
                    <a:prstClr val="white"/>
                  </a:solidFill>
                </a:rPr>
                <a:t>True thin-provisioning on VNX</a:t>
              </a:r>
            </a:p>
            <a:p>
              <a:pPr marL="108000" indent="-108000" fontAlgn="base">
                <a:spcBef>
                  <a:spcPct val="0"/>
                </a:spcBef>
                <a:spcAft>
                  <a:spcPct val="0"/>
                </a:spcAft>
                <a:buFont typeface="Arial" pitchFamily="34" charset="0"/>
                <a:buChar char="•"/>
              </a:pPr>
              <a:r>
                <a:rPr lang="en-GB" sz="900" dirty="0" err="1">
                  <a:solidFill>
                    <a:prstClr val="white"/>
                  </a:solidFill>
                </a:rPr>
                <a:t>Netbackup</a:t>
              </a:r>
              <a:r>
                <a:rPr lang="en-GB" sz="900" dirty="0">
                  <a:solidFill>
                    <a:prstClr val="white"/>
                  </a:solidFill>
                </a:rPr>
                <a:t> Appliances for ROBO + DC</a:t>
              </a:r>
            </a:p>
          </p:txBody>
        </p:sp>
        <p:sp>
          <p:nvSpPr>
            <p:cNvPr id="40" name="Rounded Rectangle 39"/>
            <p:cNvSpPr/>
            <p:nvPr/>
          </p:nvSpPr>
          <p:spPr bwMode="auto">
            <a:xfrm>
              <a:off x="2051720" y="4725144"/>
              <a:ext cx="4464496" cy="872956"/>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dirty="0">
                  <a:solidFill>
                    <a:prstClr val="white"/>
                  </a:solidFill>
                </a:rPr>
                <a:t>Deliver increased visibility and optimized proactive alerting for SAN and NAS issues and identification of capacity and utilization trends requiring action. Deliver scalable and sustainable storage operations dashboards and replace existing legacy chargeback and billing platform with fit-for-purpose alternative with improved scale, simplicity and customization. </a:t>
              </a:r>
            </a:p>
          </p:txBody>
        </p:sp>
        <p:sp>
          <p:nvSpPr>
            <p:cNvPr id="41" name="Rounded Rectangle 40"/>
            <p:cNvSpPr/>
            <p:nvPr/>
          </p:nvSpPr>
          <p:spPr bwMode="auto">
            <a:xfrm>
              <a:off x="6588224" y="4725144"/>
              <a:ext cx="2304256" cy="872955"/>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a:solidFill>
                    <a:prstClr val="white"/>
                  </a:solidFill>
                </a:rPr>
                <a:t>Replace ECC with agentless </a:t>
              </a:r>
              <a:r>
                <a:rPr lang="en-GB" sz="900" dirty="0" smtClean="0">
                  <a:solidFill>
                    <a:prstClr val="white"/>
                  </a:solidFill>
                </a:rPr>
                <a:t>SRM </a:t>
              </a:r>
              <a:r>
                <a:rPr lang="en-GB" sz="900" dirty="0" err="1" smtClean="0">
                  <a:solidFill>
                    <a:prstClr val="white"/>
                  </a:solidFill>
                </a:rPr>
                <a:t>Suitefor</a:t>
              </a:r>
              <a:r>
                <a:rPr lang="en-GB" sz="900" dirty="0" smtClean="0">
                  <a:solidFill>
                    <a:prstClr val="white"/>
                  </a:solidFill>
                </a:rPr>
                <a:t> </a:t>
              </a:r>
              <a:r>
                <a:rPr lang="en-GB" sz="900" dirty="0">
                  <a:solidFill>
                    <a:prstClr val="white"/>
                  </a:solidFill>
                </a:rPr>
                <a:t>chargeback/billing </a:t>
              </a:r>
            </a:p>
            <a:p>
              <a:pPr marL="108000" indent="-108000" fontAlgn="base">
                <a:spcBef>
                  <a:spcPct val="0"/>
                </a:spcBef>
                <a:spcAft>
                  <a:spcPct val="0"/>
                </a:spcAft>
                <a:buFont typeface="Arial" pitchFamily="34" charset="0"/>
                <a:buChar char="•"/>
              </a:pPr>
              <a:r>
                <a:rPr lang="en-GB" sz="900" dirty="0">
                  <a:solidFill>
                    <a:prstClr val="white"/>
                  </a:solidFill>
                </a:rPr>
                <a:t>Leverage </a:t>
              </a:r>
              <a:r>
                <a:rPr lang="en-GB" sz="900" dirty="0" smtClean="0">
                  <a:solidFill>
                    <a:prstClr val="white"/>
                  </a:solidFill>
                </a:rPr>
                <a:t>SRM Suite </a:t>
              </a:r>
              <a:r>
                <a:rPr lang="en-GB" sz="900" dirty="0">
                  <a:solidFill>
                    <a:prstClr val="white"/>
                  </a:solidFill>
                </a:rPr>
                <a:t>to deliver storage dashboards and capacity management</a:t>
              </a:r>
            </a:p>
            <a:p>
              <a:pPr marL="108000" indent="-108000" fontAlgn="base">
                <a:spcBef>
                  <a:spcPct val="0"/>
                </a:spcBef>
                <a:spcAft>
                  <a:spcPct val="0"/>
                </a:spcAft>
                <a:buFont typeface="Arial" pitchFamily="34" charset="0"/>
                <a:buChar char="•"/>
              </a:pPr>
              <a:r>
                <a:rPr lang="en-GB" sz="900" dirty="0">
                  <a:solidFill>
                    <a:prstClr val="white"/>
                  </a:solidFill>
                </a:rPr>
                <a:t>Optimize Tivoli alerting to reduce noise and increase value of alerts</a:t>
              </a:r>
            </a:p>
          </p:txBody>
        </p:sp>
        <p:sp>
          <p:nvSpPr>
            <p:cNvPr id="42" name="Rounded Rectangle 41"/>
            <p:cNvSpPr/>
            <p:nvPr/>
          </p:nvSpPr>
          <p:spPr bwMode="auto">
            <a:xfrm>
              <a:off x="2051720" y="5679194"/>
              <a:ext cx="4464496" cy="872956"/>
            </a:xfrm>
            <a:prstGeom prst="roundRect">
              <a:avLst/>
            </a:prstGeom>
            <a:solidFill>
              <a:schemeClr val="accent2">
                <a:lumMod val="75000"/>
              </a:schemeClr>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900" dirty="0">
                  <a:solidFill>
                    <a:prstClr val="white"/>
                  </a:solidFill>
                </a:rPr>
                <a:t>Deliver optimized and fully-integrated storage solutions for key high-scale workloads as a layer within the fully integrated Engineered Systems approach including VDI, CAP, Cloud, Grid, </a:t>
              </a:r>
              <a:r>
                <a:rPr lang="en-GB" sz="900" dirty="0" err="1">
                  <a:solidFill>
                    <a:prstClr val="white"/>
                  </a:solidFill>
                </a:rPr>
                <a:t>Sharepoint</a:t>
              </a:r>
              <a:r>
                <a:rPr lang="en-GB" sz="900" dirty="0">
                  <a:solidFill>
                    <a:prstClr val="white"/>
                  </a:solidFill>
                </a:rPr>
                <a:t>, Exchange  and Voice Recording.</a:t>
              </a:r>
            </a:p>
          </p:txBody>
        </p:sp>
        <p:sp>
          <p:nvSpPr>
            <p:cNvPr id="43" name="Rounded Rectangle 42"/>
            <p:cNvSpPr/>
            <p:nvPr/>
          </p:nvSpPr>
          <p:spPr bwMode="auto">
            <a:xfrm>
              <a:off x="6588224" y="5679194"/>
              <a:ext cx="2304256" cy="872955"/>
            </a:xfrm>
            <a:prstGeom prst="roundRect">
              <a:avLst/>
            </a:prstGeom>
            <a:solidFill>
              <a:srgbClr val="00B050"/>
            </a:solidFill>
            <a:ln>
              <a:headEnd type="none" w="med" len="med"/>
              <a:tailEnd type="none" w="med" len="med"/>
            </a:ln>
            <a:extLst/>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108000" indent="-108000" fontAlgn="base">
                <a:spcBef>
                  <a:spcPct val="0"/>
                </a:spcBef>
                <a:spcAft>
                  <a:spcPct val="0"/>
                </a:spcAft>
                <a:buFont typeface="Arial" pitchFamily="34" charset="0"/>
                <a:buChar char="•"/>
              </a:pPr>
              <a:r>
                <a:rPr lang="en-GB" sz="900" dirty="0">
                  <a:solidFill>
                    <a:prstClr val="white"/>
                  </a:solidFill>
                </a:rPr>
                <a:t>Selection of most appropriate storage solution for given workload from DAS, NAS, SAN and other emerging options</a:t>
              </a:r>
            </a:p>
            <a:p>
              <a:pPr marL="108000" indent="-108000" fontAlgn="base">
                <a:spcBef>
                  <a:spcPct val="0"/>
                </a:spcBef>
                <a:spcAft>
                  <a:spcPct val="0"/>
                </a:spcAft>
                <a:buFont typeface="Arial" pitchFamily="34" charset="0"/>
                <a:buChar char="•"/>
              </a:pPr>
              <a:r>
                <a:rPr lang="en-GB" sz="900" dirty="0">
                  <a:solidFill>
                    <a:prstClr val="white"/>
                  </a:solidFill>
                </a:rPr>
                <a:t>Fully-integrated design sized and scaled for the workload and globally deployable</a:t>
              </a:r>
            </a:p>
          </p:txBody>
        </p:sp>
      </p:grpSp>
    </p:spTree>
    <p:extLst>
      <p:ext uri="{BB962C8B-B14F-4D97-AF65-F5344CB8AC3E}">
        <p14:creationId xmlns:p14="http://schemas.microsoft.com/office/powerpoint/2010/main" val="2747552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Focus Technologies and Future Challengers</a:t>
            </a:r>
            <a:endParaRPr lang="en-GB" dirty="0"/>
          </a:p>
        </p:txBody>
      </p:sp>
      <p:sp>
        <p:nvSpPr>
          <p:cNvPr id="25" name="TextBox 3"/>
          <p:cNvSpPr txBox="1">
            <a:spLocks noChangeArrowheads="1"/>
          </p:cNvSpPr>
          <p:nvPr/>
        </p:nvSpPr>
        <p:spPr bwMode="auto">
          <a:xfrm>
            <a:off x="244475" y="1021373"/>
            <a:ext cx="8720013" cy="332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eaLnBrk="0" hangingPunct="0">
              <a:defRPr sz="1200">
                <a:solidFill>
                  <a:schemeClr val="tx1"/>
                </a:solidFill>
                <a:latin typeface="Arial" charset="0"/>
                <a:cs typeface="Arial" charset="0"/>
              </a:defRPr>
            </a:lvl1pPr>
            <a:lvl2pPr marL="628650" indent="-1714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marL="0" indent="0" eaLnBrk="1" hangingPunct="1">
              <a:spcBef>
                <a:spcPts val="600"/>
              </a:spcBef>
              <a:buClr>
                <a:srgbClr val="C00000"/>
              </a:buClr>
              <a:defRPr/>
            </a:pPr>
            <a:r>
              <a:rPr lang="en-US" sz="2000" b="1" dirty="0" smtClean="0">
                <a:solidFill>
                  <a:prstClr val="black"/>
                </a:solidFill>
              </a:rPr>
              <a:t>Object Storage </a:t>
            </a:r>
            <a:r>
              <a:rPr lang="en-US" sz="2000" dirty="0" smtClean="0">
                <a:solidFill>
                  <a:prstClr val="black"/>
                </a:solidFill>
              </a:rPr>
              <a:t>(Write Once, Read Often)</a:t>
            </a:r>
          </a:p>
          <a:p>
            <a:pPr marL="817200" lvl="3" indent="-360000" eaLnBrk="1" hangingPunct="1">
              <a:spcBef>
                <a:spcPts val="1200"/>
              </a:spcBef>
              <a:buClr>
                <a:srgbClr val="C00000"/>
              </a:buClr>
              <a:buFont typeface="Calibri" panose="020F0502020204030204" pitchFamily="34" charset="0"/>
              <a:buChar char="-"/>
              <a:defRPr/>
            </a:pPr>
            <a:r>
              <a:rPr lang="en-US" sz="2000" dirty="0">
                <a:solidFill>
                  <a:prstClr val="black"/>
                </a:solidFill>
              </a:rPr>
              <a:t>Target application data with analytic value </a:t>
            </a:r>
            <a:r>
              <a:rPr lang="en-US" sz="2000" dirty="0" smtClean="0">
                <a:solidFill>
                  <a:prstClr val="black"/>
                </a:solidFill>
              </a:rPr>
              <a:t>and </a:t>
            </a:r>
            <a:r>
              <a:rPr lang="en-US" sz="2000" dirty="0">
                <a:solidFill>
                  <a:prstClr val="black"/>
                </a:solidFill>
              </a:rPr>
              <a:t>user data</a:t>
            </a:r>
          </a:p>
          <a:p>
            <a:pPr marL="817200" lvl="3" indent="-360000" eaLnBrk="1" hangingPunct="1">
              <a:spcBef>
                <a:spcPts val="1200"/>
              </a:spcBef>
              <a:buClr>
                <a:srgbClr val="C00000"/>
              </a:buClr>
              <a:buFont typeface="Calibri" panose="020F0502020204030204" pitchFamily="34" charset="0"/>
              <a:buChar char="-"/>
              <a:defRPr/>
            </a:pPr>
            <a:r>
              <a:rPr lang="en-US" sz="2000" dirty="0">
                <a:solidFill>
                  <a:prstClr val="black"/>
                </a:solidFill>
              </a:rPr>
              <a:t>Leading candidate based on our assessment to-date is </a:t>
            </a:r>
            <a:r>
              <a:rPr lang="en-US" sz="2000" dirty="0" err="1">
                <a:solidFill>
                  <a:prstClr val="black"/>
                </a:solidFill>
              </a:rPr>
              <a:t>Cleversafe</a:t>
            </a:r>
            <a:endParaRPr lang="en-US" sz="2000" dirty="0">
              <a:solidFill>
                <a:prstClr val="black"/>
              </a:solidFill>
            </a:endParaRPr>
          </a:p>
          <a:p>
            <a:pPr marL="817200" lvl="3" indent="-360000" eaLnBrk="1" hangingPunct="1">
              <a:spcBef>
                <a:spcPts val="1200"/>
              </a:spcBef>
              <a:buClr>
                <a:srgbClr val="C00000"/>
              </a:buClr>
              <a:buFont typeface="Calibri" panose="020F0502020204030204" pitchFamily="34" charset="0"/>
              <a:buChar char="-"/>
              <a:defRPr/>
            </a:pPr>
            <a:r>
              <a:rPr lang="en-US" sz="2000" dirty="0">
                <a:solidFill>
                  <a:prstClr val="black"/>
                </a:solidFill>
              </a:rPr>
              <a:t>Data Lake will be comprised of an object store with analytics access via either S3 or direct </a:t>
            </a:r>
            <a:r>
              <a:rPr lang="en-US" sz="2000" dirty="0" smtClean="0">
                <a:solidFill>
                  <a:prstClr val="black"/>
                </a:solidFill>
              </a:rPr>
              <a:t>HDFS (subject to requirements)</a:t>
            </a:r>
            <a:endParaRPr lang="en-US" sz="2000" dirty="0">
              <a:solidFill>
                <a:prstClr val="black"/>
              </a:solidFill>
            </a:endParaRPr>
          </a:p>
          <a:p>
            <a:pPr marL="817200" lvl="3" indent="-360000" eaLnBrk="1" hangingPunct="1">
              <a:spcBef>
                <a:spcPts val="1200"/>
              </a:spcBef>
              <a:buClr>
                <a:srgbClr val="C00000"/>
              </a:buClr>
              <a:buFont typeface="Calibri" panose="020F0502020204030204" pitchFamily="34" charset="0"/>
              <a:buChar char="-"/>
              <a:defRPr/>
            </a:pPr>
            <a:r>
              <a:rPr lang="en-US" sz="2000" dirty="0" err="1">
                <a:solidFill>
                  <a:prstClr val="black"/>
                </a:solidFill>
              </a:rPr>
              <a:t>Ceph</a:t>
            </a:r>
            <a:r>
              <a:rPr lang="en-US" sz="2000" dirty="0">
                <a:solidFill>
                  <a:prstClr val="black"/>
                </a:solidFill>
              </a:rPr>
              <a:t> Object being piloted in </a:t>
            </a:r>
            <a:r>
              <a:rPr lang="en-US" sz="2000" dirty="0" err="1">
                <a:solidFill>
                  <a:prstClr val="black"/>
                </a:solidFill>
              </a:rPr>
              <a:t>Cloud.NEXT</a:t>
            </a:r>
            <a:r>
              <a:rPr lang="en-US" sz="2000" dirty="0">
                <a:solidFill>
                  <a:prstClr val="black"/>
                </a:solidFill>
              </a:rPr>
              <a:t> as secondary storage</a:t>
            </a:r>
          </a:p>
          <a:p>
            <a:pPr marL="817200" lvl="3" indent="-360000" eaLnBrk="1" hangingPunct="1">
              <a:spcBef>
                <a:spcPts val="1200"/>
              </a:spcBef>
              <a:buClr>
                <a:srgbClr val="C00000"/>
              </a:buClr>
              <a:buFont typeface="Calibri" panose="020F0502020204030204" pitchFamily="34" charset="0"/>
              <a:buChar char="-"/>
              <a:defRPr/>
            </a:pPr>
            <a:r>
              <a:rPr lang="en-US" sz="2000" dirty="0">
                <a:solidFill>
                  <a:prstClr val="black"/>
                </a:solidFill>
              </a:rPr>
              <a:t>Continue to monitor other developing object storage platforms (e.g. EMC </a:t>
            </a:r>
            <a:r>
              <a:rPr lang="en-US" sz="2000" dirty="0" err="1" smtClean="0">
                <a:solidFill>
                  <a:prstClr val="black"/>
                </a:solidFill>
              </a:rPr>
              <a:t>ViPR</a:t>
            </a:r>
            <a:r>
              <a:rPr lang="en-US" sz="2000" dirty="0" smtClean="0">
                <a:solidFill>
                  <a:prstClr val="black"/>
                </a:solidFill>
              </a:rPr>
              <a:t> Object)</a:t>
            </a:r>
            <a:endParaRPr lang="en-US" sz="2000" dirty="0">
              <a:solidFill>
                <a:prstClr val="black"/>
              </a:solidFill>
            </a:endParaRPr>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3</a:t>
            </a:fld>
            <a:endParaRPr lang="en-US" sz="900" dirty="0">
              <a:solidFill>
                <a:srgbClr val="000000"/>
              </a:solidFill>
            </a:endParaRPr>
          </a:p>
        </p:txBody>
      </p:sp>
    </p:spTree>
    <p:extLst>
      <p:ext uri="{BB962C8B-B14F-4D97-AF65-F5344CB8AC3E}">
        <p14:creationId xmlns:p14="http://schemas.microsoft.com/office/powerpoint/2010/main" val="330807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Focus Technologies and Future Challengers</a:t>
            </a:r>
            <a:endParaRPr lang="en-GB" dirty="0"/>
          </a:p>
        </p:txBody>
      </p:sp>
      <p:sp>
        <p:nvSpPr>
          <p:cNvPr id="25" name="TextBox 3"/>
          <p:cNvSpPr txBox="1">
            <a:spLocks noChangeArrowheads="1"/>
          </p:cNvSpPr>
          <p:nvPr/>
        </p:nvSpPr>
        <p:spPr bwMode="auto">
          <a:xfrm>
            <a:off x="244475" y="969977"/>
            <a:ext cx="8720013" cy="555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71450" indent="-171450" eaLnBrk="0" hangingPunct="0">
              <a:defRPr sz="1200">
                <a:solidFill>
                  <a:schemeClr val="tx1"/>
                </a:solidFill>
                <a:latin typeface="Arial" charset="0"/>
                <a:cs typeface="Arial" charset="0"/>
              </a:defRPr>
            </a:lvl1pPr>
            <a:lvl2pPr marL="628650" indent="-1714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marL="0" indent="0" eaLnBrk="1" hangingPunct="1">
              <a:spcBef>
                <a:spcPts val="600"/>
              </a:spcBef>
              <a:buClr>
                <a:srgbClr val="C00000"/>
              </a:buClr>
              <a:defRPr/>
            </a:pPr>
            <a:r>
              <a:rPr lang="en-US" sz="2000" b="1" dirty="0" smtClean="0">
                <a:solidFill>
                  <a:prstClr val="black"/>
                </a:solidFill>
              </a:rPr>
              <a:t>Cheap and Deep Archival Storage</a:t>
            </a:r>
            <a:r>
              <a:rPr lang="en-US" sz="2000" dirty="0" smtClean="0">
                <a:solidFill>
                  <a:prstClr val="black"/>
                </a:solidFill>
              </a:rPr>
              <a:t> (Write Once, Read Maybe/Never)</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Policy-driven tiered solution with extremely low-cost tier for long-term persistence</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Leading candidate is IBM GPFS + LTFS (Linear Tape File System)</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None of the candidate object storage solutions can tier-down to lowest cost media</a:t>
            </a:r>
          </a:p>
          <a:p>
            <a:pPr marL="0" indent="0" eaLnBrk="1" hangingPunct="1">
              <a:spcBef>
                <a:spcPts val="2400"/>
              </a:spcBef>
              <a:buClr>
                <a:srgbClr val="C00000"/>
              </a:buClr>
              <a:defRPr/>
            </a:pPr>
            <a:r>
              <a:rPr lang="en-US" sz="2000" b="1" dirty="0" smtClean="0">
                <a:solidFill>
                  <a:prstClr val="black"/>
                </a:solidFill>
              </a:rPr>
              <a:t>Scale-out storage on COTS </a:t>
            </a:r>
            <a:r>
              <a:rPr lang="en-US" sz="2000" dirty="0" smtClean="0">
                <a:solidFill>
                  <a:prstClr val="black"/>
                </a:solidFill>
              </a:rPr>
              <a:t>(R/W all the time)</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General-purpose replacement for vast majority of online application workloads</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Leading candidates are EMC Scale IO (proprietary) and Red Hat </a:t>
            </a:r>
            <a:r>
              <a:rPr lang="en-US" sz="2000" dirty="0" err="1">
                <a:solidFill>
                  <a:prstClr val="black"/>
                </a:solidFill>
              </a:rPr>
              <a:t>Ceph</a:t>
            </a:r>
            <a:r>
              <a:rPr lang="en-US" sz="2000" dirty="0">
                <a:solidFill>
                  <a:prstClr val="black"/>
                </a:solidFill>
              </a:rPr>
              <a:t> (Open Source)</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Focus on </a:t>
            </a:r>
            <a:r>
              <a:rPr lang="en-US" sz="2000" dirty="0" err="1">
                <a:solidFill>
                  <a:prstClr val="black"/>
                </a:solidFill>
              </a:rPr>
              <a:t>Ceph</a:t>
            </a:r>
            <a:r>
              <a:rPr lang="en-US" sz="2000" dirty="0">
                <a:solidFill>
                  <a:prstClr val="black"/>
                </a:solidFill>
              </a:rPr>
              <a:t> for </a:t>
            </a:r>
            <a:r>
              <a:rPr lang="en-US" sz="2000" dirty="0" err="1">
                <a:solidFill>
                  <a:prstClr val="black"/>
                </a:solidFill>
              </a:rPr>
              <a:t>Cloud.NEXT</a:t>
            </a:r>
            <a:r>
              <a:rPr lang="en-US" sz="2000" dirty="0">
                <a:solidFill>
                  <a:prstClr val="black"/>
                </a:solidFill>
              </a:rPr>
              <a:t> and </a:t>
            </a:r>
            <a:r>
              <a:rPr lang="en-US" sz="2000" dirty="0" err="1">
                <a:solidFill>
                  <a:prstClr val="black"/>
                </a:solidFill>
              </a:rPr>
              <a:t>ScaleIO</a:t>
            </a:r>
            <a:r>
              <a:rPr lang="en-US" sz="2000" dirty="0">
                <a:solidFill>
                  <a:prstClr val="black"/>
                </a:solidFill>
              </a:rPr>
              <a:t> for physical and SDDC/Cloud 1.5</a:t>
            </a:r>
          </a:p>
          <a:p>
            <a:pPr marL="817200" lvl="3" indent="-360000" eaLnBrk="1" hangingPunct="1">
              <a:spcBef>
                <a:spcPts val="600"/>
              </a:spcBef>
              <a:buClr>
                <a:srgbClr val="C00000"/>
              </a:buClr>
              <a:buFont typeface="Calibri" panose="020F0502020204030204" pitchFamily="34" charset="0"/>
              <a:buChar char="-"/>
              <a:defRPr/>
            </a:pPr>
            <a:r>
              <a:rPr lang="en-US" sz="2000" dirty="0">
                <a:solidFill>
                  <a:prstClr val="black"/>
                </a:solidFill>
              </a:rPr>
              <a:t>Continue to monitor other storage software (GPFS and </a:t>
            </a:r>
            <a:r>
              <a:rPr lang="en-US" sz="2000" dirty="0" err="1">
                <a:solidFill>
                  <a:prstClr val="black"/>
                </a:solidFill>
              </a:rPr>
              <a:t>Lustre</a:t>
            </a:r>
            <a:r>
              <a:rPr lang="en-US" sz="2000" dirty="0">
                <a:solidFill>
                  <a:prstClr val="black"/>
                </a:solidFill>
              </a:rPr>
              <a:t>) for longer-term potential</a:t>
            </a:r>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4</a:t>
            </a:fld>
            <a:endParaRPr lang="en-US" sz="900" dirty="0">
              <a:solidFill>
                <a:srgbClr val="000000"/>
              </a:solidFill>
            </a:endParaRPr>
          </a:p>
        </p:txBody>
      </p:sp>
    </p:spTree>
    <p:extLst>
      <p:ext uri="{BB962C8B-B14F-4D97-AF65-F5344CB8AC3E}">
        <p14:creationId xmlns:p14="http://schemas.microsoft.com/office/powerpoint/2010/main" val="2949426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Vision of Storage Consumption in Citi</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smtClean="0">
                <a:solidFill>
                  <a:srgbClr val="000000"/>
                </a:solidFill>
              </a:rPr>
              <a:pPr algn="r">
                <a:defRPr/>
              </a:pPr>
              <a:t>5</a:t>
            </a:fld>
            <a:endParaRPr lang="en-US" sz="900" dirty="0">
              <a:solidFill>
                <a:srgbClr val="000000"/>
              </a:solidFill>
            </a:endParaRPr>
          </a:p>
        </p:txBody>
      </p:sp>
      <p:pic>
        <p:nvPicPr>
          <p:cNvPr id="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636" y="3881278"/>
            <a:ext cx="4280088"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2304" y="806418"/>
            <a:ext cx="4419757"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1930" y="821505"/>
            <a:ext cx="4384032"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4041" y="3902208"/>
            <a:ext cx="4276284" cy="28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5"/>
          <p:cNvCxnSpPr>
            <a:cxnSpLocks noChangeShapeType="1"/>
          </p:cNvCxnSpPr>
          <p:nvPr/>
        </p:nvCxnSpPr>
        <p:spPr bwMode="auto">
          <a:xfrm>
            <a:off x="101600" y="3640138"/>
            <a:ext cx="8848725" cy="0"/>
          </a:xfrm>
          <a:prstGeom prst="line">
            <a:avLst/>
          </a:prstGeom>
          <a:noFill/>
          <a:ln w="3175" algn="ctr">
            <a:solidFill>
              <a:schemeClr val="tx1"/>
            </a:solidFill>
            <a:round/>
            <a:headEnd/>
            <a:tailEnd/>
          </a:ln>
        </p:spPr>
      </p:cxnSp>
      <p:cxnSp>
        <p:nvCxnSpPr>
          <p:cNvPr id="18" name="Straight Connector 6"/>
          <p:cNvCxnSpPr>
            <a:cxnSpLocks noChangeShapeType="1"/>
          </p:cNvCxnSpPr>
          <p:nvPr/>
        </p:nvCxnSpPr>
        <p:spPr bwMode="auto">
          <a:xfrm>
            <a:off x="4535488" y="3640138"/>
            <a:ext cx="0" cy="2927350"/>
          </a:xfrm>
          <a:prstGeom prst="line">
            <a:avLst/>
          </a:prstGeom>
          <a:noFill/>
          <a:ln w="3175" algn="ctr">
            <a:solidFill>
              <a:schemeClr val="tx1"/>
            </a:solidFill>
            <a:round/>
            <a:headEnd/>
            <a:tailEnd/>
          </a:ln>
        </p:spPr>
      </p:cxnSp>
      <p:cxnSp>
        <p:nvCxnSpPr>
          <p:cNvPr id="19" name="Straight Connector 7"/>
          <p:cNvCxnSpPr>
            <a:cxnSpLocks noChangeShapeType="1"/>
          </p:cNvCxnSpPr>
          <p:nvPr/>
        </p:nvCxnSpPr>
        <p:spPr bwMode="auto">
          <a:xfrm flipH="1">
            <a:off x="4535488" y="1057275"/>
            <a:ext cx="4762" cy="2587625"/>
          </a:xfrm>
          <a:prstGeom prst="line">
            <a:avLst/>
          </a:prstGeom>
          <a:noFill/>
          <a:ln w="3175" algn="ctr">
            <a:solidFill>
              <a:schemeClr val="tx1"/>
            </a:solidFill>
            <a:round/>
            <a:headEnd/>
            <a:tailEnd/>
          </a:ln>
        </p:spPr>
      </p:cxnSp>
      <p:sp>
        <p:nvSpPr>
          <p:cNvPr id="20" name="TextBox 8"/>
          <p:cNvSpPr txBox="1">
            <a:spLocks noChangeArrowheads="1"/>
          </p:cNvSpPr>
          <p:nvPr/>
        </p:nvSpPr>
        <p:spPr bwMode="auto">
          <a:xfrm>
            <a:off x="1047750" y="3648075"/>
            <a:ext cx="21986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pPr>
            <a:r>
              <a:rPr lang="en-US" sz="1600" b="1" dirty="0">
                <a:solidFill>
                  <a:srgbClr val="000000"/>
                </a:solidFill>
                <a:cs typeface="Arial" pitchFamily="34" charset="0"/>
              </a:rPr>
              <a:t>Storage Target: 2015</a:t>
            </a:r>
          </a:p>
        </p:txBody>
      </p:sp>
      <p:sp>
        <p:nvSpPr>
          <p:cNvPr id="21" name="TextBox 9"/>
          <p:cNvSpPr txBox="1">
            <a:spLocks noChangeArrowheads="1"/>
          </p:cNvSpPr>
          <p:nvPr/>
        </p:nvSpPr>
        <p:spPr bwMode="auto">
          <a:xfrm>
            <a:off x="5175250" y="3644900"/>
            <a:ext cx="34274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pPr>
            <a:r>
              <a:rPr lang="en-US" sz="1600" b="1" dirty="0">
                <a:solidFill>
                  <a:srgbClr val="000000"/>
                </a:solidFill>
                <a:cs typeface="Arial" pitchFamily="34" charset="0"/>
              </a:rPr>
              <a:t>Storage Target: 2016 and Beyond</a:t>
            </a:r>
          </a:p>
        </p:txBody>
      </p:sp>
      <p:sp>
        <p:nvSpPr>
          <p:cNvPr id="22" name="TextBox 14"/>
          <p:cNvSpPr txBox="1">
            <a:spLocks noChangeArrowheads="1"/>
          </p:cNvSpPr>
          <p:nvPr/>
        </p:nvSpPr>
        <p:spPr bwMode="auto">
          <a:xfrm>
            <a:off x="3557588" y="700088"/>
            <a:ext cx="19827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pPr>
            <a:r>
              <a:rPr lang="en-US" sz="1600" b="1" dirty="0">
                <a:solidFill>
                  <a:srgbClr val="000000"/>
                </a:solidFill>
                <a:cs typeface="Arial" pitchFamily="34" charset="0"/>
              </a:rPr>
              <a:t>Citi Storage Today</a:t>
            </a:r>
          </a:p>
        </p:txBody>
      </p:sp>
    </p:spTree>
    <p:extLst>
      <p:ext uri="{BB962C8B-B14F-4D97-AF65-F5344CB8AC3E}">
        <p14:creationId xmlns:p14="http://schemas.microsoft.com/office/powerpoint/2010/main" val="2200707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Storage Applicability to Key Use-Cases</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6</a:t>
            </a:fld>
            <a:endParaRPr lang="en-US" sz="900" dirty="0">
              <a:solidFill>
                <a:srgbClr val="000000"/>
              </a:solidFill>
            </a:endParaRPr>
          </a:p>
        </p:txBody>
      </p:sp>
      <p:graphicFrame>
        <p:nvGraphicFramePr>
          <p:cNvPr id="11" name="Content Placeholder 4"/>
          <p:cNvGraphicFramePr>
            <a:graphicFrameLocks noGrp="1"/>
          </p:cNvGraphicFramePr>
          <p:nvPr>
            <p:ph idx="1"/>
            <p:extLst>
              <p:ext uri="{D42A27DB-BD31-4B8C-83A1-F6EECF244321}">
                <p14:modId xmlns:p14="http://schemas.microsoft.com/office/powerpoint/2010/main" val="4209122764"/>
              </p:ext>
            </p:extLst>
          </p:nvPr>
        </p:nvGraphicFramePr>
        <p:xfrm>
          <a:off x="627436" y="836712"/>
          <a:ext cx="7776864" cy="4505007"/>
        </p:xfrm>
        <a:graphic>
          <a:graphicData uri="http://schemas.openxmlformats.org/drawingml/2006/table">
            <a:tbl>
              <a:tblPr/>
              <a:tblGrid>
                <a:gridCol w="864095"/>
                <a:gridCol w="1152128"/>
                <a:gridCol w="2504405"/>
                <a:gridCol w="1085412"/>
                <a:gridCol w="1085412"/>
                <a:gridCol w="1085412"/>
              </a:tblGrid>
              <a:tr h="390207">
                <a:tc>
                  <a:txBody>
                    <a:bodyPr/>
                    <a:lstStyle/>
                    <a:p>
                      <a:pPr algn="ctr" fontAlgn="b"/>
                      <a:r>
                        <a:rPr lang="en-US" sz="1800" b="0" i="0" u="none" strike="noStrike" dirty="0">
                          <a:solidFill>
                            <a:srgbClr val="000000"/>
                          </a:solidFill>
                          <a:effectLst/>
                          <a:latin typeface="Arial" panose="020B0604020202020204" pitchFamily="34" charset="0"/>
                        </a:rPr>
                        <a:t> </a:t>
                      </a:r>
                    </a:p>
                  </a:txBody>
                  <a:tcPr marL="9298" marR="9298" marT="92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fontAlgn="b"/>
                      <a:r>
                        <a:rPr lang="en-US" sz="1800" b="0" i="0" u="none" strike="noStrike" dirty="0">
                          <a:solidFill>
                            <a:srgbClr val="000000"/>
                          </a:solidFill>
                          <a:effectLst/>
                          <a:latin typeface="Arial" panose="020B0604020202020204" pitchFamily="34" charset="0"/>
                        </a:rPr>
                        <a:t> </a:t>
                      </a:r>
                    </a:p>
                  </a:txBody>
                  <a:tcPr marL="9298" marR="9298" marT="929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100" b="1" i="0" u="none" strike="noStrike" dirty="0">
                          <a:solidFill>
                            <a:srgbClr val="FFFFFF"/>
                          </a:solidFill>
                          <a:effectLst/>
                          <a:latin typeface="Arial" panose="020B0604020202020204" pitchFamily="34" charset="0"/>
                        </a:rPr>
                        <a:t>Use Case</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100" b="1" i="0" u="none" strike="noStrike" dirty="0">
                          <a:solidFill>
                            <a:srgbClr val="FFFFFF"/>
                          </a:solidFill>
                          <a:effectLst/>
                          <a:latin typeface="Arial" panose="020B0604020202020204" pitchFamily="34" charset="0"/>
                        </a:rPr>
                        <a:t>Today</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100" b="1" i="0" u="none" strike="noStrike" dirty="0" smtClean="0">
                          <a:solidFill>
                            <a:srgbClr val="FFFFFF"/>
                          </a:solidFill>
                          <a:effectLst/>
                          <a:latin typeface="Arial" panose="020B0604020202020204" pitchFamily="34" charset="0"/>
                        </a:rPr>
                        <a:t>Target</a:t>
                      </a:r>
                      <a:endParaRPr lang="en-US" sz="1100" b="1" i="0" u="none" strike="noStrike" dirty="0">
                        <a:solidFill>
                          <a:srgbClr val="FFFFFF"/>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c>
                  <a:txBody>
                    <a:bodyPr/>
                    <a:lstStyle/>
                    <a:p>
                      <a:pPr algn="ctr" rtl="0" fontAlgn="ctr"/>
                      <a:r>
                        <a:rPr lang="en-US" sz="1100" b="1" i="0" u="none" strike="noStrike" dirty="0" smtClean="0">
                          <a:solidFill>
                            <a:srgbClr val="FFFFFF"/>
                          </a:solidFill>
                          <a:effectLst/>
                          <a:latin typeface="Arial" panose="020B0604020202020204" pitchFamily="34" charset="0"/>
                        </a:rPr>
                        <a:t>Trend</a:t>
                      </a:r>
                      <a:endParaRPr lang="en-US" sz="1100" b="1" i="0" u="none" strike="noStrike" dirty="0">
                        <a:solidFill>
                          <a:srgbClr val="FFFFFF"/>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000000"/>
                    </a:solidFill>
                  </a:tcPr>
                </a:tc>
              </a:tr>
              <a:tr h="274320">
                <a:tc rowSpan="11">
                  <a:txBody>
                    <a:bodyPr/>
                    <a:lstStyle/>
                    <a:p>
                      <a:pPr algn="ctr" rtl="0" fontAlgn="ctr"/>
                      <a:r>
                        <a:rPr lang="en-US" sz="1050" b="0" i="0" u="none" strike="noStrike" dirty="0">
                          <a:solidFill>
                            <a:srgbClr val="000000"/>
                          </a:solidFill>
                          <a:effectLst/>
                          <a:latin typeface="Arial" panose="020B0604020202020204" pitchFamily="34" charset="0"/>
                        </a:rPr>
                        <a:t>Application</a:t>
                      </a:r>
                    </a:p>
                    <a:p>
                      <a:pPr algn="ctr" rtl="0" fontAlgn="ctr"/>
                      <a:r>
                        <a:rPr lang="en-US" sz="1050" b="0" i="0" u="none" strike="noStrike" dirty="0" smtClean="0">
                          <a:solidFill>
                            <a:srgbClr val="000000"/>
                          </a:solidFill>
                          <a:effectLst/>
                          <a:latin typeface="Arial" panose="020B0604020202020204" pitchFamily="34" charset="0"/>
                        </a:rPr>
                        <a:t>Hosting</a:t>
                      </a:r>
                      <a:r>
                        <a:rPr lang="en-US" sz="1000" b="0" i="0" u="none" strike="noStrike" dirty="0">
                          <a:solidFill>
                            <a:srgbClr val="000000"/>
                          </a:solidFill>
                          <a:effectLst/>
                          <a:latin typeface="Calibri" panose="020F0502020204030204" pitchFamily="34" charset="0"/>
                        </a:rPr>
                        <a:t> </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rowSpan="2">
                  <a:txBody>
                    <a:bodyPr/>
                    <a:lstStyle/>
                    <a:p>
                      <a:pPr algn="ctr" rtl="0" fontAlgn="ctr"/>
                      <a:r>
                        <a:rPr lang="en-US" sz="1000" b="1" i="0" u="none" strike="noStrike" dirty="0">
                          <a:solidFill>
                            <a:srgbClr val="000000"/>
                          </a:solidFill>
                          <a:effectLst/>
                          <a:latin typeface="Arial" panose="020B0604020202020204" pitchFamily="34" charset="0"/>
                        </a:rPr>
                        <a:t>Legacy </a:t>
                      </a:r>
                    </a:p>
                    <a:p>
                      <a:pPr algn="ctr" rtl="0" fontAlgn="ctr"/>
                      <a:r>
                        <a:rPr lang="en-US" sz="1000" b="1" i="0" u="none" strike="noStrike" dirty="0" smtClean="0">
                          <a:solidFill>
                            <a:srgbClr val="000000"/>
                          </a:solidFill>
                          <a:effectLst/>
                          <a:latin typeface="Arial" panose="020B0604020202020204" pitchFamily="34" charset="0"/>
                        </a:rPr>
                        <a:t>Physical</a:t>
                      </a:r>
                      <a:endParaRPr lang="en-US" sz="1000" b="1"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Legacy High Risk Applications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FC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70C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CSoIP</a:t>
                      </a:r>
                      <a:r>
                        <a:rPr lang="en-US" sz="1000" b="0" i="0" u="none" strike="noStrike" baseline="0" dirty="0" smtClean="0">
                          <a:solidFill>
                            <a:srgbClr val="000000"/>
                          </a:solidFill>
                          <a:effectLst/>
                          <a:latin typeface="Arial" panose="020B0604020202020204" pitchFamily="34" charset="0"/>
                        </a:rPr>
                        <a:t> </a:t>
                      </a:r>
                      <a:r>
                        <a:rPr lang="en-US" sz="1000" b="0" i="0" u="none" strike="noStrike" baseline="30000" dirty="0" smtClean="0">
                          <a:solidFill>
                            <a:srgbClr val="000000"/>
                          </a:solidFill>
                          <a:effectLst/>
                          <a:latin typeface="Arial" panose="020B0604020202020204" pitchFamily="34" charset="0"/>
                        </a:rPr>
                        <a:t>1</a:t>
                      </a:r>
                      <a:endParaRPr lang="en-US" sz="1000" b="0" i="0" u="none" strike="noStrike" baseline="30000"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rowSpan="2">
                  <a:txBody>
                    <a:bodyPr/>
                    <a:lstStyle/>
                    <a:p>
                      <a:pPr algn="ctr" fontAlgn="ctr"/>
                      <a:r>
                        <a:rPr lang="en-US" sz="1000" b="0" i="0" u="none" strike="noStrike" dirty="0">
                          <a:solidFill>
                            <a:srgbClr val="000000"/>
                          </a:solidFill>
                          <a:effectLst/>
                          <a:latin typeface="Arial" panose="020B0604020202020204" pitchFamily="34" charset="0"/>
                        </a:rPr>
                        <a:t>DECREASING</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274320">
                <a:tc vMerge="1">
                  <a:txBody>
                    <a:bodyPr/>
                    <a:lstStyle/>
                    <a:p>
                      <a:pPr algn="ctr" rtl="0" fontAlgn="ctr"/>
                      <a:endParaRPr lang="en-US" sz="1000" b="1"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pPr algn="ctr" rtl="0" fontAlgn="ctr"/>
                      <a:endParaRPr lang="en-US" sz="1000" b="1"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Oracle/RHEL and Windows/SQL</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FC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70C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CSoIP</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rowSpan="2">
                  <a:txBody>
                    <a:bodyPr/>
                    <a:lstStyle/>
                    <a:p>
                      <a:pPr algn="ctr" rtl="0" fontAlgn="ctr"/>
                      <a:r>
                        <a:rPr lang="en-US" sz="1000" b="1" i="0" u="none" strike="noStrike" dirty="0">
                          <a:solidFill>
                            <a:srgbClr val="000000"/>
                          </a:solidFill>
                          <a:effectLst/>
                          <a:latin typeface="Arial" panose="020B0604020202020204" pitchFamily="34" charset="0"/>
                        </a:rPr>
                        <a:t>VSI / Cloud</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VSI - General Purpose</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a:solidFill>
                            <a:srgbClr val="000000"/>
                          </a:solidFill>
                          <a:effectLst/>
                          <a:latin typeface="Arial" panose="020B0604020202020204" pitchFamily="34" charset="0"/>
                        </a:rPr>
                        <a:t>CSoIP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rowSpan="2">
                  <a:txBody>
                    <a:bodyPr/>
                    <a:lstStyle/>
                    <a:p>
                      <a:pPr algn="ctr" fontAlgn="ctr"/>
                      <a:r>
                        <a:rPr lang="en-US" sz="1000" b="0" i="0" u="none" strike="noStrike" dirty="0">
                          <a:solidFill>
                            <a:srgbClr val="000000"/>
                          </a:solidFill>
                          <a:effectLst/>
                          <a:latin typeface="Arial" panose="020B0604020202020204" pitchFamily="34" charset="0"/>
                        </a:rPr>
                        <a:t>INCREASING</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endParaRPr lang="en-US"/>
                    </a:p>
                  </a:txBody>
                  <a:tcPr/>
                </a:tc>
                <a:tc>
                  <a:txBody>
                    <a:bodyPr/>
                    <a:lstStyle/>
                    <a:p>
                      <a:pPr algn="l" rtl="0" fontAlgn="ctr"/>
                      <a:r>
                        <a:rPr lang="en-US" sz="1000" b="0" i="0" u="none" strike="noStrike" dirty="0">
                          <a:solidFill>
                            <a:srgbClr val="000000"/>
                          </a:solidFill>
                          <a:effectLst/>
                          <a:latin typeface="Arial" panose="020B0604020202020204" pitchFamily="34" charset="0"/>
                        </a:rPr>
                        <a:t>VSI - high IO (LVM)</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FC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70C0"/>
                    </a:solidFill>
                  </a:tcPr>
                </a:tc>
                <a:tc>
                  <a:txBody>
                    <a:bodyPr/>
                    <a:lstStyle/>
                    <a:p>
                      <a:pPr algn="ctr" rtl="0" fontAlgn="ctr"/>
                      <a:r>
                        <a:rPr lang="en-US" sz="1000" b="0" i="0" u="none" strike="noStrike" dirty="0">
                          <a:solidFill>
                            <a:srgbClr val="000000"/>
                          </a:solidFill>
                          <a:effectLst/>
                          <a:latin typeface="Arial" panose="020B0604020202020204" pitchFamily="34" charset="0"/>
                        </a:rPr>
                        <a:t>CSoIP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rowSpan="7">
                  <a:txBody>
                    <a:bodyPr/>
                    <a:lstStyle/>
                    <a:p>
                      <a:pPr algn="ctr" rtl="0" fontAlgn="ctr"/>
                      <a:r>
                        <a:rPr lang="en-US" sz="1000" b="1" i="0" u="none" strike="noStrike" dirty="0">
                          <a:solidFill>
                            <a:srgbClr val="000000"/>
                          </a:solidFill>
                          <a:effectLst/>
                          <a:latin typeface="Arial" panose="020B0604020202020204" pitchFamily="34" charset="0"/>
                        </a:rPr>
                        <a:t>Other</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Grid</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a:solidFill>
                            <a:srgbClr val="000000"/>
                          </a:solidFill>
                          <a:effectLst/>
                          <a:latin typeface="Arial" panose="020B0604020202020204" pitchFamily="34" charset="0"/>
                        </a:rPr>
                        <a:t>GPFS / CSoIP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rowSpan="7">
                  <a:txBody>
                    <a:bodyPr/>
                    <a:lstStyle/>
                    <a:p>
                      <a:pPr algn="ctr" fontAlgn="ctr"/>
                      <a:r>
                        <a:rPr lang="en-US" sz="1000" b="0" i="0" u="none" strike="noStrike" dirty="0">
                          <a:solidFill>
                            <a:srgbClr val="000000"/>
                          </a:solidFill>
                          <a:effectLst/>
                          <a:latin typeface="Arial" panose="020B0604020202020204" pitchFamily="34" charset="0"/>
                        </a:rPr>
                        <a:t>INCREASING</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endParaRPr lang="en-US"/>
                    </a:p>
                  </a:txBody>
                  <a:tcPr/>
                </a:tc>
                <a:tc>
                  <a:txBody>
                    <a:bodyPr/>
                    <a:lstStyle/>
                    <a:p>
                      <a:pPr algn="l" rtl="0" fontAlgn="ctr"/>
                      <a:r>
                        <a:rPr lang="en-US" sz="1000" b="0" i="0" u="none" strike="noStrike" dirty="0" smtClean="0">
                          <a:solidFill>
                            <a:srgbClr val="000000"/>
                          </a:solidFill>
                          <a:effectLst/>
                          <a:latin typeface="Arial" panose="020B0604020202020204" pitchFamily="34" charset="0"/>
                        </a:rPr>
                        <a:t>Hadoop (high analytic value)</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DAS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HDFS / </a:t>
                      </a:r>
                      <a:r>
                        <a:rPr lang="en-US" sz="1000" b="0" i="0" u="none" strike="noStrike" smtClean="0">
                          <a:solidFill>
                            <a:srgbClr val="000000"/>
                          </a:solidFill>
                          <a:effectLst/>
                          <a:latin typeface="Arial" panose="020B0604020202020204" pitchFamily="34" charset="0"/>
                        </a:rPr>
                        <a:t>CSoIP</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endParaRPr lang="en-US"/>
                    </a:p>
                  </a:txBody>
                  <a:tcPr/>
                </a:tc>
                <a:tc vMerge="1">
                  <a:txBody>
                    <a:bodyPr/>
                    <a:lstStyle/>
                    <a:p>
                      <a:endParaRPr lang="en-US"/>
                    </a:p>
                  </a:txBody>
                  <a:tcPr/>
                </a:tc>
                <a:tc>
                  <a:txBody>
                    <a:bodyPr/>
                    <a:lstStyle/>
                    <a:p>
                      <a:pPr algn="l" rtl="0" fontAlgn="ctr"/>
                      <a:r>
                        <a:rPr lang="en-US" sz="1000" b="0" i="0" u="none" strike="noStrike" dirty="0" smtClean="0">
                          <a:solidFill>
                            <a:srgbClr val="000000"/>
                          </a:solidFill>
                          <a:effectLst/>
                          <a:latin typeface="Arial" panose="020B0604020202020204" pitchFamily="34" charset="0"/>
                        </a:rPr>
                        <a:t>Data Lake (lower analytic value)</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Object</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endParaRPr lang="en-US"/>
                    </a:p>
                  </a:txBody>
                  <a:tcPr/>
                </a:tc>
                <a:tc>
                  <a:txBody>
                    <a:bodyPr/>
                    <a:lstStyle/>
                    <a:p>
                      <a:pPr algn="l" rtl="0" fontAlgn="ctr"/>
                      <a:r>
                        <a:rPr lang="en-US" sz="1000" b="0" i="0" u="none" strike="noStrike" dirty="0">
                          <a:solidFill>
                            <a:srgbClr val="000000"/>
                          </a:solidFill>
                          <a:effectLst/>
                          <a:latin typeface="Arial" panose="020B0604020202020204" pitchFamily="34" charset="0"/>
                        </a:rPr>
                        <a:t>NoSQL (e.g. MongoDB)</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DAS /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a:solidFill>
                            <a:srgbClr val="000000"/>
                          </a:solidFill>
                          <a:effectLst/>
                          <a:latin typeface="Arial" panose="020B0604020202020204" pitchFamily="34" charset="0"/>
                        </a:rPr>
                        <a:t>CSoIP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endParaRPr lang="en-US"/>
                    </a:p>
                  </a:txBody>
                  <a:tcPr/>
                </a:tc>
                <a:tc>
                  <a:txBody>
                    <a:bodyPr/>
                    <a:lstStyle/>
                    <a:p>
                      <a:pPr algn="l" rtl="0" fontAlgn="ctr"/>
                      <a:r>
                        <a:rPr lang="en-US" sz="1000" b="0" i="0" u="none" strike="noStrike" dirty="0">
                          <a:solidFill>
                            <a:srgbClr val="000000"/>
                          </a:solidFill>
                          <a:effectLst/>
                          <a:latin typeface="Arial" panose="020B0604020202020204" pitchFamily="34" charset="0"/>
                        </a:rPr>
                        <a:t>Low latency/deterministic performance</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FC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70C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AFA / </a:t>
                      </a:r>
                      <a:r>
                        <a:rPr lang="en-US" sz="1000" b="0" i="0" u="none" strike="noStrike" dirty="0" err="1" smtClean="0">
                          <a:solidFill>
                            <a:srgbClr val="000000"/>
                          </a:solidFill>
                          <a:effectLst/>
                          <a:latin typeface="Arial" panose="020B0604020202020204" pitchFamily="34" charset="0"/>
                        </a:rPr>
                        <a:t>CSoIP</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gradFill flip="none" rotWithShape="1">
                      <a:gsLst>
                        <a:gs pos="0">
                          <a:srgbClr val="0070C0"/>
                        </a:gs>
                        <a:gs pos="50000">
                          <a:srgbClr val="00B050"/>
                        </a:gs>
                      </a:gsLst>
                      <a:lin ang="0" scaled="1"/>
                      <a:tileRect/>
                    </a:gra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a:noFill/>
                    </a:lnB>
                    <a:solidFill>
                      <a:srgbClr val="D9D9D9"/>
                    </a:solidFill>
                  </a:tcPr>
                </a:tc>
                <a:tc vMerge="1">
                  <a:txBody>
                    <a:bodyPr/>
                    <a:lstStyle/>
                    <a:p>
                      <a:endParaRPr lang="en-US"/>
                    </a:p>
                  </a:txBody>
                  <a:tcPr/>
                </a:tc>
                <a:tc>
                  <a:txBody>
                    <a:bodyPr/>
                    <a:lstStyle/>
                    <a:p>
                      <a:pPr algn="l" rtl="0" fontAlgn="ctr"/>
                      <a:r>
                        <a:rPr lang="it-IT" sz="1000" b="0" i="0" u="none" strike="noStrike" dirty="0">
                          <a:solidFill>
                            <a:srgbClr val="000000"/>
                          </a:solidFill>
                          <a:effectLst/>
                          <a:latin typeface="Arial" panose="020B0604020202020204" pitchFamily="34" charset="0"/>
                        </a:rPr>
                        <a:t>Application Data Archival (random I/O)</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Object</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pPr algn="ctr" fontAlgn="ctr"/>
                      <a:endParaRPr lang="en-US" sz="1100" b="0" i="0" u="none" strike="noStrike" dirty="0">
                        <a:solidFill>
                          <a:srgbClr val="000000"/>
                        </a:solidFill>
                        <a:effectLst/>
                        <a:latin typeface="Calibri" panose="020F050202020403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D9D9D9"/>
                    </a:solidFill>
                  </a:tcPr>
                </a:tc>
                <a:tc vMerge="1">
                  <a:txBody>
                    <a:bodyPr/>
                    <a:lstStyle/>
                    <a:p>
                      <a:endParaRPr lang="en-US"/>
                    </a:p>
                  </a:txBody>
                  <a:tcPr/>
                </a:tc>
                <a:tc>
                  <a:txBody>
                    <a:bodyPr/>
                    <a:lstStyle/>
                    <a:p>
                      <a:pPr algn="l" rtl="0" fontAlgn="ctr"/>
                      <a:r>
                        <a:rPr lang="en-US" sz="1000" b="0" i="0" u="none" strike="noStrike" dirty="0">
                          <a:solidFill>
                            <a:srgbClr val="000000"/>
                          </a:solidFill>
                          <a:effectLst/>
                          <a:latin typeface="Arial" panose="020B0604020202020204" pitchFamily="34" charset="0"/>
                        </a:rPr>
                        <a:t>Low Cost Archival (write once/read </a:t>
                      </a:r>
                      <a:r>
                        <a:rPr lang="en-US" sz="1000" b="0" i="0" u="none" strike="noStrike" dirty="0" smtClean="0">
                          <a:solidFill>
                            <a:srgbClr val="000000"/>
                          </a:solidFill>
                          <a:effectLst/>
                          <a:latin typeface="Arial" panose="020B0604020202020204" pitchFamily="34" charset="0"/>
                        </a:rPr>
                        <a:t>seldom)</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TAPE/NAS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GPFS/LTFS</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rowSpan="4">
                  <a:txBody>
                    <a:bodyPr/>
                    <a:lstStyle/>
                    <a:p>
                      <a:pPr algn="ctr" rtl="0" fontAlgn="ctr"/>
                      <a:r>
                        <a:rPr lang="en-US" sz="1050" b="0" i="0" u="none" strike="noStrike" dirty="0">
                          <a:solidFill>
                            <a:srgbClr val="000000"/>
                          </a:solidFill>
                          <a:effectLst/>
                          <a:latin typeface="Arial" panose="020B0604020202020204" pitchFamily="34" charset="0"/>
                        </a:rPr>
                        <a:t>Citi User</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rowSpan="2">
                  <a:txBody>
                    <a:bodyPr/>
                    <a:lstStyle/>
                    <a:p>
                      <a:pPr algn="ctr" rtl="0" fontAlgn="ctr"/>
                      <a:r>
                        <a:rPr lang="en-US" sz="1000" b="1" i="0" u="none" strike="noStrike" dirty="0">
                          <a:solidFill>
                            <a:srgbClr val="000000"/>
                          </a:solidFill>
                          <a:effectLst/>
                          <a:latin typeface="Arial" panose="020B0604020202020204" pitchFamily="34" charset="0"/>
                        </a:rPr>
                        <a:t>Desktop Hosting</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XenApp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a:solidFill>
                            <a:srgbClr val="000000"/>
                          </a:solidFill>
                          <a:effectLst/>
                          <a:latin typeface="Arial" panose="020B0604020202020204" pitchFamily="34" charset="0"/>
                        </a:rPr>
                        <a:t>CSoIP</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rowSpan="4">
                  <a:txBody>
                    <a:bodyPr/>
                    <a:lstStyle/>
                    <a:p>
                      <a:pPr algn="ctr" fontAlgn="ctr"/>
                      <a:r>
                        <a:rPr lang="en-US" sz="1000" b="0" i="0" u="none" strike="noStrike" dirty="0">
                          <a:solidFill>
                            <a:srgbClr val="000000"/>
                          </a:solidFill>
                          <a:effectLst/>
                          <a:latin typeface="Arial" panose="020B0604020202020204" pitchFamily="34" charset="0"/>
                        </a:rPr>
                        <a:t>FLAT</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r>
              <a:tr h="274320">
                <a:tc vMerge="1">
                  <a:txBody>
                    <a:bodyPr/>
                    <a:lstStyle/>
                    <a:p>
                      <a:endParaRPr lang="en-US"/>
                    </a:p>
                  </a:txBody>
                  <a:tcPr/>
                </a:tc>
                <a:tc vMerge="1">
                  <a:txBody>
                    <a:bodyPr/>
                    <a:lstStyle/>
                    <a:p>
                      <a:endParaRPr lang="en-US"/>
                    </a:p>
                  </a:txBody>
                  <a:tcPr/>
                </a:tc>
                <a:tc>
                  <a:txBody>
                    <a:bodyPr/>
                    <a:lstStyle/>
                    <a:p>
                      <a:pPr algn="l" rtl="0" fontAlgn="ctr"/>
                      <a:r>
                        <a:rPr lang="en-US" sz="1000" b="0" i="0" u="none" strike="noStrike" dirty="0">
                          <a:solidFill>
                            <a:srgbClr val="000000"/>
                          </a:solidFill>
                          <a:effectLst/>
                          <a:latin typeface="Arial" panose="020B0604020202020204" pitchFamily="34" charset="0"/>
                        </a:rPr>
                        <a:t>VDI</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CSoIP / vSAN </a:t>
                      </a:r>
                      <a:r>
                        <a:rPr lang="en-US" sz="1000" b="0" i="0" u="none" strike="noStrike" baseline="30000" dirty="0" smtClean="0">
                          <a:solidFill>
                            <a:srgbClr val="000000"/>
                          </a:solidFill>
                          <a:effectLst/>
                          <a:latin typeface="Arial" panose="020B0604020202020204" pitchFamily="34" charset="0"/>
                        </a:rPr>
                        <a:t>2</a:t>
                      </a:r>
                      <a:endParaRPr lang="en-US" sz="1000" b="0" i="0" u="none" strike="noStrike" baseline="30000"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endParaRPr lang="en-US"/>
                    </a:p>
                  </a:txBody>
                  <a:tcPr/>
                </a:tc>
                <a:tc>
                  <a:txBody>
                    <a:bodyPr/>
                    <a:lstStyle/>
                    <a:p>
                      <a:pPr algn="ctr" rtl="0" fontAlgn="ctr"/>
                      <a:r>
                        <a:rPr lang="en-US" sz="1000" b="1" i="0" u="none" strike="noStrike" dirty="0">
                          <a:solidFill>
                            <a:srgbClr val="000000"/>
                          </a:solidFill>
                          <a:effectLst/>
                          <a:latin typeface="Arial" panose="020B0604020202020204" pitchFamily="34" charset="0"/>
                        </a:rPr>
                        <a:t>User Data</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a:solidFill>
                            <a:srgbClr val="000000"/>
                          </a:solidFill>
                          <a:effectLst/>
                          <a:latin typeface="Arial" panose="020B0604020202020204" pitchFamily="34" charset="0"/>
                        </a:rPr>
                        <a:t>I:/G: Drives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NAS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NAS / Object </a:t>
                      </a:r>
                      <a:r>
                        <a:rPr lang="en-US" sz="1000" b="0" i="0" u="none" strike="noStrike" baseline="30000" dirty="0" smtClean="0">
                          <a:solidFill>
                            <a:srgbClr val="000000"/>
                          </a:solidFill>
                          <a:effectLst/>
                          <a:latin typeface="Arial" panose="020B0604020202020204" pitchFamily="34" charset="0"/>
                        </a:rPr>
                        <a:t>3</a:t>
                      </a:r>
                      <a:endParaRPr lang="en-US" sz="1000" b="0" i="0" u="none" strike="noStrike" baseline="30000"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r h="274320">
                <a:tc vMerge="1">
                  <a:txBody>
                    <a:bodyPr/>
                    <a:lstStyle/>
                    <a:p>
                      <a:endParaRPr lang="en-US"/>
                    </a:p>
                  </a:txBody>
                  <a:tcPr/>
                </a:tc>
                <a:tc>
                  <a:txBody>
                    <a:bodyPr/>
                    <a:lstStyle/>
                    <a:p>
                      <a:pPr algn="ctr" rtl="0" fontAlgn="ctr"/>
                      <a:r>
                        <a:rPr lang="en-US" sz="1000" b="1" i="0" u="none" strike="noStrike" dirty="0">
                          <a:solidFill>
                            <a:srgbClr val="000000"/>
                          </a:solidFill>
                          <a:effectLst/>
                          <a:latin typeface="Arial" panose="020B0604020202020204" pitchFamily="34" charset="0"/>
                        </a:rPr>
                        <a:t>Desktop Apps</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ctr"/>
                      <a:r>
                        <a:rPr lang="en-US" sz="1000" b="0" i="0" u="none" strike="noStrike" dirty="0" smtClean="0">
                          <a:solidFill>
                            <a:srgbClr val="000000"/>
                          </a:solidFill>
                          <a:effectLst/>
                          <a:latin typeface="Arial" panose="020B0604020202020204" pitchFamily="34" charset="0"/>
                        </a:rPr>
                        <a:t>Exchange / SharePoint</a:t>
                      </a:r>
                      <a:endParaRPr lang="en-US" sz="1000" b="0" i="0" u="none" strike="noStrike"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ctr" rtl="0" fontAlgn="ctr"/>
                      <a:r>
                        <a:rPr lang="en-US" sz="1000" b="0" i="0" u="none" strike="noStrike" dirty="0">
                          <a:solidFill>
                            <a:srgbClr val="000000"/>
                          </a:solidFill>
                          <a:effectLst/>
                          <a:latin typeface="Arial" panose="020B0604020202020204" pitchFamily="34" charset="0"/>
                        </a:rPr>
                        <a:t>FC SAN</a:t>
                      </a: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70C0"/>
                    </a:solidFill>
                  </a:tcPr>
                </a:tc>
                <a:tc>
                  <a:txBody>
                    <a:bodyPr/>
                    <a:lstStyle/>
                    <a:p>
                      <a:pPr algn="ctr" rtl="0" fontAlgn="ctr"/>
                      <a:r>
                        <a:rPr lang="en-US" sz="1000" b="0" i="0" u="none" strike="noStrike" dirty="0" smtClean="0">
                          <a:solidFill>
                            <a:srgbClr val="000000"/>
                          </a:solidFill>
                          <a:effectLst/>
                          <a:latin typeface="Arial" panose="020B0604020202020204" pitchFamily="34" charset="0"/>
                        </a:rPr>
                        <a:t>DAS / vSAN </a:t>
                      </a:r>
                      <a:r>
                        <a:rPr lang="en-US" sz="1000" b="0" i="0" u="none" strike="noStrike" baseline="30000" dirty="0" smtClean="0">
                          <a:solidFill>
                            <a:srgbClr val="000000"/>
                          </a:solidFill>
                          <a:effectLst/>
                          <a:latin typeface="Arial" panose="020B0604020202020204" pitchFamily="34" charset="0"/>
                        </a:rPr>
                        <a:t>4</a:t>
                      </a:r>
                      <a:endParaRPr lang="en-US" sz="1000" b="0" i="0" u="none" strike="noStrike" baseline="30000" dirty="0">
                        <a:solidFill>
                          <a:srgbClr val="000000"/>
                        </a:solidFill>
                        <a:effectLst/>
                        <a:latin typeface="Arial" panose="020B0604020202020204" pitchFamily="34" charset="0"/>
                      </a:endParaRPr>
                    </a:p>
                  </a:txBody>
                  <a:tcPr marL="9298" marR="9298" marT="929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50"/>
                    </a:solidFill>
                  </a:tcPr>
                </a:tc>
                <a:tc vMerge="1">
                  <a:txBody>
                    <a:bodyPr/>
                    <a:lstStyle/>
                    <a:p>
                      <a:endParaRPr lang="en-US"/>
                    </a:p>
                  </a:txBody>
                  <a:tcPr/>
                </a:tc>
              </a:tr>
            </a:tbl>
          </a:graphicData>
        </a:graphic>
      </p:graphicFrame>
      <p:sp>
        <p:nvSpPr>
          <p:cNvPr id="12" name="TextBox 11"/>
          <p:cNvSpPr txBox="1"/>
          <p:nvPr/>
        </p:nvSpPr>
        <p:spPr>
          <a:xfrm>
            <a:off x="611561" y="5445224"/>
            <a:ext cx="7776864" cy="1238801"/>
          </a:xfrm>
          <a:prstGeom prst="rect">
            <a:avLst/>
          </a:prstGeom>
          <a:noFill/>
        </p:spPr>
        <p:txBody>
          <a:bodyPr wrap="square" rtlCol="0">
            <a:spAutoFit/>
          </a:bodyPr>
          <a:lstStyle/>
          <a:p>
            <a:r>
              <a:rPr lang="en-US" sz="1050" dirty="0">
                <a:solidFill>
                  <a:prstClr val="black"/>
                </a:solidFill>
              </a:rPr>
              <a:t>CSoIP = </a:t>
            </a:r>
            <a:r>
              <a:rPr lang="en-US" sz="1050" b="1" dirty="0">
                <a:solidFill>
                  <a:prstClr val="black"/>
                </a:solidFill>
              </a:rPr>
              <a:t>C</a:t>
            </a:r>
            <a:r>
              <a:rPr lang="en-US" sz="1050" dirty="0">
                <a:solidFill>
                  <a:prstClr val="black"/>
                </a:solidFill>
              </a:rPr>
              <a:t>ommodity </a:t>
            </a:r>
            <a:r>
              <a:rPr lang="en-US" sz="1050" b="1" dirty="0">
                <a:solidFill>
                  <a:prstClr val="black"/>
                </a:solidFill>
              </a:rPr>
              <a:t>S</a:t>
            </a:r>
            <a:r>
              <a:rPr lang="en-US" sz="1050" dirty="0">
                <a:solidFill>
                  <a:prstClr val="black"/>
                </a:solidFill>
              </a:rPr>
              <a:t>torage </a:t>
            </a:r>
            <a:r>
              <a:rPr lang="en-US" sz="1050" b="1" dirty="0">
                <a:solidFill>
                  <a:prstClr val="black"/>
                </a:solidFill>
              </a:rPr>
              <a:t>o</a:t>
            </a:r>
            <a:r>
              <a:rPr lang="en-US" sz="1050" dirty="0">
                <a:solidFill>
                  <a:prstClr val="black"/>
                </a:solidFill>
              </a:rPr>
              <a:t>ver </a:t>
            </a:r>
            <a:r>
              <a:rPr lang="en-US" sz="1050" b="1" dirty="0">
                <a:solidFill>
                  <a:prstClr val="black"/>
                </a:solidFill>
              </a:rPr>
              <a:t>IP</a:t>
            </a:r>
          </a:p>
          <a:p>
            <a:r>
              <a:rPr lang="en-US" sz="1050" dirty="0">
                <a:solidFill>
                  <a:prstClr val="black"/>
                </a:solidFill>
              </a:rPr>
              <a:t>AFA = </a:t>
            </a:r>
            <a:r>
              <a:rPr lang="en-US" sz="1050" b="1" dirty="0">
                <a:solidFill>
                  <a:prstClr val="black"/>
                </a:solidFill>
              </a:rPr>
              <a:t>A</a:t>
            </a:r>
            <a:r>
              <a:rPr lang="en-US" sz="1050" dirty="0">
                <a:solidFill>
                  <a:prstClr val="black"/>
                </a:solidFill>
              </a:rPr>
              <a:t>ll </a:t>
            </a:r>
            <a:r>
              <a:rPr lang="en-US" sz="1050" b="1" dirty="0">
                <a:solidFill>
                  <a:prstClr val="black"/>
                </a:solidFill>
              </a:rPr>
              <a:t>F</a:t>
            </a:r>
            <a:r>
              <a:rPr lang="en-US" sz="1050" dirty="0">
                <a:solidFill>
                  <a:prstClr val="black"/>
                </a:solidFill>
              </a:rPr>
              <a:t>lash </a:t>
            </a:r>
            <a:r>
              <a:rPr lang="en-US" sz="1050" b="1" dirty="0">
                <a:solidFill>
                  <a:prstClr val="black"/>
                </a:solidFill>
              </a:rPr>
              <a:t>A</a:t>
            </a:r>
            <a:r>
              <a:rPr lang="en-US" sz="1050" dirty="0">
                <a:solidFill>
                  <a:prstClr val="black"/>
                </a:solidFill>
              </a:rPr>
              <a:t>rray</a:t>
            </a:r>
          </a:p>
          <a:p>
            <a:endParaRPr lang="en-US" sz="1000" dirty="0">
              <a:solidFill>
                <a:prstClr val="black"/>
              </a:solidFill>
            </a:endParaRPr>
          </a:p>
          <a:p>
            <a:pPr marL="342900" indent="-342900">
              <a:buFont typeface="+mj-lt"/>
              <a:buAutoNum type="arabicPeriod"/>
            </a:pPr>
            <a:r>
              <a:rPr lang="en-US" sz="1050" i="1" dirty="0">
                <a:solidFill>
                  <a:prstClr val="black"/>
                </a:solidFill>
              </a:rPr>
              <a:t>Some legacy apps may stay on FC for an extended time</a:t>
            </a:r>
          </a:p>
          <a:p>
            <a:pPr marL="342900" indent="-342900">
              <a:buFont typeface="+mj-lt"/>
              <a:buAutoNum type="arabicPeriod"/>
            </a:pPr>
            <a:r>
              <a:rPr lang="en-US" sz="1050" i="1" dirty="0">
                <a:solidFill>
                  <a:prstClr val="black"/>
                </a:solidFill>
              </a:rPr>
              <a:t>Interim VDI 2.0 architecture is based on AFA</a:t>
            </a:r>
          </a:p>
          <a:p>
            <a:pPr marL="342900" indent="-342900">
              <a:buFont typeface="+mj-lt"/>
              <a:buAutoNum type="arabicPeriod"/>
            </a:pPr>
            <a:r>
              <a:rPr lang="en-US" sz="1050" i="1" dirty="0">
                <a:solidFill>
                  <a:prstClr val="black"/>
                </a:solidFill>
              </a:rPr>
              <a:t>Object storage targeted to replace user shares, whereas NAS use will continue for group/app shares</a:t>
            </a:r>
          </a:p>
          <a:p>
            <a:pPr marL="342900" indent="-342900">
              <a:buFont typeface="+mj-lt"/>
              <a:buAutoNum type="arabicPeriod"/>
            </a:pPr>
            <a:r>
              <a:rPr lang="en-US" sz="1050" i="1" dirty="0">
                <a:solidFill>
                  <a:prstClr val="black"/>
                </a:solidFill>
              </a:rPr>
              <a:t>Microsoft stack will also be considered including Hyper-V</a:t>
            </a:r>
          </a:p>
        </p:txBody>
      </p:sp>
    </p:spTree>
    <p:extLst>
      <p:ext uri="{BB962C8B-B14F-4D97-AF65-F5344CB8AC3E}">
        <p14:creationId xmlns:p14="http://schemas.microsoft.com/office/powerpoint/2010/main" val="716976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0917040"/>
              </p:ext>
            </p:extLst>
          </p:nvPr>
        </p:nvGraphicFramePr>
        <p:xfrm>
          <a:off x="152400" y="1230602"/>
          <a:ext cx="8839199" cy="4846320"/>
        </p:xfrm>
        <a:graphic>
          <a:graphicData uri="http://schemas.openxmlformats.org/drawingml/2006/table">
            <a:tbl>
              <a:tblPr firstRow="1" bandRow="1">
                <a:tableStyleId>{F2DE63D5-997A-4646-A377-4702673A728D}</a:tableStyleId>
              </a:tblPr>
              <a:tblGrid>
                <a:gridCol w="1244563"/>
                <a:gridCol w="4116099"/>
                <a:gridCol w="330956"/>
                <a:gridCol w="330956"/>
                <a:gridCol w="330956"/>
                <a:gridCol w="328942"/>
                <a:gridCol w="328942"/>
                <a:gridCol w="381213"/>
                <a:gridCol w="276670"/>
                <a:gridCol w="313991"/>
                <a:gridCol w="313991"/>
                <a:gridCol w="313991"/>
                <a:gridCol w="227929"/>
              </a:tblGrid>
              <a:tr h="233688">
                <a:tc>
                  <a:txBody>
                    <a:bodyPr/>
                    <a:lstStyle/>
                    <a:p>
                      <a:pPr algn="ctr"/>
                      <a:r>
                        <a:rPr lang="en-US" sz="1100" dirty="0" smtClean="0">
                          <a:solidFill>
                            <a:schemeClr val="tx2"/>
                          </a:solidFill>
                        </a:rPr>
                        <a:t>Capability</a:t>
                      </a:r>
                      <a:endParaRPr lang="en-US" sz="11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smtClean="0">
                          <a:solidFill>
                            <a:schemeClr val="tx2"/>
                          </a:solidFill>
                        </a:rPr>
                        <a:t>Functionality</a:t>
                      </a:r>
                      <a:endParaRPr lang="en-US" sz="1100"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100" dirty="0" smtClean="0">
                          <a:solidFill>
                            <a:schemeClr val="bg1"/>
                          </a:solidFill>
                        </a:rPr>
                        <a:t>2014</a:t>
                      </a:r>
                      <a:endParaRPr lang="en-US" sz="11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DF2"/>
                    </a:solidFill>
                  </a:tcPr>
                </a:tc>
                <a:tc hMerge="1">
                  <a:txBody>
                    <a:bodyPr/>
                    <a:lstStyle/>
                    <a:p>
                      <a:pPr algn="ctr"/>
                      <a:endParaRPr lang="en-US" sz="1200" dirty="0">
                        <a:solidFill>
                          <a:schemeClr val="tx2"/>
                        </a:solidFill>
                      </a:endParaRPr>
                    </a:p>
                  </a:txBody>
                  <a:tcPr/>
                </a:tc>
                <a:tc hMerge="1">
                  <a:txBody>
                    <a:bodyPr/>
                    <a:lstStyle/>
                    <a:p>
                      <a:pPr algn="ctr"/>
                      <a:endParaRPr lang="en-US" sz="1200" dirty="0">
                        <a:solidFill>
                          <a:schemeClr val="tx2"/>
                        </a:solidFill>
                      </a:endParaRPr>
                    </a:p>
                  </a:txBody>
                  <a:tcPr/>
                </a:tc>
                <a:tc gridSpan="4">
                  <a:txBody>
                    <a:bodyPr/>
                    <a:lstStyle/>
                    <a:p>
                      <a:pPr algn="ctr"/>
                      <a:r>
                        <a:rPr lang="en-US" sz="1100" dirty="0" smtClean="0">
                          <a:solidFill>
                            <a:schemeClr val="bg1"/>
                          </a:solidFill>
                        </a:rPr>
                        <a:t>2015</a:t>
                      </a:r>
                      <a:endParaRPr lang="en-US" sz="11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DF2"/>
                    </a:solidFill>
                  </a:tcPr>
                </a:tc>
                <a:tc hMerge="1">
                  <a:txBody>
                    <a:bodyPr/>
                    <a:lstStyle/>
                    <a:p>
                      <a:pPr algn="ctr"/>
                      <a:endParaRPr lang="en-US" sz="1200" dirty="0">
                        <a:solidFill>
                          <a:schemeClr val="tx2"/>
                        </a:solidFill>
                      </a:endParaRPr>
                    </a:p>
                  </a:txBody>
                  <a:tcPr/>
                </a:tc>
                <a:tc hMerge="1">
                  <a:txBody>
                    <a:bodyPr/>
                    <a:lstStyle/>
                    <a:p>
                      <a:pPr algn="ctr"/>
                      <a:endParaRPr lang="en-US" sz="1200" dirty="0">
                        <a:solidFill>
                          <a:schemeClr val="tx2"/>
                        </a:solidFill>
                      </a:endParaRPr>
                    </a:p>
                  </a:txBody>
                  <a:tcPr/>
                </a:tc>
                <a:tc hMerge="1">
                  <a:txBody>
                    <a:bodyPr/>
                    <a:lstStyle/>
                    <a:p>
                      <a:pPr algn="ctr"/>
                      <a:endParaRPr lang="en-US" sz="1200" dirty="0">
                        <a:solidFill>
                          <a:schemeClr val="tx2"/>
                        </a:solidFill>
                      </a:endParaRPr>
                    </a:p>
                  </a:txBody>
                  <a:tcPr/>
                </a:tc>
                <a:tc gridSpan="4">
                  <a:txBody>
                    <a:bodyPr/>
                    <a:lstStyle/>
                    <a:p>
                      <a:pPr algn="ctr"/>
                      <a:r>
                        <a:rPr lang="en-US" sz="1100" dirty="0" smtClean="0">
                          <a:solidFill>
                            <a:schemeClr val="bg1"/>
                          </a:solidFill>
                        </a:rPr>
                        <a:t>2016</a:t>
                      </a:r>
                      <a:endParaRPr lang="en-US" sz="11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BDF2"/>
                    </a:solidFill>
                  </a:tcPr>
                </a:tc>
                <a:tc hMerge="1">
                  <a:txBody>
                    <a:bodyPr/>
                    <a:lstStyle/>
                    <a:p>
                      <a:pPr algn="ctr"/>
                      <a:endParaRPr lang="en-US" sz="1200" dirty="0">
                        <a:solidFill>
                          <a:schemeClr val="tx2"/>
                        </a:solidFill>
                      </a:endParaRPr>
                    </a:p>
                  </a:txBody>
                  <a:tcPr/>
                </a:tc>
                <a:tc hMerge="1">
                  <a:txBody>
                    <a:bodyPr/>
                    <a:lstStyle/>
                    <a:p>
                      <a:pPr algn="ctr"/>
                      <a:endParaRPr lang="en-US" sz="1200" dirty="0">
                        <a:solidFill>
                          <a:schemeClr val="tx2"/>
                        </a:solidFill>
                      </a:endParaRPr>
                    </a:p>
                  </a:txBody>
                  <a:tcPr/>
                </a:tc>
                <a:tc hMerge="1">
                  <a:txBody>
                    <a:bodyPr/>
                    <a:lstStyle/>
                    <a:p>
                      <a:pPr algn="ctr"/>
                      <a:endParaRPr lang="en-US" sz="1200" dirty="0">
                        <a:solidFill>
                          <a:schemeClr val="tx2"/>
                        </a:solidFill>
                      </a:endParaRPr>
                    </a:p>
                  </a:txBody>
                  <a:tcPr/>
                </a:tc>
              </a:tr>
              <a:tr h="357405">
                <a:tc rowSpan="6">
                  <a:txBody>
                    <a:bodyPr/>
                    <a:lstStyle/>
                    <a:p>
                      <a:pPr algn="ctr"/>
                      <a:r>
                        <a:rPr lang="en-US" sz="1000" b="1" i="0" dirty="0" smtClean="0">
                          <a:solidFill>
                            <a:schemeClr val="bg1"/>
                          </a:solidFill>
                        </a:rPr>
                        <a:t>SDDC</a:t>
                      </a:r>
                      <a:r>
                        <a:rPr lang="en-US" sz="1000" b="1" i="0" baseline="0" dirty="0" smtClean="0">
                          <a:solidFill>
                            <a:schemeClr val="bg1"/>
                          </a:solidFill>
                        </a:rPr>
                        <a:t> 1.0 </a:t>
                      </a:r>
                      <a:endParaRPr lang="en-US" sz="1000" b="1" i="0" dirty="0" smtClean="0">
                        <a:solidFill>
                          <a:schemeClr val="bg1"/>
                        </a:solidFill>
                      </a:endParaRPr>
                    </a:p>
                    <a:p>
                      <a:endParaRPr lang="en-US" sz="1000" b="1" i="0" dirty="0" smtClean="0">
                        <a:solidFill>
                          <a:schemeClr val="bg1"/>
                        </a:solidFill>
                      </a:endParaRPr>
                    </a:p>
                    <a:p>
                      <a:endParaRPr lang="en-US" sz="1000" b="1" i="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3F0"/>
                    </a:solidFill>
                  </a:tcPr>
                </a:tc>
                <a:tc>
                  <a:txBody>
                    <a:bodyPr/>
                    <a:lstStyle/>
                    <a:p>
                      <a:r>
                        <a:rPr lang="en-US" sz="1000" dirty="0" smtClean="0">
                          <a:solidFill>
                            <a:srgbClr val="53565A"/>
                          </a:solidFill>
                        </a:rPr>
                        <a:t>Network</a:t>
                      </a:r>
                      <a:r>
                        <a:rPr lang="en-US" sz="1000" baseline="0" dirty="0" smtClean="0">
                          <a:solidFill>
                            <a:srgbClr val="53565A"/>
                          </a:solidFill>
                        </a:rPr>
                        <a:t> Virtualization/IP Mobility for Infrastructure optimization  and elasticity </a:t>
                      </a:r>
                      <a:endParaRPr lang="en-US" sz="1000" dirty="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tx2">
                            <a:lumMod val="20000"/>
                            <a:lumOff val="80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357405">
                <a:tc vMerge="1">
                  <a:txBody>
                    <a:bodyPr/>
                    <a:lstStyle/>
                    <a:p>
                      <a:endParaRPr lang="en-US" sz="1000" b="1" i="0" dirty="0">
                        <a:solidFill>
                          <a:schemeClr val="bg1"/>
                        </a:solidFill>
                      </a:endParaRPr>
                    </a:p>
                  </a:txBody>
                  <a:tcP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00B3F0"/>
                    </a:solidFill>
                  </a:tcPr>
                </a:tc>
                <a:tc>
                  <a:txBody>
                    <a:bodyPr/>
                    <a:lstStyle/>
                    <a:p>
                      <a:r>
                        <a:rPr lang="en-US" sz="1000" dirty="0" smtClean="0">
                          <a:solidFill>
                            <a:srgbClr val="53565A"/>
                          </a:solidFill>
                        </a:rPr>
                        <a:t>End-to-end</a:t>
                      </a:r>
                      <a:r>
                        <a:rPr lang="en-US" sz="1000" baseline="0" dirty="0" smtClean="0">
                          <a:solidFill>
                            <a:srgbClr val="53565A"/>
                          </a:solidFill>
                        </a:rPr>
                        <a:t> Infrastructure Visibility for service improvement starting with NSX and </a:t>
                      </a:r>
                      <a:r>
                        <a:rPr lang="en-US" sz="1000" baseline="0" dirty="0" err="1" smtClean="0">
                          <a:solidFill>
                            <a:srgbClr val="53565A"/>
                          </a:solidFill>
                        </a:rPr>
                        <a:t>vCentre</a:t>
                      </a:r>
                      <a:endParaRPr lang="en-US" sz="1000" dirty="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tx2">
                            <a:lumMod val="20000"/>
                            <a:lumOff val="80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a:p>
                  </a:txBody>
                  <a:tcPr/>
                </a:tc>
                <a:tc>
                  <a:txBody>
                    <a:bodyPr/>
                    <a:lstStyle/>
                    <a:p>
                      <a:r>
                        <a:rPr lang="en-US" sz="1000" dirty="0" smtClean="0">
                          <a:solidFill>
                            <a:srgbClr val="53565A"/>
                          </a:solidFill>
                        </a:rPr>
                        <a:t>Network Segmentation</a:t>
                      </a:r>
                      <a:r>
                        <a:rPr lang="en-US" sz="1000" baseline="0" dirty="0" smtClean="0">
                          <a:solidFill>
                            <a:srgbClr val="53565A"/>
                          </a:solidFill>
                        </a:rPr>
                        <a:t> for development/databases </a:t>
                      </a:r>
                      <a:endParaRPr lang="en-US" sz="1000" dirty="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tx2">
                            <a:lumMod val="20000"/>
                            <a:lumOff val="80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sz="800" b="1" i="0" dirty="0">
                        <a:solidFill>
                          <a:schemeClr val="bg1"/>
                        </a:solidFill>
                      </a:endParaRPr>
                    </a:p>
                  </a:txBody>
                  <a:tcP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00B3F0"/>
                    </a:solidFill>
                  </a:tcPr>
                </a:tc>
                <a:tc>
                  <a:txBody>
                    <a:bodyPr/>
                    <a:lstStyle/>
                    <a:p>
                      <a:r>
                        <a:rPr lang="en-US" sz="1000" dirty="0" smtClean="0">
                          <a:solidFill>
                            <a:srgbClr val="53565A"/>
                          </a:solidFill>
                        </a:rPr>
                        <a:t>Network</a:t>
                      </a:r>
                      <a:r>
                        <a:rPr lang="en-US" sz="1000" baseline="0" dirty="0" smtClean="0">
                          <a:solidFill>
                            <a:srgbClr val="53565A"/>
                          </a:solidFill>
                        </a:rPr>
                        <a:t> Services Automation-Load Balancer</a:t>
                      </a:r>
                      <a:endParaRPr lang="en-US" sz="1000" dirty="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tx2">
                            <a:lumMod val="20000"/>
                            <a:lumOff val="80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a:p>
                  </a:txBody>
                  <a:tcPr/>
                </a:tc>
                <a:tc>
                  <a:txBody>
                    <a:bodyPr/>
                    <a:lstStyle/>
                    <a:p>
                      <a:r>
                        <a:rPr lang="en-US" sz="1000" dirty="0" smtClean="0">
                          <a:solidFill>
                            <a:srgbClr val="53565A"/>
                          </a:solidFill>
                        </a:rPr>
                        <a:t>Multi-Tier</a:t>
                      </a:r>
                      <a:r>
                        <a:rPr lang="en-US" sz="1000" baseline="0" dirty="0" smtClean="0">
                          <a:solidFill>
                            <a:srgbClr val="53565A"/>
                          </a:solidFill>
                        </a:rPr>
                        <a:t> Storage Automation </a:t>
                      </a:r>
                      <a:endParaRPr lang="en-US" sz="1000" dirty="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bg1">
                            <a:lumMod val="85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sz="1000" b="1" i="0" dirty="0">
                        <a:solidFill>
                          <a:schemeClr val="bg1"/>
                        </a:solidFill>
                      </a:endParaRPr>
                    </a:p>
                  </a:txBody>
                  <a:tcP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00B3F0"/>
                    </a:solidFill>
                  </a:tcPr>
                </a:tc>
                <a:tc>
                  <a:txBody>
                    <a:bodyPr/>
                    <a:lstStyle/>
                    <a:p>
                      <a:r>
                        <a:rPr lang="en-US" sz="1000" dirty="0" smtClean="0">
                          <a:solidFill>
                            <a:srgbClr val="53565A"/>
                          </a:solidFill>
                        </a:rPr>
                        <a:t>Backup and Restore</a:t>
                      </a:r>
                      <a:r>
                        <a:rPr lang="en-US" sz="1000" baseline="0" dirty="0" smtClean="0">
                          <a:solidFill>
                            <a:srgbClr val="53565A"/>
                          </a:solidFill>
                        </a:rPr>
                        <a:t> Automation  </a:t>
                      </a: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12700" cap="flat" cmpd="sng" algn="ctr">
                      <a:solidFill>
                        <a:srgbClr val="002D72"/>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CCCC"/>
                    </a:solidFill>
                  </a:tcPr>
                </a:tc>
                <a:tc>
                  <a:txBody>
                    <a:bodyPr/>
                    <a:lstStyle/>
                    <a:p>
                      <a:endParaRPr lang="en-US" sz="1100" dirty="0">
                        <a:solidFill>
                          <a:schemeClr val="bg1">
                            <a:lumMod val="85000"/>
                          </a:schemeClr>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53565A"/>
                    </a:solidFill>
                  </a:tcPr>
                </a:tc>
              </a:tr>
              <a:tr h="363531">
                <a:tc rowSpan="8">
                  <a:txBody>
                    <a:bodyPr/>
                    <a:lstStyle/>
                    <a:p>
                      <a:pPr algn="ctr"/>
                      <a:r>
                        <a:rPr lang="en-US" sz="1000" b="1" i="0" dirty="0" smtClean="0">
                          <a:solidFill>
                            <a:schemeClr val="bg1"/>
                          </a:solidFill>
                        </a:rPr>
                        <a:t>SDDC</a:t>
                      </a:r>
                      <a:r>
                        <a:rPr lang="en-US" sz="1000" b="1" i="0" baseline="0" dirty="0" smtClean="0">
                          <a:solidFill>
                            <a:schemeClr val="bg1"/>
                          </a:solidFill>
                        </a:rPr>
                        <a:t> 2.0 </a:t>
                      </a:r>
                      <a:endParaRPr lang="en-US" sz="1000" b="1" i="0" dirty="0" smtClean="0">
                        <a:solidFill>
                          <a:schemeClr val="bg1"/>
                        </a:solidFill>
                      </a:endParaRPr>
                    </a:p>
                    <a:p>
                      <a:endParaRPr lang="en-US" sz="1000" b="1" i="0" baseline="0" dirty="0" smtClean="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3F0"/>
                    </a:solidFill>
                  </a:tcPr>
                </a:tc>
                <a:tc>
                  <a:txBody>
                    <a:bodyPr/>
                    <a:lstStyle/>
                    <a:p>
                      <a:r>
                        <a:rPr lang="en-US" sz="1000" kern="1200" dirty="0" smtClean="0">
                          <a:solidFill>
                            <a:srgbClr val="53565A"/>
                          </a:solidFill>
                          <a:latin typeface="+mn-lt"/>
                          <a:ea typeface="+mn-ea"/>
                          <a:cs typeface="+mn-cs"/>
                        </a:rPr>
                        <a:t>EMC </a:t>
                      </a:r>
                      <a:r>
                        <a:rPr lang="en-US" sz="1000" kern="1200" dirty="0" err="1" smtClean="0">
                          <a:solidFill>
                            <a:srgbClr val="53565A"/>
                          </a:solidFill>
                          <a:latin typeface="+mn-lt"/>
                          <a:ea typeface="+mn-ea"/>
                          <a:cs typeface="+mn-cs"/>
                        </a:rPr>
                        <a:t>ViPR</a:t>
                      </a:r>
                      <a:r>
                        <a:rPr lang="en-US" sz="1000" kern="1200" dirty="0" smtClean="0">
                          <a:solidFill>
                            <a:srgbClr val="53565A"/>
                          </a:solidFill>
                          <a:latin typeface="+mn-lt"/>
                          <a:ea typeface="+mn-ea"/>
                          <a:cs typeface="+mn-cs"/>
                        </a:rPr>
                        <a:t> for storage provisioning automation  in Virtualized environment</a:t>
                      </a:r>
                      <a:r>
                        <a:rPr lang="en-US" sz="1000" kern="1200" baseline="0" dirty="0" smtClean="0">
                          <a:solidFill>
                            <a:srgbClr val="53565A"/>
                          </a:solidFill>
                          <a:latin typeface="+mn-lt"/>
                          <a:ea typeface="+mn-ea"/>
                          <a:cs typeface="+mn-cs"/>
                        </a:rPr>
                        <a:t> </a:t>
                      </a:r>
                      <a:endParaRPr lang="en-US" sz="1000" kern="1200" dirty="0">
                        <a:solidFill>
                          <a:srgbClr val="53565A"/>
                        </a:solidFill>
                        <a:latin typeface="+mn-lt"/>
                        <a:ea typeface="+mn-ea"/>
                        <a:cs typeface="+mn-cs"/>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12700" cap="flat" cmpd="sng" algn="ctr">
                      <a:solidFill>
                        <a:srgbClr val="002D72"/>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solidFill>
                            <a:srgbClr val="53565A"/>
                          </a:solidFill>
                        </a:rPr>
                        <a:t>Network</a:t>
                      </a:r>
                      <a:r>
                        <a:rPr lang="en-US" sz="1000" baseline="0" dirty="0" smtClean="0">
                          <a:solidFill>
                            <a:srgbClr val="53565A"/>
                          </a:solidFill>
                        </a:rPr>
                        <a:t> Virtualization integration with physical network/appliances</a:t>
                      </a:r>
                      <a:endParaRPr lang="en-US" sz="1000" kern="1200" dirty="0" smtClean="0">
                        <a:solidFill>
                          <a:srgbClr val="53565A"/>
                        </a:solidFill>
                        <a:latin typeface="+mn-lt"/>
                        <a:ea typeface="+mn-ea"/>
                        <a:cs typeface="+mn-cs"/>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smtClean="0">
                          <a:solidFill>
                            <a:srgbClr val="53565A"/>
                          </a:solidFill>
                          <a:latin typeface="+mn-lt"/>
                          <a:ea typeface="+mn-ea"/>
                          <a:cs typeface="+mn-cs"/>
                        </a:rPr>
                        <a:t>Scale IO  for block Storage with Two Tiers (Capacity, Performance)</a:t>
                      </a: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357405">
                <a:tc vMerge="1">
                  <a:txBody>
                    <a:bodyPr/>
                    <a:lstStyle/>
                    <a:p>
                      <a:endParaRPr lang="en-US"/>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rgbClr val="53565A"/>
                          </a:solidFill>
                          <a:latin typeface="+mn-lt"/>
                          <a:ea typeface="+mn-ea"/>
                          <a:cs typeface="+mn-cs"/>
                        </a:rPr>
                        <a:t>Migration of existing virtualized environment under SDDC orchestration </a:t>
                      </a: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357405">
                <a:tc vMerge="1">
                  <a:txBody>
                    <a:bodyPr/>
                    <a:lstStyle/>
                    <a:p>
                      <a:endParaRPr lang="en-US"/>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rgbClr val="53565A"/>
                          </a:solidFill>
                          <a:latin typeface="+mn-lt"/>
                          <a:ea typeface="+mn-ea"/>
                          <a:cs typeface="+mn-cs"/>
                        </a:rPr>
                        <a:t>Portable Data Volumes for data </a:t>
                      </a:r>
                      <a:r>
                        <a:rPr lang="en-US" sz="1000" kern="1200" smtClean="0">
                          <a:solidFill>
                            <a:srgbClr val="53565A"/>
                          </a:solidFill>
                          <a:latin typeface="+mn-lt"/>
                          <a:ea typeface="+mn-ea"/>
                          <a:cs typeface="+mn-cs"/>
                        </a:rPr>
                        <a:t>mobility (Based on U</a:t>
                      </a:r>
                      <a:r>
                        <a:rPr lang="en-US" sz="1000" kern="1200" baseline="0" smtClean="0">
                          <a:solidFill>
                            <a:srgbClr val="53565A"/>
                          </a:solidFill>
                          <a:latin typeface="+mn-lt"/>
                          <a:ea typeface="+mn-ea"/>
                          <a:cs typeface="+mn-cs"/>
                        </a:rPr>
                        <a:t>se-Case  </a:t>
                      </a:r>
                      <a:r>
                        <a:rPr lang="en-US" sz="1000" kern="1200" baseline="0" dirty="0" smtClean="0">
                          <a:solidFill>
                            <a:srgbClr val="53565A"/>
                          </a:solidFill>
                          <a:latin typeface="+mn-lt"/>
                          <a:ea typeface="+mn-ea"/>
                          <a:cs typeface="+mn-cs"/>
                        </a:rPr>
                        <a:t>from </a:t>
                      </a:r>
                      <a:r>
                        <a:rPr lang="en-US" sz="1000" kern="1200" dirty="0" smtClean="0">
                          <a:solidFill>
                            <a:srgbClr val="53565A"/>
                          </a:solidFill>
                          <a:latin typeface="+mn-lt"/>
                          <a:ea typeface="+mn-ea"/>
                          <a:cs typeface="+mn-cs"/>
                        </a:rPr>
                        <a:t>NFS, </a:t>
                      </a:r>
                      <a:r>
                        <a:rPr lang="en-US" sz="1000" kern="1200" smtClean="0">
                          <a:solidFill>
                            <a:srgbClr val="53565A"/>
                          </a:solidFill>
                          <a:latin typeface="+mn-lt"/>
                          <a:ea typeface="+mn-ea"/>
                          <a:cs typeface="+mn-cs"/>
                        </a:rPr>
                        <a:t>VMDK, </a:t>
                      </a:r>
                      <a:r>
                        <a:rPr lang="en-US" sz="1000" kern="1200" dirty="0" smtClean="0">
                          <a:solidFill>
                            <a:srgbClr val="53565A"/>
                          </a:solidFill>
                          <a:latin typeface="+mn-lt"/>
                          <a:ea typeface="+mn-ea"/>
                          <a:cs typeface="+mn-cs"/>
                        </a:rPr>
                        <a:t>or Object)</a:t>
                      </a: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357405">
                <a:tc vMerge="1">
                  <a:txBody>
                    <a:bodyPr/>
                    <a:lstStyle/>
                    <a:p>
                      <a:endParaRPr lang="en-US"/>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solidFill>
                            <a:srgbClr val="53565A"/>
                          </a:solidFill>
                        </a:rPr>
                        <a:t>Usage Based</a:t>
                      </a:r>
                      <a:r>
                        <a:rPr lang="en-US" sz="1000" baseline="0" dirty="0" smtClean="0">
                          <a:solidFill>
                            <a:srgbClr val="53565A"/>
                          </a:solidFill>
                        </a:rPr>
                        <a:t> Billing to provide cost optimized solution based on application capacity needs (ITBM)</a:t>
                      </a:r>
                      <a:endParaRPr lang="en-US" sz="1000" dirty="0" smtClean="0">
                        <a:solidFill>
                          <a:srgbClr val="53565A"/>
                        </a:solidFill>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357405">
                <a:tc vMerge="1">
                  <a:txBody>
                    <a:bodyPr/>
                    <a:lstStyle/>
                    <a:p>
                      <a:endParaRPr lang="en-US"/>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rgbClr val="53565A"/>
                          </a:solidFill>
                          <a:latin typeface="+mn-lt"/>
                          <a:ea typeface="+mn-ea"/>
                          <a:cs typeface="+mn-cs"/>
                        </a:rPr>
                        <a:t>End to End Topology, Monitoring and Alerting, Performance,</a:t>
                      </a:r>
                      <a:r>
                        <a:rPr lang="en-US" sz="1000" kern="1200" baseline="0" dirty="0" smtClean="0">
                          <a:solidFill>
                            <a:srgbClr val="53565A"/>
                          </a:solidFill>
                          <a:latin typeface="+mn-lt"/>
                          <a:ea typeface="+mn-ea"/>
                          <a:cs typeface="+mn-cs"/>
                        </a:rPr>
                        <a:t> </a:t>
                      </a:r>
                      <a:r>
                        <a:rPr lang="en-US" sz="1000" kern="1200" dirty="0" smtClean="0">
                          <a:solidFill>
                            <a:srgbClr val="53565A"/>
                          </a:solidFill>
                          <a:latin typeface="+mn-lt"/>
                          <a:ea typeface="+mn-ea"/>
                          <a:cs typeface="+mn-cs"/>
                        </a:rPr>
                        <a:t> Capacity Reporting and Trending( VCOPs, SRM)</a:t>
                      </a:r>
                      <a:endParaRPr lang="en-US" sz="1000" kern="1200" dirty="0">
                        <a:solidFill>
                          <a:srgbClr val="53565A"/>
                        </a:solidFill>
                        <a:latin typeface="+mn-lt"/>
                        <a:ea typeface="+mn-ea"/>
                        <a:cs typeface="+mn-cs"/>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3175" cap="flat" cmpd="sng" algn="ctr">
                      <a:solidFill>
                        <a:srgbClr val="9FCAFF"/>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3565A"/>
                    </a:solidFill>
                  </a:tcPr>
                </a:tc>
              </a:tr>
              <a:tr h="233688">
                <a:tc vMerge="1">
                  <a:txBody>
                    <a:bodyPr/>
                    <a:lstStyle/>
                    <a:p>
                      <a:endParaRPr lang="en-US" sz="1000" b="1" i="0" baseline="0" dirty="0" smtClean="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3F0"/>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kern="1200" dirty="0" smtClean="0">
                          <a:solidFill>
                            <a:srgbClr val="53565A"/>
                          </a:solidFill>
                          <a:latin typeface="+mn-lt"/>
                          <a:ea typeface="+mn-ea"/>
                          <a:cs typeface="+mn-cs"/>
                        </a:rPr>
                        <a:t>Backup and Restore</a:t>
                      </a:r>
                      <a:r>
                        <a:rPr lang="en-US" sz="1000" kern="1200" baseline="0" dirty="0" smtClean="0">
                          <a:solidFill>
                            <a:srgbClr val="53565A"/>
                          </a:solidFill>
                          <a:latin typeface="+mn-lt"/>
                          <a:ea typeface="+mn-ea"/>
                          <a:cs typeface="+mn-cs"/>
                        </a:rPr>
                        <a:t> Automation (Additional capabilities) </a:t>
                      </a:r>
                      <a:endParaRPr lang="en-US" sz="1000" kern="1200" dirty="0">
                        <a:solidFill>
                          <a:srgbClr val="53565A"/>
                        </a:solidFill>
                        <a:latin typeface="+mn-lt"/>
                        <a:ea typeface="+mn-ea"/>
                        <a:cs typeface="+mn-cs"/>
                      </a:endParaRPr>
                    </a:p>
                  </a:txBody>
                  <a:tcPr>
                    <a:lnL w="12700" cap="flat" cmpd="sng" algn="ctr">
                      <a:solidFill>
                        <a:schemeClr val="tx1"/>
                      </a:solidFill>
                      <a:prstDash val="solid"/>
                      <a:round/>
                      <a:headEnd type="none" w="med" len="med"/>
                      <a:tailEnd type="none" w="med" len="med"/>
                    </a:lnL>
                    <a:lnR w="3175" cap="flat" cmpd="sng" algn="ctr">
                      <a:solidFill>
                        <a:srgbClr val="9FCAFF"/>
                      </a:solidFill>
                      <a:prstDash val="solid"/>
                      <a:round/>
                      <a:headEnd type="none" w="med" len="med"/>
                      <a:tailEnd type="none" w="med" len="med"/>
                    </a:lnR>
                    <a:lnT w="3175" cap="flat" cmpd="sng" algn="ctr">
                      <a:solidFill>
                        <a:srgbClr val="9FCAFF"/>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p>
                  </a:txBody>
                  <a:tcPr>
                    <a:lnL w="3175" cap="flat" cmpd="sng" algn="ctr">
                      <a:solidFill>
                        <a:srgbClr val="9FCA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CC"/>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7999B"/>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565A"/>
                    </a:solidFill>
                  </a:tcPr>
                </a:tc>
                <a:tc>
                  <a:txBody>
                    <a:bodyPr/>
                    <a:lstStyle/>
                    <a:p>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3565A"/>
                    </a:solidFill>
                  </a:tcPr>
                </a:tc>
              </a:tr>
            </a:tbl>
          </a:graphicData>
        </a:graphic>
      </p:graphicFrame>
      <p:sp>
        <p:nvSpPr>
          <p:cNvPr id="5" name="Rectangle 4"/>
          <p:cNvSpPr/>
          <p:nvPr/>
        </p:nvSpPr>
        <p:spPr bwMode="auto">
          <a:xfrm>
            <a:off x="4211960" y="6106690"/>
            <a:ext cx="266700" cy="274638"/>
          </a:xfrm>
          <a:prstGeom prst="rect">
            <a:avLst/>
          </a:prstGeom>
          <a:solidFill>
            <a:srgbClr val="CCCCCC"/>
          </a:solidFill>
          <a:ln w="12700" cap="flat" cmpd="sng" algn="ctr">
            <a:solidFill>
              <a:schemeClr val="tx2"/>
            </a:solidFill>
            <a:prstDash val="solid"/>
            <a:round/>
            <a:headEnd type="none" w="med" len="med"/>
            <a:tailEnd type="none" w="med" len="med"/>
          </a:ln>
          <a:effectLst/>
          <a:extLst/>
        </p:spPr>
        <p:txBody>
          <a:bodyPr wrap="none" anchor="ctr"/>
          <a:lstStyle/>
          <a:p>
            <a:pPr algn="ctr">
              <a:defRPr/>
            </a:pPr>
            <a:endParaRPr lang="en-US" dirty="0">
              <a:solidFill>
                <a:srgbClr val="000000"/>
              </a:solidFill>
              <a:ea typeface="Geneva" charset="0"/>
            </a:endParaRPr>
          </a:p>
        </p:txBody>
      </p:sp>
      <p:sp>
        <p:nvSpPr>
          <p:cNvPr id="6" name="TextBox 6"/>
          <p:cNvSpPr txBox="1">
            <a:spLocks noChangeArrowheads="1"/>
          </p:cNvSpPr>
          <p:nvPr/>
        </p:nvSpPr>
        <p:spPr bwMode="auto">
          <a:xfrm>
            <a:off x="4474473" y="6118073"/>
            <a:ext cx="113188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1100" dirty="0">
                <a:solidFill>
                  <a:srgbClr val="53565A"/>
                </a:solidFill>
              </a:rPr>
              <a:t>Development </a:t>
            </a:r>
          </a:p>
        </p:txBody>
      </p:sp>
      <p:sp>
        <p:nvSpPr>
          <p:cNvPr id="7" name="Rectangle 6"/>
          <p:cNvSpPr/>
          <p:nvPr/>
        </p:nvSpPr>
        <p:spPr bwMode="auto">
          <a:xfrm>
            <a:off x="5776501" y="6106690"/>
            <a:ext cx="266700" cy="274638"/>
          </a:xfrm>
          <a:prstGeom prst="rect">
            <a:avLst/>
          </a:prstGeom>
          <a:solidFill>
            <a:srgbClr val="97999B"/>
          </a:solidFill>
          <a:ln w="12700" cap="flat" cmpd="sng" algn="ctr">
            <a:solidFill>
              <a:schemeClr val="tx2"/>
            </a:solidFill>
            <a:prstDash val="solid"/>
            <a:round/>
            <a:headEnd type="none" w="med" len="med"/>
            <a:tailEnd type="none" w="med" len="med"/>
          </a:ln>
          <a:effectLst/>
          <a:extLst/>
        </p:spPr>
        <p:txBody>
          <a:bodyPr wrap="none" anchor="ctr"/>
          <a:lstStyle/>
          <a:p>
            <a:pPr algn="ctr">
              <a:defRPr/>
            </a:pPr>
            <a:endParaRPr lang="en-US" dirty="0">
              <a:solidFill>
                <a:srgbClr val="000000"/>
              </a:solidFill>
              <a:ea typeface="Geneva" charset="0"/>
            </a:endParaRPr>
          </a:p>
        </p:txBody>
      </p:sp>
      <p:sp>
        <p:nvSpPr>
          <p:cNvPr id="8" name="Rectangle 7"/>
          <p:cNvSpPr/>
          <p:nvPr/>
        </p:nvSpPr>
        <p:spPr bwMode="auto">
          <a:xfrm>
            <a:off x="6834510" y="6106690"/>
            <a:ext cx="266700" cy="274638"/>
          </a:xfrm>
          <a:prstGeom prst="rect">
            <a:avLst/>
          </a:prstGeom>
          <a:solidFill>
            <a:srgbClr val="53565A"/>
          </a:solidFill>
          <a:ln w="12700" cap="flat" cmpd="sng" algn="ctr">
            <a:solidFill>
              <a:schemeClr val="tx2"/>
            </a:solidFill>
            <a:prstDash val="solid"/>
            <a:round/>
            <a:headEnd type="none" w="med" len="med"/>
            <a:tailEnd type="none" w="med" len="med"/>
          </a:ln>
          <a:effectLst/>
          <a:extLst/>
        </p:spPr>
        <p:txBody>
          <a:bodyPr wrap="none" anchor="ctr"/>
          <a:lstStyle/>
          <a:p>
            <a:pPr algn="ctr">
              <a:defRPr/>
            </a:pPr>
            <a:endParaRPr lang="en-US" dirty="0">
              <a:solidFill>
                <a:srgbClr val="000000"/>
              </a:solidFill>
              <a:ea typeface="Geneva" charset="0"/>
            </a:endParaRPr>
          </a:p>
        </p:txBody>
      </p:sp>
      <p:sp>
        <p:nvSpPr>
          <p:cNvPr id="9" name="Rectangle 10"/>
          <p:cNvSpPr>
            <a:spLocks noChangeArrowheads="1"/>
          </p:cNvSpPr>
          <p:nvPr/>
        </p:nvSpPr>
        <p:spPr bwMode="auto">
          <a:xfrm>
            <a:off x="7082160" y="6118073"/>
            <a:ext cx="145415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1100" dirty="0">
                <a:solidFill>
                  <a:srgbClr val="53565A"/>
                </a:solidFill>
              </a:rPr>
              <a:t>Production Roll out  </a:t>
            </a:r>
          </a:p>
        </p:txBody>
      </p:sp>
      <p:sp>
        <p:nvSpPr>
          <p:cNvPr id="10" name="Rectangle 10"/>
          <p:cNvSpPr>
            <a:spLocks noChangeArrowheads="1"/>
          </p:cNvSpPr>
          <p:nvPr/>
        </p:nvSpPr>
        <p:spPr bwMode="auto">
          <a:xfrm>
            <a:off x="6043201" y="6118074"/>
            <a:ext cx="5381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1100">
                <a:solidFill>
                  <a:srgbClr val="53565A"/>
                </a:solidFill>
              </a:rPr>
              <a:t>Pilot  </a:t>
            </a:r>
          </a:p>
        </p:txBody>
      </p:sp>
      <p:sp>
        <p:nvSpPr>
          <p:cNvPr id="13" name="Content Placeholder 2"/>
          <p:cNvSpPr txBox="1">
            <a:spLocks/>
          </p:cNvSpPr>
          <p:nvPr/>
        </p:nvSpPr>
        <p:spPr bwMode="auto">
          <a:xfrm>
            <a:off x="450850" y="895350"/>
            <a:ext cx="80899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cs typeface="Arial" pitchFamily="34" charset="0"/>
              </a:defRPr>
            </a:lvl1pPr>
            <a:lvl2pPr marL="228600" indent="-22860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lvl="1" indent="0">
              <a:spcBef>
                <a:spcPts val="300"/>
              </a:spcBef>
              <a:spcAft>
                <a:spcPts val="300"/>
              </a:spcAft>
            </a:pPr>
            <a:r>
              <a:rPr lang="en-US" altLang="en-US" sz="1400" dirty="0">
                <a:solidFill>
                  <a:srgbClr val="53565A"/>
                </a:solidFill>
              </a:rPr>
              <a:t>Georgetown Development Cloud Pilot </a:t>
            </a:r>
            <a:r>
              <a:rPr lang="en-US" altLang="en-US" sz="1400" dirty="0" smtClean="0">
                <a:solidFill>
                  <a:srgbClr val="53565A"/>
                </a:solidFill>
              </a:rPr>
              <a:t>will migrate into production rollout in Q1 2015.</a:t>
            </a:r>
            <a:endParaRPr lang="en-US" altLang="en-US" sz="1400" dirty="0">
              <a:solidFill>
                <a:srgbClr val="53565A"/>
              </a:solidFill>
            </a:endParaRPr>
          </a:p>
        </p:txBody>
      </p:sp>
      <p:grpSp>
        <p:nvGrpSpPr>
          <p:cNvPr id="15" name="Group 14"/>
          <p:cNvGrpSpPr/>
          <p:nvPr/>
        </p:nvGrpSpPr>
        <p:grpSpPr>
          <a:xfrm>
            <a:off x="457200" y="381000"/>
            <a:ext cx="8534400" cy="457200"/>
            <a:chOff x="457200" y="381000"/>
            <a:chExt cx="3905250" cy="457200"/>
          </a:xfrm>
        </p:grpSpPr>
        <p:sp>
          <p:nvSpPr>
            <p:cNvPr id="16" name="Rectangle 15"/>
            <p:cNvSpPr/>
            <p:nvPr/>
          </p:nvSpPr>
          <p:spPr>
            <a:xfrm>
              <a:off x="457200" y="381000"/>
              <a:ext cx="3810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p:cNvSpPr/>
            <p:nvPr/>
          </p:nvSpPr>
          <p:spPr>
            <a:xfrm>
              <a:off x="4267200" y="381000"/>
              <a:ext cx="95250" cy="457200"/>
            </a:xfrm>
            <a:prstGeom prst="rect">
              <a:avLst/>
            </a:prstGeom>
            <a:solidFill>
              <a:srgbClr val="008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20" name="Title 1"/>
          <p:cNvSpPr txBox="1">
            <a:spLocks/>
          </p:cNvSpPr>
          <p:nvPr/>
        </p:nvSpPr>
        <p:spPr>
          <a:xfrm>
            <a:off x="476250" y="428625"/>
            <a:ext cx="8820150" cy="32650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dirty="0" smtClean="0">
                <a:solidFill>
                  <a:srgbClr val="FFFFFF"/>
                </a:solidFill>
              </a:rPr>
              <a:t>Software Defined Data </a:t>
            </a:r>
            <a:r>
              <a:rPr lang="en-US" sz="2000" b="1" dirty="0">
                <a:solidFill>
                  <a:srgbClr val="FFFFFF"/>
                </a:solidFill>
              </a:rPr>
              <a:t>Center | Key Deliverable Challenges – </a:t>
            </a:r>
            <a:r>
              <a:rPr lang="en-US" sz="2000" b="1" dirty="0" smtClean="0">
                <a:solidFill>
                  <a:srgbClr val="FFFFFF"/>
                </a:solidFill>
              </a:rPr>
              <a:t>2015</a:t>
            </a:r>
            <a:endParaRPr lang="en-US" sz="2000" b="1" i="1" dirty="0">
              <a:solidFill>
                <a:srgbClr val="FFFFFF"/>
              </a:solidFill>
            </a:endParaRPr>
          </a:p>
        </p:txBody>
      </p:sp>
      <p:sp>
        <p:nvSpPr>
          <p:cNvPr id="18" name="Subtitle 3"/>
          <p:cNvSpPr txBox="1">
            <a:spLocks/>
          </p:cNvSpPr>
          <p:nvPr/>
        </p:nvSpPr>
        <p:spPr>
          <a:xfrm>
            <a:off x="457200" y="76200"/>
            <a:ext cx="3371850" cy="457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defRPr/>
            </a:pPr>
            <a:r>
              <a:rPr lang="en-US" sz="1600" dirty="0" smtClean="0">
                <a:solidFill>
                  <a:srgbClr val="00BDF2"/>
                </a:solidFill>
              </a:rPr>
              <a:t>CitiNetwork and CitiStorage</a:t>
            </a:r>
            <a:endParaRPr lang="en-US" sz="1600" dirty="0">
              <a:solidFill>
                <a:srgbClr val="00BDF2"/>
              </a:solidFill>
            </a:endParaRPr>
          </a:p>
        </p:txBody>
      </p:sp>
    </p:spTree>
    <p:extLst>
      <p:ext uri="{BB962C8B-B14F-4D97-AF65-F5344CB8AC3E}">
        <p14:creationId xmlns:p14="http://schemas.microsoft.com/office/powerpoint/2010/main" val="916941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Cleversafe</a:t>
            </a:r>
            <a:r>
              <a:rPr lang="en-GB" dirty="0" smtClean="0"/>
              <a:t> SWOT Analysis</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8</a:t>
            </a:fld>
            <a:endParaRPr lang="en-US" sz="900" dirty="0">
              <a:solidFill>
                <a:srgbClr val="000000"/>
              </a:solidFill>
            </a:endParaRPr>
          </a:p>
        </p:txBody>
      </p:sp>
      <p:graphicFrame>
        <p:nvGraphicFramePr>
          <p:cNvPr id="8" name="Diagram 7"/>
          <p:cNvGraphicFramePr/>
          <p:nvPr>
            <p:extLst>
              <p:ext uri="{D42A27DB-BD31-4B8C-83A1-F6EECF244321}">
                <p14:modId xmlns:p14="http://schemas.microsoft.com/office/powerpoint/2010/main" val="1311473894"/>
              </p:ext>
            </p:extLst>
          </p:nvPr>
        </p:nvGraphicFramePr>
        <p:xfrm>
          <a:off x="457200" y="1119336"/>
          <a:ext cx="8153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500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GPFS + LTFS SWOT Analysis</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9</a:t>
            </a:fld>
            <a:endParaRPr lang="en-US" sz="900" dirty="0">
              <a:solidFill>
                <a:srgbClr val="000000"/>
              </a:solidFill>
            </a:endParaRPr>
          </a:p>
        </p:txBody>
      </p:sp>
      <p:graphicFrame>
        <p:nvGraphicFramePr>
          <p:cNvPr id="7" name="Diagram 6"/>
          <p:cNvGraphicFramePr/>
          <p:nvPr>
            <p:extLst>
              <p:ext uri="{D42A27DB-BD31-4B8C-83A1-F6EECF244321}">
                <p14:modId xmlns:p14="http://schemas.microsoft.com/office/powerpoint/2010/main" val="2837267467"/>
              </p:ext>
            </p:extLst>
          </p:nvPr>
        </p:nvGraphicFramePr>
        <p:xfrm>
          <a:off x="457200" y="1143000"/>
          <a:ext cx="8153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42201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ScaleIO</a:t>
            </a:r>
            <a:r>
              <a:rPr lang="en-GB" dirty="0" smtClean="0"/>
              <a:t> SWOT Analysis</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10</a:t>
            </a:fld>
            <a:endParaRPr lang="en-US" sz="900" dirty="0">
              <a:solidFill>
                <a:srgbClr val="000000"/>
              </a:solidFill>
            </a:endParaRPr>
          </a:p>
        </p:txBody>
      </p:sp>
      <p:graphicFrame>
        <p:nvGraphicFramePr>
          <p:cNvPr id="7" name="Diagram 6"/>
          <p:cNvGraphicFramePr/>
          <p:nvPr>
            <p:extLst>
              <p:ext uri="{D42A27DB-BD31-4B8C-83A1-F6EECF244321}">
                <p14:modId xmlns:p14="http://schemas.microsoft.com/office/powerpoint/2010/main" val="1243161929"/>
              </p:ext>
            </p:extLst>
          </p:nvPr>
        </p:nvGraphicFramePr>
        <p:xfrm>
          <a:off x="457200" y="1143000"/>
          <a:ext cx="8153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4369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Ceph</a:t>
            </a:r>
            <a:r>
              <a:rPr lang="en-GB" dirty="0" smtClean="0"/>
              <a:t> Block SWOT Analysis</a:t>
            </a:r>
            <a:endParaRPr lang="en-GB" dirty="0"/>
          </a:p>
        </p:txBody>
      </p:sp>
      <p:sp>
        <p:nvSpPr>
          <p:cNvPr id="26" name="TextBox 11"/>
          <p:cNvSpPr txBox="1">
            <a:spLocks noChangeArrowheads="1"/>
          </p:cNvSpPr>
          <p:nvPr/>
        </p:nvSpPr>
        <p:spPr bwMode="auto">
          <a:xfrm>
            <a:off x="244475" y="65088"/>
            <a:ext cx="4600575" cy="246062"/>
          </a:xfrm>
          <a:prstGeom prst="rect">
            <a:avLst/>
          </a:prstGeom>
          <a:noFill/>
          <a:ln>
            <a:noFill/>
          </a:ln>
          <a:extLst/>
        </p:spPr>
        <p:txBody>
          <a:bodyPr wrap="none">
            <a:spAutoFit/>
          </a:bodyPr>
          <a:lstStyle>
            <a:lvl1pPr eaLnBrk="0" hangingPunct="0">
              <a:defRPr sz="2400">
                <a:solidFill>
                  <a:schemeClr val="tx1"/>
                </a:solidFill>
                <a:latin typeface="Arial" pitchFamily="34" charset="0"/>
                <a:ea typeface="Geneva"/>
                <a:cs typeface="Geneva"/>
              </a:defRPr>
            </a:lvl1pPr>
            <a:lvl2pPr marL="742950" indent="-285750" eaLnBrk="0" hangingPunct="0">
              <a:defRPr sz="2400">
                <a:solidFill>
                  <a:schemeClr val="tx1"/>
                </a:solidFill>
                <a:latin typeface="Arial" pitchFamily="34" charset="0"/>
                <a:ea typeface="Geneva"/>
                <a:cs typeface="Geneva"/>
              </a:defRPr>
            </a:lvl2pPr>
            <a:lvl3pPr marL="1143000" indent="-228600" eaLnBrk="0" hangingPunct="0">
              <a:defRPr sz="2400">
                <a:solidFill>
                  <a:schemeClr val="tx1"/>
                </a:solidFill>
                <a:latin typeface="Arial" pitchFamily="34" charset="0"/>
                <a:ea typeface="Geneva"/>
                <a:cs typeface="Geneva"/>
              </a:defRPr>
            </a:lvl3pPr>
            <a:lvl4pPr marL="1600200" indent="-228600" eaLnBrk="0" hangingPunct="0">
              <a:defRPr sz="2400">
                <a:solidFill>
                  <a:schemeClr val="tx1"/>
                </a:solidFill>
                <a:latin typeface="Arial" pitchFamily="34" charset="0"/>
                <a:ea typeface="Geneva"/>
                <a:cs typeface="Geneva"/>
              </a:defRPr>
            </a:lvl4pPr>
            <a:lvl5pPr marL="2057400" indent="-228600" eaLnBrk="0" hangingPunct="0">
              <a:defRPr sz="2400">
                <a:solidFill>
                  <a:schemeClr val="tx1"/>
                </a:solidFill>
                <a:latin typeface="Arial" pitchFamily="34" charset="0"/>
                <a:ea typeface="Geneva"/>
                <a:cs typeface="Geneva"/>
              </a:defRPr>
            </a:lvl5pPr>
            <a:lvl6pPr marL="2514600" indent="-228600" eaLnBrk="0" fontAlgn="base" hangingPunct="0">
              <a:spcBef>
                <a:spcPct val="0"/>
              </a:spcBef>
              <a:spcAft>
                <a:spcPct val="0"/>
              </a:spcAft>
              <a:defRPr sz="2400">
                <a:solidFill>
                  <a:schemeClr val="tx1"/>
                </a:solidFill>
                <a:latin typeface="Arial" pitchFamily="34" charset="0"/>
                <a:ea typeface="Geneva"/>
                <a:cs typeface="Geneva"/>
              </a:defRPr>
            </a:lvl6pPr>
            <a:lvl7pPr marL="2971800" indent="-228600" eaLnBrk="0" fontAlgn="base" hangingPunct="0">
              <a:spcBef>
                <a:spcPct val="0"/>
              </a:spcBef>
              <a:spcAft>
                <a:spcPct val="0"/>
              </a:spcAft>
              <a:defRPr sz="2400">
                <a:solidFill>
                  <a:schemeClr val="tx1"/>
                </a:solidFill>
                <a:latin typeface="Arial" pitchFamily="34" charset="0"/>
                <a:ea typeface="Geneva"/>
                <a:cs typeface="Geneva"/>
              </a:defRPr>
            </a:lvl7pPr>
            <a:lvl8pPr marL="3429000" indent="-228600" eaLnBrk="0" fontAlgn="base" hangingPunct="0">
              <a:spcBef>
                <a:spcPct val="0"/>
              </a:spcBef>
              <a:spcAft>
                <a:spcPct val="0"/>
              </a:spcAft>
              <a:defRPr sz="2400">
                <a:solidFill>
                  <a:schemeClr val="tx1"/>
                </a:solidFill>
                <a:latin typeface="Arial" pitchFamily="34" charset="0"/>
                <a:ea typeface="Geneva"/>
                <a:cs typeface="Geneva"/>
              </a:defRPr>
            </a:lvl8pPr>
            <a:lvl9pPr marL="3886200" indent="-228600" eaLnBrk="0" fontAlgn="base" hangingPunct="0">
              <a:spcBef>
                <a:spcPct val="0"/>
              </a:spcBef>
              <a:spcAft>
                <a:spcPct val="0"/>
              </a:spcAft>
              <a:defRPr sz="2400">
                <a:solidFill>
                  <a:schemeClr val="tx1"/>
                </a:solidFill>
                <a:latin typeface="Arial" pitchFamily="34" charset="0"/>
                <a:ea typeface="Geneva"/>
                <a:cs typeface="Geneva"/>
              </a:defRPr>
            </a:lvl9pPr>
          </a:lstStyle>
          <a:p>
            <a:pPr eaLnBrk="1" fontAlgn="base" hangingPunct="1">
              <a:spcBef>
                <a:spcPct val="0"/>
              </a:spcBef>
              <a:spcAft>
                <a:spcPct val="0"/>
              </a:spcAft>
              <a:defRPr/>
            </a:pPr>
            <a:r>
              <a:rPr lang="en-US" sz="1000" b="1" dirty="0" smtClean="0">
                <a:solidFill>
                  <a:srgbClr val="00BDF2"/>
                </a:solidFill>
              </a:rPr>
              <a:t>Office of the CTO | Citi Architecture and Technology Engineering (CATE) </a:t>
            </a:r>
          </a:p>
        </p:txBody>
      </p:sp>
      <p:sp>
        <p:nvSpPr>
          <p:cNvPr id="27" name="Slide Number Placeholder 2"/>
          <p:cNvSpPr>
            <a:spLocks noGrp="1"/>
          </p:cNvSpPr>
          <p:nvPr>
            <p:ph type="sldNum" sz="quarter" idx="4294967295"/>
          </p:nvPr>
        </p:nvSpPr>
        <p:spPr>
          <a:xfrm>
            <a:off x="8458200" y="6400800"/>
            <a:ext cx="685800" cy="457200"/>
          </a:xfrm>
          <a:prstGeom prst="rect">
            <a:avLst/>
          </a:prstGeom>
        </p:spPr>
        <p:txBody>
          <a:bodyPr anchor="b"/>
          <a:lstStyle/>
          <a:p>
            <a:pPr algn="r">
              <a:defRPr/>
            </a:pPr>
            <a:fld id="{03B98101-FDC4-40ED-B1AA-7D57677FDD62}" type="slidenum">
              <a:rPr lang="en-US" sz="900">
                <a:solidFill>
                  <a:srgbClr val="000000"/>
                </a:solidFill>
              </a:rPr>
              <a:pPr algn="r">
                <a:defRPr/>
              </a:pPr>
              <a:t>11</a:t>
            </a:fld>
            <a:endParaRPr lang="en-US" sz="900" dirty="0">
              <a:solidFill>
                <a:srgbClr val="000000"/>
              </a:solidFill>
            </a:endParaRPr>
          </a:p>
        </p:txBody>
      </p:sp>
      <p:graphicFrame>
        <p:nvGraphicFramePr>
          <p:cNvPr id="6" name="Diagram 5"/>
          <p:cNvGraphicFramePr/>
          <p:nvPr>
            <p:extLst>
              <p:ext uri="{D42A27DB-BD31-4B8C-83A1-F6EECF244321}">
                <p14:modId xmlns:p14="http://schemas.microsoft.com/office/powerpoint/2010/main" val="4108757184"/>
              </p:ext>
            </p:extLst>
          </p:nvPr>
        </p:nvGraphicFramePr>
        <p:xfrm>
          <a:off x="457200" y="1124744"/>
          <a:ext cx="8153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62198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2_NAS disk full option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iti_enterprise_white">
  <a:themeElements>
    <a:clrScheme name="Custom 6">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00B0F0"/>
      </a:hlink>
      <a:folHlink>
        <a:srgbClr val="000066"/>
      </a:folHlink>
    </a:clrScheme>
    <a:fontScheme name="cfin_v06">
      <a:majorFont>
        <a:latin typeface="Arial"/>
        <a:ea typeface="Geneva"/>
        <a:cs typeface=""/>
      </a:majorFont>
      <a:minorFont>
        <a:latin typeface="Arial"/>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spDef>
    <a:lnDef>
      <a:spPr bwMode="auto">
        <a:xfrm>
          <a:off x="0" y="0"/>
          <a:ext cx="1" cy="1"/>
        </a:xfrm>
        <a:custGeom>
          <a:avLst/>
          <a:gdLst/>
          <a:ahLst/>
          <a:cxnLst/>
          <a:rect l="0" t="0" r="0" b="0"/>
          <a:pathLst/>
        </a:custGeom>
        <a:solidFill>
          <a:schemeClr val="tx2"/>
        </a:solidFill>
        <a:ln w="12700"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Geneva" charset="0"/>
          </a:defRPr>
        </a:defPPr>
      </a:lstStyle>
    </a:lnDef>
  </a:objectDefaults>
  <a:extraClrSchemeLst>
    <a:extraClrScheme>
      <a:clrScheme name="cfin_v06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fin_v06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1">
        <a:dk1>
          <a:srgbClr val="000000"/>
        </a:dk1>
        <a:lt1>
          <a:srgbClr val="FFFFFF"/>
        </a:lt1>
        <a:dk2>
          <a:srgbClr val="000000"/>
        </a:dk2>
        <a:lt2>
          <a:srgbClr val="838589"/>
        </a:lt2>
        <a:accent1>
          <a:srgbClr val="4B4B4B"/>
        </a:accent1>
        <a:accent2>
          <a:srgbClr val="3973AD"/>
        </a:accent2>
        <a:accent3>
          <a:srgbClr val="FFFFFF"/>
        </a:accent3>
        <a:accent4>
          <a:srgbClr val="000000"/>
        </a:accent4>
        <a:accent5>
          <a:srgbClr val="B1B1B1"/>
        </a:accent5>
        <a:accent6>
          <a:srgbClr val="33689C"/>
        </a:accent6>
        <a:hlink>
          <a:srgbClr val="C0C0C0"/>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2">
        <a:dk1>
          <a:srgbClr val="000000"/>
        </a:dk1>
        <a:lt1>
          <a:srgbClr val="FFFFFF"/>
        </a:lt1>
        <a:dk2>
          <a:srgbClr val="004785"/>
        </a:dk2>
        <a:lt2>
          <a:srgbClr val="838589"/>
        </a:lt2>
        <a:accent1>
          <a:srgbClr val="4B4B4B"/>
        </a:accent1>
        <a:accent2>
          <a:srgbClr val="FFA202"/>
        </a:accent2>
        <a:accent3>
          <a:srgbClr val="FFFFFF"/>
        </a:accent3>
        <a:accent4>
          <a:srgbClr val="000000"/>
        </a:accent4>
        <a:accent5>
          <a:srgbClr val="B1B1B1"/>
        </a:accent5>
        <a:accent6>
          <a:srgbClr val="E79202"/>
        </a:accent6>
        <a:hlink>
          <a:srgbClr val="D7D7D7"/>
        </a:hlink>
        <a:folHlink>
          <a:srgbClr val="008080"/>
        </a:folHlink>
      </a:clrScheme>
      <a:clrMap bg1="lt1" tx1="dk1" bg2="lt2" tx2="dk2" accent1="accent1" accent2="accent2" accent3="accent3" accent4="accent4" accent5="accent5" accent6="accent6" hlink="hlink" folHlink="folHlink"/>
    </a:extraClrScheme>
    <a:extraClrScheme>
      <a:clrScheme name="citi_corporate_white 3">
        <a:dk1>
          <a:srgbClr val="767D87"/>
        </a:dk1>
        <a:lt1>
          <a:srgbClr val="FFFFFF"/>
        </a:lt1>
        <a:dk2>
          <a:srgbClr val="004785"/>
        </a:dk2>
        <a:lt2>
          <a:srgbClr val="D7D7D7"/>
        </a:lt2>
        <a:accent1>
          <a:srgbClr val="00BDF2"/>
        </a:accent1>
        <a:accent2>
          <a:srgbClr val="FFA202"/>
        </a:accent2>
        <a:accent3>
          <a:srgbClr val="FFFFFF"/>
        </a:accent3>
        <a:accent4>
          <a:srgbClr val="646A72"/>
        </a:accent4>
        <a:accent5>
          <a:srgbClr val="AADBF7"/>
        </a:accent5>
        <a:accent6>
          <a:srgbClr val="E79202"/>
        </a:accent6>
        <a:hlink>
          <a:srgbClr val="FF0000"/>
        </a:hlink>
        <a:folHlink>
          <a:srgbClr val="0000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t_citi_template1">
  <a:themeElements>
    <a:clrScheme name="ot_citi_template1 1">
      <a:dk1>
        <a:srgbClr val="000000"/>
      </a:dk1>
      <a:lt1>
        <a:srgbClr val="FFFFFF"/>
      </a:lt1>
      <a:dk2>
        <a:srgbClr val="0D2A82"/>
      </a:dk2>
      <a:lt2>
        <a:srgbClr val="BEBEBE"/>
      </a:lt2>
      <a:accent1>
        <a:srgbClr val="D42F42"/>
      </a:accent1>
      <a:accent2>
        <a:srgbClr val="008000"/>
      </a:accent2>
      <a:accent3>
        <a:srgbClr val="FFFFFF"/>
      </a:accent3>
      <a:accent4>
        <a:srgbClr val="000000"/>
      </a:accent4>
      <a:accent5>
        <a:srgbClr val="E6ADB0"/>
      </a:accent5>
      <a:accent6>
        <a:srgbClr val="007300"/>
      </a:accent6>
      <a:hlink>
        <a:srgbClr val="FDB913"/>
      </a:hlink>
      <a:folHlink>
        <a:srgbClr val="98AEE4"/>
      </a:folHlink>
    </a:clrScheme>
    <a:fontScheme name="ot_citi_template1">
      <a:majorFont>
        <a:latin typeface="Interstate-Regular"/>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45720" rIns="91440" bIns="45720" numCol="1" anchor="t" anchorCtr="0" compatLnSpc="1">
        <a:prstTxWarp prst="textNoShape">
          <a:avLst/>
        </a:prstTxWarp>
      </a:bodyPr>
      <a:lstStyle>
        <a:defPPr marL="0" marR="0" indent="0" algn="l" defTabSz="914400" rtl="0" eaLnBrk="1" fontAlgn="base" latinLnBrk="0" hangingPunct="1">
          <a:lnSpc>
            <a:spcPct val="75000"/>
          </a:lnSpc>
          <a:spcBef>
            <a:spcPct val="20000"/>
          </a:spcBef>
          <a:spcAft>
            <a:spcPct val="2000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45720" rIns="91440" bIns="45720" numCol="1" anchor="t" anchorCtr="0" compatLnSpc="1">
        <a:prstTxWarp prst="textNoShape">
          <a:avLst/>
        </a:prstTxWarp>
      </a:bodyPr>
      <a:lstStyle>
        <a:defPPr marL="0" marR="0" indent="0" algn="l" defTabSz="914400" rtl="0" eaLnBrk="1" fontAlgn="base" latinLnBrk="0" hangingPunct="1">
          <a:lnSpc>
            <a:spcPct val="75000"/>
          </a:lnSpc>
          <a:spcBef>
            <a:spcPct val="20000"/>
          </a:spcBef>
          <a:spcAft>
            <a:spcPct val="2000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t_citi_template1 1">
        <a:dk1>
          <a:srgbClr val="000000"/>
        </a:dk1>
        <a:lt1>
          <a:srgbClr val="FFFFFF"/>
        </a:lt1>
        <a:dk2>
          <a:srgbClr val="0D2A82"/>
        </a:dk2>
        <a:lt2>
          <a:srgbClr val="BEBEBE"/>
        </a:lt2>
        <a:accent1>
          <a:srgbClr val="D42F42"/>
        </a:accent1>
        <a:accent2>
          <a:srgbClr val="008000"/>
        </a:accent2>
        <a:accent3>
          <a:srgbClr val="FFFFFF"/>
        </a:accent3>
        <a:accent4>
          <a:srgbClr val="000000"/>
        </a:accent4>
        <a:accent5>
          <a:srgbClr val="E6ADB0"/>
        </a:accent5>
        <a:accent6>
          <a:srgbClr val="007300"/>
        </a:accent6>
        <a:hlink>
          <a:srgbClr val="FDB913"/>
        </a:hlink>
        <a:folHlink>
          <a:srgbClr val="98AEE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10685</TotalTime>
  <Words>2392</Words>
  <Application>Microsoft Office PowerPoint</Application>
  <PresentationFormat>On-screen Show (4:3)</PresentationFormat>
  <Paragraphs>314</Paragraphs>
  <Slides>11</Slides>
  <Notes>10</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2_NAS disk full options</vt:lpstr>
      <vt:lpstr>citi_enterprise_white</vt:lpstr>
      <vt:lpstr>ot_citi_template1</vt:lpstr>
      <vt:lpstr>Long-Term Storage Vision</vt:lpstr>
      <vt:lpstr>Storage Strategies In-Support of that Vision</vt:lpstr>
      <vt:lpstr>Focus Technologies and Future Challengers</vt:lpstr>
      <vt:lpstr>Focus Technologies and Future Challengers</vt:lpstr>
      <vt:lpstr>Vision of Storage Consumption in Citi</vt:lpstr>
      <vt:lpstr>Storage Applicability to Key Use-Cases</vt:lpstr>
      <vt:lpstr>PowerPoint Presentation</vt:lpstr>
      <vt:lpstr>Cleversafe SWOT Analysis</vt:lpstr>
      <vt:lpstr>GPFS + LTFS SWOT Analysis</vt:lpstr>
      <vt:lpstr>ScaleIO SWOT Analysis</vt:lpstr>
      <vt:lpstr>Ceph Block SWOT Analysis</vt:lpstr>
    </vt:vector>
  </TitlesOfParts>
  <Company>Citigroup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 Architecture and Technology Engineering (CATE)</dc:title>
  <dc:creator>Reddy, Ashok Kumar1 [CCC-OT]</dc:creator>
  <cp:lastModifiedBy>Ashok Kumar Reddy</cp:lastModifiedBy>
  <cp:revision>92</cp:revision>
  <cp:lastPrinted>2014-08-19T15:51:19Z</cp:lastPrinted>
  <dcterms:created xsi:type="dcterms:W3CDTF">2014-08-12T15:35:11Z</dcterms:created>
  <dcterms:modified xsi:type="dcterms:W3CDTF">2015-09-04T01:54:56Z</dcterms:modified>
</cp:coreProperties>
</file>