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3.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4" r:id="rId1"/>
    <p:sldMasterId id="2147483769" r:id="rId2"/>
    <p:sldMasterId id="2147483686" r:id="rId3"/>
    <p:sldMasterId id="2147483719" r:id="rId4"/>
  </p:sldMasterIdLst>
  <p:notesMasterIdLst>
    <p:notesMasterId r:id="rId35"/>
  </p:notesMasterIdLst>
  <p:handoutMasterIdLst>
    <p:handoutMasterId r:id="rId36"/>
  </p:handoutMasterIdLst>
  <p:sldIdLst>
    <p:sldId id="403" r:id="rId5"/>
    <p:sldId id="394" r:id="rId6"/>
    <p:sldId id="395" r:id="rId7"/>
    <p:sldId id="396" r:id="rId8"/>
    <p:sldId id="422" r:id="rId9"/>
    <p:sldId id="419" r:id="rId10"/>
    <p:sldId id="304" r:id="rId11"/>
    <p:sldId id="485" r:id="rId12"/>
    <p:sldId id="442" r:id="rId13"/>
    <p:sldId id="443" r:id="rId14"/>
    <p:sldId id="478" r:id="rId15"/>
    <p:sldId id="479" r:id="rId16"/>
    <p:sldId id="444" r:id="rId17"/>
    <p:sldId id="480" r:id="rId18"/>
    <p:sldId id="481" r:id="rId19"/>
    <p:sldId id="483" r:id="rId20"/>
    <p:sldId id="482" r:id="rId21"/>
    <p:sldId id="448" r:id="rId22"/>
    <p:sldId id="450" r:id="rId23"/>
    <p:sldId id="455" r:id="rId24"/>
    <p:sldId id="452" r:id="rId25"/>
    <p:sldId id="472" r:id="rId26"/>
    <p:sldId id="460" r:id="rId27"/>
    <p:sldId id="474" r:id="rId28"/>
    <p:sldId id="486" r:id="rId29"/>
    <p:sldId id="404" r:id="rId30"/>
    <p:sldId id="484" r:id="rId31"/>
    <p:sldId id="440" r:id="rId32"/>
    <p:sldId id="418" r:id="rId33"/>
    <p:sldId id="284" r:id="rId3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33"/>
    <a:srgbClr val="BA3030"/>
    <a:srgbClr val="8E908F"/>
    <a:srgbClr val="9D9FA2"/>
    <a:srgbClr val="828381"/>
    <a:srgbClr val="A5A6A5"/>
    <a:srgbClr val="717074"/>
    <a:srgbClr val="2C95DD"/>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55" autoAdjust="0"/>
    <p:restoredTop sz="84460" autoAdjust="0"/>
  </p:normalViewPr>
  <p:slideViewPr>
    <p:cSldViewPr showGuides="1">
      <p:cViewPr>
        <p:scale>
          <a:sx n="137" d="100"/>
          <a:sy n="137" d="100"/>
        </p:scale>
        <p:origin x="-1050" y="-54"/>
      </p:cViewPr>
      <p:guideLst>
        <p:guide orient="horz" pos="912"/>
        <p:guide orient="horz" pos="229"/>
        <p:guide pos="2879"/>
      </p:guideLst>
    </p:cSldViewPr>
  </p:slideViewPr>
  <p:notesTextViewPr>
    <p:cViewPr>
      <p:scale>
        <a:sx n="100" d="100"/>
        <a:sy n="100" d="100"/>
      </p:scale>
      <p:origin x="0" y="0"/>
    </p:cViewPr>
  </p:notesTextViewPr>
  <p:sorterViewPr>
    <p:cViewPr>
      <p:scale>
        <a:sx n="158" d="100"/>
        <a:sy n="158" d="100"/>
      </p:scale>
      <p:origin x="0" y="384"/>
    </p:cViewPr>
  </p:sorterViewPr>
  <p:notesViewPr>
    <p:cSldViewPr snapToObjects="1" showGuides="1">
      <p:cViewPr varScale="1">
        <p:scale>
          <a:sx n="74" d="100"/>
          <a:sy n="74" d="100"/>
        </p:scale>
        <p:origin x="-1840" y="-96"/>
      </p:cViewPr>
      <p:guideLst>
        <p:guide orient="horz" pos="4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161506" y="8915400"/>
            <a:ext cx="534987" cy="228600"/>
          </a:xfrm>
          <a:prstGeom prst="rect">
            <a:avLst/>
          </a:prstGeom>
        </p:spPr>
        <p:txBody>
          <a:bodyPr vert="horz" lIns="91440" tIns="45720" rIns="91440" bIns="45720" rtlCol="0" anchor="b"/>
          <a:lstStyle>
            <a:lvl1pPr algn="r">
              <a:defRPr sz="1200"/>
            </a:lvl1pPr>
          </a:lstStyle>
          <a:p>
            <a:pPr algn="ctr"/>
            <a:fld id="{F7B6D393-E4E3-D143-A14E-086EC3E10D5C}" type="slidenum">
              <a:rPr lang="en-US" sz="800" smtClean="0">
                <a:latin typeface="Verdana"/>
              </a:rPr>
              <a:pPr algn="ctr"/>
              <a:t>‹#›</a:t>
            </a:fld>
            <a:endParaRPr lang="en-US" sz="800" dirty="0">
              <a:latin typeface="Verdana"/>
            </a:endParaRPr>
          </a:p>
        </p:txBody>
      </p:sp>
      <p:sp>
        <p:nvSpPr>
          <p:cNvPr id="4" name="Title 1"/>
          <p:cNvSpPr txBox="1">
            <a:spLocks/>
          </p:cNvSpPr>
          <p:nvPr/>
        </p:nvSpPr>
        <p:spPr bwMode="gray">
          <a:xfrm>
            <a:off x="457199" y="228600"/>
            <a:ext cx="5943601" cy="460375"/>
          </a:xfrm>
          <a:prstGeom prst="rect">
            <a:avLst/>
          </a:prstGeom>
          <a:noFill/>
        </p:spPr>
        <p:txBody>
          <a:bodyPr lIns="0" tIns="0" rIns="0" bIns="0" anchor="t" anchorCtr="0"/>
          <a:lstStyle>
            <a:lvl1pPr algn="ctr" defTabSz="457200" rtl="0" eaLnBrk="1" latinLnBrk="0" hangingPunct="1">
              <a:spcBef>
                <a:spcPct val="0"/>
              </a:spcBef>
              <a:buNone/>
              <a:defRPr lang="en-US" sz="3200" kern="1200" dirty="0">
                <a:ln>
                  <a:noFill/>
                </a:ln>
                <a:solidFill>
                  <a:schemeClr val="bg1">
                    <a:lumMod val="65000"/>
                  </a:schemeClr>
                </a:solidFill>
                <a:latin typeface="Verdana" pitchFamily="34" charset="0"/>
                <a:ea typeface="+mj-ea"/>
                <a:cs typeface="+mj-cs"/>
              </a:defRPr>
            </a:lvl1pPr>
          </a:lstStyle>
          <a:p>
            <a:pPr algn="ctr">
              <a:lnSpc>
                <a:spcPct val="90000"/>
              </a:lnSpc>
            </a:pPr>
            <a:r>
              <a:rPr lang="en-US" sz="1400" dirty="0" smtClean="0">
                <a:solidFill>
                  <a:srgbClr val="000000"/>
                </a:solidFill>
              </a:rPr>
              <a:t>TITLE</a:t>
            </a:r>
            <a:endParaRPr lang="en-US" sz="1400" dirty="0">
              <a:solidFill>
                <a:srgbClr val="000000"/>
              </a:solidFill>
            </a:endParaRPr>
          </a:p>
        </p:txBody>
      </p:sp>
    </p:spTree>
    <p:extLst>
      <p:ext uri="{BB962C8B-B14F-4D97-AF65-F5344CB8AC3E}">
        <p14:creationId xmlns:p14="http://schemas.microsoft.com/office/powerpoint/2010/main" val="11574357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058333" y="685800"/>
            <a:ext cx="4741333" cy="2667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457200" y="3581400"/>
            <a:ext cx="5943600" cy="5265170"/>
          </a:xfrm>
          <a:prstGeom prst="rect">
            <a:avLst/>
          </a:prstGeom>
        </p:spPr>
        <p:txBody>
          <a:bodyPr vert="horz" lIns="0" tIns="0" rIns="0" bIns="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extBox 2"/>
          <p:cNvSpPr txBox="1"/>
          <p:nvPr/>
        </p:nvSpPr>
        <p:spPr>
          <a:xfrm>
            <a:off x="3248101" y="8954292"/>
            <a:ext cx="361798" cy="215444"/>
          </a:xfrm>
          <a:prstGeom prst="rect">
            <a:avLst/>
          </a:prstGeom>
          <a:noFill/>
        </p:spPr>
        <p:txBody>
          <a:bodyPr wrap="none" lIns="91440" tIns="45720" rIns="91440" bIns="45720" rtlCol="0">
            <a:spAutoFit/>
          </a:bodyPr>
          <a:lstStyle/>
          <a:p>
            <a:pPr marL="0" marR="0" indent="0" algn="ctr" defTabSz="457200" rtl="0" eaLnBrk="1" fontAlgn="auto" latinLnBrk="0" hangingPunct="1">
              <a:lnSpc>
                <a:spcPct val="100000"/>
              </a:lnSpc>
              <a:spcBef>
                <a:spcPts val="0"/>
              </a:spcBef>
              <a:spcAft>
                <a:spcPts val="0"/>
              </a:spcAft>
              <a:buClrTx/>
              <a:buSzTx/>
              <a:buFontTx/>
              <a:buNone/>
              <a:tabLst/>
              <a:defRPr/>
            </a:pPr>
            <a:fld id="{BC3221F6-DF1F-4F4D-A457-D497032B3BDC}" type="slidenum">
              <a:rPr lang="en-US" sz="800" smtClean="0"/>
              <a:pPr marL="0" marR="0" indent="0" algn="ctr" defTabSz="457200" rtl="0" eaLnBrk="1" fontAlgn="auto" latinLnBrk="0" hangingPunct="1">
                <a:lnSpc>
                  <a:spcPct val="100000"/>
                </a:lnSpc>
                <a:spcBef>
                  <a:spcPts val="0"/>
                </a:spcBef>
                <a:spcAft>
                  <a:spcPts val="0"/>
                </a:spcAft>
                <a:buClrTx/>
                <a:buSzTx/>
                <a:buFontTx/>
                <a:buNone/>
                <a:tabLst/>
                <a:defRPr/>
              </a:pPr>
              <a:t>‹#›</a:t>
            </a:fld>
            <a:endParaRPr lang="en-US" sz="800" dirty="0" smtClean="0"/>
          </a:p>
        </p:txBody>
      </p:sp>
      <p:sp>
        <p:nvSpPr>
          <p:cNvPr id="10" name="Title 1"/>
          <p:cNvSpPr txBox="1">
            <a:spLocks/>
          </p:cNvSpPr>
          <p:nvPr/>
        </p:nvSpPr>
        <p:spPr bwMode="gray">
          <a:xfrm>
            <a:off x="457199" y="228600"/>
            <a:ext cx="5943601" cy="460375"/>
          </a:xfrm>
          <a:prstGeom prst="rect">
            <a:avLst/>
          </a:prstGeom>
          <a:noFill/>
        </p:spPr>
        <p:txBody>
          <a:bodyPr lIns="0" tIns="0" rIns="0" bIns="0" anchor="t" anchorCtr="0"/>
          <a:lstStyle>
            <a:lvl1pPr algn="ctr" defTabSz="457200" rtl="0" eaLnBrk="1" latinLnBrk="0" hangingPunct="1">
              <a:spcBef>
                <a:spcPct val="0"/>
              </a:spcBef>
              <a:buNone/>
              <a:defRPr lang="en-US" sz="3200" kern="1200" dirty="0">
                <a:ln>
                  <a:noFill/>
                </a:ln>
                <a:solidFill>
                  <a:schemeClr val="bg1">
                    <a:lumMod val="65000"/>
                  </a:schemeClr>
                </a:solidFill>
                <a:latin typeface="Verdana" pitchFamily="34" charset="0"/>
                <a:ea typeface="+mj-ea"/>
                <a:cs typeface="+mj-cs"/>
              </a:defRPr>
            </a:lvl1pPr>
          </a:lstStyle>
          <a:p>
            <a:pPr algn="ctr">
              <a:lnSpc>
                <a:spcPct val="90000"/>
              </a:lnSpc>
            </a:pPr>
            <a:r>
              <a:rPr lang="en-US" sz="1400" dirty="0" smtClean="0">
                <a:solidFill>
                  <a:srgbClr val="000000"/>
                </a:solidFill>
              </a:rPr>
              <a:t>TITLE</a:t>
            </a:r>
            <a:endParaRPr lang="en-US" sz="1400" dirty="0">
              <a:solidFill>
                <a:srgbClr val="000000"/>
              </a:solidFill>
            </a:endParaRPr>
          </a:p>
        </p:txBody>
      </p:sp>
    </p:spTree>
    <p:extLst>
      <p:ext uri="{BB962C8B-B14F-4D97-AF65-F5344CB8AC3E}">
        <p14:creationId xmlns:p14="http://schemas.microsoft.com/office/powerpoint/2010/main" val="1816467040"/>
      </p:ext>
    </p:extLst>
  </p:cSld>
  <p:clrMap bg1="lt1" tx1="dk1" bg2="lt2" tx2="dk2" accent1="accent1" accent2="accent2" accent3="accent3" accent4="accent4" accent5="accent5" accent6="accent6" hlink="hlink" folHlink="folHlink"/>
  <p:notesStyle>
    <a:lvl1pPr marL="0" algn="l" defTabSz="457200" rtl="0" eaLnBrk="1" latinLnBrk="0" hangingPunct="1">
      <a:spcBef>
        <a:spcPts val="1200"/>
      </a:spcBef>
      <a:defRPr sz="1200" kern="1200">
        <a:solidFill>
          <a:schemeClr val="tx1"/>
        </a:solidFill>
        <a:latin typeface="Verdana"/>
        <a:ea typeface="+mn-ea"/>
        <a:cs typeface="+mn-cs"/>
      </a:defRPr>
    </a:lvl1pPr>
    <a:lvl2pPr marL="344488" indent="-117475" algn="l" defTabSz="457200" rtl="0" eaLnBrk="1" latinLnBrk="0" hangingPunct="1">
      <a:spcBef>
        <a:spcPts val="600"/>
      </a:spcBef>
      <a:buFont typeface="Arial"/>
      <a:buChar char="•"/>
      <a:defRPr sz="1200" kern="1200">
        <a:solidFill>
          <a:schemeClr val="tx1"/>
        </a:solidFill>
        <a:latin typeface="Verdana"/>
        <a:ea typeface="+mn-ea"/>
        <a:cs typeface="+mn-cs"/>
      </a:defRPr>
    </a:lvl2pPr>
    <a:lvl3pPr marL="628650" indent="-174625" algn="l" defTabSz="457200" rtl="0" eaLnBrk="1" latinLnBrk="0" hangingPunct="1">
      <a:spcBef>
        <a:spcPts val="600"/>
      </a:spcBef>
      <a:buFont typeface="Lucida Grande"/>
      <a:buChar char="–"/>
      <a:tabLst/>
      <a:defRPr sz="1200" kern="1200">
        <a:solidFill>
          <a:schemeClr val="tx1"/>
        </a:solidFill>
        <a:latin typeface="Verdana"/>
        <a:ea typeface="+mn-ea"/>
        <a:cs typeface="+mn-cs"/>
      </a:defRPr>
    </a:lvl3pPr>
    <a:lvl4pPr marL="973138" indent="-174625" algn="l" defTabSz="457200" rtl="0" eaLnBrk="1" latinLnBrk="0" hangingPunct="1">
      <a:spcBef>
        <a:spcPts val="600"/>
      </a:spcBef>
      <a:buFont typeface="Wingdings" charset="2"/>
      <a:buChar char="§"/>
      <a:defRPr sz="1200" kern="1200">
        <a:solidFill>
          <a:schemeClr val="tx1"/>
        </a:solidFill>
        <a:latin typeface="Verdana"/>
        <a:ea typeface="+mn-ea"/>
        <a:cs typeface="+mn-cs"/>
      </a:defRPr>
    </a:lvl4pPr>
    <a:lvl5pPr marL="1258888" indent="-117475" algn="l" defTabSz="457200" rtl="0" eaLnBrk="1" latinLnBrk="0" hangingPunct="1">
      <a:spcBef>
        <a:spcPts val="600"/>
      </a:spcBef>
      <a:buFont typeface="Lucida Grande"/>
      <a:buChar char="–"/>
      <a:defRPr sz="1200" kern="1200">
        <a:solidFill>
          <a:schemeClr val="tx1"/>
        </a:solidFill>
        <a:latin typeface="Verdana"/>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18616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&lt;&lt;CLICK&gt;&gt;</a:t>
            </a:r>
          </a:p>
          <a:p>
            <a:r>
              <a:rPr lang="en-US" dirty="0" smtClean="0"/>
              <a:t>If</a:t>
            </a:r>
            <a:r>
              <a:rPr lang="en-US" baseline="0" dirty="0" smtClean="0"/>
              <a:t> you were to walk into any data center in the world today you would most likely find a</a:t>
            </a:r>
            <a:r>
              <a:rPr lang="en-US" dirty="0" smtClean="0"/>
              <a:t> storage infrastructure that consists of multiple platforms from many different</a:t>
            </a:r>
            <a:r>
              <a:rPr lang="en-US" baseline="0" dirty="0" smtClean="0"/>
              <a:t> </a:t>
            </a:r>
            <a:r>
              <a:rPr lang="en-US" dirty="0" smtClean="0"/>
              <a:t>vendors</a:t>
            </a:r>
            <a:r>
              <a:rPr lang="en-US" baseline="0" dirty="0" smtClean="0"/>
              <a:t> resulting in individual</a:t>
            </a:r>
            <a:r>
              <a:rPr lang="en-US" dirty="0" smtClean="0"/>
              <a:t> storage silos based on application, workload</a:t>
            </a:r>
            <a:r>
              <a:rPr lang="en-US" baseline="0" dirty="0" smtClean="0"/>
              <a:t> and/or data type.  These storage silos lead to inefficient resource utilization and escalating costs due to data growth.</a:t>
            </a:r>
          </a:p>
          <a:p>
            <a:r>
              <a:rPr lang="en-US" baseline="0" dirty="0" smtClean="0"/>
              <a:t>&lt;&lt;CLICK&gt;&gt;</a:t>
            </a:r>
            <a:endParaRPr lang="en-US" dirty="0" smtClean="0"/>
          </a:p>
          <a:p>
            <a:endParaRPr lang="en-US" dirty="0"/>
          </a:p>
        </p:txBody>
      </p:sp>
    </p:spTree>
    <p:extLst>
      <p:ext uri="{BB962C8B-B14F-4D97-AF65-F5344CB8AC3E}">
        <p14:creationId xmlns:p14="http://schemas.microsoft.com/office/powerpoint/2010/main" val="1302818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In addition, many of these</a:t>
            </a:r>
            <a:r>
              <a:rPr lang="en-US" baseline="0" dirty="0" smtClean="0"/>
              <a:t> storage silos have their own proprietary storage management tools that r</a:t>
            </a:r>
            <a:r>
              <a:rPr lang="en-US" dirty="0" smtClean="0"/>
              <a:t>equires a specialized storage administrator who must execute</a:t>
            </a:r>
            <a:r>
              <a:rPr lang="en-US" baseline="0" dirty="0" smtClean="0"/>
              <a:t> </a:t>
            </a:r>
            <a:r>
              <a:rPr lang="en-US" dirty="0" smtClean="0"/>
              <a:t>repetitive, serial, manual tasks every time an addition</a:t>
            </a:r>
            <a:r>
              <a:rPr lang="en-US" baseline="0" dirty="0" smtClean="0"/>
              <a:t> or change needs to be made to the storage. </a:t>
            </a:r>
          </a:p>
          <a:p>
            <a:endParaRPr lang="en-US" baseline="0" dirty="0" smtClean="0"/>
          </a:p>
          <a:p>
            <a:r>
              <a:rPr lang="en-US" baseline="0" dirty="0" smtClean="0"/>
              <a:t>&lt;&lt;CLICK&gt;&gt;</a:t>
            </a:r>
          </a:p>
          <a:p>
            <a:r>
              <a:rPr lang="en-US" baseline="0" dirty="0" smtClean="0"/>
              <a:t>This results in s</a:t>
            </a:r>
            <a:r>
              <a:rPr lang="en-US" dirty="0" smtClean="0"/>
              <a:t>tatic, slow-to-respond storage infrastructures</a:t>
            </a:r>
            <a:r>
              <a:rPr lang="en-US" baseline="0" dirty="0" smtClean="0"/>
              <a:t> and </a:t>
            </a:r>
            <a:r>
              <a:rPr lang="en-US" dirty="0" smtClean="0"/>
              <a:t>long provisioning times that drives end-users around IT to public cloud</a:t>
            </a:r>
            <a:r>
              <a:rPr lang="en-US" baseline="0" dirty="0" smtClean="0"/>
              <a:t> providers.</a:t>
            </a:r>
            <a:endParaRPr lang="en-US" dirty="0" smtClean="0"/>
          </a:p>
          <a:p>
            <a:endParaRPr lang="en-US" dirty="0"/>
          </a:p>
        </p:txBody>
      </p:sp>
    </p:spTree>
    <p:extLst>
      <p:ext uri="{BB962C8B-B14F-4D97-AF65-F5344CB8AC3E}">
        <p14:creationId xmlns:p14="http://schemas.microsoft.com/office/powerpoint/2010/main" val="3411729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And It’s Only Going To Get Worse!</a:t>
            </a:r>
            <a:br>
              <a:rPr lang="en-US" dirty="0" smtClean="0"/>
            </a:br>
            <a:endParaRPr lang="en-US" dirty="0" smtClean="0"/>
          </a:p>
          <a:p>
            <a:r>
              <a:rPr lang="en-US" dirty="0" smtClean="0"/>
              <a:t>End</a:t>
            </a:r>
            <a:r>
              <a:rPr lang="en-US" baseline="0" dirty="0" smtClean="0"/>
              <a:t> users have more and more options for public cloud services.  According to IDC, public IT cloud services will have a compound annual growth rate of 27.6%, four times that of the industry as a whole.  In the last year alone, major public IT cloud service providers like Amazon have released over 200 new features.  </a:t>
            </a:r>
          </a:p>
          <a:p>
            <a:endParaRPr lang="en-US" baseline="0" dirty="0" smtClean="0"/>
          </a:p>
          <a:p>
            <a:r>
              <a:rPr lang="en-US" baseline="0" dirty="0" smtClean="0"/>
              <a:t>And while traditional storage platforms are not going away anytime soon, massive data growth, especially in unstructured and semi-structured data,  is driving the need for new hyper-scale storage platforms and converged infrastructures that can handle new application workloads cost-effectively and quickly respond to end-user needs.</a:t>
            </a:r>
          </a:p>
        </p:txBody>
      </p:sp>
    </p:spTree>
    <p:extLst>
      <p:ext uri="{BB962C8B-B14F-4D97-AF65-F5344CB8AC3E}">
        <p14:creationId xmlns:p14="http://schemas.microsoft.com/office/powerpoint/2010/main" val="2316845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Our customers</a:t>
            </a:r>
            <a:r>
              <a:rPr lang="en-US" baseline="0" dirty="0" smtClean="0"/>
              <a:t> have told us, we need to address three main issues:</a:t>
            </a:r>
          </a:p>
          <a:p>
            <a:endParaRPr lang="en-US" baseline="0" dirty="0" smtClean="0"/>
          </a:p>
          <a:p>
            <a:r>
              <a:rPr lang="en-US" baseline="0" dirty="0" smtClean="0"/>
              <a:t>Help me reduce my costs – both in terms of operating costs but also CAPEX – help me be more efficient and avoid unnecessary purchases. Throwing more capacity is unsustainable, we need better utilization and simpler management.</a:t>
            </a:r>
          </a:p>
          <a:p>
            <a:endParaRPr lang="en-US" baseline="0" dirty="0" smtClean="0"/>
          </a:p>
          <a:p>
            <a:r>
              <a:rPr lang="en-US" baseline="0" dirty="0" smtClean="0"/>
              <a:t>Give me the freedom to choose the hardware, software (the storage and data services) and management independently. The era of data silos has to end. </a:t>
            </a:r>
          </a:p>
          <a:p>
            <a:endParaRPr lang="en-US" baseline="0" dirty="0" smtClean="0"/>
          </a:p>
          <a:p>
            <a:r>
              <a:rPr lang="en-US" baseline="0" dirty="0" smtClean="0"/>
              <a:t>Lastly, give me cloud-like capabilities. Multi-tenancy, elasticity, self-service access, metering, etc. And, most importantly the economics. </a:t>
            </a:r>
            <a:endParaRPr lang="en-US" dirty="0"/>
          </a:p>
        </p:txBody>
      </p:sp>
    </p:spTree>
    <p:extLst>
      <p:ext uri="{BB962C8B-B14F-4D97-AF65-F5344CB8AC3E}">
        <p14:creationId xmlns:p14="http://schemas.microsoft.com/office/powerpoint/2010/main" val="1117241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So How Do We</a:t>
            </a:r>
            <a:r>
              <a:rPr lang="en-US" baseline="0" dirty="0" smtClean="0"/>
              <a:t> Solve For This?</a:t>
            </a:r>
            <a:endParaRPr lang="en-US" dirty="0"/>
          </a:p>
        </p:txBody>
      </p:sp>
    </p:spTree>
    <p:extLst>
      <p:ext uri="{BB962C8B-B14F-4D97-AF65-F5344CB8AC3E}">
        <p14:creationId xmlns:p14="http://schemas.microsoft.com/office/powerpoint/2010/main" val="3097889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Verdana"/>
                <a:ea typeface="+mn-ea"/>
                <a:cs typeface="+mn-cs"/>
              </a:rPr>
              <a:t>EMC ViPR Software-Defined</a:t>
            </a:r>
            <a:r>
              <a:rPr lang="en-US" sz="1200" kern="1200" baseline="0" dirty="0" smtClean="0">
                <a:solidFill>
                  <a:schemeClr val="tx1"/>
                </a:solidFill>
                <a:effectLst/>
                <a:latin typeface="Verdana"/>
                <a:ea typeface="+mn-ea"/>
                <a:cs typeface="+mn-cs"/>
              </a:rPr>
              <a:t> Storage. </a:t>
            </a:r>
            <a:r>
              <a:rPr lang="en-US" sz="1200" kern="1200" dirty="0" smtClean="0">
                <a:solidFill>
                  <a:schemeClr val="tx1"/>
                </a:solidFill>
                <a:effectLst/>
                <a:latin typeface="Verdana"/>
                <a:ea typeface="+mn-ea"/>
                <a:cs typeface="+mn-cs"/>
              </a:rPr>
              <a:t>ViPR provides</a:t>
            </a:r>
            <a:r>
              <a:rPr lang="en-US" sz="1200" kern="1200" baseline="0" dirty="0" smtClean="0">
                <a:solidFill>
                  <a:schemeClr val="tx1"/>
                </a:solidFill>
                <a:effectLst/>
                <a:latin typeface="Verdana"/>
                <a:ea typeface="+mn-ea"/>
                <a:cs typeface="+mn-cs"/>
              </a:rPr>
              <a:t> a single way to automate provisioning and deliver storage resources by policy across mixed storage array types and vendors improving OPEX, giving customers the flexibility and choice they need and providing cloud-like capabilities.</a:t>
            </a:r>
          </a:p>
          <a:p>
            <a:endParaRPr lang="en-US" sz="1200" kern="1200" baseline="0" dirty="0" smtClean="0">
              <a:solidFill>
                <a:schemeClr val="tx1"/>
              </a:solidFill>
              <a:effectLst/>
              <a:latin typeface="Verdana"/>
              <a:ea typeface="+mn-ea"/>
              <a:cs typeface="+mn-cs"/>
            </a:endParaRPr>
          </a:p>
          <a:p>
            <a:endParaRPr lang="en-US" sz="1200" kern="1200" dirty="0" smtClean="0">
              <a:solidFill>
                <a:schemeClr val="tx1"/>
              </a:solidFill>
              <a:effectLst/>
              <a:latin typeface="Verdana"/>
              <a:ea typeface="+mn-ea"/>
              <a:cs typeface="+mn-cs"/>
            </a:endParaRPr>
          </a:p>
        </p:txBody>
      </p:sp>
    </p:spTree>
    <p:extLst>
      <p:ext uri="{BB962C8B-B14F-4D97-AF65-F5344CB8AC3E}">
        <p14:creationId xmlns:p14="http://schemas.microsoft.com/office/powerpoint/2010/main" val="4125685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normAutofit fontScale="85000" lnSpcReduction="20000"/>
          </a:bodyPr>
          <a:lstStyle/>
          <a:p>
            <a:r>
              <a:rPr lang="en-US" dirty="0" smtClean="0"/>
              <a:t>ViPR is an EMC-developed software solution that has two components:</a:t>
            </a:r>
          </a:p>
          <a:p>
            <a:pPr marL="0" marR="0" indent="0" algn="l" defTabSz="457200" rtl="0" eaLnBrk="1" fontAlgn="auto" latinLnBrk="0" hangingPunct="1">
              <a:lnSpc>
                <a:spcPct val="100000"/>
              </a:lnSpc>
              <a:spcBef>
                <a:spcPts val="1200"/>
              </a:spcBef>
              <a:spcAft>
                <a:spcPts val="0"/>
              </a:spcAft>
              <a:buClrTx/>
              <a:buSzTx/>
              <a:buFontTx/>
              <a:buNone/>
              <a:tabLst/>
              <a:defRPr/>
            </a:pPr>
            <a:endParaRPr lang="en-US" b="1" dirty="0" smtClean="0"/>
          </a:p>
          <a:p>
            <a:pPr marL="0" marR="0" indent="0" algn="l" defTabSz="457200" rtl="0" eaLnBrk="1" fontAlgn="auto" latinLnBrk="0" hangingPunct="1">
              <a:lnSpc>
                <a:spcPct val="100000"/>
              </a:lnSpc>
              <a:spcBef>
                <a:spcPts val="1200"/>
              </a:spcBef>
              <a:spcAft>
                <a:spcPts val="0"/>
              </a:spcAft>
              <a:buClrTx/>
              <a:buSzTx/>
              <a:buFontTx/>
              <a:buNone/>
              <a:tabLst/>
              <a:defRPr/>
            </a:pPr>
            <a:r>
              <a:rPr lang="en-US" b="1" dirty="0" smtClean="0"/>
              <a:t>(Click)</a:t>
            </a:r>
            <a:r>
              <a:rPr lang="en-US" dirty="0" smtClean="0"/>
              <a:t> The first component, the ViPR Controller, abstracts and pools multi-vendor storage arrays in to a single virtual storage pool that can then be managed by policy.  ViPR Controller automates repetitive storage provisioning tasks and provides self-service access to storage. ViPR makes it as easy to consume enterprise storage as it is to consume a public cloud storage service. ViPR  Controller also provides a simple way to manage storage resources, performance, and utilization.  For deeper insight and visualization across multi-vendor, traditional and Software-Defined Storage environments including chargeback, </a:t>
            </a:r>
            <a:r>
              <a:rPr lang="en-US" b="1" dirty="0" smtClean="0"/>
              <a:t>(click)</a:t>
            </a:r>
            <a:r>
              <a:rPr lang="en-US" b="1" baseline="0" dirty="0" smtClean="0"/>
              <a:t> </a:t>
            </a:r>
            <a:r>
              <a:rPr lang="en-US" dirty="0" smtClean="0"/>
              <a:t>ViPR integrates with ViPR SRM and Storage Service Assurance Suite (SA).   </a:t>
            </a:r>
          </a:p>
          <a:p>
            <a:endParaRPr lang="en-US" dirty="0" smtClean="0"/>
          </a:p>
          <a:p>
            <a:r>
              <a:rPr lang="en-US" b="1" dirty="0" smtClean="0"/>
              <a:t>(Click)</a:t>
            </a:r>
            <a:r>
              <a:rPr lang="en-US" dirty="0" smtClean="0"/>
              <a:t> The second component is ViPR Services. ViPR Services can be thought of as a storage engine – entirely in software - that support multiple access methods – Object, HDFS, Block, and in the future File.  ViPR services run on both commodity hardware and on traditional arrays. This allows customers to reuse existing storage assets, and mix and match them with commodity hardware.  </a:t>
            </a:r>
          </a:p>
          <a:p>
            <a:endParaRPr lang="en-US" dirty="0" smtClean="0"/>
          </a:p>
          <a:p>
            <a:r>
              <a:rPr lang="en-US" dirty="0" smtClean="0"/>
              <a:t>Customers have three ways to procure ViPR :</a:t>
            </a:r>
          </a:p>
          <a:p>
            <a:r>
              <a:rPr lang="en-US" dirty="0" smtClean="0"/>
              <a:t>1) </a:t>
            </a:r>
            <a:r>
              <a:rPr lang="en-US" b="1" dirty="0" smtClean="0"/>
              <a:t>(Click)</a:t>
            </a:r>
            <a:r>
              <a:rPr lang="en-US" dirty="0" smtClean="0"/>
              <a:t> As a software product that can be installed and run on customer provided, traditional EMC or 3</a:t>
            </a:r>
            <a:r>
              <a:rPr lang="en-US" baseline="30000" dirty="0" smtClean="0"/>
              <a:t>rd</a:t>
            </a:r>
            <a:r>
              <a:rPr lang="en-US" dirty="0" smtClean="0"/>
              <a:t> Party arrays, such as VMAX, VNX or Isilon</a:t>
            </a:r>
          </a:p>
          <a:p>
            <a:pPr marL="0" marR="0" indent="0" algn="l" defTabSz="457200" rtl="0" eaLnBrk="1" fontAlgn="auto" latinLnBrk="0" hangingPunct="1">
              <a:lnSpc>
                <a:spcPct val="100000"/>
              </a:lnSpc>
              <a:spcBef>
                <a:spcPts val="1200"/>
              </a:spcBef>
              <a:spcAft>
                <a:spcPts val="0"/>
              </a:spcAft>
              <a:buClrTx/>
              <a:buSzTx/>
              <a:buFontTx/>
              <a:buNone/>
              <a:tabLst/>
              <a:defRPr/>
            </a:pPr>
            <a:r>
              <a:rPr lang="en-US" dirty="0" smtClean="0"/>
              <a:t>2)</a:t>
            </a:r>
            <a:r>
              <a:rPr lang="en-US" baseline="0" dirty="0" smtClean="0"/>
              <a:t> </a:t>
            </a:r>
            <a:r>
              <a:rPr lang="en-US" b="1" baseline="0" dirty="0" smtClean="0"/>
              <a:t>(Click)</a:t>
            </a:r>
            <a:r>
              <a:rPr lang="en-US" baseline="0" dirty="0" smtClean="0"/>
              <a:t> </a:t>
            </a:r>
            <a:r>
              <a:rPr lang="en-US" dirty="0" smtClean="0"/>
              <a:t>As a software product that can be installed on customer provided OS and commodity storage</a:t>
            </a:r>
          </a:p>
          <a:p>
            <a:r>
              <a:rPr lang="en-US" dirty="0" smtClean="0"/>
              <a:t>Or, 3) </a:t>
            </a:r>
            <a:r>
              <a:rPr lang="en-US" b="1" dirty="0" smtClean="0"/>
              <a:t>(Click)</a:t>
            </a:r>
            <a:r>
              <a:rPr lang="en-US" dirty="0" smtClean="0"/>
              <a:t> As  a complete storage appliance which includes ViPR Controller,</a:t>
            </a:r>
            <a:r>
              <a:rPr lang="en-US" baseline="0" dirty="0" smtClean="0"/>
              <a:t> ViPR Services</a:t>
            </a:r>
            <a:r>
              <a:rPr lang="en-US" dirty="0" smtClean="0"/>
              <a:t> and bundled commodity hardware, which is the ECS appliance </a:t>
            </a:r>
          </a:p>
          <a:p>
            <a:endParaRPr lang="en-US" dirty="0" smtClean="0"/>
          </a:p>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Do you want to eliminate storage silos? Or increase utilization of your storage?</a:t>
            </a:r>
          </a:p>
          <a:p>
            <a:endParaRPr lang="en-US" dirty="0" smtClean="0"/>
          </a:p>
          <a:p>
            <a:endParaRPr lang="en-US" dirty="0" smtClean="0"/>
          </a:p>
          <a:p>
            <a:r>
              <a:rPr lang="en-US" dirty="0" smtClean="0"/>
              <a:t>ViPR can help!</a:t>
            </a:r>
          </a:p>
          <a:p>
            <a:endParaRPr lang="en-US" dirty="0"/>
          </a:p>
        </p:txBody>
      </p:sp>
    </p:spTree>
    <p:extLst>
      <p:ext uri="{BB962C8B-B14F-4D97-AF65-F5344CB8AC3E}">
        <p14:creationId xmlns:p14="http://schemas.microsoft.com/office/powerpoint/2010/main" val="659608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pPr defTabSz="905692">
              <a:spcBef>
                <a:spcPts val="1188"/>
              </a:spcBef>
              <a:defRPr/>
            </a:pPr>
            <a:r>
              <a:rPr lang="en-US" sz="1400" dirty="0" smtClean="0"/>
              <a:t>ViPR </a:t>
            </a:r>
            <a:r>
              <a:rPr lang="en-US" sz="1400" baseline="0" dirty="0" smtClean="0"/>
              <a:t>abstracts multi-vendor storage into policy-based single pools of storage.  </a:t>
            </a:r>
            <a:r>
              <a:rPr lang="en-US" sz="1400" dirty="0" smtClean="0"/>
              <a:t>First </a:t>
            </a:r>
            <a:r>
              <a:rPr lang="en-US" sz="1400" dirty="0"/>
              <a:t>the storage administrator creates virtual storage arrays that are managed at the virtual layer according to automated policies. Virtual storage arrays are a</a:t>
            </a:r>
            <a:r>
              <a:rPr lang="en-US" sz="1100" dirty="0">
                <a:latin typeface="Verdana" pitchFamily="34" charset="0"/>
                <a:cs typeface="Arial" pitchFamily="34" charset="0"/>
              </a:rPr>
              <a:t> software representation of the physical storage infrastructure. Storage administrators create virtual storage arrays in ViPR that they can manage at the virtual layer according to automated policies.  </a:t>
            </a:r>
            <a:r>
              <a:rPr lang="en-US" sz="1400" dirty="0"/>
              <a:t>This approach is very similar to how server administrators create many virtual machines with unique characteristics from one or more physical servers.  Remember these are abstract arrays where a virtual storage arrays can span multiple physical arrays.   </a:t>
            </a:r>
          </a:p>
          <a:p>
            <a:pPr defTabSz="905692">
              <a:spcBef>
                <a:spcPts val="1188"/>
              </a:spcBef>
              <a:defRPr/>
            </a:pPr>
            <a:endParaRPr lang="en-US" sz="1400" dirty="0"/>
          </a:p>
          <a:p>
            <a:pPr defTabSz="905692">
              <a:spcBef>
                <a:spcPts val="1188"/>
              </a:spcBef>
              <a:defRPr/>
            </a:pPr>
            <a:r>
              <a:rPr lang="en-US" sz="1400" dirty="0"/>
              <a:t>Next the storage administrator configures virtual storage pools.  Virtual storage pools are sets of storage capabilities required by unique application workloads. Rather than provisioning capacity on storage arrays, storage administrators give users the ability to subscribe to virtual storage pools that meet their unique requirements. </a:t>
            </a:r>
            <a:r>
              <a:rPr lang="en-US" sz="1400" baseline="0" dirty="0" smtClean="0"/>
              <a:t>  These virtual storage pools created by ViPR eliminate storage silos and allow customers to maximize utilization of storage reducing costs.</a:t>
            </a:r>
          </a:p>
          <a:p>
            <a:pPr defTabSz="905692">
              <a:spcBef>
                <a:spcPts val="1188"/>
              </a:spcBef>
              <a:defRPr/>
            </a:pPr>
            <a:endParaRPr lang="en-US" sz="1400" baseline="0" dirty="0" smtClean="0"/>
          </a:p>
          <a:p>
            <a:pPr defTabSz="905692">
              <a:spcBef>
                <a:spcPts val="1188"/>
              </a:spcBef>
              <a:defRPr/>
            </a:pPr>
            <a:endParaRPr lang="en-US" sz="1400" dirty="0"/>
          </a:p>
          <a:p>
            <a:endParaRPr lang="en-US" dirty="0"/>
          </a:p>
          <a:p>
            <a:pPr defTabSz="905692">
              <a:spcBef>
                <a:spcPts val="1188"/>
              </a:spcBef>
              <a:defRPr/>
            </a:pPr>
            <a:endParaRPr lang="en-US" dirty="0"/>
          </a:p>
        </p:txBody>
      </p:sp>
    </p:spTree>
    <p:extLst>
      <p:ext uri="{BB962C8B-B14F-4D97-AF65-F5344CB8AC3E}">
        <p14:creationId xmlns:p14="http://schemas.microsoft.com/office/powerpoint/2010/main" val="2044417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Do you need to reduce repetitive, manual administrative tasks?</a:t>
            </a:r>
          </a:p>
          <a:p>
            <a:endParaRPr lang="en-US" dirty="0" smtClean="0"/>
          </a:p>
          <a:p>
            <a:endParaRPr lang="en-US" dirty="0" smtClean="0"/>
          </a:p>
          <a:p>
            <a:r>
              <a:rPr lang="en-US" dirty="0" smtClean="0"/>
              <a:t>ViPR can help!</a:t>
            </a:r>
          </a:p>
          <a:p>
            <a:endParaRPr lang="en-US" dirty="0"/>
          </a:p>
        </p:txBody>
      </p:sp>
    </p:spTree>
    <p:extLst>
      <p:ext uri="{BB962C8B-B14F-4D97-AF65-F5344CB8AC3E}">
        <p14:creationId xmlns:p14="http://schemas.microsoft.com/office/powerpoint/2010/main" val="6596089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pPr defTabSz="895838">
              <a:spcBef>
                <a:spcPts val="1176"/>
              </a:spcBef>
              <a:defRPr/>
            </a:pPr>
            <a:r>
              <a:rPr lang="en-US" dirty="0" smtClean="0">
                <a:latin typeface="Arial" pitchFamily="34" charset="0"/>
              </a:rPr>
              <a:t>One of the key benefits of ViPR is it’s ability to automate provisioning.  </a:t>
            </a:r>
            <a:r>
              <a:rPr lang="en-US" dirty="0" smtClean="0"/>
              <a:t>By</a:t>
            </a:r>
            <a:r>
              <a:rPr lang="en-US" baseline="0" dirty="0" smtClean="0"/>
              <a:t> centrally automating storage, </a:t>
            </a:r>
            <a:r>
              <a:rPr lang="en-US" dirty="0" smtClean="0">
                <a:cs typeface="Arial" pitchFamily="34" charset="0"/>
              </a:rPr>
              <a:t>storage administrators are</a:t>
            </a:r>
            <a:r>
              <a:rPr lang="en-US" baseline="0" dirty="0" smtClean="0">
                <a:cs typeface="Arial" pitchFamily="34" charset="0"/>
              </a:rPr>
              <a:t> freed up from </a:t>
            </a:r>
            <a:r>
              <a:rPr lang="en-US" dirty="0" smtClean="0">
                <a:cs typeface="Arial" pitchFamily="34" charset="0"/>
              </a:rPr>
              <a:t>repetitive</a:t>
            </a:r>
            <a:r>
              <a:rPr lang="en-US" baseline="0" dirty="0" smtClean="0">
                <a:cs typeface="Arial" pitchFamily="34" charset="0"/>
              </a:rPr>
              <a:t>, manual administrative tasks so they can focus on strategic, value-driven activities.</a:t>
            </a:r>
            <a:r>
              <a:rPr lang="en-US" dirty="0" smtClean="0"/>
              <a:t> </a:t>
            </a:r>
          </a:p>
          <a:p>
            <a:pPr defTabSz="895838">
              <a:spcBef>
                <a:spcPts val="1176"/>
              </a:spcBef>
              <a:defRPr/>
            </a:pPr>
            <a:endParaRPr lang="en-US" dirty="0" smtClean="0"/>
          </a:p>
          <a:p>
            <a:pPr defTabSz="895838">
              <a:spcBef>
                <a:spcPts val="1176"/>
              </a:spcBef>
              <a:defRPr/>
            </a:pPr>
            <a:r>
              <a:rPr lang="en-US" dirty="0" smtClean="0"/>
              <a:t>Principle</a:t>
            </a:r>
            <a:r>
              <a:rPr lang="en-US" baseline="0" dirty="0" smtClean="0"/>
              <a:t>d Technologies, which provides industry-leading technology assessments, was commissioned by EMC to complete independent lab testing on ViPR in April of 2014.</a:t>
            </a:r>
          </a:p>
          <a:p>
            <a:pPr defTabSz="895838">
              <a:spcBef>
                <a:spcPts val="1176"/>
              </a:spcBef>
              <a:defRPr/>
            </a:pPr>
            <a:endParaRPr lang="en-US" baseline="0" dirty="0" smtClean="0"/>
          </a:p>
          <a:p>
            <a:pPr defTabSz="895838">
              <a:spcBef>
                <a:spcPts val="1176"/>
              </a:spcBef>
              <a:defRPr/>
            </a:pPr>
            <a:r>
              <a:rPr lang="en-US" baseline="0" dirty="0" smtClean="0"/>
              <a:t>Principled Technologies reported the following results:</a:t>
            </a:r>
          </a:p>
          <a:p>
            <a:pPr defTabSz="895838">
              <a:spcBef>
                <a:spcPts val="1176"/>
              </a:spcBef>
              <a:defRPr/>
            </a:pPr>
            <a:endParaRPr lang="en-US" baseline="0" dirty="0" smtClean="0"/>
          </a:p>
          <a:p>
            <a:pPr marL="171450" marR="0" indent="-171450" algn="l" defTabSz="895838" rtl="0" eaLnBrk="1" fontAlgn="auto" latinLnBrk="0" hangingPunct="1">
              <a:lnSpc>
                <a:spcPct val="100000"/>
              </a:lnSpc>
              <a:spcBef>
                <a:spcPts val="1176"/>
              </a:spcBef>
              <a:spcAft>
                <a:spcPts val="0"/>
              </a:spcAft>
              <a:buClrTx/>
              <a:buSzTx/>
              <a:buFont typeface="Arial" panose="020B0604020202020204" pitchFamily="34" charset="0"/>
              <a:buChar char="•"/>
              <a:tabLst/>
              <a:defRPr/>
            </a:pPr>
            <a:r>
              <a:rPr lang="en-US" baseline="0" dirty="0" smtClean="0"/>
              <a:t>Ingestion of storage into ViPR took less than one minute which included ViPR automatically identifying  the connected storage, discovery of storage capabilities and registering it for use.</a:t>
            </a:r>
          </a:p>
          <a:p>
            <a:pPr marL="171450" indent="-171450" defTabSz="895838">
              <a:spcBef>
                <a:spcPts val="1176"/>
              </a:spcBef>
              <a:buFont typeface="Arial" panose="020B0604020202020204" pitchFamily="34" charset="0"/>
              <a:buChar char="•"/>
              <a:defRPr/>
            </a:pPr>
            <a:r>
              <a:rPr lang="en-US" baseline="0" dirty="0" smtClean="0"/>
              <a:t>Execution of provisioning from ViPR self-service catalog on all tested storage tool 5 or less clicks</a:t>
            </a:r>
          </a:p>
          <a:p>
            <a:pPr marL="171450" indent="-171450" defTabSz="895838">
              <a:spcBef>
                <a:spcPts val="1176"/>
              </a:spcBef>
              <a:buFont typeface="Arial" panose="020B0604020202020204" pitchFamily="34" charset="0"/>
              <a:buChar char="•"/>
              <a:defRPr/>
            </a:pPr>
            <a:r>
              <a:rPr lang="en-US" baseline="0" dirty="0" smtClean="0"/>
              <a:t>Performing one-time SAN zoning requires no time or administrative efforts over the 24 step or more manual process that is required each time the network required changes.</a:t>
            </a:r>
          </a:p>
          <a:p>
            <a:pPr marL="171450" indent="-171450" defTabSz="895838">
              <a:spcBef>
                <a:spcPts val="1176"/>
              </a:spcBef>
              <a:buFont typeface="Arial" panose="020B0604020202020204" pitchFamily="34" charset="0"/>
              <a:buChar char="•"/>
              <a:defRPr/>
            </a:pPr>
            <a:r>
              <a:rPr lang="en-US" baseline="0" dirty="0" smtClean="0"/>
              <a:t>Provisioning block and file storage compared to performing those same task manually, on average, reduced time for administrator to provision storage by 63%.  </a:t>
            </a:r>
          </a:p>
          <a:p>
            <a:pPr marL="171450" indent="-171450" defTabSz="895838">
              <a:spcBef>
                <a:spcPts val="1176"/>
              </a:spcBef>
              <a:buFont typeface="Arial" panose="020B0604020202020204" pitchFamily="34" charset="0"/>
              <a:buChar char="•"/>
              <a:defRPr/>
            </a:pPr>
            <a:endParaRPr lang="en-US" baseline="0" dirty="0" smtClean="0"/>
          </a:p>
          <a:p>
            <a:pPr marL="0" indent="0" defTabSz="895838">
              <a:spcBef>
                <a:spcPts val="1176"/>
              </a:spcBef>
              <a:buFont typeface="Arial" panose="020B0604020202020204" pitchFamily="34" charset="0"/>
              <a:buNone/>
              <a:defRPr/>
            </a:pPr>
            <a:r>
              <a:rPr lang="en-US" baseline="0" dirty="0" smtClean="0"/>
              <a:t>Overall, Principled Technologies found that ViPR reduces the risk of human error and the need for lengthy management reviews, and can make an organization more nimble.</a:t>
            </a:r>
          </a:p>
          <a:p>
            <a:pPr defTabSz="895838">
              <a:spcBef>
                <a:spcPts val="1176"/>
              </a:spcBef>
              <a:defRPr/>
            </a:pPr>
            <a:endParaRPr lang="en-US" baseline="0" dirty="0" smtClean="0"/>
          </a:p>
          <a:p>
            <a:pPr defTabSz="895838">
              <a:spcBef>
                <a:spcPts val="1176"/>
              </a:spcBef>
              <a:defRPr/>
            </a:pPr>
            <a:endParaRPr lang="en-US" baseline="0" dirty="0" smtClean="0"/>
          </a:p>
          <a:p>
            <a:pPr defTabSz="895838">
              <a:spcBef>
                <a:spcPts val="1176"/>
              </a:spcBef>
              <a:defRPr/>
            </a:pPr>
            <a:endParaRPr lang="en-US" dirty="0" smtClean="0"/>
          </a:p>
          <a:p>
            <a:pPr defTabSz="895838">
              <a:spcBef>
                <a:spcPts val="1176"/>
              </a:spcBef>
              <a:defRPr/>
            </a:pPr>
            <a:endParaRPr lang="en-US" dirty="0" smtClean="0">
              <a:latin typeface="Arial" pitchFamily="34" charset="0"/>
            </a:endParaRPr>
          </a:p>
          <a:p>
            <a:pPr defTabSz="895838">
              <a:spcBef>
                <a:spcPts val="1176"/>
              </a:spcBef>
              <a:defRPr/>
            </a:pPr>
            <a:endParaRPr lang="en-US" dirty="0" smtClean="0">
              <a:latin typeface="Arial" pitchFamily="34" charset="0"/>
            </a:endParaRPr>
          </a:p>
        </p:txBody>
      </p:sp>
    </p:spTree>
    <p:extLst>
      <p:ext uri="{BB962C8B-B14F-4D97-AF65-F5344CB8AC3E}">
        <p14:creationId xmlns:p14="http://schemas.microsoft.com/office/powerpoint/2010/main" val="39774669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Do you need to manage storage platforms from more than one vendor?</a:t>
            </a:r>
          </a:p>
          <a:p>
            <a:r>
              <a:rPr lang="en-US" dirty="0" smtClean="0"/>
              <a:t>ViPR can help!</a:t>
            </a:r>
          </a:p>
        </p:txBody>
      </p:sp>
    </p:spTree>
    <p:extLst>
      <p:ext uri="{BB962C8B-B14F-4D97-AF65-F5344CB8AC3E}">
        <p14:creationId xmlns:p14="http://schemas.microsoft.com/office/powerpoint/2010/main" val="659608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normAutofit/>
          </a:bodyPr>
          <a:lstStyle/>
          <a:p>
            <a:pPr defTabSz="905713">
              <a:spcBef>
                <a:spcPts val="1189"/>
              </a:spcBef>
              <a:defRPr/>
            </a:pPr>
            <a:r>
              <a:rPr lang="en-US" sz="1100" b="0" dirty="0" smtClean="0"/>
              <a:t>ViPR</a:t>
            </a:r>
            <a:r>
              <a:rPr lang="en-US" sz="1100" b="0" baseline="0" dirty="0" smtClean="0"/>
              <a:t> give c</a:t>
            </a:r>
            <a:r>
              <a:rPr lang="en-US" sz="1100" dirty="0" smtClean="0"/>
              <a:t>ustomers the </a:t>
            </a:r>
            <a:r>
              <a:rPr lang="en-US" sz="1100" b="0" dirty="0" smtClean="0"/>
              <a:t>freedom to make the choice that's right for their business by providing the ability to manage all storage with one software</a:t>
            </a:r>
            <a:r>
              <a:rPr lang="en-US" sz="1100" b="0" baseline="0" dirty="0" smtClean="0"/>
              <a:t> platform</a:t>
            </a:r>
            <a:endParaRPr lang="en-US" sz="1100" b="0" dirty="0" smtClean="0"/>
          </a:p>
          <a:p>
            <a:endParaRPr lang="en-US" sz="1100" dirty="0" smtClean="0">
              <a:latin typeface="Verdana" pitchFamily="34" charset="0"/>
              <a:cs typeface="Arial" pitchFamily="34" charset="0"/>
            </a:endParaRPr>
          </a:p>
          <a:p>
            <a:r>
              <a:rPr lang="en-US" sz="1100" dirty="0" smtClean="0">
                <a:latin typeface="Verdana" pitchFamily="34" charset="0"/>
                <a:cs typeface="Arial" pitchFamily="34" charset="0"/>
              </a:rPr>
              <a:t>EMC provides open access to ViPR southbound and northbound APIs so</a:t>
            </a:r>
            <a:r>
              <a:rPr lang="en-US" sz="1100" baseline="0" dirty="0" smtClean="0">
                <a:latin typeface="Verdana" pitchFamily="34" charset="0"/>
                <a:cs typeface="Arial" pitchFamily="34" charset="0"/>
              </a:rPr>
              <a:t> it can</a:t>
            </a:r>
            <a:r>
              <a:rPr lang="en-US" sz="1100" dirty="0" smtClean="0">
                <a:latin typeface="Verdana" pitchFamily="34" charset="0"/>
                <a:cs typeface="Arial" pitchFamily="34" charset="0"/>
              </a:rPr>
              <a:t> integrate with any storage platforms or applications – including commodity, cloud and data center operations stacks.   </a:t>
            </a:r>
          </a:p>
          <a:p>
            <a:endParaRPr lang="en-US" sz="1100" dirty="0" smtClean="0">
              <a:latin typeface="Verdana" pitchFamily="34" charset="0"/>
              <a:cs typeface="Arial" pitchFamily="34" charset="0"/>
            </a:endParaRPr>
          </a:p>
          <a:p>
            <a:r>
              <a:rPr lang="en-US" sz="1100" dirty="0" smtClean="0">
                <a:latin typeface="Verdana" pitchFamily="34" charset="0"/>
                <a:cs typeface="Arial" pitchFamily="34" charset="0"/>
              </a:rPr>
              <a:t>ViPR currently</a:t>
            </a:r>
            <a:r>
              <a:rPr lang="en-US" sz="1100" baseline="0" dirty="0" smtClean="0">
                <a:latin typeface="Verdana" pitchFamily="34" charset="0"/>
                <a:cs typeface="Arial" pitchFamily="34" charset="0"/>
              </a:rPr>
              <a:t> </a:t>
            </a:r>
            <a:r>
              <a:rPr lang="en-US" sz="1100" dirty="0" smtClean="0">
                <a:latin typeface="Verdana" pitchFamily="34" charset="0"/>
                <a:cs typeface="Arial" pitchFamily="34" charset="0"/>
              </a:rPr>
              <a:t>supports: </a:t>
            </a:r>
          </a:p>
          <a:p>
            <a:r>
              <a:rPr lang="en-US" sz="1100" dirty="0" smtClean="0">
                <a:latin typeface="Verdana" pitchFamily="34" charset="0"/>
                <a:cs typeface="Arial" pitchFamily="34" charset="0"/>
              </a:rPr>
              <a:t>EMC Storage Platforms :  EMC VMAX, VNX, VPLEX, </a:t>
            </a:r>
            <a:r>
              <a:rPr lang="en-US" sz="1100" dirty="0" err="1" smtClean="0">
                <a:latin typeface="Verdana" pitchFamily="34" charset="0"/>
                <a:cs typeface="Arial" pitchFamily="34" charset="0"/>
              </a:rPr>
              <a:t>Isilon</a:t>
            </a:r>
            <a:r>
              <a:rPr lang="en-US" sz="1100" dirty="0" smtClean="0">
                <a:latin typeface="Verdana" pitchFamily="34" charset="0"/>
                <a:cs typeface="Arial" pitchFamily="34" charset="0"/>
              </a:rPr>
              <a:t>,</a:t>
            </a:r>
            <a:r>
              <a:rPr lang="en-US" sz="1100" baseline="0" dirty="0" smtClean="0">
                <a:latin typeface="Verdana" pitchFamily="34" charset="0"/>
                <a:cs typeface="Arial" pitchFamily="34" charset="0"/>
              </a:rPr>
              <a:t> </a:t>
            </a:r>
            <a:r>
              <a:rPr lang="en-US" sz="1100" baseline="0" dirty="0" err="1" smtClean="0">
                <a:latin typeface="Verdana" pitchFamily="34" charset="0"/>
                <a:cs typeface="Arial" pitchFamily="34" charset="0"/>
              </a:rPr>
              <a:t>XtremIO</a:t>
            </a:r>
            <a:r>
              <a:rPr lang="en-US" sz="1100" baseline="0" dirty="0" smtClean="0">
                <a:latin typeface="Verdana" pitchFamily="34" charset="0"/>
                <a:cs typeface="Arial" pitchFamily="34" charset="0"/>
              </a:rPr>
              <a:t>, </a:t>
            </a:r>
            <a:r>
              <a:rPr lang="en-US" sz="1100" baseline="0" dirty="0" err="1" smtClean="0">
                <a:latin typeface="Verdana" pitchFamily="34" charset="0"/>
                <a:cs typeface="Arial" pitchFamily="34" charset="0"/>
              </a:rPr>
              <a:t>RecoverPoint</a:t>
            </a:r>
            <a:r>
              <a:rPr lang="en-US" sz="1100" baseline="0" dirty="0" smtClean="0">
                <a:latin typeface="Verdana" pitchFamily="34" charset="0"/>
                <a:cs typeface="Arial" pitchFamily="34" charset="0"/>
              </a:rPr>
              <a:t> and ECS Appliance</a:t>
            </a:r>
            <a:endParaRPr lang="en-US" sz="1100" dirty="0" smtClean="0">
              <a:latin typeface="Verdana" pitchFamily="34" charset="0"/>
              <a:cs typeface="Arial" pitchFamily="34" charset="0"/>
            </a:endParaRPr>
          </a:p>
          <a:p>
            <a:r>
              <a:rPr lang="en-US" sz="1100" dirty="0" smtClean="0">
                <a:latin typeface="Verdana" pitchFamily="34" charset="0"/>
                <a:cs typeface="Arial" pitchFamily="34" charset="0"/>
              </a:rPr>
              <a:t>Third-party Storage Platforms: Hitachi, IBM, HP, </a:t>
            </a:r>
            <a:r>
              <a:rPr lang="en-US" sz="1100" dirty="0" err="1" smtClean="0">
                <a:latin typeface="Verdana" pitchFamily="34" charset="0"/>
                <a:cs typeface="Arial" pitchFamily="34" charset="0"/>
              </a:rPr>
              <a:t>SolidFire</a:t>
            </a:r>
            <a:r>
              <a:rPr lang="en-US" sz="1100" dirty="0" smtClean="0">
                <a:latin typeface="Verdana" pitchFamily="34" charset="0"/>
                <a:cs typeface="Arial" pitchFamily="34" charset="0"/>
              </a:rPr>
              <a:t>, NetApp and Oracle and </a:t>
            </a:r>
          </a:p>
          <a:p>
            <a:r>
              <a:rPr lang="en-US" sz="1100" dirty="0" smtClean="0">
                <a:latin typeface="Verdana" pitchFamily="34" charset="0"/>
                <a:cs typeface="Arial" pitchFamily="34" charset="0"/>
              </a:rPr>
              <a:t>Cloud Stacks: </a:t>
            </a:r>
            <a:r>
              <a:rPr lang="en-US" sz="1100" dirty="0" err="1" smtClean="0">
                <a:latin typeface="Verdana" pitchFamily="34" charset="0"/>
                <a:cs typeface="Arial" pitchFamily="34" charset="0"/>
              </a:rPr>
              <a:t>OpenStack</a:t>
            </a:r>
            <a:r>
              <a:rPr lang="en-US" sz="1100" dirty="0" smtClean="0">
                <a:latin typeface="Verdana" pitchFamily="34" charset="0"/>
                <a:cs typeface="Arial" pitchFamily="34" charset="0"/>
              </a:rPr>
              <a:t>, VMware, and Microsoft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Integrating commodity platforms into your environment?  ViPR can help.</a:t>
            </a:r>
            <a:endParaRPr lang="en-US" dirty="0"/>
          </a:p>
        </p:txBody>
      </p:sp>
    </p:spTree>
    <p:extLst>
      <p:ext uri="{BB962C8B-B14F-4D97-AF65-F5344CB8AC3E}">
        <p14:creationId xmlns:p14="http://schemas.microsoft.com/office/powerpoint/2010/main" val="9662253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pPr marL="0" marR="0" indent="0" algn="l" defTabSz="905692" rtl="0" eaLnBrk="1" fontAlgn="auto" latinLnBrk="0" hangingPunct="1">
              <a:lnSpc>
                <a:spcPct val="100000"/>
              </a:lnSpc>
              <a:spcBef>
                <a:spcPts val="1188"/>
              </a:spcBef>
              <a:spcAft>
                <a:spcPts val="0"/>
              </a:spcAft>
              <a:buClrTx/>
              <a:buSzTx/>
              <a:buFontTx/>
              <a:buNone/>
              <a:tabLst/>
              <a:defRPr/>
            </a:pPr>
            <a:r>
              <a:rPr lang="en-US" sz="1200" kern="1200" dirty="0" smtClean="0">
                <a:solidFill>
                  <a:schemeClr val="tx1"/>
                </a:solidFill>
                <a:effectLst/>
                <a:latin typeface="Verdana"/>
                <a:ea typeface="+mn-ea"/>
                <a:cs typeface="+mn-cs"/>
              </a:rPr>
              <a:t>ViPR  now supports commodity hardware. </a:t>
            </a:r>
            <a:r>
              <a:rPr lang="en-US" dirty="0" smtClean="0"/>
              <a:t>Users </a:t>
            </a:r>
            <a:r>
              <a:rPr lang="en-US" baseline="0" dirty="0" smtClean="0"/>
              <a:t>can add the intelligence of ViPR to commodity drives. ViPR is currently on HP SL4540 but several other commodity certifications are on the roadmap.</a:t>
            </a:r>
          </a:p>
          <a:p>
            <a:pPr marL="0" marR="0" indent="0" algn="l" defTabSz="905692" rtl="0" eaLnBrk="1" fontAlgn="auto" latinLnBrk="0" hangingPunct="1">
              <a:lnSpc>
                <a:spcPct val="100000"/>
              </a:lnSpc>
              <a:spcBef>
                <a:spcPts val="1188"/>
              </a:spcBef>
              <a:spcAft>
                <a:spcPts val="0"/>
              </a:spcAft>
              <a:buClrTx/>
              <a:buSzTx/>
              <a:buFontTx/>
              <a:buNone/>
              <a:tabLst/>
              <a:defRPr/>
            </a:pPr>
            <a:endParaRPr lang="en-US" baseline="0" dirty="0" smtClean="0"/>
          </a:p>
          <a:p>
            <a:pPr defTabSz="905692">
              <a:spcBef>
                <a:spcPts val="1188"/>
              </a:spcBef>
              <a:defRPr/>
            </a:pPr>
            <a:r>
              <a:rPr lang="en-US" sz="1200" kern="1200" dirty="0" smtClean="0">
                <a:solidFill>
                  <a:schemeClr val="tx1"/>
                </a:solidFill>
                <a:effectLst/>
                <a:latin typeface="Verdana"/>
                <a:ea typeface="+mn-ea"/>
                <a:cs typeface="+mn-cs"/>
              </a:rPr>
              <a:t>EMC ViPR enables customers to bring their own commodity hardware and run ViPR Services such as ViPR Object, ViPR Block and ViPR HDFS. Customers benefit from both the low cost of commodity hardware while not compromising enterprise storage capabilities such as geo replication, data snapshots and more. </a:t>
            </a:r>
          </a:p>
          <a:p>
            <a:pPr defTabSz="905692">
              <a:spcBef>
                <a:spcPts val="1188"/>
              </a:spcBef>
              <a:defRPr/>
            </a:pPr>
            <a:endParaRPr lang="en-US" sz="1200" kern="1200" dirty="0" smtClean="0">
              <a:solidFill>
                <a:schemeClr val="tx1"/>
              </a:solidFill>
              <a:effectLst/>
              <a:latin typeface="Verdana"/>
              <a:ea typeface="+mn-ea"/>
              <a:cs typeface="+mn-cs"/>
            </a:endParaRPr>
          </a:p>
          <a:p>
            <a:pPr defTabSz="905692">
              <a:spcBef>
                <a:spcPts val="1188"/>
              </a:spcBef>
              <a:defRPr/>
            </a:pPr>
            <a:r>
              <a:rPr lang="en-US" sz="1200" kern="1200" dirty="0" smtClean="0">
                <a:solidFill>
                  <a:schemeClr val="tx1"/>
                </a:solidFill>
                <a:effectLst/>
                <a:latin typeface="Verdana"/>
                <a:ea typeface="+mn-ea"/>
                <a:cs typeface="+mn-cs"/>
              </a:rPr>
              <a:t>Customers can purchase their own hardware and switches, commodity servers and deploy their own OS images. ViPR adds value by simplifying management such as health monitoring, provisioning and upgrade and patch management. </a:t>
            </a:r>
            <a:endParaRPr lang="en-US" dirty="0" smtClean="0"/>
          </a:p>
        </p:txBody>
      </p:sp>
    </p:spTree>
    <p:extLst>
      <p:ext uri="{BB962C8B-B14F-4D97-AF65-F5344CB8AC3E}">
        <p14:creationId xmlns:p14="http://schemas.microsoft.com/office/powerpoint/2010/main" val="20444173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b="0" dirty="0" smtClean="0"/>
              <a:t>On June 26</a:t>
            </a:r>
            <a:r>
              <a:rPr lang="en-US" b="0" baseline="30000" dirty="0" smtClean="0"/>
              <a:t>th</a:t>
            </a:r>
            <a:r>
              <a:rPr lang="en-US" b="0" dirty="0" smtClean="0"/>
              <a:t>, EMC began shipping the ECS Appliance. This makes ViPR</a:t>
            </a:r>
            <a:r>
              <a:rPr lang="en-US" b="0" baseline="0" dirty="0" smtClean="0"/>
              <a:t> available as an integrated appliance. The ECS Appliance is a commodity-based storage appliance differentiated by the ViPR software. For the first time, customers can purchase a complete cloud storage platform in a box with self-service access and universal protocol support.  The ECS appliance’s support for Object, Block and HDFS eliminates storage silos and inefficient Extract/Transform and Load (ETL) processes. </a:t>
            </a:r>
            <a:endParaRPr lang="en-US" b="0" dirty="0" smtClean="0"/>
          </a:p>
          <a:p>
            <a:endParaRPr lang="en-US" b="1" dirty="0" smtClean="0"/>
          </a:p>
          <a:p>
            <a:r>
              <a:rPr lang="en-US" b="0" dirty="0" smtClean="0"/>
              <a:t>The ECS Appliance also offers a lower cost than public cloud – EMC</a:t>
            </a:r>
            <a:r>
              <a:rPr lang="en-US" b="0" baseline="0" dirty="0" smtClean="0"/>
              <a:t> TCO models show that the ViPR Services and the ECS appliance are up to 28% cheaper than public cloud alternatives at scale. </a:t>
            </a:r>
            <a:r>
              <a:rPr lang="en-US" b="0" dirty="0" smtClean="0"/>
              <a:t>It’s built for hyper-scale – it leverages commodity components, architected in such a way that it features no single points of failure and delivers and enterprise-grade reliability. </a:t>
            </a:r>
          </a:p>
          <a:p>
            <a:endParaRPr lang="en-US" b="0" dirty="0" smtClean="0"/>
          </a:p>
          <a:p>
            <a:pPr marL="0" marR="0" indent="0" algn="l" defTabSz="457200" rtl="0" eaLnBrk="1" fontAlgn="auto" latinLnBrk="0" hangingPunct="1">
              <a:lnSpc>
                <a:spcPct val="100000"/>
              </a:lnSpc>
              <a:spcBef>
                <a:spcPts val="1200"/>
              </a:spcBef>
              <a:spcAft>
                <a:spcPts val="0"/>
              </a:spcAft>
              <a:buClrTx/>
              <a:buSzTx/>
              <a:buFontTx/>
              <a:buNone/>
              <a:tabLst/>
              <a:defRPr/>
            </a:pPr>
            <a:r>
              <a:rPr lang="en-US" b="0" dirty="0" smtClean="0"/>
              <a:t>The ECS appliance delivers a state-of-the-art unstructured storage engine that offers an unmatched combination of storage efficiency and data access. It also features  anywhere read/write access to content with strong consistency to simplify data access and application development. It’s also</a:t>
            </a:r>
            <a:r>
              <a:rPr lang="en-US" b="0" baseline="0" dirty="0" smtClean="0"/>
              <a:t> a very cost-effective HDFS platform and extends Big Data analytics and applications to geo-distributed, unstructured content. </a:t>
            </a:r>
            <a:endParaRPr lang="en-US" b="0" dirty="0" smtClean="0"/>
          </a:p>
        </p:txBody>
      </p:sp>
    </p:spTree>
    <p:extLst>
      <p:ext uri="{BB962C8B-B14F-4D97-AF65-F5344CB8AC3E}">
        <p14:creationId xmlns:p14="http://schemas.microsoft.com/office/powerpoint/2010/main" val="33316012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Do you want to deliver public cloud self-service storage with the benefits of </a:t>
            </a:r>
            <a:r>
              <a:rPr lang="en-US" dirty="0" err="1" smtClean="0"/>
              <a:t>on-premise</a:t>
            </a:r>
            <a:r>
              <a:rPr lang="en-US" dirty="0" smtClean="0"/>
              <a:t> storage?</a:t>
            </a:r>
          </a:p>
          <a:p>
            <a:endParaRPr lang="en-US" dirty="0" smtClean="0"/>
          </a:p>
          <a:p>
            <a:r>
              <a:rPr lang="en-US" dirty="0" smtClean="0"/>
              <a:t>ViPR can</a:t>
            </a:r>
            <a:r>
              <a:rPr lang="en-US" baseline="0" dirty="0" smtClean="0"/>
              <a:t> help</a:t>
            </a:r>
            <a:r>
              <a:rPr lang="en-US" dirty="0" smtClean="0"/>
              <a:t>!.</a:t>
            </a:r>
          </a:p>
          <a:p>
            <a:endParaRPr lang="en-US" dirty="0"/>
          </a:p>
        </p:txBody>
      </p:sp>
    </p:spTree>
    <p:extLst>
      <p:ext uri="{BB962C8B-B14F-4D97-AF65-F5344CB8AC3E}">
        <p14:creationId xmlns:p14="http://schemas.microsoft.com/office/powerpoint/2010/main" val="154286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pPr defTabSz="905713" fontAlgn="auto">
              <a:spcBef>
                <a:spcPts val="1189"/>
              </a:spcBef>
              <a:spcAft>
                <a:spcPts val="0"/>
              </a:spcAft>
              <a:defRPr/>
            </a:pPr>
            <a:r>
              <a:rPr lang="en-US" sz="1100" dirty="0" smtClean="0"/>
              <a:t>ViPR delivers storage to users and tenants via a policy-driven</a:t>
            </a:r>
            <a:r>
              <a:rPr lang="en-US" sz="1100" baseline="0" dirty="0" smtClean="0"/>
              <a:t> self-service catalog – on-demand.  </a:t>
            </a:r>
            <a:r>
              <a:rPr lang="en-US" sz="1100" dirty="0" smtClean="0"/>
              <a:t>Users</a:t>
            </a:r>
            <a:r>
              <a:rPr lang="en-US" sz="1100" baseline="0" dirty="0" smtClean="0"/>
              <a:t> can easily</a:t>
            </a:r>
            <a:r>
              <a:rPr lang="en-US" sz="1100" dirty="0" smtClean="0"/>
              <a:t> subscribe – in 5 or less</a:t>
            </a:r>
            <a:r>
              <a:rPr lang="en-US" sz="1100" baseline="0" dirty="0" smtClean="0"/>
              <a:t> simple steps - </a:t>
            </a:r>
            <a:r>
              <a:rPr lang="en-US" sz="1100" dirty="0" smtClean="0"/>
              <a:t>to storage resources</a:t>
            </a:r>
            <a:r>
              <a:rPr lang="en-US" sz="1100" baseline="0" dirty="0" smtClean="0"/>
              <a:t> that </a:t>
            </a:r>
            <a:r>
              <a:rPr lang="en-US" sz="1100" dirty="0" smtClean="0"/>
              <a:t>meets </a:t>
            </a:r>
            <a:r>
              <a:rPr lang="en-US" sz="1100" dirty="0"/>
              <a:t>their workload demands. </a:t>
            </a:r>
            <a:r>
              <a:rPr lang="en-US" sz="1100" dirty="0" smtClean="0"/>
              <a:t> The </a:t>
            </a:r>
            <a:r>
              <a:rPr lang="en-US" sz="1100" dirty="0"/>
              <a:t>user does not need to know or care about the underlying hardware and software that is providing the </a:t>
            </a:r>
            <a:r>
              <a:rPr lang="en-US" sz="1100" dirty="0" smtClean="0"/>
              <a:t>storage</a:t>
            </a:r>
            <a:r>
              <a:rPr lang="en-US" sz="1100" baseline="0" dirty="0" smtClean="0"/>
              <a:t> </a:t>
            </a:r>
            <a:r>
              <a:rPr lang="en-US" sz="1100" dirty="0" smtClean="0"/>
              <a:t>to </a:t>
            </a:r>
            <a:r>
              <a:rPr lang="en-US" sz="1100" dirty="0"/>
              <a:t>their application.  </a:t>
            </a:r>
          </a:p>
          <a:p>
            <a:pPr defTabSz="905713" fontAlgn="auto">
              <a:spcBef>
                <a:spcPts val="1189"/>
              </a:spcBef>
              <a:spcAft>
                <a:spcPts val="0"/>
              </a:spcAft>
              <a:defRPr/>
            </a:pPr>
            <a:endParaRPr lang="en-US" sz="1100" dirty="0"/>
          </a:p>
          <a:p>
            <a:r>
              <a:rPr lang="en-US" sz="1100" dirty="0">
                <a:latin typeface="Verdana" pitchFamily="34" charset="0"/>
                <a:cs typeface="Arial" pitchFamily="34" charset="0"/>
              </a:rPr>
              <a:t>For example, a user with a transactional workload would </a:t>
            </a:r>
            <a:r>
              <a:rPr lang="en-US" sz="1100" dirty="0" smtClean="0">
                <a:latin typeface="Verdana" pitchFamily="34" charset="0"/>
                <a:cs typeface="Arial" pitchFamily="34" charset="0"/>
              </a:rPr>
              <a:t>subscribe</a:t>
            </a:r>
            <a:r>
              <a:rPr lang="en-US" sz="1100" baseline="0" dirty="0" smtClean="0">
                <a:latin typeface="Verdana" pitchFamily="34" charset="0"/>
                <a:cs typeface="Arial" pitchFamily="34" charset="0"/>
              </a:rPr>
              <a:t> to storage resources</a:t>
            </a:r>
            <a:r>
              <a:rPr lang="en-US" sz="1100" dirty="0" smtClean="0">
                <a:latin typeface="Verdana" pitchFamily="34" charset="0"/>
                <a:cs typeface="Arial" pitchFamily="34" charset="0"/>
              </a:rPr>
              <a:t> </a:t>
            </a:r>
            <a:r>
              <a:rPr lang="en-US" sz="1100" dirty="0">
                <a:latin typeface="Verdana" pitchFamily="34" charset="0"/>
                <a:cs typeface="Arial" pitchFamily="34" charset="0"/>
              </a:rPr>
              <a:t>that </a:t>
            </a:r>
            <a:r>
              <a:rPr lang="en-US" sz="1100" dirty="0" smtClean="0">
                <a:latin typeface="Verdana" pitchFamily="34" charset="0"/>
                <a:cs typeface="Arial" pitchFamily="34" charset="0"/>
              </a:rPr>
              <a:t>feature </a:t>
            </a:r>
            <a:r>
              <a:rPr lang="en-US" sz="1100" dirty="0">
                <a:latin typeface="Verdana" pitchFamily="34" charset="0"/>
                <a:cs typeface="Arial" pitchFamily="34" charset="0"/>
              </a:rPr>
              <a:t>the characteristics of a high-performance block store such as EMC VMAX. </a:t>
            </a:r>
            <a:r>
              <a:rPr lang="en-US" sz="1100" dirty="0" smtClean="0">
                <a:latin typeface="Verdana" pitchFamily="34" charset="0"/>
                <a:cs typeface="Arial" pitchFamily="34" charset="0"/>
              </a:rPr>
              <a:t>  A </a:t>
            </a:r>
            <a:r>
              <a:rPr lang="en-US" sz="1100" dirty="0">
                <a:latin typeface="Verdana" pitchFamily="34" charset="0"/>
                <a:cs typeface="Arial" pitchFamily="34" charset="0"/>
              </a:rPr>
              <a:t>user with an online file and content sharing application would subscribe to a </a:t>
            </a:r>
            <a:r>
              <a:rPr lang="en-US" sz="1100" dirty="0" smtClean="0">
                <a:latin typeface="Verdana" pitchFamily="34" charset="0"/>
                <a:cs typeface="Arial" pitchFamily="34" charset="0"/>
              </a:rPr>
              <a:t>storage resources that feature </a:t>
            </a:r>
            <a:r>
              <a:rPr lang="en-US" sz="1100" dirty="0">
                <a:latin typeface="Verdana" pitchFamily="34" charset="0"/>
                <a:cs typeface="Arial" pitchFamily="34" charset="0"/>
              </a:rPr>
              <a:t>the characteristics of a distributed object or file-based storage cloud.  </a:t>
            </a:r>
          </a:p>
          <a:p>
            <a:endParaRPr lang="en-US" sz="1100" dirty="0">
              <a:latin typeface="Verdana" pitchFamily="34" charset="0"/>
              <a:cs typeface="Arial" pitchFamily="34" charset="0"/>
            </a:endParaRPr>
          </a:p>
          <a:p>
            <a:r>
              <a:rPr lang="en-US" sz="1100" dirty="0" smtClean="0">
                <a:latin typeface="Verdana" pitchFamily="34" charset="0"/>
                <a:cs typeface="Arial" pitchFamily="34" charset="0"/>
              </a:rPr>
              <a:t>EMC </a:t>
            </a:r>
            <a:r>
              <a:rPr lang="en-US" sz="1100" dirty="0">
                <a:latin typeface="Verdana" pitchFamily="34" charset="0"/>
                <a:cs typeface="Arial" pitchFamily="34" charset="0"/>
              </a:rPr>
              <a:t>ViPR automatically provisions the right hardware and software to meet the need. Storage is instantly available—on-demand.   </a:t>
            </a:r>
          </a:p>
          <a:p>
            <a:pPr defTabSz="905713" fontAlgn="auto">
              <a:spcBef>
                <a:spcPts val="1189"/>
              </a:spcBef>
              <a:spcAft>
                <a:spcPts val="0"/>
              </a:spcAft>
              <a:defRPr/>
            </a:pPr>
            <a:endParaRPr lang="en-US" sz="1100" dirty="0">
              <a:latin typeface="Verdana" pitchFamily="34" charset="0"/>
              <a:cs typeface="Arial" pitchFamily="34" charset="0"/>
            </a:endParaRPr>
          </a:p>
          <a:p>
            <a:pPr defTabSz="905713" fontAlgn="auto">
              <a:spcBef>
                <a:spcPts val="1189"/>
              </a:spcBef>
              <a:spcAft>
                <a:spcPts val="0"/>
              </a:spcAft>
              <a:defRPr/>
            </a:pPr>
            <a:r>
              <a:rPr lang="en-US" sz="1100" dirty="0">
                <a:latin typeface="Verdana" pitchFamily="34" charset="0"/>
                <a:cs typeface="Arial" pitchFamily="34" charset="0"/>
              </a:rPr>
              <a:t>This helps storage </a:t>
            </a:r>
            <a:r>
              <a:rPr lang="en-US" sz="1100" dirty="0" smtClean="0">
                <a:latin typeface="Verdana" pitchFamily="34" charset="0"/>
                <a:cs typeface="Arial" pitchFamily="34" charset="0"/>
              </a:rPr>
              <a:t>administrators:</a:t>
            </a:r>
          </a:p>
          <a:p>
            <a:pPr marL="171450" indent="-171450" defTabSz="905713" fontAlgn="auto">
              <a:spcBef>
                <a:spcPts val="1189"/>
              </a:spcBef>
              <a:spcAft>
                <a:spcPts val="0"/>
              </a:spcAft>
              <a:buFont typeface="Arial" panose="020B0604020202020204" pitchFamily="34" charset="0"/>
              <a:buChar char="•"/>
              <a:defRPr/>
            </a:pPr>
            <a:r>
              <a:rPr lang="en-US" sz="1100" dirty="0" smtClean="0">
                <a:latin typeface="Verdana" pitchFamily="34" charset="0"/>
                <a:cs typeface="Arial" pitchFamily="34" charset="0"/>
              </a:rPr>
              <a:t>Minimize </a:t>
            </a:r>
            <a:r>
              <a:rPr lang="en-US" sz="1100" dirty="0">
                <a:latin typeface="Verdana" pitchFamily="34" charset="0"/>
                <a:cs typeface="Arial" pitchFamily="34" charset="0"/>
              </a:rPr>
              <a:t>user-IT </a:t>
            </a:r>
            <a:r>
              <a:rPr lang="en-US" sz="1100" dirty="0" smtClean="0">
                <a:latin typeface="Verdana" pitchFamily="34" charset="0"/>
                <a:cs typeface="Arial" pitchFamily="34" charset="0"/>
              </a:rPr>
              <a:t>interactions – empowering users and reducing their</a:t>
            </a:r>
            <a:r>
              <a:rPr lang="en-US" sz="1100" baseline="0" dirty="0" smtClean="0">
                <a:latin typeface="Verdana" pitchFamily="34" charset="0"/>
                <a:cs typeface="Arial" pitchFamily="34" charset="0"/>
              </a:rPr>
              <a:t> reliance on IT</a:t>
            </a:r>
          </a:p>
          <a:p>
            <a:pPr marL="171450" indent="-171450" defTabSz="905713" fontAlgn="auto">
              <a:spcBef>
                <a:spcPts val="1189"/>
              </a:spcBef>
              <a:spcAft>
                <a:spcPts val="0"/>
              </a:spcAft>
              <a:buFont typeface="Arial" panose="020B0604020202020204" pitchFamily="34" charset="0"/>
              <a:buChar char="•"/>
              <a:defRPr/>
            </a:pPr>
            <a:r>
              <a:rPr lang="en-US" sz="1100" dirty="0" smtClean="0">
                <a:latin typeface="Verdana" pitchFamily="34" charset="0"/>
                <a:cs typeface="Arial" pitchFamily="34" charset="0"/>
              </a:rPr>
              <a:t>Automate </a:t>
            </a:r>
            <a:r>
              <a:rPr lang="en-US" sz="1100" dirty="0">
                <a:latin typeface="Verdana" pitchFamily="34" charset="0"/>
                <a:cs typeface="Arial" pitchFamily="34" charset="0"/>
              </a:rPr>
              <a:t>the process of identifying available storage </a:t>
            </a:r>
            <a:r>
              <a:rPr lang="en-US" sz="1100" dirty="0" smtClean="0">
                <a:latin typeface="Verdana" pitchFamily="34" charset="0"/>
                <a:cs typeface="Arial" pitchFamily="34" charset="0"/>
              </a:rPr>
              <a:t>capacity</a:t>
            </a:r>
            <a:r>
              <a:rPr lang="en-US" sz="1100" baseline="0" dirty="0" smtClean="0">
                <a:latin typeface="Verdana" pitchFamily="34" charset="0"/>
                <a:cs typeface="Arial" pitchFamily="34" charset="0"/>
              </a:rPr>
              <a:t> and</a:t>
            </a:r>
            <a:endParaRPr lang="en-US" sz="1100" dirty="0" smtClean="0">
              <a:latin typeface="Verdana" pitchFamily="34" charset="0"/>
              <a:cs typeface="Arial" pitchFamily="34" charset="0"/>
            </a:endParaRPr>
          </a:p>
          <a:p>
            <a:pPr marL="171450" indent="-171450" defTabSz="905713" fontAlgn="auto">
              <a:spcBef>
                <a:spcPts val="1189"/>
              </a:spcBef>
              <a:spcAft>
                <a:spcPts val="0"/>
              </a:spcAft>
              <a:buFont typeface="Arial" panose="020B0604020202020204" pitchFamily="34" charset="0"/>
              <a:buChar char="•"/>
              <a:defRPr/>
            </a:pPr>
            <a:r>
              <a:rPr lang="en-US" sz="1100" dirty="0" smtClean="0">
                <a:latin typeface="Verdana" pitchFamily="34" charset="0"/>
                <a:cs typeface="Arial" pitchFamily="34" charset="0"/>
              </a:rPr>
              <a:t>Better </a:t>
            </a:r>
            <a:r>
              <a:rPr lang="en-US" sz="1100" dirty="0">
                <a:latin typeface="Verdana" pitchFamily="34" charset="0"/>
                <a:cs typeface="Arial" pitchFamily="34" charset="0"/>
              </a:rPr>
              <a:t>map application workload requirements to the right combination of software and hardware storage resources—instead </a:t>
            </a:r>
            <a:r>
              <a:rPr lang="en-US" sz="1100" dirty="0"/>
              <a:t>of the repetitive, time consuming, labor intensive task of provisioning storage manually</a:t>
            </a:r>
            <a:r>
              <a:rPr lang="en-US" sz="1100" dirty="0" smtClean="0"/>
              <a:t>.  </a:t>
            </a:r>
            <a:endParaRPr lang="en-US" sz="1100" dirty="0">
              <a:latin typeface="Verdana" pitchFamily="34" charset="0"/>
              <a:cs typeface="Arial" pitchFamily="34" charset="0"/>
            </a:endParaRPr>
          </a:p>
          <a:p>
            <a:pPr defTabSz="905713" fontAlgn="auto">
              <a:spcBef>
                <a:spcPts val="1189"/>
              </a:spcBef>
              <a:spcAft>
                <a:spcPts val="0"/>
              </a:spcAft>
              <a:defRPr/>
            </a:pPr>
            <a:endParaRPr lang="en-US" sz="1100" dirty="0" smtClean="0"/>
          </a:p>
          <a:p>
            <a:pPr defTabSz="905713" fontAlgn="auto">
              <a:spcBef>
                <a:spcPts val="1189"/>
              </a:spcBef>
              <a:spcAft>
                <a:spcPts val="0"/>
              </a:spcAft>
              <a:defRPr/>
            </a:pPr>
            <a:r>
              <a:rPr lang="en-US" sz="1100" dirty="0" smtClean="0"/>
              <a:t>Enterprise </a:t>
            </a:r>
            <a:r>
              <a:rPr lang="en-US" sz="1100" dirty="0"/>
              <a:t>IT can now provide access to storage in the same or less time than it takes </a:t>
            </a:r>
            <a:r>
              <a:rPr lang="en-US" sz="1100" dirty="0" smtClean="0"/>
              <a:t>to </a:t>
            </a:r>
            <a:r>
              <a:rPr lang="en-US" sz="1100" dirty="0"/>
              <a:t>go to an external cloud vendor—all while utilizing their existing storage infrastructure. </a:t>
            </a:r>
            <a:endParaRPr lang="en-US" sz="1100" dirty="0" smtClean="0"/>
          </a:p>
          <a:p>
            <a:pPr defTabSz="905713" fontAlgn="auto">
              <a:spcBef>
                <a:spcPts val="1189"/>
              </a:spcBef>
              <a:spcAft>
                <a:spcPts val="0"/>
              </a:spcAft>
              <a:defRPr/>
            </a:pPr>
            <a:endParaRPr lang="en-US" sz="1100" dirty="0" smtClean="0"/>
          </a:p>
          <a:p>
            <a:pPr defTabSz="905713" fontAlgn="auto">
              <a:spcBef>
                <a:spcPts val="1189"/>
              </a:spcBef>
              <a:spcAft>
                <a:spcPts val="0"/>
              </a:spcAft>
              <a:defRPr/>
            </a:pPr>
            <a:r>
              <a:rPr lang="en-US" sz="1100" dirty="0" smtClean="0"/>
              <a:t>ViPR</a:t>
            </a:r>
            <a:r>
              <a:rPr lang="en-US" sz="1100" baseline="0" dirty="0" smtClean="0"/>
              <a:t> also provides metering, billing and chargeback capabilities (in-conjunction with ViPR SRM) to ensure end-users can be held accountable for the they storage they use</a:t>
            </a:r>
            <a:r>
              <a:rPr lang="en-US" sz="1100" dirty="0" smtClean="0"/>
              <a:t> </a:t>
            </a:r>
            <a:endParaRPr lang="en-US" sz="1100" dirty="0"/>
          </a:p>
          <a:p>
            <a:pPr defTabSz="905713" fontAlgn="auto">
              <a:spcBef>
                <a:spcPts val="1189"/>
              </a:spcBef>
              <a:spcAft>
                <a:spcPts val="0"/>
              </a:spcAft>
              <a:defRPr/>
            </a:pPr>
            <a:endParaRPr lang="en-US" sz="1100" dirty="0"/>
          </a:p>
          <a:p>
            <a:endParaRPr lang="en-US" baseline="0" dirty="0" smtClean="0"/>
          </a:p>
          <a:p>
            <a:endParaRPr lang="en-US" dirty="0" smtClean="0"/>
          </a:p>
          <a:p>
            <a:endParaRPr lang="en-US" baseline="0" dirty="0" smtClean="0"/>
          </a:p>
          <a:p>
            <a:endParaRPr lang="en-US" dirty="0" smtClean="0"/>
          </a:p>
          <a:p>
            <a:endParaRPr lang="en-US" dirty="0"/>
          </a:p>
        </p:txBody>
      </p:sp>
    </p:spTree>
    <p:extLst>
      <p:ext uri="{BB962C8B-B14F-4D97-AF65-F5344CB8AC3E}">
        <p14:creationId xmlns:p14="http://schemas.microsoft.com/office/powerpoint/2010/main" val="17449554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Do you want to have better visibility into your entire storage infrastructure?</a:t>
            </a:r>
          </a:p>
          <a:p>
            <a:endParaRPr lang="en-US" dirty="0" smtClean="0"/>
          </a:p>
          <a:p>
            <a:r>
              <a:rPr lang="en-US" dirty="0" smtClean="0"/>
              <a:t>ViPR &amp; ViPR SRM can help!.</a:t>
            </a:r>
          </a:p>
          <a:p>
            <a:endParaRPr lang="en-US" dirty="0"/>
          </a:p>
        </p:txBody>
      </p:sp>
    </p:spTree>
    <p:extLst>
      <p:ext uri="{BB962C8B-B14F-4D97-AF65-F5344CB8AC3E}">
        <p14:creationId xmlns:p14="http://schemas.microsoft.com/office/powerpoint/2010/main" val="1542861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1200"/>
              </a:spcBef>
              <a:spcAft>
                <a:spcPts val="0"/>
              </a:spcAft>
              <a:buClrTx/>
              <a:buSzTx/>
              <a:buFontTx/>
              <a:buNone/>
              <a:tabLst/>
              <a:defRPr/>
            </a:pPr>
            <a:r>
              <a:rPr lang="en-US" dirty="0" smtClean="0"/>
              <a:t>The ViPR Monitoring and Reporting </a:t>
            </a:r>
            <a:r>
              <a:rPr lang="en-US" dirty="0" err="1" smtClean="0"/>
              <a:t>SolutionPack</a:t>
            </a:r>
            <a:r>
              <a:rPr lang="en-US" baseline="0" dirty="0" smtClean="0"/>
              <a:t> which is included with the ViPR Controller</a:t>
            </a:r>
            <a:r>
              <a:rPr lang="en-US" dirty="0" smtClean="0"/>
              <a:t> provides a simple way to get</a:t>
            </a:r>
            <a:r>
              <a:rPr lang="en-US" baseline="0" dirty="0" smtClean="0"/>
              <a:t> better visibility into the ViPR virtual </a:t>
            </a:r>
            <a:r>
              <a:rPr lang="en-US" dirty="0" smtClean="0"/>
              <a:t>storage resources. </a:t>
            </a:r>
            <a:r>
              <a:rPr lang="en-US" sz="1200" dirty="0" smtClean="0">
                <a:latin typeface="Verdana" pitchFamily="34" charset="0"/>
                <a:cs typeface="Arial" pitchFamily="34" charset="0"/>
              </a:rPr>
              <a:t>The </a:t>
            </a:r>
            <a:r>
              <a:rPr lang="en-US" sz="1200" dirty="0" err="1" smtClean="0">
                <a:latin typeface="Verdana" pitchFamily="34" charset="0"/>
                <a:cs typeface="Arial" pitchFamily="34" charset="0"/>
              </a:rPr>
              <a:t>SolutionPack</a:t>
            </a:r>
            <a:r>
              <a:rPr lang="en-US" sz="1200" dirty="0" smtClean="0">
                <a:latin typeface="Verdana" pitchFamily="34" charset="0"/>
                <a:cs typeface="Arial" pitchFamily="34" charset="0"/>
              </a:rPr>
              <a:t> offers capacity reporting for ViPR virtual storage resources.  And, it discovers capacity available from physical arrays to support the provisioning of storage to ViPR.  </a:t>
            </a:r>
          </a:p>
          <a:p>
            <a:endParaRPr lang="en-US" sz="1200" dirty="0" smtClean="0">
              <a:latin typeface="Verdana" pitchFamily="34" charset="0"/>
              <a:cs typeface="Arial" pitchFamily="34" charset="0"/>
            </a:endParaRPr>
          </a:p>
          <a:p>
            <a:r>
              <a:rPr lang="en-US" sz="1200" dirty="0" smtClean="0">
                <a:latin typeface="Verdana" pitchFamily="34" charset="0"/>
                <a:cs typeface="Arial" pitchFamily="34" charset="0"/>
              </a:rPr>
              <a:t>ViPR SRM extends customers’ investments in ViPR by reporting on the physical infrastructure managed by ViPR  It helps storage teams ensure service levels in both traditional and software-defined storage environments.   ViPR SRM provides</a:t>
            </a:r>
            <a:r>
              <a:rPr lang="en-US" sz="1200" baseline="0" dirty="0" smtClean="0">
                <a:latin typeface="Verdana" pitchFamily="34" charset="0"/>
                <a:cs typeface="Arial" pitchFamily="34" charset="0"/>
              </a:rPr>
              <a:t> the following key features:</a:t>
            </a:r>
          </a:p>
          <a:p>
            <a:pPr marL="171450" indent="-171450">
              <a:buFont typeface="Arial" panose="020B0604020202020204" pitchFamily="34" charset="0"/>
              <a:buChar char="•"/>
            </a:pPr>
            <a:r>
              <a:rPr lang="en-US" sz="1200" baseline="0" dirty="0" smtClean="0">
                <a:latin typeface="Verdana" pitchFamily="34" charset="0"/>
                <a:cs typeface="Arial" pitchFamily="34" charset="0"/>
              </a:rPr>
              <a:t>T</a:t>
            </a:r>
            <a:r>
              <a:rPr lang="en-US" sz="1200" dirty="0" smtClean="0">
                <a:latin typeface="Verdana" pitchFamily="34" charset="0"/>
                <a:cs typeface="Arial" pitchFamily="34" charset="0"/>
              </a:rPr>
              <a:t>racks capacity consumption across the storage environment including the arrays that present capacity to ViPR to improve capacity planning and purchasing processes. </a:t>
            </a:r>
          </a:p>
          <a:p>
            <a:pPr marL="171450" indent="-171450">
              <a:buFont typeface="Arial" panose="020B0604020202020204" pitchFamily="34" charset="0"/>
              <a:buChar char="•"/>
            </a:pPr>
            <a:r>
              <a:rPr lang="en-US" sz="1200" dirty="0" smtClean="0">
                <a:latin typeface="Verdana" pitchFamily="34" charset="0"/>
                <a:cs typeface="Arial" pitchFamily="34" charset="0"/>
              </a:rPr>
              <a:t>Monitors and reports on performance trends in ViPR environments to identify when service levels are not being met and provides end-to-end views of the physical infrastructure to simplify troubleshooting processes</a:t>
            </a:r>
            <a:r>
              <a:rPr lang="en-US" sz="1200" baseline="0" dirty="0" smtClean="0">
                <a:latin typeface="Verdana" pitchFamily="34" charset="0"/>
                <a:cs typeface="Arial" pitchFamily="34" charset="0"/>
              </a:rPr>
              <a:t>.  </a:t>
            </a:r>
          </a:p>
          <a:p>
            <a:pPr marL="171450" indent="-171450">
              <a:buFont typeface="Arial" panose="020B0604020202020204" pitchFamily="34" charset="0"/>
              <a:buChar char="•"/>
            </a:pPr>
            <a:r>
              <a:rPr lang="en-US" dirty="0" smtClean="0"/>
              <a:t>Presents views of the physical resources associated with ViPR components, as well as the ability to map ViPR virtual pools to ViPR SRM service levels to streamline chargeback reporting;</a:t>
            </a:r>
            <a:r>
              <a:rPr lang="en-US" sz="1200" dirty="0" smtClean="0">
                <a:latin typeface="Verdana" pitchFamily="34" charset="0"/>
                <a:cs typeface="Arial" pitchFamily="34" charset="0"/>
              </a:rPr>
              <a:t>  </a:t>
            </a:r>
          </a:p>
          <a:p>
            <a:pPr marL="171450" indent="-171450">
              <a:buFont typeface="Arial" panose="020B0604020202020204" pitchFamily="34" charset="0"/>
              <a:buChar char="•"/>
            </a:pPr>
            <a:r>
              <a:rPr lang="en-US" sz="1200" dirty="0" smtClean="0">
                <a:latin typeface="Verdana" pitchFamily="34" charset="0"/>
                <a:cs typeface="Arial" pitchFamily="34" charset="0"/>
              </a:rPr>
              <a:t>Tracks changes and monitors compliance with design best practices and the EMC Support Matrix to ensure your environment is always configured right to meet service levels.  </a:t>
            </a:r>
          </a:p>
          <a:p>
            <a:endParaRPr lang="en-US" sz="1200" dirty="0" smtClean="0">
              <a:latin typeface="Verdana" pitchFamily="34" charset="0"/>
              <a:cs typeface="Arial" pitchFamily="34" charset="0"/>
            </a:endParaRPr>
          </a:p>
          <a:p>
            <a:pPr marL="0" marR="0" indent="0" algn="l" defTabSz="457200" rtl="0" eaLnBrk="1" fontAlgn="auto" latinLnBrk="0" hangingPunct="1">
              <a:lnSpc>
                <a:spcPct val="100000"/>
              </a:lnSpc>
              <a:spcBef>
                <a:spcPts val="1200"/>
              </a:spcBef>
              <a:spcAft>
                <a:spcPts val="0"/>
              </a:spcAft>
              <a:buClrTx/>
              <a:buSzTx/>
              <a:buFontTx/>
              <a:buNone/>
              <a:tabLst/>
              <a:defRPr/>
            </a:pPr>
            <a:r>
              <a:rPr lang="en-US" dirty="0" smtClean="0">
                <a:solidFill>
                  <a:schemeClr val="tx2"/>
                </a:solidFill>
              </a:rPr>
              <a:t>EMC ViPR and </a:t>
            </a:r>
            <a:r>
              <a:rPr lang="en-US" dirty="0" smtClean="0"/>
              <a:t>ViPR SRM share a common console to centralize</a:t>
            </a:r>
            <a:r>
              <a:rPr lang="en-US" baseline="0" dirty="0" smtClean="0"/>
              <a:t> management and provide end-to-end analysis </a:t>
            </a:r>
            <a:r>
              <a:rPr lang="en-US" dirty="0" smtClean="0"/>
              <a:t>across multi-vendor storage environments</a:t>
            </a:r>
            <a:r>
              <a:rPr lang="en-US" baseline="0" dirty="0" smtClean="0"/>
              <a:t> enabling</a:t>
            </a:r>
            <a:r>
              <a:rPr lang="en-US" dirty="0" smtClean="0"/>
              <a:t> </a:t>
            </a:r>
            <a:r>
              <a:rPr lang="en-US" sz="1200" dirty="0" smtClean="0">
                <a:latin typeface="MetaNormalLF-Roman" pitchFamily="34" charset="0"/>
                <a:cs typeface="Arial" pitchFamily="34" charset="0"/>
              </a:rPr>
              <a:t>customers to maximize their storage resources and assure service levels.</a:t>
            </a:r>
            <a:endParaRPr lang="en-US" dirty="0" smtClean="0"/>
          </a:p>
          <a:p>
            <a:pPr defTabSz="905692">
              <a:spcBef>
                <a:spcPts val="1188"/>
              </a:spcBef>
              <a:defRPr/>
            </a:pPr>
            <a:endParaRPr lang="en-US" dirty="0" smtClean="0"/>
          </a:p>
          <a:p>
            <a:pPr defTabSz="905692">
              <a:spcBef>
                <a:spcPts val="1188"/>
              </a:spcBef>
              <a:defRPr/>
            </a:pPr>
            <a:endParaRPr lang="en-US" dirty="0" smtClean="0"/>
          </a:p>
          <a:p>
            <a:pPr defTabSz="905692">
              <a:spcBef>
                <a:spcPts val="1188"/>
              </a:spcBef>
              <a:defRPr/>
            </a:pPr>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Do you need to provide cloud-scale</a:t>
            </a:r>
            <a:r>
              <a:rPr lang="en-US" baseline="0" dirty="0" smtClean="0"/>
              <a:t> storage services on existing infrastructure?</a:t>
            </a:r>
            <a:endParaRPr lang="en-US" dirty="0" smtClean="0"/>
          </a:p>
          <a:p>
            <a:endParaRPr lang="en-US" dirty="0" smtClean="0"/>
          </a:p>
          <a:p>
            <a:endParaRPr lang="en-US" dirty="0" smtClean="0"/>
          </a:p>
          <a:p>
            <a:r>
              <a:rPr lang="en-US" dirty="0" smtClean="0"/>
              <a:t>ViPR can</a:t>
            </a:r>
            <a:r>
              <a:rPr lang="en-US" baseline="0" dirty="0" smtClean="0"/>
              <a:t> help</a:t>
            </a:r>
            <a:r>
              <a:rPr lang="en-US" dirty="0" smtClean="0"/>
              <a:t>!.</a:t>
            </a:r>
          </a:p>
          <a:p>
            <a:endParaRPr lang="en-US" dirty="0"/>
          </a:p>
        </p:txBody>
      </p:sp>
    </p:spTree>
    <p:extLst>
      <p:ext uri="{BB962C8B-B14F-4D97-AF65-F5344CB8AC3E}">
        <p14:creationId xmlns:p14="http://schemas.microsoft.com/office/powerpoint/2010/main" val="1542861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ViPR Services are built using cloud principles and are different from traditional storage systems in the following ways:</a:t>
            </a:r>
          </a:p>
          <a:p>
            <a:endParaRPr lang="en-US" dirty="0" smtClean="0"/>
          </a:p>
          <a:p>
            <a:pPr marL="171450" indent="-171450">
              <a:buFont typeface="Arial" panose="020B0604020202020204" pitchFamily="34" charset="0"/>
              <a:buChar char="•"/>
            </a:pPr>
            <a:r>
              <a:rPr lang="en-US" dirty="0" smtClean="0"/>
              <a:t>Software-Defined:</a:t>
            </a:r>
          </a:p>
          <a:p>
            <a:pPr marL="515938" lvl="1" indent="-171450">
              <a:buFont typeface="Arial" panose="020B0604020202020204" pitchFamily="34" charset="0"/>
              <a:buChar char="•"/>
            </a:pPr>
            <a:r>
              <a:rPr lang="en-US" dirty="0" smtClean="0"/>
              <a:t>ViPR</a:t>
            </a:r>
            <a:r>
              <a:rPr lang="en-US" baseline="0" dirty="0" smtClean="0"/>
              <a:t> Service are </a:t>
            </a:r>
            <a:r>
              <a:rPr lang="en-US" dirty="0" smtClean="0"/>
              <a:t>Software-defined which separates the software layer from the hardware. This separation allows ViPR Services to be installed on a variety of commodity servers, running bare metal or virtualized. </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Multi-Vendor</a:t>
            </a:r>
            <a:r>
              <a:rPr lang="en-US" baseline="0" dirty="0" smtClean="0"/>
              <a:t> support:</a:t>
            </a:r>
          </a:p>
          <a:p>
            <a:pPr marL="515938" lvl="1" indent="-171450">
              <a:buFont typeface="Arial" panose="020B0604020202020204" pitchFamily="34" charset="0"/>
              <a:buChar char="•"/>
            </a:pPr>
            <a:r>
              <a:rPr lang="en-US" dirty="0" smtClean="0"/>
              <a:t>ViPR Services can store data on both commodity arrays and on traditional  arrays.   ViPR Services can write data to commodity disks using erasure coding for site level data protection, or on traditional “protected” arrays, in which case it makes only a single site level copy.   This allows customers to reuse existing storage assets, and mix and match them with commodity servers, all while serving data through a single namespace and storage system spread across these different assets</a:t>
            </a:r>
          </a:p>
          <a:p>
            <a:pPr marL="0" indent="0">
              <a:buFont typeface="Arial" panose="020B0604020202020204" pitchFamily="34" charset="0"/>
              <a:buNone/>
            </a:pPr>
            <a:endParaRPr lang="en-US" dirty="0" smtClean="0"/>
          </a:p>
          <a:p>
            <a:pPr marL="171450" indent="-171450">
              <a:buFont typeface="Arial" panose="020B0604020202020204" pitchFamily="34" charset="0"/>
              <a:buChar char="•"/>
            </a:pPr>
            <a:r>
              <a:rPr lang="en-US" dirty="0" smtClean="0"/>
              <a:t>Fully</a:t>
            </a:r>
            <a:r>
              <a:rPr lang="en-US" baseline="0" dirty="0" smtClean="0"/>
              <a:t> G</a:t>
            </a:r>
            <a:r>
              <a:rPr lang="en-US" dirty="0" smtClean="0"/>
              <a:t>eo-Capable.   </a:t>
            </a:r>
          </a:p>
          <a:p>
            <a:pPr marL="515938" lvl="1" indent="-171450">
              <a:buFont typeface="Arial" panose="020B0604020202020204" pitchFamily="34" charset="0"/>
              <a:buChar char="•"/>
            </a:pPr>
            <a:r>
              <a:rPr lang="en-US" dirty="0" smtClean="0"/>
              <a:t>ViPR</a:t>
            </a:r>
            <a:r>
              <a:rPr lang="en-US" baseline="0" dirty="0" smtClean="0"/>
              <a:t> Services </a:t>
            </a:r>
            <a:r>
              <a:rPr lang="en-US" dirty="0" smtClean="0"/>
              <a:t>replicates data both within and across multiple sites for resiliency against site failures. And it does so at a lower overhead at higher performance than any other cloud storage system. It provides a global namespace with true anywhere access – buckets</a:t>
            </a:r>
            <a:r>
              <a:rPr lang="en-US" baseline="0" dirty="0" smtClean="0"/>
              <a:t> span sites; </a:t>
            </a:r>
            <a:r>
              <a:rPr lang="en-US" dirty="0" smtClean="0"/>
              <a:t>any data can be written to or read from any site, with strong consistency. </a:t>
            </a:r>
          </a:p>
          <a:p>
            <a:pPr marL="171450" marR="0" indent="-171450" algn="l" defTabSz="4572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dirty="0" smtClean="0"/>
          </a:p>
          <a:p>
            <a:pPr marL="171450" marR="0" indent="-171450" algn="l" defTabSz="4572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dirty="0" smtClean="0"/>
              <a:t>Built</a:t>
            </a:r>
            <a:r>
              <a:rPr lang="en-US" baseline="0" dirty="0" smtClean="0"/>
              <a:t> from Ground Up</a:t>
            </a:r>
          </a:p>
          <a:p>
            <a:pPr marL="515938" marR="0" lvl="1" indent="-171450" algn="l" defTabSz="4572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dirty="0" smtClean="0"/>
              <a:t>ViPR Services are built from the ground up to run on commodity infrastructure such as SATA JBOD drives that fail routinely. There is no single point of failure locally or geographically. Failing over to a second site is seamless and applications automatically read from any available sites. This leads to much lower TCO for the storage system. ViPR  Services optimizes performance by eliminating WAN traffic for disk repairs or when reading from local site. </a:t>
            </a:r>
          </a:p>
          <a:p>
            <a:pPr marL="171450" marR="0" indent="-171450" algn="l" defTabSz="4572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dirty="0" smtClean="0"/>
          </a:p>
          <a:p>
            <a:pPr marL="171450" marR="0" indent="-171450" algn="l" defTabSz="4572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dirty="0" smtClean="0"/>
              <a:t>Low</a:t>
            </a:r>
            <a:r>
              <a:rPr lang="en-US" baseline="0" dirty="0" smtClean="0"/>
              <a:t> latency</a:t>
            </a:r>
          </a:p>
          <a:p>
            <a:pPr marL="515938" marR="0" lvl="1" indent="-171450" algn="l" defTabSz="4572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dirty="0" smtClean="0"/>
              <a:t>ViPR can also execute a large # of user transactions concurrently with very little latency. ViPR  Services support box-carting to handle workloads with high transaction rates. When an application is writing a lot of small files with high I/O, ViPR  Services</a:t>
            </a:r>
            <a:r>
              <a:rPr lang="en-US" baseline="0" dirty="0" smtClean="0"/>
              <a:t> </a:t>
            </a:r>
            <a:r>
              <a:rPr lang="en-US" dirty="0" smtClean="0"/>
              <a:t>can take multiple requests together and write them as one. This improves performance by reducing the round trips to the underlying storage. </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Multiple access methods. </a:t>
            </a:r>
          </a:p>
          <a:p>
            <a:pPr marL="515938" lvl="1" indent="-171450">
              <a:buFont typeface="Arial" panose="020B0604020202020204" pitchFamily="34" charset="0"/>
              <a:buChar char="•"/>
            </a:pPr>
            <a:r>
              <a:rPr lang="en-US" dirty="0" smtClean="0"/>
              <a:t>ViPR Services include ViPR Object and ViPR HDFS.</a:t>
            </a:r>
            <a:r>
              <a:rPr lang="en-US" baseline="0" dirty="0" smtClean="0"/>
              <a:t>  </a:t>
            </a:r>
            <a:r>
              <a:rPr lang="en-US" dirty="0" smtClean="0"/>
              <a:t> ViPR Block is also available via ScaleIO software. </a:t>
            </a:r>
            <a:r>
              <a:rPr lang="en-US" dirty="0" err="1" smtClean="0"/>
              <a:t>ViPR</a:t>
            </a:r>
            <a:r>
              <a:rPr lang="en-US" dirty="0" smtClean="0"/>
              <a:t> Services can support industry standard Object storage APIs and is compatible with any Hadoop 2.x distribution. </a:t>
            </a:r>
          </a:p>
          <a:p>
            <a:endParaRPr lang="en-US" dirty="0"/>
          </a:p>
        </p:txBody>
      </p:sp>
    </p:spTree>
    <p:extLst>
      <p:ext uri="{BB962C8B-B14F-4D97-AF65-F5344CB8AC3E}">
        <p14:creationId xmlns:p14="http://schemas.microsoft.com/office/powerpoint/2010/main" val="26691704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Want to try ViPR at a deeply discounted price?</a:t>
            </a:r>
          </a:p>
          <a:p>
            <a:endParaRPr lang="en-US" dirty="0" smtClean="0"/>
          </a:p>
          <a:p>
            <a:endParaRPr lang="en-US" dirty="0" smtClean="0"/>
          </a:p>
          <a:p>
            <a:r>
              <a:rPr lang="en-US" dirty="0" smtClean="0"/>
              <a:t>Get the ViPR Controller Starter Pack!.</a:t>
            </a:r>
          </a:p>
          <a:p>
            <a:endParaRPr lang="en-US" dirty="0"/>
          </a:p>
        </p:txBody>
      </p:sp>
    </p:spTree>
    <p:extLst>
      <p:ext uri="{BB962C8B-B14F-4D97-AF65-F5344CB8AC3E}">
        <p14:creationId xmlns:p14="http://schemas.microsoft.com/office/powerpoint/2010/main" val="1542861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sz="1600" dirty="0" smtClean="0">
                <a:solidFill>
                  <a:schemeClr val="bg2"/>
                </a:solidFill>
              </a:rPr>
              <a:t>The </a:t>
            </a:r>
            <a:r>
              <a:rPr lang="en-US" sz="1200" dirty="0" smtClean="0">
                <a:solidFill>
                  <a:schemeClr val="bg2"/>
                </a:solidFill>
              </a:rPr>
              <a:t>ViPR Starter Pack is a simple, complete package that provides customers with a easy, cost-effective way to realize the benefits of ViPR Controller.</a:t>
            </a:r>
            <a:r>
              <a:rPr lang="en-US" sz="1200" baseline="0" dirty="0" smtClean="0">
                <a:solidFill>
                  <a:schemeClr val="bg2"/>
                </a:solidFill>
              </a:rPr>
              <a:t>  For $10,000 – which is 75% off list – customer receive:</a:t>
            </a:r>
          </a:p>
          <a:p>
            <a:pPr marL="285750" indent="-285750">
              <a:buFont typeface="Arial" panose="020B0604020202020204" pitchFamily="34" charset="0"/>
              <a:buChar char="•"/>
            </a:pPr>
            <a:r>
              <a:rPr lang="en-US" sz="1200" baseline="0" dirty="0" smtClean="0">
                <a:solidFill>
                  <a:schemeClr val="bg2"/>
                </a:solidFill>
              </a:rPr>
              <a:t>A 50TB ViPR Controller License</a:t>
            </a:r>
          </a:p>
          <a:p>
            <a:pPr marL="285750" indent="-285750">
              <a:buFont typeface="Arial" panose="020B0604020202020204" pitchFamily="34" charset="0"/>
              <a:buChar char="•"/>
            </a:pPr>
            <a:r>
              <a:rPr lang="en-US" sz="1200" baseline="0" dirty="0" smtClean="0">
                <a:solidFill>
                  <a:schemeClr val="bg2"/>
                </a:solidFill>
              </a:rPr>
              <a:t>3 Years Pre-paid Maintenance</a:t>
            </a:r>
          </a:p>
          <a:p>
            <a:pPr marL="285750" indent="-285750">
              <a:buFont typeface="Arial" panose="020B0604020202020204" pitchFamily="34" charset="0"/>
              <a:buChar char="•"/>
            </a:pPr>
            <a:r>
              <a:rPr lang="en-US" sz="1200" baseline="0" dirty="0" smtClean="0">
                <a:solidFill>
                  <a:schemeClr val="bg2"/>
                </a:solidFill>
              </a:rPr>
              <a:t>And </a:t>
            </a:r>
            <a:r>
              <a:rPr lang="en-US" sz="1400" dirty="0" smtClean="0">
                <a:solidFill>
                  <a:schemeClr val="bg2"/>
                </a:solidFill>
              </a:rPr>
              <a:t>40 Hours remote</a:t>
            </a:r>
            <a:r>
              <a:rPr lang="en-US" sz="1400" baseline="0" dirty="0" smtClean="0">
                <a:solidFill>
                  <a:schemeClr val="bg2"/>
                </a:solidFill>
              </a:rPr>
              <a:t> professional services which is a </a:t>
            </a:r>
            <a:r>
              <a:rPr lang="en-US" sz="1400" dirty="0" smtClean="0">
                <a:solidFill>
                  <a:schemeClr val="bg2"/>
                </a:solidFill>
              </a:rPr>
              <a:t>highly focused, remotely delivered implementation that helps customers drive value and benefit from the ViPR Starter Pack.</a:t>
            </a:r>
          </a:p>
          <a:p>
            <a:pPr marL="0" indent="0">
              <a:buFont typeface="Arial" panose="020B0604020202020204" pitchFamily="34" charset="0"/>
              <a:buNone/>
            </a:pPr>
            <a:endParaRPr lang="en-US" sz="1400" baseline="0" dirty="0" smtClean="0">
              <a:solidFill>
                <a:schemeClr val="bg2"/>
              </a:solidFill>
            </a:endParaRPr>
          </a:p>
          <a:p>
            <a:pPr marL="0" indent="0">
              <a:buFont typeface="Arial" panose="020B0604020202020204" pitchFamily="34" charset="0"/>
              <a:buNone/>
            </a:pPr>
            <a:r>
              <a:rPr lang="en-US" sz="1400" baseline="0" dirty="0" smtClean="0">
                <a:solidFill>
                  <a:schemeClr val="bg2"/>
                </a:solidFill>
              </a:rPr>
              <a:t>This is a limited time offer.  Please talk to your EMC Account Rep today for additional details. </a:t>
            </a:r>
            <a:endParaRPr lang="en-US" dirty="0"/>
          </a:p>
        </p:txBody>
      </p:sp>
    </p:spTree>
    <p:extLst>
      <p:ext uri="{BB962C8B-B14F-4D97-AF65-F5344CB8AC3E}">
        <p14:creationId xmlns:p14="http://schemas.microsoft.com/office/powerpoint/2010/main" val="28892856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Do you want to get more information on ViPR, try ViPR at no charge or get support from ViPR experts?</a:t>
            </a:r>
          </a:p>
          <a:p>
            <a:endParaRPr lang="en-US" dirty="0" smtClean="0"/>
          </a:p>
          <a:p>
            <a:r>
              <a:rPr lang="en-US" dirty="0" smtClean="0"/>
              <a:t>Join the ViPR Community!</a:t>
            </a:r>
          </a:p>
          <a:p>
            <a:endParaRPr lang="en-US" dirty="0"/>
          </a:p>
        </p:txBody>
      </p:sp>
    </p:spTree>
    <p:extLst>
      <p:ext uri="{BB962C8B-B14F-4D97-AF65-F5344CB8AC3E}">
        <p14:creationId xmlns:p14="http://schemas.microsoft.com/office/powerpoint/2010/main" val="38391493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normAutofit/>
          </a:bodyPr>
          <a:lstStyle/>
          <a:p>
            <a:pPr defTabSz="895838">
              <a:spcBef>
                <a:spcPts val="1176"/>
              </a:spcBef>
              <a:defRPr/>
            </a:pPr>
            <a:r>
              <a:rPr lang="en-US" sz="1400" dirty="0" smtClean="0"/>
              <a:t>The</a:t>
            </a:r>
            <a:r>
              <a:rPr lang="en-US" sz="1400" baseline="0" dirty="0" smtClean="0"/>
              <a:t> EMC ViPR Community provides a single place to learn more about ViPR Software-Defined</a:t>
            </a:r>
            <a:r>
              <a:rPr lang="en-US" sz="1400" dirty="0" smtClean="0"/>
              <a:t> Storage, ViPR SRM, and ECS Appliance. </a:t>
            </a:r>
          </a:p>
          <a:p>
            <a:pPr defTabSz="895838">
              <a:spcBef>
                <a:spcPts val="1176"/>
              </a:spcBef>
              <a:defRPr/>
            </a:pPr>
            <a:r>
              <a:rPr lang="en-US" sz="1400" dirty="0" smtClean="0"/>
              <a:t>Visit the ViPR Community at www.emc.com/viprcommunity</a:t>
            </a:r>
            <a:r>
              <a:rPr lang="en-US" sz="1400" baseline="0" dirty="0" smtClean="0"/>
              <a:t> and d</a:t>
            </a:r>
            <a:r>
              <a:rPr lang="en-US" sz="1400" dirty="0" smtClean="0"/>
              <a:t>ownload </a:t>
            </a:r>
            <a:r>
              <a:rPr lang="en-US" sz="1400" baseline="0" dirty="0" smtClean="0"/>
              <a:t>a trial version of ViPR at no charge – for non-production use, </a:t>
            </a:r>
            <a:r>
              <a:rPr lang="en-US" sz="1400" dirty="0" smtClean="0"/>
              <a:t>find technical product documentation, </a:t>
            </a:r>
            <a:r>
              <a:rPr lang="en-US" sz="1400" baseline="0" dirty="0" smtClean="0"/>
              <a:t>access developer resources such as SDKs, and get support from EMC Experts, other community members, and more. </a:t>
            </a:r>
            <a:endParaRPr lang="en-US" sz="1400" dirty="0" smtClean="0"/>
          </a:p>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Verdana"/>
                <a:ea typeface="+mn-ea"/>
                <a:cs typeface="+mn-cs"/>
              </a:rPr>
              <a:t>To re-cap.</a:t>
            </a:r>
            <a:r>
              <a:rPr lang="en-US" sz="1200" kern="1200" baseline="0" dirty="0" smtClean="0">
                <a:solidFill>
                  <a:schemeClr val="tx1"/>
                </a:solidFill>
                <a:effectLst/>
                <a:latin typeface="Verdana"/>
                <a:ea typeface="+mn-ea"/>
                <a:cs typeface="+mn-cs"/>
              </a:rPr>
              <a:t>  </a:t>
            </a:r>
            <a:r>
              <a:rPr lang="en-US" sz="1200" kern="1200" dirty="0" smtClean="0">
                <a:solidFill>
                  <a:schemeClr val="tx1"/>
                </a:solidFill>
                <a:effectLst/>
                <a:latin typeface="Verdana"/>
                <a:ea typeface="+mn-ea"/>
                <a:cs typeface="+mn-cs"/>
              </a:rPr>
              <a:t>With ViPR, organizations can re-define</a:t>
            </a:r>
            <a:r>
              <a:rPr lang="en-US" sz="1200" kern="1200" baseline="0" dirty="0" smtClean="0">
                <a:solidFill>
                  <a:schemeClr val="tx1"/>
                </a:solidFill>
                <a:effectLst/>
                <a:latin typeface="Verdana"/>
                <a:ea typeface="+mn-ea"/>
                <a:cs typeface="+mn-cs"/>
              </a:rPr>
              <a:t> and transform </a:t>
            </a:r>
            <a:r>
              <a:rPr lang="en-US" sz="1200" kern="1200" dirty="0" smtClean="0">
                <a:solidFill>
                  <a:schemeClr val="tx1"/>
                </a:solidFill>
                <a:effectLst/>
                <a:latin typeface="Verdana"/>
                <a:ea typeface="+mn-ea"/>
                <a:cs typeface="+mn-cs"/>
              </a:rPr>
              <a:t>their existing storage infrastructure into a</a:t>
            </a:r>
            <a:r>
              <a:rPr lang="en-US" sz="1200" kern="1200" baseline="0" dirty="0" smtClean="0">
                <a:solidFill>
                  <a:schemeClr val="tx1"/>
                </a:solidFill>
                <a:effectLst/>
                <a:latin typeface="Verdana"/>
                <a:ea typeface="+mn-ea"/>
                <a:cs typeface="+mn-cs"/>
              </a:rPr>
              <a:t> software-defined </a:t>
            </a:r>
            <a:r>
              <a:rPr lang="en-US" sz="1200" kern="1200" dirty="0" smtClean="0">
                <a:solidFill>
                  <a:schemeClr val="tx1"/>
                </a:solidFill>
                <a:effectLst/>
                <a:latin typeface="Verdana"/>
                <a:ea typeface="+mn-ea"/>
                <a:cs typeface="+mn-cs"/>
              </a:rPr>
              <a:t>platform to deliver that</a:t>
            </a:r>
            <a:r>
              <a:rPr lang="en-US" sz="1200" kern="1200" baseline="0" dirty="0" smtClean="0">
                <a:solidFill>
                  <a:schemeClr val="tx1"/>
                </a:solidFill>
                <a:effectLst/>
                <a:latin typeface="Verdana"/>
                <a:ea typeface="+mn-ea"/>
                <a:cs typeface="+mn-cs"/>
              </a:rPr>
              <a:t> will:</a:t>
            </a:r>
          </a:p>
          <a:p>
            <a:endParaRPr lang="en-US" sz="1200" kern="1200" baseline="0" dirty="0" smtClean="0">
              <a:solidFill>
                <a:schemeClr val="tx1"/>
              </a:solidFill>
              <a:effectLst/>
              <a:latin typeface="Verdana"/>
              <a:ea typeface="+mn-ea"/>
              <a:cs typeface="+mn-cs"/>
            </a:endParaRPr>
          </a:p>
          <a:p>
            <a:pPr marL="171450" indent="-171450">
              <a:buFont typeface="Arial" panose="020B0604020202020204" pitchFamily="34" charset="0"/>
              <a:buChar char="•"/>
            </a:pPr>
            <a:r>
              <a:rPr lang="en-US" sz="1200" kern="1200" baseline="0" dirty="0" smtClean="0">
                <a:solidFill>
                  <a:schemeClr val="tx1"/>
                </a:solidFill>
                <a:effectLst/>
                <a:latin typeface="Verdana"/>
                <a:ea typeface="+mn-ea"/>
                <a:cs typeface="+mn-cs"/>
              </a:rPr>
              <a:t>Simplifies managing of multi-vendor storage</a:t>
            </a:r>
          </a:p>
          <a:p>
            <a:pPr marL="171450" indent="-171450">
              <a:buFont typeface="Arial" panose="020B0604020202020204" pitchFamily="34" charset="0"/>
              <a:buChar char="•"/>
            </a:pPr>
            <a:r>
              <a:rPr lang="en-US" sz="1200" kern="1200" baseline="0" dirty="0" smtClean="0">
                <a:solidFill>
                  <a:schemeClr val="tx1"/>
                </a:solidFill>
                <a:effectLst/>
                <a:latin typeface="Verdana"/>
                <a:ea typeface="+mn-ea"/>
                <a:cs typeface="+mn-cs"/>
              </a:rPr>
              <a:t>Reduces provisioning time by 63% (on average)</a:t>
            </a:r>
          </a:p>
          <a:p>
            <a:pPr marL="171450" indent="-171450">
              <a:buFont typeface="Arial" panose="020B0604020202020204" pitchFamily="34" charset="0"/>
              <a:buChar char="•"/>
            </a:pPr>
            <a:r>
              <a:rPr lang="en-US" sz="1200" kern="1200" baseline="0" dirty="0" smtClean="0">
                <a:solidFill>
                  <a:schemeClr val="tx1"/>
                </a:solidFill>
                <a:effectLst/>
                <a:latin typeface="Verdana"/>
                <a:ea typeface="+mn-ea"/>
                <a:cs typeface="+mn-cs"/>
              </a:rPr>
              <a:t>Delivers self-service storage resources – on demand</a:t>
            </a:r>
          </a:p>
          <a:p>
            <a:pPr marL="171450" indent="-171450">
              <a:buFont typeface="Arial" panose="020B0604020202020204" pitchFamily="34" charset="0"/>
              <a:buChar char="•"/>
            </a:pPr>
            <a:r>
              <a:rPr lang="en-US" sz="1200" kern="1200" baseline="0" dirty="0" smtClean="0">
                <a:solidFill>
                  <a:schemeClr val="tx1"/>
                </a:solidFill>
                <a:effectLst/>
                <a:latin typeface="Verdana"/>
                <a:ea typeface="+mn-ea"/>
                <a:cs typeface="+mn-cs"/>
              </a:rPr>
              <a:t>Helps re-claim public cloud workloads</a:t>
            </a:r>
            <a:endParaRPr lang="en-US" sz="1200" kern="1200" dirty="0" smtClean="0">
              <a:solidFill>
                <a:schemeClr val="tx1"/>
              </a:solidFill>
              <a:effectLst/>
              <a:latin typeface="Verdana"/>
              <a:ea typeface="+mn-ea"/>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256854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501314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Layout 1">
    <p:spTree>
      <p:nvGrpSpPr>
        <p:cNvPr id="1" name=""/>
        <p:cNvGrpSpPr/>
        <p:nvPr/>
      </p:nvGrpSpPr>
      <p:grpSpPr>
        <a:xfrm>
          <a:off x="0" y="0"/>
          <a:ext cx="0" cy="0"/>
          <a:chOff x="0" y="0"/>
          <a:chExt cx="0" cy="0"/>
        </a:xfrm>
      </p:grpSpPr>
      <p:sp>
        <p:nvSpPr>
          <p:cNvPr id="7" name="Picture Placeholder 2"/>
          <p:cNvSpPr>
            <a:spLocks noGrp="1"/>
          </p:cNvSpPr>
          <p:nvPr>
            <p:ph type="pic" idx="11"/>
          </p:nvPr>
        </p:nvSpPr>
        <p:spPr>
          <a:xfrm>
            <a:off x="0" y="2379"/>
            <a:ext cx="9144000" cy="4987133"/>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2" name="Title 1"/>
          <p:cNvSpPr>
            <a:spLocks noGrp="1"/>
          </p:cNvSpPr>
          <p:nvPr>
            <p:ph type="ctrTitle"/>
          </p:nvPr>
        </p:nvSpPr>
        <p:spPr>
          <a:xfrm>
            <a:off x="523874" y="4114800"/>
            <a:ext cx="6738850" cy="413989"/>
          </a:xfrm>
          <a:prstGeom prst="rect">
            <a:avLst/>
          </a:prstGeom>
        </p:spPr>
        <p:txBody>
          <a:bodyPr lIns="0" tIns="0" rIns="0" bIns="0" anchor="t" anchorCtr="0"/>
          <a:lstStyle>
            <a:lvl1pPr algn="l">
              <a:lnSpc>
                <a:spcPct val="80000"/>
              </a:lnSpc>
              <a:defRPr sz="2800">
                <a:solidFill>
                  <a:schemeClr val="tx2"/>
                </a:solidFill>
                <a:latin typeface="+mn-lt"/>
              </a:defRPr>
            </a:lvl1pPr>
          </a:lstStyle>
          <a:p>
            <a:r>
              <a:rPr lang="en-US" smtClean="0"/>
              <a:t>Click to edit Master title style</a:t>
            </a:r>
            <a:endParaRPr lang="en-US" dirty="0"/>
          </a:p>
        </p:txBody>
      </p:sp>
      <p:sp>
        <p:nvSpPr>
          <p:cNvPr id="3" name="Subtitle 2"/>
          <p:cNvSpPr>
            <a:spLocks noGrp="1"/>
          </p:cNvSpPr>
          <p:nvPr>
            <p:ph type="subTitle" idx="1"/>
          </p:nvPr>
        </p:nvSpPr>
        <p:spPr>
          <a:xfrm>
            <a:off x="523874" y="4535865"/>
            <a:ext cx="6738850" cy="269994"/>
          </a:xfrm>
          <a:prstGeom prst="rect">
            <a:avLst/>
          </a:prstGeom>
        </p:spPr>
        <p:txBody>
          <a:bodyPr lIns="0" tIns="0" rIns="0" bIns="0"/>
          <a:lstStyle>
            <a:lvl1pPr marL="0" indent="0" algn="l">
              <a:buNone/>
              <a:defRPr sz="1600">
                <a:solidFill>
                  <a:schemeClr val="bg2"/>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4" name="Group 3"/>
          <p:cNvGrpSpPr/>
          <p:nvPr userDrawn="1"/>
        </p:nvGrpSpPr>
        <p:grpSpPr>
          <a:xfrm>
            <a:off x="7505596" y="4095749"/>
            <a:ext cx="951017" cy="1047751"/>
            <a:chOff x="7618413" y="4303992"/>
            <a:chExt cx="762000" cy="839508"/>
          </a:xfrm>
        </p:grpSpPr>
        <p:sp>
          <p:nvSpPr>
            <p:cNvPr id="8" name="Rectangle 7"/>
            <p:cNvSpPr/>
            <p:nvPr userDrawn="1"/>
          </p:nvSpPr>
          <p:spPr>
            <a:xfrm>
              <a:off x="7618413" y="4303992"/>
              <a:ext cx="762000" cy="83950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Tree>
    <p:extLst>
      <p:ext uri="{BB962C8B-B14F-4D97-AF65-F5344CB8AC3E}">
        <p14:creationId xmlns:p14="http://schemas.microsoft.com/office/powerpoint/2010/main" val="1032371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Layout 2">
    <p:spTree>
      <p:nvGrpSpPr>
        <p:cNvPr id="1" name=""/>
        <p:cNvGrpSpPr/>
        <p:nvPr/>
      </p:nvGrpSpPr>
      <p:grpSpPr>
        <a:xfrm>
          <a:off x="0" y="0"/>
          <a:ext cx="0" cy="0"/>
          <a:chOff x="0" y="0"/>
          <a:chExt cx="0" cy="0"/>
        </a:xfrm>
      </p:grpSpPr>
      <p:sp>
        <p:nvSpPr>
          <p:cNvPr id="2" name="Title 1"/>
          <p:cNvSpPr>
            <a:spLocks noGrp="1"/>
          </p:cNvSpPr>
          <p:nvPr>
            <p:ph type="ctrTitle"/>
          </p:nvPr>
        </p:nvSpPr>
        <p:spPr>
          <a:xfrm>
            <a:off x="3663996" y="919861"/>
            <a:ext cx="5175204" cy="1194689"/>
          </a:xfrm>
          <a:prstGeom prst="rect">
            <a:avLst/>
          </a:prstGeom>
        </p:spPr>
        <p:txBody>
          <a:bodyPr lIns="0" tIns="0" rIns="0" bIns="0" anchor="b" anchorCtr="0"/>
          <a:lstStyle>
            <a:lvl1pPr algn="l">
              <a:lnSpc>
                <a:spcPct val="90000"/>
              </a:lnSpc>
              <a:defRPr>
                <a:solidFill>
                  <a:schemeClr val="tx2"/>
                </a:solidFill>
                <a:latin typeface="+mn-lt"/>
              </a:defRPr>
            </a:lvl1pPr>
          </a:lstStyle>
          <a:p>
            <a:r>
              <a:rPr lang="en-US" smtClean="0"/>
              <a:t>Click to edit Master title style</a:t>
            </a:r>
            <a:endParaRPr lang="en-US" dirty="0"/>
          </a:p>
        </p:txBody>
      </p:sp>
      <p:sp>
        <p:nvSpPr>
          <p:cNvPr id="3" name="Subtitle 2"/>
          <p:cNvSpPr>
            <a:spLocks noGrp="1"/>
          </p:cNvSpPr>
          <p:nvPr>
            <p:ph type="subTitle" idx="1"/>
          </p:nvPr>
        </p:nvSpPr>
        <p:spPr>
          <a:xfrm>
            <a:off x="3663996" y="2440781"/>
            <a:ext cx="5175204" cy="816769"/>
          </a:xfrm>
          <a:prstGeom prst="rect">
            <a:avLst/>
          </a:prstGeom>
        </p:spPr>
        <p:txBody>
          <a:bodyPr lIns="0" tIns="0" rIns="0" bIns="0"/>
          <a:lstStyle>
            <a:lvl1pPr marL="0" indent="0" algn="l">
              <a:buNone/>
              <a:defRPr sz="2400">
                <a:solidFill>
                  <a:srgbClr val="717074"/>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Picture Placeholder 2"/>
          <p:cNvSpPr>
            <a:spLocks noGrp="1"/>
          </p:cNvSpPr>
          <p:nvPr>
            <p:ph type="pic" idx="11"/>
          </p:nvPr>
        </p:nvSpPr>
        <p:spPr>
          <a:xfrm>
            <a:off x="0" y="2380"/>
            <a:ext cx="3276600" cy="5141120"/>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5" name="Content Placeholder 4"/>
          <p:cNvSpPr>
            <a:spLocks noGrp="1"/>
          </p:cNvSpPr>
          <p:nvPr>
            <p:ph sz="quarter" idx="10"/>
          </p:nvPr>
        </p:nvSpPr>
        <p:spPr>
          <a:xfrm>
            <a:off x="3663996" y="3332938"/>
            <a:ext cx="5175204" cy="357957"/>
          </a:xfrm>
          <a:prstGeom prst="rect">
            <a:avLst/>
          </a:prstGeom>
        </p:spPr>
        <p:txBody>
          <a:bodyPr vert="horz" lIns="0" tIns="0" rIns="0" bIns="0"/>
          <a:lstStyle>
            <a:lvl1pPr marL="0" indent="0">
              <a:spcBef>
                <a:spcPts val="1200"/>
              </a:spcBef>
              <a:buClr>
                <a:schemeClr val="tx2"/>
              </a:buClr>
              <a:buNone/>
              <a:defRPr sz="18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p:txBody>
      </p:sp>
      <p:grpSp>
        <p:nvGrpSpPr>
          <p:cNvPr id="6" name="Group 5"/>
          <p:cNvGrpSpPr/>
          <p:nvPr userDrawn="1"/>
        </p:nvGrpSpPr>
        <p:grpSpPr>
          <a:xfrm>
            <a:off x="7505596" y="4095749"/>
            <a:ext cx="951017" cy="1047751"/>
            <a:chOff x="7618413" y="4303992"/>
            <a:chExt cx="762000" cy="839508"/>
          </a:xfrm>
        </p:grpSpPr>
        <p:sp>
          <p:nvSpPr>
            <p:cNvPr id="7" name="Rectangle 6"/>
            <p:cNvSpPr/>
            <p:nvPr userDrawn="1"/>
          </p:nvSpPr>
          <p:spPr>
            <a:xfrm>
              <a:off x="7618413" y="4303992"/>
              <a:ext cx="762000" cy="83950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Tree>
    <p:extLst>
      <p:ext uri="{BB962C8B-B14F-4D97-AF65-F5344CB8AC3E}">
        <p14:creationId xmlns:p14="http://schemas.microsoft.com/office/powerpoint/2010/main" val="120180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with text">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919861"/>
            <a:ext cx="6096000" cy="1194689"/>
          </a:xfrm>
          <a:prstGeom prst="rect">
            <a:avLst/>
          </a:prstGeom>
        </p:spPr>
        <p:txBody>
          <a:bodyPr lIns="0" tIns="0" rIns="0" bIns="0" anchor="b" anchorCtr="0"/>
          <a:lstStyle>
            <a:lvl1pPr algn="l">
              <a:lnSpc>
                <a:spcPct val="90000"/>
              </a:lnSpc>
              <a:defRPr>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2419350"/>
            <a:ext cx="6096000" cy="1905000"/>
          </a:xfrm>
          <a:prstGeom prst="rect">
            <a:avLst/>
          </a:prstGeom>
        </p:spPr>
        <p:txBody>
          <a:bodyPr vert="horz" lIns="0" tIns="0" rIns="0" bIns="0"/>
          <a:lstStyle>
            <a:lvl1pPr marL="228600" indent="-228600">
              <a:spcBef>
                <a:spcPts val="1200"/>
              </a:spcBef>
              <a:buClr>
                <a:schemeClr val="tx2"/>
              </a:buClr>
              <a:defRPr sz="24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812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Footer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0677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8458200" cy="3429000"/>
          </a:xfrm>
          <a:prstGeom prst="rect">
            <a:avLst/>
          </a:prstGeom>
        </p:spPr>
        <p:txBody>
          <a:bodyPr vert="horz" lIns="0" tIns="0" rIns="0" bIns="0"/>
          <a:lstStyle>
            <a:lvl1pPr marL="228600" indent="-228600">
              <a:spcBef>
                <a:spcPts val="1200"/>
              </a:spcBef>
              <a:buClr>
                <a:schemeClr val="tx2"/>
              </a:buClr>
              <a:defRPr sz="2400">
                <a:solidFill>
                  <a:schemeClr val="bg2"/>
                </a:solidFill>
              </a:defRPr>
            </a:lvl1pPr>
            <a:lvl2pPr>
              <a:spcBef>
                <a:spcPts val="300"/>
              </a:spcBef>
              <a:buClr>
                <a:schemeClr val="tx2"/>
              </a:buClr>
              <a:defRPr sz="2000">
                <a:solidFill>
                  <a:schemeClr val="bg2"/>
                </a:solidFill>
              </a:defRPr>
            </a:lvl2pPr>
            <a:lvl3pPr marL="1084263" indent="-169863">
              <a:spcBef>
                <a:spcPts val="300"/>
              </a:spcBef>
              <a:buClr>
                <a:schemeClr val="tx2"/>
              </a:buClr>
              <a:defRPr sz="1600">
                <a:solidFill>
                  <a:schemeClr val="bg2"/>
                </a:solidFill>
              </a:defRPr>
            </a:lvl3pPr>
            <a:lvl4pPr marL="1430338" indent="-168275">
              <a:spcBef>
                <a:spcPts val="300"/>
              </a:spcBef>
              <a:buClr>
                <a:schemeClr val="tx2"/>
              </a:buClr>
              <a:defRPr sz="1200">
                <a:solidFill>
                  <a:schemeClr val="bg2"/>
                </a:solidFill>
              </a:defRPr>
            </a:lvl4pPr>
            <a:lvl5pPr marL="1770063" indent="-169863">
              <a:spcBef>
                <a:spcPts val="300"/>
              </a:spcBef>
              <a:buClr>
                <a:schemeClr val="tx2"/>
              </a:buClr>
              <a:buFont typeface="Arial"/>
              <a:buChar char="•"/>
              <a:defRPr sz="11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13783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466215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subtitle only">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bg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835493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1295400"/>
            <a:ext cx="8458200" cy="31242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4164140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Content, graphic area on left">
    <p:spTree>
      <p:nvGrpSpPr>
        <p:cNvPr id="1" name=""/>
        <p:cNvGrpSpPr/>
        <p:nvPr/>
      </p:nvGrpSpPr>
      <p:grpSpPr>
        <a:xfrm>
          <a:off x="0" y="0"/>
          <a:ext cx="0" cy="0"/>
          <a:chOff x="0" y="0"/>
          <a:chExt cx="0" cy="0"/>
        </a:xfrm>
      </p:grpSpPr>
      <p:sp>
        <p:nvSpPr>
          <p:cNvPr id="2" name="Title 1"/>
          <p:cNvSpPr>
            <a:spLocks noGrp="1"/>
          </p:cNvSpPr>
          <p:nvPr>
            <p:ph type="ctrTitle"/>
          </p:nvPr>
        </p:nvSpPr>
        <p:spPr>
          <a:xfrm>
            <a:off x="391794"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990599"/>
            <a:ext cx="6096000" cy="3429000"/>
          </a:xfrm>
          <a:prstGeom prst="rect">
            <a:avLst/>
          </a:prstGeom>
        </p:spPr>
        <p:txBody>
          <a:bodyPr vert="horz" lIns="0" tIns="0" rIns="0" bIns="0"/>
          <a:lstStyle>
            <a:lvl1pPr marL="228600" indent="-228600">
              <a:spcBef>
                <a:spcPts val="1200"/>
              </a:spcBef>
              <a:buClr>
                <a:schemeClr val="tx2"/>
              </a:buClr>
              <a:defRPr sz="24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2"/>
          <p:cNvSpPr>
            <a:spLocks noGrp="1"/>
          </p:cNvSpPr>
          <p:nvPr>
            <p:ph type="pic" idx="11"/>
          </p:nvPr>
        </p:nvSpPr>
        <p:spPr>
          <a:xfrm>
            <a:off x="381000" y="990600"/>
            <a:ext cx="2133600" cy="3429000"/>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Tree>
    <p:extLst>
      <p:ext uri="{BB962C8B-B14F-4D97-AF65-F5344CB8AC3E}">
        <p14:creationId xmlns:p14="http://schemas.microsoft.com/office/powerpoint/2010/main" val="615864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Subtitle, and Content with graphic area at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1295399"/>
            <a:ext cx="6096000" cy="31242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2"/>
          <p:cNvSpPr>
            <a:spLocks noGrp="1"/>
          </p:cNvSpPr>
          <p:nvPr>
            <p:ph type="pic" idx="11"/>
          </p:nvPr>
        </p:nvSpPr>
        <p:spPr>
          <a:xfrm>
            <a:off x="381000" y="1295400"/>
            <a:ext cx="2133600" cy="3124200"/>
          </a:xfrm>
          <a:prstGeom prst="rect">
            <a:avLst/>
          </a:prstGeom>
        </p:spPr>
        <p:txBody>
          <a:bodyPr/>
          <a:lstStyle>
            <a:lvl1pPr marL="0" indent="0">
              <a:buNone/>
              <a:defRPr sz="18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7"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85359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lumns">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4"/>
          <p:cNvSpPr>
            <a:spLocks noGrp="1"/>
          </p:cNvSpPr>
          <p:nvPr>
            <p:ph sz="quarter" idx="11"/>
          </p:nvPr>
        </p:nvSpPr>
        <p:spPr>
          <a:xfrm>
            <a:off x="4800600"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18247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 column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05768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 column righ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4" name="Content Placeholder 4"/>
          <p:cNvSpPr>
            <a:spLocks noGrp="1"/>
          </p:cNvSpPr>
          <p:nvPr>
            <p:ph sz="quarter" idx="11"/>
          </p:nvPr>
        </p:nvSpPr>
        <p:spPr>
          <a:xfrm>
            <a:off x="4800600"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2560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wo columns with subtitles">
    <p:spTree>
      <p:nvGrpSpPr>
        <p:cNvPr id="1" name=""/>
        <p:cNvGrpSpPr/>
        <p:nvPr/>
      </p:nvGrpSpPr>
      <p:grpSpPr>
        <a:xfrm>
          <a:off x="0" y="0"/>
          <a:ext cx="0" cy="0"/>
          <a:chOff x="0" y="0"/>
          <a:chExt cx="0" cy="0"/>
        </a:xfrm>
      </p:grpSpPr>
      <p:sp>
        <p:nvSpPr>
          <p:cNvPr id="2" name="Title 1"/>
          <p:cNvSpPr>
            <a:spLocks noGrp="1"/>
          </p:cNvSpPr>
          <p:nvPr>
            <p:ph type="ctrTitle"/>
          </p:nvPr>
        </p:nvSpPr>
        <p:spPr>
          <a:xfrm>
            <a:off x="374338"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hasCustomPrompt="1"/>
          </p:nvPr>
        </p:nvSpPr>
        <p:spPr>
          <a:xfrm>
            <a:off x="374338" y="1011766"/>
            <a:ext cx="4038600" cy="3407833"/>
          </a:xfrm>
          <a:prstGeom prst="rect">
            <a:avLst/>
          </a:prstGeom>
        </p:spPr>
        <p:txBody>
          <a:bodyPr vert="horz" lIns="0" tIns="0" rIns="0" bIns="0"/>
          <a:lstStyle>
            <a:lvl1pPr marL="0" indent="0">
              <a:spcBef>
                <a:spcPts val="1200"/>
              </a:spcBef>
              <a:buClr>
                <a:schemeClr val="tx2"/>
              </a:buClr>
              <a:buNone/>
              <a:defRPr sz="2000">
                <a:solidFill>
                  <a:schemeClr val="tx2"/>
                </a:solidFill>
              </a:defRPr>
            </a:lvl1pPr>
            <a:lvl2pPr marL="169863" indent="-169863">
              <a:spcBef>
                <a:spcPts val="1200"/>
              </a:spcBef>
              <a:buClr>
                <a:schemeClr val="tx2"/>
              </a:buClr>
              <a:buFont typeface="Arial"/>
              <a:buChar char="•"/>
              <a:defRPr sz="1800">
                <a:solidFill>
                  <a:srgbClr val="717074"/>
                </a:solidFill>
              </a:defRPr>
            </a:lvl2pPr>
            <a:lvl3pPr marL="515938" indent="-168275">
              <a:spcBef>
                <a:spcPts val="300"/>
              </a:spcBef>
              <a:buClr>
                <a:schemeClr val="tx2"/>
              </a:buClr>
              <a:buFont typeface="Lucida Grande"/>
              <a:buChar char="­"/>
              <a:defRPr sz="1400">
                <a:solidFill>
                  <a:srgbClr val="717074"/>
                </a:solidFill>
              </a:defRPr>
            </a:lvl3pPr>
            <a:lvl4pPr marL="855663" indent="-169863">
              <a:spcBef>
                <a:spcPts val="300"/>
              </a:spcBef>
              <a:buClr>
                <a:schemeClr val="tx2"/>
              </a:buClr>
              <a:buFont typeface="Arial"/>
              <a:buChar char="•"/>
              <a:defRPr sz="1100">
                <a:solidFill>
                  <a:srgbClr val="717074"/>
                </a:solidFill>
              </a:defRPr>
            </a:lvl4pPr>
            <a:lvl5pPr marL="1201738" indent="-168275">
              <a:spcBef>
                <a:spcPts val="300"/>
              </a:spcBef>
              <a:buClr>
                <a:schemeClr val="tx2"/>
              </a:buClr>
              <a:buFont typeface="Arial"/>
              <a:buChar char="–"/>
              <a:defRPr sz="1050">
                <a:solidFill>
                  <a:srgbClr val="717074"/>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4"/>
          <p:cNvSpPr>
            <a:spLocks noGrp="1"/>
          </p:cNvSpPr>
          <p:nvPr>
            <p:ph sz="quarter" idx="11" hasCustomPrompt="1"/>
          </p:nvPr>
        </p:nvSpPr>
        <p:spPr>
          <a:xfrm>
            <a:off x="4809067" y="1011766"/>
            <a:ext cx="4038600" cy="3407833"/>
          </a:xfrm>
          <a:prstGeom prst="rect">
            <a:avLst/>
          </a:prstGeom>
        </p:spPr>
        <p:txBody>
          <a:bodyPr vert="horz" lIns="0" tIns="0" rIns="0" bIns="0"/>
          <a:lstStyle>
            <a:lvl1pPr marL="0" indent="0">
              <a:spcBef>
                <a:spcPts val="1200"/>
              </a:spcBef>
              <a:buClr>
                <a:schemeClr val="tx2"/>
              </a:buClr>
              <a:buNone/>
              <a:defRPr sz="2000">
                <a:solidFill>
                  <a:schemeClr val="tx2"/>
                </a:solidFill>
              </a:defRPr>
            </a:lvl1pPr>
            <a:lvl2pPr marL="169863" indent="-169863">
              <a:spcBef>
                <a:spcPts val="1200"/>
              </a:spcBef>
              <a:buClr>
                <a:schemeClr val="tx2"/>
              </a:buClr>
              <a:buFont typeface="Arial"/>
              <a:buChar char="•"/>
              <a:defRPr sz="1800">
                <a:solidFill>
                  <a:srgbClr val="717074"/>
                </a:solidFill>
              </a:defRPr>
            </a:lvl2pPr>
            <a:lvl3pPr marL="515938" indent="-168275">
              <a:spcBef>
                <a:spcPts val="300"/>
              </a:spcBef>
              <a:buClr>
                <a:schemeClr val="tx2"/>
              </a:buClr>
              <a:buFont typeface="Lucida Grande"/>
              <a:buChar char="­"/>
              <a:defRPr sz="1400">
                <a:solidFill>
                  <a:srgbClr val="717074"/>
                </a:solidFill>
              </a:defRPr>
            </a:lvl3pPr>
            <a:lvl4pPr marL="855663" indent="-169863">
              <a:spcBef>
                <a:spcPts val="300"/>
              </a:spcBef>
              <a:buClr>
                <a:schemeClr val="tx2"/>
              </a:buClr>
              <a:buFont typeface="Arial"/>
              <a:buChar char="•"/>
              <a:defRPr sz="1100">
                <a:solidFill>
                  <a:srgbClr val="717074"/>
                </a:solidFill>
              </a:defRPr>
            </a:lvl4pPr>
            <a:lvl5pPr marL="1201738" indent="-168275">
              <a:spcBef>
                <a:spcPts val="300"/>
              </a:spcBef>
              <a:buClr>
                <a:schemeClr val="tx2"/>
              </a:buClr>
              <a:buFont typeface="Arial"/>
              <a:buChar char="–"/>
              <a:defRPr sz="1050">
                <a:solidFill>
                  <a:srgbClr val="717074"/>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624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SA footer only">
    <p:spTree>
      <p:nvGrpSpPr>
        <p:cNvPr id="1" name=""/>
        <p:cNvGrpSpPr/>
        <p:nvPr/>
      </p:nvGrpSpPr>
      <p:grpSpPr>
        <a:xfrm>
          <a:off x="0" y="0"/>
          <a:ext cx="0" cy="0"/>
          <a:chOff x="0" y="0"/>
          <a:chExt cx="0" cy="0"/>
        </a:xfrm>
      </p:grpSpPr>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672966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SA Title">
    <p:spTree>
      <p:nvGrpSpPr>
        <p:cNvPr id="1" name=""/>
        <p:cNvGrpSpPr/>
        <p:nvPr/>
      </p:nvGrpSpPr>
      <p:grpSpPr>
        <a:xfrm>
          <a:off x="0" y="0"/>
          <a:ext cx="0" cy="0"/>
          <a:chOff x="0" y="0"/>
          <a:chExt cx="0" cy="0"/>
        </a:xfrm>
      </p:grpSpPr>
      <p:sp>
        <p:nvSpPr>
          <p:cNvPr id="2" name="Title 1"/>
          <p:cNvSpPr>
            <a:spLocks noGrp="1"/>
          </p:cNvSpPr>
          <p:nvPr>
            <p:ph type="ctrTitle"/>
          </p:nvPr>
        </p:nvSpPr>
        <p:spPr>
          <a:xfrm>
            <a:off x="375918"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grpSp>
        <p:nvGrpSpPr>
          <p:cNvPr id="9" name="Group 8"/>
          <p:cNvGrpSpPr/>
          <p:nvPr userDrawn="1"/>
        </p:nvGrpSpPr>
        <p:grpSpPr>
          <a:xfrm>
            <a:off x="7859395" y="4629151"/>
            <a:ext cx="593222" cy="514350"/>
            <a:chOff x="7859395" y="4489938"/>
            <a:chExt cx="593222" cy="514350"/>
          </a:xfrm>
        </p:grpSpPr>
        <p:sp>
          <p:nvSpPr>
            <p:cNvPr id="10" name="Rectangle 9"/>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1986371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SA Title and Subtitle">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10" name="Group 9"/>
          <p:cNvGrpSpPr/>
          <p:nvPr userDrawn="1"/>
        </p:nvGrpSpPr>
        <p:grpSpPr>
          <a:xfrm>
            <a:off x="7859395" y="4629151"/>
            <a:ext cx="593222" cy="514350"/>
            <a:chOff x="7859395" y="4489938"/>
            <a:chExt cx="593222" cy="514350"/>
          </a:xfrm>
        </p:grpSpPr>
        <p:sp>
          <p:nvSpPr>
            <p:cNvPr id="11" name="Rectangle 10"/>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3559653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RSA 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sp>
        <p:nvSpPr>
          <p:cNvPr id="7" name="Content Placeholder 3"/>
          <p:cNvSpPr>
            <a:spLocks noGrp="1"/>
          </p:cNvSpPr>
          <p:nvPr>
            <p:ph sz="quarter" idx="10"/>
          </p:nvPr>
        </p:nvSpPr>
        <p:spPr bwMode="gray">
          <a:xfrm>
            <a:off x="379413" y="990600"/>
            <a:ext cx="8410575" cy="3467100"/>
          </a:xfrm>
          <a:prstGeom prst="rect">
            <a:avLst/>
          </a:prstGeom>
          <a:noFill/>
        </p:spPr>
        <p:txBody>
          <a:bodyPr lIns="0" tIns="0" rIns="0" bIns="0">
            <a:noAutofit/>
          </a:bodyPr>
          <a:lstStyle>
            <a:lvl1pPr marL="228600" indent="-228600">
              <a:spcBef>
                <a:spcPts val="1200"/>
              </a:spcBef>
              <a:buClr>
                <a:schemeClr val="accent6"/>
              </a:buClr>
              <a:buFont typeface="Arial"/>
              <a:buChar char="•"/>
              <a:defRPr sz="2400">
                <a:solidFill>
                  <a:srgbClr val="717074"/>
                </a:solidFill>
                <a:latin typeface="Verdana" pitchFamily="34" charset="0"/>
              </a:defRPr>
            </a:lvl1pPr>
            <a:lvl2pPr>
              <a:spcBef>
                <a:spcPts val="300"/>
              </a:spcBef>
              <a:buClr>
                <a:schemeClr val="accent6"/>
              </a:buClr>
              <a:buFont typeface="Verdana" pitchFamily="34" charset="0"/>
              <a:buChar char="–"/>
              <a:defRPr sz="2000">
                <a:solidFill>
                  <a:srgbClr val="717074"/>
                </a:solidFill>
                <a:latin typeface="Verdana" pitchFamily="34" charset="0"/>
              </a:defRPr>
            </a:lvl2pPr>
            <a:lvl3pPr>
              <a:spcBef>
                <a:spcPts val="300"/>
              </a:spcBef>
              <a:buClr>
                <a:schemeClr val="accent6"/>
              </a:buClr>
              <a:buFont typeface="Verdana" pitchFamily="34" charset="0"/>
              <a:buChar char="▪"/>
              <a:defRPr sz="1600">
                <a:solidFill>
                  <a:srgbClr val="717074"/>
                </a:solidFill>
                <a:latin typeface="Verdana" pitchFamily="34" charset="0"/>
              </a:defRPr>
            </a:lvl3pPr>
            <a:lvl4pPr marL="1658938" indent="-287338">
              <a:spcBef>
                <a:spcPts val="300"/>
              </a:spcBef>
              <a:buClr>
                <a:schemeClr val="accent6"/>
              </a:buClr>
              <a:buFont typeface="Verdana" pitchFamily="34" charset="0"/>
              <a:buChar char="—"/>
              <a:defRPr sz="1200">
                <a:solidFill>
                  <a:srgbClr val="717074"/>
                </a:solidFill>
                <a:latin typeface="Verdana" pitchFamily="34" charset="0"/>
              </a:defRPr>
            </a:lvl4pPr>
            <a:lvl5pPr marL="2000250" indent="-171450">
              <a:spcBef>
                <a:spcPts val="300"/>
              </a:spcBef>
              <a:buClr>
                <a:schemeClr val="accent6"/>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2416990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RSA 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rgbClr val="CE3131"/>
                </a:solidFill>
              </a:defRPr>
            </a:lvl1pPr>
          </a:lstStyle>
          <a:p>
            <a:r>
              <a:rPr lang="en-US" smtClean="0"/>
              <a:t>Click to edit Master title style</a:t>
            </a:r>
            <a:endParaRPr lang="en-US" dirty="0"/>
          </a:p>
        </p:txBody>
      </p:sp>
      <p:sp>
        <p:nvSpPr>
          <p:cNvPr id="7" name="Content Placeholder 3"/>
          <p:cNvSpPr>
            <a:spLocks noGrp="1"/>
          </p:cNvSpPr>
          <p:nvPr>
            <p:ph sz="quarter" idx="10"/>
          </p:nvPr>
        </p:nvSpPr>
        <p:spPr bwMode="gray">
          <a:xfrm>
            <a:off x="379413" y="1261532"/>
            <a:ext cx="8410575" cy="3196167"/>
          </a:xfrm>
          <a:prstGeom prst="rect">
            <a:avLst/>
          </a:prstGeom>
          <a:noFill/>
        </p:spPr>
        <p:txBody>
          <a:bodyPr lIns="0" tIns="0" rIns="0" bIns="0">
            <a:noAutofit/>
          </a:bodyPr>
          <a:lstStyle>
            <a:lvl1pPr marL="228600" indent="-228600">
              <a:spcBef>
                <a:spcPts val="1200"/>
              </a:spcBef>
              <a:buClr>
                <a:schemeClr val="accent6"/>
              </a:buClr>
              <a:buFont typeface="Arial"/>
              <a:buChar char="•"/>
              <a:defRPr sz="2400">
                <a:solidFill>
                  <a:srgbClr val="717074"/>
                </a:solidFill>
                <a:latin typeface="Verdana" pitchFamily="34" charset="0"/>
              </a:defRPr>
            </a:lvl1pPr>
            <a:lvl2pPr>
              <a:spcBef>
                <a:spcPts val="300"/>
              </a:spcBef>
              <a:buClr>
                <a:schemeClr val="accent6"/>
              </a:buClr>
              <a:buFont typeface="Verdana" pitchFamily="34" charset="0"/>
              <a:buChar char="–"/>
              <a:defRPr sz="2000">
                <a:solidFill>
                  <a:srgbClr val="717074"/>
                </a:solidFill>
                <a:latin typeface="Verdana" pitchFamily="34" charset="0"/>
              </a:defRPr>
            </a:lvl2pPr>
            <a:lvl3pPr>
              <a:spcBef>
                <a:spcPts val="300"/>
              </a:spcBef>
              <a:buClr>
                <a:schemeClr val="accent6"/>
              </a:buClr>
              <a:buFont typeface="Verdana" pitchFamily="34" charset="0"/>
              <a:buChar char="▪"/>
              <a:defRPr sz="1600">
                <a:solidFill>
                  <a:srgbClr val="717074"/>
                </a:solidFill>
                <a:latin typeface="Verdana" pitchFamily="34" charset="0"/>
              </a:defRPr>
            </a:lvl3pPr>
            <a:lvl4pPr marL="1658938" indent="-287338">
              <a:spcBef>
                <a:spcPts val="300"/>
              </a:spcBef>
              <a:buClr>
                <a:schemeClr val="accent6"/>
              </a:buClr>
              <a:buFont typeface="Verdana" pitchFamily="34" charset="0"/>
              <a:buChar char="—"/>
              <a:defRPr sz="1200">
                <a:solidFill>
                  <a:srgbClr val="717074"/>
                </a:solidFill>
                <a:latin typeface="Verdana" pitchFamily="34" charset="0"/>
              </a:defRPr>
            </a:lvl4pPr>
            <a:lvl5pPr marL="2000250" indent="-171450">
              <a:spcBef>
                <a:spcPts val="300"/>
              </a:spcBef>
              <a:buClr>
                <a:schemeClr val="accent6"/>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8" name="Group 7"/>
          <p:cNvGrpSpPr/>
          <p:nvPr userDrawn="1"/>
        </p:nvGrpSpPr>
        <p:grpSpPr>
          <a:xfrm>
            <a:off x="7859395" y="4629151"/>
            <a:ext cx="593222" cy="514350"/>
            <a:chOff x="7859395" y="4489938"/>
            <a:chExt cx="593222" cy="514350"/>
          </a:xfrm>
        </p:grpSpPr>
        <p:sp>
          <p:nvSpPr>
            <p:cNvPr id="9" name="Rectangle 8"/>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3604957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ivotal">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accent5"/>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3" y="990070"/>
            <a:ext cx="8410575" cy="3429529"/>
          </a:xfrm>
          <a:prstGeom prst="rect">
            <a:avLst/>
          </a:prstGeom>
          <a:noFill/>
        </p:spPr>
        <p:txBody>
          <a:bodyPr lIns="0" tIns="0" rIns="0" bIns="0">
            <a:noAutofit/>
          </a:bodyPr>
          <a:lstStyle>
            <a:lvl1pPr marL="228600" indent="-228600">
              <a:spcBef>
                <a:spcPts val="1200"/>
              </a:spcBef>
              <a:buClr>
                <a:schemeClr val="accent5"/>
              </a:buClr>
              <a:buFont typeface="Arial"/>
              <a:buChar char="•"/>
              <a:defRPr sz="2400">
                <a:solidFill>
                  <a:srgbClr val="717074"/>
                </a:solidFill>
                <a:latin typeface="Verdana" pitchFamily="34" charset="0"/>
              </a:defRPr>
            </a:lvl1pPr>
            <a:lvl2pPr>
              <a:spcBef>
                <a:spcPts val="300"/>
              </a:spcBef>
              <a:buClr>
                <a:schemeClr val="accent5"/>
              </a:buClr>
              <a:buFont typeface="Verdana" pitchFamily="34" charset="0"/>
              <a:buChar char="–"/>
              <a:defRPr sz="2000">
                <a:solidFill>
                  <a:srgbClr val="717074"/>
                </a:solidFill>
                <a:latin typeface="Verdana" pitchFamily="34" charset="0"/>
              </a:defRPr>
            </a:lvl2pPr>
            <a:lvl3pPr>
              <a:spcBef>
                <a:spcPts val="300"/>
              </a:spcBef>
              <a:buClr>
                <a:schemeClr val="accent5"/>
              </a:buClr>
              <a:buFont typeface="Verdana" pitchFamily="34" charset="0"/>
              <a:buChar char="▪"/>
              <a:defRPr sz="1600">
                <a:solidFill>
                  <a:srgbClr val="717074"/>
                </a:solidFill>
                <a:latin typeface="Verdana" pitchFamily="34" charset="0"/>
              </a:defRPr>
            </a:lvl3pPr>
            <a:lvl4pPr marL="1658938" indent="-287338">
              <a:spcBef>
                <a:spcPts val="300"/>
              </a:spcBef>
              <a:buClr>
                <a:schemeClr val="accent5"/>
              </a:buClr>
              <a:buFont typeface="Verdana" pitchFamily="34" charset="0"/>
              <a:buChar char="—"/>
              <a:defRPr sz="1200">
                <a:solidFill>
                  <a:srgbClr val="717074"/>
                </a:solidFill>
                <a:latin typeface="Verdana" pitchFamily="34" charset="0"/>
              </a:defRPr>
            </a:lvl4pPr>
            <a:lvl5pPr marL="2057400" indent="-228600">
              <a:spcBef>
                <a:spcPts val="300"/>
              </a:spcBef>
              <a:buClr>
                <a:schemeClr val="accent5"/>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Pivotal white.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926313" y="4605679"/>
              <a:ext cx="452587" cy="119715"/>
            </a:xfrm>
            <a:prstGeom prst="rect">
              <a:avLst/>
            </a:prstGeom>
          </p:spPr>
        </p:pic>
      </p:grpSp>
    </p:spTree>
    <p:extLst>
      <p:ext uri="{BB962C8B-B14F-4D97-AF65-F5344CB8AC3E}">
        <p14:creationId xmlns:p14="http://schemas.microsoft.com/office/powerpoint/2010/main" val="2610610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Federation">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66713" y="228600"/>
            <a:ext cx="8410575" cy="460375"/>
          </a:xfrm>
          <a:prstGeom prst="rect">
            <a:avLst/>
          </a:prstGeom>
          <a:noFill/>
        </p:spPr>
        <p:txBody>
          <a:bodyPr lIns="0" tIns="0" rIns="0" bIns="0" anchor="t" anchorCtr="0"/>
          <a:lstStyle>
            <a:lvl1pPr algn="l">
              <a:lnSpc>
                <a:spcPct val="90000"/>
              </a:lnSpc>
              <a:defRPr sz="3200">
                <a:solidFill>
                  <a:schemeClr val="tx1"/>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66714" y="990600"/>
            <a:ext cx="8410575" cy="3429000"/>
          </a:xfrm>
          <a:prstGeom prst="rect">
            <a:avLst/>
          </a:prstGeom>
          <a:noFill/>
        </p:spPr>
        <p:txBody>
          <a:bodyPr lIns="0" tIns="0" rIns="0" bIns="0">
            <a:noAutofit/>
          </a:bodyPr>
          <a:lstStyle>
            <a:lvl1pPr marL="228600" indent="-228600">
              <a:spcBef>
                <a:spcPts val="1200"/>
              </a:spcBef>
              <a:buClr>
                <a:schemeClr val="tx1"/>
              </a:buClr>
              <a:buFont typeface="Wingdings" pitchFamily="2" charset="2"/>
              <a:buChar char=""/>
              <a:defRPr sz="2400">
                <a:solidFill>
                  <a:schemeClr val="bg2"/>
                </a:solidFill>
                <a:latin typeface="Verdana" pitchFamily="34" charset="0"/>
              </a:defRPr>
            </a:lvl1pPr>
            <a:lvl2pPr>
              <a:spcBef>
                <a:spcPts val="300"/>
              </a:spcBef>
              <a:buClr>
                <a:schemeClr val="tx1"/>
              </a:buClr>
              <a:buFont typeface="Verdana" pitchFamily="34" charset="0"/>
              <a:buChar char="–"/>
              <a:defRPr sz="2000">
                <a:solidFill>
                  <a:schemeClr val="bg2"/>
                </a:solidFill>
                <a:latin typeface="Verdana" pitchFamily="34" charset="0"/>
              </a:defRPr>
            </a:lvl2pPr>
            <a:lvl3pPr>
              <a:spcBef>
                <a:spcPts val="300"/>
              </a:spcBef>
              <a:buClr>
                <a:schemeClr val="tx1"/>
              </a:buClr>
              <a:buFont typeface="Verdana" pitchFamily="34" charset="0"/>
              <a:buChar char="▪"/>
              <a:defRPr sz="1600">
                <a:solidFill>
                  <a:schemeClr val="bg2"/>
                </a:solidFill>
                <a:latin typeface="Verdana" pitchFamily="34" charset="0"/>
              </a:defRPr>
            </a:lvl3pPr>
            <a:lvl4pPr marL="1658938" indent="-287338">
              <a:spcBef>
                <a:spcPts val="300"/>
              </a:spcBef>
              <a:buClr>
                <a:schemeClr val="tx1"/>
              </a:buClr>
              <a:buFont typeface="Verdana" pitchFamily="34" charset="0"/>
              <a:buChar char="—"/>
              <a:defRPr sz="1200">
                <a:solidFill>
                  <a:schemeClr val="bg2"/>
                </a:solidFill>
                <a:latin typeface="Verdana" pitchFamily="34" charset="0"/>
              </a:defRPr>
            </a:lvl4pPr>
            <a:lvl5pPr marL="2057400" indent="-228600">
              <a:spcBef>
                <a:spcPts val="300"/>
              </a:spcBef>
              <a:buClr>
                <a:schemeClr val="tx1"/>
              </a:buClr>
              <a:buFont typeface="Arial"/>
              <a:buChar char="•"/>
              <a:defRPr sz="1100">
                <a:solidFill>
                  <a:schemeClr val="bg2"/>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48600" y="4629150"/>
            <a:ext cx="608013" cy="514350"/>
            <a:chOff x="7618413" y="4114800"/>
            <a:chExt cx="762000" cy="644616"/>
          </a:xfrm>
        </p:grpSpPr>
        <p:sp>
          <p:nvSpPr>
            <p:cNvPr id="14" name="Rectangle 13"/>
            <p:cNvSpPr/>
            <p:nvPr/>
          </p:nvSpPr>
          <p:spPr>
            <a:xfrm>
              <a:off x="7618413" y="4114800"/>
              <a:ext cx="762000" cy="644616"/>
            </a:xfrm>
            <a:prstGeom prst="rect">
              <a:avLst/>
            </a:prstGeom>
            <a:solidFill>
              <a:srgbClr val="9D9FA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15" name="Picture 14" descr="Destination Federation Log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815719" y="4199890"/>
              <a:ext cx="367389" cy="367898"/>
            </a:xfrm>
            <a:prstGeom prst="rect">
              <a:avLst/>
            </a:prstGeom>
          </p:spPr>
        </p:pic>
      </p:grpSp>
    </p:spTree>
    <p:extLst>
      <p:ext uri="{BB962C8B-B14F-4D97-AF65-F5344CB8AC3E}">
        <p14:creationId xmlns:p14="http://schemas.microsoft.com/office/powerpoint/2010/main" val="945861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VMware">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tx1"/>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3" y="990600"/>
            <a:ext cx="8410575" cy="3429000"/>
          </a:xfrm>
          <a:prstGeom prst="rect">
            <a:avLst/>
          </a:prstGeom>
          <a:noFill/>
        </p:spPr>
        <p:txBody>
          <a:bodyPr lIns="0" tIns="0" rIns="0" bIns="0">
            <a:noAutofit/>
          </a:bodyPr>
          <a:lstStyle>
            <a:lvl1pPr marL="228600" indent="-228600">
              <a:spcBef>
                <a:spcPts val="1200"/>
              </a:spcBef>
              <a:buClr>
                <a:schemeClr val="tx1"/>
              </a:buClr>
              <a:buFont typeface="Arial"/>
              <a:buChar char="•"/>
              <a:defRPr sz="2400">
                <a:solidFill>
                  <a:srgbClr val="717074"/>
                </a:solidFill>
                <a:latin typeface="Verdana" pitchFamily="34" charset="0"/>
              </a:defRPr>
            </a:lvl1pPr>
            <a:lvl2pPr>
              <a:spcBef>
                <a:spcPts val="300"/>
              </a:spcBef>
              <a:buClr>
                <a:schemeClr val="tx1"/>
              </a:buClr>
              <a:buFont typeface="Verdana" pitchFamily="34" charset="0"/>
              <a:buChar char="–"/>
              <a:defRPr sz="2000">
                <a:solidFill>
                  <a:srgbClr val="717074"/>
                </a:solidFill>
                <a:latin typeface="Verdana" pitchFamily="34" charset="0"/>
              </a:defRPr>
            </a:lvl2pPr>
            <a:lvl3pPr>
              <a:spcBef>
                <a:spcPts val="300"/>
              </a:spcBef>
              <a:buClr>
                <a:schemeClr val="tx1"/>
              </a:buClr>
              <a:buFont typeface="Verdana" pitchFamily="34" charset="0"/>
              <a:buChar char="▪"/>
              <a:defRPr sz="1600">
                <a:solidFill>
                  <a:srgbClr val="717074"/>
                </a:solidFill>
                <a:latin typeface="Verdana" pitchFamily="34" charset="0"/>
              </a:defRPr>
            </a:lvl3pPr>
            <a:lvl4pPr marL="1658938" indent="-287338">
              <a:spcBef>
                <a:spcPts val="300"/>
              </a:spcBef>
              <a:buClr>
                <a:schemeClr val="tx1"/>
              </a:buClr>
              <a:buFont typeface="Verdana" pitchFamily="34" charset="0"/>
              <a:buChar char="—"/>
              <a:defRPr sz="1200">
                <a:solidFill>
                  <a:srgbClr val="717074"/>
                </a:solidFill>
                <a:latin typeface="Verdana" pitchFamily="34" charset="0"/>
              </a:defRPr>
            </a:lvl4pPr>
            <a:lvl5pPr marL="2057400" indent="-228600">
              <a:spcBef>
                <a:spcPts val="300"/>
              </a:spcBef>
              <a:buClr>
                <a:schemeClr val="tx1"/>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5" name="Group 4"/>
          <p:cNvGrpSpPr/>
          <p:nvPr userDrawn="1"/>
        </p:nvGrpSpPr>
        <p:grpSpPr>
          <a:xfrm>
            <a:off x="7848600" y="4629150"/>
            <a:ext cx="608013" cy="514350"/>
            <a:chOff x="7848600" y="4486637"/>
            <a:chExt cx="608013" cy="514350"/>
          </a:xfrm>
        </p:grpSpPr>
        <p:sp>
          <p:nvSpPr>
            <p:cNvPr id="15" name="Rectangle 14"/>
            <p:cNvSpPr/>
            <p:nvPr/>
          </p:nvSpPr>
          <p:spPr>
            <a:xfrm>
              <a:off x="7848600" y="4486637"/>
              <a:ext cx="608013" cy="51435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3" name="Picture 2" descr="VMware logo 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905055" y="4629148"/>
              <a:ext cx="502918" cy="76081"/>
            </a:xfrm>
            <a:prstGeom prst="rect">
              <a:avLst/>
            </a:prstGeom>
          </p:spPr>
        </p:pic>
      </p:grpSp>
    </p:spTree>
    <p:extLst>
      <p:ext uri="{BB962C8B-B14F-4D97-AF65-F5344CB8AC3E}">
        <p14:creationId xmlns:p14="http://schemas.microsoft.com/office/powerpoint/2010/main" val="852891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CE">
    <p:spTree>
      <p:nvGrpSpPr>
        <p:cNvPr id="1" name=""/>
        <p:cNvGrpSpPr/>
        <p:nvPr/>
      </p:nvGrpSpPr>
      <p:grpSpPr>
        <a:xfrm>
          <a:off x="0" y="0"/>
          <a:ext cx="0" cy="0"/>
          <a:chOff x="0" y="0"/>
          <a:chExt cx="0" cy="0"/>
        </a:xfrm>
      </p:grpSpPr>
      <p:sp>
        <p:nvSpPr>
          <p:cNvPr id="4" name="Content Placeholder 3"/>
          <p:cNvSpPr>
            <a:spLocks noGrp="1"/>
          </p:cNvSpPr>
          <p:nvPr>
            <p:ph sz="quarter" idx="10"/>
          </p:nvPr>
        </p:nvSpPr>
        <p:spPr bwMode="gray">
          <a:xfrm>
            <a:off x="379413" y="990600"/>
            <a:ext cx="8410575" cy="3429000"/>
          </a:xfrm>
          <a:prstGeom prst="rect">
            <a:avLst/>
          </a:prstGeom>
          <a:noFill/>
        </p:spPr>
        <p:txBody>
          <a:bodyPr lIns="0" tIns="0" rIns="0" bIns="0">
            <a:noAutofit/>
          </a:bodyPr>
          <a:lstStyle>
            <a:lvl1pPr marL="228600" indent="-228600">
              <a:spcBef>
                <a:spcPts val="1200"/>
              </a:spcBef>
              <a:buClr>
                <a:schemeClr val="tx1"/>
              </a:buClr>
              <a:buFont typeface="Arial"/>
              <a:buChar char="•"/>
              <a:defRPr sz="2400">
                <a:solidFill>
                  <a:schemeClr val="bg2"/>
                </a:solidFill>
                <a:latin typeface="Verdana" pitchFamily="34" charset="0"/>
              </a:defRPr>
            </a:lvl1pPr>
            <a:lvl2pPr>
              <a:spcBef>
                <a:spcPts val="300"/>
              </a:spcBef>
              <a:buClr>
                <a:schemeClr val="tx1"/>
              </a:buClr>
              <a:buFont typeface="Verdana" pitchFamily="34" charset="0"/>
              <a:buChar char="–"/>
              <a:defRPr sz="2000">
                <a:solidFill>
                  <a:schemeClr val="bg2"/>
                </a:solidFill>
                <a:latin typeface="Verdana" pitchFamily="34" charset="0"/>
              </a:defRPr>
            </a:lvl2pPr>
            <a:lvl3pPr>
              <a:spcBef>
                <a:spcPts val="300"/>
              </a:spcBef>
              <a:buClr>
                <a:schemeClr val="tx1"/>
              </a:buClr>
              <a:buFont typeface="Verdana" pitchFamily="34" charset="0"/>
              <a:buChar char="▪"/>
              <a:defRPr sz="1600">
                <a:solidFill>
                  <a:schemeClr val="bg2"/>
                </a:solidFill>
                <a:latin typeface="Verdana" pitchFamily="34" charset="0"/>
              </a:defRPr>
            </a:lvl3pPr>
            <a:lvl4pPr marL="1658938" indent="-287338">
              <a:spcBef>
                <a:spcPts val="300"/>
              </a:spcBef>
              <a:buClr>
                <a:schemeClr val="tx1"/>
              </a:buClr>
              <a:buFont typeface="Verdana" pitchFamily="34" charset="0"/>
              <a:buChar char="—"/>
              <a:defRPr sz="1200">
                <a:solidFill>
                  <a:schemeClr val="bg2"/>
                </a:solidFill>
                <a:latin typeface="Verdana" pitchFamily="34" charset="0"/>
              </a:defRPr>
            </a:lvl4pPr>
            <a:lvl5pPr marL="2057400" indent="-228600">
              <a:spcBef>
                <a:spcPts val="300"/>
              </a:spcBef>
              <a:buClr>
                <a:schemeClr val="tx1"/>
              </a:buClr>
              <a:buFont typeface="Arial"/>
              <a:buChar char="•"/>
              <a:defRPr sz="1100">
                <a:solidFill>
                  <a:schemeClr val="bg2"/>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0" name="Group 9"/>
          <p:cNvGrpSpPr/>
          <p:nvPr userDrawn="1"/>
        </p:nvGrpSpPr>
        <p:grpSpPr>
          <a:xfrm>
            <a:off x="7859395" y="4629151"/>
            <a:ext cx="593222" cy="514350"/>
            <a:chOff x="7859395" y="4489938"/>
            <a:chExt cx="593222" cy="514350"/>
          </a:xfrm>
        </p:grpSpPr>
        <p:sp>
          <p:nvSpPr>
            <p:cNvPr id="11" name="Rectangle 10"/>
            <p:cNvSpPr/>
            <p:nvPr userDrawn="1"/>
          </p:nvSpPr>
          <p:spPr>
            <a:xfrm>
              <a:off x="7859395" y="4489938"/>
              <a:ext cx="593222" cy="51435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VC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08863" y="4574497"/>
              <a:ext cx="294287" cy="294287"/>
            </a:xfrm>
            <a:prstGeom prst="rect">
              <a:avLst/>
            </a:prstGeom>
          </p:spPr>
        </p:pic>
      </p:grpSp>
      <p:sp>
        <p:nvSpPr>
          <p:cNvPr id="7"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tx1"/>
                </a:solidFill>
                <a:latin typeface="Verdan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376908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 slide">
    <p:bg>
      <p:bgPr>
        <a:solidFill>
          <a:schemeClr val="accent1"/>
        </a:solidFill>
        <a:effectLst/>
      </p:bgPr>
    </p:bg>
    <p:spTree>
      <p:nvGrpSpPr>
        <p:cNvPr id="1" name=""/>
        <p:cNvGrpSpPr/>
        <p:nvPr/>
      </p:nvGrpSpPr>
      <p:grpSpPr>
        <a:xfrm>
          <a:off x="0" y="0"/>
          <a:ext cx="0" cy="0"/>
          <a:chOff x="0" y="0"/>
          <a:chExt cx="0" cy="0"/>
        </a:xfrm>
      </p:grpSpPr>
      <p:pic>
        <p:nvPicPr>
          <p:cNvPr id="3" name="Picture 2"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102997" y="1657351"/>
            <a:ext cx="4899905" cy="1581470"/>
          </a:xfrm>
          <a:prstGeom prst="rect">
            <a:avLst/>
          </a:prstGeom>
        </p:spPr>
      </p:pic>
    </p:spTree>
    <p:extLst>
      <p:ext uri="{BB962C8B-B14F-4D97-AF65-F5344CB8AC3E}">
        <p14:creationId xmlns:p14="http://schemas.microsoft.com/office/powerpoint/2010/main" val="903876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ver Layout 1">
    <p:spTree>
      <p:nvGrpSpPr>
        <p:cNvPr id="1" name=""/>
        <p:cNvGrpSpPr/>
        <p:nvPr/>
      </p:nvGrpSpPr>
      <p:grpSpPr>
        <a:xfrm>
          <a:off x="0" y="0"/>
          <a:ext cx="0" cy="0"/>
          <a:chOff x="0" y="0"/>
          <a:chExt cx="0" cy="0"/>
        </a:xfrm>
      </p:grpSpPr>
      <p:sp>
        <p:nvSpPr>
          <p:cNvPr id="7" name="Picture Placeholder 2"/>
          <p:cNvSpPr>
            <a:spLocks noGrp="1"/>
          </p:cNvSpPr>
          <p:nvPr>
            <p:ph type="pic" idx="11"/>
          </p:nvPr>
        </p:nvSpPr>
        <p:spPr>
          <a:xfrm>
            <a:off x="0" y="2379"/>
            <a:ext cx="9144000" cy="4987133"/>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2" name="Title 1"/>
          <p:cNvSpPr>
            <a:spLocks noGrp="1"/>
          </p:cNvSpPr>
          <p:nvPr>
            <p:ph type="ctrTitle"/>
          </p:nvPr>
        </p:nvSpPr>
        <p:spPr>
          <a:xfrm>
            <a:off x="523874" y="4114800"/>
            <a:ext cx="6738850" cy="413989"/>
          </a:xfrm>
          <a:prstGeom prst="rect">
            <a:avLst/>
          </a:prstGeom>
        </p:spPr>
        <p:txBody>
          <a:bodyPr lIns="0" tIns="0" rIns="0" bIns="0" anchor="t" anchorCtr="0"/>
          <a:lstStyle>
            <a:lvl1pPr algn="l">
              <a:lnSpc>
                <a:spcPct val="80000"/>
              </a:lnSpc>
              <a:defRPr sz="2800">
                <a:solidFill>
                  <a:schemeClr val="tx2"/>
                </a:solidFill>
                <a:latin typeface="+mn-lt"/>
              </a:defRPr>
            </a:lvl1pPr>
          </a:lstStyle>
          <a:p>
            <a:r>
              <a:rPr lang="en-US" smtClean="0"/>
              <a:t>Click to edit Master title style</a:t>
            </a:r>
            <a:endParaRPr lang="en-US" dirty="0"/>
          </a:p>
        </p:txBody>
      </p:sp>
      <p:sp>
        <p:nvSpPr>
          <p:cNvPr id="3" name="Subtitle 2"/>
          <p:cNvSpPr>
            <a:spLocks noGrp="1"/>
          </p:cNvSpPr>
          <p:nvPr>
            <p:ph type="subTitle" idx="1"/>
          </p:nvPr>
        </p:nvSpPr>
        <p:spPr>
          <a:xfrm>
            <a:off x="523874" y="4535865"/>
            <a:ext cx="6738850" cy="269994"/>
          </a:xfrm>
          <a:prstGeom prst="rect">
            <a:avLst/>
          </a:prstGeom>
        </p:spPr>
        <p:txBody>
          <a:bodyPr lIns="0" tIns="0" rIns="0" bIns="0"/>
          <a:lstStyle>
            <a:lvl1pPr marL="0" indent="0" algn="l">
              <a:buNone/>
              <a:defRPr sz="1600">
                <a:solidFill>
                  <a:schemeClr val="bg2"/>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4" name="Group 3"/>
          <p:cNvGrpSpPr/>
          <p:nvPr userDrawn="1"/>
        </p:nvGrpSpPr>
        <p:grpSpPr>
          <a:xfrm>
            <a:off x="7505596" y="4095749"/>
            <a:ext cx="951017" cy="1047751"/>
            <a:chOff x="7618413" y="4303992"/>
            <a:chExt cx="762000" cy="839508"/>
          </a:xfrm>
        </p:grpSpPr>
        <p:sp>
          <p:nvSpPr>
            <p:cNvPr id="8" name="Rectangle 7"/>
            <p:cNvSpPr/>
            <p:nvPr userDrawn="1"/>
          </p:nvSpPr>
          <p:spPr>
            <a:xfrm>
              <a:off x="7618413" y="4303992"/>
              <a:ext cx="762000" cy="83950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Tree>
    <p:extLst>
      <p:ext uri="{BB962C8B-B14F-4D97-AF65-F5344CB8AC3E}">
        <p14:creationId xmlns:p14="http://schemas.microsoft.com/office/powerpoint/2010/main" val="1032371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ver Layout 2">
    <p:spTree>
      <p:nvGrpSpPr>
        <p:cNvPr id="1" name=""/>
        <p:cNvGrpSpPr/>
        <p:nvPr/>
      </p:nvGrpSpPr>
      <p:grpSpPr>
        <a:xfrm>
          <a:off x="0" y="0"/>
          <a:ext cx="0" cy="0"/>
          <a:chOff x="0" y="0"/>
          <a:chExt cx="0" cy="0"/>
        </a:xfrm>
      </p:grpSpPr>
      <p:sp>
        <p:nvSpPr>
          <p:cNvPr id="2" name="Title 1"/>
          <p:cNvSpPr>
            <a:spLocks noGrp="1"/>
          </p:cNvSpPr>
          <p:nvPr>
            <p:ph type="ctrTitle"/>
          </p:nvPr>
        </p:nvSpPr>
        <p:spPr>
          <a:xfrm>
            <a:off x="3663996" y="919861"/>
            <a:ext cx="5175204" cy="1194689"/>
          </a:xfrm>
          <a:prstGeom prst="rect">
            <a:avLst/>
          </a:prstGeom>
        </p:spPr>
        <p:txBody>
          <a:bodyPr lIns="0" tIns="0" rIns="0" bIns="0" anchor="b" anchorCtr="0"/>
          <a:lstStyle>
            <a:lvl1pPr algn="l">
              <a:lnSpc>
                <a:spcPct val="90000"/>
              </a:lnSpc>
              <a:defRPr>
                <a:solidFill>
                  <a:schemeClr val="tx2"/>
                </a:solidFill>
                <a:latin typeface="+mn-lt"/>
              </a:defRPr>
            </a:lvl1pPr>
          </a:lstStyle>
          <a:p>
            <a:r>
              <a:rPr lang="en-US" smtClean="0"/>
              <a:t>Click to edit Master title style</a:t>
            </a:r>
            <a:endParaRPr lang="en-US" dirty="0"/>
          </a:p>
        </p:txBody>
      </p:sp>
      <p:sp>
        <p:nvSpPr>
          <p:cNvPr id="3" name="Subtitle 2"/>
          <p:cNvSpPr>
            <a:spLocks noGrp="1"/>
          </p:cNvSpPr>
          <p:nvPr>
            <p:ph type="subTitle" idx="1"/>
          </p:nvPr>
        </p:nvSpPr>
        <p:spPr>
          <a:xfrm>
            <a:off x="3663996" y="2440781"/>
            <a:ext cx="5175204" cy="816769"/>
          </a:xfrm>
          <a:prstGeom prst="rect">
            <a:avLst/>
          </a:prstGeom>
        </p:spPr>
        <p:txBody>
          <a:bodyPr lIns="0" tIns="0" rIns="0" bIns="0"/>
          <a:lstStyle>
            <a:lvl1pPr marL="0" indent="0" algn="l">
              <a:buNone/>
              <a:defRPr sz="2400">
                <a:solidFill>
                  <a:srgbClr val="717074"/>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Picture Placeholder 2"/>
          <p:cNvSpPr>
            <a:spLocks noGrp="1"/>
          </p:cNvSpPr>
          <p:nvPr>
            <p:ph type="pic" idx="11"/>
          </p:nvPr>
        </p:nvSpPr>
        <p:spPr>
          <a:xfrm>
            <a:off x="0" y="2380"/>
            <a:ext cx="3276600" cy="5141120"/>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5" name="Content Placeholder 4"/>
          <p:cNvSpPr>
            <a:spLocks noGrp="1"/>
          </p:cNvSpPr>
          <p:nvPr>
            <p:ph sz="quarter" idx="10"/>
          </p:nvPr>
        </p:nvSpPr>
        <p:spPr>
          <a:xfrm>
            <a:off x="3663996" y="3332938"/>
            <a:ext cx="5175204" cy="357957"/>
          </a:xfrm>
          <a:prstGeom prst="rect">
            <a:avLst/>
          </a:prstGeom>
        </p:spPr>
        <p:txBody>
          <a:bodyPr vert="horz" lIns="0" tIns="0" rIns="0" bIns="0"/>
          <a:lstStyle>
            <a:lvl1pPr marL="0" indent="0">
              <a:spcBef>
                <a:spcPts val="1200"/>
              </a:spcBef>
              <a:buClr>
                <a:schemeClr val="tx2"/>
              </a:buClr>
              <a:buNone/>
              <a:defRPr sz="18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p:txBody>
      </p:sp>
      <p:grpSp>
        <p:nvGrpSpPr>
          <p:cNvPr id="6" name="Group 5"/>
          <p:cNvGrpSpPr/>
          <p:nvPr userDrawn="1"/>
        </p:nvGrpSpPr>
        <p:grpSpPr>
          <a:xfrm>
            <a:off x="7505596" y="4095749"/>
            <a:ext cx="951017" cy="1047751"/>
            <a:chOff x="7618413" y="4303992"/>
            <a:chExt cx="762000" cy="839508"/>
          </a:xfrm>
        </p:grpSpPr>
        <p:sp>
          <p:nvSpPr>
            <p:cNvPr id="7" name="Rectangle 6"/>
            <p:cNvSpPr/>
            <p:nvPr userDrawn="1"/>
          </p:nvSpPr>
          <p:spPr>
            <a:xfrm>
              <a:off x="7618413" y="4303992"/>
              <a:ext cx="762000" cy="83950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Tree>
    <p:extLst>
      <p:ext uri="{BB962C8B-B14F-4D97-AF65-F5344CB8AC3E}">
        <p14:creationId xmlns:p14="http://schemas.microsoft.com/office/powerpoint/2010/main" val="120180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Divider with text">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919861"/>
            <a:ext cx="6096000" cy="1194689"/>
          </a:xfrm>
          <a:prstGeom prst="rect">
            <a:avLst/>
          </a:prstGeom>
        </p:spPr>
        <p:txBody>
          <a:bodyPr lIns="0" tIns="0" rIns="0" bIns="0" anchor="b" anchorCtr="0"/>
          <a:lstStyle>
            <a:lvl1pPr algn="l">
              <a:lnSpc>
                <a:spcPct val="90000"/>
              </a:lnSpc>
              <a:defRPr>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2419350"/>
            <a:ext cx="6096000" cy="1905000"/>
          </a:xfrm>
          <a:prstGeom prst="rect">
            <a:avLst/>
          </a:prstGeom>
        </p:spPr>
        <p:txBody>
          <a:bodyPr vert="horz" lIns="0" tIns="0" rIns="0" bIns="0"/>
          <a:lstStyle>
            <a:lvl1pPr marL="228600" indent="-228600">
              <a:spcBef>
                <a:spcPts val="1200"/>
              </a:spcBef>
              <a:buClr>
                <a:schemeClr val="tx2"/>
              </a:buClr>
              <a:defRPr sz="24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812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Footer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0677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8458200" cy="3429000"/>
          </a:xfrm>
          <a:prstGeom prst="rect">
            <a:avLst/>
          </a:prstGeom>
        </p:spPr>
        <p:txBody>
          <a:bodyPr vert="horz" lIns="0" tIns="0" rIns="0" bIns="0"/>
          <a:lstStyle>
            <a:lvl1pPr marL="228600" indent="-228600">
              <a:spcBef>
                <a:spcPts val="1200"/>
              </a:spcBef>
              <a:buClr>
                <a:schemeClr val="tx2"/>
              </a:buClr>
              <a:defRPr sz="2400">
                <a:solidFill>
                  <a:schemeClr val="bg2"/>
                </a:solidFill>
              </a:defRPr>
            </a:lvl1pPr>
            <a:lvl2pPr>
              <a:spcBef>
                <a:spcPts val="300"/>
              </a:spcBef>
              <a:buClr>
                <a:schemeClr val="tx2"/>
              </a:buClr>
              <a:defRPr sz="2000">
                <a:solidFill>
                  <a:schemeClr val="bg2"/>
                </a:solidFill>
              </a:defRPr>
            </a:lvl2pPr>
            <a:lvl3pPr marL="1084263" indent="-169863">
              <a:spcBef>
                <a:spcPts val="300"/>
              </a:spcBef>
              <a:buClr>
                <a:schemeClr val="tx2"/>
              </a:buClr>
              <a:defRPr sz="1600">
                <a:solidFill>
                  <a:schemeClr val="bg2"/>
                </a:solidFill>
              </a:defRPr>
            </a:lvl3pPr>
            <a:lvl4pPr marL="1430338" indent="-168275">
              <a:spcBef>
                <a:spcPts val="300"/>
              </a:spcBef>
              <a:buClr>
                <a:schemeClr val="tx2"/>
              </a:buClr>
              <a:defRPr sz="1200">
                <a:solidFill>
                  <a:schemeClr val="bg2"/>
                </a:solidFill>
              </a:defRPr>
            </a:lvl4pPr>
            <a:lvl5pPr marL="1770063" indent="-169863">
              <a:spcBef>
                <a:spcPts val="300"/>
              </a:spcBef>
              <a:buClr>
                <a:schemeClr val="tx2"/>
              </a:buClr>
              <a:buFont typeface="Arial"/>
              <a:buChar char="•"/>
              <a:defRPr sz="11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13783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466215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and subtitle only">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bg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835493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1295400"/>
            <a:ext cx="8458200" cy="31242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4164140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Content, graphic area on left">
    <p:spTree>
      <p:nvGrpSpPr>
        <p:cNvPr id="1" name=""/>
        <p:cNvGrpSpPr/>
        <p:nvPr/>
      </p:nvGrpSpPr>
      <p:grpSpPr>
        <a:xfrm>
          <a:off x="0" y="0"/>
          <a:ext cx="0" cy="0"/>
          <a:chOff x="0" y="0"/>
          <a:chExt cx="0" cy="0"/>
        </a:xfrm>
      </p:grpSpPr>
      <p:sp>
        <p:nvSpPr>
          <p:cNvPr id="2" name="Title 1"/>
          <p:cNvSpPr>
            <a:spLocks noGrp="1"/>
          </p:cNvSpPr>
          <p:nvPr>
            <p:ph type="ctrTitle"/>
          </p:nvPr>
        </p:nvSpPr>
        <p:spPr>
          <a:xfrm>
            <a:off x="391794"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990599"/>
            <a:ext cx="6096000" cy="3429000"/>
          </a:xfrm>
          <a:prstGeom prst="rect">
            <a:avLst/>
          </a:prstGeom>
        </p:spPr>
        <p:txBody>
          <a:bodyPr vert="horz" lIns="0" tIns="0" rIns="0" bIns="0"/>
          <a:lstStyle>
            <a:lvl1pPr marL="228600" indent="-228600">
              <a:spcBef>
                <a:spcPts val="1200"/>
              </a:spcBef>
              <a:buClr>
                <a:schemeClr val="tx2"/>
              </a:buClr>
              <a:defRPr sz="24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2"/>
          <p:cNvSpPr>
            <a:spLocks noGrp="1"/>
          </p:cNvSpPr>
          <p:nvPr>
            <p:ph type="pic" idx="11"/>
          </p:nvPr>
        </p:nvSpPr>
        <p:spPr>
          <a:xfrm>
            <a:off x="381000" y="990600"/>
            <a:ext cx="2133600" cy="3429000"/>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Tree>
    <p:extLst>
      <p:ext uri="{BB962C8B-B14F-4D97-AF65-F5344CB8AC3E}">
        <p14:creationId xmlns:p14="http://schemas.microsoft.com/office/powerpoint/2010/main" val="615864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Subtitle, and Content with graphic area at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1295399"/>
            <a:ext cx="6096000" cy="31242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2"/>
          <p:cNvSpPr>
            <a:spLocks noGrp="1"/>
          </p:cNvSpPr>
          <p:nvPr>
            <p:ph type="pic" idx="11"/>
          </p:nvPr>
        </p:nvSpPr>
        <p:spPr>
          <a:xfrm>
            <a:off x="381000" y="1295400"/>
            <a:ext cx="2133600" cy="3124200"/>
          </a:xfrm>
          <a:prstGeom prst="rect">
            <a:avLst/>
          </a:prstGeom>
        </p:spPr>
        <p:txBody>
          <a:bodyPr/>
          <a:lstStyle>
            <a:lvl1pPr marL="0" indent="0">
              <a:buNone/>
              <a:defRPr sz="18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7"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85359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wo columns">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4"/>
          <p:cNvSpPr>
            <a:spLocks noGrp="1"/>
          </p:cNvSpPr>
          <p:nvPr>
            <p:ph sz="quarter" idx="11"/>
          </p:nvPr>
        </p:nvSpPr>
        <p:spPr>
          <a:xfrm>
            <a:off x="4800600"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18247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 column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05768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 column righ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4" name="Content Placeholder 4"/>
          <p:cNvSpPr>
            <a:spLocks noGrp="1"/>
          </p:cNvSpPr>
          <p:nvPr>
            <p:ph sz="quarter" idx="11"/>
          </p:nvPr>
        </p:nvSpPr>
        <p:spPr>
          <a:xfrm>
            <a:off x="4800600"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2560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wo columns with subtitles">
    <p:spTree>
      <p:nvGrpSpPr>
        <p:cNvPr id="1" name=""/>
        <p:cNvGrpSpPr/>
        <p:nvPr/>
      </p:nvGrpSpPr>
      <p:grpSpPr>
        <a:xfrm>
          <a:off x="0" y="0"/>
          <a:ext cx="0" cy="0"/>
          <a:chOff x="0" y="0"/>
          <a:chExt cx="0" cy="0"/>
        </a:xfrm>
      </p:grpSpPr>
      <p:sp>
        <p:nvSpPr>
          <p:cNvPr id="2" name="Title 1"/>
          <p:cNvSpPr>
            <a:spLocks noGrp="1"/>
          </p:cNvSpPr>
          <p:nvPr>
            <p:ph type="ctrTitle"/>
          </p:nvPr>
        </p:nvSpPr>
        <p:spPr>
          <a:xfrm>
            <a:off x="374338"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hasCustomPrompt="1"/>
          </p:nvPr>
        </p:nvSpPr>
        <p:spPr>
          <a:xfrm>
            <a:off x="374338" y="1011766"/>
            <a:ext cx="4038600" cy="3407833"/>
          </a:xfrm>
          <a:prstGeom prst="rect">
            <a:avLst/>
          </a:prstGeom>
        </p:spPr>
        <p:txBody>
          <a:bodyPr vert="horz" lIns="0" tIns="0" rIns="0" bIns="0"/>
          <a:lstStyle>
            <a:lvl1pPr marL="0" indent="0">
              <a:spcBef>
                <a:spcPts val="1200"/>
              </a:spcBef>
              <a:buClr>
                <a:schemeClr val="tx2"/>
              </a:buClr>
              <a:buNone/>
              <a:defRPr sz="2000">
                <a:solidFill>
                  <a:schemeClr val="tx2"/>
                </a:solidFill>
              </a:defRPr>
            </a:lvl1pPr>
            <a:lvl2pPr marL="169863" indent="-169863">
              <a:spcBef>
                <a:spcPts val="1200"/>
              </a:spcBef>
              <a:buClr>
                <a:schemeClr val="tx2"/>
              </a:buClr>
              <a:buFont typeface="Arial"/>
              <a:buChar char="•"/>
              <a:defRPr sz="1800">
                <a:solidFill>
                  <a:srgbClr val="717074"/>
                </a:solidFill>
              </a:defRPr>
            </a:lvl2pPr>
            <a:lvl3pPr marL="515938" indent="-168275">
              <a:spcBef>
                <a:spcPts val="300"/>
              </a:spcBef>
              <a:buClr>
                <a:schemeClr val="tx2"/>
              </a:buClr>
              <a:buFont typeface="Lucida Grande"/>
              <a:buChar char="­"/>
              <a:defRPr sz="1400">
                <a:solidFill>
                  <a:srgbClr val="717074"/>
                </a:solidFill>
              </a:defRPr>
            </a:lvl3pPr>
            <a:lvl4pPr marL="855663" indent="-169863">
              <a:spcBef>
                <a:spcPts val="300"/>
              </a:spcBef>
              <a:buClr>
                <a:schemeClr val="tx2"/>
              </a:buClr>
              <a:buFont typeface="Arial"/>
              <a:buChar char="•"/>
              <a:defRPr sz="1100">
                <a:solidFill>
                  <a:srgbClr val="717074"/>
                </a:solidFill>
              </a:defRPr>
            </a:lvl4pPr>
            <a:lvl5pPr marL="1201738" indent="-168275">
              <a:spcBef>
                <a:spcPts val="300"/>
              </a:spcBef>
              <a:buClr>
                <a:schemeClr val="tx2"/>
              </a:buClr>
              <a:buFont typeface="Arial"/>
              <a:buChar char="–"/>
              <a:defRPr sz="1050">
                <a:solidFill>
                  <a:srgbClr val="717074"/>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4"/>
          <p:cNvSpPr>
            <a:spLocks noGrp="1"/>
          </p:cNvSpPr>
          <p:nvPr>
            <p:ph sz="quarter" idx="11" hasCustomPrompt="1"/>
          </p:nvPr>
        </p:nvSpPr>
        <p:spPr>
          <a:xfrm>
            <a:off x="4809067" y="1011766"/>
            <a:ext cx="4038600" cy="3407833"/>
          </a:xfrm>
          <a:prstGeom prst="rect">
            <a:avLst/>
          </a:prstGeom>
        </p:spPr>
        <p:txBody>
          <a:bodyPr vert="horz" lIns="0" tIns="0" rIns="0" bIns="0"/>
          <a:lstStyle>
            <a:lvl1pPr marL="0" indent="0">
              <a:spcBef>
                <a:spcPts val="1200"/>
              </a:spcBef>
              <a:buClr>
                <a:schemeClr val="tx2"/>
              </a:buClr>
              <a:buNone/>
              <a:defRPr sz="2000">
                <a:solidFill>
                  <a:schemeClr val="tx2"/>
                </a:solidFill>
              </a:defRPr>
            </a:lvl1pPr>
            <a:lvl2pPr marL="169863" indent="-169863">
              <a:spcBef>
                <a:spcPts val="1200"/>
              </a:spcBef>
              <a:buClr>
                <a:schemeClr val="tx2"/>
              </a:buClr>
              <a:buFont typeface="Arial"/>
              <a:buChar char="•"/>
              <a:defRPr sz="1800">
                <a:solidFill>
                  <a:srgbClr val="717074"/>
                </a:solidFill>
              </a:defRPr>
            </a:lvl2pPr>
            <a:lvl3pPr marL="515938" indent="-168275">
              <a:spcBef>
                <a:spcPts val="300"/>
              </a:spcBef>
              <a:buClr>
                <a:schemeClr val="tx2"/>
              </a:buClr>
              <a:buFont typeface="Lucida Grande"/>
              <a:buChar char="­"/>
              <a:defRPr sz="1400">
                <a:solidFill>
                  <a:srgbClr val="717074"/>
                </a:solidFill>
              </a:defRPr>
            </a:lvl3pPr>
            <a:lvl4pPr marL="855663" indent="-169863">
              <a:spcBef>
                <a:spcPts val="300"/>
              </a:spcBef>
              <a:buClr>
                <a:schemeClr val="tx2"/>
              </a:buClr>
              <a:buFont typeface="Arial"/>
              <a:buChar char="•"/>
              <a:defRPr sz="1100">
                <a:solidFill>
                  <a:srgbClr val="717074"/>
                </a:solidFill>
              </a:defRPr>
            </a:lvl4pPr>
            <a:lvl5pPr marL="1201738" indent="-168275">
              <a:spcBef>
                <a:spcPts val="300"/>
              </a:spcBef>
              <a:buClr>
                <a:schemeClr val="tx2"/>
              </a:buClr>
              <a:buFont typeface="Arial"/>
              <a:buChar char="–"/>
              <a:defRPr sz="1050">
                <a:solidFill>
                  <a:srgbClr val="717074"/>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624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RSA footer only">
    <p:spTree>
      <p:nvGrpSpPr>
        <p:cNvPr id="1" name=""/>
        <p:cNvGrpSpPr/>
        <p:nvPr/>
      </p:nvGrpSpPr>
      <p:grpSpPr>
        <a:xfrm>
          <a:off x="0" y="0"/>
          <a:ext cx="0" cy="0"/>
          <a:chOff x="0" y="0"/>
          <a:chExt cx="0" cy="0"/>
        </a:xfrm>
      </p:grpSpPr>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672966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RSA Title">
    <p:spTree>
      <p:nvGrpSpPr>
        <p:cNvPr id="1" name=""/>
        <p:cNvGrpSpPr/>
        <p:nvPr/>
      </p:nvGrpSpPr>
      <p:grpSpPr>
        <a:xfrm>
          <a:off x="0" y="0"/>
          <a:ext cx="0" cy="0"/>
          <a:chOff x="0" y="0"/>
          <a:chExt cx="0" cy="0"/>
        </a:xfrm>
      </p:grpSpPr>
      <p:sp>
        <p:nvSpPr>
          <p:cNvPr id="2" name="Title 1"/>
          <p:cNvSpPr>
            <a:spLocks noGrp="1"/>
          </p:cNvSpPr>
          <p:nvPr>
            <p:ph type="ctrTitle"/>
          </p:nvPr>
        </p:nvSpPr>
        <p:spPr>
          <a:xfrm>
            <a:off x="375918"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grpSp>
        <p:nvGrpSpPr>
          <p:cNvPr id="9" name="Group 8"/>
          <p:cNvGrpSpPr/>
          <p:nvPr userDrawn="1"/>
        </p:nvGrpSpPr>
        <p:grpSpPr>
          <a:xfrm>
            <a:off x="7859395" y="4629151"/>
            <a:ext cx="593222" cy="514350"/>
            <a:chOff x="7859395" y="4489938"/>
            <a:chExt cx="593222" cy="514350"/>
          </a:xfrm>
        </p:grpSpPr>
        <p:sp>
          <p:nvSpPr>
            <p:cNvPr id="10" name="Rectangle 9"/>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1986371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SA Title and Subtitle">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10" name="Group 9"/>
          <p:cNvGrpSpPr/>
          <p:nvPr userDrawn="1"/>
        </p:nvGrpSpPr>
        <p:grpSpPr>
          <a:xfrm>
            <a:off x="7859395" y="4629151"/>
            <a:ext cx="593222" cy="514350"/>
            <a:chOff x="7859395" y="4489938"/>
            <a:chExt cx="593222" cy="514350"/>
          </a:xfrm>
        </p:grpSpPr>
        <p:sp>
          <p:nvSpPr>
            <p:cNvPr id="11" name="Rectangle 10"/>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3559653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RSA 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sp>
        <p:nvSpPr>
          <p:cNvPr id="7" name="Content Placeholder 3"/>
          <p:cNvSpPr>
            <a:spLocks noGrp="1"/>
          </p:cNvSpPr>
          <p:nvPr>
            <p:ph sz="quarter" idx="10"/>
          </p:nvPr>
        </p:nvSpPr>
        <p:spPr bwMode="gray">
          <a:xfrm>
            <a:off x="379413" y="990600"/>
            <a:ext cx="8410575" cy="3467100"/>
          </a:xfrm>
          <a:prstGeom prst="rect">
            <a:avLst/>
          </a:prstGeom>
          <a:noFill/>
        </p:spPr>
        <p:txBody>
          <a:bodyPr lIns="0" tIns="0" rIns="0" bIns="0">
            <a:noAutofit/>
          </a:bodyPr>
          <a:lstStyle>
            <a:lvl1pPr marL="228600" indent="-228600">
              <a:spcBef>
                <a:spcPts val="1200"/>
              </a:spcBef>
              <a:buClr>
                <a:schemeClr val="accent6"/>
              </a:buClr>
              <a:buFont typeface="Arial"/>
              <a:buChar char="•"/>
              <a:defRPr sz="2400">
                <a:solidFill>
                  <a:srgbClr val="717074"/>
                </a:solidFill>
                <a:latin typeface="Verdana" pitchFamily="34" charset="0"/>
              </a:defRPr>
            </a:lvl1pPr>
            <a:lvl2pPr>
              <a:spcBef>
                <a:spcPts val="300"/>
              </a:spcBef>
              <a:buClr>
                <a:schemeClr val="accent6"/>
              </a:buClr>
              <a:buFont typeface="Verdana" pitchFamily="34" charset="0"/>
              <a:buChar char="–"/>
              <a:defRPr sz="2000">
                <a:solidFill>
                  <a:srgbClr val="717074"/>
                </a:solidFill>
                <a:latin typeface="Verdana" pitchFamily="34" charset="0"/>
              </a:defRPr>
            </a:lvl2pPr>
            <a:lvl3pPr>
              <a:spcBef>
                <a:spcPts val="300"/>
              </a:spcBef>
              <a:buClr>
                <a:schemeClr val="accent6"/>
              </a:buClr>
              <a:buFont typeface="Verdana" pitchFamily="34" charset="0"/>
              <a:buChar char="▪"/>
              <a:defRPr sz="1600">
                <a:solidFill>
                  <a:srgbClr val="717074"/>
                </a:solidFill>
                <a:latin typeface="Verdana" pitchFamily="34" charset="0"/>
              </a:defRPr>
            </a:lvl3pPr>
            <a:lvl4pPr marL="1658938" indent="-287338">
              <a:spcBef>
                <a:spcPts val="300"/>
              </a:spcBef>
              <a:buClr>
                <a:schemeClr val="accent6"/>
              </a:buClr>
              <a:buFont typeface="Verdana" pitchFamily="34" charset="0"/>
              <a:buChar char="—"/>
              <a:defRPr sz="1200">
                <a:solidFill>
                  <a:srgbClr val="717074"/>
                </a:solidFill>
                <a:latin typeface="Verdana" pitchFamily="34" charset="0"/>
              </a:defRPr>
            </a:lvl4pPr>
            <a:lvl5pPr marL="2000250" indent="-171450">
              <a:spcBef>
                <a:spcPts val="300"/>
              </a:spcBef>
              <a:buClr>
                <a:schemeClr val="accent6"/>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2416990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RSA 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rgbClr val="CE3131"/>
                </a:solidFill>
              </a:defRPr>
            </a:lvl1pPr>
          </a:lstStyle>
          <a:p>
            <a:r>
              <a:rPr lang="en-US" smtClean="0"/>
              <a:t>Click to edit Master title style</a:t>
            </a:r>
            <a:endParaRPr lang="en-US" dirty="0"/>
          </a:p>
        </p:txBody>
      </p:sp>
      <p:sp>
        <p:nvSpPr>
          <p:cNvPr id="7" name="Content Placeholder 3"/>
          <p:cNvSpPr>
            <a:spLocks noGrp="1"/>
          </p:cNvSpPr>
          <p:nvPr>
            <p:ph sz="quarter" idx="10"/>
          </p:nvPr>
        </p:nvSpPr>
        <p:spPr bwMode="gray">
          <a:xfrm>
            <a:off x="379413" y="1261532"/>
            <a:ext cx="8410575" cy="3196167"/>
          </a:xfrm>
          <a:prstGeom prst="rect">
            <a:avLst/>
          </a:prstGeom>
          <a:noFill/>
        </p:spPr>
        <p:txBody>
          <a:bodyPr lIns="0" tIns="0" rIns="0" bIns="0">
            <a:noAutofit/>
          </a:bodyPr>
          <a:lstStyle>
            <a:lvl1pPr marL="228600" indent="-228600">
              <a:spcBef>
                <a:spcPts val="1200"/>
              </a:spcBef>
              <a:buClr>
                <a:schemeClr val="accent6"/>
              </a:buClr>
              <a:buFont typeface="Arial"/>
              <a:buChar char="•"/>
              <a:defRPr sz="2400">
                <a:solidFill>
                  <a:srgbClr val="717074"/>
                </a:solidFill>
                <a:latin typeface="Verdana" pitchFamily="34" charset="0"/>
              </a:defRPr>
            </a:lvl1pPr>
            <a:lvl2pPr>
              <a:spcBef>
                <a:spcPts val="300"/>
              </a:spcBef>
              <a:buClr>
                <a:schemeClr val="accent6"/>
              </a:buClr>
              <a:buFont typeface="Verdana" pitchFamily="34" charset="0"/>
              <a:buChar char="–"/>
              <a:defRPr sz="2000">
                <a:solidFill>
                  <a:srgbClr val="717074"/>
                </a:solidFill>
                <a:latin typeface="Verdana" pitchFamily="34" charset="0"/>
              </a:defRPr>
            </a:lvl2pPr>
            <a:lvl3pPr>
              <a:spcBef>
                <a:spcPts val="300"/>
              </a:spcBef>
              <a:buClr>
                <a:schemeClr val="accent6"/>
              </a:buClr>
              <a:buFont typeface="Verdana" pitchFamily="34" charset="0"/>
              <a:buChar char="▪"/>
              <a:defRPr sz="1600">
                <a:solidFill>
                  <a:srgbClr val="717074"/>
                </a:solidFill>
                <a:latin typeface="Verdana" pitchFamily="34" charset="0"/>
              </a:defRPr>
            </a:lvl3pPr>
            <a:lvl4pPr marL="1658938" indent="-287338">
              <a:spcBef>
                <a:spcPts val="300"/>
              </a:spcBef>
              <a:buClr>
                <a:schemeClr val="accent6"/>
              </a:buClr>
              <a:buFont typeface="Verdana" pitchFamily="34" charset="0"/>
              <a:buChar char="—"/>
              <a:defRPr sz="1200">
                <a:solidFill>
                  <a:srgbClr val="717074"/>
                </a:solidFill>
                <a:latin typeface="Verdana" pitchFamily="34" charset="0"/>
              </a:defRPr>
            </a:lvl4pPr>
            <a:lvl5pPr marL="2000250" indent="-171450">
              <a:spcBef>
                <a:spcPts val="300"/>
              </a:spcBef>
              <a:buClr>
                <a:schemeClr val="accent6"/>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8" name="Group 7"/>
          <p:cNvGrpSpPr/>
          <p:nvPr userDrawn="1"/>
        </p:nvGrpSpPr>
        <p:grpSpPr>
          <a:xfrm>
            <a:off x="7859395" y="4629151"/>
            <a:ext cx="593222" cy="514350"/>
            <a:chOff x="7859395" y="4489938"/>
            <a:chExt cx="593222" cy="514350"/>
          </a:xfrm>
        </p:grpSpPr>
        <p:sp>
          <p:nvSpPr>
            <p:cNvPr id="9" name="Rectangle 8"/>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3604957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ivotal">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accent5"/>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3" y="990070"/>
            <a:ext cx="8410575" cy="3429529"/>
          </a:xfrm>
          <a:prstGeom prst="rect">
            <a:avLst/>
          </a:prstGeom>
          <a:noFill/>
        </p:spPr>
        <p:txBody>
          <a:bodyPr lIns="0" tIns="0" rIns="0" bIns="0">
            <a:noAutofit/>
          </a:bodyPr>
          <a:lstStyle>
            <a:lvl1pPr marL="228600" indent="-228600">
              <a:spcBef>
                <a:spcPts val="1200"/>
              </a:spcBef>
              <a:buClr>
                <a:schemeClr val="accent5"/>
              </a:buClr>
              <a:buFont typeface="Arial"/>
              <a:buChar char="•"/>
              <a:defRPr sz="2400">
                <a:solidFill>
                  <a:srgbClr val="717074"/>
                </a:solidFill>
                <a:latin typeface="Verdana" pitchFamily="34" charset="0"/>
              </a:defRPr>
            </a:lvl1pPr>
            <a:lvl2pPr>
              <a:spcBef>
                <a:spcPts val="300"/>
              </a:spcBef>
              <a:buClr>
                <a:schemeClr val="accent5"/>
              </a:buClr>
              <a:buFont typeface="Verdana" pitchFamily="34" charset="0"/>
              <a:buChar char="–"/>
              <a:defRPr sz="2000">
                <a:solidFill>
                  <a:srgbClr val="717074"/>
                </a:solidFill>
                <a:latin typeface="Verdana" pitchFamily="34" charset="0"/>
              </a:defRPr>
            </a:lvl2pPr>
            <a:lvl3pPr>
              <a:spcBef>
                <a:spcPts val="300"/>
              </a:spcBef>
              <a:buClr>
                <a:schemeClr val="accent5"/>
              </a:buClr>
              <a:buFont typeface="Verdana" pitchFamily="34" charset="0"/>
              <a:buChar char="▪"/>
              <a:defRPr sz="1600">
                <a:solidFill>
                  <a:srgbClr val="717074"/>
                </a:solidFill>
                <a:latin typeface="Verdana" pitchFamily="34" charset="0"/>
              </a:defRPr>
            </a:lvl3pPr>
            <a:lvl4pPr marL="1658938" indent="-287338">
              <a:spcBef>
                <a:spcPts val="300"/>
              </a:spcBef>
              <a:buClr>
                <a:schemeClr val="accent5"/>
              </a:buClr>
              <a:buFont typeface="Verdana" pitchFamily="34" charset="0"/>
              <a:buChar char="—"/>
              <a:defRPr sz="1200">
                <a:solidFill>
                  <a:srgbClr val="717074"/>
                </a:solidFill>
                <a:latin typeface="Verdana" pitchFamily="34" charset="0"/>
              </a:defRPr>
            </a:lvl4pPr>
            <a:lvl5pPr marL="2057400" indent="-228600">
              <a:spcBef>
                <a:spcPts val="300"/>
              </a:spcBef>
              <a:buClr>
                <a:schemeClr val="accent5"/>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Pivotal white.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926313" y="4605679"/>
              <a:ext cx="452587" cy="119715"/>
            </a:xfrm>
            <a:prstGeom prst="rect">
              <a:avLst/>
            </a:prstGeom>
          </p:spPr>
        </p:pic>
      </p:grpSp>
    </p:spTree>
    <p:extLst>
      <p:ext uri="{BB962C8B-B14F-4D97-AF65-F5344CB8AC3E}">
        <p14:creationId xmlns:p14="http://schemas.microsoft.com/office/powerpoint/2010/main" val="2610610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Federation">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66713" y="228600"/>
            <a:ext cx="8410575" cy="460375"/>
          </a:xfrm>
          <a:prstGeom prst="rect">
            <a:avLst/>
          </a:prstGeom>
          <a:noFill/>
        </p:spPr>
        <p:txBody>
          <a:bodyPr lIns="0" tIns="0" rIns="0" bIns="0" anchor="t" anchorCtr="0"/>
          <a:lstStyle>
            <a:lvl1pPr algn="l">
              <a:lnSpc>
                <a:spcPct val="90000"/>
              </a:lnSpc>
              <a:defRPr sz="3200">
                <a:solidFill>
                  <a:schemeClr val="tx1"/>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66714" y="990600"/>
            <a:ext cx="8410575" cy="3429000"/>
          </a:xfrm>
          <a:prstGeom prst="rect">
            <a:avLst/>
          </a:prstGeom>
          <a:noFill/>
        </p:spPr>
        <p:txBody>
          <a:bodyPr lIns="0" tIns="0" rIns="0" bIns="0">
            <a:noAutofit/>
          </a:bodyPr>
          <a:lstStyle>
            <a:lvl1pPr marL="228600" indent="-228600">
              <a:spcBef>
                <a:spcPts val="1200"/>
              </a:spcBef>
              <a:buClr>
                <a:schemeClr val="tx1"/>
              </a:buClr>
              <a:buFont typeface="Wingdings" pitchFamily="2" charset="2"/>
              <a:buChar char=""/>
              <a:defRPr sz="2400">
                <a:solidFill>
                  <a:schemeClr val="bg2"/>
                </a:solidFill>
                <a:latin typeface="Verdana" pitchFamily="34" charset="0"/>
              </a:defRPr>
            </a:lvl1pPr>
            <a:lvl2pPr>
              <a:spcBef>
                <a:spcPts val="300"/>
              </a:spcBef>
              <a:buClr>
                <a:schemeClr val="tx1"/>
              </a:buClr>
              <a:buFont typeface="Verdana" pitchFamily="34" charset="0"/>
              <a:buChar char="–"/>
              <a:defRPr sz="2000">
                <a:solidFill>
                  <a:schemeClr val="bg2"/>
                </a:solidFill>
                <a:latin typeface="Verdana" pitchFamily="34" charset="0"/>
              </a:defRPr>
            </a:lvl2pPr>
            <a:lvl3pPr>
              <a:spcBef>
                <a:spcPts val="300"/>
              </a:spcBef>
              <a:buClr>
                <a:schemeClr val="tx1"/>
              </a:buClr>
              <a:buFont typeface="Verdana" pitchFamily="34" charset="0"/>
              <a:buChar char="▪"/>
              <a:defRPr sz="1600">
                <a:solidFill>
                  <a:schemeClr val="bg2"/>
                </a:solidFill>
                <a:latin typeface="Verdana" pitchFamily="34" charset="0"/>
              </a:defRPr>
            </a:lvl3pPr>
            <a:lvl4pPr marL="1658938" indent="-287338">
              <a:spcBef>
                <a:spcPts val="300"/>
              </a:spcBef>
              <a:buClr>
                <a:schemeClr val="tx1"/>
              </a:buClr>
              <a:buFont typeface="Verdana" pitchFamily="34" charset="0"/>
              <a:buChar char="—"/>
              <a:defRPr sz="1200">
                <a:solidFill>
                  <a:schemeClr val="bg2"/>
                </a:solidFill>
                <a:latin typeface="Verdana" pitchFamily="34" charset="0"/>
              </a:defRPr>
            </a:lvl4pPr>
            <a:lvl5pPr marL="2057400" indent="-228600">
              <a:spcBef>
                <a:spcPts val="300"/>
              </a:spcBef>
              <a:buClr>
                <a:schemeClr val="tx1"/>
              </a:buClr>
              <a:buFont typeface="Arial"/>
              <a:buChar char="•"/>
              <a:defRPr sz="1100">
                <a:solidFill>
                  <a:schemeClr val="bg2"/>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48600" y="4629150"/>
            <a:ext cx="608013" cy="514350"/>
            <a:chOff x="7618413" y="4114800"/>
            <a:chExt cx="762000" cy="644616"/>
          </a:xfrm>
        </p:grpSpPr>
        <p:sp>
          <p:nvSpPr>
            <p:cNvPr id="14" name="Rectangle 13"/>
            <p:cNvSpPr/>
            <p:nvPr/>
          </p:nvSpPr>
          <p:spPr>
            <a:xfrm>
              <a:off x="7618413" y="4114800"/>
              <a:ext cx="762000" cy="644616"/>
            </a:xfrm>
            <a:prstGeom prst="rect">
              <a:avLst/>
            </a:prstGeom>
            <a:solidFill>
              <a:srgbClr val="9D9FA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15" name="Picture 14" descr="Destination Federation Log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815719" y="4199890"/>
              <a:ext cx="367389" cy="367898"/>
            </a:xfrm>
            <a:prstGeom prst="rect">
              <a:avLst/>
            </a:prstGeom>
          </p:spPr>
        </p:pic>
      </p:grpSp>
    </p:spTree>
    <p:extLst>
      <p:ext uri="{BB962C8B-B14F-4D97-AF65-F5344CB8AC3E}">
        <p14:creationId xmlns:p14="http://schemas.microsoft.com/office/powerpoint/2010/main" val="945861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VMware">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tx1"/>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3" y="990600"/>
            <a:ext cx="8410575" cy="3429000"/>
          </a:xfrm>
          <a:prstGeom prst="rect">
            <a:avLst/>
          </a:prstGeom>
          <a:noFill/>
        </p:spPr>
        <p:txBody>
          <a:bodyPr lIns="0" tIns="0" rIns="0" bIns="0">
            <a:noAutofit/>
          </a:bodyPr>
          <a:lstStyle>
            <a:lvl1pPr marL="228600" indent="-228600">
              <a:spcBef>
                <a:spcPts val="1200"/>
              </a:spcBef>
              <a:buClr>
                <a:schemeClr val="tx1"/>
              </a:buClr>
              <a:buFont typeface="Arial"/>
              <a:buChar char="•"/>
              <a:defRPr sz="2400">
                <a:solidFill>
                  <a:srgbClr val="717074"/>
                </a:solidFill>
                <a:latin typeface="Verdana" pitchFamily="34" charset="0"/>
              </a:defRPr>
            </a:lvl1pPr>
            <a:lvl2pPr>
              <a:spcBef>
                <a:spcPts val="300"/>
              </a:spcBef>
              <a:buClr>
                <a:schemeClr val="tx1"/>
              </a:buClr>
              <a:buFont typeface="Verdana" pitchFamily="34" charset="0"/>
              <a:buChar char="–"/>
              <a:defRPr sz="2000">
                <a:solidFill>
                  <a:srgbClr val="717074"/>
                </a:solidFill>
                <a:latin typeface="Verdana" pitchFamily="34" charset="0"/>
              </a:defRPr>
            </a:lvl2pPr>
            <a:lvl3pPr>
              <a:spcBef>
                <a:spcPts val="300"/>
              </a:spcBef>
              <a:buClr>
                <a:schemeClr val="tx1"/>
              </a:buClr>
              <a:buFont typeface="Verdana" pitchFamily="34" charset="0"/>
              <a:buChar char="▪"/>
              <a:defRPr sz="1600">
                <a:solidFill>
                  <a:srgbClr val="717074"/>
                </a:solidFill>
                <a:latin typeface="Verdana" pitchFamily="34" charset="0"/>
              </a:defRPr>
            </a:lvl3pPr>
            <a:lvl4pPr marL="1658938" indent="-287338">
              <a:spcBef>
                <a:spcPts val="300"/>
              </a:spcBef>
              <a:buClr>
                <a:schemeClr val="tx1"/>
              </a:buClr>
              <a:buFont typeface="Verdana" pitchFamily="34" charset="0"/>
              <a:buChar char="—"/>
              <a:defRPr sz="1200">
                <a:solidFill>
                  <a:srgbClr val="717074"/>
                </a:solidFill>
                <a:latin typeface="Verdana" pitchFamily="34" charset="0"/>
              </a:defRPr>
            </a:lvl4pPr>
            <a:lvl5pPr marL="2057400" indent="-228600">
              <a:spcBef>
                <a:spcPts val="300"/>
              </a:spcBef>
              <a:buClr>
                <a:schemeClr val="tx1"/>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5" name="Group 4"/>
          <p:cNvGrpSpPr/>
          <p:nvPr userDrawn="1"/>
        </p:nvGrpSpPr>
        <p:grpSpPr>
          <a:xfrm>
            <a:off x="7848600" y="4629150"/>
            <a:ext cx="608013" cy="514350"/>
            <a:chOff x="7848600" y="4486637"/>
            <a:chExt cx="608013" cy="514350"/>
          </a:xfrm>
        </p:grpSpPr>
        <p:sp>
          <p:nvSpPr>
            <p:cNvPr id="15" name="Rectangle 14"/>
            <p:cNvSpPr/>
            <p:nvPr/>
          </p:nvSpPr>
          <p:spPr>
            <a:xfrm>
              <a:off x="7848600" y="4486637"/>
              <a:ext cx="608013" cy="51435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3" name="Picture 2" descr="VMware logo 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905055" y="4629148"/>
              <a:ext cx="502918" cy="76081"/>
            </a:xfrm>
            <a:prstGeom prst="rect">
              <a:avLst/>
            </a:prstGeom>
          </p:spPr>
        </p:pic>
      </p:grpSp>
    </p:spTree>
    <p:extLst>
      <p:ext uri="{BB962C8B-B14F-4D97-AF65-F5344CB8AC3E}">
        <p14:creationId xmlns:p14="http://schemas.microsoft.com/office/powerpoint/2010/main" val="852891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VCE">
    <p:spTree>
      <p:nvGrpSpPr>
        <p:cNvPr id="1" name=""/>
        <p:cNvGrpSpPr/>
        <p:nvPr/>
      </p:nvGrpSpPr>
      <p:grpSpPr>
        <a:xfrm>
          <a:off x="0" y="0"/>
          <a:ext cx="0" cy="0"/>
          <a:chOff x="0" y="0"/>
          <a:chExt cx="0" cy="0"/>
        </a:xfrm>
      </p:grpSpPr>
      <p:sp>
        <p:nvSpPr>
          <p:cNvPr id="4" name="Content Placeholder 3"/>
          <p:cNvSpPr>
            <a:spLocks noGrp="1"/>
          </p:cNvSpPr>
          <p:nvPr>
            <p:ph sz="quarter" idx="10"/>
          </p:nvPr>
        </p:nvSpPr>
        <p:spPr bwMode="gray">
          <a:xfrm>
            <a:off x="379413" y="990600"/>
            <a:ext cx="8410575" cy="3429000"/>
          </a:xfrm>
          <a:prstGeom prst="rect">
            <a:avLst/>
          </a:prstGeom>
          <a:noFill/>
        </p:spPr>
        <p:txBody>
          <a:bodyPr lIns="0" tIns="0" rIns="0" bIns="0">
            <a:noAutofit/>
          </a:bodyPr>
          <a:lstStyle>
            <a:lvl1pPr marL="228600" indent="-228600">
              <a:spcBef>
                <a:spcPts val="1200"/>
              </a:spcBef>
              <a:buClr>
                <a:schemeClr val="tx1"/>
              </a:buClr>
              <a:buFont typeface="Arial"/>
              <a:buChar char="•"/>
              <a:defRPr sz="2400">
                <a:solidFill>
                  <a:schemeClr val="bg2"/>
                </a:solidFill>
                <a:latin typeface="Verdana" pitchFamily="34" charset="0"/>
              </a:defRPr>
            </a:lvl1pPr>
            <a:lvl2pPr>
              <a:spcBef>
                <a:spcPts val="300"/>
              </a:spcBef>
              <a:buClr>
                <a:schemeClr val="tx1"/>
              </a:buClr>
              <a:buFont typeface="Verdana" pitchFamily="34" charset="0"/>
              <a:buChar char="–"/>
              <a:defRPr sz="2000">
                <a:solidFill>
                  <a:schemeClr val="bg2"/>
                </a:solidFill>
                <a:latin typeface="Verdana" pitchFamily="34" charset="0"/>
              </a:defRPr>
            </a:lvl2pPr>
            <a:lvl3pPr>
              <a:spcBef>
                <a:spcPts val="300"/>
              </a:spcBef>
              <a:buClr>
                <a:schemeClr val="tx1"/>
              </a:buClr>
              <a:buFont typeface="Verdana" pitchFamily="34" charset="0"/>
              <a:buChar char="▪"/>
              <a:defRPr sz="1600">
                <a:solidFill>
                  <a:schemeClr val="bg2"/>
                </a:solidFill>
                <a:latin typeface="Verdana" pitchFamily="34" charset="0"/>
              </a:defRPr>
            </a:lvl3pPr>
            <a:lvl4pPr marL="1658938" indent="-287338">
              <a:spcBef>
                <a:spcPts val="300"/>
              </a:spcBef>
              <a:buClr>
                <a:schemeClr val="tx1"/>
              </a:buClr>
              <a:buFont typeface="Verdana" pitchFamily="34" charset="0"/>
              <a:buChar char="—"/>
              <a:defRPr sz="1200">
                <a:solidFill>
                  <a:schemeClr val="bg2"/>
                </a:solidFill>
                <a:latin typeface="Verdana" pitchFamily="34" charset="0"/>
              </a:defRPr>
            </a:lvl4pPr>
            <a:lvl5pPr marL="2057400" indent="-228600">
              <a:spcBef>
                <a:spcPts val="300"/>
              </a:spcBef>
              <a:buClr>
                <a:schemeClr val="tx1"/>
              </a:buClr>
              <a:buFont typeface="Arial"/>
              <a:buChar char="•"/>
              <a:defRPr sz="1100">
                <a:solidFill>
                  <a:schemeClr val="bg2"/>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0" name="Group 9"/>
          <p:cNvGrpSpPr/>
          <p:nvPr userDrawn="1"/>
        </p:nvGrpSpPr>
        <p:grpSpPr>
          <a:xfrm>
            <a:off x="7859395" y="4629151"/>
            <a:ext cx="593222" cy="514350"/>
            <a:chOff x="7859395" y="4489938"/>
            <a:chExt cx="593222" cy="514350"/>
          </a:xfrm>
        </p:grpSpPr>
        <p:sp>
          <p:nvSpPr>
            <p:cNvPr id="11" name="Rectangle 10"/>
            <p:cNvSpPr/>
            <p:nvPr userDrawn="1"/>
          </p:nvSpPr>
          <p:spPr>
            <a:xfrm>
              <a:off x="7859395" y="4489938"/>
              <a:ext cx="593222" cy="51435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VC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08863" y="4574497"/>
              <a:ext cx="294287" cy="294287"/>
            </a:xfrm>
            <a:prstGeom prst="rect">
              <a:avLst/>
            </a:prstGeom>
          </p:spPr>
        </p:pic>
      </p:grpSp>
      <p:sp>
        <p:nvSpPr>
          <p:cNvPr id="7"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tx1"/>
                </a:solidFill>
                <a:latin typeface="Verdan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376908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 slide">
    <p:bg>
      <p:bgPr>
        <a:solidFill>
          <a:schemeClr val="accent1"/>
        </a:solidFill>
        <a:effectLst/>
      </p:bgPr>
    </p:bg>
    <p:spTree>
      <p:nvGrpSpPr>
        <p:cNvPr id="1" name=""/>
        <p:cNvGrpSpPr/>
        <p:nvPr/>
      </p:nvGrpSpPr>
      <p:grpSpPr>
        <a:xfrm>
          <a:off x="0" y="0"/>
          <a:ext cx="0" cy="0"/>
          <a:chOff x="0" y="0"/>
          <a:chExt cx="0" cy="0"/>
        </a:xfrm>
      </p:grpSpPr>
      <p:pic>
        <p:nvPicPr>
          <p:cNvPr id="3" name="Picture 2"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102997" y="1657351"/>
            <a:ext cx="4899905" cy="1581470"/>
          </a:xfrm>
          <a:prstGeom prst="rect">
            <a:avLst/>
          </a:prstGeom>
        </p:spPr>
      </p:pic>
    </p:spTree>
    <p:extLst>
      <p:ext uri="{BB962C8B-B14F-4D97-AF65-F5344CB8AC3E}">
        <p14:creationId xmlns:p14="http://schemas.microsoft.com/office/powerpoint/2010/main" val="903876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ver Layout 1">
    <p:spTree>
      <p:nvGrpSpPr>
        <p:cNvPr id="1" name=""/>
        <p:cNvGrpSpPr/>
        <p:nvPr/>
      </p:nvGrpSpPr>
      <p:grpSpPr>
        <a:xfrm>
          <a:off x="0" y="0"/>
          <a:ext cx="0" cy="0"/>
          <a:chOff x="0" y="0"/>
          <a:chExt cx="0" cy="0"/>
        </a:xfrm>
      </p:grpSpPr>
      <p:sp>
        <p:nvSpPr>
          <p:cNvPr id="7" name="Picture Placeholder 2"/>
          <p:cNvSpPr>
            <a:spLocks noGrp="1"/>
          </p:cNvSpPr>
          <p:nvPr>
            <p:ph type="pic" idx="11"/>
          </p:nvPr>
        </p:nvSpPr>
        <p:spPr>
          <a:xfrm>
            <a:off x="0" y="2379"/>
            <a:ext cx="9144000" cy="4987133"/>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2" name="Title 1"/>
          <p:cNvSpPr>
            <a:spLocks noGrp="1"/>
          </p:cNvSpPr>
          <p:nvPr>
            <p:ph type="ctrTitle"/>
          </p:nvPr>
        </p:nvSpPr>
        <p:spPr>
          <a:xfrm>
            <a:off x="523874" y="4114800"/>
            <a:ext cx="6738850" cy="413989"/>
          </a:xfrm>
          <a:prstGeom prst="rect">
            <a:avLst/>
          </a:prstGeom>
        </p:spPr>
        <p:txBody>
          <a:bodyPr lIns="0" tIns="0" rIns="0" bIns="0" anchor="t" anchorCtr="0"/>
          <a:lstStyle>
            <a:lvl1pPr algn="l">
              <a:lnSpc>
                <a:spcPct val="80000"/>
              </a:lnSpc>
              <a:defRPr sz="2800">
                <a:solidFill>
                  <a:schemeClr val="tx2"/>
                </a:solidFill>
                <a:latin typeface="+mn-lt"/>
              </a:defRPr>
            </a:lvl1pPr>
          </a:lstStyle>
          <a:p>
            <a:r>
              <a:rPr lang="en-US" smtClean="0"/>
              <a:t>Click to edit Master title style</a:t>
            </a:r>
            <a:endParaRPr lang="en-US" dirty="0"/>
          </a:p>
        </p:txBody>
      </p:sp>
      <p:sp>
        <p:nvSpPr>
          <p:cNvPr id="3" name="Subtitle 2"/>
          <p:cNvSpPr>
            <a:spLocks noGrp="1"/>
          </p:cNvSpPr>
          <p:nvPr>
            <p:ph type="subTitle" idx="1"/>
          </p:nvPr>
        </p:nvSpPr>
        <p:spPr>
          <a:xfrm>
            <a:off x="523874" y="4535865"/>
            <a:ext cx="6738850" cy="269994"/>
          </a:xfrm>
          <a:prstGeom prst="rect">
            <a:avLst/>
          </a:prstGeom>
        </p:spPr>
        <p:txBody>
          <a:bodyPr lIns="0" tIns="0" rIns="0" bIns="0"/>
          <a:lstStyle>
            <a:lvl1pPr marL="0" indent="0" algn="l">
              <a:buNone/>
              <a:defRPr sz="1600">
                <a:solidFill>
                  <a:schemeClr val="bg2"/>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4" name="Group 3"/>
          <p:cNvGrpSpPr/>
          <p:nvPr userDrawn="1"/>
        </p:nvGrpSpPr>
        <p:grpSpPr>
          <a:xfrm>
            <a:off x="7505596" y="4095749"/>
            <a:ext cx="951017" cy="1047751"/>
            <a:chOff x="7618413" y="4303992"/>
            <a:chExt cx="762000" cy="839508"/>
          </a:xfrm>
        </p:grpSpPr>
        <p:sp>
          <p:nvSpPr>
            <p:cNvPr id="8" name="Rectangle 7"/>
            <p:cNvSpPr/>
            <p:nvPr userDrawn="1"/>
          </p:nvSpPr>
          <p:spPr>
            <a:xfrm>
              <a:off x="7618413" y="4303992"/>
              <a:ext cx="762000" cy="83950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Tree>
    <p:extLst>
      <p:ext uri="{BB962C8B-B14F-4D97-AF65-F5344CB8AC3E}">
        <p14:creationId xmlns:p14="http://schemas.microsoft.com/office/powerpoint/2010/main" val="1376671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ver Layout 2">
    <p:spTree>
      <p:nvGrpSpPr>
        <p:cNvPr id="1" name=""/>
        <p:cNvGrpSpPr/>
        <p:nvPr/>
      </p:nvGrpSpPr>
      <p:grpSpPr>
        <a:xfrm>
          <a:off x="0" y="0"/>
          <a:ext cx="0" cy="0"/>
          <a:chOff x="0" y="0"/>
          <a:chExt cx="0" cy="0"/>
        </a:xfrm>
      </p:grpSpPr>
      <p:sp>
        <p:nvSpPr>
          <p:cNvPr id="2" name="Title 1"/>
          <p:cNvSpPr>
            <a:spLocks noGrp="1"/>
          </p:cNvSpPr>
          <p:nvPr>
            <p:ph type="ctrTitle"/>
          </p:nvPr>
        </p:nvSpPr>
        <p:spPr>
          <a:xfrm>
            <a:off x="3663996" y="919861"/>
            <a:ext cx="5175204" cy="1194689"/>
          </a:xfrm>
          <a:prstGeom prst="rect">
            <a:avLst/>
          </a:prstGeom>
        </p:spPr>
        <p:txBody>
          <a:bodyPr lIns="0" tIns="0" rIns="0" bIns="0" anchor="b" anchorCtr="0"/>
          <a:lstStyle>
            <a:lvl1pPr algn="l">
              <a:lnSpc>
                <a:spcPct val="90000"/>
              </a:lnSpc>
              <a:defRPr>
                <a:solidFill>
                  <a:schemeClr val="tx2"/>
                </a:solidFill>
                <a:latin typeface="+mn-lt"/>
              </a:defRPr>
            </a:lvl1pPr>
          </a:lstStyle>
          <a:p>
            <a:r>
              <a:rPr lang="en-US" smtClean="0"/>
              <a:t>Click to edit Master title style</a:t>
            </a:r>
            <a:endParaRPr lang="en-US" dirty="0"/>
          </a:p>
        </p:txBody>
      </p:sp>
      <p:sp>
        <p:nvSpPr>
          <p:cNvPr id="3" name="Subtitle 2"/>
          <p:cNvSpPr>
            <a:spLocks noGrp="1"/>
          </p:cNvSpPr>
          <p:nvPr>
            <p:ph type="subTitle" idx="1"/>
          </p:nvPr>
        </p:nvSpPr>
        <p:spPr>
          <a:xfrm>
            <a:off x="3663996" y="2440781"/>
            <a:ext cx="5175204" cy="816769"/>
          </a:xfrm>
          <a:prstGeom prst="rect">
            <a:avLst/>
          </a:prstGeom>
        </p:spPr>
        <p:txBody>
          <a:bodyPr lIns="0" tIns="0" rIns="0" bIns="0"/>
          <a:lstStyle>
            <a:lvl1pPr marL="0" indent="0" algn="l">
              <a:buNone/>
              <a:defRPr sz="2400">
                <a:solidFill>
                  <a:srgbClr val="717074"/>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Picture Placeholder 2"/>
          <p:cNvSpPr>
            <a:spLocks noGrp="1"/>
          </p:cNvSpPr>
          <p:nvPr>
            <p:ph type="pic" idx="11"/>
          </p:nvPr>
        </p:nvSpPr>
        <p:spPr>
          <a:xfrm>
            <a:off x="0" y="2380"/>
            <a:ext cx="3276600" cy="5141120"/>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5" name="Content Placeholder 4"/>
          <p:cNvSpPr>
            <a:spLocks noGrp="1"/>
          </p:cNvSpPr>
          <p:nvPr>
            <p:ph sz="quarter" idx="10"/>
          </p:nvPr>
        </p:nvSpPr>
        <p:spPr>
          <a:xfrm>
            <a:off x="3663996" y="3332938"/>
            <a:ext cx="5175204" cy="357957"/>
          </a:xfrm>
          <a:prstGeom prst="rect">
            <a:avLst/>
          </a:prstGeom>
        </p:spPr>
        <p:txBody>
          <a:bodyPr vert="horz" lIns="0" tIns="0" rIns="0" bIns="0"/>
          <a:lstStyle>
            <a:lvl1pPr marL="0" indent="0">
              <a:spcBef>
                <a:spcPts val="1200"/>
              </a:spcBef>
              <a:buClr>
                <a:schemeClr val="tx2"/>
              </a:buClr>
              <a:buNone/>
              <a:defRPr sz="18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p:txBody>
      </p:sp>
      <p:grpSp>
        <p:nvGrpSpPr>
          <p:cNvPr id="6" name="Group 5"/>
          <p:cNvGrpSpPr/>
          <p:nvPr userDrawn="1"/>
        </p:nvGrpSpPr>
        <p:grpSpPr>
          <a:xfrm>
            <a:off x="7505596" y="4095749"/>
            <a:ext cx="951017" cy="1047751"/>
            <a:chOff x="7618413" y="4303992"/>
            <a:chExt cx="762000" cy="839508"/>
          </a:xfrm>
        </p:grpSpPr>
        <p:sp>
          <p:nvSpPr>
            <p:cNvPr id="7" name="Rectangle 6"/>
            <p:cNvSpPr/>
            <p:nvPr userDrawn="1"/>
          </p:nvSpPr>
          <p:spPr>
            <a:xfrm>
              <a:off x="7618413" y="4303992"/>
              <a:ext cx="762000" cy="83950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Tree>
    <p:extLst>
      <p:ext uri="{BB962C8B-B14F-4D97-AF65-F5344CB8AC3E}">
        <p14:creationId xmlns:p14="http://schemas.microsoft.com/office/powerpoint/2010/main" val="3749698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Divider with text">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919861"/>
            <a:ext cx="6096000" cy="1194689"/>
          </a:xfrm>
          <a:prstGeom prst="rect">
            <a:avLst/>
          </a:prstGeom>
        </p:spPr>
        <p:txBody>
          <a:bodyPr lIns="0" tIns="0" rIns="0" bIns="0" anchor="b" anchorCtr="0"/>
          <a:lstStyle>
            <a:lvl1pPr algn="l">
              <a:lnSpc>
                <a:spcPct val="90000"/>
              </a:lnSpc>
              <a:defRPr>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2419350"/>
            <a:ext cx="6096000" cy="1905000"/>
          </a:xfrm>
          <a:prstGeom prst="rect">
            <a:avLst/>
          </a:prstGeom>
        </p:spPr>
        <p:txBody>
          <a:bodyPr vert="horz" lIns="0" tIns="0" rIns="0" bIns="0"/>
          <a:lstStyle>
            <a:lvl1pPr marL="228600" indent="-228600">
              <a:spcBef>
                <a:spcPts val="1200"/>
              </a:spcBef>
              <a:buClr>
                <a:schemeClr val="tx2"/>
              </a:buClr>
              <a:defRPr sz="24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745804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Footer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8066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8458200" cy="3429000"/>
          </a:xfrm>
          <a:prstGeom prst="rect">
            <a:avLst/>
          </a:prstGeom>
        </p:spPr>
        <p:txBody>
          <a:bodyPr vert="horz" lIns="0" tIns="0" rIns="0" bIns="0"/>
          <a:lstStyle>
            <a:lvl1pPr marL="228600" indent="-228600">
              <a:spcBef>
                <a:spcPts val="1200"/>
              </a:spcBef>
              <a:buClr>
                <a:schemeClr val="tx2"/>
              </a:buClr>
              <a:defRPr sz="2400">
                <a:solidFill>
                  <a:schemeClr val="bg1"/>
                </a:solidFill>
              </a:defRPr>
            </a:lvl1pPr>
            <a:lvl2pPr>
              <a:spcBef>
                <a:spcPts val="300"/>
              </a:spcBef>
              <a:buClr>
                <a:schemeClr val="tx2"/>
              </a:buClr>
              <a:defRPr sz="2000">
                <a:solidFill>
                  <a:schemeClr val="bg1"/>
                </a:solidFill>
              </a:defRPr>
            </a:lvl2pPr>
            <a:lvl3pPr marL="1084263" indent="-169863">
              <a:spcBef>
                <a:spcPts val="300"/>
              </a:spcBef>
              <a:buClr>
                <a:schemeClr val="tx2"/>
              </a:buClr>
              <a:defRPr sz="1600">
                <a:solidFill>
                  <a:schemeClr val="bg1"/>
                </a:solidFill>
              </a:defRPr>
            </a:lvl3pPr>
            <a:lvl4pPr marL="1430338" indent="-168275">
              <a:spcBef>
                <a:spcPts val="300"/>
              </a:spcBef>
              <a:buClr>
                <a:schemeClr val="tx2"/>
              </a:buClr>
              <a:defRPr sz="1200">
                <a:solidFill>
                  <a:schemeClr val="bg1"/>
                </a:solidFill>
              </a:defRPr>
            </a:lvl4pPr>
            <a:lvl5pPr marL="1770063" indent="-169863">
              <a:spcBef>
                <a:spcPts val="300"/>
              </a:spcBef>
              <a:buClr>
                <a:schemeClr val="tx2"/>
              </a:buClr>
              <a:buFont typeface="Arial"/>
              <a:buChar char="•"/>
              <a:defRPr sz="11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89932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506117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and subtitle only">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453756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1295400"/>
            <a:ext cx="8458200" cy="3124200"/>
          </a:xfrm>
          <a:prstGeom prst="rect">
            <a:avLst/>
          </a:prstGeom>
        </p:spPr>
        <p:txBody>
          <a:bodyPr vert="horz" lIns="0" tIns="0" rIns="0" bIns="0"/>
          <a:lstStyle>
            <a:lvl1pPr marL="228600" indent="-228600">
              <a:spcBef>
                <a:spcPts val="1200"/>
              </a:spcBef>
              <a:buClr>
                <a:schemeClr val="tx2"/>
              </a:buClr>
              <a:defRPr sz="2400">
                <a:solidFill>
                  <a:schemeClr val="bg1"/>
                </a:solidFill>
              </a:defRPr>
            </a:lvl1pPr>
            <a:lvl2pPr>
              <a:spcBef>
                <a:spcPts val="300"/>
              </a:spcBef>
              <a:buClr>
                <a:schemeClr val="tx2"/>
              </a:buClr>
              <a:defRPr sz="2000">
                <a:solidFill>
                  <a:schemeClr val="bg1"/>
                </a:solidFill>
              </a:defRPr>
            </a:lvl2pPr>
            <a:lvl3pPr marL="1084263" indent="-169863">
              <a:spcBef>
                <a:spcPts val="300"/>
              </a:spcBef>
              <a:buClr>
                <a:schemeClr val="tx2"/>
              </a:buClr>
              <a:defRPr sz="1600">
                <a:solidFill>
                  <a:schemeClr val="bg1"/>
                </a:solidFill>
              </a:defRPr>
            </a:lvl3pPr>
            <a:lvl4pPr marL="1430338" indent="-168275">
              <a:spcBef>
                <a:spcPts val="300"/>
              </a:spcBef>
              <a:buClr>
                <a:schemeClr val="tx2"/>
              </a:buClr>
              <a:defRPr sz="1200">
                <a:solidFill>
                  <a:schemeClr val="bg1"/>
                </a:solidFill>
              </a:defRPr>
            </a:lvl4pPr>
            <a:lvl5pPr marL="1770063" indent="-169863">
              <a:spcBef>
                <a:spcPts val="300"/>
              </a:spcBef>
              <a:buClr>
                <a:schemeClr val="tx2"/>
              </a:buClr>
              <a:buFont typeface="Arial"/>
              <a:buChar char="•"/>
              <a:defRPr sz="11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930867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Content, graphic area on left">
    <p:spTree>
      <p:nvGrpSpPr>
        <p:cNvPr id="1" name=""/>
        <p:cNvGrpSpPr/>
        <p:nvPr/>
      </p:nvGrpSpPr>
      <p:grpSpPr>
        <a:xfrm>
          <a:off x="0" y="0"/>
          <a:ext cx="0" cy="0"/>
          <a:chOff x="0" y="0"/>
          <a:chExt cx="0" cy="0"/>
        </a:xfrm>
      </p:grpSpPr>
      <p:sp>
        <p:nvSpPr>
          <p:cNvPr id="2" name="Title 1"/>
          <p:cNvSpPr>
            <a:spLocks noGrp="1"/>
          </p:cNvSpPr>
          <p:nvPr>
            <p:ph type="ctrTitle"/>
          </p:nvPr>
        </p:nvSpPr>
        <p:spPr>
          <a:xfrm>
            <a:off x="391794"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990599"/>
            <a:ext cx="6096000" cy="3429000"/>
          </a:xfrm>
          <a:prstGeom prst="rect">
            <a:avLst/>
          </a:prstGeom>
        </p:spPr>
        <p:txBody>
          <a:bodyPr vert="horz" lIns="0" tIns="0" rIns="0" bIns="0"/>
          <a:lstStyle>
            <a:lvl1pPr marL="228600" indent="-228600">
              <a:spcBef>
                <a:spcPts val="1200"/>
              </a:spcBef>
              <a:buClr>
                <a:schemeClr val="tx2"/>
              </a:buClr>
              <a:defRPr sz="2400">
                <a:solidFill>
                  <a:srgbClr val="FFFFFF"/>
                </a:solidFill>
                <a:latin typeface="+mn-lt"/>
              </a:defRPr>
            </a:lvl1pPr>
            <a:lvl2pPr>
              <a:spcBef>
                <a:spcPts val="300"/>
              </a:spcBef>
              <a:buClr>
                <a:schemeClr val="tx2"/>
              </a:buClr>
              <a:defRPr sz="2000">
                <a:solidFill>
                  <a:srgbClr val="FFFFFF"/>
                </a:solidFill>
                <a:latin typeface="+mn-lt"/>
              </a:defRPr>
            </a:lvl2pPr>
            <a:lvl3pPr marL="1084263" indent="-169863">
              <a:spcBef>
                <a:spcPts val="300"/>
              </a:spcBef>
              <a:buClr>
                <a:schemeClr val="tx2"/>
              </a:buClr>
              <a:defRPr sz="1600">
                <a:solidFill>
                  <a:srgbClr val="FFFFFF"/>
                </a:solidFill>
                <a:latin typeface="+mn-lt"/>
              </a:defRPr>
            </a:lvl3pPr>
            <a:lvl4pPr marL="1430338" indent="-168275">
              <a:spcBef>
                <a:spcPts val="300"/>
              </a:spcBef>
              <a:buClr>
                <a:schemeClr val="tx2"/>
              </a:buClr>
              <a:defRPr sz="1200">
                <a:solidFill>
                  <a:srgbClr val="FFFFFF"/>
                </a:solidFill>
                <a:latin typeface="+mn-lt"/>
              </a:defRPr>
            </a:lvl4pPr>
            <a:lvl5pPr marL="1770063" indent="-169863">
              <a:spcBef>
                <a:spcPts val="300"/>
              </a:spcBef>
              <a:buClr>
                <a:schemeClr val="tx2"/>
              </a:buClr>
              <a:buFont typeface="Arial"/>
              <a:buChar char="•"/>
              <a:defRPr sz="1100">
                <a:solidFill>
                  <a:srgbClr val="FFFFFF"/>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2"/>
          <p:cNvSpPr>
            <a:spLocks noGrp="1"/>
          </p:cNvSpPr>
          <p:nvPr>
            <p:ph type="pic" idx="11"/>
          </p:nvPr>
        </p:nvSpPr>
        <p:spPr>
          <a:xfrm>
            <a:off x="381000" y="990600"/>
            <a:ext cx="2133600" cy="3429000"/>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Tree>
    <p:extLst>
      <p:ext uri="{BB962C8B-B14F-4D97-AF65-F5344CB8AC3E}">
        <p14:creationId xmlns:p14="http://schemas.microsoft.com/office/powerpoint/2010/main" val="4063050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Subtitle, and Content with graphic area at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1295399"/>
            <a:ext cx="6096000" cy="3124200"/>
          </a:xfrm>
          <a:prstGeom prst="rect">
            <a:avLst/>
          </a:prstGeom>
        </p:spPr>
        <p:txBody>
          <a:bodyPr vert="horz" lIns="0" tIns="0" rIns="0" bIns="0"/>
          <a:lstStyle>
            <a:lvl1pPr marL="228600" indent="-228600">
              <a:spcBef>
                <a:spcPts val="1200"/>
              </a:spcBef>
              <a:buClr>
                <a:schemeClr val="tx2"/>
              </a:buClr>
              <a:defRPr sz="2400">
                <a:solidFill>
                  <a:srgbClr val="FFFFFF"/>
                </a:solidFill>
              </a:defRPr>
            </a:lvl1pPr>
            <a:lvl2pPr>
              <a:spcBef>
                <a:spcPts val="300"/>
              </a:spcBef>
              <a:buClr>
                <a:schemeClr val="tx2"/>
              </a:buClr>
              <a:defRPr sz="2000">
                <a:solidFill>
                  <a:srgbClr val="FFFFFF"/>
                </a:solidFill>
              </a:defRPr>
            </a:lvl2pPr>
            <a:lvl3pPr marL="1084263" indent="-169863">
              <a:spcBef>
                <a:spcPts val="300"/>
              </a:spcBef>
              <a:buClr>
                <a:schemeClr val="tx2"/>
              </a:buClr>
              <a:defRPr sz="1600">
                <a:solidFill>
                  <a:srgbClr val="FFFFFF"/>
                </a:solidFill>
              </a:defRPr>
            </a:lvl3pPr>
            <a:lvl4pPr marL="1430338" indent="-168275">
              <a:spcBef>
                <a:spcPts val="300"/>
              </a:spcBef>
              <a:buClr>
                <a:schemeClr val="tx2"/>
              </a:buClr>
              <a:defRPr sz="1200">
                <a:solidFill>
                  <a:srgbClr val="FFFFFF"/>
                </a:solidFill>
              </a:defRPr>
            </a:lvl4pPr>
            <a:lvl5pPr marL="1770063" indent="-169863">
              <a:spcBef>
                <a:spcPts val="300"/>
              </a:spcBef>
              <a:buClr>
                <a:schemeClr val="tx2"/>
              </a:buClr>
              <a:buFont typeface="Arial"/>
              <a:buChar char="•"/>
              <a:defRPr sz="1100">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2"/>
          <p:cNvSpPr>
            <a:spLocks noGrp="1"/>
          </p:cNvSpPr>
          <p:nvPr>
            <p:ph type="pic" idx="11"/>
          </p:nvPr>
        </p:nvSpPr>
        <p:spPr>
          <a:xfrm>
            <a:off x="381000" y="1295400"/>
            <a:ext cx="2133600" cy="3124200"/>
          </a:xfrm>
          <a:prstGeom prst="rect">
            <a:avLst/>
          </a:prstGeom>
        </p:spPr>
        <p:txBody>
          <a:bodyPr/>
          <a:lstStyle>
            <a:lvl1pPr marL="0" indent="0">
              <a:buNone/>
              <a:defRPr sz="18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7"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84214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wo columns">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4038600" cy="3429000"/>
          </a:xfrm>
          <a:prstGeom prst="rect">
            <a:avLst/>
          </a:prstGeom>
        </p:spPr>
        <p:txBody>
          <a:bodyPr vert="horz" lIns="0" tIns="0" rIns="0" bIns="0"/>
          <a:lstStyle>
            <a:lvl1pPr marL="228600" indent="-228600">
              <a:spcBef>
                <a:spcPts val="1200"/>
              </a:spcBef>
              <a:buClr>
                <a:schemeClr val="tx2"/>
              </a:buClr>
              <a:defRPr sz="2400">
                <a:solidFill>
                  <a:schemeClr val="bg1"/>
                </a:solidFill>
              </a:defRPr>
            </a:lvl1pPr>
            <a:lvl2pPr>
              <a:spcBef>
                <a:spcPts val="300"/>
              </a:spcBef>
              <a:buClr>
                <a:schemeClr val="tx2"/>
              </a:buClr>
              <a:defRPr sz="2000">
                <a:solidFill>
                  <a:schemeClr val="bg1"/>
                </a:solidFill>
              </a:defRPr>
            </a:lvl2pPr>
            <a:lvl3pPr marL="1084263" indent="-169863">
              <a:spcBef>
                <a:spcPts val="300"/>
              </a:spcBef>
              <a:buClr>
                <a:schemeClr val="tx2"/>
              </a:buClr>
              <a:defRPr sz="1600">
                <a:solidFill>
                  <a:schemeClr val="bg1"/>
                </a:solidFill>
              </a:defRPr>
            </a:lvl3pPr>
            <a:lvl4pPr marL="1430338" indent="-168275">
              <a:spcBef>
                <a:spcPts val="300"/>
              </a:spcBef>
              <a:buClr>
                <a:schemeClr val="tx2"/>
              </a:buClr>
              <a:defRPr sz="1200">
                <a:solidFill>
                  <a:schemeClr val="bg1"/>
                </a:solidFill>
              </a:defRPr>
            </a:lvl4pPr>
            <a:lvl5pPr marL="1770063" indent="-169863">
              <a:spcBef>
                <a:spcPts val="300"/>
              </a:spcBef>
              <a:buClr>
                <a:schemeClr val="tx2"/>
              </a:buClr>
              <a:buFont typeface="Arial"/>
              <a:buChar char="•"/>
              <a:defRPr sz="11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4"/>
          <p:cNvSpPr>
            <a:spLocks noGrp="1"/>
          </p:cNvSpPr>
          <p:nvPr>
            <p:ph sz="quarter" idx="11"/>
          </p:nvPr>
        </p:nvSpPr>
        <p:spPr>
          <a:xfrm>
            <a:off x="4800600" y="990600"/>
            <a:ext cx="4038600" cy="3429000"/>
          </a:xfrm>
          <a:prstGeom prst="rect">
            <a:avLst/>
          </a:prstGeom>
        </p:spPr>
        <p:txBody>
          <a:bodyPr vert="horz" lIns="0" tIns="0" rIns="0" bIns="0"/>
          <a:lstStyle>
            <a:lvl1pPr marL="228600" indent="-228600">
              <a:spcBef>
                <a:spcPts val="1200"/>
              </a:spcBef>
              <a:buClr>
                <a:schemeClr val="tx2"/>
              </a:buClr>
              <a:defRPr sz="2400">
                <a:solidFill>
                  <a:schemeClr val="bg1"/>
                </a:solidFill>
              </a:defRPr>
            </a:lvl1pPr>
            <a:lvl2pPr>
              <a:spcBef>
                <a:spcPts val="300"/>
              </a:spcBef>
              <a:buClr>
                <a:schemeClr val="tx2"/>
              </a:buClr>
              <a:defRPr sz="2000">
                <a:solidFill>
                  <a:schemeClr val="bg1"/>
                </a:solidFill>
              </a:defRPr>
            </a:lvl2pPr>
            <a:lvl3pPr marL="1084263" indent="-169863">
              <a:spcBef>
                <a:spcPts val="300"/>
              </a:spcBef>
              <a:buClr>
                <a:schemeClr val="tx2"/>
              </a:buClr>
              <a:defRPr sz="1600">
                <a:solidFill>
                  <a:schemeClr val="bg1"/>
                </a:solidFill>
              </a:defRPr>
            </a:lvl3pPr>
            <a:lvl4pPr marL="1430338" indent="-168275">
              <a:spcBef>
                <a:spcPts val="300"/>
              </a:spcBef>
              <a:buClr>
                <a:schemeClr val="tx2"/>
              </a:buClr>
              <a:defRPr sz="1200">
                <a:solidFill>
                  <a:schemeClr val="bg1"/>
                </a:solidFill>
              </a:defRPr>
            </a:lvl4pPr>
            <a:lvl5pPr marL="1770063" indent="-169863">
              <a:spcBef>
                <a:spcPts val="300"/>
              </a:spcBef>
              <a:buClr>
                <a:schemeClr val="tx2"/>
              </a:buClr>
              <a:buFont typeface="Arial"/>
              <a:buChar char="•"/>
              <a:defRPr sz="11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93255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1 column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4038600" cy="3429000"/>
          </a:xfrm>
          <a:prstGeom prst="rect">
            <a:avLst/>
          </a:prstGeom>
        </p:spPr>
        <p:txBody>
          <a:bodyPr vert="horz" lIns="0" tIns="0" rIns="0" bIns="0"/>
          <a:lstStyle>
            <a:lvl1pPr marL="228600" indent="-228600">
              <a:spcBef>
                <a:spcPts val="1200"/>
              </a:spcBef>
              <a:buClr>
                <a:schemeClr val="tx2"/>
              </a:buClr>
              <a:defRPr sz="2400">
                <a:solidFill>
                  <a:srgbClr val="FFFFFF"/>
                </a:solidFill>
              </a:defRPr>
            </a:lvl1pPr>
            <a:lvl2pPr>
              <a:spcBef>
                <a:spcPts val="300"/>
              </a:spcBef>
              <a:buClr>
                <a:schemeClr val="tx2"/>
              </a:buClr>
              <a:defRPr sz="2000">
                <a:solidFill>
                  <a:srgbClr val="FFFFFF"/>
                </a:solidFill>
              </a:defRPr>
            </a:lvl2pPr>
            <a:lvl3pPr marL="1084263" indent="-169863">
              <a:spcBef>
                <a:spcPts val="300"/>
              </a:spcBef>
              <a:buClr>
                <a:schemeClr val="tx2"/>
              </a:buClr>
              <a:defRPr sz="1600">
                <a:solidFill>
                  <a:srgbClr val="FFFFFF"/>
                </a:solidFill>
              </a:defRPr>
            </a:lvl3pPr>
            <a:lvl4pPr marL="1430338" indent="-168275">
              <a:spcBef>
                <a:spcPts val="300"/>
              </a:spcBef>
              <a:buClr>
                <a:schemeClr val="tx2"/>
              </a:buClr>
              <a:defRPr sz="1200">
                <a:solidFill>
                  <a:srgbClr val="FFFFFF"/>
                </a:solidFill>
              </a:defRPr>
            </a:lvl4pPr>
            <a:lvl5pPr marL="1770063" indent="-169863">
              <a:spcBef>
                <a:spcPts val="300"/>
              </a:spcBef>
              <a:buClr>
                <a:schemeClr val="tx2"/>
              </a:buClr>
              <a:buFont typeface="Arial"/>
              <a:buChar char="•"/>
              <a:defRPr sz="1100">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28696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 column righ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4" name="Content Placeholder 4"/>
          <p:cNvSpPr>
            <a:spLocks noGrp="1"/>
          </p:cNvSpPr>
          <p:nvPr>
            <p:ph sz="quarter" idx="11"/>
          </p:nvPr>
        </p:nvSpPr>
        <p:spPr>
          <a:xfrm>
            <a:off x="4800600" y="990600"/>
            <a:ext cx="4038600" cy="3429000"/>
          </a:xfrm>
          <a:prstGeom prst="rect">
            <a:avLst/>
          </a:prstGeom>
        </p:spPr>
        <p:txBody>
          <a:bodyPr vert="horz" lIns="0" tIns="0" rIns="0" bIns="0"/>
          <a:lstStyle>
            <a:lvl1pPr marL="228600" indent="-228600">
              <a:spcBef>
                <a:spcPts val="1200"/>
              </a:spcBef>
              <a:buClr>
                <a:schemeClr val="tx2"/>
              </a:buClr>
              <a:defRPr sz="2400">
                <a:solidFill>
                  <a:srgbClr val="FFFFFF"/>
                </a:solidFill>
                <a:latin typeface="+mn-lt"/>
              </a:defRPr>
            </a:lvl1pPr>
            <a:lvl2pPr>
              <a:spcBef>
                <a:spcPts val="300"/>
              </a:spcBef>
              <a:buClr>
                <a:schemeClr val="tx2"/>
              </a:buClr>
              <a:defRPr sz="2000">
                <a:solidFill>
                  <a:srgbClr val="FFFFFF"/>
                </a:solidFill>
                <a:latin typeface="+mn-lt"/>
              </a:defRPr>
            </a:lvl2pPr>
            <a:lvl3pPr marL="1084263" indent="-169863">
              <a:spcBef>
                <a:spcPts val="300"/>
              </a:spcBef>
              <a:buClr>
                <a:schemeClr val="tx2"/>
              </a:buClr>
              <a:defRPr sz="1600">
                <a:solidFill>
                  <a:srgbClr val="FFFFFF"/>
                </a:solidFill>
                <a:latin typeface="+mn-lt"/>
              </a:defRPr>
            </a:lvl3pPr>
            <a:lvl4pPr marL="1430338" indent="-168275">
              <a:spcBef>
                <a:spcPts val="300"/>
              </a:spcBef>
              <a:buClr>
                <a:schemeClr val="tx2"/>
              </a:buClr>
              <a:defRPr sz="1200">
                <a:solidFill>
                  <a:srgbClr val="FFFFFF"/>
                </a:solidFill>
                <a:latin typeface="+mn-lt"/>
              </a:defRPr>
            </a:lvl4pPr>
            <a:lvl5pPr marL="1770063" indent="-169863">
              <a:spcBef>
                <a:spcPts val="300"/>
              </a:spcBef>
              <a:buClr>
                <a:schemeClr val="tx2"/>
              </a:buClr>
              <a:buFont typeface="Arial"/>
              <a:buChar char="•"/>
              <a:defRPr sz="1100">
                <a:solidFill>
                  <a:srgbClr val="FFFFFF"/>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28696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wo columns with subtitles">
    <p:spTree>
      <p:nvGrpSpPr>
        <p:cNvPr id="1" name=""/>
        <p:cNvGrpSpPr/>
        <p:nvPr/>
      </p:nvGrpSpPr>
      <p:grpSpPr>
        <a:xfrm>
          <a:off x="0" y="0"/>
          <a:ext cx="0" cy="0"/>
          <a:chOff x="0" y="0"/>
          <a:chExt cx="0" cy="0"/>
        </a:xfrm>
      </p:grpSpPr>
      <p:sp>
        <p:nvSpPr>
          <p:cNvPr id="2" name="Title 1"/>
          <p:cNvSpPr>
            <a:spLocks noGrp="1"/>
          </p:cNvSpPr>
          <p:nvPr>
            <p:ph type="ctrTitle"/>
          </p:nvPr>
        </p:nvSpPr>
        <p:spPr>
          <a:xfrm>
            <a:off x="374338"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hasCustomPrompt="1"/>
          </p:nvPr>
        </p:nvSpPr>
        <p:spPr>
          <a:xfrm>
            <a:off x="374338" y="1011766"/>
            <a:ext cx="4038600" cy="3407833"/>
          </a:xfrm>
          <a:prstGeom prst="rect">
            <a:avLst/>
          </a:prstGeom>
        </p:spPr>
        <p:txBody>
          <a:bodyPr vert="horz" lIns="0" tIns="0" rIns="0" bIns="0"/>
          <a:lstStyle>
            <a:lvl1pPr marL="0" indent="0">
              <a:spcBef>
                <a:spcPts val="1200"/>
              </a:spcBef>
              <a:buClr>
                <a:schemeClr val="tx2"/>
              </a:buClr>
              <a:buNone/>
              <a:defRPr sz="2000">
                <a:solidFill>
                  <a:schemeClr val="tx2"/>
                </a:solidFill>
              </a:defRPr>
            </a:lvl1pPr>
            <a:lvl2pPr marL="169863" indent="-169863">
              <a:spcBef>
                <a:spcPts val="1200"/>
              </a:spcBef>
              <a:buClr>
                <a:schemeClr val="tx2"/>
              </a:buClr>
              <a:buFont typeface="Arial"/>
              <a:buChar char="•"/>
              <a:defRPr sz="1800">
                <a:solidFill>
                  <a:srgbClr val="FFFFFF"/>
                </a:solidFill>
              </a:defRPr>
            </a:lvl2pPr>
            <a:lvl3pPr marL="515938" indent="-168275">
              <a:spcBef>
                <a:spcPts val="300"/>
              </a:spcBef>
              <a:buClr>
                <a:schemeClr val="tx2"/>
              </a:buClr>
              <a:buFont typeface="Lucida Grande"/>
              <a:buChar char="­"/>
              <a:defRPr sz="1400">
                <a:solidFill>
                  <a:srgbClr val="FFFFFF"/>
                </a:solidFill>
              </a:defRPr>
            </a:lvl3pPr>
            <a:lvl4pPr marL="855663" indent="-169863">
              <a:spcBef>
                <a:spcPts val="300"/>
              </a:spcBef>
              <a:buClr>
                <a:schemeClr val="tx2"/>
              </a:buClr>
              <a:buFont typeface="Arial"/>
              <a:buChar char="•"/>
              <a:defRPr sz="1100">
                <a:solidFill>
                  <a:srgbClr val="FFFFFF"/>
                </a:solidFill>
              </a:defRPr>
            </a:lvl4pPr>
            <a:lvl5pPr marL="1201738" indent="-168275">
              <a:spcBef>
                <a:spcPts val="300"/>
              </a:spcBef>
              <a:buClr>
                <a:schemeClr val="tx2"/>
              </a:buClr>
              <a:buFont typeface="Arial"/>
              <a:buChar char="–"/>
              <a:defRPr sz="1050">
                <a:solidFill>
                  <a:srgbClr val="FFFFFF"/>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4"/>
          <p:cNvSpPr>
            <a:spLocks noGrp="1"/>
          </p:cNvSpPr>
          <p:nvPr>
            <p:ph sz="quarter" idx="11" hasCustomPrompt="1"/>
          </p:nvPr>
        </p:nvSpPr>
        <p:spPr>
          <a:xfrm>
            <a:off x="4809067" y="1011766"/>
            <a:ext cx="4038600" cy="3407833"/>
          </a:xfrm>
          <a:prstGeom prst="rect">
            <a:avLst/>
          </a:prstGeom>
        </p:spPr>
        <p:txBody>
          <a:bodyPr vert="horz" lIns="0" tIns="0" rIns="0" bIns="0"/>
          <a:lstStyle>
            <a:lvl1pPr marL="0" indent="0">
              <a:spcBef>
                <a:spcPts val="1200"/>
              </a:spcBef>
              <a:buClr>
                <a:schemeClr val="tx2"/>
              </a:buClr>
              <a:buNone/>
              <a:defRPr sz="2000">
                <a:solidFill>
                  <a:schemeClr val="tx2"/>
                </a:solidFill>
              </a:defRPr>
            </a:lvl1pPr>
            <a:lvl2pPr marL="169863" indent="-169863">
              <a:spcBef>
                <a:spcPts val="1200"/>
              </a:spcBef>
              <a:buClr>
                <a:schemeClr val="tx2"/>
              </a:buClr>
              <a:buFont typeface="Arial"/>
              <a:buChar char="•"/>
              <a:defRPr sz="1800">
                <a:solidFill>
                  <a:srgbClr val="FFFFFF"/>
                </a:solidFill>
              </a:defRPr>
            </a:lvl2pPr>
            <a:lvl3pPr marL="515938" indent="-168275">
              <a:spcBef>
                <a:spcPts val="300"/>
              </a:spcBef>
              <a:buClr>
                <a:schemeClr val="tx2"/>
              </a:buClr>
              <a:buFont typeface="Lucida Grande"/>
              <a:buChar char="­"/>
              <a:defRPr sz="1400">
                <a:solidFill>
                  <a:srgbClr val="FFFFFF"/>
                </a:solidFill>
              </a:defRPr>
            </a:lvl3pPr>
            <a:lvl4pPr marL="855663" indent="-169863">
              <a:spcBef>
                <a:spcPts val="300"/>
              </a:spcBef>
              <a:buClr>
                <a:schemeClr val="tx2"/>
              </a:buClr>
              <a:buFont typeface="Arial"/>
              <a:buChar char="•"/>
              <a:defRPr sz="1100">
                <a:solidFill>
                  <a:srgbClr val="FFFFFF"/>
                </a:solidFill>
              </a:defRPr>
            </a:lvl4pPr>
            <a:lvl5pPr marL="1201738" indent="-168275">
              <a:spcBef>
                <a:spcPts val="300"/>
              </a:spcBef>
              <a:buClr>
                <a:schemeClr val="tx2"/>
              </a:buClr>
              <a:buFont typeface="Arial"/>
              <a:buChar char="–"/>
              <a:defRPr sz="1050">
                <a:solidFill>
                  <a:srgbClr val="FFFFFF"/>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28696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RSA footer only">
    <p:spTree>
      <p:nvGrpSpPr>
        <p:cNvPr id="1" name=""/>
        <p:cNvGrpSpPr/>
        <p:nvPr/>
      </p:nvGrpSpPr>
      <p:grpSpPr>
        <a:xfrm>
          <a:off x="0" y="0"/>
          <a:ext cx="0" cy="0"/>
          <a:chOff x="0" y="0"/>
          <a:chExt cx="0" cy="0"/>
        </a:xfrm>
      </p:grpSpPr>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42881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RSA Title">
    <p:spTree>
      <p:nvGrpSpPr>
        <p:cNvPr id="1" name=""/>
        <p:cNvGrpSpPr/>
        <p:nvPr/>
      </p:nvGrpSpPr>
      <p:grpSpPr>
        <a:xfrm>
          <a:off x="0" y="0"/>
          <a:ext cx="0" cy="0"/>
          <a:chOff x="0" y="0"/>
          <a:chExt cx="0" cy="0"/>
        </a:xfrm>
      </p:grpSpPr>
      <p:sp>
        <p:nvSpPr>
          <p:cNvPr id="2" name="Title 1"/>
          <p:cNvSpPr>
            <a:spLocks noGrp="1"/>
          </p:cNvSpPr>
          <p:nvPr>
            <p:ph type="ctrTitle"/>
          </p:nvPr>
        </p:nvSpPr>
        <p:spPr>
          <a:xfrm>
            <a:off x="375918"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grpSp>
        <p:nvGrpSpPr>
          <p:cNvPr id="9" name="Group 8"/>
          <p:cNvGrpSpPr/>
          <p:nvPr userDrawn="1"/>
        </p:nvGrpSpPr>
        <p:grpSpPr>
          <a:xfrm>
            <a:off x="7859395" y="4629151"/>
            <a:ext cx="593222" cy="514350"/>
            <a:chOff x="7859395" y="4489938"/>
            <a:chExt cx="593222" cy="514350"/>
          </a:xfrm>
        </p:grpSpPr>
        <p:sp>
          <p:nvSpPr>
            <p:cNvPr id="10" name="Rectangle 9"/>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281501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RSA Title and Subtitle">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10" name="Group 9"/>
          <p:cNvGrpSpPr/>
          <p:nvPr userDrawn="1"/>
        </p:nvGrpSpPr>
        <p:grpSpPr>
          <a:xfrm>
            <a:off x="7859395" y="4629151"/>
            <a:ext cx="593222" cy="514350"/>
            <a:chOff x="7859395" y="4489938"/>
            <a:chExt cx="593222" cy="514350"/>
          </a:xfrm>
        </p:grpSpPr>
        <p:sp>
          <p:nvSpPr>
            <p:cNvPr id="11" name="Rectangle 10"/>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281501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RSA 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sp>
        <p:nvSpPr>
          <p:cNvPr id="7" name="Content Placeholder 3"/>
          <p:cNvSpPr>
            <a:spLocks noGrp="1"/>
          </p:cNvSpPr>
          <p:nvPr>
            <p:ph sz="quarter" idx="10"/>
          </p:nvPr>
        </p:nvSpPr>
        <p:spPr bwMode="gray">
          <a:xfrm>
            <a:off x="379413" y="990600"/>
            <a:ext cx="8410575" cy="3467100"/>
          </a:xfrm>
          <a:prstGeom prst="rect">
            <a:avLst/>
          </a:prstGeom>
          <a:noFill/>
        </p:spPr>
        <p:txBody>
          <a:bodyPr lIns="0" tIns="0" rIns="0" bIns="0">
            <a:noAutofit/>
          </a:bodyPr>
          <a:lstStyle>
            <a:lvl1pPr marL="228600" indent="-228600">
              <a:spcBef>
                <a:spcPts val="1200"/>
              </a:spcBef>
              <a:buClr>
                <a:schemeClr val="accent6"/>
              </a:buClr>
              <a:buFont typeface="Arial"/>
              <a:buChar char="•"/>
              <a:defRPr sz="2400">
                <a:solidFill>
                  <a:schemeClr val="bg1"/>
                </a:solidFill>
                <a:latin typeface="Verdana" pitchFamily="34" charset="0"/>
              </a:defRPr>
            </a:lvl1pPr>
            <a:lvl2pPr>
              <a:spcBef>
                <a:spcPts val="300"/>
              </a:spcBef>
              <a:buClr>
                <a:schemeClr val="accent6"/>
              </a:buClr>
              <a:buFont typeface="Verdana" pitchFamily="34" charset="0"/>
              <a:buChar char="–"/>
              <a:defRPr sz="2000">
                <a:solidFill>
                  <a:schemeClr val="bg1"/>
                </a:solidFill>
                <a:latin typeface="Verdana" pitchFamily="34" charset="0"/>
              </a:defRPr>
            </a:lvl2pPr>
            <a:lvl3pPr>
              <a:spcBef>
                <a:spcPts val="300"/>
              </a:spcBef>
              <a:buClr>
                <a:schemeClr val="accent6"/>
              </a:buClr>
              <a:buFont typeface="Verdana" pitchFamily="34" charset="0"/>
              <a:buChar char="▪"/>
              <a:defRPr sz="1600">
                <a:solidFill>
                  <a:schemeClr val="bg1"/>
                </a:solidFill>
                <a:latin typeface="Verdana" pitchFamily="34" charset="0"/>
              </a:defRPr>
            </a:lvl3pPr>
            <a:lvl4pPr marL="1658938" indent="-287338">
              <a:spcBef>
                <a:spcPts val="300"/>
              </a:spcBef>
              <a:buClr>
                <a:schemeClr val="accent6"/>
              </a:buClr>
              <a:buFont typeface="Verdana" pitchFamily="34" charset="0"/>
              <a:buChar char="—"/>
              <a:defRPr sz="1200">
                <a:solidFill>
                  <a:schemeClr val="bg1"/>
                </a:solidFill>
                <a:latin typeface="Verdana" pitchFamily="34" charset="0"/>
              </a:defRPr>
            </a:lvl4pPr>
            <a:lvl5pPr marL="2000250" indent="-171450">
              <a:spcBef>
                <a:spcPts val="300"/>
              </a:spcBef>
              <a:buClr>
                <a:schemeClr val="accent6"/>
              </a:buClr>
              <a:buFont typeface="Arial"/>
              <a:buChar char="•"/>
              <a:defRPr sz="1100">
                <a:solidFill>
                  <a:schemeClr val="bg1"/>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2388538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RSA 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rgbClr val="CE3131"/>
                </a:solidFill>
              </a:defRPr>
            </a:lvl1pPr>
          </a:lstStyle>
          <a:p>
            <a:r>
              <a:rPr lang="en-US" smtClean="0"/>
              <a:t>Click to edit Master title style</a:t>
            </a:r>
            <a:endParaRPr lang="en-US" dirty="0"/>
          </a:p>
        </p:txBody>
      </p:sp>
      <p:sp>
        <p:nvSpPr>
          <p:cNvPr id="7" name="Content Placeholder 3"/>
          <p:cNvSpPr>
            <a:spLocks noGrp="1"/>
          </p:cNvSpPr>
          <p:nvPr>
            <p:ph sz="quarter" idx="10"/>
          </p:nvPr>
        </p:nvSpPr>
        <p:spPr bwMode="gray">
          <a:xfrm>
            <a:off x="379413" y="1261532"/>
            <a:ext cx="8410575" cy="3196167"/>
          </a:xfrm>
          <a:prstGeom prst="rect">
            <a:avLst/>
          </a:prstGeom>
          <a:noFill/>
        </p:spPr>
        <p:txBody>
          <a:bodyPr lIns="0" tIns="0" rIns="0" bIns="0">
            <a:noAutofit/>
          </a:bodyPr>
          <a:lstStyle>
            <a:lvl1pPr marL="228600" indent="-228600">
              <a:spcBef>
                <a:spcPts val="1200"/>
              </a:spcBef>
              <a:buClr>
                <a:schemeClr val="accent6"/>
              </a:buClr>
              <a:buFont typeface="Arial"/>
              <a:buChar char="•"/>
              <a:defRPr sz="2400">
                <a:solidFill>
                  <a:srgbClr val="FFFFFF"/>
                </a:solidFill>
                <a:latin typeface="Verdana" pitchFamily="34" charset="0"/>
              </a:defRPr>
            </a:lvl1pPr>
            <a:lvl2pPr>
              <a:spcBef>
                <a:spcPts val="300"/>
              </a:spcBef>
              <a:buClr>
                <a:schemeClr val="accent6"/>
              </a:buClr>
              <a:buFont typeface="Verdana" pitchFamily="34" charset="0"/>
              <a:buChar char="–"/>
              <a:defRPr sz="2000">
                <a:solidFill>
                  <a:srgbClr val="FFFFFF"/>
                </a:solidFill>
                <a:latin typeface="Verdana" pitchFamily="34" charset="0"/>
              </a:defRPr>
            </a:lvl2pPr>
            <a:lvl3pPr>
              <a:spcBef>
                <a:spcPts val="300"/>
              </a:spcBef>
              <a:buClr>
                <a:schemeClr val="accent6"/>
              </a:buClr>
              <a:buFont typeface="Verdana" pitchFamily="34" charset="0"/>
              <a:buChar char="▪"/>
              <a:defRPr sz="1600">
                <a:solidFill>
                  <a:srgbClr val="FFFFFF"/>
                </a:solidFill>
                <a:latin typeface="Verdana" pitchFamily="34" charset="0"/>
              </a:defRPr>
            </a:lvl3pPr>
            <a:lvl4pPr marL="1658938" indent="-287338">
              <a:spcBef>
                <a:spcPts val="300"/>
              </a:spcBef>
              <a:buClr>
                <a:schemeClr val="accent6"/>
              </a:buClr>
              <a:buFont typeface="Verdana" pitchFamily="34" charset="0"/>
              <a:buChar char="—"/>
              <a:defRPr sz="1200">
                <a:solidFill>
                  <a:srgbClr val="FFFFFF"/>
                </a:solidFill>
                <a:latin typeface="Verdana" pitchFamily="34" charset="0"/>
              </a:defRPr>
            </a:lvl4pPr>
            <a:lvl5pPr marL="2000250" indent="-171450">
              <a:spcBef>
                <a:spcPts val="300"/>
              </a:spcBef>
              <a:buClr>
                <a:schemeClr val="accent6"/>
              </a:buClr>
              <a:buFont typeface="Arial"/>
              <a:buChar char="•"/>
              <a:defRPr sz="1100">
                <a:solidFill>
                  <a:srgbClr val="FFFFFF"/>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8" name="Group 7"/>
          <p:cNvGrpSpPr/>
          <p:nvPr userDrawn="1"/>
        </p:nvGrpSpPr>
        <p:grpSpPr>
          <a:xfrm>
            <a:off x="7859395" y="4629151"/>
            <a:ext cx="593222" cy="514350"/>
            <a:chOff x="7859395" y="4489938"/>
            <a:chExt cx="593222" cy="514350"/>
          </a:xfrm>
        </p:grpSpPr>
        <p:sp>
          <p:nvSpPr>
            <p:cNvPr id="9" name="Rectangle 8"/>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1282659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Pivotal">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accent5"/>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3" y="990070"/>
            <a:ext cx="8410575" cy="3429529"/>
          </a:xfrm>
          <a:prstGeom prst="rect">
            <a:avLst/>
          </a:prstGeom>
          <a:noFill/>
        </p:spPr>
        <p:txBody>
          <a:bodyPr lIns="0" tIns="0" rIns="0" bIns="0">
            <a:noAutofit/>
          </a:bodyPr>
          <a:lstStyle>
            <a:lvl1pPr marL="228600" indent="-228600">
              <a:spcBef>
                <a:spcPts val="1200"/>
              </a:spcBef>
              <a:buClr>
                <a:schemeClr val="accent5"/>
              </a:buClr>
              <a:buFont typeface="Arial"/>
              <a:buChar char="•"/>
              <a:defRPr sz="2400">
                <a:solidFill>
                  <a:schemeClr val="bg1"/>
                </a:solidFill>
                <a:latin typeface="Verdana" pitchFamily="34" charset="0"/>
              </a:defRPr>
            </a:lvl1pPr>
            <a:lvl2pPr>
              <a:spcBef>
                <a:spcPts val="300"/>
              </a:spcBef>
              <a:buClr>
                <a:schemeClr val="accent5"/>
              </a:buClr>
              <a:buFont typeface="Verdana" pitchFamily="34" charset="0"/>
              <a:buChar char="–"/>
              <a:defRPr sz="2000">
                <a:solidFill>
                  <a:schemeClr val="bg1"/>
                </a:solidFill>
                <a:latin typeface="Verdana" pitchFamily="34" charset="0"/>
              </a:defRPr>
            </a:lvl2pPr>
            <a:lvl3pPr>
              <a:spcBef>
                <a:spcPts val="300"/>
              </a:spcBef>
              <a:buClr>
                <a:schemeClr val="accent5"/>
              </a:buClr>
              <a:buFont typeface="Verdana" pitchFamily="34" charset="0"/>
              <a:buChar char="▪"/>
              <a:defRPr sz="1600">
                <a:solidFill>
                  <a:schemeClr val="bg1"/>
                </a:solidFill>
                <a:latin typeface="Verdana" pitchFamily="34" charset="0"/>
              </a:defRPr>
            </a:lvl3pPr>
            <a:lvl4pPr marL="1658938" indent="-287338">
              <a:spcBef>
                <a:spcPts val="300"/>
              </a:spcBef>
              <a:buClr>
                <a:schemeClr val="accent5"/>
              </a:buClr>
              <a:buFont typeface="Verdana" pitchFamily="34" charset="0"/>
              <a:buChar char="—"/>
              <a:defRPr sz="1200">
                <a:solidFill>
                  <a:schemeClr val="bg1"/>
                </a:solidFill>
                <a:latin typeface="Verdana" pitchFamily="34" charset="0"/>
              </a:defRPr>
            </a:lvl4pPr>
            <a:lvl5pPr marL="2057400" indent="-228600">
              <a:spcBef>
                <a:spcPts val="300"/>
              </a:spcBef>
              <a:buClr>
                <a:schemeClr val="accent5"/>
              </a:buClr>
              <a:buFont typeface="Arial"/>
              <a:buChar char="•"/>
              <a:defRPr sz="1100">
                <a:solidFill>
                  <a:schemeClr val="bg1"/>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Pivotal white.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926313" y="4605679"/>
              <a:ext cx="452587" cy="119715"/>
            </a:xfrm>
            <a:prstGeom prst="rect">
              <a:avLst/>
            </a:prstGeom>
          </p:spPr>
        </p:pic>
      </p:grpSp>
    </p:spTree>
    <p:extLst>
      <p:ext uri="{BB962C8B-B14F-4D97-AF65-F5344CB8AC3E}">
        <p14:creationId xmlns:p14="http://schemas.microsoft.com/office/powerpoint/2010/main" val="3741209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Federation">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66713" y="228600"/>
            <a:ext cx="8410575" cy="460375"/>
          </a:xfrm>
          <a:prstGeom prst="rect">
            <a:avLst/>
          </a:prstGeom>
          <a:noFill/>
        </p:spPr>
        <p:txBody>
          <a:bodyPr lIns="0" tIns="0" rIns="0" bIns="0" anchor="t" anchorCtr="0"/>
          <a:lstStyle>
            <a:lvl1pPr algn="l">
              <a:lnSpc>
                <a:spcPct val="90000"/>
              </a:lnSpc>
              <a:defRPr sz="3200">
                <a:solidFill>
                  <a:schemeClr val="accent4"/>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66714" y="990600"/>
            <a:ext cx="8410575" cy="3429000"/>
          </a:xfrm>
          <a:prstGeom prst="rect">
            <a:avLst/>
          </a:prstGeom>
          <a:noFill/>
        </p:spPr>
        <p:txBody>
          <a:bodyPr lIns="0" tIns="0" rIns="0" bIns="0">
            <a:noAutofit/>
          </a:bodyPr>
          <a:lstStyle>
            <a:lvl1pPr marL="228600" indent="-228600">
              <a:spcBef>
                <a:spcPts val="1200"/>
              </a:spcBef>
              <a:buClr>
                <a:schemeClr val="accent4"/>
              </a:buClr>
              <a:buFont typeface="Wingdings" pitchFamily="2" charset="2"/>
              <a:buChar char=""/>
              <a:defRPr sz="2400">
                <a:solidFill>
                  <a:srgbClr val="FFFFFF"/>
                </a:solidFill>
                <a:latin typeface="Verdana" pitchFamily="34" charset="0"/>
              </a:defRPr>
            </a:lvl1pPr>
            <a:lvl2pPr>
              <a:spcBef>
                <a:spcPts val="300"/>
              </a:spcBef>
              <a:buClr>
                <a:schemeClr val="accent4"/>
              </a:buClr>
              <a:buFont typeface="Verdana" pitchFamily="34" charset="0"/>
              <a:buChar char="–"/>
              <a:defRPr sz="2000">
                <a:solidFill>
                  <a:srgbClr val="FFFFFF"/>
                </a:solidFill>
                <a:latin typeface="Verdana" pitchFamily="34" charset="0"/>
              </a:defRPr>
            </a:lvl2pPr>
            <a:lvl3pPr>
              <a:spcBef>
                <a:spcPts val="300"/>
              </a:spcBef>
              <a:buClr>
                <a:schemeClr val="accent4"/>
              </a:buClr>
              <a:buFont typeface="Verdana" pitchFamily="34" charset="0"/>
              <a:buChar char="▪"/>
              <a:defRPr sz="1600">
                <a:solidFill>
                  <a:srgbClr val="FFFFFF"/>
                </a:solidFill>
                <a:latin typeface="Verdana" pitchFamily="34" charset="0"/>
              </a:defRPr>
            </a:lvl3pPr>
            <a:lvl4pPr marL="1658938" indent="-287338">
              <a:spcBef>
                <a:spcPts val="300"/>
              </a:spcBef>
              <a:buClr>
                <a:schemeClr val="accent4"/>
              </a:buClr>
              <a:buFont typeface="Verdana" pitchFamily="34" charset="0"/>
              <a:buChar char="—"/>
              <a:defRPr sz="1200">
                <a:solidFill>
                  <a:srgbClr val="FFFFFF"/>
                </a:solidFill>
                <a:latin typeface="Verdana" pitchFamily="34" charset="0"/>
              </a:defRPr>
            </a:lvl4pPr>
            <a:lvl5pPr marL="2057400" indent="-228600">
              <a:spcBef>
                <a:spcPts val="300"/>
              </a:spcBef>
              <a:buClr>
                <a:schemeClr val="accent4"/>
              </a:buClr>
              <a:buFont typeface="Arial"/>
              <a:buChar char="•"/>
              <a:defRPr sz="1100">
                <a:solidFill>
                  <a:srgbClr val="FFFFFF"/>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48600" y="4629150"/>
            <a:ext cx="608013" cy="514350"/>
            <a:chOff x="7618413" y="4114800"/>
            <a:chExt cx="762000" cy="644616"/>
          </a:xfrm>
        </p:grpSpPr>
        <p:sp>
          <p:nvSpPr>
            <p:cNvPr id="14" name="Rectangle 13"/>
            <p:cNvSpPr/>
            <p:nvPr/>
          </p:nvSpPr>
          <p:spPr>
            <a:xfrm>
              <a:off x="7618413" y="4114800"/>
              <a:ext cx="762000" cy="644616"/>
            </a:xfrm>
            <a:prstGeom prst="rect">
              <a:avLst/>
            </a:prstGeom>
            <a:solidFill>
              <a:srgbClr val="9D9FA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15" name="Picture 14" descr="Destination Federation Log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815719" y="4199890"/>
              <a:ext cx="367389" cy="367898"/>
            </a:xfrm>
            <a:prstGeom prst="rect">
              <a:avLst/>
            </a:prstGeom>
          </p:spPr>
        </p:pic>
      </p:grpSp>
    </p:spTree>
    <p:extLst>
      <p:ext uri="{BB962C8B-B14F-4D97-AF65-F5344CB8AC3E}">
        <p14:creationId xmlns:p14="http://schemas.microsoft.com/office/powerpoint/2010/main" val="2455137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VMware">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bg1">
                    <a:lumMod val="65000"/>
                  </a:schemeClr>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3" y="990600"/>
            <a:ext cx="8410575" cy="3429000"/>
          </a:xfrm>
          <a:prstGeom prst="rect">
            <a:avLst/>
          </a:prstGeom>
          <a:noFill/>
        </p:spPr>
        <p:txBody>
          <a:bodyPr lIns="0" tIns="0" rIns="0" bIns="0">
            <a:noAutofit/>
          </a:bodyPr>
          <a:lstStyle>
            <a:lvl1pPr marL="228600" indent="-228600">
              <a:spcBef>
                <a:spcPts val="1200"/>
              </a:spcBef>
              <a:buClr>
                <a:schemeClr val="bg1">
                  <a:lumMod val="65000"/>
                </a:schemeClr>
              </a:buClr>
              <a:buFont typeface="Arial"/>
              <a:buChar char="•"/>
              <a:defRPr sz="2400">
                <a:solidFill>
                  <a:schemeClr val="bg1"/>
                </a:solidFill>
                <a:latin typeface="Verdana" pitchFamily="34" charset="0"/>
              </a:defRPr>
            </a:lvl1pPr>
            <a:lvl2pPr>
              <a:spcBef>
                <a:spcPts val="300"/>
              </a:spcBef>
              <a:buClr>
                <a:schemeClr val="bg1">
                  <a:lumMod val="65000"/>
                </a:schemeClr>
              </a:buClr>
              <a:buFont typeface="Verdana" pitchFamily="34" charset="0"/>
              <a:buChar char="–"/>
              <a:defRPr sz="2000">
                <a:solidFill>
                  <a:schemeClr val="bg1"/>
                </a:solidFill>
                <a:latin typeface="Verdana" pitchFamily="34" charset="0"/>
              </a:defRPr>
            </a:lvl2pPr>
            <a:lvl3pPr>
              <a:spcBef>
                <a:spcPts val="300"/>
              </a:spcBef>
              <a:buClr>
                <a:schemeClr val="bg1">
                  <a:lumMod val="65000"/>
                </a:schemeClr>
              </a:buClr>
              <a:buFont typeface="Verdana" pitchFamily="34" charset="0"/>
              <a:buChar char="▪"/>
              <a:defRPr sz="1600">
                <a:solidFill>
                  <a:schemeClr val="bg1"/>
                </a:solidFill>
                <a:latin typeface="Verdana" pitchFamily="34" charset="0"/>
              </a:defRPr>
            </a:lvl3pPr>
            <a:lvl4pPr marL="1658938" indent="-287338">
              <a:spcBef>
                <a:spcPts val="300"/>
              </a:spcBef>
              <a:buClr>
                <a:schemeClr val="bg1">
                  <a:lumMod val="65000"/>
                </a:schemeClr>
              </a:buClr>
              <a:buFont typeface="Verdana" pitchFamily="34" charset="0"/>
              <a:buChar char="—"/>
              <a:defRPr sz="1200">
                <a:solidFill>
                  <a:schemeClr val="bg1"/>
                </a:solidFill>
                <a:latin typeface="Verdana" pitchFamily="34" charset="0"/>
              </a:defRPr>
            </a:lvl4pPr>
            <a:lvl5pPr marL="2057400" indent="-228600">
              <a:spcBef>
                <a:spcPts val="300"/>
              </a:spcBef>
              <a:buClr>
                <a:schemeClr val="bg1">
                  <a:lumMod val="65000"/>
                </a:schemeClr>
              </a:buClr>
              <a:buFont typeface="Arial"/>
              <a:buChar char="•"/>
              <a:defRPr sz="1100">
                <a:solidFill>
                  <a:schemeClr val="bg1"/>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5" name="Group 4"/>
          <p:cNvGrpSpPr/>
          <p:nvPr userDrawn="1"/>
        </p:nvGrpSpPr>
        <p:grpSpPr>
          <a:xfrm>
            <a:off x="7848600" y="4629150"/>
            <a:ext cx="608013" cy="514350"/>
            <a:chOff x="7848600" y="4486637"/>
            <a:chExt cx="608013" cy="514350"/>
          </a:xfrm>
        </p:grpSpPr>
        <p:sp>
          <p:nvSpPr>
            <p:cNvPr id="15" name="Rectangle 14"/>
            <p:cNvSpPr/>
            <p:nvPr/>
          </p:nvSpPr>
          <p:spPr>
            <a:xfrm>
              <a:off x="7848600" y="4486637"/>
              <a:ext cx="608013" cy="51435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chemeClr val="accent4"/>
                </a:buClr>
              </a:pPr>
              <a:endParaRPr lang="en-US">
                <a:solidFill>
                  <a:schemeClr val="bg1"/>
                </a:solidFill>
              </a:endParaRPr>
            </a:p>
          </p:txBody>
        </p:sp>
        <p:pic>
          <p:nvPicPr>
            <p:cNvPr id="3" name="Picture 2" descr="VMware logo 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905055" y="4629148"/>
              <a:ext cx="502918" cy="76081"/>
            </a:xfrm>
            <a:prstGeom prst="rect">
              <a:avLst/>
            </a:prstGeom>
          </p:spPr>
        </p:pic>
      </p:grpSp>
    </p:spTree>
    <p:extLst>
      <p:ext uri="{BB962C8B-B14F-4D97-AF65-F5344CB8AC3E}">
        <p14:creationId xmlns:p14="http://schemas.microsoft.com/office/powerpoint/2010/main" val="268720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VCE">
    <p:spTree>
      <p:nvGrpSpPr>
        <p:cNvPr id="1" name=""/>
        <p:cNvGrpSpPr/>
        <p:nvPr/>
      </p:nvGrpSpPr>
      <p:grpSpPr>
        <a:xfrm>
          <a:off x="0" y="0"/>
          <a:ext cx="0" cy="0"/>
          <a:chOff x="0" y="0"/>
          <a:chExt cx="0" cy="0"/>
        </a:xfrm>
      </p:grpSpPr>
      <p:sp>
        <p:nvSpPr>
          <p:cNvPr id="4" name="Content Placeholder 3"/>
          <p:cNvSpPr>
            <a:spLocks noGrp="1"/>
          </p:cNvSpPr>
          <p:nvPr>
            <p:ph sz="quarter" idx="10"/>
          </p:nvPr>
        </p:nvSpPr>
        <p:spPr bwMode="gray">
          <a:xfrm>
            <a:off x="379413" y="990600"/>
            <a:ext cx="8410575" cy="3429000"/>
          </a:xfrm>
          <a:prstGeom prst="rect">
            <a:avLst/>
          </a:prstGeom>
          <a:noFill/>
        </p:spPr>
        <p:txBody>
          <a:bodyPr lIns="0" tIns="0" rIns="0" bIns="0">
            <a:noAutofit/>
          </a:bodyPr>
          <a:lstStyle>
            <a:lvl1pPr marL="228600" indent="-228600">
              <a:spcBef>
                <a:spcPts val="1200"/>
              </a:spcBef>
              <a:buClr>
                <a:schemeClr val="bg1">
                  <a:lumMod val="65000"/>
                </a:schemeClr>
              </a:buClr>
              <a:buFont typeface="Arial"/>
              <a:buChar char="•"/>
              <a:defRPr sz="2400">
                <a:solidFill>
                  <a:srgbClr val="FFFFFF"/>
                </a:solidFill>
                <a:latin typeface="Verdana" pitchFamily="34" charset="0"/>
              </a:defRPr>
            </a:lvl1pPr>
            <a:lvl2pPr>
              <a:spcBef>
                <a:spcPts val="300"/>
              </a:spcBef>
              <a:buClr>
                <a:schemeClr val="bg1">
                  <a:lumMod val="65000"/>
                </a:schemeClr>
              </a:buClr>
              <a:buFont typeface="Verdana" pitchFamily="34" charset="0"/>
              <a:buChar char="–"/>
              <a:defRPr sz="2000">
                <a:solidFill>
                  <a:srgbClr val="FFFFFF"/>
                </a:solidFill>
                <a:latin typeface="Verdana" pitchFamily="34" charset="0"/>
              </a:defRPr>
            </a:lvl2pPr>
            <a:lvl3pPr>
              <a:spcBef>
                <a:spcPts val="300"/>
              </a:spcBef>
              <a:buClr>
                <a:schemeClr val="bg1">
                  <a:lumMod val="65000"/>
                </a:schemeClr>
              </a:buClr>
              <a:buFont typeface="Verdana" pitchFamily="34" charset="0"/>
              <a:buChar char="▪"/>
              <a:defRPr sz="1600">
                <a:solidFill>
                  <a:srgbClr val="FFFFFF"/>
                </a:solidFill>
                <a:latin typeface="Verdana" pitchFamily="34" charset="0"/>
              </a:defRPr>
            </a:lvl3pPr>
            <a:lvl4pPr marL="1658938" indent="-287338">
              <a:spcBef>
                <a:spcPts val="300"/>
              </a:spcBef>
              <a:buClr>
                <a:schemeClr val="bg1">
                  <a:lumMod val="65000"/>
                </a:schemeClr>
              </a:buClr>
              <a:buFont typeface="Verdana" pitchFamily="34" charset="0"/>
              <a:buChar char="—"/>
              <a:defRPr sz="1200">
                <a:solidFill>
                  <a:srgbClr val="FFFFFF"/>
                </a:solidFill>
                <a:latin typeface="Verdana" pitchFamily="34" charset="0"/>
              </a:defRPr>
            </a:lvl4pPr>
            <a:lvl5pPr marL="2057400" indent="-228600">
              <a:spcBef>
                <a:spcPts val="300"/>
              </a:spcBef>
              <a:buClr>
                <a:schemeClr val="bg1">
                  <a:lumMod val="65000"/>
                </a:schemeClr>
              </a:buClr>
              <a:buFont typeface="Arial"/>
              <a:buChar char="•"/>
              <a:defRPr sz="1100">
                <a:solidFill>
                  <a:srgbClr val="FFFFFF"/>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0" name="Group 9"/>
          <p:cNvGrpSpPr/>
          <p:nvPr userDrawn="1"/>
        </p:nvGrpSpPr>
        <p:grpSpPr>
          <a:xfrm>
            <a:off x="7859395" y="4629151"/>
            <a:ext cx="593222" cy="514350"/>
            <a:chOff x="7859395" y="4489938"/>
            <a:chExt cx="593222" cy="514350"/>
          </a:xfrm>
        </p:grpSpPr>
        <p:sp>
          <p:nvSpPr>
            <p:cNvPr id="11" name="Rectangle 10"/>
            <p:cNvSpPr/>
            <p:nvPr userDrawn="1"/>
          </p:nvSpPr>
          <p:spPr>
            <a:xfrm>
              <a:off x="7859395" y="4489938"/>
              <a:ext cx="593222" cy="51435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VC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08863" y="4574497"/>
              <a:ext cx="294287" cy="294287"/>
            </a:xfrm>
            <a:prstGeom prst="rect">
              <a:avLst/>
            </a:prstGeom>
          </p:spPr>
        </p:pic>
      </p:grpSp>
      <p:sp>
        <p:nvSpPr>
          <p:cNvPr id="7"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defRPr lang="en-US" sz="3200" dirty="0">
                <a:ln>
                  <a:noFill/>
                </a:ln>
                <a:solidFill>
                  <a:schemeClr val="bg1">
                    <a:lumMod val="65000"/>
                  </a:schemeClr>
                </a:solidFill>
                <a:latin typeface="Verdana" pitchFamily="34" charset="0"/>
              </a:defRPr>
            </a:lvl1pPr>
          </a:lstStyle>
          <a:p>
            <a:pPr lvl="0" algn="l">
              <a:lnSpc>
                <a:spcPct val="90000"/>
              </a:lnSpc>
            </a:pPr>
            <a:r>
              <a:rPr lang="en-US" smtClean="0"/>
              <a:t>Click to edit Master title style</a:t>
            </a:r>
            <a:endParaRPr lang="en-US" dirty="0"/>
          </a:p>
        </p:txBody>
      </p:sp>
    </p:spTree>
    <p:extLst>
      <p:ext uri="{BB962C8B-B14F-4D97-AF65-F5344CB8AC3E}">
        <p14:creationId xmlns:p14="http://schemas.microsoft.com/office/powerpoint/2010/main" val="1938448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End slide">
    <p:bg>
      <p:bgPr>
        <a:solidFill>
          <a:schemeClr val="accent1"/>
        </a:solidFill>
        <a:effectLst/>
      </p:bgPr>
    </p:bg>
    <p:spTree>
      <p:nvGrpSpPr>
        <p:cNvPr id="1" name=""/>
        <p:cNvGrpSpPr/>
        <p:nvPr/>
      </p:nvGrpSpPr>
      <p:grpSpPr>
        <a:xfrm>
          <a:off x="0" y="0"/>
          <a:ext cx="0" cy="0"/>
          <a:chOff x="0" y="0"/>
          <a:chExt cx="0" cy="0"/>
        </a:xfrm>
      </p:grpSpPr>
      <p:pic>
        <p:nvPicPr>
          <p:cNvPr id="3" name="Picture 2"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102997" y="1657351"/>
            <a:ext cx="4899905" cy="1581470"/>
          </a:xfrm>
          <a:prstGeom prst="rect">
            <a:avLst/>
          </a:prstGeom>
        </p:spPr>
      </p:pic>
    </p:spTree>
    <p:extLst>
      <p:ext uri="{BB962C8B-B14F-4D97-AF65-F5344CB8AC3E}">
        <p14:creationId xmlns:p14="http://schemas.microsoft.com/office/powerpoint/2010/main" val="2466698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8121" y="0"/>
            <a:ext cx="9135878" cy="4456113"/>
          </a:xfrm>
          <a:prstGeom prst="rect">
            <a:avLst/>
          </a:prstGeom>
        </p:spPr>
      </p:pic>
    </p:spTree>
    <p:extLst>
      <p:ext uri="{BB962C8B-B14F-4D97-AF65-F5344CB8AC3E}">
        <p14:creationId xmlns:p14="http://schemas.microsoft.com/office/powerpoint/2010/main" val="583813330"/>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57201" y="266700"/>
            <a:ext cx="8320089" cy="304800"/>
          </a:xfrm>
          <a:prstGeom prst="rect">
            <a:avLst/>
          </a:prstGeom>
          <a:noFill/>
        </p:spPr>
        <p:txBody>
          <a:bodyPr lIns="0" tIns="0" rIns="0" bIns="0" anchor="b" anchorCtr="0"/>
          <a:lstStyle>
            <a:lvl1pPr algn="l" defTabSz="914400" rtl="0" eaLnBrk="1" latinLnBrk="0" hangingPunct="1">
              <a:lnSpc>
                <a:spcPct val="100000"/>
              </a:lnSpc>
              <a:spcBef>
                <a:spcPct val="0"/>
              </a:spcBef>
              <a:buNone/>
              <a:defRPr lang="en-US" sz="2800" kern="1200" dirty="0">
                <a:solidFill>
                  <a:schemeClr val="tx2"/>
                </a:solidFill>
                <a:latin typeface="Verdana" pitchFamily="34" charset="0"/>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bwMode="gray">
          <a:xfrm>
            <a:off x="457201" y="568182"/>
            <a:ext cx="8410575" cy="174769"/>
          </a:xfrm>
          <a:prstGeom prst="rect">
            <a:avLst/>
          </a:prstGeom>
          <a:noFill/>
        </p:spPr>
        <p:txBody>
          <a:bodyPr lIns="0" tIns="0" rIns="0" bIns="0" anchor="t" anchorCtr="0"/>
          <a:lstStyle>
            <a:lvl1pPr marL="0" indent="0">
              <a:spcBef>
                <a:spcPts val="0"/>
              </a:spcBef>
              <a:buNone/>
              <a:tabLst/>
              <a:defRPr sz="1600" b="0">
                <a:solidFill>
                  <a:schemeClr val="tx1"/>
                </a:solidFill>
                <a:latin typeface="Verdana"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7" name="Text Placeholder 4"/>
          <p:cNvSpPr>
            <a:spLocks noGrp="1"/>
          </p:cNvSpPr>
          <p:nvPr>
            <p:ph type="body" sz="quarter" idx="10"/>
          </p:nvPr>
        </p:nvSpPr>
        <p:spPr>
          <a:xfrm>
            <a:off x="457200" y="1085850"/>
            <a:ext cx="8153400" cy="3371850"/>
          </a:xfrm>
          <a:prstGeom prst="rect">
            <a:avLst/>
          </a:prstGeom>
        </p:spPr>
        <p:txBody>
          <a:bodyPr/>
          <a:lstStyle>
            <a:lvl1pPr>
              <a:defRPr sz="2000">
                <a:latin typeface="Verdana" pitchFamily="34" charset="0"/>
                <a:ea typeface="Verdana" pitchFamily="34" charset="0"/>
                <a:cs typeface="Verdana" pitchFamily="34" charset="0"/>
              </a:defRPr>
            </a:lvl1pPr>
            <a:lvl2pPr marL="573088" indent="-282575">
              <a:defRPr sz="1800">
                <a:latin typeface="Verdana" pitchFamily="34" charset="0"/>
                <a:ea typeface="Verdana" pitchFamily="34" charset="0"/>
                <a:cs typeface="Verdana" pitchFamily="34" charset="0"/>
              </a:defRPr>
            </a:lvl2pPr>
            <a:lvl3pPr marL="801688" indent="-228600">
              <a:defRPr sz="1600">
                <a:latin typeface="Verdana" pitchFamily="34" charset="0"/>
                <a:ea typeface="Verdana" pitchFamily="34" charset="0"/>
                <a:cs typeface="Verdana" pitchFamily="34" charset="0"/>
              </a:defRPr>
            </a:lvl3pPr>
            <a:lvl4pPr marL="1090613" indent="-228600">
              <a:defRPr sz="1400">
                <a:latin typeface="Verdana" pitchFamily="34" charset="0"/>
                <a:ea typeface="Verdana" pitchFamily="34" charset="0"/>
                <a:cs typeface="Verdana" pitchFamily="34" charset="0"/>
              </a:defRPr>
            </a:lvl4pPr>
            <a:lvl5pPr marL="1309688" indent="-228600">
              <a:defRPr sz="1400">
                <a:latin typeface="Verdana" pitchFamily="34" charset="0"/>
                <a:ea typeface="Verdana" pitchFamily="34" charset="0"/>
                <a:cs typeface="Verdana" pitchFamily="34" charset="0"/>
              </a:defRPr>
            </a:lvl5pPr>
            <a:lvl6pPr>
              <a:buNone/>
              <a:defRPr sz="1400"/>
            </a:lvl6pPr>
            <a:lvl7pPr>
              <a:defRPr sz="1400"/>
            </a:lvl7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extLst>
      <p:ext uri="{BB962C8B-B14F-4D97-AF65-F5344CB8AC3E}">
        <p14:creationId xmlns:p14="http://schemas.microsoft.com/office/powerpoint/2010/main" val="765431453"/>
      </p:ext>
    </p:extLst>
  </p:cSld>
  <p:clrMapOvr>
    <a:masterClrMapping/>
  </p:clrMapOvr>
  <p:transition>
    <p:fade/>
  </p:transition>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cSld name="1_Title with Subtitle and Content">
    <p:spTree>
      <p:nvGrpSpPr>
        <p:cNvPr id="1" name=""/>
        <p:cNvGrpSpPr/>
        <p:nvPr/>
      </p:nvGrpSpPr>
      <p:grpSpPr>
        <a:xfrm>
          <a:off x="0" y="0"/>
          <a:ext cx="0" cy="0"/>
          <a:chOff x="0" y="0"/>
          <a:chExt cx="0" cy="0"/>
        </a:xfrm>
      </p:grpSpPr>
      <p:sp>
        <p:nvSpPr>
          <p:cNvPr id="3" name="Text Placeholder 2"/>
          <p:cNvSpPr>
            <a:spLocks noGrp="1"/>
          </p:cNvSpPr>
          <p:nvPr>
            <p:ph type="body" idx="1"/>
          </p:nvPr>
        </p:nvSpPr>
        <p:spPr bwMode="gray">
          <a:xfrm>
            <a:off x="366713" y="785813"/>
            <a:ext cx="8410575" cy="346219"/>
          </a:xfrm>
          <a:prstGeom prst="rect">
            <a:avLst/>
          </a:prstGeom>
          <a:noFill/>
        </p:spPr>
        <p:txBody>
          <a:bodyPr lIns="0" tIns="0" rIns="0" bIns="0" anchor="t" anchorCtr="0"/>
          <a:lstStyle>
            <a:lvl1pPr marL="0" indent="0">
              <a:spcBef>
                <a:spcPts val="0"/>
              </a:spcBef>
              <a:buNone/>
              <a:tabLst/>
              <a:defRPr sz="2000" b="0">
                <a:solidFill>
                  <a:schemeClr val="bg2"/>
                </a:solidFill>
                <a:latin typeface="Verdana"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Title 1"/>
          <p:cNvSpPr>
            <a:spLocks noGrp="1"/>
          </p:cNvSpPr>
          <p:nvPr>
            <p:ph type="title"/>
          </p:nvPr>
        </p:nvSpPr>
        <p:spPr bwMode="gray">
          <a:xfrm>
            <a:off x="366713" y="325438"/>
            <a:ext cx="8410575" cy="460375"/>
          </a:xfrm>
          <a:prstGeom prst="rect">
            <a:avLst/>
          </a:prstGeom>
          <a:noFill/>
        </p:spPr>
        <p:txBody>
          <a:bodyPr lIns="0" tIns="0" rIns="0" bIns="0" anchor="t" anchorCtr="0"/>
          <a:lstStyle>
            <a:lvl1pPr>
              <a:lnSpc>
                <a:spcPct val="90000"/>
              </a:lnSpc>
              <a:defRPr sz="3200">
                <a:solidFill>
                  <a:schemeClr val="tx2"/>
                </a:solidFill>
                <a:latin typeface="Verdana" pitchFamily="34" charset="0"/>
              </a:defRPr>
            </a:lvl1pPr>
          </a:lstStyle>
          <a:p>
            <a:r>
              <a:rPr lang="en-US" smtClean="0"/>
              <a:t>Click to edit Master title style</a:t>
            </a:r>
            <a:endParaRPr lang="en-US" dirty="0"/>
          </a:p>
        </p:txBody>
      </p:sp>
      <p:sp>
        <p:nvSpPr>
          <p:cNvPr id="8" name="Content Placeholder 3"/>
          <p:cNvSpPr>
            <a:spLocks noGrp="1"/>
          </p:cNvSpPr>
          <p:nvPr>
            <p:ph sz="quarter" idx="10"/>
          </p:nvPr>
        </p:nvSpPr>
        <p:spPr bwMode="gray">
          <a:xfrm>
            <a:off x="366715" y="1419224"/>
            <a:ext cx="8410574" cy="3038475"/>
          </a:xfrm>
          <a:prstGeom prst="rect">
            <a:avLst/>
          </a:prstGeom>
          <a:noFill/>
        </p:spPr>
        <p:txBody>
          <a:bodyPr lIns="0" tIns="0" rIns="0" bIns="0">
            <a:noAutofit/>
          </a:bodyPr>
          <a:lstStyle>
            <a:lvl1pPr>
              <a:spcBef>
                <a:spcPts val="1200"/>
              </a:spcBef>
              <a:buClr>
                <a:schemeClr val="tx2"/>
              </a:buClr>
              <a:buFont typeface="Wingdings" pitchFamily="2" charset="2"/>
              <a:buChar char=""/>
              <a:defRPr sz="2400">
                <a:solidFill>
                  <a:schemeClr val="bg2"/>
                </a:solidFill>
                <a:latin typeface="Verdana" pitchFamily="34" charset="0"/>
              </a:defRPr>
            </a:lvl1pPr>
            <a:lvl2pPr>
              <a:spcBef>
                <a:spcPts val="300"/>
              </a:spcBef>
              <a:buClr>
                <a:schemeClr val="tx2"/>
              </a:buClr>
              <a:buFont typeface="Verdana" pitchFamily="34" charset="0"/>
              <a:buChar char="–"/>
              <a:defRPr sz="2000">
                <a:solidFill>
                  <a:schemeClr val="bg2"/>
                </a:solidFill>
                <a:latin typeface="Verdana" pitchFamily="34" charset="0"/>
              </a:defRPr>
            </a:lvl2pPr>
            <a:lvl3pPr>
              <a:spcBef>
                <a:spcPts val="300"/>
              </a:spcBef>
              <a:buClr>
                <a:schemeClr val="tx2"/>
              </a:buClr>
              <a:buFont typeface="Verdana" pitchFamily="34" charset="0"/>
              <a:buChar char="▪"/>
              <a:defRPr sz="1600">
                <a:solidFill>
                  <a:schemeClr val="bg2"/>
                </a:solidFill>
                <a:latin typeface="Verdana" pitchFamily="34" charset="0"/>
              </a:defRPr>
            </a:lvl3pPr>
            <a:lvl4pPr marL="1658938" indent="-287338">
              <a:spcBef>
                <a:spcPts val="300"/>
              </a:spcBef>
              <a:buClr>
                <a:schemeClr val="tx2"/>
              </a:buClr>
              <a:buFont typeface="Verdana" pitchFamily="34" charset="0"/>
              <a:buChar char="—"/>
              <a:defRPr sz="1200">
                <a:solidFill>
                  <a:schemeClr val="bg2"/>
                </a:solidFill>
                <a:latin typeface="Verdana" pitchFamily="34" charset="0"/>
              </a:defRPr>
            </a:lvl4pPr>
            <a:lvl5pPr>
              <a:spcBef>
                <a:spcPts val="300"/>
              </a:spcBef>
              <a:buClr>
                <a:schemeClr val="tx2"/>
              </a:buClr>
              <a:buFont typeface="Verdana" pitchFamily="34" charset="0"/>
              <a:buChar char="»"/>
              <a:defRPr sz="1100">
                <a:solidFill>
                  <a:schemeClr val="bg2"/>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09407725"/>
      </p:ext>
    </p:extLst>
  </p:cSld>
  <p:clrMapOvr>
    <a:masterClrMapping/>
  </p:clrMapOvr>
  <p:transition>
    <p:fade/>
  </p:transition>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ver Layout 1">
    <p:spTree>
      <p:nvGrpSpPr>
        <p:cNvPr id="1" name=""/>
        <p:cNvGrpSpPr/>
        <p:nvPr/>
      </p:nvGrpSpPr>
      <p:grpSpPr>
        <a:xfrm>
          <a:off x="0" y="0"/>
          <a:ext cx="0" cy="0"/>
          <a:chOff x="0" y="0"/>
          <a:chExt cx="0" cy="0"/>
        </a:xfrm>
      </p:grpSpPr>
      <p:sp>
        <p:nvSpPr>
          <p:cNvPr id="7" name="Picture Placeholder 2"/>
          <p:cNvSpPr>
            <a:spLocks noGrp="1"/>
          </p:cNvSpPr>
          <p:nvPr>
            <p:ph type="pic" idx="11"/>
          </p:nvPr>
        </p:nvSpPr>
        <p:spPr>
          <a:xfrm>
            <a:off x="0" y="2379"/>
            <a:ext cx="9144000" cy="4987133"/>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2" name="Title 1"/>
          <p:cNvSpPr>
            <a:spLocks noGrp="1"/>
          </p:cNvSpPr>
          <p:nvPr>
            <p:ph type="ctrTitle"/>
          </p:nvPr>
        </p:nvSpPr>
        <p:spPr>
          <a:xfrm>
            <a:off x="523874" y="4114800"/>
            <a:ext cx="6738850" cy="413989"/>
          </a:xfrm>
          <a:prstGeom prst="rect">
            <a:avLst/>
          </a:prstGeom>
        </p:spPr>
        <p:txBody>
          <a:bodyPr lIns="0" tIns="0" rIns="0" bIns="0" anchor="t" anchorCtr="0"/>
          <a:lstStyle>
            <a:lvl1pPr algn="l">
              <a:lnSpc>
                <a:spcPct val="80000"/>
              </a:lnSpc>
              <a:defRPr sz="2800">
                <a:solidFill>
                  <a:schemeClr val="tx2"/>
                </a:solidFill>
                <a:latin typeface="+mn-lt"/>
              </a:defRPr>
            </a:lvl1pPr>
          </a:lstStyle>
          <a:p>
            <a:r>
              <a:rPr lang="en-US" smtClean="0"/>
              <a:t>Click to edit Master title style</a:t>
            </a:r>
            <a:endParaRPr lang="en-US" dirty="0"/>
          </a:p>
        </p:txBody>
      </p:sp>
      <p:sp>
        <p:nvSpPr>
          <p:cNvPr id="3" name="Subtitle 2"/>
          <p:cNvSpPr>
            <a:spLocks noGrp="1"/>
          </p:cNvSpPr>
          <p:nvPr>
            <p:ph type="subTitle" idx="1"/>
          </p:nvPr>
        </p:nvSpPr>
        <p:spPr>
          <a:xfrm>
            <a:off x="523874" y="4535865"/>
            <a:ext cx="6738850" cy="269994"/>
          </a:xfrm>
          <a:prstGeom prst="rect">
            <a:avLst/>
          </a:prstGeom>
        </p:spPr>
        <p:txBody>
          <a:bodyPr lIns="0" tIns="0" rIns="0" bIns="0"/>
          <a:lstStyle>
            <a:lvl1pPr marL="0" indent="0" algn="l">
              <a:buNone/>
              <a:defRPr sz="1600">
                <a:solidFill>
                  <a:schemeClr val="bg2"/>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4" name="Group 3"/>
          <p:cNvGrpSpPr/>
          <p:nvPr userDrawn="1"/>
        </p:nvGrpSpPr>
        <p:grpSpPr>
          <a:xfrm>
            <a:off x="7505596" y="4095749"/>
            <a:ext cx="951017" cy="1047751"/>
            <a:chOff x="7618413" y="4303992"/>
            <a:chExt cx="762000" cy="839508"/>
          </a:xfrm>
        </p:grpSpPr>
        <p:sp>
          <p:nvSpPr>
            <p:cNvPr id="8" name="Rectangle 7"/>
            <p:cNvSpPr/>
            <p:nvPr userDrawn="1"/>
          </p:nvSpPr>
          <p:spPr>
            <a:xfrm>
              <a:off x="7618413" y="4303992"/>
              <a:ext cx="762000" cy="83950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Tree>
    <p:extLst>
      <p:ext uri="{BB962C8B-B14F-4D97-AF65-F5344CB8AC3E}">
        <p14:creationId xmlns:p14="http://schemas.microsoft.com/office/powerpoint/2010/main" val="833323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ver Layout 2">
    <p:spTree>
      <p:nvGrpSpPr>
        <p:cNvPr id="1" name=""/>
        <p:cNvGrpSpPr/>
        <p:nvPr/>
      </p:nvGrpSpPr>
      <p:grpSpPr>
        <a:xfrm>
          <a:off x="0" y="0"/>
          <a:ext cx="0" cy="0"/>
          <a:chOff x="0" y="0"/>
          <a:chExt cx="0" cy="0"/>
        </a:xfrm>
      </p:grpSpPr>
      <p:sp>
        <p:nvSpPr>
          <p:cNvPr id="2" name="Title 1"/>
          <p:cNvSpPr>
            <a:spLocks noGrp="1"/>
          </p:cNvSpPr>
          <p:nvPr>
            <p:ph type="ctrTitle"/>
          </p:nvPr>
        </p:nvSpPr>
        <p:spPr>
          <a:xfrm>
            <a:off x="3663996" y="919861"/>
            <a:ext cx="5175204" cy="1194689"/>
          </a:xfrm>
          <a:prstGeom prst="rect">
            <a:avLst/>
          </a:prstGeom>
        </p:spPr>
        <p:txBody>
          <a:bodyPr lIns="0" tIns="0" rIns="0" bIns="0" anchor="b" anchorCtr="0"/>
          <a:lstStyle>
            <a:lvl1pPr algn="l">
              <a:lnSpc>
                <a:spcPct val="90000"/>
              </a:lnSpc>
              <a:defRPr>
                <a:solidFill>
                  <a:schemeClr val="tx2"/>
                </a:solidFill>
                <a:latin typeface="+mn-lt"/>
              </a:defRPr>
            </a:lvl1pPr>
          </a:lstStyle>
          <a:p>
            <a:r>
              <a:rPr lang="en-US" smtClean="0"/>
              <a:t>Click to edit Master title style</a:t>
            </a:r>
            <a:endParaRPr lang="en-US" dirty="0"/>
          </a:p>
        </p:txBody>
      </p:sp>
      <p:sp>
        <p:nvSpPr>
          <p:cNvPr id="3" name="Subtitle 2"/>
          <p:cNvSpPr>
            <a:spLocks noGrp="1"/>
          </p:cNvSpPr>
          <p:nvPr>
            <p:ph type="subTitle" idx="1"/>
          </p:nvPr>
        </p:nvSpPr>
        <p:spPr>
          <a:xfrm>
            <a:off x="3663996" y="2440781"/>
            <a:ext cx="5175204" cy="816769"/>
          </a:xfrm>
          <a:prstGeom prst="rect">
            <a:avLst/>
          </a:prstGeom>
        </p:spPr>
        <p:txBody>
          <a:bodyPr lIns="0" tIns="0" rIns="0" bIns="0"/>
          <a:lstStyle>
            <a:lvl1pPr marL="0" indent="0" algn="l">
              <a:buNone/>
              <a:defRPr sz="2400">
                <a:solidFill>
                  <a:srgbClr val="717074"/>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Picture Placeholder 2"/>
          <p:cNvSpPr>
            <a:spLocks noGrp="1"/>
          </p:cNvSpPr>
          <p:nvPr>
            <p:ph type="pic" idx="11"/>
          </p:nvPr>
        </p:nvSpPr>
        <p:spPr>
          <a:xfrm>
            <a:off x="0" y="2380"/>
            <a:ext cx="3276600" cy="5141120"/>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5" name="Content Placeholder 4"/>
          <p:cNvSpPr>
            <a:spLocks noGrp="1"/>
          </p:cNvSpPr>
          <p:nvPr>
            <p:ph sz="quarter" idx="10"/>
          </p:nvPr>
        </p:nvSpPr>
        <p:spPr>
          <a:xfrm>
            <a:off x="3663996" y="3332938"/>
            <a:ext cx="5175204" cy="357957"/>
          </a:xfrm>
          <a:prstGeom prst="rect">
            <a:avLst/>
          </a:prstGeom>
        </p:spPr>
        <p:txBody>
          <a:bodyPr vert="horz" lIns="0" tIns="0" rIns="0" bIns="0"/>
          <a:lstStyle>
            <a:lvl1pPr marL="0" indent="0">
              <a:spcBef>
                <a:spcPts val="1200"/>
              </a:spcBef>
              <a:buClr>
                <a:schemeClr val="tx2"/>
              </a:buClr>
              <a:buNone/>
              <a:defRPr sz="18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p:txBody>
      </p:sp>
      <p:grpSp>
        <p:nvGrpSpPr>
          <p:cNvPr id="6" name="Group 5"/>
          <p:cNvGrpSpPr/>
          <p:nvPr userDrawn="1"/>
        </p:nvGrpSpPr>
        <p:grpSpPr>
          <a:xfrm>
            <a:off x="7505596" y="4095749"/>
            <a:ext cx="951017" cy="1047751"/>
            <a:chOff x="7618413" y="4303992"/>
            <a:chExt cx="762000" cy="839508"/>
          </a:xfrm>
        </p:grpSpPr>
        <p:sp>
          <p:nvSpPr>
            <p:cNvPr id="7" name="Rectangle 6"/>
            <p:cNvSpPr/>
            <p:nvPr userDrawn="1"/>
          </p:nvSpPr>
          <p:spPr>
            <a:xfrm>
              <a:off x="7618413" y="4303992"/>
              <a:ext cx="762000" cy="83950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Tree>
    <p:extLst>
      <p:ext uri="{BB962C8B-B14F-4D97-AF65-F5344CB8AC3E}">
        <p14:creationId xmlns:p14="http://schemas.microsoft.com/office/powerpoint/2010/main" val="3503180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Divider with text">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919861"/>
            <a:ext cx="6096000" cy="1194689"/>
          </a:xfrm>
          <a:prstGeom prst="rect">
            <a:avLst/>
          </a:prstGeom>
        </p:spPr>
        <p:txBody>
          <a:bodyPr lIns="0" tIns="0" rIns="0" bIns="0" anchor="b" anchorCtr="0"/>
          <a:lstStyle>
            <a:lvl1pPr algn="l">
              <a:lnSpc>
                <a:spcPct val="90000"/>
              </a:lnSpc>
              <a:defRPr>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2419350"/>
            <a:ext cx="6096000" cy="1905000"/>
          </a:xfrm>
          <a:prstGeom prst="rect">
            <a:avLst/>
          </a:prstGeom>
        </p:spPr>
        <p:txBody>
          <a:bodyPr vert="horz" lIns="0" tIns="0" rIns="0" bIns="0"/>
          <a:lstStyle>
            <a:lvl1pPr marL="228600" indent="-228600">
              <a:spcBef>
                <a:spcPts val="1200"/>
              </a:spcBef>
              <a:buClr>
                <a:schemeClr val="tx2"/>
              </a:buClr>
              <a:defRPr sz="24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89862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Footer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6567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8458200" cy="3429000"/>
          </a:xfrm>
          <a:prstGeom prst="rect">
            <a:avLst/>
          </a:prstGeom>
        </p:spPr>
        <p:txBody>
          <a:bodyPr vert="horz" lIns="0" tIns="0" rIns="0" bIns="0"/>
          <a:lstStyle>
            <a:lvl1pPr marL="228600" indent="-228600">
              <a:spcBef>
                <a:spcPts val="1200"/>
              </a:spcBef>
              <a:buClr>
                <a:schemeClr val="tx2"/>
              </a:buClr>
              <a:defRPr sz="2400">
                <a:solidFill>
                  <a:schemeClr val="bg1"/>
                </a:solidFill>
              </a:defRPr>
            </a:lvl1pPr>
            <a:lvl2pPr>
              <a:spcBef>
                <a:spcPts val="300"/>
              </a:spcBef>
              <a:buClr>
                <a:schemeClr val="tx2"/>
              </a:buClr>
              <a:defRPr sz="2000">
                <a:solidFill>
                  <a:schemeClr val="bg1"/>
                </a:solidFill>
              </a:defRPr>
            </a:lvl2pPr>
            <a:lvl3pPr marL="1084263" indent="-169863">
              <a:spcBef>
                <a:spcPts val="300"/>
              </a:spcBef>
              <a:buClr>
                <a:schemeClr val="tx2"/>
              </a:buClr>
              <a:defRPr sz="1600">
                <a:solidFill>
                  <a:schemeClr val="bg1"/>
                </a:solidFill>
              </a:defRPr>
            </a:lvl3pPr>
            <a:lvl4pPr marL="1430338" indent="-168275">
              <a:spcBef>
                <a:spcPts val="300"/>
              </a:spcBef>
              <a:buClr>
                <a:schemeClr val="tx2"/>
              </a:buClr>
              <a:defRPr sz="1200">
                <a:solidFill>
                  <a:schemeClr val="bg1"/>
                </a:solidFill>
              </a:defRPr>
            </a:lvl4pPr>
            <a:lvl5pPr marL="1770063" indent="-169863">
              <a:spcBef>
                <a:spcPts val="300"/>
              </a:spcBef>
              <a:buClr>
                <a:schemeClr val="tx2"/>
              </a:buClr>
              <a:buFont typeface="Arial"/>
              <a:buChar char="•"/>
              <a:defRPr sz="11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97810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564856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itle and subtitle only">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631543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1295400"/>
            <a:ext cx="8458200" cy="3124200"/>
          </a:xfrm>
          <a:prstGeom prst="rect">
            <a:avLst/>
          </a:prstGeom>
        </p:spPr>
        <p:txBody>
          <a:bodyPr vert="horz" lIns="0" tIns="0" rIns="0" bIns="0"/>
          <a:lstStyle>
            <a:lvl1pPr marL="228600" indent="-228600">
              <a:spcBef>
                <a:spcPts val="1200"/>
              </a:spcBef>
              <a:buClr>
                <a:schemeClr val="tx2"/>
              </a:buClr>
              <a:defRPr sz="2400">
                <a:solidFill>
                  <a:schemeClr val="bg1"/>
                </a:solidFill>
              </a:defRPr>
            </a:lvl1pPr>
            <a:lvl2pPr>
              <a:spcBef>
                <a:spcPts val="300"/>
              </a:spcBef>
              <a:buClr>
                <a:schemeClr val="tx2"/>
              </a:buClr>
              <a:defRPr sz="2000">
                <a:solidFill>
                  <a:schemeClr val="bg1"/>
                </a:solidFill>
              </a:defRPr>
            </a:lvl2pPr>
            <a:lvl3pPr marL="1084263" indent="-169863">
              <a:spcBef>
                <a:spcPts val="300"/>
              </a:spcBef>
              <a:buClr>
                <a:schemeClr val="tx2"/>
              </a:buClr>
              <a:defRPr sz="1600">
                <a:solidFill>
                  <a:schemeClr val="bg1"/>
                </a:solidFill>
              </a:defRPr>
            </a:lvl3pPr>
            <a:lvl4pPr marL="1430338" indent="-168275">
              <a:spcBef>
                <a:spcPts val="300"/>
              </a:spcBef>
              <a:buClr>
                <a:schemeClr val="tx2"/>
              </a:buClr>
              <a:defRPr sz="1200">
                <a:solidFill>
                  <a:schemeClr val="bg1"/>
                </a:solidFill>
              </a:defRPr>
            </a:lvl4pPr>
            <a:lvl5pPr marL="1770063" indent="-169863">
              <a:spcBef>
                <a:spcPts val="300"/>
              </a:spcBef>
              <a:buClr>
                <a:schemeClr val="tx2"/>
              </a:buClr>
              <a:buFont typeface="Arial"/>
              <a:buChar char="•"/>
              <a:defRPr sz="11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594552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Content, graphic area on left">
    <p:spTree>
      <p:nvGrpSpPr>
        <p:cNvPr id="1" name=""/>
        <p:cNvGrpSpPr/>
        <p:nvPr/>
      </p:nvGrpSpPr>
      <p:grpSpPr>
        <a:xfrm>
          <a:off x="0" y="0"/>
          <a:ext cx="0" cy="0"/>
          <a:chOff x="0" y="0"/>
          <a:chExt cx="0" cy="0"/>
        </a:xfrm>
      </p:grpSpPr>
      <p:sp>
        <p:nvSpPr>
          <p:cNvPr id="2" name="Title 1"/>
          <p:cNvSpPr>
            <a:spLocks noGrp="1"/>
          </p:cNvSpPr>
          <p:nvPr>
            <p:ph type="ctrTitle"/>
          </p:nvPr>
        </p:nvSpPr>
        <p:spPr>
          <a:xfrm>
            <a:off x="391794"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990599"/>
            <a:ext cx="6096000" cy="3429000"/>
          </a:xfrm>
          <a:prstGeom prst="rect">
            <a:avLst/>
          </a:prstGeom>
        </p:spPr>
        <p:txBody>
          <a:bodyPr vert="horz" lIns="0" tIns="0" rIns="0" bIns="0"/>
          <a:lstStyle>
            <a:lvl1pPr marL="228600" indent="-228600">
              <a:spcBef>
                <a:spcPts val="1200"/>
              </a:spcBef>
              <a:buClr>
                <a:schemeClr val="tx2"/>
              </a:buClr>
              <a:defRPr sz="2400">
                <a:solidFill>
                  <a:srgbClr val="FFFFFF"/>
                </a:solidFill>
                <a:latin typeface="+mn-lt"/>
              </a:defRPr>
            </a:lvl1pPr>
            <a:lvl2pPr>
              <a:spcBef>
                <a:spcPts val="300"/>
              </a:spcBef>
              <a:buClr>
                <a:schemeClr val="tx2"/>
              </a:buClr>
              <a:defRPr sz="2000">
                <a:solidFill>
                  <a:srgbClr val="FFFFFF"/>
                </a:solidFill>
                <a:latin typeface="+mn-lt"/>
              </a:defRPr>
            </a:lvl2pPr>
            <a:lvl3pPr marL="1084263" indent="-169863">
              <a:spcBef>
                <a:spcPts val="300"/>
              </a:spcBef>
              <a:buClr>
                <a:schemeClr val="tx2"/>
              </a:buClr>
              <a:defRPr sz="1600">
                <a:solidFill>
                  <a:srgbClr val="FFFFFF"/>
                </a:solidFill>
                <a:latin typeface="+mn-lt"/>
              </a:defRPr>
            </a:lvl3pPr>
            <a:lvl4pPr marL="1430338" indent="-168275">
              <a:spcBef>
                <a:spcPts val="300"/>
              </a:spcBef>
              <a:buClr>
                <a:schemeClr val="tx2"/>
              </a:buClr>
              <a:defRPr sz="1200">
                <a:solidFill>
                  <a:srgbClr val="FFFFFF"/>
                </a:solidFill>
                <a:latin typeface="+mn-lt"/>
              </a:defRPr>
            </a:lvl4pPr>
            <a:lvl5pPr marL="1770063" indent="-169863">
              <a:spcBef>
                <a:spcPts val="300"/>
              </a:spcBef>
              <a:buClr>
                <a:schemeClr val="tx2"/>
              </a:buClr>
              <a:buFont typeface="Arial"/>
              <a:buChar char="•"/>
              <a:defRPr sz="1100">
                <a:solidFill>
                  <a:srgbClr val="FFFFFF"/>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2"/>
          <p:cNvSpPr>
            <a:spLocks noGrp="1"/>
          </p:cNvSpPr>
          <p:nvPr>
            <p:ph type="pic" idx="11"/>
          </p:nvPr>
        </p:nvSpPr>
        <p:spPr>
          <a:xfrm>
            <a:off x="381000" y="990600"/>
            <a:ext cx="2133600" cy="3429000"/>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Tree>
    <p:extLst>
      <p:ext uri="{BB962C8B-B14F-4D97-AF65-F5344CB8AC3E}">
        <p14:creationId xmlns:p14="http://schemas.microsoft.com/office/powerpoint/2010/main" val="3586370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Subtitle, and Content with graphic area at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1295399"/>
            <a:ext cx="6096000" cy="3124200"/>
          </a:xfrm>
          <a:prstGeom prst="rect">
            <a:avLst/>
          </a:prstGeom>
        </p:spPr>
        <p:txBody>
          <a:bodyPr vert="horz" lIns="0" tIns="0" rIns="0" bIns="0"/>
          <a:lstStyle>
            <a:lvl1pPr marL="228600" indent="-228600">
              <a:spcBef>
                <a:spcPts val="1200"/>
              </a:spcBef>
              <a:buClr>
                <a:schemeClr val="tx2"/>
              </a:buClr>
              <a:defRPr sz="2400">
                <a:solidFill>
                  <a:srgbClr val="FFFFFF"/>
                </a:solidFill>
              </a:defRPr>
            </a:lvl1pPr>
            <a:lvl2pPr>
              <a:spcBef>
                <a:spcPts val="300"/>
              </a:spcBef>
              <a:buClr>
                <a:schemeClr val="tx2"/>
              </a:buClr>
              <a:defRPr sz="2000">
                <a:solidFill>
                  <a:srgbClr val="FFFFFF"/>
                </a:solidFill>
              </a:defRPr>
            </a:lvl2pPr>
            <a:lvl3pPr marL="1084263" indent="-169863">
              <a:spcBef>
                <a:spcPts val="300"/>
              </a:spcBef>
              <a:buClr>
                <a:schemeClr val="tx2"/>
              </a:buClr>
              <a:defRPr sz="1600">
                <a:solidFill>
                  <a:srgbClr val="FFFFFF"/>
                </a:solidFill>
              </a:defRPr>
            </a:lvl3pPr>
            <a:lvl4pPr marL="1430338" indent="-168275">
              <a:spcBef>
                <a:spcPts val="300"/>
              </a:spcBef>
              <a:buClr>
                <a:schemeClr val="tx2"/>
              </a:buClr>
              <a:defRPr sz="1200">
                <a:solidFill>
                  <a:srgbClr val="FFFFFF"/>
                </a:solidFill>
              </a:defRPr>
            </a:lvl4pPr>
            <a:lvl5pPr marL="1770063" indent="-169863">
              <a:spcBef>
                <a:spcPts val="300"/>
              </a:spcBef>
              <a:buClr>
                <a:schemeClr val="tx2"/>
              </a:buClr>
              <a:buFont typeface="Arial"/>
              <a:buChar char="•"/>
              <a:defRPr sz="1100">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2"/>
          <p:cNvSpPr>
            <a:spLocks noGrp="1"/>
          </p:cNvSpPr>
          <p:nvPr>
            <p:ph type="pic" idx="11"/>
          </p:nvPr>
        </p:nvSpPr>
        <p:spPr>
          <a:xfrm>
            <a:off x="381000" y="1295400"/>
            <a:ext cx="2133600" cy="3124200"/>
          </a:xfrm>
          <a:prstGeom prst="rect">
            <a:avLst/>
          </a:prstGeom>
        </p:spPr>
        <p:txBody>
          <a:bodyPr/>
          <a:lstStyle>
            <a:lvl1pPr marL="0" indent="0">
              <a:buNone/>
              <a:defRPr sz="18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7"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089429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wo columns">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4038600" cy="3429000"/>
          </a:xfrm>
          <a:prstGeom prst="rect">
            <a:avLst/>
          </a:prstGeom>
        </p:spPr>
        <p:txBody>
          <a:bodyPr vert="horz" lIns="0" tIns="0" rIns="0" bIns="0"/>
          <a:lstStyle>
            <a:lvl1pPr marL="228600" indent="-228600">
              <a:spcBef>
                <a:spcPts val="1200"/>
              </a:spcBef>
              <a:buClr>
                <a:schemeClr val="tx2"/>
              </a:buClr>
              <a:defRPr sz="2400">
                <a:solidFill>
                  <a:schemeClr val="bg1"/>
                </a:solidFill>
              </a:defRPr>
            </a:lvl1pPr>
            <a:lvl2pPr>
              <a:spcBef>
                <a:spcPts val="300"/>
              </a:spcBef>
              <a:buClr>
                <a:schemeClr val="tx2"/>
              </a:buClr>
              <a:defRPr sz="2000">
                <a:solidFill>
                  <a:schemeClr val="bg1"/>
                </a:solidFill>
              </a:defRPr>
            </a:lvl2pPr>
            <a:lvl3pPr marL="1084263" indent="-169863">
              <a:spcBef>
                <a:spcPts val="300"/>
              </a:spcBef>
              <a:buClr>
                <a:schemeClr val="tx2"/>
              </a:buClr>
              <a:defRPr sz="1600">
                <a:solidFill>
                  <a:schemeClr val="bg1"/>
                </a:solidFill>
              </a:defRPr>
            </a:lvl3pPr>
            <a:lvl4pPr marL="1430338" indent="-168275">
              <a:spcBef>
                <a:spcPts val="300"/>
              </a:spcBef>
              <a:buClr>
                <a:schemeClr val="tx2"/>
              </a:buClr>
              <a:defRPr sz="1200">
                <a:solidFill>
                  <a:schemeClr val="bg1"/>
                </a:solidFill>
              </a:defRPr>
            </a:lvl4pPr>
            <a:lvl5pPr marL="1770063" indent="-169863">
              <a:spcBef>
                <a:spcPts val="300"/>
              </a:spcBef>
              <a:buClr>
                <a:schemeClr val="tx2"/>
              </a:buClr>
              <a:buFont typeface="Arial"/>
              <a:buChar char="•"/>
              <a:defRPr sz="11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4"/>
          <p:cNvSpPr>
            <a:spLocks noGrp="1"/>
          </p:cNvSpPr>
          <p:nvPr>
            <p:ph sz="quarter" idx="11"/>
          </p:nvPr>
        </p:nvSpPr>
        <p:spPr>
          <a:xfrm>
            <a:off x="4800600" y="990600"/>
            <a:ext cx="4038600" cy="3429000"/>
          </a:xfrm>
          <a:prstGeom prst="rect">
            <a:avLst/>
          </a:prstGeom>
        </p:spPr>
        <p:txBody>
          <a:bodyPr vert="horz" lIns="0" tIns="0" rIns="0" bIns="0"/>
          <a:lstStyle>
            <a:lvl1pPr marL="228600" indent="-228600">
              <a:spcBef>
                <a:spcPts val="1200"/>
              </a:spcBef>
              <a:buClr>
                <a:schemeClr val="tx2"/>
              </a:buClr>
              <a:defRPr sz="2400">
                <a:solidFill>
                  <a:schemeClr val="bg1"/>
                </a:solidFill>
              </a:defRPr>
            </a:lvl1pPr>
            <a:lvl2pPr>
              <a:spcBef>
                <a:spcPts val="300"/>
              </a:spcBef>
              <a:buClr>
                <a:schemeClr val="tx2"/>
              </a:buClr>
              <a:defRPr sz="2000">
                <a:solidFill>
                  <a:schemeClr val="bg1"/>
                </a:solidFill>
              </a:defRPr>
            </a:lvl2pPr>
            <a:lvl3pPr marL="1084263" indent="-169863">
              <a:spcBef>
                <a:spcPts val="300"/>
              </a:spcBef>
              <a:buClr>
                <a:schemeClr val="tx2"/>
              </a:buClr>
              <a:defRPr sz="1600">
                <a:solidFill>
                  <a:schemeClr val="bg1"/>
                </a:solidFill>
              </a:defRPr>
            </a:lvl3pPr>
            <a:lvl4pPr marL="1430338" indent="-168275">
              <a:spcBef>
                <a:spcPts val="300"/>
              </a:spcBef>
              <a:buClr>
                <a:schemeClr val="tx2"/>
              </a:buClr>
              <a:defRPr sz="1200">
                <a:solidFill>
                  <a:schemeClr val="bg1"/>
                </a:solidFill>
              </a:defRPr>
            </a:lvl4pPr>
            <a:lvl5pPr marL="1770063" indent="-169863">
              <a:spcBef>
                <a:spcPts val="300"/>
              </a:spcBef>
              <a:buClr>
                <a:schemeClr val="tx2"/>
              </a:buClr>
              <a:buFont typeface="Arial"/>
              <a:buChar char="•"/>
              <a:defRPr sz="11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08960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1 column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4038600" cy="3429000"/>
          </a:xfrm>
          <a:prstGeom prst="rect">
            <a:avLst/>
          </a:prstGeom>
        </p:spPr>
        <p:txBody>
          <a:bodyPr vert="horz" lIns="0" tIns="0" rIns="0" bIns="0"/>
          <a:lstStyle>
            <a:lvl1pPr marL="228600" indent="-228600">
              <a:spcBef>
                <a:spcPts val="1200"/>
              </a:spcBef>
              <a:buClr>
                <a:schemeClr val="tx2"/>
              </a:buClr>
              <a:defRPr sz="2400">
                <a:solidFill>
                  <a:srgbClr val="FFFFFF"/>
                </a:solidFill>
              </a:defRPr>
            </a:lvl1pPr>
            <a:lvl2pPr>
              <a:spcBef>
                <a:spcPts val="300"/>
              </a:spcBef>
              <a:buClr>
                <a:schemeClr val="tx2"/>
              </a:buClr>
              <a:defRPr sz="2000">
                <a:solidFill>
                  <a:srgbClr val="FFFFFF"/>
                </a:solidFill>
              </a:defRPr>
            </a:lvl2pPr>
            <a:lvl3pPr marL="1084263" indent="-169863">
              <a:spcBef>
                <a:spcPts val="300"/>
              </a:spcBef>
              <a:buClr>
                <a:schemeClr val="tx2"/>
              </a:buClr>
              <a:defRPr sz="1600">
                <a:solidFill>
                  <a:srgbClr val="FFFFFF"/>
                </a:solidFill>
              </a:defRPr>
            </a:lvl3pPr>
            <a:lvl4pPr marL="1430338" indent="-168275">
              <a:spcBef>
                <a:spcPts val="300"/>
              </a:spcBef>
              <a:buClr>
                <a:schemeClr val="tx2"/>
              </a:buClr>
              <a:defRPr sz="1200">
                <a:solidFill>
                  <a:srgbClr val="FFFFFF"/>
                </a:solidFill>
              </a:defRPr>
            </a:lvl4pPr>
            <a:lvl5pPr marL="1770063" indent="-169863">
              <a:spcBef>
                <a:spcPts val="300"/>
              </a:spcBef>
              <a:buClr>
                <a:schemeClr val="tx2"/>
              </a:buClr>
              <a:buFont typeface="Arial"/>
              <a:buChar char="•"/>
              <a:defRPr sz="1100">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32603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1 column righ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4" name="Content Placeholder 4"/>
          <p:cNvSpPr>
            <a:spLocks noGrp="1"/>
          </p:cNvSpPr>
          <p:nvPr>
            <p:ph sz="quarter" idx="11"/>
          </p:nvPr>
        </p:nvSpPr>
        <p:spPr>
          <a:xfrm>
            <a:off x="4800600" y="990600"/>
            <a:ext cx="4038600" cy="3429000"/>
          </a:xfrm>
          <a:prstGeom prst="rect">
            <a:avLst/>
          </a:prstGeom>
        </p:spPr>
        <p:txBody>
          <a:bodyPr vert="horz" lIns="0" tIns="0" rIns="0" bIns="0"/>
          <a:lstStyle>
            <a:lvl1pPr marL="228600" indent="-228600">
              <a:spcBef>
                <a:spcPts val="1200"/>
              </a:spcBef>
              <a:buClr>
                <a:schemeClr val="tx2"/>
              </a:buClr>
              <a:defRPr sz="2400">
                <a:solidFill>
                  <a:srgbClr val="FFFFFF"/>
                </a:solidFill>
                <a:latin typeface="+mn-lt"/>
              </a:defRPr>
            </a:lvl1pPr>
            <a:lvl2pPr>
              <a:spcBef>
                <a:spcPts val="300"/>
              </a:spcBef>
              <a:buClr>
                <a:schemeClr val="tx2"/>
              </a:buClr>
              <a:defRPr sz="2000">
                <a:solidFill>
                  <a:srgbClr val="FFFFFF"/>
                </a:solidFill>
                <a:latin typeface="+mn-lt"/>
              </a:defRPr>
            </a:lvl2pPr>
            <a:lvl3pPr marL="1084263" indent="-169863">
              <a:spcBef>
                <a:spcPts val="300"/>
              </a:spcBef>
              <a:buClr>
                <a:schemeClr val="tx2"/>
              </a:buClr>
              <a:defRPr sz="1600">
                <a:solidFill>
                  <a:srgbClr val="FFFFFF"/>
                </a:solidFill>
                <a:latin typeface="+mn-lt"/>
              </a:defRPr>
            </a:lvl3pPr>
            <a:lvl4pPr marL="1430338" indent="-168275">
              <a:spcBef>
                <a:spcPts val="300"/>
              </a:spcBef>
              <a:buClr>
                <a:schemeClr val="tx2"/>
              </a:buClr>
              <a:defRPr sz="1200">
                <a:solidFill>
                  <a:srgbClr val="FFFFFF"/>
                </a:solidFill>
                <a:latin typeface="+mn-lt"/>
              </a:defRPr>
            </a:lvl4pPr>
            <a:lvl5pPr marL="1770063" indent="-169863">
              <a:spcBef>
                <a:spcPts val="300"/>
              </a:spcBef>
              <a:buClr>
                <a:schemeClr val="tx2"/>
              </a:buClr>
              <a:buFont typeface="Arial"/>
              <a:buChar char="•"/>
              <a:defRPr sz="1100">
                <a:solidFill>
                  <a:srgbClr val="FFFFFF"/>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52019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wo columns with subtitles">
    <p:spTree>
      <p:nvGrpSpPr>
        <p:cNvPr id="1" name=""/>
        <p:cNvGrpSpPr/>
        <p:nvPr/>
      </p:nvGrpSpPr>
      <p:grpSpPr>
        <a:xfrm>
          <a:off x="0" y="0"/>
          <a:ext cx="0" cy="0"/>
          <a:chOff x="0" y="0"/>
          <a:chExt cx="0" cy="0"/>
        </a:xfrm>
      </p:grpSpPr>
      <p:sp>
        <p:nvSpPr>
          <p:cNvPr id="2" name="Title 1"/>
          <p:cNvSpPr>
            <a:spLocks noGrp="1"/>
          </p:cNvSpPr>
          <p:nvPr>
            <p:ph type="ctrTitle"/>
          </p:nvPr>
        </p:nvSpPr>
        <p:spPr>
          <a:xfrm>
            <a:off x="374338"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hasCustomPrompt="1"/>
          </p:nvPr>
        </p:nvSpPr>
        <p:spPr>
          <a:xfrm>
            <a:off x="374338" y="1011766"/>
            <a:ext cx="4038600" cy="3407833"/>
          </a:xfrm>
          <a:prstGeom prst="rect">
            <a:avLst/>
          </a:prstGeom>
        </p:spPr>
        <p:txBody>
          <a:bodyPr vert="horz" lIns="0" tIns="0" rIns="0" bIns="0"/>
          <a:lstStyle>
            <a:lvl1pPr marL="0" indent="0">
              <a:spcBef>
                <a:spcPts val="1200"/>
              </a:spcBef>
              <a:buClr>
                <a:schemeClr val="tx2"/>
              </a:buClr>
              <a:buNone/>
              <a:defRPr sz="2000">
                <a:solidFill>
                  <a:schemeClr val="tx2"/>
                </a:solidFill>
              </a:defRPr>
            </a:lvl1pPr>
            <a:lvl2pPr marL="169863" indent="-169863">
              <a:spcBef>
                <a:spcPts val="1200"/>
              </a:spcBef>
              <a:buClr>
                <a:schemeClr val="tx2"/>
              </a:buClr>
              <a:buFont typeface="Arial"/>
              <a:buChar char="•"/>
              <a:defRPr sz="1800">
                <a:solidFill>
                  <a:srgbClr val="FFFFFF"/>
                </a:solidFill>
              </a:defRPr>
            </a:lvl2pPr>
            <a:lvl3pPr marL="515938" indent="-168275">
              <a:spcBef>
                <a:spcPts val="300"/>
              </a:spcBef>
              <a:buClr>
                <a:schemeClr val="tx2"/>
              </a:buClr>
              <a:buFont typeface="Lucida Grande"/>
              <a:buChar char="­"/>
              <a:defRPr sz="1400">
                <a:solidFill>
                  <a:srgbClr val="FFFFFF"/>
                </a:solidFill>
              </a:defRPr>
            </a:lvl3pPr>
            <a:lvl4pPr marL="855663" indent="-169863">
              <a:spcBef>
                <a:spcPts val="300"/>
              </a:spcBef>
              <a:buClr>
                <a:schemeClr val="tx2"/>
              </a:buClr>
              <a:buFont typeface="Arial"/>
              <a:buChar char="•"/>
              <a:defRPr sz="1100">
                <a:solidFill>
                  <a:srgbClr val="FFFFFF"/>
                </a:solidFill>
              </a:defRPr>
            </a:lvl4pPr>
            <a:lvl5pPr marL="1201738" indent="-168275">
              <a:spcBef>
                <a:spcPts val="300"/>
              </a:spcBef>
              <a:buClr>
                <a:schemeClr val="tx2"/>
              </a:buClr>
              <a:buFont typeface="Arial"/>
              <a:buChar char="–"/>
              <a:defRPr sz="1050">
                <a:solidFill>
                  <a:srgbClr val="FFFFFF"/>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4"/>
          <p:cNvSpPr>
            <a:spLocks noGrp="1"/>
          </p:cNvSpPr>
          <p:nvPr>
            <p:ph sz="quarter" idx="11" hasCustomPrompt="1"/>
          </p:nvPr>
        </p:nvSpPr>
        <p:spPr>
          <a:xfrm>
            <a:off x="4809067" y="1011766"/>
            <a:ext cx="4038600" cy="3407833"/>
          </a:xfrm>
          <a:prstGeom prst="rect">
            <a:avLst/>
          </a:prstGeom>
        </p:spPr>
        <p:txBody>
          <a:bodyPr vert="horz" lIns="0" tIns="0" rIns="0" bIns="0"/>
          <a:lstStyle>
            <a:lvl1pPr marL="0" indent="0">
              <a:spcBef>
                <a:spcPts val="1200"/>
              </a:spcBef>
              <a:buClr>
                <a:schemeClr val="tx2"/>
              </a:buClr>
              <a:buNone/>
              <a:defRPr sz="2000">
                <a:solidFill>
                  <a:schemeClr val="tx2"/>
                </a:solidFill>
              </a:defRPr>
            </a:lvl1pPr>
            <a:lvl2pPr marL="169863" indent="-169863">
              <a:spcBef>
                <a:spcPts val="1200"/>
              </a:spcBef>
              <a:buClr>
                <a:schemeClr val="tx2"/>
              </a:buClr>
              <a:buFont typeface="Arial"/>
              <a:buChar char="•"/>
              <a:defRPr sz="1800">
                <a:solidFill>
                  <a:srgbClr val="FFFFFF"/>
                </a:solidFill>
              </a:defRPr>
            </a:lvl2pPr>
            <a:lvl3pPr marL="515938" indent="-168275">
              <a:spcBef>
                <a:spcPts val="300"/>
              </a:spcBef>
              <a:buClr>
                <a:schemeClr val="tx2"/>
              </a:buClr>
              <a:buFont typeface="Lucida Grande"/>
              <a:buChar char="­"/>
              <a:defRPr sz="1400">
                <a:solidFill>
                  <a:srgbClr val="FFFFFF"/>
                </a:solidFill>
              </a:defRPr>
            </a:lvl3pPr>
            <a:lvl4pPr marL="855663" indent="-169863">
              <a:spcBef>
                <a:spcPts val="300"/>
              </a:spcBef>
              <a:buClr>
                <a:schemeClr val="tx2"/>
              </a:buClr>
              <a:buFont typeface="Arial"/>
              <a:buChar char="•"/>
              <a:defRPr sz="1100">
                <a:solidFill>
                  <a:srgbClr val="FFFFFF"/>
                </a:solidFill>
              </a:defRPr>
            </a:lvl4pPr>
            <a:lvl5pPr marL="1201738" indent="-168275">
              <a:spcBef>
                <a:spcPts val="300"/>
              </a:spcBef>
              <a:buClr>
                <a:schemeClr val="tx2"/>
              </a:buClr>
              <a:buFont typeface="Arial"/>
              <a:buChar char="–"/>
              <a:defRPr sz="1050">
                <a:solidFill>
                  <a:srgbClr val="FFFFFF"/>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98898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RSA footer only">
    <p:spTree>
      <p:nvGrpSpPr>
        <p:cNvPr id="1" name=""/>
        <p:cNvGrpSpPr/>
        <p:nvPr/>
      </p:nvGrpSpPr>
      <p:grpSpPr>
        <a:xfrm>
          <a:off x="0" y="0"/>
          <a:ext cx="0" cy="0"/>
          <a:chOff x="0" y="0"/>
          <a:chExt cx="0" cy="0"/>
        </a:xfrm>
      </p:grpSpPr>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1161100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RSA Title">
    <p:spTree>
      <p:nvGrpSpPr>
        <p:cNvPr id="1" name=""/>
        <p:cNvGrpSpPr/>
        <p:nvPr/>
      </p:nvGrpSpPr>
      <p:grpSpPr>
        <a:xfrm>
          <a:off x="0" y="0"/>
          <a:ext cx="0" cy="0"/>
          <a:chOff x="0" y="0"/>
          <a:chExt cx="0" cy="0"/>
        </a:xfrm>
      </p:grpSpPr>
      <p:sp>
        <p:nvSpPr>
          <p:cNvPr id="2" name="Title 1"/>
          <p:cNvSpPr>
            <a:spLocks noGrp="1"/>
          </p:cNvSpPr>
          <p:nvPr>
            <p:ph type="ctrTitle"/>
          </p:nvPr>
        </p:nvSpPr>
        <p:spPr>
          <a:xfrm>
            <a:off x="375918"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grpSp>
        <p:nvGrpSpPr>
          <p:cNvPr id="9" name="Group 8"/>
          <p:cNvGrpSpPr/>
          <p:nvPr userDrawn="1"/>
        </p:nvGrpSpPr>
        <p:grpSpPr>
          <a:xfrm>
            <a:off x="7859395" y="4629151"/>
            <a:ext cx="593222" cy="514350"/>
            <a:chOff x="7859395" y="4489938"/>
            <a:chExt cx="593222" cy="514350"/>
          </a:xfrm>
        </p:grpSpPr>
        <p:sp>
          <p:nvSpPr>
            <p:cNvPr id="10" name="Rectangle 9"/>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3378493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RSA Title and Subtitle">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10" name="Group 9"/>
          <p:cNvGrpSpPr/>
          <p:nvPr userDrawn="1"/>
        </p:nvGrpSpPr>
        <p:grpSpPr>
          <a:xfrm>
            <a:off x="7859395" y="4629151"/>
            <a:ext cx="593222" cy="514350"/>
            <a:chOff x="7859395" y="4489938"/>
            <a:chExt cx="593222" cy="514350"/>
          </a:xfrm>
        </p:grpSpPr>
        <p:sp>
          <p:nvSpPr>
            <p:cNvPr id="11" name="Rectangle 10"/>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1693891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RSA 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sp>
        <p:nvSpPr>
          <p:cNvPr id="7" name="Content Placeholder 3"/>
          <p:cNvSpPr>
            <a:spLocks noGrp="1"/>
          </p:cNvSpPr>
          <p:nvPr>
            <p:ph sz="quarter" idx="10"/>
          </p:nvPr>
        </p:nvSpPr>
        <p:spPr bwMode="gray">
          <a:xfrm>
            <a:off x="379413" y="990600"/>
            <a:ext cx="8410575" cy="3467100"/>
          </a:xfrm>
          <a:prstGeom prst="rect">
            <a:avLst/>
          </a:prstGeom>
          <a:noFill/>
        </p:spPr>
        <p:txBody>
          <a:bodyPr lIns="0" tIns="0" rIns="0" bIns="0">
            <a:noAutofit/>
          </a:bodyPr>
          <a:lstStyle>
            <a:lvl1pPr marL="228600" indent="-228600">
              <a:spcBef>
                <a:spcPts val="1200"/>
              </a:spcBef>
              <a:buClr>
                <a:schemeClr val="accent6"/>
              </a:buClr>
              <a:buFont typeface="Arial"/>
              <a:buChar char="•"/>
              <a:defRPr sz="2400">
                <a:solidFill>
                  <a:schemeClr val="bg1"/>
                </a:solidFill>
                <a:latin typeface="Verdana" pitchFamily="34" charset="0"/>
              </a:defRPr>
            </a:lvl1pPr>
            <a:lvl2pPr>
              <a:spcBef>
                <a:spcPts val="300"/>
              </a:spcBef>
              <a:buClr>
                <a:schemeClr val="accent6"/>
              </a:buClr>
              <a:buFont typeface="Verdana" pitchFamily="34" charset="0"/>
              <a:buChar char="–"/>
              <a:defRPr sz="2000">
                <a:solidFill>
                  <a:schemeClr val="bg1"/>
                </a:solidFill>
                <a:latin typeface="Verdana" pitchFamily="34" charset="0"/>
              </a:defRPr>
            </a:lvl2pPr>
            <a:lvl3pPr>
              <a:spcBef>
                <a:spcPts val="300"/>
              </a:spcBef>
              <a:buClr>
                <a:schemeClr val="accent6"/>
              </a:buClr>
              <a:buFont typeface="Verdana" pitchFamily="34" charset="0"/>
              <a:buChar char="▪"/>
              <a:defRPr sz="1600">
                <a:solidFill>
                  <a:schemeClr val="bg1"/>
                </a:solidFill>
                <a:latin typeface="Verdana" pitchFamily="34" charset="0"/>
              </a:defRPr>
            </a:lvl3pPr>
            <a:lvl4pPr marL="1658938" indent="-287338">
              <a:spcBef>
                <a:spcPts val="300"/>
              </a:spcBef>
              <a:buClr>
                <a:schemeClr val="accent6"/>
              </a:buClr>
              <a:buFont typeface="Verdana" pitchFamily="34" charset="0"/>
              <a:buChar char="—"/>
              <a:defRPr sz="1200">
                <a:solidFill>
                  <a:schemeClr val="bg1"/>
                </a:solidFill>
                <a:latin typeface="Verdana" pitchFamily="34" charset="0"/>
              </a:defRPr>
            </a:lvl4pPr>
            <a:lvl5pPr marL="2000250" indent="-171450">
              <a:spcBef>
                <a:spcPts val="300"/>
              </a:spcBef>
              <a:buClr>
                <a:schemeClr val="accent6"/>
              </a:buClr>
              <a:buFont typeface="Arial"/>
              <a:buChar char="•"/>
              <a:defRPr sz="1100">
                <a:solidFill>
                  <a:schemeClr val="bg1"/>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2149474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RSA 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rgbClr val="CE3131"/>
                </a:solidFill>
              </a:defRPr>
            </a:lvl1pPr>
          </a:lstStyle>
          <a:p>
            <a:r>
              <a:rPr lang="en-US" smtClean="0"/>
              <a:t>Click to edit Master title style</a:t>
            </a:r>
            <a:endParaRPr lang="en-US" dirty="0"/>
          </a:p>
        </p:txBody>
      </p:sp>
      <p:sp>
        <p:nvSpPr>
          <p:cNvPr id="7" name="Content Placeholder 3"/>
          <p:cNvSpPr>
            <a:spLocks noGrp="1"/>
          </p:cNvSpPr>
          <p:nvPr>
            <p:ph sz="quarter" idx="10"/>
          </p:nvPr>
        </p:nvSpPr>
        <p:spPr bwMode="gray">
          <a:xfrm>
            <a:off x="379413" y="1261532"/>
            <a:ext cx="8410575" cy="3196167"/>
          </a:xfrm>
          <a:prstGeom prst="rect">
            <a:avLst/>
          </a:prstGeom>
          <a:noFill/>
        </p:spPr>
        <p:txBody>
          <a:bodyPr lIns="0" tIns="0" rIns="0" bIns="0">
            <a:noAutofit/>
          </a:bodyPr>
          <a:lstStyle>
            <a:lvl1pPr marL="228600" indent="-228600">
              <a:spcBef>
                <a:spcPts val="1200"/>
              </a:spcBef>
              <a:buClr>
                <a:schemeClr val="accent6"/>
              </a:buClr>
              <a:buFont typeface="Arial"/>
              <a:buChar char="•"/>
              <a:defRPr sz="2400">
                <a:solidFill>
                  <a:srgbClr val="FFFFFF"/>
                </a:solidFill>
                <a:latin typeface="Verdana" pitchFamily="34" charset="0"/>
              </a:defRPr>
            </a:lvl1pPr>
            <a:lvl2pPr>
              <a:spcBef>
                <a:spcPts val="300"/>
              </a:spcBef>
              <a:buClr>
                <a:schemeClr val="accent6"/>
              </a:buClr>
              <a:buFont typeface="Verdana" pitchFamily="34" charset="0"/>
              <a:buChar char="–"/>
              <a:defRPr sz="2000">
                <a:solidFill>
                  <a:srgbClr val="FFFFFF"/>
                </a:solidFill>
                <a:latin typeface="Verdana" pitchFamily="34" charset="0"/>
              </a:defRPr>
            </a:lvl2pPr>
            <a:lvl3pPr>
              <a:spcBef>
                <a:spcPts val="300"/>
              </a:spcBef>
              <a:buClr>
                <a:schemeClr val="accent6"/>
              </a:buClr>
              <a:buFont typeface="Verdana" pitchFamily="34" charset="0"/>
              <a:buChar char="▪"/>
              <a:defRPr sz="1600">
                <a:solidFill>
                  <a:srgbClr val="FFFFFF"/>
                </a:solidFill>
                <a:latin typeface="Verdana" pitchFamily="34" charset="0"/>
              </a:defRPr>
            </a:lvl3pPr>
            <a:lvl4pPr marL="1658938" indent="-287338">
              <a:spcBef>
                <a:spcPts val="300"/>
              </a:spcBef>
              <a:buClr>
                <a:schemeClr val="accent6"/>
              </a:buClr>
              <a:buFont typeface="Verdana" pitchFamily="34" charset="0"/>
              <a:buChar char="—"/>
              <a:defRPr sz="1200">
                <a:solidFill>
                  <a:srgbClr val="FFFFFF"/>
                </a:solidFill>
                <a:latin typeface="Verdana" pitchFamily="34" charset="0"/>
              </a:defRPr>
            </a:lvl4pPr>
            <a:lvl5pPr marL="2000250" indent="-171450">
              <a:spcBef>
                <a:spcPts val="300"/>
              </a:spcBef>
              <a:buClr>
                <a:schemeClr val="accent6"/>
              </a:buClr>
              <a:buFont typeface="Arial"/>
              <a:buChar char="•"/>
              <a:defRPr sz="1100">
                <a:solidFill>
                  <a:srgbClr val="FFFFFF"/>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8" name="Group 7"/>
          <p:cNvGrpSpPr/>
          <p:nvPr userDrawn="1"/>
        </p:nvGrpSpPr>
        <p:grpSpPr>
          <a:xfrm>
            <a:off x="7859395" y="4629151"/>
            <a:ext cx="593222" cy="514350"/>
            <a:chOff x="7859395" y="4489938"/>
            <a:chExt cx="593222" cy="514350"/>
          </a:xfrm>
        </p:grpSpPr>
        <p:sp>
          <p:nvSpPr>
            <p:cNvPr id="9" name="Rectangle 8"/>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3932379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Pivotal">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accent5"/>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3" y="990070"/>
            <a:ext cx="8410575" cy="3429529"/>
          </a:xfrm>
          <a:prstGeom prst="rect">
            <a:avLst/>
          </a:prstGeom>
          <a:noFill/>
        </p:spPr>
        <p:txBody>
          <a:bodyPr lIns="0" tIns="0" rIns="0" bIns="0">
            <a:noAutofit/>
          </a:bodyPr>
          <a:lstStyle>
            <a:lvl1pPr marL="228600" indent="-228600">
              <a:spcBef>
                <a:spcPts val="1200"/>
              </a:spcBef>
              <a:buClr>
                <a:schemeClr val="accent5"/>
              </a:buClr>
              <a:buFont typeface="Arial"/>
              <a:buChar char="•"/>
              <a:defRPr sz="2400">
                <a:solidFill>
                  <a:schemeClr val="bg1"/>
                </a:solidFill>
                <a:latin typeface="Verdana" pitchFamily="34" charset="0"/>
              </a:defRPr>
            </a:lvl1pPr>
            <a:lvl2pPr>
              <a:spcBef>
                <a:spcPts val="300"/>
              </a:spcBef>
              <a:buClr>
                <a:schemeClr val="accent5"/>
              </a:buClr>
              <a:buFont typeface="Verdana" pitchFamily="34" charset="0"/>
              <a:buChar char="–"/>
              <a:defRPr sz="2000">
                <a:solidFill>
                  <a:schemeClr val="bg1"/>
                </a:solidFill>
                <a:latin typeface="Verdana" pitchFamily="34" charset="0"/>
              </a:defRPr>
            </a:lvl2pPr>
            <a:lvl3pPr>
              <a:spcBef>
                <a:spcPts val="300"/>
              </a:spcBef>
              <a:buClr>
                <a:schemeClr val="accent5"/>
              </a:buClr>
              <a:buFont typeface="Verdana" pitchFamily="34" charset="0"/>
              <a:buChar char="▪"/>
              <a:defRPr sz="1600">
                <a:solidFill>
                  <a:schemeClr val="bg1"/>
                </a:solidFill>
                <a:latin typeface="Verdana" pitchFamily="34" charset="0"/>
              </a:defRPr>
            </a:lvl3pPr>
            <a:lvl4pPr marL="1658938" indent="-287338">
              <a:spcBef>
                <a:spcPts val="300"/>
              </a:spcBef>
              <a:buClr>
                <a:schemeClr val="accent5"/>
              </a:buClr>
              <a:buFont typeface="Verdana" pitchFamily="34" charset="0"/>
              <a:buChar char="—"/>
              <a:defRPr sz="1200">
                <a:solidFill>
                  <a:schemeClr val="bg1"/>
                </a:solidFill>
                <a:latin typeface="Verdana" pitchFamily="34" charset="0"/>
              </a:defRPr>
            </a:lvl4pPr>
            <a:lvl5pPr marL="2057400" indent="-228600">
              <a:spcBef>
                <a:spcPts val="300"/>
              </a:spcBef>
              <a:buClr>
                <a:schemeClr val="accent5"/>
              </a:buClr>
              <a:buFont typeface="Arial"/>
              <a:buChar char="•"/>
              <a:defRPr sz="1100">
                <a:solidFill>
                  <a:schemeClr val="bg1"/>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Pivotal white.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926313" y="4605679"/>
              <a:ext cx="452587" cy="119715"/>
            </a:xfrm>
            <a:prstGeom prst="rect">
              <a:avLst/>
            </a:prstGeom>
          </p:spPr>
        </p:pic>
      </p:grpSp>
    </p:spTree>
    <p:extLst>
      <p:ext uri="{BB962C8B-B14F-4D97-AF65-F5344CB8AC3E}">
        <p14:creationId xmlns:p14="http://schemas.microsoft.com/office/powerpoint/2010/main" val="1547004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Federation">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66713" y="228600"/>
            <a:ext cx="8410575" cy="460375"/>
          </a:xfrm>
          <a:prstGeom prst="rect">
            <a:avLst/>
          </a:prstGeom>
          <a:noFill/>
        </p:spPr>
        <p:txBody>
          <a:bodyPr lIns="0" tIns="0" rIns="0" bIns="0" anchor="t" anchorCtr="0"/>
          <a:lstStyle>
            <a:lvl1pPr algn="l">
              <a:lnSpc>
                <a:spcPct val="90000"/>
              </a:lnSpc>
              <a:defRPr sz="3200">
                <a:solidFill>
                  <a:schemeClr val="accent4"/>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66714" y="990600"/>
            <a:ext cx="8410575" cy="3429000"/>
          </a:xfrm>
          <a:prstGeom prst="rect">
            <a:avLst/>
          </a:prstGeom>
          <a:noFill/>
        </p:spPr>
        <p:txBody>
          <a:bodyPr lIns="0" tIns="0" rIns="0" bIns="0">
            <a:noAutofit/>
          </a:bodyPr>
          <a:lstStyle>
            <a:lvl1pPr marL="228600" indent="-228600">
              <a:spcBef>
                <a:spcPts val="1200"/>
              </a:spcBef>
              <a:buClr>
                <a:schemeClr val="accent4"/>
              </a:buClr>
              <a:buFont typeface="Wingdings" pitchFamily="2" charset="2"/>
              <a:buChar char=""/>
              <a:defRPr sz="2400">
                <a:solidFill>
                  <a:srgbClr val="FFFFFF"/>
                </a:solidFill>
                <a:latin typeface="Verdana" pitchFamily="34" charset="0"/>
              </a:defRPr>
            </a:lvl1pPr>
            <a:lvl2pPr>
              <a:spcBef>
                <a:spcPts val="300"/>
              </a:spcBef>
              <a:buClr>
                <a:schemeClr val="accent4"/>
              </a:buClr>
              <a:buFont typeface="Verdana" pitchFamily="34" charset="0"/>
              <a:buChar char="–"/>
              <a:defRPr sz="2000">
                <a:solidFill>
                  <a:srgbClr val="FFFFFF"/>
                </a:solidFill>
                <a:latin typeface="Verdana" pitchFamily="34" charset="0"/>
              </a:defRPr>
            </a:lvl2pPr>
            <a:lvl3pPr>
              <a:spcBef>
                <a:spcPts val="300"/>
              </a:spcBef>
              <a:buClr>
                <a:schemeClr val="accent4"/>
              </a:buClr>
              <a:buFont typeface="Verdana" pitchFamily="34" charset="0"/>
              <a:buChar char="▪"/>
              <a:defRPr sz="1600">
                <a:solidFill>
                  <a:srgbClr val="FFFFFF"/>
                </a:solidFill>
                <a:latin typeface="Verdana" pitchFamily="34" charset="0"/>
              </a:defRPr>
            </a:lvl3pPr>
            <a:lvl4pPr marL="1658938" indent="-287338">
              <a:spcBef>
                <a:spcPts val="300"/>
              </a:spcBef>
              <a:buClr>
                <a:schemeClr val="accent4"/>
              </a:buClr>
              <a:buFont typeface="Verdana" pitchFamily="34" charset="0"/>
              <a:buChar char="—"/>
              <a:defRPr sz="1200">
                <a:solidFill>
                  <a:srgbClr val="FFFFFF"/>
                </a:solidFill>
                <a:latin typeface="Verdana" pitchFamily="34" charset="0"/>
              </a:defRPr>
            </a:lvl4pPr>
            <a:lvl5pPr marL="2057400" indent="-228600">
              <a:spcBef>
                <a:spcPts val="300"/>
              </a:spcBef>
              <a:buClr>
                <a:schemeClr val="accent4"/>
              </a:buClr>
              <a:buFont typeface="Arial"/>
              <a:buChar char="•"/>
              <a:defRPr sz="1100">
                <a:solidFill>
                  <a:srgbClr val="FFFFFF"/>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48600" y="4629150"/>
            <a:ext cx="608013" cy="514350"/>
            <a:chOff x="7618413" y="4114800"/>
            <a:chExt cx="762000" cy="644616"/>
          </a:xfrm>
        </p:grpSpPr>
        <p:sp>
          <p:nvSpPr>
            <p:cNvPr id="14" name="Rectangle 13"/>
            <p:cNvSpPr/>
            <p:nvPr/>
          </p:nvSpPr>
          <p:spPr>
            <a:xfrm>
              <a:off x="7618413" y="4114800"/>
              <a:ext cx="762000" cy="644616"/>
            </a:xfrm>
            <a:prstGeom prst="rect">
              <a:avLst/>
            </a:prstGeom>
            <a:solidFill>
              <a:srgbClr val="9D9FA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15" name="Picture 14" descr="Destination Federation Log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815719" y="4199890"/>
              <a:ext cx="367389" cy="367898"/>
            </a:xfrm>
            <a:prstGeom prst="rect">
              <a:avLst/>
            </a:prstGeom>
          </p:spPr>
        </p:pic>
      </p:grpSp>
    </p:spTree>
    <p:extLst>
      <p:ext uri="{BB962C8B-B14F-4D97-AF65-F5344CB8AC3E}">
        <p14:creationId xmlns:p14="http://schemas.microsoft.com/office/powerpoint/2010/main" val="114446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VMware">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bg1">
                    <a:lumMod val="65000"/>
                  </a:schemeClr>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3" y="990600"/>
            <a:ext cx="8410575" cy="3429000"/>
          </a:xfrm>
          <a:prstGeom prst="rect">
            <a:avLst/>
          </a:prstGeom>
          <a:noFill/>
        </p:spPr>
        <p:txBody>
          <a:bodyPr lIns="0" tIns="0" rIns="0" bIns="0">
            <a:noAutofit/>
          </a:bodyPr>
          <a:lstStyle>
            <a:lvl1pPr marL="228600" indent="-228600">
              <a:spcBef>
                <a:spcPts val="1200"/>
              </a:spcBef>
              <a:buClr>
                <a:schemeClr val="bg1">
                  <a:lumMod val="65000"/>
                </a:schemeClr>
              </a:buClr>
              <a:buFont typeface="Arial"/>
              <a:buChar char="•"/>
              <a:defRPr sz="2400">
                <a:solidFill>
                  <a:schemeClr val="bg1"/>
                </a:solidFill>
                <a:latin typeface="Verdana" pitchFamily="34" charset="0"/>
              </a:defRPr>
            </a:lvl1pPr>
            <a:lvl2pPr>
              <a:spcBef>
                <a:spcPts val="300"/>
              </a:spcBef>
              <a:buClr>
                <a:schemeClr val="bg1">
                  <a:lumMod val="65000"/>
                </a:schemeClr>
              </a:buClr>
              <a:buFont typeface="Verdana" pitchFamily="34" charset="0"/>
              <a:buChar char="–"/>
              <a:defRPr sz="2000">
                <a:solidFill>
                  <a:schemeClr val="bg1"/>
                </a:solidFill>
                <a:latin typeface="Verdana" pitchFamily="34" charset="0"/>
              </a:defRPr>
            </a:lvl2pPr>
            <a:lvl3pPr>
              <a:spcBef>
                <a:spcPts val="300"/>
              </a:spcBef>
              <a:buClr>
                <a:schemeClr val="bg1">
                  <a:lumMod val="65000"/>
                </a:schemeClr>
              </a:buClr>
              <a:buFont typeface="Verdana" pitchFamily="34" charset="0"/>
              <a:buChar char="▪"/>
              <a:defRPr sz="1600">
                <a:solidFill>
                  <a:schemeClr val="bg1"/>
                </a:solidFill>
                <a:latin typeface="Verdana" pitchFamily="34" charset="0"/>
              </a:defRPr>
            </a:lvl3pPr>
            <a:lvl4pPr marL="1658938" indent="-287338">
              <a:spcBef>
                <a:spcPts val="300"/>
              </a:spcBef>
              <a:buClr>
                <a:schemeClr val="bg1">
                  <a:lumMod val="65000"/>
                </a:schemeClr>
              </a:buClr>
              <a:buFont typeface="Verdana" pitchFamily="34" charset="0"/>
              <a:buChar char="—"/>
              <a:defRPr sz="1200">
                <a:solidFill>
                  <a:schemeClr val="bg1"/>
                </a:solidFill>
                <a:latin typeface="Verdana" pitchFamily="34" charset="0"/>
              </a:defRPr>
            </a:lvl4pPr>
            <a:lvl5pPr marL="2057400" indent="-228600">
              <a:spcBef>
                <a:spcPts val="300"/>
              </a:spcBef>
              <a:buClr>
                <a:schemeClr val="bg1">
                  <a:lumMod val="65000"/>
                </a:schemeClr>
              </a:buClr>
              <a:buFont typeface="Arial"/>
              <a:buChar char="•"/>
              <a:defRPr sz="1100">
                <a:solidFill>
                  <a:schemeClr val="bg1"/>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5" name="Group 4"/>
          <p:cNvGrpSpPr/>
          <p:nvPr userDrawn="1"/>
        </p:nvGrpSpPr>
        <p:grpSpPr>
          <a:xfrm>
            <a:off x="7848600" y="4629150"/>
            <a:ext cx="608013" cy="514350"/>
            <a:chOff x="7848600" y="4486637"/>
            <a:chExt cx="608013" cy="514350"/>
          </a:xfrm>
        </p:grpSpPr>
        <p:sp>
          <p:nvSpPr>
            <p:cNvPr id="15" name="Rectangle 14"/>
            <p:cNvSpPr/>
            <p:nvPr/>
          </p:nvSpPr>
          <p:spPr>
            <a:xfrm>
              <a:off x="7848600" y="4486637"/>
              <a:ext cx="608013" cy="51435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chemeClr val="accent4"/>
                </a:buClr>
              </a:pPr>
              <a:endParaRPr lang="en-US">
                <a:solidFill>
                  <a:schemeClr val="bg1"/>
                </a:solidFill>
              </a:endParaRPr>
            </a:p>
          </p:txBody>
        </p:sp>
        <p:pic>
          <p:nvPicPr>
            <p:cNvPr id="3" name="Picture 2" descr="VMware logo 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905055" y="4629148"/>
              <a:ext cx="502918" cy="76081"/>
            </a:xfrm>
            <a:prstGeom prst="rect">
              <a:avLst/>
            </a:prstGeom>
          </p:spPr>
        </p:pic>
      </p:grpSp>
    </p:spTree>
    <p:extLst>
      <p:ext uri="{BB962C8B-B14F-4D97-AF65-F5344CB8AC3E}">
        <p14:creationId xmlns:p14="http://schemas.microsoft.com/office/powerpoint/2010/main" val="225448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VCE">
    <p:spTree>
      <p:nvGrpSpPr>
        <p:cNvPr id="1" name=""/>
        <p:cNvGrpSpPr/>
        <p:nvPr/>
      </p:nvGrpSpPr>
      <p:grpSpPr>
        <a:xfrm>
          <a:off x="0" y="0"/>
          <a:ext cx="0" cy="0"/>
          <a:chOff x="0" y="0"/>
          <a:chExt cx="0" cy="0"/>
        </a:xfrm>
      </p:grpSpPr>
      <p:sp>
        <p:nvSpPr>
          <p:cNvPr id="4" name="Content Placeholder 3"/>
          <p:cNvSpPr>
            <a:spLocks noGrp="1"/>
          </p:cNvSpPr>
          <p:nvPr>
            <p:ph sz="quarter" idx="10"/>
          </p:nvPr>
        </p:nvSpPr>
        <p:spPr bwMode="gray">
          <a:xfrm>
            <a:off x="379413" y="990600"/>
            <a:ext cx="8410575" cy="3429000"/>
          </a:xfrm>
          <a:prstGeom prst="rect">
            <a:avLst/>
          </a:prstGeom>
          <a:noFill/>
        </p:spPr>
        <p:txBody>
          <a:bodyPr lIns="0" tIns="0" rIns="0" bIns="0">
            <a:noAutofit/>
          </a:bodyPr>
          <a:lstStyle>
            <a:lvl1pPr marL="228600" indent="-228600">
              <a:spcBef>
                <a:spcPts val="1200"/>
              </a:spcBef>
              <a:buClr>
                <a:schemeClr val="bg1">
                  <a:lumMod val="65000"/>
                </a:schemeClr>
              </a:buClr>
              <a:buFont typeface="Arial"/>
              <a:buChar char="•"/>
              <a:defRPr sz="2400">
                <a:solidFill>
                  <a:srgbClr val="FFFFFF"/>
                </a:solidFill>
                <a:latin typeface="Verdana" pitchFamily="34" charset="0"/>
              </a:defRPr>
            </a:lvl1pPr>
            <a:lvl2pPr>
              <a:spcBef>
                <a:spcPts val="300"/>
              </a:spcBef>
              <a:buClr>
                <a:schemeClr val="bg1">
                  <a:lumMod val="65000"/>
                </a:schemeClr>
              </a:buClr>
              <a:buFont typeface="Verdana" pitchFamily="34" charset="0"/>
              <a:buChar char="–"/>
              <a:defRPr sz="2000">
                <a:solidFill>
                  <a:srgbClr val="FFFFFF"/>
                </a:solidFill>
                <a:latin typeface="Verdana" pitchFamily="34" charset="0"/>
              </a:defRPr>
            </a:lvl2pPr>
            <a:lvl3pPr>
              <a:spcBef>
                <a:spcPts val="300"/>
              </a:spcBef>
              <a:buClr>
                <a:schemeClr val="bg1">
                  <a:lumMod val="65000"/>
                </a:schemeClr>
              </a:buClr>
              <a:buFont typeface="Verdana" pitchFamily="34" charset="0"/>
              <a:buChar char="▪"/>
              <a:defRPr sz="1600">
                <a:solidFill>
                  <a:srgbClr val="FFFFFF"/>
                </a:solidFill>
                <a:latin typeface="Verdana" pitchFamily="34" charset="0"/>
              </a:defRPr>
            </a:lvl3pPr>
            <a:lvl4pPr marL="1658938" indent="-287338">
              <a:spcBef>
                <a:spcPts val="300"/>
              </a:spcBef>
              <a:buClr>
                <a:schemeClr val="bg1">
                  <a:lumMod val="65000"/>
                </a:schemeClr>
              </a:buClr>
              <a:buFont typeface="Verdana" pitchFamily="34" charset="0"/>
              <a:buChar char="—"/>
              <a:defRPr sz="1200">
                <a:solidFill>
                  <a:srgbClr val="FFFFFF"/>
                </a:solidFill>
                <a:latin typeface="Verdana" pitchFamily="34" charset="0"/>
              </a:defRPr>
            </a:lvl4pPr>
            <a:lvl5pPr marL="2057400" indent="-228600">
              <a:spcBef>
                <a:spcPts val="300"/>
              </a:spcBef>
              <a:buClr>
                <a:schemeClr val="bg1">
                  <a:lumMod val="65000"/>
                </a:schemeClr>
              </a:buClr>
              <a:buFont typeface="Arial"/>
              <a:buChar char="•"/>
              <a:defRPr sz="1100">
                <a:solidFill>
                  <a:srgbClr val="FFFFFF"/>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0" name="Group 9"/>
          <p:cNvGrpSpPr/>
          <p:nvPr userDrawn="1"/>
        </p:nvGrpSpPr>
        <p:grpSpPr>
          <a:xfrm>
            <a:off x="7859395" y="4629151"/>
            <a:ext cx="593222" cy="514350"/>
            <a:chOff x="7859395" y="4489938"/>
            <a:chExt cx="593222" cy="514350"/>
          </a:xfrm>
        </p:grpSpPr>
        <p:sp>
          <p:nvSpPr>
            <p:cNvPr id="11" name="Rectangle 10"/>
            <p:cNvSpPr/>
            <p:nvPr userDrawn="1"/>
          </p:nvSpPr>
          <p:spPr>
            <a:xfrm>
              <a:off x="7859395" y="4489938"/>
              <a:ext cx="593222" cy="51435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VC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08863" y="4574497"/>
              <a:ext cx="294287" cy="294287"/>
            </a:xfrm>
            <a:prstGeom prst="rect">
              <a:avLst/>
            </a:prstGeom>
          </p:spPr>
        </p:pic>
      </p:grpSp>
      <p:sp>
        <p:nvSpPr>
          <p:cNvPr id="7"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defRPr lang="en-US" sz="3200" dirty="0">
                <a:ln>
                  <a:noFill/>
                </a:ln>
                <a:solidFill>
                  <a:schemeClr val="bg1">
                    <a:lumMod val="65000"/>
                  </a:schemeClr>
                </a:solidFill>
                <a:latin typeface="Verdana" pitchFamily="34" charset="0"/>
              </a:defRPr>
            </a:lvl1pPr>
          </a:lstStyle>
          <a:p>
            <a:pPr lvl="0" algn="l">
              <a:lnSpc>
                <a:spcPct val="90000"/>
              </a:lnSpc>
            </a:pPr>
            <a:r>
              <a:rPr lang="en-US" smtClean="0"/>
              <a:t>Click to edit Master title style</a:t>
            </a:r>
            <a:endParaRPr lang="en-US" dirty="0"/>
          </a:p>
        </p:txBody>
      </p:sp>
    </p:spTree>
    <p:extLst>
      <p:ext uri="{BB962C8B-B14F-4D97-AF65-F5344CB8AC3E}">
        <p14:creationId xmlns:p14="http://schemas.microsoft.com/office/powerpoint/2010/main" val="1793249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End slide">
    <p:bg>
      <p:bgPr>
        <a:solidFill>
          <a:schemeClr val="accent1"/>
        </a:solidFill>
        <a:effectLst/>
      </p:bgPr>
    </p:bg>
    <p:spTree>
      <p:nvGrpSpPr>
        <p:cNvPr id="1" name=""/>
        <p:cNvGrpSpPr/>
        <p:nvPr/>
      </p:nvGrpSpPr>
      <p:grpSpPr>
        <a:xfrm>
          <a:off x="0" y="0"/>
          <a:ext cx="0" cy="0"/>
          <a:chOff x="0" y="0"/>
          <a:chExt cx="0" cy="0"/>
        </a:xfrm>
      </p:grpSpPr>
      <p:pic>
        <p:nvPicPr>
          <p:cNvPr id="3" name="Picture 2"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102997" y="1657351"/>
            <a:ext cx="4899905" cy="1581470"/>
          </a:xfrm>
          <a:prstGeom prst="rect">
            <a:avLst/>
          </a:prstGeom>
        </p:spPr>
      </p:pic>
    </p:spTree>
    <p:extLst>
      <p:ext uri="{BB962C8B-B14F-4D97-AF65-F5344CB8AC3E}">
        <p14:creationId xmlns:p14="http://schemas.microsoft.com/office/powerpoint/2010/main" val="4072534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image" Target="../media/image1.png"/><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2.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slideLayout" Target="../slideLayouts/slideLayout74.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slideLayout" Target="../slideLayouts/slideLayout73.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29" Type="http://schemas.openxmlformats.org/officeDocument/2006/relationships/image" Target="../media/image1.png"/><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28" Type="http://schemas.openxmlformats.org/officeDocument/2006/relationships/theme" Target="../theme/theme3.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 Id="rId27" Type="http://schemas.openxmlformats.org/officeDocument/2006/relationships/slideLayout" Target="../slideLayouts/slideLayout7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image" Target="../media/image1.png"/><Relationship Id="rId3" Type="http://schemas.openxmlformats.org/officeDocument/2006/relationships/slideLayout" Target="../slideLayouts/slideLayout78.xml"/><Relationship Id="rId21" Type="http://schemas.openxmlformats.org/officeDocument/2006/relationships/slideLayout" Target="../slideLayouts/slideLayout96.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theme" Target="../theme/theme4.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Box 9"/>
          <p:cNvSpPr txBox="1"/>
          <p:nvPr/>
        </p:nvSpPr>
        <p:spPr>
          <a:xfrm>
            <a:off x="8801100" y="5033041"/>
            <a:ext cx="285750" cy="92333"/>
          </a:xfrm>
          <a:prstGeom prst="rect">
            <a:avLst/>
          </a:prstGeom>
          <a:noFill/>
        </p:spPr>
        <p:txBody>
          <a:bodyPr wrap="square" lIns="0" tIns="0" rIns="0" bIns="0" rtlCol="0">
            <a:spAutoFit/>
          </a:bodyPr>
          <a:lstStyle>
            <a:defPPr>
              <a:defRPr lang="en-US"/>
            </a:defPPr>
            <a:lvl1pPr marR="0" indent="0" fontAlgn="auto">
              <a:lnSpc>
                <a:spcPct val="100000"/>
              </a:lnSpc>
              <a:spcBef>
                <a:spcPts val="0"/>
              </a:spcBef>
              <a:spcAft>
                <a:spcPts val="0"/>
              </a:spcAft>
              <a:buClrTx/>
              <a:buSzTx/>
              <a:buFontTx/>
              <a:buNone/>
              <a:tabLst/>
              <a:defRPr sz="600">
                <a:solidFill>
                  <a:schemeClr val="bg2"/>
                </a:solidFill>
              </a:defRPr>
            </a:lvl1pPr>
          </a:lstStyle>
          <a:p>
            <a:pPr lvl="0" algn="r"/>
            <a:fld id="{61F684CE-B7BB-4223-BA2B-B47808B845F1}" type="slidenum">
              <a:rPr lang="en-US" smtClean="0">
                <a:solidFill>
                  <a:schemeClr val="bg2"/>
                </a:solidFill>
              </a:rPr>
              <a:pPr lvl="0" algn="r"/>
              <a:t>‹#›</a:t>
            </a:fld>
            <a:endParaRPr lang="en-US" dirty="0" smtClean="0">
              <a:solidFill>
                <a:schemeClr val="bg2"/>
              </a:solidFill>
            </a:endParaRPr>
          </a:p>
        </p:txBody>
      </p:sp>
      <p:grpSp>
        <p:nvGrpSpPr>
          <p:cNvPr id="8" name="Group 7"/>
          <p:cNvGrpSpPr/>
          <p:nvPr/>
        </p:nvGrpSpPr>
        <p:grpSpPr>
          <a:xfrm>
            <a:off x="7859395" y="4629149"/>
            <a:ext cx="593222" cy="514350"/>
            <a:chOff x="7618413" y="4303993"/>
            <a:chExt cx="762000" cy="660688"/>
          </a:xfrm>
        </p:grpSpPr>
        <p:sp>
          <p:nvSpPr>
            <p:cNvPr id="9" name="Rectangle 8"/>
            <p:cNvSpPr/>
            <p:nvPr/>
          </p:nvSpPr>
          <p:spPr>
            <a:xfrm>
              <a:off x="7618413" y="4303993"/>
              <a:ext cx="762000" cy="66068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EMC logo white_300dpi.png"/>
            <p:cNvPicPr>
              <a:picLocks noChangeAspect="1"/>
            </p:cNvPicPr>
            <p:nvPr/>
          </p:nvPicPr>
          <p:blipFill>
            <a:blip r:embed="rId26"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
        <p:nvSpPr>
          <p:cNvPr id="17" name="TextBox 16"/>
          <p:cNvSpPr txBox="1"/>
          <p:nvPr/>
        </p:nvSpPr>
        <p:spPr bwMode="gray">
          <a:xfrm>
            <a:off x="366714" y="5033041"/>
            <a:ext cx="2164054" cy="92333"/>
          </a:xfrm>
          <a:prstGeom prst="rect">
            <a:avLst/>
          </a:prstGeom>
          <a:noFill/>
        </p:spPr>
        <p:txBody>
          <a:bodyPr wrap="non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smtClean="0">
                <a:solidFill>
                  <a:schemeClr val="bg2"/>
                </a:solidFill>
                <a:latin typeface="+mn-lt"/>
              </a:rPr>
              <a:t>© Copyright 2014 EMC Corporation. All rights reserved.</a:t>
            </a:r>
          </a:p>
        </p:txBody>
      </p:sp>
      <p:sp>
        <p:nvSpPr>
          <p:cNvPr id="18" name="TextBox 17"/>
          <p:cNvSpPr txBox="1"/>
          <p:nvPr/>
        </p:nvSpPr>
        <p:spPr bwMode="gray">
          <a:xfrm>
            <a:off x="366714" y="5033041"/>
            <a:ext cx="2164054" cy="92333"/>
          </a:xfrm>
          <a:prstGeom prst="rect">
            <a:avLst/>
          </a:prstGeom>
          <a:noFill/>
        </p:spPr>
        <p:txBody>
          <a:bodyPr wrap="non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smtClean="0">
                <a:solidFill>
                  <a:schemeClr val="bg2"/>
                </a:solidFill>
                <a:latin typeface="+mn-lt"/>
              </a:rPr>
              <a:t>© Copyright 2014 EMC Corporation. All rights reserved.</a:t>
            </a:r>
          </a:p>
        </p:txBody>
      </p:sp>
    </p:spTree>
    <p:extLst>
      <p:ext uri="{BB962C8B-B14F-4D97-AF65-F5344CB8AC3E}">
        <p14:creationId xmlns:p14="http://schemas.microsoft.com/office/powerpoint/2010/main" val="58738952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Box 9"/>
          <p:cNvSpPr txBox="1"/>
          <p:nvPr/>
        </p:nvSpPr>
        <p:spPr>
          <a:xfrm>
            <a:off x="8801100" y="5033041"/>
            <a:ext cx="285750" cy="92333"/>
          </a:xfrm>
          <a:prstGeom prst="rect">
            <a:avLst/>
          </a:prstGeom>
          <a:noFill/>
        </p:spPr>
        <p:txBody>
          <a:bodyPr wrap="square" lIns="0" tIns="0" rIns="0" bIns="0" rtlCol="0">
            <a:spAutoFit/>
          </a:bodyPr>
          <a:lstStyle>
            <a:defPPr>
              <a:defRPr lang="en-US"/>
            </a:defPPr>
            <a:lvl1pPr marR="0" indent="0" fontAlgn="auto">
              <a:lnSpc>
                <a:spcPct val="100000"/>
              </a:lnSpc>
              <a:spcBef>
                <a:spcPts val="0"/>
              </a:spcBef>
              <a:spcAft>
                <a:spcPts val="0"/>
              </a:spcAft>
              <a:buClrTx/>
              <a:buSzTx/>
              <a:buFontTx/>
              <a:buNone/>
              <a:tabLst/>
              <a:defRPr sz="600">
                <a:solidFill>
                  <a:schemeClr val="bg2"/>
                </a:solidFill>
              </a:defRPr>
            </a:lvl1pPr>
          </a:lstStyle>
          <a:p>
            <a:pPr lvl="0" algn="r"/>
            <a:fld id="{61F684CE-B7BB-4223-BA2B-B47808B845F1}" type="slidenum">
              <a:rPr lang="en-US" smtClean="0">
                <a:solidFill>
                  <a:schemeClr val="bg2"/>
                </a:solidFill>
              </a:rPr>
              <a:pPr lvl="0" algn="r"/>
              <a:t>‹#›</a:t>
            </a:fld>
            <a:endParaRPr lang="en-US" dirty="0" smtClean="0">
              <a:solidFill>
                <a:schemeClr val="bg2"/>
              </a:solidFill>
            </a:endParaRPr>
          </a:p>
        </p:txBody>
      </p:sp>
      <p:grpSp>
        <p:nvGrpSpPr>
          <p:cNvPr id="8" name="Group 7"/>
          <p:cNvGrpSpPr/>
          <p:nvPr/>
        </p:nvGrpSpPr>
        <p:grpSpPr>
          <a:xfrm>
            <a:off x="7859395" y="4629149"/>
            <a:ext cx="593222" cy="514350"/>
            <a:chOff x="7618413" y="4303993"/>
            <a:chExt cx="762000" cy="660688"/>
          </a:xfrm>
        </p:grpSpPr>
        <p:sp>
          <p:nvSpPr>
            <p:cNvPr id="9" name="Rectangle 8"/>
            <p:cNvSpPr/>
            <p:nvPr/>
          </p:nvSpPr>
          <p:spPr>
            <a:xfrm>
              <a:off x="7618413" y="4303993"/>
              <a:ext cx="762000" cy="66068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EMC logo white_300dpi.png"/>
            <p:cNvPicPr>
              <a:picLocks noChangeAspect="1"/>
            </p:cNvPicPr>
            <p:nvPr/>
          </p:nvPicPr>
          <p:blipFill>
            <a:blip r:embed="rId26"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
        <p:nvSpPr>
          <p:cNvPr id="11" name="TextBox 10"/>
          <p:cNvSpPr txBox="1"/>
          <p:nvPr/>
        </p:nvSpPr>
        <p:spPr bwMode="gray">
          <a:xfrm>
            <a:off x="366714" y="5033041"/>
            <a:ext cx="1676741" cy="92333"/>
          </a:xfrm>
          <a:prstGeom prst="rect">
            <a:avLst/>
          </a:prstGeom>
          <a:noFill/>
        </p:spPr>
        <p:txBody>
          <a:bodyPr wrap="none" lIns="0" tIns="0" rIns="0" bIns="0" rtlCol="0">
            <a:spAutoFit/>
          </a:bodyPr>
          <a:lstStyle/>
          <a:p>
            <a:pPr algn="l"/>
            <a:r>
              <a:rPr lang="en-US" sz="600" dirty="0" smtClean="0">
                <a:solidFill>
                  <a:schemeClr val="bg2"/>
                </a:solidFill>
                <a:latin typeface="+mn-lt"/>
              </a:rPr>
              <a:t>EMC CONFIDENTIAL—INTERNAL USE ONLY</a:t>
            </a:r>
          </a:p>
        </p:txBody>
      </p:sp>
      <p:sp>
        <p:nvSpPr>
          <p:cNvPr id="13" name="TextBox 12"/>
          <p:cNvSpPr txBox="1"/>
          <p:nvPr/>
        </p:nvSpPr>
        <p:spPr bwMode="gray">
          <a:xfrm>
            <a:off x="366714" y="5033041"/>
            <a:ext cx="1676741" cy="92333"/>
          </a:xfrm>
          <a:prstGeom prst="rect">
            <a:avLst/>
          </a:prstGeom>
          <a:noFill/>
        </p:spPr>
        <p:txBody>
          <a:bodyPr wrap="none" lIns="0" tIns="0" rIns="0" bIns="0" rtlCol="0">
            <a:spAutoFit/>
          </a:bodyPr>
          <a:lstStyle/>
          <a:p>
            <a:pPr algn="l"/>
            <a:r>
              <a:rPr lang="en-US" sz="600" dirty="0" smtClean="0">
                <a:solidFill>
                  <a:schemeClr val="bg2"/>
                </a:solidFill>
                <a:latin typeface="+mn-lt"/>
              </a:rPr>
              <a:t>EMC CONFIDENTIAL—INTERNAL USE ONLY</a:t>
            </a:r>
          </a:p>
        </p:txBody>
      </p:sp>
    </p:spTree>
    <p:extLst>
      <p:ext uri="{BB962C8B-B14F-4D97-AF65-F5344CB8AC3E}">
        <p14:creationId xmlns:p14="http://schemas.microsoft.com/office/powerpoint/2010/main" val="587389524"/>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 id="2147483788" r:id="rId19"/>
    <p:sldLayoutId id="2147483789" r:id="rId20"/>
    <p:sldLayoutId id="2147483790" r:id="rId21"/>
    <p:sldLayoutId id="2147483791" r:id="rId22"/>
    <p:sldLayoutId id="2147483792" r:id="rId23"/>
    <p:sldLayoutId id="2147483793" r:id="rId24"/>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11" name="Group 10"/>
          <p:cNvGrpSpPr/>
          <p:nvPr/>
        </p:nvGrpSpPr>
        <p:grpSpPr>
          <a:xfrm>
            <a:off x="7859395" y="4629149"/>
            <a:ext cx="593222" cy="514350"/>
            <a:chOff x="7618413" y="4303993"/>
            <a:chExt cx="762000" cy="660688"/>
          </a:xfrm>
        </p:grpSpPr>
        <p:sp>
          <p:nvSpPr>
            <p:cNvPr id="13" name="Rectangle 12"/>
            <p:cNvSpPr/>
            <p:nvPr/>
          </p:nvSpPr>
          <p:spPr>
            <a:xfrm>
              <a:off x="7618413" y="4303993"/>
              <a:ext cx="762000" cy="66068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EMC logo white_300dpi.png"/>
            <p:cNvPicPr>
              <a:picLocks noChangeAspect="1"/>
            </p:cNvPicPr>
            <p:nvPr/>
          </p:nvPicPr>
          <p:blipFill>
            <a:blip r:embed="rId29"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
        <p:nvSpPr>
          <p:cNvPr id="10" name="TextBox 9"/>
          <p:cNvSpPr txBox="1"/>
          <p:nvPr/>
        </p:nvSpPr>
        <p:spPr>
          <a:xfrm>
            <a:off x="8801100" y="5033041"/>
            <a:ext cx="285750" cy="92333"/>
          </a:xfrm>
          <a:prstGeom prst="rect">
            <a:avLst/>
          </a:prstGeom>
          <a:noFill/>
        </p:spPr>
        <p:txBody>
          <a:bodyPr wrap="square" lIns="0" tIns="0" rIns="0" bIns="0" rtlCol="0">
            <a:spAutoFit/>
          </a:bodyPr>
          <a:lstStyle>
            <a:defPPr>
              <a:defRPr lang="en-US"/>
            </a:defPPr>
            <a:lvl1pPr marR="0" indent="0" fontAlgn="auto">
              <a:lnSpc>
                <a:spcPct val="100000"/>
              </a:lnSpc>
              <a:spcBef>
                <a:spcPts val="0"/>
              </a:spcBef>
              <a:spcAft>
                <a:spcPts val="0"/>
              </a:spcAft>
              <a:buClrTx/>
              <a:buSzTx/>
              <a:buFontTx/>
              <a:buNone/>
              <a:tabLst/>
              <a:defRPr sz="600">
                <a:solidFill>
                  <a:schemeClr val="bg2"/>
                </a:solidFill>
              </a:defRPr>
            </a:lvl1pPr>
          </a:lstStyle>
          <a:p>
            <a:pPr lvl="0" algn="r"/>
            <a:fld id="{61F684CE-B7BB-4223-BA2B-B47808B845F1}" type="slidenum">
              <a:rPr lang="en-US" smtClean="0">
                <a:solidFill>
                  <a:schemeClr val="bg2"/>
                </a:solidFill>
              </a:rPr>
              <a:pPr lvl="0" algn="r"/>
              <a:t>‹#›</a:t>
            </a:fld>
            <a:endParaRPr lang="en-US" dirty="0" smtClean="0">
              <a:solidFill>
                <a:schemeClr val="bg2"/>
              </a:solidFill>
            </a:endParaRPr>
          </a:p>
        </p:txBody>
      </p:sp>
      <p:sp>
        <p:nvSpPr>
          <p:cNvPr id="8" name="TextBox 7"/>
          <p:cNvSpPr txBox="1"/>
          <p:nvPr/>
        </p:nvSpPr>
        <p:spPr bwMode="gray">
          <a:xfrm>
            <a:off x="366714" y="5033041"/>
            <a:ext cx="2164054" cy="92333"/>
          </a:xfrm>
          <a:prstGeom prst="rect">
            <a:avLst/>
          </a:prstGeom>
          <a:noFill/>
        </p:spPr>
        <p:txBody>
          <a:bodyPr wrap="non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smtClean="0">
                <a:solidFill>
                  <a:schemeClr val="bg2"/>
                </a:solidFill>
                <a:latin typeface="+mn-lt"/>
              </a:rPr>
              <a:t>© Copyright 2014 EMC Corporation. All rights reserved.</a:t>
            </a:r>
          </a:p>
        </p:txBody>
      </p:sp>
      <p:sp>
        <p:nvSpPr>
          <p:cNvPr id="9" name="TextBox 8"/>
          <p:cNvSpPr txBox="1"/>
          <p:nvPr/>
        </p:nvSpPr>
        <p:spPr bwMode="gray">
          <a:xfrm>
            <a:off x="366714" y="5033041"/>
            <a:ext cx="2164054" cy="92333"/>
          </a:xfrm>
          <a:prstGeom prst="rect">
            <a:avLst/>
          </a:prstGeom>
          <a:noFill/>
        </p:spPr>
        <p:txBody>
          <a:bodyPr wrap="non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smtClean="0">
                <a:solidFill>
                  <a:schemeClr val="bg2"/>
                </a:solidFill>
                <a:latin typeface="+mn-lt"/>
              </a:rPr>
              <a:t>© Copyright 2014 EMC Corporation. All rights reserved.</a:t>
            </a:r>
          </a:p>
        </p:txBody>
      </p:sp>
    </p:spTree>
    <p:extLst>
      <p:ext uri="{BB962C8B-B14F-4D97-AF65-F5344CB8AC3E}">
        <p14:creationId xmlns:p14="http://schemas.microsoft.com/office/powerpoint/2010/main" val="303477572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15" r:id="rId15"/>
    <p:sldLayoutId id="2147483713" r:id="rId16"/>
    <p:sldLayoutId id="2147483714" r:id="rId17"/>
    <p:sldLayoutId id="2147483706" r:id="rId18"/>
    <p:sldLayoutId id="2147483716" r:id="rId19"/>
    <p:sldLayoutId id="2147483708" r:id="rId20"/>
    <p:sldLayoutId id="2147483718" r:id="rId21"/>
    <p:sldLayoutId id="2147483712" r:id="rId22"/>
    <p:sldLayoutId id="2147483717" r:id="rId23"/>
    <p:sldLayoutId id="2147483711" r:id="rId24"/>
    <p:sldLayoutId id="2147483794" r:id="rId25"/>
    <p:sldLayoutId id="2147483795" r:id="rId26"/>
    <p:sldLayoutId id="2147483800" r:id="rId27"/>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11" name="Group 10"/>
          <p:cNvGrpSpPr/>
          <p:nvPr/>
        </p:nvGrpSpPr>
        <p:grpSpPr>
          <a:xfrm>
            <a:off x="7859395" y="4629149"/>
            <a:ext cx="593222" cy="514350"/>
            <a:chOff x="7618413" y="4303993"/>
            <a:chExt cx="762000" cy="660688"/>
          </a:xfrm>
        </p:grpSpPr>
        <p:sp>
          <p:nvSpPr>
            <p:cNvPr id="13" name="Rectangle 12"/>
            <p:cNvSpPr/>
            <p:nvPr/>
          </p:nvSpPr>
          <p:spPr>
            <a:xfrm>
              <a:off x="7618413" y="4303993"/>
              <a:ext cx="762000" cy="66068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EMC logo white_300dpi.png"/>
            <p:cNvPicPr>
              <a:picLocks noChangeAspect="1"/>
            </p:cNvPicPr>
            <p:nvPr/>
          </p:nvPicPr>
          <p:blipFill>
            <a:blip r:embed="rId26"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
        <p:nvSpPr>
          <p:cNvPr id="10" name="TextBox 9"/>
          <p:cNvSpPr txBox="1"/>
          <p:nvPr/>
        </p:nvSpPr>
        <p:spPr>
          <a:xfrm>
            <a:off x="8801100" y="5033041"/>
            <a:ext cx="285750" cy="92333"/>
          </a:xfrm>
          <a:prstGeom prst="rect">
            <a:avLst/>
          </a:prstGeom>
          <a:noFill/>
        </p:spPr>
        <p:txBody>
          <a:bodyPr wrap="square" lIns="0" tIns="0" rIns="0" bIns="0" rtlCol="0">
            <a:spAutoFit/>
          </a:bodyPr>
          <a:lstStyle>
            <a:defPPr>
              <a:defRPr lang="en-US"/>
            </a:defPPr>
            <a:lvl1pPr marR="0" indent="0" fontAlgn="auto">
              <a:lnSpc>
                <a:spcPct val="100000"/>
              </a:lnSpc>
              <a:spcBef>
                <a:spcPts val="0"/>
              </a:spcBef>
              <a:spcAft>
                <a:spcPts val="0"/>
              </a:spcAft>
              <a:buClrTx/>
              <a:buSzTx/>
              <a:buFontTx/>
              <a:buNone/>
              <a:tabLst/>
              <a:defRPr sz="600">
                <a:solidFill>
                  <a:schemeClr val="bg2"/>
                </a:solidFill>
              </a:defRPr>
            </a:lvl1pPr>
          </a:lstStyle>
          <a:p>
            <a:pPr lvl="0" algn="r"/>
            <a:fld id="{61F684CE-B7BB-4223-BA2B-B47808B845F1}" type="slidenum">
              <a:rPr lang="en-US" smtClean="0">
                <a:solidFill>
                  <a:schemeClr val="bg2"/>
                </a:solidFill>
              </a:rPr>
              <a:pPr lvl="0" algn="r"/>
              <a:t>‹#›</a:t>
            </a:fld>
            <a:endParaRPr lang="en-US" dirty="0" smtClean="0">
              <a:solidFill>
                <a:schemeClr val="bg2"/>
              </a:solidFill>
            </a:endParaRPr>
          </a:p>
        </p:txBody>
      </p:sp>
      <p:sp>
        <p:nvSpPr>
          <p:cNvPr id="12" name="TextBox 11"/>
          <p:cNvSpPr txBox="1"/>
          <p:nvPr/>
        </p:nvSpPr>
        <p:spPr bwMode="gray">
          <a:xfrm>
            <a:off x="366714" y="5033041"/>
            <a:ext cx="1676741" cy="92333"/>
          </a:xfrm>
          <a:prstGeom prst="rect">
            <a:avLst/>
          </a:prstGeom>
          <a:noFill/>
        </p:spPr>
        <p:txBody>
          <a:bodyPr wrap="none" lIns="0" tIns="0" rIns="0" bIns="0" rtlCol="0">
            <a:spAutoFit/>
          </a:bodyPr>
          <a:lstStyle/>
          <a:p>
            <a:pPr algn="l"/>
            <a:r>
              <a:rPr lang="en-US" sz="600" dirty="0" smtClean="0">
                <a:solidFill>
                  <a:schemeClr val="bg2"/>
                </a:solidFill>
                <a:latin typeface="+mn-lt"/>
              </a:rPr>
              <a:t>EMC CONFIDENTIAL—INTERNAL USE ONLY</a:t>
            </a:r>
          </a:p>
        </p:txBody>
      </p:sp>
      <p:sp>
        <p:nvSpPr>
          <p:cNvPr id="15" name="TextBox 14"/>
          <p:cNvSpPr txBox="1"/>
          <p:nvPr/>
        </p:nvSpPr>
        <p:spPr bwMode="gray">
          <a:xfrm>
            <a:off x="366714" y="5033041"/>
            <a:ext cx="1676741" cy="92333"/>
          </a:xfrm>
          <a:prstGeom prst="rect">
            <a:avLst/>
          </a:prstGeom>
          <a:noFill/>
        </p:spPr>
        <p:txBody>
          <a:bodyPr wrap="none" lIns="0" tIns="0" rIns="0" bIns="0" rtlCol="0">
            <a:spAutoFit/>
          </a:bodyPr>
          <a:lstStyle/>
          <a:p>
            <a:pPr algn="l"/>
            <a:r>
              <a:rPr lang="en-US" sz="600" dirty="0" smtClean="0">
                <a:solidFill>
                  <a:schemeClr val="bg2"/>
                </a:solidFill>
                <a:latin typeface="+mn-lt"/>
              </a:rPr>
              <a:t>EMC CONFIDENTIAL—INTERNAL USE ONLY</a:t>
            </a:r>
          </a:p>
        </p:txBody>
      </p:sp>
    </p:spTree>
    <p:extLst>
      <p:ext uri="{BB962C8B-B14F-4D97-AF65-F5344CB8AC3E}">
        <p14:creationId xmlns:p14="http://schemas.microsoft.com/office/powerpoint/2010/main" val="1372002169"/>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 id="2147483739" r:id="rId20"/>
    <p:sldLayoutId id="2147483740" r:id="rId21"/>
    <p:sldLayoutId id="2147483741" r:id="rId22"/>
    <p:sldLayoutId id="2147483742" r:id="rId23"/>
    <p:sldLayoutId id="2147483743" r:id="rId24"/>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52.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52.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13" Type="http://schemas.microsoft.com/office/2007/relationships/hdphoto" Target="../media/hdphoto3.wdp"/><Relationship Id="rId3" Type="http://schemas.openxmlformats.org/officeDocument/2006/relationships/image" Target="../media/image19.png"/><Relationship Id="rId7" Type="http://schemas.microsoft.com/office/2007/relationships/hdphoto" Target="NULL"/><Relationship Id="rId12"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52.xml"/><Relationship Id="rId6" Type="http://schemas.openxmlformats.org/officeDocument/2006/relationships/image" Target="../media/image21.png"/><Relationship Id="rId11" Type="http://schemas.microsoft.com/office/2007/relationships/hdphoto" Target="../media/hdphoto2.wdp"/><Relationship Id="rId5" Type="http://schemas.microsoft.com/office/2007/relationships/hdphoto" Target="../media/hdphoto1.wdp"/><Relationship Id="rId10" Type="http://schemas.openxmlformats.org/officeDocument/2006/relationships/image" Target="../media/image24.png"/><Relationship Id="rId4" Type="http://schemas.openxmlformats.org/officeDocument/2006/relationships/image" Target="../media/image20.png"/><Relationship Id="rId9" Type="http://schemas.openxmlformats.org/officeDocument/2006/relationships/image" Target="../media/image2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73.xml"/></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6.png"/><Relationship Id="rId18" Type="http://schemas.openxmlformats.org/officeDocument/2006/relationships/image" Target="../media/image40.png"/><Relationship Id="rId26" Type="http://schemas.openxmlformats.org/officeDocument/2006/relationships/image" Target="../media/image48.png"/><Relationship Id="rId3" Type="http://schemas.openxmlformats.org/officeDocument/2006/relationships/image" Target="../media/image27.png"/><Relationship Id="rId21" Type="http://schemas.openxmlformats.org/officeDocument/2006/relationships/image" Target="../media/image43.jpeg"/><Relationship Id="rId7" Type="http://schemas.openxmlformats.org/officeDocument/2006/relationships/image" Target="../media/image31.png"/><Relationship Id="rId12" Type="http://schemas.microsoft.com/office/2007/relationships/hdphoto" Target="../media/hdphoto4.wdp"/><Relationship Id="rId17" Type="http://schemas.openxmlformats.org/officeDocument/2006/relationships/image" Target="../media/image17.png"/><Relationship Id="rId25" Type="http://schemas.openxmlformats.org/officeDocument/2006/relationships/image" Target="../media/image47.jpeg"/><Relationship Id="rId2" Type="http://schemas.openxmlformats.org/officeDocument/2006/relationships/notesSlide" Target="../notesSlides/notesSlide8.xml"/><Relationship Id="rId16" Type="http://schemas.openxmlformats.org/officeDocument/2006/relationships/image" Target="../media/image39.png"/><Relationship Id="rId20" Type="http://schemas.openxmlformats.org/officeDocument/2006/relationships/image" Target="../media/image42.jpeg"/><Relationship Id="rId29" Type="http://schemas.openxmlformats.org/officeDocument/2006/relationships/image" Target="../media/image51.png"/><Relationship Id="rId1" Type="http://schemas.openxmlformats.org/officeDocument/2006/relationships/slideLayout" Target="../slideLayouts/slideLayout56.xml"/><Relationship Id="rId6" Type="http://schemas.openxmlformats.org/officeDocument/2006/relationships/image" Target="../media/image30.png"/><Relationship Id="rId11" Type="http://schemas.openxmlformats.org/officeDocument/2006/relationships/image" Target="../media/image35.png"/><Relationship Id="rId24" Type="http://schemas.openxmlformats.org/officeDocument/2006/relationships/image" Target="../media/image46.png"/><Relationship Id="rId5" Type="http://schemas.openxmlformats.org/officeDocument/2006/relationships/image" Target="../media/image29.png"/><Relationship Id="rId15" Type="http://schemas.openxmlformats.org/officeDocument/2006/relationships/image" Target="../media/image38.png"/><Relationship Id="rId23" Type="http://schemas.openxmlformats.org/officeDocument/2006/relationships/image" Target="../media/image45.png"/><Relationship Id="rId28" Type="http://schemas.openxmlformats.org/officeDocument/2006/relationships/image" Target="../media/image50.png"/><Relationship Id="rId10" Type="http://schemas.openxmlformats.org/officeDocument/2006/relationships/image" Target="../media/image34.png"/><Relationship Id="rId19" Type="http://schemas.openxmlformats.org/officeDocument/2006/relationships/image" Target="../media/image41.jpe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7.png"/><Relationship Id="rId22" Type="http://schemas.openxmlformats.org/officeDocument/2006/relationships/image" Target="../media/image44.jpeg"/><Relationship Id="rId27" Type="http://schemas.openxmlformats.org/officeDocument/2006/relationships/image" Target="../media/image49.png"/><Relationship Id="rId30" Type="http://schemas.openxmlformats.org/officeDocument/2006/relationships/image" Target="../media/image5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1.png"/><Relationship Id="rId2" Type="http://schemas.openxmlformats.org/officeDocument/2006/relationships/notesSlide" Target="../notesSlides/notesSlide10.xml"/><Relationship Id="rId1" Type="http://schemas.openxmlformats.org/officeDocument/2006/relationships/slideLayout" Target="../slideLayouts/slideLayout55.xml"/><Relationship Id="rId6" Type="http://schemas.openxmlformats.org/officeDocument/2006/relationships/image" Target="../media/image56.jpeg"/><Relationship Id="rId11" Type="http://schemas.openxmlformats.org/officeDocument/2006/relationships/image" Target="../media/image60.jpeg"/><Relationship Id="rId5" Type="http://schemas.openxmlformats.org/officeDocument/2006/relationships/image" Target="../media/image55.png"/><Relationship Id="rId10" Type="http://schemas.openxmlformats.org/officeDocument/2006/relationships/image" Target="../media/image59.png"/><Relationship Id="rId4" Type="http://schemas.openxmlformats.org/officeDocument/2006/relationships/image" Target="../media/image54.png"/><Relationship Id="rId9" Type="http://schemas.openxmlformats.org/officeDocument/2006/relationships/image" Target="../media/image5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2.xml"/><Relationship Id="rId1" Type="http://schemas.openxmlformats.org/officeDocument/2006/relationships/slideLayout" Target="../slideLayouts/slideLayout74.xml"/><Relationship Id="rId4" Type="http://schemas.openxmlformats.org/officeDocument/2006/relationships/image" Target="../media/image6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4.jpeg"/><Relationship Id="rId3" Type="http://schemas.openxmlformats.org/officeDocument/2006/relationships/image" Target="../media/image64.png"/><Relationship Id="rId7" Type="http://schemas.openxmlformats.org/officeDocument/2006/relationships/image" Target="../media/image68.png"/><Relationship Id="rId12" Type="http://schemas.openxmlformats.org/officeDocument/2006/relationships/image" Target="../media/image73.jpeg"/><Relationship Id="rId2" Type="http://schemas.openxmlformats.org/officeDocument/2006/relationships/notesSlide" Target="../notesSlides/notesSlide14.xml"/><Relationship Id="rId16" Type="http://schemas.openxmlformats.org/officeDocument/2006/relationships/image" Target="../media/image77.jpg"/><Relationship Id="rId1" Type="http://schemas.openxmlformats.org/officeDocument/2006/relationships/slideLayout" Target="../slideLayouts/slideLayout54.xml"/><Relationship Id="rId6" Type="http://schemas.openxmlformats.org/officeDocument/2006/relationships/image" Target="../media/image67.png"/><Relationship Id="rId11" Type="http://schemas.openxmlformats.org/officeDocument/2006/relationships/image" Target="../media/image72.jpeg"/><Relationship Id="rId5" Type="http://schemas.openxmlformats.org/officeDocument/2006/relationships/image" Target="../media/image66.png"/><Relationship Id="rId15" Type="http://schemas.openxmlformats.org/officeDocument/2006/relationships/image" Target="../media/image76.png"/><Relationship Id="rId10" Type="http://schemas.openxmlformats.org/officeDocument/2006/relationships/image" Target="../media/image71.jpeg"/><Relationship Id="rId4" Type="http://schemas.openxmlformats.org/officeDocument/2006/relationships/image" Target="../media/image65.png"/><Relationship Id="rId9" Type="http://schemas.openxmlformats.org/officeDocument/2006/relationships/image" Target="../media/image70.jpeg"/><Relationship Id="rId14" Type="http://schemas.openxmlformats.org/officeDocument/2006/relationships/image" Target="../media/image7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85.png"/><Relationship Id="rId3" Type="http://schemas.openxmlformats.org/officeDocument/2006/relationships/image" Target="../media/image78.png"/><Relationship Id="rId7" Type="http://schemas.openxmlformats.org/officeDocument/2006/relationships/image" Target="../media/image80.png"/><Relationship Id="rId12" Type="http://schemas.openxmlformats.org/officeDocument/2006/relationships/image" Target="../media/image84.png"/><Relationship Id="rId2" Type="http://schemas.openxmlformats.org/officeDocument/2006/relationships/notesSlide" Target="../notesSlides/notesSlide16.xml"/><Relationship Id="rId1" Type="http://schemas.openxmlformats.org/officeDocument/2006/relationships/slideLayout" Target="../slideLayouts/slideLayout57.xml"/><Relationship Id="rId6" Type="http://schemas.microsoft.com/office/2007/relationships/hdphoto" Target="../media/hdphoto6.wdp"/><Relationship Id="rId11" Type="http://schemas.openxmlformats.org/officeDocument/2006/relationships/image" Target="../media/image83.png"/><Relationship Id="rId5" Type="http://schemas.openxmlformats.org/officeDocument/2006/relationships/image" Target="../media/image79.png"/><Relationship Id="rId10" Type="http://schemas.openxmlformats.org/officeDocument/2006/relationships/image" Target="../media/image82.png"/><Relationship Id="rId4" Type="http://schemas.openxmlformats.org/officeDocument/2006/relationships/image" Target="../media/image17.png"/><Relationship Id="rId9" Type="http://schemas.openxmlformats.org/officeDocument/2006/relationships/image" Target="../media/image81.png"/></Relationships>
</file>

<file path=ppt/slides/_rels/slide1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7.xml"/><Relationship Id="rId1" Type="http://schemas.openxmlformats.org/officeDocument/2006/relationships/slideLayout" Target="../slideLayouts/slideLayout57.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7.png"/><Relationship Id="rId7" Type="http://schemas.openxmlformats.org/officeDocument/2006/relationships/image" Target="../media/image90.png"/><Relationship Id="rId2" Type="http://schemas.openxmlformats.org/officeDocument/2006/relationships/notesSlide" Target="../notesSlides/notesSlide19.xml"/><Relationship Id="rId1" Type="http://schemas.openxmlformats.org/officeDocument/2006/relationships/slideLayout" Target="../slideLayouts/slideLayout56.xml"/><Relationship Id="rId6" Type="http://schemas.openxmlformats.org/officeDocument/2006/relationships/image" Target="../media/image89.png"/><Relationship Id="rId5" Type="http://schemas.openxmlformats.org/officeDocument/2006/relationships/image" Target="../media/image88.png"/><Relationship Id="rId4" Type="http://schemas.microsoft.com/office/2007/relationships/hdphoto" Target="../media/hdphoto7.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2.xml"/></Relationships>
</file>

<file path=ppt/slides/_rels/slide2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1.xml"/><Relationship Id="rId1" Type="http://schemas.openxmlformats.org/officeDocument/2006/relationships/slideLayout" Target="../slideLayouts/slideLayout74.xml"/><Relationship Id="rId6" Type="http://schemas.openxmlformats.org/officeDocument/2006/relationships/image" Target="../media/image95.png"/><Relationship Id="rId5" Type="http://schemas.openxmlformats.org/officeDocument/2006/relationships/image" Target="../media/image94.emf"/><Relationship Id="rId4" Type="http://schemas.openxmlformats.org/officeDocument/2006/relationships/image" Target="../media/image9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2.xml"/></Relationships>
</file>

<file path=ppt/slides/_rels/slide23.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65.png"/><Relationship Id="rId7" Type="http://schemas.openxmlformats.org/officeDocument/2006/relationships/image" Target="../media/image98.png"/><Relationship Id="rId2" Type="http://schemas.openxmlformats.org/officeDocument/2006/relationships/notesSlide" Target="../notesSlides/notesSlide23.xml"/><Relationship Id="rId1" Type="http://schemas.openxmlformats.org/officeDocument/2006/relationships/slideLayout" Target="../slideLayouts/slideLayout55.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2.xml"/></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5.xml"/><Relationship Id="rId1" Type="http://schemas.openxmlformats.org/officeDocument/2006/relationships/slideLayout" Target="../slideLayouts/slideLayout5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2.xml"/></Relationships>
</file>

<file path=ppt/slides/_rels/slide2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27.xml"/><Relationship Id="rId1" Type="http://schemas.openxmlformats.org/officeDocument/2006/relationships/slideLayout" Target="../slideLayouts/slideLayout52.xml"/><Relationship Id="rId4" Type="http://schemas.openxmlformats.org/officeDocument/2006/relationships/image" Target="../media/image94.emf"/></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75.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7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photo and Redefine.jpg"/>
          <p:cNvPicPr>
            <a:picLocks noGrp="1" noChangeAspect="1"/>
          </p:cNvPicPr>
          <p:nvPr>
            <p:ph type="pic" idx="11"/>
          </p:nvPr>
        </p:nvPicPr>
        <p:blipFill>
          <a:blip r:embed="rId3" cstate="print">
            <a:extLst>
              <a:ext uri="{28A0092B-C50C-407E-A947-70E740481C1C}">
                <a14:useLocalDpi xmlns:a14="http://schemas.microsoft.com/office/drawing/2010/main"/>
              </a:ext>
            </a:extLst>
          </a:blip>
          <a:srcRect/>
          <a:stretch>
            <a:fillRect/>
          </a:stretch>
        </p:blipFill>
        <p:spPr>
          <a:xfrm>
            <a:off x="0" y="2379"/>
            <a:ext cx="9144000" cy="5141121"/>
          </a:xfrm>
        </p:spPr>
      </p:pic>
      <p:sp>
        <p:nvSpPr>
          <p:cNvPr id="2" name="Title 1"/>
          <p:cNvSpPr>
            <a:spLocks noGrp="1"/>
          </p:cNvSpPr>
          <p:nvPr>
            <p:ph type="ctrTitle"/>
          </p:nvPr>
        </p:nvSpPr>
        <p:spPr>
          <a:xfrm>
            <a:off x="381000" y="4171950"/>
            <a:ext cx="9067800" cy="413989"/>
          </a:xfrm>
        </p:spPr>
        <p:txBody>
          <a:bodyPr/>
          <a:lstStyle/>
          <a:p>
            <a:r>
              <a:rPr lang="en-US" b="1" dirty="0" smtClean="0">
                <a:latin typeface="Architects Daughter" pitchFamily="2" charset="0"/>
              </a:rPr>
              <a:t>EMC ViPR Software-Defined Storage</a:t>
            </a:r>
            <a:br>
              <a:rPr lang="en-US" b="1" dirty="0" smtClean="0">
                <a:latin typeface="Architects Daughter" pitchFamily="2" charset="0"/>
              </a:rPr>
            </a:br>
            <a:r>
              <a:rPr lang="en-US" sz="2000" dirty="0" smtClean="0">
                <a:solidFill>
                  <a:schemeClr val="bg1"/>
                </a:solidFill>
                <a:latin typeface="Architects Daughter" pitchFamily="2" charset="0"/>
              </a:rPr>
              <a:t>Customer Presentation</a:t>
            </a:r>
            <a:endParaRPr lang="en-US" sz="2000" dirty="0">
              <a:solidFill>
                <a:schemeClr val="bg1"/>
              </a:solidFill>
              <a:latin typeface="Architects Daughter" pitchFamily="2" charset="0"/>
            </a:endParaRPr>
          </a:p>
        </p:txBody>
      </p:sp>
    </p:spTree>
    <p:extLst>
      <p:ext uri="{BB962C8B-B14F-4D97-AF65-F5344CB8AC3E}">
        <p14:creationId xmlns:p14="http://schemas.microsoft.com/office/powerpoint/2010/main" val="674141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755986" y="973146"/>
            <a:ext cx="5673515" cy="2824163"/>
            <a:chOff x="1582738" y="1074738"/>
            <a:chExt cx="6078537" cy="3025775"/>
          </a:xfrm>
          <a:solidFill>
            <a:srgbClr val="476E91">
              <a:alpha val="85000"/>
            </a:srgbClr>
          </a:solidFill>
          <a:effectLst>
            <a:outerShdw blurRad="63500" dist="50800" dir="5400000" algn="ctr" rotWithShape="0">
              <a:schemeClr val="tx1">
                <a:alpha val="50000"/>
              </a:schemeClr>
            </a:outerShdw>
          </a:effectLst>
        </p:grpSpPr>
        <p:sp>
          <p:nvSpPr>
            <p:cNvPr id="3" name="Freeform 6"/>
            <p:cNvSpPr>
              <a:spLocks/>
            </p:cNvSpPr>
            <p:nvPr/>
          </p:nvSpPr>
          <p:spPr bwMode="auto">
            <a:xfrm>
              <a:off x="5159375" y="3236913"/>
              <a:ext cx="125412" cy="236538"/>
            </a:xfrm>
            <a:custGeom>
              <a:avLst/>
              <a:gdLst>
                <a:gd name="T0" fmla="*/ 37 w 46"/>
                <a:gd name="T1" fmla="*/ 0 h 87"/>
                <a:gd name="T2" fmla="*/ 35 w 46"/>
                <a:gd name="T3" fmla="*/ 7 h 87"/>
                <a:gd name="T4" fmla="*/ 20 w 46"/>
                <a:gd name="T5" fmla="*/ 21 h 87"/>
                <a:gd name="T6" fmla="*/ 6 w 46"/>
                <a:gd name="T7" fmla="*/ 35 h 87"/>
                <a:gd name="T8" fmla="*/ 9 w 46"/>
                <a:gd name="T9" fmla="*/ 47 h 87"/>
                <a:gd name="T10" fmla="*/ 5 w 46"/>
                <a:gd name="T11" fmla="*/ 57 h 87"/>
                <a:gd name="T12" fmla="*/ 0 w 46"/>
                <a:gd name="T13" fmla="*/ 61 h 87"/>
                <a:gd name="T14" fmla="*/ 3 w 46"/>
                <a:gd name="T15" fmla="*/ 70 h 87"/>
                <a:gd name="T16" fmla="*/ 2 w 46"/>
                <a:gd name="T17" fmla="*/ 75 h 87"/>
                <a:gd name="T18" fmla="*/ 13 w 46"/>
                <a:gd name="T19" fmla="*/ 87 h 87"/>
                <a:gd name="T20" fmla="*/ 32 w 46"/>
                <a:gd name="T21" fmla="*/ 63 h 87"/>
                <a:gd name="T22" fmla="*/ 42 w 46"/>
                <a:gd name="T23" fmla="*/ 23 h 87"/>
                <a:gd name="T24" fmla="*/ 46 w 46"/>
                <a:gd name="T25" fmla="*/ 24 h 87"/>
                <a:gd name="T26" fmla="*/ 46 w 46"/>
                <a:gd name="T27" fmla="*/ 21 h 87"/>
                <a:gd name="T28" fmla="*/ 37 w 46"/>
                <a:gd name="T29"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87">
                  <a:moveTo>
                    <a:pt x="37" y="0"/>
                  </a:moveTo>
                  <a:cubicBezTo>
                    <a:pt x="36" y="2"/>
                    <a:pt x="37" y="5"/>
                    <a:pt x="35" y="7"/>
                  </a:cubicBezTo>
                  <a:cubicBezTo>
                    <a:pt x="32" y="10"/>
                    <a:pt x="25" y="18"/>
                    <a:pt x="20" y="21"/>
                  </a:cubicBezTo>
                  <a:cubicBezTo>
                    <a:pt x="14" y="25"/>
                    <a:pt x="6" y="24"/>
                    <a:pt x="6" y="35"/>
                  </a:cubicBezTo>
                  <a:cubicBezTo>
                    <a:pt x="6" y="39"/>
                    <a:pt x="9" y="44"/>
                    <a:pt x="9" y="47"/>
                  </a:cubicBezTo>
                  <a:cubicBezTo>
                    <a:pt x="9" y="47"/>
                    <a:pt x="5" y="57"/>
                    <a:pt x="5" y="57"/>
                  </a:cubicBezTo>
                  <a:cubicBezTo>
                    <a:pt x="4" y="57"/>
                    <a:pt x="0" y="60"/>
                    <a:pt x="0" y="61"/>
                  </a:cubicBezTo>
                  <a:cubicBezTo>
                    <a:pt x="0" y="64"/>
                    <a:pt x="0" y="68"/>
                    <a:pt x="3" y="70"/>
                  </a:cubicBezTo>
                  <a:cubicBezTo>
                    <a:pt x="3" y="71"/>
                    <a:pt x="2" y="72"/>
                    <a:pt x="2" y="75"/>
                  </a:cubicBezTo>
                  <a:cubicBezTo>
                    <a:pt x="2" y="81"/>
                    <a:pt x="7" y="87"/>
                    <a:pt x="13" y="87"/>
                  </a:cubicBezTo>
                  <a:cubicBezTo>
                    <a:pt x="26" y="87"/>
                    <a:pt x="28" y="73"/>
                    <a:pt x="32" y="63"/>
                  </a:cubicBezTo>
                  <a:cubicBezTo>
                    <a:pt x="37" y="50"/>
                    <a:pt x="42" y="39"/>
                    <a:pt x="42" y="23"/>
                  </a:cubicBezTo>
                  <a:cubicBezTo>
                    <a:pt x="43" y="23"/>
                    <a:pt x="45" y="24"/>
                    <a:pt x="46" y="24"/>
                  </a:cubicBezTo>
                  <a:cubicBezTo>
                    <a:pt x="46" y="21"/>
                    <a:pt x="46" y="21"/>
                    <a:pt x="46" y="21"/>
                  </a:cubicBezTo>
                  <a:cubicBezTo>
                    <a:pt x="44" y="15"/>
                    <a:pt x="44" y="1"/>
                    <a:pt x="3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 name="Freeform 7"/>
            <p:cNvSpPr>
              <a:spLocks/>
            </p:cNvSpPr>
            <p:nvPr/>
          </p:nvSpPr>
          <p:spPr bwMode="auto">
            <a:xfrm>
              <a:off x="5780088" y="2857501"/>
              <a:ext cx="36512" cy="65088"/>
            </a:xfrm>
            <a:custGeom>
              <a:avLst/>
              <a:gdLst>
                <a:gd name="T0" fmla="*/ 0 w 13"/>
                <a:gd name="T1" fmla="*/ 18 h 24"/>
                <a:gd name="T2" fmla="*/ 6 w 13"/>
                <a:gd name="T3" fmla="*/ 24 h 24"/>
                <a:gd name="T4" fmla="*/ 13 w 13"/>
                <a:gd name="T5" fmla="*/ 15 h 24"/>
                <a:gd name="T6" fmla="*/ 4 w 13"/>
                <a:gd name="T7" fmla="*/ 0 h 24"/>
                <a:gd name="T8" fmla="*/ 0 w 13"/>
                <a:gd name="T9" fmla="*/ 18 h 24"/>
              </a:gdLst>
              <a:ahLst/>
              <a:cxnLst>
                <a:cxn ang="0">
                  <a:pos x="T0" y="T1"/>
                </a:cxn>
                <a:cxn ang="0">
                  <a:pos x="T2" y="T3"/>
                </a:cxn>
                <a:cxn ang="0">
                  <a:pos x="T4" y="T5"/>
                </a:cxn>
                <a:cxn ang="0">
                  <a:pos x="T6" y="T7"/>
                </a:cxn>
                <a:cxn ang="0">
                  <a:pos x="T8" y="T9"/>
                </a:cxn>
              </a:cxnLst>
              <a:rect l="0" t="0" r="r" b="b"/>
              <a:pathLst>
                <a:path w="13" h="24">
                  <a:moveTo>
                    <a:pt x="0" y="18"/>
                  </a:moveTo>
                  <a:cubicBezTo>
                    <a:pt x="0" y="21"/>
                    <a:pt x="3" y="24"/>
                    <a:pt x="6" y="24"/>
                  </a:cubicBezTo>
                  <a:cubicBezTo>
                    <a:pt x="10" y="24"/>
                    <a:pt x="13" y="19"/>
                    <a:pt x="13" y="15"/>
                  </a:cubicBezTo>
                  <a:cubicBezTo>
                    <a:pt x="13" y="8"/>
                    <a:pt x="7" y="6"/>
                    <a:pt x="4" y="0"/>
                  </a:cubicBezTo>
                  <a:cubicBezTo>
                    <a:pt x="4" y="7"/>
                    <a:pt x="0" y="12"/>
                    <a:pt x="0"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 name="Freeform 8"/>
            <p:cNvSpPr>
              <a:spLocks/>
            </p:cNvSpPr>
            <p:nvPr/>
          </p:nvSpPr>
          <p:spPr bwMode="auto">
            <a:xfrm>
              <a:off x="6046788" y="2927351"/>
              <a:ext cx="180975" cy="196850"/>
            </a:xfrm>
            <a:custGeom>
              <a:avLst/>
              <a:gdLst>
                <a:gd name="T0" fmla="*/ 66 w 67"/>
                <a:gd name="T1" fmla="*/ 69 h 72"/>
                <a:gd name="T2" fmla="*/ 67 w 67"/>
                <a:gd name="T3" fmla="*/ 63 h 72"/>
                <a:gd name="T4" fmla="*/ 67 w 67"/>
                <a:gd name="T5" fmla="*/ 53 h 72"/>
                <a:gd name="T6" fmla="*/ 62 w 67"/>
                <a:gd name="T7" fmla="*/ 49 h 72"/>
                <a:gd name="T8" fmla="*/ 57 w 67"/>
                <a:gd name="T9" fmla="*/ 41 h 72"/>
                <a:gd name="T10" fmla="*/ 53 w 67"/>
                <a:gd name="T11" fmla="*/ 37 h 72"/>
                <a:gd name="T12" fmla="*/ 54 w 67"/>
                <a:gd name="T13" fmla="*/ 35 h 72"/>
                <a:gd name="T14" fmla="*/ 52 w 67"/>
                <a:gd name="T15" fmla="*/ 33 h 72"/>
                <a:gd name="T16" fmla="*/ 50 w 67"/>
                <a:gd name="T17" fmla="*/ 33 h 72"/>
                <a:gd name="T18" fmla="*/ 51 w 67"/>
                <a:gd name="T19" fmla="*/ 32 h 72"/>
                <a:gd name="T20" fmla="*/ 44 w 67"/>
                <a:gd name="T21" fmla="*/ 26 h 72"/>
                <a:gd name="T22" fmla="*/ 31 w 67"/>
                <a:gd name="T23" fmla="*/ 17 h 72"/>
                <a:gd name="T24" fmla="*/ 24 w 67"/>
                <a:gd name="T25" fmla="*/ 11 h 72"/>
                <a:gd name="T26" fmla="*/ 22 w 67"/>
                <a:gd name="T27" fmla="*/ 10 h 72"/>
                <a:gd name="T28" fmla="*/ 13 w 67"/>
                <a:gd name="T29" fmla="*/ 2 h 72"/>
                <a:gd name="T30" fmla="*/ 6 w 67"/>
                <a:gd name="T31" fmla="*/ 2 h 72"/>
                <a:gd name="T32" fmla="*/ 2 w 67"/>
                <a:gd name="T33" fmla="*/ 0 h 72"/>
                <a:gd name="T34" fmla="*/ 0 w 67"/>
                <a:gd name="T35" fmla="*/ 0 h 72"/>
                <a:gd name="T36" fmla="*/ 0 w 67"/>
                <a:gd name="T37" fmla="*/ 2 h 72"/>
                <a:gd name="T38" fmla="*/ 6 w 67"/>
                <a:gd name="T39" fmla="*/ 11 h 72"/>
                <a:gd name="T40" fmla="*/ 11 w 67"/>
                <a:gd name="T41" fmla="*/ 12 h 72"/>
                <a:gd name="T42" fmla="*/ 15 w 67"/>
                <a:gd name="T43" fmla="*/ 19 h 72"/>
                <a:gd name="T44" fmla="*/ 23 w 67"/>
                <a:gd name="T45" fmla="*/ 26 h 72"/>
                <a:gd name="T46" fmla="*/ 26 w 67"/>
                <a:gd name="T47" fmla="*/ 34 h 72"/>
                <a:gd name="T48" fmla="*/ 29 w 67"/>
                <a:gd name="T49" fmla="*/ 35 h 72"/>
                <a:gd name="T50" fmla="*/ 30 w 67"/>
                <a:gd name="T51" fmla="*/ 37 h 72"/>
                <a:gd name="T52" fmla="*/ 34 w 67"/>
                <a:gd name="T53" fmla="*/ 43 h 72"/>
                <a:gd name="T54" fmla="*/ 42 w 67"/>
                <a:gd name="T55" fmla="*/ 56 h 72"/>
                <a:gd name="T56" fmla="*/ 55 w 67"/>
                <a:gd name="T57" fmla="*/ 66 h 72"/>
                <a:gd name="T58" fmla="*/ 60 w 67"/>
                <a:gd name="T59" fmla="*/ 72 h 72"/>
                <a:gd name="T60" fmla="*/ 66 w 67"/>
                <a:gd name="T61" fmla="*/ 6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7" h="72">
                  <a:moveTo>
                    <a:pt x="66" y="69"/>
                  </a:moveTo>
                  <a:cubicBezTo>
                    <a:pt x="66" y="67"/>
                    <a:pt x="65" y="64"/>
                    <a:pt x="67" y="63"/>
                  </a:cubicBezTo>
                  <a:cubicBezTo>
                    <a:pt x="67" y="58"/>
                    <a:pt x="67" y="56"/>
                    <a:pt x="67" y="53"/>
                  </a:cubicBezTo>
                  <a:cubicBezTo>
                    <a:pt x="67" y="51"/>
                    <a:pt x="64" y="50"/>
                    <a:pt x="62" y="49"/>
                  </a:cubicBezTo>
                  <a:cubicBezTo>
                    <a:pt x="60" y="47"/>
                    <a:pt x="57" y="45"/>
                    <a:pt x="57" y="41"/>
                  </a:cubicBezTo>
                  <a:cubicBezTo>
                    <a:pt x="55" y="41"/>
                    <a:pt x="53" y="40"/>
                    <a:pt x="53" y="37"/>
                  </a:cubicBezTo>
                  <a:cubicBezTo>
                    <a:pt x="54" y="35"/>
                    <a:pt x="54" y="35"/>
                    <a:pt x="54" y="35"/>
                  </a:cubicBezTo>
                  <a:cubicBezTo>
                    <a:pt x="54" y="34"/>
                    <a:pt x="53" y="33"/>
                    <a:pt x="52" y="33"/>
                  </a:cubicBezTo>
                  <a:cubicBezTo>
                    <a:pt x="51" y="33"/>
                    <a:pt x="51" y="33"/>
                    <a:pt x="50" y="33"/>
                  </a:cubicBezTo>
                  <a:cubicBezTo>
                    <a:pt x="50" y="33"/>
                    <a:pt x="51" y="32"/>
                    <a:pt x="51" y="32"/>
                  </a:cubicBezTo>
                  <a:cubicBezTo>
                    <a:pt x="51" y="29"/>
                    <a:pt x="47" y="27"/>
                    <a:pt x="44" y="26"/>
                  </a:cubicBezTo>
                  <a:cubicBezTo>
                    <a:pt x="38" y="24"/>
                    <a:pt x="35" y="22"/>
                    <a:pt x="31" y="17"/>
                  </a:cubicBezTo>
                  <a:cubicBezTo>
                    <a:pt x="29" y="15"/>
                    <a:pt x="27" y="12"/>
                    <a:pt x="24" y="11"/>
                  </a:cubicBezTo>
                  <a:cubicBezTo>
                    <a:pt x="23" y="11"/>
                    <a:pt x="22" y="11"/>
                    <a:pt x="22" y="10"/>
                  </a:cubicBezTo>
                  <a:cubicBezTo>
                    <a:pt x="20" y="7"/>
                    <a:pt x="18" y="3"/>
                    <a:pt x="13" y="2"/>
                  </a:cubicBezTo>
                  <a:cubicBezTo>
                    <a:pt x="6" y="2"/>
                    <a:pt x="6" y="2"/>
                    <a:pt x="6" y="2"/>
                  </a:cubicBezTo>
                  <a:cubicBezTo>
                    <a:pt x="4" y="1"/>
                    <a:pt x="4" y="0"/>
                    <a:pt x="2" y="0"/>
                  </a:cubicBezTo>
                  <a:cubicBezTo>
                    <a:pt x="1" y="0"/>
                    <a:pt x="1" y="0"/>
                    <a:pt x="0" y="0"/>
                  </a:cubicBezTo>
                  <a:cubicBezTo>
                    <a:pt x="0" y="2"/>
                    <a:pt x="0" y="2"/>
                    <a:pt x="0" y="2"/>
                  </a:cubicBezTo>
                  <a:cubicBezTo>
                    <a:pt x="1" y="4"/>
                    <a:pt x="5" y="10"/>
                    <a:pt x="6" y="11"/>
                  </a:cubicBezTo>
                  <a:cubicBezTo>
                    <a:pt x="8" y="11"/>
                    <a:pt x="11" y="11"/>
                    <a:pt x="11" y="12"/>
                  </a:cubicBezTo>
                  <a:cubicBezTo>
                    <a:pt x="13" y="15"/>
                    <a:pt x="13" y="16"/>
                    <a:pt x="15" y="19"/>
                  </a:cubicBezTo>
                  <a:cubicBezTo>
                    <a:pt x="16" y="22"/>
                    <a:pt x="21" y="21"/>
                    <a:pt x="23" y="26"/>
                  </a:cubicBezTo>
                  <a:cubicBezTo>
                    <a:pt x="23" y="28"/>
                    <a:pt x="25" y="33"/>
                    <a:pt x="26" y="34"/>
                  </a:cubicBezTo>
                  <a:cubicBezTo>
                    <a:pt x="27" y="35"/>
                    <a:pt x="29" y="35"/>
                    <a:pt x="29" y="35"/>
                  </a:cubicBezTo>
                  <a:cubicBezTo>
                    <a:pt x="30" y="36"/>
                    <a:pt x="29" y="37"/>
                    <a:pt x="30" y="37"/>
                  </a:cubicBezTo>
                  <a:cubicBezTo>
                    <a:pt x="31" y="37"/>
                    <a:pt x="33" y="42"/>
                    <a:pt x="34" y="43"/>
                  </a:cubicBezTo>
                  <a:cubicBezTo>
                    <a:pt x="36" y="48"/>
                    <a:pt x="38" y="52"/>
                    <a:pt x="42" y="56"/>
                  </a:cubicBezTo>
                  <a:cubicBezTo>
                    <a:pt x="46" y="60"/>
                    <a:pt x="50" y="62"/>
                    <a:pt x="55" y="66"/>
                  </a:cubicBezTo>
                  <a:cubicBezTo>
                    <a:pt x="55" y="66"/>
                    <a:pt x="59" y="72"/>
                    <a:pt x="60" y="72"/>
                  </a:cubicBezTo>
                  <a:cubicBezTo>
                    <a:pt x="61" y="72"/>
                    <a:pt x="66" y="71"/>
                    <a:pt x="66"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9"/>
            <p:cNvSpPr>
              <a:spLocks/>
            </p:cNvSpPr>
            <p:nvPr/>
          </p:nvSpPr>
          <p:spPr bwMode="auto">
            <a:xfrm>
              <a:off x="6280150" y="2903538"/>
              <a:ext cx="173037" cy="190500"/>
            </a:xfrm>
            <a:custGeom>
              <a:avLst/>
              <a:gdLst>
                <a:gd name="T0" fmla="*/ 0 w 64"/>
                <a:gd name="T1" fmla="*/ 39 h 70"/>
                <a:gd name="T2" fmla="*/ 4 w 64"/>
                <a:gd name="T3" fmla="*/ 48 h 70"/>
                <a:gd name="T4" fmla="*/ 6 w 64"/>
                <a:gd name="T5" fmla="*/ 50 h 70"/>
                <a:gd name="T6" fmla="*/ 6 w 64"/>
                <a:gd name="T7" fmla="*/ 51 h 70"/>
                <a:gd name="T8" fmla="*/ 14 w 64"/>
                <a:gd name="T9" fmla="*/ 63 h 70"/>
                <a:gd name="T10" fmla="*/ 18 w 64"/>
                <a:gd name="T11" fmla="*/ 62 h 70"/>
                <a:gd name="T12" fmla="*/ 19 w 64"/>
                <a:gd name="T13" fmla="*/ 65 h 70"/>
                <a:gd name="T14" fmla="*/ 20 w 64"/>
                <a:gd name="T15" fmla="*/ 66 h 70"/>
                <a:gd name="T16" fmla="*/ 26 w 64"/>
                <a:gd name="T17" fmla="*/ 64 h 70"/>
                <a:gd name="T18" fmla="*/ 36 w 64"/>
                <a:gd name="T19" fmla="*/ 67 h 70"/>
                <a:gd name="T20" fmla="*/ 39 w 64"/>
                <a:gd name="T21" fmla="*/ 70 h 70"/>
                <a:gd name="T22" fmla="*/ 45 w 64"/>
                <a:gd name="T23" fmla="*/ 67 h 70"/>
                <a:gd name="T24" fmla="*/ 48 w 64"/>
                <a:gd name="T25" fmla="*/ 59 h 70"/>
                <a:gd name="T26" fmla="*/ 47 w 64"/>
                <a:gd name="T27" fmla="*/ 56 h 70"/>
                <a:gd name="T28" fmla="*/ 52 w 64"/>
                <a:gd name="T29" fmla="*/ 51 h 70"/>
                <a:gd name="T30" fmla="*/ 55 w 64"/>
                <a:gd name="T31" fmla="*/ 41 h 70"/>
                <a:gd name="T32" fmla="*/ 56 w 64"/>
                <a:gd name="T33" fmla="*/ 39 h 70"/>
                <a:gd name="T34" fmla="*/ 58 w 64"/>
                <a:gd name="T35" fmla="*/ 39 h 70"/>
                <a:gd name="T36" fmla="*/ 63 w 64"/>
                <a:gd name="T37" fmla="*/ 36 h 70"/>
                <a:gd name="T38" fmla="*/ 53 w 64"/>
                <a:gd name="T39" fmla="*/ 22 h 70"/>
                <a:gd name="T40" fmla="*/ 54 w 64"/>
                <a:gd name="T41" fmla="*/ 21 h 70"/>
                <a:gd name="T42" fmla="*/ 54 w 64"/>
                <a:gd name="T43" fmla="*/ 19 h 70"/>
                <a:gd name="T44" fmla="*/ 60 w 64"/>
                <a:gd name="T45" fmla="*/ 16 h 70"/>
                <a:gd name="T46" fmla="*/ 59 w 64"/>
                <a:gd name="T47" fmla="*/ 14 h 70"/>
                <a:gd name="T48" fmla="*/ 64 w 64"/>
                <a:gd name="T49" fmla="*/ 12 h 70"/>
                <a:gd name="T50" fmla="*/ 55 w 64"/>
                <a:gd name="T51" fmla="*/ 5 h 70"/>
                <a:gd name="T52" fmla="*/ 51 w 64"/>
                <a:gd name="T53" fmla="*/ 0 h 70"/>
                <a:gd name="T54" fmla="*/ 41 w 64"/>
                <a:gd name="T55" fmla="*/ 12 h 70"/>
                <a:gd name="T56" fmla="*/ 33 w 64"/>
                <a:gd name="T57" fmla="*/ 14 h 70"/>
                <a:gd name="T58" fmla="*/ 32 w 64"/>
                <a:gd name="T59" fmla="*/ 16 h 70"/>
                <a:gd name="T60" fmla="*/ 30 w 64"/>
                <a:gd name="T61" fmla="*/ 18 h 70"/>
                <a:gd name="T62" fmla="*/ 28 w 64"/>
                <a:gd name="T63" fmla="*/ 20 h 70"/>
                <a:gd name="T64" fmla="*/ 23 w 64"/>
                <a:gd name="T65" fmla="*/ 25 h 70"/>
                <a:gd name="T66" fmla="*/ 17 w 64"/>
                <a:gd name="T67" fmla="*/ 27 h 70"/>
                <a:gd name="T68" fmla="*/ 8 w 64"/>
                <a:gd name="T69" fmla="*/ 37 h 70"/>
                <a:gd name="T70" fmla="*/ 0 w 64"/>
                <a:gd name="T71" fmla="*/ 3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4" h="70">
                  <a:moveTo>
                    <a:pt x="0" y="39"/>
                  </a:moveTo>
                  <a:cubicBezTo>
                    <a:pt x="0" y="40"/>
                    <a:pt x="2" y="48"/>
                    <a:pt x="4" y="48"/>
                  </a:cubicBezTo>
                  <a:cubicBezTo>
                    <a:pt x="5" y="49"/>
                    <a:pt x="6" y="49"/>
                    <a:pt x="6" y="50"/>
                  </a:cubicBezTo>
                  <a:cubicBezTo>
                    <a:pt x="6" y="50"/>
                    <a:pt x="6" y="51"/>
                    <a:pt x="6" y="51"/>
                  </a:cubicBezTo>
                  <a:cubicBezTo>
                    <a:pt x="9" y="55"/>
                    <a:pt x="6" y="63"/>
                    <a:pt x="14" y="63"/>
                  </a:cubicBezTo>
                  <a:cubicBezTo>
                    <a:pt x="15" y="63"/>
                    <a:pt x="17" y="62"/>
                    <a:pt x="18" y="62"/>
                  </a:cubicBezTo>
                  <a:cubicBezTo>
                    <a:pt x="19" y="63"/>
                    <a:pt x="18" y="65"/>
                    <a:pt x="19" y="65"/>
                  </a:cubicBezTo>
                  <a:cubicBezTo>
                    <a:pt x="19" y="65"/>
                    <a:pt x="20" y="66"/>
                    <a:pt x="20" y="66"/>
                  </a:cubicBezTo>
                  <a:cubicBezTo>
                    <a:pt x="23" y="66"/>
                    <a:pt x="24" y="64"/>
                    <a:pt x="26" y="64"/>
                  </a:cubicBezTo>
                  <a:cubicBezTo>
                    <a:pt x="30" y="64"/>
                    <a:pt x="32" y="66"/>
                    <a:pt x="36" y="67"/>
                  </a:cubicBezTo>
                  <a:cubicBezTo>
                    <a:pt x="36" y="69"/>
                    <a:pt x="36" y="70"/>
                    <a:pt x="39" y="70"/>
                  </a:cubicBezTo>
                  <a:cubicBezTo>
                    <a:pt x="41" y="70"/>
                    <a:pt x="42" y="68"/>
                    <a:pt x="45" y="67"/>
                  </a:cubicBezTo>
                  <a:cubicBezTo>
                    <a:pt x="45" y="64"/>
                    <a:pt x="48" y="61"/>
                    <a:pt x="48" y="59"/>
                  </a:cubicBezTo>
                  <a:cubicBezTo>
                    <a:pt x="48" y="58"/>
                    <a:pt x="47" y="58"/>
                    <a:pt x="47" y="56"/>
                  </a:cubicBezTo>
                  <a:cubicBezTo>
                    <a:pt x="47" y="55"/>
                    <a:pt x="49" y="52"/>
                    <a:pt x="52" y="51"/>
                  </a:cubicBezTo>
                  <a:cubicBezTo>
                    <a:pt x="52" y="47"/>
                    <a:pt x="54" y="46"/>
                    <a:pt x="55" y="41"/>
                  </a:cubicBezTo>
                  <a:cubicBezTo>
                    <a:pt x="56" y="39"/>
                    <a:pt x="56" y="39"/>
                    <a:pt x="56" y="39"/>
                  </a:cubicBezTo>
                  <a:cubicBezTo>
                    <a:pt x="56" y="39"/>
                    <a:pt x="57" y="39"/>
                    <a:pt x="58" y="39"/>
                  </a:cubicBezTo>
                  <a:cubicBezTo>
                    <a:pt x="60" y="39"/>
                    <a:pt x="62" y="40"/>
                    <a:pt x="63" y="36"/>
                  </a:cubicBezTo>
                  <a:cubicBezTo>
                    <a:pt x="59" y="36"/>
                    <a:pt x="53" y="25"/>
                    <a:pt x="53" y="22"/>
                  </a:cubicBezTo>
                  <a:cubicBezTo>
                    <a:pt x="53" y="21"/>
                    <a:pt x="54" y="21"/>
                    <a:pt x="54" y="21"/>
                  </a:cubicBezTo>
                  <a:cubicBezTo>
                    <a:pt x="54" y="20"/>
                    <a:pt x="54" y="19"/>
                    <a:pt x="54" y="19"/>
                  </a:cubicBezTo>
                  <a:cubicBezTo>
                    <a:pt x="54" y="19"/>
                    <a:pt x="59" y="16"/>
                    <a:pt x="60" y="16"/>
                  </a:cubicBezTo>
                  <a:cubicBezTo>
                    <a:pt x="59" y="16"/>
                    <a:pt x="59" y="15"/>
                    <a:pt x="59" y="14"/>
                  </a:cubicBezTo>
                  <a:cubicBezTo>
                    <a:pt x="59" y="12"/>
                    <a:pt x="64" y="14"/>
                    <a:pt x="64" y="12"/>
                  </a:cubicBezTo>
                  <a:cubicBezTo>
                    <a:pt x="64" y="7"/>
                    <a:pt x="55" y="10"/>
                    <a:pt x="55" y="5"/>
                  </a:cubicBezTo>
                  <a:cubicBezTo>
                    <a:pt x="55" y="2"/>
                    <a:pt x="55" y="0"/>
                    <a:pt x="51" y="0"/>
                  </a:cubicBezTo>
                  <a:cubicBezTo>
                    <a:pt x="48" y="0"/>
                    <a:pt x="43" y="8"/>
                    <a:pt x="41" y="12"/>
                  </a:cubicBezTo>
                  <a:cubicBezTo>
                    <a:pt x="40" y="14"/>
                    <a:pt x="35" y="12"/>
                    <a:pt x="33" y="14"/>
                  </a:cubicBezTo>
                  <a:cubicBezTo>
                    <a:pt x="33" y="15"/>
                    <a:pt x="33" y="16"/>
                    <a:pt x="32" y="16"/>
                  </a:cubicBezTo>
                  <a:cubicBezTo>
                    <a:pt x="31" y="17"/>
                    <a:pt x="31" y="17"/>
                    <a:pt x="30" y="18"/>
                  </a:cubicBezTo>
                  <a:cubicBezTo>
                    <a:pt x="30" y="18"/>
                    <a:pt x="27" y="20"/>
                    <a:pt x="28" y="20"/>
                  </a:cubicBezTo>
                  <a:cubicBezTo>
                    <a:pt x="26" y="22"/>
                    <a:pt x="26" y="24"/>
                    <a:pt x="23" y="25"/>
                  </a:cubicBezTo>
                  <a:cubicBezTo>
                    <a:pt x="21" y="25"/>
                    <a:pt x="19" y="25"/>
                    <a:pt x="17" y="27"/>
                  </a:cubicBezTo>
                  <a:cubicBezTo>
                    <a:pt x="14" y="30"/>
                    <a:pt x="15" y="37"/>
                    <a:pt x="8" y="37"/>
                  </a:cubicBezTo>
                  <a:cubicBezTo>
                    <a:pt x="5" y="37"/>
                    <a:pt x="0" y="35"/>
                    <a:pt x="0"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10"/>
            <p:cNvSpPr>
              <a:spLocks/>
            </p:cNvSpPr>
            <p:nvPr/>
          </p:nvSpPr>
          <p:spPr bwMode="auto">
            <a:xfrm>
              <a:off x="6448425" y="2995613"/>
              <a:ext cx="107950" cy="125413"/>
            </a:xfrm>
            <a:custGeom>
              <a:avLst/>
              <a:gdLst>
                <a:gd name="T0" fmla="*/ 16 w 40"/>
                <a:gd name="T1" fmla="*/ 8 h 46"/>
                <a:gd name="T2" fmla="*/ 24 w 40"/>
                <a:gd name="T3" fmla="*/ 7 h 46"/>
                <a:gd name="T4" fmla="*/ 32 w 40"/>
                <a:gd name="T5" fmla="*/ 8 h 46"/>
                <a:gd name="T6" fmla="*/ 38 w 40"/>
                <a:gd name="T7" fmla="*/ 1 h 46"/>
                <a:gd name="T8" fmla="*/ 40 w 40"/>
                <a:gd name="T9" fmla="*/ 0 h 46"/>
                <a:gd name="T10" fmla="*/ 38 w 40"/>
                <a:gd name="T11" fmla="*/ 0 h 46"/>
                <a:gd name="T12" fmla="*/ 31 w 40"/>
                <a:gd name="T13" fmla="*/ 5 h 46"/>
                <a:gd name="T14" fmla="*/ 29 w 40"/>
                <a:gd name="T15" fmla="*/ 5 h 46"/>
                <a:gd name="T16" fmla="*/ 14 w 40"/>
                <a:gd name="T17" fmla="*/ 2 h 46"/>
                <a:gd name="T18" fmla="*/ 6 w 40"/>
                <a:gd name="T19" fmla="*/ 15 h 46"/>
                <a:gd name="T20" fmla="*/ 4 w 40"/>
                <a:gd name="T21" fmla="*/ 18 h 46"/>
                <a:gd name="T22" fmla="*/ 0 w 40"/>
                <a:gd name="T23" fmla="*/ 30 h 46"/>
                <a:gd name="T24" fmla="*/ 4 w 40"/>
                <a:gd name="T25" fmla="*/ 33 h 46"/>
                <a:gd name="T26" fmla="*/ 4 w 40"/>
                <a:gd name="T27" fmla="*/ 43 h 46"/>
                <a:gd name="T28" fmla="*/ 8 w 40"/>
                <a:gd name="T29" fmla="*/ 46 h 46"/>
                <a:gd name="T30" fmla="*/ 11 w 40"/>
                <a:gd name="T31" fmla="*/ 37 h 46"/>
                <a:gd name="T32" fmla="*/ 9 w 40"/>
                <a:gd name="T33" fmla="*/ 30 h 46"/>
                <a:gd name="T34" fmla="*/ 12 w 40"/>
                <a:gd name="T35" fmla="*/ 27 h 46"/>
                <a:gd name="T36" fmla="*/ 14 w 40"/>
                <a:gd name="T37" fmla="*/ 27 h 46"/>
                <a:gd name="T38" fmla="*/ 13 w 40"/>
                <a:gd name="T39" fmla="*/ 32 h 46"/>
                <a:gd name="T40" fmla="*/ 17 w 40"/>
                <a:gd name="T41" fmla="*/ 39 h 46"/>
                <a:gd name="T42" fmla="*/ 17 w 40"/>
                <a:gd name="T43" fmla="*/ 41 h 46"/>
                <a:gd name="T44" fmla="*/ 19 w 40"/>
                <a:gd name="T45" fmla="*/ 41 h 46"/>
                <a:gd name="T46" fmla="*/ 24 w 40"/>
                <a:gd name="T47" fmla="*/ 36 h 46"/>
                <a:gd name="T48" fmla="*/ 21 w 40"/>
                <a:gd name="T49" fmla="*/ 32 h 46"/>
                <a:gd name="T50" fmla="*/ 22 w 40"/>
                <a:gd name="T51" fmla="*/ 31 h 46"/>
                <a:gd name="T52" fmla="*/ 17 w 40"/>
                <a:gd name="T53" fmla="*/ 22 h 46"/>
                <a:gd name="T54" fmla="*/ 28 w 40"/>
                <a:gd name="T55" fmla="*/ 15 h 46"/>
                <a:gd name="T56" fmla="*/ 28 w 40"/>
                <a:gd name="T57" fmla="*/ 13 h 46"/>
                <a:gd name="T58" fmla="*/ 15 w 40"/>
                <a:gd name="T59" fmla="*/ 17 h 46"/>
                <a:gd name="T60" fmla="*/ 16 w 40"/>
                <a:gd name="T61" fmla="*/ 17 h 46"/>
                <a:gd name="T62" fmla="*/ 13 w 40"/>
                <a:gd name="T63" fmla="*/ 19 h 46"/>
                <a:gd name="T64" fmla="*/ 8 w 40"/>
                <a:gd name="T65" fmla="*/ 11 h 46"/>
                <a:gd name="T66" fmla="*/ 16 w 40"/>
                <a:gd name="T6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 h="46">
                  <a:moveTo>
                    <a:pt x="16" y="8"/>
                  </a:moveTo>
                  <a:cubicBezTo>
                    <a:pt x="19" y="8"/>
                    <a:pt x="21" y="7"/>
                    <a:pt x="24" y="7"/>
                  </a:cubicBezTo>
                  <a:cubicBezTo>
                    <a:pt x="27" y="7"/>
                    <a:pt x="29" y="8"/>
                    <a:pt x="32" y="8"/>
                  </a:cubicBezTo>
                  <a:cubicBezTo>
                    <a:pt x="36" y="8"/>
                    <a:pt x="38" y="5"/>
                    <a:pt x="38" y="1"/>
                  </a:cubicBezTo>
                  <a:cubicBezTo>
                    <a:pt x="39" y="1"/>
                    <a:pt x="39" y="0"/>
                    <a:pt x="40" y="0"/>
                  </a:cubicBezTo>
                  <a:cubicBezTo>
                    <a:pt x="38" y="0"/>
                    <a:pt x="38" y="0"/>
                    <a:pt x="38" y="0"/>
                  </a:cubicBezTo>
                  <a:cubicBezTo>
                    <a:pt x="36" y="1"/>
                    <a:pt x="32" y="3"/>
                    <a:pt x="31" y="5"/>
                  </a:cubicBezTo>
                  <a:cubicBezTo>
                    <a:pt x="29" y="5"/>
                    <a:pt x="29" y="5"/>
                    <a:pt x="29" y="5"/>
                  </a:cubicBezTo>
                  <a:cubicBezTo>
                    <a:pt x="14" y="2"/>
                    <a:pt x="14" y="2"/>
                    <a:pt x="14" y="2"/>
                  </a:cubicBezTo>
                  <a:cubicBezTo>
                    <a:pt x="8" y="2"/>
                    <a:pt x="6" y="9"/>
                    <a:pt x="6" y="15"/>
                  </a:cubicBezTo>
                  <a:cubicBezTo>
                    <a:pt x="6" y="16"/>
                    <a:pt x="4" y="17"/>
                    <a:pt x="4" y="18"/>
                  </a:cubicBezTo>
                  <a:cubicBezTo>
                    <a:pt x="2" y="23"/>
                    <a:pt x="0" y="25"/>
                    <a:pt x="0" y="30"/>
                  </a:cubicBezTo>
                  <a:cubicBezTo>
                    <a:pt x="0" y="32"/>
                    <a:pt x="3" y="32"/>
                    <a:pt x="4" y="33"/>
                  </a:cubicBezTo>
                  <a:cubicBezTo>
                    <a:pt x="4" y="36"/>
                    <a:pt x="4" y="41"/>
                    <a:pt x="4" y="43"/>
                  </a:cubicBezTo>
                  <a:cubicBezTo>
                    <a:pt x="4" y="45"/>
                    <a:pt x="6" y="46"/>
                    <a:pt x="8" y="46"/>
                  </a:cubicBezTo>
                  <a:cubicBezTo>
                    <a:pt x="10" y="46"/>
                    <a:pt x="11" y="38"/>
                    <a:pt x="11" y="37"/>
                  </a:cubicBezTo>
                  <a:cubicBezTo>
                    <a:pt x="11" y="34"/>
                    <a:pt x="9" y="33"/>
                    <a:pt x="9" y="30"/>
                  </a:cubicBezTo>
                  <a:cubicBezTo>
                    <a:pt x="9" y="28"/>
                    <a:pt x="11" y="27"/>
                    <a:pt x="12" y="27"/>
                  </a:cubicBezTo>
                  <a:cubicBezTo>
                    <a:pt x="13" y="27"/>
                    <a:pt x="13" y="28"/>
                    <a:pt x="14" y="27"/>
                  </a:cubicBezTo>
                  <a:cubicBezTo>
                    <a:pt x="13" y="32"/>
                    <a:pt x="13" y="32"/>
                    <a:pt x="13" y="32"/>
                  </a:cubicBezTo>
                  <a:cubicBezTo>
                    <a:pt x="13" y="35"/>
                    <a:pt x="17" y="36"/>
                    <a:pt x="17" y="39"/>
                  </a:cubicBezTo>
                  <a:cubicBezTo>
                    <a:pt x="17" y="39"/>
                    <a:pt x="17" y="40"/>
                    <a:pt x="17" y="41"/>
                  </a:cubicBezTo>
                  <a:cubicBezTo>
                    <a:pt x="19" y="41"/>
                    <a:pt x="19" y="41"/>
                    <a:pt x="19" y="41"/>
                  </a:cubicBezTo>
                  <a:cubicBezTo>
                    <a:pt x="19" y="38"/>
                    <a:pt x="24" y="39"/>
                    <a:pt x="24" y="36"/>
                  </a:cubicBezTo>
                  <a:cubicBezTo>
                    <a:pt x="23" y="36"/>
                    <a:pt x="21" y="34"/>
                    <a:pt x="21" y="32"/>
                  </a:cubicBezTo>
                  <a:cubicBezTo>
                    <a:pt x="21" y="32"/>
                    <a:pt x="22" y="31"/>
                    <a:pt x="22" y="31"/>
                  </a:cubicBezTo>
                  <a:cubicBezTo>
                    <a:pt x="21" y="30"/>
                    <a:pt x="17" y="22"/>
                    <a:pt x="17" y="22"/>
                  </a:cubicBezTo>
                  <a:cubicBezTo>
                    <a:pt x="23" y="22"/>
                    <a:pt x="23" y="17"/>
                    <a:pt x="28" y="15"/>
                  </a:cubicBezTo>
                  <a:cubicBezTo>
                    <a:pt x="28" y="13"/>
                    <a:pt x="28" y="13"/>
                    <a:pt x="28" y="13"/>
                  </a:cubicBezTo>
                  <a:cubicBezTo>
                    <a:pt x="27" y="13"/>
                    <a:pt x="15" y="17"/>
                    <a:pt x="15" y="17"/>
                  </a:cubicBezTo>
                  <a:cubicBezTo>
                    <a:pt x="16" y="17"/>
                    <a:pt x="16" y="17"/>
                    <a:pt x="16" y="17"/>
                  </a:cubicBezTo>
                  <a:cubicBezTo>
                    <a:pt x="15" y="18"/>
                    <a:pt x="14" y="19"/>
                    <a:pt x="13" y="19"/>
                  </a:cubicBezTo>
                  <a:cubicBezTo>
                    <a:pt x="10" y="19"/>
                    <a:pt x="8" y="15"/>
                    <a:pt x="8" y="11"/>
                  </a:cubicBezTo>
                  <a:cubicBezTo>
                    <a:pt x="8" y="7"/>
                    <a:pt x="12" y="8"/>
                    <a:pt x="16"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11"/>
            <p:cNvSpPr>
              <a:spLocks/>
            </p:cNvSpPr>
            <p:nvPr/>
          </p:nvSpPr>
          <p:spPr bwMode="auto">
            <a:xfrm>
              <a:off x="6219825" y="3124201"/>
              <a:ext cx="176212" cy="50800"/>
            </a:xfrm>
            <a:custGeom>
              <a:avLst/>
              <a:gdLst>
                <a:gd name="T0" fmla="*/ 57 w 65"/>
                <a:gd name="T1" fmla="*/ 16 h 19"/>
                <a:gd name="T2" fmla="*/ 62 w 65"/>
                <a:gd name="T3" fmla="*/ 18 h 19"/>
                <a:gd name="T4" fmla="*/ 65 w 65"/>
                <a:gd name="T5" fmla="*/ 16 h 19"/>
                <a:gd name="T6" fmla="*/ 61 w 65"/>
                <a:gd name="T7" fmla="*/ 14 h 19"/>
                <a:gd name="T8" fmla="*/ 56 w 65"/>
                <a:gd name="T9" fmla="*/ 13 h 19"/>
                <a:gd name="T10" fmla="*/ 54 w 65"/>
                <a:gd name="T11" fmla="*/ 11 h 19"/>
                <a:gd name="T12" fmla="*/ 45 w 65"/>
                <a:gd name="T13" fmla="*/ 8 h 19"/>
                <a:gd name="T14" fmla="*/ 53 w 65"/>
                <a:gd name="T15" fmla="*/ 7 h 19"/>
                <a:gd name="T16" fmla="*/ 51 w 65"/>
                <a:gd name="T17" fmla="*/ 7 h 19"/>
                <a:gd name="T18" fmla="*/ 44 w 65"/>
                <a:gd name="T19" fmla="*/ 8 h 19"/>
                <a:gd name="T20" fmla="*/ 35 w 65"/>
                <a:gd name="T21" fmla="*/ 4 h 19"/>
                <a:gd name="T22" fmla="*/ 28 w 65"/>
                <a:gd name="T23" fmla="*/ 7 h 19"/>
                <a:gd name="T24" fmla="*/ 11 w 65"/>
                <a:gd name="T25" fmla="*/ 0 h 19"/>
                <a:gd name="T26" fmla="*/ 8 w 65"/>
                <a:gd name="T27" fmla="*/ 1 h 19"/>
                <a:gd name="T28" fmla="*/ 6 w 65"/>
                <a:gd name="T29" fmla="*/ 0 h 19"/>
                <a:gd name="T30" fmla="*/ 0 w 65"/>
                <a:gd name="T31" fmla="*/ 5 h 19"/>
                <a:gd name="T32" fmla="*/ 8 w 65"/>
                <a:gd name="T33" fmla="*/ 10 h 19"/>
                <a:gd name="T34" fmla="*/ 17 w 65"/>
                <a:gd name="T35" fmla="*/ 11 h 19"/>
                <a:gd name="T36" fmla="*/ 29 w 65"/>
                <a:gd name="T37" fmla="*/ 12 h 19"/>
                <a:gd name="T38" fmla="*/ 34 w 65"/>
                <a:gd name="T39" fmla="*/ 15 h 19"/>
                <a:gd name="T40" fmla="*/ 57 w 65"/>
                <a:gd name="T41" fmla="*/ 19 h 19"/>
                <a:gd name="T42" fmla="*/ 57 w 65"/>
                <a:gd name="T43"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 h="19">
                  <a:moveTo>
                    <a:pt x="57" y="16"/>
                  </a:moveTo>
                  <a:cubicBezTo>
                    <a:pt x="60" y="16"/>
                    <a:pt x="60" y="18"/>
                    <a:pt x="62" y="18"/>
                  </a:cubicBezTo>
                  <a:cubicBezTo>
                    <a:pt x="63" y="18"/>
                    <a:pt x="64" y="16"/>
                    <a:pt x="65" y="16"/>
                  </a:cubicBezTo>
                  <a:cubicBezTo>
                    <a:pt x="63" y="15"/>
                    <a:pt x="63" y="14"/>
                    <a:pt x="61" y="14"/>
                  </a:cubicBezTo>
                  <a:cubicBezTo>
                    <a:pt x="59" y="13"/>
                    <a:pt x="57" y="15"/>
                    <a:pt x="56" y="13"/>
                  </a:cubicBezTo>
                  <a:cubicBezTo>
                    <a:pt x="55" y="13"/>
                    <a:pt x="55" y="11"/>
                    <a:pt x="54" y="11"/>
                  </a:cubicBezTo>
                  <a:cubicBezTo>
                    <a:pt x="50" y="11"/>
                    <a:pt x="47" y="11"/>
                    <a:pt x="45" y="8"/>
                  </a:cubicBezTo>
                  <a:cubicBezTo>
                    <a:pt x="45" y="9"/>
                    <a:pt x="53" y="8"/>
                    <a:pt x="53" y="7"/>
                  </a:cubicBezTo>
                  <a:cubicBezTo>
                    <a:pt x="51" y="7"/>
                    <a:pt x="51" y="7"/>
                    <a:pt x="51" y="7"/>
                  </a:cubicBezTo>
                  <a:cubicBezTo>
                    <a:pt x="44" y="8"/>
                    <a:pt x="44" y="8"/>
                    <a:pt x="44" y="8"/>
                  </a:cubicBezTo>
                  <a:cubicBezTo>
                    <a:pt x="41" y="8"/>
                    <a:pt x="39" y="4"/>
                    <a:pt x="35" y="4"/>
                  </a:cubicBezTo>
                  <a:cubicBezTo>
                    <a:pt x="32" y="4"/>
                    <a:pt x="31" y="7"/>
                    <a:pt x="28" y="7"/>
                  </a:cubicBezTo>
                  <a:cubicBezTo>
                    <a:pt x="21" y="7"/>
                    <a:pt x="18" y="0"/>
                    <a:pt x="11" y="0"/>
                  </a:cubicBezTo>
                  <a:cubicBezTo>
                    <a:pt x="10" y="0"/>
                    <a:pt x="9" y="1"/>
                    <a:pt x="8" y="1"/>
                  </a:cubicBezTo>
                  <a:cubicBezTo>
                    <a:pt x="7" y="1"/>
                    <a:pt x="7" y="0"/>
                    <a:pt x="6" y="0"/>
                  </a:cubicBezTo>
                  <a:cubicBezTo>
                    <a:pt x="5" y="0"/>
                    <a:pt x="1" y="4"/>
                    <a:pt x="0" y="5"/>
                  </a:cubicBezTo>
                  <a:cubicBezTo>
                    <a:pt x="4" y="5"/>
                    <a:pt x="6" y="8"/>
                    <a:pt x="8" y="10"/>
                  </a:cubicBezTo>
                  <a:cubicBezTo>
                    <a:pt x="10" y="12"/>
                    <a:pt x="13" y="10"/>
                    <a:pt x="17" y="11"/>
                  </a:cubicBezTo>
                  <a:cubicBezTo>
                    <a:pt x="21" y="12"/>
                    <a:pt x="24" y="12"/>
                    <a:pt x="29" y="12"/>
                  </a:cubicBezTo>
                  <a:cubicBezTo>
                    <a:pt x="31" y="12"/>
                    <a:pt x="31" y="15"/>
                    <a:pt x="34" y="15"/>
                  </a:cubicBezTo>
                  <a:cubicBezTo>
                    <a:pt x="43" y="15"/>
                    <a:pt x="50" y="16"/>
                    <a:pt x="57" y="19"/>
                  </a:cubicBezTo>
                  <a:cubicBezTo>
                    <a:pt x="57" y="18"/>
                    <a:pt x="57" y="16"/>
                    <a:pt x="57" y="1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12"/>
            <p:cNvSpPr>
              <a:spLocks/>
            </p:cNvSpPr>
            <p:nvPr/>
          </p:nvSpPr>
          <p:spPr bwMode="auto">
            <a:xfrm>
              <a:off x="6467475" y="3163888"/>
              <a:ext cx="50800" cy="14288"/>
            </a:xfrm>
            <a:custGeom>
              <a:avLst/>
              <a:gdLst>
                <a:gd name="T0" fmla="*/ 13 w 19"/>
                <a:gd name="T1" fmla="*/ 4 h 5"/>
                <a:gd name="T2" fmla="*/ 19 w 19"/>
                <a:gd name="T3" fmla="*/ 0 h 5"/>
                <a:gd name="T4" fmla="*/ 13 w 19"/>
                <a:gd name="T5" fmla="*/ 2 h 5"/>
                <a:gd name="T6" fmla="*/ 4 w 19"/>
                <a:gd name="T7" fmla="*/ 1 h 5"/>
                <a:gd name="T8" fmla="*/ 0 w 19"/>
                <a:gd name="T9" fmla="*/ 2 h 5"/>
                <a:gd name="T10" fmla="*/ 5 w 19"/>
                <a:gd name="T11" fmla="*/ 4 h 5"/>
                <a:gd name="T12" fmla="*/ 13 w 19"/>
                <a:gd name="T13" fmla="*/ 4 h 5"/>
              </a:gdLst>
              <a:ahLst/>
              <a:cxnLst>
                <a:cxn ang="0">
                  <a:pos x="T0" y="T1"/>
                </a:cxn>
                <a:cxn ang="0">
                  <a:pos x="T2" y="T3"/>
                </a:cxn>
                <a:cxn ang="0">
                  <a:pos x="T4" y="T5"/>
                </a:cxn>
                <a:cxn ang="0">
                  <a:pos x="T6" y="T7"/>
                </a:cxn>
                <a:cxn ang="0">
                  <a:pos x="T8" y="T9"/>
                </a:cxn>
                <a:cxn ang="0">
                  <a:pos x="T10" y="T11"/>
                </a:cxn>
                <a:cxn ang="0">
                  <a:pos x="T12" y="T13"/>
                </a:cxn>
              </a:cxnLst>
              <a:rect l="0" t="0" r="r" b="b"/>
              <a:pathLst>
                <a:path w="19" h="5">
                  <a:moveTo>
                    <a:pt x="13" y="4"/>
                  </a:moveTo>
                  <a:cubicBezTo>
                    <a:pt x="16" y="3"/>
                    <a:pt x="18" y="3"/>
                    <a:pt x="19" y="0"/>
                  </a:cubicBezTo>
                  <a:cubicBezTo>
                    <a:pt x="17" y="1"/>
                    <a:pt x="16" y="2"/>
                    <a:pt x="13" y="2"/>
                  </a:cubicBezTo>
                  <a:cubicBezTo>
                    <a:pt x="9" y="2"/>
                    <a:pt x="8" y="1"/>
                    <a:pt x="4" y="1"/>
                  </a:cubicBezTo>
                  <a:cubicBezTo>
                    <a:pt x="2" y="1"/>
                    <a:pt x="0" y="0"/>
                    <a:pt x="0" y="2"/>
                  </a:cubicBezTo>
                  <a:cubicBezTo>
                    <a:pt x="0" y="5"/>
                    <a:pt x="3" y="4"/>
                    <a:pt x="5" y="4"/>
                  </a:cubicBezTo>
                  <a:cubicBezTo>
                    <a:pt x="7" y="4"/>
                    <a:pt x="10" y="4"/>
                    <a:pt x="13"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13"/>
            <p:cNvSpPr>
              <a:spLocks/>
            </p:cNvSpPr>
            <p:nvPr/>
          </p:nvSpPr>
          <p:spPr bwMode="auto">
            <a:xfrm>
              <a:off x="6415088" y="3167063"/>
              <a:ext cx="34925" cy="11113"/>
            </a:xfrm>
            <a:custGeom>
              <a:avLst/>
              <a:gdLst>
                <a:gd name="T0" fmla="*/ 8 w 13"/>
                <a:gd name="T1" fmla="*/ 0 h 4"/>
                <a:gd name="T2" fmla="*/ 8 w 13"/>
                <a:gd name="T3" fmla="*/ 2 h 4"/>
                <a:gd name="T4" fmla="*/ 4 w 13"/>
                <a:gd name="T5" fmla="*/ 1 h 4"/>
                <a:gd name="T6" fmla="*/ 0 w 13"/>
                <a:gd name="T7" fmla="*/ 3 h 4"/>
                <a:gd name="T8" fmla="*/ 4 w 13"/>
                <a:gd name="T9" fmla="*/ 4 h 4"/>
                <a:gd name="T10" fmla="*/ 9 w 13"/>
                <a:gd name="T11" fmla="*/ 2 h 4"/>
                <a:gd name="T12" fmla="*/ 11 w 13"/>
                <a:gd name="T13" fmla="*/ 3 h 4"/>
                <a:gd name="T14" fmla="*/ 13 w 13"/>
                <a:gd name="T15" fmla="*/ 3 h 4"/>
                <a:gd name="T16" fmla="*/ 13 w 13"/>
                <a:gd name="T17" fmla="*/ 0 h 4"/>
                <a:gd name="T18" fmla="*/ 8 w 1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4">
                  <a:moveTo>
                    <a:pt x="8" y="0"/>
                  </a:moveTo>
                  <a:cubicBezTo>
                    <a:pt x="8" y="0"/>
                    <a:pt x="8" y="1"/>
                    <a:pt x="8" y="2"/>
                  </a:cubicBezTo>
                  <a:cubicBezTo>
                    <a:pt x="7" y="1"/>
                    <a:pt x="5" y="1"/>
                    <a:pt x="4" y="1"/>
                  </a:cubicBezTo>
                  <a:cubicBezTo>
                    <a:pt x="2" y="1"/>
                    <a:pt x="0" y="0"/>
                    <a:pt x="0" y="3"/>
                  </a:cubicBezTo>
                  <a:cubicBezTo>
                    <a:pt x="0" y="4"/>
                    <a:pt x="2" y="4"/>
                    <a:pt x="4" y="4"/>
                  </a:cubicBezTo>
                  <a:cubicBezTo>
                    <a:pt x="6" y="4"/>
                    <a:pt x="7" y="3"/>
                    <a:pt x="9" y="2"/>
                  </a:cubicBezTo>
                  <a:cubicBezTo>
                    <a:pt x="11" y="3"/>
                    <a:pt x="11" y="3"/>
                    <a:pt x="11" y="3"/>
                  </a:cubicBezTo>
                  <a:cubicBezTo>
                    <a:pt x="13" y="3"/>
                    <a:pt x="13" y="3"/>
                    <a:pt x="13" y="3"/>
                  </a:cubicBezTo>
                  <a:cubicBezTo>
                    <a:pt x="13" y="3"/>
                    <a:pt x="13" y="2"/>
                    <a:pt x="13" y="0"/>
                  </a:cubicBezTo>
                  <a:lnTo>
                    <a:pt x="8"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14"/>
            <p:cNvSpPr>
              <a:spLocks/>
            </p:cNvSpPr>
            <p:nvPr/>
          </p:nvSpPr>
          <p:spPr bwMode="auto">
            <a:xfrm>
              <a:off x="6453188" y="3182938"/>
              <a:ext cx="26987" cy="19050"/>
            </a:xfrm>
            <a:custGeom>
              <a:avLst/>
              <a:gdLst>
                <a:gd name="T0" fmla="*/ 6 w 10"/>
                <a:gd name="T1" fmla="*/ 0 h 7"/>
                <a:gd name="T2" fmla="*/ 4 w 10"/>
                <a:gd name="T3" fmla="*/ 0 h 7"/>
                <a:gd name="T4" fmla="*/ 0 w 10"/>
                <a:gd name="T5" fmla="*/ 1 h 7"/>
                <a:gd name="T6" fmla="*/ 6 w 10"/>
                <a:gd name="T7" fmla="*/ 4 h 7"/>
                <a:gd name="T8" fmla="*/ 7 w 10"/>
                <a:gd name="T9" fmla="*/ 7 h 7"/>
                <a:gd name="T10" fmla="*/ 8 w 10"/>
                <a:gd name="T11" fmla="*/ 7 h 7"/>
                <a:gd name="T12" fmla="*/ 10 w 10"/>
                <a:gd name="T13" fmla="*/ 5 h 7"/>
                <a:gd name="T14" fmla="*/ 6 w 10"/>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6" y="0"/>
                  </a:moveTo>
                  <a:cubicBezTo>
                    <a:pt x="6" y="0"/>
                    <a:pt x="5" y="0"/>
                    <a:pt x="4" y="0"/>
                  </a:cubicBezTo>
                  <a:cubicBezTo>
                    <a:pt x="3" y="0"/>
                    <a:pt x="0" y="0"/>
                    <a:pt x="0" y="1"/>
                  </a:cubicBezTo>
                  <a:cubicBezTo>
                    <a:pt x="0" y="3"/>
                    <a:pt x="4" y="4"/>
                    <a:pt x="6" y="4"/>
                  </a:cubicBezTo>
                  <a:cubicBezTo>
                    <a:pt x="6" y="4"/>
                    <a:pt x="6" y="7"/>
                    <a:pt x="7" y="7"/>
                  </a:cubicBezTo>
                  <a:cubicBezTo>
                    <a:pt x="7" y="7"/>
                    <a:pt x="8" y="7"/>
                    <a:pt x="8" y="7"/>
                  </a:cubicBezTo>
                  <a:cubicBezTo>
                    <a:pt x="9" y="7"/>
                    <a:pt x="10" y="6"/>
                    <a:pt x="10" y="5"/>
                  </a:cubicBezTo>
                  <a:cubicBezTo>
                    <a:pt x="10" y="2"/>
                    <a:pt x="6" y="3"/>
                    <a:pt x="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15"/>
            <p:cNvSpPr>
              <a:spLocks/>
            </p:cNvSpPr>
            <p:nvPr/>
          </p:nvSpPr>
          <p:spPr bwMode="auto">
            <a:xfrm>
              <a:off x="6402388" y="3167063"/>
              <a:ext cx="11112" cy="7938"/>
            </a:xfrm>
            <a:custGeom>
              <a:avLst/>
              <a:gdLst>
                <a:gd name="T0" fmla="*/ 2 w 4"/>
                <a:gd name="T1" fmla="*/ 0 h 3"/>
                <a:gd name="T2" fmla="*/ 0 w 4"/>
                <a:gd name="T3" fmla="*/ 0 h 3"/>
                <a:gd name="T4" fmla="*/ 0 w 4"/>
                <a:gd name="T5" fmla="*/ 2 h 3"/>
                <a:gd name="T6" fmla="*/ 1 w 4"/>
                <a:gd name="T7" fmla="*/ 3 h 3"/>
                <a:gd name="T8" fmla="*/ 4 w 4"/>
                <a:gd name="T9" fmla="*/ 1 h 3"/>
                <a:gd name="T10" fmla="*/ 2 w 4"/>
                <a:gd name="T11" fmla="*/ 0 h 3"/>
              </a:gdLst>
              <a:ahLst/>
              <a:cxnLst>
                <a:cxn ang="0">
                  <a:pos x="T0" y="T1"/>
                </a:cxn>
                <a:cxn ang="0">
                  <a:pos x="T2" y="T3"/>
                </a:cxn>
                <a:cxn ang="0">
                  <a:pos x="T4" y="T5"/>
                </a:cxn>
                <a:cxn ang="0">
                  <a:pos x="T6" y="T7"/>
                </a:cxn>
                <a:cxn ang="0">
                  <a:pos x="T8" y="T9"/>
                </a:cxn>
                <a:cxn ang="0">
                  <a:pos x="T10" y="T11"/>
                </a:cxn>
              </a:cxnLst>
              <a:rect l="0" t="0" r="r" b="b"/>
              <a:pathLst>
                <a:path w="4" h="3">
                  <a:moveTo>
                    <a:pt x="2" y="0"/>
                  </a:moveTo>
                  <a:cubicBezTo>
                    <a:pt x="1" y="0"/>
                    <a:pt x="0" y="0"/>
                    <a:pt x="0" y="0"/>
                  </a:cubicBezTo>
                  <a:cubicBezTo>
                    <a:pt x="0" y="0"/>
                    <a:pt x="0" y="1"/>
                    <a:pt x="0" y="2"/>
                  </a:cubicBezTo>
                  <a:cubicBezTo>
                    <a:pt x="0" y="2"/>
                    <a:pt x="1" y="3"/>
                    <a:pt x="1" y="3"/>
                  </a:cubicBezTo>
                  <a:cubicBezTo>
                    <a:pt x="3" y="3"/>
                    <a:pt x="3" y="2"/>
                    <a:pt x="4" y="1"/>
                  </a:cubicBezTo>
                  <a:cubicBezTo>
                    <a:pt x="3" y="1"/>
                    <a:pt x="3" y="0"/>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16"/>
            <p:cNvSpPr>
              <a:spLocks/>
            </p:cNvSpPr>
            <p:nvPr/>
          </p:nvSpPr>
          <p:spPr bwMode="auto">
            <a:xfrm>
              <a:off x="6529388" y="3167063"/>
              <a:ext cx="60325" cy="34925"/>
            </a:xfrm>
            <a:custGeom>
              <a:avLst/>
              <a:gdLst>
                <a:gd name="T0" fmla="*/ 9 w 22"/>
                <a:gd name="T1" fmla="*/ 6 h 13"/>
                <a:gd name="T2" fmla="*/ 22 w 22"/>
                <a:gd name="T3" fmla="*/ 1 h 13"/>
                <a:gd name="T4" fmla="*/ 8 w 22"/>
                <a:gd name="T5" fmla="*/ 3 h 13"/>
                <a:gd name="T6" fmla="*/ 7 w 22"/>
                <a:gd name="T7" fmla="*/ 5 h 13"/>
                <a:gd name="T8" fmla="*/ 0 w 22"/>
                <a:gd name="T9" fmla="*/ 11 h 13"/>
                <a:gd name="T10" fmla="*/ 1 w 22"/>
                <a:gd name="T11" fmla="*/ 13 h 13"/>
                <a:gd name="T12" fmla="*/ 8 w 22"/>
                <a:gd name="T13" fmla="*/ 9 h 13"/>
                <a:gd name="T14" fmla="*/ 9 w 2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3">
                  <a:moveTo>
                    <a:pt x="9" y="6"/>
                  </a:moveTo>
                  <a:cubicBezTo>
                    <a:pt x="13" y="6"/>
                    <a:pt x="20" y="5"/>
                    <a:pt x="22" y="1"/>
                  </a:cubicBezTo>
                  <a:cubicBezTo>
                    <a:pt x="20" y="0"/>
                    <a:pt x="10" y="1"/>
                    <a:pt x="8" y="3"/>
                  </a:cubicBezTo>
                  <a:cubicBezTo>
                    <a:pt x="8" y="4"/>
                    <a:pt x="8" y="5"/>
                    <a:pt x="7" y="5"/>
                  </a:cubicBezTo>
                  <a:cubicBezTo>
                    <a:pt x="4" y="6"/>
                    <a:pt x="0" y="6"/>
                    <a:pt x="0" y="11"/>
                  </a:cubicBezTo>
                  <a:cubicBezTo>
                    <a:pt x="0" y="12"/>
                    <a:pt x="0" y="13"/>
                    <a:pt x="1" y="13"/>
                  </a:cubicBezTo>
                  <a:cubicBezTo>
                    <a:pt x="4" y="13"/>
                    <a:pt x="7" y="10"/>
                    <a:pt x="8" y="9"/>
                  </a:cubicBezTo>
                  <a:cubicBezTo>
                    <a:pt x="9" y="9"/>
                    <a:pt x="8" y="6"/>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17"/>
            <p:cNvSpPr>
              <a:spLocks/>
            </p:cNvSpPr>
            <p:nvPr/>
          </p:nvSpPr>
          <p:spPr bwMode="auto">
            <a:xfrm>
              <a:off x="6705600" y="3117851"/>
              <a:ext cx="14287" cy="23813"/>
            </a:xfrm>
            <a:custGeom>
              <a:avLst/>
              <a:gdLst>
                <a:gd name="T0" fmla="*/ 5 w 5"/>
                <a:gd name="T1" fmla="*/ 2 h 9"/>
                <a:gd name="T2" fmla="*/ 4 w 5"/>
                <a:gd name="T3" fmla="*/ 0 h 9"/>
                <a:gd name="T4" fmla="*/ 3 w 5"/>
                <a:gd name="T5" fmla="*/ 4 h 9"/>
                <a:gd name="T6" fmla="*/ 0 w 5"/>
                <a:gd name="T7" fmla="*/ 7 h 9"/>
                <a:gd name="T8" fmla="*/ 2 w 5"/>
                <a:gd name="T9" fmla="*/ 9 h 9"/>
                <a:gd name="T10" fmla="*/ 3 w 5"/>
                <a:gd name="T11" fmla="*/ 5 h 9"/>
                <a:gd name="T12" fmla="*/ 5 w 5"/>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5" h="9">
                  <a:moveTo>
                    <a:pt x="5" y="2"/>
                  </a:moveTo>
                  <a:cubicBezTo>
                    <a:pt x="5" y="1"/>
                    <a:pt x="4" y="2"/>
                    <a:pt x="4" y="0"/>
                  </a:cubicBezTo>
                  <a:cubicBezTo>
                    <a:pt x="2" y="0"/>
                    <a:pt x="3" y="2"/>
                    <a:pt x="3" y="4"/>
                  </a:cubicBezTo>
                  <a:cubicBezTo>
                    <a:pt x="3" y="5"/>
                    <a:pt x="0" y="5"/>
                    <a:pt x="0" y="7"/>
                  </a:cubicBezTo>
                  <a:cubicBezTo>
                    <a:pt x="0" y="8"/>
                    <a:pt x="1" y="9"/>
                    <a:pt x="2" y="9"/>
                  </a:cubicBezTo>
                  <a:cubicBezTo>
                    <a:pt x="4" y="9"/>
                    <a:pt x="3" y="7"/>
                    <a:pt x="3" y="5"/>
                  </a:cubicBezTo>
                  <a:cubicBezTo>
                    <a:pt x="4" y="5"/>
                    <a:pt x="5" y="4"/>
                    <a:pt x="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18"/>
            <p:cNvSpPr>
              <a:spLocks/>
            </p:cNvSpPr>
            <p:nvPr/>
          </p:nvSpPr>
          <p:spPr bwMode="auto">
            <a:xfrm>
              <a:off x="6570663" y="3071813"/>
              <a:ext cx="19050" cy="19050"/>
            </a:xfrm>
            <a:custGeom>
              <a:avLst/>
              <a:gdLst>
                <a:gd name="T0" fmla="*/ 0 w 7"/>
                <a:gd name="T1" fmla="*/ 3 h 7"/>
                <a:gd name="T2" fmla="*/ 4 w 7"/>
                <a:gd name="T3" fmla="*/ 7 h 7"/>
                <a:gd name="T4" fmla="*/ 7 w 7"/>
                <a:gd name="T5" fmla="*/ 4 h 7"/>
                <a:gd name="T6" fmla="*/ 0 w 7"/>
                <a:gd name="T7" fmla="*/ 3 h 7"/>
              </a:gdLst>
              <a:ahLst/>
              <a:cxnLst>
                <a:cxn ang="0">
                  <a:pos x="T0" y="T1"/>
                </a:cxn>
                <a:cxn ang="0">
                  <a:pos x="T2" y="T3"/>
                </a:cxn>
                <a:cxn ang="0">
                  <a:pos x="T4" y="T5"/>
                </a:cxn>
                <a:cxn ang="0">
                  <a:pos x="T6" y="T7"/>
                </a:cxn>
              </a:cxnLst>
              <a:rect l="0" t="0" r="r" b="b"/>
              <a:pathLst>
                <a:path w="7" h="7">
                  <a:moveTo>
                    <a:pt x="0" y="3"/>
                  </a:moveTo>
                  <a:cubicBezTo>
                    <a:pt x="0" y="4"/>
                    <a:pt x="3" y="7"/>
                    <a:pt x="4" y="7"/>
                  </a:cubicBezTo>
                  <a:cubicBezTo>
                    <a:pt x="5" y="7"/>
                    <a:pt x="7" y="4"/>
                    <a:pt x="7" y="4"/>
                  </a:cubicBezTo>
                  <a:cubicBezTo>
                    <a:pt x="7" y="2"/>
                    <a:pt x="0" y="0"/>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9"/>
            <p:cNvSpPr>
              <a:spLocks/>
            </p:cNvSpPr>
            <p:nvPr/>
          </p:nvSpPr>
          <p:spPr bwMode="auto">
            <a:xfrm>
              <a:off x="6602413" y="3074988"/>
              <a:ext cx="49212" cy="12700"/>
            </a:xfrm>
            <a:custGeom>
              <a:avLst/>
              <a:gdLst>
                <a:gd name="T0" fmla="*/ 0 w 18"/>
                <a:gd name="T1" fmla="*/ 2 h 5"/>
                <a:gd name="T2" fmla="*/ 4 w 18"/>
                <a:gd name="T3" fmla="*/ 3 h 5"/>
                <a:gd name="T4" fmla="*/ 9 w 18"/>
                <a:gd name="T5" fmla="*/ 3 h 5"/>
                <a:gd name="T6" fmla="*/ 17 w 18"/>
                <a:gd name="T7" fmla="*/ 5 h 5"/>
                <a:gd name="T8" fmla="*/ 18 w 18"/>
                <a:gd name="T9" fmla="*/ 4 h 5"/>
                <a:gd name="T10" fmla="*/ 15 w 18"/>
                <a:gd name="T11" fmla="*/ 0 h 5"/>
                <a:gd name="T12" fmla="*/ 15 w 18"/>
                <a:gd name="T13" fmla="*/ 1 h 5"/>
                <a:gd name="T14" fmla="*/ 11 w 18"/>
                <a:gd name="T15" fmla="*/ 0 h 5"/>
                <a:gd name="T16" fmla="*/ 1 w 18"/>
                <a:gd name="T17" fmla="*/ 0 h 5"/>
                <a:gd name="T18" fmla="*/ 0 w 18"/>
                <a:gd name="T1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5">
                  <a:moveTo>
                    <a:pt x="0" y="2"/>
                  </a:moveTo>
                  <a:cubicBezTo>
                    <a:pt x="0" y="2"/>
                    <a:pt x="3" y="3"/>
                    <a:pt x="4" y="3"/>
                  </a:cubicBezTo>
                  <a:cubicBezTo>
                    <a:pt x="6" y="3"/>
                    <a:pt x="7" y="3"/>
                    <a:pt x="9" y="3"/>
                  </a:cubicBezTo>
                  <a:cubicBezTo>
                    <a:pt x="12" y="3"/>
                    <a:pt x="14" y="5"/>
                    <a:pt x="17" y="5"/>
                  </a:cubicBezTo>
                  <a:cubicBezTo>
                    <a:pt x="17" y="5"/>
                    <a:pt x="18" y="5"/>
                    <a:pt x="18" y="4"/>
                  </a:cubicBezTo>
                  <a:cubicBezTo>
                    <a:pt x="18" y="3"/>
                    <a:pt x="16" y="2"/>
                    <a:pt x="15" y="0"/>
                  </a:cubicBezTo>
                  <a:cubicBezTo>
                    <a:pt x="15" y="1"/>
                    <a:pt x="15" y="1"/>
                    <a:pt x="15" y="1"/>
                  </a:cubicBezTo>
                  <a:cubicBezTo>
                    <a:pt x="13" y="1"/>
                    <a:pt x="12" y="1"/>
                    <a:pt x="11" y="0"/>
                  </a:cubicBezTo>
                  <a:cubicBezTo>
                    <a:pt x="1" y="0"/>
                    <a:pt x="1" y="0"/>
                    <a:pt x="1" y="0"/>
                  </a:cubicBezTo>
                  <a:cubicBezTo>
                    <a:pt x="1"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20"/>
            <p:cNvSpPr>
              <a:spLocks/>
            </p:cNvSpPr>
            <p:nvPr/>
          </p:nvSpPr>
          <p:spPr bwMode="auto">
            <a:xfrm>
              <a:off x="6594475" y="2984501"/>
              <a:ext cx="22225" cy="46038"/>
            </a:xfrm>
            <a:custGeom>
              <a:avLst/>
              <a:gdLst>
                <a:gd name="T0" fmla="*/ 2 w 8"/>
                <a:gd name="T1" fmla="*/ 0 h 17"/>
                <a:gd name="T2" fmla="*/ 0 w 8"/>
                <a:gd name="T3" fmla="*/ 4 h 17"/>
                <a:gd name="T4" fmla="*/ 2 w 8"/>
                <a:gd name="T5" fmla="*/ 10 h 17"/>
                <a:gd name="T6" fmla="*/ 2 w 8"/>
                <a:gd name="T7" fmla="*/ 13 h 17"/>
                <a:gd name="T8" fmla="*/ 5 w 8"/>
                <a:gd name="T9" fmla="*/ 17 h 17"/>
                <a:gd name="T10" fmla="*/ 2 w 8"/>
                <a:gd name="T11" fmla="*/ 14 h 17"/>
                <a:gd name="T12" fmla="*/ 2 w 8"/>
                <a:gd name="T13" fmla="*/ 12 h 17"/>
                <a:gd name="T14" fmla="*/ 7 w 8"/>
                <a:gd name="T15" fmla="*/ 12 h 17"/>
                <a:gd name="T16" fmla="*/ 6 w 8"/>
                <a:gd name="T17" fmla="*/ 8 h 17"/>
                <a:gd name="T18" fmla="*/ 8 w 8"/>
                <a:gd name="T19" fmla="*/ 5 h 17"/>
                <a:gd name="T20" fmla="*/ 2 w 8"/>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7">
                  <a:moveTo>
                    <a:pt x="2" y="0"/>
                  </a:moveTo>
                  <a:cubicBezTo>
                    <a:pt x="0" y="1"/>
                    <a:pt x="0" y="2"/>
                    <a:pt x="0" y="4"/>
                  </a:cubicBezTo>
                  <a:cubicBezTo>
                    <a:pt x="0" y="7"/>
                    <a:pt x="2" y="8"/>
                    <a:pt x="2" y="10"/>
                  </a:cubicBezTo>
                  <a:cubicBezTo>
                    <a:pt x="2" y="12"/>
                    <a:pt x="2" y="12"/>
                    <a:pt x="2" y="13"/>
                  </a:cubicBezTo>
                  <a:cubicBezTo>
                    <a:pt x="2" y="14"/>
                    <a:pt x="2" y="17"/>
                    <a:pt x="5" y="17"/>
                  </a:cubicBezTo>
                  <a:cubicBezTo>
                    <a:pt x="4" y="16"/>
                    <a:pt x="3" y="15"/>
                    <a:pt x="2" y="14"/>
                  </a:cubicBezTo>
                  <a:cubicBezTo>
                    <a:pt x="2" y="12"/>
                    <a:pt x="2" y="12"/>
                    <a:pt x="2" y="12"/>
                  </a:cubicBezTo>
                  <a:cubicBezTo>
                    <a:pt x="4" y="12"/>
                    <a:pt x="6" y="12"/>
                    <a:pt x="7" y="12"/>
                  </a:cubicBezTo>
                  <a:cubicBezTo>
                    <a:pt x="7" y="10"/>
                    <a:pt x="6" y="9"/>
                    <a:pt x="6" y="8"/>
                  </a:cubicBezTo>
                  <a:cubicBezTo>
                    <a:pt x="6" y="7"/>
                    <a:pt x="8" y="7"/>
                    <a:pt x="8" y="5"/>
                  </a:cubicBezTo>
                  <a:cubicBezTo>
                    <a:pt x="4" y="4"/>
                    <a:pt x="2" y="3"/>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21"/>
            <p:cNvSpPr>
              <a:spLocks/>
            </p:cNvSpPr>
            <p:nvPr/>
          </p:nvSpPr>
          <p:spPr bwMode="auto">
            <a:xfrm>
              <a:off x="6954838" y="3094038"/>
              <a:ext cx="65087" cy="38100"/>
            </a:xfrm>
            <a:custGeom>
              <a:avLst/>
              <a:gdLst>
                <a:gd name="T0" fmla="*/ 0 w 24"/>
                <a:gd name="T1" fmla="*/ 9 h 14"/>
                <a:gd name="T2" fmla="*/ 6 w 24"/>
                <a:gd name="T3" fmla="*/ 13 h 14"/>
                <a:gd name="T4" fmla="*/ 6 w 24"/>
                <a:gd name="T5" fmla="*/ 13 h 14"/>
                <a:gd name="T6" fmla="*/ 6 w 24"/>
                <a:gd name="T7" fmla="*/ 13 h 14"/>
                <a:gd name="T8" fmla="*/ 6 w 24"/>
                <a:gd name="T9" fmla="*/ 13 h 14"/>
                <a:gd name="T10" fmla="*/ 9 w 24"/>
                <a:gd name="T11" fmla="*/ 14 h 14"/>
                <a:gd name="T12" fmla="*/ 20 w 24"/>
                <a:gd name="T13" fmla="*/ 11 h 14"/>
                <a:gd name="T14" fmla="*/ 24 w 24"/>
                <a:gd name="T15" fmla="*/ 3 h 14"/>
                <a:gd name="T16" fmla="*/ 22 w 24"/>
                <a:gd name="T17" fmla="*/ 0 h 14"/>
                <a:gd name="T18" fmla="*/ 18 w 24"/>
                <a:gd name="T19" fmla="*/ 7 h 14"/>
                <a:gd name="T20" fmla="*/ 9 w 24"/>
                <a:gd name="T21" fmla="*/ 8 h 14"/>
                <a:gd name="T22" fmla="*/ 7 w 24"/>
                <a:gd name="T23" fmla="*/ 9 h 14"/>
                <a:gd name="T24" fmla="*/ 0 w 24"/>
                <a:gd name="T25"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14">
                  <a:moveTo>
                    <a:pt x="0" y="9"/>
                  </a:moveTo>
                  <a:cubicBezTo>
                    <a:pt x="1" y="11"/>
                    <a:pt x="4" y="11"/>
                    <a:pt x="6" y="13"/>
                  </a:cubicBezTo>
                  <a:cubicBezTo>
                    <a:pt x="6" y="13"/>
                    <a:pt x="6" y="13"/>
                    <a:pt x="6" y="13"/>
                  </a:cubicBezTo>
                  <a:cubicBezTo>
                    <a:pt x="6" y="13"/>
                    <a:pt x="6" y="13"/>
                    <a:pt x="6" y="13"/>
                  </a:cubicBezTo>
                  <a:cubicBezTo>
                    <a:pt x="6" y="13"/>
                    <a:pt x="6" y="13"/>
                    <a:pt x="6" y="13"/>
                  </a:cubicBezTo>
                  <a:cubicBezTo>
                    <a:pt x="7" y="14"/>
                    <a:pt x="9" y="14"/>
                    <a:pt x="9" y="14"/>
                  </a:cubicBezTo>
                  <a:cubicBezTo>
                    <a:pt x="14" y="14"/>
                    <a:pt x="16" y="12"/>
                    <a:pt x="20" y="11"/>
                  </a:cubicBezTo>
                  <a:cubicBezTo>
                    <a:pt x="20" y="7"/>
                    <a:pt x="24" y="8"/>
                    <a:pt x="24" y="3"/>
                  </a:cubicBezTo>
                  <a:cubicBezTo>
                    <a:pt x="24" y="2"/>
                    <a:pt x="24" y="0"/>
                    <a:pt x="22" y="0"/>
                  </a:cubicBezTo>
                  <a:cubicBezTo>
                    <a:pt x="19" y="0"/>
                    <a:pt x="21" y="5"/>
                    <a:pt x="18" y="7"/>
                  </a:cubicBezTo>
                  <a:cubicBezTo>
                    <a:pt x="16" y="7"/>
                    <a:pt x="12" y="7"/>
                    <a:pt x="9" y="8"/>
                  </a:cubicBezTo>
                  <a:cubicBezTo>
                    <a:pt x="9" y="8"/>
                    <a:pt x="7" y="9"/>
                    <a:pt x="7" y="9"/>
                  </a:cubicBezTo>
                  <a:lnTo>
                    <a:pt x="0" y="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auto">
            <a:xfrm>
              <a:off x="6651625" y="3028951"/>
              <a:ext cx="344487" cy="177800"/>
            </a:xfrm>
            <a:custGeom>
              <a:avLst/>
              <a:gdLst>
                <a:gd name="T0" fmla="*/ 101 w 127"/>
                <a:gd name="T1" fmla="*/ 35 h 66"/>
                <a:gd name="T2" fmla="*/ 89 w 127"/>
                <a:gd name="T3" fmla="*/ 24 h 66"/>
                <a:gd name="T4" fmla="*/ 86 w 127"/>
                <a:gd name="T5" fmla="*/ 22 h 66"/>
                <a:gd name="T6" fmla="*/ 79 w 127"/>
                <a:gd name="T7" fmla="*/ 19 h 66"/>
                <a:gd name="T8" fmla="*/ 64 w 127"/>
                <a:gd name="T9" fmla="*/ 14 h 66"/>
                <a:gd name="T10" fmla="*/ 64 w 127"/>
                <a:gd name="T11" fmla="*/ 14 h 66"/>
                <a:gd name="T12" fmla="*/ 64 w 127"/>
                <a:gd name="T13" fmla="*/ 14 h 66"/>
                <a:gd name="T14" fmla="*/ 63 w 127"/>
                <a:gd name="T15" fmla="*/ 13 h 66"/>
                <a:gd name="T16" fmla="*/ 64 w 127"/>
                <a:gd name="T17" fmla="*/ 14 h 66"/>
                <a:gd name="T18" fmla="*/ 60 w 127"/>
                <a:gd name="T19" fmla="*/ 12 h 66"/>
                <a:gd name="T20" fmla="*/ 54 w 127"/>
                <a:gd name="T21" fmla="*/ 12 h 66"/>
                <a:gd name="T22" fmla="*/ 48 w 127"/>
                <a:gd name="T23" fmla="*/ 8 h 66"/>
                <a:gd name="T24" fmla="*/ 46 w 127"/>
                <a:gd name="T25" fmla="*/ 7 h 66"/>
                <a:gd name="T26" fmla="*/ 38 w 127"/>
                <a:gd name="T27" fmla="*/ 12 h 66"/>
                <a:gd name="T28" fmla="*/ 33 w 127"/>
                <a:gd name="T29" fmla="*/ 15 h 66"/>
                <a:gd name="T30" fmla="*/ 29 w 127"/>
                <a:gd name="T31" fmla="*/ 18 h 66"/>
                <a:gd name="T32" fmla="*/ 25 w 127"/>
                <a:gd name="T33" fmla="*/ 14 h 66"/>
                <a:gd name="T34" fmla="*/ 22 w 127"/>
                <a:gd name="T35" fmla="*/ 12 h 66"/>
                <a:gd name="T36" fmla="*/ 22 w 127"/>
                <a:gd name="T37" fmla="*/ 4 h 66"/>
                <a:gd name="T38" fmla="*/ 11 w 127"/>
                <a:gd name="T39" fmla="*/ 0 h 66"/>
                <a:gd name="T40" fmla="*/ 3 w 127"/>
                <a:gd name="T41" fmla="*/ 3 h 66"/>
                <a:gd name="T42" fmla="*/ 0 w 127"/>
                <a:gd name="T43" fmla="*/ 5 h 66"/>
                <a:gd name="T44" fmla="*/ 7 w 127"/>
                <a:gd name="T45" fmla="*/ 10 h 66"/>
                <a:gd name="T46" fmla="*/ 8 w 127"/>
                <a:gd name="T47" fmla="*/ 12 h 66"/>
                <a:gd name="T48" fmla="*/ 11 w 127"/>
                <a:gd name="T49" fmla="*/ 13 h 66"/>
                <a:gd name="T50" fmla="*/ 17 w 127"/>
                <a:gd name="T51" fmla="*/ 12 h 66"/>
                <a:gd name="T52" fmla="*/ 19 w 127"/>
                <a:gd name="T53" fmla="*/ 12 h 66"/>
                <a:gd name="T54" fmla="*/ 8 w 127"/>
                <a:gd name="T55" fmla="*/ 16 h 66"/>
                <a:gd name="T56" fmla="*/ 12 w 127"/>
                <a:gd name="T57" fmla="*/ 18 h 66"/>
                <a:gd name="T58" fmla="*/ 13 w 127"/>
                <a:gd name="T59" fmla="*/ 23 h 66"/>
                <a:gd name="T60" fmla="*/ 15 w 127"/>
                <a:gd name="T61" fmla="*/ 24 h 66"/>
                <a:gd name="T62" fmla="*/ 18 w 127"/>
                <a:gd name="T63" fmla="*/ 20 h 66"/>
                <a:gd name="T64" fmla="*/ 18 w 127"/>
                <a:gd name="T65" fmla="*/ 22 h 66"/>
                <a:gd name="T66" fmla="*/ 26 w 127"/>
                <a:gd name="T67" fmla="*/ 27 h 66"/>
                <a:gd name="T68" fmla="*/ 38 w 127"/>
                <a:gd name="T69" fmla="*/ 29 h 66"/>
                <a:gd name="T70" fmla="*/ 48 w 127"/>
                <a:gd name="T71" fmla="*/ 35 h 66"/>
                <a:gd name="T72" fmla="*/ 50 w 127"/>
                <a:gd name="T73" fmla="*/ 44 h 66"/>
                <a:gd name="T74" fmla="*/ 45 w 127"/>
                <a:gd name="T75" fmla="*/ 49 h 66"/>
                <a:gd name="T76" fmla="*/ 48 w 127"/>
                <a:gd name="T77" fmla="*/ 51 h 66"/>
                <a:gd name="T78" fmla="*/ 53 w 127"/>
                <a:gd name="T79" fmla="*/ 51 h 66"/>
                <a:gd name="T80" fmla="*/ 56 w 127"/>
                <a:gd name="T81" fmla="*/ 49 h 66"/>
                <a:gd name="T82" fmla="*/ 69 w 127"/>
                <a:gd name="T83" fmla="*/ 56 h 66"/>
                <a:gd name="T84" fmla="*/ 78 w 127"/>
                <a:gd name="T85" fmla="*/ 56 h 66"/>
                <a:gd name="T86" fmla="*/ 79 w 127"/>
                <a:gd name="T87" fmla="*/ 51 h 66"/>
                <a:gd name="T88" fmla="*/ 87 w 127"/>
                <a:gd name="T89" fmla="*/ 45 h 66"/>
                <a:gd name="T90" fmla="*/ 103 w 127"/>
                <a:gd name="T91" fmla="*/ 56 h 66"/>
                <a:gd name="T92" fmla="*/ 105 w 127"/>
                <a:gd name="T93" fmla="*/ 58 h 66"/>
                <a:gd name="T94" fmla="*/ 113 w 127"/>
                <a:gd name="T95" fmla="*/ 63 h 66"/>
                <a:gd name="T96" fmla="*/ 119 w 127"/>
                <a:gd name="T97" fmla="*/ 63 h 66"/>
                <a:gd name="T98" fmla="*/ 123 w 127"/>
                <a:gd name="T99" fmla="*/ 66 h 66"/>
                <a:gd name="T100" fmla="*/ 124 w 127"/>
                <a:gd name="T101" fmla="*/ 66 h 66"/>
                <a:gd name="T102" fmla="*/ 127 w 127"/>
                <a:gd name="T103" fmla="*/ 62 h 66"/>
                <a:gd name="T104" fmla="*/ 123 w 127"/>
                <a:gd name="T105" fmla="*/ 61 h 66"/>
                <a:gd name="T106" fmla="*/ 121 w 127"/>
                <a:gd name="T107" fmla="*/ 59 h 66"/>
                <a:gd name="T108" fmla="*/ 118 w 127"/>
                <a:gd name="T109" fmla="*/ 58 h 66"/>
                <a:gd name="T110" fmla="*/ 116 w 127"/>
                <a:gd name="T111" fmla="*/ 56 h 66"/>
                <a:gd name="T112" fmla="*/ 111 w 127"/>
                <a:gd name="T113" fmla="*/ 54 h 66"/>
                <a:gd name="T114" fmla="*/ 108 w 127"/>
                <a:gd name="T115" fmla="*/ 47 h 66"/>
                <a:gd name="T116" fmla="*/ 104 w 127"/>
                <a:gd name="T117" fmla="*/ 42 h 66"/>
                <a:gd name="T118" fmla="*/ 108 w 127"/>
                <a:gd name="T119" fmla="*/ 38 h 66"/>
                <a:gd name="T120" fmla="*/ 101 w 127"/>
                <a:gd name="T121" fmla="*/ 3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7" h="66">
                  <a:moveTo>
                    <a:pt x="101" y="35"/>
                  </a:moveTo>
                  <a:cubicBezTo>
                    <a:pt x="96" y="32"/>
                    <a:pt x="96" y="26"/>
                    <a:pt x="89" y="24"/>
                  </a:cubicBezTo>
                  <a:cubicBezTo>
                    <a:pt x="88" y="24"/>
                    <a:pt x="86" y="24"/>
                    <a:pt x="86" y="22"/>
                  </a:cubicBezTo>
                  <a:cubicBezTo>
                    <a:pt x="83" y="22"/>
                    <a:pt x="82" y="19"/>
                    <a:pt x="79" y="19"/>
                  </a:cubicBezTo>
                  <a:cubicBezTo>
                    <a:pt x="75" y="19"/>
                    <a:pt x="68" y="17"/>
                    <a:pt x="64" y="14"/>
                  </a:cubicBezTo>
                  <a:cubicBezTo>
                    <a:pt x="64" y="14"/>
                    <a:pt x="64" y="14"/>
                    <a:pt x="64" y="14"/>
                  </a:cubicBezTo>
                  <a:cubicBezTo>
                    <a:pt x="64" y="14"/>
                    <a:pt x="64" y="14"/>
                    <a:pt x="64" y="14"/>
                  </a:cubicBezTo>
                  <a:cubicBezTo>
                    <a:pt x="64" y="14"/>
                    <a:pt x="64" y="14"/>
                    <a:pt x="63" y="13"/>
                  </a:cubicBezTo>
                  <a:cubicBezTo>
                    <a:pt x="64" y="14"/>
                    <a:pt x="64" y="14"/>
                    <a:pt x="64" y="14"/>
                  </a:cubicBezTo>
                  <a:cubicBezTo>
                    <a:pt x="63" y="14"/>
                    <a:pt x="61" y="13"/>
                    <a:pt x="60" y="12"/>
                  </a:cubicBezTo>
                  <a:cubicBezTo>
                    <a:pt x="54" y="12"/>
                    <a:pt x="54" y="12"/>
                    <a:pt x="54" y="12"/>
                  </a:cubicBezTo>
                  <a:cubicBezTo>
                    <a:pt x="53" y="11"/>
                    <a:pt x="51" y="9"/>
                    <a:pt x="48" y="8"/>
                  </a:cubicBezTo>
                  <a:cubicBezTo>
                    <a:pt x="48" y="8"/>
                    <a:pt x="46" y="8"/>
                    <a:pt x="46" y="7"/>
                  </a:cubicBezTo>
                  <a:cubicBezTo>
                    <a:pt x="43" y="7"/>
                    <a:pt x="40" y="11"/>
                    <a:pt x="38" y="12"/>
                  </a:cubicBezTo>
                  <a:cubicBezTo>
                    <a:pt x="35" y="13"/>
                    <a:pt x="35" y="13"/>
                    <a:pt x="33" y="15"/>
                  </a:cubicBezTo>
                  <a:cubicBezTo>
                    <a:pt x="33" y="15"/>
                    <a:pt x="31" y="18"/>
                    <a:pt x="29" y="18"/>
                  </a:cubicBezTo>
                  <a:cubicBezTo>
                    <a:pt x="28" y="18"/>
                    <a:pt x="25" y="15"/>
                    <a:pt x="25" y="14"/>
                  </a:cubicBezTo>
                  <a:cubicBezTo>
                    <a:pt x="23" y="14"/>
                    <a:pt x="22" y="13"/>
                    <a:pt x="22" y="12"/>
                  </a:cubicBezTo>
                  <a:cubicBezTo>
                    <a:pt x="22" y="10"/>
                    <a:pt x="22" y="7"/>
                    <a:pt x="22" y="4"/>
                  </a:cubicBezTo>
                  <a:cubicBezTo>
                    <a:pt x="18" y="3"/>
                    <a:pt x="15" y="0"/>
                    <a:pt x="11" y="0"/>
                  </a:cubicBezTo>
                  <a:cubicBezTo>
                    <a:pt x="7" y="0"/>
                    <a:pt x="5" y="3"/>
                    <a:pt x="3" y="3"/>
                  </a:cubicBezTo>
                  <a:cubicBezTo>
                    <a:pt x="1" y="3"/>
                    <a:pt x="0" y="4"/>
                    <a:pt x="0" y="5"/>
                  </a:cubicBezTo>
                  <a:cubicBezTo>
                    <a:pt x="0" y="9"/>
                    <a:pt x="5" y="7"/>
                    <a:pt x="7" y="10"/>
                  </a:cubicBezTo>
                  <a:cubicBezTo>
                    <a:pt x="7" y="11"/>
                    <a:pt x="7" y="12"/>
                    <a:pt x="8" y="12"/>
                  </a:cubicBezTo>
                  <a:cubicBezTo>
                    <a:pt x="9" y="12"/>
                    <a:pt x="10" y="13"/>
                    <a:pt x="11" y="13"/>
                  </a:cubicBezTo>
                  <a:cubicBezTo>
                    <a:pt x="13" y="13"/>
                    <a:pt x="15" y="13"/>
                    <a:pt x="17" y="12"/>
                  </a:cubicBezTo>
                  <a:cubicBezTo>
                    <a:pt x="19" y="12"/>
                    <a:pt x="19" y="12"/>
                    <a:pt x="19" y="12"/>
                  </a:cubicBezTo>
                  <a:cubicBezTo>
                    <a:pt x="17" y="15"/>
                    <a:pt x="11" y="14"/>
                    <a:pt x="8" y="16"/>
                  </a:cubicBezTo>
                  <a:cubicBezTo>
                    <a:pt x="8" y="18"/>
                    <a:pt x="11" y="17"/>
                    <a:pt x="12" y="18"/>
                  </a:cubicBezTo>
                  <a:cubicBezTo>
                    <a:pt x="13" y="20"/>
                    <a:pt x="12" y="21"/>
                    <a:pt x="13" y="23"/>
                  </a:cubicBezTo>
                  <a:cubicBezTo>
                    <a:pt x="13" y="24"/>
                    <a:pt x="14" y="24"/>
                    <a:pt x="15" y="24"/>
                  </a:cubicBezTo>
                  <a:cubicBezTo>
                    <a:pt x="17" y="24"/>
                    <a:pt x="18" y="22"/>
                    <a:pt x="18" y="20"/>
                  </a:cubicBezTo>
                  <a:cubicBezTo>
                    <a:pt x="18" y="22"/>
                    <a:pt x="18" y="22"/>
                    <a:pt x="18" y="22"/>
                  </a:cubicBezTo>
                  <a:cubicBezTo>
                    <a:pt x="22" y="21"/>
                    <a:pt x="23" y="27"/>
                    <a:pt x="26" y="27"/>
                  </a:cubicBezTo>
                  <a:cubicBezTo>
                    <a:pt x="30" y="27"/>
                    <a:pt x="36" y="28"/>
                    <a:pt x="38" y="29"/>
                  </a:cubicBezTo>
                  <a:cubicBezTo>
                    <a:pt x="40" y="30"/>
                    <a:pt x="47" y="32"/>
                    <a:pt x="48" y="35"/>
                  </a:cubicBezTo>
                  <a:cubicBezTo>
                    <a:pt x="49" y="38"/>
                    <a:pt x="47" y="41"/>
                    <a:pt x="50" y="44"/>
                  </a:cubicBezTo>
                  <a:cubicBezTo>
                    <a:pt x="49" y="45"/>
                    <a:pt x="45" y="46"/>
                    <a:pt x="45" y="49"/>
                  </a:cubicBezTo>
                  <a:cubicBezTo>
                    <a:pt x="45" y="51"/>
                    <a:pt x="47" y="51"/>
                    <a:pt x="48" y="51"/>
                  </a:cubicBezTo>
                  <a:cubicBezTo>
                    <a:pt x="53" y="51"/>
                    <a:pt x="53" y="51"/>
                    <a:pt x="53" y="51"/>
                  </a:cubicBezTo>
                  <a:cubicBezTo>
                    <a:pt x="53" y="49"/>
                    <a:pt x="55" y="49"/>
                    <a:pt x="56" y="49"/>
                  </a:cubicBezTo>
                  <a:cubicBezTo>
                    <a:pt x="62" y="49"/>
                    <a:pt x="64" y="56"/>
                    <a:pt x="69" y="56"/>
                  </a:cubicBezTo>
                  <a:cubicBezTo>
                    <a:pt x="72" y="56"/>
                    <a:pt x="73" y="56"/>
                    <a:pt x="78" y="56"/>
                  </a:cubicBezTo>
                  <a:cubicBezTo>
                    <a:pt x="78" y="55"/>
                    <a:pt x="80" y="54"/>
                    <a:pt x="79" y="51"/>
                  </a:cubicBezTo>
                  <a:cubicBezTo>
                    <a:pt x="82" y="49"/>
                    <a:pt x="81" y="45"/>
                    <a:pt x="87" y="45"/>
                  </a:cubicBezTo>
                  <a:cubicBezTo>
                    <a:pt x="94" y="45"/>
                    <a:pt x="98" y="51"/>
                    <a:pt x="103" y="56"/>
                  </a:cubicBezTo>
                  <a:cubicBezTo>
                    <a:pt x="103" y="56"/>
                    <a:pt x="105" y="57"/>
                    <a:pt x="105" y="58"/>
                  </a:cubicBezTo>
                  <a:cubicBezTo>
                    <a:pt x="105" y="60"/>
                    <a:pt x="110" y="62"/>
                    <a:pt x="113" y="63"/>
                  </a:cubicBezTo>
                  <a:cubicBezTo>
                    <a:pt x="119" y="63"/>
                    <a:pt x="119" y="63"/>
                    <a:pt x="119" y="63"/>
                  </a:cubicBezTo>
                  <a:cubicBezTo>
                    <a:pt x="119" y="64"/>
                    <a:pt x="123" y="66"/>
                    <a:pt x="123" y="66"/>
                  </a:cubicBezTo>
                  <a:cubicBezTo>
                    <a:pt x="123" y="66"/>
                    <a:pt x="124" y="66"/>
                    <a:pt x="124" y="66"/>
                  </a:cubicBezTo>
                  <a:cubicBezTo>
                    <a:pt x="124" y="64"/>
                    <a:pt x="126" y="63"/>
                    <a:pt x="127" y="62"/>
                  </a:cubicBezTo>
                  <a:cubicBezTo>
                    <a:pt x="127" y="62"/>
                    <a:pt x="123" y="62"/>
                    <a:pt x="123" y="61"/>
                  </a:cubicBezTo>
                  <a:cubicBezTo>
                    <a:pt x="122" y="60"/>
                    <a:pt x="122" y="59"/>
                    <a:pt x="121" y="59"/>
                  </a:cubicBezTo>
                  <a:cubicBezTo>
                    <a:pt x="120" y="58"/>
                    <a:pt x="118" y="59"/>
                    <a:pt x="118" y="58"/>
                  </a:cubicBezTo>
                  <a:cubicBezTo>
                    <a:pt x="118" y="57"/>
                    <a:pt x="117" y="56"/>
                    <a:pt x="116" y="56"/>
                  </a:cubicBezTo>
                  <a:cubicBezTo>
                    <a:pt x="115" y="56"/>
                    <a:pt x="112" y="55"/>
                    <a:pt x="111" y="54"/>
                  </a:cubicBezTo>
                  <a:cubicBezTo>
                    <a:pt x="110" y="51"/>
                    <a:pt x="110" y="49"/>
                    <a:pt x="108" y="47"/>
                  </a:cubicBezTo>
                  <a:cubicBezTo>
                    <a:pt x="107" y="47"/>
                    <a:pt x="104" y="43"/>
                    <a:pt x="104" y="42"/>
                  </a:cubicBezTo>
                  <a:cubicBezTo>
                    <a:pt x="104" y="40"/>
                    <a:pt x="108" y="41"/>
                    <a:pt x="108" y="38"/>
                  </a:cubicBezTo>
                  <a:cubicBezTo>
                    <a:pt x="108" y="34"/>
                    <a:pt x="103" y="36"/>
                    <a:pt x="101"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23"/>
            <p:cNvSpPr>
              <a:spLocks/>
            </p:cNvSpPr>
            <p:nvPr/>
          </p:nvSpPr>
          <p:spPr bwMode="auto">
            <a:xfrm>
              <a:off x="7000875" y="3067051"/>
              <a:ext cx="36512" cy="34925"/>
            </a:xfrm>
            <a:custGeom>
              <a:avLst/>
              <a:gdLst>
                <a:gd name="T0" fmla="*/ 9 w 13"/>
                <a:gd name="T1" fmla="*/ 7 h 13"/>
                <a:gd name="T2" fmla="*/ 0 w 13"/>
                <a:gd name="T3" fmla="*/ 0 h 13"/>
                <a:gd name="T4" fmla="*/ 4 w 13"/>
                <a:gd name="T5" fmla="*/ 3 h 13"/>
                <a:gd name="T6" fmla="*/ 9 w 13"/>
                <a:gd name="T7" fmla="*/ 8 h 13"/>
                <a:gd name="T8" fmla="*/ 12 w 13"/>
                <a:gd name="T9" fmla="*/ 13 h 13"/>
                <a:gd name="T10" fmla="*/ 13 w 13"/>
                <a:gd name="T11" fmla="*/ 13 h 13"/>
                <a:gd name="T12" fmla="*/ 13 w 13"/>
                <a:gd name="T13" fmla="*/ 11 h 13"/>
                <a:gd name="T14" fmla="*/ 9 w 13"/>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3">
                  <a:moveTo>
                    <a:pt x="9" y="7"/>
                  </a:moveTo>
                  <a:cubicBezTo>
                    <a:pt x="6" y="4"/>
                    <a:pt x="4" y="2"/>
                    <a:pt x="0" y="0"/>
                  </a:cubicBezTo>
                  <a:cubicBezTo>
                    <a:pt x="1" y="2"/>
                    <a:pt x="2" y="2"/>
                    <a:pt x="4" y="3"/>
                  </a:cubicBezTo>
                  <a:cubicBezTo>
                    <a:pt x="7" y="5"/>
                    <a:pt x="7" y="7"/>
                    <a:pt x="9" y="8"/>
                  </a:cubicBezTo>
                  <a:cubicBezTo>
                    <a:pt x="9" y="11"/>
                    <a:pt x="9" y="12"/>
                    <a:pt x="12" y="13"/>
                  </a:cubicBezTo>
                  <a:cubicBezTo>
                    <a:pt x="12" y="13"/>
                    <a:pt x="13" y="13"/>
                    <a:pt x="13" y="13"/>
                  </a:cubicBezTo>
                  <a:cubicBezTo>
                    <a:pt x="13" y="12"/>
                    <a:pt x="13" y="11"/>
                    <a:pt x="13" y="11"/>
                  </a:cubicBezTo>
                  <a:cubicBezTo>
                    <a:pt x="13" y="8"/>
                    <a:pt x="11" y="8"/>
                    <a:pt x="9"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24"/>
            <p:cNvSpPr>
              <a:spLocks/>
            </p:cNvSpPr>
            <p:nvPr/>
          </p:nvSpPr>
          <p:spPr bwMode="auto">
            <a:xfrm>
              <a:off x="7064375" y="3114676"/>
              <a:ext cx="15875" cy="22225"/>
            </a:xfrm>
            <a:custGeom>
              <a:avLst/>
              <a:gdLst>
                <a:gd name="T0" fmla="*/ 0 w 6"/>
                <a:gd name="T1" fmla="*/ 0 h 8"/>
                <a:gd name="T2" fmla="*/ 3 w 6"/>
                <a:gd name="T3" fmla="*/ 5 h 8"/>
                <a:gd name="T4" fmla="*/ 3 w 6"/>
                <a:gd name="T5" fmla="*/ 7 h 8"/>
                <a:gd name="T6" fmla="*/ 4 w 6"/>
                <a:gd name="T7" fmla="*/ 8 h 8"/>
                <a:gd name="T8" fmla="*/ 6 w 6"/>
                <a:gd name="T9" fmla="*/ 7 h 8"/>
                <a:gd name="T10" fmla="*/ 0 w 6"/>
                <a:gd name="T11" fmla="*/ 0 h 8"/>
              </a:gdLst>
              <a:ahLst/>
              <a:cxnLst>
                <a:cxn ang="0">
                  <a:pos x="T0" y="T1"/>
                </a:cxn>
                <a:cxn ang="0">
                  <a:pos x="T2" y="T3"/>
                </a:cxn>
                <a:cxn ang="0">
                  <a:pos x="T4" y="T5"/>
                </a:cxn>
                <a:cxn ang="0">
                  <a:pos x="T6" y="T7"/>
                </a:cxn>
                <a:cxn ang="0">
                  <a:pos x="T8" y="T9"/>
                </a:cxn>
                <a:cxn ang="0">
                  <a:pos x="T10" y="T11"/>
                </a:cxn>
              </a:cxnLst>
              <a:rect l="0" t="0" r="r" b="b"/>
              <a:pathLst>
                <a:path w="6" h="8">
                  <a:moveTo>
                    <a:pt x="0" y="0"/>
                  </a:moveTo>
                  <a:cubicBezTo>
                    <a:pt x="0" y="3"/>
                    <a:pt x="1" y="5"/>
                    <a:pt x="3" y="5"/>
                  </a:cubicBezTo>
                  <a:cubicBezTo>
                    <a:pt x="3" y="6"/>
                    <a:pt x="3" y="6"/>
                    <a:pt x="3" y="7"/>
                  </a:cubicBezTo>
                  <a:cubicBezTo>
                    <a:pt x="3" y="8"/>
                    <a:pt x="4" y="8"/>
                    <a:pt x="4" y="8"/>
                  </a:cubicBezTo>
                  <a:cubicBezTo>
                    <a:pt x="5" y="8"/>
                    <a:pt x="6" y="7"/>
                    <a:pt x="6" y="7"/>
                  </a:cubicBezTo>
                  <a:cubicBezTo>
                    <a:pt x="6" y="6"/>
                    <a:pt x="1"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25"/>
            <p:cNvSpPr>
              <a:spLocks/>
            </p:cNvSpPr>
            <p:nvPr/>
          </p:nvSpPr>
          <p:spPr bwMode="auto">
            <a:xfrm>
              <a:off x="7178675" y="3197226"/>
              <a:ext cx="9525" cy="9525"/>
            </a:xfrm>
            <a:custGeom>
              <a:avLst/>
              <a:gdLst>
                <a:gd name="T0" fmla="*/ 1 w 4"/>
                <a:gd name="T1" fmla="*/ 0 h 4"/>
                <a:gd name="T2" fmla="*/ 4 w 4"/>
                <a:gd name="T3" fmla="*/ 4 h 4"/>
                <a:gd name="T4" fmla="*/ 4 w 4"/>
                <a:gd name="T5" fmla="*/ 3 h 4"/>
                <a:gd name="T6" fmla="*/ 1 w 4"/>
                <a:gd name="T7" fmla="*/ 0 h 4"/>
              </a:gdLst>
              <a:ahLst/>
              <a:cxnLst>
                <a:cxn ang="0">
                  <a:pos x="T0" y="T1"/>
                </a:cxn>
                <a:cxn ang="0">
                  <a:pos x="T2" y="T3"/>
                </a:cxn>
                <a:cxn ang="0">
                  <a:pos x="T4" y="T5"/>
                </a:cxn>
                <a:cxn ang="0">
                  <a:pos x="T6" y="T7"/>
                </a:cxn>
              </a:cxnLst>
              <a:rect l="0" t="0" r="r" b="b"/>
              <a:pathLst>
                <a:path w="4" h="4">
                  <a:moveTo>
                    <a:pt x="1" y="0"/>
                  </a:moveTo>
                  <a:cubicBezTo>
                    <a:pt x="0" y="1"/>
                    <a:pt x="2" y="4"/>
                    <a:pt x="4" y="4"/>
                  </a:cubicBezTo>
                  <a:cubicBezTo>
                    <a:pt x="4" y="4"/>
                    <a:pt x="4" y="4"/>
                    <a:pt x="4" y="3"/>
                  </a:cubicBezTo>
                  <a:cubicBezTo>
                    <a:pt x="4" y="1"/>
                    <a:pt x="2"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26"/>
            <p:cNvSpPr>
              <a:spLocks/>
            </p:cNvSpPr>
            <p:nvPr/>
          </p:nvSpPr>
          <p:spPr bwMode="auto">
            <a:xfrm>
              <a:off x="7153275" y="3186113"/>
              <a:ext cx="19050" cy="11113"/>
            </a:xfrm>
            <a:custGeom>
              <a:avLst/>
              <a:gdLst>
                <a:gd name="T0" fmla="*/ 0 w 7"/>
                <a:gd name="T1" fmla="*/ 0 h 4"/>
                <a:gd name="T2" fmla="*/ 6 w 7"/>
                <a:gd name="T3" fmla="*/ 4 h 4"/>
                <a:gd name="T4" fmla="*/ 7 w 7"/>
                <a:gd name="T5" fmla="*/ 3 h 4"/>
                <a:gd name="T6" fmla="*/ 0 w 7"/>
                <a:gd name="T7" fmla="*/ 0 h 4"/>
              </a:gdLst>
              <a:ahLst/>
              <a:cxnLst>
                <a:cxn ang="0">
                  <a:pos x="T0" y="T1"/>
                </a:cxn>
                <a:cxn ang="0">
                  <a:pos x="T2" y="T3"/>
                </a:cxn>
                <a:cxn ang="0">
                  <a:pos x="T4" y="T5"/>
                </a:cxn>
                <a:cxn ang="0">
                  <a:pos x="T6" y="T7"/>
                </a:cxn>
              </a:cxnLst>
              <a:rect l="0" t="0" r="r" b="b"/>
              <a:pathLst>
                <a:path w="7" h="4">
                  <a:moveTo>
                    <a:pt x="0" y="0"/>
                  </a:moveTo>
                  <a:cubicBezTo>
                    <a:pt x="0" y="3"/>
                    <a:pt x="3" y="4"/>
                    <a:pt x="6" y="4"/>
                  </a:cubicBezTo>
                  <a:cubicBezTo>
                    <a:pt x="6" y="4"/>
                    <a:pt x="7" y="3"/>
                    <a:pt x="7" y="3"/>
                  </a:cubicBezTo>
                  <a:cubicBezTo>
                    <a:pt x="6" y="1"/>
                    <a:pt x="3"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27"/>
            <p:cNvSpPr>
              <a:spLocks/>
            </p:cNvSpPr>
            <p:nvPr/>
          </p:nvSpPr>
          <p:spPr bwMode="auto">
            <a:xfrm>
              <a:off x="7156450" y="3163888"/>
              <a:ext cx="15875" cy="19050"/>
            </a:xfrm>
            <a:custGeom>
              <a:avLst/>
              <a:gdLst>
                <a:gd name="T0" fmla="*/ 0 w 6"/>
                <a:gd name="T1" fmla="*/ 0 h 7"/>
                <a:gd name="T2" fmla="*/ 6 w 6"/>
                <a:gd name="T3" fmla="*/ 7 h 7"/>
                <a:gd name="T4" fmla="*/ 0 w 6"/>
                <a:gd name="T5" fmla="*/ 0 h 7"/>
              </a:gdLst>
              <a:ahLst/>
              <a:cxnLst>
                <a:cxn ang="0">
                  <a:pos x="T0" y="T1"/>
                </a:cxn>
                <a:cxn ang="0">
                  <a:pos x="T2" y="T3"/>
                </a:cxn>
                <a:cxn ang="0">
                  <a:pos x="T4" y="T5"/>
                </a:cxn>
              </a:cxnLst>
              <a:rect l="0" t="0" r="r" b="b"/>
              <a:pathLst>
                <a:path w="6" h="7">
                  <a:moveTo>
                    <a:pt x="0" y="0"/>
                  </a:moveTo>
                  <a:cubicBezTo>
                    <a:pt x="0" y="1"/>
                    <a:pt x="4" y="7"/>
                    <a:pt x="6" y="7"/>
                  </a:cubicBezTo>
                  <a:cubicBezTo>
                    <a:pt x="5" y="3"/>
                    <a:pt x="3"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28"/>
            <p:cNvSpPr>
              <a:spLocks/>
            </p:cNvSpPr>
            <p:nvPr/>
          </p:nvSpPr>
          <p:spPr bwMode="auto">
            <a:xfrm>
              <a:off x="7121525" y="3148013"/>
              <a:ext cx="20637" cy="12700"/>
            </a:xfrm>
            <a:custGeom>
              <a:avLst/>
              <a:gdLst>
                <a:gd name="T0" fmla="*/ 0 w 8"/>
                <a:gd name="T1" fmla="*/ 0 h 5"/>
                <a:gd name="T2" fmla="*/ 0 w 8"/>
                <a:gd name="T3" fmla="*/ 1 h 5"/>
                <a:gd name="T4" fmla="*/ 0 w 8"/>
                <a:gd name="T5" fmla="*/ 1 h 5"/>
                <a:gd name="T6" fmla="*/ 6 w 8"/>
                <a:gd name="T7" fmla="*/ 5 h 5"/>
                <a:gd name="T8" fmla="*/ 8 w 8"/>
                <a:gd name="T9" fmla="*/ 5 h 5"/>
                <a:gd name="T10" fmla="*/ 0 w 8"/>
                <a:gd name="T11" fmla="*/ 0 h 5"/>
              </a:gdLst>
              <a:ahLst/>
              <a:cxnLst>
                <a:cxn ang="0">
                  <a:pos x="T0" y="T1"/>
                </a:cxn>
                <a:cxn ang="0">
                  <a:pos x="T2" y="T3"/>
                </a:cxn>
                <a:cxn ang="0">
                  <a:pos x="T4" y="T5"/>
                </a:cxn>
                <a:cxn ang="0">
                  <a:pos x="T6" y="T7"/>
                </a:cxn>
                <a:cxn ang="0">
                  <a:pos x="T8" y="T9"/>
                </a:cxn>
                <a:cxn ang="0">
                  <a:pos x="T10" y="T11"/>
                </a:cxn>
              </a:cxnLst>
              <a:rect l="0" t="0" r="r" b="b"/>
              <a:pathLst>
                <a:path w="8" h="5">
                  <a:moveTo>
                    <a:pt x="0" y="0"/>
                  </a:moveTo>
                  <a:cubicBezTo>
                    <a:pt x="0" y="1"/>
                    <a:pt x="0" y="1"/>
                    <a:pt x="0" y="1"/>
                  </a:cubicBezTo>
                  <a:cubicBezTo>
                    <a:pt x="0" y="1"/>
                    <a:pt x="0" y="1"/>
                    <a:pt x="0" y="1"/>
                  </a:cubicBezTo>
                  <a:cubicBezTo>
                    <a:pt x="0" y="3"/>
                    <a:pt x="5" y="5"/>
                    <a:pt x="6" y="5"/>
                  </a:cubicBezTo>
                  <a:cubicBezTo>
                    <a:pt x="7" y="5"/>
                    <a:pt x="8" y="5"/>
                    <a:pt x="8" y="5"/>
                  </a:cubicBezTo>
                  <a:cubicBezTo>
                    <a:pt x="7" y="3"/>
                    <a:pt x="2" y="2"/>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29"/>
            <p:cNvSpPr>
              <a:spLocks/>
            </p:cNvSpPr>
            <p:nvPr/>
          </p:nvSpPr>
          <p:spPr bwMode="auto">
            <a:xfrm>
              <a:off x="7094538" y="3136901"/>
              <a:ext cx="12700" cy="4763"/>
            </a:xfrm>
            <a:custGeom>
              <a:avLst/>
              <a:gdLst>
                <a:gd name="T0" fmla="*/ 1 w 5"/>
                <a:gd name="T1" fmla="*/ 0 h 2"/>
                <a:gd name="T2" fmla="*/ 0 w 5"/>
                <a:gd name="T3" fmla="*/ 0 h 2"/>
                <a:gd name="T4" fmla="*/ 3 w 5"/>
                <a:gd name="T5" fmla="*/ 2 h 2"/>
                <a:gd name="T6" fmla="*/ 5 w 5"/>
                <a:gd name="T7" fmla="*/ 2 h 2"/>
                <a:gd name="T8" fmla="*/ 1 w 5"/>
                <a:gd name="T9" fmla="*/ 0 h 2"/>
              </a:gdLst>
              <a:ahLst/>
              <a:cxnLst>
                <a:cxn ang="0">
                  <a:pos x="T0" y="T1"/>
                </a:cxn>
                <a:cxn ang="0">
                  <a:pos x="T2" y="T3"/>
                </a:cxn>
                <a:cxn ang="0">
                  <a:pos x="T4" y="T5"/>
                </a:cxn>
                <a:cxn ang="0">
                  <a:pos x="T6" y="T7"/>
                </a:cxn>
                <a:cxn ang="0">
                  <a:pos x="T8" y="T9"/>
                </a:cxn>
              </a:cxnLst>
              <a:rect l="0" t="0" r="r" b="b"/>
              <a:pathLst>
                <a:path w="5" h="2">
                  <a:moveTo>
                    <a:pt x="1" y="0"/>
                  </a:moveTo>
                  <a:cubicBezTo>
                    <a:pt x="1" y="0"/>
                    <a:pt x="0" y="0"/>
                    <a:pt x="0" y="0"/>
                  </a:cubicBezTo>
                  <a:cubicBezTo>
                    <a:pt x="3" y="2"/>
                    <a:pt x="3" y="2"/>
                    <a:pt x="3" y="2"/>
                  </a:cubicBezTo>
                  <a:cubicBezTo>
                    <a:pt x="5" y="2"/>
                    <a:pt x="5" y="2"/>
                    <a:pt x="5" y="2"/>
                  </a:cubicBezTo>
                  <a:cubicBezTo>
                    <a:pt x="4" y="0"/>
                    <a:pt x="3"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30"/>
            <p:cNvSpPr>
              <a:spLocks/>
            </p:cNvSpPr>
            <p:nvPr/>
          </p:nvSpPr>
          <p:spPr bwMode="auto">
            <a:xfrm>
              <a:off x="7094538" y="3133726"/>
              <a:ext cx="1587" cy="3175"/>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1" y="1"/>
                  </a:cubicBezTo>
                  <a:cubicBezTo>
                    <a:pt x="1" y="1"/>
                    <a:pt x="1" y="1"/>
                    <a:pt x="1" y="1"/>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31"/>
            <p:cNvSpPr>
              <a:spLocks/>
            </p:cNvSpPr>
            <p:nvPr/>
          </p:nvSpPr>
          <p:spPr bwMode="auto">
            <a:xfrm>
              <a:off x="6888163" y="3756026"/>
              <a:ext cx="65087" cy="65088"/>
            </a:xfrm>
            <a:custGeom>
              <a:avLst/>
              <a:gdLst>
                <a:gd name="T0" fmla="*/ 12 w 24"/>
                <a:gd name="T1" fmla="*/ 3 h 24"/>
                <a:gd name="T2" fmla="*/ 0 w 24"/>
                <a:gd name="T3" fmla="*/ 3 h 24"/>
                <a:gd name="T4" fmla="*/ 14 w 24"/>
                <a:gd name="T5" fmla="*/ 24 h 24"/>
                <a:gd name="T6" fmla="*/ 24 w 24"/>
                <a:gd name="T7" fmla="*/ 8 h 24"/>
                <a:gd name="T8" fmla="*/ 22 w 24"/>
                <a:gd name="T9" fmla="*/ 1 h 24"/>
                <a:gd name="T10" fmla="*/ 12 w 24"/>
                <a:gd name="T11" fmla="*/ 3 h 24"/>
              </a:gdLst>
              <a:ahLst/>
              <a:cxnLst>
                <a:cxn ang="0">
                  <a:pos x="T0" y="T1"/>
                </a:cxn>
                <a:cxn ang="0">
                  <a:pos x="T2" y="T3"/>
                </a:cxn>
                <a:cxn ang="0">
                  <a:pos x="T4" y="T5"/>
                </a:cxn>
                <a:cxn ang="0">
                  <a:pos x="T6" y="T7"/>
                </a:cxn>
                <a:cxn ang="0">
                  <a:pos x="T8" y="T9"/>
                </a:cxn>
                <a:cxn ang="0">
                  <a:pos x="T10" y="T11"/>
                </a:cxn>
              </a:cxnLst>
              <a:rect l="0" t="0" r="r" b="b"/>
              <a:pathLst>
                <a:path w="24" h="24">
                  <a:moveTo>
                    <a:pt x="12" y="3"/>
                  </a:moveTo>
                  <a:cubicBezTo>
                    <a:pt x="12" y="3"/>
                    <a:pt x="0" y="0"/>
                    <a:pt x="0" y="3"/>
                  </a:cubicBezTo>
                  <a:cubicBezTo>
                    <a:pt x="0" y="8"/>
                    <a:pt x="7" y="24"/>
                    <a:pt x="14" y="24"/>
                  </a:cubicBezTo>
                  <a:cubicBezTo>
                    <a:pt x="18" y="24"/>
                    <a:pt x="24" y="12"/>
                    <a:pt x="24" y="8"/>
                  </a:cubicBezTo>
                  <a:cubicBezTo>
                    <a:pt x="24" y="5"/>
                    <a:pt x="22" y="4"/>
                    <a:pt x="22" y="1"/>
                  </a:cubicBezTo>
                  <a:cubicBezTo>
                    <a:pt x="19" y="2"/>
                    <a:pt x="15" y="3"/>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32"/>
            <p:cNvSpPr>
              <a:spLocks/>
            </p:cNvSpPr>
            <p:nvPr/>
          </p:nvSpPr>
          <p:spPr bwMode="auto">
            <a:xfrm>
              <a:off x="6945313" y="3741738"/>
              <a:ext cx="7937" cy="11113"/>
            </a:xfrm>
            <a:custGeom>
              <a:avLst/>
              <a:gdLst>
                <a:gd name="T0" fmla="*/ 2 w 3"/>
                <a:gd name="T1" fmla="*/ 4 h 4"/>
                <a:gd name="T2" fmla="*/ 3 w 3"/>
                <a:gd name="T3" fmla="*/ 0 h 4"/>
                <a:gd name="T4" fmla="*/ 0 w 3"/>
                <a:gd name="T5" fmla="*/ 0 h 4"/>
                <a:gd name="T6" fmla="*/ 2 w 3"/>
                <a:gd name="T7" fmla="*/ 4 h 4"/>
              </a:gdLst>
              <a:ahLst/>
              <a:cxnLst>
                <a:cxn ang="0">
                  <a:pos x="T0" y="T1"/>
                </a:cxn>
                <a:cxn ang="0">
                  <a:pos x="T2" y="T3"/>
                </a:cxn>
                <a:cxn ang="0">
                  <a:pos x="T4" y="T5"/>
                </a:cxn>
                <a:cxn ang="0">
                  <a:pos x="T6" y="T7"/>
                </a:cxn>
              </a:cxnLst>
              <a:rect l="0" t="0" r="r" b="b"/>
              <a:pathLst>
                <a:path w="3" h="4">
                  <a:moveTo>
                    <a:pt x="2" y="4"/>
                  </a:moveTo>
                  <a:cubicBezTo>
                    <a:pt x="2" y="3"/>
                    <a:pt x="3" y="2"/>
                    <a:pt x="3" y="0"/>
                  </a:cubicBezTo>
                  <a:cubicBezTo>
                    <a:pt x="2" y="0"/>
                    <a:pt x="1" y="0"/>
                    <a:pt x="0" y="0"/>
                  </a:cubicBezTo>
                  <a:cubicBezTo>
                    <a:pt x="0" y="2"/>
                    <a:pt x="0" y="3"/>
                    <a:pt x="2"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33"/>
            <p:cNvSpPr>
              <a:spLocks/>
            </p:cNvSpPr>
            <p:nvPr/>
          </p:nvSpPr>
          <p:spPr bwMode="auto">
            <a:xfrm>
              <a:off x="6748463" y="3657601"/>
              <a:ext cx="22225" cy="11113"/>
            </a:xfrm>
            <a:custGeom>
              <a:avLst/>
              <a:gdLst>
                <a:gd name="T0" fmla="*/ 0 w 8"/>
                <a:gd name="T1" fmla="*/ 2 h 4"/>
                <a:gd name="T2" fmla="*/ 8 w 8"/>
                <a:gd name="T3" fmla="*/ 2 h 4"/>
                <a:gd name="T4" fmla="*/ 0 w 8"/>
                <a:gd name="T5" fmla="*/ 2 h 4"/>
              </a:gdLst>
              <a:ahLst/>
              <a:cxnLst>
                <a:cxn ang="0">
                  <a:pos x="T0" y="T1"/>
                </a:cxn>
                <a:cxn ang="0">
                  <a:pos x="T2" y="T3"/>
                </a:cxn>
                <a:cxn ang="0">
                  <a:pos x="T4" y="T5"/>
                </a:cxn>
              </a:cxnLst>
              <a:rect l="0" t="0" r="r" b="b"/>
              <a:pathLst>
                <a:path w="8" h="4">
                  <a:moveTo>
                    <a:pt x="0" y="2"/>
                  </a:moveTo>
                  <a:cubicBezTo>
                    <a:pt x="2" y="4"/>
                    <a:pt x="6" y="4"/>
                    <a:pt x="8" y="2"/>
                  </a:cubicBezTo>
                  <a:cubicBezTo>
                    <a:pt x="5" y="1"/>
                    <a:pt x="4"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34"/>
            <p:cNvSpPr>
              <a:spLocks/>
            </p:cNvSpPr>
            <p:nvPr/>
          </p:nvSpPr>
          <p:spPr bwMode="auto">
            <a:xfrm>
              <a:off x="6637338" y="3217863"/>
              <a:ext cx="25400" cy="7938"/>
            </a:xfrm>
            <a:custGeom>
              <a:avLst/>
              <a:gdLst>
                <a:gd name="T0" fmla="*/ 7 w 9"/>
                <a:gd name="T1" fmla="*/ 3 h 3"/>
                <a:gd name="T2" fmla="*/ 9 w 9"/>
                <a:gd name="T3" fmla="*/ 3 h 3"/>
                <a:gd name="T4" fmla="*/ 9 w 9"/>
                <a:gd name="T5" fmla="*/ 0 h 3"/>
                <a:gd name="T6" fmla="*/ 0 w 9"/>
                <a:gd name="T7" fmla="*/ 1 h 3"/>
                <a:gd name="T8" fmla="*/ 7 w 9"/>
                <a:gd name="T9" fmla="*/ 3 h 3"/>
              </a:gdLst>
              <a:ahLst/>
              <a:cxnLst>
                <a:cxn ang="0">
                  <a:pos x="T0" y="T1"/>
                </a:cxn>
                <a:cxn ang="0">
                  <a:pos x="T2" y="T3"/>
                </a:cxn>
                <a:cxn ang="0">
                  <a:pos x="T4" y="T5"/>
                </a:cxn>
                <a:cxn ang="0">
                  <a:pos x="T6" y="T7"/>
                </a:cxn>
                <a:cxn ang="0">
                  <a:pos x="T8" y="T9"/>
                </a:cxn>
              </a:cxnLst>
              <a:rect l="0" t="0" r="r" b="b"/>
              <a:pathLst>
                <a:path w="9" h="3">
                  <a:moveTo>
                    <a:pt x="7" y="3"/>
                  </a:moveTo>
                  <a:cubicBezTo>
                    <a:pt x="7" y="3"/>
                    <a:pt x="8" y="3"/>
                    <a:pt x="9" y="3"/>
                  </a:cubicBezTo>
                  <a:cubicBezTo>
                    <a:pt x="9" y="0"/>
                    <a:pt x="9" y="0"/>
                    <a:pt x="9" y="0"/>
                  </a:cubicBezTo>
                  <a:cubicBezTo>
                    <a:pt x="6" y="0"/>
                    <a:pt x="4" y="0"/>
                    <a:pt x="0" y="1"/>
                  </a:cubicBezTo>
                  <a:cubicBezTo>
                    <a:pt x="1" y="2"/>
                    <a:pt x="4" y="3"/>
                    <a:pt x="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35"/>
            <p:cNvSpPr>
              <a:spLocks/>
            </p:cNvSpPr>
            <p:nvPr/>
          </p:nvSpPr>
          <p:spPr bwMode="auto">
            <a:xfrm>
              <a:off x="6353175" y="3206751"/>
              <a:ext cx="685800" cy="519113"/>
            </a:xfrm>
            <a:custGeom>
              <a:avLst/>
              <a:gdLst>
                <a:gd name="T0" fmla="*/ 235 w 253"/>
                <a:gd name="T1" fmla="*/ 76 h 191"/>
                <a:gd name="T2" fmla="*/ 224 w 253"/>
                <a:gd name="T3" fmla="*/ 63 h 191"/>
                <a:gd name="T4" fmla="*/ 204 w 253"/>
                <a:gd name="T5" fmla="*/ 38 h 191"/>
                <a:gd name="T6" fmla="*/ 193 w 253"/>
                <a:gd name="T7" fmla="*/ 23 h 191"/>
                <a:gd name="T8" fmla="*/ 185 w 253"/>
                <a:gd name="T9" fmla="*/ 0 h 191"/>
                <a:gd name="T10" fmla="*/ 179 w 253"/>
                <a:gd name="T11" fmla="*/ 27 h 191"/>
                <a:gd name="T12" fmla="*/ 162 w 253"/>
                <a:gd name="T13" fmla="*/ 40 h 191"/>
                <a:gd name="T14" fmla="*/ 145 w 253"/>
                <a:gd name="T15" fmla="*/ 30 h 191"/>
                <a:gd name="T16" fmla="*/ 143 w 253"/>
                <a:gd name="T17" fmla="*/ 16 h 191"/>
                <a:gd name="T18" fmla="*/ 144 w 253"/>
                <a:gd name="T19" fmla="*/ 8 h 191"/>
                <a:gd name="T20" fmla="*/ 118 w 253"/>
                <a:gd name="T21" fmla="*/ 4 h 191"/>
                <a:gd name="T22" fmla="*/ 118 w 253"/>
                <a:gd name="T23" fmla="*/ 10 h 191"/>
                <a:gd name="T24" fmla="*/ 102 w 253"/>
                <a:gd name="T25" fmla="*/ 23 h 191"/>
                <a:gd name="T26" fmla="*/ 98 w 253"/>
                <a:gd name="T27" fmla="*/ 27 h 191"/>
                <a:gd name="T28" fmla="*/ 86 w 253"/>
                <a:gd name="T29" fmla="*/ 21 h 191"/>
                <a:gd name="T30" fmla="*/ 70 w 253"/>
                <a:gd name="T31" fmla="*/ 37 h 191"/>
                <a:gd name="T32" fmla="*/ 63 w 253"/>
                <a:gd name="T33" fmla="*/ 43 h 191"/>
                <a:gd name="T34" fmla="*/ 57 w 253"/>
                <a:gd name="T35" fmla="*/ 44 h 191"/>
                <a:gd name="T36" fmla="*/ 31 w 253"/>
                <a:gd name="T37" fmla="*/ 63 h 191"/>
                <a:gd name="T38" fmla="*/ 4 w 253"/>
                <a:gd name="T39" fmla="*/ 75 h 191"/>
                <a:gd name="T40" fmla="*/ 2 w 253"/>
                <a:gd name="T41" fmla="*/ 75 h 191"/>
                <a:gd name="T42" fmla="*/ 4 w 253"/>
                <a:gd name="T43" fmla="*/ 99 h 191"/>
                <a:gd name="T44" fmla="*/ 2 w 253"/>
                <a:gd name="T45" fmla="*/ 99 h 191"/>
                <a:gd name="T46" fmla="*/ 5 w 253"/>
                <a:gd name="T47" fmla="*/ 110 h 191"/>
                <a:gd name="T48" fmla="*/ 16 w 253"/>
                <a:gd name="T49" fmla="*/ 145 h 191"/>
                <a:gd name="T50" fmla="*/ 25 w 253"/>
                <a:gd name="T51" fmla="*/ 163 h 191"/>
                <a:gd name="T52" fmla="*/ 52 w 253"/>
                <a:gd name="T53" fmla="*/ 156 h 191"/>
                <a:gd name="T54" fmla="*/ 92 w 253"/>
                <a:gd name="T55" fmla="*/ 143 h 191"/>
                <a:gd name="T56" fmla="*/ 130 w 253"/>
                <a:gd name="T57" fmla="*/ 145 h 191"/>
                <a:gd name="T58" fmla="*/ 140 w 253"/>
                <a:gd name="T59" fmla="*/ 162 h 191"/>
                <a:gd name="T60" fmla="*/ 148 w 253"/>
                <a:gd name="T61" fmla="*/ 162 h 191"/>
                <a:gd name="T62" fmla="*/ 156 w 253"/>
                <a:gd name="T63" fmla="*/ 160 h 191"/>
                <a:gd name="T64" fmla="*/ 158 w 253"/>
                <a:gd name="T65" fmla="*/ 162 h 191"/>
                <a:gd name="T66" fmla="*/ 159 w 253"/>
                <a:gd name="T67" fmla="*/ 167 h 191"/>
                <a:gd name="T68" fmla="*/ 164 w 253"/>
                <a:gd name="T69" fmla="*/ 166 h 191"/>
                <a:gd name="T70" fmla="*/ 190 w 253"/>
                <a:gd name="T71" fmla="*/ 190 h 191"/>
                <a:gd name="T72" fmla="*/ 210 w 253"/>
                <a:gd name="T73" fmla="*/ 191 h 191"/>
                <a:gd name="T74" fmla="*/ 232 w 253"/>
                <a:gd name="T75" fmla="*/ 176 h 191"/>
                <a:gd name="T76" fmla="*/ 248 w 253"/>
                <a:gd name="T77" fmla="*/ 141 h 191"/>
                <a:gd name="T78" fmla="*/ 250 w 253"/>
                <a:gd name="T79" fmla="*/ 130 h 191"/>
                <a:gd name="T80" fmla="*/ 248 w 253"/>
                <a:gd name="T8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3" h="191">
                  <a:moveTo>
                    <a:pt x="248" y="93"/>
                  </a:moveTo>
                  <a:cubicBezTo>
                    <a:pt x="244" y="88"/>
                    <a:pt x="235" y="85"/>
                    <a:pt x="235" y="76"/>
                  </a:cubicBezTo>
                  <a:cubicBezTo>
                    <a:pt x="232" y="76"/>
                    <a:pt x="229" y="76"/>
                    <a:pt x="228" y="73"/>
                  </a:cubicBezTo>
                  <a:cubicBezTo>
                    <a:pt x="227" y="70"/>
                    <a:pt x="227" y="66"/>
                    <a:pt x="224" y="63"/>
                  </a:cubicBezTo>
                  <a:cubicBezTo>
                    <a:pt x="220" y="59"/>
                    <a:pt x="211" y="57"/>
                    <a:pt x="209" y="52"/>
                  </a:cubicBezTo>
                  <a:cubicBezTo>
                    <a:pt x="207" y="47"/>
                    <a:pt x="205" y="44"/>
                    <a:pt x="204" y="38"/>
                  </a:cubicBezTo>
                  <a:cubicBezTo>
                    <a:pt x="202" y="34"/>
                    <a:pt x="202" y="27"/>
                    <a:pt x="200" y="26"/>
                  </a:cubicBezTo>
                  <a:cubicBezTo>
                    <a:pt x="199" y="25"/>
                    <a:pt x="195" y="24"/>
                    <a:pt x="193" y="23"/>
                  </a:cubicBezTo>
                  <a:cubicBezTo>
                    <a:pt x="190" y="21"/>
                    <a:pt x="191" y="17"/>
                    <a:pt x="190" y="14"/>
                  </a:cubicBezTo>
                  <a:cubicBezTo>
                    <a:pt x="189" y="10"/>
                    <a:pt x="186" y="6"/>
                    <a:pt x="185" y="0"/>
                  </a:cubicBezTo>
                  <a:cubicBezTo>
                    <a:pt x="182" y="2"/>
                    <a:pt x="183" y="5"/>
                    <a:pt x="179" y="8"/>
                  </a:cubicBezTo>
                  <a:cubicBezTo>
                    <a:pt x="179" y="27"/>
                    <a:pt x="179" y="27"/>
                    <a:pt x="179" y="27"/>
                  </a:cubicBezTo>
                  <a:cubicBezTo>
                    <a:pt x="178" y="33"/>
                    <a:pt x="177" y="46"/>
                    <a:pt x="170" y="46"/>
                  </a:cubicBezTo>
                  <a:cubicBezTo>
                    <a:pt x="166" y="46"/>
                    <a:pt x="165" y="41"/>
                    <a:pt x="162" y="40"/>
                  </a:cubicBezTo>
                  <a:cubicBezTo>
                    <a:pt x="156" y="37"/>
                    <a:pt x="153" y="36"/>
                    <a:pt x="147" y="34"/>
                  </a:cubicBezTo>
                  <a:cubicBezTo>
                    <a:pt x="146" y="34"/>
                    <a:pt x="146" y="31"/>
                    <a:pt x="145" y="30"/>
                  </a:cubicBezTo>
                  <a:cubicBezTo>
                    <a:pt x="143" y="29"/>
                    <a:pt x="140" y="29"/>
                    <a:pt x="140" y="27"/>
                  </a:cubicBezTo>
                  <a:cubicBezTo>
                    <a:pt x="143" y="16"/>
                    <a:pt x="143" y="16"/>
                    <a:pt x="143" y="16"/>
                  </a:cubicBezTo>
                  <a:cubicBezTo>
                    <a:pt x="145" y="15"/>
                    <a:pt x="148" y="15"/>
                    <a:pt x="148" y="12"/>
                  </a:cubicBezTo>
                  <a:cubicBezTo>
                    <a:pt x="148" y="10"/>
                    <a:pt x="145" y="8"/>
                    <a:pt x="144" y="8"/>
                  </a:cubicBezTo>
                  <a:cubicBezTo>
                    <a:pt x="141" y="8"/>
                    <a:pt x="140" y="10"/>
                    <a:pt x="137" y="10"/>
                  </a:cubicBezTo>
                  <a:cubicBezTo>
                    <a:pt x="130" y="10"/>
                    <a:pt x="125" y="7"/>
                    <a:pt x="118" y="4"/>
                  </a:cubicBezTo>
                  <a:cubicBezTo>
                    <a:pt x="118" y="6"/>
                    <a:pt x="120" y="7"/>
                    <a:pt x="122" y="9"/>
                  </a:cubicBezTo>
                  <a:cubicBezTo>
                    <a:pt x="121" y="9"/>
                    <a:pt x="119" y="10"/>
                    <a:pt x="118" y="10"/>
                  </a:cubicBezTo>
                  <a:cubicBezTo>
                    <a:pt x="114" y="10"/>
                    <a:pt x="105" y="12"/>
                    <a:pt x="105" y="15"/>
                  </a:cubicBezTo>
                  <a:cubicBezTo>
                    <a:pt x="105" y="18"/>
                    <a:pt x="102" y="20"/>
                    <a:pt x="102" y="23"/>
                  </a:cubicBezTo>
                  <a:cubicBezTo>
                    <a:pt x="102" y="25"/>
                    <a:pt x="102" y="27"/>
                    <a:pt x="101" y="29"/>
                  </a:cubicBezTo>
                  <a:cubicBezTo>
                    <a:pt x="101" y="28"/>
                    <a:pt x="99" y="27"/>
                    <a:pt x="98" y="27"/>
                  </a:cubicBezTo>
                  <a:cubicBezTo>
                    <a:pt x="96" y="27"/>
                    <a:pt x="94" y="28"/>
                    <a:pt x="93" y="29"/>
                  </a:cubicBezTo>
                  <a:cubicBezTo>
                    <a:pt x="93" y="25"/>
                    <a:pt x="90" y="21"/>
                    <a:pt x="86" y="21"/>
                  </a:cubicBezTo>
                  <a:cubicBezTo>
                    <a:pt x="82" y="21"/>
                    <a:pt x="81" y="25"/>
                    <a:pt x="75" y="25"/>
                  </a:cubicBezTo>
                  <a:cubicBezTo>
                    <a:pt x="74" y="30"/>
                    <a:pt x="70" y="31"/>
                    <a:pt x="70" y="37"/>
                  </a:cubicBezTo>
                  <a:cubicBezTo>
                    <a:pt x="68" y="37"/>
                    <a:pt x="67" y="37"/>
                    <a:pt x="65" y="36"/>
                  </a:cubicBezTo>
                  <a:cubicBezTo>
                    <a:pt x="64" y="38"/>
                    <a:pt x="65" y="41"/>
                    <a:pt x="63" y="43"/>
                  </a:cubicBezTo>
                  <a:cubicBezTo>
                    <a:pt x="62" y="41"/>
                    <a:pt x="61" y="40"/>
                    <a:pt x="60" y="38"/>
                  </a:cubicBezTo>
                  <a:cubicBezTo>
                    <a:pt x="57" y="40"/>
                    <a:pt x="57" y="42"/>
                    <a:pt x="57" y="44"/>
                  </a:cubicBezTo>
                  <a:cubicBezTo>
                    <a:pt x="57" y="45"/>
                    <a:pt x="57" y="46"/>
                    <a:pt x="57" y="48"/>
                  </a:cubicBezTo>
                  <a:cubicBezTo>
                    <a:pt x="57" y="55"/>
                    <a:pt x="39" y="61"/>
                    <a:pt x="31" y="63"/>
                  </a:cubicBezTo>
                  <a:cubicBezTo>
                    <a:pt x="27" y="63"/>
                    <a:pt x="19" y="64"/>
                    <a:pt x="16" y="66"/>
                  </a:cubicBezTo>
                  <a:cubicBezTo>
                    <a:pt x="14" y="69"/>
                    <a:pt x="8" y="74"/>
                    <a:pt x="4" y="75"/>
                  </a:cubicBezTo>
                  <a:cubicBezTo>
                    <a:pt x="4" y="74"/>
                    <a:pt x="4" y="73"/>
                    <a:pt x="4" y="73"/>
                  </a:cubicBezTo>
                  <a:cubicBezTo>
                    <a:pt x="3" y="73"/>
                    <a:pt x="2" y="73"/>
                    <a:pt x="2" y="75"/>
                  </a:cubicBezTo>
                  <a:cubicBezTo>
                    <a:pt x="2" y="81"/>
                    <a:pt x="2" y="81"/>
                    <a:pt x="2" y="88"/>
                  </a:cubicBezTo>
                  <a:cubicBezTo>
                    <a:pt x="2" y="94"/>
                    <a:pt x="4" y="96"/>
                    <a:pt x="4" y="99"/>
                  </a:cubicBezTo>
                  <a:cubicBezTo>
                    <a:pt x="4" y="101"/>
                    <a:pt x="5" y="101"/>
                    <a:pt x="4" y="102"/>
                  </a:cubicBezTo>
                  <a:cubicBezTo>
                    <a:pt x="4" y="102"/>
                    <a:pt x="3" y="101"/>
                    <a:pt x="2" y="99"/>
                  </a:cubicBezTo>
                  <a:cubicBezTo>
                    <a:pt x="2" y="101"/>
                    <a:pt x="1" y="101"/>
                    <a:pt x="1" y="102"/>
                  </a:cubicBezTo>
                  <a:cubicBezTo>
                    <a:pt x="0" y="106"/>
                    <a:pt x="4" y="107"/>
                    <a:pt x="5" y="110"/>
                  </a:cubicBezTo>
                  <a:cubicBezTo>
                    <a:pt x="8" y="119"/>
                    <a:pt x="9" y="122"/>
                    <a:pt x="12" y="131"/>
                  </a:cubicBezTo>
                  <a:cubicBezTo>
                    <a:pt x="13" y="135"/>
                    <a:pt x="16" y="139"/>
                    <a:pt x="16" y="145"/>
                  </a:cubicBezTo>
                  <a:cubicBezTo>
                    <a:pt x="16" y="150"/>
                    <a:pt x="11" y="152"/>
                    <a:pt x="11" y="155"/>
                  </a:cubicBezTo>
                  <a:cubicBezTo>
                    <a:pt x="11" y="158"/>
                    <a:pt x="21" y="163"/>
                    <a:pt x="25" y="163"/>
                  </a:cubicBezTo>
                  <a:cubicBezTo>
                    <a:pt x="35" y="163"/>
                    <a:pt x="38" y="156"/>
                    <a:pt x="46" y="156"/>
                  </a:cubicBezTo>
                  <a:cubicBezTo>
                    <a:pt x="49" y="156"/>
                    <a:pt x="49" y="154"/>
                    <a:pt x="52" y="156"/>
                  </a:cubicBezTo>
                  <a:cubicBezTo>
                    <a:pt x="57" y="156"/>
                    <a:pt x="61" y="155"/>
                    <a:pt x="65" y="154"/>
                  </a:cubicBezTo>
                  <a:cubicBezTo>
                    <a:pt x="67" y="143"/>
                    <a:pt x="81" y="147"/>
                    <a:pt x="92" y="143"/>
                  </a:cubicBezTo>
                  <a:cubicBezTo>
                    <a:pt x="97" y="142"/>
                    <a:pt x="99" y="138"/>
                    <a:pt x="107" y="138"/>
                  </a:cubicBezTo>
                  <a:cubicBezTo>
                    <a:pt x="114" y="138"/>
                    <a:pt x="127" y="140"/>
                    <a:pt x="130" y="145"/>
                  </a:cubicBezTo>
                  <a:cubicBezTo>
                    <a:pt x="132" y="147"/>
                    <a:pt x="137" y="158"/>
                    <a:pt x="139" y="158"/>
                  </a:cubicBezTo>
                  <a:cubicBezTo>
                    <a:pt x="139" y="158"/>
                    <a:pt x="138" y="162"/>
                    <a:pt x="140" y="162"/>
                  </a:cubicBezTo>
                  <a:cubicBezTo>
                    <a:pt x="145" y="162"/>
                    <a:pt x="150" y="150"/>
                    <a:pt x="154" y="146"/>
                  </a:cubicBezTo>
                  <a:cubicBezTo>
                    <a:pt x="155" y="150"/>
                    <a:pt x="154" y="161"/>
                    <a:pt x="148" y="162"/>
                  </a:cubicBezTo>
                  <a:cubicBezTo>
                    <a:pt x="148" y="163"/>
                    <a:pt x="149" y="164"/>
                    <a:pt x="150" y="164"/>
                  </a:cubicBezTo>
                  <a:cubicBezTo>
                    <a:pt x="154" y="164"/>
                    <a:pt x="154" y="160"/>
                    <a:pt x="156" y="160"/>
                  </a:cubicBezTo>
                  <a:cubicBezTo>
                    <a:pt x="156" y="159"/>
                    <a:pt x="156" y="158"/>
                    <a:pt x="156" y="157"/>
                  </a:cubicBezTo>
                  <a:cubicBezTo>
                    <a:pt x="157" y="158"/>
                    <a:pt x="158" y="159"/>
                    <a:pt x="158" y="162"/>
                  </a:cubicBezTo>
                  <a:cubicBezTo>
                    <a:pt x="158" y="164"/>
                    <a:pt x="158" y="165"/>
                    <a:pt x="157" y="167"/>
                  </a:cubicBezTo>
                  <a:cubicBezTo>
                    <a:pt x="159" y="167"/>
                    <a:pt x="159" y="167"/>
                    <a:pt x="159" y="167"/>
                  </a:cubicBezTo>
                  <a:cubicBezTo>
                    <a:pt x="161" y="166"/>
                    <a:pt x="162" y="166"/>
                    <a:pt x="164" y="165"/>
                  </a:cubicBezTo>
                  <a:cubicBezTo>
                    <a:pt x="164" y="165"/>
                    <a:pt x="164" y="166"/>
                    <a:pt x="164" y="166"/>
                  </a:cubicBezTo>
                  <a:cubicBezTo>
                    <a:pt x="164" y="169"/>
                    <a:pt x="167" y="172"/>
                    <a:pt x="167" y="175"/>
                  </a:cubicBezTo>
                  <a:cubicBezTo>
                    <a:pt x="167" y="184"/>
                    <a:pt x="181" y="190"/>
                    <a:pt x="190" y="190"/>
                  </a:cubicBezTo>
                  <a:cubicBezTo>
                    <a:pt x="195" y="190"/>
                    <a:pt x="194" y="185"/>
                    <a:pt x="199" y="185"/>
                  </a:cubicBezTo>
                  <a:cubicBezTo>
                    <a:pt x="199" y="186"/>
                    <a:pt x="208" y="191"/>
                    <a:pt x="210" y="191"/>
                  </a:cubicBezTo>
                  <a:cubicBezTo>
                    <a:pt x="211" y="181"/>
                    <a:pt x="229" y="186"/>
                    <a:pt x="232" y="175"/>
                  </a:cubicBezTo>
                  <a:cubicBezTo>
                    <a:pt x="232" y="176"/>
                    <a:pt x="232" y="176"/>
                    <a:pt x="232" y="176"/>
                  </a:cubicBezTo>
                  <a:cubicBezTo>
                    <a:pt x="232" y="168"/>
                    <a:pt x="237" y="161"/>
                    <a:pt x="238" y="156"/>
                  </a:cubicBezTo>
                  <a:cubicBezTo>
                    <a:pt x="241" y="149"/>
                    <a:pt x="244" y="147"/>
                    <a:pt x="248" y="141"/>
                  </a:cubicBezTo>
                  <a:cubicBezTo>
                    <a:pt x="250" y="139"/>
                    <a:pt x="249" y="138"/>
                    <a:pt x="250" y="136"/>
                  </a:cubicBezTo>
                  <a:cubicBezTo>
                    <a:pt x="250" y="130"/>
                    <a:pt x="250" y="130"/>
                    <a:pt x="250" y="130"/>
                  </a:cubicBezTo>
                  <a:cubicBezTo>
                    <a:pt x="252" y="128"/>
                    <a:pt x="253" y="121"/>
                    <a:pt x="253" y="116"/>
                  </a:cubicBezTo>
                  <a:cubicBezTo>
                    <a:pt x="253" y="110"/>
                    <a:pt x="251" y="98"/>
                    <a:pt x="248" y="9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36"/>
            <p:cNvSpPr>
              <a:spLocks/>
            </p:cNvSpPr>
            <p:nvPr/>
          </p:nvSpPr>
          <p:spPr bwMode="auto">
            <a:xfrm>
              <a:off x="7275513" y="3887788"/>
              <a:ext cx="11112" cy="11113"/>
            </a:xfrm>
            <a:custGeom>
              <a:avLst/>
              <a:gdLst>
                <a:gd name="T0" fmla="*/ 0 w 4"/>
                <a:gd name="T1" fmla="*/ 4 h 4"/>
                <a:gd name="T2" fmla="*/ 4 w 4"/>
                <a:gd name="T3" fmla="*/ 0 h 4"/>
                <a:gd name="T4" fmla="*/ 0 w 4"/>
                <a:gd name="T5" fmla="*/ 0 h 4"/>
                <a:gd name="T6" fmla="*/ 0 w 4"/>
                <a:gd name="T7" fmla="*/ 4 h 4"/>
              </a:gdLst>
              <a:ahLst/>
              <a:cxnLst>
                <a:cxn ang="0">
                  <a:pos x="T0" y="T1"/>
                </a:cxn>
                <a:cxn ang="0">
                  <a:pos x="T2" y="T3"/>
                </a:cxn>
                <a:cxn ang="0">
                  <a:pos x="T4" y="T5"/>
                </a:cxn>
                <a:cxn ang="0">
                  <a:pos x="T6" y="T7"/>
                </a:cxn>
              </a:cxnLst>
              <a:rect l="0" t="0" r="r" b="b"/>
              <a:pathLst>
                <a:path w="4" h="4">
                  <a:moveTo>
                    <a:pt x="0" y="4"/>
                  </a:moveTo>
                  <a:cubicBezTo>
                    <a:pt x="2" y="4"/>
                    <a:pt x="3" y="2"/>
                    <a:pt x="4" y="0"/>
                  </a:cubicBezTo>
                  <a:cubicBezTo>
                    <a:pt x="0" y="0"/>
                    <a:pt x="0" y="0"/>
                    <a:pt x="0" y="0"/>
                  </a:cubicBezTo>
                  <a:cubicBezTo>
                    <a:pt x="0" y="1"/>
                    <a:pt x="0" y="1"/>
                    <a:pt x="0"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37"/>
            <p:cNvSpPr>
              <a:spLocks/>
            </p:cNvSpPr>
            <p:nvPr/>
          </p:nvSpPr>
          <p:spPr bwMode="auto">
            <a:xfrm>
              <a:off x="7259638" y="3757613"/>
              <a:ext cx="130175" cy="128588"/>
            </a:xfrm>
            <a:custGeom>
              <a:avLst/>
              <a:gdLst>
                <a:gd name="T0" fmla="*/ 47 w 48"/>
                <a:gd name="T1" fmla="*/ 4 h 47"/>
                <a:gd name="T2" fmla="*/ 45 w 48"/>
                <a:gd name="T3" fmla="*/ 3 h 47"/>
                <a:gd name="T4" fmla="*/ 41 w 48"/>
                <a:gd name="T5" fmla="*/ 5 h 47"/>
                <a:gd name="T6" fmla="*/ 40 w 48"/>
                <a:gd name="T7" fmla="*/ 2 h 47"/>
                <a:gd name="T8" fmla="*/ 39 w 48"/>
                <a:gd name="T9" fmla="*/ 0 h 47"/>
                <a:gd name="T10" fmla="*/ 33 w 48"/>
                <a:gd name="T11" fmla="*/ 7 h 47"/>
                <a:gd name="T12" fmla="*/ 33 w 48"/>
                <a:gd name="T13" fmla="*/ 9 h 47"/>
                <a:gd name="T14" fmla="*/ 29 w 48"/>
                <a:gd name="T15" fmla="*/ 11 h 47"/>
                <a:gd name="T16" fmla="*/ 29 w 48"/>
                <a:gd name="T17" fmla="*/ 13 h 47"/>
                <a:gd name="T18" fmla="*/ 25 w 48"/>
                <a:gd name="T19" fmla="*/ 18 h 47"/>
                <a:gd name="T20" fmla="*/ 12 w 48"/>
                <a:gd name="T21" fmla="*/ 26 h 47"/>
                <a:gd name="T22" fmla="*/ 9 w 48"/>
                <a:gd name="T23" fmla="*/ 29 h 47"/>
                <a:gd name="T24" fmla="*/ 0 w 48"/>
                <a:gd name="T25" fmla="*/ 41 h 47"/>
                <a:gd name="T26" fmla="*/ 1 w 48"/>
                <a:gd name="T27" fmla="*/ 42 h 47"/>
                <a:gd name="T28" fmla="*/ 11 w 48"/>
                <a:gd name="T29" fmla="*/ 46 h 47"/>
                <a:gd name="T30" fmla="*/ 16 w 48"/>
                <a:gd name="T31" fmla="*/ 47 h 47"/>
                <a:gd name="T32" fmla="*/ 24 w 48"/>
                <a:gd name="T33" fmla="*/ 42 h 47"/>
                <a:gd name="T34" fmla="*/ 31 w 48"/>
                <a:gd name="T35" fmla="*/ 26 h 47"/>
                <a:gd name="T36" fmla="*/ 39 w 48"/>
                <a:gd name="T37" fmla="*/ 25 h 47"/>
                <a:gd name="T38" fmla="*/ 39 w 48"/>
                <a:gd name="T39" fmla="*/ 18 h 47"/>
                <a:gd name="T40" fmla="*/ 48 w 48"/>
                <a:gd name="T41" fmla="*/ 7 h 47"/>
                <a:gd name="T42" fmla="*/ 47 w 48"/>
                <a:gd name="T43" fmla="*/ 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7">
                  <a:moveTo>
                    <a:pt x="47" y="4"/>
                  </a:moveTo>
                  <a:cubicBezTo>
                    <a:pt x="46" y="4"/>
                    <a:pt x="45" y="4"/>
                    <a:pt x="45" y="3"/>
                  </a:cubicBezTo>
                  <a:cubicBezTo>
                    <a:pt x="44" y="4"/>
                    <a:pt x="43" y="5"/>
                    <a:pt x="41" y="5"/>
                  </a:cubicBezTo>
                  <a:cubicBezTo>
                    <a:pt x="40" y="5"/>
                    <a:pt x="40" y="4"/>
                    <a:pt x="40" y="2"/>
                  </a:cubicBezTo>
                  <a:cubicBezTo>
                    <a:pt x="39" y="2"/>
                    <a:pt x="39" y="1"/>
                    <a:pt x="39" y="0"/>
                  </a:cubicBezTo>
                  <a:cubicBezTo>
                    <a:pt x="37" y="1"/>
                    <a:pt x="33" y="4"/>
                    <a:pt x="33" y="7"/>
                  </a:cubicBezTo>
                  <a:cubicBezTo>
                    <a:pt x="33" y="8"/>
                    <a:pt x="33" y="8"/>
                    <a:pt x="33" y="9"/>
                  </a:cubicBezTo>
                  <a:cubicBezTo>
                    <a:pt x="31" y="9"/>
                    <a:pt x="30" y="9"/>
                    <a:pt x="29" y="11"/>
                  </a:cubicBezTo>
                  <a:cubicBezTo>
                    <a:pt x="29" y="12"/>
                    <a:pt x="29" y="13"/>
                    <a:pt x="29" y="13"/>
                  </a:cubicBezTo>
                  <a:cubicBezTo>
                    <a:pt x="29" y="13"/>
                    <a:pt x="26" y="18"/>
                    <a:pt x="25" y="18"/>
                  </a:cubicBezTo>
                  <a:cubicBezTo>
                    <a:pt x="21" y="20"/>
                    <a:pt x="18" y="26"/>
                    <a:pt x="12" y="26"/>
                  </a:cubicBezTo>
                  <a:cubicBezTo>
                    <a:pt x="11" y="26"/>
                    <a:pt x="10" y="27"/>
                    <a:pt x="9" y="29"/>
                  </a:cubicBezTo>
                  <a:cubicBezTo>
                    <a:pt x="7" y="32"/>
                    <a:pt x="0" y="35"/>
                    <a:pt x="0" y="41"/>
                  </a:cubicBezTo>
                  <a:cubicBezTo>
                    <a:pt x="0" y="41"/>
                    <a:pt x="1" y="42"/>
                    <a:pt x="1" y="42"/>
                  </a:cubicBezTo>
                  <a:cubicBezTo>
                    <a:pt x="1" y="43"/>
                    <a:pt x="10" y="46"/>
                    <a:pt x="11" y="46"/>
                  </a:cubicBezTo>
                  <a:cubicBezTo>
                    <a:pt x="12" y="46"/>
                    <a:pt x="15" y="47"/>
                    <a:pt x="16" y="47"/>
                  </a:cubicBezTo>
                  <a:cubicBezTo>
                    <a:pt x="18" y="47"/>
                    <a:pt x="22" y="44"/>
                    <a:pt x="24" y="42"/>
                  </a:cubicBezTo>
                  <a:cubicBezTo>
                    <a:pt x="24" y="42"/>
                    <a:pt x="30" y="29"/>
                    <a:pt x="31" y="26"/>
                  </a:cubicBezTo>
                  <a:cubicBezTo>
                    <a:pt x="33" y="26"/>
                    <a:pt x="38" y="25"/>
                    <a:pt x="39" y="25"/>
                  </a:cubicBezTo>
                  <a:cubicBezTo>
                    <a:pt x="40" y="23"/>
                    <a:pt x="39" y="22"/>
                    <a:pt x="39" y="18"/>
                  </a:cubicBezTo>
                  <a:cubicBezTo>
                    <a:pt x="43" y="18"/>
                    <a:pt x="47" y="10"/>
                    <a:pt x="48" y="7"/>
                  </a:cubicBezTo>
                  <a:cubicBezTo>
                    <a:pt x="47" y="7"/>
                    <a:pt x="47" y="6"/>
                    <a:pt x="47"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38"/>
            <p:cNvSpPr>
              <a:spLocks/>
            </p:cNvSpPr>
            <p:nvPr/>
          </p:nvSpPr>
          <p:spPr bwMode="auto">
            <a:xfrm>
              <a:off x="7364413" y="3635376"/>
              <a:ext cx="98425" cy="141288"/>
            </a:xfrm>
            <a:custGeom>
              <a:avLst/>
              <a:gdLst>
                <a:gd name="T0" fmla="*/ 34 w 36"/>
                <a:gd name="T1" fmla="*/ 22 h 52"/>
                <a:gd name="T2" fmla="*/ 27 w 36"/>
                <a:gd name="T3" fmla="*/ 25 h 52"/>
                <a:gd name="T4" fmla="*/ 19 w 36"/>
                <a:gd name="T5" fmla="*/ 16 h 52"/>
                <a:gd name="T6" fmla="*/ 17 w 36"/>
                <a:gd name="T7" fmla="*/ 16 h 52"/>
                <a:gd name="T8" fmla="*/ 15 w 36"/>
                <a:gd name="T9" fmla="*/ 18 h 52"/>
                <a:gd name="T10" fmla="*/ 14 w 36"/>
                <a:gd name="T11" fmla="*/ 18 h 52"/>
                <a:gd name="T12" fmla="*/ 10 w 36"/>
                <a:gd name="T13" fmla="*/ 11 h 52"/>
                <a:gd name="T14" fmla="*/ 11 w 36"/>
                <a:gd name="T15" fmla="*/ 9 h 52"/>
                <a:gd name="T16" fmla="*/ 8 w 36"/>
                <a:gd name="T17" fmla="*/ 6 h 52"/>
                <a:gd name="T18" fmla="*/ 0 w 36"/>
                <a:gd name="T19" fmla="*/ 0 h 52"/>
                <a:gd name="T20" fmla="*/ 10 w 36"/>
                <a:gd name="T21" fmla="*/ 13 h 52"/>
                <a:gd name="T22" fmla="*/ 9 w 36"/>
                <a:gd name="T23" fmla="*/ 15 h 52"/>
                <a:gd name="T24" fmla="*/ 11 w 36"/>
                <a:gd name="T25" fmla="*/ 19 h 52"/>
                <a:gd name="T26" fmla="*/ 11 w 36"/>
                <a:gd name="T27" fmla="*/ 19 h 52"/>
                <a:gd name="T28" fmla="*/ 12 w 36"/>
                <a:gd name="T29" fmla="*/ 24 h 52"/>
                <a:gd name="T30" fmla="*/ 10 w 36"/>
                <a:gd name="T31" fmla="*/ 32 h 52"/>
                <a:gd name="T32" fmla="*/ 6 w 36"/>
                <a:gd name="T33" fmla="*/ 36 h 52"/>
                <a:gd name="T34" fmla="*/ 15 w 36"/>
                <a:gd name="T35" fmla="*/ 42 h 52"/>
                <a:gd name="T36" fmla="*/ 12 w 36"/>
                <a:gd name="T37" fmla="*/ 49 h 52"/>
                <a:gd name="T38" fmla="*/ 15 w 36"/>
                <a:gd name="T39" fmla="*/ 52 h 52"/>
                <a:gd name="T40" fmla="*/ 23 w 36"/>
                <a:gd name="T41" fmla="*/ 44 h 52"/>
                <a:gd name="T42" fmla="*/ 26 w 36"/>
                <a:gd name="T43" fmla="*/ 39 h 52"/>
                <a:gd name="T44" fmla="*/ 26 w 36"/>
                <a:gd name="T45" fmla="*/ 37 h 52"/>
                <a:gd name="T46" fmla="*/ 30 w 36"/>
                <a:gd name="T47" fmla="*/ 34 h 52"/>
                <a:gd name="T48" fmla="*/ 31 w 36"/>
                <a:gd name="T49" fmla="*/ 34 h 52"/>
                <a:gd name="T50" fmla="*/ 32 w 36"/>
                <a:gd name="T51" fmla="*/ 35 h 52"/>
                <a:gd name="T52" fmla="*/ 36 w 36"/>
                <a:gd name="T53" fmla="*/ 24 h 52"/>
                <a:gd name="T54" fmla="*/ 34 w 36"/>
                <a:gd name="T55"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 h="52">
                  <a:moveTo>
                    <a:pt x="34" y="22"/>
                  </a:moveTo>
                  <a:cubicBezTo>
                    <a:pt x="31" y="22"/>
                    <a:pt x="31" y="25"/>
                    <a:pt x="27" y="25"/>
                  </a:cubicBezTo>
                  <a:cubicBezTo>
                    <a:pt x="21" y="25"/>
                    <a:pt x="19" y="21"/>
                    <a:pt x="19" y="16"/>
                  </a:cubicBezTo>
                  <a:cubicBezTo>
                    <a:pt x="18" y="16"/>
                    <a:pt x="18" y="16"/>
                    <a:pt x="17" y="16"/>
                  </a:cubicBezTo>
                  <a:cubicBezTo>
                    <a:pt x="16" y="16"/>
                    <a:pt x="15" y="17"/>
                    <a:pt x="15" y="18"/>
                  </a:cubicBezTo>
                  <a:cubicBezTo>
                    <a:pt x="14" y="18"/>
                    <a:pt x="14" y="18"/>
                    <a:pt x="14" y="18"/>
                  </a:cubicBezTo>
                  <a:cubicBezTo>
                    <a:pt x="13" y="17"/>
                    <a:pt x="10" y="12"/>
                    <a:pt x="10" y="11"/>
                  </a:cubicBezTo>
                  <a:cubicBezTo>
                    <a:pt x="10" y="10"/>
                    <a:pt x="11" y="10"/>
                    <a:pt x="11" y="9"/>
                  </a:cubicBezTo>
                  <a:cubicBezTo>
                    <a:pt x="10" y="9"/>
                    <a:pt x="10" y="7"/>
                    <a:pt x="8" y="6"/>
                  </a:cubicBezTo>
                  <a:cubicBezTo>
                    <a:pt x="6" y="4"/>
                    <a:pt x="2" y="3"/>
                    <a:pt x="0" y="0"/>
                  </a:cubicBezTo>
                  <a:cubicBezTo>
                    <a:pt x="1" y="5"/>
                    <a:pt x="4" y="12"/>
                    <a:pt x="10" y="13"/>
                  </a:cubicBezTo>
                  <a:cubicBezTo>
                    <a:pt x="9" y="14"/>
                    <a:pt x="9" y="15"/>
                    <a:pt x="9" y="15"/>
                  </a:cubicBezTo>
                  <a:cubicBezTo>
                    <a:pt x="9" y="17"/>
                    <a:pt x="11" y="18"/>
                    <a:pt x="11" y="19"/>
                  </a:cubicBezTo>
                  <a:cubicBezTo>
                    <a:pt x="11" y="19"/>
                    <a:pt x="11" y="19"/>
                    <a:pt x="11" y="19"/>
                  </a:cubicBezTo>
                  <a:cubicBezTo>
                    <a:pt x="12" y="20"/>
                    <a:pt x="12" y="22"/>
                    <a:pt x="12" y="24"/>
                  </a:cubicBezTo>
                  <a:cubicBezTo>
                    <a:pt x="12" y="27"/>
                    <a:pt x="12" y="30"/>
                    <a:pt x="10" y="32"/>
                  </a:cubicBezTo>
                  <a:cubicBezTo>
                    <a:pt x="8" y="33"/>
                    <a:pt x="6" y="33"/>
                    <a:pt x="6" y="36"/>
                  </a:cubicBezTo>
                  <a:cubicBezTo>
                    <a:pt x="6" y="40"/>
                    <a:pt x="15" y="38"/>
                    <a:pt x="15" y="42"/>
                  </a:cubicBezTo>
                  <a:cubicBezTo>
                    <a:pt x="15" y="45"/>
                    <a:pt x="12" y="46"/>
                    <a:pt x="12" y="49"/>
                  </a:cubicBezTo>
                  <a:cubicBezTo>
                    <a:pt x="12" y="50"/>
                    <a:pt x="13" y="52"/>
                    <a:pt x="15" y="52"/>
                  </a:cubicBezTo>
                  <a:cubicBezTo>
                    <a:pt x="20" y="52"/>
                    <a:pt x="21" y="47"/>
                    <a:pt x="23" y="44"/>
                  </a:cubicBezTo>
                  <a:cubicBezTo>
                    <a:pt x="24" y="43"/>
                    <a:pt x="26" y="41"/>
                    <a:pt x="26" y="39"/>
                  </a:cubicBezTo>
                  <a:cubicBezTo>
                    <a:pt x="26" y="39"/>
                    <a:pt x="26" y="38"/>
                    <a:pt x="26" y="37"/>
                  </a:cubicBezTo>
                  <a:cubicBezTo>
                    <a:pt x="26" y="35"/>
                    <a:pt x="28" y="35"/>
                    <a:pt x="30" y="34"/>
                  </a:cubicBezTo>
                  <a:cubicBezTo>
                    <a:pt x="30" y="34"/>
                    <a:pt x="30" y="34"/>
                    <a:pt x="31" y="34"/>
                  </a:cubicBezTo>
                  <a:cubicBezTo>
                    <a:pt x="32" y="35"/>
                    <a:pt x="32" y="35"/>
                    <a:pt x="32" y="35"/>
                  </a:cubicBezTo>
                  <a:cubicBezTo>
                    <a:pt x="34" y="32"/>
                    <a:pt x="33" y="27"/>
                    <a:pt x="36" y="24"/>
                  </a:cubicBezTo>
                  <a:cubicBezTo>
                    <a:pt x="35" y="23"/>
                    <a:pt x="35" y="22"/>
                    <a:pt x="3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39"/>
            <p:cNvSpPr>
              <a:spLocks/>
            </p:cNvSpPr>
            <p:nvPr/>
          </p:nvSpPr>
          <p:spPr bwMode="auto">
            <a:xfrm>
              <a:off x="7439025" y="3321051"/>
              <a:ext cx="20637" cy="17463"/>
            </a:xfrm>
            <a:custGeom>
              <a:avLst/>
              <a:gdLst>
                <a:gd name="T0" fmla="*/ 8 w 8"/>
                <a:gd name="T1" fmla="*/ 5 h 6"/>
                <a:gd name="T2" fmla="*/ 8 w 8"/>
                <a:gd name="T3" fmla="*/ 2 h 6"/>
                <a:gd name="T4" fmla="*/ 5 w 8"/>
                <a:gd name="T5" fmla="*/ 0 h 6"/>
                <a:gd name="T6" fmla="*/ 0 w 8"/>
                <a:gd name="T7" fmla="*/ 4 h 6"/>
                <a:gd name="T8" fmla="*/ 5 w 8"/>
                <a:gd name="T9" fmla="*/ 6 h 6"/>
                <a:gd name="T10" fmla="*/ 8 w 8"/>
                <a:gd name="T11" fmla="*/ 5 h 6"/>
              </a:gdLst>
              <a:ahLst/>
              <a:cxnLst>
                <a:cxn ang="0">
                  <a:pos x="T0" y="T1"/>
                </a:cxn>
                <a:cxn ang="0">
                  <a:pos x="T2" y="T3"/>
                </a:cxn>
                <a:cxn ang="0">
                  <a:pos x="T4" y="T5"/>
                </a:cxn>
                <a:cxn ang="0">
                  <a:pos x="T6" y="T7"/>
                </a:cxn>
                <a:cxn ang="0">
                  <a:pos x="T8" y="T9"/>
                </a:cxn>
                <a:cxn ang="0">
                  <a:pos x="T10" y="T11"/>
                </a:cxn>
              </a:cxnLst>
              <a:rect l="0" t="0" r="r" b="b"/>
              <a:pathLst>
                <a:path w="8" h="6">
                  <a:moveTo>
                    <a:pt x="8" y="5"/>
                  </a:moveTo>
                  <a:cubicBezTo>
                    <a:pt x="8" y="2"/>
                    <a:pt x="8" y="2"/>
                    <a:pt x="8" y="2"/>
                  </a:cubicBezTo>
                  <a:cubicBezTo>
                    <a:pt x="7" y="2"/>
                    <a:pt x="6" y="1"/>
                    <a:pt x="5" y="0"/>
                  </a:cubicBezTo>
                  <a:cubicBezTo>
                    <a:pt x="3" y="1"/>
                    <a:pt x="0" y="1"/>
                    <a:pt x="0" y="4"/>
                  </a:cubicBezTo>
                  <a:cubicBezTo>
                    <a:pt x="0" y="5"/>
                    <a:pt x="3" y="6"/>
                    <a:pt x="5" y="6"/>
                  </a:cubicBezTo>
                  <a:cubicBezTo>
                    <a:pt x="6" y="6"/>
                    <a:pt x="6" y="6"/>
                    <a:pt x="8"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40"/>
            <p:cNvSpPr>
              <a:spLocks/>
            </p:cNvSpPr>
            <p:nvPr/>
          </p:nvSpPr>
          <p:spPr bwMode="auto">
            <a:xfrm>
              <a:off x="7462838" y="3305176"/>
              <a:ext cx="19050" cy="11113"/>
            </a:xfrm>
            <a:custGeom>
              <a:avLst/>
              <a:gdLst>
                <a:gd name="T0" fmla="*/ 0 w 7"/>
                <a:gd name="T1" fmla="*/ 2 h 4"/>
                <a:gd name="T2" fmla="*/ 1 w 7"/>
                <a:gd name="T3" fmla="*/ 4 h 4"/>
                <a:gd name="T4" fmla="*/ 7 w 7"/>
                <a:gd name="T5" fmla="*/ 2 h 4"/>
                <a:gd name="T6" fmla="*/ 7 w 7"/>
                <a:gd name="T7" fmla="*/ 0 h 4"/>
                <a:gd name="T8" fmla="*/ 0 w 7"/>
                <a:gd name="T9" fmla="*/ 2 h 4"/>
              </a:gdLst>
              <a:ahLst/>
              <a:cxnLst>
                <a:cxn ang="0">
                  <a:pos x="T0" y="T1"/>
                </a:cxn>
                <a:cxn ang="0">
                  <a:pos x="T2" y="T3"/>
                </a:cxn>
                <a:cxn ang="0">
                  <a:pos x="T4" y="T5"/>
                </a:cxn>
                <a:cxn ang="0">
                  <a:pos x="T6" y="T7"/>
                </a:cxn>
                <a:cxn ang="0">
                  <a:pos x="T8" y="T9"/>
                </a:cxn>
              </a:cxnLst>
              <a:rect l="0" t="0" r="r" b="b"/>
              <a:pathLst>
                <a:path w="7" h="4">
                  <a:moveTo>
                    <a:pt x="0" y="2"/>
                  </a:moveTo>
                  <a:cubicBezTo>
                    <a:pt x="0" y="3"/>
                    <a:pt x="1" y="4"/>
                    <a:pt x="1" y="4"/>
                  </a:cubicBezTo>
                  <a:cubicBezTo>
                    <a:pt x="3" y="4"/>
                    <a:pt x="4" y="2"/>
                    <a:pt x="7" y="2"/>
                  </a:cubicBezTo>
                  <a:cubicBezTo>
                    <a:pt x="7" y="1"/>
                    <a:pt x="7" y="0"/>
                    <a:pt x="7" y="0"/>
                  </a:cubicBezTo>
                  <a:cubicBezTo>
                    <a:pt x="5" y="0"/>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41"/>
            <p:cNvSpPr>
              <a:spLocks/>
            </p:cNvSpPr>
            <p:nvPr/>
          </p:nvSpPr>
          <p:spPr bwMode="auto">
            <a:xfrm>
              <a:off x="6505575" y="2854326"/>
              <a:ext cx="77787" cy="73025"/>
            </a:xfrm>
            <a:custGeom>
              <a:avLst/>
              <a:gdLst>
                <a:gd name="T0" fmla="*/ 21 w 29"/>
                <a:gd name="T1" fmla="*/ 0 h 27"/>
                <a:gd name="T2" fmla="*/ 20 w 29"/>
                <a:gd name="T3" fmla="*/ 5 h 27"/>
                <a:gd name="T4" fmla="*/ 16 w 29"/>
                <a:gd name="T5" fmla="*/ 8 h 27"/>
                <a:gd name="T6" fmla="*/ 14 w 29"/>
                <a:gd name="T7" fmla="*/ 10 h 27"/>
                <a:gd name="T8" fmla="*/ 13 w 29"/>
                <a:gd name="T9" fmla="*/ 10 h 27"/>
                <a:gd name="T10" fmla="*/ 9 w 29"/>
                <a:gd name="T11" fmla="*/ 7 h 27"/>
                <a:gd name="T12" fmla="*/ 2 w 29"/>
                <a:gd name="T13" fmla="*/ 11 h 27"/>
                <a:gd name="T14" fmla="*/ 1 w 29"/>
                <a:gd name="T15" fmla="*/ 16 h 27"/>
                <a:gd name="T16" fmla="*/ 2 w 29"/>
                <a:gd name="T17" fmla="*/ 18 h 27"/>
                <a:gd name="T18" fmla="*/ 2 w 29"/>
                <a:gd name="T19" fmla="*/ 22 h 27"/>
                <a:gd name="T20" fmla="*/ 6 w 29"/>
                <a:gd name="T21" fmla="*/ 14 h 27"/>
                <a:gd name="T22" fmla="*/ 8 w 29"/>
                <a:gd name="T23" fmla="*/ 16 h 27"/>
                <a:gd name="T24" fmla="*/ 8 w 29"/>
                <a:gd name="T25" fmla="*/ 15 h 27"/>
                <a:gd name="T26" fmla="*/ 10 w 29"/>
                <a:gd name="T27" fmla="*/ 16 h 27"/>
                <a:gd name="T28" fmla="*/ 10 w 29"/>
                <a:gd name="T29" fmla="*/ 14 h 27"/>
                <a:gd name="T30" fmla="*/ 13 w 29"/>
                <a:gd name="T31" fmla="*/ 14 h 27"/>
                <a:gd name="T32" fmla="*/ 14 w 29"/>
                <a:gd name="T33" fmla="*/ 16 h 27"/>
                <a:gd name="T34" fmla="*/ 13 w 29"/>
                <a:gd name="T35" fmla="*/ 19 h 27"/>
                <a:gd name="T36" fmla="*/ 18 w 29"/>
                <a:gd name="T37" fmla="*/ 25 h 27"/>
                <a:gd name="T38" fmla="*/ 20 w 29"/>
                <a:gd name="T39" fmla="*/ 25 h 27"/>
                <a:gd name="T40" fmla="*/ 21 w 29"/>
                <a:gd name="T41" fmla="*/ 27 h 27"/>
                <a:gd name="T42" fmla="*/ 23 w 29"/>
                <a:gd name="T43" fmla="*/ 24 h 27"/>
                <a:gd name="T44" fmla="*/ 21 w 29"/>
                <a:gd name="T45" fmla="*/ 20 h 27"/>
                <a:gd name="T46" fmla="*/ 23 w 29"/>
                <a:gd name="T47" fmla="*/ 17 h 27"/>
                <a:gd name="T48" fmla="*/ 24 w 29"/>
                <a:gd name="T49" fmla="*/ 19 h 27"/>
                <a:gd name="T50" fmla="*/ 24 w 29"/>
                <a:gd name="T51" fmla="*/ 19 h 27"/>
                <a:gd name="T52" fmla="*/ 26 w 29"/>
                <a:gd name="T53" fmla="*/ 23 h 27"/>
                <a:gd name="T54" fmla="*/ 29 w 29"/>
                <a:gd name="T55" fmla="*/ 17 h 27"/>
                <a:gd name="T56" fmla="*/ 24 w 29"/>
                <a:gd name="T57" fmla="*/ 2 h 27"/>
                <a:gd name="T58" fmla="*/ 21 w 29"/>
                <a:gd name="T5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 h="27">
                  <a:moveTo>
                    <a:pt x="21" y="0"/>
                  </a:moveTo>
                  <a:cubicBezTo>
                    <a:pt x="21" y="1"/>
                    <a:pt x="21" y="3"/>
                    <a:pt x="20" y="5"/>
                  </a:cubicBezTo>
                  <a:cubicBezTo>
                    <a:pt x="19" y="6"/>
                    <a:pt x="16" y="5"/>
                    <a:pt x="16" y="8"/>
                  </a:cubicBezTo>
                  <a:cubicBezTo>
                    <a:pt x="15" y="8"/>
                    <a:pt x="14" y="9"/>
                    <a:pt x="14" y="10"/>
                  </a:cubicBezTo>
                  <a:cubicBezTo>
                    <a:pt x="14" y="10"/>
                    <a:pt x="13" y="10"/>
                    <a:pt x="13" y="10"/>
                  </a:cubicBezTo>
                  <a:cubicBezTo>
                    <a:pt x="11" y="10"/>
                    <a:pt x="12" y="7"/>
                    <a:pt x="9" y="7"/>
                  </a:cubicBezTo>
                  <a:cubicBezTo>
                    <a:pt x="6" y="7"/>
                    <a:pt x="6" y="11"/>
                    <a:pt x="2" y="11"/>
                  </a:cubicBezTo>
                  <a:cubicBezTo>
                    <a:pt x="2" y="13"/>
                    <a:pt x="1" y="14"/>
                    <a:pt x="1" y="16"/>
                  </a:cubicBezTo>
                  <a:cubicBezTo>
                    <a:pt x="1" y="17"/>
                    <a:pt x="2" y="17"/>
                    <a:pt x="2" y="18"/>
                  </a:cubicBezTo>
                  <a:cubicBezTo>
                    <a:pt x="2" y="19"/>
                    <a:pt x="0" y="22"/>
                    <a:pt x="2" y="22"/>
                  </a:cubicBezTo>
                  <a:cubicBezTo>
                    <a:pt x="4" y="22"/>
                    <a:pt x="4" y="16"/>
                    <a:pt x="6" y="14"/>
                  </a:cubicBezTo>
                  <a:cubicBezTo>
                    <a:pt x="6" y="14"/>
                    <a:pt x="7" y="16"/>
                    <a:pt x="8" y="16"/>
                  </a:cubicBezTo>
                  <a:cubicBezTo>
                    <a:pt x="8" y="16"/>
                    <a:pt x="8" y="15"/>
                    <a:pt x="8" y="15"/>
                  </a:cubicBezTo>
                  <a:cubicBezTo>
                    <a:pt x="9" y="15"/>
                    <a:pt x="9" y="16"/>
                    <a:pt x="10" y="16"/>
                  </a:cubicBezTo>
                  <a:cubicBezTo>
                    <a:pt x="10" y="15"/>
                    <a:pt x="10" y="15"/>
                    <a:pt x="10" y="14"/>
                  </a:cubicBezTo>
                  <a:cubicBezTo>
                    <a:pt x="13" y="14"/>
                    <a:pt x="13" y="14"/>
                    <a:pt x="13" y="14"/>
                  </a:cubicBezTo>
                  <a:cubicBezTo>
                    <a:pt x="13" y="15"/>
                    <a:pt x="14" y="16"/>
                    <a:pt x="14" y="16"/>
                  </a:cubicBezTo>
                  <a:cubicBezTo>
                    <a:pt x="13" y="17"/>
                    <a:pt x="13" y="17"/>
                    <a:pt x="13" y="19"/>
                  </a:cubicBezTo>
                  <a:cubicBezTo>
                    <a:pt x="13" y="22"/>
                    <a:pt x="15" y="25"/>
                    <a:pt x="18" y="25"/>
                  </a:cubicBezTo>
                  <a:cubicBezTo>
                    <a:pt x="18" y="25"/>
                    <a:pt x="19" y="26"/>
                    <a:pt x="20" y="25"/>
                  </a:cubicBezTo>
                  <a:cubicBezTo>
                    <a:pt x="20" y="26"/>
                    <a:pt x="20" y="27"/>
                    <a:pt x="21" y="27"/>
                  </a:cubicBezTo>
                  <a:cubicBezTo>
                    <a:pt x="22" y="27"/>
                    <a:pt x="23" y="26"/>
                    <a:pt x="23" y="24"/>
                  </a:cubicBezTo>
                  <a:cubicBezTo>
                    <a:pt x="23" y="22"/>
                    <a:pt x="21" y="21"/>
                    <a:pt x="21" y="20"/>
                  </a:cubicBezTo>
                  <a:cubicBezTo>
                    <a:pt x="21" y="19"/>
                    <a:pt x="22" y="19"/>
                    <a:pt x="23" y="17"/>
                  </a:cubicBezTo>
                  <a:cubicBezTo>
                    <a:pt x="23" y="18"/>
                    <a:pt x="24" y="18"/>
                    <a:pt x="24" y="19"/>
                  </a:cubicBezTo>
                  <a:cubicBezTo>
                    <a:pt x="24" y="19"/>
                    <a:pt x="24" y="19"/>
                    <a:pt x="24" y="19"/>
                  </a:cubicBezTo>
                  <a:cubicBezTo>
                    <a:pt x="24" y="20"/>
                    <a:pt x="25" y="23"/>
                    <a:pt x="26" y="23"/>
                  </a:cubicBezTo>
                  <a:cubicBezTo>
                    <a:pt x="26" y="20"/>
                    <a:pt x="29" y="19"/>
                    <a:pt x="29" y="17"/>
                  </a:cubicBezTo>
                  <a:cubicBezTo>
                    <a:pt x="29" y="15"/>
                    <a:pt x="25" y="4"/>
                    <a:pt x="24" y="2"/>
                  </a:cubicBezTo>
                  <a:cubicBezTo>
                    <a:pt x="23" y="1"/>
                    <a:pt x="22" y="0"/>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42"/>
            <p:cNvSpPr>
              <a:spLocks/>
            </p:cNvSpPr>
            <p:nvPr/>
          </p:nvSpPr>
          <p:spPr bwMode="auto">
            <a:xfrm>
              <a:off x="6434138" y="2835276"/>
              <a:ext cx="38100" cy="41275"/>
            </a:xfrm>
            <a:custGeom>
              <a:avLst/>
              <a:gdLst>
                <a:gd name="T0" fmla="*/ 0 w 14"/>
                <a:gd name="T1" fmla="*/ 15 h 15"/>
                <a:gd name="T2" fmla="*/ 1 w 14"/>
                <a:gd name="T3" fmla="*/ 15 h 15"/>
                <a:gd name="T4" fmla="*/ 8 w 14"/>
                <a:gd name="T5" fmla="*/ 7 h 15"/>
                <a:gd name="T6" fmla="*/ 12 w 14"/>
                <a:gd name="T7" fmla="*/ 4 h 15"/>
                <a:gd name="T8" fmla="*/ 14 w 14"/>
                <a:gd name="T9" fmla="*/ 3 h 15"/>
                <a:gd name="T10" fmla="*/ 12 w 14"/>
                <a:gd name="T11" fmla="*/ 0 h 15"/>
                <a:gd name="T12" fmla="*/ 11 w 14"/>
                <a:gd name="T13" fmla="*/ 3 h 15"/>
                <a:gd name="T14" fmla="*/ 0 w 14"/>
                <a:gd name="T15" fmla="*/ 1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5">
                  <a:moveTo>
                    <a:pt x="0" y="15"/>
                  </a:moveTo>
                  <a:cubicBezTo>
                    <a:pt x="1" y="15"/>
                    <a:pt x="1" y="15"/>
                    <a:pt x="1" y="15"/>
                  </a:cubicBezTo>
                  <a:cubicBezTo>
                    <a:pt x="4" y="13"/>
                    <a:pt x="7" y="11"/>
                    <a:pt x="8" y="7"/>
                  </a:cubicBezTo>
                  <a:cubicBezTo>
                    <a:pt x="10" y="7"/>
                    <a:pt x="11" y="6"/>
                    <a:pt x="12" y="4"/>
                  </a:cubicBezTo>
                  <a:cubicBezTo>
                    <a:pt x="13" y="4"/>
                    <a:pt x="13" y="4"/>
                    <a:pt x="14" y="3"/>
                  </a:cubicBezTo>
                  <a:cubicBezTo>
                    <a:pt x="13" y="3"/>
                    <a:pt x="12" y="2"/>
                    <a:pt x="12" y="0"/>
                  </a:cubicBezTo>
                  <a:cubicBezTo>
                    <a:pt x="11" y="1"/>
                    <a:pt x="11" y="2"/>
                    <a:pt x="11" y="3"/>
                  </a:cubicBezTo>
                  <a:cubicBezTo>
                    <a:pt x="9" y="7"/>
                    <a:pt x="2" y="9"/>
                    <a:pt x="0"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43"/>
            <p:cNvSpPr>
              <a:spLocks/>
            </p:cNvSpPr>
            <p:nvPr/>
          </p:nvSpPr>
          <p:spPr bwMode="auto">
            <a:xfrm>
              <a:off x="6461125" y="2705101"/>
              <a:ext cx="73025" cy="103188"/>
            </a:xfrm>
            <a:custGeom>
              <a:avLst/>
              <a:gdLst>
                <a:gd name="T0" fmla="*/ 1 w 27"/>
                <a:gd name="T1" fmla="*/ 22 h 38"/>
                <a:gd name="T2" fmla="*/ 5 w 27"/>
                <a:gd name="T3" fmla="*/ 26 h 38"/>
                <a:gd name="T4" fmla="*/ 7 w 27"/>
                <a:gd name="T5" fmla="*/ 25 h 38"/>
                <a:gd name="T6" fmla="*/ 8 w 27"/>
                <a:gd name="T7" fmla="*/ 25 h 38"/>
                <a:gd name="T8" fmla="*/ 8 w 27"/>
                <a:gd name="T9" fmla="*/ 27 h 38"/>
                <a:gd name="T10" fmla="*/ 7 w 27"/>
                <a:gd name="T11" fmla="*/ 29 h 38"/>
                <a:gd name="T12" fmla="*/ 10 w 27"/>
                <a:gd name="T13" fmla="*/ 31 h 38"/>
                <a:gd name="T14" fmla="*/ 13 w 27"/>
                <a:gd name="T15" fmla="*/ 30 h 38"/>
                <a:gd name="T16" fmla="*/ 19 w 27"/>
                <a:gd name="T17" fmla="*/ 35 h 38"/>
                <a:gd name="T18" fmla="*/ 18 w 27"/>
                <a:gd name="T19" fmla="*/ 31 h 38"/>
                <a:gd name="T20" fmla="*/ 26 w 27"/>
                <a:gd name="T21" fmla="*/ 37 h 38"/>
                <a:gd name="T22" fmla="*/ 27 w 27"/>
                <a:gd name="T23" fmla="*/ 38 h 38"/>
                <a:gd name="T24" fmla="*/ 27 w 27"/>
                <a:gd name="T25" fmla="*/ 37 h 38"/>
                <a:gd name="T26" fmla="*/ 27 w 27"/>
                <a:gd name="T27" fmla="*/ 36 h 38"/>
                <a:gd name="T28" fmla="*/ 25 w 27"/>
                <a:gd name="T29" fmla="*/ 33 h 38"/>
                <a:gd name="T30" fmla="*/ 23 w 27"/>
                <a:gd name="T31" fmla="*/ 33 h 38"/>
                <a:gd name="T32" fmla="*/ 25 w 27"/>
                <a:gd name="T33" fmla="*/ 31 h 38"/>
                <a:gd name="T34" fmla="*/ 24 w 27"/>
                <a:gd name="T35" fmla="*/ 31 h 38"/>
                <a:gd name="T36" fmla="*/ 22 w 27"/>
                <a:gd name="T37" fmla="*/ 32 h 38"/>
                <a:gd name="T38" fmla="*/ 18 w 27"/>
                <a:gd name="T39" fmla="*/ 27 h 38"/>
                <a:gd name="T40" fmla="*/ 15 w 27"/>
                <a:gd name="T41" fmla="*/ 29 h 38"/>
                <a:gd name="T42" fmla="*/ 15 w 27"/>
                <a:gd name="T43" fmla="*/ 30 h 38"/>
                <a:gd name="T44" fmla="*/ 10 w 27"/>
                <a:gd name="T45" fmla="*/ 21 h 38"/>
                <a:gd name="T46" fmla="*/ 14 w 27"/>
                <a:gd name="T47" fmla="*/ 13 h 38"/>
                <a:gd name="T48" fmla="*/ 12 w 27"/>
                <a:gd name="T49" fmla="*/ 4 h 38"/>
                <a:gd name="T50" fmla="*/ 11 w 27"/>
                <a:gd name="T51" fmla="*/ 3 h 38"/>
                <a:gd name="T52" fmla="*/ 11 w 27"/>
                <a:gd name="T53" fmla="*/ 2 h 38"/>
                <a:gd name="T54" fmla="*/ 8 w 27"/>
                <a:gd name="T55" fmla="*/ 4 h 38"/>
                <a:gd name="T56" fmla="*/ 5 w 27"/>
                <a:gd name="T57" fmla="*/ 0 h 38"/>
                <a:gd name="T58" fmla="*/ 3 w 27"/>
                <a:gd name="T59" fmla="*/ 4 h 38"/>
                <a:gd name="T60" fmla="*/ 4 w 27"/>
                <a:gd name="T61" fmla="*/ 10 h 38"/>
                <a:gd name="T62" fmla="*/ 2 w 27"/>
                <a:gd name="T63" fmla="*/ 16 h 38"/>
                <a:gd name="T64" fmla="*/ 1 w 27"/>
                <a:gd name="T65"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 h="38">
                  <a:moveTo>
                    <a:pt x="1" y="22"/>
                  </a:moveTo>
                  <a:cubicBezTo>
                    <a:pt x="1" y="24"/>
                    <a:pt x="5" y="26"/>
                    <a:pt x="5" y="26"/>
                  </a:cubicBezTo>
                  <a:cubicBezTo>
                    <a:pt x="6" y="26"/>
                    <a:pt x="6" y="25"/>
                    <a:pt x="7" y="25"/>
                  </a:cubicBezTo>
                  <a:cubicBezTo>
                    <a:pt x="8" y="25"/>
                    <a:pt x="8" y="25"/>
                    <a:pt x="8" y="25"/>
                  </a:cubicBezTo>
                  <a:cubicBezTo>
                    <a:pt x="8" y="27"/>
                    <a:pt x="8" y="27"/>
                    <a:pt x="8" y="27"/>
                  </a:cubicBezTo>
                  <a:cubicBezTo>
                    <a:pt x="8" y="27"/>
                    <a:pt x="7" y="27"/>
                    <a:pt x="7" y="29"/>
                  </a:cubicBezTo>
                  <a:cubicBezTo>
                    <a:pt x="7" y="30"/>
                    <a:pt x="8" y="31"/>
                    <a:pt x="10" y="31"/>
                  </a:cubicBezTo>
                  <a:cubicBezTo>
                    <a:pt x="11" y="31"/>
                    <a:pt x="12" y="30"/>
                    <a:pt x="13" y="30"/>
                  </a:cubicBezTo>
                  <a:cubicBezTo>
                    <a:pt x="16" y="30"/>
                    <a:pt x="16" y="35"/>
                    <a:pt x="19" y="35"/>
                  </a:cubicBezTo>
                  <a:cubicBezTo>
                    <a:pt x="18" y="33"/>
                    <a:pt x="17" y="32"/>
                    <a:pt x="18" y="31"/>
                  </a:cubicBezTo>
                  <a:cubicBezTo>
                    <a:pt x="20" y="33"/>
                    <a:pt x="24" y="34"/>
                    <a:pt x="26" y="37"/>
                  </a:cubicBezTo>
                  <a:cubicBezTo>
                    <a:pt x="26" y="37"/>
                    <a:pt x="26" y="38"/>
                    <a:pt x="27" y="38"/>
                  </a:cubicBezTo>
                  <a:cubicBezTo>
                    <a:pt x="27" y="38"/>
                    <a:pt x="27" y="38"/>
                    <a:pt x="27" y="37"/>
                  </a:cubicBezTo>
                  <a:cubicBezTo>
                    <a:pt x="27" y="37"/>
                    <a:pt x="27" y="36"/>
                    <a:pt x="27" y="36"/>
                  </a:cubicBezTo>
                  <a:cubicBezTo>
                    <a:pt x="26" y="36"/>
                    <a:pt x="25" y="35"/>
                    <a:pt x="25" y="33"/>
                  </a:cubicBezTo>
                  <a:cubicBezTo>
                    <a:pt x="24" y="34"/>
                    <a:pt x="23" y="34"/>
                    <a:pt x="23" y="33"/>
                  </a:cubicBezTo>
                  <a:cubicBezTo>
                    <a:pt x="23" y="32"/>
                    <a:pt x="24" y="32"/>
                    <a:pt x="25" y="31"/>
                  </a:cubicBezTo>
                  <a:cubicBezTo>
                    <a:pt x="24" y="31"/>
                    <a:pt x="24" y="31"/>
                    <a:pt x="24" y="31"/>
                  </a:cubicBezTo>
                  <a:cubicBezTo>
                    <a:pt x="23" y="31"/>
                    <a:pt x="22" y="32"/>
                    <a:pt x="22" y="32"/>
                  </a:cubicBezTo>
                  <a:cubicBezTo>
                    <a:pt x="20" y="32"/>
                    <a:pt x="20" y="27"/>
                    <a:pt x="18" y="27"/>
                  </a:cubicBezTo>
                  <a:cubicBezTo>
                    <a:pt x="16" y="27"/>
                    <a:pt x="15" y="28"/>
                    <a:pt x="15" y="29"/>
                  </a:cubicBezTo>
                  <a:cubicBezTo>
                    <a:pt x="15" y="29"/>
                    <a:pt x="15" y="30"/>
                    <a:pt x="15" y="30"/>
                  </a:cubicBezTo>
                  <a:cubicBezTo>
                    <a:pt x="13" y="29"/>
                    <a:pt x="10" y="24"/>
                    <a:pt x="10" y="21"/>
                  </a:cubicBezTo>
                  <a:cubicBezTo>
                    <a:pt x="10" y="17"/>
                    <a:pt x="14" y="17"/>
                    <a:pt x="14" y="13"/>
                  </a:cubicBezTo>
                  <a:cubicBezTo>
                    <a:pt x="14" y="9"/>
                    <a:pt x="12" y="6"/>
                    <a:pt x="12" y="4"/>
                  </a:cubicBezTo>
                  <a:cubicBezTo>
                    <a:pt x="12" y="4"/>
                    <a:pt x="11" y="3"/>
                    <a:pt x="11" y="3"/>
                  </a:cubicBezTo>
                  <a:cubicBezTo>
                    <a:pt x="11" y="2"/>
                    <a:pt x="11" y="2"/>
                    <a:pt x="11" y="2"/>
                  </a:cubicBezTo>
                  <a:cubicBezTo>
                    <a:pt x="10" y="2"/>
                    <a:pt x="10" y="4"/>
                    <a:pt x="8" y="4"/>
                  </a:cubicBezTo>
                  <a:cubicBezTo>
                    <a:pt x="7" y="4"/>
                    <a:pt x="7" y="0"/>
                    <a:pt x="5" y="0"/>
                  </a:cubicBezTo>
                  <a:cubicBezTo>
                    <a:pt x="3" y="0"/>
                    <a:pt x="3" y="2"/>
                    <a:pt x="3" y="4"/>
                  </a:cubicBezTo>
                  <a:cubicBezTo>
                    <a:pt x="3" y="6"/>
                    <a:pt x="4" y="8"/>
                    <a:pt x="4" y="10"/>
                  </a:cubicBezTo>
                  <a:cubicBezTo>
                    <a:pt x="4" y="12"/>
                    <a:pt x="3" y="14"/>
                    <a:pt x="2" y="16"/>
                  </a:cubicBezTo>
                  <a:cubicBezTo>
                    <a:pt x="0" y="15"/>
                    <a:pt x="1" y="19"/>
                    <a:pt x="1"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44"/>
            <p:cNvSpPr>
              <a:spLocks/>
            </p:cNvSpPr>
            <p:nvPr/>
          </p:nvSpPr>
          <p:spPr bwMode="auto">
            <a:xfrm>
              <a:off x="6537325" y="2811463"/>
              <a:ext cx="25400" cy="41275"/>
            </a:xfrm>
            <a:custGeom>
              <a:avLst/>
              <a:gdLst>
                <a:gd name="T0" fmla="*/ 7 w 9"/>
                <a:gd name="T1" fmla="*/ 1 h 15"/>
                <a:gd name="T2" fmla="*/ 2 w 9"/>
                <a:gd name="T3" fmla="*/ 0 h 15"/>
                <a:gd name="T4" fmla="*/ 0 w 9"/>
                <a:gd name="T5" fmla="*/ 1 h 15"/>
                <a:gd name="T6" fmla="*/ 5 w 9"/>
                <a:gd name="T7" fmla="*/ 6 h 15"/>
                <a:gd name="T8" fmla="*/ 4 w 9"/>
                <a:gd name="T9" fmla="*/ 7 h 15"/>
                <a:gd name="T10" fmla="*/ 1 w 9"/>
                <a:gd name="T11" fmla="*/ 7 h 15"/>
                <a:gd name="T12" fmla="*/ 1 w 9"/>
                <a:gd name="T13" fmla="*/ 8 h 15"/>
                <a:gd name="T14" fmla="*/ 4 w 9"/>
                <a:gd name="T15" fmla="*/ 11 h 15"/>
                <a:gd name="T16" fmla="*/ 4 w 9"/>
                <a:gd name="T17" fmla="*/ 12 h 15"/>
                <a:gd name="T18" fmla="*/ 5 w 9"/>
                <a:gd name="T19" fmla="*/ 15 h 15"/>
                <a:gd name="T20" fmla="*/ 7 w 9"/>
                <a:gd name="T21" fmla="*/ 15 h 15"/>
                <a:gd name="T22" fmla="*/ 7 w 9"/>
                <a:gd name="T23" fmla="*/ 14 h 15"/>
                <a:gd name="T24" fmla="*/ 5 w 9"/>
                <a:gd name="T25" fmla="*/ 10 h 15"/>
                <a:gd name="T26" fmla="*/ 8 w 9"/>
                <a:gd name="T27" fmla="*/ 10 h 15"/>
                <a:gd name="T28" fmla="*/ 9 w 9"/>
                <a:gd name="T29" fmla="*/ 7 h 15"/>
                <a:gd name="T30" fmla="*/ 8 w 9"/>
                <a:gd name="T31" fmla="*/ 6 h 15"/>
                <a:gd name="T32" fmla="*/ 8 w 9"/>
                <a:gd name="T33" fmla="*/ 3 h 15"/>
                <a:gd name="T34" fmla="*/ 7 w 9"/>
                <a:gd name="T35" fmla="*/ 3 h 15"/>
                <a:gd name="T36" fmla="*/ 7 w 9"/>
                <a:gd name="T3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5">
                  <a:moveTo>
                    <a:pt x="7" y="1"/>
                  </a:moveTo>
                  <a:cubicBezTo>
                    <a:pt x="5" y="1"/>
                    <a:pt x="4" y="0"/>
                    <a:pt x="2" y="0"/>
                  </a:cubicBezTo>
                  <a:cubicBezTo>
                    <a:pt x="2" y="0"/>
                    <a:pt x="1" y="0"/>
                    <a:pt x="0" y="1"/>
                  </a:cubicBezTo>
                  <a:cubicBezTo>
                    <a:pt x="1" y="2"/>
                    <a:pt x="5" y="3"/>
                    <a:pt x="5" y="6"/>
                  </a:cubicBezTo>
                  <a:cubicBezTo>
                    <a:pt x="5" y="7"/>
                    <a:pt x="4" y="7"/>
                    <a:pt x="4" y="7"/>
                  </a:cubicBezTo>
                  <a:cubicBezTo>
                    <a:pt x="4" y="7"/>
                    <a:pt x="2" y="7"/>
                    <a:pt x="1" y="7"/>
                  </a:cubicBezTo>
                  <a:cubicBezTo>
                    <a:pt x="1" y="8"/>
                    <a:pt x="1" y="8"/>
                    <a:pt x="1" y="8"/>
                  </a:cubicBezTo>
                  <a:cubicBezTo>
                    <a:pt x="2" y="9"/>
                    <a:pt x="3" y="11"/>
                    <a:pt x="4" y="11"/>
                  </a:cubicBezTo>
                  <a:cubicBezTo>
                    <a:pt x="4" y="12"/>
                    <a:pt x="4" y="12"/>
                    <a:pt x="4" y="12"/>
                  </a:cubicBezTo>
                  <a:cubicBezTo>
                    <a:pt x="4" y="13"/>
                    <a:pt x="4" y="15"/>
                    <a:pt x="5" y="15"/>
                  </a:cubicBezTo>
                  <a:cubicBezTo>
                    <a:pt x="6" y="15"/>
                    <a:pt x="7" y="15"/>
                    <a:pt x="7" y="15"/>
                  </a:cubicBezTo>
                  <a:cubicBezTo>
                    <a:pt x="7" y="14"/>
                    <a:pt x="7" y="14"/>
                    <a:pt x="7" y="14"/>
                  </a:cubicBezTo>
                  <a:cubicBezTo>
                    <a:pt x="6" y="13"/>
                    <a:pt x="6" y="11"/>
                    <a:pt x="5" y="10"/>
                  </a:cubicBezTo>
                  <a:cubicBezTo>
                    <a:pt x="8" y="10"/>
                    <a:pt x="8" y="10"/>
                    <a:pt x="8" y="10"/>
                  </a:cubicBezTo>
                  <a:cubicBezTo>
                    <a:pt x="9" y="9"/>
                    <a:pt x="9" y="9"/>
                    <a:pt x="9" y="7"/>
                  </a:cubicBezTo>
                  <a:cubicBezTo>
                    <a:pt x="9" y="7"/>
                    <a:pt x="8" y="6"/>
                    <a:pt x="8" y="6"/>
                  </a:cubicBezTo>
                  <a:cubicBezTo>
                    <a:pt x="8" y="6"/>
                    <a:pt x="8" y="4"/>
                    <a:pt x="8" y="3"/>
                  </a:cubicBezTo>
                  <a:cubicBezTo>
                    <a:pt x="7" y="3"/>
                    <a:pt x="7" y="3"/>
                    <a:pt x="7" y="3"/>
                  </a:cubicBezTo>
                  <a:cubicBezTo>
                    <a:pt x="7" y="2"/>
                    <a:pt x="7" y="1"/>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45"/>
            <p:cNvSpPr>
              <a:spLocks/>
            </p:cNvSpPr>
            <p:nvPr/>
          </p:nvSpPr>
          <p:spPr bwMode="auto">
            <a:xfrm>
              <a:off x="6502400" y="2822576"/>
              <a:ext cx="19050" cy="23813"/>
            </a:xfrm>
            <a:custGeom>
              <a:avLst/>
              <a:gdLst>
                <a:gd name="T0" fmla="*/ 2 w 7"/>
                <a:gd name="T1" fmla="*/ 0 h 9"/>
                <a:gd name="T2" fmla="*/ 1 w 7"/>
                <a:gd name="T3" fmla="*/ 0 h 9"/>
                <a:gd name="T4" fmla="*/ 0 w 7"/>
                <a:gd name="T5" fmla="*/ 1 h 9"/>
                <a:gd name="T6" fmla="*/ 1 w 7"/>
                <a:gd name="T7" fmla="*/ 9 h 9"/>
                <a:gd name="T8" fmla="*/ 7 w 7"/>
                <a:gd name="T9" fmla="*/ 3 h 9"/>
                <a:gd name="T10" fmla="*/ 2 w 7"/>
                <a:gd name="T11" fmla="*/ 0 h 9"/>
              </a:gdLst>
              <a:ahLst/>
              <a:cxnLst>
                <a:cxn ang="0">
                  <a:pos x="T0" y="T1"/>
                </a:cxn>
                <a:cxn ang="0">
                  <a:pos x="T2" y="T3"/>
                </a:cxn>
                <a:cxn ang="0">
                  <a:pos x="T4" y="T5"/>
                </a:cxn>
                <a:cxn ang="0">
                  <a:pos x="T6" y="T7"/>
                </a:cxn>
                <a:cxn ang="0">
                  <a:pos x="T8" y="T9"/>
                </a:cxn>
                <a:cxn ang="0">
                  <a:pos x="T10" y="T11"/>
                </a:cxn>
              </a:cxnLst>
              <a:rect l="0" t="0" r="r" b="b"/>
              <a:pathLst>
                <a:path w="7" h="9">
                  <a:moveTo>
                    <a:pt x="2" y="0"/>
                  </a:moveTo>
                  <a:cubicBezTo>
                    <a:pt x="2" y="0"/>
                    <a:pt x="2" y="0"/>
                    <a:pt x="1" y="0"/>
                  </a:cubicBezTo>
                  <a:cubicBezTo>
                    <a:pt x="1" y="0"/>
                    <a:pt x="0" y="0"/>
                    <a:pt x="0" y="1"/>
                  </a:cubicBezTo>
                  <a:cubicBezTo>
                    <a:pt x="0" y="2"/>
                    <a:pt x="1" y="6"/>
                    <a:pt x="1" y="9"/>
                  </a:cubicBezTo>
                  <a:cubicBezTo>
                    <a:pt x="3" y="8"/>
                    <a:pt x="7" y="7"/>
                    <a:pt x="7" y="3"/>
                  </a:cubicBezTo>
                  <a:cubicBezTo>
                    <a:pt x="7" y="2"/>
                    <a:pt x="4" y="1"/>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46"/>
            <p:cNvSpPr>
              <a:spLocks/>
            </p:cNvSpPr>
            <p:nvPr/>
          </p:nvSpPr>
          <p:spPr bwMode="auto">
            <a:xfrm>
              <a:off x="6513513" y="2835276"/>
              <a:ext cx="19050" cy="36513"/>
            </a:xfrm>
            <a:custGeom>
              <a:avLst/>
              <a:gdLst>
                <a:gd name="T0" fmla="*/ 4 w 7"/>
                <a:gd name="T1" fmla="*/ 1 h 13"/>
                <a:gd name="T2" fmla="*/ 2 w 7"/>
                <a:gd name="T3" fmla="*/ 7 h 13"/>
                <a:gd name="T4" fmla="*/ 0 w 7"/>
                <a:gd name="T5" fmla="*/ 8 h 13"/>
                <a:gd name="T6" fmla="*/ 5 w 7"/>
                <a:gd name="T7" fmla="*/ 13 h 13"/>
                <a:gd name="T8" fmla="*/ 6 w 7"/>
                <a:gd name="T9" fmla="*/ 12 h 13"/>
                <a:gd name="T10" fmla="*/ 5 w 7"/>
                <a:gd name="T11" fmla="*/ 9 h 13"/>
                <a:gd name="T12" fmla="*/ 7 w 7"/>
                <a:gd name="T13" fmla="*/ 3 h 13"/>
                <a:gd name="T14" fmla="*/ 4 w 7"/>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3">
                  <a:moveTo>
                    <a:pt x="4" y="1"/>
                  </a:moveTo>
                  <a:cubicBezTo>
                    <a:pt x="3" y="1"/>
                    <a:pt x="2" y="6"/>
                    <a:pt x="2" y="7"/>
                  </a:cubicBezTo>
                  <a:cubicBezTo>
                    <a:pt x="2" y="7"/>
                    <a:pt x="0" y="7"/>
                    <a:pt x="0" y="8"/>
                  </a:cubicBezTo>
                  <a:cubicBezTo>
                    <a:pt x="0" y="9"/>
                    <a:pt x="4" y="13"/>
                    <a:pt x="5" y="13"/>
                  </a:cubicBezTo>
                  <a:cubicBezTo>
                    <a:pt x="5" y="13"/>
                    <a:pt x="6" y="12"/>
                    <a:pt x="6" y="12"/>
                  </a:cubicBezTo>
                  <a:cubicBezTo>
                    <a:pt x="6" y="11"/>
                    <a:pt x="5" y="11"/>
                    <a:pt x="5" y="9"/>
                  </a:cubicBezTo>
                  <a:cubicBezTo>
                    <a:pt x="5" y="7"/>
                    <a:pt x="7" y="5"/>
                    <a:pt x="7" y="3"/>
                  </a:cubicBezTo>
                  <a:cubicBezTo>
                    <a:pt x="7" y="2"/>
                    <a:pt x="6" y="0"/>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47"/>
            <p:cNvSpPr>
              <a:spLocks/>
            </p:cNvSpPr>
            <p:nvPr/>
          </p:nvSpPr>
          <p:spPr bwMode="auto">
            <a:xfrm>
              <a:off x="6529388" y="2838451"/>
              <a:ext cx="11112" cy="22225"/>
            </a:xfrm>
            <a:custGeom>
              <a:avLst/>
              <a:gdLst>
                <a:gd name="T0" fmla="*/ 0 w 4"/>
                <a:gd name="T1" fmla="*/ 8 h 8"/>
                <a:gd name="T2" fmla="*/ 1 w 4"/>
                <a:gd name="T3" fmla="*/ 8 h 8"/>
                <a:gd name="T4" fmla="*/ 4 w 4"/>
                <a:gd name="T5" fmla="*/ 0 h 8"/>
                <a:gd name="T6" fmla="*/ 2 w 4"/>
                <a:gd name="T7" fmla="*/ 0 h 8"/>
                <a:gd name="T8" fmla="*/ 0 w 4"/>
                <a:gd name="T9" fmla="*/ 8 h 8"/>
              </a:gdLst>
              <a:ahLst/>
              <a:cxnLst>
                <a:cxn ang="0">
                  <a:pos x="T0" y="T1"/>
                </a:cxn>
                <a:cxn ang="0">
                  <a:pos x="T2" y="T3"/>
                </a:cxn>
                <a:cxn ang="0">
                  <a:pos x="T4" y="T5"/>
                </a:cxn>
                <a:cxn ang="0">
                  <a:pos x="T6" y="T7"/>
                </a:cxn>
                <a:cxn ang="0">
                  <a:pos x="T8" y="T9"/>
                </a:cxn>
              </a:cxnLst>
              <a:rect l="0" t="0" r="r" b="b"/>
              <a:pathLst>
                <a:path w="4" h="8">
                  <a:moveTo>
                    <a:pt x="0" y="8"/>
                  </a:moveTo>
                  <a:cubicBezTo>
                    <a:pt x="0" y="8"/>
                    <a:pt x="1" y="8"/>
                    <a:pt x="1" y="8"/>
                  </a:cubicBezTo>
                  <a:cubicBezTo>
                    <a:pt x="1" y="5"/>
                    <a:pt x="4" y="4"/>
                    <a:pt x="4" y="0"/>
                  </a:cubicBezTo>
                  <a:cubicBezTo>
                    <a:pt x="3" y="0"/>
                    <a:pt x="3" y="0"/>
                    <a:pt x="2" y="0"/>
                  </a:cubicBezTo>
                  <a:cubicBezTo>
                    <a:pt x="2" y="4"/>
                    <a:pt x="1" y="5"/>
                    <a:pt x="0"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48"/>
            <p:cNvSpPr>
              <a:spLocks/>
            </p:cNvSpPr>
            <p:nvPr/>
          </p:nvSpPr>
          <p:spPr bwMode="auto">
            <a:xfrm>
              <a:off x="6534150" y="2852738"/>
              <a:ext cx="14287" cy="9525"/>
            </a:xfrm>
            <a:custGeom>
              <a:avLst/>
              <a:gdLst>
                <a:gd name="T0" fmla="*/ 5 w 5"/>
                <a:gd name="T1" fmla="*/ 0 h 4"/>
                <a:gd name="T2" fmla="*/ 2 w 5"/>
                <a:gd name="T3" fmla="*/ 0 h 4"/>
                <a:gd name="T4" fmla="*/ 0 w 5"/>
                <a:gd name="T5" fmla="*/ 3 h 4"/>
                <a:gd name="T6" fmla="*/ 1 w 5"/>
                <a:gd name="T7" fmla="*/ 4 h 4"/>
                <a:gd name="T8" fmla="*/ 5 w 5"/>
                <a:gd name="T9" fmla="*/ 0 h 4"/>
              </a:gdLst>
              <a:ahLst/>
              <a:cxnLst>
                <a:cxn ang="0">
                  <a:pos x="T0" y="T1"/>
                </a:cxn>
                <a:cxn ang="0">
                  <a:pos x="T2" y="T3"/>
                </a:cxn>
                <a:cxn ang="0">
                  <a:pos x="T4" y="T5"/>
                </a:cxn>
                <a:cxn ang="0">
                  <a:pos x="T6" y="T7"/>
                </a:cxn>
                <a:cxn ang="0">
                  <a:pos x="T8" y="T9"/>
                </a:cxn>
              </a:cxnLst>
              <a:rect l="0" t="0" r="r" b="b"/>
              <a:pathLst>
                <a:path w="5" h="4">
                  <a:moveTo>
                    <a:pt x="5" y="0"/>
                  </a:moveTo>
                  <a:cubicBezTo>
                    <a:pt x="4" y="1"/>
                    <a:pt x="3" y="0"/>
                    <a:pt x="2" y="0"/>
                  </a:cubicBezTo>
                  <a:cubicBezTo>
                    <a:pt x="1" y="1"/>
                    <a:pt x="0" y="2"/>
                    <a:pt x="0" y="3"/>
                  </a:cubicBezTo>
                  <a:cubicBezTo>
                    <a:pt x="0" y="3"/>
                    <a:pt x="1" y="4"/>
                    <a:pt x="1" y="4"/>
                  </a:cubicBezTo>
                  <a:cubicBezTo>
                    <a:pt x="3" y="4"/>
                    <a:pt x="4" y="2"/>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49"/>
            <p:cNvSpPr>
              <a:spLocks/>
            </p:cNvSpPr>
            <p:nvPr/>
          </p:nvSpPr>
          <p:spPr bwMode="auto">
            <a:xfrm>
              <a:off x="6521450" y="2811463"/>
              <a:ext cx="12700" cy="14288"/>
            </a:xfrm>
            <a:custGeom>
              <a:avLst/>
              <a:gdLst>
                <a:gd name="T0" fmla="*/ 5 w 5"/>
                <a:gd name="T1" fmla="*/ 5 h 5"/>
                <a:gd name="T2" fmla="*/ 2 w 5"/>
                <a:gd name="T3" fmla="*/ 0 h 5"/>
                <a:gd name="T4" fmla="*/ 0 w 5"/>
                <a:gd name="T5" fmla="*/ 0 h 5"/>
                <a:gd name="T6" fmla="*/ 0 w 5"/>
                <a:gd name="T7" fmla="*/ 3 h 5"/>
                <a:gd name="T8" fmla="*/ 3 w 5"/>
                <a:gd name="T9" fmla="*/ 3 h 5"/>
                <a:gd name="T10" fmla="*/ 5 w 5"/>
                <a:gd name="T11" fmla="*/ 5 h 5"/>
              </a:gdLst>
              <a:ahLst/>
              <a:cxnLst>
                <a:cxn ang="0">
                  <a:pos x="T0" y="T1"/>
                </a:cxn>
                <a:cxn ang="0">
                  <a:pos x="T2" y="T3"/>
                </a:cxn>
                <a:cxn ang="0">
                  <a:pos x="T4" y="T5"/>
                </a:cxn>
                <a:cxn ang="0">
                  <a:pos x="T6" y="T7"/>
                </a:cxn>
                <a:cxn ang="0">
                  <a:pos x="T8" y="T9"/>
                </a:cxn>
                <a:cxn ang="0">
                  <a:pos x="T10" y="T11"/>
                </a:cxn>
              </a:cxnLst>
              <a:rect l="0" t="0" r="r" b="b"/>
              <a:pathLst>
                <a:path w="5" h="5">
                  <a:moveTo>
                    <a:pt x="5" y="5"/>
                  </a:moveTo>
                  <a:cubicBezTo>
                    <a:pt x="5" y="2"/>
                    <a:pt x="3" y="1"/>
                    <a:pt x="2" y="0"/>
                  </a:cubicBezTo>
                  <a:cubicBezTo>
                    <a:pt x="0" y="0"/>
                    <a:pt x="0" y="0"/>
                    <a:pt x="0" y="0"/>
                  </a:cubicBezTo>
                  <a:cubicBezTo>
                    <a:pt x="0" y="0"/>
                    <a:pt x="0" y="1"/>
                    <a:pt x="0" y="3"/>
                  </a:cubicBezTo>
                  <a:cubicBezTo>
                    <a:pt x="1" y="3"/>
                    <a:pt x="2" y="2"/>
                    <a:pt x="3" y="3"/>
                  </a:cubicBezTo>
                  <a:cubicBezTo>
                    <a:pt x="3" y="4"/>
                    <a:pt x="5" y="5"/>
                    <a:pt x="5"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50"/>
            <p:cNvSpPr>
              <a:spLocks/>
            </p:cNvSpPr>
            <p:nvPr/>
          </p:nvSpPr>
          <p:spPr bwMode="auto">
            <a:xfrm>
              <a:off x="6478588" y="2795588"/>
              <a:ext cx="19050" cy="19050"/>
            </a:xfrm>
            <a:custGeom>
              <a:avLst/>
              <a:gdLst>
                <a:gd name="T0" fmla="*/ 5 w 7"/>
                <a:gd name="T1" fmla="*/ 7 h 7"/>
                <a:gd name="T2" fmla="*/ 7 w 7"/>
                <a:gd name="T3" fmla="*/ 3 h 7"/>
                <a:gd name="T4" fmla="*/ 2 w 7"/>
                <a:gd name="T5" fmla="*/ 0 h 7"/>
                <a:gd name="T6" fmla="*/ 0 w 7"/>
                <a:gd name="T7" fmla="*/ 0 h 7"/>
                <a:gd name="T8" fmla="*/ 5 w 7"/>
                <a:gd name="T9" fmla="*/ 7 h 7"/>
              </a:gdLst>
              <a:ahLst/>
              <a:cxnLst>
                <a:cxn ang="0">
                  <a:pos x="T0" y="T1"/>
                </a:cxn>
                <a:cxn ang="0">
                  <a:pos x="T2" y="T3"/>
                </a:cxn>
                <a:cxn ang="0">
                  <a:pos x="T4" y="T5"/>
                </a:cxn>
                <a:cxn ang="0">
                  <a:pos x="T6" y="T7"/>
                </a:cxn>
                <a:cxn ang="0">
                  <a:pos x="T8" y="T9"/>
                </a:cxn>
              </a:cxnLst>
              <a:rect l="0" t="0" r="r" b="b"/>
              <a:pathLst>
                <a:path w="7" h="7">
                  <a:moveTo>
                    <a:pt x="5" y="7"/>
                  </a:moveTo>
                  <a:cubicBezTo>
                    <a:pt x="6" y="7"/>
                    <a:pt x="7" y="5"/>
                    <a:pt x="7" y="3"/>
                  </a:cubicBezTo>
                  <a:cubicBezTo>
                    <a:pt x="6" y="1"/>
                    <a:pt x="4" y="1"/>
                    <a:pt x="2" y="0"/>
                  </a:cubicBezTo>
                  <a:cubicBezTo>
                    <a:pt x="0" y="0"/>
                    <a:pt x="0" y="0"/>
                    <a:pt x="0" y="0"/>
                  </a:cubicBezTo>
                  <a:cubicBezTo>
                    <a:pt x="0" y="0"/>
                    <a:pt x="4" y="7"/>
                    <a:pt x="5"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51"/>
            <p:cNvSpPr>
              <a:spLocks/>
            </p:cNvSpPr>
            <p:nvPr/>
          </p:nvSpPr>
          <p:spPr bwMode="auto">
            <a:xfrm>
              <a:off x="6497638" y="2797176"/>
              <a:ext cx="4762"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2" y="0"/>
                    <a:pt x="2" y="0"/>
                  </a:cubicBezTo>
                  <a:cubicBezTo>
                    <a:pt x="2" y="0"/>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52"/>
            <p:cNvSpPr>
              <a:spLocks/>
            </p:cNvSpPr>
            <p:nvPr/>
          </p:nvSpPr>
          <p:spPr bwMode="auto">
            <a:xfrm>
              <a:off x="6467475" y="2581276"/>
              <a:ext cx="38100" cy="53975"/>
            </a:xfrm>
            <a:custGeom>
              <a:avLst/>
              <a:gdLst>
                <a:gd name="T0" fmla="*/ 9 w 14"/>
                <a:gd name="T1" fmla="*/ 0 h 20"/>
                <a:gd name="T2" fmla="*/ 1 w 14"/>
                <a:gd name="T3" fmla="*/ 13 h 20"/>
                <a:gd name="T4" fmla="*/ 4 w 14"/>
                <a:gd name="T5" fmla="*/ 20 h 20"/>
                <a:gd name="T6" fmla="*/ 9 w 14"/>
                <a:gd name="T7" fmla="*/ 0 h 20"/>
              </a:gdLst>
              <a:ahLst/>
              <a:cxnLst>
                <a:cxn ang="0">
                  <a:pos x="T0" y="T1"/>
                </a:cxn>
                <a:cxn ang="0">
                  <a:pos x="T2" y="T3"/>
                </a:cxn>
                <a:cxn ang="0">
                  <a:pos x="T4" y="T5"/>
                </a:cxn>
                <a:cxn ang="0">
                  <a:pos x="T6" y="T7"/>
                </a:cxn>
              </a:cxnLst>
              <a:rect l="0" t="0" r="r" b="b"/>
              <a:pathLst>
                <a:path w="14" h="20">
                  <a:moveTo>
                    <a:pt x="9" y="0"/>
                  </a:moveTo>
                  <a:cubicBezTo>
                    <a:pt x="5" y="0"/>
                    <a:pt x="1" y="9"/>
                    <a:pt x="1" y="13"/>
                  </a:cubicBezTo>
                  <a:cubicBezTo>
                    <a:pt x="1" y="17"/>
                    <a:pt x="0" y="20"/>
                    <a:pt x="4" y="20"/>
                  </a:cubicBezTo>
                  <a:cubicBezTo>
                    <a:pt x="9" y="20"/>
                    <a:pt x="14" y="0"/>
                    <a:pt x="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53"/>
            <p:cNvSpPr>
              <a:spLocks/>
            </p:cNvSpPr>
            <p:nvPr/>
          </p:nvSpPr>
          <p:spPr bwMode="auto">
            <a:xfrm>
              <a:off x="6272213" y="2673351"/>
              <a:ext cx="42862" cy="38100"/>
            </a:xfrm>
            <a:custGeom>
              <a:avLst/>
              <a:gdLst>
                <a:gd name="T0" fmla="*/ 16 w 16"/>
                <a:gd name="T1" fmla="*/ 4 h 14"/>
                <a:gd name="T2" fmla="*/ 13 w 16"/>
                <a:gd name="T3" fmla="*/ 0 h 14"/>
                <a:gd name="T4" fmla="*/ 1 w 16"/>
                <a:gd name="T5" fmla="*/ 6 h 14"/>
                <a:gd name="T6" fmla="*/ 1 w 16"/>
                <a:gd name="T7" fmla="*/ 9 h 14"/>
                <a:gd name="T8" fmla="*/ 6 w 16"/>
                <a:gd name="T9" fmla="*/ 14 h 14"/>
                <a:gd name="T10" fmla="*/ 16 w 16"/>
                <a:gd name="T11" fmla="*/ 4 h 14"/>
              </a:gdLst>
              <a:ahLst/>
              <a:cxnLst>
                <a:cxn ang="0">
                  <a:pos x="T0" y="T1"/>
                </a:cxn>
                <a:cxn ang="0">
                  <a:pos x="T2" y="T3"/>
                </a:cxn>
                <a:cxn ang="0">
                  <a:pos x="T4" y="T5"/>
                </a:cxn>
                <a:cxn ang="0">
                  <a:pos x="T6" y="T7"/>
                </a:cxn>
                <a:cxn ang="0">
                  <a:pos x="T8" y="T9"/>
                </a:cxn>
                <a:cxn ang="0">
                  <a:pos x="T10" y="T11"/>
                </a:cxn>
              </a:cxnLst>
              <a:rect l="0" t="0" r="r" b="b"/>
              <a:pathLst>
                <a:path w="16" h="14">
                  <a:moveTo>
                    <a:pt x="16" y="4"/>
                  </a:moveTo>
                  <a:cubicBezTo>
                    <a:pt x="16" y="2"/>
                    <a:pt x="14" y="0"/>
                    <a:pt x="13" y="0"/>
                  </a:cubicBezTo>
                  <a:cubicBezTo>
                    <a:pt x="10" y="0"/>
                    <a:pt x="3" y="6"/>
                    <a:pt x="1" y="6"/>
                  </a:cubicBezTo>
                  <a:cubicBezTo>
                    <a:pt x="0" y="6"/>
                    <a:pt x="1" y="8"/>
                    <a:pt x="1" y="9"/>
                  </a:cubicBezTo>
                  <a:cubicBezTo>
                    <a:pt x="1" y="12"/>
                    <a:pt x="2" y="14"/>
                    <a:pt x="6" y="14"/>
                  </a:cubicBezTo>
                  <a:cubicBezTo>
                    <a:pt x="9" y="14"/>
                    <a:pt x="16" y="7"/>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54"/>
            <p:cNvSpPr>
              <a:spLocks/>
            </p:cNvSpPr>
            <p:nvPr/>
          </p:nvSpPr>
          <p:spPr bwMode="auto">
            <a:xfrm>
              <a:off x="6216650" y="3048001"/>
              <a:ext cx="28575" cy="26988"/>
            </a:xfrm>
            <a:custGeom>
              <a:avLst/>
              <a:gdLst>
                <a:gd name="T0" fmla="*/ 4 w 10"/>
                <a:gd name="T1" fmla="*/ 5 h 10"/>
                <a:gd name="T2" fmla="*/ 6 w 10"/>
                <a:gd name="T3" fmla="*/ 8 h 10"/>
                <a:gd name="T4" fmla="*/ 9 w 10"/>
                <a:gd name="T5" fmla="*/ 10 h 10"/>
                <a:gd name="T6" fmla="*/ 10 w 10"/>
                <a:gd name="T7" fmla="*/ 10 h 10"/>
                <a:gd name="T8" fmla="*/ 10 w 10"/>
                <a:gd name="T9" fmla="*/ 7 h 10"/>
                <a:gd name="T10" fmla="*/ 5 w 10"/>
                <a:gd name="T11" fmla="*/ 0 h 10"/>
                <a:gd name="T12" fmla="*/ 0 w 10"/>
                <a:gd name="T13" fmla="*/ 3 h 10"/>
                <a:gd name="T14" fmla="*/ 4 w 10"/>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0">
                  <a:moveTo>
                    <a:pt x="4" y="5"/>
                  </a:moveTo>
                  <a:cubicBezTo>
                    <a:pt x="5" y="6"/>
                    <a:pt x="5" y="8"/>
                    <a:pt x="6" y="8"/>
                  </a:cubicBezTo>
                  <a:cubicBezTo>
                    <a:pt x="7" y="8"/>
                    <a:pt x="7" y="10"/>
                    <a:pt x="9" y="10"/>
                  </a:cubicBezTo>
                  <a:cubicBezTo>
                    <a:pt x="9" y="10"/>
                    <a:pt x="10" y="10"/>
                    <a:pt x="10" y="10"/>
                  </a:cubicBezTo>
                  <a:cubicBezTo>
                    <a:pt x="10" y="9"/>
                    <a:pt x="10" y="8"/>
                    <a:pt x="10" y="7"/>
                  </a:cubicBezTo>
                  <a:cubicBezTo>
                    <a:pt x="7" y="7"/>
                    <a:pt x="6" y="3"/>
                    <a:pt x="5" y="0"/>
                  </a:cubicBezTo>
                  <a:cubicBezTo>
                    <a:pt x="3" y="0"/>
                    <a:pt x="0" y="2"/>
                    <a:pt x="0" y="3"/>
                  </a:cubicBezTo>
                  <a:cubicBezTo>
                    <a:pt x="0" y="5"/>
                    <a:pt x="3" y="4"/>
                    <a:pt x="4"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55"/>
            <p:cNvSpPr>
              <a:spLocks/>
            </p:cNvSpPr>
            <p:nvPr/>
          </p:nvSpPr>
          <p:spPr bwMode="auto">
            <a:xfrm>
              <a:off x="6261100" y="3067051"/>
              <a:ext cx="11112" cy="9525"/>
            </a:xfrm>
            <a:custGeom>
              <a:avLst/>
              <a:gdLst>
                <a:gd name="T0" fmla="*/ 2 w 4"/>
                <a:gd name="T1" fmla="*/ 4 h 4"/>
                <a:gd name="T2" fmla="*/ 4 w 4"/>
                <a:gd name="T3" fmla="*/ 1 h 4"/>
                <a:gd name="T4" fmla="*/ 2 w 4"/>
                <a:gd name="T5" fmla="*/ 0 h 4"/>
                <a:gd name="T6" fmla="*/ 0 w 4"/>
                <a:gd name="T7" fmla="*/ 0 h 4"/>
                <a:gd name="T8" fmla="*/ 0 w 4"/>
                <a:gd name="T9" fmla="*/ 1 h 4"/>
                <a:gd name="T10" fmla="*/ 2 w 4"/>
                <a:gd name="T11" fmla="*/ 4 h 4"/>
              </a:gdLst>
              <a:ahLst/>
              <a:cxnLst>
                <a:cxn ang="0">
                  <a:pos x="T0" y="T1"/>
                </a:cxn>
                <a:cxn ang="0">
                  <a:pos x="T2" y="T3"/>
                </a:cxn>
                <a:cxn ang="0">
                  <a:pos x="T4" y="T5"/>
                </a:cxn>
                <a:cxn ang="0">
                  <a:pos x="T6" y="T7"/>
                </a:cxn>
                <a:cxn ang="0">
                  <a:pos x="T8" y="T9"/>
                </a:cxn>
                <a:cxn ang="0">
                  <a:pos x="T10" y="T11"/>
                </a:cxn>
              </a:cxnLst>
              <a:rect l="0" t="0" r="r" b="b"/>
              <a:pathLst>
                <a:path w="4" h="4">
                  <a:moveTo>
                    <a:pt x="2" y="4"/>
                  </a:moveTo>
                  <a:cubicBezTo>
                    <a:pt x="3" y="4"/>
                    <a:pt x="4" y="3"/>
                    <a:pt x="4" y="1"/>
                  </a:cubicBezTo>
                  <a:cubicBezTo>
                    <a:pt x="3" y="1"/>
                    <a:pt x="3" y="0"/>
                    <a:pt x="2" y="0"/>
                  </a:cubicBezTo>
                  <a:cubicBezTo>
                    <a:pt x="1" y="0"/>
                    <a:pt x="0" y="0"/>
                    <a:pt x="0" y="0"/>
                  </a:cubicBezTo>
                  <a:cubicBezTo>
                    <a:pt x="0" y="0"/>
                    <a:pt x="0" y="1"/>
                    <a:pt x="0" y="1"/>
                  </a:cubicBezTo>
                  <a:cubicBezTo>
                    <a:pt x="0" y="2"/>
                    <a:pt x="0" y="4"/>
                    <a:pt x="2"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56"/>
            <p:cNvSpPr>
              <a:spLocks/>
            </p:cNvSpPr>
            <p:nvPr/>
          </p:nvSpPr>
          <p:spPr bwMode="auto">
            <a:xfrm>
              <a:off x="6108700" y="3041651"/>
              <a:ext cx="11112" cy="15875"/>
            </a:xfrm>
            <a:custGeom>
              <a:avLst/>
              <a:gdLst>
                <a:gd name="T0" fmla="*/ 2 w 4"/>
                <a:gd name="T1" fmla="*/ 0 h 6"/>
                <a:gd name="T2" fmla="*/ 0 w 4"/>
                <a:gd name="T3" fmla="*/ 0 h 6"/>
                <a:gd name="T4" fmla="*/ 0 w 4"/>
                <a:gd name="T5" fmla="*/ 0 h 6"/>
                <a:gd name="T6" fmla="*/ 4 w 4"/>
                <a:gd name="T7" fmla="*/ 6 h 6"/>
                <a:gd name="T8" fmla="*/ 2 w 4"/>
                <a:gd name="T9" fmla="*/ 1 h 6"/>
                <a:gd name="T10" fmla="*/ 2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2" y="0"/>
                  </a:moveTo>
                  <a:cubicBezTo>
                    <a:pt x="0" y="0"/>
                    <a:pt x="0" y="0"/>
                    <a:pt x="0" y="0"/>
                  </a:cubicBezTo>
                  <a:cubicBezTo>
                    <a:pt x="0" y="0"/>
                    <a:pt x="0" y="0"/>
                    <a:pt x="0" y="0"/>
                  </a:cubicBezTo>
                  <a:cubicBezTo>
                    <a:pt x="0" y="2"/>
                    <a:pt x="3" y="6"/>
                    <a:pt x="4" y="6"/>
                  </a:cubicBezTo>
                  <a:cubicBezTo>
                    <a:pt x="4" y="4"/>
                    <a:pt x="3" y="2"/>
                    <a:pt x="2" y="1"/>
                  </a:cubicBezTo>
                  <a:cubicBezTo>
                    <a:pt x="2" y="0"/>
                    <a:pt x="2" y="0"/>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57"/>
            <p:cNvSpPr>
              <a:spLocks/>
            </p:cNvSpPr>
            <p:nvPr/>
          </p:nvSpPr>
          <p:spPr bwMode="auto">
            <a:xfrm>
              <a:off x="6086475" y="3003551"/>
              <a:ext cx="17462" cy="14288"/>
            </a:xfrm>
            <a:custGeom>
              <a:avLst/>
              <a:gdLst>
                <a:gd name="T0" fmla="*/ 1 w 6"/>
                <a:gd name="T1" fmla="*/ 0 h 5"/>
                <a:gd name="T2" fmla="*/ 0 w 6"/>
                <a:gd name="T3" fmla="*/ 1 h 5"/>
                <a:gd name="T4" fmla="*/ 0 w 6"/>
                <a:gd name="T5" fmla="*/ 1 h 5"/>
                <a:gd name="T6" fmla="*/ 4 w 6"/>
                <a:gd name="T7" fmla="*/ 5 h 5"/>
                <a:gd name="T8" fmla="*/ 1 w 6"/>
                <a:gd name="T9" fmla="*/ 0 h 5"/>
              </a:gdLst>
              <a:ahLst/>
              <a:cxnLst>
                <a:cxn ang="0">
                  <a:pos x="T0" y="T1"/>
                </a:cxn>
                <a:cxn ang="0">
                  <a:pos x="T2" y="T3"/>
                </a:cxn>
                <a:cxn ang="0">
                  <a:pos x="T4" y="T5"/>
                </a:cxn>
                <a:cxn ang="0">
                  <a:pos x="T6" y="T7"/>
                </a:cxn>
                <a:cxn ang="0">
                  <a:pos x="T8" y="T9"/>
                </a:cxn>
              </a:cxnLst>
              <a:rect l="0" t="0" r="r" b="b"/>
              <a:pathLst>
                <a:path w="6" h="5">
                  <a:moveTo>
                    <a:pt x="1" y="0"/>
                  </a:moveTo>
                  <a:cubicBezTo>
                    <a:pt x="0" y="1"/>
                    <a:pt x="0" y="1"/>
                    <a:pt x="0" y="1"/>
                  </a:cubicBezTo>
                  <a:cubicBezTo>
                    <a:pt x="0" y="1"/>
                    <a:pt x="0" y="1"/>
                    <a:pt x="0" y="1"/>
                  </a:cubicBezTo>
                  <a:cubicBezTo>
                    <a:pt x="0" y="2"/>
                    <a:pt x="3" y="5"/>
                    <a:pt x="4" y="5"/>
                  </a:cubicBezTo>
                  <a:cubicBezTo>
                    <a:pt x="6" y="5"/>
                    <a:pt x="2"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58"/>
            <p:cNvSpPr>
              <a:spLocks/>
            </p:cNvSpPr>
            <p:nvPr/>
          </p:nvSpPr>
          <p:spPr bwMode="auto">
            <a:xfrm>
              <a:off x="6632575" y="2420938"/>
              <a:ext cx="41275" cy="50800"/>
            </a:xfrm>
            <a:custGeom>
              <a:avLst/>
              <a:gdLst>
                <a:gd name="T0" fmla="*/ 0 w 15"/>
                <a:gd name="T1" fmla="*/ 6 h 19"/>
                <a:gd name="T2" fmla="*/ 2 w 15"/>
                <a:gd name="T3" fmla="*/ 8 h 19"/>
                <a:gd name="T4" fmla="*/ 5 w 15"/>
                <a:gd name="T5" fmla="*/ 7 h 19"/>
                <a:gd name="T6" fmla="*/ 5 w 15"/>
                <a:gd name="T7" fmla="*/ 5 h 19"/>
                <a:gd name="T8" fmla="*/ 7 w 15"/>
                <a:gd name="T9" fmla="*/ 8 h 19"/>
                <a:gd name="T10" fmla="*/ 6 w 15"/>
                <a:gd name="T11" fmla="*/ 11 h 19"/>
                <a:gd name="T12" fmla="*/ 3 w 15"/>
                <a:gd name="T13" fmla="*/ 15 h 19"/>
                <a:gd name="T14" fmla="*/ 7 w 15"/>
                <a:gd name="T15" fmla="*/ 18 h 19"/>
                <a:gd name="T16" fmla="*/ 7 w 15"/>
                <a:gd name="T17" fmla="*/ 17 h 19"/>
                <a:gd name="T18" fmla="*/ 7 w 15"/>
                <a:gd name="T19" fmla="*/ 19 h 19"/>
                <a:gd name="T20" fmla="*/ 13 w 15"/>
                <a:gd name="T21" fmla="*/ 8 h 19"/>
                <a:gd name="T22" fmla="*/ 15 w 15"/>
                <a:gd name="T23" fmla="*/ 8 h 19"/>
                <a:gd name="T24" fmla="*/ 15 w 15"/>
                <a:gd name="T25" fmla="*/ 6 h 19"/>
                <a:gd name="T26" fmla="*/ 13 w 15"/>
                <a:gd name="T27" fmla="*/ 4 h 19"/>
                <a:gd name="T28" fmla="*/ 12 w 15"/>
                <a:gd name="T29" fmla="*/ 2 h 19"/>
                <a:gd name="T30" fmla="*/ 7 w 15"/>
                <a:gd name="T31" fmla="*/ 0 h 19"/>
                <a:gd name="T32" fmla="*/ 0 w 15"/>
                <a:gd name="T33"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19">
                  <a:moveTo>
                    <a:pt x="0" y="6"/>
                  </a:moveTo>
                  <a:cubicBezTo>
                    <a:pt x="0" y="7"/>
                    <a:pt x="1" y="8"/>
                    <a:pt x="2" y="8"/>
                  </a:cubicBezTo>
                  <a:cubicBezTo>
                    <a:pt x="3" y="8"/>
                    <a:pt x="4" y="7"/>
                    <a:pt x="5" y="7"/>
                  </a:cubicBezTo>
                  <a:cubicBezTo>
                    <a:pt x="4" y="7"/>
                    <a:pt x="5" y="6"/>
                    <a:pt x="5" y="5"/>
                  </a:cubicBezTo>
                  <a:cubicBezTo>
                    <a:pt x="5" y="6"/>
                    <a:pt x="5" y="8"/>
                    <a:pt x="7" y="8"/>
                  </a:cubicBezTo>
                  <a:cubicBezTo>
                    <a:pt x="6" y="11"/>
                    <a:pt x="6" y="11"/>
                    <a:pt x="6" y="11"/>
                  </a:cubicBezTo>
                  <a:cubicBezTo>
                    <a:pt x="6" y="11"/>
                    <a:pt x="3" y="14"/>
                    <a:pt x="3" y="15"/>
                  </a:cubicBezTo>
                  <a:cubicBezTo>
                    <a:pt x="3" y="16"/>
                    <a:pt x="5" y="18"/>
                    <a:pt x="7" y="18"/>
                  </a:cubicBezTo>
                  <a:cubicBezTo>
                    <a:pt x="7" y="17"/>
                    <a:pt x="7" y="17"/>
                    <a:pt x="7" y="17"/>
                  </a:cubicBezTo>
                  <a:cubicBezTo>
                    <a:pt x="7" y="18"/>
                    <a:pt x="7" y="19"/>
                    <a:pt x="7" y="19"/>
                  </a:cubicBezTo>
                  <a:cubicBezTo>
                    <a:pt x="10" y="19"/>
                    <a:pt x="12" y="12"/>
                    <a:pt x="13" y="8"/>
                  </a:cubicBezTo>
                  <a:cubicBezTo>
                    <a:pt x="13" y="9"/>
                    <a:pt x="14" y="8"/>
                    <a:pt x="15" y="8"/>
                  </a:cubicBezTo>
                  <a:cubicBezTo>
                    <a:pt x="14" y="8"/>
                    <a:pt x="15" y="7"/>
                    <a:pt x="15" y="6"/>
                  </a:cubicBezTo>
                  <a:cubicBezTo>
                    <a:pt x="13" y="4"/>
                    <a:pt x="13" y="4"/>
                    <a:pt x="13" y="4"/>
                  </a:cubicBezTo>
                  <a:cubicBezTo>
                    <a:pt x="12" y="4"/>
                    <a:pt x="12" y="3"/>
                    <a:pt x="12" y="2"/>
                  </a:cubicBezTo>
                  <a:cubicBezTo>
                    <a:pt x="10" y="2"/>
                    <a:pt x="8" y="0"/>
                    <a:pt x="7" y="0"/>
                  </a:cubicBezTo>
                  <a:cubicBezTo>
                    <a:pt x="6" y="0"/>
                    <a:pt x="0" y="4"/>
                    <a:pt x="0"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59"/>
            <p:cNvSpPr>
              <a:spLocks/>
            </p:cNvSpPr>
            <p:nvPr/>
          </p:nvSpPr>
          <p:spPr bwMode="auto">
            <a:xfrm>
              <a:off x="6678613" y="2409826"/>
              <a:ext cx="46037" cy="33338"/>
            </a:xfrm>
            <a:custGeom>
              <a:avLst/>
              <a:gdLst>
                <a:gd name="T0" fmla="*/ 3 w 17"/>
                <a:gd name="T1" fmla="*/ 12 h 12"/>
                <a:gd name="T2" fmla="*/ 8 w 17"/>
                <a:gd name="T3" fmla="*/ 6 h 12"/>
                <a:gd name="T4" fmla="*/ 12 w 17"/>
                <a:gd name="T5" fmla="*/ 8 h 12"/>
                <a:gd name="T6" fmla="*/ 12 w 17"/>
                <a:gd name="T7" fmla="*/ 0 h 12"/>
                <a:gd name="T8" fmla="*/ 4 w 17"/>
                <a:gd name="T9" fmla="*/ 2 h 12"/>
                <a:gd name="T10" fmla="*/ 0 w 17"/>
                <a:gd name="T11" fmla="*/ 6 h 12"/>
                <a:gd name="T12" fmla="*/ 2 w 17"/>
                <a:gd name="T13" fmla="*/ 8 h 12"/>
                <a:gd name="T14" fmla="*/ 3 w 17"/>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2">
                  <a:moveTo>
                    <a:pt x="3" y="12"/>
                  </a:moveTo>
                  <a:cubicBezTo>
                    <a:pt x="6" y="12"/>
                    <a:pt x="6" y="8"/>
                    <a:pt x="8" y="6"/>
                  </a:cubicBezTo>
                  <a:cubicBezTo>
                    <a:pt x="9" y="6"/>
                    <a:pt x="10" y="8"/>
                    <a:pt x="12" y="8"/>
                  </a:cubicBezTo>
                  <a:cubicBezTo>
                    <a:pt x="14" y="8"/>
                    <a:pt x="17" y="0"/>
                    <a:pt x="12" y="0"/>
                  </a:cubicBezTo>
                  <a:cubicBezTo>
                    <a:pt x="9" y="0"/>
                    <a:pt x="8" y="4"/>
                    <a:pt x="4" y="2"/>
                  </a:cubicBezTo>
                  <a:cubicBezTo>
                    <a:pt x="4" y="3"/>
                    <a:pt x="0" y="6"/>
                    <a:pt x="0" y="6"/>
                  </a:cubicBezTo>
                  <a:cubicBezTo>
                    <a:pt x="0" y="7"/>
                    <a:pt x="1" y="7"/>
                    <a:pt x="2" y="8"/>
                  </a:cubicBezTo>
                  <a:cubicBezTo>
                    <a:pt x="2" y="9"/>
                    <a:pt x="2" y="12"/>
                    <a:pt x="3"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60"/>
            <p:cNvSpPr>
              <a:spLocks/>
            </p:cNvSpPr>
            <p:nvPr/>
          </p:nvSpPr>
          <p:spPr bwMode="auto">
            <a:xfrm>
              <a:off x="6654800" y="2271713"/>
              <a:ext cx="188912" cy="157163"/>
            </a:xfrm>
            <a:custGeom>
              <a:avLst/>
              <a:gdLst>
                <a:gd name="T0" fmla="*/ 36 w 70"/>
                <a:gd name="T1" fmla="*/ 36 h 58"/>
                <a:gd name="T2" fmla="*/ 29 w 70"/>
                <a:gd name="T3" fmla="*/ 42 h 58"/>
                <a:gd name="T4" fmla="*/ 15 w 70"/>
                <a:gd name="T5" fmla="*/ 42 h 58"/>
                <a:gd name="T6" fmla="*/ 3 w 70"/>
                <a:gd name="T7" fmla="*/ 51 h 58"/>
                <a:gd name="T8" fmla="*/ 0 w 70"/>
                <a:gd name="T9" fmla="*/ 53 h 58"/>
                <a:gd name="T10" fmla="*/ 3 w 70"/>
                <a:gd name="T11" fmla="*/ 53 h 58"/>
                <a:gd name="T12" fmla="*/ 15 w 70"/>
                <a:gd name="T13" fmla="*/ 50 h 58"/>
                <a:gd name="T14" fmla="*/ 19 w 70"/>
                <a:gd name="T15" fmla="*/ 50 h 58"/>
                <a:gd name="T16" fmla="*/ 22 w 70"/>
                <a:gd name="T17" fmla="*/ 48 h 58"/>
                <a:gd name="T18" fmla="*/ 28 w 70"/>
                <a:gd name="T19" fmla="*/ 50 h 58"/>
                <a:gd name="T20" fmla="*/ 28 w 70"/>
                <a:gd name="T21" fmla="*/ 54 h 58"/>
                <a:gd name="T22" fmla="*/ 28 w 70"/>
                <a:gd name="T23" fmla="*/ 55 h 58"/>
                <a:gd name="T24" fmla="*/ 31 w 70"/>
                <a:gd name="T25" fmla="*/ 58 h 58"/>
                <a:gd name="T26" fmla="*/ 36 w 70"/>
                <a:gd name="T27" fmla="*/ 52 h 58"/>
                <a:gd name="T28" fmla="*/ 38 w 70"/>
                <a:gd name="T29" fmla="*/ 52 h 58"/>
                <a:gd name="T30" fmla="*/ 36 w 70"/>
                <a:gd name="T31" fmla="*/ 48 h 58"/>
                <a:gd name="T32" fmla="*/ 37 w 70"/>
                <a:gd name="T33" fmla="*/ 46 h 58"/>
                <a:gd name="T34" fmla="*/ 44 w 70"/>
                <a:gd name="T35" fmla="*/ 50 h 58"/>
                <a:gd name="T36" fmla="*/ 48 w 70"/>
                <a:gd name="T37" fmla="*/ 48 h 58"/>
                <a:gd name="T38" fmla="*/ 50 w 70"/>
                <a:gd name="T39" fmla="*/ 48 h 58"/>
                <a:gd name="T40" fmla="*/ 51 w 70"/>
                <a:gd name="T41" fmla="*/ 49 h 58"/>
                <a:gd name="T42" fmla="*/ 57 w 70"/>
                <a:gd name="T43" fmla="*/ 43 h 58"/>
                <a:gd name="T44" fmla="*/ 57 w 70"/>
                <a:gd name="T45" fmla="*/ 47 h 58"/>
                <a:gd name="T46" fmla="*/ 62 w 70"/>
                <a:gd name="T47" fmla="*/ 42 h 58"/>
                <a:gd name="T48" fmla="*/ 61 w 70"/>
                <a:gd name="T49" fmla="*/ 38 h 58"/>
                <a:gd name="T50" fmla="*/ 64 w 70"/>
                <a:gd name="T51" fmla="*/ 32 h 58"/>
                <a:gd name="T52" fmla="*/ 65 w 70"/>
                <a:gd name="T53" fmla="*/ 22 h 58"/>
                <a:gd name="T54" fmla="*/ 67 w 70"/>
                <a:gd name="T55" fmla="*/ 22 h 58"/>
                <a:gd name="T56" fmla="*/ 67 w 70"/>
                <a:gd name="T57" fmla="*/ 20 h 58"/>
                <a:gd name="T58" fmla="*/ 70 w 70"/>
                <a:gd name="T59" fmla="*/ 14 h 58"/>
                <a:gd name="T60" fmla="*/ 67 w 70"/>
                <a:gd name="T61" fmla="*/ 6 h 58"/>
                <a:gd name="T62" fmla="*/ 67 w 70"/>
                <a:gd name="T63" fmla="*/ 2 h 58"/>
                <a:gd name="T64" fmla="*/ 64 w 70"/>
                <a:gd name="T65" fmla="*/ 0 h 58"/>
                <a:gd name="T66" fmla="*/ 65 w 70"/>
                <a:gd name="T67" fmla="*/ 2 h 58"/>
                <a:gd name="T68" fmla="*/ 65 w 70"/>
                <a:gd name="T69" fmla="*/ 3 h 58"/>
                <a:gd name="T70" fmla="*/ 62 w 70"/>
                <a:gd name="T71" fmla="*/ 2 h 58"/>
                <a:gd name="T72" fmla="*/ 57 w 70"/>
                <a:gd name="T73" fmla="*/ 10 h 58"/>
                <a:gd name="T74" fmla="*/ 58 w 70"/>
                <a:gd name="T75" fmla="*/ 13 h 58"/>
                <a:gd name="T76" fmla="*/ 46 w 70"/>
                <a:gd name="T77" fmla="*/ 31 h 58"/>
                <a:gd name="T78" fmla="*/ 40 w 70"/>
                <a:gd name="T79" fmla="*/ 34 h 58"/>
                <a:gd name="T80" fmla="*/ 39 w 70"/>
                <a:gd name="T81" fmla="*/ 33 h 58"/>
                <a:gd name="T82" fmla="*/ 40 w 70"/>
                <a:gd name="T83" fmla="*/ 30 h 58"/>
                <a:gd name="T84" fmla="*/ 36 w 70"/>
                <a:gd name="T85" fmla="*/ 3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0" h="58">
                  <a:moveTo>
                    <a:pt x="36" y="36"/>
                  </a:moveTo>
                  <a:cubicBezTo>
                    <a:pt x="34" y="36"/>
                    <a:pt x="33" y="42"/>
                    <a:pt x="29" y="42"/>
                  </a:cubicBezTo>
                  <a:cubicBezTo>
                    <a:pt x="24" y="42"/>
                    <a:pt x="22" y="42"/>
                    <a:pt x="15" y="42"/>
                  </a:cubicBezTo>
                  <a:cubicBezTo>
                    <a:pt x="10" y="42"/>
                    <a:pt x="8" y="48"/>
                    <a:pt x="3" y="51"/>
                  </a:cubicBezTo>
                  <a:cubicBezTo>
                    <a:pt x="2" y="52"/>
                    <a:pt x="0" y="52"/>
                    <a:pt x="0" y="53"/>
                  </a:cubicBezTo>
                  <a:cubicBezTo>
                    <a:pt x="0" y="53"/>
                    <a:pt x="2" y="53"/>
                    <a:pt x="3" y="53"/>
                  </a:cubicBezTo>
                  <a:cubicBezTo>
                    <a:pt x="8" y="53"/>
                    <a:pt x="12" y="52"/>
                    <a:pt x="15" y="50"/>
                  </a:cubicBezTo>
                  <a:cubicBezTo>
                    <a:pt x="16" y="50"/>
                    <a:pt x="18" y="51"/>
                    <a:pt x="19" y="50"/>
                  </a:cubicBezTo>
                  <a:cubicBezTo>
                    <a:pt x="20" y="50"/>
                    <a:pt x="20" y="48"/>
                    <a:pt x="22" y="48"/>
                  </a:cubicBezTo>
                  <a:cubicBezTo>
                    <a:pt x="24" y="48"/>
                    <a:pt x="26" y="49"/>
                    <a:pt x="28" y="50"/>
                  </a:cubicBezTo>
                  <a:cubicBezTo>
                    <a:pt x="28" y="51"/>
                    <a:pt x="28" y="52"/>
                    <a:pt x="28" y="54"/>
                  </a:cubicBezTo>
                  <a:cubicBezTo>
                    <a:pt x="28" y="54"/>
                    <a:pt x="27" y="55"/>
                    <a:pt x="28" y="55"/>
                  </a:cubicBezTo>
                  <a:cubicBezTo>
                    <a:pt x="29" y="55"/>
                    <a:pt x="29" y="57"/>
                    <a:pt x="31" y="58"/>
                  </a:cubicBezTo>
                  <a:cubicBezTo>
                    <a:pt x="32" y="55"/>
                    <a:pt x="34" y="52"/>
                    <a:pt x="36" y="52"/>
                  </a:cubicBezTo>
                  <a:cubicBezTo>
                    <a:pt x="37" y="52"/>
                    <a:pt x="37" y="52"/>
                    <a:pt x="38" y="52"/>
                  </a:cubicBezTo>
                  <a:cubicBezTo>
                    <a:pt x="38" y="52"/>
                    <a:pt x="36" y="49"/>
                    <a:pt x="36" y="48"/>
                  </a:cubicBezTo>
                  <a:cubicBezTo>
                    <a:pt x="36" y="48"/>
                    <a:pt x="37" y="46"/>
                    <a:pt x="37" y="46"/>
                  </a:cubicBezTo>
                  <a:cubicBezTo>
                    <a:pt x="39" y="46"/>
                    <a:pt x="39" y="50"/>
                    <a:pt x="44" y="50"/>
                  </a:cubicBezTo>
                  <a:cubicBezTo>
                    <a:pt x="45" y="50"/>
                    <a:pt x="47" y="49"/>
                    <a:pt x="48" y="48"/>
                  </a:cubicBezTo>
                  <a:cubicBezTo>
                    <a:pt x="50" y="48"/>
                    <a:pt x="50" y="48"/>
                    <a:pt x="50" y="48"/>
                  </a:cubicBezTo>
                  <a:cubicBezTo>
                    <a:pt x="50" y="48"/>
                    <a:pt x="51" y="49"/>
                    <a:pt x="51" y="49"/>
                  </a:cubicBezTo>
                  <a:cubicBezTo>
                    <a:pt x="52" y="46"/>
                    <a:pt x="54" y="45"/>
                    <a:pt x="57" y="43"/>
                  </a:cubicBezTo>
                  <a:cubicBezTo>
                    <a:pt x="57" y="45"/>
                    <a:pt x="56" y="45"/>
                    <a:pt x="57" y="47"/>
                  </a:cubicBezTo>
                  <a:cubicBezTo>
                    <a:pt x="60" y="46"/>
                    <a:pt x="60" y="44"/>
                    <a:pt x="62" y="42"/>
                  </a:cubicBezTo>
                  <a:cubicBezTo>
                    <a:pt x="62" y="41"/>
                    <a:pt x="61" y="40"/>
                    <a:pt x="61" y="38"/>
                  </a:cubicBezTo>
                  <a:cubicBezTo>
                    <a:pt x="61" y="35"/>
                    <a:pt x="64" y="34"/>
                    <a:pt x="64" y="32"/>
                  </a:cubicBezTo>
                  <a:cubicBezTo>
                    <a:pt x="64" y="30"/>
                    <a:pt x="63" y="23"/>
                    <a:pt x="65" y="22"/>
                  </a:cubicBezTo>
                  <a:cubicBezTo>
                    <a:pt x="66" y="22"/>
                    <a:pt x="67" y="22"/>
                    <a:pt x="67" y="22"/>
                  </a:cubicBezTo>
                  <a:cubicBezTo>
                    <a:pt x="67" y="21"/>
                    <a:pt x="67" y="21"/>
                    <a:pt x="67" y="20"/>
                  </a:cubicBezTo>
                  <a:cubicBezTo>
                    <a:pt x="67" y="18"/>
                    <a:pt x="70" y="17"/>
                    <a:pt x="70" y="14"/>
                  </a:cubicBezTo>
                  <a:cubicBezTo>
                    <a:pt x="70" y="11"/>
                    <a:pt x="67" y="9"/>
                    <a:pt x="67" y="6"/>
                  </a:cubicBezTo>
                  <a:cubicBezTo>
                    <a:pt x="67" y="4"/>
                    <a:pt x="67" y="3"/>
                    <a:pt x="67" y="2"/>
                  </a:cubicBezTo>
                  <a:cubicBezTo>
                    <a:pt x="67" y="1"/>
                    <a:pt x="66" y="0"/>
                    <a:pt x="64" y="0"/>
                  </a:cubicBezTo>
                  <a:cubicBezTo>
                    <a:pt x="63" y="0"/>
                    <a:pt x="64" y="2"/>
                    <a:pt x="65" y="2"/>
                  </a:cubicBezTo>
                  <a:cubicBezTo>
                    <a:pt x="65" y="2"/>
                    <a:pt x="65" y="3"/>
                    <a:pt x="65" y="3"/>
                  </a:cubicBezTo>
                  <a:cubicBezTo>
                    <a:pt x="63" y="5"/>
                    <a:pt x="63" y="2"/>
                    <a:pt x="62" y="2"/>
                  </a:cubicBezTo>
                  <a:cubicBezTo>
                    <a:pt x="59" y="2"/>
                    <a:pt x="57" y="7"/>
                    <a:pt x="57" y="10"/>
                  </a:cubicBezTo>
                  <a:cubicBezTo>
                    <a:pt x="57" y="11"/>
                    <a:pt x="58" y="11"/>
                    <a:pt x="58" y="13"/>
                  </a:cubicBezTo>
                  <a:cubicBezTo>
                    <a:pt x="58" y="20"/>
                    <a:pt x="51" y="29"/>
                    <a:pt x="46" y="31"/>
                  </a:cubicBezTo>
                  <a:cubicBezTo>
                    <a:pt x="43" y="31"/>
                    <a:pt x="43" y="34"/>
                    <a:pt x="40" y="34"/>
                  </a:cubicBezTo>
                  <a:cubicBezTo>
                    <a:pt x="39" y="34"/>
                    <a:pt x="39" y="33"/>
                    <a:pt x="39" y="33"/>
                  </a:cubicBezTo>
                  <a:cubicBezTo>
                    <a:pt x="39" y="32"/>
                    <a:pt x="39" y="31"/>
                    <a:pt x="40" y="30"/>
                  </a:cubicBezTo>
                  <a:cubicBezTo>
                    <a:pt x="39" y="30"/>
                    <a:pt x="36" y="36"/>
                    <a:pt x="36" y="3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61"/>
            <p:cNvSpPr>
              <a:spLocks/>
            </p:cNvSpPr>
            <p:nvPr/>
          </p:nvSpPr>
          <p:spPr bwMode="auto">
            <a:xfrm>
              <a:off x="6808788" y="2187576"/>
              <a:ext cx="98425" cy="80963"/>
            </a:xfrm>
            <a:custGeom>
              <a:avLst/>
              <a:gdLst>
                <a:gd name="T0" fmla="*/ 4 w 36"/>
                <a:gd name="T1" fmla="*/ 18 h 30"/>
                <a:gd name="T2" fmla="*/ 0 w 36"/>
                <a:gd name="T3" fmla="*/ 23 h 30"/>
                <a:gd name="T4" fmla="*/ 1 w 36"/>
                <a:gd name="T5" fmla="*/ 25 h 30"/>
                <a:gd name="T6" fmla="*/ 1 w 36"/>
                <a:gd name="T7" fmla="*/ 30 h 30"/>
                <a:gd name="T8" fmla="*/ 2 w 36"/>
                <a:gd name="T9" fmla="*/ 30 h 30"/>
                <a:gd name="T10" fmla="*/ 8 w 36"/>
                <a:gd name="T11" fmla="*/ 27 h 30"/>
                <a:gd name="T12" fmla="*/ 3 w 36"/>
                <a:gd name="T13" fmla="*/ 24 h 30"/>
                <a:gd name="T14" fmla="*/ 10 w 36"/>
                <a:gd name="T15" fmla="*/ 22 h 30"/>
                <a:gd name="T16" fmla="*/ 12 w 36"/>
                <a:gd name="T17" fmla="*/ 21 h 30"/>
                <a:gd name="T18" fmla="*/ 21 w 36"/>
                <a:gd name="T19" fmla="*/ 26 h 30"/>
                <a:gd name="T20" fmla="*/ 29 w 36"/>
                <a:gd name="T21" fmla="*/ 18 h 30"/>
                <a:gd name="T22" fmla="*/ 36 w 36"/>
                <a:gd name="T23" fmla="*/ 16 h 30"/>
                <a:gd name="T24" fmla="*/ 33 w 36"/>
                <a:gd name="T25" fmla="*/ 13 h 30"/>
                <a:gd name="T26" fmla="*/ 34 w 36"/>
                <a:gd name="T27" fmla="*/ 11 h 30"/>
                <a:gd name="T28" fmla="*/ 30 w 36"/>
                <a:gd name="T29" fmla="*/ 11 h 30"/>
                <a:gd name="T30" fmla="*/ 13 w 36"/>
                <a:gd name="T31" fmla="*/ 0 h 30"/>
                <a:gd name="T32" fmla="*/ 11 w 36"/>
                <a:gd name="T33" fmla="*/ 3 h 30"/>
                <a:gd name="T34" fmla="*/ 12 w 36"/>
                <a:gd name="T35" fmla="*/ 5 h 30"/>
                <a:gd name="T36" fmla="*/ 7 w 36"/>
                <a:gd name="T37" fmla="*/ 16 h 30"/>
                <a:gd name="T38" fmla="*/ 5 w 36"/>
                <a:gd name="T39" fmla="*/ 16 h 30"/>
                <a:gd name="T40" fmla="*/ 5 w 36"/>
                <a:gd name="T41" fmla="*/ 17 h 30"/>
                <a:gd name="T42" fmla="*/ 4 w 36"/>
                <a:gd name="T43" fmla="*/ 16 h 30"/>
                <a:gd name="T44" fmla="*/ 4 w 36"/>
                <a:gd name="T45"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30">
                  <a:moveTo>
                    <a:pt x="4" y="18"/>
                  </a:moveTo>
                  <a:cubicBezTo>
                    <a:pt x="3" y="19"/>
                    <a:pt x="0" y="21"/>
                    <a:pt x="0" y="23"/>
                  </a:cubicBezTo>
                  <a:cubicBezTo>
                    <a:pt x="0" y="24"/>
                    <a:pt x="1" y="24"/>
                    <a:pt x="1" y="25"/>
                  </a:cubicBezTo>
                  <a:cubicBezTo>
                    <a:pt x="1" y="26"/>
                    <a:pt x="1" y="29"/>
                    <a:pt x="1" y="30"/>
                  </a:cubicBezTo>
                  <a:cubicBezTo>
                    <a:pt x="2" y="30"/>
                    <a:pt x="2" y="30"/>
                    <a:pt x="2" y="30"/>
                  </a:cubicBezTo>
                  <a:cubicBezTo>
                    <a:pt x="4" y="29"/>
                    <a:pt x="6" y="29"/>
                    <a:pt x="8" y="27"/>
                  </a:cubicBezTo>
                  <a:cubicBezTo>
                    <a:pt x="7" y="26"/>
                    <a:pt x="3" y="26"/>
                    <a:pt x="3" y="24"/>
                  </a:cubicBezTo>
                  <a:cubicBezTo>
                    <a:pt x="3" y="20"/>
                    <a:pt x="7" y="22"/>
                    <a:pt x="10" y="22"/>
                  </a:cubicBezTo>
                  <a:cubicBezTo>
                    <a:pt x="10" y="22"/>
                    <a:pt x="11" y="21"/>
                    <a:pt x="12" y="21"/>
                  </a:cubicBezTo>
                  <a:cubicBezTo>
                    <a:pt x="15" y="23"/>
                    <a:pt x="17" y="24"/>
                    <a:pt x="21" y="26"/>
                  </a:cubicBezTo>
                  <a:cubicBezTo>
                    <a:pt x="23" y="23"/>
                    <a:pt x="24" y="18"/>
                    <a:pt x="29" y="18"/>
                  </a:cubicBezTo>
                  <a:cubicBezTo>
                    <a:pt x="32" y="18"/>
                    <a:pt x="34" y="17"/>
                    <a:pt x="36" y="16"/>
                  </a:cubicBezTo>
                  <a:cubicBezTo>
                    <a:pt x="35" y="16"/>
                    <a:pt x="33" y="14"/>
                    <a:pt x="33" y="13"/>
                  </a:cubicBezTo>
                  <a:cubicBezTo>
                    <a:pt x="33" y="12"/>
                    <a:pt x="34" y="12"/>
                    <a:pt x="34" y="11"/>
                  </a:cubicBezTo>
                  <a:cubicBezTo>
                    <a:pt x="33" y="10"/>
                    <a:pt x="32" y="11"/>
                    <a:pt x="30" y="11"/>
                  </a:cubicBezTo>
                  <a:cubicBezTo>
                    <a:pt x="21" y="11"/>
                    <a:pt x="19" y="4"/>
                    <a:pt x="13" y="0"/>
                  </a:cubicBezTo>
                  <a:cubicBezTo>
                    <a:pt x="12" y="1"/>
                    <a:pt x="11" y="1"/>
                    <a:pt x="11" y="3"/>
                  </a:cubicBezTo>
                  <a:cubicBezTo>
                    <a:pt x="11" y="4"/>
                    <a:pt x="12" y="4"/>
                    <a:pt x="12" y="5"/>
                  </a:cubicBezTo>
                  <a:cubicBezTo>
                    <a:pt x="12" y="8"/>
                    <a:pt x="11" y="16"/>
                    <a:pt x="7" y="16"/>
                  </a:cubicBezTo>
                  <a:cubicBezTo>
                    <a:pt x="6" y="16"/>
                    <a:pt x="6" y="17"/>
                    <a:pt x="5" y="16"/>
                  </a:cubicBezTo>
                  <a:cubicBezTo>
                    <a:pt x="5" y="17"/>
                    <a:pt x="5" y="17"/>
                    <a:pt x="5" y="17"/>
                  </a:cubicBezTo>
                  <a:cubicBezTo>
                    <a:pt x="5" y="16"/>
                    <a:pt x="4" y="16"/>
                    <a:pt x="4" y="16"/>
                  </a:cubicBezTo>
                  <a:lnTo>
                    <a:pt x="4" y="1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62"/>
            <p:cNvSpPr>
              <a:spLocks/>
            </p:cNvSpPr>
            <p:nvPr/>
          </p:nvSpPr>
          <p:spPr bwMode="auto">
            <a:xfrm>
              <a:off x="6916738" y="2206626"/>
              <a:ext cx="3175" cy="3175"/>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0" y="1"/>
                    <a:pt x="1" y="1"/>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63"/>
            <p:cNvSpPr>
              <a:spLocks/>
            </p:cNvSpPr>
            <p:nvPr/>
          </p:nvSpPr>
          <p:spPr bwMode="auto">
            <a:xfrm>
              <a:off x="6904038" y="2209801"/>
              <a:ext cx="15875" cy="12700"/>
            </a:xfrm>
            <a:custGeom>
              <a:avLst/>
              <a:gdLst>
                <a:gd name="T0" fmla="*/ 1 w 6"/>
                <a:gd name="T1" fmla="*/ 3 h 5"/>
                <a:gd name="T2" fmla="*/ 1 w 6"/>
                <a:gd name="T3" fmla="*/ 5 h 5"/>
                <a:gd name="T4" fmla="*/ 6 w 6"/>
                <a:gd name="T5" fmla="*/ 0 h 5"/>
                <a:gd name="T6" fmla="*/ 5 w 6"/>
                <a:gd name="T7" fmla="*/ 0 h 5"/>
                <a:gd name="T8" fmla="*/ 1 w 6"/>
                <a:gd name="T9" fmla="*/ 3 h 5"/>
              </a:gdLst>
              <a:ahLst/>
              <a:cxnLst>
                <a:cxn ang="0">
                  <a:pos x="T0" y="T1"/>
                </a:cxn>
                <a:cxn ang="0">
                  <a:pos x="T2" y="T3"/>
                </a:cxn>
                <a:cxn ang="0">
                  <a:pos x="T4" y="T5"/>
                </a:cxn>
                <a:cxn ang="0">
                  <a:pos x="T6" y="T7"/>
                </a:cxn>
                <a:cxn ang="0">
                  <a:pos x="T8" y="T9"/>
                </a:cxn>
              </a:cxnLst>
              <a:rect l="0" t="0" r="r" b="b"/>
              <a:pathLst>
                <a:path w="6" h="5">
                  <a:moveTo>
                    <a:pt x="1" y="3"/>
                  </a:moveTo>
                  <a:cubicBezTo>
                    <a:pt x="0" y="4"/>
                    <a:pt x="0" y="5"/>
                    <a:pt x="1" y="5"/>
                  </a:cubicBezTo>
                  <a:cubicBezTo>
                    <a:pt x="2" y="5"/>
                    <a:pt x="5" y="2"/>
                    <a:pt x="6" y="0"/>
                  </a:cubicBezTo>
                  <a:cubicBezTo>
                    <a:pt x="5" y="0"/>
                    <a:pt x="5" y="0"/>
                    <a:pt x="5" y="0"/>
                  </a:cubicBezTo>
                  <a:cubicBezTo>
                    <a:pt x="4" y="0"/>
                    <a:pt x="1" y="2"/>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64"/>
            <p:cNvSpPr>
              <a:spLocks/>
            </p:cNvSpPr>
            <p:nvPr/>
          </p:nvSpPr>
          <p:spPr bwMode="auto">
            <a:xfrm>
              <a:off x="6935788" y="2187576"/>
              <a:ext cx="25400" cy="12700"/>
            </a:xfrm>
            <a:custGeom>
              <a:avLst/>
              <a:gdLst>
                <a:gd name="T0" fmla="*/ 5 w 9"/>
                <a:gd name="T1" fmla="*/ 0 h 5"/>
                <a:gd name="T2" fmla="*/ 0 w 9"/>
                <a:gd name="T3" fmla="*/ 4 h 5"/>
                <a:gd name="T4" fmla="*/ 0 w 9"/>
                <a:gd name="T5" fmla="*/ 5 h 5"/>
                <a:gd name="T6" fmla="*/ 9 w 9"/>
                <a:gd name="T7" fmla="*/ 1 h 5"/>
                <a:gd name="T8" fmla="*/ 9 w 9"/>
                <a:gd name="T9" fmla="*/ 0 h 5"/>
                <a:gd name="T10" fmla="*/ 5 w 9"/>
                <a:gd name="T11" fmla="*/ 0 h 5"/>
              </a:gdLst>
              <a:ahLst/>
              <a:cxnLst>
                <a:cxn ang="0">
                  <a:pos x="T0" y="T1"/>
                </a:cxn>
                <a:cxn ang="0">
                  <a:pos x="T2" y="T3"/>
                </a:cxn>
                <a:cxn ang="0">
                  <a:pos x="T4" y="T5"/>
                </a:cxn>
                <a:cxn ang="0">
                  <a:pos x="T6" y="T7"/>
                </a:cxn>
                <a:cxn ang="0">
                  <a:pos x="T8" y="T9"/>
                </a:cxn>
                <a:cxn ang="0">
                  <a:pos x="T10" y="T11"/>
                </a:cxn>
              </a:cxnLst>
              <a:rect l="0" t="0" r="r" b="b"/>
              <a:pathLst>
                <a:path w="9" h="5">
                  <a:moveTo>
                    <a:pt x="5" y="0"/>
                  </a:moveTo>
                  <a:cubicBezTo>
                    <a:pt x="3" y="0"/>
                    <a:pt x="0" y="4"/>
                    <a:pt x="0" y="4"/>
                  </a:cubicBezTo>
                  <a:cubicBezTo>
                    <a:pt x="0" y="5"/>
                    <a:pt x="0" y="5"/>
                    <a:pt x="0" y="5"/>
                  </a:cubicBezTo>
                  <a:cubicBezTo>
                    <a:pt x="3" y="5"/>
                    <a:pt x="3" y="1"/>
                    <a:pt x="9" y="1"/>
                  </a:cubicBezTo>
                  <a:cubicBezTo>
                    <a:pt x="9" y="0"/>
                    <a:pt x="9" y="0"/>
                    <a:pt x="9" y="0"/>
                  </a:cubicBezTo>
                  <a:cubicBezTo>
                    <a:pt x="8" y="0"/>
                    <a:pt x="7"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65"/>
            <p:cNvSpPr>
              <a:spLocks/>
            </p:cNvSpPr>
            <p:nvPr/>
          </p:nvSpPr>
          <p:spPr bwMode="auto">
            <a:xfrm>
              <a:off x="6977063" y="2168526"/>
              <a:ext cx="11112" cy="14288"/>
            </a:xfrm>
            <a:custGeom>
              <a:avLst/>
              <a:gdLst>
                <a:gd name="T0" fmla="*/ 1 w 4"/>
                <a:gd name="T1" fmla="*/ 5 h 5"/>
                <a:gd name="T2" fmla="*/ 4 w 4"/>
                <a:gd name="T3" fmla="*/ 0 h 5"/>
                <a:gd name="T4" fmla="*/ 1 w 4"/>
                <a:gd name="T5" fmla="*/ 1 h 5"/>
                <a:gd name="T6" fmla="*/ 1 w 4"/>
                <a:gd name="T7" fmla="*/ 3 h 5"/>
                <a:gd name="T8" fmla="*/ 1 w 4"/>
                <a:gd name="T9" fmla="*/ 5 h 5"/>
              </a:gdLst>
              <a:ahLst/>
              <a:cxnLst>
                <a:cxn ang="0">
                  <a:pos x="T0" y="T1"/>
                </a:cxn>
                <a:cxn ang="0">
                  <a:pos x="T2" y="T3"/>
                </a:cxn>
                <a:cxn ang="0">
                  <a:pos x="T4" y="T5"/>
                </a:cxn>
                <a:cxn ang="0">
                  <a:pos x="T6" y="T7"/>
                </a:cxn>
                <a:cxn ang="0">
                  <a:pos x="T8" y="T9"/>
                </a:cxn>
              </a:cxnLst>
              <a:rect l="0" t="0" r="r" b="b"/>
              <a:pathLst>
                <a:path w="4" h="5">
                  <a:moveTo>
                    <a:pt x="1" y="5"/>
                  </a:moveTo>
                  <a:cubicBezTo>
                    <a:pt x="2" y="5"/>
                    <a:pt x="4" y="1"/>
                    <a:pt x="4" y="0"/>
                  </a:cubicBezTo>
                  <a:cubicBezTo>
                    <a:pt x="4" y="0"/>
                    <a:pt x="1" y="0"/>
                    <a:pt x="1" y="1"/>
                  </a:cubicBezTo>
                  <a:cubicBezTo>
                    <a:pt x="1" y="2"/>
                    <a:pt x="1" y="3"/>
                    <a:pt x="1" y="3"/>
                  </a:cubicBezTo>
                  <a:cubicBezTo>
                    <a:pt x="0" y="3"/>
                    <a:pt x="0" y="5"/>
                    <a:pt x="1"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66"/>
            <p:cNvSpPr>
              <a:spLocks/>
            </p:cNvSpPr>
            <p:nvPr/>
          </p:nvSpPr>
          <p:spPr bwMode="auto">
            <a:xfrm>
              <a:off x="6838950" y="1985963"/>
              <a:ext cx="49212" cy="187325"/>
            </a:xfrm>
            <a:custGeom>
              <a:avLst/>
              <a:gdLst>
                <a:gd name="T0" fmla="*/ 10 w 18"/>
                <a:gd name="T1" fmla="*/ 10 h 69"/>
                <a:gd name="T2" fmla="*/ 7 w 18"/>
                <a:gd name="T3" fmla="*/ 0 h 69"/>
                <a:gd name="T4" fmla="*/ 6 w 18"/>
                <a:gd name="T5" fmla="*/ 0 h 69"/>
                <a:gd name="T6" fmla="*/ 6 w 18"/>
                <a:gd name="T7" fmla="*/ 5 h 69"/>
                <a:gd name="T8" fmla="*/ 5 w 18"/>
                <a:gd name="T9" fmla="*/ 7 h 69"/>
                <a:gd name="T10" fmla="*/ 0 w 18"/>
                <a:gd name="T11" fmla="*/ 19 h 69"/>
                <a:gd name="T12" fmla="*/ 3 w 18"/>
                <a:gd name="T13" fmla="*/ 27 h 69"/>
                <a:gd name="T14" fmla="*/ 3 w 18"/>
                <a:gd name="T15" fmla="*/ 40 h 69"/>
                <a:gd name="T16" fmla="*/ 2 w 18"/>
                <a:gd name="T17" fmla="*/ 46 h 69"/>
                <a:gd name="T18" fmla="*/ 4 w 18"/>
                <a:gd name="T19" fmla="*/ 53 h 69"/>
                <a:gd name="T20" fmla="*/ 3 w 18"/>
                <a:gd name="T21" fmla="*/ 63 h 69"/>
                <a:gd name="T22" fmla="*/ 3 w 18"/>
                <a:gd name="T23" fmla="*/ 69 h 69"/>
                <a:gd name="T24" fmla="*/ 8 w 18"/>
                <a:gd name="T25" fmla="*/ 64 h 69"/>
                <a:gd name="T26" fmla="*/ 10 w 18"/>
                <a:gd name="T27" fmla="*/ 64 h 69"/>
                <a:gd name="T28" fmla="*/ 12 w 18"/>
                <a:gd name="T29" fmla="*/ 66 h 69"/>
                <a:gd name="T30" fmla="*/ 13 w 18"/>
                <a:gd name="T31" fmla="*/ 66 h 69"/>
                <a:gd name="T32" fmla="*/ 7 w 18"/>
                <a:gd name="T33" fmla="*/ 55 h 69"/>
                <a:gd name="T34" fmla="*/ 13 w 18"/>
                <a:gd name="T35" fmla="*/ 42 h 69"/>
                <a:gd name="T36" fmla="*/ 18 w 18"/>
                <a:gd name="T37" fmla="*/ 45 h 69"/>
                <a:gd name="T38" fmla="*/ 12 w 18"/>
                <a:gd name="T39" fmla="*/ 30 h 69"/>
                <a:gd name="T40" fmla="*/ 10 w 18"/>
                <a:gd name="T41" fmla="*/ 24 h 69"/>
                <a:gd name="T42" fmla="*/ 10 w 18"/>
                <a:gd name="T43" fmla="*/ 18 h 69"/>
                <a:gd name="T44" fmla="*/ 10 w 18"/>
                <a:gd name="T45" fmla="*/ 1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69">
                  <a:moveTo>
                    <a:pt x="10" y="10"/>
                  </a:moveTo>
                  <a:cubicBezTo>
                    <a:pt x="9" y="7"/>
                    <a:pt x="7" y="4"/>
                    <a:pt x="7" y="0"/>
                  </a:cubicBezTo>
                  <a:cubicBezTo>
                    <a:pt x="7" y="0"/>
                    <a:pt x="6" y="0"/>
                    <a:pt x="6" y="0"/>
                  </a:cubicBezTo>
                  <a:cubicBezTo>
                    <a:pt x="6" y="2"/>
                    <a:pt x="6" y="2"/>
                    <a:pt x="6" y="5"/>
                  </a:cubicBezTo>
                  <a:cubicBezTo>
                    <a:pt x="6" y="6"/>
                    <a:pt x="5" y="6"/>
                    <a:pt x="5" y="7"/>
                  </a:cubicBezTo>
                  <a:cubicBezTo>
                    <a:pt x="1" y="8"/>
                    <a:pt x="0" y="14"/>
                    <a:pt x="0" y="19"/>
                  </a:cubicBezTo>
                  <a:cubicBezTo>
                    <a:pt x="0" y="22"/>
                    <a:pt x="3" y="23"/>
                    <a:pt x="3" y="27"/>
                  </a:cubicBezTo>
                  <a:cubicBezTo>
                    <a:pt x="3" y="32"/>
                    <a:pt x="3" y="34"/>
                    <a:pt x="3" y="40"/>
                  </a:cubicBezTo>
                  <a:cubicBezTo>
                    <a:pt x="3" y="42"/>
                    <a:pt x="2" y="43"/>
                    <a:pt x="2" y="46"/>
                  </a:cubicBezTo>
                  <a:cubicBezTo>
                    <a:pt x="2" y="49"/>
                    <a:pt x="4" y="50"/>
                    <a:pt x="4" y="53"/>
                  </a:cubicBezTo>
                  <a:cubicBezTo>
                    <a:pt x="4" y="56"/>
                    <a:pt x="3" y="59"/>
                    <a:pt x="3" y="63"/>
                  </a:cubicBezTo>
                  <a:cubicBezTo>
                    <a:pt x="3" y="64"/>
                    <a:pt x="2" y="69"/>
                    <a:pt x="3" y="69"/>
                  </a:cubicBezTo>
                  <a:cubicBezTo>
                    <a:pt x="5" y="69"/>
                    <a:pt x="5" y="64"/>
                    <a:pt x="8" y="64"/>
                  </a:cubicBezTo>
                  <a:cubicBezTo>
                    <a:pt x="9" y="64"/>
                    <a:pt x="10" y="64"/>
                    <a:pt x="10" y="64"/>
                  </a:cubicBezTo>
                  <a:cubicBezTo>
                    <a:pt x="10" y="65"/>
                    <a:pt x="12" y="66"/>
                    <a:pt x="12" y="66"/>
                  </a:cubicBezTo>
                  <a:cubicBezTo>
                    <a:pt x="13" y="66"/>
                    <a:pt x="13" y="66"/>
                    <a:pt x="13" y="66"/>
                  </a:cubicBezTo>
                  <a:cubicBezTo>
                    <a:pt x="11" y="62"/>
                    <a:pt x="7" y="60"/>
                    <a:pt x="7" y="55"/>
                  </a:cubicBezTo>
                  <a:cubicBezTo>
                    <a:pt x="7" y="49"/>
                    <a:pt x="7" y="42"/>
                    <a:pt x="13" y="42"/>
                  </a:cubicBezTo>
                  <a:cubicBezTo>
                    <a:pt x="15" y="42"/>
                    <a:pt x="17" y="43"/>
                    <a:pt x="18" y="45"/>
                  </a:cubicBezTo>
                  <a:cubicBezTo>
                    <a:pt x="17" y="40"/>
                    <a:pt x="14" y="35"/>
                    <a:pt x="12" y="30"/>
                  </a:cubicBezTo>
                  <a:cubicBezTo>
                    <a:pt x="12" y="28"/>
                    <a:pt x="10" y="26"/>
                    <a:pt x="10" y="24"/>
                  </a:cubicBezTo>
                  <a:cubicBezTo>
                    <a:pt x="10" y="18"/>
                    <a:pt x="10" y="18"/>
                    <a:pt x="10" y="18"/>
                  </a:cubicBezTo>
                  <a:cubicBezTo>
                    <a:pt x="9" y="15"/>
                    <a:pt x="11" y="13"/>
                    <a:pt x="10"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67"/>
            <p:cNvSpPr>
              <a:spLocks/>
            </p:cNvSpPr>
            <p:nvPr/>
          </p:nvSpPr>
          <p:spPr bwMode="auto">
            <a:xfrm>
              <a:off x="5300663" y="1338263"/>
              <a:ext cx="298450" cy="219075"/>
            </a:xfrm>
            <a:custGeom>
              <a:avLst/>
              <a:gdLst>
                <a:gd name="T0" fmla="*/ 4 w 110"/>
                <a:gd name="T1" fmla="*/ 71 h 81"/>
                <a:gd name="T2" fmla="*/ 11 w 110"/>
                <a:gd name="T3" fmla="*/ 71 h 81"/>
                <a:gd name="T4" fmla="*/ 14 w 110"/>
                <a:gd name="T5" fmla="*/ 79 h 81"/>
                <a:gd name="T6" fmla="*/ 20 w 110"/>
                <a:gd name="T7" fmla="*/ 79 h 81"/>
                <a:gd name="T8" fmla="*/ 21 w 110"/>
                <a:gd name="T9" fmla="*/ 81 h 81"/>
                <a:gd name="T10" fmla="*/ 39 w 110"/>
                <a:gd name="T11" fmla="*/ 81 h 81"/>
                <a:gd name="T12" fmla="*/ 38 w 110"/>
                <a:gd name="T13" fmla="*/ 80 h 81"/>
                <a:gd name="T14" fmla="*/ 26 w 110"/>
                <a:gd name="T15" fmla="*/ 65 h 81"/>
                <a:gd name="T16" fmla="*/ 52 w 110"/>
                <a:gd name="T17" fmla="*/ 33 h 81"/>
                <a:gd name="T18" fmla="*/ 63 w 110"/>
                <a:gd name="T19" fmla="*/ 27 h 81"/>
                <a:gd name="T20" fmla="*/ 68 w 110"/>
                <a:gd name="T21" fmla="*/ 22 h 81"/>
                <a:gd name="T22" fmla="*/ 88 w 110"/>
                <a:gd name="T23" fmla="*/ 17 h 81"/>
                <a:gd name="T24" fmla="*/ 110 w 110"/>
                <a:gd name="T25" fmla="*/ 5 h 81"/>
                <a:gd name="T26" fmla="*/ 102 w 110"/>
                <a:gd name="T27" fmla="*/ 0 h 81"/>
                <a:gd name="T28" fmla="*/ 69 w 110"/>
                <a:gd name="T29" fmla="*/ 12 h 81"/>
                <a:gd name="T30" fmla="*/ 62 w 110"/>
                <a:gd name="T31" fmla="*/ 10 h 81"/>
                <a:gd name="T32" fmla="*/ 55 w 110"/>
                <a:gd name="T33" fmla="*/ 12 h 81"/>
                <a:gd name="T34" fmla="*/ 35 w 110"/>
                <a:gd name="T35" fmla="*/ 23 h 81"/>
                <a:gd name="T36" fmla="*/ 26 w 110"/>
                <a:gd name="T37" fmla="*/ 25 h 81"/>
                <a:gd name="T38" fmla="*/ 24 w 110"/>
                <a:gd name="T39" fmla="*/ 27 h 81"/>
                <a:gd name="T40" fmla="*/ 26 w 110"/>
                <a:gd name="T41" fmla="*/ 31 h 81"/>
                <a:gd name="T42" fmla="*/ 14 w 110"/>
                <a:gd name="T43" fmla="*/ 44 h 81"/>
                <a:gd name="T44" fmla="*/ 18 w 110"/>
                <a:gd name="T45" fmla="*/ 49 h 81"/>
                <a:gd name="T46" fmla="*/ 7 w 110"/>
                <a:gd name="T47" fmla="*/ 55 h 81"/>
                <a:gd name="T48" fmla="*/ 7 w 110"/>
                <a:gd name="T49" fmla="*/ 58 h 81"/>
                <a:gd name="T50" fmla="*/ 0 w 110"/>
                <a:gd name="T51" fmla="*/ 67 h 81"/>
                <a:gd name="T52" fmla="*/ 4 w 110"/>
                <a:gd name="T53" fmla="*/ 7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0" h="81">
                  <a:moveTo>
                    <a:pt x="4" y="71"/>
                  </a:moveTo>
                  <a:cubicBezTo>
                    <a:pt x="4" y="71"/>
                    <a:pt x="10" y="71"/>
                    <a:pt x="11" y="71"/>
                  </a:cubicBezTo>
                  <a:cubicBezTo>
                    <a:pt x="15" y="73"/>
                    <a:pt x="13" y="76"/>
                    <a:pt x="14" y="79"/>
                  </a:cubicBezTo>
                  <a:cubicBezTo>
                    <a:pt x="15" y="80"/>
                    <a:pt x="18" y="79"/>
                    <a:pt x="20" y="79"/>
                  </a:cubicBezTo>
                  <a:cubicBezTo>
                    <a:pt x="20" y="79"/>
                    <a:pt x="21" y="80"/>
                    <a:pt x="21" y="81"/>
                  </a:cubicBezTo>
                  <a:cubicBezTo>
                    <a:pt x="39" y="81"/>
                    <a:pt x="39" y="81"/>
                    <a:pt x="39" y="81"/>
                  </a:cubicBezTo>
                  <a:cubicBezTo>
                    <a:pt x="38" y="80"/>
                    <a:pt x="38" y="80"/>
                    <a:pt x="38" y="80"/>
                  </a:cubicBezTo>
                  <a:cubicBezTo>
                    <a:pt x="33" y="75"/>
                    <a:pt x="26" y="73"/>
                    <a:pt x="26" y="65"/>
                  </a:cubicBezTo>
                  <a:cubicBezTo>
                    <a:pt x="26" y="51"/>
                    <a:pt x="41" y="36"/>
                    <a:pt x="52" y="33"/>
                  </a:cubicBezTo>
                  <a:cubicBezTo>
                    <a:pt x="56" y="32"/>
                    <a:pt x="57" y="27"/>
                    <a:pt x="63" y="27"/>
                  </a:cubicBezTo>
                  <a:cubicBezTo>
                    <a:pt x="65" y="27"/>
                    <a:pt x="66" y="23"/>
                    <a:pt x="68" y="22"/>
                  </a:cubicBezTo>
                  <a:cubicBezTo>
                    <a:pt x="75" y="19"/>
                    <a:pt x="80" y="21"/>
                    <a:pt x="88" y="17"/>
                  </a:cubicBezTo>
                  <a:cubicBezTo>
                    <a:pt x="94" y="14"/>
                    <a:pt x="110" y="13"/>
                    <a:pt x="110" y="5"/>
                  </a:cubicBezTo>
                  <a:cubicBezTo>
                    <a:pt x="110" y="3"/>
                    <a:pt x="104" y="0"/>
                    <a:pt x="102" y="0"/>
                  </a:cubicBezTo>
                  <a:cubicBezTo>
                    <a:pt x="91" y="0"/>
                    <a:pt x="80" y="12"/>
                    <a:pt x="69" y="12"/>
                  </a:cubicBezTo>
                  <a:cubicBezTo>
                    <a:pt x="66" y="12"/>
                    <a:pt x="65" y="10"/>
                    <a:pt x="62" y="10"/>
                  </a:cubicBezTo>
                  <a:cubicBezTo>
                    <a:pt x="58" y="10"/>
                    <a:pt x="58" y="12"/>
                    <a:pt x="55" y="12"/>
                  </a:cubicBezTo>
                  <a:cubicBezTo>
                    <a:pt x="47" y="12"/>
                    <a:pt x="41" y="23"/>
                    <a:pt x="35" y="23"/>
                  </a:cubicBezTo>
                  <a:cubicBezTo>
                    <a:pt x="32" y="23"/>
                    <a:pt x="30" y="25"/>
                    <a:pt x="26" y="25"/>
                  </a:cubicBezTo>
                  <a:cubicBezTo>
                    <a:pt x="25" y="25"/>
                    <a:pt x="24" y="26"/>
                    <a:pt x="24" y="27"/>
                  </a:cubicBezTo>
                  <a:cubicBezTo>
                    <a:pt x="24" y="28"/>
                    <a:pt x="26" y="29"/>
                    <a:pt x="26" y="31"/>
                  </a:cubicBezTo>
                  <a:cubicBezTo>
                    <a:pt x="26" y="37"/>
                    <a:pt x="14" y="40"/>
                    <a:pt x="14" y="44"/>
                  </a:cubicBezTo>
                  <a:cubicBezTo>
                    <a:pt x="14" y="46"/>
                    <a:pt x="17" y="46"/>
                    <a:pt x="18" y="49"/>
                  </a:cubicBezTo>
                  <a:cubicBezTo>
                    <a:pt x="14" y="50"/>
                    <a:pt x="7" y="51"/>
                    <a:pt x="7" y="55"/>
                  </a:cubicBezTo>
                  <a:cubicBezTo>
                    <a:pt x="7" y="57"/>
                    <a:pt x="7" y="58"/>
                    <a:pt x="7" y="58"/>
                  </a:cubicBezTo>
                  <a:cubicBezTo>
                    <a:pt x="7" y="62"/>
                    <a:pt x="0" y="62"/>
                    <a:pt x="0" y="67"/>
                  </a:cubicBezTo>
                  <a:cubicBezTo>
                    <a:pt x="0" y="70"/>
                    <a:pt x="4" y="71"/>
                    <a:pt x="4"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68"/>
            <p:cNvSpPr>
              <a:spLocks/>
            </p:cNvSpPr>
            <p:nvPr/>
          </p:nvSpPr>
          <p:spPr bwMode="auto">
            <a:xfrm>
              <a:off x="5403850" y="1552576"/>
              <a:ext cx="1587" cy="3175"/>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0" y="1"/>
                    <a:pt x="0" y="1"/>
                    <a:pt x="1" y="1"/>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69"/>
            <p:cNvSpPr>
              <a:spLocks/>
            </p:cNvSpPr>
            <p:nvPr/>
          </p:nvSpPr>
          <p:spPr bwMode="auto">
            <a:xfrm>
              <a:off x="5397500" y="1549401"/>
              <a:ext cx="6350" cy="3175"/>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1" y="1"/>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70"/>
            <p:cNvSpPr>
              <a:spLocks noEditPoints="1"/>
            </p:cNvSpPr>
            <p:nvPr/>
          </p:nvSpPr>
          <p:spPr bwMode="auto">
            <a:xfrm>
              <a:off x="4138613" y="1316038"/>
              <a:ext cx="3522662" cy="2333625"/>
            </a:xfrm>
            <a:custGeom>
              <a:avLst/>
              <a:gdLst>
                <a:gd name="T0" fmla="*/ 947 w 1298"/>
                <a:gd name="T1" fmla="*/ 78 h 860"/>
                <a:gd name="T2" fmla="*/ 760 w 1298"/>
                <a:gd name="T3" fmla="*/ 0 h 860"/>
                <a:gd name="T4" fmla="*/ 570 w 1298"/>
                <a:gd name="T5" fmla="*/ 115 h 860"/>
                <a:gd name="T6" fmla="*/ 380 w 1298"/>
                <a:gd name="T7" fmla="*/ 125 h 860"/>
                <a:gd name="T8" fmla="*/ 286 w 1298"/>
                <a:gd name="T9" fmla="*/ 94 h 860"/>
                <a:gd name="T10" fmla="*/ 246 w 1298"/>
                <a:gd name="T11" fmla="*/ 88 h 860"/>
                <a:gd name="T12" fmla="*/ 213 w 1298"/>
                <a:gd name="T13" fmla="*/ 110 h 860"/>
                <a:gd name="T14" fmla="*/ 186 w 1298"/>
                <a:gd name="T15" fmla="*/ 138 h 860"/>
                <a:gd name="T16" fmla="*/ 142 w 1298"/>
                <a:gd name="T17" fmla="*/ 209 h 860"/>
                <a:gd name="T18" fmla="*/ 213 w 1298"/>
                <a:gd name="T19" fmla="*/ 223 h 860"/>
                <a:gd name="T20" fmla="*/ 253 w 1298"/>
                <a:gd name="T21" fmla="*/ 140 h 860"/>
                <a:gd name="T22" fmla="*/ 289 w 1298"/>
                <a:gd name="T23" fmla="*/ 197 h 860"/>
                <a:gd name="T24" fmla="*/ 208 w 1298"/>
                <a:gd name="T25" fmla="*/ 249 h 860"/>
                <a:gd name="T26" fmla="*/ 175 w 1298"/>
                <a:gd name="T27" fmla="*/ 232 h 860"/>
                <a:gd name="T28" fmla="*/ 149 w 1298"/>
                <a:gd name="T29" fmla="*/ 258 h 860"/>
                <a:gd name="T30" fmla="*/ 99 w 1298"/>
                <a:gd name="T31" fmla="*/ 296 h 860"/>
                <a:gd name="T32" fmla="*/ 102 w 1298"/>
                <a:gd name="T33" fmla="*/ 322 h 860"/>
                <a:gd name="T34" fmla="*/ 52 w 1298"/>
                <a:gd name="T35" fmla="*/ 368 h 860"/>
                <a:gd name="T36" fmla="*/ 109 w 1298"/>
                <a:gd name="T37" fmla="*/ 373 h 860"/>
                <a:gd name="T38" fmla="*/ 195 w 1298"/>
                <a:gd name="T39" fmla="*/ 356 h 860"/>
                <a:gd name="T40" fmla="*/ 212 w 1298"/>
                <a:gd name="T41" fmla="*/ 356 h 860"/>
                <a:gd name="T42" fmla="*/ 200 w 1298"/>
                <a:gd name="T43" fmla="*/ 326 h 860"/>
                <a:gd name="T44" fmla="*/ 248 w 1298"/>
                <a:gd name="T45" fmla="*/ 388 h 860"/>
                <a:gd name="T46" fmla="*/ 248 w 1298"/>
                <a:gd name="T47" fmla="*/ 363 h 860"/>
                <a:gd name="T48" fmla="*/ 286 w 1298"/>
                <a:gd name="T49" fmla="*/ 330 h 860"/>
                <a:gd name="T50" fmla="*/ 336 w 1298"/>
                <a:gd name="T51" fmla="*/ 323 h 860"/>
                <a:gd name="T52" fmla="*/ 289 w 1298"/>
                <a:gd name="T53" fmla="*/ 356 h 860"/>
                <a:gd name="T54" fmla="*/ 302 w 1298"/>
                <a:gd name="T55" fmla="*/ 387 h 860"/>
                <a:gd name="T56" fmla="*/ 322 w 1298"/>
                <a:gd name="T57" fmla="*/ 429 h 860"/>
                <a:gd name="T58" fmla="*/ 231 w 1298"/>
                <a:gd name="T59" fmla="*/ 429 h 860"/>
                <a:gd name="T60" fmla="*/ 153 w 1298"/>
                <a:gd name="T61" fmla="*/ 384 h 860"/>
                <a:gd name="T62" fmla="*/ 26 w 1298"/>
                <a:gd name="T63" fmla="*/ 454 h 860"/>
                <a:gd name="T64" fmla="*/ 54 w 1298"/>
                <a:gd name="T65" fmla="*/ 602 h 860"/>
                <a:gd name="T66" fmla="*/ 163 w 1298"/>
                <a:gd name="T67" fmla="*/ 636 h 860"/>
                <a:gd name="T68" fmla="*/ 219 w 1298"/>
                <a:gd name="T69" fmla="*/ 846 h 860"/>
                <a:gd name="T70" fmla="*/ 310 w 1298"/>
                <a:gd name="T71" fmla="*/ 800 h 860"/>
                <a:gd name="T72" fmla="*/ 353 w 1298"/>
                <a:gd name="T73" fmla="*/ 682 h 860"/>
                <a:gd name="T74" fmla="*/ 377 w 1298"/>
                <a:gd name="T75" fmla="*/ 549 h 860"/>
                <a:gd name="T76" fmla="*/ 324 w 1298"/>
                <a:gd name="T77" fmla="*/ 446 h 860"/>
                <a:gd name="T78" fmla="*/ 374 w 1298"/>
                <a:gd name="T79" fmla="*/ 534 h 860"/>
                <a:gd name="T80" fmla="*/ 458 w 1298"/>
                <a:gd name="T81" fmla="*/ 515 h 860"/>
                <a:gd name="T82" fmla="*/ 426 w 1298"/>
                <a:gd name="T83" fmla="*/ 471 h 860"/>
                <a:gd name="T84" fmla="*/ 443 w 1298"/>
                <a:gd name="T85" fmla="*/ 458 h 860"/>
                <a:gd name="T86" fmla="*/ 522 w 1298"/>
                <a:gd name="T87" fmla="*/ 466 h 860"/>
                <a:gd name="T88" fmla="*/ 561 w 1298"/>
                <a:gd name="T89" fmla="*/ 506 h 860"/>
                <a:gd name="T90" fmla="*/ 595 w 1298"/>
                <a:gd name="T91" fmla="*/ 574 h 860"/>
                <a:gd name="T92" fmla="*/ 647 w 1298"/>
                <a:gd name="T93" fmla="*/ 501 h 860"/>
                <a:gd name="T94" fmla="*/ 701 w 1298"/>
                <a:gd name="T95" fmla="*/ 530 h 860"/>
                <a:gd name="T96" fmla="*/ 725 w 1298"/>
                <a:gd name="T97" fmla="*/ 575 h 860"/>
                <a:gd name="T98" fmla="*/ 734 w 1298"/>
                <a:gd name="T99" fmla="*/ 575 h 860"/>
                <a:gd name="T100" fmla="*/ 764 w 1298"/>
                <a:gd name="T101" fmla="*/ 568 h 860"/>
                <a:gd name="T102" fmla="*/ 768 w 1298"/>
                <a:gd name="T103" fmla="*/ 508 h 860"/>
                <a:gd name="T104" fmla="*/ 856 w 1298"/>
                <a:gd name="T105" fmla="*/ 458 h 860"/>
                <a:gd name="T106" fmla="*/ 867 w 1298"/>
                <a:gd name="T107" fmla="*/ 381 h 860"/>
                <a:gd name="T108" fmla="*/ 885 w 1298"/>
                <a:gd name="T109" fmla="*/ 364 h 860"/>
                <a:gd name="T110" fmla="*/ 898 w 1298"/>
                <a:gd name="T111" fmla="*/ 398 h 860"/>
                <a:gd name="T112" fmla="*/ 928 w 1298"/>
                <a:gd name="T113" fmla="*/ 341 h 860"/>
                <a:gd name="T114" fmla="*/ 1061 w 1298"/>
                <a:gd name="T115" fmla="*/ 204 h 860"/>
                <a:gd name="T116" fmla="*/ 1117 w 1298"/>
                <a:gd name="T117" fmla="*/ 239 h 860"/>
                <a:gd name="T118" fmla="*/ 1252 w 1298"/>
                <a:gd name="T119" fmla="*/ 114 h 860"/>
                <a:gd name="T120" fmla="*/ 491 w 1298"/>
                <a:gd name="T121" fmla="*/ 392 h 860"/>
                <a:gd name="T122" fmla="*/ 413 w 1298"/>
                <a:gd name="T123" fmla="*/ 374 h 860"/>
                <a:gd name="T124" fmla="*/ 421 w 1298"/>
                <a:gd name="T125" fmla="*/ 32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8" h="860">
                  <a:moveTo>
                    <a:pt x="1252" y="114"/>
                  </a:moveTo>
                  <a:cubicBezTo>
                    <a:pt x="1234" y="103"/>
                    <a:pt x="1211" y="93"/>
                    <a:pt x="1186" y="93"/>
                  </a:cubicBezTo>
                  <a:cubicBezTo>
                    <a:pt x="1179" y="93"/>
                    <a:pt x="1174" y="94"/>
                    <a:pt x="1175" y="97"/>
                  </a:cubicBezTo>
                  <a:cubicBezTo>
                    <a:pt x="1182" y="118"/>
                    <a:pt x="1165" y="97"/>
                    <a:pt x="1160" y="97"/>
                  </a:cubicBezTo>
                  <a:cubicBezTo>
                    <a:pt x="1110" y="96"/>
                    <a:pt x="1110" y="96"/>
                    <a:pt x="1110" y="96"/>
                  </a:cubicBezTo>
                  <a:cubicBezTo>
                    <a:pt x="1107" y="85"/>
                    <a:pt x="1099" y="81"/>
                    <a:pt x="1084" y="81"/>
                  </a:cubicBezTo>
                  <a:cubicBezTo>
                    <a:pt x="1076" y="81"/>
                    <a:pt x="1064" y="84"/>
                    <a:pt x="1059" y="79"/>
                  </a:cubicBezTo>
                  <a:cubicBezTo>
                    <a:pt x="1055" y="76"/>
                    <a:pt x="1055" y="70"/>
                    <a:pt x="1048" y="68"/>
                  </a:cubicBezTo>
                  <a:cubicBezTo>
                    <a:pt x="1035" y="64"/>
                    <a:pt x="1020" y="61"/>
                    <a:pt x="1003" y="61"/>
                  </a:cubicBezTo>
                  <a:cubicBezTo>
                    <a:pt x="986" y="61"/>
                    <a:pt x="983" y="70"/>
                    <a:pt x="982" y="78"/>
                  </a:cubicBezTo>
                  <a:cubicBezTo>
                    <a:pt x="966" y="78"/>
                    <a:pt x="958" y="78"/>
                    <a:pt x="947" y="78"/>
                  </a:cubicBezTo>
                  <a:cubicBezTo>
                    <a:pt x="941" y="78"/>
                    <a:pt x="940" y="73"/>
                    <a:pt x="933" y="73"/>
                  </a:cubicBezTo>
                  <a:cubicBezTo>
                    <a:pt x="932" y="76"/>
                    <a:pt x="931" y="83"/>
                    <a:pt x="927" y="83"/>
                  </a:cubicBezTo>
                  <a:cubicBezTo>
                    <a:pt x="918" y="83"/>
                    <a:pt x="914" y="71"/>
                    <a:pt x="914" y="65"/>
                  </a:cubicBezTo>
                  <a:cubicBezTo>
                    <a:pt x="914" y="64"/>
                    <a:pt x="932" y="52"/>
                    <a:pt x="886" y="49"/>
                  </a:cubicBezTo>
                  <a:cubicBezTo>
                    <a:pt x="881" y="48"/>
                    <a:pt x="878" y="51"/>
                    <a:pt x="878" y="57"/>
                  </a:cubicBezTo>
                  <a:cubicBezTo>
                    <a:pt x="853" y="57"/>
                    <a:pt x="853" y="57"/>
                    <a:pt x="853" y="57"/>
                  </a:cubicBezTo>
                  <a:cubicBezTo>
                    <a:pt x="846" y="55"/>
                    <a:pt x="808" y="51"/>
                    <a:pt x="803" y="43"/>
                  </a:cubicBezTo>
                  <a:cubicBezTo>
                    <a:pt x="774" y="67"/>
                    <a:pt x="781" y="52"/>
                    <a:pt x="781" y="52"/>
                  </a:cubicBezTo>
                  <a:cubicBezTo>
                    <a:pt x="787" y="43"/>
                    <a:pt x="854" y="25"/>
                    <a:pt x="799" y="12"/>
                  </a:cubicBezTo>
                  <a:cubicBezTo>
                    <a:pt x="776" y="12"/>
                    <a:pt x="776" y="12"/>
                    <a:pt x="776" y="12"/>
                  </a:cubicBezTo>
                  <a:cubicBezTo>
                    <a:pt x="774" y="6"/>
                    <a:pt x="769" y="0"/>
                    <a:pt x="760" y="0"/>
                  </a:cubicBezTo>
                  <a:cubicBezTo>
                    <a:pt x="748" y="0"/>
                    <a:pt x="744" y="9"/>
                    <a:pt x="738" y="13"/>
                  </a:cubicBezTo>
                  <a:cubicBezTo>
                    <a:pt x="733" y="17"/>
                    <a:pt x="705" y="28"/>
                    <a:pt x="707" y="18"/>
                  </a:cubicBezTo>
                  <a:cubicBezTo>
                    <a:pt x="700" y="20"/>
                    <a:pt x="669" y="22"/>
                    <a:pt x="653" y="37"/>
                  </a:cubicBezTo>
                  <a:cubicBezTo>
                    <a:pt x="650" y="40"/>
                    <a:pt x="649" y="49"/>
                    <a:pt x="644" y="49"/>
                  </a:cubicBezTo>
                  <a:cubicBezTo>
                    <a:pt x="636" y="49"/>
                    <a:pt x="609" y="46"/>
                    <a:pt x="609" y="59"/>
                  </a:cubicBezTo>
                  <a:cubicBezTo>
                    <a:pt x="609" y="61"/>
                    <a:pt x="611" y="64"/>
                    <a:pt x="612" y="67"/>
                  </a:cubicBezTo>
                  <a:cubicBezTo>
                    <a:pt x="607" y="70"/>
                    <a:pt x="606" y="67"/>
                    <a:pt x="590" y="67"/>
                  </a:cubicBezTo>
                  <a:cubicBezTo>
                    <a:pt x="577" y="85"/>
                    <a:pt x="578" y="65"/>
                    <a:pt x="575" y="61"/>
                  </a:cubicBezTo>
                  <a:cubicBezTo>
                    <a:pt x="574" y="68"/>
                    <a:pt x="570" y="71"/>
                    <a:pt x="564" y="74"/>
                  </a:cubicBezTo>
                  <a:cubicBezTo>
                    <a:pt x="566" y="80"/>
                    <a:pt x="575" y="87"/>
                    <a:pt x="568" y="94"/>
                  </a:cubicBezTo>
                  <a:cubicBezTo>
                    <a:pt x="564" y="99"/>
                    <a:pt x="577" y="115"/>
                    <a:pt x="570" y="115"/>
                  </a:cubicBezTo>
                  <a:cubicBezTo>
                    <a:pt x="561" y="115"/>
                    <a:pt x="558" y="82"/>
                    <a:pt x="558" y="75"/>
                  </a:cubicBezTo>
                  <a:cubicBezTo>
                    <a:pt x="558" y="68"/>
                    <a:pt x="571" y="65"/>
                    <a:pt x="552" y="61"/>
                  </a:cubicBezTo>
                  <a:cubicBezTo>
                    <a:pt x="542" y="59"/>
                    <a:pt x="524" y="74"/>
                    <a:pt x="524" y="83"/>
                  </a:cubicBezTo>
                  <a:cubicBezTo>
                    <a:pt x="524" y="93"/>
                    <a:pt x="529" y="99"/>
                    <a:pt x="534" y="105"/>
                  </a:cubicBezTo>
                  <a:cubicBezTo>
                    <a:pt x="546" y="124"/>
                    <a:pt x="517" y="103"/>
                    <a:pt x="506" y="100"/>
                  </a:cubicBezTo>
                  <a:cubicBezTo>
                    <a:pt x="476" y="92"/>
                    <a:pt x="486" y="102"/>
                    <a:pt x="486" y="104"/>
                  </a:cubicBezTo>
                  <a:cubicBezTo>
                    <a:pt x="485" y="121"/>
                    <a:pt x="478" y="107"/>
                    <a:pt x="474" y="107"/>
                  </a:cubicBezTo>
                  <a:cubicBezTo>
                    <a:pt x="467" y="107"/>
                    <a:pt x="453" y="116"/>
                    <a:pt x="443" y="111"/>
                  </a:cubicBezTo>
                  <a:cubicBezTo>
                    <a:pt x="438" y="98"/>
                    <a:pt x="405" y="128"/>
                    <a:pt x="397" y="128"/>
                  </a:cubicBezTo>
                  <a:cubicBezTo>
                    <a:pt x="394" y="128"/>
                    <a:pt x="390" y="126"/>
                    <a:pt x="391" y="123"/>
                  </a:cubicBezTo>
                  <a:cubicBezTo>
                    <a:pt x="394" y="115"/>
                    <a:pt x="389" y="95"/>
                    <a:pt x="380" y="125"/>
                  </a:cubicBezTo>
                  <a:cubicBezTo>
                    <a:pt x="379" y="126"/>
                    <a:pt x="383" y="127"/>
                    <a:pt x="383" y="131"/>
                  </a:cubicBezTo>
                  <a:cubicBezTo>
                    <a:pt x="383" y="139"/>
                    <a:pt x="372" y="134"/>
                    <a:pt x="366" y="136"/>
                  </a:cubicBezTo>
                  <a:cubicBezTo>
                    <a:pt x="360" y="138"/>
                    <a:pt x="363" y="159"/>
                    <a:pt x="337" y="148"/>
                  </a:cubicBezTo>
                  <a:cubicBezTo>
                    <a:pt x="337" y="157"/>
                    <a:pt x="337" y="157"/>
                    <a:pt x="337" y="157"/>
                  </a:cubicBezTo>
                  <a:cubicBezTo>
                    <a:pt x="325" y="155"/>
                    <a:pt x="326" y="142"/>
                    <a:pt x="322" y="136"/>
                  </a:cubicBezTo>
                  <a:cubicBezTo>
                    <a:pt x="331" y="136"/>
                    <a:pt x="336" y="135"/>
                    <a:pt x="345" y="138"/>
                  </a:cubicBezTo>
                  <a:cubicBezTo>
                    <a:pt x="358" y="141"/>
                    <a:pt x="382" y="126"/>
                    <a:pt x="345" y="114"/>
                  </a:cubicBezTo>
                  <a:cubicBezTo>
                    <a:pt x="334" y="110"/>
                    <a:pt x="310" y="98"/>
                    <a:pt x="303" y="98"/>
                  </a:cubicBezTo>
                  <a:cubicBezTo>
                    <a:pt x="302" y="98"/>
                    <a:pt x="302" y="97"/>
                    <a:pt x="297" y="98"/>
                  </a:cubicBezTo>
                  <a:cubicBezTo>
                    <a:pt x="296" y="98"/>
                    <a:pt x="292" y="97"/>
                    <a:pt x="290" y="97"/>
                  </a:cubicBezTo>
                  <a:cubicBezTo>
                    <a:pt x="290" y="96"/>
                    <a:pt x="288" y="96"/>
                    <a:pt x="286" y="94"/>
                  </a:cubicBezTo>
                  <a:cubicBezTo>
                    <a:pt x="291" y="92"/>
                    <a:pt x="293" y="94"/>
                    <a:pt x="295" y="88"/>
                  </a:cubicBezTo>
                  <a:cubicBezTo>
                    <a:pt x="293" y="88"/>
                    <a:pt x="288" y="85"/>
                    <a:pt x="287" y="85"/>
                  </a:cubicBezTo>
                  <a:cubicBezTo>
                    <a:pt x="285" y="85"/>
                    <a:pt x="284" y="87"/>
                    <a:pt x="284" y="88"/>
                  </a:cubicBezTo>
                  <a:cubicBezTo>
                    <a:pt x="281" y="88"/>
                    <a:pt x="282" y="86"/>
                    <a:pt x="282" y="83"/>
                  </a:cubicBezTo>
                  <a:cubicBezTo>
                    <a:pt x="278" y="85"/>
                    <a:pt x="276" y="86"/>
                    <a:pt x="273" y="89"/>
                  </a:cubicBezTo>
                  <a:cubicBezTo>
                    <a:pt x="273" y="88"/>
                    <a:pt x="273" y="87"/>
                    <a:pt x="272" y="85"/>
                  </a:cubicBezTo>
                  <a:cubicBezTo>
                    <a:pt x="268" y="87"/>
                    <a:pt x="267" y="92"/>
                    <a:pt x="263" y="92"/>
                  </a:cubicBezTo>
                  <a:cubicBezTo>
                    <a:pt x="264" y="89"/>
                    <a:pt x="267" y="88"/>
                    <a:pt x="267" y="85"/>
                  </a:cubicBezTo>
                  <a:cubicBezTo>
                    <a:pt x="267" y="82"/>
                    <a:pt x="259" y="88"/>
                    <a:pt x="256" y="88"/>
                  </a:cubicBezTo>
                  <a:cubicBezTo>
                    <a:pt x="254" y="88"/>
                    <a:pt x="252" y="86"/>
                    <a:pt x="251" y="84"/>
                  </a:cubicBezTo>
                  <a:cubicBezTo>
                    <a:pt x="250" y="86"/>
                    <a:pt x="246" y="87"/>
                    <a:pt x="246" y="88"/>
                  </a:cubicBezTo>
                  <a:cubicBezTo>
                    <a:pt x="246" y="89"/>
                    <a:pt x="248" y="90"/>
                    <a:pt x="250" y="90"/>
                  </a:cubicBezTo>
                  <a:cubicBezTo>
                    <a:pt x="246" y="92"/>
                    <a:pt x="242" y="91"/>
                    <a:pt x="239" y="96"/>
                  </a:cubicBezTo>
                  <a:cubicBezTo>
                    <a:pt x="239" y="93"/>
                    <a:pt x="239" y="93"/>
                    <a:pt x="239" y="93"/>
                  </a:cubicBezTo>
                  <a:cubicBezTo>
                    <a:pt x="234" y="93"/>
                    <a:pt x="234" y="98"/>
                    <a:pt x="231" y="99"/>
                  </a:cubicBezTo>
                  <a:cubicBezTo>
                    <a:pt x="231" y="96"/>
                    <a:pt x="231" y="96"/>
                    <a:pt x="231" y="96"/>
                  </a:cubicBezTo>
                  <a:cubicBezTo>
                    <a:pt x="228" y="97"/>
                    <a:pt x="224" y="96"/>
                    <a:pt x="221" y="99"/>
                  </a:cubicBezTo>
                  <a:cubicBezTo>
                    <a:pt x="222" y="99"/>
                    <a:pt x="222" y="99"/>
                    <a:pt x="223" y="100"/>
                  </a:cubicBezTo>
                  <a:cubicBezTo>
                    <a:pt x="222" y="101"/>
                    <a:pt x="220" y="101"/>
                    <a:pt x="219" y="101"/>
                  </a:cubicBezTo>
                  <a:cubicBezTo>
                    <a:pt x="217" y="101"/>
                    <a:pt x="215" y="103"/>
                    <a:pt x="214" y="104"/>
                  </a:cubicBezTo>
                  <a:cubicBezTo>
                    <a:pt x="216" y="104"/>
                    <a:pt x="216" y="104"/>
                    <a:pt x="217" y="105"/>
                  </a:cubicBezTo>
                  <a:cubicBezTo>
                    <a:pt x="217" y="105"/>
                    <a:pt x="214" y="110"/>
                    <a:pt x="213" y="110"/>
                  </a:cubicBezTo>
                  <a:cubicBezTo>
                    <a:pt x="210" y="110"/>
                    <a:pt x="210" y="108"/>
                    <a:pt x="206" y="108"/>
                  </a:cubicBezTo>
                  <a:cubicBezTo>
                    <a:pt x="207" y="107"/>
                    <a:pt x="207" y="105"/>
                    <a:pt x="205" y="104"/>
                  </a:cubicBezTo>
                  <a:cubicBezTo>
                    <a:pt x="205" y="105"/>
                    <a:pt x="204" y="106"/>
                    <a:pt x="203" y="107"/>
                  </a:cubicBezTo>
                  <a:cubicBezTo>
                    <a:pt x="203" y="107"/>
                    <a:pt x="202" y="106"/>
                    <a:pt x="202" y="106"/>
                  </a:cubicBezTo>
                  <a:cubicBezTo>
                    <a:pt x="200" y="106"/>
                    <a:pt x="199" y="108"/>
                    <a:pt x="198" y="110"/>
                  </a:cubicBezTo>
                  <a:cubicBezTo>
                    <a:pt x="198" y="110"/>
                    <a:pt x="201" y="111"/>
                    <a:pt x="202" y="111"/>
                  </a:cubicBezTo>
                  <a:cubicBezTo>
                    <a:pt x="201" y="111"/>
                    <a:pt x="198" y="112"/>
                    <a:pt x="197" y="114"/>
                  </a:cubicBezTo>
                  <a:cubicBezTo>
                    <a:pt x="203" y="114"/>
                    <a:pt x="205" y="111"/>
                    <a:pt x="210" y="110"/>
                  </a:cubicBezTo>
                  <a:cubicBezTo>
                    <a:pt x="209" y="114"/>
                    <a:pt x="203" y="122"/>
                    <a:pt x="198" y="123"/>
                  </a:cubicBezTo>
                  <a:cubicBezTo>
                    <a:pt x="194" y="125"/>
                    <a:pt x="191" y="128"/>
                    <a:pt x="188" y="133"/>
                  </a:cubicBezTo>
                  <a:cubicBezTo>
                    <a:pt x="188" y="133"/>
                    <a:pt x="186" y="138"/>
                    <a:pt x="186" y="138"/>
                  </a:cubicBezTo>
                  <a:cubicBezTo>
                    <a:pt x="184" y="138"/>
                    <a:pt x="184" y="145"/>
                    <a:pt x="182" y="147"/>
                  </a:cubicBezTo>
                  <a:cubicBezTo>
                    <a:pt x="175" y="152"/>
                    <a:pt x="172" y="160"/>
                    <a:pt x="162" y="162"/>
                  </a:cubicBezTo>
                  <a:cubicBezTo>
                    <a:pt x="164" y="162"/>
                    <a:pt x="165" y="163"/>
                    <a:pt x="167" y="164"/>
                  </a:cubicBezTo>
                  <a:cubicBezTo>
                    <a:pt x="159" y="163"/>
                    <a:pt x="158" y="168"/>
                    <a:pt x="154" y="169"/>
                  </a:cubicBezTo>
                  <a:cubicBezTo>
                    <a:pt x="149" y="170"/>
                    <a:pt x="147" y="173"/>
                    <a:pt x="144" y="177"/>
                  </a:cubicBezTo>
                  <a:cubicBezTo>
                    <a:pt x="143" y="179"/>
                    <a:pt x="140" y="179"/>
                    <a:pt x="140" y="182"/>
                  </a:cubicBezTo>
                  <a:cubicBezTo>
                    <a:pt x="140" y="188"/>
                    <a:pt x="140" y="194"/>
                    <a:pt x="143" y="197"/>
                  </a:cubicBezTo>
                  <a:cubicBezTo>
                    <a:pt x="142" y="199"/>
                    <a:pt x="140" y="202"/>
                    <a:pt x="140" y="203"/>
                  </a:cubicBezTo>
                  <a:cubicBezTo>
                    <a:pt x="142" y="202"/>
                    <a:pt x="142" y="202"/>
                    <a:pt x="146" y="202"/>
                  </a:cubicBezTo>
                  <a:cubicBezTo>
                    <a:pt x="146" y="205"/>
                    <a:pt x="146" y="205"/>
                    <a:pt x="146" y="205"/>
                  </a:cubicBezTo>
                  <a:cubicBezTo>
                    <a:pt x="145" y="206"/>
                    <a:pt x="142" y="207"/>
                    <a:pt x="142" y="209"/>
                  </a:cubicBezTo>
                  <a:cubicBezTo>
                    <a:pt x="142" y="210"/>
                    <a:pt x="150" y="215"/>
                    <a:pt x="152" y="215"/>
                  </a:cubicBezTo>
                  <a:cubicBezTo>
                    <a:pt x="161" y="215"/>
                    <a:pt x="168" y="206"/>
                    <a:pt x="173" y="200"/>
                  </a:cubicBezTo>
                  <a:cubicBezTo>
                    <a:pt x="174" y="202"/>
                    <a:pt x="175" y="204"/>
                    <a:pt x="177" y="205"/>
                  </a:cubicBezTo>
                  <a:cubicBezTo>
                    <a:pt x="177" y="206"/>
                    <a:pt x="176" y="207"/>
                    <a:pt x="176" y="208"/>
                  </a:cubicBezTo>
                  <a:cubicBezTo>
                    <a:pt x="176" y="212"/>
                    <a:pt x="179" y="213"/>
                    <a:pt x="180" y="216"/>
                  </a:cubicBezTo>
                  <a:cubicBezTo>
                    <a:pt x="182" y="221"/>
                    <a:pt x="181" y="224"/>
                    <a:pt x="185" y="228"/>
                  </a:cubicBezTo>
                  <a:cubicBezTo>
                    <a:pt x="185" y="229"/>
                    <a:pt x="185" y="230"/>
                    <a:pt x="185" y="230"/>
                  </a:cubicBezTo>
                  <a:cubicBezTo>
                    <a:pt x="185" y="231"/>
                    <a:pt x="188" y="241"/>
                    <a:pt x="190" y="241"/>
                  </a:cubicBezTo>
                  <a:cubicBezTo>
                    <a:pt x="195" y="241"/>
                    <a:pt x="196" y="234"/>
                    <a:pt x="200" y="234"/>
                  </a:cubicBezTo>
                  <a:cubicBezTo>
                    <a:pt x="202" y="234"/>
                    <a:pt x="203" y="234"/>
                    <a:pt x="206" y="234"/>
                  </a:cubicBezTo>
                  <a:cubicBezTo>
                    <a:pt x="207" y="229"/>
                    <a:pt x="212" y="229"/>
                    <a:pt x="213" y="223"/>
                  </a:cubicBezTo>
                  <a:cubicBezTo>
                    <a:pt x="211" y="223"/>
                    <a:pt x="209" y="222"/>
                    <a:pt x="209" y="219"/>
                  </a:cubicBezTo>
                  <a:cubicBezTo>
                    <a:pt x="209" y="215"/>
                    <a:pt x="211" y="208"/>
                    <a:pt x="216" y="208"/>
                  </a:cubicBezTo>
                  <a:cubicBezTo>
                    <a:pt x="218" y="208"/>
                    <a:pt x="224" y="203"/>
                    <a:pt x="224" y="199"/>
                  </a:cubicBezTo>
                  <a:cubicBezTo>
                    <a:pt x="224" y="195"/>
                    <a:pt x="218" y="191"/>
                    <a:pt x="214" y="191"/>
                  </a:cubicBezTo>
                  <a:cubicBezTo>
                    <a:pt x="214" y="189"/>
                    <a:pt x="214" y="188"/>
                    <a:pt x="213" y="187"/>
                  </a:cubicBezTo>
                  <a:cubicBezTo>
                    <a:pt x="213" y="182"/>
                    <a:pt x="213" y="182"/>
                    <a:pt x="213" y="182"/>
                  </a:cubicBezTo>
                  <a:cubicBezTo>
                    <a:pt x="216" y="181"/>
                    <a:pt x="214" y="177"/>
                    <a:pt x="216" y="173"/>
                  </a:cubicBezTo>
                  <a:cubicBezTo>
                    <a:pt x="218" y="170"/>
                    <a:pt x="222" y="169"/>
                    <a:pt x="225" y="166"/>
                  </a:cubicBezTo>
                  <a:cubicBezTo>
                    <a:pt x="230" y="164"/>
                    <a:pt x="240" y="159"/>
                    <a:pt x="240" y="154"/>
                  </a:cubicBezTo>
                  <a:cubicBezTo>
                    <a:pt x="241" y="153"/>
                    <a:pt x="240" y="152"/>
                    <a:pt x="240" y="149"/>
                  </a:cubicBezTo>
                  <a:cubicBezTo>
                    <a:pt x="240" y="143"/>
                    <a:pt x="246" y="140"/>
                    <a:pt x="253" y="140"/>
                  </a:cubicBezTo>
                  <a:cubicBezTo>
                    <a:pt x="259" y="140"/>
                    <a:pt x="266" y="142"/>
                    <a:pt x="266" y="147"/>
                  </a:cubicBezTo>
                  <a:cubicBezTo>
                    <a:pt x="266" y="151"/>
                    <a:pt x="261" y="152"/>
                    <a:pt x="258" y="154"/>
                  </a:cubicBezTo>
                  <a:cubicBezTo>
                    <a:pt x="252" y="157"/>
                    <a:pt x="247" y="169"/>
                    <a:pt x="238" y="169"/>
                  </a:cubicBezTo>
                  <a:cubicBezTo>
                    <a:pt x="238" y="171"/>
                    <a:pt x="238" y="172"/>
                    <a:pt x="238" y="173"/>
                  </a:cubicBezTo>
                  <a:cubicBezTo>
                    <a:pt x="238" y="176"/>
                    <a:pt x="240" y="181"/>
                    <a:pt x="242" y="182"/>
                  </a:cubicBezTo>
                  <a:cubicBezTo>
                    <a:pt x="242" y="183"/>
                    <a:pt x="239" y="184"/>
                    <a:pt x="239" y="187"/>
                  </a:cubicBezTo>
                  <a:cubicBezTo>
                    <a:pt x="239" y="191"/>
                    <a:pt x="244" y="194"/>
                    <a:pt x="249" y="194"/>
                  </a:cubicBezTo>
                  <a:cubicBezTo>
                    <a:pt x="249" y="197"/>
                    <a:pt x="251" y="197"/>
                    <a:pt x="253" y="197"/>
                  </a:cubicBezTo>
                  <a:cubicBezTo>
                    <a:pt x="257" y="197"/>
                    <a:pt x="262" y="195"/>
                    <a:pt x="267" y="194"/>
                  </a:cubicBezTo>
                  <a:cubicBezTo>
                    <a:pt x="271" y="195"/>
                    <a:pt x="281" y="194"/>
                    <a:pt x="283" y="190"/>
                  </a:cubicBezTo>
                  <a:cubicBezTo>
                    <a:pt x="285" y="192"/>
                    <a:pt x="287" y="193"/>
                    <a:pt x="289" y="197"/>
                  </a:cubicBezTo>
                  <a:cubicBezTo>
                    <a:pt x="286" y="199"/>
                    <a:pt x="279" y="202"/>
                    <a:pt x="277" y="202"/>
                  </a:cubicBezTo>
                  <a:cubicBezTo>
                    <a:pt x="273" y="202"/>
                    <a:pt x="270" y="201"/>
                    <a:pt x="266" y="201"/>
                  </a:cubicBezTo>
                  <a:cubicBezTo>
                    <a:pt x="261" y="201"/>
                    <a:pt x="250" y="205"/>
                    <a:pt x="253" y="208"/>
                  </a:cubicBezTo>
                  <a:cubicBezTo>
                    <a:pt x="264" y="219"/>
                    <a:pt x="258" y="223"/>
                    <a:pt x="256" y="223"/>
                  </a:cubicBezTo>
                  <a:cubicBezTo>
                    <a:pt x="251" y="223"/>
                    <a:pt x="251" y="217"/>
                    <a:pt x="247" y="217"/>
                  </a:cubicBezTo>
                  <a:cubicBezTo>
                    <a:pt x="243" y="217"/>
                    <a:pt x="238" y="227"/>
                    <a:pt x="238" y="232"/>
                  </a:cubicBezTo>
                  <a:cubicBezTo>
                    <a:pt x="238" y="241"/>
                    <a:pt x="231" y="240"/>
                    <a:pt x="230" y="248"/>
                  </a:cubicBezTo>
                  <a:cubicBezTo>
                    <a:pt x="228" y="248"/>
                    <a:pt x="225" y="248"/>
                    <a:pt x="223" y="248"/>
                  </a:cubicBezTo>
                  <a:cubicBezTo>
                    <a:pt x="223" y="248"/>
                    <a:pt x="223" y="247"/>
                    <a:pt x="223" y="246"/>
                  </a:cubicBezTo>
                  <a:cubicBezTo>
                    <a:pt x="222" y="245"/>
                    <a:pt x="219" y="245"/>
                    <a:pt x="216" y="245"/>
                  </a:cubicBezTo>
                  <a:cubicBezTo>
                    <a:pt x="213" y="245"/>
                    <a:pt x="210" y="248"/>
                    <a:pt x="208" y="249"/>
                  </a:cubicBezTo>
                  <a:cubicBezTo>
                    <a:pt x="205" y="251"/>
                    <a:pt x="202" y="250"/>
                    <a:pt x="198" y="252"/>
                  </a:cubicBezTo>
                  <a:cubicBezTo>
                    <a:pt x="197" y="252"/>
                    <a:pt x="197" y="254"/>
                    <a:pt x="194" y="254"/>
                  </a:cubicBezTo>
                  <a:cubicBezTo>
                    <a:pt x="194" y="254"/>
                    <a:pt x="190" y="251"/>
                    <a:pt x="190" y="251"/>
                  </a:cubicBezTo>
                  <a:cubicBezTo>
                    <a:pt x="190" y="250"/>
                    <a:pt x="192" y="249"/>
                    <a:pt x="192" y="248"/>
                  </a:cubicBezTo>
                  <a:cubicBezTo>
                    <a:pt x="187" y="247"/>
                    <a:pt x="183" y="252"/>
                    <a:pt x="177" y="252"/>
                  </a:cubicBezTo>
                  <a:cubicBezTo>
                    <a:pt x="176" y="252"/>
                    <a:pt x="175" y="251"/>
                    <a:pt x="175" y="250"/>
                  </a:cubicBezTo>
                  <a:cubicBezTo>
                    <a:pt x="173" y="250"/>
                    <a:pt x="172" y="249"/>
                    <a:pt x="170" y="249"/>
                  </a:cubicBezTo>
                  <a:cubicBezTo>
                    <a:pt x="170" y="248"/>
                    <a:pt x="170" y="248"/>
                    <a:pt x="170" y="247"/>
                  </a:cubicBezTo>
                  <a:cubicBezTo>
                    <a:pt x="168" y="246"/>
                    <a:pt x="167" y="245"/>
                    <a:pt x="167" y="243"/>
                  </a:cubicBezTo>
                  <a:cubicBezTo>
                    <a:pt x="167" y="239"/>
                    <a:pt x="170" y="237"/>
                    <a:pt x="172" y="234"/>
                  </a:cubicBezTo>
                  <a:cubicBezTo>
                    <a:pt x="173" y="234"/>
                    <a:pt x="175" y="233"/>
                    <a:pt x="175" y="232"/>
                  </a:cubicBezTo>
                  <a:cubicBezTo>
                    <a:pt x="175" y="232"/>
                    <a:pt x="175" y="231"/>
                    <a:pt x="175" y="230"/>
                  </a:cubicBezTo>
                  <a:cubicBezTo>
                    <a:pt x="173" y="230"/>
                    <a:pt x="171" y="230"/>
                    <a:pt x="171" y="228"/>
                  </a:cubicBezTo>
                  <a:cubicBezTo>
                    <a:pt x="171" y="226"/>
                    <a:pt x="171" y="225"/>
                    <a:pt x="172" y="222"/>
                  </a:cubicBezTo>
                  <a:cubicBezTo>
                    <a:pt x="172" y="220"/>
                    <a:pt x="172" y="220"/>
                    <a:pt x="172" y="220"/>
                  </a:cubicBezTo>
                  <a:cubicBezTo>
                    <a:pt x="166" y="224"/>
                    <a:pt x="158" y="224"/>
                    <a:pt x="158" y="234"/>
                  </a:cubicBezTo>
                  <a:cubicBezTo>
                    <a:pt x="158" y="239"/>
                    <a:pt x="161" y="241"/>
                    <a:pt x="162" y="247"/>
                  </a:cubicBezTo>
                  <a:cubicBezTo>
                    <a:pt x="162" y="247"/>
                    <a:pt x="164" y="251"/>
                    <a:pt x="164" y="252"/>
                  </a:cubicBezTo>
                  <a:cubicBezTo>
                    <a:pt x="164" y="254"/>
                    <a:pt x="160" y="256"/>
                    <a:pt x="159" y="256"/>
                  </a:cubicBezTo>
                  <a:cubicBezTo>
                    <a:pt x="157" y="256"/>
                    <a:pt x="155" y="254"/>
                    <a:pt x="153" y="256"/>
                  </a:cubicBezTo>
                  <a:cubicBezTo>
                    <a:pt x="153" y="256"/>
                    <a:pt x="152" y="258"/>
                    <a:pt x="152" y="258"/>
                  </a:cubicBezTo>
                  <a:cubicBezTo>
                    <a:pt x="150" y="258"/>
                    <a:pt x="151" y="258"/>
                    <a:pt x="149" y="258"/>
                  </a:cubicBezTo>
                  <a:cubicBezTo>
                    <a:pt x="144" y="258"/>
                    <a:pt x="140" y="261"/>
                    <a:pt x="137" y="264"/>
                  </a:cubicBezTo>
                  <a:cubicBezTo>
                    <a:pt x="137" y="264"/>
                    <a:pt x="135" y="266"/>
                    <a:pt x="135" y="267"/>
                  </a:cubicBezTo>
                  <a:cubicBezTo>
                    <a:pt x="135" y="269"/>
                    <a:pt x="136" y="272"/>
                    <a:pt x="134" y="274"/>
                  </a:cubicBezTo>
                  <a:cubicBezTo>
                    <a:pt x="133" y="275"/>
                    <a:pt x="124" y="278"/>
                    <a:pt x="123" y="278"/>
                  </a:cubicBezTo>
                  <a:cubicBezTo>
                    <a:pt x="122" y="279"/>
                    <a:pt x="121" y="279"/>
                    <a:pt x="120" y="279"/>
                  </a:cubicBezTo>
                  <a:cubicBezTo>
                    <a:pt x="119" y="284"/>
                    <a:pt x="117" y="289"/>
                    <a:pt x="110" y="289"/>
                  </a:cubicBezTo>
                  <a:cubicBezTo>
                    <a:pt x="110" y="291"/>
                    <a:pt x="108" y="292"/>
                    <a:pt x="107" y="292"/>
                  </a:cubicBezTo>
                  <a:cubicBezTo>
                    <a:pt x="104" y="292"/>
                    <a:pt x="102" y="291"/>
                    <a:pt x="100" y="289"/>
                  </a:cubicBezTo>
                  <a:cubicBezTo>
                    <a:pt x="98" y="289"/>
                    <a:pt x="98" y="289"/>
                    <a:pt x="98" y="289"/>
                  </a:cubicBezTo>
                  <a:cubicBezTo>
                    <a:pt x="98" y="291"/>
                    <a:pt x="98" y="291"/>
                    <a:pt x="98" y="291"/>
                  </a:cubicBezTo>
                  <a:cubicBezTo>
                    <a:pt x="98" y="292"/>
                    <a:pt x="97" y="295"/>
                    <a:pt x="99" y="296"/>
                  </a:cubicBezTo>
                  <a:cubicBezTo>
                    <a:pt x="99" y="297"/>
                    <a:pt x="99" y="297"/>
                    <a:pt x="99" y="297"/>
                  </a:cubicBezTo>
                  <a:cubicBezTo>
                    <a:pt x="98" y="297"/>
                    <a:pt x="96" y="298"/>
                    <a:pt x="94" y="298"/>
                  </a:cubicBezTo>
                  <a:cubicBezTo>
                    <a:pt x="92" y="298"/>
                    <a:pt x="89" y="297"/>
                    <a:pt x="88" y="296"/>
                  </a:cubicBezTo>
                  <a:cubicBezTo>
                    <a:pt x="86" y="297"/>
                    <a:pt x="79" y="298"/>
                    <a:pt x="79" y="300"/>
                  </a:cubicBezTo>
                  <a:cubicBezTo>
                    <a:pt x="79" y="300"/>
                    <a:pt x="79" y="301"/>
                    <a:pt x="80" y="301"/>
                  </a:cubicBezTo>
                  <a:cubicBezTo>
                    <a:pt x="80" y="304"/>
                    <a:pt x="89" y="306"/>
                    <a:pt x="93" y="307"/>
                  </a:cubicBezTo>
                  <a:cubicBezTo>
                    <a:pt x="94" y="307"/>
                    <a:pt x="94" y="308"/>
                    <a:pt x="96" y="309"/>
                  </a:cubicBezTo>
                  <a:cubicBezTo>
                    <a:pt x="96" y="312"/>
                    <a:pt x="97" y="316"/>
                    <a:pt x="101" y="316"/>
                  </a:cubicBezTo>
                  <a:cubicBezTo>
                    <a:pt x="101" y="318"/>
                    <a:pt x="103" y="317"/>
                    <a:pt x="103" y="319"/>
                  </a:cubicBezTo>
                  <a:cubicBezTo>
                    <a:pt x="103" y="320"/>
                    <a:pt x="102" y="322"/>
                    <a:pt x="102" y="323"/>
                  </a:cubicBezTo>
                  <a:cubicBezTo>
                    <a:pt x="102" y="322"/>
                    <a:pt x="102" y="322"/>
                    <a:pt x="102" y="322"/>
                  </a:cubicBezTo>
                  <a:cubicBezTo>
                    <a:pt x="102" y="324"/>
                    <a:pt x="102" y="328"/>
                    <a:pt x="102" y="328"/>
                  </a:cubicBezTo>
                  <a:cubicBezTo>
                    <a:pt x="102" y="333"/>
                    <a:pt x="100" y="334"/>
                    <a:pt x="100" y="338"/>
                  </a:cubicBezTo>
                  <a:cubicBezTo>
                    <a:pt x="99" y="338"/>
                    <a:pt x="96" y="339"/>
                    <a:pt x="94" y="339"/>
                  </a:cubicBezTo>
                  <a:cubicBezTo>
                    <a:pt x="92" y="339"/>
                    <a:pt x="90" y="338"/>
                    <a:pt x="88" y="339"/>
                  </a:cubicBezTo>
                  <a:cubicBezTo>
                    <a:pt x="77" y="339"/>
                    <a:pt x="77" y="339"/>
                    <a:pt x="77" y="339"/>
                  </a:cubicBezTo>
                  <a:cubicBezTo>
                    <a:pt x="76" y="338"/>
                    <a:pt x="74" y="338"/>
                    <a:pt x="74" y="337"/>
                  </a:cubicBezTo>
                  <a:cubicBezTo>
                    <a:pt x="64" y="337"/>
                    <a:pt x="64" y="337"/>
                    <a:pt x="64" y="337"/>
                  </a:cubicBezTo>
                  <a:cubicBezTo>
                    <a:pt x="62" y="338"/>
                    <a:pt x="61" y="336"/>
                    <a:pt x="60" y="336"/>
                  </a:cubicBezTo>
                  <a:cubicBezTo>
                    <a:pt x="59" y="336"/>
                    <a:pt x="52" y="341"/>
                    <a:pt x="52" y="342"/>
                  </a:cubicBezTo>
                  <a:cubicBezTo>
                    <a:pt x="52" y="344"/>
                    <a:pt x="54" y="347"/>
                    <a:pt x="54" y="351"/>
                  </a:cubicBezTo>
                  <a:cubicBezTo>
                    <a:pt x="54" y="356"/>
                    <a:pt x="52" y="362"/>
                    <a:pt x="52" y="368"/>
                  </a:cubicBezTo>
                  <a:cubicBezTo>
                    <a:pt x="52" y="369"/>
                    <a:pt x="50" y="370"/>
                    <a:pt x="50" y="373"/>
                  </a:cubicBezTo>
                  <a:cubicBezTo>
                    <a:pt x="50" y="374"/>
                    <a:pt x="51" y="376"/>
                    <a:pt x="53" y="376"/>
                  </a:cubicBezTo>
                  <a:cubicBezTo>
                    <a:pt x="53" y="378"/>
                    <a:pt x="53" y="380"/>
                    <a:pt x="53" y="385"/>
                  </a:cubicBezTo>
                  <a:cubicBezTo>
                    <a:pt x="53" y="385"/>
                    <a:pt x="54" y="386"/>
                    <a:pt x="55" y="386"/>
                  </a:cubicBezTo>
                  <a:cubicBezTo>
                    <a:pt x="58" y="386"/>
                    <a:pt x="61" y="385"/>
                    <a:pt x="64" y="385"/>
                  </a:cubicBezTo>
                  <a:cubicBezTo>
                    <a:pt x="69" y="385"/>
                    <a:pt x="70" y="393"/>
                    <a:pt x="73" y="393"/>
                  </a:cubicBezTo>
                  <a:cubicBezTo>
                    <a:pt x="78" y="393"/>
                    <a:pt x="81" y="389"/>
                    <a:pt x="86" y="389"/>
                  </a:cubicBezTo>
                  <a:cubicBezTo>
                    <a:pt x="87" y="389"/>
                    <a:pt x="91" y="387"/>
                    <a:pt x="93" y="388"/>
                  </a:cubicBezTo>
                  <a:cubicBezTo>
                    <a:pt x="93" y="388"/>
                    <a:pt x="93" y="388"/>
                    <a:pt x="93" y="388"/>
                  </a:cubicBezTo>
                  <a:cubicBezTo>
                    <a:pt x="97" y="389"/>
                    <a:pt x="98" y="384"/>
                    <a:pt x="100" y="382"/>
                  </a:cubicBezTo>
                  <a:cubicBezTo>
                    <a:pt x="105" y="380"/>
                    <a:pt x="106" y="378"/>
                    <a:pt x="109" y="373"/>
                  </a:cubicBezTo>
                  <a:cubicBezTo>
                    <a:pt x="108" y="373"/>
                    <a:pt x="107" y="372"/>
                    <a:pt x="107" y="370"/>
                  </a:cubicBezTo>
                  <a:cubicBezTo>
                    <a:pt x="107" y="365"/>
                    <a:pt x="113" y="356"/>
                    <a:pt x="117" y="356"/>
                  </a:cubicBezTo>
                  <a:cubicBezTo>
                    <a:pt x="122" y="354"/>
                    <a:pt x="127" y="353"/>
                    <a:pt x="128" y="348"/>
                  </a:cubicBezTo>
                  <a:cubicBezTo>
                    <a:pt x="127" y="344"/>
                    <a:pt x="127" y="344"/>
                    <a:pt x="127" y="344"/>
                  </a:cubicBezTo>
                  <a:cubicBezTo>
                    <a:pt x="127" y="340"/>
                    <a:pt x="130" y="338"/>
                    <a:pt x="133" y="338"/>
                  </a:cubicBezTo>
                  <a:cubicBezTo>
                    <a:pt x="138" y="338"/>
                    <a:pt x="141" y="341"/>
                    <a:pt x="146" y="341"/>
                  </a:cubicBezTo>
                  <a:cubicBezTo>
                    <a:pt x="151" y="341"/>
                    <a:pt x="153" y="337"/>
                    <a:pt x="158" y="335"/>
                  </a:cubicBezTo>
                  <a:cubicBezTo>
                    <a:pt x="160" y="334"/>
                    <a:pt x="160" y="331"/>
                    <a:pt x="164" y="331"/>
                  </a:cubicBezTo>
                  <a:cubicBezTo>
                    <a:pt x="172" y="331"/>
                    <a:pt x="173" y="340"/>
                    <a:pt x="177" y="345"/>
                  </a:cubicBezTo>
                  <a:cubicBezTo>
                    <a:pt x="178" y="346"/>
                    <a:pt x="181" y="347"/>
                    <a:pt x="183" y="349"/>
                  </a:cubicBezTo>
                  <a:cubicBezTo>
                    <a:pt x="186" y="353"/>
                    <a:pt x="188" y="355"/>
                    <a:pt x="195" y="356"/>
                  </a:cubicBezTo>
                  <a:cubicBezTo>
                    <a:pt x="195" y="357"/>
                    <a:pt x="198" y="358"/>
                    <a:pt x="199" y="358"/>
                  </a:cubicBezTo>
                  <a:cubicBezTo>
                    <a:pt x="199" y="360"/>
                    <a:pt x="205" y="365"/>
                    <a:pt x="205" y="365"/>
                  </a:cubicBezTo>
                  <a:cubicBezTo>
                    <a:pt x="206" y="367"/>
                    <a:pt x="207" y="368"/>
                    <a:pt x="207" y="371"/>
                  </a:cubicBezTo>
                  <a:cubicBezTo>
                    <a:pt x="207" y="374"/>
                    <a:pt x="206" y="377"/>
                    <a:pt x="204" y="377"/>
                  </a:cubicBezTo>
                  <a:cubicBezTo>
                    <a:pt x="204" y="378"/>
                    <a:pt x="205" y="379"/>
                    <a:pt x="206" y="379"/>
                  </a:cubicBezTo>
                  <a:cubicBezTo>
                    <a:pt x="209" y="379"/>
                    <a:pt x="209" y="374"/>
                    <a:pt x="211" y="372"/>
                  </a:cubicBezTo>
                  <a:cubicBezTo>
                    <a:pt x="211" y="372"/>
                    <a:pt x="214" y="372"/>
                    <a:pt x="214" y="371"/>
                  </a:cubicBezTo>
                  <a:cubicBezTo>
                    <a:pt x="214" y="368"/>
                    <a:pt x="210" y="367"/>
                    <a:pt x="210" y="365"/>
                  </a:cubicBezTo>
                  <a:cubicBezTo>
                    <a:pt x="210" y="362"/>
                    <a:pt x="212" y="361"/>
                    <a:pt x="214" y="361"/>
                  </a:cubicBezTo>
                  <a:cubicBezTo>
                    <a:pt x="218" y="361"/>
                    <a:pt x="219" y="364"/>
                    <a:pt x="221" y="364"/>
                  </a:cubicBezTo>
                  <a:cubicBezTo>
                    <a:pt x="222" y="360"/>
                    <a:pt x="217" y="358"/>
                    <a:pt x="212" y="356"/>
                  </a:cubicBezTo>
                  <a:cubicBezTo>
                    <a:pt x="211" y="355"/>
                    <a:pt x="206" y="354"/>
                    <a:pt x="207" y="351"/>
                  </a:cubicBezTo>
                  <a:cubicBezTo>
                    <a:pt x="207" y="351"/>
                    <a:pt x="207" y="350"/>
                    <a:pt x="207" y="350"/>
                  </a:cubicBezTo>
                  <a:cubicBezTo>
                    <a:pt x="204" y="350"/>
                    <a:pt x="202" y="351"/>
                    <a:pt x="198" y="349"/>
                  </a:cubicBezTo>
                  <a:cubicBezTo>
                    <a:pt x="197" y="348"/>
                    <a:pt x="195" y="345"/>
                    <a:pt x="194" y="342"/>
                  </a:cubicBezTo>
                  <a:cubicBezTo>
                    <a:pt x="194" y="340"/>
                    <a:pt x="192" y="336"/>
                    <a:pt x="188" y="335"/>
                  </a:cubicBezTo>
                  <a:cubicBezTo>
                    <a:pt x="186" y="334"/>
                    <a:pt x="184" y="333"/>
                    <a:pt x="184" y="329"/>
                  </a:cubicBezTo>
                  <a:cubicBezTo>
                    <a:pt x="184" y="328"/>
                    <a:pt x="184" y="327"/>
                    <a:pt x="185" y="325"/>
                  </a:cubicBezTo>
                  <a:cubicBezTo>
                    <a:pt x="184" y="325"/>
                    <a:pt x="184" y="324"/>
                    <a:pt x="184" y="324"/>
                  </a:cubicBezTo>
                  <a:cubicBezTo>
                    <a:pt x="184" y="322"/>
                    <a:pt x="188" y="322"/>
                    <a:pt x="191" y="320"/>
                  </a:cubicBezTo>
                  <a:cubicBezTo>
                    <a:pt x="192" y="321"/>
                    <a:pt x="191" y="326"/>
                    <a:pt x="194" y="326"/>
                  </a:cubicBezTo>
                  <a:cubicBezTo>
                    <a:pt x="196" y="326"/>
                    <a:pt x="198" y="326"/>
                    <a:pt x="200" y="326"/>
                  </a:cubicBezTo>
                  <a:cubicBezTo>
                    <a:pt x="200" y="331"/>
                    <a:pt x="206" y="339"/>
                    <a:pt x="211" y="339"/>
                  </a:cubicBezTo>
                  <a:cubicBezTo>
                    <a:pt x="212" y="339"/>
                    <a:pt x="212" y="339"/>
                    <a:pt x="214" y="339"/>
                  </a:cubicBezTo>
                  <a:cubicBezTo>
                    <a:pt x="214" y="342"/>
                    <a:pt x="217" y="342"/>
                    <a:pt x="220" y="343"/>
                  </a:cubicBezTo>
                  <a:cubicBezTo>
                    <a:pt x="223" y="345"/>
                    <a:pt x="228" y="350"/>
                    <a:pt x="228" y="353"/>
                  </a:cubicBezTo>
                  <a:cubicBezTo>
                    <a:pt x="228" y="354"/>
                    <a:pt x="228" y="356"/>
                    <a:pt x="228" y="358"/>
                  </a:cubicBezTo>
                  <a:cubicBezTo>
                    <a:pt x="228" y="363"/>
                    <a:pt x="232" y="365"/>
                    <a:pt x="234" y="368"/>
                  </a:cubicBezTo>
                  <a:cubicBezTo>
                    <a:pt x="236" y="370"/>
                    <a:pt x="238" y="372"/>
                    <a:pt x="239" y="375"/>
                  </a:cubicBezTo>
                  <a:cubicBezTo>
                    <a:pt x="239" y="375"/>
                    <a:pt x="240" y="377"/>
                    <a:pt x="240" y="377"/>
                  </a:cubicBezTo>
                  <a:cubicBezTo>
                    <a:pt x="242" y="377"/>
                    <a:pt x="243" y="377"/>
                    <a:pt x="244" y="377"/>
                  </a:cubicBezTo>
                  <a:cubicBezTo>
                    <a:pt x="244" y="378"/>
                    <a:pt x="241" y="379"/>
                    <a:pt x="241" y="380"/>
                  </a:cubicBezTo>
                  <a:cubicBezTo>
                    <a:pt x="241" y="384"/>
                    <a:pt x="244" y="388"/>
                    <a:pt x="248" y="388"/>
                  </a:cubicBezTo>
                  <a:cubicBezTo>
                    <a:pt x="248" y="388"/>
                    <a:pt x="250" y="388"/>
                    <a:pt x="251" y="388"/>
                  </a:cubicBezTo>
                  <a:cubicBezTo>
                    <a:pt x="249" y="387"/>
                    <a:pt x="251" y="384"/>
                    <a:pt x="251" y="383"/>
                  </a:cubicBezTo>
                  <a:cubicBezTo>
                    <a:pt x="251" y="381"/>
                    <a:pt x="250" y="380"/>
                    <a:pt x="250" y="379"/>
                  </a:cubicBezTo>
                  <a:cubicBezTo>
                    <a:pt x="250" y="377"/>
                    <a:pt x="250" y="377"/>
                    <a:pt x="250" y="377"/>
                  </a:cubicBezTo>
                  <a:cubicBezTo>
                    <a:pt x="251" y="378"/>
                    <a:pt x="253" y="380"/>
                    <a:pt x="255" y="380"/>
                  </a:cubicBezTo>
                  <a:cubicBezTo>
                    <a:pt x="256" y="380"/>
                    <a:pt x="256" y="380"/>
                    <a:pt x="256" y="380"/>
                  </a:cubicBezTo>
                  <a:cubicBezTo>
                    <a:pt x="256" y="379"/>
                    <a:pt x="258" y="380"/>
                    <a:pt x="260" y="379"/>
                  </a:cubicBezTo>
                  <a:cubicBezTo>
                    <a:pt x="259" y="379"/>
                    <a:pt x="259" y="378"/>
                    <a:pt x="259" y="377"/>
                  </a:cubicBezTo>
                  <a:cubicBezTo>
                    <a:pt x="257" y="377"/>
                    <a:pt x="251" y="372"/>
                    <a:pt x="251" y="371"/>
                  </a:cubicBezTo>
                  <a:cubicBezTo>
                    <a:pt x="251" y="370"/>
                    <a:pt x="252" y="370"/>
                    <a:pt x="252" y="368"/>
                  </a:cubicBezTo>
                  <a:cubicBezTo>
                    <a:pt x="248" y="363"/>
                    <a:pt x="248" y="363"/>
                    <a:pt x="248" y="363"/>
                  </a:cubicBezTo>
                  <a:cubicBezTo>
                    <a:pt x="248" y="362"/>
                    <a:pt x="249" y="361"/>
                    <a:pt x="250" y="361"/>
                  </a:cubicBezTo>
                  <a:cubicBezTo>
                    <a:pt x="252" y="361"/>
                    <a:pt x="253" y="364"/>
                    <a:pt x="256" y="364"/>
                  </a:cubicBezTo>
                  <a:cubicBezTo>
                    <a:pt x="256" y="363"/>
                    <a:pt x="256" y="361"/>
                    <a:pt x="256" y="359"/>
                  </a:cubicBezTo>
                  <a:cubicBezTo>
                    <a:pt x="259" y="359"/>
                    <a:pt x="260" y="357"/>
                    <a:pt x="263" y="357"/>
                  </a:cubicBezTo>
                  <a:cubicBezTo>
                    <a:pt x="267" y="357"/>
                    <a:pt x="269" y="361"/>
                    <a:pt x="272" y="361"/>
                  </a:cubicBezTo>
                  <a:cubicBezTo>
                    <a:pt x="275" y="361"/>
                    <a:pt x="276" y="358"/>
                    <a:pt x="279" y="357"/>
                  </a:cubicBezTo>
                  <a:cubicBezTo>
                    <a:pt x="281" y="356"/>
                    <a:pt x="282" y="357"/>
                    <a:pt x="284" y="356"/>
                  </a:cubicBezTo>
                  <a:cubicBezTo>
                    <a:pt x="285" y="356"/>
                    <a:pt x="286" y="356"/>
                    <a:pt x="287" y="355"/>
                  </a:cubicBezTo>
                  <a:cubicBezTo>
                    <a:pt x="286" y="353"/>
                    <a:pt x="280" y="350"/>
                    <a:pt x="280" y="346"/>
                  </a:cubicBezTo>
                  <a:cubicBezTo>
                    <a:pt x="280" y="343"/>
                    <a:pt x="284" y="338"/>
                    <a:pt x="286" y="336"/>
                  </a:cubicBezTo>
                  <a:cubicBezTo>
                    <a:pt x="286" y="330"/>
                    <a:pt x="286" y="330"/>
                    <a:pt x="286" y="330"/>
                  </a:cubicBezTo>
                  <a:cubicBezTo>
                    <a:pt x="287" y="329"/>
                    <a:pt x="287" y="331"/>
                    <a:pt x="287" y="327"/>
                  </a:cubicBezTo>
                  <a:cubicBezTo>
                    <a:pt x="287" y="325"/>
                    <a:pt x="290" y="324"/>
                    <a:pt x="292" y="324"/>
                  </a:cubicBezTo>
                  <a:cubicBezTo>
                    <a:pt x="292" y="323"/>
                    <a:pt x="292" y="321"/>
                    <a:pt x="292" y="320"/>
                  </a:cubicBezTo>
                  <a:cubicBezTo>
                    <a:pt x="297" y="319"/>
                    <a:pt x="297" y="313"/>
                    <a:pt x="302" y="313"/>
                  </a:cubicBezTo>
                  <a:cubicBezTo>
                    <a:pt x="306" y="313"/>
                    <a:pt x="316" y="330"/>
                    <a:pt x="319" y="330"/>
                  </a:cubicBezTo>
                  <a:cubicBezTo>
                    <a:pt x="322" y="330"/>
                    <a:pt x="333" y="325"/>
                    <a:pt x="334" y="323"/>
                  </a:cubicBezTo>
                  <a:cubicBezTo>
                    <a:pt x="334" y="323"/>
                    <a:pt x="328" y="322"/>
                    <a:pt x="328" y="322"/>
                  </a:cubicBezTo>
                  <a:cubicBezTo>
                    <a:pt x="327" y="322"/>
                    <a:pt x="325" y="321"/>
                    <a:pt x="325" y="319"/>
                  </a:cubicBezTo>
                  <a:cubicBezTo>
                    <a:pt x="325" y="317"/>
                    <a:pt x="341" y="311"/>
                    <a:pt x="347" y="309"/>
                  </a:cubicBezTo>
                  <a:cubicBezTo>
                    <a:pt x="347" y="309"/>
                    <a:pt x="344" y="312"/>
                    <a:pt x="343" y="313"/>
                  </a:cubicBezTo>
                  <a:cubicBezTo>
                    <a:pt x="343" y="314"/>
                    <a:pt x="349" y="320"/>
                    <a:pt x="336" y="323"/>
                  </a:cubicBezTo>
                  <a:cubicBezTo>
                    <a:pt x="341" y="336"/>
                    <a:pt x="367" y="334"/>
                    <a:pt x="367" y="351"/>
                  </a:cubicBezTo>
                  <a:cubicBezTo>
                    <a:pt x="368" y="351"/>
                    <a:pt x="368" y="351"/>
                    <a:pt x="368" y="351"/>
                  </a:cubicBezTo>
                  <a:cubicBezTo>
                    <a:pt x="368" y="351"/>
                    <a:pt x="368" y="351"/>
                    <a:pt x="368" y="351"/>
                  </a:cubicBezTo>
                  <a:cubicBezTo>
                    <a:pt x="364" y="353"/>
                    <a:pt x="361" y="356"/>
                    <a:pt x="357" y="356"/>
                  </a:cubicBezTo>
                  <a:cubicBezTo>
                    <a:pt x="355" y="356"/>
                    <a:pt x="351" y="356"/>
                    <a:pt x="344" y="356"/>
                  </a:cubicBezTo>
                  <a:cubicBezTo>
                    <a:pt x="342" y="356"/>
                    <a:pt x="333" y="354"/>
                    <a:pt x="333" y="352"/>
                  </a:cubicBezTo>
                  <a:cubicBezTo>
                    <a:pt x="328" y="352"/>
                    <a:pt x="328" y="348"/>
                    <a:pt x="323" y="348"/>
                  </a:cubicBezTo>
                  <a:cubicBezTo>
                    <a:pt x="319" y="348"/>
                    <a:pt x="313" y="349"/>
                    <a:pt x="310" y="350"/>
                  </a:cubicBezTo>
                  <a:cubicBezTo>
                    <a:pt x="307" y="352"/>
                    <a:pt x="303" y="355"/>
                    <a:pt x="301" y="355"/>
                  </a:cubicBezTo>
                  <a:cubicBezTo>
                    <a:pt x="301" y="355"/>
                    <a:pt x="297" y="355"/>
                    <a:pt x="294" y="355"/>
                  </a:cubicBezTo>
                  <a:cubicBezTo>
                    <a:pt x="293" y="355"/>
                    <a:pt x="289" y="354"/>
                    <a:pt x="289" y="356"/>
                  </a:cubicBezTo>
                  <a:cubicBezTo>
                    <a:pt x="289" y="357"/>
                    <a:pt x="290" y="357"/>
                    <a:pt x="290" y="359"/>
                  </a:cubicBezTo>
                  <a:cubicBezTo>
                    <a:pt x="286" y="361"/>
                    <a:pt x="271" y="359"/>
                    <a:pt x="271" y="366"/>
                  </a:cubicBezTo>
                  <a:cubicBezTo>
                    <a:pt x="271" y="367"/>
                    <a:pt x="273" y="367"/>
                    <a:pt x="274" y="367"/>
                  </a:cubicBezTo>
                  <a:cubicBezTo>
                    <a:pt x="274" y="368"/>
                    <a:pt x="274" y="368"/>
                    <a:pt x="274" y="370"/>
                  </a:cubicBezTo>
                  <a:cubicBezTo>
                    <a:pt x="274" y="374"/>
                    <a:pt x="272" y="374"/>
                    <a:pt x="270" y="376"/>
                  </a:cubicBezTo>
                  <a:cubicBezTo>
                    <a:pt x="273" y="377"/>
                    <a:pt x="275" y="377"/>
                    <a:pt x="277" y="380"/>
                  </a:cubicBezTo>
                  <a:cubicBezTo>
                    <a:pt x="275" y="382"/>
                    <a:pt x="281" y="385"/>
                    <a:pt x="283" y="387"/>
                  </a:cubicBezTo>
                  <a:cubicBezTo>
                    <a:pt x="282" y="387"/>
                    <a:pt x="282" y="388"/>
                    <a:pt x="281" y="388"/>
                  </a:cubicBezTo>
                  <a:cubicBezTo>
                    <a:pt x="283" y="388"/>
                    <a:pt x="283" y="388"/>
                    <a:pt x="283" y="388"/>
                  </a:cubicBezTo>
                  <a:cubicBezTo>
                    <a:pt x="288" y="386"/>
                    <a:pt x="290" y="392"/>
                    <a:pt x="294" y="392"/>
                  </a:cubicBezTo>
                  <a:cubicBezTo>
                    <a:pt x="298" y="392"/>
                    <a:pt x="297" y="387"/>
                    <a:pt x="302" y="387"/>
                  </a:cubicBezTo>
                  <a:cubicBezTo>
                    <a:pt x="306" y="387"/>
                    <a:pt x="308" y="393"/>
                    <a:pt x="313" y="393"/>
                  </a:cubicBezTo>
                  <a:cubicBezTo>
                    <a:pt x="319" y="393"/>
                    <a:pt x="320" y="390"/>
                    <a:pt x="324" y="387"/>
                  </a:cubicBezTo>
                  <a:cubicBezTo>
                    <a:pt x="325" y="388"/>
                    <a:pt x="326" y="389"/>
                    <a:pt x="328" y="389"/>
                  </a:cubicBezTo>
                  <a:cubicBezTo>
                    <a:pt x="330" y="389"/>
                    <a:pt x="330" y="387"/>
                    <a:pt x="332" y="387"/>
                  </a:cubicBezTo>
                  <a:cubicBezTo>
                    <a:pt x="332" y="389"/>
                    <a:pt x="332" y="389"/>
                    <a:pt x="332" y="389"/>
                  </a:cubicBezTo>
                  <a:cubicBezTo>
                    <a:pt x="332" y="389"/>
                    <a:pt x="331" y="390"/>
                    <a:pt x="331" y="391"/>
                  </a:cubicBezTo>
                  <a:cubicBezTo>
                    <a:pt x="331" y="394"/>
                    <a:pt x="332" y="397"/>
                    <a:pt x="332" y="401"/>
                  </a:cubicBezTo>
                  <a:cubicBezTo>
                    <a:pt x="332" y="406"/>
                    <a:pt x="327" y="407"/>
                    <a:pt x="326" y="411"/>
                  </a:cubicBezTo>
                  <a:cubicBezTo>
                    <a:pt x="325" y="416"/>
                    <a:pt x="324" y="418"/>
                    <a:pt x="323" y="423"/>
                  </a:cubicBezTo>
                  <a:cubicBezTo>
                    <a:pt x="322" y="424"/>
                    <a:pt x="321" y="424"/>
                    <a:pt x="321" y="425"/>
                  </a:cubicBezTo>
                  <a:cubicBezTo>
                    <a:pt x="322" y="429"/>
                    <a:pt x="322" y="429"/>
                    <a:pt x="322" y="429"/>
                  </a:cubicBezTo>
                  <a:cubicBezTo>
                    <a:pt x="322" y="428"/>
                    <a:pt x="322" y="427"/>
                    <a:pt x="321" y="427"/>
                  </a:cubicBezTo>
                  <a:cubicBezTo>
                    <a:pt x="318" y="427"/>
                    <a:pt x="318" y="428"/>
                    <a:pt x="315" y="428"/>
                  </a:cubicBezTo>
                  <a:cubicBezTo>
                    <a:pt x="310" y="428"/>
                    <a:pt x="308" y="426"/>
                    <a:pt x="304" y="426"/>
                  </a:cubicBezTo>
                  <a:cubicBezTo>
                    <a:pt x="297" y="426"/>
                    <a:pt x="295" y="429"/>
                    <a:pt x="288" y="429"/>
                  </a:cubicBezTo>
                  <a:cubicBezTo>
                    <a:pt x="280" y="429"/>
                    <a:pt x="270" y="426"/>
                    <a:pt x="263" y="423"/>
                  </a:cubicBezTo>
                  <a:cubicBezTo>
                    <a:pt x="259" y="422"/>
                    <a:pt x="254" y="423"/>
                    <a:pt x="252" y="421"/>
                  </a:cubicBezTo>
                  <a:cubicBezTo>
                    <a:pt x="251" y="419"/>
                    <a:pt x="249" y="419"/>
                    <a:pt x="249" y="416"/>
                  </a:cubicBezTo>
                  <a:cubicBezTo>
                    <a:pt x="244" y="416"/>
                    <a:pt x="244" y="416"/>
                    <a:pt x="244" y="416"/>
                  </a:cubicBezTo>
                  <a:cubicBezTo>
                    <a:pt x="244" y="415"/>
                    <a:pt x="244" y="415"/>
                    <a:pt x="244" y="415"/>
                  </a:cubicBezTo>
                  <a:cubicBezTo>
                    <a:pt x="237" y="417"/>
                    <a:pt x="231" y="417"/>
                    <a:pt x="231" y="424"/>
                  </a:cubicBezTo>
                  <a:cubicBezTo>
                    <a:pt x="231" y="426"/>
                    <a:pt x="231" y="427"/>
                    <a:pt x="231" y="429"/>
                  </a:cubicBezTo>
                  <a:cubicBezTo>
                    <a:pt x="231" y="430"/>
                    <a:pt x="229" y="432"/>
                    <a:pt x="227" y="432"/>
                  </a:cubicBezTo>
                  <a:cubicBezTo>
                    <a:pt x="211" y="432"/>
                    <a:pt x="206" y="415"/>
                    <a:pt x="191" y="415"/>
                  </a:cubicBezTo>
                  <a:cubicBezTo>
                    <a:pt x="190" y="415"/>
                    <a:pt x="188" y="415"/>
                    <a:pt x="185" y="415"/>
                  </a:cubicBezTo>
                  <a:cubicBezTo>
                    <a:pt x="181" y="415"/>
                    <a:pt x="175" y="410"/>
                    <a:pt x="175" y="404"/>
                  </a:cubicBezTo>
                  <a:cubicBezTo>
                    <a:pt x="175" y="401"/>
                    <a:pt x="178" y="399"/>
                    <a:pt x="178" y="396"/>
                  </a:cubicBezTo>
                  <a:cubicBezTo>
                    <a:pt x="178" y="394"/>
                    <a:pt x="175" y="393"/>
                    <a:pt x="175" y="391"/>
                  </a:cubicBezTo>
                  <a:cubicBezTo>
                    <a:pt x="175" y="388"/>
                    <a:pt x="178" y="389"/>
                    <a:pt x="179" y="385"/>
                  </a:cubicBezTo>
                  <a:cubicBezTo>
                    <a:pt x="177" y="385"/>
                    <a:pt x="177" y="387"/>
                    <a:pt x="175" y="387"/>
                  </a:cubicBezTo>
                  <a:cubicBezTo>
                    <a:pt x="172" y="387"/>
                    <a:pt x="173" y="383"/>
                    <a:pt x="169" y="383"/>
                  </a:cubicBezTo>
                  <a:cubicBezTo>
                    <a:pt x="164" y="383"/>
                    <a:pt x="164" y="386"/>
                    <a:pt x="160" y="386"/>
                  </a:cubicBezTo>
                  <a:cubicBezTo>
                    <a:pt x="157" y="386"/>
                    <a:pt x="156" y="384"/>
                    <a:pt x="153" y="384"/>
                  </a:cubicBezTo>
                  <a:cubicBezTo>
                    <a:pt x="150" y="384"/>
                    <a:pt x="146" y="388"/>
                    <a:pt x="144" y="388"/>
                  </a:cubicBezTo>
                  <a:cubicBezTo>
                    <a:pt x="142" y="388"/>
                    <a:pt x="139" y="385"/>
                    <a:pt x="136" y="385"/>
                  </a:cubicBezTo>
                  <a:cubicBezTo>
                    <a:pt x="126" y="385"/>
                    <a:pt x="110" y="392"/>
                    <a:pt x="102" y="396"/>
                  </a:cubicBezTo>
                  <a:cubicBezTo>
                    <a:pt x="99" y="397"/>
                    <a:pt x="98" y="400"/>
                    <a:pt x="93" y="400"/>
                  </a:cubicBezTo>
                  <a:cubicBezTo>
                    <a:pt x="86" y="400"/>
                    <a:pt x="80" y="398"/>
                    <a:pt x="75" y="394"/>
                  </a:cubicBezTo>
                  <a:cubicBezTo>
                    <a:pt x="72" y="396"/>
                    <a:pt x="72" y="398"/>
                    <a:pt x="70" y="400"/>
                  </a:cubicBezTo>
                  <a:cubicBezTo>
                    <a:pt x="71" y="400"/>
                    <a:pt x="71" y="400"/>
                    <a:pt x="71" y="400"/>
                  </a:cubicBezTo>
                  <a:cubicBezTo>
                    <a:pt x="65" y="407"/>
                    <a:pt x="58" y="414"/>
                    <a:pt x="52" y="421"/>
                  </a:cubicBezTo>
                  <a:cubicBezTo>
                    <a:pt x="48" y="427"/>
                    <a:pt x="51" y="430"/>
                    <a:pt x="48" y="438"/>
                  </a:cubicBezTo>
                  <a:cubicBezTo>
                    <a:pt x="47" y="442"/>
                    <a:pt x="42" y="446"/>
                    <a:pt x="38" y="448"/>
                  </a:cubicBezTo>
                  <a:cubicBezTo>
                    <a:pt x="34" y="450"/>
                    <a:pt x="29" y="450"/>
                    <a:pt x="26" y="454"/>
                  </a:cubicBezTo>
                  <a:cubicBezTo>
                    <a:pt x="20" y="461"/>
                    <a:pt x="14" y="473"/>
                    <a:pt x="11" y="482"/>
                  </a:cubicBezTo>
                  <a:cubicBezTo>
                    <a:pt x="10" y="485"/>
                    <a:pt x="5" y="488"/>
                    <a:pt x="5" y="492"/>
                  </a:cubicBezTo>
                  <a:cubicBezTo>
                    <a:pt x="5" y="501"/>
                    <a:pt x="9" y="507"/>
                    <a:pt x="9" y="517"/>
                  </a:cubicBezTo>
                  <a:cubicBezTo>
                    <a:pt x="9" y="522"/>
                    <a:pt x="5" y="534"/>
                    <a:pt x="0" y="537"/>
                  </a:cubicBezTo>
                  <a:cubicBezTo>
                    <a:pt x="1" y="540"/>
                    <a:pt x="3" y="541"/>
                    <a:pt x="3" y="544"/>
                  </a:cubicBezTo>
                  <a:cubicBezTo>
                    <a:pt x="3" y="546"/>
                    <a:pt x="4" y="548"/>
                    <a:pt x="4" y="551"/>
                  </a:cubicBezTo>
                  <a:cubicBezTo>
                    <a:pt x="4" y="551"/>
                    <a:pt x="4" y="551"/>
                    <a:pt x="4" y="551"/>
                  </a:cubicBezTo>
                  <a:cubicBezTo>
                    <a:pt x="5" y="552"/>
                    <a:pt x="5" y="553"/>
                    <a:pt x="6" y="554"/>
                  </a:cubicBezTo>
                  <a:cubicBezTo>
                    <a:pt x="6" y="555"/>
                    <a:pt x="18" y="565"/>
                    <a:pt x="20" y="566"/>
                  </a:cubicBezTo>
                  <a:cubicBezTo>
                    <a:pt x="25" y="571"/>
                    <a:pt x="26" y="576"/>
                    <a:pt x="31" y="582"/>
                  </a:cubicBezTo>
                  <a:cubicBezTo>
                    <a:pt x="35" y="590"/>
                    <a:pt x="48" y="597"/>
                    <a:pt x="54" y="602"/>
                  </a:cubicBezTo>
                  <a:cubicBezTo>
                    <a:pt x="55" y="602"/>
                    <a:pt x="58" y="603"/>
                    <a:pt x="61" y="603"/>
                  </a:cubicBezTo>
                  <a:cubicBezTo>
                    <a:pt x="69" y="603"/>
                    <a:pt x="73" y="599"/>
                    <a:pt x="82" y="599"/>
                  </a:cubicBezTo>
                  <a:cubicBezTo>
                    <a:pt x="86" y="599"/>
                    <a:pt x="92" y="602"/>
                    <a:pt x="95" y="602"/>
                  </a:cubicBezTo>
                  <a:cubicBezTo>
                    <a:pt x="98" y="602"/>
                    <a:pt x="99" y="599"/>
                    <a:pt x="103" y="598"/>
                  </a:cubicBezTo>
                  <a:cubicBezTo>
                    <a:pt x="111" y="596"/>
                    <a:pt x="119" y="591"/>
                    <a:pt x="130" y="591"/>
                  </a:cubicBezTo>
                  <a:cubicBezTo>
                    <a:pt x="139" y="591"/>
                    <a:pt x="141" y="603"/>
                    <a:pt x="147" y="603"/>
                  </a:cubicBezTo>
                  <a:cubicBezTo>
                    <a:pt x="149" y="603"/>
                    <a:pt x="153" y="603"/>
                    <a:pt x="157" y="603"/>
                  </a:cubicBezTo>
                  <a:cubicBezTo>
                    <a:pt x="164" y="603"/>
                    <a:pt x="168" y="608"/>
                    <a:pt x="170" y="613"/>
                  </a:cubicBezTo>
                  <a:cubicBezTo>
                    <a:pt x="168" y="614"/>
                    <a:pt x="168" y="621"/>
                    <a:pt x="168" y="624"/>
                  </a:cubicBezTo>
                  <a:cubicBezTo>
                    <a:pt x="168" y="625"/>
                    <a:pt x="167" y="625"/>
                    <a:pt x="168" y="627"/>
                  </a:cubicBezTo>
                  <a:cubicBezTo>
                    <a:pt x="167" y="628"/>
                    <a:pt x="163" y="633"/>
                    <a:pt x="163" y="636"/>
                  </a:cubicBezTo>
                  <a:cubicBezTo>
                    <a:pt x="163" y="646"/>
                    <a:pt x="176" y="654"/>
                    <a:pt x="181" y="661"/>
                  </a:cubicBezTo>
                  <a:cubicBezTo>
                    <a:pt x="184" y="665"/>
                    <a:pt x="183" y="670"/>
                    <a:pt x="185" y="674"/>
                  </a:cubicBezTo>
                  <a:cubicBezTo>
                    <a:pt x="187" y="680"/>
                    <a:pt x="189" y="683"/>
                    <a:pt x="191" y="693"/>
                  </a:cubicBezTo>
                  <a:cubicBezTo>
                    <a:pt x="191" y="697"/>
                    <a:pt x="194" y="700"/>
                    <a:pt x="194" y="705"/>
                  </a:cubicBezTo>
                  <a:cubicBezTo>
                    <a:pt x="194" y="717"/>
                    <a:pt x="180" y="721"/>
                    <a:pt x="180" y="736"/>
                  </a:cubicBezTo>
                  <a:cubicBezTo>
                    <a:pt x="180" y="750"/>
                    <a:pt x="186" y="759"/>
                    <a:pt x="192" y="769"/>
                  </a:cubicBezTo>
                  <a:cubicBezTo>
                    <a:pt x="194" y="772"/>
                    <a:pt x="197" y="773"/>
                    <a:pt x="197" y="776"/>
                  </a:cubicBezTo>
                  <a:cubicBezTo>
                    <a:pt x="197" y="778"/>
                    <a:pt x="197" y="779"/>
                    <a:pt x="197" y="782"/>
                  </a:cubicBezTo>
                  <a:cubicBezTo>
                    <a:pt x="197" y="802"/>
                    <a:pt x="207" y="815"/>
                    <a:pt x="215" y="828"/>
                  </a:cubicBezTo>
                  <a:cubicBezTo>
                    <a:pt x="216" y="830"/>
                    <a:pt x="222" y="837"/>
                    <a:pt x="222" y="840"/>
                  </a:cubicBezTo>
                  <a:cubicBezTo>
                    <a:pt x="222" y="842"/>
                    <a:pt x="221" y="844"/>
                    <a:pt x="219" y="846"/>
                  </a:cubicBezTo>
                  <a:cubicBezTo>
                    <a:pt x="221" y="848"/>
                    <a:pt x="223" y="853"/>
                    <a:pt x="223" y="857"/>
                  </a:cubicBezTo>
                  <a:cubicBezTo>
                    <a:pt x="224" y="857"/>
                    <a:pt x="224" y="856"/>
                    <a:pt x="225" y="856"/>
                  </a:cubicBezTo>
                  <a:cubicBezTo>
                    <a:pt x="227" y="858"/>
                    <a:pt x="229" y="860"/>
                    <a:pt x="232" y="860"/>
                  </a:cubicBezTo>
                  <a:cubicBezTo>
                    <a:pt x="241" y="860"/>
                    <a:pt x="246" y="854"/>
                    <a:pt x="256" y="854"/>
                  </a:cubicBezTo>
                  <a:cubicBezTo>
                    <a:pt x="258" y="854"/>
                    <a:pt x="259" y="856"/>
                    <a:pt x="262" y="856"/>
                  </a:cubicBezTo>
                  <a:cubicBezTo>
                    <a:pt x="264" y="856"/>
                    <a:pt x="266" y="855"/>
                    <a:pt x="268" y="854"/>
                  </a:cubicBezTo>
                  <a:cubicBezTo>
                    <a:pt x="269" y="850"/>
                    <a:pt x="275" y="852"/>
                    <a:pt x="278" y="850"/>
                  </a:cubicBezTo>
                  <a:cubicBezTo>
                    <a:pt x="287" y="846"/>
                    <a:pt x="290" y="840"/>
                    <a:pt x="295" y="833"/>
                  </a:cubicBezTo>
                  <a:cubicBezTo>
                    <a:pt x="299" y="828"/>
                    <a:pt x="299" y="823"/>
                    <a:pt x="304" y="819"/>
                  </a:cubicBezTo>
                  <a:cubicBezTo>
                    <a:pt x="307" y="816"/>
                    <a:pt x="313" y="811"/>
                    <a:pt x="313" y="805"/>
                  </a:cubicBezTo>
                  <a:cubicBezTo>
                    <a:pt x="313" y="803"/>
                    <a:pt x="312" y="801"/>
                    <a:pt x="310" y="800"/>
                  </a:cubicBezTo>
                  <a:cubicBezTo>
                    <a:pt x="312" y="795"/>
                    <a:pt x="315" y="793"/>
                    <a:pt x="321" y="790"/>
                  </a:cubicBezTo>
                  <a:cubicBezTo>
                    <a:pt x="322" y="789"/>
                    <a:pt x="326" y="790"/>
                    <a:pt x="327" y="788"/>
                  </a:cubicBezTo>
                  <a:cubicBezTo>
                    <a:pt x="328" y="786"/>
                    <a:pt x="329" y="779"/>
                    <a:pt x="329" y="776"/>
                  </a:cubicBezTo>
                  <a:cubicBezTo>
                    <a:pt x="329" y="769"/>
                    <a:pt x="323" y="766"/>
                    <a:pt x="323" y="761"/>
                  </a:cubicBezTo>
                  <a:cubicBezTo>
                    <a:pt x="323" y="758"/>
                    <a:pt x="326" y="755"/>
                    <a:pt x="329" y="754"/>
                  </a:cubicBezTo>
                  <a:cubicBezTo>
                    <a:pt x="332" y="740"/>
                    <a:pt x="361" y="742"/>
                    <a:pt x="361" y="724"/>
                  </a:cubicBezTo>
                  <a:cubicBezTo>
                    <a:pt x="361" y="723"/>
                    <a:pt x="360" y="721"/>
                    <a:pt x="359" y="720"/>
                  </a:cubicBezTo>
                  <a:cubicBezTo>
                    <a:pt x="359" y="714"/>
                    <a:pt x="360" y="710"/>
                    <a:pt x="360" y="706"/>
                  </a:cubicBezTo>
                  <a:cubicBezTo>
                    <a:pt x="360" y="701"/>
                    <a:pt x="360" y="701"/>
                    <a:pt x="360" y="701"/>
                  </a:cubicBezTo>
                  <a:cubicBezTo>
                    <a:pt x="360" y="700"/>
                    <a:pt x="361" y="699"/>
                    <a:pt x="361" y="697"/>
                  </a:cubicBezTo>
                  <a:cubicBezTo>
                    <a:pt x="361" y="693"/>
                    <a:pt x="353" y="689"/>
                    <a:pt x="353" y="682"/>
                  </a:cubicBezTo>
                  <a:cubicBezTo>
                    <a:pt x="353" y="675"/>
                    <a:pt x="351" y="672"/>
                    <a:pt x="351" y="666"/>
                  </a:cubicBezTo>
                  <a:cubicBezTo>
                    <a:pt x="351" y="659"/>
                    <a:pt x="357" y="658"/>
                    <a:pt x="359" y="652"/>
                  </a:cubicBezTo>
                  <a:cubicBezTo>
                    <a:pt x="364" y="633"/>
                    <a:pt x="380" y="629"/>
                    <a:pt x="394" y="618"/>
                  </a:cubicBezTo>
                  <a:cubicBezTo>
                    <a:pt x="402" y="611"/>
                    <a:pt x="405" y="603"/>
                    <a:pt x="412" y="595"/>
                  </a:cubicBezTo>
                  <a:cubicBezTo>
                    <a:pt x="417" y="587"/>
                    <a:pt x="427" y="571"/>
                    <a:pt x="427" y="558"/>
                  </a:cubicBezTo>
                  <a:cubicBezTo>
                    <a:pt x="427" y="557"/>
                    <a:pt x="426" y="556"/>
                    <a:pt x="426" y="555"/>
                  </a:cubicBezTo>
                  <a:cubicBezTo>
                    <a:pt x="418" y="557"/>
                    <a:pt x="410" y="560"/>
                    <a:pt x="402" y="562"/>
                  </a:cubicBezTo>
                  <a:cubicBezTo>
                    <a:pt x="398" y="562"/>
                    <a:pt x="396" y="560"/>
                    <a:pt x="393" y="562"/>
                  </a:cubicBezTo>
                  <a:cubicBezTo>
                    <a:pt x="390" y="562"/>
                    <a:pt x="390" y="565"/>
                    <a:pt x="386" y="565"/>
                  </a:cubicBezTo>
                  <a:cubicBezTo>
                    <a:pt x="382" y="565"/>
                    <a:pt x="380" y="558"/>
                    <a:pt x="377" y="556"/>
                  </a:cubicBezTo>
                  <a:cubicBezTo>
                    <a:pt x="379" y="553"/>
                    <a:pt x="377" y="553"/>
                    <a:pt x="377" y="549"/>
                  </a:cubicBezTo>
                  <a:cubicBezTo>
                    <a:pt x="370" y="549"/>
                    <a:pt x="368" y="540"/>
                    <a:pt x="364" y="537"/>
                  </a:cubicBezTo>
                  <a:cubicBezTo>
                    <a:pt x="360" y="535"/>
                    <a:pt x="358" y="534"/>
                    <a:pt x="354" y="531"/>
                  </a:cubicBezTo>
                  <a:cubicBezTo>
                    <a:pt x="350" y="527"/>
                    <a:pt x="353" y="521"/>
                    <a:pt x="349" y="516"/>
                  </a:cubicBezTo>
                  <a:cubicBezTo>
                    <a:pt x="345" y="511"/>
                    <a:pt x="341" y="511"/>
                    <a:pt x="339" y="505"/>
                  </a:cubicBezTo>
                  <a:cubicBezTo>
                    <a:pt x="339" y="494"/>
                    <a:pt x="339" y="494"/>
                    <a:pt x="339" y="494"/>
                  </a:cubicBezTo>
                  <a:cubicBezTo>
                    <a:pt x="336" y="491"/>
                    <a:pt x="329" y="481"/>
                    <a:pt x="330" y="477"/>
                  </a:cubicBezTo>
                  <a:cubicBezTo>
                    <a:pt x="309" y="440"/>
                    <a:pt x="309" y="440"/>
                    <a:pt x="309" y="440"/>
                  </a:cubicBezTo>
                  <a:cubicBezTo>
                    <a:pt x="309" y="436"/>
                    <a:pt x="309" y="436"/>
                    <a:pt x="309" y="436"/>
                  </a:cubicBezTo>
                  <a:cubicBezTo>
                    <a:pt x="313" y="440"/>
                    <a:pt x="317" y="450"/>
                    <a:pt x="321" y="450"/>
                  </a:cubicBezTo>
                  <a:cubicBezTo>
                    <a:pt x="322" y="448"/>
                    <a:pt x="324" y="443"/>
                    <a:pt x="325" y="439"/>
                  </a:cubicBezTo>
                  <a:cubicBezTo>
                    <a:pt x="325" y="442"/>
                    <a:pt x="324" y="445"/>
                    <a:pt x="324" y="446"/>
                  </a:cubicBezTo>
                  <a:cubicBezTo>
                    <a:pt x="324" y="447"/>
                    <a:pt x="327" y="451"/>
                    <a:pt x="328" y="452"/>
                  </a:cubicBezTo>
                  <a:cubicBezTo>
                    <a:pt x="330" y="455"/>
                    <a:pt x="332" y="459"/>
                    <a:pt x="335" y="463"/>
                  </a:cubicBezTo>
                  <a:cubicBezTo>
                    <a:pt x="336" y="464"/>
                    <a:pt x="338" y="466"/>
                    <a:pt x="338" y="468"/>
                  </a:cubicBezTo>
                  <a:cubicBezTo>
                    <a:pt x="339" y="469"/>
                    <a:pt x="338" y="473"/>
                    <a:pt x="339" y="474"/>
                  </a:cubicBezTo>
                  <a:cubicBezTo>
                    <a:pt x="340" y="475"/>
                    <a:pt x="343" y="474"/>
                    <a:pt x="344" y="475"/>
                  </a:cubicBezTo>
                  <a:cubicBezTo>
                    <a:pt x="345" y="476"/>
                    <a:pt x="346" y="477"/>
                    <a:pt x="347" y="478"/>
                  </a:cubicBezTo>
                  <a:cubicBezTo>
                    <a:pt x="348" y="482"/>
                    <a:pt x="350" y="483"/>
                    <a:pt x="350" y="488"/>
                  </a:cubicBezTo>
                  <a:cubicBezTo>
                    <a:pt x="350" y="497"/>
                    <a:pt x="352" y="501"/>
                    <a:pt x="360" y="503"/>
                  </a:cubicBezTo>
                  <a:cubicBezTo>
                    <a:pt x="360" y="508"/>
                    <a:pt x="366" y="516"/>
                    <a:pt x="369" y="518"/>
                  </a:cubicBezTo>
                  <a:cubicBezTo>
                    <a:pt x="371" y="521"/>
                    <a:pt x="375" y="523"/>
                    <a:pt x="374" y="528"/>
                  </a:cubicBezTo>
                  <a:cubicBezTo>
                    <a:pt x="373" y="530"/>
                    <a:pt x="372" y="534"/>
                    <a:pt x="374" y="534"/>
                  </a:cubicBezTo>
                  <a:cubicBezTo>
                    <a:pt x="374" y="538"/>
                    <a:pt x="376" y="542"/>
                    <a:pt x="378" y="545"/>
                  </a:cubicBezTo>
                  <a:cubicBezTo>
                    <a:pt x="379" y="547"/>
                    <a:pt x="378" y="547"/>
                    <a:pt x="378" y="548"/>
                  </a:cubicBezTo>
                  <a:cubicBezTo>
                    <a:pt x="379" y="548"/>
                    <a:pt x="384" y="551"/>
                    <a:pt x="385" y="551"/>
                  </a:cubicBezTo>
                  <a:cubicBezTo>
                    <a:pt x="386" y="550"/>
                    <a:pt x="386" y="550"/>
                    <a:pt x="386" y="550"/>
                  </a:cubicBezTo>
                  <a:cubicBezTo>
                    <a:pt x="391" y="550"/>
                    <a:pt x="392" y="548"/>
                    <a:pt x="395" y="546"/>
                  </a:cubicBezTo>
                  <a:cubicBezTo>
                    <a:pt x="402" y="546"/>
                    <a:pt x="402" y="546"/>
                    <a:pt x="402" y="546"/>
                  </a:cubicBezTo>
                  <a:cubicBezTo>
                    <a:pt x="405" y="544"/>
                    <a:pt x="414" y="538"/>
                    <a:pt x="417" y="537"/>
                  </a:cubicBezTo>
                  <a:cubicBezTo>
                    <a:pt x="422" y="536"/>
                    <a:pt x="429" y="535"/>
                    <a:pt x="434" y="532"/>
                  </a:cubicBezTo>
                  <a:cubicBezTo>
                    <a:pt x="433" y="532"/>
                    <a:pt x="433" y="531"/>
                    <a:pt x="433" y="530"/>
                  </a:cubicBezTo>
                  <a:cubicBezTo>
                    <a:pt x="433" y="525"/>
                    <a:pt x="446" y="523"/>
                    <a:pt x="452" y="522"/>
                  </a:cubicBezTo>
                  <a:cubicBezTo>
                    <a:pt x="452" y="519"/>
                    <a:pt x="456" y="515"/>
                    <a:pt x="458" y="515"/>
                  </a:cubicBezTo>
                  <a:cubicBezTo>
                    <a:pt x="462" y="515"/>
                    <a:pt x="461" y="509"/>
                    <a:pt x="465" y="509"/>
                  </a:cubicBezTo>
                  <a:cubicBezTo>
                    <a:pt x="467" y="509"/>
                    <a:pt x="467" y="505"/>
                    <a:pt x="468" y="503"/>
                  </a:cubicBezTo>
                  <a:cubicBezTo>
                    <a:pt x="469" y="500"/>
                    <a:pt x="471" y="499"/>
                    <a:pt x="474" y="499"/>
                  </a:cubicBezTo>
                  <a:cubicBezTo>
                    <a:pt x="474" y="494"/>
                    <a:pt x="481" y="492"/>
                    <a:pt x="481" y="487"/>
                  </a:cubicBezTo>
                  <a:cubicBezTo>
                    <a:pt x="481" y="485"/>
                    <a:pt x="478" y="485"/>
                    <a:pt x="477" y="483"/>
                  </a:cubicBezTo>
                  <a:cubicBezTo>
                    <a:pt x="477" y="484"/>
                    <a:pt x="477" y="484"/>
                    <a:pt x="477" y="484"/>
                  </a:cubicBezTo>
                  <a:cubicBezTo>
                    <a:pt x="475" y="483"/>
                    <a:pt x="475" y="479"/>
                    <a:pt x="472" y="478"/>
                  </a:cubicBezTo>
                  <a:cubicBezTo>
                    <a:pt x="466" y="476"/>
                    <a:pt x="462" y="475"/>
                    <a:pt x="459" y="469"/>
                  </a:cubicBezTo>
                  <a:cubicBezTo>
                    <a:pt x="459" y="461"/>
                    <a:pt x="459" y="461"/>
                    <a:pt x="459" y="461"/>
                  </a:cubicBezTo>
                  <a:cubicBezTo>
                    <a:pt x="451" y="467"/>
                    <a:pt x="450" y="476"/>
                    <a:pt x="435" y="476"/>
                  </a:cubicBezTo>
                  <a:cubicBezTo>
                    <a:pt x="432" y="476"/>
                    <a:pt x="426" y="474"/>
                    <a:pt x="426" y="471"/>
                  </a:cubicBezTo>
                  <a:cubicBezTo>
                    <a:pt x="426" y="468"/>
                    <a:pt x="428" y="467"/>
                    <a:pt x="428" y="464"/>
                  </a:cubicBezTo>
                  <a:cubicBezTo>
                    <a:pt x="428" y="463"/>
                    <a:pt x="428" y="463"/>
                    <a:pt x="427" y="462"/>
                  </a:cubicBezTo>
                  <a:cubicBezTo>
                    <a:pt x="425" y="462"/>
                    <a:pt x="426" y="465"/>
                    <a:pt x="423" y="466"/>
                  </a:cubicBezTo>
                  <a:cubicBezTo>
                    <a:pt x="423" y="464"/>
                    <a:pt x="421" y="463"/>
                    <a:pt x="421" y="461"/>
                  </a:cubicBezTo>
                  <a:cubicBezTo>
                    <a:pt x="416" y="459"/>
                    <a:pt x="410" y="450"/>
                    <a:pt x="409" y="445"/>
                  </a:cubicBezTo>
                  <a:cubicBezTo>
                    <a:pt x="408" y="443"/>
                    <a:pt x="408" y="442"/>
                    <a:pt x="408" y="440"/>
                  </a:cubicBezTo>
                  <a:cubicBezTo>
                    <a:pt x="408" y="437"/>
                    <a:pt x="410" y="433"/>
                    <a:pt x="413" y="433"/>
                  </a:cubicBezTo>
                  <a:cubicBezTo>
                    <a:pt x="419" y="433"/>
                    <a:pt x="424" y="439"/>
                    <a:pt x="426" y="444"/>
                  </a:cubicBezTo>
                  <a:cubicBezTo>
                    <a:pt x="427" y="445"/>
                    <a:pt x="426" y="447"/>
                    <a:pt x="427" y="448"/>
                  </a:cubicBezTo>
                  <a:cubicBezTo>
                    <a:pt x="430" y="451"/>
                    <a:pt x="433" y="449"/>
                    <a:pt x="436" y="452"/>
                  </a:cubicBezTo>
                  <a:cubicBezTo>
                    <a:pt x="438" y="454"/>
                    <a:pt x="440" y="457"/>
                    <a:pt x="443" y="458"/>
                  </a:cubicBezTo>
                  <a:cubicBezTo>
                    <a:pt x="454" y="458"/>
                    <a:pt x="454" y="458"/>
                    <a:pt x="454" y="458"/>
                  </a:cubicBezTo>
                  <a:cubicBezTo>
                    <a:pt x="456" y="457"/>
                    <a:pt x="457" y="455"/>
                    <a:pt x="459" y="455"/>
                  </a:cubicBezTo>
                  <a:cubicBezTo>
                    <a:pt x="464" y="455"/>
                    <a:pt x="464" y="461"/>
                    <a:pt x="466" y="464"/>
                  </a:cubicBezTo>
                  <a:cubicBezTo>
                    <a:pt x="466" y="464"/>
                    <a:pt x="472" y="466"/>
                    <a:pt x="474" y="466"/>
                  </a:cubicBezTo>
                  <a:cubicBezTo>
                    <a:pt x="479" y="466"/>
                    <a:pt x="489" y="468"/>
                    <a:pt x="493" y="468"/>
                  </a:cubicBezTo>
                  <a:cubicBezTo>
                    <a:pt x="494" y="468"/>
                    <a:pt x="494" y="468"/>
                    <a:pt x="494" y="468"/>
                  </a:cubicBezTo>
                  <a:cubicBezTo>
                    <a:pt x="502" y="468"/>
                    <a:pt x="502" y="468"/>
                    <a:pt x="502" y="468"/>
                  </a:cubicBezTo>
                  <a:cubicBezTo>
                    <a:pt x="503" y="467"/>
                    <a:pt x="503" y="467"/>
                    <a:pt x="504" y="466"/>
                  </a:cubicBezTo>
                  <a:cubicBezTo>
                    <a:pt x="510" y="468"/>
                    <a:pt x="510" y="468"/>
                    <a:pt x="510" y="468"/>
                  </a:cubicBezTo>
                  <a:cubicBezTo>
                    <a:pt x="512" y="468"/>
                    <a:pt x="513" y="466"/>
                    <a:pt x="515" y="466"/>
                  </a:cubicBezTo>
                  <a:cubicBezTo>
                    <a:pt x="518" y="466"/>
                    <a:pt x="520" y="466"/>
                    <a:pt x="522" y="466"/>
                  </a:cubicBezTo>
                  <a:cubicBezTo>
                    <a:pt x="525" y="467"/>
                    <a:pt x="526" y="472"/>
                    <a:pt x="528" y="475"/>
                  </a:cubicBezTo>
                  <a:cubicBezTo>
                    <a:pt x="530" y="478"/>
                    <a:pt x="536" y="483"/>
                    <a:pt x="541" y="483"/>
                  </a:cubicBezTo>
                  <a:cubicBezTo>
                    <a:pt x="542" y="483"/>
                    <a:pt x="544" y="483"/>
                    <a:pt x="546" y="483"/>
                  </a:cubicBezTo>
                  <a:cubicBezTo>
                    <a:pt x="545" y="484"/>
                    <a:pt x="545" y="486"/>
                    <a:pt x="543" y="487"/>
                  </a:cubicBezTo>
                  <a:cubicBezTo>
                    <a:pt x="541" y="487"/>
                    <a:pt x="539" y="486"/>
                    <a:pt x="537" y="487"/>
                  </a:cubicBezTo>
                  <a:cubicBezTo>
                    <a:pt x="541" y="491"/>
                    <a:pt x="543" y="498"/>
                    <a:pt x="550" y="498"/>
                  </a:cubicBezTo>
                  <a:cubicBezTo>
                    <a:pt x="556" y="498"/>
                    <a:pt x="556" y="490"/>
                    <a:pt x="559" y="487"/>
                  </a:cubicBezTo>
                  <a:cubicBezTo>
                    <a:pt x="561" y="487"/>
                    <a:pt x="561" y="487"/>
                    <a:pt x="561" y="487"/>
                  </a:cubicBezTo>
                  <a:cubicBezTo>
                    <a:pt x="561" y="488"/>
                    <a:pt x="559" y="490"/>
                    <a:pt x="559" y="490"/>
                  </a:cubicBezTo>
                  <a:cubicBezTo>
                    <a:pt x="559" y="493"/>
                    <a:pt x="562" y="496"/>
                    <a:pt x="562" y="499"/>
                  </a:cubicBezTo>
                  <a:cubicBezTo>
                    <a:pt x="562" y="502"/>
                    <a:pt x="561" y="503"/>
                    <a:pt x="561" y="506"/>
                  </a:cubicBezTo>
                  <a:cubicBezTo>
                    <a:pt x="560" y="505"/>
                    <a:pt x="560" y="505"/>
                    <a:pt x="560" y="505"/>
                  </a:cubicBezTo>
                  <a:cubicBezTo>
                    <a:pt x="560" y="506"/>
                    <a:pt x="561" y="508"/>
                    <a:pt x="561" y="509"/>
                  </a:cubicBezTo>
                  <a:cubicBezTo>
                    <a:pt x="561" y="513"/>
                    <a:pt x="563" y="517"/>
                    <a:pt x="564" y="521"/>
                  </a:cubicBezTo>
                  <a:cubicBezTo>
                    <a:pt x="566" y="526"/>
                    <a:pt x="570" y="533"/>
                    <a:pt x="571" y="537"/>
                  </a:cubicBezTo>
                  <a:cubicBezTo>
                    <a:pt x="572" y="540"/>
                    <a:pt x="572" y="541"/>
                    <a:pt x="574" y="544"/>
                  </a:cubicBezTo>
                  <a:cubicBezTo>
                    <a:pt x="575" y="546"/>
                    <a:pt x="574" y="549"/>
                    <a:pt x="576" y="553"/>
                  </a:cubicBezTo>
                  <a:cubicBezTo>
                    <a:pt x="577" y="555"/>
                    <a:pt x="580" y="557"/>
                    <a:pt x="581" y="560"/>
                  </a:cubicBezTo>
                  <a:cubicBezTo>
                    <a:pt x="583" y="564"/>
                    <a:pt x="585" y="569"/>
                    <a:pt x="587" y="574"/>
                  </a:cubicBezTo>
                  <a:cubicBezTo>
                    <a:pt x="587" y="575"/>
                    <a:pt x="588" y="576"/>
                    <a:pt x="589" y="576"/>
                  </a:cubicBezTo>
                  <a:cubicBezTo>
                    <a:pt x="589" y="578"/>
                    <a:pt x="590" y="579"/>
                    <a:pt x="592" y="579"/>
                  </a:cubicBezTo>
                  <a:cubicBezTo>
                    <a:pt x="594" y="579"/>
                    <a:pt x="594" y="576"/>
                    <a:pt x="595" y="574"/>
                  </a:cubicBezTo>
                  <a:cubicBezTo>
                    <a:pt x="596" y="572"/>
                    <a:pt x="596" y="573"/>
                    <a:pt x="599" y="571"/>
                  </a:cubicBezTo>
                  <a:cubicBezTo>
                    <a:pt x="601" y="571"/>
                    <a:pt x="600" y="565"/>
                    <a:pt x="603" y="564"/>
                  </a:cubicBezTo>
                  <a:cubicBezTo>
                    <a:pt x="604" y="564"/>
                    <a:pt x="605" y="564"/>
                    <a:pt x="605" y="563"/>
                  </a:cubicBezTo>
                  <a:cubicBezTo>
                    <a:pt x="607" y="563"/>
                    <a:pt x="607" y="563"/>
                    <a:pt x="607" y="563"/>
                  </a:cubicBezTo>
                  <a:cubicBezTo>
                    <a:pt x="605" y="557"/>
                    <a:pt x="605" y="557"/>
                    <a:pt x="605" y="557"/>
                  </a:cubicBezTo>
                  <a:cubicBezTo>
                    <a:pt x="605" y="553"/>
                    <a:pt x="608" y="549"/>
                    <a:pt x="608" y="544"/>
                  </a:cubicBezTo>
                  <a:cubicBezTo>
                    <a:pt x="608" y="540"/>
                    <a:pt x="607" y="538"/>
                    <a:pt x="607" y="534"/>
                  </a:cubicBezTo>
                  <a:cubicBezTo>
                    <a:pt x="607" y="530"/>
                    <a:pt x="611" y="529"/>
                    <a:pt x="615" y="528"/>
                  </a:cubicBezTo>
                  <a:cubicBezTo>
                    <a:pt x="617" y="527"/>
                    <a:pt x="619" y="525"/>
                    <a:pt x="621" y="523"/>
                  </a:cubicBezTo>
                  <a:cubicBezTo>
                    <a:pt x="625" y="519"/>
                    <a:pt x="629" y="514"/>
                    <a:pt x="633" y="510"/>
                  </a:cubicBezTo>
                  <a:cubicBezTo>
                    <a:pt x="637" y="506"/>
                    <a:pt x="643" y="505"/>
                    <a:pt x="647" y="501"/>
                  </a:cubicBezTo>
                  <a:cubicBezTo>
                    <a:pt x="649" y="499"/>
                    <a:pt x="649" y="497"/>
                    <a:pt x="650" y="494"/>
                  </a:cubicBezTo>
                  <a:cubicBezTo>
                    <a:pt x="651" y="492"/>
                    <a:pt x="655" y="492"/>
                    <a:pt x="657" y="488"/>
                  </a:cubicBezTo>
                  <a:cubicBezTo>
                    <a:pt x="658" y="489"/>
                    <a:pt x="658" y="490"/>
                    <a:pt x="662" y="490"/>
                  </a:cubicBezTo>
                  <a:cubicBezTo>
                    <a:pt x="668" y="490"/>
                    <a:pt x="674" y="489"/>
                    <a:pt x="674" y="483"/>
                  </a:cubicBezTo>
                  <a:cubicBezTo>
                    <a:pt x="677" y="483"/>
                    <a:pt x="681" y="485"/>
                    <a:pt x="682" y="488"/>
                  </a:cubicBezTo>
                  <a:cubicBezTo>
                    <a:pt x="683" y="490"/>
                    <a:pt x="682" y="494"/>
                    <a:pt x="684" y="496"/>
                  </a:cubicBezTo>
                  <a:cubicBezTo>
                    <a:pt x="686" y="499"/>
                    <a:pt x="688" y="501"/>
                    <a:pt x="691" y="503"/>
                  </a:cubicBezTo>
                  <a:cubicBezTo>
                    <a:pt x="693" y="507"/>
                    <a:pt x="696" y="511"/>
                    <a:pt x="698" y="515"/>
                  </a:cubicBezTo>
                  <a:cubicBezTo>
                    <a:pt x="698" y="516"/>
                    <a:pt x="699" y="517"/>
                    <a:pt x="699" y="518"/>
                  </a:cubicBezTo>
                  <a:cubicBezTo>
                    <a:pt x="699" y="520"/>
                    <a:pt x="698" y="522"/>
                    <a:pt x="698" y="525"/>
                  </a:cubicBezTo>
                  <a:cubicBezTo>
                    <a:pt x="698" y="527"/>
                    <a:pt x="698" y="530"/>
                    <a:pt x="701" y="530"/>
                  </a:cubicBezTo>
                  <a:cubicBezTo>
                    <a:pt x="708" y="530"/>
                    <a:pt x="709" y="524"/>
                    <a:pt x="713" y="520"/>
                  </a:cubicBezTo>
                  <a:cubicBezTo>
                    <a:pt x="714" y="521"/>
                    <a:pt x="714" y="522"/>
                    <a:pt x="715" y="523"/>
                  </a:cubicBezTo>
                  <a:cubicBezTo>
                    <a:pt x="715" y="524"/>
                    <a:pt x="717" y="523"/>
                    <a:pt x="718" y="525"/>
                  </a:cubicBezTo>
                  <a:cubicBezTo>
                    <a:pt x="720" y="528"/>
                    <a:pt x="716" y="535"/>
                    <a:pt x="719" y="535"/>
                  </a:cubicBezTo>
                  <a:cubicBezTo>
                    <a:pt x="719" y="542"/>
                    <a:pt x="725" y="547"/>
                    <a:pt x="725" y="557"/>
                  </a:cubicBezTo>
                  <a:cubicBezTo>
                    <a:pt x="725" y="559"/>
                    <a:pt x="723" y="564"/>
                    <a:pt x="725" y="565"/>
                  </a:cubicBezTo>
                  <a:cubicBezTo>
                    <a:pt x="724" y="565"/>
                    <a:pt x="724" y="565"/>
                    <a:pt x="724" y="565"/>
                  </a:cubicBezTo>
                  <a:cubicBezTo>
                    <a:pt x="724" y="565"/>
                    <a:pt x="724" y="565"/>
                    <a:pt x="724" y="565"/>
                  </a:cubicBezTo>
                  <a:cubicBezTo>
                    <a:pt x="723" y="568"/>
                    <a:pt x="723" y="571"/>
                    <a:pt x="723" y="574"/>
                  </a:cubicBezTo>
                  <a:cubicBezTo>
                    <a:pt x="723" y="574"/>
                    <a:pt x="722" y="575"/>
                    <a:pt x="723" y="575"/>
                  </a:cubicBezTo>
                  <a:cubicBezTo>
                    <a:pt x="725" y="576"/>
                    <a:pt x="723" y="575"/>
                    <a:pt x="725" y="575"/>
                  </a:cubicBezTo>
                  <a:cubicBezTo>
                    <a:pt x="729" y="575"/>
                    <a:pt x="730" y="583"/>
                    <a:pt x="732" y="586"/>
                  </a:cubicBezTo>
                  <a:cubicBezTo>
                    <a:pt x="734" y="591"/>
                    <a:pt x="735" y="596"/>
                    <a:pt x="737" y="602"/>
                  </a:cubicBezTo>
                  <a:cubicBezTo>
                    <a:pt x="739" y="609"/>
                    <a:pt x="745" y="616"/>
                    <a:pt x="752" y="618"/>
                  </a:cubicBezTo>
                  <a:cubicBezTo>
                    <a:pt x="754" y="619"/>
                    <a:pt x="754" y="620"/>
                    <a:pt x="756" y="620"/>
                  </a:cubicBezTo>
                  <a:cubicBezTo>
                    <a:pt x="757" y="620"/>
                    <a:pt x="757" y="619"/>
                    <a:pt x="758" y="619"/>
                  </a:cubicBezTo>
                  <a:cubicBezTo>
                    <a:pt x="758" y="619"/>
                    <a:pt x="759" y="619"/>
                    <a:pt x="760" y="619"/>
                  </a:cubicBezTo>
                  <a:cubicBezTo>
                    <a:pt x="759" y="617"/>
                    <a:pt x="759" y="616"/>
                    <a:pt x="758" y="613"/>
                  </a:cubicBezTo>
                  <a:cubicBezTo>
                    <a:pt x="758" y="610"/>
                    <a:pt x="754" y="609"/>
                    <a:pt x="754" y="605"/>
                  </a:cubicBezTo>
                  <a:cubicBezTo>
                    <a:pt x="754" y="603"/>
                    <a:pt x="755" y="603"/>
                    <a:pt x="755" y="601"/>
                  </a:cubicBezTo>
                  <a:cubicBezTo>
                    <a:pt x="755" y="590"/>
                    <a:pt x="742" y="588"/>
                    <a:pt x="736" y="582"/>
                  </a:cubicBezTo>
                  <a:cubicBezTo>
                    <a:pt x="735" y="581"/>
                    <a:pt x="734" y="577"/>
                    <a:pt x="734" y="575"/>
                  </a:cubicBezTo>
                  <a:cubicBezTo>
                    <a:pt x="734" y="575"/>
                    <a:pt x="734" y="575"/>
                    <a:pt x="734" y="575"/>
                  </a:cubicBezTo>
                  <a:cubicBezTo>
                    <a:pt x="734" y="569"/>
                    <a:pt x="727" y="571"/>
                    <a:pt x="727" y="565"/>
                  </a:cubicBezTo>
                  <a:cubicBezTo>
                    <a:pt x="727" y="559"/>
                    <a:pt x="733" y="557"/>
                    <a:pt x="733" y="550"/>
                  </a:cubicBezTo>
                  <a:cubicBezTo>
                    <a:pt x="733" y="549"/>
                    <a:pt x="732" y="548"/>
                    <a:pt x="732" y="546"/>
                  </a:cubicBezTo>
                  <a:cubicBezTo>
                    <a:pt x="732" y="545"/>
                    <a:pt x="732" y="544"/>
                    <a:pt x="733" y="544"/>
                  </a:cubicBezTo>
                  <a:cubicBezTo>
                    <a:pt x="736" y="544"/>
                    <a:pt x="738" y="544"/>
                    <a:pt x="739" y="547"/>
                  </a:cubicBezTo>
                  <a:cubicBezTo>
                    <a:pt x="739" y="547"/>
                    <a:pt x="740" y="549"/>
                    <a:pt x="740" y="549"/>
                  </a:cubicBezTo>
                  <a:cubicBezTo>
                    <a:pt x="744" y="551"/>
                    <a:pt x="747" y="551"/>
                    <a:pt x="750" y="554"/>
                  </a:cubicBezTo>
                  <a:cubicBezTo>
                    <a:pt x="752" y="557"/>
                    <a:pt x="750" y="560"/>
                    <a:pt x="755" y="560"/>
                  </a:cubicBezTo>
                  <a:cubicBezTo>
                    <a:pt x="755" y="563"/>
                    <a:pt x="759" y="564"/>
                    <a:pt x="763" y="564"/>
                  </a:cubicBezTo>
                  <a:cubicBezTo>
                    <a:pt x="763" y="565"/>
                    <a:pt x="763" y="567"/>
                    <a:pt x="764" y="568"/>
                  </a:cubicBezTo>
                  <a:cubicBezTo>
                    <a:pt x="763" y="568"/>
                    <a:pt x="763" y="569"/>
                    <a:pt x="763" y="571"/>
                  </a:cubicBezTo>
                  <a:cubicBezTo>
                    <a:pt x="763" y="572"/>
                    <a:pt x="764" y="575"/>
                    <a:pt x="765" y="575"/>
                  </a:cubicBezTo>
                  <a:cubicBezTo>
                    <a:pt x="766" y="575"/>
                    <a:pt x="770" y="572"/>
                    <a:pt x="770" y="570"/>
                  </a:cubicBezTo>
                  <a:cubicBezTo>
                    <a:pt x="770" y="569"/>
                    <a:pt x="770" y="568"/>
                    <a:pt x="770" y="567"/>
                  </a:cubicBezTo>
                  <a:cubicBezTo>
                    <a:pt x="770" y="568"/>
                    <a:pt x="770" y="569"/>
                    <a:pt x="771" y="569"/>
                  </a:cubicBezTo>
                  <a:cubicBezTo>
                    <a:pt x="774" y="569"/>
                    <a:pt x="773" y="566"/>
                    <a:pt x="776" y="564"/>
                  </a:cubicBezTo>
                  <a:cubicBezTo>
                    <a:pt x="782" y="561"/>
                    <a:pt x="782" y="559"/>
                    <a:pt x="789" y="557"/>
                  </a:cubicBezTo>
                  <a:cubicBezTo>
                    <a:pt x="789" y="553"/>
                    <a:pt x="792" y="551"/>
                    <a:pt x="792" y="546"/>
                  </a:cubicBezTo>
                  <a:cubicBezTo>
                    <a:pt x="792" y="539"/>
                    <a:pt x="788" y="529"/>
                    <a:pt x="783" y="526"/>
                  </a:cubicBezTo>
                  <a:cubicBezTo>
                    <a:pt x="778" y="522"/>
                    <a:pt x="775" y="516"/>
                    <a:pt x="770" y="511"/>
                  </a:cubicBezTo>
                  <a:cubicBezTo>
                    <a:pt x="769" y="511"/>
                    <a:pt x="768" y="510"/>
                    <a:pt x="768" y="508"/>
                  </a:cubicBezTo>
                  <a:cubicBezTo>
                    <a:pt x="768" y="499"/>
                    <a:pt x="779" y="497"/>
                    <a:pt x="784" y="490"/>
                  </a:cubicBezTo>
                  <a:cubicBezTo>
                    <a:pt x="787" y="492"/>
                    <a:pt x="790" y="491"/>
                    <a:pt x="794" y="493"/>
                  </a:cubicBezTo>
                  <a:cubicBezTo>
                    <a:pt x="794" y="494"/>
                    <a:pt x="793" y="498"/>
                    <a:pt x="795" y="498"/>
                  </a:cubicBezTo>
                  <a:cubicBezTo>
                    <a:pt x="798" y="498"/>
                    <a:pt x="796" y="495"/>
                    <a:pt x="798" y="494"/>
                  </a:cubicBezTo>
                  <a:cubicBezTo>
                    <a:pt x="800" y="492"/>
                    <a:pt x="804" y="491"/>
                    <a:pt x="806" y="490"/>
                  </a:cubicBezTo>
                  <a:cubicBezTo>
                    <a:pt x="810" y="488"/>
                    <a:pt x="814" y="489"/>
                    <a:pt x="817" y="487"/>
                  </a:cubicBezTo>
                  <a:cubicBezTo>
                    <a:pt x="817" y="487"/>
                    <a:pt x="819" y="483"/>
                    <a:pt x="819" y="483"/>
                  </a:cubicBezTo>
                  <a:cubicBezTo>
                    <a:pt x="822" y="483"/>
                    <a:pt x="823" y="484"/>
                    <a:pt x="825" y="484"/>
                  </a:cubicBezTo>
                  <a:cubicBezTo>
                    <a:pt x="835" y="484"/>
                    <a:pt x="837" y="478"/>
                    <a:pt x="844" y="475"/>
                  </a:cubicBezTo>
                  <a:cubicBezTo>
                    <a:pt x="845" y="474"/>
                    <a:pt x="846" y="473"/>
                    <a:pt x="847" y="471"/>
                  </a:cubicBezTo>
                  <a:cubicBezTo>
                    <a:pt x="852" y="471"/>
                    <a:pt x="854" y="463"/>
                    <a:pt x="856" y="458"/>
                  </a:cubicBezTo>
                  <a:cubicBezTo>
                    <a:pt x="857" y="456"/>
                    <a:pt x="863" y="447"/>
                    <a:pt x="866" y="446"/>
                  </a:cubicBezTo>
                  <a:cubicBezTo>
                    <a:pt x="866" y="441"/>
                    <a:pt x="870" y="439"/>
                    <a:pt x="870" y="433"/>
                  </a:cubicBezTo>
                  <a:cubicBezTo>
                    <a:pt x="870" y="423"/>
                    <a:pt x="867" y="420"/>
                    <a:pt x="863" y="414"/>
                  </a:cubicBezTo>
                  <a:cubicBezTo>
                    <a:pt x="863" y="413"/>
                    <a:pt x="863" y="410"/>
                    <a:pt x="861" y="409"/>
                  </a:cubicBezTo>
                  <a:cubicBezTo>
                    <a:pt x="861" y="409"/>
                    <a:pt x="861" y="409"/>
                    <a:pt x="861" y="409"/>
                  </a:cubicBezTo>
                  <a:cubicBezTo>
                    <a:pt x="861" y="409"/>
                    <a:pt x="861" y="409"/>
                    <a:pt x="861" y="409"/>
                  </a:cubicBezTo>
                  <a:cubicBezTo>
                    <a:pt x="861" y="409"/>
                    <a:pt x="860" y="405"/>
                    <a:pt x="860" y="405"/>
                  </a:cubicBezTo>
                  <a:cubicBezTo>
                    <a:pt x="859" y="404"/>
                    <a:pt x="854" y="402"/>
                    <a:pt x="854" y="399"/>
                  </a:cubicBezTo>
                  <a:cubicBezTo>
                    <a:pt x="854" y="396"/>
                    <a:pt x="858" y="396"/>
                    <a:pt x="859" y="394"/>
                  </a:cubicBezTo>
                  <a:cubicBezTo>
                    <a:pt x="861" y="388"/>
                    <a:pt x="870" y="388"/>
                    <a:pt x="875" y="383"/>
                  </a:cubicBezTo>
                  <a:cubicBezTo>
                    <a:pt x="873" y="381"/>
                    <a:pt x="870" y="383"/>
                    <a:pt x="867" y="381"/>
                  </a:cubicBezTo>
                  <a:cubicBezTo>
                    <a:pt x="865" y="380"/>
                    <a:pt x="864" y="379"/>
                    <a:pt x="862" y="379"/>
                  </a:cubicBezTo>
                  <a:cubicBezTo>
                    <a:pt x="860" y="379"/>
                    <a:pt x="860" y="383"/>
                    <a:pt x="859" y="383"/>
                  </a:cubicBezTo>
                  <a:cubicBezTo>
                    <a:pt x="857" y="383"/>
                    <a:pt x="855" y="384"/>
                    <a:pt x="853" y="383"/>
                  </a:cubicBezTo>
                  <a:cubicBezTo>
                    <a:pt x="850" y="381"/>
                    <a:pt x="851" y="379"/>
                    <a:pt x="849" y="377"/>
                  </a:cubicBezTo>
                  <a:cubicBezTo>
                    <a:pt x="848" y="376"/>
                    <a:pt x="844" y="376"/>
                    <a:pt x="844" y="373"/>
                  </a:cubicBezTo>
                  <a:cubicBezTo>
                    <a:pt x="844" y="369"/>
                    <a:pt x="850" y="370"/>
                    <a:pt x="854" y="368"/>
                  </a:cubicBezTo>
                  <a:cubicBezTo>
                    <a:pt x="856" y="366"/>
                    <a:pt x="861" y="363"/>
                    <a:pt x="863" y="360"/>
                  </a:cubicBezTo>
                  <a:cubicBezTo>
                    <a:pt x="863" y="359"/>
                    <a:pt x="864" y="357"/>
                    <a:pt x="867" y="357"/>
                  </a:cubicBezTo>
                  <a:cubicBezTo>
                    <a:pt x="868" y="357"/>
                    <a:pt x="871" y="360"/>
                    <a:pt x="871" y="361"/>
                  </a:cubicBezTo>
                  <a:cubicBezTo>
                    <a:pt x="871" y="365"/>
                    <a:pt x="867" y="366"/>
                    <a:pt x="867" y="370"/>
                  </a:cubicBezTo>
                  <a:cubicBezTo>
                    <a:pt x="873" y="370"/>
                    <a:pt x="878" y="364"/>
                    <a:pt x="885" y="364"/>
                  </a:cubicBezTo>
                  <a:cubicBezTo>
                    <a:pt x="887" y="364"/>
                    <a:pt x="889" y="366"/>
                    <a:pt x="892" y="366"/>
                  </a:cubicBezTo>
                  <a:cubicBezTo>
                    <a:pt x="891" y="368"/>
                    <a:pt x="892" y="368"/>
                    <a:pt x="892" y="371"/>
                  </a:cubicBezTo>
                  <a:cubicBezTo>
                    <a:pt x="892" y="373"/>
                    <a:pt x="889" y="373"/>
                    <a:pt x="889" y="376"/>
                  </a:cubicBezTo>
                  <a:cubicBezTo>
                    <a:pt x="889" y="377"/>
                    <a:pt x="890" y="379"/>
                    <a:pt x="892" y="379"/>
                  </a:cubicBezTo>
                  <a:cubicBezTo>
                    <a:pt x="892" y="379"/>
                    <a:pt x="893" y="378"/>
                    <a:pt x="895" y="378"/>
                  </a:cubicBezTo>
                  <a:cubicBezTo>
                    <a:pt x="897" y="378"/>
                    <a:pt x="901" y="380"/>
                    <a:pt x="901" y="383"/>
                  </a:cubicBezTo>
                  <a:cubicBezTo>
                    <a:pt x="901" y="384"/>
                    <a:pt x="899" y="385"/>
                    <a:pt x="897" y="385"/>
                  </a:cubicBezTo>
                  <a:cubicBezTo>
                    <a:pt x="897" y="388"/>
                    <a:pt x="897" y="388"/>
                    <a:pt x="897" y="388"/>
                  </a:cubicBezTo>
                  <a:cubicBezTo>
                    <a:pt x="898" y="388"/>
                    <a:pt x="898" y="389"/>
                    <a:pt x="899" y="389"/>
                  </a:cubicBezTo>
                  <a:cubicBezTo>
                    <a:pt x="899" y="391"/>
                    <a:pt x="900" y="392"/>
                    <a:pt x="900" y="393"/>
                  </a:cubicBezTo>
                  <a:cubicBezTo>
                    <a:pt x="900" y="394"/>
                    <a:pt x="898" y="396"/>
                    <a:pt x="898" y="398"/>
                  </a:cubicBezTo>
                  <a:cubicBezTo>
                    <a:pt x="898" y="399"/>
                    <a:pt x="898" y="400"/>
                    <a:pt x="900" y="400"/>
                  </a:cubicBezTo>
                  <a:cubicBezTo>
                    <a:pt x="899" y="401"/>
                    <a:pt x="898" y="402"/>
                    <a:pt x="898" y="403"/>
                  </a:cubicBezTo>
                  <a:cubicBezTo>
                    <a:pt x="902" y="403"/>
                    <a:pt x="902" y="403"/>
                    <a:pt x="902" y="403"/>
                  </a:cubicBezTo>
                  <a:cubicBezTo>
                    <a:pt x="903" y="402"/>
                    <a:pt x="903" y="402"/>
                    <a:pt x="906" y="401"/>
                  </a:cubicBezTo>
                  <a:cubicBezTo>
                    <a:pt x="906" y="399"/>
                    <a:pt x="911" y="399"/>
                    <a:pt x="913" y="398"/>
                  </a:cubicBezTo>
                  <a:cubicBezTo>
                    <a:pt x="916" y="398"/>
                    <a:pt x="917" y="395"/>
                    <a:pt x="917" y="390"/>
                  </a:cubicBezTo>
                  <a:cubicBezTo>
                    <a:pt x="917" y="381"/>
                    <a:pt x="914" y="376"/>
                    <a:pt x="909" y="372"/>
                  </a:cubicBezTo>
                  <a:cubicBezTo>
                    <a:pt x="907" y="370"/>
                    <a:pt x="905" y="368"/>
                    <a:pt x="905" y="364"/>
                  </a:cubicBezTo>
                  <a:cubicBezTo>
                    <a:pt x="908" y="364"/>
                    <a:pt x="910" y="362"/>
                    <a:pt x="912" y="361"/>
                  </a:cubicBezTo>
                  <a:cubicBezTo>
                    <a:pt x="913" y="359"/>
                    <a:pt x="917" y="357"/>
                    <a:pt x="918" y="355"/>
                  </a:cubicBezTo>
                  <a:cubicBezTo>
                    <a:pt x="921" y="349"/>
                    <a:pt x="923" y="346"/>
                    <a:pt x="928" y="341"/>
                  </a:cubicBezTo>
                  <a:cubicBezTo>
                    <a:pt x="928" y="341"/>
                    <a:pt x="937" y="344"/>
                    <a:pt x="944" y="344"/>
                  </a:cubicBezTo>
                  <a:cubicBezTo>
                    <a:pt x="956" y="344"/>
                    <a:pt x="968" y="317"/>
                    <a:pt x="977" y="308"/>
                  </a:cubicBezTo>
                  <a:cubicBezTo>
                    <a:pt x="980" y="305"/>
                    <a:pt x="985" y="298"/>
                    <a:pt x="986" y="292"/>
                  </a:cubicBezTo>
                  <a:cubicBezTo>
                    <a:pt x="988" y="286"/>
                    <a:pt x="985" y="281"/>
                    <a:pt x="989" y="275"/>
                  </a:cubicBezTo>
                  <a:cubicBezTo>
                    <a:pt x="990" y="273"/>
                    <a:pt x="993" y="268"/>
                    <a:pt x="993" y="263"/>
                  </a:cubicBezTo>
                  <a:cubicBezTo>
                    <a:pt x="993" y="257"/>
                    <a:pt x="983" y="246"/>
                    <a:pt x="979" y="249"/>
                  </a:cubicBezTo>
                  <a:cubicBezTo>
                    <a:pt x="966" y="259"/>
                    <a:pt x="959" y="244"/>
                    <a:pt x="959" y="242"/>
                  </a:cubicBezTo>
                  <a:cubicBezTo>
                    <a:pt x="959" y="236"/>
                    <a:pt x="971" y="229"/>
                    <a:pt x="975" y="225"/>
                  </a:cubicBezTo>
                  <a:cubicBezTo>
                    <a:pt x="982" y="218"/>
                    <a:pt x="991" y="206"/>
                    <a:pt x="1001" y="204"/>
                  </a:cubicBezTo>
                  <a:cubicBezTo>
                    <a:pt x="1009" y="202"/>
                    <a:pt x="1035" y="199"/>
                    <a:pt x="1043" y="199"/>
                  </a:cubicBezTo>
                  <a:cubicBezTo>
                    <a:pt x="1052" y="199"/>
                    <a:pt x="1056" y="204"/>
                    <a:pt x="1061" y="204"/>
                  </a:cubicBezTo>
                  <a:cubicBezTo>
                    <a:pt x="1064" y="204"/>
                    <a:pt x="1066" y="204"/>
                    <a:pt x="1073" y="204"/>
                  </a:cubicBezTo>
                  <a:cubicBezTo>
                    <a:pt x="1077" y="189"/>
                    <a:pt x="1084" y="181"/>
                    <a:pt x="1099" y="181"/>
                  </a:cubicBezTo>
                  <a:cubicBezTo>
                    <a:pt x="1103" y="181"/>
                    <a:pt x="1104" y="180"/>
                    <a:pt x="1112" y="181"/>
                  </a:cubicBezTo>
                  <a:cubicBezTo>
                    <a:pt x="1108" y="184"/>
                    <a:pt x="1107" y="203"/>
                    <a:pt x="1131" y="173"/>
                  </a:cubicBezTo>
                  <a:cubicBezTo>
                    <a:pt x="1133" y="173"/>
                    <a:pt x="1145" y="177"/>
                    <a:pt x="1127" y="188"/>
                  </a:cubicBezTo>
                  <a:cubicBezTo>
                    <a:pt x="1121" y="192"/>
                    <a:pt x="1116" y="190"/>
                    <a:pt x="1112" y="196"/>
                  </a:cubicBezTo>
                  <a:cubicBezTo>
                    <a:pt x="1107" y="203"/>
                    <a:pt x="1103" y="211"/>
                    <a:pt x="1097" y="215"/>
                  </a:cubicBezTo>
                  <a:cubicBezTo>
                    <a:pt x="1091" y="218"/>
                    <a:pt x="1083" y="223"/>
                    <a:pt x="1083" y="232"/>
                  </a:cubicBezTo>
                  <a:cubicBezTo>
                    <a:pt x="1083" y="241"/>
                    <a:pt x="1086" y="267"/>
                    <a:pt x="1092" y="272"/>
                  </a:cubicBezTo>
                  <a:cubicBezTo>
                    <a:pt x="1097" y="265"/>
                    <a:pt x="1100" y="253"/>
                    <a:pt x="1109" y="251"/>
                  </a:cubicBezTo>
                  <a:cubicBezTo>
                    <a:pt x="1108" y="245"/>
                    <a:pt x="1117" y="244"/>
                    <a:pt x="1117" y="239"/>
                  </a:cubicBezTo>
                  <a:cubicBezTo>
                    <a:pt x="1117" y="232"/>
                    <a:pt x="1125" y="230"/>
                    <a:pt x="1125" y="226"/>
                  </a:cubicBezTo>
                  <a:cubicBezTo>
                    <a:pt x="1125" y="223"/>
                    <a:pt x="1123" y="221"/>
                    <a:pt x="1125" y="216"/>
                  </a:cubicBezTo>
                  <a:cubicBezTo>
                    <a:pt x="1143" y="178"/>
                    <a:pt x="1159" y="198"/>
                    <a:pt x="1166" y="198"/>
                  </a:cubicBezTo>
                  <a:cubicBezTo>
                    <a:pt x="1186" y="198"/>
                    <a:pt x="1199" y="173"/>
                    <a:pt x="1217" y="173"/>
                  </a:cubicBezTo>
                  <a:cubicBezTo>
                    <a:pt x="1249" y="172"/>
                    <a:pt x="1223" y="160"/>
                    <a:pt x="1223" y="157"/>
                  </a:cubicBezTo>
                  <a:cubicBezTo>
                    <a:pt x="1223" y="147"/>
                    <a:pt x="1236" y="149"/>
                    <a:pt x="1239" y="143"/>
                  </a:cubicBezTo>
                  <a:cubicBezTo>
                    <a:pt x="1240" y="141"/>
                    <a:pt x="1237" y="136"/>
                    <a:pt x="1242" y="136"/>
                  </a:cubicBezTo>
                  <a:cubicBezTo>
                    <a:pt x="1256" y="136"/>
                    <a:pt x="1267" y="154"/>
                    <a:pt x="1277" y="154"/>
                  </a:cubicBezTo>
                  <a:cubicBezTo>
                    <a:pt x="1282" y="154"/>
                    <a:pt x="1282" y="146"/>
                    <a:pt x="1285" y="143"/>
                  </a:cubicBezTo>
                  <a:cubicBezTo>
                    <a:pt x="1289" y="139"/>
                    <a:pt x="1292" y="139"/>
                    <a:pt x="1298" y="137"/>
                  </a:cubicBezTo>
                  <a:cubicBezTo>
                    <a:pt x="1290" y="127"/>
                    <a:pt x="1264" y="121"/>
                    <a:pt x="1252" y="114"/>
                  </a:cubicBezTo>
                  <a:close/>
                  <a:moveTo>
                    <a:pt x="233" y="247"/>
                  </a:moveTo>
                  <a:cubicBezTo>
                    <a:pt x="233" y="247"/>
                    <a:pt x="234" y="247"/>
                    <a:pt x="235" y="247"/>
                  </a:cubicBezTo>
                  <a:cubicBezTo>
                    <a:pt x="234" y="247"/>
                    <a:pt x="233" y="247"/>
                    <a:pt x="233" y="247"/>
                  </a:cubicBezTo>
                  <a:close/>
                  <a:moveTo>
                    <a:pt x="326" y="437"/>
                  </a:moveTo>
                  <a:cubicBezTo>
                    <a:pt x="326" y="437"/>
                    <a:pt x="326" y="437"/>
                    <a:pt x="326" y="437"/>
                  </a:cubicBezTo>
                  <a:cubicBezTo>
                    <a:pt x="326" y="437"/>
                    <a:pt x="326" y="437"/>
                    <a:pt x="326" y="437"/>
                  </a:cubicBezTo>
                  <a:cubicBezTo>
                    <a:pt x="326" y="437"/>
                    <a:pt x="326" y="437"/>
                    <a:pt x="326" y="437"/>
                  </a:cubicBezTo>
                  <a:close/>
                  <a:moveTo>
                    <a:pt x="498" y="397"/>
                  </a:moveTo>
                  <a:cubicBezTo>
                    <a:pt x="496" y="397"/>
                    <a:pt x="495" y="395"/>
                    <a:pt x="493" y="395"/>
                  </a:cubicBezTo>
                  <a:cubicBezTo>
                    <a:pt x="492" y="395"/>
                    <a:pt x="492" y="396"/>
                    <a:pt x="492" y="396"/>
                  </a:cubicBezTo>
                  <a:cubicBezTo>
                    <a:pt x="491" y="395"/>
                    <a:pt x="491" y="394"/>
                    <a:pt x="491" y="392"/>
                  </a:cubicBezTo>
                  <a:cubicBezTo>
                    <a:pt x="491" y="393"/>
                    <a:pt x="491" y="395"/>
                    <a:pt x="492" y="396"/>
                  </a:cubicBezTo>
                  <a:cubicBezTo>
                    <a:pt x="494" y="393"/>
                    <a:pt x="496" y="397"/>
                    <a:pt x="498" y="397"/>
                  </a:cubicBezTo>
                  <a:close/>
                  <a:moveTo>
                    <a:pt x="368" y="351"/>
                  </a:moveTo>
                  <a:cubicBezTo>
                    <a:pt x="369" y="351"/>
                    <a:pt x="369" y="351"/>
                    <a:pt x="370" y="351"/>
                  </a:cubicBezTo>
                  <a:cubicBezTo>
                    <a:pt x="369" y="351"/>
                    <a:pt x="369" y="351"/>
                    <a:pt x="368" y="351"/>
                  </a:cubicBezTo>
                  <a:close/>
                  <a:moveTo>
                    <a:pt x="444" y="386"/>
                  </a:moveTo>
                  <a:cubicBezTo>
                    <a:pt x="442" y="387"/>
                    <a:pt x="438" y="388"/>
                    <a:pt x="434" y="388"/>
                  </a:cubicBezTo>
                  <a:cubicBezTo>
                    <a:pt x="431" y="388"/>
                    <a:pt x="426" y="388"/>
                    <a:pt x="424" y="386"/>
                  </a:cubicBezTo>
                  <a:cubicBezTo>
                    <a:pt x="423" y="385"/>
                    <a:pt x="422" y="383"/>
                    <a:pt x="420" y="382"/>
                  </a:cubicBezTo>
                  <a:cubicBezTo>
                    <a:pt x="418" y="382"/>
                    <a:pt x="415" y="383"/>
                    <a:pt x="414" y="381"/>
                  </a:cubicBezTo>
                  <a:cubicBezTo>
                    <a:pt x="413" y="378"/>
                    <a:pt x="415" y="376"/>
                    <a:pt x="413" y="374"/>
                  </a:cubicBezTo>
                  <a:cubicBezTo>
                    <a:pt x="412" y="372"/>
                    <a:pt x="410" y="372"/>
                    <a:pt x="410" y="370"/>
                  </a:cubicBezTo>
                  <a:cubicBezTo>
                    <a:pt x="413" y="370"/>
                    <a:pt x="413" y="370"/>
                    <a:pt x="413" y="370"/>
                  </a:cubicBezTo>
                  <a:cubicBezTo>
                    <a:pt x="416" y="367"/>
                    <a:pt x="416" y="362"/>
                    <a:pt x="419" y="360"/>
                  </a:cubicBezTo>
                  <a:cubicBezTo>
                    <a:pt x="413" y="357"/>
                    <a:pt x="404" y="343"/>
                    <a:pt x="404" y="336"/>
                  </a:cubicBezTo>
                  <a:cubicBezTo>
                    <a:pt x="404" y="334"/>
                    <a:pt x="399" y="330"/>
                    <a:pt x="399" y="327"/>
                  </a:cubicBezTo>
                  <a:cubicBezTo>
                    <a:pt x="399" y="326"/>
                    <a:pt x="404" y="318"/>
                    <a:pt x="405" y="317"/>
                  </a:cubicBezTo>
                  <a:cubicBezTo>
                    <a:pt x="406" y="317"/>
                    <a:pt x="412" y="313"/>
                    <a:pt x="413" y="313"/>
                  </a:cubicBezTo>
                  <a:cubicBezTo>
                    <a:pt x="419" y="311"/>
                    <a:pt x="422" y="310"/>
                    <a:pt x="430" y="310"/>
                  </a:cubicBezTo>
                  <a:cubicBezTo>
                    <a:pt x="441" y="310"/>
                    <a:pt x="443" y="315"/>
                    <a:pt x="448" y="322"/>
                  </a:cubicBezTo>
                  <a:cubicBezTo>
                    <a:pt x="444" y="324"/>
                    <a:pt x="440" y="322"/>
                    <a:pt x="436" y="322"/>
                  </a:cubicBezTo>
                  <a:cubicBezTo>
                    <a:pt x="430" y="322"/>
                    <a:pt x="421" y="328"/>
                    <a:pt x="421" y="328"/>
                  </a:cubicBezTo>
                  <a:cubicBezTo>
                    <a:pt x="421" y="332"/>
                    <a:pt x="424" y="332"/>
                    <a:pt x="426" y="334"/>
                  </a:cubicBezTo>
                  <a:cubicBezTo>
                    <a:pt x="430" y="341"/>
                    <a:pt x="436" y="344"/>
                    <a:pt x="436" y="353"/>
                  </a:cubicBezTo>
                  <a:cubicBezTo>
                    <a:pt x="438" y="352"/>
                    <a:pt x="442" y="350"/>
                    <a:pt x="443" y="350"/>
                  </a:cubicBezTo>
                  <a:cubicBezTo>
                    <a:pt x="444" y="353"/>
                    <a:pt x="447" y="355"/>
                    <a:pt x="447" y="358"/>
                  </a:cubicBezTo>
                  <a:cubicBezTo>
                    <a:pt x="441" y="358"/>
                    <a:pt x="441" y="358"/>
                    <a:pt x="441" y="358"/>
                  </a:cubicBezTo>
                  <a:cubicBezTo>
                    <a:pt x="439" y="358"/>
                    <a:pt x="437" y="360"/>
                    <a:pt x="436" y="363"/>
                  </a:cubicBezTo>
                  <a:cubicBezTo>
                    <a:pt x="441" y="364"/>
                    <a:pt x="444" y="369"/>
                    <a:pt x="444" y="373"/>
                  </a:cubicBezTo>
                  <a:cubicBezTo>
                    <a:pt x="444" y="375"/>
                    <a:pt x="442" y="376"/>
                    <a:pt x="442" y="378"/>
                  </a:cubicBezTo>
                  <a:cubicBezTo>
                    <a:pt x="442" y="380"/>
                    <a:pt x="444" y="382"/>
                    <a:pt x="444" y="382"/>
                  </a:cubicBezTo>
                  <a:cubicBezTo>
                    <a:pt x="444" y="384"/>
                    <a:pt x="444" y="384"/>
                    <a:pt x="444" y="38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71"/>
            <p:cNvSpPr>
              <a:spLocks/>
            </p:cNvSpPr>
            <p:nvPr/>
          </p:nvSpPr>
          <p:spPr bwMode="auto">
            <a:xfrm>
              <a:off x="7466013" y="1517651"/>
              <a:ext cx="58737" cy="26988"/>
            </a:xfrm>
            <a:custGeom>
              <a:avLst/>
              <a:gdLst>
                <a:gd name="T0" fmla="*/ 2 w 22"/>
                <a:gd name="T1" fmla="*/ 10 h 10"/>
                <a:gd name="T2" fmla="*/ 22 w 22"/>
                <a:gd name="T3" fmla="*/ 6 h 10"/>
                <a:gd name="T4" fmla="*/ 10 w 22"/>
                <a:gd name="T5" fmla="*/ 0 h 10"/>
                <a:gd name="T6" fmla="*/ 0 w 22"/>
                <a:gd name="T7" fmla="*/ 8 h 10"/>
                <a:gd name="T8" fmla="*/ 2 w 22"/>
                <a:gd name="T9" fmla="*/ 10 h 10"/>
              </a:gdLst>
              <a:ahLst/>
              <a:cxnLst>
                <a:cxn ang="0">
                  <a:pos x="T0" y="T1"/>
                </a:cxn>
                <a:cxn ang="0">
                  <a:pos x="T2" y="T3"/>
                </a:cxn>
                <a:cxn ang="0">
                  <a:pos x="T4" y="T5"/>
                </a:cxn>
                <a:cxn ang="0">
                  <a:pos x="T6" y="T7"/>
                </a:cxn>
                <a:cxn ang="0">
                  <a:pos x="T8" y="T9"/>
                </a:cxn>
              </a:cxnLst>
              <a:rect l="0" t="0" r="r" b="b"/>
              <a:pathLst>
                <a:path w="22" h="10">
                  <a:moveTo>
                    <a:pt x="2" y="10"/>
                  </a:moveTo>
                  <a:cubicBezTo>
                    <a:pt x="5" y="10"/>
                    <a:pt x="22" y="9"/>
                    <a:pt x="22" y="6"/>
                  </a:cubicBezTo>
                  <a:cubicBezTo>
                    <a:pt x="22" y="3"/>
                    <a:pt x="14" y="0"/>
                    <a:pt x="10" y="0"/>
                  </a:cubicBezTo>
                  <a:cubicBezTo>
                    <a:pt x="7" y="0"/>
                    <a:pt x="0" y="4"/>
                    <a:pt x="0" y="8"/>
                  </a:cubicBezTo>
                  <a:cubicBezTo>
                    <a:pt x="0" y="9"/>
                    <a:pt x="1" y="10"/>
                    <a:pt x="2"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72"/>
            <p:cNvSpPr>
              <a:spLocks/>
            </p:cNvSpPr>
            <p:nvPr/>
          </p:nvSpPr>
          <p:spPr bwMode="auto">
            <a:xfrm>
              <a:off x="7283450" y="1568451"/>
              <a:ext cx="25400" cy="14288"/>
            </a:xfrm>
            <a:custGeom>
              <a:avLst/>
              <a:gdLst>
                <a:gd name="T0" fmla="*/ 7 w 9"/>
                <a:gd name="T1" fmla="*/ 5 h 5"/>
                <a:gd name="T2" fmla="*/ 9 w 9"/>
                <a:gd name="T3" fmla="*/ 2 h 5"/>
                <a:gd name="T4" fmla="*/ 8 w 9"/>
                <a:gd name="T5" fmla="*/ 0 h 5"/>
                <a:gd name="T6" fmla="*/ 0 w 9"/>
                <a:gd name="T7" fmla="*/ 0 h 5"/>
                <a:gd name="T8" fmla="*/ 7 w 9"/>
                <a:gd name="T9" fmla="*/ 5 h 5"/>
              </a:gdLst>
              <a:ahLst/>
              <a:cxnLst>
                <a:cxn ang="0">
                  <a:pos x="T0" y="T1"/>
                </a:cxn>
                <a:cxn ang="0">
                  <a:pos x="T2" y="T3"/>
                </a:cxn>
                <a:cxn ang="0">
                  <a:pos x="T4" y="T5"/>
                </a:cxn>
                <a:cxn ang="0">
                  <a:pos x="T6" y="T7"/>
                </a:cxn>
                <a:cxn ang="0">
                  <a:pos x="T8" y="T9"/>
                </a:cxn>
              </a:cxnLst>
              <a:rect l="0" t="0" r="r" b="b"/>
              <a:pathLst>
                <a:path w="9" h="5">
                  <a:moveTo>
                    <a:pt x="7" y="5"/>
                  </a:moveTo>
                  <a:cubicBezTo>
                    <a:pt x="8" y="5"/>
                    <a:pt x="9" y="3"/>
                    <a:pt x="9" y="2"/>
                  </a:cubicBezTo>
                  <a:cubicBezTo>
                    <a:pt x="9" y="1"/>
                    <a:pt x="8" y="1"/>
                    <a:pt x="8" y="0"/>
                  </a:cubicBezTo>
                  <a:cubicBezTo>
                    <a:pt x="0" y="0"/>
                    <a:pt x="0" y="0"/>
                    <a:pt x="0" y="0"/>
                  </a:cubicBezTo>
                  <a:cubicBezTo>
                    <a:pt x="2" y="2"/>
                    <a:pt x="4" y="5"/>
                    <a:pt x="7"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3"/>
            <p:cNvSpPr>
              <a:spLocks/>
            </p:cNvSpPr>
            <p:nvPr/>
          </p:nvSpPr>
          <p:spPr bwMode="auto">
            <a:xfrm>
              <a:off x="6731000" y="1379538"/>
              <a:ext cx="9525" cy="12700"/>
            </a:xfrm>
            <a:custGeom>
              <a:avLst/>
              <a:gdLst>
                <a:gd name="T0" fmla="*/ 1 w 4"/>
                <a:gd name="T1" fmla="*/ 5 h 5"/>
                <a:gd name="T2" fmla="*/ 3 w 4"/>
                <a:gd name="T3" fmla="*/ 2 h 5"/>
                <a:gd name="T4" fmla="*/ 4 w 4"/>
                <a:gd name="T5" fmla="*/ 2 h 5"/>
                <a:gd name="T6" fmla="*/ 3 w 4"/>
                <a:gd name="T7" fmla="*/ 2 h 5"/>
                <a:gd name="T8" fmla="*/ 4 w 4"/>
                <a:gd name="T9" fmla="*/ 1 h 5"/>
                <a:gd name="T10" fmla="*/ 3 w 4"/>
                <a:gd name="T11" fmla="*/ 1 h 5"/>
                <a:gd name="T12" fmla="*/ 1 w 4"/>
                <a:gd name="T13" fmla="*/ 0 h 5"/>
                <a:gd name="T14" fmla="*/ 0 w 4"/>
                <a:gd name="T15" fmla="*/ 3 h 5"/>
                <a:gd name="T16" fmla="*/ 1 w 4"/>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5"/>
                  </a:moveTo>
                  <a:cubicBezTo>
                    <a:pt x="3" y="5"/>
                    <a:pt x="3" y="3"/>
                    <a:pt x="3" y="2"/>
                  </a:cubicBezTo>
                  <a:cubicBezTo>
                    <a:pt x="4" y="2"/>
                    <a:pt x="4" y="2"/>
                    <a:pt x="4" y="2"/>
                  </a:cubicBezTo>
                  <a:cubicBezTo>
                    <a:pt x="3" y="2"/>
                    <a:pt x="3" y="2"/>
                    <a:pt x="3" y="2"/>
                  </a:cubicBezTo>
                  <a:cubicBezTo>
                    <a:pt x="3" y="2"/>
                    <a:pt x="4" y="2"/>
                    <a:pt x="4" y="1"/>
                  </a:cubicBezTo>
                  <a:cubicBezTo>
                    <a:pt x="3" y="1"/>
                    <a:pt x="3" y="1"/>
                    <a:pt x="3" y="1"/>
                  </a:cubicBezTo>
                  <a:cubicBezTo>
                    <a:pt x="1" y="0"/>
                    <a:pt x="1" y="0"/>
                    <a:pt x="1" y="0"/>
                  </a:cubicBezTo>
                  <a:cubicBezTo>
                    <a:pt x="0" y="1"/>
                    <a:pt x="0" y="2"/>
                    <a:pt x="0" y="3"/>
                  </a:cubicBezTo>
                  <a:cubicBezTo>
                    <a:pt x="0" y="4"/>
                    <a:pt x="0" y="5"/>
                    <a:pt x="1"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74"/>
            <p:cNvSpPr>
              <a:spLocks/>
            </p:cNvSpPr>
            <p:nvPr/>
          </p:nvSpPr>
          <p:spPr bwMode="auto">
            <a:xfrm>
              <a:off x="6329363" y="1422401"/>
              <a:ext cx="26987" cy="15875"/>
            </a:xfrm>
            <a:custGeom>
              <a:avLst/>
              <a:gdLst>
                <a:gd name="T0" fmla="*/ 4 w 10"/>
                <a:gd name="T1" fmla="*/ 0 h 6"/>
                <a:gd name="T2" fmla="*/ 0 w 10"/>
                <a:gd name="T3" fmla="*/ 3 h 6"/>
                <a:gd name="T4" fmla="*/ 4 w 10"/>
                <a:gd name="T5" fmla="*/ 6 h 6"/>
                <a:gd name="T6" fmla="*/ 9 w 10"/>
                <a:gd name="T7" fmla="*/ 4 h 6"/>
                <a:gd name="T8" fmla="*/ 10 w 10"/>
                <a:gd name="T9" fmla="*/ 3 h 6"/>
                <a:gd name="T10" fmla="*/ 4 w 10"/>
                <a:gd name="T11" fmla="*/ 0 h 6"/>
              </a:gdLst>
              <a:ahLst/>
              <a:cxnLst>
                <a:cxn ang="0">
                  <a:pos x="T0" y="T1"/>
                </a:cxn>
                <a:cxn ang="0">
                  <a:pos x="T2" y="T3"/>
                </a:cxn>
                <a:cxn ang="0">
                  <a:pos x="T4" y="T5"/>
                </a:cxn>
                <a:cxn ang="0">
                  <a:pos x="T6" y="T7"/>
                </a:cxn>
                <a:cxn ang="0">
                  <a:pos x="T8" y="T9"/>
                </a:cxn>
                <a:cxn ang="0">
                  <a:pos x="T10" y="T11"/>
                </a:cxn>
              </a:cxnLst>
              <a:rect l="0" t="0" r="r" b="b"/>
              <a:pathLst>
                <a:path w="10" h="6">
                  <a:moveTo>
                    <a:pt x="4" y="0"/>
                  </a:moveTo>
                  <a:cubicBezTo>
                    <a:pt x="2" y="0"/>
                    <a:pt x="0" y="1"/>
                    <a:pt x="0" y="3"/>
                  </a:cubicBezTo>
                  <a:cubicBezTo>
                    <a:pt x="0" y="5"/>
                    <a:pt x="2" y="6"/>
                    <a:pt x="4" y="6"/>
                  </a:cubicBezTo>
                  <a:cubicBezTo>
                    <a:pt x="6" y="6"/>
                    <a:pt x="8" y="5"/>
                    <a:pt x="9" y="4"/>
                  </a:cubicBezTo>
                  <a:cubicBezTo>
                    <a:pt x="9" y="4"/>
                    <a:pt x="10" y="4"/>
                    <a:pt x="10" y="3"/>
                  </a:cubicBezTo>
                  <a:cubicBezTo>
                    <a:pt x="10" y="0"/>
                    <a:pt x="8" y="0"/>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75"/>
            <p:cNvSpPr>
              <a:spLocks/>
            </p:cNvSpPr>
            <p:nvPr/>
          </p:nvSpPr>
          <p:spPr bwMode="auto">
            <a:xfrm>
              <a:off x="6350000" y="1433513"/>
              <a:ext cx="6350" cy="4763"/>
            </a:xfrm>
            <a:custGeom>
              <a:avLst/>
              <a:gdLst>
                <a:gd name="T0" fmla="*/ 0 w 2"/>
                <a:gd name="T1" fmla="*/ 2 h 2"/>
                <a:gd name="T2" fmla="*/ 2 w 2"/>
                <a:gd name="T3" fmla="*/ 0 h 2"/>
                <a:gd name="T4" fmla="*/ 1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2" y="0"/>
                    <a:pt x="2" y="0"/>
                    <a:pt x="2" y="0"/>
                  </a:cubicBezTo>
                  <a:cubicBezTo>
                    <a:pt x="1" y="0"/>
                    <a:pt x="1" y="0"/>
                    <a:pt x="1" y="0"/>
                  </a:cubicBezTo>
                  <a:cubicBezTo>
                    <a:pt x="1" y="1"/>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76"/>
            <p:cNvSpPr>
              <a:spLocks/>
            </p:cNvSpPr>
            <p:nvPr/>
          </p:nvSpPr>
          <p:spPr bwMode="auto">
            <a:xfrm>
              <a:off x="6116638" y="1249363"/>
              <a:ext cx="103187" cy="57150"/>
            </a:xfrm>
            <a:custGeom>
              <a:avLst/>
              <a:gdLst>
                <a:gd name="T0" fmla="*/ 0 w 38"/>
                <a:gd name="T1" fmla="*/ 18 h 21"/>
                <a:gd name="T2" fmla="*/ 3 w 38"/>
                <a:gd name="T3" fmla="*/ 21 h 21"/>
                <a:gd name="T4" fmla="*/ 15 w 38"/>
                <a:gd name="T5" fmla="*/ 18 h 21"/>
                <a:gd name="T6" fmla="*/ 23 w 38"/>
                <a:gd name="T7" fmla="*/ 17 h 21"/>
                <a:gd name="T8" fmla="*/ 38 w 38"/>
                <a:gd name="T9" fmla="*/ 11 h 21"/>
                <a:gd name="T10" fmla="*/ 26 w 38"/>
                <a:gd name="T11" fmla="*/ 3 h 21"/>
                <a:gd name="T12" fmla="*/ 22 w 38"/>
                <a:gd name="T13" fmla="*/ 5 h 21"/>
                <a:gd name="T14" fmla="*/ 23 w 38"/>
                <a:gd name="T15" fmla="*/ 0 h 21"/>
                <a:gd name="T16" fmla="*/ 20 w 38"/>
                <a:gd name="T17" fmla="*/ 0 h 21"/>
                <a:gd name="T18" fmla="*/ 4 w 38"/>
                <a:gd name="T19" fmla="*/ 13 h 21"/>
                <a:gd name="T20" fmla="*/ 0 w 38"/>
                <a:gd name="T21"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21">
                  <a:moveTo>
                    <a:pt x="0" y="18"/>
                  </a:moveTo>
                  <a:cubicBezTo>
                    <a:pt x="0" y="20"/>
                    <a:pt x="1" y="21"/>
                    <a:pt x="3" y="21"/>
                  </a:cubicBezTo>
                  <a:cubicBezTo>
                    <a:pt x="15" y="18"/>
                    <a:pt x="15" y="18"/>
                    <a:pt x="15" y="18"/>
                  </a:cubicBezTo>
                  <a:cubicBezTo>
                    <a:pt x="15" y="18"/>
                    <a:pt x="22" y="17"/>
                    <a:pt x="23" y="17"/>
                  </a:cubicBezTo>
                  <a:cubicBezTo>
                    <a:pt x="27" y="17"/>
                    <a:pt x="38" y="17"/>
                    <a:pt x="38" y="11"/>
                  </a:cubicBezTo>
                  <a:cubicBezTo>
                    <a:pt x="38" y="8"/>
                    <a:pt x="29" y="3"/>
                    <a:pt x="26" y="3"/>
                  </a:cubicBezTo>
                  <a:cubicBezTo>
                    <a:pt x="24" y="3"/>
                    <a:pt x="23" y="4"/>
                    <a:pt x="22" y="5"/>
                  </a:cubicBezTo>
                  <a:cubicBezTo>
                    <a:pt x="24" y="3"/>
                    <a:pt x="23" y="3"/>
                    <a:pt x="23" y="0"/>
                  </a:cubicBezTo>
                  <a:cubicBezTo>
                    <a:pt x="22" y="0"/>
                    <a:pt x="22" y="0"/>
                    <a:pt x="20" y="0"/>
                  </a:cubicBezTo>
                  <a:cubicBezTo>
                    <a:pt x="11" y="0"/>
                    <a:pt x="9" y="8"/>
                    <a:pt x="4" y="13"/>
                  </a:cubicBezTo>
                  <a:cubicBezTo>
                    <a:pt x="3" y="14"/>
                    <a:pt x="0" y="14"/>
                    <a:pt x="0"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77"/>
            <p:cNvSpPr>
              <a:spLocks/>
            </p:cNvSpPr>
            <p:nvPr/>
          </p:nvSpPr>
          <p:spPr bwMode="auto">
            <a:xfrm>
              <a:off x="5973763" y="1219201"/>
              <a:ext cx="38100" cy="22225"/>
            </a:xfrm>
            <a:custGeom>
              <a:avLst/>
              <a:gdLst>
                <a:gd name="T0" fmla="*/ 0 w 14"/>
                <a:gd name="T1" fmla="*/ 3 h 8"/>
                <a:gd name="T2" fmla="*/ 4 w 14"/>
                <a:gd name="T3" fmla="*/ 8 h 8"/>
                <a:gd name="T4" fmla="*/ 14 w 14"/>
                <a:gd name="T5" fmla="*/ 4 h 8"/>
                <a:gd name="T6" fmla="*/ 6 w 14"/>
                <a:gd name="T7" fmla="*/ 0 h 8"/>
                <a:gd name="T8" fmla="*/ 0 w 14"/>
                <a:gd name="T9" fmla="*/ 3 h 8"/>
              </a:gdLst>
              <a:ahLst/>
              <a:cxnLst>
                <a:cxn ang="0">
                  <a:pos x="T0" y="T1"/>
                </a:cxn>
                <a:cxn ang="0">
                  <a:pos x="T2" y="T3"/>
                </a:cxn>
                <a:cxn ang="0">
                  <a:pos x="T4" y="T5"/>
                </a:cxn>
                <a:cxn ang="0">
                  <a:pos x="T6" y="T7"/>
                </a:cxn>
                <a:cxn ang="0">
                  <a:pos x="T8" y="T9"/>
                </a:cxn>
              </a:cxnLst>
              <a:rect l="0" t="0" r="r" b="b"/>
              <a:pathLst>
                <a:path w="14" h="8">
                  <a:moveTo>
                    <a:pt x="0" y="3"/>
                  </a:moveTo>
                  <a:cubicBezTo>
                    <a:pt x="0" y="5"/>
                    <a:pt x="3" y="8"/>
                    <a:pt x="4" y="8"/>
                  </a:cubicBezTo>
                  <a:cubicBezTo>
                    <a:pt x="7" y="8"/>
                    <a:pt x="14" y="8"/>
                    <a:pt x="14" y="4"/>
                  </a:cubicBezTo>
                  <a:cubicBezTo>
                    <a:pt x="13" y="3"/>
                    <a:pt x="7" y="0"/>
                    <a:pt x="6" y="0"/>
                  </a:cubicBezTo>
                  <a:cubicBezTo>
                    <a:pt x="4" y="0"/>
                    <a:pt x="0" y="0"/>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78"/>
            <p:cNvSpPr>
              <a:spLocks/>
            </p:cNvSpPr>
            <p:nvPr/>
          </p:nvSpPr>
          <p:spPr bwMode="auto">
            <a:xfrm>
              <a:off x="5984875" y="1176338"/>
              <a:ext cx="142875" cy="100013"/>
            </a:xfrm>
            <a:custGeom>
              <a:avLst/>
              <a:gdLst>
                <a:gd name="T0" fmla="*/ 26 w 53"/>
                <a:gd name="T1" fmla="*/ 18 h 37"/>
                <a:gd name="T2" fmla="*/ 9 w 53"/>
                <a:gd name="T3" fmla="*/ 25 h 37"/>
                <a:gd name="T4" fmla="*/ 21 w 53"/>
                <a:gd name="T5" fmla="*/ 33 h 37"/>
                <a:gd name="T6" fmla="*/ 46 w 53"/>
                <a:gd name="T7" fmla="*/ 37 h 37"/>
                <a:gd name="T8" fmla="*/ 50 w 53"/>
                <a:gd name="T9" fmla="*/ 33 h 37"/>
                <a:gd name="T10" fmla="*/ 47 w 53"/>
                <a:gd name="T11" fmla="*/ 31 h 37"/>
                <a:gd name="T12" fmla="*/ 51 w 53"/>
                <a:gd name="T13" fmla="*/ 28 h 37"/>
                <a:gd name="T14" fmla="*/ 53 w 53"/>
                <a:gd name="T15" fmla="*/ 24 h 37"/>
                <a:gd name="T16" fmla="*/ 46 w 53"/>
                <a:gd name="T17" fmla="*/ 19 h 37"/>
                <a:gd name="T18" fmla="*/ 41 w 53"/>
                <a:gd name="T19" fmla="*/ 19 h 37"/>
                <a:gd name="T20" fmla="*/ 35 w 53"/>
                <a:gd name="T21" fmla="*/ 17 h 37"/>
                <a:gd name="T22" fmla="*/ 30 w 53"/>
                <a:gd name="T23" fmla="*/ 17 h 37"/>
                <a:gd name="T24" fmla="*/ 34 w 53"/>
                <a:gd name="T25" fmla="*/ 13 h 37"/>
                <a:gd name="T26" fmla="*/ 34 w 53"/>
                <a:gd name="T27" fmla="*/ 9 h 37"/>
                <a:gd name="T28" fmla="*/ 37 w 53"/>
                <a:gd name="T29" fmla="*/ 8 h 37"/>
                <a:gd name="T30" fmla="*/ 24 w 53"/>
                <a:gd name="T31" fmla="*/ 0 h 37"/>
                <a:gd name="T32" fmla="*/ 0 w 53"/>
                <a:gd name="T33" fmla="*/ 13 h 37"/>
                <a:gd name="T34" fmla="*/ 17 w 53"/>
                <a:gd name="T35" fmla="*/ 17 h 37"/>
                <a:gd name="T36" fmla="*/ 26 w 53"/>
                <a:gd name="T37" fmla="*/ 1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 h="37">
                  <a:moveTo>
                    <a:pt x="26" y="18"/>
                  </a:moveTo>
                  <a:cubicBezTo>
                    <a:pt x="19" y="20"/>
                    <a:pt x="17" y="22"/>
                    <a:pt x="9" y="25"/>
                  </a:cubicBezTo>
                  <a:cubicBezTo>
                    <a:pt x="13" y="27"/>
                    <a:pt x="18" y="33"/>
                    <a:pt x="21" y="33"/>
                  </a:cubicBezTo>
                  <a:cubicBezTo>
                    <a:pt x="29" y="33"/>
                    <a:pt x="36" y="37"/>
                    <a:pt x="46" y="37"/>
                  </a:cubicBezTo>
                  <a:cubicBezTo>
                    <a:pt x="48" y="37"/>
                    <a:pt x="50" y="35"/>
                    <a:pt x="50" y="33"/>
                  </a:cubicBezTo>
                  <a:cubicBezTo>
                    <a:pt x="50" y="32"/>
                    <a:pt x="48" y="31"/>
                    <a:pt x="47" y="31"/>
                  </a:cubicBezTo>
                  <a:cubicBezTo>
                    <a:pt x="48" y="30"/>
                    <a:pt x="51" y="30"/>
                    <a:pt x="51" y="28"/>
                  </a:cubicBezTo>
                  <a:cubicBezTo>
                    <a:pt x="51" y="26"/>
                    <a:pt x="51" y="25"/>
                    <a:pt x="53" y="24"/>
                  </a:cubicBezTo>
                  <a:cubicBezTo>
                    <a:pt x="50" y="21"/>
                    <a:pt x="50" y="19"/>
                    <a:pt x="46" y="19"/>
                  </a:cubicBezTo>
                  <a:cubicBezTo>
                    <a:pt x="44" y="19"/>
                    <a:pt x="43" y="19"/>
                    <a:pt x="41" y="19"/>
                  </a:cubicBezTo>
                  <a:cubicBezTo>
                    <a:pt x="39" y="19"/>
                    <a:pt x="37" y="17"/>
                    <a:pt x="35" y="17"/>
                  </a:cubicBezTo>
                  <a:cubicBezTo>
                    <a:pt x="33" y="17"/>
                    <a:pt x="32" y="16"/>
                    <a:pt x="30" y="17"/>
                  </a:cubicBezTo>
                  <a:cubicBezTo>
                    <a:pt x="32" y="16"/>
                    <a:pt x="34" y="14"/>
                    <a:pt x="34" y="13"/>
                  </a:cubicBezTo>
                  <a:cubicBezTo>
                    <a:pt x="34" y="12"/>
                    <a:pt x="34" y="11"/>
                    <a:pt x="34" y="9"/>
                  </a:cubicBezTo>
                  <a:cubicBezTo>
                    <a:pt x="35" y="9"/>
                    <a:pt x="35" y="9"/>
                    <a:pt x="37" y="8"/>
                  </a:cubicBezTo>
                  <a:cubicBezTo>
                    <a:pt x="33" y="6"/>
                    <a:pt x="30" y="0"/>
                    <a:pt x="24" y="0"/>
                  </a:cubicBezTo>
                  <a:cubicBezTo>
                    <a:pt x="13" y="0"/>
                    <a:pt x="10" y="10"/>
                    <a:pt x="0" y="13"/>
                  </a:cubicBezTo>
                  <a:cubicBezTo>
                    <a:pt x="6" y="16"/>
                    <a:pt x="10" y="17"/>
                    <a:pt x="17" y="17"/>
                  </a:cubicBezTo>
                  <a:cubicBezTo>
                    <a:pt x="18" y="17"/>
                    <a:pt x="24" y="18"/>
                    <a:pt x="2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79"/>
            <p:cNvSpPr>
              <a:spLocks/>
            </p:cNvSpPr>
            <p:nvPr/>
          </p:nvSpPr>
          <p:spPr bwMode="auto">
            <a:xfrm>
              <a:off x="6046788" y="1333501"/>
              <a:ext cx="19050" cy="12700"/>
            </a:xfrm>
            <a:custGeom>
              <a:avLst/>
              <a:gdLst>
                <a:gd name="T0" fmla="*/ 2 w 7"/>
                <a:gd name="T1" fmla="*/ 5 h 5"/>
                <a:gd name="T2" fmla="*/ 7 w 7"/>
                <a:gd name="T3" fmla="*/ 0 h 5"/>
                <a:gd name="T4" fmla="*/ 3 w 7"/>
                <a:gd name="T5" fmla="*/ 0 h 5"/>
                <a:gd name="T6" fmla="*/ 0 w 7"/>
                <a:gd name="T7" fmla="*/ 2 h 5"/>
                <a:gd name="T8" fmla="*/ 2 w 7"/>
                <a:gd name="T9" fmla="*/ 5 h 5"/>
              </a:gdLst>
              <a:ahLst/>
              <a:cxnLst>
                <a:cxn ang="0">
                  <a:pos x="T0" y="T1"/>
                </a:cxn>
                <a:cxn ang="0">
                  <a:pos x="T2" y="T3"/>
                </a:cxn>
                <a:cxn ang="0">
                  <a:pos x="T4" y="T5"/>
                </a:cxn>
                <a:cxn ang="0">
                  <a:pos x="T6" y="T7"/>
                </a:cxn>
                <a:cxn ang="0">
                  <a:pos x="T8" y="T9"/>
                </a:cxn>
              </a:cxnLst>
              <a:rect l="0" t="0" r="r" b="b"/>
              <a:pathLst>
                <a:path w="7" h="5">
                  <a:moveTo>
                    <a:pt x="2" y="5"/>
                  </a:moveTo>
                  <a:cubicBezTo>
                    <a:pt x="5" y="5"/>
                    <a:pt x="6" y="3"/>
                    <a:pt x="7" y="0"/>
                  </a:cubicBezTo>
                  <a:cubicBezTo>
                    <a:pt x="3" y="0"/>
                    <a:pt x="3" y="0"/>
                    <a:pt x="3" y="0"/>
                  </a:cubicBezTo>
                  <a:cubicBezTo>
                    <a:pt x="3" y="1"/>
                    <a:pt x="1" y="2"/>
                    <a:pt x="0" y="2"/>
                  </a:cubicBezTo>
                  <a:cubicBezTo>
                    <a:pt x="0" y="3"/>
                    <a:pt x="1" y="5"/>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80"/>
            <p:cNvSpPr>
              <a:spLocks/>
            </p:cNvSpPr>
            <p:nvPr/>
          </p:nvSpPr>
          <p:spPr bwMode="auto">
            <a:xfrm>
              <a:off x="5956300" y="1177926"/>
              <a:ext cx="25400" cy="7938"/>
            </a:xfrm>
            <a:custGeom>
              <a:avLst/>
              <a:gdLst>
                <a:gd name="T0" fmla="*/ 9 w 9"/>
                <a:gd name="T1" fmla="*/ 2 h 3"/>
                <a:gd name="T2" fmla="*/ 8 w 9"/>
                <a:gd name="T3" fmla="*/ 0 h 3"/>
                <a:gd name="T4" fmla="*/ 0 w 9"/>
                <a:gd name="T5" fmla="*/ 0 h 3"/>
                <a:gd name="T6" fmla="*/ 9 w 9"/>
                <a:gd name="T7" fmla="*/ 2 h 3"/>
              </a:gdLst>
              <a:ahLst/>
              <a:cxnLst>
                <a:cxn ang="0">
                  <a:pos x="T0" y="T1"/>
                </a:cxn>
                <a:cxn ang="0">
                  <a:pos x="T2" y="T3"/>
                </a:cxn>
                <a:cxn ang="0">
                  <a:pos x="T4" y="T5"/>
                </a:cxn>
                <a:cxn ang="0">
                  <a:pos x="T6" y="T7"/>
                </a:cxn>
              </a:cxnLst>
              <a:rect l="0" t="0" r="r" b="b"/>
              <a:pathLst>
                <a:path w="9" h="3">
                  <a:moveTo>
                    <a:pt x="9" y="2"/>
                  </a:moveTo>
                  <a:cubicBezTo>
                    <a:pt x="8" y="0"/>
                    <a:pt x="8" y="0"/>
                    <a:pt x="8" y="0"/>
                  </a:cubicBezTo>
                  <a:cubicBezTo>
                    <a:pt x="0" y="0"/>
                    <a:pt x="0" y="0"/>
                    <a:pt x="0" y="0"/>
                  </a:cubicBezTo>
                  <a:cubicBezTo>
                    <a:pt x="1" y="3"/>
                    <a:pt x="6" y="2"/>
                    <a:pt x="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81"/>
            <p:cNvSpPr>
              <a:spLocks/>
            </p:cNvSpPr>
            <p:nvPr/>
          </p:nvSpPr>
          <p:spPr bwMode="auto">
            <a:xfrm>
              <a:off x="6238875" y="1292226"/>
              <a:ext cx="19050" cy="11113"/>
            </a:xfrm>
            <a:custGeom>
              <a:avLst/>
              <a:gdLst>
                <a:gd name="T0" fmla="*/ 4 w 7"/>
                <a:gd name="T1" fmla="*/ 4 h 4"/>
                <a:gd name="T2" fmla="*/ 7 w 7"/>
                <a:gd name="T3" fmla="*/ 0 h 4"/>
                <a:gd name="T4" fmla="*/ 0 w 7"/>
                <a:gd name="T5" fmla="*/ 1 h 4"/>
                <a:gd name="T6" fmla="*/ 4 w 7"/>
                <a:gd name="T7" fmla="*/ 4 h 4"/>
              </a:gdLst>
              <a:ahLst/>
              <a:cxnLst>
                <a:cxn ang="0">
                  <a:pos x="T0" y="T1"/>
                </a:cxn>
                <a:cxn ang="0">
                  <a:pos x="T2" y="T3"/>
                </a:cxn>
                <a:cxn ang="0">
                  <a:pos x="T4" y="T5"/>
                </a:cxn>
                <a:cxn ang="0">
                  <a:pos x="T6" y="T7"/>
                </a:cxn>
              </a:cxnLst>
              <a:rect l="0" t="0" r="r" b="b"/>
              <a:pathLst>
                <a:path w="7" h="4">
                  <a:moveTo>
                    <a:pt x="4" y="4"/>
                  </a:moveTo>
                  <a:cubicBezTo>
                    <a:pt x="6" y="4"/>
                    <a:pt x="7" y="2"/>
                    <a:pt x="7" y="0"/>
                  </a:cubicBezTo>
                  <a:cubicBezTo>
                    <a:pt x="5" y="1"/>
                    <a:pt x="5" y="0"/>
                    <a:pt x="0" y="1"/>
                  </a:cubicBezTo>
                  <a:cubicBezTo>
                    <a:pt x="1" y="2"/>
                    <a:pt x="2" y="4"/>
                    <a:pt x="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82"/>
            <p:cNvSpPr>
              <a:spLocks/>
            </p:cNvSpPr>
            <p:nvPr/>
          </p:nvSpPr>
          <p:spPr bwMode="auto">
            <a:xfrm>
              <a:off x="5178425" y="1192213"/>
              <a:ext cx="119062" cy="38100"/>
            </a:xfrm>
            <a:custGeom>
              <a:avLst/>
              <a:gdLst>
                <a:gd name="T0" fmla="*/ 15 w 44"/>
                <a:gd name="T1" fmla="*/ 3 h 14"/>
                <a:gd name="T2" fmla="*/ 20 w 44"/>
                <a:gd name="T3" fmla="*/ 5 h 14"/>
                <a:gd name="T4" fmla="*/ 16 w 44"/>
                <a:gd name="T5" fmla="*/ 7 h 14"/>
                <a:gd name="T6" fmla="*/ 20 w 44"/>
                <a:gd name="T7" fmla="*/ 7 h 14"/>
                <a:gd name="T8" fmla="*/ 16 w 44"/>
                <a:gd name="T9" fmla="*/ 9 h 14"/>
                <a:gd name="T10" fmla="*/ 22 w 44"/>
                <a:gd name="T11" fmla="*/ 11 h 14"/>
                <a:gd name="T12" fmla="*/ 22 w 44"/>
                <a:gd name="T13" fmla="*/ 11 h 14"/>
                <a:gd name="T14" fmla="*/ 24 w 44"/>
                <a:gd name="T15" fmla="*/ 14 h 14"/>
                <a:gd name="T16" fmla="*/ 28 w 44"/>
                <a:gd name="T17" fmla="*/ 9 h 14"/>
                <a:gd name="T18" fmla="*/ 36 w 44"/>
                <a:gd name="T19" fmla="*/ 8 h 14"/>
                <a:gd name="T20" fmla="*/ 36 w 44"/>
                <a:gd name="T21" fmla="*/ 7 h 14"/>
                <a:gd name="T22" fmla="*/ 38 w 44"/>
                <a:gd name="T23" fmla="*/ 7 h 14"/>
                <a:gd name="T24" fmla="*/ 44 w 44"/>
                <a:gd name="T25" fmla="*/ 3 h 14"/>
                <a:gd name="T26" fmla="*/ 38 w 44"/>
                <a:gd name="T27" fmla="*/ 0 h 14"/>
                <a:gd name="T28" fmla="*/ 30 w 44"/>
                <a:gd name="T29" fmla="*/ 3 h 14"/>
                <a:gd name="T30" fmla="*/ 17 w 44"/>
                <a:gd name="T31" fmla="*/ 0 h 14"/>
                <a:gd name="T32" fmla="*/ 0 w 44"/>
                <a:gd name="T33" fmla="*/ 5 h 14"/>
                <a:gd name="T34" fmla="*/ 5 w 44"/>
                <a:gd name="T35" fmla="*/ 5 h 14"/>
                <a:gd name="T36" fmla="*/ 15 w 44"/>
                <a:gd name="T37"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14">
                  <a:moveTo>
                    <a:pt x="15" y="3"/>
                  </a:moveTo>
                  <a:cubicBezTo>
                    <a:pt x="17" y="3"/>
                    <a:pt x="18" y="4"/>
                    <a:pt x="20" y="5"/>
                  </a:cubicBezTo>
                  <a:cubicBezTo>
                    <a:pt x="19" y="5"/>
                    <a:pt x="17" y="6"/>
                    <a:pt x="16" y="7"/>
                  </a:cubicBezTo>
                  <a:cubicBezTo>
                    <a:pt x="17" y="7"/>
                    <a:pt x="18" y="7"/>
                    <a:pt x="20" y="7"/>
                  </a:cubicBezTo>
                  <a:cubicBezTo>
                    <a:pt x="19" y="7"/>
                    <a:pt x="17" y="8"/>
                    <a:pt x="16" y="9"/>
                  </a:cubicBezTo>
                  <a:cubicBezTo>
                    <a:pt x="16" y="11"/>
                    <a:pt x="19" y="11"/>
                    <a:pt x="22" y="11"/>
                  </a:cubicBezTo>
                  <a:cubicBezTo>
                    <a:pt x="22" y="11"/>
                    <a:pt x="22" y="11"/>
                    <a:pt x="22" y="11"/>
                  </a:cubicBezTo>
                  <a:cubicBezTo>
                    <a:pt x="22" y="12"/>
                    <a:pt x="23" y="13"/>
                    <a:pt x="24" y="14"/>
                  </a:cubicBezTo>
                  <a:cubicBezTo>
                    <a:pt x="26" y="14"/>
                    <a:pt x="26" y="10"/>
                    <a:pt x="28" y="9"/>
                  </a:cubicBezTo>
                  <a:cubicBezTo>
                    <a:pt x="31" y="7"/>
                    <a:pt x="33" y="9"/>
                    <a:pt x="36" y="8"/>
                  </a:cubicBezTo>
                  <a:cubicBezTo>
                    <a:pt x="36" y="7"/>
                    <a:pt x="36" y="7"/>
                    <a:pt x="36" y="7"/>
                  </a:cubicBezTo>
                  <a:cubicBezTo>
                    <a:pt x="37" y="7"/>
                    <a:pt x="38" y="7"/>
                    <a:pt x="38" y="7"/>
                  </a:cubicBezTo>
                  <a:cubicBezTo>
                    <a:pt x="41" y="5"/>
                    <a:pt x="44" y="7"/>
                    <a:pt x="44" y="3"/>
                  </a:cubicBezTo>
                  <a:cubicBezTo>
                    <a:pt x="43" y="2"/>
                    <a:pt x="40" y="0"/>
                    <a:pt x="38" y="0"/>
                  </a:cubicBezTo>
                  <a:cubicBezTo>
                    <a:pt x="34" y="0"/>
                    <a:pt x="33" y="3"/>
                    <a:pt x="30" y="3"/>
                  </a:cubicBezTo>
                  <a:cubicBezTo>
                    <a:pt x="25" y="3"/>
                    <a:pt x="22" y="0"/>
                    <a:pt x="17" y="0"/>
                  </a:cubicBezTo>
                  <a:cubicBezTo>
                    <a:pt x="12" y="0"/>
                    <a:pt x="2" y="1"/>
                    <a:pt x="0" y="5"/>
                  </a:cubicBezTo>
                  <a:cubicBezTo>
                    <a:pt x="2" y="5"/>
                    <a:pt x="3" y="5"/>
                    <a:pt x="5" y="5"/>
                  </a:cubicBezTo>
                  <a:cubicBezTo>
                    <a:pt x="8" y="5"/>
                    <a:pt x="12" y="3"/>
                    <a:pt x="15"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83"/>
            <p:cNvSpPr>
              <a:spLocks/>
            </p:cNvSpPr>
            <p:nvPr/>
          </p:nvSpPr>
          <p:spPr bwMode="auto">
            <a:xfrm>
              <a:off x="5275263" y="1211263"/>
              <a:ext cx="6350" cy="4763"/>
            </a:xfrm>
            <a:custGeom>
              <a:avLst/>
              <a:gdLst>
                <a:gd name="T0" fmla="*/ 2 w 2"/>
                <a:gd name="T1" fmla="*/ 0 h 2"/>
                <a:gd name="T2" fmla="*/ 0 w 2"/>
                <a:gd name="T3" fmla="*/ 1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1" y="0"/>
                    <a:pt x="1" y="1"/>
                    <a:pt x="0" y="1"/>
                  </a:cubicBezTo>
                  <a:cubicBezTo>
                    <a:pt x="0" y="2"/>
                    <a:pt x="0" y="2"/>
                    <a:pt x="0" y="2"/>
                  </a:cubicBezTo>
                  <a:lnTo>
                    <a:pt x="2"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84"/>
            <p:cNvSpPr>
              <a:spLocks/>
            </p:cNvSpPr>
            <p:nvPr/>
          </p:nvSpPr>
          <p:spPr bwMode="auto">
            <a:xfrm>
              <a:off x="5489575" y="1169988"/>
              <a:ext cx="44450" cy="26988"/>
            </a:xfrm>
            <a:custGeom>
              <a:avLst/>
              <a:gdLst>
                <a:gd name="T0" fmla="*/ 4 w 16"/>
                <a:gd name="T1" fmla="*/ 10 h 10"/>
                <a:gd name="T2" fmla="*/ 16 w 16"/>
                <a:gd name="T3" fmla="*/ 7 h 10"/>
                <a:gd name="T4" fmla="*/ 13 w 16"/>
                <a:gd name="T5" fmla="*/ 0 h 10"/>
                <a:gd name="T6" fmla="*/ 0 w 16"/>
                <a:gd name="T7" fmla="*/ 6 h 10"/>
                <a:gd name="T8" fmla="*/ 4 w 16"/>
                <a:gd name="T9" fmla="*/ 10 h 10"/>
              </a:gdLst>
              <a:ahLst/>
              <a:cxnLst>
                <a:cxn ang="0">
                  <a:pos x="T0" y="T1"/>
                </a:cxn>
                <a:cxn ang="0">
                  <a:pos x="T2" y="T3"/>
                </a:cxn>
                <a:cxn ang="0">
                  <a:pos x="T4" y="T5"/>
                </a:cxn>
                <a:cxn ang="0">
                  <a:pos x="T6" y="T7"/>
                </a:cxn>
                <a:cxn ang="0">
                  <a:pos x="T8" y="T9"/>
                </a:cxn>
              </a:cxnLst>
              <a:rect l="0" t="0" r="r" b="b"/>
              <a:pathLst>
                <a:path w="16" h="10">
                  <a:moveTo>
                    <a:pt x="4" y="10"/>
                  </a:moveTo>
                  <a:cubicBezTo>
                    <a:pt x="6" y="10"/>
                    <a:pt x="14" y="8"/>
                    <a:pt x="16" y="7"/>
                  </a:cubicBezTo>
                  <a:cubicBezTo>
                    <a:pt x="13" y="0"/>
                    <a:pt x="13" y="0"/>
                    <a:pt x="13" y="0"/>
                  </a:cubicBezTo>
                  <a:cubicBezTo>
                    <a:pt x="9" y="0"/>
                    <a:pt x="0" y="3"/>
                    <a:pt x="0" y="6"/>
                  </a:cubicBezTo>
                  <a:cubicBezTo>
                    <a:pt x="0" y="8"/>
                    <a:pt x="2" y="10"/>
                    <a:pt x="4"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85"/>
            <p:cNvSpPr>
              <a:spLocks/>
            </p:cNvSpPr>
            <p:nvPr/>
          </p:nvSpPr>
          <p:spPr bwMode="auto">
            <a:xfrm>
              <a:off x="5435600" y="1185863"/>
              <a:ext cx="46037" cy="26988"/>
            </a:xfrm>
            <a:custGeom>
              <a:avLst/>
              <a:gdLst>
                <a:gd name="T0" fmla="*/ 12 w 17"/>
                <a:gd name="T1" fmla="*/ 9 h 10"/>
                <a:gd name="T2" fmla="*/ 11 w 17"/>
                <a:gd name="T3" fmla="*/ 6 h 10"/>
                <a:gd name="T4" fmla="*/ 16 w 17"/>
                <a:gd name="T5" fmla="*/ 5 h 10"/>
                <a:gd name="T6" fmla="*/ 16 w 17"/>
                <a:gd name="T7" fmla="*/ 2 h 10"/>
                <a:gd name="T8" fmla="*/ 9 w 17"/>
                <a:gd name="T9" fmla="*/ 2 h 10"/>
                <a:gd name="T10" fmla="*/ 12 w 17"/>
                <a:gd name="T11" fmla="*/ 0 h 10"/>
                <a:gd name="T12" fmla="*/ 4 w 17"/>
                <a:gd name="T13" fmla="*/ 0 h 10"/>
                <a:gd name="T14" fmla="*/ 4 w 17"/>
                <a:gd name="T15" fmla="*/ 3 h 10"/>
                <a:gd name="T16" fmla="*/ 0 w 17"/>
                <a:gd name="T17" fmla="*/ 9 h 10"/>
                <a:gd name="T18" fmla="*/ 12 w 17"/>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0">
                  <a:moveTo>
                    <a:pt x="12" y="9"/>
                  </a:moveTo>
                  <a:cubicBezTo>
                    <a:pt x="11" y="6"/>
                    <a:pt x="11" y="6"/>
                    <a:pt x="11" y="6"/>
                  </a:cubicBezTo>
                  <a:cubicBezTo>
                    <a:pt x="13" y="6"/>
                    <a:pt x="15" y="7"/>
                    <a:pt x="16" y="5"/>
                  </a:cubicBezTo>
                  <a:cubicBezTo>
                    <a:pt x="16" y="4"/>
                    <a:pt x="17" y="4"/>
                    <a:pt x="16" y="2"/>
                  </a:cubicBezTo>
                  <a:cubicBezTo>
                    <a:pt x="14" y="2"/>
                    <a:pt x="11" y="2"/>
                    <a:pt x="9" y="2"/>
                  </a:cubicBezTo>
                  <a:cubicBezTo>
                    <a:pt x="10" y="2"/>
                    <a:pt x="11" y="1"/>
                    <a:pt x="12" y="0"/>
                  </a:cubicBezTo>
                  <a:cubicBezTo>
                    <a:pt x="4" y="0"/>
                    <a:pt x="4" y="0"/>
                    <a:pt x="4" y="0"/>
                  </a:cubicBezTo>
                  <a:cubicBezTo>
                    <a:pt x="4" y="1"/>
                    <a:pt x="4" y="1"/>
                    <a:pt x="4" y="3"/>
                  </a:cubicBezTo>
                  <a:cubicBezTo>
                    <a:pt x="2" y="4"/>
                    <a:pt x="0" y="6"/>
                    <a:pt x="0" y="9"/>
                  </a:cubicBezTo>
                  <a:cubicBezTo>
                    <a:pt x="0" y="10"/>
                    <a:pt x="11" y="10"/>
                    <a:pt x="12"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86"/>
            <p:cNvSpPr>
              <a:spLocks/>
            </p:cNvSpPr>
            <p:nvPr/>
          </p:nvSpPr>
          <p:spPr bwMode="auto">
            <a:xfrm>
              <a:off x="5376863" y="1211263"/>
              <a:ext cx="46037" cy="15875"/>
            </a:xfrm>
            <a:custGeom>
              <a:avLst/>
              <a:gdLst>
                <a:gd name="T0" fmla="*/ 11 w 17"/>
                <a:gd name="T1" fmla="*/ 0 h 6"/>
                <a:gd name="T2" fmla="*/ 0 w 17"/>
                <a:gd name="T3" fmla="*/ 4 h 6"/>
                <a:gd name="T4" fmla="*/ 2 w 17"/>
                <a:gd name="T5" fmla="*/ 6 h 6"/>
                <a:gd name="T6" fmla="*/ 5 w 17"/>
                <a:gd name="T7" fmla="*/ 3 h 6"/>
                <a:gd name="T8" fmla="*/ 10 w 17"/>
                <a:gd name="T9" fmla="*/ 6 h 6"/>
                <a:gd name="T10" fmla="*/ 17 w 17"/>
                <a:gd name="T11" fmla="*/ 2 h 6"/>
                <a:gd name="T12" fmla="*/ 11 w 1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7" h="6">
                  <a:moveTo>
                    <a:pt x="11" y="0"/>
                  </a:moveTo>
                  <a:cubicBezTo>
                    <a:pt x="9" y="0"/>
                    <a:pt x="0" y="1"/>
                    <a:pt x="0" y="4"/>
                  </a:cubicBezTo>
                  <a:cubicBezTo>
                    <a:pt x="0" y="5"/>
                    <a:pt x="1" y="6"/>
                    <a:pt x="2" y="6"/>
                  </a:cubicBezTo>
                  <a:cubicBezTo>
                    <a:pt x="4" y="6"/>
                    <a:pt x="5" y="6"/>
                    <a:pt x="5" y="3"/>
                  </a:cubicBezTo>
                  <a:cubicBezTo>
                    <a:pt x="7" y="3"/>
                    <a:pt x="9" y="6"/>
                    <a:pt x="10" y="6"/>
                  </a:cubicBezTo>
                  <a:cubicBezTo>
                    <a:pt x="13" y="6"/>
                    <a:pt x="13" y="2"/>
                    <a:pt x="17" y="2"/>
                  </a:cubicBezTo>
                  <a:cubicBezTo>
                    <a:pt x="16" y="1"/>
                    <a:pt x="14" y="0"/>
                    <a:pt x="1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87"/>
            <p:cNvSpPr>
              <a:spLocks/>
            </p:cNvSpPr>
            <p:nvPr/>
          </p:nvSpPr>
          <p:spPr bwMode="auto">
            <a:xfrm>
              <a:off x="5349875" y="1157288"/>
              <a:ext cx="69850" cy="47625"/>
            </a:xfrm>
            <a:custGeom>
              <a:avLst/>
              <a:gdLst>
                <a:gd name="T0" fmla="*/ 20 w 26"/>
                <a:gd name="T1" fmla="*/ 15 h 18"/>
                <a:gd name="T2" fmla="*/ 26 w 26"/>
                <a:gd name="T3" fmla="*/ 14 h 18"/>
                <a:gd name="T4" fmla="*/ 14 w 26"/>
                <a:gd name="T5" fmla="*/ 11 h 18"/>
                <a:gd name="T6" fmla="*/ 24 w 26"/>
                <a:gd name="T7" fmla="*/ 5 h 18"/>
                <a:gd name="T8" fmla="*/ 26 w 26"/>
                <a:gd name="T9" fmla="*/ 2 h 18"/>
                <a:gd name="T10" fmla="*/ 25 w 26"/>
                <a:gd name="T11" fmla="*/ 0 h 18"/>
                <a:gd name="T12" fmla="*/ 22 w 26"/>
                <a:gd name="T13" fmla="*/ 4 h 18"/>
                <a:gd name="T14" fmla="*/ 8 w 26"/>
                <a:gd name="T15" fmla="*/ 8 h 18"/>
                <a:gd name="T16" fmla="*/ 8 w 26"/>
                <a:gd name="T17" fmla="*/ 11 h 18"/>
                <a:gd name="T18" fmla="*/ 12 w 26"/>
                <a:gd name="T19" fmla="*/ 11 h 18"/>
                <a:gd name="T20" fmla="*/ 3 w 26"/>
                <a:gd name="T21" fmla="*/ 11 h 18"/>
                <a:gd name="T22" fmla="*/ 0 w 26"/>
                <a:gd name="T23" fmla="*/ 14 h 18"/>
                <a:gd name="T24" fmla="*/ 11 w 26"/>
                <a:gd name="T25" fmla="*/ 18 h 18"/>
                <a:gd name="T26" fmla="*/ 20 w 26"/>
                <a:gd name="T27"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18">
                  <a:moveTo>
                    <a:pt x="20" y="15"/>
                  </a:moveTo>
                  <a:cubicBezTo>
                    <a:pt x="22" y="15"/>
                    <a:pt x="25" y="16"/>
                    <a:pt x="26" y="14"/>
                  </a:cubicBezTo>
                  <a:cubicBezTo>
                    <a:pt x="22" y="12"/>
                    <a:pt x="20" y="12"/>
                    <a:pt x="14" y="11"/>
                  </a:cubicBezTo>
                  <a:cubicBezTo>
                    <a:pt x="16" y="9"/>
                    <a:pt x="21" y="7"/>
                    <a:pt x="24" y="5"/>
                  </a:cubicBezTo>
                  <a:cubicBezTo>
                    <a:pt x="24" y="4"/>
                    <a:pt x="25" y="3"/>
                    <a:pt x="26" y="2"/>
                  </a:cubicBezTo>
                  <a:cubicBezTo>
                    <a:pt x="26" y="2"/>
                    <a:pt x="26" y="0"/>
                    <a:pt x="25" y="0"/>
                  </a:cubicBezTo>
                  <a:cubicBezTo>
                    <a:pt x="23" y="0"/>
                    <a:pt x="22" y="2"/>
                    <a:pt x="22" y="4"/>
                  </a:cubicBezTo>
                  <a:cubicBezTo>
                    <a:pt x="15" y="4"/>
                    <a:pt x="15" y="8"/>
                    <a:pt x="8" y="8"/>
                  </a:cubicBezTo>
                  <a:cubicBezTo>
                    <a:pt x="8" y="11"/>
                    <a:pt x="8" y="11"/>
                    <a:pt x="8" y="11"/>
                  </a:cubicBezTo>
                  <a:cubicBezTo>
                    <a:pt x="11" y="9"/>
                    <a:pt x="10" y="10"/>
                    <a:pt x="12" y="11"/>
                  </a:cubicBezTo>
                  <a:cubicBezTo>
                    <a:pt x="3" y="11"/>
                    <a:pt x="3" y="11"/>
                    <a:pt x="3" y="11"/>
                  </a:cubicBezTo>
                  <a:cubicBezTo>
                    <a:pt x="2" y="12"/>
                    <a:pt x="1" y="13"/>
                    <a:pt x="0" y="14"/>
                  </a:cubicBezTo>
                  <a:cubicBezTo>
                    <a:pt x="0" y="14"/>
                    <a:pt x="9" y="18"/>
                    <a:pt x="11" y="18"/>
                  </a:cubicBezTo>
                  <a:cubicBezTo>
                    <a:pt x="14" y="18"/>
                    <a:pt x="17" y="15"/>
                    <a:pt x="20"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88"/>
            <p:cNvSpPr>
              <a:spLocks/>
            </p:cNvSpPr>
            <p:nvPr/>
          </p:nvSpPr>
          <p:spPr bwMode="auto">
            <a:xfrm>
              <a:off x="4608513" y="1227138"/>
              <a:ext cx="238125" cy="133350"/>
            </a:xfrm>
            <a:custGeom>
              <a:avLst/>
              <a:gdLst>
                <a:gd name="T0" fmla="*/ 6 w 88"/>
                <a:gd name="T1" fmla="*/ 13 h 49"/>
                <a:gd name="T2" fmla="*/ 7 w 88"/>
                <a:gd name="T3" fmla="*/ 14 h 49"/>
                <a:gd name="T4" fmla="*/ 13 w 88"/>
                <a:gd name="T5" fmla="*/ 22 h 49"/>
                <a:gd name="T6" fmla="*/ 12 w 88"/>
                <a:gd name="T7" fmla="*/ 22 h 49"/>
                <a:gd name="T8" fmla="*/ 19 w 88"/>
                <a:gd name="T9" fmla="*/ 25 h 49"/>
                <a:gd name="T10" fmla="*/ 25 w 88"/>
                <a:gd name="T11" fmla="*/ 20 h 49"/>
                <a:gd name="T12" fmla="*/ 27 w 88"/>
                <a:gd name="T13" fmla="*/ 20 h 49"/>
                <a:gd name="T14" fmla="*/ 30 w 88"/>
                <a:gd name="T15" fmla="*/ 22 h 49"/>
                <a:gd name="T16" fmla="*/ 36 w 88"/>
                <a:gd name="T17" fmla="*/ 22 h 49"/>
                <a:gd name="T18" fmla="*/ 25 w 88"/>
                <a:gd name="T19" fmla="*/ 27 h 49"/>
                <a:gd name="T20" fmla="*/ 19 w 88"/>
                <a:gd name="T21" fmla="*/ 29 h 49"/>
                <a:gd name="T22" fmla="*/ 27 w 88"/>
                <a:gd name="T23" fmla="*/ 32 h 49"/>
                <a:gd name="T24" fmla="*/ 37 w 88"/>
                <a:gd name="T25" fmla="*/ 33 h 49"/>
                <a:gd name="T26" fmla="*/ 30 w 88"/>
                <a:gd name="T27" fmla="*/ 35 h 49"/>
                <a:gd name="T28" fmla="*/ 22 w 88"/>
                <a:gd name="T29" fmla="*/ 35 h 49"/>
                <a:gd name="T30" fmla="*/ 39 w 88"/>
                <a:gd name="T31" fmla="*/ 49 h 49"/>
                <a:gd name="T32" fmla="*/ 45 w 88"/>
                <a:gd name="T33" fmla="*/ 37 h 49"/>
                <a:gd name="T34" fmla="*/ 48 w 88"/>
                <a:gd name="T35" fmla="*/ 35 h 49"/>
                <a:gd name="T36" fmla="*/ 61 w 88"/>
                <a:gd name="T37" fmla="*/ 19 h 49"/>
                <a:gd name="T38" fmla="*/ 66 w 88"/>
                <a:gd name="T39" fmla="*/ 23 h 49"/>
                <a:gd name="T40" fmla="*/ 63 w 88"/>
                <a:gd name="T41" fmla="*/ 23 h 49"/>
                <a:gd name="T42" fmla="*/ 67 w 88"/>
                <a:gd name="T43" fmla="*/ 29 h 49"/>
                <a:gd name="T44" fmla="*/ 64 w 88"/>
                <a:gd name="T45" fmla="*/ 35 h 49"/>
                <a:gd name="T46" fmla="*/ 74 w 88"/>
                <a:gd name="T47" fmla="*/ 36 h 49"/>
                <a:gd name="T48" fmla="*/ 74 w 88"/>
                <a:gd name="T49" fmla="*/ 40 h 49"/>
                <a:gd name="T50" fmla="*/ 88 w 88"/>
                <a:gd name="T51" fmla="*/ 32 h 49"/>
                <a:gd name="T52" fmla="*/ 79 w 88"/>
                <a:gd name="T53" fmla="*/ 24 h 49"/>
                <a:gd name="T54" fmla="*/ 72 w 88"/>
                <a:gd name="T55" fmla="*/ 24 h 49"/>
                <a:gd name="T56" fmla="*/ 72 w 88"/>
                <a:gd name="T57" fmla="*/ 21 h 49"/>
                <a:gd name="T58" fmla="*/ 68 w 88"/>
                <a:gd name="T59" fmla="*/ 21 h 49"/>
                <a:gd name="T60" fmla="*/ 71 w 88"/>
                <a:gd name="T61" fmla="*/ 21 h 49"/>
                <a:gd name="T62" fmla="*/ 53 w 88"/>
                <a:gd name="T63" fmla="*/ 12 h 49"/>
                <a:gd name="T64" fmla="*/ 51 w 88"/>
                <a:gd name="T65" fmla="*/ 11 h 49"/>
                <a:gd name="T66" fmla="*/ 48 w 88"/>
                <a:gd name="T67" fmla="*/ 6 h 49"/>
                <a:gd name="T68" fmla="*/ 44 w 88"/>
                <a:gd name="T69" fmla="*/ 9 h 49"/>
                <a:gd name="T70" fmla="*/ 45 w 88"/>
                <a:gd name="T71" fmla="*/ 5 h 49"/>
                <a:gd name="T72" fmla="*/ 36 w 88"/>
                <a:gd name="T73" fmla="*/ 0 h 49"/>
                <a:gd name="T74" fmla="*/ 32 w 88"/>
                <a:gd name="T75" fmla="*/ 3 h 49"/>
                <a:gd name="T76" fmla="*/ 34 w 88"/>
                <a:gd name="T77" fmla="*/ 13 h 49"/>
                <a:gd name="T78" fmla="*/ 24 w 88"/>
                <a:gd name="T79" fmla="*/ 3 h 49"/>
                <a:gd name="T80" fmla="*/ 21 w 88"/>
                <a:gd name="T81" fmla="*/ 7 h 49"/>
                <a:gd name="T82" fmla="*/ 22 w 88"/>
                <a:gd name="T83" fmla="*/ 10 h 49"/>
                <a:gd name="T84" fmla="*/ 16 w 88"/>
                <a:gd name="T85" fmla="*/ 7 h 49"/>
                <a:gd name="T86" fmla="*/ 19 w 88"/>
                <a:gd name="T87" fmla="*/ 4 h 49"/>
                <a:gd name="T88" fmla="*/ 8 w 88"/>
                <a:gd name="T89" fmla="*/ 3 h 49"/>
                <a:gd name="T90" fmla="*/ 0 w 88"/>
                <a:gd name="T91" fmla="*/ 8 h 49"/>
                <a:gd name="T92" fmla="*/ 6 w 88"/>
                <a:gd name="T93" fmla="*/ 1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8" h="49">
                  <a:moveTo>
                    <a:pt x="6" y="13"/>
                  </a:moveTo>
                  <a:cubicBezTo>
                    <a:pt x="6" y="13"/>
                    <a:pt x="7" y="14"/>
                    <a:pt x="7" y="14"/>
                  </a:cubicBezTo>
                  <a:cubicBezTo>
                    <a:pt x="6" y="18"/>
                    <a:pt x="10" y="20"/>
                    <a:pt x="13" y="22"/>
                  </a:cubicBezTo>
                  <a:cubicBezTo>
                    <a:pt x="13" y="22"/>
                    <a:pt x="12" y="22"/>
                    <a:pt x="12" y="22"/>
                  </a:cubicBezTo>
                  <a:cubicBezTo>
                    <a:pt x="13" y="24"/>
                    <a:pt x="15" y="25"/>
                    <a:pt x="19" y="25"/>
                  </a:cubicBezTo>
                  <a:cubicBezTo>
                    <a:pt x="23" y="25"/>
                    <a:pt x="23" y="21"/>
                    <a:pt x="25" y="20"/>
                  </a:cubicBezTo>
                  <a:cubicBezTo>
                    <a:pt x="26" y="20"/>
                    <a:pt x="26" y="20"/>
                    <a:pt x="27" y="20"/>
                  </a:cubicBezTo>
                  <a:cubicBezTo>
                    <a:pt x="28" y="20"/>
                    <a:pt x="30" y="22"/>
                    <a:pt x="30" y="22"/>
                  </a:cubicBezTo>
                  <a:cubicBezTo>
                    <a:pt x="31" y="22"/>
                    <a:pt x="33" y="22"/>
                    <a:pt x="36" y="22"/>
                  </a:cubicBezTo>
                  <a:cubicBezTo>
                    <a:pt x="34" y="24"/>
                    <a:pt x="28" y="26"/>
                    <a:pt x="25" y="27"/>
                  </a:cubicBezTo>
                  <a:cubicBezTo>
                    <a:pt x="24" y="27"/>
                    <a:pt x="19" y="27"/>
                    <a:pt x="19" y="29"/>
                  </a:cubicBezTo>
                  <a:cubicBezTo>
                    <a:pt x="19" y="35"/>
                    <a:pt x="24" y="32"/>
                    <a:pt x="27" y="32"/>
                  </a:cubicBezTo>
                  <a:cubicBezTo>
                    <a:pt x="29" y="32"/>
                    <a:pt x="36" y="32"/>
                    <a:pt x="37" y="33"/>
                  </a:cubicBezTo>
                  <a:cubicBezTo>
                    <a:pt x="34" y="34"/>
                    <a:pt x="32" y="33"/>
                    <a:pt x="30" y="35"/>
                  </a:cubicBezTo>
                  <a:cubicBezTo>
                    <a:pt x="30" y="35"/>
                    <a:pt x="25" y="34"/>
                    <a:pt x="22" y="35"/>
                  </a:cubicBezTo>
                  <a:cubicBezTo>
                    <a:pt x="22" y="42"/>
                    <a:pt x="34" y="45"/>
                    <a:pt x="39" y="49"/>
                  </a:cubicBezTo>
                  <a:cubicBezTo>
                    <a:pt x="42" y="46"/>
                    <a:pt x="41" y="39"/>
                    <a:pt x="45" y="37"/>
                  </a:cubicBezTo>
                  <a:cubicBezTo>
                    <a:pt x="46" y="36"/>
                    <a:pt x="48" y="36"/>
                    <a:pt x="48" y="35"/>
                  </a:cubicBezTo>
                  <a:cubicBezTo>
                    <a:pt x="51" y="29"/>
                    <a:pt x="53" y="19"/>
                    <a:pt x="61" y="19"/>
                  </a:cubicBezTo>
                  <a:cubicBezTo>
                    <a:pt x="61" y="19"/>
                    <a:pt x="62" y="22"/>
                    <a:pt x="66" y="23"/>
                  </a:cubicBezTo>
                  <a:cubicBezTo>
                    <a:pt x="65" y="23"/>
                    <a:pt x="64" y="23"/>
                    <a:pt x="63" y="23"/>
                  </a:cubicBezTo>
                  <a:cubicBezTo>
                    <a:pt x="64" y="25"/>
                    <a:pt x="66" y="29"/>
                    <a:pt x="67" y="29"/>
                  </a:cubicBezTo>
                  <a:cubicBezTo>
                    <a:pt x="67" y="33"/>
                    <a:pt x="64" y="31"/>
                    <a:pt x="64" y="35"/>
                  </a:cubicBezTo>
                  <a:cubicBezTo>
                    <a:pt x="67" y="36"/>
                    <a:pt x="71" y="35"/>
                    <a:pt x="74" y="36"/>
                  </a:cubicBezTo>
                  <a:cubicBezTo>
                    <a:pt x="73" y="37"/>
                    <a:pt x="73" y="38"/>
                    <a:pt x="74" y="40"/>
                  </a:cubicBezTo>
                  <a:cubicBezTo>
                    <a:pt x="79" y="38"/>
                    <a:pt x="82" y="34"/>
                    <a:pt x="88" y="32"/>
                  </a:cubicBezTo>
                  <a:cubicBezTo>
                    <a:pt x="86" y="29"/>
                    <a:pt x="79" y="31"/>
                    <a:pt x="79" y="24"/>
                  </a:cubicBezTo>
                  <a:cubicBezTo>
                    <a:pt x="77" y="24"/>
                    <a:pt x="76" y="24"/>
                    <a:pt x="72" y="24"/>
                  </a:cubicBezTo>
                  <a:cubicBezTo>
                    <a:pt x="73" y="24"/>
                    <a:pt x="73" y="22"/>
                    <a:pt x="72" y="21"/>
                  </a:cubicBezTo>
                  <a:cubicBezTo>
                    <a:pt x="71" y="21"/>
                    <a:pt x="70" y="22"/>
                    <a:pt x="68" y="21"/>
                  </a:cubicBezTo>
                  <a:cubicBezTo>
                    <a:pt x="69" y="21"/>
                    <a:pt x="70" y="21"/>
                    <a:pt x="71" y="21"/>
                  </a:cubicBezTo>
                  <a:cubicBezTo>
                    <a:pt x="68" y="18"/>
                    <a:pt x="57" y="12"/>
                    <a:pt x="53" y="12"/>
                  </a:cubicBezTo>
                  <a:cubicBezTo>
                    <a:pt x="52" y="12"/>
                    <a:pt x="51" y="11"/>
                    <a:pt x="51" y="11"/>
                  </a:cubicBezTo>
                  <a:cubicBezTo>
                    <a:pt x="51" y="10"/>
                    <a:pt x="52" y="6"/>
                    <a:pt x="48" y="6"/>
                  </a:cubicBezTo>
                  <a:cubicBezTo>
                    <a:pt x="46" y="6"/>
                    <a:pt x="46" y="8"/>
                    <a:pt x="44" y="9"/>
                  </a:cubicBezTo>
                  <a:cubicBezTo>
                    <a:pt x="44" y="7"/>
                    <a:pt x="45" y="6"/>
                    <a:pt x="45" y="5"/>
                  </a:cubicBezTo>
                  <a:cubicBezTo>
                    <a:pt x="45" y="2"/>
                    <a:pt x="39" y="0"/>
                    <a:pt x="36" y="0"/>
                  </a:cubicBezTo>
                  <a:cubicBezTo>
                    <a:pt x="33" y="0"/>
                    <a:pt x="32" y="0"/>
                    <a:pt x="32" y="3"/>
                  </a:cubicBezTo>
                  <a:cubicBezTo>
                    <a:pt x="32" y="8"/>
                    <a:pt x="33" y="10"/>
                    <a:pt x="34" y="13"/>
                  </a:cubicBezTo>
                  <a:cubicBezTo>
                    <a:pt x="29" y="11"/>
                    <a:pt x="30" y="3"/>
                    <a:pt x="24" y="3"/>
                  </a:cubicBezTo>
                  <a:cubicBezTo>
                    <a:pt x="22" y="3"/>
                    <a:pt x="21" y="5"/>
                    <a:pt x="21" y="7"/>
                  </a:cubicBezTo>
                  <a:cubicBezTo>
                    <a:pt x="21" y="9"/>
                    <a:pt x="21" y="10"/>
                    <a:pt x="22" y="10"/>
                  </a:cubicBezTo>
                  <a:cubicBezTo>
                    <a:pt x="21" y="9"/>
                    <a:pt x="18" y="9"/>
                    <a:pt x="16" y="7"/>
                  </a:cubicBezTo>
                  <a:cubicBezTo>
                    <a:pt x="17" y="6"/>
                    <a:pt x="18" y="5"/>
                    <a:pt x="19" y="4"/>
                  </a:cubicBezTo>
                  <a:cubicBezTo>
                    <a:pt x="14" y="3"/>
                    <a:pt x="11" y="3"/>
                    <a:pt x="8" y="3"/>
                  </a:cubicBezTo>
                  <a:cubicBezTo>
                    <a:pt x="6" y="3"/>
                    <a:pt x="1" y="7"/>
                    <a:pt x="0" y="8"/>
                  </a:cubicBezTo>
                  <a:cubicBezTo>
                    <a:pt x="2" y="10"/>
                    <a:pt x="4" y="13"/>
                    <a:pt x="6"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89"/>
            <p:cNvSpPr>
              <a:spLocks/>
            </p:cNvSpPr>
            <p:nvPr/>
          </p:nvSpPr>
          <p:spPr bwMode="auto">
            <a:xfrm>
              <a:off x="4733925" y="1208088"/>
              <a:ext cx="153987" cy="53975"/>
            </a:xfrm>
            <a:custGeom>
              <a:avLst/>
              <a:gdLst>
                <a:gd name="T0" fmla="*/ 3 w 57"/>
                <a:gd name="T1" fmla="*/ 9 h 20"/>
                <a:gd name="T2" fmla="*/ 11 w 57"/>
                <a:gd name="T3" fmla="*/ 11 h 20"/>
                <a:gd name="T4" fmla="*/ 21 w 57"/>
                <a:gd name="T5" fmla="*/ 12 h 20"/>
                <a:gd name="T6" fmla="*/ 16 w 57"/>
                <a:gd name="T7" fmla="*/ 13 h 20"/>
                <a:gd name="T8" fmla="*/ 11 w 57"/>
                <a:gd name="T9" fmla="*/ 13 h 20"/>
                <a:gd name="T10" fmla="*/ 14 w 57"/>
                <a:gd name="T11" fmla="*/ 16 h 20"/>
                <a:gd name="T12" fmla="*/ 27 w 57"/>
                <a:gd name="T13" fmla="*/ 16 h 20"/>
                <a:gd name="T14" fmla="*/ 34 w 57"/>
                <a:gd name="T15" fmla="*/ 20 h 20"/>
                <a:gd name="T16" fmla="*/ 57 w 57"/>
                <a:gd name="T17" fmla="*/ 9 h 20"/>
                <a:gd name="T18" fmla="*/ 47 w 57"/>
                <a:gd name="T19" fmla="*/ 3 h 20"/>
                <a:gd name="T20" fmla="*/ 40 w 57"/>
                <a:gd name="T21" fmla="*/ 3 h 20"/>
                <a:gd name="T22" fmla="*/ 33 w 57"/>
                <a:gd name="T23" fmla="*/ 5 h 20"/>
                <a:gd name="T24" fmla="*/ 33 w 57"/>
                <a:gd name="T25" fmla="*/ 0 h 20"/>
                <a:gd name="T26" fmla="*/ 31 w 57"/>
                <a:gd name="T27" fmla="*/ 0 h 20"/>
                <a:gd name="T28" fmla="*/ 25 w 57"/>
                <a:gd name="T29" fmla="*/ 5 h 20"/>
                <a:gd name="T30" fmla="*/ 16 w 57"/>
                <a:gd name="T31" fmla="*/ 1 h 20"/>
                <a:gd name="T32" fmla="*/ 10 w 57"/>
                <a:gd name="T33" fmla="*/ 1 h 20"/>
                <a:gd name="T34" fmla="*/ 11 w 57"/>
                <a:gd name="T35" fmla="*/ 3 h 20"/>
                <a:gd name="T36" fmla="*/ 8 w 57"/>
                <a:gd name="T37" fmla="*/ 3 h 20"/>
                <a:gd name="T38" fmla="*/ 8 w 57"/>
                <a:gd name="T39" fmla="*/ 4 h 20"/>
                <a:gd name="T40" fmla="*/ 3 w 57"/>
                <a:gd name="T41" fmla="*/ 3 h 20"/>
                <a:gd name="T42" fmla="*/ 0 w 57"/>
                <a:gd name="T43" fmla="*/ 3 h 20"/>
                <a:gd name="T44" fmla="*/ 3 w 57"/>
                <a:gd name="T45" fmla="*/ 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7" h="20">
                  <a:moveTo>
                    <a:pt x="3" y="9"/>
                  </a:moveTo>
                  <a:cubicBezTo>
                    <a:pt x="3" y="14"/>
                    <a:pt x="7" y="11"/>
                    <a:pt x="11" y="11"/>
                  </a:cubicBezTo>
                  <a:cubicBezTo>
                    <a:pt x="11" y="11"/>
                    <a:pt x="20" y="12"/>
                    <a:pt x="21" y="12"/>
                  </a:cubicBezTo>
                  <a:cubicBezTo>
                    <a:pt x="20" y="12"/>
                    <a:pt x="18" y="12"/>
                    <a:pt x="16" y="13"/>
                  </a:cubicBezTo>
                  <a:cubicBezTo>
                    <a:pt x="15" y="13"/>
                    <a:pt x="13" y="13"/>
                    <a:pt x="11" y="13"/>
                  </a:cubicBezTo>
                  <a:cubicBezTo>
                    <a:pt x="12" y="15"/>
                    <a:pt x="12" y="16"/>
                    <a:pt x="14" y="16"/>
                  </a:cubicBezTo>
                  <a:cubicBezTo>
                    <a:pt x="27" y="16"/>
                    <a:pt x="27" y="16"/>
                    <a:pt x="27" y="16"/>
                  </a:cubicBezTo>
                  <a:cubicBezTo>
                    <a:pt x="28" y="19"/>
                    <a:pt x="30" y="20"/>
                    <a:pt x="34" y="20"/>
                  </a:cubicBezTo>
                  <a:cubicBezTo>
                    <a:pt x="41" y="20"/>
                    <a:pt x="52" y="13"/>
                    <a:pt x="57" y="9"/>
                  </a:cubicBezTo>
                  <a:cubicBezTo>
                    <a:pt x="56" y="7"/>
                    <a:pt x="52" y="3"/>
                    <a:pt x="47" y="3"/>
                  </a:cubicBezTo>
                  <a:cubicBezTo>
                    <a:pt x="44" y="3"/>
                    <a:pt x="45" y="3"/>
                    <a:pt x="40" y="3"/>
                  </a:cubicBezTo>
                  <a:cubicBezTo>
                    <a:pt x="37" y="3"/>
                    <a:pt x="35" y="5"/>
                    <a:pt x="33" y="5"/>
                  </a:cubicBezTo>
                  <a:cubicBezTo>
                    <a:pt x="33" y="4"/>
                    <a:pt x="33" y="3"/>
                    <a:pt x="33" y="0"/>
                  </a:cubicBezTo>
                  <a:cubicBezTo>
                    <a:pt x="31" y="0"/>
                    <a:pt x="31" y="0"/>
                    <a:pt x="31" y="0"/>
                  </a:cubicBezTo>
                  <a:cubicBezTo>
                    <a:pt x="30" y="1"/>
                    <a:pt x="28" y="5"/>
                    <a:pt x="25" y="5"/>
                  </a:cubicBezTo>
                  <a:cubicBezTo>
                    <a:pt x="24" y="5"/>
                    <a:pt x="18" y="2"/>
                    <a:pt x="16" y="1"/>
                  </a:cubicBezTo>
                  <a:cubicBezTo>
                    <a:pt x="10" y="1"/>
                    <a:pt x="10" y="1"/>
                    <a:pt x="10" y="1"/>
                  </a:cubicBezTo>
                  <a:cubicBezTo>
                    <a:pt x="11" y="3"/>
                    <a:pt x="11" y="3"/>
                    <a:pt x="11" y="3"/>
                  </a:cubicBezTo>
                  <a:cubicBezTo>
                    <a:pt x="8" y="3"/>
                    <a:pt x="8" y="3"/>
                    <a:pt x="8" y="3"/>
                  </a:cubicBezTo>
                  <a:cubicBezTo>
                    <a:pt x="8" y="4"/>
                    <a:pt x="8" y="4"/>
                    <a:pt x="8" y="4"/>
                  </a:cubicBezTo>
                  <a:cubicBezTo>
                    <a:pt x="6" y="5"/>
                    <a:pt x="4" y="4"/>
                    <a:pt x="3" y="3"/>
                  </a:cubicBezTo>
                  <a:cubicBezTo>
                    <a:pt x="0" y="3"/>
                    <a:pt x="0" y="3"/>
                    <a:pt x="0" y="3"/>
                  </a:cubicBezTo>
                  <a:cubicBezTo>
                    <a:pt x="0" y="5"/>
                    <a:pt x="1" y="7"/>
                    <a:pt x="3"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90"/>
            <p:cNvSpPr>
              <a:spLocks/>
            </p:cNvSpPr>
            <p:nvPr/>
          </p:nvSpPr>
          <p:spPr bwMode="auto">
            <a:xfrm>
              <a:off x="4608513" y="12700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91"/>
            <p:cNvSpPr>
              <a:spLocks/>
            </p:cNvSpPr>
            <p:nvPr/>
          </p:nvSpPr>
          <p:spPr bwMode="auto">
            <a:xfrm>
              <a:off x="4608513" y="1270001"/>
              <a:ext cx="3175" cy="3175"/>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1" y="1"/>
                    <a:pt x="1" y="1"/>
                    <a:pt x="1" y="1"/>
                  </a:cubicBezTo>
                  <a:lnTo>
                    <a:pt x="1"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92"/>
            <p:cNvSpPr>
              <a:spLocks/>
            </p:cNvSpPr>
            <p:nvPr/>
          </p:nvSpPr>
          <p:spPr bwMode="auto">
            <a:xfrm>
              <a:off x="4600575" y="1270001"/>
              <a:ext cx="30162" cy="25400"/>
            </a:xfrm>
            <a:custGeom>
              <a:avLst/>
              <a:gdLst>
                <a:gd name="T0" fmla="*/ 11 w 11"/>
                <a:gd name="T1" fmla="*/ 9 h 9"/>
                <a:gd name="T2" fmla="*/ 3 w 11"/>
                <a:gd name="T3" fmla="*/ 0 h 9"/>
                <a:gd name="T4" fmla="*/ 11 w 11"/>
                <a:gd name="T5" fmla="*/ 9 h 9"/>
              </a:gdLst>
              <a:ahLst/>
              <a:cxnLst>
                <a:cxn ang="0">
                  <a:pos x="T0" y="T1"/>
                </a:cxn>
                <a:cxn ang="0">
                  <a:pos x="T2" y="T3"/>
                </a:cxn>
                <a:cxn ang="0">
                  <a:pos x="T4" y="T5"/>
                </a:cxn>
              </a:cxnLst>
              <a:rect l="0" t="0" r="r" b="b"/>
              <a:pathLst>
                <a:path w="11" h="9">
                  <a:moveTo>
                    <a:pt x="11" y="9"/>
                  </a:moveTo>
                  <a:cubicBezTo>
                    <a:pt x="9" y="5"/>
                    <a:pt x="6" y="4"/>
                    <a:pt x="3" y="0"/>
                  </a:cubicBezTo>
                  <a:cubicBezTo>
                    <a:pt x="0" y="2"/>
                    <a:pt x="6" y="8"/>
                    <a:pt x="11"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93"/>
            <p:cNvSpPr>
              <a:spLocks/>
            </p:cNvSpPr>
            <p:nvPr/>
          </p:nvSpPr>
          <p:spPr bwMode="auto">
            <a:xfrm>
              <a:off x="4260850" y="1970088"/>
              <a:ext cx="76200" cy="90488"/>
            </a:xfrm>
            <a:custGeom>
              <a:avLst/>
              <a:gdLst>
                <a:gd name="T0" fmla="*/ 0 w 28"/>
                <a:gd name="T1" fmla="*/ 28 h 33"/>
                <a:gd name="T2" fmla="*/ 6 w 28"/>
                <a:gd name="T3" fmla="*/ 33 h 33"/>
                <a:gd name="T4" fmla="*/ 10 w 28"/>
                <a:gd name="T5" fmla="*/ 32 h 33"/>
                <a:gd name="T6" fmla="*/ 18 w 28"/>
                <a:gd name="T7" fmla="*/ 28 h 33"/>
                <a:gd name="T8" fmla="*/ 23 w 28"/>
                <a:gd name="T9" fmla="*/ 26 h 33"/>
                <a:gd name="T10" fmla="*/ 24 w 28"/>
                <a:gd name="T11" fmla="*/ 20 h 33"/>
                <a:gd name="T12" fmla="*/ 24 w 28"/>
                <a:gd name="T13" fmla="*/ 13 h 33"/>
                <a:gd name="T14" fmla="*/ 28 w 28"/>
                <a:gd name="T15" fmla="*/ 10 h 33"/>
                <a:gd name="T16" fmla="*/ 20 w 28"/>
                <a:gd name="T17" fmla="*/ 0 h 33"/>
                <a:gd name="T18" fmla="*/ 16 w 28"/>
                <a:gd name="T19" fmla="*/ 0 h 33"/>
                <a:gd name="T20" fmla="*/ 10 w 28"/>
                <a:gd name="T21" fmla="*/ 5 h 33"/>
                <a:gd name="T22" fmla="*/ 11 w 28"/>
                <a:gd name="T23" fmla="*/ 8 h 33"/>
                <a:gd name="T24" fmla="*/ 5 w 28"/>
                <a:gd name="T25" fmla="*/ 10 h 33"/>
                <a:gd name="T26" fmla="*/ 2 w 28"/>
                <a:gd name="T27" fmla="*/ 12 h 33"/>
                <a:gd name="T28" fmla="*/ 7 w 28"/>
                <a:gd name="T29" fmla="*/ 17 h 33"/>
                <a:gd name="T30" fmla="*/ 0 w 28"/>
                <a:gd name="T31"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33">
                  <a:moveTo>
                    <a:pt x="0" y="28"/>
                  </a:moveTo>
                  <a:cubicBezTo>
                    <a:pt x="0" y="31"/>
                    <a:pt x="3" y="33"/>
                    <a:pt x="6" y="33"/>
                  </a:cubicBezTo>
                  <a:cubicBezTo>
                    <a:pt x="7" y="33"/>
                    <a:pt x="9" y="33"/>
                    <a:pt x="10" y="32"/>
                  </a:cubicBezTo>
                  <a:cubicBezTo>
                    <a:pt x="12" y="31"/>
                    <a:pt x="14" y="28"/>
                    <a:pt x="18" y="28"/>
                  </a:cubicBezTo>
                  <a:cubicBezTo>
                    <a:pt x="20" y="28"/>
                    <a:pt x="22" y="28"/>
                    <a:pt x="23" y="26"/>
                  </a:cubicBezTo>
                  <a:cubicBezTo>
                    <a:pt x="25" y="25"/>
                    <a:pt x="24" y="22"/>
                    <a:pt x="24" y="20"/>
                  </a:cubicBezTo>
                  <a:cubicBezTo>
                    <a:pt x="24" y="20"/>
                    <a:pt x="24" y="14"/>
                    <a:pt x="24" y="13"/>
                  </a:cubicBezTo>
                  <a:cubicBezTo>
                    <a:pt x="24" y="11"/>
                    <a:pt x="28" y="11"/>
                    <a:pt x="28" y="10"/>
                  </a:cubicBezTo>
                  <a:cubicBezTo>
                    <a:pt x="28" y="6"/>
                    <a:pt x="25" y="0"/>
                    <a:pt x="20" y="0"/>
                  </a:cubicBezTo>
                  <a:cubicBezTo>
                    <a:pt x="19" y="0"/>
                    <a:pt x="18" y="0"/>
                    <a:pt x="16" y="0"/>
                  </a:cubicBezTo>
                  <a:cubicBezTo>
                    <a:pt x="14" y="0"/>
                    <a:pt x="10" y="3"/>
                    <a:pt x="10" y="5"/>
                  </a:cubicBezTo>
                  <a:cubicBezTo>
                    <a:pt x="10" y="6"/>
                    <a:pt x="10" y="6"/>
                    <a:pt x="11" y="8"/>
                  </a:cubicBezTo>
                  <a:cubicBezTo>
                    <a:pt x="10" y="9"/>
                    <a:pt x="6" y="10"/>
                    <a:pt x="5" y="10"/>
                  </a:cubicBezTo>
                  <a:cubicBezTo>
                    <a:pt x="4" y="10"/>
                    <a:pt x="2" y="10"/>
                    <a:pt x="2" y="12"/>
                  </a:cubicBezTo>
                  <a:cubicBezTo>
                    <a:pt x="2" y="15"/>
                    <a:pt x="4" y="16"/>
                    <a:pt x="7" y="17"/>
                  </a:cubicBezTo>
                  <a:cubicBezTo>
                    <a:pt x="6" y="22"/>
                    <a:pt x="0" y="23"/>
                    <a:pt x="0" y="2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94"/>
            <p:cNvSpPr>
              <a:spLocks/>
            </p:cNvSpPr>
            <p:nvPr/>
          </p:nvSpPr>
          <p:spPr bwMode="auto">
            <a:xfrm>
              <a:off x="4313238" y="1897063"/>
              <a:ext cx="12700" cy="14288"/>
            </a:xfrm>
            <a:custGeom>
              <a:avLst/>
              <a:gdLst>
                <a:gd name="T0" fmla="*/ 1 w 5"/>
                <a:gd name="T1" fmla="*/ 5 h 5"/>
                <a:gd name="T2" fmla="*/ 5 w 5"/>
                <a:gd name="T3" fmla="*/ 0 h 5"/>
                <a:gd name="T4" fmla="*/ 0 w 5"/>
                <a:gd name="T5" fmla="*/ 2 h 5"/>
                <a:gd name="T6" fmla="*/ 1 w 5"/>
                <a:gd name="T7" fmla="*/ 5 h 5"/>
              </a:gdLst>
              <a:ahLst/>
              <a:cxnLst>
                <a:cxn ang="0">
                  <a:pos x="T0" y="T1"/>
                </a:cxn>
                <a:cxn ang="0">
                  <a:pos x="T2" y="T3"/>
                </a:cxn>
                <a:cxn ang="0">
                  <a:pos x="T4" y="T5"/>
                </a:cxn>
                <a:cxn ang="0">
                  <a:pos x="T6" y="T7"/>
                </a:cxn>
              </a:cxnLst>
              <a:rect l="0" t="0" r="r" b="b"/>
              <a:pathLst>
                <a:path w="5" h="5">
                  <a:moveTo>
                    <a:pt x="1" y="5"/>
                  </a:moveTo>
                  <a:cubicBezTo>
                    <a:pt x="3" y="5"/>
                    <a:pt x="5" y="2"/>
                    <a:pt x="5" y="0"/>
                  </a:cubicBezTo>
                  <a:cubicBezTo>
                    <a:pt x="3" y="0"/>
                    <a:pt x="0" y="1"/>
                    <a:pt x="0" y="2"/>
                  </a:cubicBezTo>
                  <a:cubicBezTo>
                    <a:pt x="0" y="3"/>
                    <a:pt x="0" y="5"/>
                    <a:pt x="1"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95"/>
            <p:cNvSpPr>
              <a:spLocks/>
            </p:cNvSpPr>
            <p:nvPr/>
          </p:nvSpPr>
          <p:spPr bwMode="auto">
            <a:xfrm>
              <a:off x="4321175" y="1889126"/>
              <a:ext cx="141287" cy="203200"/>
            </a:xfrm>
            <a:custGeom>
              <a:avLst/>
              <a:gdLst>
                <a:gd name="T0" fmla="*/ 5 w 52"/>
                <a:gd name="T1" fmla="*/ 16 h 75"/>
                <a:gd name="T2" fmla="*/ 7 w 52"/>
                <a:gd name="T3" fmla="*/ 20 h 75"/>
                <a:gd name="T4" fmla="*/ 6 w 52"/>
                <a:gd name="T5" fmla="*/ 24 h 75"/>
                <a:gd name="T6" fmla="*/ 8 w 52"/>
                <a:gd name="T7" fmla="*/ 27 h 75"/>
                <a:gd name="T8" fmla="*/ 11 w 52"/>
                <a:gd name="T9" fmla="*/ 25 h 75"/>
                <a:gd name="T10" fmla="*/ 9 w 52"/>
                <a:gd name="T11" fmla="*/ 34 h 75"/>
                <a:gd name="T12" fmla="*/ 18 w 52"/>
                <a:gd name="T13" fmla="*/ 35 h 75"/>
                <a:gd name="T14" fmla="*/ 18 w 52"/>
                <a:gd name="T15" fmla="*/ 38 h 75"/>
                <a:gd name="T16" fmla="*/ 23 w 52"/>
                <a:gd name="T17" fmla="*/ 44 h 75"/>
                <a:gd name="T18" fmla="*/ 15 w 52"/>
                <a:gd name="T19" fmla="*/ 54 h 75"/>
                <a:gd name="T20" fmla="*/ 10 w 52"/>
                <a:gd name="T21" fmla="*/ 62 h 75"/>
                <a:gd name="T22" fmla="*/ 19 w 52"/>
                <a:gd name="T23" fmla="*/ 64 h 75"/>
                <a:gd name="T24" fmla="*/ 23 w 52"/>
                <a:gd name="T25" fmla="*/ 63 h 75"/>
                <a:gd name="T26" fmla="*/ 8 w 52"/>
                <a:gd name="T27" fmla="*/ 74 h 75"/>
                <a:gd name="T28" fmla="*/ 9 w 52"/>
                <a:gd name="T29" fmla="*/ 75 h 75"/>
                <a:gd name="T30" fmla="*/ 16 w 52"/>
                <a:gd name="T31" fmla="*/ 74 h 75"/>
                <a:gd name="T32" fmla="*/ 23 w 52"/>
                <a:gd name="T33" fmla="*/ 71 h 75"/>
                <a:gd name="T34" fmla="*/ 43 w 52"/>
                <a:gd name="T35" fmla="*/ 69 h 75"/>
                <a:gd name="T36" fmla="*/ 49 w 52"/>
                <a:gd name="T37" fmla="*/ 64 h 75"/>
                <a:gd name="T38" fmla="*/ 52 w 52"/>
                <a:gd name="T39" fmla="*/ 55 h 75"/>
                <a:gd name="T40" fmla="*/ 45 w 52"/>
                <a:gd name="T41" fmla="*/ 51 h 75"/>
                <a:gd name="T42" fmla="*/ 43 w 52"/>
                <a:gd name="T43" fmla="*/ 52 h 75"/>
                <a:gd name="T44" fmla="*/ 44 w 52"/>
                <a:gd name="T45" fmla="*/ 49 h 75"/>
                <a:gd name="T46" fmla="*/ 33 w 52"/>
                <a:gd name="T47" fmla="*/ 34 h 75"/>
                <a:gd name="T48" fmla="*/ 21 w 52"/>
                <a:gd name="T49" fmla="*/ 25 h 75"/>
                <a:gd name="T50" fmla="*/ 29 w 52"/>
                <a:gd name="T51" fmla="*/ 9 h 75"/>
                <a:gd name="T52" fmla="*/ 15 w 52"/>
                <a:gd name="T53" fmla="*/ 8 h 75"/>
                <a:gd name="T54" fmla="*/ 19 w 52"/>
                <a:gd name="T55" fmla="*/ 0 h 75"/>
                <a:gd name="T56" fmla="*/ 9 w 52"/>
                <a:gd name="T57" fmla="*/ 3 h 75"/>
                <a:gd name="T58" fmla="*/ 5 w 52"/>
                <a:gd name="T59" fmla="*/ 9 h 75"/>
                <a:gd name="T60" fmla="*/ 5 w 52"/>
                <a:gd name="T61" fmla="*/ 12 h 75"/>
                <a:gd name="T62" fmla="*/ 0 w 52"/>
                <a:gd name="T63" fmla="*/ 1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 h="75">
                  <a:moveTo>
                    <a:pt x="5" y="14"/>
                  </a:moveTo>
                  <a:cubicBezTo>
                    <a:pt x="5" y="16"/>
                    <a:pt x="5" y="16"/>
                    <a:pt x="5" y="16"/>
                  </a:cubicBezTo>
                  <a:cubicBezTo>
                    <a:pt x="5" y="16"/>
                    <a:pt x="3" y="17"/>
                    <a:pt x="3" y="19"/>
                  </a:cubicBezTo>
                  <a:cubicBezTo>
                    <a:pt x="3" y="19"/>
                    <a:pt x="5" y="20"/>
                    <a:pt x="7" y="20"/>
                  </a:cubicBezTo>
                  <a:cubicBezTo>
                    <a:pt x="7" y="22"/>
                    <a:pt x="7" y="22"/>
                    <a:pt x="7" y="22"/>
                  </a:cubicBezTo>
                  <a:cubicBezTo>
                    <a:pt x="6" y="23"/>
                    <a:pt x="6" y="23"/>
                    <a:pt x="6" y="24"/>
                  </a:cubicBezTo>
                  <a:cubicBezTo>
                    <a:pt x="6" y="25"/>
                    <a:pt x="6" y="26"/>
                    <a:pt x="6" y="27"/>
                  </a:cubicBezTo>
                  <a:cubicBezTo>
                    <a:pt x="8" y="27"/>
                    <a:pt x="8" y="27"/>
                    <a:pt x="8" y="27"/>
                  </a:cubicBezTo>
                  <a:cubicBezTo>
                    <a:pt x="7" y="27"/>
                    <a:pt x="7" y="26"/>
                    <a:pt x="8" y="24"/>
                  </a:cubicBezTo>
                  <a:cubicBezTo>
                    <a:pt x="8" y="25"/>
                    <a:pt x="10" y="25"/>
                    <a:pt x="11" y="25"/>
                  </a:cubicBezTo>
                  <a:cubicBezTo>
                    <a:pt x="11" y="27"/>
                    <a:pt x="11" y="27"/>
                    <a:pt x="11" y="29"/>
                  </a:cubicBezTo>
                  <a:cubicBezTo>
                    <a:pt x="11" y="31"/>
                    <a:pt x="9" y="32"/>
                    <a:pt x="9" y="34"/>
                  </a:cubicBezTo>
                  <a:cubicBezTo>
                    <a:pt x="9" y="36"/>
                    <a:pt x="11" y="36"/>
                    <a:pt x="13" y="36"/>
                  </a:cubicBezTo>
                  <a:cubicBezTo>
                    <a:pt x="14" y="36"/>
                    <a:pt x="16" y="35"/>
                    <a:pt x="18" y="35"/>
                  </a:cubicBezTo>
                  <a:cubicBezTo>
                    <a:pt x="18" y="35"/>
                    <a:pt x="19" y="35"/>
                    <a:pt x="20" y="35"/>
                  </a:cubicBezTo>
                  <a:cubicBezTo>
                    <a:pt x="19" y="36"/>
                    <a:pt x="18" y="36"/>
                    <a:pt x="18" y="38"/>
                  </a:cubicBezTo>
                  <a:cubicBezTo>
                    <a:pt x="18" y="40"/>
                    <a:pt x="21" y="41"/>
                    <a:pt x="23" y="40"/>
                  </a:cubicBezTo>
                  <a:cubicBezTo>
                    <a:pt x="23" y="44"/>
                    <a:pt x="23" y="44"/>
                    <a:pt x="23" y="44"/>
                  </a:cubicBezTo>
                  <a:cubicBezTo>
                    <a:pt x="22" y="46"/>
                    <a:pt x="18" y="48"/>
                    <a:pt x="14" y="48"/>
                  </a:cubicBezTo>
                  <a:cubicBezTo>
                    <a:pt x="14" y="50"/>
                    <a:pt x="15" y="51"/>
                    <a:pt x="15" y="54"/>
                  </a:cubicBezTo>
                  <a:cubicBezTo>
                    <a:pt x="15" y="58"/>
                    <a:pt x="9" y="58"/>
                    <a:pt x="9" y="61"/>
                  </a:cubicBezTo>
                  <a:cubicBezTo>
                    <a:pt x="9" y="62"/>
                    <a:pt x="10" y="62"/>
                    <a:pt x="10" y="62"/>
                  </a:cubicBezTo>
                  <a:cubicBezTo>
                    <a:pt x="11" y="62"/>
                    <a:pt x="11" y="61"/>
                    <a:pt x="12" y="61"/>
                  </a:cubicBezTo>
                  <a:cubicBezTo>
                    <a:pt x="15" y="61"/>
                    <a:pt x="16" y="64"/>
                    <a:pt x="19" y="64"/>
                  </a:cubicBezTo>
                  <a:cubicBezTo>
                    <a:pt x="20" y="64"/>
                    <a:pt x="22" y="63"/>
                    <a:pt x="23" y="62"/>
                  </a:cubicBezTo>
                  <a:cubicBezTo>
                    <a:pt x="23" y="62"/>
                    <a:pt x="23" y="63"/>
                    <a:pt x="23" y="63"/>
                  </a:cubicBezTo>
                  <a:cubicBezTo>
                    <a:pt x="23" y="66"/>
                    <a:pt x="19" y="65"/>
                    <a:pt x="16" y="66"/>
                  </a:cubicBezTo>
                  <a:cubicBezTo>
                    <a:pt x="15" y="66"/>
                    <a:pt x="8" y="73"/>
                    <a:pt x="8" y="74"/>
                  </a:cubicBezTo>
                  <a:cubicBezTo>
                    <a:pt x="8" y="75"/>
                    <a:pt x="8" y="75"/>
                    <a:pt x="8" y="75"/>
                  </a:cubicBezTo>
                  <a:cubicBezTo>
                    <a:pt x="9" y="75"/>
                    <a:pt x="9" y="75"/>
                    <a:pt x="9" y="75"/>
                  </a:cubicBezTo>
                  <a:cubicBezTo>
                    <a:pt x="10" y="75"/>
                    <a:pt x="11" y="74"/>
                    <a:pt x="12" y="74"/>
                  </a:cubicBezTo>
                  <a:cubicBezTo>
                    <a:pt x="16" y="74"/>
                    <a:pt x="16" y="74"/>
                    <a:pt x="16" y="74"/>
                  </a:cubicBezTo>
                  <a:cubicBezTo>
                    <a:pt x="16" y="72"/>
                    <a:pt x="17" y="70"/>
                    <a:pt x="19" y="70"/>
                  </a:cubicBezTo>
                  <a:cubicBezTo>
                    <a:pt x="21" y="70"/>
                    <a:pt x="22" y="71"/>
                    <a:pt x="23" y="71"/>
                  </a:cubicBezTo>
                  <a:cubicBezTo>
                    <a:pt x="26" y="71"/>
                    <a:pt x="32" y="69"/>
                    <a:pt x="35" y="69"/>
                  </a:cubicBezTo>
                  <a:cubicBezTo>
                    <a:pt x="36" y="69"/>
                    <a:pt x="41" y="69"/>
                    <a:pt x="43" y="69"/>
                  </a:cubicBezTo>
                  <a:cubicBezTo>
                    <a:pt x="46" y="69"/>
                    <a:pt x="47" y="68"/>
                    <a:pt x="49" y="66"/>
                  </a:cubicBezTo>
                  <a:cubicBezTo>
                    <a:pt x="49" y="64"/>
                    <a:pt x="49" y="64"/>
                    <a:pt x="49" y="64"/>
                  </a:cubicBezTo>
                  <a:cubicBezTo>
                    <a:pt x="48" y="64"/>
                    <a:pt x="47" y="64"/>
                    <a:pt x="45" y="64"/>
                  </a:cubicBezTo>
                  <a:cubicBezTo>
                    <a:pt x="47" y="61"/>
                    <a:pt x="52" y="59"/>
                    <a:pt x="52" y="55"/>
                  </a:cubicBezTo>
                  <a:cubicBezTo>
                    <a:pt x="52" y="53"/>
                    <a:pt x="50" y="51"/>
                    <a:pt x="47" y="51"/>
                  </a:cubicBezTo>
                  <a:cubicBezTo>
                    <a:pt x="46" y="51"/>
                    <a:pt x="46" y="50"/>
                    <a:pt x="45" y="51"/>
                  </a:cubicBezTo>
                  <a:cubicBezTo>
                    <a:pt x="46" y="51"/>
                    <a:pt x="46" y="51"/>
                    <a:pt x="46" y="51"/>
                  </a:cubicBezTo>
                  <a:cubicBezTo>
                    <a:pt x="45" y="51"/>
                    <a:pt x="45" y="52"/>
                    <a:pt x="43" y="52"/>
                  </a:cubicBezTo>
                  <a:cubicBezTo>
                    <a:pt x="43" y="51"/>
                    <a:pt x="43" y="51"/>
                    <a:pt x="43" y="51"/>
                  </a:cubicBezTo>
                  <a:cubicBezTo>
                    <a:pt x="44" y="50"/>
                    <a:pt x="44" y="50"/>
                    <a:pt x="44" y="49"/>
                  </a:cubicBezTo>
                  <a:cubicBezTo>
                    <a:pt x="44" y="47"/>
                    <a:pt x="42" y="46"/>
                    <a:pt x="42" y="44"/>
                  </a:cubicBezTo>
                  <a:cubicBezTo>
                    <a:pt x="42" y="39"/>
                    <a:pt x="36" y="38"/>
                    <a:pt x="33" y="34"/>
                  </a:cubicBezTo>
                  <a:cubicBezTo>
                    <a:pt x="30" y="31"/>
                    <a:pt x="31" y="26"/>
                    <a:pt x="26" y="25"/>
                  </a:cubicBezTo>
                  <a:cubicBezTo>
                    <a:pt x="25" y="24"/>
                    <a:pt x="23" y="25"/>
                    <a:pt x="21" y="25"/>
                  </a:cubicBezTo>
                  <a:cubicBezTo>
                    <a:pt x="22" y="24"/>
                    <a:pt x="22" y="23"/>
                    <a:pt x="23" y="23"/>
                  </a:cubicBezTo>
                  <a:cubicBezTo>
                    <a:pt x="23" y="18"/>
                    <a:pt x="30" y="16"/>
                    <a:pt x="29" y="9"/>
                  </a:cubicBezTo>
                  <a:cubicBezTo>
                    <a:pt x="16" y="9"/>
                    <a:pt x="16" y="9"/>
                    <a:pt x="16" y="9"/>
                  </a:cubicBezTo>
                  <a:cubicBezTo>
                    <a:pt x="16" y="9"/>
                    <a:pt x="15" y="8"/>
                    <a:pt x="15" y="8"/>
                  </a:cubicBezTo>
                  <a:cubicBezTo>
                    <a:pt x="16" y="5"/>
                    <a:pt x="21" y="5"/>
                    <a:pt x="21" y="2"/>
                  </a:cubicBezTo>
                  <a:cubicBezTo>
                    <a:pt x="21" y="1"/>
                    <a:pt x="20" y="0"/>
                    <a:pt x="19" y="0"/>
                  </a:cubicBezTo>
                  <a:cubicBezTo>
                    <a:pt x="17" y="0"/>
                    <a:pt x="15" y="0"/>
                    <a:pt x="12" y="0"/>
                  </a:cubicBezTo>
                  <a:cubicBezTo>
                    <a:pt x="11" y="0"/>
                    <a:pt x="9" y="2"/>
                    <a:pt x="9" y="3"/>
                  </a:cubicBezTo>
                  <a:cubicBezTo>
                    <a:pt x="9" y="4"/>
                    <a:pt x="8" y="5"/>
                    <a:pt x="8" y="7"/>
                  </a:cubicBezTo>
                  <a:cubicBezTo>
                    <a:pt x="6" y="7"/>
                    <a:pt x="5" y="7"/>
                    <a:pt x="5" y="9"/>
                  </a:cubicBezTo>
                  <a:cubicBezTo>
                    <a:pt x="5" y="10"/>
                    <a:pt x="5" y="10"/>
                    <a:pt x="6" y="10"/>
                  </a:cubicBezTo>
                  <a:cubicBezTo>
                    <a:pt x="6" y="11"/>
                    <a:pt x="5" y="12"/>
                    <a:pt x="5" y="12"/>
                  </a:cubicBezTo>
                  <a:cubicBezTo>
                    <a:pt x="5" y="12"/>
                    <a:pt x="3" y="11"/>
                    <a:pt x="3" y="10"/>
                  </a:cubicBezTo>
                  <a:cubicBezTo>
                    <a:pt x="0" y="10"/>
                    <a:pt x="0" y="10"/>
                    <a:pt x="0" y="10"/>
                  </a:cubicBezTo>
                  <a:cubicBezTo>
                    <a:pt x="0" y="13"/>
                    <a:pt x="2" y="13"/>
                    <a:pt x="5"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96"/>
            <p:cNvSpPr>
              <a:spLocks/>
            </p:cNvSpPr>
            <p:nvPr/>
          </p:nvSpPr>
          <p:spPr bwMode="auto">
            <a:xfrm>
              <a:off x="4351338" y="1995488"/>
              <a:ext cx="7937" cy="4763"/>
            </a:xfrm>
            <a:custGeom>
              <a:avLst/>
              <a:gdLst>
                <a:gd name="T0" fmla="*/ 1 w 3"/>
                <a:gd name="T1" fmla="*/ 0 h 2"/>
                <a:gd name="T2" fmla="*/ 0 w 3"/>
                <a:gd name="T3" fmla="*/ 2 h 2"/>
                <a:gd name="T4" fmla="*/ 2 w 3"/>
                <a:gd name="T5" fmla="*/ 2 h 2"/>
                <a:gd name="T6" fmla="*/ 3 w 3"/>
                <a:gd name="T7" fmla="*/ 0 h 2"/>
                <a:gd name="T8" fmla="*/ 1 w 3"/>
                <a:gd name="T9" fmla="*/ 0 h 2"/>
              </a:gdLst>
              <a:ahLst/>
              <a:cxnLst>
                <a:cxn ang="0">
                  <a:pos x="T0" y="T1"/>
                </a:cxn>
                <a:cxn ang="0">
                  <a:pos x="T2" y="T3"/>
                </a:cxn>
                <a:cxn ang="0">
                  <a:pos x="T4" y="T5"/>
                </a:cxn>
                <a:cxn ang="0">
                  <a:pos x="T6" y="T7"/>
                </a:cxn>
                <a:cxn ang="0">
                  <a:pos x="T8" y="T9"/>
                </a:cxn>
              </a:cxnLst>
              <a:rect l="0" t="0" r="r" b="b"/>
              <a:pathLst>
                <a:path w="3" h="2">
                  <a:moveTo>
                    <a:pt x="1" y="0"/>
                  </a:moveTo>
                  <a:cubicBezTo>
                    <a:pt x="0" y="1"/>
                    <a:pt x="0" y="1"/>
                    <a:pt x="0" y="2"/>
                  </a:cubicBezTo>
                  <a:cubicBezTo>
                    <a:pt x="1" y="2"/>
                    <a:pt x="2" y="2"/>
                    <a:pt x="2" y="2"/>
                  </a:cubicBezTo>
                  <a:cubicBezTo>
                    <a:pt x="2" y="1"/>
                    <a:pt x="3" y="1"/>
                    <a:pt x="3" y="0"/>
                  </a:cubicBezTo>
                  <a:cubicBezTo>
                    <a:pt x="2" y="0"/>
                    <a:pt x="2"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97"/>
            <p:cNvSpPr>
              <a:spLocks/>
            </p:cNvSpPr>
            <p:nvPr/>
          </p:nvSpPr>
          <p:spPr bwMode="auto">
            <a:xfrm>
              <a:off x="4027488" y="1679576"/>
              <a:ext cx="174625" cy="76200"/>
            </a:xfrm>
            <a:custGeom>
              <a:avLst/>
              <a:gdLst>
                <a:gd name="T0" fmla="*/ 63 w 64"/>
                <a:gd name="T1" fmla="*/ 15 h 28"/>
                <a:gd name="T2" fmla="*/ 64 w 64"/>
                <a:gd name="T3" fmla="*/ 15 h 28"/>
                <a:gd name="T4" fmla="*/ 56 w 64"/>
                <a:gd name="T5" fmla="*/ 4 h 28"/>
                <a:gd name="T6" fmla="*/ 57 w 64"/>
                <a:gd name="T7" fmla="*/ 2 h 28"/>
                <a:gd name="T8" fmla="*/ 52 w 64"/>
                <a:gd name="T9" fmla="*/ 3 h 28"/>
                <a:gd name="T10" fmla="*/ 48 w 64"/>
                <a:gd name="T11" fmla="*/ 0 h 28"/>
                <a:gd name="T12" fmla="*/ 45 w 64"/>
                <a:gd name="T13" fmla="*/ 0 h 28"/>
                <a:gd name="T14" fmla="*/ 45 w 64"/>
                <a:gd name="T15" fmla="*/ 3 h 28"/>
                <a:gd name="T16" fmla="*/ 37 w 64"/>
                <a:gd name="T17" fmla="*/ 4 h 28"/>
                <a:gd name="T18" fmla="*/ 30 w 64"/>
                <a:gd name="T19" fmla="*/ 3 h 28"/>
                <a:gd name="T20" fmla="*/ 30 w 64"/>
                <a:gd name="T21" fmla="*/ 5 h 28"/>
                <a:gd name="T22" fmla="*/ 27 w 64"/>
                <a:gd name="T23" fmla="*/ 4 h 28"/>
                <a:gd name="T24" fmla="*/ 22 w 64"/>
                <a:gd name="T25" fmla="*/ 5 h 28"/>
                <a:gd name="T26" fmla="*/ 19 w 64"/>
                <a:gd name="T27" fmla="*/ 3 h 28"/>
                <a:gd name="T28" fmla="*/ 19 w 64"/>
                <a:gd name="T29" fmla="*/ 6 h 28"/>
                <a:gd name="T30" fmla="*/ 15 w 64"/>
                <a:gd name="T31" fmla="*/ 7 h 28"/>
                <a:gd name="T32" fmla="*/ 12 w 64"/>
                <a:gd name="T33" fmla="*/ 3 h 28"/>
                <a:gd name="T34" fmla="*/ 10 w 64"/>
                <a:gd name="T35" fmla="*/ 0 h 28"/>
                <a:gd name="T36" fmla="*/ 8 w 64"/>
                <a:gd name="T37" fmla="*/ 0 h 28"/>
                <a:gd name="T38" fmla="*/ 4 w 64"/>
                <a:gd name="T39" fmla="*/ 2 h 28"/>
                <a:gd name="T40" fmla="*/ 4 w 64"/>
                <a:gd name="T41" fmla="*/ 4 h 28"/>
                <a:gd name="T42" fmla="*/ 0 w 64"/>
                <a:gd name="T43" fmla="*/ 3 h 28"/>
                <a:gd name="T44" fmla="*/ 11 w 64"/>
                <a:gd name="T45" fmla="*/ 8 h 28"/>
                <a:gd name="T46" fmla="*/ 12 w 64"/>
                <a:gd name="T47" fmla="*/ 10 h 28"/>
                <a:gd name="T48" fmla="*/ 1 w 64"/>
                <a:gd name="T49" fmla="*/ 12 h 28"/>
                <a:gd name="T50" fmla="*/ 10 w 64"/>
                <a:gd name="T51" fmla="*/ 13 h 28"/>
                <a:gd name="T52" fmla="*/ 9 w 64"/>
                <a:gd name="T53" fmla="*/ 19 h 28"/>
                <a:gd name="T54" fmla="*/ 7 w 64"/>
                <a:gd name="T55" fmla="*/ 21 h 28"/>
                <a:gd name="T56" fmla="*/ 17 w 64"/>
                <a:gd name="T57" fmla="*/ 24 h 28"/>
                <a:gd name="T58" fmla="*/ 37 w 64"/>
                <a:gd name="T59" fmla="*/ 28 h 28"/>
                <a:gd name="T60" fmla="*/ 54 w 64"/>
                <a:gd name="T61" fmla="*/ 23 h 28"/>
                <a:gd name="T62" fmla="*/ 63 w 64"/>
                <a:gd name="T63"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28">
                  <a:moveTo>
                    <a:pt x="63" y="15"/>
                  </a:moveTo>
                  <a:cubicBezTo>
                    <a:pt x="64" y="15"/>
                    <a:pt x="64" y="15"/>
                    <a:pt x="64" y="15"/>
                  </a:cubicBezTo>
                  <a:cubicBezTo>
                    <a:pt x="64" y="8"/>
                    <a:pt x="56" y="10"/>
                    <a:pt x="56" y="4"/>
                  </a:cubicBezTo>
                  <a:cubicBezTo>
                    <a:pt x="56" y="3"/>
                    <a:pt x="56" y="2"/>
                    <a:pt x="57" y="2"/>
                  </a:cubicBezTo>
                  <a:cubicBezTo>
                    <a:pt x="55" y="2"/>
                    <a:pt x="54" y="3"/>
                    <a:pt x="52" y="3"/>
                  </a:cubicBezTo>
                  <a:cubicBezTo>
                    <a:pt x="50" y="3"/>
                    <a:pt x="48" y="2"/>
                    <a:pt x="48" y="0"/>
                  </a:cubicBezTo>
                  <a:cubicBezTo>
                    <a:pt x="47" y="1"/>
                    <a:pt x="47" y="0"/>
                    <a:pt x="45" y="0"/>
                  </a:cubicBezTo>
                  <a:cubicBezTo>
                    <a:pt x="45" y="1"/>
                    <a:pt x="45" y="1"/>
                    <a:pt x="45" y="3"/>
                  </a:cubicBezTo>
                  <a:cubicBezTo>
                    <a:pt x="43" y="1"/>
                    <a:pt x="40" y="4"/>
                    <a:pt x="37" y="4"/>
                  </a:cubicBezTo>
                  <a:cubicBezTo>
                    <a:pt x="35" y="4"/>
                    <a:pt x="33" y="3"/>
                    <a:pt x="30" y="3"/>
                  </a:cubicBezTo>
                  <a:cubicBezTo>
                    <a:pt x="30" y="4"/>
                    <a:pt x="30" y="5"/>
                    <a:pt x="30" y="5"/>
                  </a:cubicBezTo>
                  <a:cubicBezTo>
                    <a:pt x="29" y="5"/>
                    <a:pt x="29" y="4"/>
                    <a:pt x="27" y="4"/>
                  </a:cubicBezTo>
                  <a:cubicBezTo>
                    <a:pt x="22" y="5"/>
                    <a:pt x="22" y="5"/>
                    <a:pt x="22" y="5"/>
                  </a:cubicBezTo>
                  <a:cubicBezTo>
                    <a:pt x="20" y="5"/>
                    <a:pt x="20" y="4"/>
                    <a:pt x="19" y="3"/>
                  </a:cubicBezTo>
                  <a:cubicBezTo>
                    <a:pt x="18" y="4"/>
                    <a:pt x="18" y="4"/>
                    <a:pt x="19" y="6"/>
                  </a:cubicBezTo>
                  <a:cubicBezTo>
                    <a:pt x="18" y="6"/>
                    <a:pt x="16" y="7"/>
                    <a:pt x="15" y="7"/>
                  </a:cubicBezTo>
                  <a:cubicBezTo>
                    <a:pt x="13" y="7"/>
                    <a:pt x="11" y="4"/>
                    <a:pt x="12" y="3"/>
                  </a:cubicBezTo>
                  <a:cubicBezTo>
                    <a:pt x="11" y="2"/>
                    <a:pt x="10" y="1"/>
                    <a:pt x="10" y="0"/>
                  </a:cubicBezTo>
                  <a:cubicBezTo>
                    <a:pt x="10" y="0"/>
                    <a:pt x="9" y="0"/>
                    <a:pt x="8" y="0"/>
                  </a:cubicBezTo>
                  <a:cubicBezTo>
                    <a:pt x="7" y="0"/>
                    <a:pt x="6" y="2"/>
                    <a:pt x="4" y="2"/>
                  </a:cubicBezTo>
                  <a:cubicBezTo>
                    <a:pt x="4" y="3"/>
                    <a:pt x="4" y="3"/>
                    <a:pt x="4" y="4"/>
                  </a:cubicBezTo>
                  <a:cubicBezTo>
                    <a:pt x="3" y="3"/>
                    <a:pt x="2" y="3"/>
                    <a:pt x="0" y="3"/>
                  </a:cubicBezTo>
                  <a:cubicBezTo>
                    <a:pt x="1" y="6"/>
                    <a:pt x="9" y="8"/>
                    <a:pt x="11" y="8"/>
                  </a:cubicBezTo>
                  <a:cubicBezTo>
                    <a:pt x="11" y="9"/>
                    <a:pt x="12" y="10"/>
                    <a:pt x="12" y="10"/>
                  </a:cubicBezTo>
                  <a:cubicBezTo>
                    <a:pt x="10" y="11"/>
                    <a:pt x="4" y="12"/>
                    <a:pt x="1" y="12"/>
                  </a:cubicBezTo>
                  <a:cubicBezTo>
                    <a:pt x="3" y="14"/>
                    <a:pt x="7" y="12"/>
                    <a:pt x="10" y="13"/>
                  </a:cubicBezTo>
                  <a:cubicBezTo>
                    <a:pt x="10" y="15"/>
                    <a:pt x="9" y="17"/>
                    <a:pt x="9" y="19"/>
                  </a:cubicBezTo>
                  <a:cubicBezTo>
                    <a:pt x="8" y="19"/>
                    <a:pt x="8" y="20"/>
                    <a:pt x="7" y="21"/>
                  </a:cubicBezTo>
                  <a:cubicBezTo>
                    <a:pt x="12" y="21"/>
                    <a:pt x="14" y="24"/>
                    <a:pt x="17" y="24"/>
                  </a:cubicBezTo>
                  <a:cubicBezTo>
                    <a:pt x="23" y="26"/>
                    <a:pt x="28" y="28"/>
                    <a:pt x="37" y="28"/>
                  </a:cubicBezTo>
                  <a:cubicBezTo>
                    <a:pt x="44" y="28"/>
                    <a:pt x="48" y="25"/>
                    <a:pt x="54" y="23"/>
                  </a:cubicBezTo>
                  <a:cubicBezTo>
                    <a:pt x="56" y="22"/>
                    <a:pt x="62" y="18"/>
                    <a:pt x="6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98"/>
            <p:cNvSpPr>
              <a:spLocks/>
            </p:cNvSpPr>
            <p:nvPr/>
          </p:nvSpPr>
          <p:spPr bwMode="auto">
            <a:xfrm>
              <a:off x="2990850" y="2628901"/>
              <a:ext cx="179387" cy="60325"/>
            </a:xfrm>
            <a:custGeom>
              <a:avLst/>
              <a:gdLst>
                <a:gd name="T0" fmla="*/ 66 w 66"/>
                <a:gd name="T1" fmla="*/ 20 h 22"/>
                <a:gd name="T2" fmla="*/ 61 w 66"/>
                <a:gd name="T3" fmla="*/ 15 h 22"/>
                <a:gd name="T4" fmla="*/ 57 w 66"/>
                <a:gd name="T5" fmla="*/ 15 h 22"/>
                <a:gd name="T6" fmla="*/ 57 w 66"/>
                <a:gd name="T7" fmla="*/ 14 h 22"/>
                <a:gd name="T8" fmla="*/ 44 w 66"/>
                <a:gd name="T9" fmla="*/ 8 h 22"/>
                <a:gd name="T10" fmla="*/ 40 w 66"/>
                <a:gd name="T11" fmla="*/ 5 h 22"/>
                <a:gd name="T12" fmla="*/ 18 w 66"/>
                <a:gd name="T13" fmla="*/ 0 h 22"/>
                <a:gd name="T14" fmla="*/ 0 w 66"/>
                <a:gd name="T15" fmla="*/ 10 h 22"/>
                <a:gd name="T16" fmla="*/ 2 w 66"/>
                <a:gd name="T17" fmla="*/ 10 h 22"/>
                <a:gd name="T18" fmla="*/ 15 w 66"/>
                <a:gd name="T19" fmla="*/ 4 h 22"/>
                <a:gd name="T20" fmla="*/ 18 w 66"/>
                <a:gd name="T21" fmla="*/ 5 h 22"/>
                <a:gd name="T22" fmla="*/ 18 w 66"/>
                <a:gd name="T23" fmla="*/ 7 h 22"/>
                <a:gd name="T24" fmla="*/ 25 w 66"/>
                <a:gd name="T25" fmla="*/ 7 h 22"/>
                <a:gd name="T26" fmla="*/ 32 w 66"/>
                <a:gd name="T27" fmla="*/ 11 h 22"/>
                <a:gd name="T28" fmla="*/ 37 w 66"/>
                <a:gd name="T29" fmla="*/ 11 h 22"/>
                <a:gd name="T30" fmla="*/ 39 w 66"/>
                <a:gd name="T31" fmla="*/ 13 h 22"/>
                <a:gd name="T32" fmla="*/ 47 w 66"/>
                <a:gd name="T33" fmla="*/ 17 h 22"/>
                <a:gd name="T34" fmla="*/ 45 w 66"/>
                <a:gd name="T35" fmla="*/ 19 h 22"/>
                <a:gd name="T36" fmla="*/ 45 w 66"/>
                <a:gd name="T37" fmla="*/ 21 h 22"/>
                <a:gd name="T38" fmla="*/ 57 w 66"/>
                <a:gd name="T39" fmla="*/ 22 h 22"/>
                <a:gd name="T40" fmla="*/ 66 w 66"/>
                <a:gd name="T41"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22">
                  <a:moveTo>
                    <a:pt x="66" y="20"/>
                  </a:moveTo>
                  <a:cubicBezTo>
                    <a:pt x="64" y="19"/>
                    <a:pt x="63" y="16"/>
                    <a:pt x="61" y="15"/>
                  </a:cubicBezTo>
                  <a:cubicBezTo>
                    <a:pt x="57" y="15"/>
                    <a:pt x="57" y="15"/>
                    <a:pt x="57" y="15"/>
                  </a:cubicBezTo>
                  <a:cubicBezTo>
                    <a:pt x="57" y="15"/>
                    <a:pt x="57" y="14"/>
                    <a:pt x="57" y="14"/>
                  </a:cubicBezTo>
                  <a:cubicBezTo>
                    <a:pt x="52" y="14"/>
                    <a:pt x="47" y="11"/>
                    <a:pt x="44" y="8"/>
                  </a:cubicBezTo>
                  <a:cubicBezTo>
                    <a:pt x="43" y="8"/>
                    <a:pt x="41" y="5"/>
                    <a:pt x="40" y="5"/>
                  </a:cubicBezTo>
                  <a:cubicBezTo>
                    <a:pt x="33" y="5"/>
                    <a:pt x="28" y="0"/>
                    <a:pt x="18" y="0"/>
                  </a:cubicBezTo>
                  <a:cubicBezTo>
                    <a:pt x="8" y="0"/>
                    <a:pt x="4" y="4"/>
                    <a:pt x="0" y="10"/>
                  </a:cubicBezTo>
                  <a:cubicBezTo>
                    <a:pt x="2" y="10"/>
                    <a:pt x="2" y="10"/>
                    <a:pt x="2" y="10"/>
                  </a:cubicBezTo>
                  <a:cubicBezTo>
                    <a:pt x="5" y="7"/>
                    <a:pt x="10" y="4"/>
                    <a:pt x="15" y="4"/>
                  </a:cubicBezTo>
                  <a:cubicBezTo>
                    <a:pt x="16" y="4"/>
                    <a:pt x="17" y="4"/>
                    <a:pt x="18" y="5"/>
                  </a:cubicBezTo>
                  <a:cubicBezTo>
                    <a:pt x="17" y="6"/>
                    <a:pt x="17" y="6"/>
                    <a:pt x="18" y="7"/>
                  </a:cubicBezTo>
                  <a:cubicBezTo>
                    <a:pt x="25" y="7"/>
                    <a:pt x="25" y="7"/>
                    <a:pt x="25" y="7"/>
                  </a:cubicBezTo>
                  <a:cubicBezTo>
                    <a:pt x="28" y="7"/>
                    <a:pt x="29" y="11"/>
                    <a:pt x="32" y="11"/>
                  </a:cubicBezTo>
                  <a:cubicBezTo>
                    <a:pt x="34" y="11"/>
                    <a:pt x="35" y="10"/>
                    <a:pt x="37" y="11"/>
                  </a:cubicBezTo>
                  <a:cubicBezTo>
                    <a:pt x="38" y="11"/>
                    <a:pt x="38" y="13"/>
                    <a:pt x="39" y="13"/>
                  </a:cubicBezTo>
                  <a:cubicBezTo>
                    <a:pt x="40" y="16"/>
                    <a:pt x="43" y="16"/>
                    <a:pt x="47" y="17"/>
                  </a:cubicBezTo>
                  <a:cubicBezTo>
                    <a:pt x="47" y="19"/>
                    <a:pt x="46" y="19"/>
                    <a:pt x="45" y="19"/>
                  </a:cubicBezTo>
                  <a:cubicBezTo>
                    <a:pt x="45" y="20"/>
                    <a:pt x="45" y="20"/>
                    <a:pt x="45" y="21"/>
                  </a:cubicBezTo>
                  <a:cubicBezTo>
                    <a:pt x="49" y="21"/>
                    <a:pt x="52" y="22"/>
                    <a:pt x="57" y="22"/>
                  </a:cubicBezTo>
                  <a:cubicBezTo>
                    <a:pt x="60" y="22"/>
                    <a:pt x="64" y="22"/>
                    <a:pt x="6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99"/>
            <p:cNvSpPr>
              <a:spLocks/>
            </p:cNvSpPr>
            <p:nvPr/>
          </p:nvSpPr>
          <p:spPr bwMode="auto">
            <a:xfrm>
              <a:off x="3016250" y="2651126"/>
              <a:ext cx="11112" cy="11113"/>
            </a:xfrm>
            <a:custGeom>
              <a:avLst/>
              <a:gdLst>
                <a:gd name="T0" fmla="*/ 2 w 4"/>
                <a:gd name="T1" fmla="*/ 0 h 4"/>
                <a:gd name="T2" fmla="*/ 2 w 4"/>
                <a:gd name="T3" fmla="*/ 2 h 4"/>
                <a:gd name="T4" fmla="*/ 0 w 4"/>
                <a:gd name="T5" fmla="*/ 4 h 4"/>
                <a:gd name="T6" fmla="*/ 3 w 4"/>
                <a:gd name="T7" fmla="*/ 4 h 4"/>
                <a:gd name="T8" fmla="*/ 3 w 4"/>
                <a:gd name="T9" fmla="*/ 0 h 4"/>
                <a:gd name="T10" fmla="*/ 3 w 4"/>
                <a:gd name="T11" fmla="*/ 0 h 4"/>
                <a:gd name="T12" fmla="*/ 2 w 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2" y="0"/>
                  </a:moveTo>
                  <a:cubicBezTo>
                    <a:pt x="2" y="2"/>
                    <a:pt x="2" y="2"/>
                    <a:pt x="2" y="2"/>
                  </a:cubicBezTo>
                  <a:cubicBezTo>
                    <a:pt x="2" y="2"/>
                    <a:pt x="0" y="2"/>
                    <a:pt x="0" y="4"/>
                  </a:cubicBezTo>
                  <a:cubicBezTo>
                    <a:pt x="0" y="4"/>
                    <a:pt x="3" y="4"/>
                    <a:pt x="3" y="4"/>
                  </a:cubicBezTo>
                  <a:cubicBezTo>
                    <a:pt x="4" y="3"/>
                    <a:pt x="4" y="2"/>
                    <a:pt x="3" y="0"/>
                  </a:cubicBezTo>
                  <a:cubicBezTo>
                    <a:pt x="3" y="0"/>
                    <a:pt x="3" y="0"/>
                    <a:pt x="3" y="0"/>
                  </a:cubicBezTo>
                  <a:lnTo>
                    <a:pt x="2"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100"/>
            <p:cNvSpPr>
              <a:spLocks/>
            </p:cNvSpPr>
            <p:nvPr/>
          </p:nvSpPr>
          <p:spPr bwMode="auto">
            <a:xfrm>
              <a:off x="3105150" y="2711451"/>
              <a:ext cx="30162" cy="12700"/>
            </a:xfrm>
            <a:custGeom>
              <a:avLst/>
              <a:gdLst>
                <a:gd name="T0" fmla="*/ 0 w 11"/>
                <a:gd name="T1" fmla="*/ 2 h 5"/>
                <a:gd name="T2" fmla="*/ 4 w 11"/>
                <a:gd name="T3" fmla="*/ 5 h 5"/>
                <a:gd name="T4" fmla="*/ 11 w 11"/>
                <a:gd name="T5" fmla="*/ 4 h 5"/>
                <a:gd name="T6" fmla="*/ 9 w 11"/>
                <a:gd name="T7" fmla="*/ 2 h 5"/>
                <a:gd name="T8" fmla="*/ 9 w 11"/>
                <a:gd name="T9" fmla="*/ 2 h 5"/>
                <a:gd name="T10" fmla="*/ 2 w 11"/>
                <a:gd name="T11" fmla="*/ 0 h 5"/>
                <a:gd name="T12" fmla="*/ 0 w 11"/>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11" h="5">
                  <a:moveTo>
                    <a:pt x="0" y="2"/>
                  </a:moveTo>
                  <a:cubicBezTo>
                    <a:pt x="0" y="4"/>
                    <a:pt x="2" y="5"/>
                    <a:pt x="4" y="5"/>
                  </a:cubicBezTo>
                  <a:cubicBezTo>
                    <a:pt x="6" y="5"/>
                    <a:pt x="8" y="4"/>
                    <a:pt x="11" y="4"/>
                  </a:cubicBezTo>
                  <a:cubicBezTo>
                    <a:pt x="11" y="3"/>
                    <a:pt x="10" y="2"/>
                    <a:pt x="9" y="2"/>
                  </a:cubicBezTo>
                  <a:cubicBezTo>
                    <a:pt x="9" y="2"/>
                    <a:pt x="9" y="2"/>
                    <a:pt x="9" y="2"/>
                  </a:cubicBezTo>
                  <a:cubicBezTo>
                    <a:pt x="8" y="2"/>
                    <a:pt x="5" y="0"/>
                    <a:pt x="2" y="0"/>
                  </a:cubicBezTo>
                  <a:cubicBezTo>
                    <a:pt x="1"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101"/>
            <p:cNvSpPr>
              <a:spLocks/>
            </p:cNvSpPr>
            <p:nvPr/>
          </p:nvSpPr>
          <p:spPr bwMode="auto">
            <a:xfrm>
              <a:off x="3295650" y="2711451"/>
              <a:ext cx="23812" cy="11113"/>
            </a:xfrm>
            <a:custGeom>
              <a:avLst/>
              <a:gdLst>
                <a:gd name="T0" fmla="*/ 0 w 9"/>
                <a:gd name="T1" fmla="*/ 1 h 4"/>
                <a:gd name="T2" fmla="*/ 5 w 9"/>
                <a:gd name="T3" fmla="*/ 4 h 4"/>
                <a:gd name="T4" fmla="*/ 9 w 9"/>
                <a:gd name="T5" fmla="*/ 2 h 4"/>
                <a:gd name="T6" fmla="*/ 2 w 9"/>
                <a:gd name="T7" fmla="*/ 0 h 4"/>
                <a:gd name="T8" fmla="*/ 0 w 9"/>
                <a:gd name="T9" fmla="*/ 1 h 4"/>
              </a:gdLst>
              <a:ahLst/>
              <a:cxnLst>
                <a:cxn ang="0">
                  <a:pos x="T0" y="T1"/>
                </a:cxn>
                <a:cxn ang="0">
                  <a:pos x="T2" y="T3"/>
                </a:cxn>
                <a:cxn ang="0">
                  <a:pos x="T4" y="T5"/>
                </a:cxn>
                <a:cxn ang="0">
                  <a:pos x="T6" y="T7"/>
                </a:cxn>
                <a:cxn ang="0">
                  <a:pos x="T8" y="T9"/>
                </a:cxn>
              </a:cxnLst>
              <a:rect l="0" t="0" r="r" b="b"/>
              <a:pathLst>
                <a:path w="9" h="4">
                  <a:moveTo>
                    <a:pt x="0" y="1"/>
                  </a:moveTo>
                  <a:cubicBezTo>
                    <a:pt x="0" y="4"/>
                    <a:pt x="2" y="4"/>
                    <a:pt x="5" y="4"/>
                  </a:cubicBezTo>
                  <a:cubicBezTo>
                    <a:pt x="6" y="4"/>
                    <a:pt x="8" y="4"/>
                    <a:pt x="9" y="2"/>
                  </a:cubicBezTo>
                  <a:cubicBezTo>
                    <a:pt x="8" y="1"/>
                    <a:pt x="3" y="0"/>
                    <a:pt x="2" y="0"/>
                  </a:cubicBezTo>
                  <a:cubicBezTo>
                    <a:pt x="1"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102"/>
            <p:cNvSpPr>
              <a:spLocks/>
            </p:cNvSpPr>
            <p:nvPr/>
          </p:nvSpPr>
          <p:spPr bwMode="auto">
            <a:xfrm>
              <a:off x="3170238" y="2686051"/>
              <a:ext cx="103187" cy="41275"/>
            </a:xfrm>
            <a:custGeom>
              <a:avLst/>
              <a:gdLst>
                <a:gd name="T0" fmla="*/ 0 w 38"/>
                <a:gd name="T1" fmla="*/ 9 h 15"/>
                <a:gd name="T2" fmla="*/ 3 w 38"/>
                <a:gd name="T3" fmla="*/ 13 h 15"/>
                <a:gd name="T4" fmla="*/ 3 w 38"/>
                <a:gd name="T5" fmla="*/ 11 h 15"/>
                <a:gd name="T6" fmla="*/ 6 w 38"/>
                <a:gd name="T7" fmla="*/ 11 h 15"/>
                <a:gd name="T8" fmla="*/ 16 w 38"/>
                <a:gd name="T9" fmla="*/ 12 h 15"/>
                <a:gd name="T10" fmla="*/ 18 w 38"/>
                <a:gd name="T11" fmla="*/ 15 h 15"/>
                <a:gd name="T12" fmla="*/ 23 w 38"/>
                <a:gd name="T13" fmla="*/ 11 h 15"/>
                <a:gd name="T14" fmla="*/ 25 w 38"/>
                <a:gd name="T15" fmla="*/ 12 h 15"/>
                <a:gd name="T16" fmla="*/ 29 w 38"/>
                <a:gd name="T17" fmla="*/ 10 h 15"/>
                <a:gd name="T18" fmla="*/ 38 w 38"/>
                <a:gd name="T19" fmla="*/ 10 h 15"/>
                <a:gd name="T20" fmla="*/ 32 w 38"/>
                <a:gd name="T21" fmla="*/ 5 h 15"/>
                <a:gd name="T22" fmla="*/ 33 w 38"/>
                <a:gd name="T23" fmla="*/ 6 h 15"/>
                <a:gd name="T24" fmla="*/ 20 w 38"/>
                <a:gd name="T25" fmla="*/ 0 h 15"/>
                <a:gd name="T26" fmla="*/ 14 w 38"/>
                <a:gd name="T27" fmla="*/ 1 h 15"/>
                <a:gd name="T28" fmla="*/ 9 w 38"/>
                <a:gd name="T29" fmla="*/ 0 h 15"/>
                <a:gd name="T30" fmla="*/ 7 w 38"/>
                <a:gd name="T31" fmla="*/ 1 h 15"/>
                <a:gd name="T32" fmla="*/ 10 w 38"/>
                <a:gd name="T33" fmla="*/ 4 h 15"/>
                <a:gd name="T34" fmla="*/ 11 w 38"/>
                <a:gd name="T35" fmla="*/ 8 h 15"/>
                <a:gd name="T36" fmla="*/ 1 w 38"/>
                <a:gd name="T37" fmla="*/ 9 h 15"/>
                <a:gd name="T38" fmla="*/ 0 w 38"/>
                <a:gd name="T39"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15">
                  <a:moveTo>
                    <a:pt x="0" y="9"/>
                  </a:moveTo>
                  <a:cubicBezTo>
                    <a:pt x="0" y="11"/>
                    <a:pt x="1" y="13"/>
                    <a:pt x="3" y="13"/>
                  </a:cubicBezTo>
                  <a:cubicBezTo>
                    <a:pt x="3" y="12"/>
                    <a:pt x="3" y="12"/>
                    <a:pt x="3" y="11"/>
                  </a:cubicBezTo>
                  <a:cubicBezTo>
                    <a:pt x="4" y="12"/>
                    <a:pt x="4" y="11"/>
                    <a:pt x="6" y="11"/>
                  </a:cubicBezTo>
                  <a:cubicBezTo>
                    <a:pt x="8" y="11"/>
                    <a:pt x="14" y="11"/>
                    <a:pt x="16" y="12"/>
                  </a:cubicBezTo>
                  <a:cubicBezTo>
                    <a:pt x="17" y="13"/>
                    <a:pt x="16" y="15"/>
                    <a:pt x="18" y="15"/>
                  </a:cubicBezTo>
                  <a:cubicBezTo>
                    <a:pt x="21" y="15"/>
                    <a:pt x="20" y="11"/>
                    <a:pt x="23" y="11"/>
                  </a:cubicBezTo>
                  <a:cubicBezTo>
                    <a:pt x="24" y="11"/>
                    <a:pt x="24" y="12"/>
                    <a:pt x="25" y="12"/>
                  </a:cubicBezTo>
                  <a:cubicBezTo>
                    <a:pt x="27" y="12"/>
                    <a:pt x="28" y="11"/>
                    <a:pt x="29" y="10"/>
                  </a:cubicBezTo>
                  <a:cubicBezTo>
                    <a:pt x="38" y="10"/>
                    <a:pt x="38" y="10"/>
                    <a:pt x="38" y="10"/>
                  </a:cubicBezTo>
                  <a:cubicBezTo>
                    <a:pt x="36" y="8"/>
                    <a:pt x="34" y="7"/>
                    <a:pt x="32" y="5"/>
                  </a:cubicBezTo>
                  <a:cubicBezTo>
                    <a:pt x="33" y="6"/>
                    <a:pt x="33" y="6"/>
                    <a:pt x="33" y="6"/>
                  </a:cubicBezTo>
                  <a:cubicBezTo>
                    <a:pt x="29" y="4"/>
                    <a:pt x="27" y="0"/>
                    <a:pt x="20" y="0"/>
                  </a:cubicBezTo>
                  <a:cubicBezTo>
                    <a:pt x="18" y="0"/>
                    <a:pt x="17" y="1"/>
                    <a:pt x="14" y="1"/>
                  </a:cubicBezTo>
                  <a:cubicBezTo>
                    <a:pt x="12" y="1"/>
                    <a:pt x="11" y="0"/>
                    <a:pt x="9" y="0"/>
                  </a:cubicBezTo>
                  <a:cubicBezTo>
                    <a:pt x="8" y="0"/>
                    <a:pt x="7" y="1"/>
                    <a:pt x="7" y="1"/>
                  </a:cubicBezTo>
                  <a:cubicBezTo>
                    <a:pt x="7" y="3"/>
                    <a:pt x="8" y="4"/>
                    <a:pt x="10" y="4"/>
                  </a:cubicBezTo>
                  <a:cubicBezTo>
                    <a:pt x="10" y="6"/>
                    <a:pt x="10" y="7"/>
                    <a:pt x="11" y="8"/>
                  </a:cubicBezTo>
                  <a:cubicBezTo>
                    <a:pt x="9" y="10"/>
                    <a:pt x="6" y="9"/>
                    <a:pt x="1" y="9"/>
                  </a:cubicBezTo>
                  <a:cubicBezTo>
                    <a:pt x="1" y="9"/>
                    <a:pt x="1" y="9"/>
                    <a:pt x="0"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103"/>
            <p:cNvSpPr>
              <a:spLocks/>
            </p:cNvSpPr>
            <p:nvPr/>
          </p:nvSpPr>
          <p:spPr bwMode="auto">
            <a:xfrm>
              <a:off x="3387725" y="2849563"/>
              <a:ext cx="11112" cy="12700"/>
            </a:xfrm>
            <a:custGeom>
              <a:avLst/>
              <a:gdLst>
                <a:gd name="T0" fmla="*/ 0 w 4"/>
                <a:gd name="T1" fmla="*/ 4 h 5"/>
                <a:gd name="T2" fmla="*/ 2 w 4"/>
                <a:gd name="T3" fmla="*/ 4 h 5"/>
                <a:gd name="T4" fmla="*/ 4 w 4"/>
                <a:gd name="T5" fmla="*/ 1 h 5"/>
                <a:gd name="T6" fmla="*/ 4 w 4"/>
                <a:gd name="T7" fmla="*/ 0 h 5"/>
                <a:gd name="T8" fmla="*/ 2 w 4"/>
                <a:gd name="T9" fmla="*/ 0 h 5"/>
                <a:gd name="T10" fmla="*/ 0 w 4"/>
                <a:gd name="T11" fmla="*/ 4 h 5"/>
              </a:gdLst>
              <a:ahLst/>
              <a:cxnLst>
                <a:cxn ang="0">
                  <a:pos x="T0" y="T1"/>
                </a:cxn>
                <a:cxn ang="0">
                  <a:pos x="T2" y="T3"/>
                </a:cxn>
                <a:cxn ang="0">
                  <a:pos x="T4" y="T5"/>
                </a:cxn>
                <a:cxn ang="0">
                  <a:pos x="T6" y="T7"/>
                </a:cxn>
                <a:cxn ang="0">
                  <a:pos x="T8" y="T9"/>
                </a:cxn>
                <a:cxn ang="0">
                  <a:pos x="T10" y="T11"/>
                </a:cxn>
              </a:cxnLst>
              <a:rect l="0" t="0" r="r" b="b"/>
              <a:pathLst>
                <a:path w="4" h="5">
                  <a:moveTo>
                    <a:pt x="0" y="4"/>
                  </a:moveTo>
                  <a:cubicBezTo>
                    <a:pt x="0" y="5"/>
                    <a:pt x="1" y="4"/>
                    <a:pt x="2" y="4"/>
                  </a:cubicBezTo>
                  <a:cubicBezTo>
                    <a:pt x="3" y="4"/>
                    <a:pt x="4" y="2"/>
                    <a:pt x="4" y="1"/>
                  </a:cubicBezTo>
                  <a:cubicBezTo>
                    <a:pt x="4" y="0"/>
                    <a:pt x="4" y="0"/>
                    <a:pt x="4" y="0"/>
                  </a:cubicBezTo>
                  <a:cubicBezTo>
                    <a:pt x="4" y="0"/>
                    <a:pt x="3" y="0"/>
                    <a:pt x="2" y="0"/>
                  </a:cubicBezTo>
                  <a:cubicBezTo>
                    <a:pt x="1" y="0"/>
                    <a:pt x="0" y="2"/>
                    <a:pt x="0"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104"/>
            <p:cNvSpPr>
              <a:spLocks/>
            </p:cNvSpPr>
            <p:nvPr/>
          </p:nvSpPr>
          <p:spPr bwMode="auto">
            <a:xfrm>
              <a:off x="3571875" y="3028951"/>
              <a:ext cx="41275" cy="31750"/>
            </a:xfrm>
            <a:custGeom>
              <a:avLst/>
              <a:gdLst>
                <a:gd name="T0" fmla="*/ 4 w 15"/>
                <a:gd name="T1" fmla="*/ 0 h 12"/>
                <a:gd name="T2" fmla="*/ 0 w 15"/>
                <a:gd name="T3" fmla="*/ 6 h 12"/>
                <a:gd name="T4" fmla="*/ 9 w 15"/>
                <a:gd name="T5" fmla="*/ 12 h 12"/>
                <a:gd name="T6" fmla="*/ 15 w 15"/>
                <a:gd name="T7" fmla="*/ 5 h 12"/>
                <a:gd name="T8" fmla="*/ 14 w 15"/>
                <a:gd name="T9" fmla="*/ 3 h 12"/>
                <a:gd name="T10" fmla="*/ 10 w 15"/>
                <a:gd name="T11" fmla="*/ 2 h 12"/>
                <a:gd name="T12" fmla="*/ 5 w 15"/>
                <a:gd name="T13" fmla="*/ 0 h 12"/>
                <a:gd name="T14" fmla="*/ 4 w 15"/>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2">
                  <a:moveTo>
                    <a:pt x="4" y="0"/>
                  </a:moveTo>
                  <a:cubicBezTo>
                    <a:pt x="2" y="0"/>
                    <a:pt x="0" y="3"/>
                    <a:pt x="0" y="6"/>
                  </a:cubicBezTo>
                  <a:cubicBezTo>
                    <a:pt x="0" y="8"/>
                    <a:pt x="6" y="12"/>
                    <a:pt x="9" y="12"/>
                  </a:cubicBezTo>
                  <a:cubicBezTo>
                    <a:pt x="12" y="12"/>
                    <a:pt x="15" y="7"/>
                    <a:pt x="15" y="5"/>
                  </a:cubicBezTo>
                  <a:cubicBezTo>
                    <a:pt x="15" y="4"/>
                    <a:pt x="14" y="3"/>
                    <a:pt x="14" y="3"/>
                  </a:cubicBezTo>
                  <a:cubicBezTo>
                    <a:pt x="12" y="3"/>
                    <a:pt x="10" y="5"/>
                    <a:pt x="10" y="2"/>
                  </a:cubicBezTo>
                  <a:cubicBezTo>
                    <a:pt x="8" y="2"/>
                    <a:pt x="7" y="1"/>
                    <a:pt x="5" y="0"/>
                  </a:cubicBezTo>
                  <a:cubicBezTo>
                    <a:pt x="5" y="1"/>
                    <a:pt x="5" y="0"/>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105"/>
            <p:cNvSpPr>
              <a:spLocks/>
            </p:cNvSpPr>
            <p:nvPr/>
          </p:nvSpPr>
          <p:spPr bwMode="auto">
            <a:xfrm>
              <a:off x="3427413" y="4005263"/>
              <a:ext cx="28575" cy="19050"/>
            </a:xfrm>
            <a:custGeom>
              <a:avLst/>
              <a:gdLst>
                <a:gd name="T0" fmla="*/ 6 w 10"/>
                <a:gd name="T1" fmla="*/ 0 h 7"/>
                <a:gd name="T2" fmla="*/ 2 w 10"/>
                <a:gd name="T3" fmla="*/ 2 h 7"/>
                <a:gd name="T4" fmla="*/ 0 w 10"/>
                <a:gd name="T5" fmla="*/ 5 h 7"/>
                <a:gd name="T6" fmla="*/ 0 w 10"/>
                <a:gd name="T7" fmla="*/ 7 h 7"/>
                <a:gd name="T8" fmla="*/ 1 w 10"/>
                <a:gd name="T9" fmla="*/ 7 h 7"/>
                <a:gd name="T10" fmla="*/ 4 w 10"/>
                <a:gd name="T11" fmla="*/ 5 h 7"/>
                <a:gd name="T12" fmla="*/ 10 w 10"/>
                <a:gd name="T13" fmla="*/ 2 h 7"/>
                <a:gd name="T14" fmla="*/ 10 w 10"/>
                <a:gd name="T15" fmla="*/ 0 h 7"/>
                <a:gd name="T16" fmla="*/ 6 w 10"/>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7">
                  <a:moveTo>
                    <a:pt x="6" y="0"/>
                  </a:moveTo>
                  <a:cubicBezTo>
                    <a:pt x="4" y="0"/>
                    <a:pt x="4" y="2"/>
                    <a:pt x="2" y="2"/>
                  </a:cubicBezTo>
                  <a:cubicBezTo>
                    <a:pt x="1" y="2"/>
                    <a:pt x="2" y="5"/>
                    <a:pt x="0" y="5"/>
                  </a:cubicBezTo>
                  <a:cubicBezTo>
                    <a:pt x="0" y="7"/>
                    <a:pt x="0" y="7"/>
                    <a:pt x="0" y="7"/>
                  </a:cubicBezTo>
                  <a:cubicBezTo>
                    <a:pt x="0" y="7"/>
                    <a:pt x="1" y="7"/>
                    <a:pt x="1" y="7"/>
                  </a:cubicBezTo>
                  <a:cubicBezTo>
                    <a:pt x="3" y="7"/>
                    <a:pt x="4" y="6"/>
                    <a:pt x="4" y="5"/>
                  </a:cubicBezTo>
                  <a:cubicBezTo>
                    <a:pt x="6" y="5"/>
                    <a:pt x="10" y="4"/>
                    <a:pt x="10" y="2"/>
                  </a:cubicBezTo>
                  <a:cubicBezTo>
                    <a:pt x="10" y="1"/>
                    <a:pt x="10" y="1"/>
                    <a:pt x="10" y="0"/>
                  </a:cubicBezTo>
                  <a:cubicBezTo>
                    <a:pt x="9" y="0"/>
                    <a:pt x="8" y="0"/>
                    <a:pt x="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106"/>
            <p:cNvSpPr>
              <a:spLocks/>
            </p:cNvSpPr>
            <p:nvPr/>
          </p:nvSpPr>
          <p:spPr bwMode="auto">
            <a:xfrm>
              <a:off x="3406775" y="4002088"/>
              <a:ext cx="23812" cy="19050"/>
            </a:xfrm>
            <a:custGeom>
              <a:avLst/>
              <a:gdLst>
                <a:gd name="T0" fmla="*/ 9 w 9"/>
                <a:gd name="T1" fmla="*/ 0 h 7"/>
                <a:gd name="T2" fmla="*/ 2 w 9"/>
                <a:gd name="T3" fmla="*/ 0 h 7"/>
                <a:gd name="T4" fmla="*/ 3 w 9"/>
                <a:gd name="T5" fmla="*/ 2 h 7"/>
                <a:gd name="T6" fmla="*/ 0 w 9"/>
                <a:gd name="T7" fmla="*/ 6 h 7"/>
                <a:gd name="T8" fmla="*/ 1 w 9"/>
                <a:gd name="T9" fmla="*/ 7 h 7"/>
                <a:gd name="T10" fmla="*/ 9 w 9"/>
                <a:gd name="T11" fmla="*/ 2 h 7"/>
                <a:gd name="T12" fmla="*/ 9 w 9"/>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9" h="7">
                  <a:moveTo>
                    <a:pt x="9" y="0"/>
                  </a:moveTo>
                  <a:cubicBezTo>
                    <a:pt x="6" y="1"/>
                    <a:pt x="5" y="1"/>
                    <a:pt x="2" y="0"/>
                  </a:cubicBezTo>
                  <a:cubicBezTo>
                    <a:pt x="2" y="1"/>
                    <a:pt x="2" y="2"/>
                    <a:pt x="3" y="2"/>
                  </a:cubicBezTo>
                  <a:cubicBezTo>
                    <a:pt x="3" y="4"/>
                    <a:pt x="1" y="4"/>
                    <a:pt x="0" y="6"/>
                  </a:cubicBezTo>
                  <a:cubicBezTo>
                    <a:pt x="1" y="7"/>
                    <a:pt x="1" y="7"/>
                    <a:pt x="1" y="7"/>
                  </a:cubicBezTo>
                  <a:cubicBezTo>
                    <a:pt x="5" y="6"/>
                    <a:pt x="6" y="4"/>
                    <a:pt x="9" y="2"/>
                  </a:cubicBezTo>
                  <a:cubicBezTo>
                    <a:pt x="9" y="1"/>
                    <a:pt x="9" y="1"/>
                    <a:pt x="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107"/>
            <p:cNvSpPr>
              <a:spLocks/>
            </p:cNvSpPr>
            <p:nvPr/>
          </p:nvSpPr>
          <p:spPr bwMode="auto">
            <a:xfrm>
              <a:off x="3173413" y="3798888"/>
              <a:ext cx="15875" cy="33338"/>
            </a:xfrm>
            <a:custGeom>
              <a:avLst/>
              <a:gdLst>
                <a:gd name="T0" fmla="*/ 3 w 6"/>
                <a:gd name="T1" fmla="*/ 12 h 12"/>
                <a:gd name="T2" fmla="*/ 5 w 6"/>
                <a:gd name="T3" fmla="*/ 12 h 12"/>
                <a:gd name="T4" fmla="*/ 5 w 6"/>
                <a:gd name="T5" fmla="*/ 6 h 12"/>
                <a:gd name="T6" fmla="*/ 6 w 6"/>
                <a:gd name="T7" fmla="*/ 3 h 12"/>
                <a:gd name="T8" fmla="*/ 3 w 6"/>
                <a:gd name="T9" fmla="*/ 0 h 12"/>
                <a:gd name="T10" fmla="*/ 0 w 6"/>
                <a:gd name="T11" fmla="*/ 6 h 12"/>
                <a:gd name="T12" fmla="*/ 0 w 6"/>
                <a:gd name="T13" fmla="*/ 9 h 12"/>
                <a:gd name="T14" fmla="*/ 3 w 6"/>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3" y="12"/>
                  </a:moveTo>
                  <a:cubicBezTo>
                    <a:pt x="5" y="12"/>
                    <a:pt x="5" y="12"/>
                    <a:pt x="5" y="12"/>
                  </a:cubicBezTo>
                  <a:cubicBezTo>
                    <a:pt x="5" y="6"/>
                    <a:pt x="5" y="6"/>
                    <a:pt x="5" y="6"/>
                  </a:cubicBezTo>
                  <a:cubicBezTo>
                    <a:pt x="5" y="5"/>
                    <a:pt x="6" y="5"/>
                    <a:pt x="6" y="3"/>
                  </a:cubicBezTo>
                  <a:cubicBezTo>
                    <a:pt x="6" y="1"/>
                    <a:pt x="5" y="0"/>
                    <a:pt x="3" y="0"/>
                  </a:cubicBezTo>
                  <a:cubicBezTo>
                    <a:pt x="2" y="0"/>
                    <a:pt x="0" y="6"/>
                    <a:pt x="0" y="6"/>
                  </a:cubicBezTo>
                  <a:cubicBezTo>
                    <a:pt x="0" y="6"/>
                    <a:pt x="0" y="8"/>
                    <a:pt x="0" y="9"/>
                  </a:cubicBezTo>
                  <a:cubicBezTo>
                    <a:pt x="0" y="10"/>
                    <a:pt x="2" y="12"/>
                    <a:pt x="3"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108"/>
            <p:cNvSpPr>
              <a:spLocks noEditPoints="1"/>
            </p:cNvSpPr>
            <p:nvPr/>
          </p:nvSpPr>
          <p:spPr bwMode="auto">
            <a:xfrm>
              <a:off x="1582738" y="1522413"/>
              <a:ext cx="2263775" cy="2578100"/>
            </a:xfrm>
            <a:custGeom>
              <a:avLst/>
              <a:gdLst>
                <a:gd name="T0" fmla="*/ 754 w 834"/>
                <a:gd name="T1" fmla="*/ 560 h 950"/>
                <a:gd name="T2" fmla="*/ 718 w 834"/>
                <a:gd name="T3" fmla="*/ 523 h 950"/>
                <a:gd name="T4" fmla="*/ 661 w 834"/>
                <a:gd name="T5" fmla="*/ 489 h 950"/>
                <a:gd name="T6" fmla="*/ 604 w 834"/>
                <a:gd name="T7" fmla="*/ 489 h 950"/>
                <a:gd name="T8" fmla="*/ 571 w 834"/>
                <a:gd name="T9" fmla="*/ 501 h 950"/>
                <a:gd name="T10" fmla="*/ 528 w 834"/>
                <a:gd name="T11" fmla="*/ 464 h 950"/>
                <a:gd name="T12" fmla="*/ 506 w 834"/>
                <a:gd name="T13" fmla="*/ 422 h 950"/>
                <a:gd name="T14" fmla="*/ 441 w 834"/>
                <a:gd name="T15" fmla="*/ 423 h 950"/>
                <a:gd name="T16" fmla="*/ 465 w 834"/>
                <a:gd name="T17" fmla="*/ 362 h 950"/>
                <a:gd name="T18" fmla="*/ 532 w 834"/>
                <a:gd name="T19" fmla="*/ 381 h 950"/>
                <a:gd name="T20" fmla="*/ 574 w 834"/>
                <a:gd name="T21" fmla="*/ 325 h 950"/>
                <a:gd name="T22" fmla="*/ 575 w 834"/>
                <a:gd name="T23" fmla="*/ 306 h 950"/>
                <a:gd name="T24" fmla="*/ 597 w 834"/>
                <a:gd name="T25" fmla="*/ 283 h 950"/>
                <a:gd name="T26" fmla="*/ 631 w 834"/>
                <a:gd name="T27" fmla="*/ 253 h 950"/>
                <a:gd name="T28" fmla="*/ 667 w 834"/>
                <a:gd name="T29" fmla="*/ 248 h 950"/>
                <a:gd name="T30" fmla="*/ 680 w 834"/>
                <a:gd name="T31" fmla="*/ 204 h 950"/>
                <a:gd name="T32" fmla="*/ 662 w 834"/>
                <a:gd name="T33" fmla="*/ 155 h 950"/>
                <a:gd name="T34" fmla="*/ 587 w 834"/>
                <a:gd name="T35" fmla="*/ 100 h 950"/>
                <a:gd name="T36" fmla="*/ 547 w 834"/>
                <a:gd name="T37" fmla="*/ 201 h 950"/>
                <a:gd name="T38" fmla="*/ 471 w 834"/>
                <a:gd name="T39" fmla="*/ 97 h 950"/>
                <a:gd name="T40" fmla="*/ 509 w 834"/>
                <a:gd name="T41" fmla="*/ 63 h 950"/>
                <a:gd name="T42" fmla="*/ 514 w 834"/>
                <a:gd name="T43" fmla="*/ 28 h 950"/>
                <a:gd name="T44" fmla="*/ 473 w 834"/>
                <a:gd name="T45" fmla="*/ 19 h 950"/>
                <a:gd name="T46" fmla="*/ 446 w 834"/>
                <a:gd name="T47" fmla="*/ 41 h 950"/>
                <a:gd name="T48" fmla="*/ 360 w 834"/>
                <a:gd name="T49" fmla="*/ 44 h 950"/>
                <a:gd name="T50" fmla="*/ 240 w 834"/>
                <a:gd name="T51" fmla="*/ 23 h 950"/>
                <a:gd name="T52" fmla="*/ 143 w 834"/>
                <a:gd name="T53" fmla="*/ 23 h 950"/>
                <a:gd name="T54" fmla="*/ 22 w 834"/>
                <a:gd name="T55" fmla="*/ 35 h 950"/>
                <a:gd name="T56" fmla="*/ 6 w 834"/>
                <a:gd name="T57" fmla="*/ 75 h 950"/>
                <a:gd name="T58" fmla="*/ 18 w 834"/>
                <a:gd name="T59" fmla="*/ 119 h 950"/>
                <a:gd name="T60" fmla="*/ 56 w 834"/>
                <a:gd name="T61" fmla="*/ 136 h 950"/>
                <a:gd name="T62" fmla="*/ 71 w 834"/>
                <a:gd name="T63" fmla="*/ 151 h 950"/>
                <a:gd name="T64" fmla="*/ 122 w 834"/>
                <a:gd name="T65" fmla="*/ 120 h 950"/>
                <a:gd name="T66" fmla="*/ 206 w 834"/>
                <a:gd name="T67" fmla="*/ 150 h 950"/>
                <a:gd name="T68" fmla="*/ 240 w 834"/>
                <a:gd name="T69" fmla="*/ 184 h 950"/>
                <a:gd name="T70" fmla="*/ 274 w 834"/>
                <a:gd name="T71" fmla="*/ 240 h 950"/>
                <a:gd name="T72" fmla="*/ 325 w 834"/>
                <a:gd name="T73" fmla="*/ 365 h 950"/>
                <a:gd name="T74" fmla="*/ 352 w 834"/>
                <a:gd name="T75" fmla="*/ 390 h 950"/>
                <a:gd name="T76" fmla="*/ 365 w 834"/>
                <a:gd name="T77" fmla="*/ 387 h 950"/>
                <a:gd name="T78" fmla="*/ 426 w 834"/>
                <a:gd name="T79" fmla="*/ 449 h 950"/>
                <a:gd name="T80" fmla="*/ 502 w 834"/>
                <a:gd name="T81" fmla="*/ 473 h 950"/>
                <a:gd name="T82" fmla="*/ 549 w 834"/>
                <a:gd name="T83" fmla="*/ 508 h 950"/>
                <a:gd name="T84" fmla="*/ 566 w 834"/>
                <a:gd name="T85" fmla="*/ 529 h 950"/>
                <a:gd name="T86" fmla="*/ 550 w 834"/>
                <a:gd name="T87" fmla="*/ 601 h 950"/>
                <a:gd name="T88" fmla="*/ 613 w 834"/>
                <a:gd name="T89" fmla="*/ 695 h 950"/>
                <a:gd name="T90" fmla="*/ 591 w 834"/>
                <a:gd name="T91" fmla="*/ 810 h 950"/>
                <a:gd name="T92" fmla="*/ 583 w 834"/>
                <a:gd name="T93" fmla="*/ 871 h 950"/>
                <a:gd name="T94" fmla="*/ 588 w 834"/>
                <a:gd name="T95" fmla="*/ 929 h 950"/>
                <a:gd name="T96" fmla="*/ 628 w 834"/>
                <a:gd name="T97" fmla="*/ 934 h 950"/>
                <a:gd name="T98" fmla="*/ 646 w 834"/>
                <a:gd name="T99" fmla="*/ 844 h 950"/>
                <a:gd name="T100" fmla="*/ 676 w 834"/>
                <a:gd name="T101" fmla="*/ 816 h 950"/>
                <a:gd name="T102" fmla="*/ 735 w 834"/>
                <a:gd name="T103" fmla="*/ 757 h 950"/>
                <a:gd name="T104" fmla="*/ 794 w 834"/>
                <a:gd name="T105" fmla="*/ 692 h 950"/>
                <a:gd name="T106" fmla="*/ 550 w 834"/>
                <a:gd name="T107" fmla="*/ 272 h 950"/>
                <a:gd name="T108" fmla="*/ 629 w 834"/>
                <a:gd name="T109" fmla="*/ 249 h 950"/>
                <a:gd name="T110" fmla="*/ 628 w 834"/>
                <a:gd name="T111" fmla="*/ 240 h 950"/>
                <a:gd name="T112" fmla="*/ 551 w 834"/>
                <a:gd name="T113" fmla="*/ 269 h 950"/>
                <a:gd name="T114" fmla="*/ 499 w 834"/>
                <a:gd name="T115" fmla="*/ 221 h 950"/>
                <a:gd name="T116" fmla="*/ 533 w 834"/>
                <a:gd name="T117" fmla="*/ 266 h 950"/>
                <a:gd name="T118" fmla="*/ 499 w 834"/>
                <a:gd name="T119" fmla="*/ 254 h 950"/>
                <a:gd name="T120" fmla="*/ 479 w 834"/>
                <a:gd name="T121" fmla="*/ 238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4" h="950">
                  <a:moveTo>
                    <a:pt x="828" y="588"/>
                  </a:moveTo>
                  <a:cubicBezTo>
                    <a:pt x="825" y="587"/>
                    <a:pt x="823" y="589"/>
                    <a:pt x="820" y="588"/>
                  </a:cubicBezTo>
                  <a:cubicBezTo>
                    <a:pt x="817" y="587"/>
                    <a:pt x="810" y="580"/>
                    <a:pt x="808" y="577"/>
                  </a:cubicBezTo>
                  <a:cubicBezTo>
                    <a:pt x="806" y="576"/>
                    <a:pt x="802" y="575"/>
                    <a:pt x="798" y="574"/>
                  </a:cubicBezTo>
                  <a:cubicBezTo>
                    <a:pt x="789" y="575"/>
                    <a:pt x="789" y="575"/>
                    <a:pt x="789" y="575"/>
                  </a:cubicBezTo>
                  <a:cubicBezTo>
                    <a:pt x="785" y="575"/>
                    <a:pt x="784" y="571"/>
                    <a:pt x="779" y="571"/>
                  </a:cubicBezTo>
                  <a:cubicBezTo>
                    <a:pt x="777" y="571"/>
                    <a:pt x="776" y="573"/>
                    <a:pt x="774" y="574"/>
                  </a:cubicBezTo>
                  <a:cubicBezTo>
                    <a:pt x="773" y="574"/>
                    <a:pt x="773" y="574"/>
                    <a:pt x="773" y="574"/>
                  </a:cubicBezTo>
                  <a:cubicBezTo>
                    <a:pt x="773" y="572"/>
                    <a:pt x="773" y="570"/>
                    <a:pt x="773" y="568"/>
                  </a:cubicBezTo>
                  <a:cubicBezTo>
                    <a:pt x="772" y="566"/>
                    <a:pt x="770" y="567"/>
                    <a:pt x="768" y="566"/>
                  </a:cubicBezTo>
                  <a:cubicBezTo>
                    <a:pt x="765" y="564"/>
                    <a:pt x="758" y="560"/>
                    <a:pt x="754" y="560"/>
                  </a:cubicBezTo>
                  <a:cubicBezTo>
                    <a:pt x="750" y="560"/>
                    <a:pt x="747" y="564"/>
                    <a:pt x="745" y="568"/>
                  </a:cubicBezTo>
                  <a:cubicBezTo>
                    <a:pt x="745" y="569"/>
                    <a:pt x="744" y="571"/>
                    <a:pt x="743" y="571"/>
                  </a:cubicBezTo>
                  <a:cubicBezTo>
                    <a:pt x="742" y="571"/>
                    <a:pt x="742" y="569"/>
                    <a:pt x="742" y="568"/>
                  </a:cubicBezTo>
                  <a:cubicBezTo>
                    <a:pt x="736" y="568"/>
                    <a:pt x="736" y="568"/>
                    <a:pt x="736" y="568"/>
                  </a:cubicBezTo>
                  <a:cubicBezTo>
                    <a:pt x="736" y="566"/>
                    <a:pt x="735" y="564"/>
                    <a:pt x="733" y="563"/>
                  </a:cubicBezTo>
                  <a:cubicBezTo>
                    <a:pt x="732" y="563"/>
                    <a:pt x="730" y="563"/>
                    <a:pt x="730" y="561"/>
                  </a:cubicBezTo>
                  <a:cubicBezTo>
                    <a:pt x="730" y="554"/>
                    <a:pt x="736" y="552"/>
                    <a:pt x="739" y="547"/>
                  </a:cubicBezTo>
                  <a:cubicBezTo>
                    <a:pt x="739" y="545"/>
                    <a:pt x="737" y="545"/>
                    <a:pt x="736" y="543"/>
                  </a:cubicBezTo>
                  <a:cubicBezTo>
                    <a:pt x="734" y="541"/>
                    <a:pt x="732" y="534"/>
                    <a:pt x="732" y="531"/>
                  </a:cubicBezTo>
                  <a:cubicBezTo>
                    <a:pt x="728" y="530"/>
                    <a:pt x="723" y="523"/>
                    <a:pt x="720" y="523"/>
                  </a:cubicBezTo>
                  <a:cubicBezTo>
                    <a:pt x="719" y="523"/>
                    <a:pt x="719" y="523"/>
                    <a:pt x="718" y="523"/>
                  </a:cubicBezTo>
                  <a:cubicBezTo>
                    <a:pt x="718" y="522"/>
                    <a:pt x="718" y="522"/>
                    <a:pt x="718" y="522"/>
                  </a:cubicBezTo>
                  <a:cubicBezTo>
                    <a:pt x="716" y="522"/>
                    <a:pt x="713" y="521"/>
                    <a:pt x="711" y="520"/>
                  </a:cubicBezTo>
                  <a:cubicBezTo>
                    <a:pt x="705" y="520"/>
                    <a:pt x="705" y="520"/>
                    <a:pt x="705" y="520"/>
                  </a:cubicBezTo>
                  <a:cubicBezTo>
                    <a:pt x="699" y="519"/>
                    <a:pt x="690" y="519"/>
                    <a:pt x="689" y="513"/>
                  </a:cubicBezTo>
                  <a:cubicBezTo>
                    <a:pt x="688" y="513"/>
                    <a:pt x="686" y="513"/>
                    <a:pt x="685" y="512"/>
                  </a:cubicBezTo>
                  <a:cubicBezTo>
                    <a:pt x="683" y="506"/>
                    <a:pt x="681" y="507"/>
                    <a:pt x="677" y="503"/>
                  </a:cubicBezTo>
                  <a:cubicBezTo>
                    <a:pt x="670" y="503"/>
                    <a:pt x="670" y="503"/>
                    <a:pt x="670" y="503"/>
                  </a:cubicBezTo>
                  <a:cubicBezTo>
                    <a:pt x="669" y="500"/>
                    <a:pt x="670" y="497"/>
                    <a:pt x="667" y="496"/>
                  </a:cubicBezTo>
                  <a:cubicBezTo>
                    <a:pt x="664" y="495"/>
                    <a:pt x="659" y="494"/>
                    <a:pt x="658" y="491"/>
                  </a:cubicBezTo>
                  <a:cubicBezTo>
                    <a:pt x="658" y="489"/>
                    <a:pt x="658" y="489"/>
                    <a:pt x="658" y="489"/>
                  </a:cubicBezTo>
                  <a:cubicBezTo>
                    <a:pt x="658" y="490"/>
                    <a:pt x="660" y="490"/>
                    <a:pt x="661" y="489"/>
                  </a:cubicBezTo>
                  <a:cubicBezTo>
                    <a:pt x="661" y="489"/>
                    <a:pt x="657" y="488"/>
                    <a:pt x="655" y="488"/>
                  </a:cubicBezTo>
                  <a:cubicBezTo>
                    <a:pt x="654" y="489"/>
                    <a:pt x="650" y="489"/>
                    <a:pt x="649" y="489"/>
                  </a:cubicBezTo>
                  <a:cubicBezTo>
                    <a:pt x="648" y="492"/>
                    <a:pt x="646" y="492"/>
                    <a:pt x="643" y="492"/>
                  </a:cubicBezTo>
                  <a:cubicBezTo>
                    <a:pt x="641" y="492"/>
                    <a:pt x="638" y="492"/>
                    <a:pt x="638" y="490"/>
                  </a:cubicBezTo>
                  <a:cubicBezTo>
                    <a:pt x="636" y="490"/>
                    <a:pt x="630" y="490"/>
                    <a:pt x="626" y="490"/>
                  </a:cubicBezTo>
                  <a:cubicBezTo>
                    <a:pt x="625" y="490"/>
                    <a:pt x="624" y="488"/>
                    <a:pt x="624" y="486"/>
                  </a:cubicBezTo>
                  <a:cubicBezTo>
                    <a:pt x="620" y="485"/>
                    <a:pt x="615" y="484"/>
                    <a:pt x="615" y="481"/>
                  </a:cubicBezTo>
                  <a:cubicBezTo>
                    <a:pt x="611" y="481"/>
                    <a:pt x="611" y="481"/>
                    <a:pt x="611" y="481"/>
                  </a:cubicBezTo>
                  <a:cubicBezTo>
                    <a:pt x="611" y="483"/>
                    <a:pt x="614" y="482"/>
                    <a:pt x="615" y="485"/>
                  </a:cubicBezTo>
                  <a:cubicBezTo>
                    <a:pt x="610" y="485"/>
                    <a:pt x="610" y="485"/>
                    <a:pt x="610" y="485"/>
                  </a:cubicBezTo>
                  <a:cubicBezTo>
                    <a:pt x="608" y="486"/>
                    <a:pt x="604" y="486"/>
                    <a:pt x="604" y="489"/>
                  </a:cubicBezTo>
                  <a:cubicBezTo>
                    <a:pt x="604" y="492"/>
                    <a:pt x="607" y="493"/>
                    <a:pt x="607" y="496"/>
                  </a:cubicBezTo>
                  <a:cubicBezTo>
                    <a:pt x="607" y="497"/>
                    <a:pt x="606" y="499"/>
                    <a:pt x="605" y="499"/>
                  </a:cubicBezTo>
                  <a:cubicBezTo>
                    <a:pt x="602" y="499"/>
                    <a:pt x="601" y="495"/>
                    <a:pt x="601" y="493"/>
                  </a:cubicBezTo>
                  <a:cubicBezTo>
                    <a:pt x="601" y="491"/>
                    <a:pt x="602" y="487"/>
                    <a:pt x="603" y="484"/>
                  </a:cubicBezTo>
                  <a:cubicBezTo>
                    <a:pt x="604" y="484"/>
                    <a:pt x="605" y="483"/>
                    <a:pt x="605" y="481"/>
                  </a:cubicBezTo>
                  <a:cubicBezTo>
                    <a:pt x="605" y="481"/>
                    <a:pt x="604" y="478"/>
                    <a:pt x="603" y="478"/>
                  </a:cubicBezTo>
                  <a:cubicBezTo>
                    <a:pt x="600" y="478"/>
                    <a:pt x="600" y="482"/>
                    <a:pt x="597" y="483"/>
                  </a:cubicBezTo>
                  <a:cubicBezTo>
                    <a:pt x="591" y="484"/>
                    <a:pt x="588" y="485"/>
                    <a:pt x="583" y="487"/>
                  </a:cubicBezTo>
                  <a:cubicBezTo>
                    <a:pt x="580" y="488"/>
                    <a:pt x="578" y="488"/>
                    <a:pt x="577" y="492"/>
                  </a:cubicBezTo>
                  <a:cubicBezTo>
                    <a:pt x="576" y="494"/>
                    <a:pt x="576" y="497"/>
                    <a:pt x="575" y="497"/>
                  </a:cubicBezTo>
                  <a:cubicBezTo>
                    <a:pt x="573" y="498"/>
                    <a:pt x="571" y="499"/>
                    <a:pt x="571" y="501"/>
                  </a:cubicBezTo>
                  <a:cubicBezTo>
                    <a:pt x="571" y="501"/>
                    <a:pt x="570" y="502"/>
                    <a:pt x="570" y="502"/>
                  </a:cubicBezTo>
                  <a:cubicBezTo>
                    <a:pt x="570" y="503"/>
                    <a:pt x="570" y="503"/>
                    <a:pt x="570" y="504"/>
                  </a:cubicBezTo>
                  <a:cubicBezTo>
                    <a:pt x="568" y="504"/>
                    <a:pt x="569" y="504"/>
                    <a:pt x="567" y="504"/>
                  </a:cubicBezTo>
                  <a:cubicBezTo>
                    <a:pt x="567" y="504"/>
                    <a:pt x="566" y="505"/>
                    <a:pt x="565" y="505"/>
                  </a:cubicBezTo>
                  <a:cubicBezTo>
                    <a:pt x="566" y="504"/>
                    <a:pt x="567" y="504"/>
                    <a:pt x="567" y="503"/>
                  </a:cubicBezTo>
                  <a:cubicBezTo>
                    <a:pt x="563" y="501"/>
                    <a:pt x="561" y="496"/>
                    <a:pt x="555" y="496"/>
                  </a:cubicBezTo>
                  <a:cubicBezTo>
                    <a:pt x="549" y="496"/>
                    <a:pt x="546" y="501"/>
                    <a:pt x="541" y="501"/>
                  </a:cubicBezTo>
                  <a:cubicBezTo>
                    <a:pt x="537" y="501"/>
                    <a:pt x="537" y="497"/>
                    <a:pt x="535" y="495"/>
                  </a:cubicBezTo>
                  <a:cubicBezTo>
                    <a:pt x="531" y="494"/>
                    <a:pt x="526" y="492"/>
                    <a:pt x="526" y="487"/>
                  </a:cubicBezTo>
                  <a:cubicBezTo>
                    <a:pt x="526" y="483"/>
                    <a:pt x="526" y="479"/>
                    <a:pt x="526" y="473"/>
                  </a:cubicBezTo>
                  <a:cubicBezTo>
                    <a:pt x="528" y="471"/>
                    <a:pt x="528" y="466"/>
                    <a:pt x="528" y="464"/>
                  </a:cubicBezTo>
                  <a:cubicBezTo>
                    <a:pt x="528" y="463"/>
                    <a:pt x="528" y="462"/>
                    <a:pt x="528" y="460"/>
                  </a:cubicBezTo>
                  <a:cubicBezTo>
                    <a:pt x="524" y="460"/>
                    <a:pt x="523" y="456"/>
                    <a:pt x="517" y="456"/>
                  </a:cubicBezTo>
                  <a:cubicBezTo>
                    <a:pt x="510" y="456"/>
                    <a:pt x="504" y="457"/>
                    <a:pt x="496" y="457"/>
                  </a:cubicBezTo>
                  <a:cubicBezTo>
                    <a:pt x="495" y="457"/>
                    <a:pt x="494" y="456"/>
                    <a:pt x="494" y="455"/>
                  </a:cubicBezTo>
                  <a:cubicBezTo>
                    <a:pt x="494" y="454"/>
                    <a:pt x="494" y="454"/>
                    <a:pt x="494" y="454"/>
                  </a:cubicBezTo>
                  <a:cubicBezTo>
                    <a:pt x="495" y="452"/>
                    <a:pt x="498" y="451"/>
                    <a:pt x="498" y="449"/>
                  </a:cubicBezTo>
                  <a:cubicBezTo>
                    <a:pt x="498" y="446"/>
                    <a:pt x="498" y="441"/>
                    <a:pt x="498" y="439"/>
                  </a:cubicBezTo>
                  <a:cubicBezTo>
                    <a:pt x="498" y="439"/>
                    <a:pt x="499" y="439"/>
                    <a:pt x="500" y="439"/>
                  </a:cubicBezTo>
                  <a:cubicBezTo>
                    <a:pt x="500" y="439"/>
                    <a:pt x="500" y="440"/>
                    <a:pt x="500" y="440"/>
                  </a:cubicBezTo>
                  <a:cubicBezTo>
                    <a:pt x="501" y="438"/>
                    <a:pt x="502" y="436"/>
                    <a:pt x="502" y="433"/>
                  </a:cubicBezTo>
                  <a:cubicBezTo>
                    <a:pt x="502" y="429"/>
                    <a:pt x="506" y="425"/>
                    <a:pt x="506" y="422"/>
                  </a:cubicBezTo>
                  <a:cubicBezTo>
                    <a:pt x="506" y="421"/>
                    <a:pt x="506" y="420"/>
                    <a:pt x="506" y="420"/>
                  </a:cubicBezTo>
                  <a:cubicBezTo>
                    <a:pt x="505" y="420"/>
                    <a:pt x="502" y="420"/>
                    <a:pt x="501" y="419"/>
                  </a:cubicBezTo>
                  <a:cubicBezTo>
                    <a:pt x="500" y="419"/>
                    <a:pt x="498" y="419"/>
                    <a:pt x="496" y="419"/>
                  </a:cubicBezTo>
                  <a:cubicBezTo>
                    <a:pt x="490" y="419"/>
                    <a:pt x="483" y="421"/>
                    <a:pt x="483" y="427"/>
                  </a:cubicBezTo>
                  <a:cubicBezTo>
                    <a:pt x="483" y="431"/>
                    <a:pt x="479" y="433"/>
                    <a:pt x="479" y="436"/>
                  </a:cubicBezTo>
                  <a:cubicBezTo>
                    <a:pt x="478" y="437"/>
                    <a:pt x="477" y="440"/>
                    <a:pt x="476" y="440"/>
                  </a:cubicBezTo>
                  <a:cubicBezTo>
                    <a:pt x="475" y="440"/>
                    <a:pt x="474" y="438"/>
                    <a:pt x="471" y="438"/>
                  </a:cubicBezTo>
                  <a:cubicBezTo>
                    <a:pt x="467" y="438"/>
                    <a:pt x="463" y="441"/>
                    <a:pt x="459" y="441"/>
                  </a:cubicBezTo>
                  <a:cubicBezTo>
                    <a:pt x="457" y="441"/>
                    <a:pt x="457" y="439"/>
                    <a:pt x="455" y="439"/>
                  </a:cubicBezTo>
                  <a:cubicBezTo>
                    <a:pt x="450" y="437"/>
                    <a:pt x="450" y="433"/>
                    <a:pt x="446" y="429"/>
                  </a:cubicBezTo>
                  <a:cubicBezTo>
                    <a:pt x="444" y="428"/>
                    <a:pt x="441" y="425"/>
                    <a:pt x="441" y="423"/>
                  </a:cubicBezTo>
                  <a:cubicBezTo>
                    <a:pt x="440" y="421"/>
                    <a:pt x="441" y="420"/>
                    <a:pt x="440" y="418"/>
                  </a:cubicBezTo>
                  <a:cubicBezTo>
                    <a:pt x="439" y="417"/>
                    <a:pt x="438" y="415"/>
                    <a:pt x="438" y="413"/>
                  </a:cubicBezTo>
                  <a:cubicBezTo>
                    <a:pt x="438" y="401"/>
                    <a:pt x="438" y="401"/>
                    <a:pt x="438" y="401"/>
                  </a:cubicBezTo>
                  <a:cubicBezTo>
                    <a:pt x="439" y="398"/>
                    <a:pt x="440" y="396"/>
                    <a:pt x="440" y="392"/>
                  </a:cubicBezTo>
                  <a:cubicBezTo>
                    <a:pt x="440" y="391"/>
                    <a:pt x="440" y="390"/>
                    <a:pt x="439" y="388"/>
                  </a:cubicBezTo>
                  <a:cubicBezTo>
                    <a:pt x="439" y="388"/>
                    <a:pt x="439" y="388"/>
                    <a:pt x="439" y="388"/>
                  </a:cubicBezTo>
                  <a:cubicBezTo>
                    <a:pt x="439" y="388"/>
                    <a:pt x="440" y="388"/>
                    <a:pt x="440" y="388"/>
                  </a:cubicBezTo>
                  <a:cubicBezTo>
                    <a:pt x="440" y="387"/>
                    <a:pt x="439" y="387"/>
                    <a:pt x="439" y="386"/>
                  </a:cubicBezTo>
                  <a:cubicBezTo>
                    <a:pt x="439" y="379"/>
                    <a:pt x="442" y="373"/>
                    <a:pt x="446" y="372"/>
                  </a:cubicBezTo>
                  <a:cubicBezTo>
                    <a:pt x="449" y="371"/>
                    <a:pt x="451" y="372"/>
                    <a:pt x="452" y="370"/>
                  </a:cubicBezTo>
                  <a:cubicBezTo>
                    <a:pt x="455" y="368"/>
                    <a:pt x="458" y="362"/>
                    <a:pt x="465" y="362"/>
                  </a:cubicBezTo>
                  <a:cubicBezTo>
                    <a:pt x="467" y="362"/>
                    <a:pt x="468" y="364"/>
                    <a:pt x="471" y="364"/>
                  </a:cubicBezTo>
                  <a:cubicBezTo>
                    <a:pt x="472" y="364"/>
                    <a:pt x="473" y="363"/>
                    <a:pt x="474" y="363"/>
                  </a:cubicBezTo>
                  <a:cubicBezTo>
                    <a:pt x="478" y="363"/>
                    <a:pt x="484" y="370"/>
                    <a:pt x="490" y="367"/>
                  </a:cubicBezTo>
                  <a:cubicBezTo>
                    <a:pt x="487" y="365"/>
                    <a:pt x="489" y="363"/>
                    <a:pt x="489" y="360"/>
                  </a:cubicBezTo>
                  <a:cubicBezTo>
                    <a:pt x="488" y="361"/>
                    <a:pt x="489" y="361"/>
                    <a:pt x="486" y="360"/>
                  </a:cubicBezTo>
                  <a:cubicBezTo>
                    <a:pt x="490" y="359"/>
                    <a:pt x="495" y="359"/>
                    <a:pt x="498" y="358"/>
                  </a:cubicBezTo>
                  <a:cubicBezTo>
                    <a:pt x="498" y="359"/>
                    <a:pt x="499" y="360"/>
                    <a:pt x="500" y="360"/>
                  </a:cubicBezTo>
                  <a:cubicBezTo>
                    <a:pt x="501" y="360"/>
                    <a:pt x="502" y="358"/>
                    <a:pt x="505" y="358"/>
                  </a:cubicBezTo>
                  <a:cubicBezTo>
                    <a:pt x="511" y="358"/>
                    <a:pt x="513" y="363"/>
                    <a:pt x="517" y="363"/>
                  </a:cubicBezTo>
                  <a:cubicBezTo>
                    <a:pt x="519" y="363"/>
                    <a:pt x="520" y="361"/>
                    <a:pt x="522" y="361"/>
                  </a:cubicBezTo>
                  <a:cubicBezTo>
                    <a:pt x="531" y="361"/>
                    <a:pt x="529" y="374"/>
                    <a:pt x="532" y="381"/>
                  </a:cubicBezTo>
                  <a:cubicBezTo>
                    <a:pt x="534" y="385"/>
                    <a:pt x="536" y="386"/>
                    <a:pt x="539" y="389"/>
                  </a:cubicBezTo>
                  <a:cubicBezTo>
                    <a:pt x="540" y="391"/>
                    <a:pt x="540" y="395"/>
                    <a:pt x="543" y="395"/>
                  </a:cubicBezTo>
                  <a:cubicBezTo>
                    <a:pt x="547" y="395"/>
                    <a:pt x="548" y="390"/>
                    <a:pt x="548" y="386"/>
                  </a:cubicBezTo>
                  <a:cubicBezTo>
                    <a:pt x="548" y="382"/>
                    <a:pt x="546" y="380"/>
                    <a:pt x="546" y="377"/>
                  </a:cubicBezTo>
                  <a:cubicBezTo>
                    <a:pt x="546" y="376"/>
                    <a:pt x="546" y="376"/>
                    <a:pt x="546" y="376"/>
                  </a:cubicBezTo>
                  <a:cubicBezTo>
                    <a:pt x="546" y="369"/>
                    <a:pt x="539" y="367"/>
                    <a:pt x="539" y="359"/>
                  </a:cubicBezTo>
                  <a:cubicBezTo>
                    <a:pt x="539" y="343"/>
                    <a:pt x="553" y="339"/>
                    <a:pt x="563" y="333"/>
                  </a:cubicBezTo>
                  <a:cubicBezTo>
                    <a:pt x="562" y="333"/>
                    <a:pt x="562" y="333"/>
                    <a:pt x="562" y="333"/>
                  </a:cubicBezTo>
                  <a:cubicBezTo>
                    <a:pt x="564" y="332"/>
                    <a:pt x="563" y="331"/>
                    <a:pt x="566" y="330"/>
                  </a:cubicBezTo>
                  <a:cubicBezTo>
                    <a:pt x="568" y="330"/>
                    <a:pt x="569" y="328"/>
                    <a:pt x="572" y="328"/>
                  </a:cubicBezTo>
                  <a:cubicBezTo>
                    <a:pt x="573" y="327"/>
                    <a:pt x="573" y="326"/>
                    <a:pt x="574" y="325"/>
                  </a:cubicBezTo>
                  <a:cubicBezTo>
                    <a:pt x="572" y="324"/>
                    <a:pt x="572" y="324"/>
                    <a:pt x="572" y="324"/>
                  </a:cubicBezTo>
                  <a:cubicBezTo>
                    <a:pt x="572" y="322"/>
                    <a:pt x="572" y="322"/>
                    <a:pt x="572" y="322"/>
                  </a:cubicBezTo>
                  <a:cubicBezTo>
                    <a:pt x="573" y="322"/>
                    <a:pt x="574" y="322"/>
                    <a:pt x="575" y="320"/>
                  </a:cubicBezTo>
                  <a:cubicBezTo>
                    <a:pt x="574" y="319"/>
                    <a:pt x="573" y="319"/>
                    <a:pt x="572" y="318"/>
                  </a:cubicBezTo>
                  <a:cubicBezTo>
                    <a:pt x="573" y="318"/>
                    <a:pt x="575" y="317"/>
                    <a:pt x="575" y="315"/>
                  </a:cubicBezTo>
                  <a:cubicBezTo>
                    <a:pt x="575" y="314"/>
                    <a:pt x="575" y="313"/>
                    <a:pt x="575" y="313"/>
                  </a:cubicBezTo>
                  <a:cubicBezTo>
                    <a:pt x="574" y="313"/>
                    <a:pt x="574" y="313"/>
                    <a:pt x="573" y="313"/>
                  </a:cubicBezTo>
                  <a:cubicBezTo>
                    <a:pt x="572" y="311"/>
                    <a:pt x="573" y="312"/>
                    <a:pt x="573" y="309"/>
                  </a:cubicBezTo>
                  <a:cubicBezTo>
                    <a:pt x="573" y="307"/>
                    <a:pt x="572" y="303"/>
                    <a:pt x="572" y="302"/>
                  </a:cubicBezTo>
                  <a:cubicBezTo>
                    <a:pt x="572" y="302"/>
                    <a:pt x="572" y="300"/>
                    <a:pt x="572" y="299"/>
                  </a:cubicBezTo>
                  <a:cubicBezTo>
                    <a:pt x="573" y="301"/>
                    <a:pt x="575" y="305"/>
                    <a:pt x="575" y="306"/>
                  </a:cubicBezTo>
                  <a:cubicBezTo>
                    <a:pt x="575" y="307"/>
                    <a:pt x="575" y="308"/>
                    <a:pt x="575" y="309"/>
                  </a:cubicBezTo>
                  <a:cubicBezTo>
                    <a:pt x="575" y="309"/>
                    <a:pt x="575" y="310"/>
                    <a:pt x="576" y="310"/>
                  </a:cubicBezTo>
                  <a:cubicBezTo>
                    <a:pt x="576" y="310"/>
                    <a:pt x="581" y="302"/>
                    <a:pt x="581" y="301"/>
                  </a:cubicBezTo>
                  <a:cubicBezTo>
                    <a:pt x="581" y="299"/>
                    <a:pt x="579" y="298"/>
                    <a:pt x="579" y="297"/>
                  </a:cubicBezTo>
                  <a:cubicBezTo>
                    <a:pt x="580" y="296"/>
                    <a:pt x="580" y="296"/>
                    <a:pt x="580" y="296"/>
                  </a:cubicBezTo>
                  <a:cubicBezTo>
                    <a:pt x="580" y="296"/>
                    <a:pt x="581" y="297"/>
                    <a:pt x="581" y="297"/>
                  </a:cubicBezTo>
                  <a:cubicBezTo>
                    <a:pt x="583" y="297"/>
                    <a:pt x="587" y="290"/>
                    <a:pt x="588" y="288"/>
                  </a:cubicBezTo>
                  <a:cubicBezTo>
                    <a:pt x="588" y="288"/>
                    <a:pt x="586" y="286"/>
                    <a:pt x="586" y="285"/>
                  </a:cubicBezTo>
                  <a:cubicBezTo>
                    <a:pt x="586" y="285"/>
                    <a:pt x="586" y="284"/>
                    <a:pt x="587" y="284"/>
                  </a:cubicBezTo>
                  <a:cubicBezTo>
                    <a:pt x="588" y="284"/>
                    <a:pt x="588" y="284"/>
                    <a:pt x="589" y="284"/>
                  </a:cubicBezTo>
                  <a:cubicBezTo>
                    <a:pt x="592" y="284"/>
                    <a:pt x="594" y="284"/>
                    <a:pt x="597" y="283"/>
                  </a:cubicBezTo>
                  <a:cubicBezTo>
                    <a:pt x="596" y="282"/>
                    <a:pt x="594" y="283"/>
                    <a:pt x="592" y="283"/>
                  </a:cubicBezTo>
                  <a:cubicBezTo>
                    <a:pt x="590" y="283"/>
                    <a:pt x="590" y="283"/>
                    <a:pt x="590" y="283"/>
                  </a:cubicBezTo>
                  <a:cubicBezTo>
                    <a:pt x="594" y="280"/>
                    <a:pt x="601" y="281"/>
                    <a:pt x="606" y="278"/>
                  </a:cubicBezTo>
                  <a:cubicBezTo>
                    <a:pt x="607" y="279"/>
                    <a:pt x="610" y="278"/>
                    <a:pt x="613" y="277"/>
                  </a:cubicBezTo>
                  <a:cubicBezTo>
                    <a:pt x="613" y="276"/>
                    <a:pt x="613" y="276"/>
                    <a:pt x="613" y="276"/>
                  </a:cubicBezTo>
                  <a:cubicBezTo>
                    <a:pt x="613" y="276"/>
                    <a:pt x="611" y="277"/>
                    <a:pt x="611" y="277"/>
                  </a:cubicBezTo>
                  <a:cubicBezTo>
                    <a:pt x="609" y="277"/>
                    <a:pt x="608" y="274"/>
                    <a:pt x="608" y="273"/>
                  </a:cubicBezTo>
                  <a:cubicBezTo>
                    <a:pt x="608" y="273"/>
                    <a:pt x="608" y="272"/>
                    <a:pt x="608" y="271"/>
                  </a:cubicBezTo>
                  <a:cubicBezTo>
                    <a:pt x="608" y="263"/>
                    <a:pt x="615" y="261"/>
                    <a:pt x="619" y="257"/>
                  </a:cubicBezTo>
                  <a:cubicBezTo>
                    <a:pt x="621" y="256"/>
                    <a:pt x="621" y="257"/>
                    <a:pt x="624" y="257"/>
                  </a:cubicBezTo>
                  <a:cubicBezTo>
                    <a:pt x="627" y="257"/>
                    <a:pt x="629" y="256"/>
                    <a:pt x="631" y="253"/>
                  </a:cubicBezTo>
                  <a:cubicBezTo>
                    <a:pt x="630" y="253"/>
                    <a:pt x="630" y="252"/>
                    <a:pt x="630" y="252"/>
                  </a:cubicBezTo>
                  <a:cubicBezTo>
                    <a:pt x="630" y="251"/>
                    <a:pt x="630" y="251"/>
                    <a:pt x="630" y="251"/>
                  </a:cubicBezTo>
                  <a:cubicBezTo>
                    <a:pt x="630" y="250"/>
                    <a:pt x="630" y="250"/>
                    <a:pt x="630" y="250"/>
                  </a:cubicBezTo>
                  <a:cubicBezTo>
                    <a:pt x="630" y="251"/>
                    <a:pt x="631" y="250"/>
                    <a:pt x="632" y="250"/>
                  </a:cubicBezTo>
                  <a:cubicBezTo>
                    <a:pt x="633" y="250"/>
                    <a:pt x="639" y="251"/>
                    <a:pt x="641" y="250"/>
                  </a:cubicBezTo>
                  <a:cubicBezTo>
                    <a:pt x="643" y="249"/>
                    <a:pt x="643" y="246"/>
                    <a:pt x="646" y="246"/>
                  </a:cubicBezTo>
                  <a:cubicBezTo>
                    <a:pt x="646" y="249"/>
                    <a:pt x="646" y="249"/>
                    <a:pt x="649" y="249"/>
                  </a:cubicBezTo>
                  <a:cubicBezTo>
                    <a:pt x="644" y="249"/>
                    <a:pt x="636" y="253"/>
                    <a:pt x="636" y="258"/>
                  </a:cubicBezTo>
                  <a:cubicBezTo>
                    <a:pt x="636" y="260"/>
                    <a:pt x="639" y="263"/>
                    <a:pt x="641" y="263"/>
                  </a:cubicBezTo>
                  <a:cubicBezTo>
                    <a:pt x="642" y="263"/>
                    <a:pt x="646" y="257"/>
                    <a:pt x="651" y="256"/>
                  </a:cubicBezTo>
                  <a:cubicBezTo>
                    <a:pt x="652" y="256"/>
                    <a:pt x="667" y="250"/>
                    <a:pt x="667" y="248"/>
                  </a:cubicBezTo>
                  <a:cubicBezTo>
                    <a:pt x="667" y="246"/>
                    <a:pt x="661" y="246"/>
                    <a:pt x="660" y="246"/>
                  </a:cubicBezTo>
                  <a:cubicBezTo>
                    <a:pt x="654" y="246"/>
                    <a:pt x="643" y="239"/>
                    <a:pt x="643" y="234"/>
                  </a:cubicBezTo>
                  <a:cubicBezTo>
                    <a:pt x="643" y="233"/>
                    <a:pt x="645" y="231"/>
                    <a:pt x="646" y="229"/>
                  </a:cubicBezTo>
                  <a:cubicBezTo>
                    <a:pt x="645" y="229"/>
                    <a:pt x="642" y="228"/>
                    <a:pt x="640" y="228"/>
                  </a:cubicBezTo>
                  <a:cubicBezTo>
                    <a:pt x="642" y="226"/>
                    <a:pt x="649" y="225"/>
                    <a:pt x="649" y="221"/>
                  </a:cubicBezTo>
                  <a:cubicBezTo>
                    <a:pt x="649" y="217"/>
                    <a:pt x="643" y="217"/>
                    <a:pt x="638" y="217"/>
                  </a:cubicBezTo>
                  <a:cubicBezTo>
                    <a:pt x="628" y="217"/>
                    <a:pt x="624" y="224"/>
                    <a:pt x="617" y="225"/>
                  </a:cubicBezTo>
                  <a:cubicBezTo>
                    <a:pt x="620" y="219"/>
                    <a:pt x="625" y="221"/>
                    <a:pt x="630" y="216"/>
                  </a:cubicBezTo>
                  <a:cubicBezTo>
                    <a:pt x="633" y="213"/>
                    <a:pt x="631" y="211"/>
                    <a:pt x="635" y="210"/>
                  </a:cubicBezTo>
                  <a:cubicBezTo>
                    <a:pt x="643" y="207"/>
                    <a:pt x="648" y="209"/>
                    <a:pt x="657" y="209"/>
                  </a:cubicBezTo>
                  <a:cubicBezTo>
                    <a:pt x="668" y="209"/>
                    <a:pt x="674" y="212"/>
                    <a:pt x="680" y="204"/>
                  </a:cubicBezTo>
                  <a:cubicBezTo>
                    <a:pt x="683" y="200"/>
                    <a:pt x="701" y="199"/>
                    <a:pt x="701" y="192"/>
                  </a:cubicBezTo>
                  <a:cubicBezTo>
                    <a:pt x="701" y="187"/>
                    <a:pt x="699" y="184"/>
                    <a:pt x="697" y="181"/>
                  </a:cubicBezTo>
                  <a:cubicBezTo>
                    <a:pt x="696" y="181"/>
                    <a:pt x="698" y="179"/>
                    <a:pt x="696" y="178"/>
                  </a:cubicBezTo>
                  <a:cubicBezTo>
                    <a:pt x="696" y="175"/>
                    <a:pt x="696" y="175"/>
                    <a:pt x="696" y="175"/>
                  </a:cubicBezTo>
                  <a:cubicBezTo>
                    <a:pt x="691" y="178"/>
                    <a:pt x="680" y="182"/>
                    <a:pt x="675" y="182"/>
                  </a:cubicBezTo>
                  <a:cubicBezTo>
                    <a:pt x="674" y="182"/>
                    <a:pt x="673" y="181"/>
                    <a:pt x="673" y="181"/>
                  </a:cubicBezTo>
                  <a:cubicBezTo>
                    <a:pt x="677" y="178"/>
                    <a:pt x="689" y="177"/>
                    <a:pt x="691" y="173"/>
                  </a:cubicBezTo>
                  <a:cubicBezTo>
                    <a:pt x="691" y="172"/>
                    <a:pt x="689" y="171"/>
                    <a:pt x="689" y="170"/>
                  </a:cubicBezTo>
                  <a:cubicBezTo>
                    <a:pt x="683" y="171"/>
                    <a:pt x="672" y="168"/>
                    <a:pt x="672" y="161"/>
                  </a:cubicBezTo>
                  <a:cubicBezTo>
                    <a:pt x="672" y="160"/>
                    <a:pt x="672" y="160"/>
                    <a:pt x="672" y="160"/>
                  </a:cubicBezTo>
                  <a:cubicBezTo>
                    <a:pt x="667" y="160"/>
                    <a:pt x="664" y="157"/>
                    <a:pt x="662" y="155"/>
                  </a:cubicBezTo>
                  <a:cubicBezTo>
                    <a:pt x="663" y="154"/>
                    <a:pt x="665" y="154"/>
                    <a:pt x="665" y="151"/>
                  </a:cubicBezTo>
                  <a:cubicBezTo>
                    <a:pt x="665" y="149"/>
                    <a:pt x="663" y="147"/>
                    <a:pt x="663" y="145"/>
                  </a:cubicBezTo>
                  <a:cubicBezTo>
                    <a:pt x="661" y="144"/>
                    <a:pt x="654" y="140"/>
                    <a:pt x="656" y="136"/>
                  </a:cubicBezTo>
                  <a:cubicBezTo>
                    <a:pt x="658" y="131"/>
                    <a:pt x="649" y="129"/>
                    <a:pt x="648" y="123"/>
                  </a:cubicBezTo>
                  <a:cubicBezTo>
                    <a:pt x="648" y="123"/>
                    <a:pt x="645" y="121"/>
                    <a:pt x="645" y="121"/>
                  </a:cubicBezTo>
                  <a:cubicBezTo>
                    <a:pt x="643" y="122"/>
                    <a:pt x="640" y="124"/>
                    <a:pt x="640" y="127"/>
                  </a:cubicBezTo>
                  <a:cubicBezTo>
                    <a:pt x="640" y="130"/>
                    <a:pt x="632" y="138"/>
                    <a:pt x="627" y="138"/>
                  </a:cubicBezTo>
                  <a:cubicBezTo>
                    <a:pt x="623" y="138"/>
                    <a:pt x="622" y="133"/>
                    <a:pt x="620" y="133"/>
                  </a:cubicBezTo>
                  <a:cubicBezTo>
                    <a:pt x="616" y="133"/>
                    <a:pt x="614" y="123"/>
                    <a:pt x="614" y="118"/>
                  </a:cubicBezTo>
                  <a:cubicBezTo>
                    <a:pt x="613" y="112"/>
                    <a:pt x="601" y="116"/>
                    <a:pt x="601" y="108"/>
                  </a:cubicBezTo>
                  <a:cubicBezTo>
                    <a:pt x="595" y="107"/>
                    <a:pt x="594" y="100"/>
                    <a:pt x="587" y="100"/>
                  </a:cubicBezTo>
                  <a:cubicBezTo>
                    <a:pt x="584" y="100"/>
                    <a:pt x="584" y="102"/>
                    <a:pt x="581" y="102"/>
                  </a:cubicBezTo>
                  <a:cubicBezTo>
                    <a:pt x="575" y="102"/>
                    <a:pt x="571" y="98"/>
                    <a:pt x="565" y="98"/>
                  </a:cubicBezTo>
                  <a:cubicBezTo>
                    <a:pt x="561" y="98"/>
                    <a:pt x="558" y="100"/>
                    <a:pt x="558" y="104"/>
                  </a:cubicBezTo>
                  <a:cubicBezTo>
                    <a:pt x="558" y="106"/>
                    <a:pt x="566" y="109"/>
                    <a:pt x="559" y="114"/>
                  </a:cubicBezTo>
                  <a:cubicBezTo>
                    <a:pt x="556" y="115"/>
                    <a:pt x="563" y="120"/>
                    <a:pt x="563" y="123"/>
                  </a:cubicBezTo>
                  <a:cubicBezTo>
                    <a:pt x="564" y="130"/>
                    <a:pt x="558" y="132"/>
                    <a:pt x="555" y="133"/>
                  </a:cubicBezTo>
                  <a:cubicBezTo>
                    <a:pt x="560" y="141"/>
                    <a:pt x="568" y="144"/>
                    <a:pt x="568" y="159"/>
                  </a:cubicBezTo>
                  <a:cubicBezTo>
                    <a:pt x="568" y="163"/>
                    <a:pt x="554" y="173"/>
                    <a:pt x="550" y="173"/>
                  </a:cubicBezTo>
                  <a:cubicBezTo>
                    <a:pt x="558" y="177"/>
                    <a:pt x="555" y="189"/>
                    <a:pt x="558" y="193"/>
                  </a:cubicBezTo>
                  <a:cubicBezTo>
                    <a:pt x="557" y="194"/>
                    <a:pt x="554" y="196"/>
                    <a:pt x="554" y="198"/>
                  </a:cubicBezTo>
                  <a:cubicBezTo>
                    <a:pt x="551" y="198"/>
                    <a:pt x="549" y="203"/>
                    <a:pt x="547" y="201"/>
                  </a:cubicBezTo>
                  <a:cubicBezTo>
                    <a:pt x="542" y="197"/>
                    <a:pt x="534" y="190"/>
                    <a:pt x="534" y="183"/>
                  </a:cubicBezTo>
                  <a:cubicBezTo>
                    <a:pt x="534" y="176"/>
                    <a:pt x="535" y="171"/>
                    <a:pt x="529" y="167"/>
                  </a:cubicBezTo>
                  <a:cubicBezTo>
                    <a:pt x="515" y="167"/>
                    <a:pt x="515" y="167"/>
                    <a:pt x="515" y="167"/>
                  </a:cubicBezTo>
                  <a:cubicBezTo>
                    <a:pt x="507" y="161"/>
                    <a:pt x="497" y="157"/>
                    <a:pt x="488" y="154"/>
                  </a:cubicBezTo>
                  <a:cubicBezTo>
                    <a:pt x="486" y="153"/>
                    <a:pt x="481" y="149"/>
                    <a:pt x="478" y="149"/>
                  </a:cubicBezTo>
                  <a:cubicBezTo>
                    <a:pt x="474" y="149"/>
                    <a:pt x="473" y="152"/>
                    <a:pt x="470" y="152"/>
                  </a:cubicBezTo>
                  <a:cubicBezTo>
                    <a:pt x="470" y="147"/>
                    <a:pt x="466" y="135"/>
                    <a:pt x="461" y="135"/>
                  </a:cubicBezTo>
                  <a:cubicBezTo>
                    <a:pt x="459" y="135"/>
                    <a:pt x="458" y="137"/>
                    <a:pt x="456" y="137"/>
                  </a:cubicBezTo>
                  <a:cubicBezTo>
                    <a:pt x="457" y="134"/>
                    <a:pt x="456" y="134"/>
                    <a:pt x="456" y="127"/>
                  </a:cubicBezTo>
                  <a:cubicBezTo>
                    <a:pt x="456" y="118"/>
                    <a:pt x="458" y="113"/>
                    <a:pt x="463" y="108"/>
                  </a:cubicBezTo>
                  <a:cubicBezTo>
                    <a:pt x="465" y="106"/>
                    <a:pt x="469" y="98"/>
                    <a:pt x="471" y="97"/>
                  </a:cubicBezTo>
                  <a:cubicBezTo>
                    <a:pt x="474" y="96"/>
                    <a:pt x="481" y="98"/>
                    <a:pt x="481" y="93"/>
                  </a:cubicBezTo>
                  <a:cubicBezTo>
                    <a:pt x="481" y="89"/>
                    <a:pt x="473" y="89"/>
                    <a:pt x="470" y="87"/>
                  </a:cubicBezTo>
                  <a:cubicBezTo>
                    <a:pt x="471" y="88"/>
                    <a:pt x="465" y="83"/>
                    <a:pt x="483" y="89"/>
                  </a:cubicBezTo>
                  <a:cubicBezTo>
                    <a:pt x="487" y="90"/>
                    <a:pt x="485" y="84"/>
                    <a:pt x="487" y="84"/>
                  </a:cubicBezTo>
                  <a:cubicBezTo>
                    <a:pt x="488" y="84"/>
                    <a:pt x="489" y="84"/>
                    <a:pt x="492" y="84"/>
                  </a:cubicBezTo>
                  <a:cubicBezTo>
                    <a:pt x="497" y="84"/>
                    <a:pt x="500" y="79"/>
                    <a:pt x="504" y="76"/>
                  </a:cubicBezTo>
                  <a:cubicBezTo>
                    <a:pt x="504" y="73"/>
                    <a:pt x="504" y="73"/>
                    <a:pt x="504" y="73"/>
                  </a:cubicBezTo>
                  <a:cubicBezTo>
                    <a:pt x="496" y="71"/>
                    <a:pt x="489" y="72"/>
                    <a:pt x="485" y="66"/>
                  </a:cubicBezTo>
                  <a:cubicBezTo>
                    <a:pt x="485" y="66"/>
                    <a:pt x="488" y="66"/>
                    <a:pt x="489" y="66"/>
                  </a:cubicBezTo>
                  <a:cubicBezTo>
                    <a:pt x="492" y="67"/>
                    <a:pt x="495" y="71"/>
                    <a:pt x="499" y="71"/>
                  </a:cubicBezTo>
                  <a:cubicBezTo>
                    <a:pt x="503" y="71"/>
                    <a:pt x="509" y="66"/>
                    <a:pt x="509" y="63"/>
                  </a:cubicBezTo>
                  <a:cubicBezTo>
                    <a:pt x="509" y="62"/>
                    <a:pt x="506" y="59"/>
                    <a:pt x="508" y="59"/>
                  </a:cubicBezTo>
                  <a:cubicBezTo>
                    <a:pt x="513" y="59"/>
                    <a:pt x="514" y="63"/>
                    <a:pt x="517" y="63"/>
                  </a:cubicBezTo>
                  <a:cubicBezTo>
                    <a:pt x="519" y="63"/>
                    <a:pt x="521" y="61"/>
                    <a:pt x="525" y="61"/>
                  </a:cubicBezTo>
                  <a:cubicBezTo>
                    <a:pt x="524" y="60"/>
                    <a:pt x="525" y="56"/>
                    <a:pt x="527" y="60"/>
                  </a:cubicBezTo>
                  <a:cubicBezTo>
                    <a:pt x="529" y="62"/>
                    <a:pt x="540" y="53"/>
                    <a:pt x="540" y="50"/>
                  </a:cubicBezTo>
                  <a:cubicBezTo>
                    <a:pt x="540" y="48"/>
                    <a:pt x="535" y="46"/>
                    <a:pt x="535" y="44"/>
                  </a:cubicBezTo>
                  <a:cubicBezTo>
                    <a:pt x="535" y="43"/>
                    <a:pt x="532" y="39"/>
                    <a:pt x="539" y="36"/>
                  </a:cubicBezTo>
                  <a:cubicBezTo>
                    <a:pt x="540" y="34"/>
                    <a:pt x="539" y="34"/>
                    <a:pt x="539" y="30"/>
                  </a:cubicBezTo>
                  <a:cubicBezTo>
                    <a:pt x="532" y="30"/>
                    <a:pt x="534" y="25"/>
                    <a:pt x="525" y="25"/>
                  </a:cubicBezTo>
                  <a:cubicBezTo>
                    <a:pt x="523" y="25"/>
                    <a:pt x="521" y="23"/>
                    <a:pt x="519" y="23"/>
                  </a:cubicBezTo>
                  <a:cubicBezTo>
                    <a:pt x="516" y="23"/>
                    <a:pt x="514" y="25"/>
                    <a:pt x="514" y="28"/>
                  </a:cubicBezTo>
                  <a:cubicBezTo>
                    <a:pt x="514" y="31"/>
                    <a:pt x="517" y="32"/>
                    <a:pt x="517" y="34"/>
                  </a:cubicBezTo>
                  <a:cubicBezTo>
                    <a:pt x="517" y="36"/>
                    <a:pt x="512" y="36"/>
                    <a:pt x="511" y="38"/>
                  </a:cubicBezTo>
                  <a:cubicBezTo>
                    <a:pt x="509" y="42"/>
                    <a:pt x="510" y="45"/>
                    <a:pt x="506" y="49"/>
                  </a:cubicBezTo>
                  <a:cubicBezTo>
                    <a:pt x="501" y="55"/>
                    <a:pt x="495" y="45"/>
                    <a:pt x="495" y="42"/>
                  </a:cubicBezTo>
                  <a:cubicBezTo>
                    <a:pt x="495" y="40"/>
                    <a:pt x="499" y="40"/>
                    <a:pt x="499" y="37"/>
                  </a:cubicBezTo>
                  <a:cubicBezTo>
                    <a:pt x="499" y="35"/>
                    <a:pt x="492" y="29"/>
                    <a:pt x="490" y="29"/>
                  </a:cubicBezTo>
                  <a:cubicBezTo>
                    <a:pt x="484" y="29"/>
                    <a:pt x="489" y="39"/>
                    <a:pt x="482" y="39"/>
                  </a:cubicBezTo>
                  <a:cubicBezTo>
                    <a:pt x="482" y="35"/>
                    <a:pt x="481" y="32"/>
                    <a:pt x="477" y="30"/>
                  </a:cubicBezTo>
                  <a:cubicBezTo>
                    <a:pt x="477" y="29"/>
                    <a:pt x="478" y="28"/>
                    <a:pt x="479" y="27"/>
                  </a:cubicBezTo>
                  <a:cubicBezTo>
                    <a:pt x="475" y="25"/>
                    <a:pt x="470" y="27"/>
                    <a:pt x="468" y="24"/>
                  </a:cubicBezTo>
                  <a:cubicBezTo>
                    <a:pt x="469" y="23"/>
                    <a:pt x="473" y="22"/>
                    <a:pt x="473" y="19"/>
                  </a:cubicBezTo>
                  <a:cubicBezTo>
                    <a:pt x="473" y="15"/>
                    <a:pt x="467" y="15"/>
                    <a:pt x="467" y="12"/>
                  </a:cubicBezTo>
                  <a:cubicBezTo>
                    <a:pt x="466" y="5"/>
                    <a:pt x="462" y="0"/>
                    <a:pt x="453" y="0"/>
                  </a:cubicBezTo>
                  <a:cubicBezTo>
                    <a:pt x="449" y="0"/>
                    <a:pt x="451" y="3"/>
                    <a:pt x="451" y="5"/>
                  </a:cubicBezTo>
                  <a:cubicBezTo>
                    <a:pt x="448" y="6"/>
                    <a:pt x="445" y="5"/>
                    <a:pt x="445" y="8"/>
                  </a:cubicBezTo>
                  <a:cubicBezTo>
                    <a:pt x="445" y="11"/>
                    <a:pt x="446" y="12"/>
                    <a:pt x="446" y="14"/>
                  </a:cubicBezTo>
                  <a:cubicBezTo>
                    <a:pt x="446" y="16"/>
                    <a:pt x="444" y="16"/>
                    <a:pt x="444" y="19"/>
                  </a:cubicBezTo>
                  <a:cubicBezTo>
                    <a:pt x="444" y="26"/>
                    <a:pt x="459" y="22"/>
                    <a:pt x="459" y="29"/>
                  </a:cubicBezTo>
                  <a:cubicBezTo>
                    <a:pt x="459" y="31"/>
                    <a:pt x="457" y="36"/>
                    <a:pt x="457" y="36"/>
                  </a:cubicBezTo>
                  <a:cubicBezTo>
                    <a:pt x="458" y="35"/>
                    <a:pt x="460" y="35"/>
                    <a:pt x="461" y="34"/>
                  </a:cubicBezTo>
                  <a:cubicBezTo>
                    <a:pt x="464" y="43"/>
                    <a:pt x="450" y="38"/>
                    <a:pt x="450" y="49"/>
                  </a:cubicBezTo>
                  <a:cubicBezTo>
                    <a:pt x="443" y="51"/>
                    <a:pt x="448" y="44"/>
                    <a:pt x="446" y="41"/>
                  </a:cubicBezTo>
                  <a:cubicBezTo>
                    <a:pt x="446" y="40"/>
                    <a:pt x="440" y="39"/>
                    <a:pt x="437" y="39"/>
                  </a:cubicBezTo>
                  <a:cubicBezTo>
                    <a:pt x="433" y="39"/>
                    <a:pt x="431" y="41"/>
                    <a:pt x="431" y="46"/>
                  </a:cubicBezTo>
                  <a:cubicBezTo>
                    <a:pt x="427" y="45"/>
                    <a:pt x="425" y="46"/>
                    <a:pt x="412" y="46"/>
                  </a:cubicBezTo>
                  <a:cubicBezTo>
                    <a:pt x="400" y="46"/>
                    <a:pt x="387" y="42"/>
                    <a:pt x="384" y="33"/>
                  </a:cubicBezTo>
                  <a:cubicBezTo>
                    <a:pt x="380" y="34"/>
                    <a:pt x="367" y="34"/>
                    <a:pt x="367" y="39"/>
                  </a:cubicBezTo>
                  <a:cubicBezTo>
                    <a:pt x="367" y="40"/>
                    <a:pt x="368" y="41"/>
                    <a:pt x="369" y="41"/>
                  </a:cubicBezTo>
                  <a:cubicBezTo>
                    <a:pt x="373" y="41"/>
                    <a:pt x="379" y="39"/>
                    <a:pt x="381" y="38"/>
                  </a:cubicBezTo>
                  <a:cubicBezTo>
                    <a:pt x="382" y="45"/>
                    <a:pt x="371" y="39"/>
                    <a:pt x="371" y="46"/>
                  </a:cubicBezTo>
                  <a:cubicBezTo>
                    <a:pt x="371" y="48"/>
                    <a:pt x="373" y="53"/>
                    <a:pt x="372" y="53"/>
                  </a:cubicBezTo>
                  <a:cubicBezTo>
                    <a:pt x="368" y="53"/>
                    <a:pt x="367" y="47"/>
                    <a:pt x="363" y="46"/>
                  </a:cubicBezTo>
                  <a:cubicBezTo>
                    <a:pt x="360" y="44"/>
                    <a:pt x="360" y="44"/>
                    <a:pt x="360" y="44"/>
                  </a:cubicBezTo>
                  <a:cubicBezTo>
                    <a:pt x="355" y="44"/>
                    <a:pt x="351" y="44"/>
                    <a:pt x="346" y="44"/>
                  </a:cubicBezTo>
                  <a:cubicBezTo>
                    <a:pt x="341" y="44"/>
                    <a:pt x="339" y="46"/>
                    <a:pt x="334" y="46"/>
                  </a:cubicBezTo>
                  <a:cubicBezTo>
                    <a:pt x="325" y="47"/>
                    <a:pt x="325" y="43"/>
                    <a:pt x="325" y="43"/>
                  </a:cubicBezTo>
                  <a:cubicBezTo>
                    <a:pt x="325" y="41"/>
                    <a:pt x="332" y="42"/>
                    <a:pt x="333" y="40"/>
                  </a:cubicBezTo>
                  <a:cubicBezTo>
                    <a:pt x="327" y="32"/>
                    <a:pt x="328" y="33"/>
                    <a:pt x="315" y="34"/>
                  </a:cubicBezTo>
                  <a:cubicBezTo>
                    <a:pt x="302" y="35"/>
                    <a:pt x="295" y="24"/>
                    <a:pt x="282" y="24"/>
                  </a:cubicBezTo>
                  <a:cubicBezTo>
                    <a:pt x="278" y="24"/>
                    <a:pt x="276" y="27"/>
                    <a:pt x="273" y="27"/>
                  </a:cubicBezTo>
                  <a:cubicBezTo>
                    <a:pt x="270" y="27"/>
                    <a:pt x="268" y="23"/>
                    <a:pt x="267" y="21"/>
                  </a:cubicBezTo>
                  <a:cubicBezTo>
                    <a:pt x="263" y="22"/>
                    <a:pt x="263" y="27"/>
                    <a:pt x="259" y="27"/>
                  </a:cubicBezTo>
                  <a:cubicBezTo>
                    <a:pt x="254" y="27"/>
                    <a:pt x="249" y="17"/>
                    <a:pt x="247" y="17"/>
                  </a:cubicBezTo>
                  <a:cubicBezTo>
                    <a:pt x="243" y="17"/>
                    <a:pt x="244" y="23"/>
                    <a:pt x="240" y="23"/>
                  </a:cubicBezTo>
                  <a:cubicBezTo>
                    <a:pt x="238" y="23"/>
                    <a:pt x="236" y="22"/>
                    <a:pt x="236" y="20"/>
                  </a:cubicBezTo>
                  <a:cubicBezTo>
                    <a:pt x="229" y="22"/>
                    <a:pt x="227" y="22"/>
                    <a:pt x="220" y="25"/>
                  </a:cubicBezTo>
                  <a:cubicBezTo>
                    <a:pt x="218" y="25"/>
                    <a:pt x="212" y="29"/>
                    <a:pt x="210" y="27"/>
                  </a:cubicBezTo>
                  <a:cubicBezTo>
                    <a:pt x="204" y="22"/>
                    <a:pt x="205" y="29"/>
                    <a:pt x="203" y="29"/>
                  </a:cubicBezTo>
                  <a:cubicBezTo>
                    <a:pt x="189" y="30"/>
                    <a:pt x="199" y="35"/>
                    <a:pt x="197" y="35"/>
                  </a:cubicBezTo>
                  <a:cubicBezTo>
                    <a:pt x="192" y="35"/>
                    <a:pt x="182" y="34"/>
                    <a:pt x="173" y="28"/>
                  </a:cubicBezTo>
                  <a:cubicBezTo>
                    <a:pt x="172" y="28"/>
                    <a:pt x="170" y="26"/>
                    <a:pt x="170" y="25"/>
                  </a:cubicBezTo>
                  <a:cubicBezTo>
                    <a:pt x="168" y="26"/>
                    <a:pt x="169" y="26"/>
                    <a:pt x="167" y="25"/>
                  </a:cubicBezTo>
                  <a:cubicBezTo>
                    <a:pt x="167" y="25"/>
                    <a:pt x="167" y="25"/>
                    <a:pt x="167" y="25"/>
                  </a:cubicBezTo>
                  <a:cubicBezTo>
                    <a:pt x="161" y="24"/>
                    <a:pt x="159" y="21"/>
                    <a:pt x="153" y="21"/>
                  </a:cubicBezTo>
                  <a:cubicBezTo>
                    <a:pt x="149" y="21"/>
                    <a:pt x="147" y="23"/>
                    <a:pt x="143" y="23"/>
                  </a:cubicBezTo>
                  <a:cubicBezTo>
                    <a:pt x="136" y="23"/>
                    <a:pt x="122" y="22"/>
                    <a:pt x="118" y="17"/>
                  </a:cubicBezTo>
                  <a:cubicBezTo>
                    <a:pt x="101" y="17"/>
                    <a:pt x="101" y="17"/>
                    <a:pt x="101" y="17"/>
                  </a:cubicBezTo>
                  <a:cubicBezTo>
                    <a:pt x="98" y="16"/>
                    <a:pt x="97" y="14"/>
                    <a:pt x="94" y="13"/>
                  </a:cubicBezTo>
                  <a:cubicBezTo>
                    <a:pt x="83" y="13"/>
                    <a:pt x="83" y="13"/>
                    <a:pt x="83" y="13"/>
                  </a:cubicBezTo>
                  <a:cubicBezTo>
                    <a:pt x="81" y="12"/>
                    <a:pt x="81" y="11"/>
                    <a:pt x="78" y="11"/>
                  </a:cubicBezTo>
                  <a:cubicBezTo>
                    <a:pt x="77" y="12"/>
                    <a:pt x="75" y="14"/>
                    <a:pt x="73" y="13"/>
                  </a:cubicBezTo>
                  <a:cubicBezTo>
                    <a:pt x="73" y="12"/>
                    <a:pt x="74" y="12"/>
                    <a:pt x="75" y="11"/>
                  </a:cubicBezTo>
                  <a:cubicBezTo>
                    <a:pt x="72" y="10"/>
                    <a:pt x="71" y="7"/>
                    <a:pt x="68" y="7"/>
                  </a:cubicBezTo>
                  <a:cubicBezTo>
                    <a:pt x="64" y="7"/>
                    <a:pt x="62" y="12"/>
                    <a:pt x="58" y="13"/>
                  </a:cubicBezTo>
                  <a:cubicBezTo>
                    <a:pt x="55" y="14"/>
                    <a:pt x="53" y="13"/>
                    <a:pt x="50" y="14"/>
                  </a:cubicBezTo>
                  <a:cubicBezTo>
                    <a:pt x="39" y="18"/>
                    <a:pt x="29" y="26"/>
                    <a:pt x="22" y="35"/>
                  </a:cubicBezTo>
                  <a:cubicBezTo>
                    <a:pt x="10" y="35"/>
                    <a:pt x="10" y="35"/>
                    <a:pt x="10" y="35"/>
                  </a:cubicBezTo>
                  <a:cubicBezTo>
                    <a:pt x="10" y="35"/>
                    <a:pt x="7" y="41"/>
                    <a:pt x="7" y="41"/>
                  </a:cubicBezTo>
                  <a:cubicBezTo>
                    <a:pt x="7" y="42"/>
                    <a:pt x="16" y="44"/>
                    <a:pt x="18" y="46"/>
                  </a:cubicBezTo>
                  <a:cubicBezTo>
                    <a:pt x="20" y="47"/>
                    <a:pt x="23" y="54"/>
                    <a:pt x="25" y="55"/>
                  </a:cubicBezTo>
                  <a:cubicBezTo>
                    <a:pt x="31" y="58"/>
                    <a:pt x="36" y="58"/>
                    <a:pt x="38" y="65"/>
                  </a:cubicBezTo>
                  <a:cubicBezTo>
                    <a:pt x="35" y="66"/>
                    <a:pt x="35" y="65"/>
                    <a:pt x="32" y="65"/>
                  </a:cubicBezTo>
                  <a:cubicBezTo>
                    <a:pt x="27" y="65"/>
                    <a:pt x="24" y="67"/>
                    <a:pt x="24" y="60"/>
                  </a:cubicBezTo>
                  <a:cubicBezTo>
                    <a:pt x="20" y="60"/>
                    <a:pt x="20" y="60"/>
                    <a:pt x="20" y="60"/>
                  </a:cubicBezTo>
                  <a:cubicBezTo>
                    <a:pt x="15" y="64"/>
                    <a:pt x="6" y="66"/>
                    <a:pt x="0" y="70"/>
                  </a:cubicBezTo>
                  <a:cubicBezTo>
                    <a:pt x="1" y="72"/>
                    <a:pt x="3" y="73"/>
                    <a:pt x="7" y="73"/>
                  </a:cubicBezTo>
                  <a:cubicBezTo>
                    <a:pt x="6" y="74"/>
                    <a:pt x="6" y="75"/>
                    <a:pt x="6" y="75"/>
                  </a:cubicBezTo>
                  <a:cubicBezTo>
                    <a:pt x="6" y="77"/>
                    <a:pt x="9" y="78"/>
                    <a:pt x="9" y="82"/>
                  </a:cubicBezTo>
                  <a:cubicBezTo>
                    <a:pt x="11" y="82"/>
                    <a:pt x="16" y="82"/>
                    <a:pt x="20" y="82"/>
                  </a:cubicBezTo>
                  <a:cubicBezTo>
                    <a:pt x="24" y="81"/>
                    <a:pt x="25" y="83"/>
                    <a:pt x="30" y="83"/>
                  </a:cubicBezTo>
                  <a:cubicBezTo>
                    <a:pt x="34" y="83"/>
                    <a:pt x="36" y="79"/>
                    <a:pt x="39" y="79"/>
                  </a:cubicBezTo>
                  <a:cubicBezTo>
                    <a:pt x="41" y="79"/>
                    <a:pt x="41" y="79"/>
                    <a:pt x="42" y="79"/>
                  </a:cubicBezTo>
                  <a:cubicBezTo>
                    <a:pt x="42" y="83"/>
                    <a:pt x="42" y="83"/>
                    <a:pt x="42" y="83"/>
                  </a:cubicBezTo>
                  <a:cubicBezTo>
                    <a:pt x="41" y="82"/>
                    <a:pt x="41" y="82"/>
                    <a:pt x="39" y="83"/>
                  </a:cubicBezTo>
                  <a:cubicBezTo>
                    <a:pt x="39" y="84"/>
                    <a:pt x="43" y="87"/>
                    <a:pt x="43" y="88"/>
                  </a:cubicBezTo>
                  <a:cubicBezTo>
                    <a:pt x="43" y="91"/>
                    <a:pt x="28" y="97"/>
                    <a:pt x="26" y="97"/>
                  </a:cubicBezTo>
                  <a:cubicBezTo>
                    <a:pt x="21" y="97"/>
                    <a:pt x="9" y="103"/>
                    <a:pt x="9" y="109"/>
                  </a:cubicBezTo>
                  <a:cubicBezTo>
                    <a:pt x="9" y="113"/>
                    <a:pt x="17" y="114"/>
                    <a:pt x="18" y="119"/>
                  </a:cubicBezTo>
                  <a:cubicBezTo>
                    <a:pt x="17" y="119"/>
                    <a:pt x="16" y="119"/>
                    <a:pt x="15" y="119"/>
                  </a:cubicBezTo>
                  <a:cubicBezTo>
                    <a:pt x="17" y="121"/>
                    <a:pt x="27" y="129"/>
                    <a:pt x="30" y="129"/>
                  </a:cubicBezTo>
                  <a:cubicBezTo>
                    <a:pt x="31" y="129"/>
                    <a:pt x="32" y="126"/>
                    <a:pt x="34" y="126"/>
                  </a:cubicBezTo>
                  <a:cubicBezTo>
                    <a:pt x="36" y="126"/>
                    <a:pt x="36" y="128"/>
                    <a:pt x="36" y="129"/>
                  </a:cubicBezTo>
                  <a:cubicBezTo>
                    <a:pt x="36" y="131"/>
                    <a:pt x="36" y="131"/>
                    <a:pt x="36" y="133"/>
                  </a:cubicBezTo>
                  <a:cubicBezTo>
                    <a:pt x="36" y="135"/>
                    <a:pt x="37" y="139"/>
                    <a:pt x="38" y="139"/>
                  </a:cubicBezTo>
                  <a:cubicBezTo>
                    <a:pt x="39" y="139"/>
                    <a:pt x="40" y="137"/>
                    <a:pt x="41" y="137"/>
                  </a:cubicBezTo>
                  <a:cubicBezTo>
                    <a:pt x="42" y="137"/>
                    <a:pt x="42" y="137"/>
                    <a:pt x="44" y="137"/>
                  </a:cubicBezTo>
                  <a:cubicBezTo>
                    <a:pt x="44" y="136"/>
                    <a:pt x="44" y="135"/>
                    <a:pt x="44" y="134"/>
                  </a:cubicBezTo>
                  <a:cubicBezTo>
                    <a:pt x="48" y="137"/>
                    <a:pt x="50" y="138"/>
                    <a:pt x="55" y="140"/>
                  </a:cubicBezTo>
                  <a:cubicBezTo>
                    <a:pt x="55" y="138"/>
                    <a:pt x="56" y="138"/>
                    <a:pt x="56" y="136"/>
                  </a:cubicBezTo>
                  <a:cubicBezTo>
                    <a:pt x="59" y="137"/>
                    <a:pt x="60" y="138"/>
                    <a:pt x="62" y="138"/>
                  </a:cubicBezTo>
                  <a:cubicBezTo>
                    <a:pt x="66" y="138"/>
                    <a:pt x="67" y="136"/>
                    <a:pt x="70" y="135"/>
                  </a:cubicBezTo>
                  <a:cubicBezTo>
                    <a:pt x="74" y="135"/>
                    <a:pt x="74" y="135"/>
                    <a:pt x="74" y="135"/>
                  </a:cubicBezTo>
                  <a:cubicBezTo>
                    <a:pt x="68" y="138"/>
                    <a:pt x="68" y="145"/>
                    <a:pt x="63" y="148"/>
                  </a:cubicBezTo>
                  <a:cubicBezTo>
                    <a:pt x="58" y="152"/>
                    <a:pt x="50" y="155"/>
                    <a:pt x="46" y="160"/>
                  </a:cubicBezTo>
                  <a:cubicBezTo>
                    <a:pt x="43" y="164"/>
                    <a:pt x="39" y="161"/>
                    <a:pt x="35" y="164"/>
                  </a:cubicBezTo>
                  <a:cubicBezTo>
                    <a:pt x="33" y="165"/>
                    <a:pt x="31" y="169"/>
                    <a:pt x="28" y="171"/>
                  </a:cubicBezTo>
                  <a:cubicBezTo>
                    <a:pt x="24" y="173"/>
                    <a:pt x="20" y="171"/>
                    <a:pt x="18" y="175"/>
                  </a:cubicBezTo>
                  <a:cubicBezTo>
                    <a:pt x="27" y="178"/>
                    <a:pt x="31" y="169"/>
                    <a:pt x="39" y="167"/>
                  </a:cubicBezTo>
                  <a:cubicBezTo>
                    <a:pt x="46" y="167"/>
                    <a:pt x="54" y="164"/>
                    <a:pt x="57" y="161"/>
                  </a:cubicBezTo>
                  <a:cubicBezTo>
                    <a:pt x="60" y="157"/>
                    <a:pt x="68" y="155"/>
                    <a:pt x="71" y="151"/>
                  </a:cubicBezTo>
                  <a:cubicBezTo>
                    <a:pt x="73" y="149"/>
                    <a:pt x="74" y="147"/>
                    <a:pt x="77" y="145"/>
                  </a:cubicBezTo>
                  <a:cubicBezTo>
                    <a:pt x="82" y="143"/>
                    <a:pt x="87" y="142"/>
                    <a:pt x="87" y="137"/>
                  </a:cubicBezTo>
                  <a:cubicBezTo>
                    <a:pt x="87" y="136"/>
                    <a:pt x="87" y="134"/>
                    <a:pt x="87" y="133"/>
                  </a:cubicBezTo>
                  <a:cubicBezTo>
                    <a:pt x="87" y="126"/>
                    <a:pt x="101" y="114"/>
                    <a:pt x="106" y="114"/>
                  </a:cubicBezTo>
                  <a:cubicBezTo>
                    <a:pt x="107" y="114"/>
                    <a:pt x="107" y="114"/>
                    <a:pt x="109" y="114"/>
                  </a:cubicBezTo>
                  <a:cubicBezTo>
                    <a:pt x="109" y="115"/>
                    <a:pt x="109" y="116"/>
                    <a:pt x="109" y="116"/>
                  </a:cubicBezTo>
                  <a:cubicBezTo>
                    <a:pt x="102" y="118"/>
                    <a:pt x="99" y="122"/>
                    <a:pt x="99" y="127"/>
                  </a:cubicBezTo>
                  <a:cubicBezTo>
                    <a:pt x="99" y="128"/>
                    <a:pt x="98" y="128"/>
                    <a:pt x="99" y="129"/>
                  </a:cubicBezTo>
                  <a:cubicBezTo>
                    <a:pt x="99" y="130"/>
                    <a:pt x="98" y="130"/>
                    <a:pt x="98" y="131"/>
                  </a:cubicBezTo>
                  <a:cubicBezTo>
                    <a:pt x="98" y="132"/>
                    <a:pt x="99" y="133"/>
                    <a:pt x="100" y="133"/>
                  </a:cubicBezTo>
                  <a:cubicBezTo>
                    <a:pt x="105" y="133"/>
                    <a:pt x="119" y="125"/>
                    <a:pt x="122" y="120"/>
                  </a:cubicBezTo>
                  <a:cubicBezTo>
                    <a:pt x="121" y="119"/>
                    <a:pt x="120" y="119"/>
                    <a:pt x="120" y="117"/>
                  </a:cubicBezTo>
                  <a:cubicBezTo>
                    <a:pt x="122" y="116"/>
                    <a:pt x="126" y="115"/>
                    <a:pt x="129" y="114"/>
                  </a:cubicBezTo>
                  <a:cubicBezTo>
                    <a:pt x="132" y="122"/>
                    <a:pt x="142" y="123"/>
                    <a:pt x="149" y="125"/>
                  </a:cubicBezTo>
                  <a:cubicBezTo>
                    <a:pt x="161" y="125"/>
                    <a:pt x="161" y="125"/>
                    <a:pt x="161" y="125"/>
                  </a:cubicBezTo>
                  <a:cubicBezTo>
                    <a:pt x="168" y="129"/>
                    <a:pt x="175" y="128"/>
                    <a:pt x="181" y="133"/>
                  </a:cubicBezTo>
                  <a:cubicBezTo>
                    <a:pt x="184" y="135"/>
                    <a:pt x="187" y="141"/>
                    <a:pt x="192" y="141"/>
                  </a:cubicBezTo>
                  <a:cubicBezTo>
                    <a:pt x="193" y="141"/>
                    <a:pt x="194" y="139"/>
                    <a:pt x="195" y="137"/>
                  </a:cubicBezTo>
                  <a:cubicBezTo>
                    <a:pt x="197" y="139"/>
                    <a:pt x="198" y="140"/>
                    <a:pt x="201" y="140"/>
                  </a:cubicBezTo>
                  <a:cubicBezTo>
                    <a:pt x="202" y="139"/>
                    <a:pt x="204" y="141"/>
                    <a:pt x="205" y="142"/>
                  </a:cubicBezTo>
                  <a:cubicBezTo>
                    <a:pt x="205" y="143"/>
                    <a:pt x="203" y="144"/>
                    <a:pt x="203" y="147"/>
                  </a:cubicBezTo>
                  <a:cubicBezTo>
                    <a:pt x="203" y="148"/>
                    <a:pt x="206" y="150"/>
                    <a:pt x="206" y="150"/>
                  </a:cubicBezTo>
                  <a:cubicBezTo>
                    <a:pt x="209" y="150"/>
                    <a:pt x="208" y="147"/>
                    <a:pt x="212" y="147"/>
                  </a:cubicBezTo>
                  <a:cubicBezTo>
                    <a:pt x="212" y="147"/>
                    <a:pt x="212" y="148"/>
                    <a:pt x="212" y="150"/>
                  </a:cubicBezTo>
                  <a:cubicBezTo>
                    <a:pt x="212" y="152"/>
                    <a:pt x="209" y="152"/>
                    <a:pt x="209" y="154"/>
                  </a:cubicBezTo>
                  <a:cubicBezTo>
                    <a:pt x="209" y="155"/>
                    <a:pt x="210" y="157"/>
                    <a:pt x="213" y="157"/>
                  </a:cubicBezTo>
                  <a:cubicBezTo>
                    <a:pt x="217" y="157"/>
                    <a:pt x="220" y="157"/>
                    <a:pt x="220" y="160"/>
                  </a:cubicBezTo>
                  <a:cubicBezTo>
                    <a:pt x="220" y="162"/>
                    <a:pt x="220" y="162"/>
                    <a:pt x="220" y="164"/>
                  </a:cubicBezTo>
                  <a:cubicBezTo>
                    <a:pt x="220" y="166"/>
                    <a:pt x="225" y="170"/>
                    <a:pt x="229" y="170"/>
                  </a:cubicBezTo>
                  <a:cubicBezTo>
                    <a:pt x="230" y="170"/>
                    <a:pt x="230" y="170"/>
                    <a:pt x="231" y="170"/>
                  </a:cubicBezTo>
                  <a:cubicBezTo>
                    <a:pt x="231" y="171"/>
                    <a:pt x="232" y="172"/>
                    <a:pt x="232" y="173"/>
                  </a:cubicBezTo>
                  <a:cubicBezTo>
                    <a:pt x="232" y="176"/>
                    <a:pt x="232" y="182"/>
                    <a:pt x="235" y="183"/>
                  </a:cubicBezTo>
                  <a:cubicBezTo>
                    <a:pt x="236" y="183"/>
                    <a:pt x="238" y="183"/>
                    <a:pt x="240" y="184"/>
                  </a:cubicBezTo>
                  <a:cubicBezTo>
                    <a:pt x="242" y="186"/>
                    <a:pt x="239" y="189"/>
                    <a:pt x="242" y="191"/>
                  </a:cubicBezTo>
                  <a:cubicBezTo>
                    <a:pt x="242" y="191"/>
                    <a:pt x="247" y="195"/>
                    <a:pt x="248" y="195"/>
                  </a:cubicBezTo>
                  <a:cubicBezTo>
                    <a:pt x="249" y="200"/>
                    <a:pt x="250" y="206"/>
                    <a:pt x="257" y="206"/>
                  </a:cubicBezTo>
                  <a:cubicBezTo>
                    <a:pt x="258" y="211"/>
                    <a:pt x="266" y="208"/>
                    <a:pt x="268" y="213"/>
                  </a:cubicBezTo>
                  <a:cubicBezTo>
                    <a:pt x="268" y="216"/>
                    <a:pt x="274" y="216"/>
                    <a:pt x="276" y="218"/>
                  </a:cubicBezTo>
                  <a:cubicBezTo>
                    <a:pt x="277" y="219"/>
                    <a:pt x="278" y="219"/>
                    <a:pt x="278" y="220"/>
                  </a:cubicBezTo>
                  <a:cubicBezTo>
                    <a:pt x="279" y="222"/>
                    <a:pt x="281" y="223"/>
                    <a:pt x="281" y="225"/>
                  </a:cubicBezTo>
                  <a:cubicBezTo>
                    <a:pt x="281" y="227"/>
                    <a:pt x="279" y="229"/>
                    <a:pt x="278" y="231"/>
                  </a:cubicBezTo>
                  <a:cubicBezTo>
                    <a:pt x="277" y="229"/>
                    <a:pt x="275" y="227"/>
                    <a:pt x="272" y="227"/>
                  </a:cubicBezTo>
                  <a:cubicBezTo>
                    <a:pt x="271" y="227"/>
                    <a:pt x="269" y="227"/>
                    <a:pt x="269" y="228"/>
                  </a:cubicBezTo>
                  <a:cubicBezTo>
                    <a:pt x="269" y="233"/>
                    <a:pt x="274" y="235"/>
                    <a:pt x="274" y="240"/>
                  </a:cubicBezTo>
                  <a:cubicBezTo>
                    <a:pt x="274" y="247"/>
                    <a:pt x="268" y="259"/>
                    <a:pt x="270" y="265"/>
                  </a:cubicBezTo>
                  <a:cubicBezTo>
                    <a:pt x="272" y="270"/>
                    <a:pt x="270" y="278"/>
                    <a:pt x="273" y="283"/>
                  </a:cubicBezTo>
                  <a:cubicBezTo>
                    <a:pt x="271" y="284"/>
                    <a:pt x="269" y="286"/>
                    <a:pt x="270" y="287"/>
                  </a:cubicBezTo>
                  <a:cubicBezTo>
                    <a:pt x="274" y="294"/>
                    <a:pt x="279" y="304"/>
                    <a:pt x="284" y="304"/>
                  </a:cubicBezTo>
                  <a:cubicBezTo>
                    <a:pt x="282" y="313"/>
                    <a:pt x="289" y="316"/>
                    <a:pt x="292" y="324"/>
                  </a:cubicBezTo>
                  <a:cubicBezTo>
                    <a:pt x="292" y="326"/>
                    <a:pt x="292" y="328"/>
                    <a:pt x="293" y="329"/>
                  </a:cubicBezTo>
                  <a:cubicBezTo>
                    <a:pt x="301" y="332"/>
                    <a:pt x="313" y="336"/>
                    <a:pt x="316" y="343"/>
                  </a:cubicBezTo>
                  <a:cubicBezTo>
                    <a:pt x="315" y="343"/>
                    <a:pt x="315" y="343"/>
                    <a:pt x="315" y="343"/>
                  </a:cubicBezTo>
                  <a:cubicBezTo>
                    <a:pt x="315" y="344"/>
                    <a:pt x="315" y="344"/>
                    <a:pt x="315" y="344"/>
                  </a:cubicBezTo>
                  <a:cubicBezTo>
                    <a:pt x="317" y="350"/>
                    <a:pt x="319" y="351"/>
                    <a:pt x="321" y="355"/>
                  </a:cubicBezTo>
                  <a:cubicBezTo>
                    <a:pt x="322" y="357"/>
                    <a:pt x="322" y="364"/>
                    <a:pt x="325" y="365"/>
                  </a:cubicBezTo>
                  <a:cubicBezTo>
                    <a:pt x="329" y="368"/>
                    <a:pt x="332" y="372"/>
                    <a:pt x="335" y="377"/>
                  </a:cubicBezTo>
                  <a:cubicBezTo>
                    <a:pt x="337" y="380"/>
                    <a:pt x="332" y="379"/>
                    <a:pt x="331" y="379"/>
                  </a:cubicBezTo>
                  <a:cubicBezTo>
                    <a:pt x="333" y="382"/>
                    <a:pt x="338" y="382"/>
                    <a:pt x="341" y="385"/>
                  </a:cubicBezTo>
                  <a:cubicBezTo>
                    <a:pt x="343" y="387"/>
                    <a:pt x="345" y="389"/>
                    <a:pt x="348" y="392"/>
                  </a:cubicBezTo>
                  <a:cubicBezTo>
                    <a:pt x="348" y="398"/>
                    <a:pt x="348" y="398"/>
                    <a:pt x="348" y="398"/>
                  </a:cubicBezTo>
                  <a:cubicBezTo>
                    <a:pt x="348" y="399"/>
                    <a:pt x="348" y="399"/>
                    <a:pt x="350" y="400"/>
                  </a:cubicBezTo>
                  <a:cubicBezTo>
                    <a:pt x="352" y="401"/>
                    <a:pt x="354" y="406"/>
                    <a:pt x="358" y="406"/>
                  </a:cubicBezTo>
                  <a:cubicBezTo>
                    <a:pt x="359" y="407"/>
                    <a:pt x="361" y="411"/>
                    <a:pt x="362" y="411"/>
                  </a:cubicBezTo>
                  <a:cubicBezTo>
                    <a:pt x="363" y="411"/>
                    <a:pt x="363" y="409"/>
                    <a:pt x="363" y="408"/>
                  </a:cubicBezTo>
                  <a:cubicBezTo>
                    <a:pt x="363" y="406"/>
                    <a:pt x="361" y="402"/>
                    <a:pt x="359" y="404"/>
                  </a:cubicBezTo>
                  <a:cubicBezTo>
                    <a:pt x="355" y="401"/>
                    <a:pt x="354" y="396"/>
                    <a:pt x="352" y="390"/>
                  </a:cubicBezTo>
                  <a:cubicBezTo>
                    <a:pt x="350" y="386"/>
                    <a:pt x="346" y="383"/>
                    <a:pt x="345" y="378"/>
                  </a:cubicBezTo>
                  <a:cubicBezTo>
                    <a:pt x="343" y="374"/>
                    <a:pt x="343" y="372"/>
                    <a:pt x="340" y="369"/>
                  </a:cubicBezTo>
                  <a:cubicBezTo>
                    <a:pt x="338" y="367"/>
                    <a:pt x="335" y="367"/>
                    <a:pt x="333" y="364"/>
                  </a:cubicBezTo>
                  <a:cubicBezTo>
                    <a:pt x="332" y="360"/>
                    <a:pt x="329" y="357"/>
                    <a:pt x="329" y="352"/>
                  </a:cubicBezTo>
                  <a:cubicBezTo>
                    <a:pt x="329" y="352"/>
                    <a:pt x="329" y="350"/>
                    <a:pt x="330" y="350"/>
                  </a:cubicBezTo>
                  <a:cubicBezTo>
                    <a:pt x="333" y="352"/>
                    <a:pt x="336" y="352"/>
                    <a:pt x="340" y="354"/>
                  </a:cubicBezTo>
                  <a:cubicBezTo>
                    <a:pt x="342" y="355"/>
                    <a:pt x="341" y="360"/>
                    <a:pt x="343" y="362"/>
                  </a:cubicBezTo>
                  <a:cubicBezTo>
                    <a:pt x="345" y="364"/>
                    <a:pt x="345" y="367"/>
                    <a:pt x="347" y="369"/>
                  </a:cubicBezTo>
                  <a:cubicBezTo>
                    <a:pt x="349" y="372"/>
                    <a:pt x="351" y="374"/>
                    <a:pt x="354" y="377"/>
                  </a:cubicBezTo>
                  <a:cubicBezTo>
                    <a:pt x="355" y="376"/>
                    <a:pt x="354" y="377"/>
                    <a:pt x="356" y="377"/>
                  </a:cubicBezTo>
                  <a:cubicBezTo>
                    <a:pt x="356" y="382"/>
                    <a:pt x="363" y="383"/>
                    <a:pt x="365" y="387"/>
                  </a:cubicBezTo>
                  <a:cubicBezTo>
                    <a:pt x="366" y="389"/>
                    <a:pt x="365" y="391"/>
                    <a:pt x="367" y="393"/>
                  </a:cubicBezTo>
                  <a:cubicBezTo>
                    <a:pt x="369" y="395"/>
                    <a:pt x="372" y="396"/>
                    <a:pt x="374" y="398"/>
                  </a:cubicBezTo>
                  <a:cubicBezTo>
                    <a:pt x="379" y="403"/>
                    <a:pt x="387" y="410"/>
                    <a:pt x="389" y="418"/>
                  </a:cubicBezTo>
                  <a:cubicBezTo>
                    <a:pt x="390" y="419"/>
                    <a:pt x="392" y="420"/>
                    <a:pt x="392" y="423"/>
                  </a:cubicBezTo>
                  <a:cubicBezTo>
                    <a:pt x="392" y="425"/>
                    <a:pt x="389" y="426"/>
                    <a:pt x="389" y="429"/>
                  </a:cubicBezTo>
                  <a:cubicBezTo>
                    <a:pt x="389" y="431"/>
                    <a:pt x="391" y="433"/>
                    <a:pt x="393" y="433"/>
                  </a:cubicBezTo>
                  <a:cubicBezTo>
                    <a:pt x="393" y="436"/>
                    <a:pt x="400" y="438"/>
                    <a:pt x="403" y="440"/>
                  </a:cubicBezTo>
                  <a:cubicBezTo>
                    <a:pt x="404" y="441"/>
                    <a:pt x="404" y="441"/>
                    <a:pt x="405" y="442"/>
                  </a:cubicBezTo>
                  <a:cubicBezTo>
                    <a:pt x="408" y="443"/>
                    <a:pt x="410" y="443"/>
                    <a:pt x="413" y="444"/>
                  </a:cubicBezTo>
                  <a:cubicBezTo>
                    <a:pt x="416" y="446"/>
                    <a:pt x="416" y="448"/>
                    <a:pt x="419" y="449"/>
                  </a:cubicBezTo>
                  <a:cubicBezTo>
                    <a:pt x="422" y="450"/>
                    <a:pt x="423" y="448"/>
                    <a:pt x="426" y="449"/>
                  </a:cubicBezTo>
                  <a:cubicBezTo>
                    <a:pt x="428" y="451"/>
                    <a:pt x="435" y="456"/>
                    <a:pt x="438" y="456"/>
                  </a:cubicBezTo>
                  <a:cubicBezTo>
                    <a:pt x="440" y="456"/>
                    <a:pt x="441" y="455"/>
                    <a:pt x="443" y="456"/>
                  </a:cubicBezTo>
                  <a:cubicBezTo>
                    <a:pt x="444" y="457"/>
                    <a:pt x="446" y="458"/>
                    <a:pt x="448" y="458"/>
                  </a:cubicBezTo>
                  <a:cubicBezTo>
                    <a:pt x="451" y="458"/>
                    <a:pt x="452" y="454"/>
                    <a:pt x="456" y="454"/>
                  </a:cubicBezTo>
                  <a:cubicBezTo>
                    <a:pt x="458" y="454"/>
                    <a:pt x="459" y="455"/>
                    <a:pt x="461" y="456"/>
                  </a:cubicBezTo>
                  <a:cubicBezTo>
                    <a:pt x="462" y="456"/>
                    <a:pt x="462" y="456"/>
                    <a:pt x="462" y="456"/>
                  </a:cubicBezTo>
                  <a:cubicBezTo>
                    <a:pt x="468" y="459"/>
                    <a:pt x="469" y="464"/>
                    <a:pt x="476" y="467"/>
                  </a:cubicBezTo>
                  <a:cubicBezTo>
                    <a:pt x="480" y="469"/>
                    <a:pt x="483" y="468"/>
                    <a:pt x="487" y="470"/>
                  </a:cubicBezTo>
                  <a:cubicBezTo>
                    <a:pt x="490" y="471"/>
                    <a:pt x="492" y="474"/>
                    <a:pt x="497" y="474"/>
                  </a:cubicBezTo>
                  <a:cubicBezTo>
                    <a:pt x="498" y="474"/>
                    <a:pt x="499" y="473"/>
                    <a:pt x="501" y="473"/>
                  </a:cubicBezTo>
                  <a:cubicBezTo>
                    <a:pt x="501" y="473"/>
                    <a:pt x="502" y="473"/>
                    <a:pt x="502" y="473"/>
                  </a:cubicBezTo>
                  <a:cubicBezTo>
                    <a:pt x="503" y="478"/>
                    <a:pt x="507" y="480"/>
                    <a:pt x="511" y="483"/>
                  </a:cubicBezTo>
                  <a:cubicBezTo>
                    <a:pt x="512" y="484"/>
                    <a:pt x="513" y="485"/>
                    <a:pt x="514" y="487"/>
                  </a:cubicBezTo>
                  <a:cubicBezTo>
                    <a:pt x="515" y="490"/>
                    <a:pt x="513" y="494"/>
                    <a:pt x="516" y="496"/>
                  </a:cubicBezTo>
                  <a:cubicBezTo>
                    <a:pt x="518" y="496"/>
                    <a:pt x="518" y="496"/>
                    <a:pt x="518" y="496"/>
                  </a:cubicBezTo>
                  <a:cubicBezTo>
                    <a:pt x="518" y="495"/>
                    <a:pt x="518" y="494"/>
                    <a:pt x="518" y="494"/>
                  </a:cubicBezTo>
                  <a:cubicBezTo>
                    <a:pt x="518" y="494"/>
                    <a:pt x="526" y="498"/>
                    <a:pt x="526" y="500"/>
                  </a:cubicBezTo>
                  <a:cubicBezTo>
                    <a:pt x="527" y="501"/>
                    <a:pt x="527" y="504"/>
                    <a:pt x="530" y="504"/>
                  </a:cubicBezTo>
                  <a:cubicBezTo>
                    <a:pt x="530" y="505"/>
                    <a:pt x="531" y="506"/>
                    <a:pt x="531" y="506"/>
                  </a:cubicBezTo>
                  <a:cubicBezTo>
                    <a:pt x="533" y="506"/>
                    <a:pt x="537" y="504"/>
                    <a:pt x="538" y="506"/>
                  </a:cubicBezTo>
                  <a:cubicBezTo>
                    <a:pt x="540" y="508"/>
                    <a:pt x="542" y="512"/>
                    <a:pt x="546" y="512"/>
                  </a:cubicBezTo>
                  <a:cubicBezTo>
                    <a:pt x="547" y="512"/>
                    <a:pt x="548" y="511"/>
                    <a:pt x="549" y="508"/>
                  </a:cubicBezTo>
                  <a:cubicBezTo>
                    <a:pt x="548" y="508"/>
                    <a:pt x="547" y="507"/>
                    <a:pt x="547" y="506"/>
                  </a:cubicBezTo>
                  <a:cubicBezTo>
                    <a:pt x="547" y="505"/>
                    <a:pt x="553" y="501"/>
                    <a:pt x="555" y="501"/>
                  </a:cubicBezTo>
                  <a:cubicBezTo>
                    <a:pt x="557" y="501"/>
                    <a:pt x="558" y="504"/>
                    <a:pt x="560" y="505"/>
                  </a:cubicBezTo>
                  <a:cubicBezTo>
                    <a:pt x="560" y="506"/>
                    <a:pt x="559" y="506"/>
                    <a:pt x="559" y="507"/>
                  </a:cubicBezTo>
                  <a:cubicBezTo>
                    <a:pt x="559" y="508"/>
                    <a:pt x="561" y="508"/>
                    <a:pt x="561" y="509"/>
                  </a:cubicBezTo>
                  <a:cubicBezTo>
                    <a:pt x="562" y="509"/>
                    <a:pt x="562" y="509"/>
                    <a:pt x="562" y="508"/>
                  </a:cubicBezTo>
                  <a:cubicBezTo>
                    <a:pt x="562" y="509"/>
                    <a:pt x="562" y="509"/>
                    <a:pt x="562" y="510"/>
                  </a:cubicBezTo>
                  <a:cubicBezTo>
                    <a:pt x="562" y="514"/>
                    <a:pt x="566" y="513"/>
                    <a:pt x="566" y="518"/>
                  </a:cubicBezTo>
                  <a:cubicBezTo>
                    <a:pt x="566" y="520"/>
                    <a:pt x="564" y="521"/>
                    <a:pt x="564" y="523"/>
                  </a:cubicBezTo>
                  <a:cubicBezTo>
                    <a:pt x="564" y="525"/>
                    <a:pt x="566" y="527"/>
                    <a:pt x="566" y="528"/>
                  </a:cubicBezTo>
                  <a:cubicBezTo>
                    <a:pt x="566" y="529"/>
                    <a:pt x="566" y="529"/>
                    <a:pt x="566" y="529"/>
                  </a:cubicBezTo>
                  <a:cubicBezTo>
                    <a:pt x="565" y="531"/>
                    <a:pt x="565" y="531"/>
                    <a:pt x="565" y="531"/>
                  </a:cubicBezTo>
                  <a:cubicBezTo>
                    <a:pt x="565" y="532"/>
                    <a:pt x="566" y="533"/>
                    <a:pt x="567" y="533"/>
                  </a:cubicBezTo>
                  <a:cubicBezTo>
                    <a:pt x="566" y="539"/>
                    <a:pt x="560" y="538"/>
                    <a:pt x="558" y="543"/>
                  </a:cubicBezTo>
                  <a:cubicBezTo>
                    <a:pt x="556" y="546"/>
                    <a:pt x="554" y="552"/>
                    <a:pt x="548" y="552"/>
                  </a:cubicBezTo>
                  <a:cubicBezTo>
                    <a:pt x="549" y="562"/>
                    <a:pt x="544" y="561"/>
                    <a:pt x="544" y="566"/>
                  </a:cubicBezTo>
                  <a:cubicBezTo>
                    <a:pt x="544" y="569"/>
                    <a:pt x="544" y="573"/>
                    <a:pt x="547" y="573"/>
                  </a:cubicBezTo>
                  <a:cubicBezTo>
                    <a:pt x="549" y="573"/>
                    <a:pt x="549" y="572"/>
                    <a:pt x="551" y="574"/>
                  </a:cubicBezTo>
                  <a:cubicBezTo>
                    <a:pt x="550" y="577"/>
                    <a:pt x="546" y="578"/>
                    <a:pt x="544" y="581"/>
                  </a:cubicBezTo>
                  <a:cubicBezTo>
                    <a:pt x="543" y="582"/>
                    <a:pt x="541" y="585"/>
                    <a:pt x="541" y="588"/>
                  </a:cubicBezTo>
                  <a:cubicBezTo>
                    <a:pt x="541" y="592"/>
                    <a:pt x="544" y="596"/>
                    <a:pt x="547" y="599"/>
                  </a:cubicBezTo>
                  <a:cubicBezTo>
                    <a:pt x="548" y="600"/>
                    <a:pt x="549" y="599"/>
                    <a:pt x="550" y="601"/>
                  </a:cubicBezTo>
                  <a:cubicBezTo>
                    <a:pt x="551" y="602"/>
                    <a:pt x="551" y="605"/>
                    <a:pt x="553" y="607"/>
                  </a:cubicBezTo>
                  <a:cubicBezTo>
                    <a:pt x="553" y="607"/>
                    <a:pt x="555" y="607"/>
                    <a:pt x="556" y="608"/>
                  </a:cubicBezTo>
                  <a:cubicBezTo>
                    <a:pt x="558" y="612"/>
                    <a:pt x="559" y="615"/>
                    <a:pt x="560" y="620"/>
                  </a:cubicBezTo>
                  <a:cubicBezTo>
                    <a:pt x="562" y="625"/>
                    <a:pt x="566" y="629"/>
                    <a:pt x="568" y="634"/>
                  </a:cubicBezTo>
                  <a:cubicBezTo>
                    <a:pt x="569" y="637"/>
                    <a:pt x="572" y="639"/>
                    <a:pt x="572" y="643"/>
                  </a:cubicBezTo>
                  <a:cubicBezTo>
                    <a:pt x="572" y="645"/>
                    <a:pt x="572" y="648"/>
                    <a:pt x="573" y="650"/>
                  </a:cubicBezTo>
                  <a:cubicBezTo>
                    <a:pt x="577" y="654"/>
                    <a:pt x="580" y="657"/>
                    <a:pt x="586" y="659"/>
                  </a:cubicBezTo>
                  <a:cubicBezTo>
                    <a:pt x="590" y="659"/>
                    <a:pt x="591" y="660"/>
                    <a:pt x="594" y="663"/>
                  </a:cubicBezTo>
                  <a:cubicBezTo>
                    <a:pt x="596" y="665"/>
                    <a:pt x="598" y="665"/>
                    <a:pt x="602" y="667"/>
                  </a:cubicBezTo>
                  <a:cubicBezTo>
                    <a:pt x="606" y="669"/>
                    <a:pt x="609" y="672"/>
                    <a:pt x="611" y="677"/>
                  </a:cubicBezTo>
                  <a:cubicBezTo>
                    <a:pt x="612" y="680"/>
                    <a:pt x="613" y="693"/>
                    <a:pt x="613" y="695"/>
                  </a:cubicBezTo>
                  <a:cubicBezTo>
                    <a:pt x="613" y="698"/>
                    <a:pt x="611" y="704"/>
                    <a:pt x="611" y="707"/>
                  </a:cubicBezTo>
                  <a:cubicBezTo>
                    <a:pt x="611" y="710"/>
                    <a:pt x="611" y="710"/>
                    <a:pt x="611" y="717"/>
                  </a:cubicBezTo>
                  <a:cubicBezTo>
                    <a:pt x="610" y="719"/>
                    <a:pt x="609" y="723"/>
                    <a:pt x="609" y="725"/>
                  </a:cubicBezTo>
                  <a:cubicBezTo>
                    <a:pt x="609" y="725"/>
                    <a:pt x="609" y="726"/>
                    <a:pt x="609" y="727"/>
                  </a:cubicBezTo>
                  <a:cubicBezTo>
                    <a:pt x="609" y="734"/>
                    <a:pt x="604" y="740"/>
                    <a:pt x="604" y="748"/>
                  </a:cubicBezTo>
                  <a:cubicBezTo>
                    <a:pt x="604" y="752"/>
                    <a:pt x="602" y="755"/>
                    <a:pt x="603" y="759"/>
                  </a:cubicBezTo>
                  <a:cubicBezTo>
                    <a:pt x="603" y="775"/>
                    <a:pt x="603" y="775"/>
                    <a:pt x="603" y="775"/>
                  </a:cubicBezTo>
                  <a:cubicBezTo>
                    <a:pt x="602" y="780"/>
                    <a:pt x="602" y="784"/>
                    <a:pt x="601" y="789"/>
                  </a:cubicBezTo>
                  <a:cubicBezTo>
                    <a:pt x="600" y="790"/>
                    <a:pt x="599" y="790"/>
                    <a:pt x="599" y="791"/>
                  </a:cubicBezTo>
                  <a:cubicBezTo>
                    <a:pt x="597" y="792"/>
                    <a:pt x="597" y="795"/>
                    <a:pt x="596" y="797"/>
                  </a:cubicBezTo>
                  <a:cubicBezTo>
                    <a:pt x="594" y="800"/>
                    <a:pt x="591" y="805"/>
                    <a:pt x="591" y="810"/>
                  </a:cubicBezTo>
                  <a:cubicBezTo>
                    <a:pt x="591" y="812"/>
                    <a:pt x="591" y="818"/>
                    <a:pt x="592" y="818"/>
                  </a:cubicBezTo>
                  <a:cubicBezTo>
                    <a:pt x="592" y="818"/>
                    <a:pt x="594" y="819"/>
                    <a:pt x="594" y="820"/>
                  </a:cubicBezTo>
                  <a:cubicBezTo>
                    <a:pt x="594" y="821"/>
                    <a:pt x="593" y="822"/>
                    <a:pt x="591" y="822"/>
                  </a:cubicBezTo>
                  <a:cubicBezTo>
                    <a:pt x="591" y="825"/>
                    <a:pt x="589" y="827"/>
                    <a:pt x="589" y="831"/>
                  </a:cubicBezTo>
                  <a:cubicBezTo>
                    <a:pt x="589" y="834"/>
                    <a:pt x="590" y="839"/>
                    <a:pt x="592" y="839"/>
                  </a:cubicBezTo>
                  <a:cubicBezTo>
                    <a:pt x="594" y="839"/>
                    <a:pt x="594" y="837"/>
                    <a:pt x="596" y="836"/>
                  </a:cubicBezTo>
                  <a:cubicBezTo>
                    <a:pt x="596" y="836"/>
                    <a:pt x="597" y="836"/>
                    <a:pt x="597" y="836"/>
                  </a:cubicBezTo>
                  <a:cubicBezTo>
                    <a:pt x="597" y="840"/>
                    <a:pt x="597" y="840"/>
                    <a:pt x="597" y="840"/>
                  </a:cubicBezTo>
                  <a:cubicBezTo>
                    <a:pt x="590" y="872"/>
                    <a:pt x="590" y="872"/>
                    <a:pt x="590" y="872"/>
                  </a:cubicBezTo>
                  <a:cubicBezTo>
                    <a:pt x="587" y="872"/>
                    <a:pt x="588" y="868"/>
                    <a:pt x="584" y="868"/>
                  </a:cubicBezTo>
                  <a:cubicBezTo>
                    <a:pt x="583" y="868"/>
                    <a:pt x="583" y="870"/>
                    <a:pt x="583" y="871"/>
                  </a:cubicBezTo>
                  <a:cubicBezTo>
                    <a:pt x="582" y="871"/>
                    <a:pt x="582" y="871"/>
                    <a:pt x="582" y="871"/>
                  </a:cubicBezTo>
                  <a:cubicBezTo>
                    <a:pt x="582" y="873"/>
                    <a:pt x="582" y="873"/>
                    <a:pt x="582" y="873"/>
                  </a:cubicBezTo>
                  <a:cubicBezTo>
                    <a:pt x="583" y="875"/>
                    <a:pt x="585" y="879"/>
                    <a:pt x="585" y="881"/>
                  </a:cubicBezTo>
                  <a:cubicBezTo>
                    <a:pt x="585" y="884"/>
                    <a:pt x="580" y="886"/>
                    <a:pt x="580" y="890"/>
                  </a:cubicBezTo>
                  <a:cubicBezTo>
                    <a:pt x="580" y="894"/>
                    <a:pt x="584" y="901"/>
                    <a:pt x="584" y="906"/>
                  </a:cubicBezTo>
                  <a:cubicBezTo>
                    <a:pt x="584" y="907"/>
                    <a:pt x="584" y="908"/>
                    <a:pt x="584" y="909"/>
                  </a:cubicBezTo>
                  <a:cubicBezTo>
                    <a:pt x="584" y="914"/>
                    <a:pt x="590" y="913"/>
                    <a:pt x="590" y="918"/>
                  </a:cubicBezTo>
                  <a:cubicBezTo>
                    <a:pt x="590" y="919"/>
                    <a:pt x="589" y="921"/>
                    <a:pt x="588" y="922"/>
                  </a:cubicBezTo>
                  <a:cubicBezTo>
                    <a:pt x="589" y="922"/>
                    <a:pt x="589" y="923"/>
                    <a:pt x="590" y="923"/>
                  </a:cubicBezTo>
                  <a:cubicBezTo>
                    <a:pt x="590" y="925"/>
                    <a:pt x="586" y="925"/>
                    <a:pt x="586" y="927"/>
                  </a:cubicBezTo>
                  <a:cubicBezTo>
                    <a:pt x="586" y="927"/>
                    <a:pt x="587" y="928"/>
                    <a:pt x="588" y="929"/>
                  </a:cubicBezTo>
                  <a:cubicBezTo>
                    <a:pt x="590" y="932"/>
                    <a:pt x="592" y="935"/>
                    <a:pt x="598" y="935"/>
                  </a:cubicBezTo>
                  <a:cubicBezTo>
                    <a:pt x="599" y="936"/>
                    <a:pt x="599" y="938"/>
                    <a:pt x="601" y="938"/>
                  </a:cubicBezTo>
                  <a:cubicBezTo>
                    <a:pt x="602" y="938"/>
                    <a:pt x="603" y="938"/>
                    <a:pt x="605" y="938"/>
                  </a:cubicBezTo>
                  <a:cubicBezTo>
                    <a:pt x="605" y="942"/>
                    <a:pt x="610" y="942"/>
                    <a:pt x="613" y="943"/>
                  </a:cubicBezTo>
                  <a:cubicBezTo>
                    <a:pt x="617" y="944"/>
                    <a:pt x="615" y="950"/>
                    <a:pt x="620" y="950"/>
                  </a:cubicBezTo>
                  <a:cubicBezTo>
                    <a:pt x="622" y="950"/>
                    <a:pt x="624" y="950"/>
                    <a:pt x="626" y="950"/>
                  </a:cubicBezTo>
                  <a:cubicBezTo>
                    <a:pt x="627" y="950"/>
                    <a:pt x="628" y="949"/>
                    <a:pt x="628" y="949"/>
                  </a:cubicBezTo>
                  <a:cubicBezTo>
                    <a:pt x="629" y="949"/>
                    <a:pt x="629" y="949"/>
                    <a:pt x="631" y="949"/>
                  </a:cubicBezTo>
                  <a:cubicBezTo>
                    <a:pt x="633" y="949"/>
                    <a:pt x="638" y="945"/>
                    <a:pt x="642" y="945"/>
                  </a:cubicBezTo>
                  <a:cubicBezTo>
                    <a:pt x="643" y="945"/>
                    <a:pt x="644" y="945"/>
                    <a:pt x="645" y="944"/>
                  </a:cubicBezTo>
                  <a:cubicBezTo>
                    <a:pt x="639" y="941"/>
                    <a:pt x="633" y="939"/>
                    <a:pt x="628" y="934"/>
                  </a:cubicBezTo>
                  <a:cubicBezTo>
                    <a:pt x="625" y="932"/>
                    <a:pt x="626" y="921"/>
                    <a:pt x="622" y="919"/>
                  </a:cubicBezTo>
                  <a:cubicBezTo>
                    <a:pt x="620" y="919"/>
                    <a:pt x="618" y="916"/>
                    <a:pt x="618" y="914"/>
                  </a:cubicBezTo>
                  <a:cubicBezTo>
                    <a:pt x="618" y="910"/>
                    <a:pt x="619" y="907"/>
                    <a:pt x="622" y="904"/>
                  </a:cubicBezTo>
                  <a:cubicBezTo>
                    <a:pt x="624" y="902"/>
                    <a:pt x="628" y="904"/>
                    <a:pt x="629" y="901"/>
                  </a:cubicBezTo>
                  <a:cubicBezTo>
                    <a:pt x="631" y="898"/>
                    <a:pt x="630" y="895"/>
                    <a:pt x="632" y="893"/>
                  </a:cubicBezTo>
                  <a:cubicBezTo>
                    <a:pt x="635" y="890"/>
                    <a:pt x="640" y="889"/>
                    <a:pt x="640" y="883"/>
                  </a:cubicBezTo>
                  <a:cubicBezTo>
                    <a:pt x="640" y="876"/>
                    <a:pt x="630" y="879"/>
                    <a:pt x="630" y="871"/>
                  </a:cubicBezTo>
                  <a:cubicBezTo>
                    <a:pt x="630" y="867"/>
                    <a:pt x="633" y="864"/>
                    <a:pt x="637" y="863"/>
                  </a:cubicBezTo>
                  <a:cubicBezTo>
                    <a:pt x="638" y="863"/>
                    <a:pt x="642" y="863"/>
                    <a:pt x="643" y="860"/>
                  </a:cubicBezTo>
                  <a:cubicBezTo>
                    <a:pt x="644" y="855"/>
                    <a:pt x="644" y="851"/>
                    <a:pt x="648" y="847"/>
                  </a:cubicBezTo>
                  <a:cubicBezTo>
                    <a:pt x="647" y="846"/>
                    <a:pt x="646" y="846"/>
                    <a:pt x="646" y="844"/>
                  </a:cubicBezTo>
                  <a:cubicBezTo>
                    <a:pt x="648" y="844"/>
                    <a:pt x="649" y="846"/>
                    <a:pt x="651" y="846"/>
                  </a:cubicBezTo>
                  <a:cubicBezTo>
                    <a:pt x="652" y="846"/>
                    <a:pt x="654" y="844"/>
                    <a:pt x="654" y="843"/>
                  </a:cubicBezTo>
                  <a:cubicBezTo>
                    <a:pt x="654" y="842"/>
                    <a:pt x="653" y="841"/>
                    <a:pt x="652" y="840"/>
                  </a:cubicBezTo>
                  <a:cubicBezTo>
                    <a:pt x="651" y="841"/>
                    <a:pt x="650" y="842"/>
                    <a:pt x="649" y="842"/>
                  </a:cubicBezTo>
                  <a:cubicBezTo>
                    <a:pt x="647" y="842"/>
                    <a:pt x="644" y="836"/>
                    <a:pt x="644" y="833"/>
                  </a:cubicBezTo>
                  <a:cubicBezTo>
                    <a:pt x="644" y="832"/>
                    <a:pt x="645" y="831"/>
                    <a:pt x="646" y="831"/>
                  </a:cubicBezTo>
                  <a:cubicBezTo>
                    <a:pt x="651" y="831"/>
                    <a:pt x="651" y="834"/>
                    <a:pt x="656" y="834"/>
                  </a:cubicBezTo>
                  <a:cubicBezTo>
                    <a:pt x="658" y="834"/>
                    <a:pt x="661" y="832"/>
                    <a:pt x="661" y="831"/>
                  </a:cubicBezTo>
                  <a:cubicBezTo>
                    <a:pt x="661" y="830"/>
                    <a:pt x="661" y="830"/>
                    <a:pt x="661" y="829"/>
                  </a:cubicBezTo>
                  <a:cubicBezTo>
                    <a:pt x="663" y="826"/>
                    <a:pt x="660" y="819"/>
                    <a:pt x="663" y="816"/>
                  </a:cubicBezTo>
                  <a:cubicBezTo>
                    <a:pt x="665" y="814"/>
                    <a:pt x="673" y="817"/>
                    <a:pt x="676" y="816"/>
                  </a:cubicBezTo>
                  <a:cubicBezTo>
                    <a:pt x="681" y="814"/>
                    <a:pt x="686" y="815"/>
                    <a:pt x="690" y="811"/>
                  </a:cubicBezTo>
                  <a:cubicBezTo>
                    <a:pt x="692" y="809"/>
                    <a:pt x="693" y="808"/>
                    <a:pt x="695" y="804"/>
                  </a:cubicBezTo>
                  <a:cubicBezTo>
                    <a:pt x="697" y="803"/>
                    <a:pt x="697" y="801"/>
                    <a:pt x="697" y="799"/>
                  </a:cubicBezTo>
                  <a:cubicBezTo>
                    <a:pt x="697" y="796"/>
                    <a:pt x="693" y="796"/>
                    <a:pt x="692" y="794"/>
                  </a:cubicBezTo>
                  <a:cubicBezTo>
                    <a:pt x="691" y="791"/>
                    <a:pt x="691" y="789"/>
                    <a:pt x="690" y="787"/>
                  </a:cubicBezTo>
                  <a:cubicBezTo>
                    <a:pt x="689" y="786"/>
                    <a:pt x="686" y="785"/>
                    <a:pt x="686" y="783"/>
                  </a:cubicBezTo>
                  <a:cubicBezTo>
                    <a:pt x="686" y="783"/>
                    <a:pt x="687" y="782"/>
                    <a:pt x="688" y="782"/>
                  </a:cubicBezTo>
                  <a:cubicBezTo>
                    <a:pt x="691" y="782"/>
                    <a:pt x="694" y="785"/>
                    <a:pt x="697" y="785"/>
                  </a:cubicBezTo>
                  <a:cubicBezTo>
                    <a:pt x="698" y="785"/>
                    <a:pt x="703" y="787"/>
                    <a:pt x="707" y="787"/>
                  </a:cubicBezTo>
                  <a:cubicBezTo>
                    <a:pt x="717" y="787"/>
                    <a:pt x="719" y="776"/>
                    <a:pt x="723" y="770"/>
                  </a:cubicBezTo>
                  <a:cubicBezTo>
                    <a:pt x="727" y="764"/>
                    <a:pt x="731" y="763"/>
                    <a:pt x="735" y="757"/>
                  </a:cubicBezTo>
                  <a:cubicBezTo>
                    <a:pt x="737" y="754"/>
                    <a:pt x="737" y="753"/>
                    <a:pt x="738" y="750"/>
                  </a:cubicBezTo>
                  <a:cubicBezTo>
                    <a:pt x="738" y="750"/>
                    <a:pt x="738" y="750"/>
                    <a:pt x="738" y="750"/>
                  </a:cubicBezTo>
                  <a:cubicBezTo>
                    <a:pt x="740" y="746"/>
                    <a:pt x="743" y="742"/>
                    <a:pt x="747" y="740"/>
                  </a:cubicBezTo>
                  <a:cubicBezTo>
                    <a:pt x="747" y="729"/>
                    <a:pt x="747" y="729"/>
                    <a:pt x="747" y="729"/>
                  </a:cubicBezTo>
                  <a:cubicBezTo>
                    <a:pt x="747" y="725"/>
                    <a:pt x="747" y="722"/>
                    <a:pt x="749" y="719"/>
                  </a:cubicBezTo>
                  <a:cubicBezTo>
                    <a:pt x="751" y="717"/>
                    <a:pt x="754" y="717"/>
                    <a:pt x="756" y="715"/>
                  </a:cubicBezTo>
                  <a:cubicBezTo>
                    <a:pt x="760" y="708"/>
                    <a:pt x="765" y="711"/>
                    <a:pt x="771" y="706"/>
                  </a:cubicBezTo>
                  <a:cubicBezTo>
                    <a:pt x="771" y="706"/>
                    <a:pt x="771" y="704"/>
                    <a:pt x="773" y="704"/>
                  </a:cubicBezTo>
                  <a:cubicBezTo>
                    <a:pt x="776" y="702"/>
                    <a:pt x="779" y="702"/>
                    <a:pt x="784" y="702"/>
                  </a:cubicBezTo>
                  <a:cubicBezTo>
                    <a:pt x="787" y="702"/>
                    <a:pt x="792" y="699"/>
                    <a:pt x="793" y="697"/>
                  </a:cubicBezTo>
                  <a:cubicBezTo>
                    <a:pt x="794" y="696"/>
                    <a:pt x="793" y="693"/>
                    <a:pt x="794" y="692"/>
                  </a:cubicBezTo>
                  <a:cubicBezTo>
                    <a:pt x="798" y="687"/>
                    <a:pt x="799" y="685"/>
                    <a:pt x="802" y="680"/>
                  </a:cubicBezTo>
                  <a:cubicBezTo>
                    <a:pt x="802" y="679"/>
                    <a:pt x="803" y="675"/>
                    <a:pt x="803" y="673"/>
                  </a:cubicBezTo>
                  <a:cubicBezTo>
                    <a:pt x="803" y="671"/>
                    <a:pt x="805" y="669"/>
                    <a:pt x="806" y="668"/>
                  </a:cubicBezTo>
                  <a:cubicBezTo>
                    <a:pt x="806" y="667"/>
                    <a:pt x="807" y="666"/>
                    <a:pt x="807" y="665"/>
                  </a:cubicBezTo>
                  <a:cubicBezTo>
                    <a:pt x="807" y="662"/>
                    <a:pt x="809" y="658"/>
                    <a:pt x="809" y="655"/>
                  </a:cubicBezTo>
                  <a:cubicBezTo>
                    <a:pt x="809" y="649"/>
                    <a:pt x="805" y="642"/>
                    <a:pt x="809" y="639"/>
                  </a:cubicBezTo>
                  <a:cubicBezTo>
                    <a:pt x="811" y="637"/>
                    <a:pt x="813" y="636"/>
                    <a:pt x="815" y="633"/>
                  </a:cubicBezTo>
                  <a:cubicBezTo>
                    <a:pt x="817" y="631"/>
                    <a:pt x="818" y="630"/>
                    <a:pt x="819" y="628"/>
                  </a:cubicBezTo>
                  <a:cubicBezTo>
                    <a:pt x="825" y="619"/>
                    <a:pt x="834" y="615"/>
                    <a:pt x="834" y="599"/>
                  </a:cubicBezTo>
                  <a:cubicBezTo>
                    <a:pt x="834" y="594"/>
                    <a:pt x="833" y="590"/>
                    <a:pt x="828" y="588"/>
                  </a:cubicBezTo>
                  <a:close/>
                  <a:moveTo>
                    <a:pt x="550" y="272"/>
                  </a:moveTo>
                  <a:cubicBezTo>
                    <a:pt x="551" y="272"/>
                    <a:pt x="552" y="271"/>
                    <a:pt x="552" y="271"/>
                  </a:cubicBezTo>
                  <a:cubicBezTo>
                    <a:pt x="552" y="270"/>
                    <a:pt x="552" y="270"/>
                    <a:pt x="552" y="269"/>
                  </a:cubicBezTo>
                  <a:cubicBezTo>
                    <a:pt x="552" y="270"/>
                    <a:pt x="552" y="270"/>
                    <a:pt x="552" y="271"/>
                  </a:cubicBezTo>
                  <a:cubicBezTo>
                    <a:pt x="552" y="271"/>
                    <a:pt x="551" y="272"/>
                    <a:pt x="550" y="272"/>
                  </a:cubicBezTo>
                  <a:close/>
                  <a:moveTo>
                    <a:pt x="629" y="251"/>
                  </a:moveTo>
                  <a:cubicBezTo>
                    <a:pt x="629" y="251"/>
                    <a:pt x="629" y="251"/>
                    <a:pt x="630" y="251"/>
                  </a:cubicBezTo>
                  <a:cubicBezTo>
                    <a:pt x="629" y="251"/>
                    <a:pt x="629" y="251"/>
                    <a:pt x="629" y="251"/>
                  </a:cubicBezTo>
                  <a:close/>
                  <a:moveTo>
                    <a:pt x="627" y="235"/>
                  </a:moveTo>
                  <a:cubicBezTo>
                    <a:pt x="627" y="234"/>
                    <a:pt x="626" y="234"/>
                    <a:pt x="626" y="233"/>
                  </a:cubicBezTo>
                  <a:cubicBezTo>
                    <a:pt x="626" y="234"/>
                    <a:pt x="627" y="234"/>
                    <a:pt x="627" y="235"/>
                  </a:cubicBezTo>
                  <a:close/>
                  <a:moveTo>
                    <a:pt x="629" y="249"/>
                  </a:moveTo>
                  <a:cubicBezTo>
                    <a:pt x="629" y="249"/>
                    <a:pt x="629" y="248"/>
                    <a:pt x="629" y="248"/>
                  </a:cubicBezTo>
                  <a:cubicBezTo>
                    <a:pt x="629" y="248"/>
                    <a:pt x="629" y="249"/>
                    <a:pt x="629" y="249"/>
                  </a:cubicBezTo>
                  <a:close/>
                  <a:moveTo>
                    <a:pt x="628" y="247"/>
                  </a:moveTo>
                  <a:cubicBezTo>
                    <a:pt x="628" y="246"/>
                    <a:pt x="628" y="246"/>
                    <a:pt x="628" y="245"/>
                  </a:cubicBezTo>
                  <a:cubicBezTo>
                    <a:pt x="628" y="246"/>
                    <a:pt x="628" y="246"/>
                    <a:pt x="628" y="247"/>
                  </a:cubicBezTo>
                  <a:close/>
                  <a:moveTo>
                    <a:pt x="628" y="244"/>
                  </a:moveTo>
                  <a:cubicBezTo>
                    <a:pt x="628" y="243"/>
                    <a:pt x="628" y="243"/>
                    <a:pt x="628" y="242"/>
                  </a:cubicBezTo>
                  <a:cubicBezTo>
                    <a:pt x="628" y="243"/>
                    <a:pt x="628" y="243"/>
                    <a:pt x="628" y="244"/>
                  </a:cubicBezTo>
                  <a:close/>
                  <a:moveTo>
                    <a:pt x="628" y="240"/>
                  </a:moveTo>
                  <a:cubicBezTo>
                    <a:pt x="628" y="240"/>
                    <a:pt x="628" y="239"/>
                    <a:pt x="628" y="239"/>
                  </a:cubicBezTo>
                  <a:cubicBezTo>
                    <a:pt x="628" y="239"/>
                    <a:pt x="628" y="240"/>
                    <a:pt x="628" y="240"/>
                  </a:cubicBezTo>
                  <a:close/>
                  <a:moveTo>
                    <a:pt x="627" y="238"/>
                  </a:moveTo>
                  <a:cubicBezTo>
                    <a:pt x="627" y="237"/>
                    <a:pt x="627" y="237"/>
                    <a:pt x="627" y="236"/>
                  </a:cubicBezTo>
                  <a:cubicBezTo>
                    <a:pt x="627" y="237"/>
                    <a:pt x="627" y="237"/>
                    <a:pt x="627" y="238"/>
                  </a:cubicBezTo>
                  <a:close/>
                  <a:moveTo>
                    <a:pt x="552" y="263"/>
                  </a:moveTo>
                  <a:cubicBezTo>
                    <a:pt x="557" y="262"/>
                    <a:pt x="568" y="259"/>
                    <a:pt x="573" y="259"/>
                  </a:cubicBezTo>
                  <a:cubicBezTo>
                    <a:pt x="573" y="268"/>
                    <a:pt x="559" y="265"/>
                    <a:pt x="553" y="265"/>
                  </a:cubicBezTo>
                  <a:cubicBezTo>
                    <a:pt x="551" y="265"/>
                    <a:pt x="551" y="266"/>
                    <a:pt x="550" y="266"/>
                  </a:cubicBezTo>
                  <a:cubicBezTo>
                    <a:pt x="550" y="266"/>
                    <a:pt x="550" y="267"/>
                    <a:pt x="551" y="267"/>
                  </a:cubicBezTo>
                  <a:cubicBezTo>
                    <a:pt x="550" y="266"/>
                    <a:pt x="549" y="266"/>
                    <a:pt x="549" y="265"/>
                  </a:cubicBezTo>
                  <a:cubicBezTo>
                    <a:pt x="549" y="264"/>
                    <a:pt x="552" y="264"/>
                    <a:pt x="552" y="263"/>
                  </a:cubicBezTo>
                  <a:close/>
                  <a:moveTo>
                    <a:pt x="551" y="269"/>
                  </a:moveTo>
                  <a:cubicBezTo>
                    <a:pt x="551" y="268"/>
                    <a:pt x="551" y="268"/>
                    <a:pt x="551" y="268"/>
                  </a:cubicBezTo>
                  <a:cubicBezTo>
                    <a:pt x="551" y="268"/>
                    <a:pt x="551" y="268"/>
                    <a:pt x="551" y="269"/>
                  </a:cubicBezTo>
                  <a:close/>
                  <a:moveTo>
                    <a:pt x="549" y="273"/>
                  </a:moveTo>
                  <a:cubicBezTo>
                    <a:pt x="543" y="275"/>
                    <a:pt x="536" y="279"/>
                    <a:pt x="532" y="279"/>
                  </a:cubicBezTo>
                  <a:cubicBezTo>
                    <a:pt x="529" y="279"/>
                    <a:pt x="529" y="275"/>
                    <a:pt x="529" y="273"/>
                  </a:cubicBezTo>
                  <a:cubicBezTo>
                    <a:pt x="529" y="274"/>
                    <a:pt x="531" y="276"/>
                    <a:pt x="532" y="276"/>
                  </a:cubicBezTo>
                  <a:cubicBezTo>
                    <a:pt x="534" y="276"/>
                    <a:pt x="534" y="274"/>
                    <a:pt x="535" y="274"/>
                  </a:cubicBezTo>
                  <a:cubicBezTo>
                    <a:pt x="537" y="272"/>
                    <a:pt x="540" y="272"/>
                    <a:pt x="543" y="272"/>
                  </a:cubicBezTo>
                  <a:cubicBezTo>
                    <a:pt x="546" y="272"/>
                    <a:pt x="547" y="273"/>
                    <a:pt x="549" y="273"/>
                  </a:cubicBezTo>
                  <a:close/>
                  <a:moveTo>
                    <a:pt x="495" y="226"/>
                  </a:moveTo>
                  <a:cubicBezTo>
                    <a:pt x="497" y="225"/>
                    <a:pt x="496" y="221"/>
                    <a:pt x="499" y="221"/>
                  </a:cubicBezTo>
                  <a:cubicBezTo>
                    <a:pt x="501" y="221"/>
                    <a:pt x="503" y="225"/>
                    <a:pt x="504" y="226"/>
                  </a:cubicBezTo>
                  <a:cubicBezTo>
                    <a:pt x="504" y="225"/>
                    <a:pt x="504" y="223"/>
                    <a:pt x="504" y="223"/>
                  </a:cubicBezTo>
                  <a:cubicBezTo>
                    <a:pt x="505" y="223"/>
                    <a:pt x="505" y="223"/>
                    <a:pt x="506" y="223"/>
                  </a:cubicBezTo>
                  <a:cubicBezTo>
                    <a:pt x="507" y="223"/>
                    <a:pt x="516" y="230"/>
                    <a:pt x="517" y="231"/>
                  </a:cubicBezTo>
                  <a:cubicBezTo>
                    <a:pt x="518" y="234"/>
                    <a:pt x="517" y="236"/>
                    <a:pt x="519" y="238"/>
                  </a:cubicBezTo>
                  <a:cubicBezTo>
                    <a:pt x="524" y="243"/>
                    <a:pt x="531" y="242"/>
                    <a:pt x="536" y="245"/>
                  </a:cubicBezTo>
                  <a:cubicBezTo>
                    <a:pt x="542" y="245"/>
                    <a:pt x="542" y="245"/>
                    <a:pt x="542" y="245"/>
                  </a:cubicBezTo>
                  <a:cubicBezTo>
                    <a:pt x="544" y="247"/>
                    <a:pt x="548" y="249"/>
                    <a:pt x="548" y="253"/>
                  </a:cubicBezTo>
                  <a:cubicBezTo>
                    <a:pt x="548" y="254"/>
                    <a:pt x="547" y="255"/>
                    <a:pt x="546" y="255"/>
                  </a:cubicBezTo>
                  <a:cubicBezTo>
                    <a:pt x="543" y="255"/>
                    <a:pt x="540" y="252"/>
                    <a:pt x="539" y="252"/>
                  </a:cubicBezTo>
                  <a:cubicBezTo>
                    <a:pt x="538" y="255"/>
                    <a:pt x="537" y="266"/>
                    <a:pt x="533" y="266"/>
                  </a:cubicBezTo>
                  <a:cubicBezTo>
                    <a:pt x="531" y="264"/>
                    <a:pt x="531" y="262"/>
                    <a:pt x="530" y="259"/>
                  </a:cubicBezTo>
                  <a:cubicBezTo>
                    <a:pt x="528" y="259"/>
                    <a:pt x="529" y="260"/>
                    <a:pt x="526" y="260"/>
                  </a:cubicBezTo>
                  <a:cubicBezTo>
                    <a:pt x="527" y="257"/>
                    <a:pt x="528" y="255"/>
                    <a:pt x="528" y="252"/>
                  </a:cubicBezTo>
                  <a:cubicBezTo>
                    <a:pt x="528" y="250"/>
                    <a:pt x="520" y="246"/>
                    <a:pt x="518" y="246"/>
                  </a:cubicBezTo>
                  <a:cubicBezTo>
                    <a:pt x="515" y="246"/>
                    <a:pt x="519" y="251"/>
                    <a:pt x="510" y="251"/>
                  </a:cubicBezTo>
                  <a:cubicBezTo>
                    <a:pt x="508" y="252"/>
                    <a:pt x="508" y="258"/>
                    <a:pt x="508" y="261"/>
                  </a:cubicBezTo>
                  <a:cubicBezTo>
                    <a:pt x="508" y="261"/>
                    <a:pt x="508" y="265"/>
                    <a:pt x="508" y="268"/>
                  </a:cubicBezTo>
                  <a:cubicBezTo>
                    <a:pt x="508" y="271"/>
                    <a:pt x="507" y="278"/>
                    <a:pt x="504" y="278"/>
                  </a:cubicBezTo>
                  <a:cubicBezTo>
                    <a:pt x="501" y="278"/>
                    <a:pt x="499" y="276"/>
                    <a:pt x="499" y="273"/>
                  </a:cubicBezTo>
                  <a:cubicBezTo>
                    <a:pt x="499" y="267"/>
                    <a:pt x="500" y="256"/>
                    <a:pt x="504" y="251"/>
                  </a:cubicBezTo>
                  <a:cubicBezTo>
                    <a:pt x="502" y="251"/>
                    <a:pt x="501" y="253"/>
                    <a:pt x="499" y="254"/>
                  </a:cubicBezTo>
                  <a:cubicBezTo>
                    <a:pt x="499" y="250"/>
                    <a:pt x="508" y="244"/>
                    <a:pt x="513" y="244"/>
                  </a:cubicBezTo>
                  <a:cubicBezTo>
                    <a:pt x="515" y="244"/>
                    <a:pt x="520" y="245"/>
                    <a:pt x="523" y="244"/>
                  </a:cubicBezTo>
                  <a:cubicBezTo>
                    <a:pt x="523" y="241"/>
                    <a:pt x="523" y="241"/>
                    <a:pt x="523" y="241"/>
                  </a:cubicBezTo>
                  <a:cubicBezTo>
                    <a:pt x="518" y="241"/>
                    <a:pt x="516" y="238"/>
                    <a:pt x="510" y="238"/>
                  </a:cubicBezTo>
                  <a:cubicBezTo>
                    <a:pt x="508" y="238"/>
                    <a:pt x="507" y="241"/>
                    <a:pt x="504" y="241"/>
                  </a:cubicBezTo>
                  <a:cubicBezTo>
                    <a:pt x="503" y="241"/>
                    <a:pt x="501" y="239"/>
                    <a:pt x="500" y="238"/>
                  </a:cubicBezTo>
                  <a:cubicBezTo>
                    <a:pt x="496" y="238"/>
                    <a:pt x="496" y="238"/>
                    <a:pt x="496" y="238"/>
                  </a:cubicBezTo>
                  <a:cubicBezTo>
                    <a:pt x="497" y="236"/>
                    <a:pt x="498" y="235"/>
                    <a:pt x="498" y="232"/>
                  </a:cubicBezTo>
                  <a:cubicBezTo>
                    <a:pt x="495" y="233"/>
                    <a:pt x="491" y="237"/>
                    <a:pt x="489" y="237"/>
                  </a:cubicBezTo>
                  <a:cubicBezTo>
                    <a:pt x="487" y="237"/>
                    <a:pt x="487" y="240"/>
                    <a:pt x="483" y="240"/>
                  </a:cubicBezTo>
                  <a:cubicBezTo>
                    <a:pt x="481" y="240"/>
                    <a:pt x="480" y="240"/>
                    <a:pt x="479" y="238"/>
                  </a:cubicBezTo>
                  <a:cubicBezTo>
                    <a:pt x="478" y="238"/>
                    <a:pt x="477" y="239"/>
                    <a:pt x="476" y="239"/>
                  </a:cubicBezTo>
                  <a:cubicBezTo>
                    <a:pt x="472" y="239"/>
                    <a:pt x="472" y="239"/>
                    <a:pt x="472" y="239"/>
                  </a:cubicBezTo>
                  <a:cubicBezTo>
                    <a:pt x="477" y="233"/>
                    <a:pt x="483" y="231"/>
                    <a:pt x="489" y="227"/>
                  </a:cubicBezTo>
                  <a:cubicBezTo>
                    <a:pt x="492" y="226"/>
                    <a:pt x="493" y="227"/>
                    <a:pt x="495" y="22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109"/>
            <p:cNvSpPr>
              <a:spLocks/>
            </p:cNvSpPr>
            <p:nvPr/>
          </p:nvSpPr>
          <p:spPr bwMode="auto">
            <a:xfrm>
              <a:off x="3100388" y="2597151"/>
              <a:ext cx="7937" cy="11113"/>
            </a:xfrm>
            <a:custGeom>
              <a:avLst/>
              <a:gdLst>
                <a:gd name="T0" fmla="*/ 0 w 3"/>
                <a:gd name="T1" fmla="*/ 0 h 4"/>
                <a:gd name="T2" fmla="*/ 2 w 3"/>
                <a:gd name="T3" fmla="*/ 4 h 4"/>
                <a:gd name="T4" fmla="*/ 3 w 3"/>
                <a:gd name="T5" fmla="*/ 3 h 4"/>
                <a:gd name="T6" fmla="*/ 1 w 3"/>
                <a:gd name="T7" fmla="*/ 0 h 4"/>
                <a:gd name="T8" fmla="*/ 0 w 3"/>
                <a:gd name="T9" fmla="*/ 0 h 4"/>
              </a:gdLst>
              <a:ahLst/>
              <a:cxnLst>
                <a:cxn ang="0">
                  <a:pos x="T0" y="T1"/>
                </a:cxn>
                <a:cxn ang="0">
                  <a:pos x="T2" y="T3"/>
                </a:cxn>
                <a:cxn ang="0">
                  <a:pos x="T4" y="T5"/>
                </a:cxn>
                <a:cxn ang="0">
                  <a:pos x="T6" y="T7"/>
                </a:cxn>
                <a:cxn ang="0">
                  <a:pos x="T8" y="T9"/>
                </a:cxn>
              </a:cxnLst>
              <a:rect l="0" t="0" r="r" b="b"/>
              <a:pathLst>
                <a:path w="3" h="4">
                  <a:moveTo>
                    <a:pt x="0" y="0"/>
                  </a:moveTo>
                  <a:cubicBezTo>
                    <a:pt x="0" y="2"/>
                    <a:pt x="0" y="4"/>
                    <a:pt x="2" y="4"/>
                  </a:cubicBezTo>
                  <a:cubicBezTo>
                    <a:pt x="3" y="4"/>
                    <a:pt x="3" y="3"/>
                    <a:pt x="3" y="3"/>
                  </a:cubicBezTo>
                  <a:cubicBezTo>
                    <a:pt x="3" y="1"/>
                    <a:pt x="3" y="0"/>
                    <a:pt x="1" y="0"/>
                  </a:cubicBezTo>
                  <a:cubicBezTo>
                    <a:pt x="1"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10"/>
            <p:cNvSpPr>
              <a:spLocks/>
            </p:cNvSpPr>
            <p:nvPr/>
          </p:nvSpPr>
          <p:spPr bwMode="auto">
            <a:xfrm>
              <a:off x="3092450" y="2562226"/>
              <a:ext cx="15875" cy="4763"/>
            </a:xfrm>
            <a:custGeom>
              <a:avLst/>
              <a:gdLst>
                <a:gd name="T0" fmla="*/ 3 w 6"/>
                <a:gd name="T1" fmla="*/ 0 h 2"/>
                <a:gd name="T2" fmla="*/ 0 w 6"/>
                <a:gd name="T3" fmla="*/ 2 h 2"/>
                <a:gd name="T4" fmla="*/ 6 w 6"/>
                <a:gd name="T5" fmla="*/ 2 h 2"/>
                <a:gd name="T6" fmla="*/ 3 w 6"/>
                <a:gd name="T7" fmla="*/ 0 h 2"/>
              </a:gdLst>
              <a:ahLst/>
              <a:cxnLst>
                <a:cxn ang="0">
                  <a:pos x="T0" y="T1"/>
                </a:cxn>
                <a:cxn ang="0">
                  <a:pos x="T2" y="T3"/>
                </a:cxn>
                <a:cxn ang="0">
                  <a:pos x="T4" y="T5"/>
                </a:cxn>
                <a:cxn ang="0">
                  <a:pos x="T6" y="T7"/>
                </a:cxn>
              </a:cxnLst>
              <a:rect l="0" t="0" r="r" b="b"/>
              <a:pathLst>
                <a:path w="6" h="2">
                  <a:moveTo>
                    <a:pt x="3" y="0"/>
                  </a:moveTo>
                  <a:cubicBezTo>
                    <a:pt x="2" y="0"/>
                    <a:pt x="0" y="1"/>
                    <a:pt x="0" y="2"/>
                  </a:cubicBezTo>
                  <a:cubicBezTo>
                    <a:pt x="1" y="2"/>
                    <a:pt x="3" y="2"/>
                    <a:pt x="6" y="2"/>
                  </a:cubicBezTo>
                  <a:cubicBezTo>
                    <a:pt x="5" y="1"/>
                    <a:pt x="4" y="0"/>
                    <a:pt x="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11"/>
            <p:cNvSpPr>
              <a:spLocks/>
            </p:cNvSpPr>
            <p:nvPr/>
          </p:nvSpPr>
          <p:spPr bwMode="auto">
            <a:xfrm>
              <a:off x="3119438" y="2570163"/>
              <a:ext cx="1587" cy="4763"/>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1" y="2"/>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12"/>
            <p:cNvSpPr>
              <a:spLocks/>
            </p:cNvSpPr>
            <p:nvPr/>
          </p:nvSpPr>
          <p:spPr bwMode="auto">
            <a:xfrm>
              <a:off x="3178175" y="2659063"/>
              <a:ext cx="11112" cy="7938"/>
            </a:xfrm>
            <a:custGeom>
              <a:avLst/>
              <a:gdLst>
                <a:gd name="T0" fmla="*/ 4 w 4"/>
                <a:gd name="T1" fmla="*/ 2 h 3"/>
                <a:gd name="T2" fmla="*/ 4 w 4"/>
                <a:gd name="T3" fmla="*/ 0 h 3"/>
                <a:gd name="T4" fmla="*/ 0 w 4"/>
                <a:gd name="T5" fmla="*/ 2 h 3"/>
                <a:gd name="T6" fmla="*/ 0 w 4"/>
                <a:gd name="T7" fmla="*/ 3 h 3"/>
                <a:gd name="T8" fmla="*/ 1 w 4"/>
                <a:gd name="T9" fmla="*/ 3 h 3"/>
                <a:gd name="T10" fmla="*/ 4 w 4"/>
                <a:gd name="T11" fmla="*/ 2 h 3"/>
              </a:gdLst>
              <a:ahLst/>
              <a:cxnLst>
                <a:cxn ang="0">
                  <a:pos x="T0" y="T1"/>
                </a:cxn>
                <a:cxn ang="0">
                  <a:pos x="T2" y="T3"/>
                </a:cxn>
                <a:cxn ang="0">
                  <a:pos x="T4" y="T5"/>
                </a:cxn>
                <a:cxn ang="0">
                  <a:pos x="T6" y="T7"/>
                </a:cxn>
                <a:cxn ang="0">
                  <a:pos x="T8" y="T9"/>
                </a:cxn>
                <a:cxn ang="0">
                  <a:pos x="T10" y="T11"/>
                </a:cxn>
              </a:cxnLst>
              <a:rect l="0" t="0" r="r" b="b"/>
              <a:pathLst>
                <a:path w="4" h="3">
                  <a:moveTo>
                    <a:pt x="4" y="2"/>
                  </a:moveTo>
                  <a:cubicBezTo>
                    <a:pt x="4" y="0"/>
                    <a:pt x="4" y="0"/>
                    <a:pt x="4" y="0"/>
                  </a:cubicBezTo>
                  <a:cubicBezTo>
                    <a:pt x="4" y="1"/>
                    <a:pt x="2" y="2"/>
                    <a:pt x="0" y="2"/>
                  </a:cubicBezTo>
                  <a:cubicBezTo>
                    <a:pt x="0" y="2"/>
                    <a:pt x="0" y="3"/>
                    <a:pt x="0" y="3"/>
                  </a:cubicBezTo>
                  <a:cubicBezTo>
                    <a:pt x="0" y="3"/>
                    <a:pt x="1" y="3"/>
                    <a:pt x="1" y="3"/>
                  </a:cubicBezTo>
                  <a:cubicBezTo>
                    <a:pt x="2" y="3"/>
                    <a:pt x="4" y="3"/>
                    <a:pt x="4"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13"/>
            <p:cNvSpPr>
              <a:spLocks/>
            </p:cNvSpPr>
            <p:nvPr/>
          </p:nvSpPr>
          <p:spPr bwMode="auto">
            <a:xfrm>
              <a:off x="2155825" y="1951038"/>
              <a:ext cx="30162" cy="38100"/>
            </a:xfrm>
            <a:custGeom>
              <a:avLst/>
              <a:gdLst>
                <a:gd name="T0" fmla="*/ 9 w 11"/>
                <a:gd name="T1" fmla="*/ 14 h 14"/>
                <a:gd name="T2" fmla="*/ 11 w 11"/>
                <a:gd name="T3" fmla="*/ 12 h 14"/>
                <a:gd name="T4" fmla="*/ 6 w 11"/>
                <a:gd name="T5" fmla="*/ 1 h 14"/>
                <a:gd name="T6" fmla="*/ 0 w 11"/>
                <a:gd name="T7" fmla="*/ 5 h 14"/>
                <a:gd name="T8" fmla="*/ 5 w 11"/>
                <a:gd name="T9" fmla="*/ 5 h 14"/>
                <a:gd name="T10" fmla="*/ 5 w 11"/>
                <a:gd name="T11" fmla="*/ 9 h 14"/>
                <a:gd name="T12" fmla="*/ 9 w 11"/>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1" h="14">
                  <a:moveTo>
                    <a:pt x="9" y="14"/>
                  </a:moveTo>
                  <a:cubicBezTo>
                    <a:pt x="10" y="14"/>
                    <a:pt x="11" y="14"/>
                    <a:pt x="11" y="12"/>
                  </a:cubicBezTo>
                  <a:cubicBezTo>
                    <a:pt x="11" y="7"/>
                    <a:pt x="5" y="7"/>
                    <a:pt x="6" y="1"/>
                  </a:cubicBezTo>
                  <a:cubicBezTo>
                    <a:pt x="1" y="0"/>
                    <a:pt x="0" y="0"/>
                    <a:pt x="0" y="5"/>
                  </a:cubicBezTo>
                  <a:cubicBezTo>
                    <a:pt x="3" y="3"/>
                    <a:pt x="1" y="4"/>
                    <a:pt x="5" y="5"/>
                  </a:cubicBezTo>
                  <a:cubicBezTo>
                    <a:pt x="4" y="6"/>
                    <a:pt x="5" y="8"/>
                    <a:pt x="5" y="9"/>
                  </a:cubicBezTo>
                  <a:cubicBezTo>
                    <a:pt x="5" y="10"/>
                    <a:pt x="7" y="14"/>
                    <a:pt x="9"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14"/>
            <p:cNvSpPr>
              <a:spLocks/>
            </p:cNvSpPr>
            <p:nvPr/>
          </p:nvSpPr>
          <p:spPr bwMode="auto">
            <a:xfrm>
              <a:off x="2109788" y="1905001"/>
              <a:ext cx="31750" cy="49213"/>
            </a:xfrm>
            <a:custGeom>
              <a:avLst/>
              <a:gdLst>
                <a:gd name="T0" fmla="*/ 10 w 12"/>
                <a:gd name="T1" fmla="*/ 9 h 18"/>
                <a:gd name="T2" fmla="*/ 8 w 12"/>
                <a:gd name="T3" fmla="*/ 9 h 18"/>
                <a:gd name="T4" fmla="*/ 8 w 12"/>
                <a:gd name="T5" fmla="*/ 0 h 18"/>
                <a:gd name="T6" fmla="*/ 3 w 12"/>
                <a:gd name="T7" fmla="*/ 0 h 18"/>
                <a:gd name="T8" fmla="*/ 0 w 12"/>
                <a:gd name="T9" fmla="*/ 2 h 18"/>
                <a:gd name="T10" fmla="*/ 6 w 12"/>
                <a:gd name="T11" fmla="*/ 9 h 18"/>
                <a:gd name="T12" fmla="*/ 10 w 12"/>
                <a:gd name="T13" fmla="*/ 18 h 18"/>
                <a:gd name="T14" fmla="*/ 10 w 12"/>
                <a:gd name="T15" fmla="*/ 9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0" y="9"/>
                  </a:moveTo>
                  <a:cubicBezTo>
                    <a:pt x="10" y="10"/>
                    <a:pt x="8" y="10"/>
                    <a:pt x="8" y="9"/>
                  </a:cubicBezTo>
                  <a:cubicBezTo>
                    <a:pt x="7" y="6"/>
                    <a:pt x="8" y="6"/>
                    <a:pt x="8" y="0"/>
                  </a:cubicBezTo>
                  <a:cubicBezTo>
                    <a:pt x="5" y="2"/>
                    <a:pt x="7" y="0"/>
                    <a:pt x="3" y="0"/>
                  </a:cubicBezTo>
                  <a:cubicBezTo>
                    <a:pt x="2" y="0"/>
                    <a:pt x="0" y="1"/>
                    <a:pt x="0" y="2"/>
                  </a:cubicBezTo>
                  <a:cubicBezTo>
                    <a:pt x="0" y="6"/>
                    <a:pt x="3" y="8"/>
                    <a:pt x="6" y="9"/>
                  </a:cubicBezTo>
                  <a:cubicBezTo>
                    <a:pt x="6" y="12"/>
                    <a:pt x="7" y="15"/>
                    <a:pt x="10" y="18"/>
                  </a:cubicBezTo>
                  <a:cubicBezTo>
                    <a:pt x="12" y="15"/>
                    <a:pt x="10" y="12"/>
                    <a:pt x="10"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5"/>
            <p:cNvSpPr>
              <a:spLocks/>
            </p:cNvSpPr>
            <p:nvPr/>
          </p:nvSpPr>
          <p:spPr bwMode="auto">
            <a:xfrm>
              <a:off x="2400300" y="1457326"/>
              <a:ext cx="314325" cy="163513"/>
            </a:xfrm>
            <a:custGeom>
              <a:avLst/>
              <a:gdLst>
                <a:gd name="T0" fmla="*/ 107 w 116"/>
                <a:gd name="T1" fmla="*/ 48 h 60"/>
                <a:gd name="T2" fmla="*/ 116 w 116"/>
                <a:gd name="T3" fmla="*/ 46 h 60"/>
                <a:gd name="T4" fmla="*/ 93 w 116"/>
                <a:gd name="T5" fmla="*/ 31 h 60"/>
                <a:gd name="T6" fmla="*/ 87 w 116"/>
                <a:gd name="T7" fmla="*/ 12 h 60"/>
                <a:gd name="T8" fmla="*/ 92 w 116"/>
                <a:gd name="T9" fmla="*/ 5 h 60"/>
                <a:gd name="T10" fmla="*/ 84 w 116"/>
                <a:gd name="T11" fmla="*/ 0 h 60"/>
                <a:gd name="T12" fmla="*/ 78 w 116"/>
                <a:gd name="T13" fmla="*/ 4 h 60"/>
                <a:gd name="T14" fmla="*/ 78 w 116"/>
                <a:gd name="T15" fmla="*/ 6 h 60"/>
                <a:gd name="T16" fmla="*/ 72 w 116"/>
                <a:gd name="T17" fmla="*/ 6 h 60"/>
                <a:gd name="T18" fmla="*/ 68 w 116"/>
                <a:gd name="T19" fmla="*/ 9 h 60"/>
                <a:gd name="T20" fmla="*/ 73 w 116"/>
                <a:gd name="T21" fmla="*/ 24 h 60"/>
                <a:gd name="T22" fmla="*/ 70 w 116"/>
                <a:gd name="T23" fmla="*/ 26 h 60"/>
                <a:gd name="T24" fmla="*/ 66 w 116"/>
                <a:gd name="T25" fmla="*/ 18 h 60"/>
                <a:gd name="T26" fmla="*/ 59 w 116"/>
                <a:gd name="T27" fmla="*/ 11 h 60"/>
                <a:gd name="T28" fmla="*/ 54 w 116"/>
                <a:gd name="T29" fmla="*/ 11 h 60"/>
                <a:gd name="T30" fmla="*/ 55 w 116"/>
                <a:gd name="T31" fmla="*/ 15 h 60"/>
                <a:gd name="T32" fmla="*/ 49 w 116"/>
                <a:gd name="T33" fmla="*/ 17 h 60"/>
                <a:gd name="T34" fmla="*/ 39 w 116"/>
                <a:gd name="T35" fmla="*/ 10 h 60"/>
                <a:gd name="T36" fmla="*/ 32 w 116"/>
                <a:gd name="T37" fmla="*/ 14 h 60"/>
                <a:gd name="T38" fmla="*/ 28 w 116"/>
                <a:gd name="T39" fmla="*/ 7 h 60"/>
                <a:gd name="T40" fmla="*/ 0 w 116"/>
                <a:gd name="T41" fmla="*/ 25 h 60"/>
                <a:gd name="T42" fmla="*/ 7 w 116"/>
                <a:gd name="T43" fmla="*/ 30 h 60"/>
                <a:gd name="T44" fmla="*/ 14 w 116"/>
                <a:gd name="T45" fmla="*/ 30 h 60"/>
                <a:gd name="T46" fmla="*/ 6 w 116"/>
                <a:gd name="T47" fmla="*/ 35 h 60"/>
                <a:gd name="T48" fmla="*/ 23 w 116"/>
                <a:gd name="T49" fmla="*/ 38 h 60"/>
                <a:gd name="T50" fmla="*/ 34 w 116"/>
                <a:gd name="T51" fmla="*/ 38 h 60"/>
                <a:gd name="T52" fmla="*/ 40 w 116"/>
                <a:gd name="T53" fmla="*/ 41 h 60"/>
                <a:gd name="T54" fmla="*/ 33 w 116"/>
                <a:gd name="T55" fmla="*/ 41 h 60"/>
                <a:gd name="T56" fmla="*/ 11 w 116"/>
                <a:gd name="T57" fmla="*/ 46 h 60"/>
                <a:gd name="T58" fmla="*/ 22 w 116"/>
                <a:gd name="T59" fmla="*/ 54 h 60"/>
                <a:gd name="T60" fmla="*/ 34 w 116"/>
                <a:gd name="T61" fmla="*/ 55 h 60"/>
                <a:gd name="T62" fmla="*/ 38 w 116"/>
                <a:gd name="T63" fmla="*/ 60 h 60"/>
                <a:gd name="T64" fmla="*/ 57 w 116"/>
                <a:gd name="T65" fmla="*/ 60 h 60"/>
                <a:gd name="T66" fmla="*/ 73 w 116"/>
                <a:gd name="T67" fmla="*/ 56 h 60"/>
                <a:gd name="T68" fmla="*/ 79 w 116"/>
                <a:gd name="T69" fmla="*/ 52 h 60"/>
                <a:gd name="T70" fmla="*/ 97 w 116"/>
                <a:gd name="T71" fmla="*/ 59 h 60"/>
                <a:gd name="T72" fmla="*/ 110 w 116"/>
                <a:gd name="T73" fmla="*/ 55 h 60"/>
                <a:gd name="T74" fmla="*/ 107 w 116"/>
                <a:gd name="T75" fmla="*/ 52 h 60"/>
                <a:gd name="T76" fmla="*/ 104 w 116"/>
                <a:gd name="T77" fmla="*/ 50 h 60"/>
                <a:gd name="T78" fmla="*/ 107 w 116"/>
                <a:gd name="T79" fmla="*/ 4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6" h="60">
                  <a:moveTo>
                    <a:pt x="107" y="48"/>
                  </a:moveTo>
                  <a:cubicBezTo>
                    <a:pt x="111" y="48"/>
                    <a:pt x="112" y="49"/>
                    <a:pt x="116" y="46"/>
                  </a:cubicBezTo>
                  <a:cubicBezTo>
                    <a:pt x="112" y="43"/>
                    <a:pt x="93" y="38"/>
                    <a:pt x="93" y="31"/>
                  </a:cubicBezTo>
                  <a:cubicBezTo>
                    <a:pt x="93" y="25"/>
                    <a:pt x="87" y="20"/>
                    <a:pt x="87" y="12"/>
                  </a:cubicBezTo>
                  <a:cubicBezTo>
                    <a:pt x="87" y="10"/>
                    <a:pt x="92" y="8"/>
                    <a:pt x="92" y="5"/>
                  </a:cubicBezTo>
                  <a:cubicBezTo>
                    <a:pt x="92" y="1"/>
                    <a:pt x="88" y="0"/>
                    <a:pt x="84" y="0"/>
                  </a:cubicBezTo>
                  <a:cubicBezTo>
                    <a:pt x="81" y="0"/>
                    <a:pt x="78" y="1"/>
                    <a:pt x="78" y="4"/>
                  </a:cubicBezTo>
                  <a:cubicBezTo>
                    <a:pt x="78" y="4"/>
                    <a:pt x="78" y="5"/>
                    <a:pt x="78" y="6"/>
                  </a:cubicBezTo>
                  <a:cubicBezTo>
                    <a:pt x="74" y="8"/>
                    <a:pt x="76" y="6"/>
                    <a:pt x="72" y="6"/>
                  </a:cubicBezTo>
                  <a:cubicBezTo>
                    <a:pt x="70" y="6"/>
                    <a:pt x="68" y="7"/>
                    <a:pt x="68" y="9"/>
                  </a:cubicBezTo>
                  <a:cubicBezTo>
                    <a:pt x="68" y="11"/>
                    <a:pt x="71" y="21"/>
                    <a:pt x="73" y="24"/>
                  </a:cubicBezTo>
                  <a:cubicBezTo>
                    <a:pt x="72" y="25"/>
                    <a:pt x="72" y="26"/>
                    <a:pt x="70" y="26"/>
                  </a:cubicBezTo>
                  <a:cubicBezTo>
                    <a:pt x="66" y="26"/>
                    <a:pt x="68" y="20"/>
                    <a:pt x="66" y="18"/>
                  </a:cubicBezTo>
                  <a:cubicBezTo>
                    <a:pt x="65" y="15"/>
                    <a:pt x="62" y="12"/>
                    <a:pt x="59" y="11"/>
                  </a:cubicBezTo>
                  <a:cubicBezTo>
                    <a:pt x="54" y="11"/>
                    <a:pt x="54" y="11"/>
                    <a:pt x="54" y="11"/>
                  </a:cubicBezTo>
                  <a:cubicBezTo>
                    <a:pt x="55" y="13"/>
                    <a:pt x="55" y="13"/>
                    <a:pt x="55" y="15"/>
                  </a:cubicBezTo>
                  <a:cubicBezTo>
                    <a:pt x="53" y="16"/>
                    <a:pt x="51" y="16"/>
                    <a:pt x="49" y="17"/>
                  </a:cubicBezTo>
                  <a:cubicBezTo>
                    <a:pt x="47" y="13"/>
                    <a:pt x="45" y="10"/>
                    <a:pt x="39" y="10"/>
                  </a:cubicBezTo>
                  <a:cubicBezTo>
                    <a:pt x="35" y="10"/>
                    <a:pt x="34" y="13"/>
                    <a:pt x="32" y="14"/>
                  </a:cubicBezTo>
                  <a:cubicBezTo>
                    <a:pt x="31" y="13"/>
                    <a:pt x="31" y="7"/>
                    <a:pt x="28" y="7"/>
                  </a:cubicBezTo>
                  <a:cubicBezTo>
                    <a:pt x="20" y="7"/>
                    <a:pt x="0" y="14"/>
                    <a:pt x="0" y="25"/>
                  </a:cubicBezTo>
                  <a:cubicBezTo>
                    <a:pt x="0" y="26"/>
                    <a:pt x="4" y="30"/>
                    <a:pt x="7" y="30"/>
                  </a:cubicBezTo>
                  <a:cubicBezTo>
                    <a:pt x="10" y="30"/>
                    <a:pt x="11" y="29"/>
                    <a:pt x="14" y="30"/>
                  </a:cubicBezTo>
                  <a:cubicBezTo>
                    <a:pt x="12" y="31"/>
                    <a:pt x="6" y="30"/>
                    <a:pt x="6" y="35"/>
                  </a:cubicBezTo>
                  <a:cubicBezTo>
                    <a:pt x="6" y="41"/>
                    <a:pt x="18" y="38"/>
                    <a:pt x="23" y="38"/>
                  </a:cubicBezTo>
                  <a:cubicBezTo>
                    <a:pt x="25" y="38"/>
                    <a:pt x="30" y="38"/>
                    <a:pt x="34" y="38"/>
                  </a:cubicBezTo>
                  <a:cubicBezTo>
                    <a:pt x="36" y="38"/>
                    <a:pt x="38" y="40"/>
                    <a:pt x="40" y="41"/>
                  </a:cubicBezTo>
                  <a:cubicBezTo>
                    <a:pt x="37" y="41"/>
                    <a:pt x="36" y="41"/>
                    <a:pt x="33" y="41"/>
                  </a:cubicBezTo>
                  <a:cubicBezTo>
                    <a:pt x="23" y="41"/>
                    <a:pt x="16" y="42"/>
                    <a:pt x="11" y="46"/>
                  </a:cubicBezTo>
                  <a:cubicBezTo>
                    <a:pt x="13" y="49"/>
                    <a:pt x="17" y="54"/>
                    <a:pt x="22" y="54"/>
                  </a:cubicBezTo>
                  <a:cubicBezTo>
                    <a:pt x="25" y="54"/>
                    <a:pt x="31" y="53"/>
                    <a:pt x="34" y="55"/>
                  </a:cubicBezTo>
                  <a:cubicBezTo>
                    <a:pt x="36" y="57"/>
                    <a:pt x="34" y="60"/>
                    <a:pt x="38" y="60"/>
                  </a:cubicBezTo>
                  <a:cubicBezTo>
                    <a:pt x="44" y="60"/>
                    <a:pt x="47" y="60"/>
                    <a:pt x="57" y="60"/>
                  </a:cubicBezTo>
                  <a:cubicBezTo>
                    <a:pt x="62" y="57"/>
                    <a:pt x="68" y="59"/>
                    <a:pt x="73" y="56"/>
                  </a:cubicBezTo>
                  <a:cubicBezTo>
                    <a:pt x="77" y="55"/>
                    <a:pt x="75" y="52"/>
                    <a:pt x="79" y="52"/>
                  </a:cubicBezTo>
                  <a:cubicBezTo>
                    <a:pt x="85" y="52"/>
                    <a:pt x="88" y="59"/>
                    <a:pt x="97" y="59"/>
                  </a:cubicBezTo>
                  <a:cubicBezTo>
                    <a:pt x="103" y="59"/>
                    <a:pt x="108" y="59"/>
                    <a:pt x="110" y="55"/>
                  </a:cubicBezTo>
                  <a:cubicBezTo>
                    <a:pt x="109" y="54"/>
                    <a:pt x="108" y="53"/>
                    <a:pt x="107" y="52"/>
                  </a:cubicBezTo>
                  <a:cubicBezTo>
                    <a:pt x="106" y="52"/>
                    <a:pt x="104" y="52"/>
                    <a:pt x="104" y="50"/>
                  </a:cubicBezTo>
                  <a:cubicBezTo>
                    <a:pt x="104" y="48"/>
                    <a:pt x="105" y="48"/>
                    <a:pt x="107" y="4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6"/>
            <p:cNvSpPr>
              <a:spLocks/>
            </p:cNvSpPr>
            <p:nvPr/>
          </p:nvSpPr>
          <p:spPr bwMode="auto">
            <a:xfrm>
              <a:off x="2286000" y="1430338"/>
              <a:ext cx="173037" cy="117475"/>
            </a:xfrm>
            <a:custGeom>
              <a:avLst/>
              <a:gdLst>
                <a:gd name="T0" fmla="*/ 10 w 64"/>
                <a:gd name="T1" fmla="*/ 36 h 43"/>
                <a:gd name="T2" fmla="*/ 14 w 64"/>
                <a:gd name="T3" fmla="*/ 41 h 43"/>
                <a:gd name="T4" fmla="*/ 17 w 64"/>
                <a:gd name="T5" fmla="*/ 43 h 43"/>
                <a:gd name="T6" fmla="*/ 34 w 64"/>
                <a:gd name="T7" fmla="*/ 36 h 43"/>
                <a:gd name="T8" fmla="*/ 50 w 64"/>
                <a:gd name="T9" fmla="*/ 19 h 43"/>
                <a:gd name="T10" fmla="*/ 64 w 64"/>
                <a:gd name="T11" fmla="*/ 14 h 43"/>
                <a:gd name="T12" fmla="*/ 49 w 64"/>
                <a:gd name="T13" fmla="*/ 5 h 43"/>
                <a:gd name="T14" fmla="*/ 41 w 64"/>
                <a:gd name="T15" fmla="*/ 6 h 43"/>
                <a:gd name="T16" fmla="*/ 29 w 64"/>
                <a:gd name="T17" fmla="*/ 1 h 43"/>
                <a:gd name="T18" fmla="*/ 21 w 64"/>
                <a:gd name="T19" fmla="*/ 3 h 43"/>
                <a:gd name="T20" fmla="*/ 7 w 64"/>
                <a:gd name="T21" fmla="*/ 3 h 43"/>
                <a:gd name="T22" fmla="*/ 11 w 64"/>
                <a:gd name="T23" fmla="*/ 10 h 43"/>
                <a:gd name="T24" fmla="*/ 0 w 64"/>
                <a:gd name="T25" fmla="*/ 32 h 43"/>
                <a:gd name="T26" fmla="*/ 10 w 64"/>
                <a:gd name="T27" fmla="*/ 3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43">
                  <a:moveTo>
                    <a:pt x="10" y="36"/>
                  </a:moveTo>
                  <a:cubicBezTo>
                    <a:pt x="11" y="37"/>
                    <a:pt x="12" y="41"/>
                    <a:pt x="14" y="41"/>
                  </a:cubicBezTo>
                  <a:cubicBezTo>
                    <a:pt x="15" y="41"/>
                    <a:pt x="15" y="43"/>
                    <a:pt x="17" y="43"/>
                  </a:cubicBezTo>
                  <a:cubicBezTo>
                    <a:pt x="19" y="43"/>
                    <a:pt x="34" y="37"/>
                    <a:pt x="34" y="36"/>
                  </a:cubicBezTo>
                  <a:cubicBezTo>
                    <a:pt x="34" y="31"/>
                    <a:pt x="43" y="21"/>
                    <a:pt x="50" y="19"/>
                  </a:cubicBezTo>
                  <a:cubicBezTo>
                    <a:pt x="53" y="19"/>
                    <a:pt x="64" y="17"/>
                    <a:pt x="64" y="14"/>
                  </a:cubicBezTo>
                  <a:cubicBezTo>
                    <a:pt x="64" y="9"/>
                    <a:pt x="53" y="5"/>
                    <a:pt x="49" y="5"/>
                  </a:cubicBezTo>
                  <a:cubicBezTo>
                    <a:pt x="46" y="5"/>
                    <a:pt x="43" y="8"/>
                    <a:pt x="41" y="6"/>
                  </a:cubicBezTo>
                  <a:cubicBezTo>
                    <a:pt x="36" y="5"/>
                    <a:pt x="34" y="2"/>
                    <a:pt x="29" y="1"/>
                  </a:cubicBezTo>
                  <a:cubicBezTo>
                    <a:pt x="25" y="0"/>
                    <a:pt x="23" y="3"/>
                    <a:pt x="21" y="3"/>
                  </a:cubicBezTo>
                  <a:cubicBezTo>
                    <a:pt x="15" y="3"/>
                    <a:pt x="13" y="0"/>
                    <a:pt x="7" y="3"/>
                  </a:cubicBezTo>
                  <a:cubicBezTo>
                    <a:pt x="8" y="5"/>
                    <a:pt x="11" y="9"/>
                    <a:pt x="11" y="10"/>
                  </a:cubicBezTo>
                  <a:cubicBezTo>
                    <a:pt x="11" y="18"/>
                    <a:pt x="0" y="24"/>
                    <a:pt x="0" y="32"/>
                  </a:cubicBezTo>
                  <a:cubicBezTo>
                    <a:pt x="0" y="35"/>
                    <a:pt x="8" y="34"/>
                    <a:pt x="10" y="3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7"/>
            <p:cNvSpPr>
              <a:spLocks noEditPoints="1"/>
            </p:cNvSpPr>
            <p:nvPr/>
          </p:nvSpPr>
          <p:spPr bwMode="auto">
            <a:xfrm>
              <a:off x="2424113" y="1349376"/>
              <a:ext cx="209550" cy="88900"/>
            </a:xfrm>
            <a:custGeom>
              <a:avLst/>
              <a:gdLst>
                <a:gd name="T0" fmla="*/ 13 w 77"/>
                <a:gd name="T1" fmla="*/ 8 h 33"/>
                <a:gd name="T2" fmla="*/ 13 w 77"/>
                <a:gd name="T3" fmla="*/ 8 h 33"/>
                <a:gd name="T4" fmla="*/ 8 w 77"/>
                <a:gd name="T5" fmla="*/ 11 h 33"/>
                <a:gd name="T6" fmla="*/ 10 w 77"/>
                <a:gd name="T7" fmla="*/ 12 h 33"/>
                <a:gd name="T8" fmla="*/ 9 w 77"/>
                <a:gd name="T9" fmla="*/ 12 h 33"/>
                <a:gd name="T10" fmla="*/ 5 w 77"/>
                <a:gd name="T11" fmla="*/ 12 h 33"/>
                <a:gd name="T12" fmla="*/ 5 w 77"/>
                <a:gd name="T13" fmla="*/ 15 h 33"/>
                <a:gd name="T14" fmla="*/ 8 w 77"/>
                <a:gd name="T15" fmla="*/ 16 h 33"/>
                <a:gd name="T16" fmla="*/ 5 w 77"/>
                <a:gd name="T17" fmla="*/ 16 h 33"/>
                <a:gd name="T18" fmla="*/ 0 w 77"/>
                <a:gd name="T19" fmla="*/ 18 h 33"/>
                <a:gd name="T20" fmla="*/ 0 w 77"/>
                <a:gd name="T21" fmla="*/ 21 h 33"/>
                <a:gd name="T22" fmla="*/ 3 w 77"/>
                <a:gd name="T23" fmla="*/ 25 h 33"/>
                <a:gd name="T24" fmla="*/ 11 w 77"/>
                <a:gd name="T25" fmla="*/ 26 h 33"/>
                <a:gd name="T26" fmla="*/ 20 w 77"/>
                <a:gd name="T27" fmla="*/ 25 h 33"/>
                <a:gd name="T28" fmla="*/ 23 w 77"/>
                <a:gd name="T29" fmla="*/ 22 h 33"/>
                <a:gd name="T30" fmla="*/ 26 w 77"/>
                <a:gd name="T31" fmla="*/ 27 h 33"/>
                <a:gd name="T32" fmla="*/ 20 w 77"/>
                <a:gd name="T33" fmla="*/ 29 h 33"/>
                <a:gd name="T34" fmla="*/ 26 w 77"/>
                <a:gd name="T35" fmla="*/ 33 h 33"/>
                <a:gd name="T36" fmla="*/ 41 w 77"/>
                <a:gd name="T37" fmla="*/ 29 h 33"/>
                <a:gd name="T38" fmla="*/ 55 w 77"/>
                <a:gd name="T39" fmla="*/ 26 h 33"/>
                <a:gd name="T40" fmla="*/ 70 w 77"/>
                <a:gd name="T41" fmla="*/ 26 h 33"/>
                <a:gd name="T42" fmla="*/ 77 w 77"/>
                <a:gd name="T43" fmla="*/ 16 h 33"/>
                <a:gd name="T44" fmla="*/ 72 w 77"/>
                <a:gd name="T45" fmla="*/ 10 h 33"/>
                <a:gd name="T46" fmla="*/ 66 w 77"/>
                <a:gd name="T47" fmla="*/ 13 h 33"/>
                <a:gd name="T48" fmla="*/ 58 w 77"/>
                <a:gd name="T49" fmla="*/ 5 h 33"/>
                <a:gd name="T50" fmla="*/ 58 w 77"/>
                <a:gd name="T51" fmla="*/ 2 h 33"/>
                <a:gd name="T52" fmla="*/ 53 w 77"/>
                <a:gd name="T53" fmla="*/ 0 h 33"/>
                <a:gd name="T54" fmla="*/ 46 w 77"/>
                <a:gd name="T55" fmla="*/ 7 h 33"/>
                <a:gd name="T56" fmla="*/ 51 w 77"/>
                <a:gd name="T57" fmla="*/ 11 h 33"/>
                <a:gd name="T58" fmla="*/ 51 w 77"/>
                <a:gd name="T59" fmla="*/ 14 h 33"/>
                <a:gd name="T60" fmla="*/ 49 w 77"/>
                <a:gd name="T61" fmla="*/ 14 h 33"/>
                <a:gd name="T62" fmla="*/ 53 w 77"/>
                <a:gd name="T63" fmla="*/ 15 h 33"/>
                <a:gd name="T64" fmla="*/ 48 w 77"/>
                <a:gd name="T65" fmla="*/ 18 h 33"/>
                <a:gd name="T66" fmla="*/ 27 w 77"/>
                <a:gd name="T67" fmla="*/ 10 h 33"/>
                <a:gd name="T68" fmla="*/ 22 w 77"/>
                <a:gd name="T69" fmla="*/ 10 h 33"/>
                <a:gd name="T70" fmla="*/ 19 w 77"/>
                <a:gd name="T71" fmla="*/ 6 h 33"/>
                <a:gd name="T72" fmla="*/ 11 w 77"/>
                <a:gd name="T73" fmla="*/ 6 h 33"/>
                <a:gd name="T74" fmla="*/ 13 w 77"/>
                <a:gd name="T75" fmla="*/ 8 h 33"/>
                <a:gd name="T76" fmla="*/ 19 w 77"/>
                <a:gd name="T77" fmla="*/ 13 h 33"/>
                <a:gd name="T78" fmla="*/ 16 w 77"/>
                <a:gd name="T79" fmla="*/ 13 h 33"/>
                <a:gd name="T80" fmla="*/ 19 w 77"/>
                <a:gd name="T81" fmla="*/ 1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33">
                  <a:moveTo>
                    <a:pt x="13" y="8"/>
                  </a:moveTo>
                  <a:cubicBezTo>
                    <a:pt x="13" y="8"/>
                    <a:pt x="13" y="8"/>
                    <a:pt x="13" y="8"/>
                  </a:cubicBezTo>
                  <a:cubicBezTo>
                    <a:pt x="11" y="8"/>
                    <a:pt x="9" y="10"/>
                    <a:pt x="8" y="11"/>
                  </a:cubicBezTo>
                  <a:cubicBezTo>
                    <a:pt x="9" y="11"/>
                    <a:pt x="10" y="12"/>
                    <a:pt x="10" y="12"/>
                  </a:cubicBezTo>
                  <a:cubicBezTo>
                    <a:pt x="10" y="12"/>
                    <a:pt x="9" y="12"/>
                    <a:pt x="9" y="12"/>
                  </a:cubicBezTo>
                  <a:cubicBezTo>
                    <a:pt x="9" y="12"/>
                    <a:pt x="7" y="12"/>
                    <a:pt x="5" y="12"/>
                  </a:cubicBezTo>
                  <a:cubicBezTo>
                    <a:pt x="5" y="15"/>
                    <a:pt x="5" y="15"/>
                    <a:pt x="5" y="15"/>
                  </a:cubicBezTo>
                  <a:cubicBezTo>
                    <a:pt x="6" y="15"/>
                    <a:pt x="7" y="16"/>
                    <a:pt x="8" y="16"/>
                  </a:cubicBezTo>
                  <a:cubicBezTo>
                    <a:pt x="7" y="16"/>
                    <a:pt x="6" y="16"/>
                    <a:pt x="5" y="16"/>
                  </a:cubicBezTo>
                  <a:cubicBezTo>
                    <a:pt x="3" y="16"/>
                    <a:pt x="2" y="17"/>
                    <a:pt x="0" y="18"/>
                  </a:cubicBezTo>
                  <a:cubicBezTo>
                    <a:pt x="1" y="19"/>
                    <a:pt x="0" y="19"/>
                    <a:pt x="0" y="21"/>
                  </a:cubicBezTo>
                  <a:cubicBezTo>
                    <a:pt x="0" y="23"/>
                    <a:pt x="2" y="25"/>
                    <a:pt x="3" y="25"/>
                  </a:cubicBezTo>
                  <a:cubicBezTo>
                    <a:pt x="5" y="25"/>
                    <a:pt x="8" y="26"/>
                    <a:pt x="11" y="26"/>
                  </a:cubicBezTo>
                  <a:cubicBezTo>
                    <a:pt x="14" y="26"/>
                    <a:pt x="16" y="25"/>
                    <a:pt x="20" y="25"/>
                  </a:cubicBezTo>
                  <a:cubicBezTo>
                    <a:pt x="20" y="23"/>
                    <a:pt x="21" y="22"/>
                    <a:pt x="23" y="22"/>
                  </a:cubicBezTo>
                  <a:cubicBezTo>
                    <a:pt x="23" y="24"/>
                    <a:pt x="25" y="25"/>
                    <a:pt x="26" y="27"/>
                  </a:cubicBezTo>
                  <a:cubicBezTo>
                    <a:pt x="24" y="27"/>
                    <a:pt x="20" y="26"/>
                    <a:pt x="20" y="29"/>
                  </a:cubicBezTo>
                  <a:cubicBezTo>
                    <a:pt x="20" y="31"/>
                    <a:pt x="24" y="33"/>
                    <a:pt x="26" y="33"/>
                  </a:cubicBezTo>
                  <a:cubicBezTo>
                    <a:pt x="32" y="33"/>
                    <a:pt x="36" y="31"/>
                    <a:pt x="41" y="29"/>
                  </a:cubicBezTo>
                  <a:cubicBezTo>
                    <a:pt x="41" y="29"/>
                    <a:pt x="55" y="26"/>
                    <a:pt x="55" y="26"/>
                  </a:cubicBezTo>
                  <a:cubicBezTo>
                    <a:pt x="55" y="25"/>
                    <a:pt x="68" y="27"/>
                    <a:pt x="70" y="26"/>
                  </a:cubicBezTo>
                  <a:cubicBezTo>
                    <a:pt x="72" y="25"/>
                    <a:pt x="77" y="19"/>
                    <a:pt x="77" y="16"/>
                  </a:cubicBezTo>
                  <a:cubicBezTo>
                    <a:pt x="77" y="13"/>
                    <a:pt x="75" y="10"/>
                    <a:pt x="72" y="10"/>
                  </a:cubicBezTo>
                  <a:cubicBezTo>
                    <a:pt x="69" y="10"/>
                    <a:pt x="68" y="13"/>
                    <a:pt x="66" y="13"/>
                  </a:cubicBezTo>
                  <a:cubicBezTo>
                    <a:pt x="62" y="13"/>
                    <a:pt x="58" y="8"/>
                    <a:pt x="58" y="5"/>
                  </a:cubicBezTo>
                  <a:cubicBezTo>
                    <a:pt x="58" y="4"/>
                    <a:pt x="57" y="4"/>
                    <a:pt x="58" y="2"/>
                  </a:cubicBezTo>
                  <a:cubicBezTo>
                    <a:pt x="56" y="2"/>
                    <a:pt x="55" y="1"/>
                    <a:pt x="53" y="0"/>
                  </a:cubicBezTo>
                  <a:cubicBezTo>
                    <a:pt x="51" y="2"/>
                    <a:pt x="46" y="4"/>
                    <a:pt x="46" y="7"/>
                  </a:cubicBezTo>
                  <a:cubicBezTo>
                    <a:pt x="46" y="9"/>
                    <a:pt x="50" y="10"/>
                    <a:pt x="51" y="11"/>
                  </a:cubicBezTo>
                  <a:cubicBezTo>
                    <a:pt x="51" y="14"/>
                    <a:pt x="51" y="14"/>
                    <a:pt x="51" y="14"/>
                  </a:cubicBezTo>
                  <a:cubicBezTo>
                    <a:pt x="50" y="14"/>
                    <a:pt x="49" y="14"/>
                    <a:pt x="49" y="14"/>
                  </a:cubicBezTo>
                  <a:cubicBezTo>
                    <a:pt x="50" y="15"/>
                    <a:pt x="51" y="15"/>
                    <a:pt x="53" y="15"/>
                  </a:cubicBezTo>
                  <a:cubicBezTo>
                    <a:pt x="52" y="17"/>
                    <a:pt x="51" y="18"/>
                    <a:pt x="48" y="18"/>
                  </a:cubicBezTo>
                  <a:cubicBezTo>
                    <a:pt x="39" y="18"/>
                    <a:pt x="34" y="10"/>
                    <a:pt x="27" y="10"/>
                  </a:cubicBezTo>
                  <a:cubicBezTo>
                    <a:pt x="27" y="10"/>
                    <a:pt x="25" y="10"/>
                    <a:pt x="22" y="10"/>
                  </a:cubicBezTo>
                  <a:cubicBezTo>
                    <a:pt x="22" y="7"/>
                    <a:pt x="20" y="6"/>
                    <a:pt x="19" y="6"/>
                  </a:cubicBezTo>
                  <a:cubicBezTo>
                    <a:pt x="17" y="6"/>
                    <a:pt x="15" y="6"/>
                    <a:pt x="11" y="6"/>
                  </a:cubicBezTo>
                  <a:cubicBezTo>
                    <a:pt x="11" y="7"/>
                    <a:pt x="12" y="8"/>
                    <a:pt x="13" y="8"/>
                  </a:cubicBezTo>
                  <a:close/>
                  <a:moveTo>
                    <a:pt x="19" y="13"/>
                  </a:moveTo>
                  <a:cubicBezTo>
                    <a:pt x="18" y="13"/>
                    <a:pt x="17" y="13"/>
                    <a:pt x="16" y="13"/>
                  </a:cubicBezTo>
                  <a:cubicBezTo>
                    <a:pt x="17" y="13"/>
                    <a:pt x="18" y="13"/>
                    <a:pt x="19"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8"/>
            <p:cNvSpPr>
              <a:spLocks/>
            </p:cNvSpPr>
            <p:nvPr/>
          </p:nvSpPr>
          <p:spPr bwMode="auto">
            <a:xfrm>
              <a:off x="2393950" y="1381126"/>
              <a:ext cx="26987" cy="19050"/>
            </a:xfrm>
            <a:custGeom>
              <a:avLst/>
              <a:gdLst>
                <a:gd name="T0" fmla="*/ 0 w 10"/>
                <a:gd name="T1" fmla="*/ 5 h 7"/>
                <a:gd name="T2" fmla="*/ 4 w 10"/>
                <a:gd name="T3" fmla="*/ 7 h 7"/>
                <a:gd name="T4" fmla="*/ 10 w 10"/>
                <a:gd name="T5" fmla="*/ 0 h 7"/>
                <a:gd name="T6" fmla="*/ 0 w 10"/>
                <a:gd name="T7" fmla="*/ 5 h 7"/>
              </a:gdLst>
              <a:ahLst/>
              <a:cxnLst>
                <a:cxn ang="0">
                  <a:pos x="T0" y="T1"/>
                </a:cxn>
                <a:cxn ang="0">
                  <a:pos x="T2" y="T3"/>
                </a:cxn>
                <a:cxn ang="0">
                  <a:pos x="T4" y="T5"/>
                </a:cxn>
                <a:cxn ang="0">
                  <a:pos x="T6" y="T7"/>
                </a:cxn>
              </a:cxnLst>
              <a:rect l="0" t="0" r="r" b="b"/>
              <a:pathLst>
                <a:path w="10" h="7">
                  <a:moveTo>
                    <a:pt x="0" y="5"/>
                  </a:moveTo>
                  <a:cubicBezTo>
                    <a:pt x="0" y="6"/>
                    <a:pt x="2" y="7"/>
                    <a:pt x="4" y="7"/>
                  </a:cubicBezTo>
                  <a:cubicBezTo>
                    <a:pt x="7" y="7"/>
                    <a:pt x="10" y="3"/>
                    <a:pt x="10" y="0"/>
                  </a:cubicBezTo>
                  <a:cubicBezTo>
                    <a:pt x="8" y="0"/>
                    <a:pt x="0" y="1"/>
                    <a:pt x="0"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119"/>
            <p:cNvSpPr>
              <a:spLocks/>
            </p:cNvSpPr>
            <p:nvPr/>
          </p:nvSpPr>
          <p:spPr bwMode="auto">
            <a:xfrm>
              <a:off x="2470150" y="1352551"/>
              <a:ext cx="22225" cy="7938"/>
            </a:xfrm>
            <a:custGeom>
              <a:avLst/>
              <a:gdLst>
                <a:gd name="T0" fmla="*/ 3 w 8"/>
                <a:gd name="T1" fmla="*/ 3 h 3"/>
                <a:gd name="T2" fmla="*/ 8 w 8"/>
                <a:gd name="T3" fmla="*/ 3 h 3"/>
                <a:gd name="T4" fmla="*/ 8 w 8"/>
                <a:gd name="T5" fmla="*/ 0 h 3"/>
                <a:gd name="T6" fmla="*/ 0 w 8"/>
                <a:gd name="T7" fmla="*/ 0 h 3"/>
                <a:gd name="T8" fmla="*/ 3 w 8"/>
                <a:gd name="T9" fmla="*/ 3 h 3"/>
              </a:gdLst>
              <a:ahLst/>
              <a:cxnLst>
                <a:cxn ang="0">
                  <a:pos x="T0" y="T1"/>
                </a:cxn>
                <a:cxn ang="0">
                  <a:pos x="T2" y="T3"/>
                </a:cxn>
                <a:cxn ang="0">
                  <a:pos x="T4" y="T5"/>
                </a:cxn>
                <a:cxn ang="0">
                  <a:pos x="T6" y="T7"/>
                </a:cxn>
                <a:cxn ang="0">
                  <a:pos x="T8" y="T9"/>
                </a:cxn>
              </a:cxnLst>
              <a:rect l="0" t="0" r="r" b="b"/>
              <a:pathLst>
                <a:path w="8" h="3">
                  <a:moveTo>
                    <a:pt x="3" y="3"/>
                  </a:moveTo>
                  <a:cubicBezTo>
                    <a:pt x="3" y="3"/>
                    <a:pt x="7" y="3"/>
                    <a:pt x="8" y="3"/>
                  </a:cubicBezTo>
                  <a:cubicBezTo>
                    <a:pt x="8" y="0"/>
                    <a:pt x="8" y="0"/>
                    <a:pt x="8" y="0"/>
                  </a:cubicBezTo>
                  <a:cubicBezTo>
                    <a:pt x="0" y="0"/>
                    <a:pt x="0" y="0"/>
                    <a:pt x="0" y="0"/>
                  </a:cubicBezTo>
                  <a:cubicBezTo>
                    <a:pt x="0" y="2"/>
                    <a:pt x="2" y="3"/>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120"/>
            <p:cNvSpPr>
              <a:spLocks/>
            </p:cNvSpPr>
            <p:nvPr/>
          </p:nvSpPr>
          <p:spPr bwMode="auto">
            <a:xfrm>
              <a:off x="2335213" y="1325563"/>
              <a:ext cx="119062" cy="65088"/>
            </a:xfrm>
            <a:custGeom>
              <a:avLst/>
              <a:gdLst>
                <a:gd name="T0" fmla="*/ 6 w 44"/>
                <a:gd name="T1" fmla="*/ 21 h 24"/>
                <a:gd name="T2" fmla="*/ 12 w 44"/>
                <a:gd name="T3" fmla="*/ 21 h 24"/>
                <a:gd name="T4" fmla="*/ 16 w 44"/>
                <a:gd name="T5" fmla="*/ 24 h 24"/>
                <a:gd name="T6" fmla="*/ 20 w 44"/>
                <a:gd name="T7" fmla="*/ 19 h 24"/>
                <a:gd name="T8" fmla="*/ 28 w 44"/>
                <a:gd name="T9" fmla="*/ 12 h 24"/>
                <a:gd name="T10" fmla="*/ 33 w 44"/>
                <a:gd name="T11" fmla="*/ 19 h 24"/>
                <a:gd name="T12" fmla="*/ 43 w 44"/>
                <a:gd name="T13" fmla="*/ 12 h 24"/>
                <a:gd name="T14" fmla="*/ 41 w 44"/>
                <a:gd name="T15" fmla="*/ 7 h 24"/>
                <a:gd name="T16" fmla="*/ 44 w 44"/>
                <a:gd name="T17" fmla="*/ 4 h 24"/>
                <a:gd name="T18" fmla="*/ 31 w 44"/>
                <a:gd name="T19" fmla="*/ 3 h 24"/>
                <a:gd name="T20" fmla="*/ 27 w 44"/>
                <a:gd name="T21" fmla="*/ 3 h 24"/>
                <a:gd name="T22" fmla="*/ 15 w 44"/>
                <a:gd name="T23" fmla="*/ 11 h 24"/>
                <a:gd name="T24" fmla="*/ 5 w 44"/>
                <a:gd name="T25" fmla="*/ 15 h 24"/>
                <a:gd name="T26" fmla="*/ 0 w 44"/>
                <a:gd name="T27" fmla="*/ 19 h 24"/>
                <a:gd name="T28" fmla="*/ 2 w 44"/>
                <a:gd name="T29" fmla="*/ 23 h 24"/>
                <a:gd name="T30" fmla="*/ 6 w 44"/>
                <a:gd name="T31"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 h="24">
                  <a:moveTo>
                    <a:pt x="6" y="21"/>
                  </a:moveTo>
                  <a:cubicBezTo>
                    <a:pt x="8" y="21"/>
                    <a:pt x="9" y="22"/>
                    <a:pt x="12" y="21"/>
                  </a:cubicBezTo>
                  <a:cubicBezTo>
                    <a:pt x="12" y="22"/>
                    <a:pt x="14" y="24"/>
                    <a:pt x="16" y="24"/>
                  </a:cubicBezTo>
                  <a:cubicBezTo>
                    <a:pt x="18" y="24"/>
                    <a:pt x="20" y="22"/>
                    <a:pt x="20" y="19"/>
                  </a:cubicBezTo>
                  <a:cubicBezTo>
                    <a:pt x="24" y="20"/>
                    <a:pt x="27" y="16"/>
                    <a:pt x="28" y="12"/>
                  </a:cubicBezTo>
                  <a:cubicBezTo>
                    <a:pt x="30" y="13"/>
                    <a:pt x="30" y="19"/>
                    <a:pt x="33" y="19"/>
                  </a:cubicBezTo>
                  <a:cubicBezTo>
                    <a:pt x="43" y="12"/>
                    <a:pt x="43" y="12"/>
                    <a:pt x="43" y="12"/>
                  </a:cubicBezTo>
                  <a:cubicBezTo>
                    <a:pt x="43" y="10"/>
                    <a:pt x="41" y="9"/>
                    <a:pt x="41" y="7"/>
                  </a:cubicBezTo>
                  <a:cubicBezTo>
                    <a:pt x="43" y="7"/>
                    <a:pt x="44" y="5"/>
                    <a:pt x="44" y="4"/>
                  </a:cubicBezTo>
                  <a:cubicBezTo>
                    <a:pt x="44" y="0"/>
                    <a:pt x="31" y="3"/>
                    <a:pt x="31" y="3"/>
                  </a:cubicBezTo>
                  <a:cubicBezTo>
                    <a:pt x="29" y="3"/>
                    <a:pt x="29" y="3"/>
                    <a:pt x="27" y="3"/>
                  </a:cubicBezTo>
                  <a:cubicBezTo>
                    <a:pt x="21" y="3"/>
                    <a:pt x="20" y="8"/>
                    <a:pt x="15" y="11"/>
                  </a:cubicBezTo>
                  <a:cubicBezTo>
                    <a:pt x="12" y="13"/>
                    <a:pt x="8" y="13"/>
                    <a:pt x="5" y="15"/>
                  </a:cubicBezTo>
                  <a:cubicBezTo>
                    <a:pt x="4" y="16"/>
                    <a:pt x="0" y="19"/>
                    <a:pt x="0" y="19"/>
                  </a:cubicBezTo>
                  <a:cubicBezTo>
                    <a:pt x="0" y="20"/>
                    <a:pt x="2" y="21"/>
                    <a:pt x="2" y="23"/>
                  </a:cubicBezTo>
                  <a:cubicBezTo>
                    <a:pt x="4" y="22"/>
                    <a:pt x="5" y="21"/>
                    <a:pt x="6"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121"/>
            <p:cNvSpPr>
              <a:spLocks/>
            </p:cNvSpPr>
            <p:nvPr/>
          </p:nvSpPr>
          <p:spPr bwMode="auto">
            <a:xfrm>
              <a:off x="2495550" y="1281113"/>
              <a:ext cx="66675" cy="22225"/>
            </a:xfrm>
            <a:custGeom>
              <a:avLst/>
              <a:gdLst>
                <a:gd name="T0" fmla="*/ 10 w 25"/>
                <a:gd name="T1" fmla="*/ 8 h 8"/>
                <a:gd name="T2" fmla="*/ 19 w 25"/>
                <a:gd name="T3" fmla="*/ 8 h 8"/>
                <a:gd name="T4" fmla="*/ 25 w 25"/>
                <a:gd name="T5" fmla="*/ 5 h 8"/>
                <a:gd name="T6" fmla="*/ 16 w 25"/>
                <a:gd name="T7" fmla="*/ 0 h 8"/>
                <a:gd name="T8" fmla="*/ 0 w 25"/>
                <a:gd name="T9" fmla="*/ 8 h 8"/>
                <a:gd name="T10" fmla="*/ 4 w 25"/>
                <a:gd name="T11" fmla="*/ 6 h 8"/>
                <a:gd name="T12" fmla="*/ 10 w 25"/>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5" h="8">
                  <a:moveTo>
                    <a:pt x="10" y="8"/>
                  </a:moveTo>
                  <a:cubicBezTo>
                    <a:pt x="14" y="8"/>
                    <a:pt x="13" y="8"/>
                    <a:pt x="19" y="8"/>
                  </a:cubicBezTo>
                  <a:cubicBezTo>
                    <a:pt x="22" y="8"/>
                    <a:pt x="23" y="6"/>
                    <a:pt x="25" y="5"/>
                  </a:cubicBezTo>
                  <a:cubicBezTo>
                    <a:pt x="24" y="3"/>
                    <a:pt x="20" y="0"/>
                    <a:pt x="16" y="0"/>
                  </a:cubicBezTo>
                  <a:cubicBezTo>
                    <a:pt x="13" y="0"/>
                    <a:pt x="0" y="5"/>
                    <a:pt x="0" y="8"/>
                  </a:cubicBezTo>
                  <a:cubicBezTo>
                    <a:pt x="1" y="7"/>
                    <a:pt x="2" y="6"/>
                    <a:pt x="4" y="6"/>
                  </a:cubicBezTo>
                  <a:cubicBezTo>
                    <a:pt x="6" y="6"/>
                    <a:pt x="7" y="8"/>
                    <a:pt x="10"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122"/>
            <p:cNvSpPr>
              <a:spLocks/>
            </p:cNvSpPr>
            <p:nvPr/>
          </p:nvSpPr>
          <p:spPr bwMode="auto">
            <a:xfrm>
              <a:off x="2495550" y="1306513"/>
              <a:ext cx="58737" cy="28575"/>
            </a:xfrm>
            <a:custGeom>
              <a:avLst/>
              <a:gdLst>
                <a:gd name="T0" fmla="*/ 18 w 22"/>
                <a:gd name="T1" fmla="*/ 0 h 11"/>
                <a:gd name="T2" fmla="*/ 0 w 22"/>
                <a:gd name="T3" fmla="*/ 5 h 11"/>
                <a:gd name="T4" fmla="*/ 7 w 22"/>
                <a:gd name="T5" fmla="*/ 11 h 11"/>
                <a:gd name="T6" fmla="*/ 19 w 22"/>
                <a:gd name="T7" fmla="*/ 5 h 11"/>
                <a:gd name="T8" fmla="*/ 13 w 22"/>
                <a:gd name="T9" fmla="*/ 5 h 11"/>
                <a:gd name="T10" fmla="*/ 22 w 22"/>
                <a:gd name="T11" fmla="*/ 2 h 11"/>
                <a:gd name="T12" fmla="*/ 18 w 22"/>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22" h="11">
                  <a:moveTo>
                    <a:pt x="18" y="0"/>
                  </a:moveTo>
                  <a:cubicBezTo>
                    <a:pt x="14" y="0"/>
                    <a:pt x="0" y="0"/>
                    <a:pt x="0" y="5"/>
                  </a:cubicBezTo>
                  <a:cubicBezTo>
                    <a:pt x="0" y="7"/>
                    <a:pt x="4" y="11"/>
                    <a:pt x="7" y="11"/>
                  </a:cubicBezTo>
                  <a:cubicBezTo>
                    <a:pt x="12" y="11"/>
                    <a:pt x="20" y="9"/>
                    <a:pt x="19" y="5"/>
                  </a:cubicBezTo>
                  <a:cubicBezTo>
                    <a:pt x="13" y="5"/>
                    <a:pt x="13" y="5"/>
                    <a:pt x="13" y="5"/>
                  </a:cubicBezTo>
                  <a:cubicBezTo>
                    <a:pt x="16" y="5"/>
                    <a:pt x="20" y="4"/>
                    <a:pt x="22" y="2"/>
                  </a:cubicBezTo>
                  <a:cubicBezTo>
                    <a:pt x="22" y="1"/>
                    <a:pt x="21" y="0"/>
                    <a:pt x="1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123"/>
            <p:cNvSpPr>
              <a:spLocks/>
            </p:cNvSpPr>
            <p:nvPr/>
          </p:nvSpPr>
          <p:spPr bwMode="auto">
            <a:xfrm>
              <a:off x="2466975" y="1300163"/>
              <a:ext cx="19050" cy="25400"/>
            </a:xfrm>
            <a:custGeom>
              <a:avLst/>
              <a:gdLst>
                <a:gd name="T0" fmla="*/ 4 w 7"/>
                <a:gd name="T1" fmla="*/ 9 h 9"/>
                <a:gd name="T2" fmla="*/ 7 w 7"/>
                <a:gd name="T3" fmla="*/ 6 h 9"/>
                <a:gd name="T4" fmla="*/ 0 w 7"/>
                <a:gd name="T5" fmla="*/ 6 h 9"/>
                <a:gd name="T6" fmla="*/ 4 w 7"/>
                <a:gd name="T7" fmla="*/ 9 h 9"/>
              </a:gdLst>
              <a:ahLst/>
              <a:cxnLst>
                <a:cxn ang="0">
                  <a:pos x="T0" y="T1"/>
                </a:cxn>
                <a:cxn ang="0">
                  <a:pos x="T2" y="T3"/>
                </a:cxn>
                <a:cxn ang="0">
                  <a:pos x="T4" y="T5"/>
                </a:cxn>
                <a:cxn ang="0">
                  <a:pos x="T6" y="T7"/>
                </a:cxn>
              </a:cxnLst>
              <a:rect l="0" t="0" r="r" b="b"/>
              <a:pathLst>
                <a:path w="7" h="9">
                  <a:moveTo>
                    <a:pt x="4" y="9"/>
                  </a:moveTo>
                  <a:cubicBezTo>
                    <a:pt x="6" y="9"/>
                    <a:pt x="6" y="8"/>
                    <a:pt x="7" y="6"/>
                  </a:cubicBezTo>
                  <a:cubicBezTo>
                    <a:pt x="6" y="6"/>
                    <a:pt x="0" y="0"/>
                    <a:pt x="0" y="6"/>
                  </a:cubicBezTo>
                  <a:cubicBezTo>
                    <a:pt x="0" y="7"/>
                    <a:pt x="2" y="9"/>
                    <a:pt x="4"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124"/>
            <p:cNvSpPr>
              <a:spLocks/>
            </p:cNvSpPr>
            <p:nvPr/>
          </p:nvSpPr>
          <p:spPr bwMode="auto">
            <a:xfrm>
              <a:off x="2687638" y="1457326"/>
              <a:ext cx="103187" cy="82550"/>
            </a:xfrm>
            <a:custGeom>
              <a:avLst/>
              <a:gdLst>
                <a:gd name="T0" fmla="*/ 33 w 38"/>
                <a:gd name="T1" fmla="*/ 14 h 30"/>
                <a:gd name="T2" fmla="*/ 33 w 38"/>
                <a:gd name="T3" fmla="*/ 11 h 30"/>
                <a:gd name="T4" fmla="*/ 25 w 38"/>
                <a:gd name="T5" fmla="*/ 11 h 30"/>
                <a:gd name="T6" fmla="*/ 32 w 38"/>
                <a:gd name="T7" fmla="*/ 3 h 30"/>
                <a:gd name="T8" fmla="*/ 30 w 38"/>
                <a:gd name="T9" fmla="*/ 0 h 30"/>
                <a:gd name="T10" fmla="*/ 21 w 38"/>
                <a:gd name="T11" fmla="*/ 0 h 30"/>
                <a:gd name="T12" fmla="*/ 8 w 38"/>
                <a:gd name="T13" fmla="*/ 3 h 30"/>
                <a:gd name="T14" fmla="*/ 6 w 38"/>
                <a:gd name="T15" fmla="*/ 5 h 30"/>
                <a:gd name="T16" fmla="*/ 13 w 38"/>
                <a:gd name="T17" fmla="*/ 8 h 30"/>
                <a:gd name="T18" fmla="*/ 13 w 38"/>
                <a:gd name="T19" fmla="*/ 14 h 30"/>
                <a:gd name="T20" fmla="*/ 10 w 38"/>
                <a:gd name="T21" fmla="*/ 14 h 30"/>
                <a:gd name="T22" fmla="*/ 0 w 38"/>
                <a:gd name="T23" fmla="*/ 11 h 30"/>
                <a:gd name="T24" fmla="*/ 0 w 38"/>
                <a:gd name="T25" fmla="*/ 15 h 30"/>
                <a:gd name="T26" fmla="*/ 20 w 38"/>
                <a:gd name="T27" fmla="*/ 26 h 30"/>
                <a:gd name="T28" fmla="*/ 24 w 38"/>
                <a:gd name="T29" fmla="*/ 30 h 30"/>
                <a:gd name="T30" fmla="*/ 29 w 38"/>
                <a:gd name="T31" fmla="*/ 27 h 30"/>
                <a:gd name="T32" fmla="*/ 38 w 38"/>
                <a:gd name="T33" fmla="*/ 15 h 30"/>
                <a:gd name="T34" fmla="*/ 33 w 38"/>
                <a:gd name="T35"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30">
                  <a:moveTo>
                    <a:pt x="33" y="14"/>
                  </a:moveTo>
                  <a:cubicBezTo>
                    <a:pt x="33" y="12"/>
                    <a:pt x="33" y="14"/>
                    <a:pt x="33" y="11"/>
                  </a:cubicBezTo>
                  <a:cubicBezTo>
                    <a:pt x="33" y="9"/>
                    <a:pt x="27" y="11"/>
                    <a:pt x="25" y="11"/>
                  </a:cubicBezTo>
                  <a:cubicBezTo>
                    <a:pt x="27" y="9"/>
                    <a:pt x="32" y="7"/>
                    <a:pt x="32" y="3"/>
                  </a:cubicBezTo>
                  <a:cubicBezTo>
                    <a:pt x="32" y="1"/>
                    <a:pt x="31" y="0"/>
                    <a:pt x="30" y="0"/>
                  </a:cubicBezTo>
                  <a:cubicBezTo>
                    <a:pt x="30" y="0"/>
                    <a:pt x="25" y="0"/>
                    <a:pt x="21" y="0"/>
                  </a:cubicBezTo>
                  <a:cubicBezTo>
                    <a:pt x="16" y="0"/>
                    <a:pt x="12" y="0"/>
                    <a:pt x="8" y="3"/>
                  </a:cubicBezTo>
                  <a:cubicBezTo>
                    <a:pt x="8" y="4"/>
                    <a:pt x="6" y="4"/>
                    <a:pt x="6" y="5"/>
                  </a:cubicBezTo>
                  <a:cubicBezTo>
                    <a:pt x="6" y="8"/>
                    <a:pt x="11" y="7"/>
                    <a:pt x="13" y="8"/>
                  </a:cubicBezTo>
                  <a:cubicBezTo>
                    <a:pt x="13" y="14"/>
                    <a:pt x="13" y="14"/>
                    <a:pt x="13" y="14"/>
                  </a:cubicBezTo>
                  <a:cubicBezTo>
                    <a:pt x="12" y="14"/>
                    <a:pt x="12" y="14"/>
                    <a:pt x="10" y="14"/>
                  </a:cubicBezTo>
                  <a:cubicBezTo>
                    <a:pt x="6" y="14"/>
                    <a:pt x="3" y="11"/>
                    <a:pt x="0" y="11"/>
                  </a:cubicBezTo>
                  <a:cubicBezTo>
                    <a:pt x="0" y="15"/>
                    <a:pt x="0" y="15"/>
                    <a:pt x="0" y="15"/>
                  </a:cubicBezTo>
                  <a:cubicBezTo>
                    <a:pt x="7" y="21"/>
                    <a:pt x="13" y="20"/>
                    <a:pt x="20" y="26"/>
                  </a:cubicBezTo>
                  <a:cubicBezTo>
                    <a:pt x="21" y="28"/>
                    <a:pt x="21" y="30"/>
                    <a:pt x="24" y="30"/>
                  </a:cubicBezTo>
                  <a:cubicBezTo>
                    <a:pt x="26" y="30"/>
                    <a:pt x="27" y="27"/>
                    <a:pt x="29" y="27"/>
                  </a:cubicBezTo>
                  <a:cubicBezTo>
                    <a:pt x="36" y="24"/>
                    <a:pt x="37" y="27"/>
                    <a:pt x="38" y="15"/>
                  </a:cubicBezTo>
                  <a:cubicBezTo>
                    <a:pt x="36" y="15"/>
                    <a:pt x="34" y="14"/>
                    <a:pt x="3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125"/>
            <p:cNvSpPr>
              <a:spLocks/>
            </p:cNvSpPr>
            <p:nvPr/>
          </p:nvSpPr>
          <p:spPr bwMode="auto">
            <a:xfrm>
              <a:off x="2652713" y="1357313"/>
              <a:ext cx="111125" cy="60325"/>
            </a:xfrm>
            <a:custGeom>
              <a:avLst/>
              <a:gdLst>
                <a:gd name="T0" fmla="*/ 2 w 41"/>
                <a:gd name="T1" fmla="*/ 1 h 22"/>
                <a:gd name="T2" fmla="*/ 0 w 41"/>
                <a:gd name="T3" fmla="*/ 1 h 22"/>
                <a:gd name="T4" fmla="*/ 0 w 41"/>
                <a:gd name="T5" fmla="*/ 4 h 22"/>
                <a:gd name="T6" fmla="*/ 0 w 41"/>
                <a:gd name="T7" fmla="*/ 3 h 22"/>
                <a:gd name="T8" fmla="*/ 0 w 41"/>
                <a:gd name="T9" fmla="*/ 7 h 22"/>
                <a:gd name="T10" fmla="*/ 6 w 41"/>
                <a:gd name="T11" fmla="*/ 9 h 22"/>
                <a:gd name="T12" fmla="*/ 6 w 41"/>
                <a:gd name="T13" fmla="*/ 12 h 22"/>
                <a:gd name="T14" fmla="*/ 10 w 41"/>
                <a:gd name="T15" fmla="*/ 12 h 22"/>
                <a:gd name="T16" fmla="*/ 12 w 41"/>
                <a:gd name="T17" fmla="*/ 14 h 22"/>
                <a:gd name="T18" fmla="*/ 28 w 41"/>
                <a:gd name="T19" fmla="*/ 12 h 22"/>
                <a:gd name="T20" fmla="*/ 31 w 41"/>
                <a:gd name="T21" fmla="*/ 13 h 22"/>
                <a:gd name="T22" fmla="*/ 25 w 41"/>
                <a:gd name="T23" fmla="*/ 16 h 22"/>
                <a:gd name="T24" fmla="*/ 25 w 41"/>
                <a:gd name="T25" fmla="*/ 18 h 22"/>
                <a:gd name="T26" fmla="*/ 24 w 41"/>
                <a:gd name="T27" fmla="*/ 20 h 22"/>
                <a:gd name="T28" fmla="*/ 31 w 41"/>
                <a:gd name="T29" fmla="*/ 22 h 22"/>
                <a:gd name="T30" fmla="*/ 40 w 41"/>
                <a:gd name="T31" fmla="*/ 20 h 22"/>
                <a:gd name="T32" fmla="*/ 41 w 41"/>
                <a:gd name="T33" fmla="*/ 7 h 22"/>
                <a:gd name="T34" fmla="*/ 37 w 41"/>
                <a:gd name="T35" fmla="*/ 1 h 22"/>
                <a:gd name="T36" fmla="*/ 33 w 41"/>
                <a:gd name="T37" fmla="*/ 3 h 22"/>
                <a:gd name="T38" fmla="*/ 23 w 41"/>
                <a:gd name="T39" fmla="*/ 1 h 22"/>
                <a:gd name="T40" fmla="*/ 19 w 41"/>
                <a:gd name="T41" fmla="*/ 1 h 22"/>
                <a:gd name="T42" fmla="*/ 26 w 41"/>
                <a:gd name="T43" fmla="*/ 4 h 22"/>
                <a:gd name="T44" fmla="*/ 26 w 41"/>
                <a:gd name="T45" fmla="*/ 9 h 22"/>
                <a:gd name="T46" fmla="*/ 14 w 41"/>
                <a:gd name="T47" fmla="*/ 4 h 22"/>
                <a:gd name="T48" fmla="*/ 14 w 41"/>
                <a:gd name="T49" fmla="*/ 7 h 22"/>
                <a:gd name="T50" fmla="*/ 19 w 41"/>
                <a:gd name="T51" fmla="*/ 10 h 22"/>
                <a:gd name="T52" fmla="*/ 2 w 41"/>
                <a:gd name="T53"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22">
                  <a:moveTo>
                    <a:pt x="2" y="1"/>
                  </a:moveTo>
                  <a:cubicBezTo>
                    <a:pt x="1" y="1"/>
                    <a:pt x="1" y="1"/>
                    <a:pt x="0" y="1"/>
                  </a:cubicBezTo>
                  <a:cubicBezTo>
                    <a:pt x="0" y="2"/>
                    <a:pt x="0" y="3"/>
                    <a:pt x="0" y="4"/>
                  </a:cubicBezTo>
                  <a:cubicBezTo>
                    <a:pt x="0" y="3"/>
                    <a:pt x="0" y="3"/>
                    <a:pt x="0" y="3"/>
                  </a:cubicBezTo>
                  <a:cubicBezTo>
                    <a:pt x="0" y="7"/>
                    <a:pt x="0" y="7"/>
                    <a:pt x="0" y="7"/>
                  </a:cubicBezTo>
                  <a:cubicBezTo>
                    <a:pt x="2" y="9"/>
                    <a:pt x="3" y="10"/>
                    <a:pt x="6" y="9"/>
                  </a:cubicBezTo>
                  <a:cubicBezTo>
                    <a:pt x="6" y="12"/>
                    <a:pt x="6" y="12"/>
                    <a:pt x="6" y="12"/>
                  </a:cubicBezTo>
                  <a:cubicBezTo>
                    <a:pt x="10" y="12"/>
                    <a:pt x="10" y="12"/>
                    <a:pt x="10" y="12"/>
                  </a:cubicBezTo>
                  <a:cubicBezTo>
                    <a:pt x="10" y="13"/>
                    <a:pt x="11" y="14"/>
                    <a:pt x="12" y="14"/>
                  </a:cubicBezTo>
                  <a:cubicBezTo>
                    <a:pt x="17" y="14"/>
                    <a:pt x="24" y="12"/>
                    <a:pt x="28" y="12"/>
                  </a:cubicBezTo>
                  <a:cubicBezTo>
                    <a:pt x="29" y="12"/>
                    <a:pt x="30" y="12"/>
                    <a:pt x="31" y="13"/>
                  </a:cubicBezTo>
                  <a:cubicBezTo>
                    <a:pt x="30" y="14"/>
                    <a:pt x="25" y="14"/>
                    <a:pt x="25" y="16"/>
                  </a:cubicBezTo>
                  <a:cubicBezTo>
                    <a:pt x="25" y="17"/>
                    <a:pt x="25" y="18"/>
                    <a:pt x="25" y="18"/>
                  </a:cubicBezTo>
                  <a:cubicBezTo>
                    <a:pt x="25" y="19"/>
                    <a:pt x="24" y="20"/>
                    <a:pt x="24" y="20"/>
                  </a:cubicBezTo>
                  <a:cubicBezTo>
                    <a:pt x="24" y="22"/>
                    <a:pt x="30" y="22"/>
                    <a:pt x="31" y="22"/>
                  </a:cubicBezTo>
                  <a:cubicBezTo>
                    <a:pt x="32" y="22"/>
                    <a:pt x="36" y="22"/>
                    <a:pt x="40" y="20"/>
                  </a:cubicBezTo>
                  <a:cubicBezTo>
                    <a:pt x="39" y="14"/>
                    <a:pt x="41" y="12"/>
                    <a:pt x="41" y="7"/>
                  </a:cubicBezTo>
                  <a:cubicBezTo>
                    <a:pt x="41" y="3"/>
                    <a:pt x="41" y="1"/>
                    <a:pt x="37" y="1"/>
                  </a:cubicBezTo>
                  <a:cubicBezTo>
                    <a:pt x="35" y="1"/>
                    <a:pt x="34" y="3"/>
                    <a:pt x="33" y="3"/>
                  </a:cubicBezTo>
                  <a:cubicBezTo>
                    <a:pt x="28" y="3"/>
                    <a:pt x="26" y="1"/>
                    <a:pt x="23" y="1"/>
                  </a:cubicBezTo>
                  <a:cubicBezTo>
                    <a:pt x="21" y="1"/>
                    <a:pt x="20" y="0"/>
                    <a:pt x="19" y="1"/>
                  </a:cubicBezTo>
                  <a:cubicBezTo>
                    <a:pt x="20" y="4"/>
                    <a:pt x="23" y="4"/>
                    <a:pt x="26" y="4"/>
                  </a:cubicBezTo>
                  <a:cubicBezTo>
                    <a:pt x="26" y="9"/>
                    <a:pt x="26" y="9"/>
                    <a:pt x="26" y="9"/>
                  </a:cubicBezTo>
                  <a:cubicBezTo>
                    <a:pt x="21" y="9"/>
                    <a:pt x="19" y="4"/>
                    <a:pt x="14" y="4"/>
                  </a:cubicBezTo>
                  <a:cubicBezTo>
                    <a:pt x="14" y="7"/>
                    <a:pt x="14" y="7"/>
                    <a:pt x="14" y="7"/>
                  </a:cubicBezTo>
                  <a:cubicBezTo>
                    <a:pt x="15" y="8"/>
                    <a:pt x="17" y="9"/>
                    <a:pt x="19" y="10"/>
                  </a:cubicBezTo>
                  <a:cubicBezTo>
                    <a:pt x="12" y="12"/>
                    <a:pt x="9" y="1"/>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126"/>
            <p:cNvSpPr>
              <a:spLocks/>
            </p:cNvSpPr>
            <p:nvPr/>
          </p:nvSpPr>
          <p:spPr bwMode="auto">
            <a:xfrm>
              <a:off x="2738438" y="1585913"/>
              <a:ext cx="65087" cy="39688"/>
            </a:xfrm>
            <a:custGeom>
              <a:avLst/>
              <a:gdLst>
                <a:gd name="T0" fmla="*/ 4 w 24"/>
                <a:gd name="T1" fmla="*/ 7 h 15"/>
                <a:gd name="T2" fmla="*/ 0 w 24"/>
                <a:gd name="T3" fmla="*/ 8 h 15"/>
                <a:gd name="T4" fmla="*/ 19 w 24"/>
                <a:gd name="T5" fmla="*/ 15 h 15"/>
                <a:gd name="T6" fmla="*/ 24 w 24"/>
                <a:gd name="T7" fmla="*/ 12 h 15"/>
                <a:gd name="T8" fmla="*/ 11 w 24"/>
                <a:gd name="T9" fmla="*/ 0 h 15"/>
                <a:gd name="T10" fmla="*/ 4 w 24"/>
                <a:gd name="T11" fmla="*/ 7 h 15"/>
              </a:gdLst>
              <a:ahLst/>
              <a:cxnLst>
                <a:cxn ang="0">
                  <a:pos x="T0" y="T1"/>
                </a:cxn>
                <a:cxn ang="0">
                  <a:pos x="T2" y="T3"/>
                </a:cxn>
                <a:cxn ang="0">
                  <a:pos x="T4" y="T5"/>
                </a:cxn>
                <a:cxn ang="0">
                  <a:pos x="T6" y="T7"/>
                </a:cxn>
                <a:cxn ang="0">
                  <a:pos x="T8" y="T9"/>
                </a:cxn>
                <a:cxn ang="0">
                  <a:pos x="T10" y="T11"/>
                </a:cxn>
              </a:cxnLst>
              <a:rect l="0" t="0" r="r" b="b"/>
              <a:pathLst>
                <a:path w="24" h="15">
                  <a:moveTo>
                    <a:pt x="4" y="7"/>
                  </a:moveTo>
                  <a:cubicBezTo>
                    <a:pt x="4" y="8"/>
                    <a:pt x="0" y="7"/>
                    <a:pt x="0" y="8"/>
                  </a:cubicBezTo>
                  <a:cubicBezTo>
                    <a:pt x="0" y="9"/>
                    <a:pt x="16" y="15"/>
                    <a:pt x="19" y="15"/>
                  </a:cubicBezTo>
                  <a:cubicBezTo>
                    <a:pt x="21" y="15"/>
                    <a:pt x="22" y="13"/>
                    <a:pt x="24" y="12"/>
                  </a:cubicBezTo>
                  <a:cubicBezTo>
                    <a:pt x="23" y="8"/>
                    <a:pt x="14" y="0"/>
                    <a:pt x="11" y="0"/>
                  </a:cubicBezTo>
                  <a:cubicBezTo>
                    <a:pt x="6" y="0"/>
                    <a:pt x="7" y="6"/>
                    <a:pt x="4"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4" name="Freeform 127"/>
            <p:cNvSpPr>
              <a:spLocks/>
            </p:cNvSpPr>
            <p:nvPr/>
          </p:nvSpPr>
          <p:spPr bwMode="auto">
            <a:xfrm>
              <a:off x="2801938" y="1446213"/>
              <a:ext cx="88900" cy="71438"/>
            </a:xfrm>
            <a:custGeom>
              <a:avLst/>
              <a:gdLst>
                <a:gd name="T0" fmla="*/ 11 w 33"/>
                <a:gd name="T1" fmla="*/ 0 h 26"/>
                <a:gd name="T2" fmla="*/ 5 w 33"/>
                <a:gd name="T3" fmla="*/ 3 h 26"/>
                <a:gd name="T4" fmla="*/ 5 w 33"/>
                <a:gd name="T5" fmla="*/ 5 h 26"/>
                <a:gd name="T6" fmla="*/ 0 w 33"/>
                <a:gd name="T7" fmla="*/ 5 h 26"/>
                <a:gd name="T8" fmla="*/ 0 w 33"/>
                <a:gd name="T9" fmla="*/ 9 h 26"/>
                <a:gd name="T10" fmla="*/ 4 w 33"/>
                <a:gd name="T11" fmla="*/ 19 h 26"/>
                <a:gd name="T12" fmla="*/ 3 w 33"/>
                <a:gd name="T13" fmla="*/ 26 h 26"/>
                <a:gd name="T14" fmla="*/ 8 w 33"/>
                <a:gd name="T15" fmla="*/ 26 h 26"/>
                <a:gd name="T16" fmla="*/ 13 w 33"/>
                <a:gd name="T17" fmla="*/ 19 h 26"/>
                <a:gd name="T18" fmla="*/ 10 w 33"/>
                <a:gd name="T19" fmla="*/ 19 h 26"/>
                <a:gd name="T20" fmla="*/ 16 w 33"/>
                <a:gd name="T21" fmla="*/ 17 h 26"/>
                <a:gd name="T22" fmla="*/ 29 w 33"/>
                <a:gd name="T23" fmla="*/ 8 h 26"/>
                <a:gd name="T24" fmla="*/ 33 w 33"/>
                <a:gd name="T25" fmla="*/ 5 h 26"/>
                <a:gd name="T26" fmla="*/ 33 w 33"/>
                <a:gd name="T27" fmla="*/ 2 h 26"/>
                <a:gd name="T28" fmla="*/ 11 w 33"/>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26">
                  <a:moveTo>
                    <a:pt x="11" y="0"/>
                  </a:moveTo>
                  <a:cubicBezTo>
                    <a:pt x="6" y="0"/>
                    <a:pt x="5" y="3"/>
                    <a:pt x="5" y="3"/>
                  </a:cubicBezTo>
                  <a:cubicBezTo>
                    <a:pt x="5" y="4"/>
                    <a:pt x="5" y="5"/>
                    <a:pt x="5" y="5"/>
                  </a:cubicBezTo>
                  <a:cubicBezTo>
                    <a:pt x="4" y="5"/>
                    <a:pt x="2" y="5"/>
                    <a:pt x="0" y="5"/>
                  </a:cubicBezTo>
                  <a:cubicBezTo>
                    <a:pt x="0" y="9"/>
                    <a:pt x="0" y="9"/>
                    <a:pt x="0" y="9"/>
                  </a:cubicBezTo>
                  <a:cubicBezTo>
                    <a:pt x="2" y="13"/>
                    <a:pt x="0" y="16"/>
                    <a:pt x="4" y="19"/>
                  </a:cubicBezTo>
                  <a:cubicBezTo>
                    <a:pt x="3" y="20"/>
                    <a:pt x="3" y="23"/>
                    <a:pt x="3" y="26"/>
                  </a:cubicBezTo>
                  <a:cubicBezTo>
                    <a:pt x="8" y="26"/>
                    <a:pt x="8" y="26"/>
                    <a:pt x="8" y="26"/>
                  </a:cubicBezTo>
                  <a:cubicBezTo>
                    <a:pt x="10" y="23"/>
                    <a:pt x="12" y="23"/>
                    <a:pt x="13" y="19"/>
                  </a:cubicBezTo>
                  <a:cubicBezTo>
                    <a:pt x="10" y="19"/>
                    <a:pt x="10" y="19"/>
                    <a:pt x="10" y="19"/>
                  </a:cubicBezTo>
                  <a:cubicBezTo>
                    <a:pt x="11" y="14"/>
                    <a:pt x="11" y="17"/>
                    <a:pt x="16" y="17"/>
                  </a:cubicBezTo>
                  <a:cubicBezTo>
                    <a:pt x="23" y="17"/>
                    <a:pt x="26" y="12"/>
                    <a:pt x="29" y="8"/>
                  </a:cubicBezTo>
                  <a:cubicBezTo>
                    <a:pt x="29" y="8"/>
                    <a:pt x="33" y="5"/>
                    <a:pt x="33" y="5"/>
                  </a:cubicBezTo>
                  <a:cubicBezTo>
                    <a:pt x="33" y="4"/>
                    <a:pt x="32" y="3"/>
                    <a:pt x="33" y="2"/>
                  </a:cubicBezTo>
                  <a:cubicBezTo>
                    <a:pt x="25" y="2"/>
                    <a:pt x="19" y="0"/>
                    <a:pt x="1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128"/>
            <p:cNvSpPr>
              <a:spLocks/>
            </p:cNvSpPr>
            <p:nvPr/>
          </p:nvSpPr>
          <p:spPr bwMode="auto">
            <a:xfrm>
              <a:off x="2622550" y="1319213"/>
              <a:ext cx="30162" cy="22225"/>
            </a:xfrm>
            <a:custGeom>
              <a:avLst/>
              <a:gdLst>
                <a:gd name="T0" fmla="*/ 8 w 11"/>
                <a:gd name="T1" fmla="*/ 8 h 8"/>
                <a:gd name="T2" fmla="*/ 11 w 11"/>
                <a:gd name="T3" fmla="*/ 6 h 8"/>
                <a:gd name="T4" fmla="*/ 0 w 11"/>
                <a:gd name="T5" fmla="*/ 0 h 8"/>
                <a:gd name="T6" fmla="*/ 8 w 11"/>
                <a:gd name="T7" fmla="*/ 8 h 8"/>
              </a:gdLst>
              <a:ahLst/>
              <a:cxnLst>
                <a:cxn ang="0">
                  <a:pos x="T0" y="T1"/>
                </a:cxn>
                <a:cxn ang="0">
                  <a:pos x="T2" y="T3"/>
                </a:cxn>
                <a:cxn ang="0">
                  <a:pos x="T4" y="T5"/>
                </a:cxn>
                <a:cxn ang="0">
                  <a:pos x="T6" y="T7"/>
                </a:cxn>
              </a:cxnLst>
              <a:rect l="0" t="0" r="r" b="b"/>
              <a:pathLst>
                <a:path w="11" h="8">
                  <a:moveTo>
                    <a:pt x="8" y="8"/>
                  </a:moveTo>
                  <a:cubicBezTo>
                    <a:pt x="9" y="8"/>
                    <a:pt x="11" y="7"/>
                    <a:pt x="11" y="6"/>
                  </a:cubicBezTo>
                  <a:cubicBezTo>
                    <a:pt x="6" y="4"/>
                    <a:pt x="6" y="0"/>
                    <a:pt x="0" y="0"/>
                  </a:cubicBezTo>
                  <a:cubicBezTo>
                    <a:pt x="0" y="3"/>
                    <a:pt x="5" y="8"/>
                    <a:pt x="8"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129"/>
            <p:cNvSpPr>
              <a:spLocks/>
            </p:cNvSpPr>
            <p:nvPr/>
          </p:nvSpPr>
          <p:spPr bwMode="auto">
            <a:xfrm>
              <a:off x="2641600" y="1398588"/>
              <a:ext cx="19050" cy="19050"/>
            </a:xfrm>
            <a:custGeom>
              <a:avLst/>
              <a:gdLst>
                <a:gd name="T0" fmla="*/ 0 w 7"/>
                <a:gd name="T1" fmla="*/ 6 h 7"/>
                <a:gd name="T2" fmla="*/ 4 w 7"/>
                <a:gd name="T3" fmla="*/ 7 h 7"/>
                <a:gd name="T4" fmla="*/ 7 w 7"/>
                <a:gd name="T5" fmla="*/ 4 h 7"/>
                <a:gd name="T6" fmla="*/ 6 w 7"/>
                <a:gd name="T7" fmla="*/ 0 h 7"/>
                <a:gd name="T8" fmla="*/ 0 w 7"/>
                <a:gd name="T9" fmla="*/ 6 h 7"/>
              </a:gdLst>
              <a:ahLst/>
              <a:cxnLst>
                <a:cxn ang="0">
                  <a:pos x="T0" y="T1"/>
                </a:cxn>
                <a:cxn ang="0">
                  <a:pos x="T2" y="T3"/>
                </a:cxn>
                <a:cxn ang="0">
                  <a:pos x="T4" y="T5"/>
                </a:cxn>
                <a:cxn ang="0">
                  <a:pos x="T6" y="T7"/>
                </a:cxn>
                <a:cxn ang="0">
                  <a:pos x="T8" y="T9"/>
                </a:cxn>
              </a:cxnLst>
              <a:rect l="0" t="0" r="r" b="b"/>
              <a:pathLst>
                <a:path w="7" h="7">
                  <a:moveTo>
                    <a:pt x="0" y="6"/>
                  </a:moveTo>
                  <a:cubicBezTo>
                    <a:pt x="1" y="6"/>
                    <a:pt x="2" y="7"/>
                    <a:pt x="4" y="7"/>
                  </a:cubicBezTo>
                  <a:cubicBezTo>
                    <a:pt x="5" y="7"/>
                    <a:pt x="7" y="6"/>
                    <a:pt x="7" y="4"/>
                  </a:cubicBezTo>
                  <a:cubicBezTo>
                    <a:pt x="7" y="2"/>
                    <a:pt x="6" y="1"/>
                    <a:pt x="6" y="0"/>
                  </a:cubicBezTo>
                  <a:cubicBezTo>
                    <a:pt x="3" y="1"/>
                    <a:pt x="1" y="3"/>
                    <a:pt x="0"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130"/>
            <p:cNvSpPr>
              <a:spLocks/>
            </p:cNvSpPr>
            <p:nvPr/>
          </p:nvSpPr>
          <p:spPr bwMode="auto">
            <a:xfrm>
              <a:off x="2630488" y="1260476"/>
              <a:ext cx="111125" cy="55563"/>
            </a:xfrm>
            <a:custGeom>
              <a:avLst/>
              <a:gdLst>
                <a:gd name="T0" fmla="*/ 4 w 41"/>
                <a:gd name="T1" fmla="*/ 5 h 21"/>
                <a:gd name="T2" fmla="*/ 2 w 41"/>
                <a:gd name="T3" fmla="*/ 7 h 21"/>
                <a:gd name="T4" fmla="*/ 10 w 41"/>
                <a:gd name="T5" fmla="*/ 7 h 21"/>
                <a:gd name="T6" fmla="*/ 10 w 41"/>
                <a:gd name="T7" fmla="*/ 10 h 21"/>
                <a:gd name="T8" fmla="*/ 3 w 41"/>
                <a:gd name="T9" fmla="*/ 12 h 21"/>
                <a:gd name="T10" fmla="*/ 9 w 41"/>
                <a:gd name="T11" fmla="*/ 14 h 21"/>
                <a:gd name="T12" fmla="*/ 16 w 41"/>
                <a:gd name="T13" fmla="*/ 15 h 21"/>
                <a:gd name="T14" fmla="*/ 27 w 41"/>
                <a:gd name="T15" fmla="*/ 16 h 21"/>
                <a:gd name="T16" fmla="*/ 37 w 41"/>
                <a:gd name="T17" fmla="*/ 21 h 21"/>
                <a:gd name="T18" fmla="*/ 41 w 41"/>
                <a:gd name="T19" fmla="*/ 18 h 21"/>
                <a:gd name="T20" fmla="*/ 34 w 41"/>
                <a:gd name="T21" fmla="*/ 12 h 21"/>
                <a:gd name="T22" fmla="*/ 36 w 41"/>
                <a:gd name="T23" fmla="*/ 10 h 21"/>
                <a:gd name="T24" fmla="*/ 30 w 41"/>
                <a:gd name="T25" fmla="*/ 5 h 21"/>
                <a:gd name="T26" fmla="*/ 26 w 41"/>
                <a:gd name="T27" fmla="*/ 7 h 21"/>
                <a:gd name="T28" fmla="*/ 20 w 41"/>
                <a:gd name="T29" fmla="*/ 2 h 21"/>
                <a:gd name="T30" fmla="*/ 15 w 41"/>
                <a:gd name="T31" fmla="*/ 4 h 21"/>
                <a:gd name="T32" fmla="*/ 7 w 41"/>
                <a:gd name="T33" fmla="*/ 0 h 21"/>
                <a:gd name="T34" fmla="*/ 0 w 41"/>
                <a:gd name="T35" fmla="*/ 1 h 21"/>
                <a:gd name="T36" fmla="*/ 4 w 41"/>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 h="21">
                  <a:moveTo>
                    <a:pt x="4" y="5"/>
                  </a:moveTo>
                  <a:cubicBezTo>
                    <a:pt x="3" y="6"/>
                    <a:pt x="3" y="6"/>
                    <a:pt x="2" y="7"/>
                  </a:cubicBezTo>
                  <a:cubicBezTo>
                    <a:pt x="4" y="8"/>
                    <a:pt x="5" y="7"/>
                    <a:pt x="10" y="7"/>
                  </a:cubicBezTo>
                  <a:cubicBezTo>
                    <a:pt x="9" y="8"/>
                    <a:pt x="9" y="9"/>
                    <a:pt x="10" y="10"/>
                  </a:cubicBezTo>
                  <a:cubicBezTo>
                    <a:pt x="7" y="10"/>
                    <a:pt x="5" y="10"/>
                    <a:pt x="3" y="12"/>
                  </a:cubicBezTo>
                  <a:cubicBezTo>
                    <a:pt x="5" y="14"/>
                    <a:pt x="6" y="14"/>
                    <a:pt x="9" y="14"/>
                  </a:cubicBezTo>
                  <a:cubicBezTo>
                    <a:pt x="12" y="14"/>
                    <a:pt x="15" y="13"/>
                    <a:pt x="16" y="15"/>
                  </a:cubicBezTo>
                  <a:cubicBezTo>
                    <a:pt x="20" y="14"/>
                    <a:pt x="23" y="16"/>
                    <a:pt x="27" y="16"/>
                  </a:cubicBezTo>
                  <a:cubicBezTo>
                    <a:pt x="32" y="16"/>
                    <a:pt x="31" y="21"/>
                    <a:pt x="37" y="21"/>
                  </a:cubicBezTo>
                  <a:cubicBezTo>
                    <a:pt x="38" y="21"/>
                    <a:pt x="41" y="21"/>
                    <a:pt x="41" y="18"/>
                  </a:cubicBezTo>
                  <a:cubicBezTo>
                    <a:pt x="41" y="16"/>
                    <a:pt x="36" y="14"/>
                    <a:pt x="34" y="12"/>
                  </a:cubicBezTo>
                  <a:cubicBezTo>
                    <a:pt x="35" y="12"/>
                    <a:pt x="36" y="11"/>
                    <a:pt x="36" y="10"/>
                  </a:cubicBezTo>
                  <a:cubicBezTo>
                    <a:pt x="35" y="9"/>
                    <a:pt x="33" y="5"/>
                    <a:pt x="30" y="5"/>
                  </a:cubicBezTo>
                  <a:cubicBezTo>
                    <a:pt x="28" y="5"/>
                    <a:pt x="28" y="7"/>
                    <a:pt x="26" y="7"/>
                  </a:cubicBezTo>
                  <a:cubicBezTo>
                    <a:pt x="24" y="7"/>
                    <a:pt x="24" y="2"/>
                    <a:pt x="20" y="2"/>
                  </a:cubicBezTo>
                  <a:cubicBezTo>
                    <a:pt x="18" y="2"/>
                    <a:pt x="17" y="4"/>
                    <a:pt x="15" y="4"/>
                  </a:cubicBezTo>
                  <a:cubicBezTo>
                    <a:pt x="13" y="4"/>
                    <a:pt x="12" y="0"/>
                    <a:pt x="7" y="0"/>
                  </a:cubicBezTo>
                  <a:cubicBezTo>
                    <a:pt x="4" y="0"/>
                    <a:pt x="3" y="1"/>
                    <a:pt x="0" y="1"/>
                  </a:cubicBezTo>
                  <a:cubicBezTo>
                    <a:pt x="0" y="4"/>
                    <a:pt x="1" y="5"/>
                    <a:pt x="4"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131"/>
            <p:cNvSpPr>
              <a:spLocks/>
            </p:cNvSpPr>
            <p:nvPr/>
          </p:nvSpPr>
          <p:spPr bwMode="auto">
            <a:xfrm>
              <a:off x="2673350" y="1308101"/>
              <a:ext cx="30162" cy="11113"/>
            </a:xfrm>
            <a:custGeom>
              <a:avLst/>
              <a:gdLst>
                <a:gd name="T0" fmla="*/ 11 w 11"/>
                <a:gd name="T1" fmla="*/ 2 h 4"/>
                <a:gd name="T2" fmla="*/ 6 w 11"/>
                <a:gd name="T3" fmla="*/ 0 h 4"/>
                <a:gd name="T4" fmla="*/ 4 w 11"/>
                <a:gd name="T5" fmla="*/ 4 h 4"/>
                <a:gd name="T6" fmla="*/ 11 w 11"/>
                <a:gd name="T7" fmla="*/ 2 h 4"/>
              </a:gdLst>
              <a:ahLst/>
              <a:cxnLst>
                <a:cxn ang="0">
                  <a:pos x="T0" y="T1"/>
                </a:cxn>
                <a:cxn ang="0">
                  <a:pos x="T2" y="T3"/>
                </a:cxn>
                <a:cxn ang="0">
                  <a:pos x="T4" y="T5"/>
                </a:cxn>
                <a:cxn ang="0">
                  <a:pos x="T6" y="T7"/>
                </a:cxn>
              </a:cxnLst>
              <a:rect l="0" t="0" r="r" b="b"/>
              <a:pathLst>
                <a:path w="11" h="4">
                  <a:moveTo>
                    <a:pt x="11" y="2"/>
                  </a:moveTo>
                  <a:cubicBezTo>
                    <a:pt x="9" y="1"/>
                    <a:pt x="8" y="0"/>
                    <a:pt x="6" y="0"/>
                  </a:cubicBezTo>
                  <a:cubicBezTo>
                    <a:pt x="5" y="0"/>
                    <a:pt x="0" y="4"/>
                    <a:pt x="4" y="4"/>
                  </a:cubicBezTo>
                  <a:cubicBezTo>
                    <a:pt x="7" y="4"/>
                    <a:pt x="10" y="4"/>
                    <a:pt x="1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132"/>
            <p:cNvSpPr>
              <a:spLocks/>
            </p:cNvSpPr>
            <p:nvPr/>
          </p:nvSpPr>
          <p:spPr bwMode="auto">
            <a:xfrm>
              <a:off x="2782888" y="1343026"/>
              <a:ext cx="292100" cy="93663"/>
            </a:xfrm>
            <a:custGeom>
              <a:avLst/>
              <a:gdLst>
                <a:gd name="T0" fmla="*/ 48 w 108"/>
                <a:gd name="T1" fmla="*/ 30 h 34"/>
                <a:gd name="T2" fmla="*/ 51 w 108"/>
                <a:gd name="T3" fmla="*/ 30 h 34"/>
                <a:gd name="T4" fmla="*/ 62 w 108"/>
                <a:gd name="T5" fmla="*/ 33 h 34"/>
                <a:gd name="T6" fmla="*/ 80 w 108"/>
                <a:gd name="T7" fmla="*/ 33 h 34"/>
                <a:gd name="T8" fmla="*/ 85 w 108"/>
                <a:gd name="T9" fmla="*/ 30 h 34"/>
                <a:gd name="T10" fmla="*/ 90 w 108"/>
                <a:gd name="T11" fmla="*/ 34 h 34"/>
                <a:gd name="T12" fmla="*/ 108 w 108"/>
                <a:gd name="T13" fmla="*/ 26 h 34"/>
                <a:gd name="T14" fmla="*/ 105 w 108"/>
                <a:gd name="T15" fmla="*/ 26 h 34"/>
                <a:gd name="T16" fmla="*/ 106 w 108"/>
                <a:gd name="T17" fmla="*/ 24 h 34"/>
                <a:gd name="T18" fmla="*/ 108 w 108"/>
                <a:gd name="T19" fmla="*/ 23 h 34"/>
                <a:gd name="T20" fmla="*/ 90 w 108"/>
                <a:gd name="T21" fmla="*/ 17 h 34"/>
                <a:gd name="T22" fmla="*/ 63 w 108"/>
                <a:gd name="T23" fmla="*/ 23 h 34"/>
                <a:gd name="T24" fmla="*/ 48 w 108"/>
                <a:gd name="T25" fmla="*/ 20 h 34"/>
                <a:gd name="T26" fmla="*/ 44 w 108"/>
                <a:gd name="T27" fmla="*/ 19 h 34"/>
                <a:gd name="T28" fmla="*/ 46 w 108"/>
                <a:gd name="T29" fmla="*/ 18 h 34"/>
                <a:gd name="T30" fmla="*/ 36 w 108"/>
                <a:gd name="T31" fmla="*/ 13 h 34"/>
                <a:gd name="T32" fmla="*/ 45 w 108"/>
                <a:gd name="T33" fmla="*/ 13 h 34"/>
                <a:gd name="T34" fmla="*/ 34 w 108"/>
                <a:gd name="T35" fmla="*/ 6 h 34"/>
                <a:gd name="T36" fmla="*/ 30 w 108"/>
                <a:gd name="T37" fmla="*/ 6 h 34"/>
                <a:gd name="T38" fmla="*/ 26 w 108"/>
                <a:gd name="T39" fmla="*/ 8 h 34"/>
                <a:gd name="T40" fmla="*/ 7 w 108"/>
                <a:gd name="T41" fmla="*/ 0 h 34"/>
                <a:gd name="T42" fmla="*/ 0 w 108"/>
                <a:gd name="T43" fmla="*/ 3 h 34"/>
                <a:gd name="T44" fmla="*/ 16 w 108"/>
                <a:gd name="T45" fmla="*/ 11 h 34"/>
                <a:gd name="T46" fmla="*/ 20 w 108"/>
                <a:gd name="T47" fmla="*/ 9 h 34"/>
                <a:gd name="T48" fmla="*/ 29 w 108"/>
                <a:gd name="T49" fmla="*/ 20 h 34"/>
                <a:gd name="T50" fmla="*/ 26 w 108"/>
                <a:gd name="T51" fmla="*/ 24 h 34"/>
                <a:gd name="T52" fmla="*/ 42 w 108"/>
                <a:gd name="T53" fmla="*/ 34 h 34"/>
                <a:gd name="T54" fmla="*/ 48 w 108"/>
                <a:gd name="T55"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8" h="34">
                  <a:moveTo>
                    <a:pt x="48" y="30"/>
                  </a:moveTo>
                  <a:cubicBezTo>
                    <a:pt x="51" y="30"/>
                    <a:pt x="51" y="30"/>
                    <a:pt x="51" y="30"/>
                  </a:cubicBezTo>
                  <a:cubicBezTo>
                    <a:pt x="51" y="34"/>
                    <a:pt x="58" y="34"/>
                    <a:pt x="62" y="33"/>
                  </a:cubicBezTo>
                  <a:cubicBezTo>
                    <a:pt x="80" y="33"/>
                    <a:pt x="80" y="33"/>
                    <a:pt x="80" y="33"/>
                  </a:cubicBezTo>
                  <a:cubicBezTo>
                    <a:pt x="82" y="32"/>
                    <a:pt x="82" y="31"/>
                    <a:pt x="85" y="30"/>
                  </a:cubicBezTo>
                  <a:cubicBezTo>
                    <a:pt x="86" y="32"/>
                    <a:pt x="87" y="34"/>
                    <a:pt x="90" y="34"/>
                  </a:cubicBezTo>
                  <a:cubicBezTo>
                    <a:pt x="97" y="34"/>
                    <a:pt x="107" y="34"/>
                    <a:pt x="108" y="26"/>
                  </a:cubicBezTo>
                  <a:cubicBezTo>
                    <a:pt x="108" y="26"/>
                    <a:pt x="107" y="26"/>
                    <a:pt x="105" y="26"/>
                  </a:cubicBezTo>
                  <a:cubicBezTo>
                    <a:pt x="105" y="25"/>
                    <a:pt x="106" y="24"/>
                    <a:pt x="106" y="24"/>
                  </a:cubicBezTo>
                  <a:cubicBezTo>
                    <a:pt x="107" y="24"/>
                    <a:pt x="108" y="23"/>
                    <a:pt x="108" y="23"/>
                  </a:cubicBezTo>
                  <a:cubicBezTo>
                    <a:pt x="105" y="18"/>
                    <a:pt x="99" y="17"/>
                    <a:pt x="90" y="17"/>
                  </a:cubicBezTo>
                  <a:cubicBezTo>
                    <a:pt x="79" y="17"/>
                    <a:pt x="75" y="23"/>
                    <a:pt x="63" y="23"/>
                  </a:cubicBezTo>
                  <a:cubicBezTo>
                    <a:pt x="57" y="23"/>
                    <a:pt x="53" y="21"/>
                    <a:pt x="48" y="20"/>
                  </a:cubicBezTo>
                  <a:cubicBezTo>
                    <a:pt x="47" y="21"/>
                    <a:pt x="44" y="22"/>
                    <a:pt x="44" y="19"/>
                  </a:cubicBezTo>
                  <a:cubicBezTo>
                    <a:pt x="44" y="18"/>
                    <a:pt x="45" y="18"/>
                    <a:pt x="46" y="18"/>
                  </a:cubicBezTo>
                  <a:cubicBezTo>
                    <a:pt x="43" y="15"/>
                    <a:pt x="37" y="19"/>
                    <a:pt x="36" y="13"/>
                  </a:cubicBezTo>
                  <a:cubicBezTo>
                    <a:pt x="45" y="13"/>
                    <a:pt x="45" y="13"/>
                    <a:pt x="45" y="13"/>
                  </a:cubicBezTo>
                  <a:cubicBezTo>
                    <a:pt x="43" y="10"/>
                    <a:pt x="32" y="11"/>
                    <a:pt x="34" y="6"/>
                  </a:cubicBezTo>
                  <a:cubicBezTo>
                    <a:pt x="34" y="6"/>
                    <a:pt x="32" y="6"/>
                    <a:pt x="30" y="6"/>
                  </a:cubicBezTo>
                  <a:cubicBezTo>
                    <a:pt x="29" y="7"/>
                    <a:pt x="28" y="8"/>
                    <a:pt x="26" y="8"/>
                  </a:cubicBezTo>
                  <a:cubicBezTo>
                    <a:pt x="18" y="8"/>
                    <a:pt x="17" y="0"/>
                    <a:pt x="7" y="0"/>
                  </a:cubicBezTo>
                  <a:cubicBezTo>
                    <a:pt x="4" y="0"/>
                    <a:pt x="0" y="0"/>
                    <a:pt x="0" y="3"/>
                  </a:cubicBezTo>
                  <a:cubicBezTo>
                    <a:pt x="0" y="5"/>
                    <a:pt x="13" y="11"/>
                    <a:pt x="16" y="11"/>
                  </a:cubicBezTo>
                  <a:cubicBezTo>
                    <a:pt x="18" y="11"/>
                    <a:pt x="19" y="10"/>
                    <a:pt x="20" y="9"/>
                  </a:cubicBezTo>
                  <a:cubicBezTo>
                    <a:pt x="24" y="13"/>
                    <a:pt x="25" y="16"/>
                    <a:pt x="29" y="20"/>
                  </a:cubicBezTo>
                  <a:cubicBezTo>
                    <a:pt x="28" y="21"/>
                    <a:pt x="26" y="22"/>
                    <a:pt x="26" y="24"/>
                  </a:cubicBezTo>
                  <a:cubicBezTo>
                    <a:pt x="26" y="28"/>
                    <a:pt x="37" y="34"/>
                    <a:pt x="42" y="34"/>
                  </a:cubicBezTo>
                  <a:cubicBezTo>
                    <a:pt x="44" y="34"/>
                    <a:pt x="48" y="31"/>
                    <a:pt x="4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133"/>
            <p:cNvSpPr>
              <a:spLocks/>
            </p:cNvSpPr>
            <p:nvPr/>
          </p:nvSpPr>
          <p:spPr bwMode="auto">
            <a:xfrm>
              <a:off x="2787650" y="1392238"/>
              <a:ext cx="49212" cy="38100"/>
            </a:xfrm>
            <a:custGeom>
              <a:avLst/>
              <a:gdLst>
                <a:gd name="T0" fmla="*/ 18 w 18"/>
                <a:gd name="T1" fmla="*/ 7 h 14"/>
                <a:gd name="T2" fmla="*/ 9 w 18"/>
                <a:gd name="T3" fmla="*/ 0 h 14"/>
                <a:gd name="T4" fmla="*/ 2 w 18"/>
                <a:gd name="T5" fmla="*/ 5 h 14"/>
                <a:gd name="T6" fmla="*/ 0 w 18"/>
                <a:gd name="T7" fmla="*/ 9 h 14"/>
                <a:gd name="T8" fmla="*/ 14 w 18"/>
                <a:gd name="T9" fmla="*/ 14 h 14"/>
                <a:gd name="T10" fmla="*/ 18 w 18"/>
                <a:gd name="T11" fmla="*/ 7 h 14"/>
              </a:gdLst>
              <a:ahLst/>
              <a:cxnLst>
                <a:cxn ang="0">
                  <a:pos x="T0" y="T1"/>
                </a:cxn>
                <a:cxn ang="0">
                  <a:pos x="T2" y="T3"/>
                </a:cxn>
                <a:cxn ang="0">
                  <a:pos x="T4" y="T5"/>
                </a:cxn>
                <a:cxn ang="0">
                  <a:pos x="T6" y="T7"/>
                </a:cxn>
                <a:cxn ang="0">
                  <a:pos x="T8" y="T9"/>
                </a:cxn>
                <a:cxn ang="0">
                  <a:pos x="T10" y="T11"/>
                </a:cxn>
              </a:cxnLst>
              <a:rect l="0" t="0" r="r" b="b"/>
              <a:pathLst>
                <a:path w="18" h="14">
                  <a:moveTo>
                    <a:pt x="18" y="7"/>
                  </a:moveTo>
                  <a:cubicBezTo>
                    <a:pt x="18" y="5"/>
                    <a:pt x="13" y="0"/>
                    <a:pt x="9" y="0"/>
                  </a:cubicBezTo>
                  <a:cubicBezTo>
                    <a:pt x="4" y="0"/>
                    <a:pt x="5" y="5"/>
                    <a:pt x="2" y="5"/>
                  </a:cubicBezTo>
                  <a:cubicBezTo>
                    <a:pt x="2" y="5"/>
                    <a:pt x="0" y="6"/>
                    <a:pt x="0" y="9"/>
                  </a:cubicBezTo>
                  <a:cubicBezTo>
                    <a:pt x="0" y="9"/>
                    <a:pt x="12" y="14"/>
                    <a:pt x="14" y="14"/>
                  </a:cubicBezTo>
                  <a:cubicBezTo>
                    <a:pt x="17" y="14"/>
                    <a:pt x="18" y="11"/>
                    <a:pt x="18"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134"/>
            <p:cNvSpPr>
              <a:spLocks/>
            </p:cNvSpPr>
            <p:nvPr/>
          </p:nvSpPr>
          <p:spPr bwMode="auto">
            <a:xfrm>
              <a:off x="2794000" y="1319213"/>
              <a:ext cx="46037" cy="14288"/>
            </a:xfrm>
            <a:custGeom>
              <a:avLst/>
              <a:gdLst>
                <a:gd name="T0" fmla="*/ 17 w 17"/>
                <a:gd name="T1" fmla="*/ 3 h 5"/>
                <a:gd name="T2" fmla="*/ 17 w 17"/>
                <a:gd name="T3" fmla="*/ 0 h 5"/>
                <a:gd name="T4" fmla="*/ 14 w 17"/>
                <a:gd name="T5" fmla="*/ 0 h 5"/>
                <a:gd name="T6" fmla="*/ 0 w 17"/>
                <a:gd name="T7" fmla="*/ 2 h 5"/>
                <a:gd name="T8" fmla="*/ 14 w 17"/>
                <a:gd name="T9" fmla="*/ 5 h 5"/>
                <a:gd name="T10" fmla="*/ 17 w 17"/>
                <a:gd name="T11" fmla="*/ 3 h 5"/>
              </a:gdLst>
              <a:ahLst/>
              <a:cxnLst>
                <a:cxn ang="0">
                  <a:pos x="T0" y="T1"/>
                </a:cxn>
                <a:cxn ang="0">
                  <a:pos x="T2" y="T3"/>
                </a:cxn>
                <a:cxn ang="0">
                  <a:pos x="T4" y="T5"/>
                </a:cxn>
                <a:cxn ang="0">
                  <a:pos x="T6" y="T7"/>
                </a:cxn>
                <a:cxn ang="0">
                  <a:pos x="T8" y="T9"/>
                </a:cxn>
                <a:cxn ang="0">
                  <a:pos x="T10" y="T11"/>
                </a:cxn>
              </a:cxnLst>
              <a:rect l="0" t="0" r="r" b="b"/>
              <a:pathLst>
                <a:path w="17" h="5">
                  <a:moveTo>
                    <a:pt x="17" y="3"/>
                  </a:moveTo>
                  <a:cubicBezTo>
                    <a:pt x="17" y="2"/>
                    <a:pt x="17" y="1"/>
                    <a:pt x="17" y="0"/>
                  </a:cubicBezTo>
                  <a:cubicBezTo>
                    <a:pt x="15" y="0"/>
                    <a:pt x="17" y="0"/>
                    <a:pt x="14" y="0"/>
                  </a:cubicBezTo>
                  <a:cubicBezTo>
                    <a:pt x="10" y="0"/>
                    <a:pt x="2" y="0"/>
                    <a:pt x="0" y="2"/>
                  </a:cubicBezTo>
                  <a:cubicBezTo>
                    <a:pt x="0" y="2"/>
                    <a:pt x="13" y="5"/>
                    <a:pt x="14" y="5"/>
                  </a:cubicBezTo>
                  <a:cubicBezTo>
                    <a:pt x="16" y="5"/>
                    <a:pt x="17" y="4"/>
                    <a:pt x="1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135"/>
            <p:cNvSpPr>
              <a:spLocks/>
            </p:cNvSpPr>
            <p:nvPr/>
          </p:nvSpPr>
          <p:spPr bwMode="auto">
            <a:xfrm>
              <a:off x="2757488" y="1273176"/>
              <a:ext cx="55562" cy="46038"/>
            </a:xfrm>
            <a:custGeom>
              <a:avLst/>
              <a:gdLst>
                <a:gd name="T0" fmla="*/ 7 w 20"/>
                <a:gd name="T1" fmla="*/ 12 h 17"/>
                <a:gd name="T2" fmla="*/ 5 w 20"/>
                <a:gd name="T3" fmla="*/ 14 h 17"/>
                <a:gd name="T4" fmla="*/ 20 w 20"/>
                <a:gd name="T5" fmla="*/ 14 h 17"/>
                <a:gd name="T6" fmla="*/ 20 w 20"/>
                <a:gd name="T7" fmla="*/ 8 h 17"/>
                <a:gd name="T8" fmla="*/ 12 w 20"/>
                <a:gd name="T9" fmla="*/ 3 h 17"/>
                <a:gd name="T10" fmla="*/ 5 w 20"/>
                <a:gd name="T11" fmla="*/ 0 h 17"/>
                <a:gd name="T12" fmla="*/ 0 w 20"/>
                <a:gd name="T13" fmla="*/ 3 h 17"/>
                <a:gd name="T14" fmla="*/ 7 w 20"/>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7">
                  <a:moveTo>
                    <a:pt x="7" y="12"/>
                  </a:moveTo>
                  <a:cubicBezTo>
                    <a:pt x="6" y="12"/>
                    <a:pt x="5" y="13"/>
                    <a:pt x="5" y="14"/>
                  </a:cubicBezTo>
                  <a:cubicBezTo>
                    <a:pt x="5" y="17"/>
                    <a:pt x="12" y="16"/>
                    <a:pt x="20" y="14"/>
                  </a:cubicBezTo>
                  <a:cubicBezTo>
                    <a:pt x="19" y="12"/>
                    <a:pt x="20" y="10"/>
                    <a:pt x="20" y="8"/>
                  </a:cubicBezTo>
                  <a:cubicBezTo>
                    <a:pt x="20" y="4"/>
                    <a:pt x="12" y="9"/>
                    <a:pt x="12" y="3"/>
                  </a:cubicBezTo>
                  <a:cubicBezTo>
                    <a:pt x="10" y="3"/>
                    <a:pt x="5" y="2"/>
                    <a:pt x="5" y="0"/>
                  </a:cubicBezTo>
                  <a:cubicBezTo>
                    <a:pt x="2" y="0"/>
                    <a:pt x="0" y="1"/>
                    <a:pt x="0" y="3"/>
                  </a:cubicBezTo>
                  <a:cubicBezTo>
                    <a:pt x="0" y="8"/>
                    <a:pt x="4" y="9"/>
                    <a:pt x="7"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136"/>
            <p:cNvSpPr>
              <a:spLocks/>
            </p:cNvSpPr>
            <p:nvPr/>
          </p:nvSpPr>
          <p:spPr bwMode="auto">
            <a:xfrm>
              <a:off x="2736850" y="1231901"/>
              <a:ext cx="20637" cy="14288"/>
            </a:xfrm>
            <a:custGeom>
              <a:avLst/>
              <a:gdLst>
                <a:gd name="T0" fmla="*/ 4 w 8"/>
                <a:gd name="T1" fmla="*/ 5 h 5"/>
                <a:gd name="T2" fmla="*/ 8 w 8"/>
                <a:gd name="T3" fmla="*/ 5 h 5"/>
                <a:gd name="T4" fmla="*/ 8 w 8"/>
                <a:gd name="T5" fmla="*/ 0 h 5"/>
                <a:gd name="T6" fmla="*/ 0 w 8"/>
                <a:gd name="T7" fmla="*/ 0 h 5"/>
                <a:gd name="T8" fmla="*/ 4 w 8"/>
                <a:gd name="T9" fmla="*/ 5 h 5"/>
              </a:gdLst>
              <a:ahLst/>
              <a:cxnLst>
                <a:cxn ang="0">
                  <a:pos x="T0" y="T1"/>
                </a:cxn>
                <a:cxn ang="0">
                  <a:pos x="T2" y="T3"/>
                </a:cxn>
                <a:cxn ang="0">
                  <a:pos x="T4" y="T5"/>
                </a:cxn>
                <a:cxn ang="0">
                  <a:pos x="T6" y="T7"/>
                </a:cxn>
                <a:cxn ang="0">
                  <a:pos x="T8" y="T9"/>
                </a:cxn>
              </a:cxnLst>
              <a:rect l="0" t="0" r="r" b="b"/>
              <a:pathLst>
                <a:path w="8" h="5">
                  <a:moveTo>
                    <a:pt x="4" y="5"/>
                  </a:moveTo>
                  <a:cubicBezTo>
                    <a:pt x="8" y="5"/>
                    <a:pt x="8" y="5"/>
                    <a:pt x="8" y="5"/>
                  </a:cubicBezTo>
                  <a:cubicBezTo>
                    <a:pt x="8" y="0"/>
                    <a:pt x="8" y="0"/>
                    <a:pt x="8" y="0"/>
                  </a:cubicBezTo>
                  <a:cubicBezTo>
                    <a:pt x="6" y="0"/>
                    <a:pt x="3" y="0"/>
                    <a:pt x="0" y="0"/>
                  </a:cubicBezTo>
                  <a:cubicBezTo>
                    <a:pt x="0" y="3"/>
                    <a:pt x="3" y="3"/>
                    <a:pt x="4"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137"/>
            <p:cNvSpPr>
              <a:spLocks/>
            </p:cNvSpPr>
            <p:nvPr/>
          </p:nvSpPr>
          <p:spPr bwMode="auto">
            <a:xfrm>
              <a:off x="2795588" y="1181101"/>
              <a:ext cx="184150" cy="125413"/>
            </a:xfrm>
            <a:custGeom>
              <a:avLst/>
              <a:gdLst>
                <a:gd name="T0" fmla="*/ 10 w 68"/>
                <a:gd name="T1" fmla="*/ 19 h 46"/>
                <a:gd name="T2" fmla="*/ 3 w 68"/>
                <a:gd name="T3" fmla="*/ 17 h 46"/>
                <a:gd name="T4" fmla="*/ 0 w 68"/>
                <a:gd name="T5" fmla="*/ 17 h 46"/>
                <a:gd name="T6" fmla="*/ 13 w 68"/>
                <a:gd name="T7" fmla="*/ 24 h 46"/>
                <a:gd name="T8" fmla="*/ 8 w 68"/>
                <a:gd name="T9" fmla="*/ 27 h 46"/>
                <a:gd name="T10" fmla="*/ 9 w 68"/>
                <a:gd name="T11" fmla="*/ 29 h 46"/>
                <a:gd name="T12" fmla="*/ 14 w 68"/>
                <a:gd name="T13" fmla="*/ 28 h 46"/>
                <a:gd name="T14" fmla="*/ 17 w 68"/>
                <a:gd name="T15" fmla="*/ 30 h 46"/>
                <a:gd name="T16" fmla="*/ 24 w 68"/>
                <a:gd name="T17" fmla="*/ 29 h 46"/>
                <a:gd name="T18" fmla="*/ 33 w 68"/>
                <a:gd name="T19" fmla="*/ 30 h 46"/>
                <a:gd name="T20" fmla="*/ 16 w 68"/>
                <a:gd name="T21" fmla="*/ 35 h 46"/>
                <a:gd name="T22" fmla="*/ 26 w 68"/>
                <a:gd name="T23" fmla="*/ 40 h 46"/>
                <a:gd name="T24" fmla="*/ 23 w 68"/>
                <a:gd name="T25" fmla="*/ 42 h 46"/>
                <a:gd name="T26" fmla="*/ 32 w 68"/>
                <a:gd name="T27" fmla="*/ 46 h 46"/>
                <a:gd name="T28" fmla="*/ 37 w 68"/>
                <a:gd name="T29" fmla="*/ 41 h 46"/>
                <a:gd name="T30" fmla="*/ 45 w 68"/>
                <a:gd name="T31" fmla="*/ 45 h 46"/>
                <a:gd name="T32" fmla="*/ 45 w 68"/>
                <a:gd name="T33" fmla="*/ 42 h 46"/>
                <a:gd name="T34" fmla="*/ 49 w 68"/>
                <a:gd name="T35" fmla="*/ 42 h 46"/>
                <a:gd name="T36" fmla="*/ 46 w 68"/>
                <a:gd name="T37" fmla="*/ 37 h 46"/>
                <a:gd name="T38" fmla="*/ 49 w 68"/>
                <a:gd name="T39" fmla="*/ 34 h 46"/>
                <a:gd name="T40" fmla="*/ 52 w 68"/>
                <a:gd name="T41" fmla="*/ 39 h 46"/>
                <a:gd name="T42" fmla="*/ 63 w 68"/>
                <a:gd name="T43" fmla="*/ 31 h 46"/>
                <a:gd name="T44" fmla="*/ 68 w 68"/>
                <a:gd name="T45" fmla="*/ 30 h 46"/>
                <a:gd name="T46" fmla="*/ 68 w 68"/>
                <a:gd name="T47" fmla="*/ 27 h 46"/>
                <a:gd name="T48" fmla="*/ 57 w 68"/>
                <a:gd name="T49" fmla="*/ 24 h 46"/>
                <a:gd name="T50" fmla="*/ 53 w 68"/>
                <a:gd name="T51" fmla="*/ 24 h 46"/>
                <a:gd name="T52" fmla="*/ 55 w 68"/>
                <a:gd name="T53" fmla="*/ 21 h 46"/>
                <a:gd name="T54" fmla="*/ 52 w 68"/>
                <a:gd name="T55" fmla="*/ 18 h 46"/>
                <a:gd name="T56" fmla="*/ 49 w 68"/>
                <a:gd name="T57" fmla="*/ 14 h 46"/>
                <a:gd name="T58" fmla="*/ 47 w 68"/>
                <a:gd name="T59" fmla="*/ 14 h 46"/>
                <a:gd name="T60" fmla="*/ 48 w 68"/>
                <a:gd name="T61" fmla="*/ 15 h 46"/>
                <a:gd name="T62" fmla="*/ 48 w 68"/>
                <a:gd name="T63" fmla="*/ 18 h 46"/>
                <a:gd name="T64" fmla="*/ 46 w 68"/>
                <a:gd name="T65" fmla="*/ 18 h 46"/>
                <a:gd name="T66" fmla="*/ 42 w 68"/>
                <a:gd name="T67" fmla="*/ 12 h 46"/>
                <a:gd name="T68" fmla="*/ 33 w 68"/>
                <a:gd name="T69" fmla="*/ 12 h 46"/>
                <a:gd name="T70" fmla="*/ 26 w 68"/>
                <a:gd name="T71" fmla="*/ 2 h 46"/>
                <a:gd name="T72" fmla="*/ 12 w 68"/>
                <a:gd name="T73" fmla="*/ 0 h 46"/>
                <a:gd name="T74" fmla="*/ 19 w 68"/>
                <a:gd name="T75" fmla="*/ 4 h 46"/>
                <a:gd name="T76" fmla="*/ 15 w 68"/>
                <a:gd name="T77" fmla="*/ 4 h 46"/>
                <a:gd name="T78" fmla="*/ 7 w 68"/>
                <a:gd name="T79" fmla="*/ 6 h 46"/>
                <a:gd name="T80" fmla="*/ 9 w 68"/>
                <a:gd name="T81" fmla="*/ 10 h 46"/>
                <a:gd name="T82" fmla="*/ 16 w 68"/>
                <a:gd name="T83" fmla="*/ 10 h 46"/>
                <a:gd name="T84" fmla="*/ 13 w 68"/>
                <a:gd name="T85" fmla="*/ 12 h 46"/>
                <a:gd name="T86" fmla="*/ 7 w 68"/>
                <a:gd name="T87" fmla="*/ 11 h 46"/>
                <a:gd name="T88" fmla="*/ 2 w 68"/>
                <a:gd name="T89" fmla="*/ 13 h 46"/>
                <a:gd name="T90" fmla="*/ 12 w 68"/>
                <a:gd name="T91" fmla="*/ 18 h 46"/>
                <a:gd name="T92" fmla="*/ 10 w 68"/>
                <a:gd name="T93" fmla="*/ 1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46">
                  <a:moveTo>
                    <a:pt x="10" y="19"/>
                  </a:moveTo>
                  <a:cubicBezTo>
                    <a:pt x="8" y="19"/>
                    <a:pt x="4" y="18"/>
                    <a:pt x="3" y="17"/>
                  </a:cubicBezTo>
                  <a:cubicBezTo>
                    <a:pt x="0" y="17"/>
                    <a:pt x="0" y="17"/>
                    <a:pt x="0" y="17"/>
                  </a:cubicBezTo>
                  <a:cubicBezTo>
                    <a:pt x="1" y="24"/>
                    <a:pt x="5" y="24"/>
                    <a:pt x="13" y="24"/>
                  </a:cubicBezTo>
                  <a:cubicBezTo>
                    <a:pt x="11" y="26"/>
                    <a:pt x="10" y="26"/>
                    <a:pt x="8" y="27"/>
                  </a:cubicBezTo>
                  <a:cubicBezTo>
                    <a:pt x="8" y="28"/>
                    <a:pt x="8" y="29"/>
                    <a:pt x="9" y="29"/>
                  </a:cubicBezTo>
                  <a:cubicBezTo>
                    <a:pt x="11" y="29"/>
                    <a:pt x="12" y="28"/>
                    <a:pt x="14" y="28"/>
                  </a:cubicBezTo>
                  <a:cubicBezTo>
                    <a:pt x="15" y="29"/>
                    <a:pt x="15" y="30"/>
                    <a:pt x="17" y="30"/>
                  </a:cubicBezTo>
                  <a:cubicBezTo>
                    <a:pt x="20" y="30"/>
                    <a:pt x="20" y="29"/>
                    <a:pt x="24" y="29"/>
                  </a:cubicBezTo>
                  <a:cubicBezTo>
                    <a:pt x="27" y="29"/>
                    <a:pt x="29" y="30"/>
                    <a:pt x="33" y="30"/>
                  </a:cubicBezTo>
                  <a:cubicBezTo>
                    <a:pt x="30" y="31"/>
                    <a:pt x="16" y="31"/>
                    <a:pt x="16" y="35"/>
                  </a:cubicBezTo>
                  <a:cubicBezTo>
                    <a:pt x="16" y="38"/>
                    <a:pt x="22" y="40"/>
                    <a:pt x="26" y="40"/>
                  </a:cubicBezTo>
                  <a:cubicBezTo>
                    <a:pt x="25" y="41"/>
                    <a:pt x="25" y="42"/>
                    <a:pt x="23" y="42"/>
                  </a:cubicBezTo>
                  <a:cubicBezTo>
                    <a:pt x="23" y="45"/>
                    <a:pt x="28" y="46"/>
                    <a:pt x="32" y="46"/>
                  </a:cubicBezTo>
                  <a:cubicBezTo>
                    <a:pt x="35" y="46"/>
                    <a:pt x="37" y="45"/>
                    <a:pt x="37" y="41"/>
                  </a:cubicBezTo>
                  <a:cubicBezTo>
                    <a:pt x="39" y="42"/>
                    <a:pt x="43" y="45"/>
                    <a:pt x="45" y="45"/>
                  </a:cubicBezTo>
                  <a:cubicBezTo>
                    <a:pt x="45" y="42"/>
                    <a:pt x="45" y="42"/>
                    <a:pt x="45" y="42"/>
                  </a:cubicBezTo>
                  <a:cubicBezTo>
                    <a:pt x="49" y="42"/>
                    <a:pt x="49" y="42"/>
                    <a:pt x="49" y="42"/>
                  </a:cubicBezTo>
                  <a:cubicBezTo>
                    <a:pt x="48" y="40"/>
                    <a:pt x="47" y="40"/>
                    <a:pt x="46" y="37"/>
                  </a:cubicBezTo>
                  <a:cubicBezTo>
                    <a:pt x="47" y="36"/>
                    <a:pt x="48" y="35"/>
                    <a:pt x="49" y="34"/>
                  </a:cubicBezTo>
                  <a:cubicBezTo>
                    <a:pt x="49" y="37"/>
                    <a:pt x="49" y="39"/>
                    <a:pt x="52" y="39"/>
                  </a:cubicBezTo>
                  <a:cubicBezTo>
                    <a:pt x="55" y="39"/>
                    <a:pt x="58" y="32"/>
                    <a:pt x="63" y="31"/>
                  </a:cubicBezTo>
                  <a:cubicBezTo>
                    <a:pt x="64" y="31"/>
                    <a:pt x="67" y="32"/>
                    <a:pt x="68" y="30"/>
                  </a:cubicBezTo>
                  <a:cubicBezTo>
                    <a:pt x="68" y="30"/>
                    <a:pt x="68" y="29"/>
                    <a:pt x="68" y="27"/>
                  </a:cubicBezTo>
                  <a:cubicBezTo>
                    <a:pt x="65" y="27"/>
                    <a:pt x="59" y="24"/>
                    <a:pt x="57" y="24"/>
                  </a:cubicBezTo>
                  <a:cubicBezTo>
                    <a:pt x="57" y="24"/>
                    <a:pt x="53" y="26"/>
                    <a:pt x="53" y="24"/>
                  </a:cubicBezTo>
                  <a:cubicBezTo>
                    <a:pt x="53" y="23"/>
                    <a:pt x="55" y="22"/>
                    <a:pt x="55" y="21"/>
                  </a:cubicBezTo>
                  <a:cubicBezTo>
                    <a:pt x="55" y="19"/>
                    <a:pt x="52" y="19"/>
                    <a:pt x="52" y="18"/>
                  </a:cubicBezTo>
                  <a:cubicBezTo>
                    <a:pt x="52" y="15"/>
                    <a:pt x="53" y="14"/>
                    <a:pt x="49" y="14"/>
                  </a:cubicBezTo>
                  <a:cubicBezTo>
                    <a:pt x="49" y="14"/>
                    <a:pt x="48" y="14"/>
                    <a:pt x="47" y="14"/>
                  </a:cubicBezTo>
                  <a:cubicBezTo>
                    <a:pt x="48" y="15"/>
                    <a:pt x="48" y="15"/>
                    <a:pt x="48" y="15"/>
                  </a:cubicBezTo>
                  <a:cubicBezTo>
                    <a:pt x="48" y="18"/>
                    <a:pt x="48" y="18"/>
                    <a:pt x="48" y="18"/>
                  </a:cubicBezTo>
                  <a:cubicBezTo>
                    <a:pt x="46" y="18"/>
                    <a:pt x="46" y="18"/>
                    <a:pt x="46" y="18"/>
                  </a:cubicBezTo>
                  <a:cubicBezTo>
                    <a:pt x="44" y="16"/>
                    <a:pt x="45" y="13"/>
                    <a:pt x="42" y="12"/>
                  </a:cubicBezTo>
                  <a:cubicBezTo>
                    <a:pt x="38" y="11"/>
                    <a:pt x="36" y="13"/>
                    <a:pt x="33" y="12"/>
                  </a:cubicBezTo>
                  <a:cubicBezTo>
                    <a:pt x="29" y="10"/>
                    <a:pt x="30" y="4"/>
                    <a:pt x="26" y="2"/>
                  </a:cubicBezTo>
                  <a:cubicBezTo>
                    <a:pt x="22" y="1"/>
                    <a:pt x="18" y="0"/>
                    <a:pt x="12" y="0"/>
                  </a:cubicBezTo>
                  <a:cubicBezTo>
                    <a:pt x="12" y="3"/>
                    <a:pt x="16" y="3"/>
                    <a:pt x="19" y="4"/>
                  </a:cubicBezTo>
                  <a:cubicBezTo>
                    <a:pt x="15" y="4"/>
                    <a:pt x="15" y="4"/>
                    <a:pt x="15" y="4"/>
                  </a:cubicBezTo>
                  <a:cubicBezTo>
                    <a:pt x="11" y="4"/>
                    <a:pt x="9" y="5"/>
                    <a:pt x="7" y="6"/>
                  </a:cubicBezTo>
                  <a:cubicBezTo>
                    <a:pt x="7" y="7"/>
                    <a:pt x="8" y="10"/>
                    <a:pt x="9" y="10"/>
                  </a:cubicBezTo>
                  <a:cubicBezTo>
                    <a:pt x="11" y="10"/>
                    <a:pt x="13" y="9"/>
                    <a:pt x="16" y="10"/>
                  </a:cubicBezTo>
                  <a:cubicBezTo>
                    <a:pt x="15" y="11"/>
                    <a:pt x="14" y="12"/>
                    <a:pt x="13" y="12"/>
                  </a:cubicBezTo>
                  <a:cubicBezTo>
                    <a:pt x="11" y="12"/>
                    <a:pt x="10" y="11"/>
                    <a:pt x="7" y="11"/>
                  </a:cubicBezTo>
                  <a:cubicBezTo>
                    <a:pt x="5" y="11"/>
                    <a:pt x="2" y="10"/>
                    <a:pt x="2" y="13"/>
                  </a:cubicBezTo>
                  <a:cubicBezTo>
                    <a:pt x="2" y="15"/>
                    <a:pt x="9" y="17"/>
                    <a:pt x="12" y="18"/>
                  </a:cubicBezTo>
                  <a:cubicBezTo>
                    <a:pt x="12" y="18"/>
                    <a:pt x="11" y="19"/>
                    <a:pt x="10"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138"/>
            <p:cNvSpPr>
              <a:spLocks/>
            </p:cNvSpPr>
            <p:nvPr/>
          </p:nvSpPr>
          <p:spPr bwMode="auto">
            <a:xfrm>
              <a:off x="2944813" y="1701801"/>
              <a:ext cx="122237" cy="76200"/>
            </a:xfrm>
            <a:custGeom>
              <a:avLst/>
              <a:gdLst>
                <a:gd name="T0" fmla="*/ 35 w 45"/>
                <a:gd name="T1" fmla="*/ 17 h 28"/>
                <a:gd name="T2" fmla="*/ 34 w 45"/>
                <a:gd name="T3" fmla="*/ 13 h 28"/>
                <a:gd name="T4" fmla="*/ 18 w 45"/>
                <a:gd name="T5" fmla="*/ 4 h 28"/>
                <a:gd name="T6" fmla="*/ 16 w 45"/>
                <a:gd name="T7" fmla="*/ 6 h 28"/>
                <a:gd name="T8" fmla="*/ 13 w 45"/>
                <a:gd name="T9" fmla="*/ 0 h 28"/>
                <a:gd name="T10" fmla="*/ 5 w 45"/>
                <a:gd name="T11" fmla="*/ 13 h 28"/>
                <a:gd name="T12" fmla="*/ 5 w 45"/>
                <a:gd name="T13" fmla="*/ 16 h 28"/>
                <a:gd name="T14" fmla="*/ 3 w 45"/>
                <a:gd name="T15" fmla="*/ 19 h 28"/>
                <a:gd name="T16" fmla="*/ 0 w 45"/>
                <a:gd name="T17" fmla="*/ 23 h 28"/>
                <a:gd name="T18" fmla="*/ 9 w 45"/>
                <a:gd name="T19" fmla="*/ 23 h 28"/>
                <a:gd name="T20" fmla="*/ 11 w 45"/>
                <a:gd name="T21" fmla="*/ 28 h 28"/>
                <a:gd name="T22" fmla="*/ 13 w 45"/>
                <a:gd name="T23" fmla="*/ 26 h 28"/>
                <a:gd name="T24" fmla="*/ 23 w 45"/>
                <a:gd name="T25" fmla="*/ 18 h 28"/>
                <a:gd name="T26" fmla="*/ 31 w 45"/>
                <a:gd name="T27" fmla="*/ 23 h 28"/>
                <a:gd name="T28" fmla="*/ 37 w 45"/>
                <a:gd name="T29" fmla="*/ 23 h 28"/>
                <a:gd name="T30" fmla="*/ 45 w 45"/>
                <a:gd name="T31" fmla="*/ 21 h 28"/>
                <a:gd name="T32" fmla="*/ 35 w 45"/>
                <a:gd name="T33" fmla="*/ 1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 h="28">
                  <a:moveTo>
                    <a:pt x="35" y="17"/>
                  </a:moveTo>
                  <a:cubicBezTo>
                    <a:pt x="34" y="16"/>
                    <a:pt x="35" y="14"/>
                    <a:pt x="34" y="13"/>
                  </a:cubicBezTo>
                  <a:cubicBezTo>
                    <a:pt x="30" y="7"/>
                    <a:pt x="23" y="10"/>
                    <a:pt x="18" y="4"/>
                  </a:cubicBezTo>
                  <a:cubicBezTo>
                    <a:pt x="17" y="4"/>
                    <a:pt x="17" y="5"/>
                    <a:pt x="16" y="6"/>
                  </a:cubicBezTo>
                  <a:cubicBezTo>
                    <a:pt x="15" y="4"/>
                    <a:pt x="14" y="3"/>
                    <a:pt x="13" y="0"/>
                  </a:cubicBezTo>
                  <a:cubicBezTo>
                    <a:pt x="7" y="0"/>
                    <a:pt x="5" y="9"/>
                    <a:pt x="5" y="13"/>
                  </a:cubicBezTo>
                  <a:cubicBezTo>
                    <a:pt x="5" y="15"/>
                    <a:pt x="5" y="14"/>
                    <a:pt x="5" y="16"/>
                  </a:cubicBezTo>
                  <a:cubicBezTo>
                    <a:pt x="5" y="17"/>
                    <a:pt x="4" y="18"/>
                    <a:pt x="3" y="19"/>
                  </a:cubicBezTo>
                  <a:cubicBezTo>
                    <a:pt x="3" y="20"/>
                    <a:pt x="0" y="20"/>
                    <a:pt x="0" y="23"/>
                  </a:cubicBezTo>
                  <a:cubicBezTo>
                    <a:pt x="2" y="23"/>
                    <a:pt x="6" y="22"/>
                    <a:pt x="9" y="23"/>
                  </a:cubicBezTo>
                  <a:cubicBezTo>
                    <a:pt x="9" y="26"/>
                    <a:pt x="8" y="28"/>
                    <a:pt x="11" y="28"/>
                  </a:cubicBezTo>
                  <a:cubicBezTo>
                    <a:pt x="12" y="28"/>
                    <a:pt x="12" y="27"/>
                    <a:pt x="13" y="26"/>
                  </a:cubicBezTo>
                  <a:cubicBezTo>
                    <a:pt x="16" y="27"/>
                    <a:pt x="23" y="23"/>
                    <a:pt x="23" y="18"/>
                  </a:cubicBezTo>
                  <a:cubicBezTo>
                    <a:pt x="24" y="18"/>
                    <a:pt x="31" y="23"/>
                    <a:pt x="31" y="23"/>
                  </a:cubicBezTo>
                  <a:cubicBezTo>
                    <a:pt x="34" y="23"/>
                    <a:pt x="35" y="23"/>
                    <a:pt x="37" y="23"/>
                  </a:cubicBezTo>
                  <a:cubicBezTo>
                    <a:pt x="40" y="23"/>
                    <a:pt x="42" y="22"/>
                    <a:pt x="45" y="21"/>
                  </a:cubicBezTo>
                  <a:cubicBezTo>
                    <a:pt x="43" y="18"/>
                    <a:pt x="39" y="19"/>
                    <a:pt x="35"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139"/>
            <p:cNvSpPr>
              <a:spLocks/>
            </p:cNvSpPr>
            <p:nvPr/>
          </p:nvSpPr>
          <p:spPr bwMode="auto">
            <a:xfrm>
              <a:off x="3116263" y="1625601"/>
              <a:ext cx="38100" cy="34925"/>
            </a:xfrm>
            <a:custGeom>
              <a:avLst/>
              <a:gdLst>
                <a:gd name="T0" fmla="*/ 14 w 14"/>
                <a:gd name="T1" fmla="*/ 8 h 13"/>
                <a:gd name="T2" fmla="*/ 0 w 14"/>
                <a:gd name="T3" fmla="*/ 8 h 13"/>
                <a:gd name="T4" fmla="*/ 6 w 14"/>
                <a:gd name="T5" fmla="*/ 13 h 13"/>
                <a:gd name="T6" fmla="*/ 14 w 14"/>
                <a:gd name="T7" fmla="*/ 8 h 13"/>
              </a:gdLst>
              <a:ahLst/>
              <a:cxnLst>
                <a:cxn ang="0">
                  <a:pos x="T0" y="T1"/>
                </a:cxn>
                <a:cxn ang="0">
                  <a:pos x="T2" y="T3"/>
                </a:cxn>
                <a:cxn ang="0">
                  <a:pos x="T4" y="T5"/>
                </a:cxn>
                <a:cxn ang="0">
                  <a:pos x="T6" y="T7"/>
                </a:cxn>
              </a:cxnLst>
              <a:rect l="0" t="0" r="r" b="b"/>
              <a:pathLst>
                <a:path w="14" h="13">
                  <a:moveTo>
                    <a:pt x="14" y="8"/>
                  </a:moveTo>
                  <a:cubicBezTo>
                    <a:pt x="14" y="1"/>
                    <a:pt x="0" y="0"/>
                    <a:pt x="0" y="8"/>
                  </a:cubicBezTo>
                  <a:cubicBezTo>
                    <a:pt x="0" y="11"/>
                    <a:pt x="3" y="13"/>
                    <a:pt x="6" y="13"/>
                  </a:cubicBezTo>
                  <a:cubicBezTo>
                    <a:pt x="8" y="13"/>
                    <a:pt x="14" y="11"/>
                    <a:pt x="14"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140"/>
            <p:cNvSpPr>
              <a:spLocks/>
            </p:cNvSpPr>
            <p:nvPr/>
          </p:nvSpPr>
          <p:spPr bwMode="auto">
            <a:xfrm>
              <a:off x="3008313" y="1781176"/>
              <a:ext cx="28575" cy="23813"/>
            </a:xfrm>
            <a:custGeom>
              <a:avLst/>
              <a:gdLst>
                <a:gd name="T0" fmla="*/ 4 w 11"/>
                <a:gd name="T1" fmla="*/ 0 h 9"/>
                <a:gd name="T2" fmla="*/ 0 w 11"/>
                <a:gd name="T3" fmla="*/ 6 h 9"/>
                <a:gd name="T4" fmla="*/ 0 w 11"/>
                <a:gd name="T5" fmla="*/ 9 h 9"/>
                <a:gd name="T6" fmla="*/ 11 w 11"/>
                <a:gd name="T7" fmla="*/ 1 h 9"/>
                <a:gd name="T8" fmla="*/ 4 w 11"/>
                <a:gd name="T9" fmla="*/ 0 h 9"/>
              </a:gdLst>
              <a:ahLst/>
              <a:cxnLst>
                <a:cxn ang="0">
                  <a:pos x="T0" y="T1"/>
                </a:cxn>
                <a:cxn ang="0">
                  <a:pos x="T2" y="T3"/>
                </a:cxn>
                <a:cxn ang="0">
                  <a:pos x="T4" y="T5"/>
                </a:cxn>
                <a:cxn ang="0">
                  <a:pos x="T6" y="T7"/>
                </a:cxn>
                <a:cxn ang="0">
                  <a:pos x="T8" y="T9"/>
                </a:cxn>
              </a:cxnLst>
              <a:rect l="0" t="0" r="r" b="b"/>
              <a:pathLst>
                <a:path w="11" h="9">
                  <a:moveTo>
                    <a:pt x="4" y="0"/>
                  </a:moveTo>
                  <a:cubicBezTo>
                    <a:pt x="4" y="2"/>
                    <a:pt x="1" y="4"/>
                    <a:pt x="0" y="6"/>
                  </a:cubicBezTo>
                  <a:cubicBezTo>
                    <a:pt x="0" y="9"/>
                    <a:pt x="0" y="9"/>
                    <a:pt x="0" y="9"/>
                  </a:cubicBezTo>
                  <a:cubicBezTo>
                    <a:pt x="3" y="8"/>
                    <a:pt x="9" y="4"/>
                    <a:pt x="11" y="1"/>
                  </a:cubicBezTo>
                  <a:cubicBezTo>
                    <a:pt x="8" y="0"/>
                    <a:pt x="9" y="0"/>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141"/>
            <p:cNvSpPr>
              <a:spLocks/>
            </p:cNvSpPr>
            <p:nvPr/>
          </p:nvSpPr>
          <p:spPr bwMode="auto">
            <a:xfrm>
              <a:off x="3054350" y="1457326"/>
              <a:ext cx="80962" cy="34925"/>
            </a:xfrm>
            <a:custGeom>
              <a:avLst/>
              <a:gdLst>
                <a:gd name="T0" fmla="*/ 11 w 30"/>
                <a:gd name="T1" fmla="*/ 13 h 13"/>
                <a:gd name="T2" fmla="*/ 19 w 30"/>
                <a:gd name="T3" fmla="*/ 11 h 13"/>
                <a:gd name="T4" fmla="*/ 26 w 30"/>
                <a:gd name="T5" fmla="*/ 12 h 13"/>
                <a:gd name="T6" fmla="*/ 30 w 30"/>
                <a:gd name="T7" fmla="*/ 9 h 13"/>
                <a:gd name="T8" fmla="*/ 15 w 30"/>
                <a:gd name="T9" fmla="*/ 2 h 13"/>
                <a:gd name="T10" fmla="*/ 4 w 30"/>
                <a:gd name="T11" fmla="*/ 0 h 13"/>
                <a:gd name="T12" fmla="*/ 0 w 30"/>
                <a:gd name="T13" fmla="*/ 4 h 13"/>
                <a:gd name="T14" fmla="*/ 5 w 30"/>
                <a:gd name="T15" fmla="*/ 8 h 13"/>
                <a:gd name="T16" fmla="*/ 11 w 30"/>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13">
                  <a:moveTo>
                    <a:pt x="11" y="13"/>
                  </a:moveTo>
                  <a:cubicBezTo>
                    <a:pt x="15" y="13"/>
                    <a:pt x="17" y="11"/>
                    <a:pt x="19" y="11"/>
                  </a:cubicBezTo>
                  <a:cubicBezTo>
                    <a:pt x="22" y="11"/>
                    <a:pt x="23" y="12"/>
                    <a:pt x="26" y="12"/>
                  </a:cubicBezTo>
                  <a:cubicBezTo>
                    <a:pt x="28" y="12"/>
                    <a:pt x="29" y="11"/>
                    <a:pt x="30" y="9"/>
                  </a:cubicBezTo>
                  <a:cubicBezTo>
                    <a:pt x="26" y="7"/>
                    <a:pt x="21" y="2"/>
                    <a:pt x="15" y="2"/>
                  </a:cubicBezTo>
                  <a:cubicBezTo>
                    <a:pt x="10" y="2"/>
                    <a:pt x="9" y="0"/>
                    <a:pt x="4" y="0"/>
                  </a:cubicBezTo>
                  <a:cubicBezTo>
                    <a:pt x="2" y="0"/>
                    <a:pt x="0" y="1"/>
                    <a:pt x="0" y="4"/>
                  </a:cubicBezTo>
                  <a:cubicBezTo>
                    <a:pt x="0" y="6"/>
                    <a:pt x="3" y="7"/>
                    <a:pt x="5" y="8"/>
                  </a:cubicBezTo>
                  <a:cubicBezTo>
                    <a:pt x="3" y="12"/>
                    <a:pt x="7" y="13"/>
                    <a:pt x="11"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142"/>
            <p:cNvSpPr>
              <a:spLocks/>
            </p:cNvSpPr>
            <p:nvPr/>
          </p:nvSpPr>
          <p:spPr bwMode="auto">
            <a:xfrm>
              <a:off x="3062288" y="1797051"/>
              <a:ext cx="19050" cy="19050"/>
            </a:xfrm>
            <a:custGeom>
              <a:avLst/>
              <a:gdLst>
                <a:gd name="T0" fmla="*/ 3 w 7"/>
                <a:gd name="T1" fmla="*/ 7 h 7"/>
                <a:gd name="T2" fmla="*/ 7 w 7"/>
                <a:gd name="T3" fmla="*/ 2 h 7"/>
                <a:gd name="T4" fmla="*/ 0 w 7"/>
                <a:gd name="T5" fmla="*/ 4 h 7"/>
                <a:gd name="T6" fmla="*/ 3 w 7"/>
                <a:gd name="T7" fmla="*/ 7 h 7"/>
              </a:gdLst>
              <a:ahLst/>
              <a:cxnLst>
                <a:cxn ang="0">
                  <a:pos x="T0" y="T1"/>
                </a:cxn>
                <a:cxn ang="0">
                  <a:pos x="T2" y="T3"/>
                </a:cxn>
                <a:cxn ang="0">
                  <a:pos x="T4" y="T5"/>
                </a:cxn>
                <a:cxn ang="0">
                  <a:pos x="T6" y="T7"/>
                </a:cxn>
              </a:cxnLst>
              <a:rect l="0" t="0" r="r" b="b"/>
              <a:pathLst>
                <a:path w="7" h="7">
                  <a:moveTo>
                    <a:pt x="3" y="7"/>
                  </a:moveTo>
                  <a:cubicBezTo>
                    <a:pt x="5" y="7"/>
                    <a:pt x="6" y="4"/>
                    <a:pt x="7" y="2"/>
                  </a:cubicBezTo>
                  <a:cubicBezTo>
                    <a:pt x="5" y="0"/>
                    <a:pt x="0" y="0"/>
                    <a:pt x="0" y="4"/>
                  </a:cubicBezTo>
                  <a:cubicBezTo>
                    <a:pt x="0" y="4"/>
                    <a:pt x="3" y="7"/>
                    <a:pt x="3"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143"/>
            <p:cNvSpPr>
              <a:spLocks/>
            </p:cNvSpPr>
            <p:nvPr/>
          </p:nvSpPr>
          <p:spPr bwMode="auto">
            <a:xfrm>
              <a:off x="3159125" y="1633538"/>
              <a:ext cx="19050" cy="14288"/>
            </a:xfrm>
            <a:custGeom>
              <a:avLst/>
              <a:gdLst>
                <a:gd name="T0" fmla="*/ 7 w 7"/>
                <a:gd name="T1" fmla="*/ 4 h 5"/>
                <a:gd name="T2" fmla="*/ 3 w 7"/>
                <a:gd name="T3" fmla="*/ 0 h 5"/>
                <a:gd name="T4" fmla="*/ 0 w 7"/>
                <a:gd name="T5" fmla="*/ 3 h 5"/>
                <a:gd name="T6" fmla="*/ 3 w 7"/>
                <a:gd name="T7" fmla="*/ 4 h 5"/>
                <a:gd name="T8" fmla="*/ 7 w 7"/>
                <a:gd name="T9" fmla="*/ 4 h 5"/>
              </a:gdLst>
              <a:ahLst/>
              <a:cxnLst>
                <a:cxn ang="0">
                  <a:pos x="T0" y="T1"/>
                </a:cxn>
                <a:cxn ang="0">
                  <a:pos x="T2" y="T3"/>
                </a:cxn>
                <a:cxn ang="0">
                  <a:pos x="T4" y="T5"/>
                </a:cxn>
                <a:cxn ang="0">
                  <a:pos x="T6" y="T7"/>
                </a:cxn>
                <a:cxn ang="0">
                  <a:pos x="T8" y="T9"/>
                </a:cxn>
              </a:cxnLst>
              <a:rect l="0" t="0" r="r" b="b"/>
              <a:pathLst>
                <a:path w="7" h="5">
                  <a:moveTo>
                    <a:pt x="7" y="4"/>
                  </a:moveTo>
                  <a:cubicBezTo>
                    <a:pt x="7" y="3"/>
                    <a:pt x="5" y="0"/>
                    <a:pt x="3" y="0"/>
                  </a:cubicBezTo>
                  <a:cubicBezTo>
                    <a:pt x="3" y="0"/>
                    <a:pt x="0" y="2"/>
                    <a:pt x="0" y="3"/>
                  </a:cubicBezTo>
                  <a:cubicBezTo>
                    <a:pt x="0" y="4"/>
                    <a:pt x="2" y="4"/>
                    <a:pt x="3" y="4"/>
                  </a:cubicBezTo>
                  <a:cubicBezTo>
                    <a:pt x="5" y="4"/>
                    <a:pt x="5" y="5"/>
                    <a:pt x="7"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144"/>
            <p:cNvSpPr>
              <a:spLocks/>
            </p:cNvSpPr>
            <p:nvPr/>
          </p:nvSpPr>
          <p:spPr bwMode="auto">
            <a:xfrm>
              <a:off x="3074988" y="1601788"/>
              <a:ext cx="22225" cy="12700"/>
            </a:xfrm>
            <a:custGeom>
              <a:avLst/>
              <a:gdLst>
                <a:gd name="T0" fmla="*/ 8 w 8"/>
                <a:gd name="T1" fmla="*/ 0 h 5"/>
                <a:gd name="T2" fmla="*/ 3 w 8"/>
                <a:gd name="T3" fmla="*/ 5 h 5"/>
                <a:gd name="T4" fmla="*/ 8 w 8"/>
                <a:gd name="T5" fmla="*/ 0 h 5"/>
              </a:gdLst>
              <a:ahLst/>
              <a:cxnLst>
                <a:cxn ang="0">
                  <a:pos x="T0" y="T1"/>
                </a:cxn>
                <a:cxn ang="0">
                  <a:pos x="T2" y="T3"/>
                </a:cxn>
                <a:cxn ang="0">
                  <a:pos x="T4" y="T5"/>
                </a:cxn>
              </a:cxnLst>
              <a:rect l="0" t="0" r="r" b="b"/>
              <a:pathLst>
                <a:path w="8" h="5">
                  <a:moveTo>
                    <a:pt x="8" y="0"/>
                  </a:moveTo>
                  <a:cubicBezTo>
                    <a:pt x="5" y="0"/>
                    <a:pt x="0" y="5"/>
                    <a:pt x="3" y="5"/>
                  </a:cubicBezTo>
                  <a:cubicBezTo>
                    <a:pt x="5" y="5"/>
                    <a:pt x="7" y="2"/>
                    <a:pt x="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145"/>
            <p:cNvSpPr>
              <a:spLocks/>
            </p:cNvSpPr>
            <p:nvPr/>
          </p:nvSpPr>
          <p:spPr bwMode="auto">
            <a:xfrm>
              <a:off x="2895600" y="1457326"/>
              <a:ext cx="492125" cy="352425"/>
            </a:xfrm>
            <a:custGeom>
              <a:avLst/>
              <a:gdLst>
                <a:gd name="T0" fmla="*/ 114 w 181"/>
                <a:gd name="T1" fmla="*/ 28 h 130"/>
                <a:gd name="T2" fmla="*/ 95 w 181"/>
                <a:gd name="T3" fmla="*/ 17 h 130"/>
                <a:gd name="T4" fmla="*/ 69 w 181"/>
                <a:gd name="T5" fmla="*/ 19 h 130"/>
                <a:gd name="T6" fmla="*/ 60 w 181"/>
                <a:gd name="T7" fmla="*/ 19 h 130"/>
                <a:gd name="T8" fmla="*/ 51 w 181"/>
                <a:gd name="T9" fmla="*/ 2 h 130"/>
                <a:gd name="T10" fmla="*/ 30 w 181"/>
                <a:gd name="T11" fmla="*/ 19 h 130"/>
                <a:gd name="T12" fmla="*/ 23 w 181"/>
                <a:gd name="T13" fmla="*/ 20 h 130"/>
                <a:gd name="T14" fmla="*/ 21 w 181"/>
                <a:gd name="T15" fmla="*/ 14 h 130"/>
                <a:gd name="T16" fmla="*/ 23 w 181"/>
                <a:gd name="T17" fmla="*/ 0 h 130"/>
                <a:gd name="T18" fmla="*/ 4 w 181"/>
                <a:gd name="T19" fmla="*/ 14 h 130"/>
                <a:gd name="T20" fmla="*/ 3 w 181"/>
                <a:gd name="T21" fmla="*/ 30 h 130"/>
                <a:gd name="T22" fmla="*/ 15 w 181"/>
                <a:gd name="T23" fmla="*/ 35 h 130"/>
                <a:gd name="T24" fmla="*/ 10 w 181"/>
                <a:gd name="T25" fmla="*/ 41 h 130"/>
                <a:gd name="T26" fmla="*/ 27 w 181"/>
                <a:gd name="T27" fmla="*/ 46 h 130"/>
                <a:gd name="T28" fmla="*/ 63 w 181"/>
                <a:gd name="T29" fmla="*/ 51 h 130"/>
                <a:gd name="T30" fmla="*/ 89 w 181"/>
                <a:gd name="T31" fmla="*/ 54 h 130"/>
                <a:gd name="T32" fmla="*/ 86 w 181"/>
                <a:gd name="T33" fmla="*/ 60 h 130"/>
                <a:gd name="T34" fmla="*/ 112 w 181"/>
                <a:gd name="T35" fmla="*/ 74 h 130"/>
                <a:gd name="T36" fmla="*/ 99 w 181"/>
                <a:gd name="T37" fmla="*/ 87 h 130"/>
                <a:gd name="T38" fmla="*/ 93 w 181"/>
                <a:gd name="T39" fmla="*/ 95 h 130"/>
                <a:gd name="T40" fmla="*/ 75 w 181"/>
                <a:gd name="T41" fmla="*/ 101 h 130"/>
                <a:gd name="T42" fmla="*/ 91 w 181"/>
                <a:gd name="T43" fmla="*/ 103 h 130"/>
                <a:gd name="T44" fmla="*/ 99 w 181"/>
                <a:gd name="T45" fmla="*/ 102 h 130"/>
                <a:gd name="T46" fmla="*/ 131 w 181"/>
                <a:gd name="T47" fmla="*/ 123 h 130"/>
                <a:gd name="T48" fmla="*/ 150 w 181"/>
                <a:gd name="T49" fmla="*/ 130 h 130"/>
                <a:gd name="T50" fmla="*/ 136 w 181"/>
                <a:gd name="T51" fmla="*/ 112 h 130"/>
                <a:gd name="T52" fmla="*/ 159 w 181"/>
                <a:gd name="T53" fmla="*/ 121 h 130"/>
                <a:gd name="T54" fmla="*/ 159 w 181"/>
                <a:gd name="T55" fmla="*/ 107 h 130"/>
                <a:gd name="T56" fmla="*/ 155 w 181"/>
                <a:gd name="T57" fmla="*/ 103 h 130"/>
                <a:gd name="T58" fmla="*/ 144 w 181"/>
                <a:gd name="T59" fmla="*/ 92 h 130"/>
                <a:gd name="T60" fmla="*/ 141 w 181"/>
                <a:gd name="T61" fmla="*/ 88 h 130"/>
                <a:gd name="T62" fmla="*/ 145 w 181"/>
                <a:gd name="T63" fmla="*/ 86 h 130"/>
                <a:gd name="T64" fmla="*/ 145 w 181"/>
                <a:gd name="T65" fmla="*/ 83 h 130"/>
                <a:gd name="T66" fmla="*/ 169 w 181"/>
                <a:gd name="T67" fmla="*/ 92 h 130"/>
                <a:gd name="T68" fmla="*/ 174 w 181"/>
                <a:gd name="T69" fmla="*/ 86 h 130"/>
                <a:gd name="T70" fmla="*/ 175 w 181"/>
                <a:gd name="T71" fmla="*/ 77 h 130"/>
                <a:gd name="T72" fmla="*/ 163 w 181"/>
                <a:gd name="T73" fmla="*/ 75 h 130"/>
                <a:gd name="T74" fmla="*/ 147 w 181"/>
                <a:gd name="T75" fmla="*/ 60 h 130"/>
                <a:gd name="T76" fmla="*/ 148 w 181"/>
                <a:gd name="T77" fmla="*/ 53 h 130"/>
                <a:gd name="T78" fmla="*/ 139 w 181"/>
                <a:gd name="T79" fmla="*/ 51 h 130"/>
                <a:gd name="T80" fmla="*/ 140 w 181"/>
                <a:gd name="T81" fmla="*/ 42 h 130"/>
                <a:gd name="T82" fmla="*/ 136 w 181"/>
                <a:gd name="T83" fmla="*/ 38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1" h="130">
                  <a:moveTo>
                    <a:pt x="121" y="32"/>
                  </a:moveTo>
                  <a:cubicBezTo>
                    <a:pt x="122" y="29"/>
                    <a:pt x="116" y="28"/>
                    <a:pt x="114" y="28"/>
                  </a:cubicBezTo>
                  <a:cubicBezTo>
                    <a:pt x="112" y="28"/>
                    <a:pt x="112" y="28"/>
                    <a:pt x="108" y="28"/>
                  </a:cubicBezTo>
                  <a:cubicBezTo>
                    <a:pt x="101" y="28"/>
                    <a:pt x="99" y="20"/>
                    <a:pt x="95" y="17"/>
                  </a:cubicBezTo>
                  <a:cubicBezTo>
                    <a:pt x="92" y="15"/>
                    <a:pt x="82" y="14"/>
                    <a:pt x="78" y="14"/>
                  </a:cubicBezTo>
                  <a:cubicBezTo>
                    <a:pt x="74" y="14"/>
                    <a:pt x="73" y="19"/>
                    <a:pt x="69" y="19"/>
                  </a:cubicBezTo>
                  <a:cubicBezTo>
                    <a:pt x="67" y="19"/>
                    <a:pt x="67" y="17"/>
                    <a:pt x="64" y="17"/>
                  </a:cubicBezTo>
                  <a:cubicBezTo>
                    <a:pt x="62" y="17"/>
                    <a:pt x="61" y="19"/>
                    <a:pt x="60" y="19"/>
                  </a:cubicBezTo>
                  <a:cubicBezTo>
                    <a:pt x="59" y="19"/>
                    <a:pt x="60" y="16"/>
                    <a:pt x="60" y="15"/>
                  </a:cubicBezTo>
                  <a:cubicBezTo>
                    <a:pt x="60" y="10"/>
                    <a:pt x="57" y="2"/>
                    <a:pt x="51" y="2"/>
                  </a:cubicBezTo>
                  <a:cubicBezTo>
                    <a:pt x="42" y="2"/>
                    <a:pt x="27" y="5"/>
                    <a:pt x="27" y="13"/>
                  </a:cubicBezTo>
                  <a:cubicBezTo>
                    <a:pt x="27" y="15"/>
                    <a:pt x="30" y="17"/>
                    <a:pt x="30" y="19"/>
                  </a:cubicBezTo>
                  <a:cubicBezTo>
                    <a:pt x="30" y="21"/>
                    <a:pt x="27" y="23"/>
                    <a:pt x="25" y="23"/>
                  </a:cubicBezTo>
                  <a:cubicBezTo>
                    <a:pt x="23" y="23"/>
                    <a:pt x="23" y="22"/>
                    <a:pt x="23" y="20"/>
                  </a:cubicBezTo>
                  <a:cubicBezTo>
                    <a:pt x="23" y="20"/>
                    <a:pt x="23" y="17"/>
                    <a:pt x="23" y="16"/>
                  </a:cubicBezTo>
                  <a:cubicBezTo>
                    <a:pt x="22" y="16"/>
                    <a:pt x="21" y="15"/>
                    <a:pt x="21" y="14"/>
                  </a:cubicBezTo>
                  <a:cubicBezTo>
                    <a:pt x="21" y="7"/>
                    <a:pt x="29" y="7"/>
                    <a:pt x="31" y="2"/>
                  </a:cubicBezTo>
                  <a:cubicBezTo>
                    <a:pt x="30" y="2"/>
                    <a:pt x="23" y="0"/>
                    <a:pt x="23" y="0"/>
                  </a:cubicBezTo>
                  <a:cubicBezTo>
                    <a:pt x="16" y="0"/>
                    <a:pt x="10" y="4"/>
                    <a:pt x="6" y="8"/>
                  </a:cubicBezTo>
                  <a:cubicBezTo>
                    <a:pt x="5" y="9"/>
                    <a:pt x="6" y="13"/>
                    <a:pt x="4" y="14"/>
                  </a:cubicBezTo>
                  <a:cubicBezTo>
                    <a:pt x="1" y="17"/>
                    <a:pt x="0" y="18"/>
                    <a:pt x="0" y="24"/>
                  </a:cubicBezTo>
                  <a:cubicBezTo>
                    <a:pt x="0" y="26"/>
                    <a:pt x="3" y="30"/>
                    <a:pt x="3" y="30"/>
                  </a:cubicBezTo>
                  <a:cubicBezTo>
                    <a:pt x="3" y="30"/>
                    <a:pt x="13" y="31"/>
                    <a:pt x="15" y="32"/>
                  </a:cubicBezTo>
                  <a:cubicBezTo>
                    <a:pt x="15" y="35"/>
                    <a:pt x="15" y="35"/>
                    <a:pt x="15" y="35"/>
                  </a:cubicBezTo>
                  <a:cubicBezTo>
                    <a:pt x="12" y="35"/>
                    <a:pt x="8" y="33"/>
                    <a:pt x="5" y="35"/>
                  </a:cubicBezTo>
                  <a:cubicBezTo>
                    <a:pt x="6" y="38"/>
                    <a:pt x="9" y="38"/>
                    <a:pt x="10" y="41"/>
                  </a:cubicBezTo>
                  <a:cubicBezTo>
                    <a:pt x="21" y="41"/>
                    <a:pt x="21" y="41"/>
                    <a:pt x="21" y="41"/>
                  </a:cubicBezTo>
                  <a:cubicBezTo>
                    <a:pt x="22" y="43"/>
                    <a:pt x="26" y="46"/>
                    <a:pt x="27" y="46"/>
                  </a:cubicBezTo>
                  <a:cubicBezTo>
                    <a:pt x="37" y="46"/>
                    <a:pt x="54" y="45"/>
                    <a:pt x="61" y="46"/>
                  </a:cubicBezTo>
                  <a:cubicBezTo>
                    <a:pt x="61" y="47"/>
                    <a:pt x="60" y="51"/>
                    <a:pt x="63" y="51"/>
                  </a:cubicBezTo>
                  <a:cubicBezTo>
                    <a:pt x="67" y="51"/>
                    <a:pt x="70" y="42"/>
                    <a:pt x="73" y="42"/>
                  </a:cubicBezTo>
                  <a:cubicBezTo>
                    <a:pt x="75" y="42"/>
                    <a:pt x="87" y="52"/>
                    <a:pt x="89" y="54"/>
                  </a:cubicBezTo>
                  <a:cubicBezTo>
                    <a:pt x="88" y="55"/>
                    <a:pt x="84" y="55"/>
                    <a:pt x="84" y="57"/>
                  </a:cubicBezTo>
                  <a:cubicBezTo>
                    <a:pt x="84" y="58"/>
                    <a:pt x="85" y="60"/>
                    <a:pt x="86" y="60"/>
                  </a:cubicBezTo>
                  <a:cubicBezTo>
                    <a:pt x="89" y="60"/>
                    <a:pt x="90" y="57"/>
                    <a:pt x="93" y="57"/>
                  </a:cubicBezTo>
                  <a:cubicBezTo>
                    <a:pt x="97" y="57"/>
                    <a:pt x="112" y="68"/>
                    <a:pt x="112" y="74"/>
                  </a:cubicBezTo>
                  <a:cubicBezTo>
                    <a:pt x="112" y="77"/>
                    <a:pt x="107" y="82"/>
                    <a:pt x="105" y="84"/>
                  </a:cubicBezTo>
                  <a:cubicBezTo>
                    <a:pt x="103" y="85"/>
                    <a:pt x="99" y="83"/>
                    <a:pt x="99" y="87"/>
                  </a:cubicBezTo>
                  <a:cubicBezTo>
                    <a:pt x="99" y="89"/>
                    <a:pt x="102" y="91"/>
                    <a:pt x="103" y="92"/>
                  </a:cubicBezTo>
                  <a:cubicBezTo>
                    <a:pt x="101" y="93"/>
                    <a:pt x="95" y="95"/>
                    <a:pt x="93" y="95"/>
                  </a:cubicBezTo>
                  <a:cubicBezTo>
                    <a:pt x="91" y="95"/>
                    <a:pt x="88" y="95"/>
                    <a:pt x="84" y="95"/>
                  </a:cubicBezTo>
                  <a:cubicBezTo>
                    <a:pt x="81" y="95"/>
                    <a:pt x="75" y="98"/>
                    <a:pt x="75" y="101"/>
                  </a:cubicBezTo>
                  <a:cubicBezTo>
                    <a:pt x="75" y="104"/>
                    <a:pt x="82" y="107"/>
                    <a:pt x="85" y="107"/>
                  </a:cubicBezTo>
                  <a:cubicBezTo>
                    <a:pt x="87" y="107"/>
                    <a:pt x="89" y="103"/>
                    <a:pt x="91" y="103"/>
                  </a:cubicBezTo>
                  <a:cubicBezTo>
                    <a:pt x="93" y="103"/>
                    <a:pt x="93" y="105"/>
                    <a:pt x="95" y="105"/>
                  </a:cubicBezTo>
                  <a:cubicBezTo>
                    <a:pt x="97" y="105"/>
                    <a:pt x="98" y="103"/>
                    <a:pt x="99" y="102"/>
                  </a:cubicBezTo>
                  <a:cubicBezTo>
                    <a:pt x="106" y="105"/>
                    <a:pt x="109" y="110"/>
                    <a:pt x="117" y="113"/>
                  </a:cubicBezTo>
                  <a:cubicBezTo>
                    <a:pt x="113" y="120"/>
                    <a:pt x="126" y="119"/>
                    <a:pt x="131" y="123"/>
                  </a:cubicBezTo>
                  <a:cubicBezTo>
                    <a:pt x="137" y="126"/>
                    <a:pt x="141" y="125"/>
                    <a:pt x="147" y="128"/>
                  </a:cubicBezTo>
                  <a:cubicBezTo>
                    <a:pt x="148" y="128"/>
                    <a:pt x="148" y="130"/>
                    <a:pt x="150" y="130"/>
                  </a:cubicBezTo>
                  <a:cubicBezTo>
                    <a:pt x="150" y="130"/>
                    <a:pt x="152" y="129"/>
                    <a:pt x="152" y="128"/>
                  </a:cubicBezTo>
                  <a:cubicBezTo>
                    <a:pt x="152" y="121"/>
                    <a:pt x="139" y="117"/>
                    <a:pt x="136" y="112"/>
                  </a:cubicBezTo>
                  <a:cubicBezTo>
                    <a:pt x="139" y="112"/>
                    <a:pt x="139" y="112"/>
                    <a:pt x="139" y="112"/>
                  </a:cubicBezTo>
                  <a:cubicBezTo>
                    <a:pt x="141" y="115"/>
                    <a:pt x="156" y="121"/>
                    <a:pt x="159" y="121"/>
                  </a:cubicBezTo>
                  <a:cubicBezTo>
                    <a:pt x="160" y="119"/>
                    <a:pt x="163" y="114"/>
                    <a:pt x="163" y="112"/>
                  </a:cubicBezTo>
                  <a:cubicBezTo>
                    <a:pt x="163" y="110"/>
                    <a:pt x="159" y="109"/>
                    <a:pt x="159" y="107"/>
                  </a:cubicBezTo>
                  <a:cubicBezTo>
                    <a:pt x="159" y="106"/>
                    <a:pt x="159" y="106"/>
                    <a:pt x="159" y="103"/>
                  </a:cubicBezTo>
                  <a:cubicBezTo>
                    <a:pt x="157" y="103"/>
                    <a:pt x="157" y="103"/>
                    <a:pt x="155" y="103"/>
                  </a:cubicBezTo>
                  <a:cubicBezTo>
                    <a:pt x="155" y="99"/>
                    <a:pt x="153" y="102"/>
                    <a:pt x="149" y="100"/>
                  </a:cubicBezTo>
                  <a:cubicBezTo>
                    <a:pt x="147" y="99"/>
                    <a:pt x="145" y="95"/>
                    <a:pt x="144" y="92"/>
                  </a:cubicBezTo>
                  <a:cubicBezTo>
                    <a:pt x="141" y="92"/>
                    <a:pt x="141" y="92"/>
                    <a:pt x="141" y="92"/>
                  </a:cubicBezTo>
                  <a:cubicBezTo>
                    <a:pt x="141" y="88"/>
                    <a:pt x="141" y="88"/>
                    <a:pt x="141" y="88"/>
                  </a:cubicBezTo>
                  <a:cubicBezTo>
                    <a:pt x="142" y="89"/>
                    <a:pt x="143" y="89"/>
                    <a:pt x="145" y="88"/>
                  </a:cubicBezTo>
                  <a:cubicBezTo>
                    <a:pt x="145" y="86"/>
                    <a:pt x="145" y="86"/>
                    <a:pt x="145" y="86"/>
                  </a:cubicBezTo>
                  <a:cubicBezTo>
                    <a:pt x="143" y="86"/>
                    <a:pt x="142" y="86"/>
                    <a:pt x="140" y="85"/>
                  </a:cubicBezTo>
                  <a:cubicBezTo>
                    <a:pt x="140" y="85"/>
                    <a:pt x="143" y="83"/>
                    <a:pt x="145" y="83"/>
                  </a:cubicBezTo>
                  <a:cubicBezTo>
                    <a:pt x="155" y="83"/>
                    <a:pt x="156" y="98"/>
                    <a:pt x="167" y="98"/>
                  </a:cubicBezTo>
                  <a:cubicBezTo>
                    <a:pt x="169" y="98"/>
                    <a:pt x="169" y="94"/>
                    <a:pt x="169" y="92"/>
                  </a:cubicBezTo>
                  <a:cubicBezTo>
                    <a:pt x="174" y="92"/>
                    <a:pt x="174" y="90"/>
                    <a:pt x="174" y="89"/>
                  </a:cubicBezTo>
                  <a:cubicBezTo>
                    <a:pt x="174" y="88"/>
                    <a:pt x="174" y="89"/>
                    <a:pt x="174" y="86"/>
                  </a:cubicBezTo>
                  <a:cubicBezTo>
                    <a:pt x="177" y="86"/>
                    <a:pt x="181" y="85"/>
                    <a:pt x="181" y="83"/>
                  </a:cubicBezTo>
                  <a:cubicBezTo>
                    <a:pt x="181" y="79"/>
                    <a:pt x="179" y="77"/>
                    <a:pt x="175" y="77"/>
                  </a:cubicBezTo>
                  <a:cubicBezTo>
                    <a:pt x="174" y="77"/>
                    <a:pt x="172" y="77"/>
                    <a:pt x="171" y="76"/>
                  </a:cubicBezTo>
                  <a:cubicBezTo>
                    <a:pt x="169" y="72"/>
                    <a:pt x="168" y="75"/>
                    <a:pt x="163" y="75"/>
                  </a:cubicBezTo>
                  <a:cubicBezTo>
                    <a:pt x="160" y="75"/>
                    <a:pt x="159" y="71"/>
                    <a:pt x="158" y="68"/>
                  </a:cubicBezTo>
                  <a:cubicBezTo>
                    <a:pt x="154" y="67"/>
                    <a:pt x="148" y="65"/>
                    <a:pt x="147" y="60"/>
                  </a:cubicBezTo>
                  <a:cubicBezTo>
                    <a:pt x="145" y="60"/>
                    <a:pt x="143" y="59"/>
                    <a:pt x="141" y="58"/>
                  </a:cubicBezTo>
                  <a:cubicBezTo>
                    <a:pt x="143" y="55"/>
                    <a:pt x="145" y="55"/>
                    <a:pt x="148" y="53"/>
                  </a:cubicBezTo>
                  <a:cubicBezTo>
                    <a:pt x="148" y="52"/>
                    <a:pt x="146" y="51"/>
                    <a:pt x="145" y="51"/>
                  </a:cubicBezTo>
                  <a:cubicBezTo>
                    <a:pt x="143" y="51"/>
                    <a:pt x="142" y="51"/>
                    <a:pt x="139" y="51"/>
                  </a:cubicBezTo>
                  <a:cubicBezTo>
                    <a:pt x="140" y="48"/>
                    <a:pt x="143" y="48"/>
                    <a:pt x="146" y="47"/>
                  </a:cubicBezTo>
                  <a:cubicBezTo>
                    <a:pt x="145" y="44"/>
                    <a:pt x="143" y="42"/>
                    <a:pt x="140" y="42"/>
                  </a:cubicBezTo>
                  <a:cubicBezTo>
                    <a:pt x="140" y="42"/>
                    <a:pt x="138" y="42"/>
                    <a:pt x="136" y="42"/>
                  </a:cubicBezTo>
                  <a:cubicBezTo>
                    <a:pt x="136" y="38"/>
                    <a:pt x="136" y="38"/>
                    <a:pt x="136" y="38"/>
                  </a:cubicBezTo>
                  <a:cubicBezTo>
                    <a:pt x="130" y="38"/>
                    <a:pt x="127" y="34"/>
                    <a:pt x="121" y="3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146"/>
            <p:cNvSpPr>
              <a:spLocks/>
            </p:cNvSpPr>
            <p:nvPr/>
          </p:nvSpPr>
          <p:spPr bwMode="auto">
            <a:xfrm>
              <a:off x="3097213" y="1762126"/>
              <a:ext cx="14287" cy="12700"/>
            </a:xfrm>
            <a:custGeom>
              <a:avLst/>
              <a:gdLst>
                <a:gd name="T0" fmla="*/ 0 w 5"/>
                <a:gd name="T1" fmla="*/ 3 h 5"/>
                <a:gd name="T2" fmla="*/ 5 w 5"/>
                <a:gd name="T3" fmla="*/ 3 h 5"/>
                <a:gd name="T4" fmla="*/ 0 w 5"/>
                <a:gd name="T5" fmla="*/ 3 h 5"/>
              </a:gdLst>
              <a:ahLst/>
              <a:cxnLst>
                <a:cxn ang="0">
                  <a:pos x="T0" y="T1"/>
                </a:cxn>
                <a:cxn ang="0">
                  <a:pos x="T2" y="T3"/>
                </a:cxn>
                <a:cxn ang="0">
                  <a:pos x="T4" y="T5"/>
                </a:cxn>
              </a:cxnLst>
              <a:rect l="0" t="0" r="r" b="b"/>
              <a:pathLst>
                <a:path w="5" h="5">
                  <a:moveTo>
                    <a:pt x="0" y="3"/>
                  </a:moveTo>
                  <a:cubicBezTo>
                    <a:pt x="2" y="5"/>
                    <a:pt x="3" y="5"/>
                    <a:pt x="5" y="3"/>
                  </a:cubicBezTo>
                  <a:cubicBezTo>
                    <a:pt x="2" y="2"/>
                    <a:pt x="2" y="0"/>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147"/>
            <p:cNvSpPr>
              <a:spLocks/>
            </p:cNvSpPr>
            <p:nvPr/>
          </p:nvSpPr>
          <p:spPr bwMode="auto">
            <a:xfrm>
              <a:off x="2997200" y="1693863"/>
              <a:ext cx="12700" cy="12700"/>
            </a:xfrm>
            <a:custGeom>
              <a:avLst/>
              <a:gdLst>
                <a:gd name="T0" fmla="*/ 0 w 5"/>
                <a:gd name="T1" fmla="*/ 1 h 5"/>
                <a:gd name="T2" fmla="*/ 5 w 5"/>
                <a:gd name="T3" fmla="*/ 5 h 5"/>
                <a:gd name="T4" fmla="*/ 0 w 5"/>
                <a:gd name="T5" fmla="*/ 1 h 5"/>
              </a:gdLst>
              <a:ahLst/>
              <a:cxnLst>
                <a:cxn ang="0">
                  <a:pos x="T0" y="T1"/>
                </a:cxn>
                <a:cxn ang="0">
                  <a:pos x="T2" y="T3"/>
                </a:cxn>
                <a:cxn ang="0">
                  <a:pos x="T4" y="T5"/>
                </a:cxn>
              </a:cxnLst>
              <a:rect l="0" t="0" r="r" b="b"/>
              <a:pathLst>
                <a:path w="5" h="5">
                  <a:moveTo>
                    <a:pt x="0" y="1"/>
                  </a:moveTo>
                  <a:cubicBezTo>
                    <a:pt x="0" y="3"/>
                    <a:pt x="2" y="5"/>
                    <a:pt x="5" y="5"/>
                  </a:cubicBezTo>
                  <a:cubicBezTo>
                    <a:pt x="3" y="3"/>
                    <a:pt x="3"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148"/>
            <p:cNvSpPr>
              <a:spLocks/>
            </p:cNvSpPr>
            <p:nvPr/>
          </p:nvSpPr>
          <p:spPr bwMode="auto">
            <a:xfrm>
              <a:off x="2867025" y="1101726"/>
              <a:ext cx="523875" cy="274638"/>
            </a:xfrm>
            <a:custGeom>
              <a:avLst/>
              <a:gdLst>
                <a:gd name="T0" fmla="*/ 15 w 193"/>
                <a:gd name="T1" fmla="*/ 24 h 101"/>
                <a:gd name="T2" fmla="*/ 12 w 193"/>
                <a:gd name="T3" fmla="*/ 30 h 101"/>
                <a:gd name="T4" fmla="*/ 26 w 193"/>
                <a:gd name="T5" fmla="*/ 26 h 101"/>
                <a:gd name="T6" fmla="*/ 22 w 193"/>
                <a:gd name="T7" fmla="*/ 33 h 101"/>
                <a:gd name="T8" fmla="*/ 28 w 193"/>
                <a:gd name="T9" fmla="*/ 40 h 101"/>
                <a:gd name="T10" fmla="*/ 36 w 193"/>
                <a:gd name="T11" fmla="*/ 38 h 101"/>
                <a:gd name="T12" fmla="*/ 49 w 193"/>
                <a:gd name="T13" fmla="*/ 40 h 101"/>
                <a:gd name="T14" fmla="*/ 74 w 193"/>
                <a:gd name="T15" fmla="*/ 37 h 101"/>
                <a:gd name="T16" fmla="*/ 66 w 193"/>
                <a:gd name="T17" fmla="*/ 43 h 101"/>
                <a:gd name="T18" fmla="*/ 54 w 193"/>
                <a:gd name="T19" fmla="*/ 45 h 101"/>
                <a:gd name="T20" fmla="*/ 48 w 193"/>
                <a:gd name="T21" fmla="*/ 44 h 101"/>
                <a:gd name="T22" fmla="*/ 33 w 193"/>
                <a:gd name="T23" fmla="*/ 44 h 101"/>
                <a:gd name="T24" fmla="*/ 31 w 193"/>
                <a:gd name="T25" fmla="*/ 48 h 101"/>
                <a:gd name="T26" fmla="*/ 34 w 193"/>
                <a:gd name="T27" fmla="*/ 65 h 101"/>
                <a:gd name="T28" fmla="*/ 27 w 193"/>
                <a:gd name="T29" fmla="*/ 75 h 101"/>
                <a:gd name="T30" fmla="*/ 33 w 193"/>
                <a:gd name="T31" fmla="*/ 74 h 101"/>
                <a:gd name="T32" fmla="*/ 46 w 193"/>
                <a:gd name="T33" fmla="*/ 85 h 101"/>
                <a:gd name="T34" fmla="*/ 28 w 193"/>
                <a:gd name="T35" fmla="*/ 79 h 101"/>
                <a:gd name="T36" fmla="*/ 30 w 193"/>
                <a:gd name="T37" fmla="*/ 87 h 101"/>
                <a:gd name="T38" fmla="*/ 16 w 193"/>
                <a:gd name="T39" fmla="*/ 98 h 101"/>
                <a:gd name="T40" fmla="*/ 40 w 193"/>
                <a:gd name="T41" fmla="*/ 100 h 101"/>
                <a:gd name="T42" fmla="*/ 63 w 193"/>
                <a:gd name="T43" fmla="*/ 98 h 101"/>
                <a:gd name="T44" fmla="*/ 88 w 193"/>
                <a:gd name="T45" fmla="*/ 94 h 101"/>
                <a:gd name="T46" fmla="*/ 79 w 193"/>
                <a:gd name="T47" fmla="*/ 92 h 101"/>
                <a:gd name="T48" fmla="*/ 87 w 193"/>
                <a:gd name="T49" fmla="*/ 78 h 101"/>
                <a:gd name="T50" fmla="*/ 108 w 193"/>
                <a:gd name="T51" fmla="*/ 68 h 101"/>
                <a:gd name="T52" fmla="*/ 108 w 193"/>
                <a:gd name="T53" fmla="*/ 59 h 101"/>
                <a:gd name="T54" fmla="*/ 115 w 193"/>
                <a:gd name="T55" fmla="*/ 54 h 101"/>
                <a:gd name="T56" fmla="*/ 147 w 193"/>
                <a:gd name="T57" fmla="*/ 37 h 101"/>
                <a:gd name="T58" fmla="*/ 156 w 193"/>
                <a:gd name="T59" fmla="*/ 25 h 101"/>
                <a:gd name="T60" fmla="*/ 193 w 193"/>
                <a:gd name="T61" fmla="*/ 14 h 101"/>
                <a:gd name="T62" fmla="*/ 175 w 193"/>
                <a:gd name="T63" fmla="*/ 4 h 101"/>
                <a:gd name="T64" fmla="*/ 153 w 193"/>
                <a:gd name="T65" fmla="*/ 8 h 101"/>
                <a:gd name="T66" fmla="*/ 129 w 193"/>
                <a:gd name="T67" fmla="*/ 1 h 101"/>
                <a:gd name="T68" fmla="*/ 116 w 193"/>
                <a:gd name="T69" fmla="*/ 0 h 101"/>
                <a:gd name="T70" fmla="*/ 100 w 193"/>
                <a:gd name="T71" fmla="*/ 1 h 101"/>
                <a:gd name="T72" fmla="*/ 73 w 193"/>
                <a:gd name="T73" fmla="*/ 3 h 101"/>
                <a:gd name="T74" fmla="*/ 63 w 193"/>
                <a:gd name="T75" fmla="*/ 6 h 101"/>
                <a:gd name="T76" fmla="*/ 37 w 193"/>
                <a:gd name="T77" fmla="*/ 11 h 101"/>
                <a:gd name="T78" fmla="*/ 27 w 193"/>
                <a:gd name="T79" fmla="*/ 18 h 101"/>
                <a:gd name="T80" fmla="*/ 0 w 193"/>
                <a:gd name="T81" fmla="*/ 26 h 101"/>
                <a:gd name="T82" fmla="*/ 8 w 193"/>
                <a:gd name="T83" fmla="*/ 2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3" h="101">
                  <a:moveTo>
                    <a:pt x="8" y="24"/>
                  </a:moveTo>
                  <a:cubicBezTo>
                    <a:pt x="15" y="24"/>
                    <a:pt x="15" y="24"/>
                    <a:pt x="15" y="24"/>
                  </a:cubicBezTo>
                  <a:cubicBezTo>
                    <a:pt x="12" y="25"/>
                    <a:pt x="11" y="26"/>
                    <a:pt x="8" y="28"/>
                  </a:cubicBezTo>
                  <a:cubicBezTo>
                    <a:pt x="9" y="28"/>
                    <a:pt x="11" y="30"/>
                    <a:pt x="12" y="30"/>
                  </a:cubicBezTo>
                  <a:cubicBezTo>
                    <a:pt x="17" y="30"/>
                    <a:pt x="17" y="26"/>
                    <a:pt x="21" y="26"/>
                  </a:cubicBezTo>
                  <a:cubicBezTo>
                    <a:pt x="23" y="26"/>
                    <a:pt x="24" y="26"/>
                    <a:pt x="26" y="26"/>
                  </a:cubicBezTo>
                  <a:cubicBezTo>
                    <a:pt x="20" y="28"/>
                    <a:pt x="14" y="27"/>
                    <a:pt x="12" y="33"/>
                  </a:cubicBezTo>
                  <a:cubicBezTo>
                    <a:pt x="14" y="33"/>
                    <a:pt x="18" y="33"/>
                    <a:pt x="22" y="33"/>
                  </a:cubicBezTo>
                  <a:cubicBezTo>
                    <a:pt x="19" y="33"/>
                    <a:pt x="18" y="34"/>
                    <a:pt x="16" y="35"/>
                  </a:cubicBezTo>
                  <a:cubicBezTo>
                    <a:pt x="18" y="37"/>
                    <a:pt x="24" y="40"/>
                    <a:pt x="28" y="40"/>
                  </a:cubicBezTo>
                  <a:cubicBezTo>
                    <a:pt x="30" y="40"/>
                    <a:pt x="32" y="39"/>
                    <a:pt x="33" y="38"/>
                  </a:cubicBezTo>
                  <a:cubicBezTo>
                    <a:pt x="36" y="38"/>
                    <a:pt x="36" y="38"/>
                    <a:pt x="36" y="38"/>
                  </a:cubicBezTo>
                  <a:cubicBezTo>
                    <a:pt x="35" y="41"/>
                    <a:pt x="41" y="42"/>
                    <a:pt x="45" y="42"/>
                  </a:cubicBezTo>
                  <a:cubicBezTo>
                    <a:pt x="47" y="42"/>
                    <a:pt x="48" y="40"/>
                    <a:pt x="49" y="40"/>
                  </a:cubicBezTo>
                  <a:cubicBezTo>
                    <a:pt x="52" y="40"/>
                    <a:pt x="53" y="42"/>
                    <a:pt x="57" y="42"/>
                  </a:cubicBezTo>
                  <a:cubicBezTo>
                    <a:pt x="64" y="42"/>
                    <a:pt x="69" y="40"/>
                    <a:pt x="74" y="37"/>
                  </a:cubicBezTo>
                  <a:cubicBezTo>
                    <a:pt x="77" y="37"/>
                    <a:pt x="77" y="37"/>
                    <a:pt x="77" y="37"/>
                  </a:cubicBezTo>
                  <a:cubicBezTo>
                    <a:pt x="74" y="40"/>
                    <a:pt x="71" y="41"/>
                    <a:pt x="66" y="43"/>
                  </a:cubicBezTo>
                  <a:cubicBezTo>
                    <a:pt x="55" y="43"/>
                    <a:pt x="55" y="43"/>
                    <a:pt x="55" y="43"/>
                  </a:cubicBezTo>
                  <a:cubicBezTo>
                    <a:pt x="55" y="44"/>
                    <a:pt x="54" y="44"/>
                    <a:pt x="54" y="45"/>
                  </a:cubicBezTo>
                  <a:cubicBezTo>
                    <a:pt x="54" y="46"/>
                    <a:pt x="61" y="51"/>
                    <a:pt x="62" y="52"/>
                  </a:cubicBezTo>
                  <a:cubicBezTo>
                    <a:pt x="56" y="53"/>
                    <a:pt x="54" y="46"/>
                    <a:pt x="48" y="44"/>
                  </a:cubicBezTo>
                  <a:cubicBezTo>
                    <a:pt x="44" y="43"/>
                    <a:pt x="39" y="44"/>
                    <a:pt x="37" y="44"/>
                  </a:cubicBezTo>
                  <a:cubicBezTo>
                    <a:pt x="36" y="44"/>
                    <a:pt x="34" y="44"/>
                    <a:pt x="33" y="44"/>
                  </a:cubicBezTo>
                  <a:cubicBezTo>
                    <a:pt x="34" y="46"/>
                    <a:pt x="34" y="47"/>
                    <a:pt x="37" y="47"/>
                  </a:cubicBezTo>
                  <a:cubicBezTo>
                    <a:pt x="34" y="47"/>
                    <a:pt x="31" y="46"/>
                    <a:pt x="31" y="48"/>
                  </a:cubicBezTo>
                  <a:cubicBezTo>
                    <a:pt x="31" y="52"/>
                    <a:pt x="46" y="52"/>
                    <a:pt x="46" y="59"/>
                  </a:cubicBezTo>
                  <a:cubicBezTo>
                    <a:pt x="46" y="66"/>
                    <a:pt x="40" y="64"/>
                    <a:pt x="34" y="65"/>
                  </a:cubicBezTo>
                  <a:cubicBezTo>
                    <a:pt x="31" y="66"/>
                    <a:pt x="29" y="69"/>
                    <a:pt x="27" y="73"/>
                  </a:cubicBezTo>
                  <a:cubicBezTo>
                    <a:pt x="27" y="75"/>
                    <a:pt x="27" y="75"/>
                    <a:pt x="27" y="75"/>
                  </a:cubicBezTo>
                  <a:cubicBezTo>
                    <a:pt x="31" y="75"/>
                    <a:pt x="31" y="75"/>
                    <a:pt x="31" y="75"/>
                  </a:cubicBezTo>
                  <a:cubicBezTo>
                    <a:pt x="32" y="74"/>
                    <a:pt x="32" y="74"/>
                    <a:pt x="33" y="74"/>
                  </a:cubicBezTo>
                  <a:cubicBezTo>
                    <a:pt x="36" y="74"/>
                    <a:pt x="36" y="74"/>
                    <a:pt x="36" y="74"/>
                  </a:cubicBezTo>
                  <a:cubicBezTo>
                    <a:pt x="36" y="79"/>
                    <a:pt x="43" y="82"/>
                    <a:pt x="46" y="85"/>
                  </a:cubicBezTo>
                  <a:cubicBezTo>
                    <a:pt x="42" y="85"/>
                    <a:pt x="42" y="85"/>
                    <a:pt x="42" y="85"/>
                  </a:cubicBezTo>
                  <a:cubicBezTo>
                    <a:pt x="38" y="82"/>
                    <a:pt x="36" y="79"/>
                    <a:pt x="28" y="79"/>
                  </a:cubicBezTo>
                  <a:cubicBezTo>
                    <a:pt x="26" y="79"/>
                    <a:pt x="23" y="78"/>
                    <a:pt x="23" y="81"/>
                  </a:cubicBezTo>
                  <a:cubicBezTo>
                    <a:pt x="23" y="85"/>
                    <a:pt x="28" y="85"/>
                    <a:pt x="30" y="87"/>
                  </a:cubicBezTo>
                  <a:cubicBezTo>
                    <a:pt x="26" y="91"/>
                    <a:pt x="14" y="87"/>
                    <a:pt x="14" y="96"/>
                  </a:cubicBezTo>
                  <a:cubicBezTo>
                    <a:pt x="14" y="97"/>
                    <a:pt x="15" y="98"/>
                    <a:pt x="16" y="98"/>
                  </a:cubicBezTo>
                  <a:cubicBezTo>
                    <a:pt x="17" y="98"/>
                    <a:pt x="18" y="97"/>
                    <a:pt x="19" y="96"/>
                  </a:cubicBezTo>
                  <a:cubicBezTo>
                    <a:pt x="27" y="98"/>
                    <a:pt x="33" y="100"/>
                    <a:pt x="40" y="100"/>
                  </a:cubicBezTo>
                  <a:cubicBezTo>
                    <a:pt x="43" y="100"/>
                    <a:pt x="45" y="98"/>
                    <a:pt x="47" y="98"/>
                  </a:cubicBezTo>
                  <a:cubicBezTo>
                    <a:pt x="52" y="98"/>
                    <a:pt x="57" y="98"/>
                    <a:pt x="63" y="98"/>
                  </a:cubicBezTo>
                  <a:cubicBezTo>
                    <a:pt x="67" y="98"/>
                    <a:pt x="65" y="101"/>
                    <a:pt x="70" y="101"/>
                  </a:cubicBezTo>
                  <a:cubicBezTo>
                    <a:pt x="75" y="101"/>
                    <a:pt x="88" y="97"/>
                    <a:pt x="88" y="94"/>
                  </a:cubicBezTo>
                  <a:cubicBezTo>
                    <a:pt x="88" y="92"/>
                    <a:pt x="85" y="92"/>
                    <a:pt x="85" y="92"/>
                  </a:cubicBezTo>
                  <a:cubicBezTo>
                    <a:pt x="83" y="92"/>
                    <a:pt x="82" y="92"/>
                    <a:pt x="79" y="92"/>
                  </a:cubicBezTo>
                  <a:cubicBezTo>
                    <a:pt x="79" y="84"/>
                    <a:pt x="88" y="88"/>
                    <a:pt x="88" y="81"/>
                  </a:cubicBezTo>
                  <a:cubicBezTo>
                    <a:pt x="88" y="80"/>
                    <a:pt x="87" y="80"/>
                    <a:pt x="87" y="78"/>
                  </a:cubicBezTo>
                  <a:cubicBezTo>
                    <a:pt x="89" y="78"/>
                    <a:pt x="88" y="78"/>
                    <a:pt x="98" y="78"/>
                  </a:cubicBezTo>
                  <a:cubicBezTo>
                    <a:pt x="102" y="75"/>
                    <a:pt x="103" y="70"/>
                    <a:pt x="108" y="68"/>
                  </a:cubicBezTo>
                  <a:cubicBezTo>
                    <a:pt x="106" y="65"/>
                    <a:pt x="104" y="64"/>
                    <a:pt x="101" y="63"/>
                  </a:cubicBezTo>
                  <a:cubicBezTo>
                    <a:pt x="106" y="63"/>
                    <a:pt x="108" y="64"/>
                    <a:pt x="108" y="59"/>
                  </a:cubicBezTo>
                  <a:cubicBezTo>
                    <a:pt x="102" y="59"/>
                    <a:pt x="102" y="59"/>
                    <a:pt x="102" y="59"/>
                  </a:cubicBezTo>
                  <a:cubicBezTo>
                    <a:pt x="105" y="56"/>
                    <a:pt x="111" y="55"/>
                    <a:pt x="115" y="54"/>
                  </a:cubicBezTo>
                  <a:cubicBezTo>
                    <a:pt x="119" y="53"/>
                    <a:pt x="124" y="55"/>
                    <a:pt x="127" y="53"/>
                  </a:cubicBezTo>
                  <a:cubicBezTo>
                    <a:pt x="134" y="48"/>
                    <a:pt x="139" y="40"/>
                    <a:pt x="147" y="37"/>
                  </a:cubicBezTo>
                  <a:cubicBezTo>
                    <a:pt x="155" y="34"/>
                    <a:pt x="168" y="31"/>
                    <a:pt x="173" y="26"/>
                  </a:cubicBezTo>
                  <a:cubicBezTo>
                    <a:pt x="167" y="26"/>
                    <a:pt x="158" y="27"/>
                    <a:pt x="156" y="25"/>
                  </a:cubicBezTo>
                  <a:cubicBezTo>
                    <a:pt x="168" y="20"/>
                    <a:pt x="179" y="24"/>
                    <a:pt x="187" y="17"/>
                  </a:cubicBezTo>
                  <a:cubicBezTo>
                    <a:pt x="189" y="16"/>
                    <a:pt x="193" y="16"/>
                    <a:pt x="193" y="14"/>
                  </a:cubicBezTo>
                  <a:cubicBezTo>
                    <a:pt x="193" y="10"/>
                    <a:pt x="181" y="11"/>
                    <a:pt x="179" y="8"/>
                  </a:cubicBezTo>
                  <a:cubicBezTo>
                    <a:pt x="177" y="7"/>
                    <a:pt x="177" y="5"/>
                    <a:pt x="175" y="4"/>
                  </a:cubicBezTo>
                  <a:cubicBezTo>
                    <a:pt x="173" y="4"/>
                    <a:pt x="172" y="3"/>
                    <a:pt x="171" y="3"/>
                  </a:cubicBezTo>
                  <a:cubicBezTo>
                    <a:pt x="153" y="8"/>
                    <a:pt x="153" y="8"/>
                    <a:pt x="153" y="8"/>
                  </a:cubicBezTo>
                  <a:cubicBezTo>
                    <a:pt x="155" y="7"/>
                    <a:pt x="156" y="7"/>
                    <a:pt x="157" y="5"/>
                  </a:cubicBezTo>
                  <a:cubicBezTo>
                    <a:pt x="153" y="1"/>
                    <a:pt x="134" y="1"/>
                    <a:pt x="129" y="1"/>
                  </a:cubicBezTo>
                  <a:cubicBezTo>
                    <a:pt x="126" y="1"/>
                    <a:pt x="125" y="1"/>
                    <a:pt x="123" y="1"/>
                  </a:cubicBezTo>
                  <a:cubicBezTo>
                    <a:pt x="121" y="1"/>
                    <a:pt x="119" y="0"/>
                    <a:pt x="116" y="0"/>
                  </a:cubicBezTo>
                  <a:cubicBezTo>
                    <a:pt x="113" y="0"/>
                    <a:pt x="112" y="4"/>
                    <a:pt x="109" y="4"/>
                  </a:cubicBezTo>
                  <a:cubicBezTo>
                    <a:pt x="106" y="4"/>
                    <a:pt x="104" y="1"/>
                    <a:pt x="100" y="1"/>
                  </a:cubicBezTo>
                  <a:cubicBezTo>
                    <a:pt x="99" y="1"/>
                    <a:pt x="98" y="2"/>
                    <a:pt x="98" y="3"/>
                  </a:cubicBezTo>
                  <a:cubicBezTo>
                    <a:pt x="86" y="3"/>
                    <a:pt x="84" y="3"/>
                    <a:pt x="73" y="3"/>
                  </a:cubicBezTo>
                  <a:cubicBezTo>
                    <a:pt x="70" y="3"/>
                    <a:pt x="69" y="3"/>
                    <a:pt x="67" y="5"/>
                  </a:cubicBezTo>
                  <a:cubicBezTo>
                    <a:pt x="65" y="8"/>
                    <a:pt x="67" y="6"/>
                    <a:pt x="63" y="6"/>
                  </a:cubicBezTo>
                  <a:cubicBezTo>
                    <a:pt x="57" y="6"/>
                    <a:pt x="54" y="11"/>
                    <a:pt x="52" y="16"/>
                  </a:cubicBezTo>
                  <a:cubicBezTo>
                    <a:pt x="50" y="15"/>
                    <a:pt x="41" y="11"/>
                    <a:pt x="37" y="11"/>
                  </a:cubicBezTo>
                  <a:cubicBezTo>
                    <a:pt x="33" y="11"/>
                    <a:pt x="36" y="16"/>
                    <a:pt x="28" y="16"/>
                  </a:cubicBezTo>
                  <a:cubicBezTo>
                    <a:pt x="28" y="17"/>
                    <a:pt x="28" y="18"/>
                    <a:pt x="27" y="18"/>
                  </a:cubicBezTo>
                  <a:cubicBezTo>
                    <a:pt x="26" y="18"/>
                    <a:pt x="25" y="18"/>
                    <a:pt x="22" y="18"/>
                  </a:cubicBezTo>
                  <a:cubicBezTo>
                    <a:pt x="16" y="18"/>
                    <a:pt x="1" y="20"/>
                    <a:pt x="0" y="26"/>
                  </a:cubicBezTo>
                  <a:cubicBezTo>
                    <a:pt x="1" y="26"/>
                    <a:pt x="4" y="26"/>
                    <a:pt x="5" y="26"/>
                  </a:cubicBezTo>
                  <a:cubicBezTo>
                    <a:pt x="5" y="25"/>
                    <a:pt x="7" y="25"/>
                    <a:pt x="8" y="2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149"/>
            <p:cNvSpPr>
              <a:spLocks/>
            </p:cNvSpPr>
            <p:nvPr/>
          </p:nvSpPr>
          <p:spPr bwMode="auto">
            <a:xfrm>
              <a:off x="3194050" y="1074738"/>
              <a:ext cx="1027112" cy="779463"/>
            </a:xfrm>
            <a:custGeom>
              <a:avLst/>
              <a:gdLst>
                <a:gd name="T0" fmla="*/ 298 w 378"/>
                <a:gd name="T1" fmla="*/ 173 h 287"/>
                <a:gd name="T2" fmla="*/ 316 w 378"/>
                <a:gd name="T3" fmla="*/ 179 h 287"/>
                <a:gd name="T4" fmla="*/ 300 w 378"/>
                <a:gd name="T5" fmla="*/ 149 h 287"/>
                <a:gd name="T6" fmla="*/ 318 w 378"/>
                <a:gd name="T7" fmla="*/ 152 h 287"/>
                <a:gd name="T8" fmla="*/ 316 w 378"/>
                <a:gd name="T9" fmla="*/ 148 h 287"/>
                <a:gd name="T10" fmla="*/ 336 w 378"/>
                <a:gd name="T11" fmla="*/ 130 h 287"/>
                <a:gd name="T12" fmla="*/ 334 w 378"/>
                <a:gd name="T13" fmla="*/ 118 h 287"/>
                <a:gd name="T14" fmla="*/ 328 w 378"/>
                <a:gd name="T15" fmla="*/ 101 h 287"/>
                <a:gd name="T16" fmla="*/ 338 w 378"/>
                <a:gd name="T17" fmla="*/ 89 h 287"/>
                <a:gd name="T18" fmla="*/ 326 w 378"/>
                <a:gd name="T19" fmla="*/ 75 h 287"/>
                <a:gd name="T20" fmla="*/ 345 w 378"/>
                <a:gd name="T21" fmla="*/ 57 h 287"/>
                <a:gd name="T22" fmla="*/ 350 w 378"/>
                <a:gd name="T23" fmla="*/ 47 h 287"/>
                <a:gd name="T24" fmla="*/ 364 w 378"/>
                <a:gd name="T25" fmla="*/ 26 h 287"/>
                <a:gd name="T26" fmla="*/ 341 w 378"/>
                <a:gd name="T27" fmla="*/ 33 h 287"/>
                <a:gd name="T28" fmla="*/ 301 w 378"/>
                <a:gd name="T29" fmla="*/ 51 h 287"/>
                <a:gd name="T30" fmla="*/ 284 w 378"/>
                <a:gd name="T31" fmla="*/ 38 h 287"/>
                <a:gd name="T32" fmla="*/ 296 w 378"/>
                <a:gd name="T33" fmla="*/ 24 h 287"/>
                <a:gd name="T34" fmla="*/ 266 w 378"/>
                <a:gd name="T35" fmla="*/ 0 h 287"/>
                <a:gd name="T36" fmla="*/ 195 w 378"/>
                <a:gd name="T37" fmla="*/ 7 h 287"/>
                <a:gd name="T38" fmla="*/ 177 w 378"/>
                <a:gd name="T39" fmla="*/ 8 h 287"/>
                <a:gd name="T40" fmla="*/ 154 w 378"/>
                <a:gd name="T41" fmla="*/ 18 h 287"/>
                <a:gd name="T42" fmla="*/ 137 w 378"/>
                <a:gd name="T43" fmla="*/ 19 h 287"/>
                <a:gd name="T44" fmla="*/ 130 w 378"/>
                <a:gd name="T45" fmla="*/ 27 h 287"/>
                <a:gd name="T46" fmla="*/ 118 w 378"/>
                <a:gd name="T47" fmla="*/ 28 h 287"/>
                <a:gd name="T48" fmla="*/ 72 w 378"/>
                <a:gd name="T49" fmla="*/ 30 h 287"/>
                <a:gd name="T50" fmla="*/ 36 w 378"/>
                <a:gd name="T51" fmla="*/ 51 h 287"/>
                <a:gd name="T52" fmla="*/ 42 w 378"/>
                <a:gd name="T53" fmla="*/ 70 h 287"/>
                <a:gd name="T54" fmla="*/ 0 w 378"/>
                <a:gd name="T55" fmla="*/ 83 h 287"/>
                <a:gd name="T56" fmla="*/ 32 w 378"/>
                <a:gd name="T57" fmla="*/ 90 h 287"/>
                <a:gd name="T58" fmla="*/ 25 w 378"/>
                <a:gd name="T59" fmla="*/ 95 h 287"/>
                <a:gd name="T60" fmla="*/ 9 w 378"/>
                <a:gd name="T61" fmla="*/ 101 h 287"/>
                <a:gd name="T62" fmla="*/ 21 w 378"/>
                <a:gd name="T63" fmla="*/ 109 h 287"/>
                <a:gd name="T64" fmla="*/ 36 w 378"/>
                <a:gd name="T65" fmla="*/ 111 h 287"/>
                <a:gd name="T66" fmla="*/ 54 w 378"/>
                <a:gd name="T67" fmla="*/ 109 h 287"/>
                <a:gd name="T68" fmla="*/ 107 w 378"/>
                <a:gd name="T69" fmla="*/ 151 h 287"/>
                <a:gd name="T70" fmla="*/ 114 w 378"/>
                <a:gd name="T71" fmla="*/ 168 h 287"/>
                <a:gd name="T72" fmla="*/ 133 w 378"/>
                <a:gd name="T73" fmla="*/ 180 h 287"/>
                <a:gd name="T74" fmla="*/ 140 w 378"/>
                <a:gd name="T75" fmla="*/ 186 h 287"/>
                <a:gd name="T76" fmla="*/ 127 w 378"/>
                <a:gd name="T77" fmla="*/ 202 h 287"/>
                <a:gd name="T78" fmla="*/ 123 w 378"/>
                <a:gd name="T79" fmla="*/ 219 h 287"/>
                <a:gd name="T80" fmla="*/ 130 w 378"/>
                <a:gd name="T81" fmla="*/ 244 h 287"/>
                <a:gd name="T82" fmla="*/ 147 w 378"/>
                <a:gd name="T83" fmla="*/ 269 h 287"/>
                <a:gd name="T84" fmla="*/ 166 w 378"/>
                <a:gd name="T85" fmla="*/ 277 h 287"/>
                <a:gd name="T86" fmla="*/ 183 w 378"/>
                <a:gd name="T87" fmla="*/ 287 h 287"/>
                <a:gd name="T88" fmla="*/ 202 w 378"/>
                <a:gd name="T89" fmla="*/ 250 h 287"/>
                <a:gd name="T90" fmla="*/ 200 w 378"/>
                <a:gd name="T91" fmla="*/ 240 h 287"/>
                <a:gd name="T92" fmla="*/ 221 w 378"/>
                <a:gd name="T93" fmla="*/ 229 h 287"/>
                <a:gd name="T94" fmla="*/ 249 w 378"/>
                <a:gd name="T95" fmla="*/ 211 h 287"/>
                <a:gd name="T96" fmla="*/ 269 w 378"/>
                <a:gd name="T97" fmla="*/ 204 h 287"/>
                <a:gd name="T98" fmla="*/ 317 w 378"/>
                <a:gd name="T99" fmla="*/ 183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8" h="287">
                  <a:moveTo>
                    <a:pt x="317" y="183"/>
                  </a:moveTo>
                  <a:cubicBezTo>
                    <a:pt x="312" y="182"/>
                    <a:pt x="293" y="183"/>
                    <a:pt x="293" y="176"/>
                  </a:cubicBezTo>
                  <a:cubicBezTo>
                    <a:pt x="294" y="176"/>
                    <a:pt x="298" y="175"/>
                    <a:pt x="298" y="173"/>
                  </a:cubicBezTo>
                  <a:cubicBezTo>
                    <a:pt x="298" y="172"/>
                    <a:pt x="295" y="171"/>
                    <a:pt x="295" y="168"/>
                  </a:cubicBezTo>
                  <a:cubicBezTo>
                    <a:pt x="296" y="168"/>
                    <a:pt x="298" y="168"/>
                    <a:pt x="299" y="168"/>
                  </a:cubicBezTo>
                  <a:cubicBezTo>
                    <a:pt x="308" y="168"/>
                    <a:pt x="306" y="179"/>
                    <a:pt x="316" y="179"/>
                  </a:cubicBezTo>
                  <a:cubicBezTo>
                    <a:pt x="318" y="179"/>
                    <a:pt x="322" y="179"/>
                    <a:pt x="322" y="176"/>
                  </a:cubicBezTo>
                  <a:cubicBezTo>
                    <a:pt x="322" y="164"/>
                    <a:pt x="308" y="160"/>
                    <a:pt x="300" y="152"/>
                  </a:cubicBezTo>
                  <a:cubicBezTo>
                    <a:pt x="300" y="149"/>
                    <a:pt x="300" y="149"/>
                    <a:pt x="300" y="149"/>
                  </a:cubicBezTo>
                  <a:cubicBezTo>
                    <a:pt x="300" y="149"/>
                    <a:pt x="301" y="149"/>
                    <a:pt x="303" y="149"/>
                  </a:cubicBezTo>
                  <a:cubicBezTo>
                    <a:pt x="304" y="153"/>
                    <a:pt x="311" y="159"/>
                    <a:pt x="315" y="159"/>
                  </a:cubicBezTo>
                  <a:cubicBezTo>
                    <a:pt x="317" y="159"/>
                    <a:pt x="318" y="155"/>
                    <a:pt x="318" y="152"/>
                  </a:cubicBezTo>
                  <a:cubicBezTo>
                    <a:pt x="318" y="146"/>
                    <a:pt x="308" y="148"/>
                    <a:pt x="306" y="142"/>
                  </a:cubicBezTo>
                  <a:cubicBezTo>
                    <a:pt x="309" y="142"/>
                    <a:pt x="309" y="142"/>
                    <a:pt x="309" y="142"/>
                  </a:cubicBezTo>
                  <a:cubicBezTo>
                    <a:pt x="311" y="145"/>
                    <a:pt x="313" y="146"/>
                    <a:pt x="316" y="148"/>
                  </a:cubicBezTo>
                  <a:cubicBezTo>
                    <a:pt x="318" y="143"/>
                    <a:pt x="326" y="146"/>
                    <a:pt x="328" y="139"/>
                  </a:cubicBezTo>
                  <a:cubicBezTo>
                    <a:pt x="327" y="139"/>
                    <a:pt x="326" y="137"/>
                    <a:pt x="326" y="136"/>
                  </a:cubicBezTo>
                  <a:cubicBezTo>
                    <a:pt x="330" y="135"/>
                    <a:pt x="334" y="133"/>
                    <a:pt x="336" y="130"/>
                  </a:cubicBezTo>
                  <a:cubicBezTo>
                    <a:pt x="333" y="129"/>
                    <a:pt x="327" y="129"/>
                    <a:pt x="327" y="126"/>
                  </a:cubicBezTo>
                  <a:cubicBezTo>
                    <a:pt x="327" y="123"/>
                    <a:pt x="330" y="123"/>
                    <a:pt x="334" y="123"/>
                  </a:cubicBezTo>
                  <a:cubicBezTo>
                    <a:pt x="333" y="121"/>
                    <a:pt x="334" y="120"/>
                    <a:pt x="334" y="118"/>
                  </a:cubicBezTo>
                  <a:cubicBezTo>
                    <a:pt x="334" y="115"/>
                    <a:pt x="331" y="113"/>
                    <a:pt x="331" y="108"/>
                  </a:cubicBezTo>
                  <a:cubicBezTo>
                    <a:pt x="328" y="108"/>
                    <a:pt x="324" y="108"/>
                    <a:pt x="324" y="105"/>
                  </a:cubicBezTo>
                  <a:cubicBezTo>
                    <a:pt x="324" y="103"/>
                    <a:pt x="326" y="101"/>
                    <a:pt x="328" y="101"/>
                  </a:cubicBezTo>
                  <a:cubicBezTo>
                    <a:pt x="332" y="101"/>
                    <a:pt x="343" y="103"/>
                    <a:pt x="343" y="98"/>
                  </a:cubicBezTo>
                  <a:cubicBezTo>
                    <a:pt x="343" y="93"/>
                    <a:pt x="335" y="94"/>
                    <a:pt x="334" y="90"/>
                  </a:cubicBezTo>
                  <a:cubicBezTo>
                    <a:pt x="335" y="90"/>
                    <a:pt x="337" y="90"/>
                    <a:pt x="338" y="89"/>
                  </a:cubicBezTo>
                  <a:cubicBezTo>
                    <a:pt x="336" y="87"/>
                    <a:pt x="333" y="85"/>
                    <a:pt x="329" y="85"/>
                  </a:cubicBezTo>
                  <a:cubicBezTo>
                    <a:pt x="327" y="85"/>
                    <a:pt x="325" y="86"/>
                    <a:pt x="322" y="85"/>
                  </a:cubicBezTo>
                  <a:cubicBezTo>
                    <a:pt x="324" y="83"/>
                    <a:pt x="324" y="77"/>
                    <a:pt x="326" y="75"/>
                  </a:cubicBezTo>
                  <a:cubicBezTo>
                    <a:pt x="330" y="72"/>
                    <a:pt x="335" y="71"/>
                    <a:pt x="335" y="66"/>
                  </a:cubicBezTo>
                  <a:cubicBezTo>
                    <a:pt x="335" y="65"/>
                    <a:pt x="335" y="65"/>
                    <a:pt x="335" y="63"/>
                  </a:cubicBezTo>
                  <a:cubicBezTo>
                    <a:pt x="339" y="62"/>
                    <a:pt x="345" y="61"/>
                    <a:pt x="345" y="57"/>
                  </a:cubicBezTo>
                  <a:cubicBezTo>
                    <a:pt x="345" y="55"/>
                    <a:pt x="346" y="58"/>
                    <a:pt x="345" y="54"/>
                  </a:cubicBezTo>
                  <a:cubicBezTo>
                    <a:pt x="349" y="54"/>
                    <a:pt x="355" y="54"/>
                    <a:pt x="355" y="47"/>
                  </a:cubicBezTo>
                  <a:cubicBezTo>
                    <a:pt x="353" y="49"/>
                    <a:pt x="353" y="49"/>
                    <a:pt x="350" y="47"/>
                  </a:cubicBezTo>
                  <a:cubicBezTo>
                    <a:pt x="360" y="47"/>
                    <a:pt x="365" y="41"/>
                    <a:pt x="372" y="39"/>
                  </a:cubicBezTo>
                  <a:cubicBezTo>
                    <a:pt x="373" y="38"/>
                    <a:pt x="378" y="36"/>
                    <a:pt x="378" y="34"/>
                  </a:cubicBezTo>
                  <a:cubicBezTo>
                    <a:pt x="378" y="31"/>
                    <a:pt x="367" y="26"/>
                    <a:pt x="364" y="26"/>
                  </a:cubicBezTo>
                  <a:cubicBezTo>
                    <a:pt x="362" y="26"/>
                    <a:pt x="361" y="26"/>
                    <a:pt x="360" y="29"/>
                  </a:cubicBezTo>
                  <a:cubicBezTo>
                    <a:pt x="349" y="29"/>
                    <a:pt x="349" y="29"/>
                    <a:pt x="349" y="29"/>
                  </a:cubicBezTo>
                  <a:cubicBezTo>
                    <a:pt x="346" y="30"/>
                    <a:pt x="345" y="32"/>
                    <a:pt x="341" y="33"/>
                  </a:cubicBezTo>
                  <a:cubicBezTo>
                    <a:pt x="340" y="33"/>
                    <a:pt x="336" y="32"/>
                    <a:pt x="336" y="32"/>
                  </a:cubicBezTo>
                  <a:cubicBezTo>
                    <a:pt x="336" y="32"/>
                    <a:pt x="327" y="32"/>
                    <a:pt x="321" y="32"/>
                  </a:cubicBezTo>
                  <a:cubicBezTo>
                    <a:pt x="318" y="35"/>
                    <a:pt x="307" y="50"/>
                    <a:pt x="301" y="51"/>
                  </a:cubicBezTo>
                  <a:cubicBezTo>
                    <a:pt x="302" y="49"/>
                    <a:pt x="316" y="34"/>
                    <a:pt x="316" y="32"/>
                  </a:cubicBezTo>
                  <a:cubicBezTo>
                    <a:pt x="316" y="29"/>
                    <a:pt x="314" y="25"/>
                    <a:pt x="310" y="25"/>
                  </a:cubicBezTo>
                  <a:cubicBezTo>
                    <a:pt x="303" y="25"/>
                    <a:pt x="290" y="38"/>
                    <a:pt x="284" y="38"/>
                  </a:cubicBezTo>
                  <a:cubicBezTo>
                    <a:pt x="283" y="38"/>
                    <a:pt x="292" y="29"/>
                    <a:pt x="293" y="27"/>
                  </a:cubicBezTo>
                  <a:cubicBezTo>
                    <a:pt x="289" y="25"/>
                    <a:pt x="252" y="30"/>
                    <a:pt x="248" y="27"/>
                  </a:cubicBezTo>
                  <a:cubicBezTo>
                    <a:pt x="296" y="24"/>
                    <a:pt x="296" y="24"/>
                    <a:pt x="296" y="24"/>
                  </a:cubicBezTo>
                  <a:cubicBezTo>
                    <a:pt x="302" y="22"/>
                    <a:pt x="317" y="23"/>
                    <a:pt x="319" y="15"/>
                  </a:cubicBezTo>
                  <a:cubicBezTo>
                    <a:pt x="313" y="14"/>
                    <a:pt x="305" y="16"/>
                    <a:pt x="299" y="13"/>
                  </a:cubicBezTo>
                  <a:cubicBezTo>
                    <a:pt x="289" y="9"/>
                    <a:pt x="279" y="0"/>
                    <a:pt x="266" y="0"/>
                  </a:cubicBezTo>
                  <a:cubicBezTo>
                    <a:pt x="255" y="0"/>
                    <a:pt x="247" y="0"/>
                    <a:pt x="234" y="0"/>
                  </a:cubicBezTo>
                  <a:cubicBezTo>
                    <a:pt x="223" y="0"/>
                    <a:pt x="215" y="7"/>
                    <a:pt x="204" y="7"/>
                  </a:cubicBezTo>
                  <a:cubicBezTo>
                    <a:pt x="201" y="7"/>
                    <a:pt x="199" y="6"/>
                    <a:pt x="195" y="7"/>
                  </a:cubicBezTo>
                  <a:cubicBezTo>
                    <a:pt x="195" y="9"/>
                    <a:pt x="195" y="9"/>
                    <a:pt x="195" y="9"/>
                  </a:cubicBezTo>
                  <a:cubicBezTo>
                    <a:pt x="191" y="9"/>
                    <a:pt x="191" y="9"/>
                    <a:pt x="191" y="9"/>
                  </a:cubicBezTo>
                  <a:cubicBezTo>
                    <a:pt x="186" y="8"/>
                    <a:pt x="182" y="8"/>
                    <a:pt x="177" y="8"/>
                  </a:cubicBezTo>
                  <a:cubicBezTo>
                    <a:pt x="170" y="8"/>
                    <a:pt x="164" y="9"/>
                    <a:pt x="158" y="12"/>
                  </a:cubicBezTo>
                  <a:cubicBezTo>
                    <a:pt x="160" y="14"/>
                    <a:pt x="161" y="14"/>
                    <a:pt x="163" y="15"/>
                  </a:cubicBezTo>
                  <a:cubicBezTo>
                    <a:pt x="161" y="16"/>
                    <a:pt x="154" y="15"/>
                    <a:pt x="154" y="18"/>
                  </a:cubicBezTo>
                  <a:cubicBezTo>
                    <a:pt x="154" y="22"/>
                    <a:pt x="163" y="25"/>
                    <a:pt x="167" y="27"/>
                  </a:cubicBezTo>
                  <a:cubicBezTo>
                    <a:pt x="157" y="27"/>
                    <a:pt x="157" y="27"/>
                    <a:pt x="157" y="27"/>
                  </a:cubicBezTo>
                  <a:cubicBezTo>
                    <a:pt x="151" y="24"/>
                    <a:pt x="146" y="19"/>
                    <a:pt x="137" y="19"/>
                  </a:cubicBezTo>
                  <a:cubicBezTo>
                    <a:pt x="135" y="19"/>
                    <a:pt x="131" y="19"/>
                    <a:pt x="131" y="22"/>
                  </a:cubicBezTo>
                  <a:cubicBezTo>
                    <a:pt x="131" y="24"/>
                    <a:pt x="132" y="25"/>
                    <a:pt x="133" y="27"/>
                  </a:cubicBezTo>
                  <a:cubicBezTo>
                    <a:pt x="133" y="27"/>
                    <a:pt x="131" y="27"/>
                    <a:pt x="130" y="27"/>
                  </a:cubicBezTo>
                  <a:cubicBezTo>
                    <a:pt x="125" y="25"/>
                    <a:pt x="122" y="26"/>
                    <a:pt x="119" y="21"/>
                  </a:cubicBezTo>
                  <a:cubicBezTo>
                    <a:pt x="117" y="24"/>
                    <a:pt x="117" y="24"/>
                    <a:pt x="117" y="24"/>
                  </a:cubicBezTo>
                  <a:cubicBezTo>
                    <a:pt x="117" y="25"/>
                    <a:pt x="118" y="26"/>
                    <a:pt x="118" y="28"/>
                  </a:cubicBezTo>
                  <a:cubicBezTo>
                    <a:pt x="114" y="28"/>
                    <a:pt x="113" y="21"/>
                    <a:pt x="109" y="21"/>
                  </a:cubicBezTo>
                  <a:cubicBezTo>
                    <a:pt x="103" y="21"/>
                    <a:pt x="99" y="25"/>
                    <a:pt x="92" y="26"/>
                  </a:cubicBezTo>
                  <a:cubicBezTo>
                    <a:pt x="84" y="26"/>
                    <a:pt x="81" y="29"/>
                    <a:pt x="72" y="30"/>
                  </a:cubicBezTo>
                  <a:cubicBezTo>
                    <a:pt x="65" y="31"/>
                    <a:pt x="71" y="41"/>
                    <a:pt x="63" y="41"/>
                  </a:cubicBezTo>
                  <a:cubicBezTo>
                    <a:pt x="61" y="41"/>
                    <a:pt x="59" y="40"/>
                    <a:pt x="57" y="39"/>
                  </a:cubicBezTo>
                  <a:cubicBezTo>
                    <a:pt x="53" y="43"/>
                    <a:pt x="43" y="49"/>
                    <a:pt x="36" y="51"/>
                  </a:cubicBezTo>
                  <a:cubicBezTo>
                    <a:pt x="35" y="51"/>
                    <a:pt x="31" y="52"/>
                    <a:pt x="31" y="54"/>
                  </a:cubicBezTo>
                  <a:cubicBezTo>
                    <a:pt x="31" y="59"/>
                    <a:pt x="44" y="58"/>
                    <a:pt x="48" y="59"/>
                  </a:cubicBezTo>
                  <a:cubicBezTo>
                    <a:pt x="48" y="64"/>
                    <a:pt x="45" y="68"/>
                    <a:pt x="42" y="70"/>
                  </a:cubicBezTo>
                  <a:cubicBezTo>
                    <a:pt x="37" y="73"/>
                    <a:pt x="29" y="70"/>
                    <a:pt x="23" y="72"/>
                  </a:cubicBezTo>
                  <a:cubicBezTo>
                    <a:pt x="19" y="73"/>
                    <a:pt x="16" y="76"/>
                    <a:pt x="13" y="77"/>
                  </a:cubicBezTo>
                  <a:cubicBezTo>
                    <a:pt x="8" y="79"/>
                    <a:pt x="0" y="76"/>
                    <a:pt x="0" y="83"/>
                  </a:cubicBezTo>
                  <a:cubicBezTo>
                    <a:pt x="0" y="87"/>
                    <a:pt x="21" y="93"/>
                    <a:pt x="22" y="93"/>
                  </a:cubicBezTo>
                  <a:cubicBezTo>
                    <a:pt x="25" y="93"/>
                    <a:pt x="26" y="93"/>
                    <a:pt x="30" y="93"/>
                  </a:cubicBezTo>
                  <a:cubicBezTo>
                    <a:pt x="31" y="93"/>
                    <a:pt x="31" y="91"/>
                    <a:pt x="32" y="90"/>
                  </a:cubicBezTo>
                  <a:cubicBezTo>
                    <a:pt x="41" y="90"/>
                    <a:pt x="41" y="90"/>
                    <a:pt x="41" y="90"/>
                  </a:cubicBezTo>
                  <a:cubicBezTo>
                    <a:pt x="40" y="93"/>
                    <a:pt x="40" y="94"/>
                    <a:pt x="38" y="95"/>
                  </a:cubicBezTo>
                  <a:cubicBezTo>
                    <a:pt x="25" y="95"/>
                    <a:pt x="25" y="95"/>
                    <a:pt x="25" y="95"/>
                  </a:cubicBezTo>
                  <a:cubicBezTo>
                    <a:pt x="24" y="97"/>
                    <a:pt x="24" y="97"/>
                    <a:pt x="21" y="97"/>
                  </a:cubicBezTo>
                  <a:cubicBezTo>
                    <a:pt x="20" y="97"/>
                    <a:pt x="18" y="97"/>
                    <a:pt x="16" y="97"/>
                  </a:cubicBezTo>
                  <a:cubicBezTo>
                    <a:pt x="14" y="97"/>
                    <a:pt x="10" y="98"/>
                    <a:pt x="9" y="101"/>
                  </a:cubicBezTo>
                  <a:cubicBezTo>
                    <a:pt x="13" y="103"/>
                    <a:pt x="12" y="101"/>
                    <a:pt x="17" y="101"/>
                  </a:cubicBezTo>
                  <a:cubicBezTo>
                    <a:pt x="20" y="101"/>
                    <a:pt x="22" y="104"/>
                    <a:pt x="26" y="105"/>
                  </a:cubicBezTo>
                  <a:cubicBezTo>
                    <a:pt x="25" y="107"/>
                    <a:pt x="23" y="107"/>
                    <a:pt x="21" y="109"/>
                  </a:cubicBezTo>
                  <a:cubicBezTo>
                    <a:pt x="24" y="112"/>
                    <a:pt x="31" y="114"/>
                    <a:pt x="36" y="114"/>
                  </a:cubicBezTo>
                  <a:cubicBezTo>
                    <a:pt x="37" y="114"/>
                    <a:pt x="37" y="115"/>
                    <a:pt x="38" y="113"/>
                  </a:cubicBezTo>
                  <a:cubicBezTo>
                    <a:pt x="38" y="113"/>
                    <a:pt x="37" y="112"/>
                    <a:pt x="36" y="111"/>
                  </a:cubicBezTo>
                  <a:cubicBezTo>
                    <a:pt x="37" y="111"/>
                    <a:pt x="38" y="111"/>
                    <a:pt x="41" y="111"/>
                  </a:cubicBezTo>
                  <a:cubicBezTo>
                    <a:pt x="43" y="111"/>
                    <a:pt x="45" y="112"/>
                    <a:pt x="47" y="112"/>
                  </a:cubicBezTo>
                  <a:cubicBezTo>
                    <a:pt x="50" y="112"/>
                    <a:pt x="51" y="109"/>
                    <a:pt x="54" y="109"/>
                  </a:cubicBezTo>
                  <a:cubicBezTo>
                    <a:pt x="56" y="109"/>
                    <a:pt x="57" y="109"/>
                    <a:pt x="61" y="109"/>
                  </a:cubicBezTo>
                  <a:cubicBezTo>
                    <a:pt x="86" y="109"/>
                    <a:pt x="101" y="129"/>
                    <a:pt x="107" y="148"/>
                  </a:cubicBezTo>
                  <a:cubicBezTo>
                    <a:pt x="107" y="151"/>
                    <a:pt x="107" y="151"/>
                    <a:pt x="107" y="151"/>
                  </a:cubicBezTo>
                  <a:cubicBezTo>
                    <a:pt x="109" y="151"/>
                    <a:pt x="113" y="151"/>
                    <a:pt x="113" y="155"/>
                  </a:cubicBezTo>
                  <a:cubicBezTo>
                    <a:pt x="113" y="160"/>
                    <a:pt x="108" y="159"/>
                    <a:pt x="108" y="164"/>
                  </a:cubicBezTo>
                  <a:cubicBezTo>
                    <a:pt x="108" y="167"/>
                    <a:pt x="110" y="168"/>
                    <a:pt x="114" y="168"/>
                  </a:cubicBezTo>
                  <a:cubicBezTo>
                    <a:pt x="117" y="168"/>
                    <a:pt x="117" y="164"/>
                    <a:pt x="119" y="164"/>
                  </a:cubicBezTo>
                  <a:cubicBezTo>
                    <a:pt x="127" y="164"/>
                    <a:pt x="129" y="174"/>
                    <a:pt x="135" y="177"/>
                  </a:cubicBezTo>
                  <a:cubicBezTo>
                    <a:pt x="135" y="178"/>
                    <a:pt x="135" y="180"/>
                    <a:pt x="133" y="180"/>
                  </a:cubicBezTo>
                  <a:cubicBezTo>
                    <a:pt x="128" y="180"/>
                    <a:pt x="125" y="177"/>
                    <a:pt x="120" y="177"/>
                  </a:cubicBezTo>
                  <a:cubicBezTo>
                    <a:pt x="118" y="177"/>
                    <a:pt x="118" y="176"/>
                    <a:pt x="116" y="177"/>
                  </a:cubicBezTo>
                  <a:cubicBezTo>
                    <a:pt x="117" y="183"/>
                    <a:pt x="133" y="184"/>
                    <a:pt x="140" y="186"/>
                  </a:cubicBezTo>
                  <a:cubicBezTo>
                    <a:pt x="138" y="192"/>
                    <a:pt x="134" y="194"/>
                    <a:pt x="133" y="201"/>
                  </a:cubicBezTo>
                  <a:cubicBezTo>
                    <a:pt x="130" y="200"/>
                    <a:pt x="130" y="200"/>
                    <a:pt x="127" y="201"/>
                  </a:cubicBezTo>
                  <a:cubicBezTo>
                    <a:pt x="127" y="202"/>
                    <a:pt x="127" y="202"/>
                    <a:pt x="127" y="202"/>
                  </a:cubicBezTo>
                  <a:cubicBezTo>
                    <a:pt x="123" y="205"/>
                    <a:pt x="121" y="210"/>
                    <a:pt x="118" y="214"/>
                  </a:cubicBezTo>
                  <a:cubicBezTo>
                    <a:pt x="118" y="219"/>
                    <a:pt x="118" y="219"/>
                    <a:pt x="118" y="219"/>
                  </a:cubicBezTo>
                  <a:cubicBezTo>
                    <a:pt x="120" y="218"/>
                    <a:pt x="121" y="218"/>
                    <a:pt x="123" y="219"/>
                  </a:cubicBezTo>
                  <a:cubicBezTo>
                    <a:pt x="122" y="221"/>
                    <a:pt x="120" y="222"/>
                    <a:pt x="120" y="225"/>
                  </a:cubicBezTo>
                  <a:cubicBezTo>
                    <a:pt x="120" y="231"/>
                    <a:pt x="126" y="233"/>
                    <a:pt x="128" y="237"/>
                  </a:cubicBezTo>
                  <a:cubicBezTo>
                    <a:pt x="128" y="239"/>
                    <a:pt x="129" y="244"/>
                    <a:pt x="130" y="244"/>
                  </a:cubicBezTo>
                  <a:cubicBezTo>
                    <a:pt x="134" y="246"/>
                    <a:pt x="135" y="241"/>
                    <a:pt x="138" y="245"/>
                  </a:cubicBezTo>
                  <a:cubicBezTo>
                    <a:pt x="136" y="247"/>
                    <a:pt x="135" y="246"/>
                    <a:pt x="135" y="249"/>
                  </a:cubicBezTo>
                  <a:cubicBezTo>
                    <a:pt x="135" y="256"/>
                    <a:pt x="143" y="266"/>
                    <a:pt x="147" y="269"/>
                  </a:cubicBezTo>
                  <a:cubicBezTo>
                    <a:pt x="148" y="270"/>
                    <a:pt x="148" y="273"/>
                    <a:pt x="149" y="273"/>
                  </a:cubicBezTo>
                  <a:cubicBezTo>
                    <a:pt x="153" y="276"/>
                    <a:pt x="155" y="275"/>
                    <a:pt x="156" y="280"/>
                  </a:cubicBezTo>
                  <a:cubicBezTo>
                    <a:pt x="159" y="279"/>
                    <a:pt x="162" y="277"/>
                    <a:pt x="166" y="277"/>
                  </a:cubicBezTo>
                  <a:cubicBezTo>
                    <a:pt x="171" y="277"/>
                    <a:pt x="171" y="287"/>
                    <a:pt x="176" y="287"/>
                  </a:cubicBezTo>
                  <a:cubicBezTo>
                    <a:pt x="177" y="287"/>
                    <a:pt x="178" y="285"/>
                    <a:pt x="180" y="285"/>
                  </a:cubicBezTo>
                  <a:cubicBezTo>
                    <a:pt x="181" y="286"/>
                    <a:pt x="182" y="287"/>
                    <a:pt x="183" y="287"/>
                  </a:cubicBezTo>
                  <a:cubicBezTo>
                    <a:pt x="189" y="287"/>
                    <a:pt x="186" y="276"/>
                    <a:pt x="191" y="273"/>
                  </a:cubicBezTo>
                  <a:cubicBezTo>
                    <a:pt x="191" y="271"/>
                    <a:pt x="191" y="265"/>
                    <a:pt x="191" y="261"/>
                  </a:cubicBezTo>
                  <a:cubicBezTo>
                    <a:pt x="191" y="255"/>
                    <a:pt x="202" y="257"/>
                    <a:pt x="202" y="250"/>
                  </a:cubicBezTo>
                  <a:cubicBezTo>
                    <a:pt x="202" y="247"/>
                    <a:pt x="199" y="246"/>
                    <a:pt x="199" y="245"/>
                  </a:cubicBezTo>
                  <a:cubicBezTo>
                    <a:pt x="199" y="244"/>
                    <a:pt x="200" y="243"/>
                    <a:pt x="201" y="242"/>
                  </a:cubicBezTo>
                  <a:cubicBezTo>
                    <a:pt x="201" y="242"/>
                    <a:pt x="200" y="241"/>
                    <a:pt x="200" y="240"/>
                  </a:cubicBezTo>
                  <a:cubicBezTo>
                    <a:pt x="200" y="233"/>
                    <a:pt x="212" y="235"/>
                    <a:pt x="217" y="230"/>
                  </a:cubicBezTo>
                  <a:cubicBezTo>
                    <a:pt x="219" y="228"/>
                    <a:pt x="218" y="226"/>
                    <a:pt x="221" y="225"/>
                  </a:cubicBezTo>
                  <a:cubicBezTo>
                    <a:pt x="221" y="229"/>
                    <a:pt x="221" y="229"/>
                    <a:pt x="221" y="229"/>
                  </a:cubicBezTo>
                  <a:cubicBezTo>
                    <a:pt x="225" y="229"/>
                    <a:pt x="225" y="229"/>
                    <a:pt x="225" y="229"/>
                  </a:cubicBezTo>
                  <a:cubicBezTo>
                    <a:pt x="229" y="226"/>
                    <a:pt x="237" y="227"/>
                    <a:pt x="241" y="222"/>
                  </a:cubicBezTo>
                  <a:cubicBezTo>
                    <a:pt x="244" y="219"/>
                    <a:pt x="245" y="215"/>
                    <a:pt x="249" y="211"/>
                  </a:cubicBezTo>
                  <a:cubicBezTo>
                    <a:pt x="254" y="207"/>
                    <a:pt x="254" y="207"/>
                    <a:pt x="254" y="207"/>
                  </a:cubicBezTo>
                  <a:cubicBezTo>
                    <a:pt x="254" y="206"/>
                    <a:pt x="256" y="205"/>
                    <a:pt x="259" y="204"/>
                  </a:cubicBezTo>
                  <a:cubicBezTo>
                    <a:pt x="269" y="204"/>
                    <a:pt x="269" y="204"/>
                    <a:pt x="269" y="204"/>
                  </a:cubicBezTo>
                  <a:cubicBezTo>
                    <a:pt x="277" y="200"/>
                    <a:pt x="284" y="201"/>
                    <a:pt x="292" y="198"/>
                  </a:cubicBezTo>
                  <a:cubicBezTo>
                    <a:pt x="298" y="196"/>
                    <a:pt x="300" y="190"/>
                    <a:pt x="308" y="188"/>
                  </a:cubicBezTo>
                  <a:cubicBezTo>
                    <a:pt x="311" y="186"/>
                    <a:pt x="314" y="186"/>
                    <a:pt x="317" y="18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150"/>
            <p:cNvSpPr>
              <a:spLocks/>
            </p:cNvSpPr>
            <p:nvPr/>
          </p:nvSpPr>
          <p:spPr bwMode="auto">
            <a:xfrm>
              <a:off x="3498850" y="1566863"/>
              <a:ext cx="49212" cy="31750"/>
            </a:xfrm>
            <a:custGeom>
              <a:avLst/>
              <a:gdLst>
                <a:gd name="T0" fmla="*/ 5 w 18"/>
                <a:gd name="T1" fmla="*/ 12 h 12"/>
                <a:gd name="T2" fmla="*/ 9 w 18"/>
                <a:gd name="T3" fmla="*/ 12 h 12"/>
                <a:gd name="T4" fmla="*/ 18 w 18"/>
                <a:gd name="T5" fmla="*/ 8 h 12"/>
                <a:gd name="T6" fmla="*/ 5 w 18"/>
                <a:gd name="T7" fmla="*/ 0 h 12"/>
                <a:gd name="T8" fmla="*/ 0 w 18"/>
                <a:gd name="T9" fmla="*/ 4 h 12"/>
                <a:gd name="T10" fmla="*/ 5 w 18"/>
                <a:gd name="T11" fmla="*/ 12 h 12"/>
              </a:gdLst>
              <a:ahLst/>
              <a:cxnLst>
                <a:cxn ang="0">
                  <a:pos x="T0" y="T1"/>
                </a:cxn>
                <a:cxn ang="0">
                  <a:pos x="T2" y="T3"/>
                </a:cxn>
                <a:cxn ang="0">
                  <a:pos x="T4" y="T5"/>
                </a:cxn>
                <a:cxn ang="0">
                  <a:pos x="T6" y="T7"/>
                </a:cxn>
                <a:cxn ang="0">
                  <a:pos x="T8" y="T9"/>
                </a:cxn>
                <a:cxn ang="0">
                  <a:pos x="T10" y="T11"/>
                </a:cxn>
              </a:cxnLst>
              <a:rect l="0" t="0" r="r" b="b"/>
              <a:pathLst>
                <a:path w="18" h="12">
                  <a:moveTo>
                    <a:pt x="5" y="12"/>
                  </a:moveTo>
                  <a:cubicBezTo>
                    <a:pt x="9" y="12"/>
                    <a:pt x="9" y="12"/>
                    <a:pt x="9" y="12"/>
                  </a:cubicBezTo>
                  <a:cubicBezTo>
                    <a:pt x="13" y="12"/>
                    <a:pt x="18" y="11"/>
                    <a:pt x="18" y="8"/>
                  </a:cubicBezTo>
                  <a:cubicBezTo>
                    <a:pt x="13" y="6"/>
                    <a:pt x="11" y="0"/>
                    <a:pt x="5" y="0"/>
                  </a:cubicBezTo>
                  <a:cubicBezTo>
                    <a:pt x="3" y="0"/>
                    <a:pt x="0" y="1"/>
                    <a:pt x="0" y="4"/>
                  </a:cubicBezTo>
                  <a:cubicBezTo>
                    <a:pt x="0" y="7"/>
                    <a:pt x="3" y="12"/>
                    <a:pt x="5"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151"/>
            <p:cNvSpPr>
              <a:spLocks/>
            </p:cNvSpPr>
            <p:nvPr/>
          </p:nvSpPr>
          <p:spPr bwMode="auto">
            <a:xfrm>
              <a:off x="4108450" y="1398588"/>
              <a:ext cx="28575" cy="19050"/>
            </a:xfrm>
            <a:custGeom>
              <a:avLst/>
              <a:gdLst>
                <a:gd name="T0" fmla="*/ 2 w 10"/>
                <a:gd name="T1" fmla="*/ 0 h 7"/>
                <a:gd name="T2" fmla="*/ 0 w 10"/>
                <a:gd name="T3" fmla="*/ 3 h 7"/>
                <a:gd name="T4" fmla="*/ 3 w 10"/>
                <a:gd name="T5" fmla="*/ 7 h 7"/>
                <a:gd name="T6" fmla="*/ 10 w 10"/>
                <a:gd name="T7" fmla="*/ 3 h 7"/>
                <a:gd name="T8" fmla="*/ 6 w 10"/>
                <a:gd name="T9" fmla="*/ 3 h 7"/>
                <a:gd name="T10" fmla="*/ 6 w 10"/>
                <a:gd name="T11" fmla="*/ 0 h 7"/>
                <a:gd name="T12" fmla="*/ 2 w 10"/>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0" h="7">
                  <a:moveTo>
                    <a:pt x="2" y="0"/>
                  </a:moveTo>
                  <a:cubicBezTo>
                    <a:pt x="2" y="1"/>
                    <a:pt x="0" y="2"/>
                    <a:pt x="0" y="3"/>
                  </a:cubicBezTo>
                  <a:cubicBezTo>
                    <a:pt x="0" y="4"/>
                    <a:pt x="2" y="7"/>
                    <a:pt x="3" y="7"/>
                  </a:cubicBezTo>
                  <a:cubicBezTo>
                    <a:pt x="5" y="7"/>
                    <a:pt x="9" y="4"/>
                    <a:pt x="10" y="3"/>
                  </a:cubicBezTo>
                  <a:cubicBezTo>
                    <a:pt x="6" y="3"/>
                    <a:pt x="6" y="3"/>
                    <a:pt x="6" y="3"/>
                  </a:cubicBezTo>
                  <a:cubicBezTo>
                    <a:pt x="6" y="2"/>
                    <a:pt x="6" y="2"/>
                    <a:pt x="6" y="0"/>
                  </a:cubicBezTo>
                  <a:lnTo>
                    <a:pt x="2"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152"/>
            <p:cNvSpPr>
              <a:spLocks/>
            </p:cNvSpPr>
            <p:nvPr/>
          </p:nvSpPr>
          <p:spPr bwMode="auto">
            <a:xfrm>
              <a:off x="3425825" y="2060576"/>
              <a:ext cx="111125" cy="107950"/>
            </a:xfrm>
            <a:custGeom>
              <a:avLst/>
              <a:gdLst>
                <a:gd name="T0" fmla="*/ 22 w 41"/>
                <a:gd name="T1" fmla="*/ 2 h 40"/>
                <a:gd name="T2" fmla="*/ 21 w 41"/>
                <a:gd name="T3" fmla="*/ 0 h 40"/>
                <a:gd name="T4" fmla="*/ 14 w 41"/>
                <a:gd name="T5" fmla="*/ 7 h 40"/>
                <a:gd name="T6" fmla="*/ 2 w 41"/>
                <a:gd name="T7" fmla="*/ 25 h 40"/>
                <a:gd name="T8" fmla="*/ 4 w 41"/>
                <a:gd name="T9" fmla="*/ 26 h 40"/>
                <a:gd name="T10" fmla="*/ 4 w 41"/>
                <a:gd name="T11" fmla="*/ 27 h 40"/>
                <a:gd name="T12" fmla="*/ 0 w 41"/>
                <a:gd name="T13" fmla="*/ 31 h 40"/>
                <a:gd name="T14" fmla="*/ 2 w 41"/>
                <a:gd name="T15" fmla="*/ 34 h 40"/>
                <a:gd name="T16" fmla="*/ 9 w 41"/>
                <a:gd name="T17" fmla="*/ 32 h 40"/>
                <a:gd name="T18" fmla="*/ 16 w 41"/>
                <a:gd name="T19" fmla="*/ 34 h 40"/>
                <a:gd name="T20" fmla="*/ 20 w 41"/>
                <a:gd name="T21" fmla="*/ 33 h 40"/>
                <a:gd name="T22" fmla="*/ 26 w 41"/>
                <a:gd name="T23" fmla="*/ 34 h 40"/>
                <a:gd name="T24" fmla="*/ 24 w 41"/>
                <a:gd name="T25" fmla="*/ 37 h 40"/>
                <a:gd name="T26" fmla="*/ 25 w 41"/>
                <a:gd name="T27" fmla="*/ 37 h 40"/>
                <a:gd name="T28" fmla="*/ 32 w 41"/>
                <a:gd name="T29" fmla="*/ 31 h 40"/>
                <a:gd name="T30" fmla="*/ 34 w 41"/>
                <a:gd name="T31" fmla="*/ 37 h 40"/>
                <a:gd name="T32" fmla="*/ 36 w 41"/>
                <a:gd name="T33" fmla="*/ 37 h 40"/>
                <a:gd name="T34" fmla="*/ 38 w 41"/>
                <a:gd name="T35" fmla="*/ 40 h 40"/>
                <a:gd name="T36" fmla="*/ 41 w 41"/>
                <a:gd name="T37" fmla="*/ 35 h 40"/>
                <a:gd name="T38" fmla="*/ 40 w 41"/>
                <a:gd name="T39" fmla="*/ 30 h 40"/>
                <a:gd name="T40" fmla="*/ 37 w 41"/>
                <a:gd name="T41" fmla="*/ 32 h 40"/>
                <a:gd name="T42" fmla="*/ 35 w 41"/>
                <a:gd name="T43" fmla="*/ 28 h 40"/>
                <a:gd name="T44" fmla="*/ 37 w 41"/>
                <a:gd name="T45" fmla="*/ 25 h 40"/>
                <a:gd name="T46" fmla="*/ 35 w 41"/>
                <a:gd name="T47" fmla="*/ 25 h 40"/>
                <a:gd name="T48" fmla="*/ 35 w 41"/>
                <a:gd name="T49" fmla="*/ 18 h 40"/>
                <a:gd name="T50" fmla="*/ 29 w 41"/>
                <a:gd name="T51" fmla="*/ 18 h 40"/>
                <a:gd name="T52" fmla="*/ 26 w 41"/>
                <a:gd name="T53" fmla="*/ 19 h 40"/>
                <a:gd name="T54" fmla="*/ 26 w 41"/>
                <a:gd name="T55" fmla="*/ 18 h 40"/>
                <a:gd name="T56" fmla="*/ 22 w 41"/>
                <a:gd name="T57" fmla="*/ 18 h 40"/>
                <a:gd name="T58" fmla="*/ 22 w 41"/>
                <a:gd name="T59" fmla="*/ 16 h 40"/>
                <a:gd name="T60" fmla="*/ 23 w 41"/>
                <a:gd name="T61" fmla="*/ 15 h 40"/>
                <a:gd name="T62" fmla="*/ 20 w 41"/>
                <a:gd name="T63" fmla="*/ 14 h 40"/>
                <a:gd name="T64" fmla="*/ 16 w 41"/>
                <a:gd name="T65" fmla="*/ 15 h 40"/>
                <a:gd name="T66" fmla="*/ 16 w 41"/>
                <a:gd name="T67" fmla="*/ 13 h 40"/>
                <a:gd name="T68" fmla="*/ 22 w 41"/>
                <a:gd name="T69"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40">
                  <a:moveTo>
                    <a:pt x="22" y="2"/>
                  </a:moveTo>
                  <a:cubicBezTo>
                    <a:pt x="22" y="1"/>
                    <a:pt x="22" y="0"/>
                    <a:pt x="21" y="0"/>
                  </a:cubicBezTo>
                  <a:cubicBezTo>
                    <a:pt x="17" y="0"/>
                    <a:pt x="16" y="4"/>
                    <a:pt x="14" y="7"/>
                  </a:cubicBezTo>
                  <a:cubicBezTo>
                    <a:pt x="11" y="12"/>
                    <a:pt x="9" y="22"/>
                    <a:pt x="2" y="25"/>
                  </a:cubicBezTo>
                  <a:cubicBezTo>
                    <a:pt x="3" y="25"/>
                    <a:pt x="3" y="26"/>
                    <a:pt x="4" y="26"/>
                  </a:cubicBezTo>
                  <a:cubicBezTo>
                    <a:pt x="4" y="27"/>
                    <a:pt x="4" y="27"/>
                    <a:pt x="4" y="27"/>
                  </a:cubicBezTo>
                  <a:cubicBezTo>
                    <a:pt x="4" y="27"/>
                    <a:pt x="0" y="30"/>
                    <a:pt x="0" y="31"/>
                  </a:cubicBezTo>
                  <a:cubicBezTo>
                    <a:pt x="0" y="32"/>
                    <a:pt x="1" y="34"/>
                    <a:pt x="2" y="34"/>
                  </a:cubicBezTo>
                  <a:cubicBezTo>
                    <a:pt x="5" y="34"/>
                    <a:pt x="6" y="32"/>
                    <a:pt x="9" y="32"/>
                  </a:cubicBezTo>
                  <a:cubicBezTo>
                    <a:pt x="12" y="32"/>
                    <a:pt x="13" y="34"/>
                    <a:pt x="16" y="34"/>
                  </a:cubicBezTo>
                  <a:cubicBezTo>
                    <a:pt x="17" y="34"/>
                    <a:pt x="19" y="33"/>
                    <a:pt x="20" y="33"/>
                  </a:cubicBezTo>
                  <a:cubicBezTo>
                    <a:pt x="21" y="35"/>
                    <a:pt x="24" y="34"/>
                    <a:pt x="26" y="34"/>
                  </a:cubicBezTo>
                  <a:cubicBezTo>
                    <a:pt x="26" y="35"/>
                    <a:pt x="24" y="35"/>
                    <a:pt x="24" y="37"/>
                  </a:cubicBezTo>
                  <a:cubicBezTo>
                    <a:pt x="24" y="37"/>
                    <a:pt x="25" y="37"/>
                    <a:pt x="25" y="37"/>
                  </a:cubicBezTo>
                  <a:cubicBezTo>
                    <a:pt x="28" y="37"/>
                    <a:pt x="30" y="34"/>
                    <a:pt x="32" y="31"/>
                  </a:cubicBezTo>
                  <a:cubicBezTo>
                    <a:pt x="33" y="33"/>
                    <a:pt x="32" y="37"/>
                    <a:pt x="34" y="37"/>
                  </a:cubicBezTo>
                  <a:cubicBezTo>
                    <a:pt x="35" y="37"/>
                    <a:pt x="35" y="37"/>
                    <a:pt x="36" y="37"/>
                  </a:cubicBezTo>
                  <a:cubicBezTo>
                    <a:pt x="36" y="38"/>
                    <a:pt x="36" y="40"/>
                    <a:pt x="38" y="40"/>
                  </a:cubicBezTo>
                  <a:cubicBezTo>
                    <a:pt x="40" y="40"/>
                    <a:pt x="41" y="37"/>
                    <a:pt x="41" y="35"/>
                  </a:cubicBezTo>
                  <a:cubicBezTo>
                    <a:pt x="41" y="33"/>
                    <a:pt x="40" y="33"/>
                    <a:pt x="40" y="30"/>
                  </a:cubicBezTo>
                  <a:cubicBezTo>
                    <a:pt x="38" y="31"/>
                    <a:pt x="39" y="32"/>
                    <a:pt x="37" y="32"/>
                  </a:cubicBezTo>
                  <a:cubicBezTo>
                    <a:pt x="37" y="30"/>
                    <a:pt x="35" y="29"/>
                    <a:pt x="35" y="28"/>
                  </a:cubicBezTo>
                  <a:cubicBezTo>
                    <a:pt x="35" y="27"/>
                    <a:pt x="37" y="27"/>
                    <a:pt x="37" y="25"/>
                  </a:cubicBezTo>
                  <a:cubicBezTo>
                    <a:pt x="36" y="25"/>
                    <a:pt x="35" y="25"/>
                    <a:pt x="35" y="25"/>
                  </a:cubicBezTo>
                  <a:cubicBezTo>
                    <a:pt x="35" y="22"/>
                    <a:pt x="35" y="20"/>
                    <a:pt x="35" y="18"/>
                  </a:cubicBezTo>
                  <a:cubicBezTo>
                    <a:pt x="34" y="19"/>
                    <a:pt x="31" y="19"/>
                    <a:pt x="29" y="18"/>
                  </a:cubicBezTo>
                  <a:cubicBezTo>
                    <a:pt x="26" y="19"/>
                    <a:pt x="26" y="19"/>
                    <a:pt x="26" y="19"/>
                  </a:cubicBezTo>
                  <a:cubicBezTo>
                    <a:pt x="26" y="19"/>
                    <a:pt x="26" y="18"/>
                    <a:pt x="26" y="18"/>
                  </a:cubicBezTo>
                  <a:cubicBezTo>
                    <a:pt x="22" y="18"/>
                    <a:pt x="22" y="18"/>
                    <a:pt x="22" y="18"/>
                  </a:cubicBezTo>
                  <a:cubicBezTo>
                    <a:pt x="22" y="16"/>
                    <a:pt x="22" y="16"/>
                    <a:pt x="22" y="16"/>
                  </a:cubicBezTo>
                  <a:cubicBezTo>
                    <a:pt x="23" y="15"/>
                    <a:pt x="23" y="15"/>
                    <a:pt x="23" y="15"/>
                  </a:cubicBezTo>
                  <a:cubicBezTo>
                    <a:pt x="22" y="14"/>
                    <a:pt x="21" y="14"/>
                    <a:pt x="20" y="14"/>
                  </a:cubicBezTo>
                  <a:cubicBezTo>
                    <a:pt x="18" y="14"/>
                    <a:pt x="18" y="15"/>
                    <a:pt x="16" y="15"/>
                  </a:cubicBezTo>
                  <a:cubicBezTo>
                    <a:pt x="16" y="13"/>
                    <a:pt x="16" y="13"/>
                    <a:pt x="16" y="13"/>
                  </a:cubicBezTo>
                  <a:cubicBezTo>
                    <a:pt x="18" y="10"/>
                    <a:pt x="22" y="7"/>
                    <a:pt x="2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153"/>
            <p:cNvSpPr>
              <a:spLocks/>
            </p:cNvSpPr>
            <p:nvPr/>
          </p:nvSpPr>
          <p:spPr bwMode="auto">
            <a:xfrm>
              <a:off x="6759575" y="1365251"/>
              <a:ext cx="133350" cy="52388"/>
            </a:xfrm>
            <a:custGeom>
              <a:avLst/>
              <a:gdLst>
                <a:gd name="T0" fmla="*/ 11 w 49"/>
                <a:gd name="T1" fmla="*/ 19 h 19"/>
                <a:gd name="T2" fmla="*/ 16 w 49"/>
                <a:gd name="T3" fmla="*/ 15 h 19"/>
                <a:gd name="T4" fmla="*/ 20 w 49"/>
                <a:gd name="T5" fmla="*/ 17 h 19"/>
                <a:gd name="T6" fmla="*/ 25 w 49"/>
                <a:gd name="T7" fmla="*/ 16 h 19"/>
                <a:gd name="T8" fmla="*/ 29 w 49"/>
                <a:gd name="T9" fmla="*/ 14 h 19"/>
                <a:gd name="T10" fmla="*/ 33 w 49"/>
                <a:gd name="T11" fmla="*/ 16 h 19"/>
                <a:gd name="T12" fmla="*/ 39 w 49"/>
                <a:gd name="T13" fmla="*/ 14 h 19"/>
                <a:gd name="T14" fmla="*/ 45 w 49"/>
                <a:gd name="T15" fmla="*/ 14 h 19"/>
                <a:gd name="T16" fmla="*/ 49 w 49"/>
                <a:gd name="T17" fmla="*/ 7 h 19"/>
                <a:gd name="T18" fmla="*/ 27 w 49"/>
                <a:gd name="T19" fmla="*/ 1 h 19"/>
                <a:gd name="T20" fmla="*/ 23 w 49"/>
                <a:gd name="T21" fmla="*/ 7 h 19"/>
                <a:gd name="T22" fmla="*/ 10 w 49"/>
                <a:gd name="T23" fmla="*/ 0 h 19"/>
                <a:gd name="T24" fmla="*/ 0 w 49"/>
                <a:gd name="T25" fmla="*/ 9 h 19"/>
                <a:gd name="T26" fmla="*/ 11 w 49"/>
                <a:gd name="T2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19">
                  <a:moveTo>
                    <a:pt x="11" y="19"/>
                  </a:moveTo>
                  <a:cubicBezTo>
                    <a:pt x="13" y="19"/>
                    <a:pt x="15" y="17"/>
                    <a:pt x="16" y="15"/>
                  </a:cubicBezTo>
                  <a:cubicBezTo>
                    <a:pt x="17" y="17"/>
                    <a:pt x="18" y="17"/>
                    <a:pt x="20" y="17"/>
                  </a:cubicBezTo>
                  <a:cubicBezTo>
                    <a:pt x="22" y="17"/>
                    <a:pt x="24" y="16"/>
                    <a:pt x="25" y="16"/>
                  </a:cubicBezTo>
                  <a:cubicBezTo>
                    <a:pt x="27" y="16"/>
                    <a:pt x="28" y="14"/>
                    <a:pt x="29" y="14"/>
                  </a:cubicBezTo>
                  <a:cubicBezTo>
                    <a:pt x="31" y="14"/>
                    <a:pt x="32" y="16"/>
                    <a:pt x="33" y="16"/>
                  </a:cubicBezTo>
                  <a:cubicBezTo>
                    <a:pt x="36" y="16"/>
                    <a:pt x="37" y="14"/>
                    <a:pt x="39" y="14"/>
                  </a:cubicBezTo>
                  <a:cubicBezTo>
                    <a:pt x="45" y="14"/>
                    <a:pt x="45" y="14"/>
                    <a:pt x="45" y="14"/>
                  </a:cubicBezTo>
                  <a:cubicBezTo>
                    <a:pt x="45" y="12"/>
                    <a:pt x="48" y="10"/>
                    <a:pt x="49" y="7"/>
                  </a:cubicBezTo>
                  <a:cubicBezTo>
                    <a:pt x="44" y="6"/>
                    <a:pt x="31" y="1"/>
                    <a:pt x="27" y="1"/>
                  </a:cubicBezTo>
                  <a:cubicBezTo>
                    <a:pt x="24" y="1"/>
                    <a:pt x="23" y="4"/>
                    <a:pt x="23" y="7"/>
                  </a:cubicBezTo>
                  <a:cubicBezTo>
                    <a:pt x="17" y="7"/>
                    <a:pt x="17" y="0"/>
                    <a:pt x="10" y="0"/>
                  </a:cubicBezTo>
                  <a:cubicBezTo>
                    <a:pt x="6" y="0"/>
                    <a:pt x="0" y="4"/>
                    <a:pt x="0" y="9"/>
                  </a:cubicBezTo>
                  <a:cubicBezTo>
                    <a:pt x="0" y="14"/>
                    <a:pt x="6" y="19"/>
                    <a:pt x="11"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154"/>
            <p:cNvSpPr>
              <a:spLocks/>
            </p:cNvSpPr>
            <p:nvPr/>
          </p:nvSpPr>
          <p:spPr bwMode="auto">
            <a:xfrm>
              <a:off x="3036888" y="2027238"/>
              <a:ext cx="22225" cy="7938"/>
            </a:xfrm>
            <a:custGeom>
              <a:avLst/>
              <a:gdLst>
                <a:gd name="T0" fmla="*/ 7 w 8"/>
                <a:gd name="T1" fmla="*/ 3 h 3"/>
                <a:gd name="T2" fmla="*/ 8 w 8"/>
                <a:gd name="T3" fmla="*/ 3 h 3"/>
                <a:gd name="T4" fmla="*/ 0 w 8"/>
                <a:gd name="T5" fmla="*/ 0 h 3"/>
                <a:gd name="T6" fmla="*/ 0 w 8"/>
                <a:gd name="T7" fmla="*/ 1 h 3"/>
                <a:gd name="T8" fmla="*/ 7 w 8"/>
                <a:gd name="T9" fmla="*/ 3 h 3"/>
              </a:gdLst>
              <a:ahLst/>
              <a:cxnLst>
                <a:cxn ang="0">
                  <a:pos x="T0" y="T1"/>
                </a:cxn>
                <a:cxn ang="0">
                  <a:pos x="T2" y="T3"/>
                </a:cxn>
                <a:cxn ang="0">
                  <a:pos x="T4" y="T5"/>
                </a:cxn>
                <a:cxn ang="0">
                  <a:pos x="T6" y="T7"/>
                </a:cxn>
                <a:cxn ang="0">
                  <a:pos x="T8" y="T9"/>
                </a:cxn>
              </a:cxnLst>
              <a:rect l="0" t="0" r="r" b="b"/>
              <a:pathLst>
                <a:path w="8" h="3">
                  <a:moveTo>
                    <a:pt x="7" y="3"/>
                  </a:moveTo>
                  <a:cubicBezTo>
                    <a:pt x="7" y="3"/>
                    <a:pt x="8" y="3"/>
                    <a:pt x="8" y="3"/>
                  </a:cubicBezTo>
                  <a:cubicBezTo>
                    <a:pt x="8" y="0"/>
                    <a:pt x="4" y="0"/>
                    <a:pt x="0" y="0"/>
                  </a:cubicBezTo>
                  <a:cubicBezTo>
                    <a:pt x="1" y="0"/>
                    <a:pt x="1" y="1"/>
                    <a:pt x="0" y="1"/>
                  </a:cubicBezTo>
                  <a:cubicBezTo>
                    <a:pt x="2" y="2"/>
                    <a:pt x="5" y="3"/>
                    <a:pt x="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155"/>
            <p:cNvSpPr>
              <a:spLocks/>
            </p:cNvSpPr>
            <p:nvPr/>
          </p:nvSpPr>
          <p:spPr bwMode="auto">
            <a:xfrm>
              <a:off x="2247900" y="2081213"/>
              <a:ext cx="80962" cy="53975"/>
            </a:xfrm>
            <a:custGeom>
              <a:avLst/>
              <a:gdLst>
                <a:gd name="T0" fmla="*/ 12 w 30"/>
                <a:gd name="T1" fmla="*/ 11 h 20"/>
                <a:gd name="T2" fmla="*/ 28 w 30"/>
                <a:gd name="T3" fmla="*/ 20 h 20"/>
                <a:gd name="T4" fmla="*/ 30 w 30"/>
                <a:gd name="T5" fmla="*/ 20 h 20"/>
                <a:gd name="T6" fmla="*/ 30 w 30"/>
                <a:gd name="T7" fmla="*/ 18 h 20"/>
                <a:gd name="T8" fmla="*/ 9 w 30"/>
                <a:gd name="T9" fmla="*/ 4 h 20"/>
                <a:gd name="T10" fmla="*/ 4 w 30"/>
                <a:gd name="T11" fmla="*/ 0 h 20"/>
                <a:gd name="T12" fmla="*/ 0 w 30"/>
                <a:gd name="T13" fmla="*/ 2 h 20"/>
                <a:gd name="T14" fmla="*/ 1 w 30"/>
                <a:gd name="T15" fmla="*/ 2 h 20"/>
                <a:gd name="T16" fmla="*/ 5 w 30"/>
                <a:gd name="T17" fmla="*/ 2 h 20"/>
                <a:gd name="T18" fmla="*/ 2 w 30"/>
                <a:gd name="T19" fmla="*/ 4 h 20"/>
                <a:gd name="T20" fmla="*/ 14 w 30"/>
                <a:gd name="T21" fmla="*/ 9 h 20"/>
                <a:gd name="T22" fmla="*/ 12 w 30"/>
                <a:gd name="T23"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20">
                  <a:moveTo>
                    <a:pt x="12" y="11"/>
                  </a:moveTo>
                  <a:cubicBezTo>
                    <a:pt x="15" y="14"/>
                    <a:pt x="23" y="20"/>
                    <a:pt x="28" y="20"/>
                  </a:cubicBezTo>
                  <a:cubicBezTo>
                    <a:pt x="29" y="20"/>
                    <a:pt x="29" y="20"/>
                    <a:pt x="30" y="20"/>
                  </a:cubicBezTo>
                  <a:cubicBezTo>
                    <a:pt x="30" y="18"/>
                    <a:pt x="30" y="18"/>
                    <a:pt x="30" y="18"/>
                  </a:cubicBezTo>
                  <a:cubicBezTo>
                    <a:pt x="24" y="12"/>
                    <a:pt x="19" y="7"/>
                    <a:pt x="9" y="4"/>
                  </a:cubicBezTo>
                  <a:cubicBezTo>
                    <a:pt x="8" y="3"/>
                    <a:pt x="6" y="0"/>
                    <a:pt x="4" y="0"/>
                  </a:cubicBezTo>
                  <a:cubicBezTo>
                    <a:pt x="2" y="0"/>
                    <a:pt x="1" y="1"/>
                    <a:pt x="0" y="2"/>
                  </a:cubicBezTo>
                  <a:cubicBezTo>
                    <a:pt x="1" y="2"/>
                    <a:pt x="1" y="2"/>
                    <a:pt x="1" y="2"/>
                  </a:cubicBezTo>
                  <a:cubicBezTo>
                    <a:pt x="1" y="2"/>
                    <a:pt x="4" y="2"/>
                    <a:pt x="5" y="2"/>
                  </a:cubicBezTo>
                  <a:cubicBezTo>
                    <a:pt x="4" y="3"/>
                    <a:pt x="4" y="4"/>
                    <a:pt x="2" y="4"/>
                  </a:cubicBezTo>
                  <a:cubicBezTo>
                    <a:pt x="3" y="7"/>
                    <a:pt x="9" y="9"/>
                    <a:pt x="14" y="9"/>
                  </a:cubicBezTo>
                  <a:cubicBezTo>
                    <a:pt x="13" y="10"/>
                    <a:pt x="12" y="10"/>
                    <a:pt x="12"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156"/>
            <p:cNvSpPr>
              <a:spLocks/>
            </p:cNvSpPr>
            <p:nvPr/>
          </p:nvSpPr>
          <p:spPr bwMode="auto">
            <a:xfrm>
              <a:off x="2168525" y="2008188"/>
              <a:ext cx="30162" cy="41275"/>
            </a:xfrm>
            <a:custGeom>
              <a:avLst/>
              <a:gdLst>
                <a:gd name="T0" fmla="*/ 8 w 11"/>
                <a:gd name="T1" fmla="*/ 9 h 15"/>
                <a:gd name="T2" fmla="*/ 7 w 11"/>
                <a:gd name="T3" fmla="*/ 6 h 15"/>
                <a:gd name="T4" fmla="*/ 7 w 11"/>
                <a:gd name="T5" fmla="*/ 1 h 15"/>
                <a:gd name="T6" fmla="*/ 4 w 11"/>
                <a:gd name="T7" fmla="*/ 4 h 15"/>
                <a:gd name="T8" fmla="*/ 5 w 11"/>
                <a:gd name="T9" fmla="*/ 1 h 15"/>
                <a:gd name="T10" fmla="*/ 0 w 11"/>
                <a:gd name="T11" fmla="*/ 0 h 15"/>
                <a:gd name="T12" fmla="*/ 0 w 11"/>
                <a:gd name="T13" fmla="*/ 1 h 15"/>
                <a:gd name="T14" fmla="*/ 3 w 11"/>
                <a:gd name="T15" fmla="*/ 5 h 15"/>
                <a:gd name="T16" fmla="*/ 6 w 11"/>
                <a:gd name="T17" fmla="*/ 8 h 15"/>
                <a:gd name="T18" fmla="*/ 5 w 11"/>
                <a:gd name="T19" fmla="*/ 11 h 15"/>
                <a:gd name="T20" fmla="*/ 8 w 11"/>
                <a:gd name="T21" fmla="*/ 15 h 15"/>
                <a:gd name="T22" fmla="*/ 7 w 11"/>
                <a:gd name="T23" fmla="*/ 11 h 15"/>
                <a:gd name="T24" fmla="*/ 8 w 11"/>
                <a:gd name="T25"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5">
                  <a:moveTo>
                    <a:pt x="8" y="9"/>
                  </a:moveTo>
                  <a:cubicBezTo>
                    <a:pt x="8" y="7"/>
                    <a:pt x="7" y="7"/>
                    <a:pt x="7" y="6"/>
                  </a:cubicBezTo>
                  <a:cubicBezTo>
                    <a:pt x="7" y="4"/>
                    <a:pt x="7" y="2"/>
                    <a:pt x="7" y="1"/>
                  </a:cubicBezTo>
                  <a:cubicBezTo>
                    <a:pt x="6" y="2"/>
                    <a:pt x="5" y="4"/>
                    <a:pt x="4" y="4"/>
                  </a:cubicBezTo>
                  <a:cubicBezTo>
                    <a:pt x="2" y="4"/>
                    <a:pt x="5" y="1"/>
                    <a:pt x="5" y="1"/>
                  </a:cubicBezTo>
                  <a:cubicBezTo>
                    <a:pt x="3" y="1"/>
                    <a:pt x="2" y="0"/>
                    <a:pt x="0" y="0"/>
                  </a:cubicBezTo>
                  <a:cubicBezTo>
                    <a:pt x="0" y="1"/>
                    <a:pt x="0" y="1"/>
                    <a:pt x="0" y="1"/>
                  </a:cubicBezTo>
                  <a:cubicBezTo>
                    <a:pt x="1" y="3"/>
                    <a:pt x="2" y="5"/>
                    <a:pt x="3" y="5"/>
                  </a:cubicBezTo>
                  <a:cubicBezTo>
                    <a:pt x="4" y="5"/>
                    <a:pt x="4" y="8"/>
                    <a:pt x="6" y="8"/>
                  </a:cubicBezTo>
                  <a:cubicBezTo>
                    <a:pt x="6" y="9"/>
                    <a:pt x="5" y="9"/>
                    <a:pt x="5" y="11"/>
                  </a:cubicBezTo>
                  <a:cubicBezTo>
                    <a:pt x="5" y="12"/>
                    <a:pt x="7" y="15"/>
                    <a:pt x="8" y="15"/>
                  </a:cubicBezTo>
                  <a:cubicBezTo>
                    <a:pt x="11" y="15"/>
                    <a:pt x="7" y="12"/>
                    <a:pt x="7" y="11"/>
                  </a:cubicBezTo>
                  <a:cubicBezTo>
                    <a:pt x="7" y="10"/>
                    <a:pt x="8" y="9"/>
                    <a:pt x="8"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157"/>
            <p:cNvSpPr>
              <a:spLocks/>
            </p:cNvSpPr>
            <p:nvPr/>
          </p:nvSpPr>
          <p:spPr bwMode="auto">
            <a:xfrm>
              <a:off x="1803400" y="1916113"/>
              <a:ext cx="38100" cy="23813"/>
            </a:xfrm>
            <a:custGeom>
              <a:avLst/>
              <a:gdLst>
                <a:gd name="T0" fmla="*/ 0 w 14"/>
                <a:gd name="T1" fmla="*/ 4 h 9"/>
                <a:gd name="T2" fmla="*/ 0 w 14"/>
                <a:gd name="T3" fmla="*/ 6 h 9"/>
                <a:gd name="T4" fmla="*/ 5 w 14"/>
                <a:gd name="T5" fmla="*/ 9 h 9"/>
                <a:gd name="T6" fmla="*/ 14 w 14"/>
                <a:gd name="T7" fmla="*/ 3 h 9"/>
                <a:gd name="T8" fmla="*/ 14 w 14"/>
                <a:gd name="T9" fmla="*/ 0 h 9"/>
                <a:gd name="T10" fmla="*/ 11 w 14"/>
                <a:gd name="T11" fmla="*/ 0 h 9"/>
                <a:gd name="T12" fmla="*/ 0 w 14"/>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14" h="9">
                  <a:moveTo>
                    <a:pt x="0" y="4"/>
                  </a:moveTo>
                  <a:cubicBezTo>
                    <a:pt x="0" y="6"/>
                    <a:pt x="0" y="6"/>
                    <a:pt x="0" y="6"/>
                  </a:cubicBezTo>
                  <a:cubicBezTo>
                    <a:pt x="2" y="7"/>
                    <a:pt x="3" y="8"/>
                    <a:pt x="5" y="9"/>
                  </a:cubicBezTo>
                  <a:cubicBezTo>
                    <a:pt x="8" y="7"/>
                    <a:pt x="10" y="5"/>
                    <a:pt x="14" y="3"/>
                  </a:cubicBezTo>
                  <a:cubicBezTo>
                    <a:pt x="14" y="0"/>
                    <a:pt x="14" y="0"/>
                    <a:pt x="14" y="0"/>
                  </a:cubicBezTo>
                  <a:cubicBezTo>
                    <a:pt x="13" y="0"/>
                    <a:pt x="13" y="0"/>
                    <a:pt x="11" y="0"/>
                  </a:cubicBezTo>
                  <a:cubicBezTo>
                    <a:pt x="7" y="0"/>
                    <a:pt x="4" y="3"/>
                    <a:pt x="0"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158"/>
            <p:cNvSpPr>
              <a:spLocks/>
            </p:cNvSpPr>
            <p:nvPr/>
          </p:nvSpPr>
          <p:spPr bwMode="auto">
            <a:xfrm>
              <a:off x="4640263" y="2339976"/>
              <a:ext cx="47625" cy="31750"/>
            </a:xfrm>
            <a:custGeom>
              <a:avLst/>
              <a:gdLst>
                <a:gd name="T0" fmla="*/ 17 w 17"/>
                <a:gd name="T1" fmla="*/ 2 h 12"/>
                <a:gd name="T2" fmla="*/ 10 w 17"/>
                <a:gd name="T3" fmla="*/ 3 h 12"/>
                <a:gd name="T4" fmla="*/ 0 w 17"/>
                <a:gd name="T5" fmla="*/ 2 h 12"/>
                <a:gd name="T6" fmla="*/ 0 w 17"/>
                <a:gd name="T7" fmla="*/ 4 h 12"/>
                <a:gd name="T8" fmla="*/ 3 w 17"/>
                <a:gd name="T9" fmla="*/ 5 h 12"/>
                <a:gd name="T10" fmla="*/ 13 w 17"/>
                <a:gd name="T11" fmla="*/ 11 h 12"/>
                <a:gd name="T12" fmla="*/ 15 w 17"/>
                <a:gd name="T13" fmla="*/ 12 h 12"/>
                <a:gd name="T14" fmla="*/ 16 w 17"/>
                <a:gd name="T15" fmla="*/ 10 h 12"/>
                <a:gd name="T16" fmla="*/ 15 w 17"/>
                <a:gd name="T17" fmla="*/ 6 h 12"/>
                <a:gd name="T18" fmla="*/ 16 w 17"/>
                <a:gd name="T19" fmla="*/ 4 h 12"/>
                <a:gd name="T20" fmla="*/ 17 w 17"/>
                <a:gd name="T21"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2">
                  <a:moveTo>
                    <a:pt x="17" y="2"/>
                  </a:moveTo>
                  <a:cubicBezTo>
                    <a:pt x="14" y="1"/>
                    <a:pt x="13" y="3"/>
                    <a:pt x="10" y="3"/>
                  </a:cubicBezTo>
                  <a:cubicBezTo>
                    <a:pt x="7" y="3"/>
                    <a:pt x="5" y="0"/>
                    <a:pt x="0" y="2"/>
                  </a:cubicBezTo>
                  <a:cubicBezTo>
                    <a:pt x="0" y="4"/>
                    <a:pt x="0" y="4"/>
                    <a:pt x="0" y="4"/>
                  </a:cubicBezTo>
                  <a:cubicBezTo>
                    <a:pt x="1" y="5"/>
                    <a:pt x="3" y="5"/>
                    <a:pt x="3" y="5"/>
                  </a:cubicBezTo>
                  <a:cubicBezTo>
                    <a:pt x="7" y="6"/>
                    <a:pt x="10" y="10"/>
                    <a:pt x="13" y="11"/>
                  </a:cubicBezTo>
                  <a:cubicBezTo>
                    <a:pt x="13" y="11"/>
                    <a:pt x="14" y="12"/>
                    <a:pt x="15" y="12"/>
                  </a:cubicBezTo>
                  <a:cubicBezTo>
                    <a:pt x="16" y="12"/>
                    <a:pt x="16" y="11"/>
                    <a:pt x="16" y="10"/>
                  </a:cubicBezTo>
                  <a:cubicBezTo>
                    <a:pt x="16" y="8"/>
                    <a:pt x="15" y="8"/>
                    <a:pt x="15" y="6"/>
                  </a:cubicBezTo>
                  <a:cubicBezTo>
                    <a:pt x="15" y="6"/>
                    <a:pt x="16" y="4"/>
                    <a:pt x="16" y="4"/>
                  </a:cubicBezTo>
                  <a:lnTo>
                    <a:pt x="17" y="2"/>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159"/>
            <p:cNvSpPr>
              <a:spLocks/>
            </p:cNvSpPr>
            <p:nvPr/>
          </p:nvSpPr>
          <p:spPr bwMode="auto">
            <a:xfrm>
              <a:off x="4575175" y="2247901"/>
              <a:ext cx="17462" cy="28575"/>
            </a:xfrm>
            <a:custGeom>
              <a:avLst/>
              <a:gdLst>
                <a:gd name="T0" fmla="*/ 4 w 6"/>
                <a:gd name="T1" fmla="*/ 11 h 11"/>
                <a:gd name="T2" fmla="*/ 6 w 6"/>
                <a:gd name="T3" fmla="*/ 2 h 11"/>
                <a:gd name="T4" fmla="*/ 5 w 6"/>
                <a:gd name="T5" fmla="*/ 0 h 11"/>
                <a:gd name="T6" fmla="*/ 2 w 6"/>
                <a:gd name="T7" fmla="*/ 2 h 11"/>
                <a:gd name="T8" fmla="*/ 0 w 6"/>
                <a:gd name="T9" fmla="*/ 2 h 11"/>
                <a:gd name="T10" fmla="*/ 4 w 6"/>
                <a:gd name="T11" fmla="*/ 11 h 11"/>
              </a:gdLst>
              <a:ahLst/>
              <a:cxnLst>
                <a:cxn ang="0">
                  <a:pos x="T0" y="T1"/>
                </a:cxn>
                <a:cxn ang="0">
                  <a:pos x="T2" y="T3"/>
                </a:cxn>
                <a:cxn ang="0">
                  <a:pos x="T4" y="T5"/>
                </a:cxn>
                <a:cxn ang="0">
                  <a:pos x="T6" y="T7"/>
                </a:cxn>
                <a:cxn ang="0">
                  <a:pos x="T8" y="T9"/>
                </a:cxn>
                <a:cxn ang="0">
                  <a:pos x="T10" y="T11"/>
                </a:cxn>
              </a:cxnLst>
              <a:rect l="0" t="0" r="r" b="b"/>
              <a:pathLst>
                <a:path w="6" h="11">
                  <a:moveTo>
                    <a:pt x="4" y="11"/>
                  </a:moveTo>
                  <a:cubicBezTo>
                    <a:pt x="5" y="10"/>
                    <a:pt x="5" y="5"/>
                    <a:pt x="6" y="2"/>
                  </a:cubicBezTo>
                  <a:cubicBezTo>
                    <a:pt x="5" y="2"/>
                    <a:pt x="5" y="1"/>
                    <a:pt x="5" y="0"/>
                  </a:cubicBezTo>
                  <a:cubicBezTo>
                    <a:pt x="4" y="0"/>
                    <a:pt x="3" y="2"/>
                    <a:pt x="2" y="2"/>
                  </a:cubicBezTo>
                  <a:cubicBezTo>
                    <a:pt x="1" y="2"/>
                    <a:pt x="1" y="2"/>
                    <a:pt x="0" y="2"/>
                  </a:cubicBezTo>
                  <a:cubicBezTo>
                    <a:pt x="1" y="4"/>
                    <a:pt x="2" y="11"/>
                    <a:pt x="4"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160"/>
            <p:cNvSpPr>
              <a:spLocks/>
            </p:cNvSpPr>
            <p:nvPr/>
          </p:nvSpPr>
          <p:spPr bwMode="auto">
            <a:xfrm>
              <a:off x="4573588" y="2282826"/>
              <a:ext cx="23812" cy="42863"/>
            </a:xfrm>
            <a:custGeom>
              <a:avLst/>
              <a:gdLst>
                <a:gd name="T0" fmla="*/ 2 w 9"/>
                <a:gd name="T1" fmla="*/ 7 h 16"/>
                <a:gd name="T2" fmla="*/ 1 w 9"/>
                <a:gd name="T3" fmla="*/ 11 h 16"/>
                <a:gd name="T4" fmla="*/ 3 w 9"/>
                <a:gd name="T5" fmla="*/ 16 h 16"/>
                <a:gd name="T6" fmla="*/ 8 w 9"/>
                <a:gd name="T7" fmla="*/ 10 h 16"/>
                <a:gd name="T8" fmla="*/ 7 w 9"/>
                <a:gd name="T9" fmla="*/ 1 h 16"/>
                <a:gd name="T10" fmla="*/ 4 w 9"/>
                <a:gd name="T11" fmla="*/ 0 h 16"/>
                <a:gd name="T12" fmla="*/ 0 w 9"/>
                <a:gd name="T13" fmla="*/ 2 h 16"/>
                <a:gd name="T14" fmla="*/ 2 w 9"/>
                <a:gd name="T15" fmla="*/ 7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6">
                  <a:moveTo>
                    <a:pt x="2" y="7"/>
                  </a:moveTo>
                  <a:cubicBezTo>
                    <a:pt x="2" y="9"/>
                    <a:pt x="1" y="10"/>
                    <a:pt x="1" y="11"/>
                  </a:cubicBezTo>
                  <a:cubicBezTo>
                    <a:pt x="1" y="13"/>
                    <a:pt x="1" y="16"/>
                    <a:pt x="3" y="16"/>
                  </a:cubicBezTo>
                  <a:cubicBezTo>
                    <a:pt x="4" y="16"/>
                    <a:pt x="8" y="13"/>
                    <a:pt x="8" y="10"/>
                  </a:cubicBezTo>
                  <a:cubicBezTo>
                    <a:pt x="8" y="6"/>
                    <a:pt x="9" y="4"/>
                    <a:pt x="7" y="1"/>
                  </a:cubicBezTo>
                  <a:cubicBezTo>
                    <a:pt x="6" y="1"/>
                    <a:pt x="6" y="0"/>
                    <a:pt x="4" y="0"/>
                  </a:cubicBezTo>
                  <a:cubicBezTo>
                    <a:pt x="2" y="0"/>
                    <a:pt x="2" y="2"/>
                    <a:pt x="0" y="2"/>
                  </a:cubicBezTo>
                  <a:cubicBezTo>
                    <a:pt x="0" y="4"/>
                    <a:pt x="2" y="5"/>
                    <a:pt x="2"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161"/>
            <p:cNvSpPr>
              <a:spLocks/>
            </p:cNvSpPr>
            <p:nvPr/>
          </p:nvSpPr>
          <p:spPr bwMode="auto">
            <a:xfrm>
              <a:off x="4475163" y="2306638"/>
              <a:ext cx="14287" cy="11113"/>
            </a:xfrm>
            <a:custGeom>
              <a:avLst/>
              <a:gdLst>
                <a:gd name="T0" fmla="*/ 5 w 5"/>
                <a:gd name="T1" fmla="*/ 3 h 4"/>
                <a:gd name="T2" fmla="*/ 4 w 5"/>
                <a:gd name="T3" fmla="*/ 0 h 4"/>
                <a:gd name="T4" fmla="*/ 0 w 5"/>
                <a:gd name="T5" fmla="*/ 2 h 4"/>
                <a:gd name="T6" fmla="*/ 3 w 5"/>
                <a:gd name="T7" fmla="*/ 4 h 4"/>
                <a:gd name="T8" fmla="*/ 5 w 5"/>
                <a:gd name="T9" fmla="*/ 3 h 4"/>
              </a:gdLst>
              <a:ahLst/>
              <a:cxnLst>
                <a:cxn ang="0">
                  <a:pos x="T0" y="T1"/>
                </a:cxn>
                <a:cxn ang="0">
                  <a:pos x="T2" y="T3"/>
                </a:cxn>
                <a:cxn ang="0">
                  <a:pos x="T4" y="T5"/>
                </a:cxn>
                <a:cxn ang="0">
                  <a:pos x="T6" y="T7"/>
                </a:cxn>
                <a:cxn ang="0">
                  <a:pos x="T8" y="T9"/>
                </a:cxn>
              </a:cxnLst>
              <a:rect l="0" t="0" r="r" b="b"/>
              <a:pathLst>
                <a:path w="5" h="4">
                  <a:moveTo>
                    <a:pt x="5" y="3"/>
                  </a:moveTo>
                  <a:cubicBezTo>
                    <a:pt x="5" y="2"/>
                    <a:pt x="4" y="1"/>
                    <a:pt x="4" y="0"/>
                  </a:cubicBezTo>
                  <a:cubicBezTo>
                    <a:pt x="2" y="1"/>
                    <a:pt x="2" y="1"/>
                    <a:pt x="0" y="2"/>
                  </a:cubicBezTo>
                  <a:cubicBezTo>
                    <a:pt x="0" y="2"/>
                    <a:pt x="2" y="4"/>
                    <a:pt x="3" y="4"/>
                  </a:cubicBezTo>
                  <a:cubicBezTo>
                    <a:pt x="4" y="4"/>
                    <a:pt x="5" y="4"/>
                    <a:pt x="5"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162"/>
            <p:cNvSpPr>
              <a:spLocks/>
            </p:cNvSpPr>
            <p:nvPr/>
          </p:nvSpPr>
          <p:spPr bwMode="auto">
            <a:xfrm>
              <a:off x="4600575" y="1965326"/>
              <a:ext cx="12700" cy="19050"/>
            </a:xfrm>
            <a:custGeom>
              <a:avLst/>
              <a:gdLst>
                <a:gd name="T0" fmla="*/ 5 w 5"/>
                <a:gd name="T1" fmla="*/ 4 h 7"/>
                <a:gd name="T2" fmla="*/ 4 w 5"/>
                <a:gd name="T3" fmla="*/ 0 h 7"/>
                <a:gd name="T4" fmla="*/ 0 w 5"/>
                <a:gd name="T5" fmla="*/ 0 h 7"/>
                <a:gd name="T6" fmla="*/ 0 w 5"/>
                <a:gd name="T7" fmla="*/ 2 h 7"/>
                <a:gd name="T8" fmla="*/ 5 w 5"/>
                <a:gd name="T9" fmla="*/ 5 h 7"/>
                <a:gd name="T10" fmla="*/ 5 w 5"/>
                <a:gd name="T11" fmla="*/ 7 h 7"/>
                <a:gd name="T12" fmla="*/ 5 w 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5" h="7">
                  <a:moveTo>
                    <a:pt x="5" y="4"/>
                  </a:moveTo>
                  <a:cubicBezTo>
                    <a:pt x="5" y="2"/>
                    <a:pt x="4" y="2"/>
                    <a:pt x="4" y="0"/>
                  </a:cubicBezTo>
                  <a:cubicBezTo>
                    <a:pt x="0" y="0"/>
                    <a:pt x="0" y="0"/>
                    <a:pt x="0" y="0"/>
                  </a:cubicBezTo>
                  <a:cubicBezTo>
                    <a:pt x="0" y="1"/>
                    <a:pt x="0" y="1"/>
                    <a:pt x="0" y="2"/>
                  </a:cubicBezTo>
                  <a:cubicBezTo>
                    <a:pt x="0" y="4"/>
                    <a:pt x="2" y="5"/>
                    <a:pt x="5" y="5"/>
                  </a:cubicBezTo>
                  <a:cubicBezTo>
                    <a:pt x="5" y="6"/>
                    <a:pt x="5" y="6"/>
                    <a:pt x="5" y="7"/>
                  </a:cubicBezTo>
                  <a:cubicBezTo>
                    <a:pt x="5" y="6"/>
                    <a:pt x="5" y="6"/>
                    <a:pt x="5"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163"/>
            <p:cNvSpPr>
              <a:spLocks/>
            </p:cNvSpPr>
            <p:nvPr/>
          </p:nvSpPr>
          <p:spPr bwMode="auto">
            <a:xfrm>
              <a:off x="4619625" y="1946276"/>
              <a:ext cx="23812" cy="39688"/>
            </a:xfrm>
            <a:custGeom>
              <a:avLst/>
              <a:gdLst>
                <a:gd name="T0" fmla="*/ 1 w 9"/>
                <a:gd name="T1" fmla="*/ 13 h 15"/>
                <a:gd name="T2" fmla="*/ 1 w 9"/>
                <a:gd name="T3" fmla="*/ 13 h 15"/>
                <a:gd name="T4" fmla="*/ 0 w 9"/>
                <a:gd name="T5" fmla="*/ 14 h 15"/>
                <a:gd name="T6" fmla="*/ 3 w 9"/>
                <a:gd name="T7" fmla="*/ 15 h 15"/>
                <a:gd name="T8" fmla="*/ 9 w 9"/>
                <a:gd name="T9" fmla="*/ 6 h 15"/>
                <a:gd name="T10" fmla="*/ 4 w 9"/>
                <a:gd name="T11" fmla="*/ 0 h 15"/>
                <a:gd name="T12" fmla="*/ 0 w 9"/>
                <a:gd name="T13" fmla="*/ 7 h 15"/>
                <a:gd name="T14" fmla="*/ 4 w 9"/>
                <a:gd name="T15" fmla="*/ 11 h 15"/>
                <a:gd name="T16" fmla="*/ 1 w 9"/>
                <a:gd name="T1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5">
                  <a:moveTo>
                    <a:pt x="1" y="13"/>
                  </a:moveTo>
                  <a:cubicBezTo>
                    <a:pt x="1" y="13"/>
                    <a:pt x="1" y="13"/>
                    <a:pt x="1" y="13"/>
                  </a:cubicBezTo>
                  <a:cubicBezTo>
                    <a:pt x="0" y="13"/>
                    <a:pt x="0" y="13"/>
                    <a:pt x="0" y="14"/>
                  </a:cubicBezTo>
                  <a:cubicBezTo>
                    <a:pt x="0" y="14"/>
                    <a:pt x="1" y="15"/>
                    <a:pt x="3" y="15"/>
                  </a:cubicBezTo>
                  <a:cubicBezTo>
                    <a:pt x="7" y="15"/>
                    <a:pt x="6" y="7"/>
                    <a:pt x="9" y="6"/>
                  </a:cubicBezTo>
                  <a:cubicBezTo>
                    <a:pt x="8" y="2"/>
                    <a:pt x="8" y="0"/>
                    <a:pt x="4" y="0"/>
                  </a:cubicBezTo>
                  <a:cubicBezTo>
                    <a:pt x="2" y="0"/>
                    <a:pt x="0" y="6"/>
                    <a:pt x="0" y="7"/>
                  </a:cubicBezTo>
                  <a:cubicBezTo>
                    <a:pt x="0" y="8"/>
                    <a:pt x="2" y="10"/>
                    <a:pt x="4" y="11"/>
                  </a:cubicBezTo>
                  <a:cubicBezTo>
                    <a:pt x="4" y="12"/>
                    <a:pt x="3" y="13"/>
                    <a:pt x="1"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164"/>
            <p:cNvSpPr>
              <a:spLocks/>
            </p:cNvSpPr>
            <p:nvPr/>
          </p:nvSpPr>
          <p:spPr bwMode="auto">
            <a:xfrm>
              <a:off x="4735513" y="1903413"/>
              <a:ext cx="14287" cy="23813"/>
            </a:xfrm>
            <a:custGeom>
              <a:avLst/>
              <a:gdLst>
                <a:gd name="T0" fmla="*/ 5 w 5"/>
                <a:gd name="T1" fmla="*/ 0 h 9"/>
                <a:gd name="T2" fmla="*/ 0 w 5"/>
                <a:gd name="T3" fmla="*/ 6 h 9"/>
                <a:gd name="T4" fmla="*/ 0 w 5"/>
                <a:gd name="T5" fmla="*/ 9 h 9"/>
                <a:gd name="T6" fmla="*/ 4 w 5"/>
                <a:gd name="T7" fmla="*/ 3 h 9"/>
                <a:gd name="T8" fmla="*/ 5 w 5"/>
                <a:gd name="T9" fmla="*/ 0 h 9"/>
              </a:gdLst>
              <a:ahLst/>
              <a:cxnLst>
                <a:cxn ang="0">
                  <a:pos x="T0" y="T1"/>
                </a:cxn>
                <a:cxn ang="0">
                  <a:pos x="T2" y="T3"/>
                </a:cxn>
                <a:cxn ang="0">
                  <a:pos x="T4" y="T5"/>
                </a:cxn>
                <a:cxn ang="0">
                  <a:pos x="T6" y="T7"/>
                </a:cxn>
                <a:cxn ang="0">
                  <a:pos x="T8" y="T9"/>
                </a:cxn>
              </a:cxnLst>
              <a:rect l="0" t="0" r="r" b="b"/>
              <a:pathLst>
                <a:path w="5" h="9">
                  <a:moveTo>
                    <a:pt x="5" y="0"/>
                  </a:moveTo>
                  <a:cubicBezTo>
                    <a:pt x="1" y="1"/>
                    <a:pt x="0" y="5"/>
                    <a:pt x="0" y="6"/>
                  </a:cubicBezTo>
                  <a:cubicBezTo>
                    <a:pt x="0" y="7"/>
                    <a:pt x="0" y="8"/>
                    <a:pt x="0" y="9"/>
                  </a:cubicBezTo>
                  <a:cubicBezTo>
                    <a:pt x="2" y="7"/>
                    <a:pt x="4" y="6"/>
                    <a:pt x="4" y="3"/>
                  </a:cubicBezTo>
                  <a:cubicBezTo>
                    <a:pt x="4" y="2"/>
                    <a:pt x="5" y="1"/>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165"/>
            <p:cNvSpPr>
              <a:spLocks/>
            </p:cNvSpPr>
            <p:nvPr/>
          </p:nvSpPr>
          <p:spPr bwMode="auto">
            <a:xfrm>
              <a:off x="4799013" y="1873251"/>
              <a:ext cx="20637" cy="26988"/>
            </a:xfrm>
            <a:custGeom>
              <a:avLst/>
              <a:gdLst>
                <a:gd name="T0" fmla="*/ 2 w 8"/>
                <a:gd name="T1" fmla="*/ 10 h 10"/>
                <a:gd name="T2" fmla="*/ 6 w 8"/>
                <a:gd name="T3" fmla="*/ 8 h 10"/>
                <a:gd name="T4" fmla="*/ 6 w 8"/>
                <a:gd name="T5" fmla="*/ 5 h 10"/>
                <a:gd name="T6" fmla="*/ 8 w 8"/>
                <a:gd name="T7" fmla="*/ 3 h 10"/>
                <a:gd name="T8" fmla="*/ 5 w 8"/>
                <a:gd name="T9" fmla="*/ 0 h 10"/>
                <a:gd name="T10" fmla="*/ 3 w 8"/>
                <a:gd name="T11" fmla="*/ 3 h 10"/>
                <a:gd name="T12" fmla="*/ 5 w 8"/>
                <a:gd name="T13" fmla="*/ 5 h 10"/>
                <a:gd name="T14" fmla="*/ 0 w 8"/>
                <a:gd name="T15" fmla="*/ 7 h 10"/>
                <a:gd name="T16" fmla="*/ 2 w 8"/>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0">
                  <a:moveTo>
                    <a:pt x="2" y="10"/>
                  </a:moveTo>
                  <a:cubicBezTo>
                    <a:pt x="3" y="10"/>
                    <a:pt x="6" y="9"/>
                    <a:pt x="6" y="8"/>
                  </a:cubicBezTo>
                  <a:cubicBezTo>
                    <a:pt x="6" y="7"/>
                    <a:pt x="6" y="6"/>
                    <a:pt x="6" y="5"/>
                  </a:cubicBezTo>
                  <a:cubicBezTo>
                    <a:pt x="6" y="5"/>
                    <a:pt x="8" y="4"/>
                    <a:pt x="8" y="3"/>
                  </a:cubicBezTo>
                  <a:cubicBezTo>
                    <a:pt x="7" y="2"/>
                    <a:pt x="6" y="2"/>
                    <a:pt x="5" y="0"/>
                  </a:cubicBezTo>
                  <a:cubicBezTo>
                    <a:pt x="5" y="0"/>
                    <a:pt x="3" y="1"/>
                    <a:pt x="3" y="3"/>
                  </a:cubicBezTo>
                  <a:cubicBezTo>
                    <a:pt x="3" y="4"/>
                    <a:pt x="4" y="4"/>
                    <a:pt x="5" y="5"/>
                  </a:cubicBezTo>
                  <a:cubicBezTo>
                    <a:pt x="3" y="5"/>
                    <a:pt x="2" y="7"/>
                    <a:pt x="0" y="7"/>
                  </a:cubicBezTo>
                  <a:cubicBezTo>
                    <a:pt x="0" y="8"/>
                    <a:pt x="0" y="10"/>
                    <a:pt x="2"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166"/>
            <p:cNvSpPr>
              <a:spLocks/>
            </p:cNvSpPr>
            <p:nvPr/>
          </p:nvSpPr>
          <p:spPr bwMode="auto">
            <a:xfrm>
              <a:off x="4837113" y="2397126"/>
              <a:ext cx="36512" cy="7938"/>
            </a:xfrm>
            <a:custGeom>
              <a:avLst/>
              <a:gdLst>
                <a:gd name="T0" fmla="*/ 14 w 14"/>
                <a:gd name="T1" fmla="*/ 2 h 3"/>
                <a:gd name="T2" fmla="*/ 0 w 14"/>
                <a:gd name="T3" fmla="*/ 0 h 3"/>
                <a:gd name="T4" fmla="*/ 8 w 14"/>
                <a:gd name="T5" fmla="*/ 2 h 3"/>
                <a:gd name="T6" fmla="*/ 14 w 14"/>
                <a:gd name="T7" fmla="*/ 2 h 3"/>
              </a:gdLst>
              <a:ahLst/>
              <a:cxnLst>
                <a:cxn ang="0">
                  <a:pos x="T0" y="T1"/>
                </a:cxn>
                <a:cxn ang="0">
                  <a:pos x="T2" y="T3"/>
                </a:cxn>
                <a:cxn ang="0">
                  <a:pos x="T4" y="T5"/>
                </a:cxn>
                <a:cxn ang="0">
                  <a:pos x="T6" y="T7"/>
                </a:cxn>
              </a:cxnLst>
              <a:rect l="0" t="0" r="r" b="b"/>
              <a:pathLst>
                <a:path w="14" h="3">
                  <a:moveTo>
                    <a:pt x="14" y="2"/>
                  </a:moveTo>
                  <a:cubicBezTo>
                    <a:pt x="10" y="1"/>
                    <a:pt x="5" y="0"/>
                    <a:pt x="0" y="0"/>
                  </a:cubicBezTo>
                  <a:cubicBezTo>
                    <a:pt x="2" y="2"/>
                    <a:pt x="6" y="2"/>
                    <a:pt x="8" y="2"/>
                  </a:cubicBezTo>
                  <a:cubicBezTo>
                    <a:pt x="10" y="2"/>
                    <a:pt x="11" y="3"/>
                    <a:pt x="14"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167"/>
            <p:cNvSpPr>
              <a:spLocks/>
            </p:cNvSpPr>
            <p:nvPr/>
          </p:nvSpPr>
          <p:spPr bwMode="auto">
            <a:xfrm>
              <a:off x="4979988" y="2390776"/>
              <a:ext cx="34925" cy="15875"/>
            </a:xfrm>
            <a:custGeom>
              <a:avLst/>
              <a:gdLst>
                <a:gd name="T0" fmla="*/ 13 w 13"/>
                <a:gd name="T1" fmla="*/ 0 h 6"/>
                <a:gd name="T2" fmla="*/ 0 w 13"/>
                <a:gd name="T3" fmla="*/ 4 h 6"/>
                <a:gd name="T4" fmla="*/ 1 w 13"/>
                <a:gd name="T5" fmla="*/ 5 h 6"/>
                <a:gd name="T6" fmla="*/ 2 w 13"/>
                <a:gd name="T7" fmla="*/ 6 h 6"/>
                <a:gd name="T8" fmla="*/ 9 w 13"/>
                <a:gd name="T9" fmla="*/ 4 h 6"/>
                <a:gd name="T10" fmla="*/ 10 w 13"/>
                <a:gd name="T11" fmla="*/ 2 h 6"/>
                <a:gd name="T12" fmla="*/ 13 w 1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3" h="6">
                  <a:moveTo>
                    <a:pt x="13" y="0"/>
                  </a:moveTo>
                  <a:cubicBezTo>
                    <a:pt x="9" y="0"/>
                    <a:pt x="3" y="3"/>
                    <a:pt x="0" y="4"/>
                  </a:cubicBezTo>
                  <a:cubicBezTo>
                    <a:pt x="0" y="5"/>
                    <a:pt x="0" y="5"/>
                    <a:pt x="1" y="5"/>
                  </a:cubicBezTo>
                  <a:cubicBezTo>
                    <a:pt x="1" y="6"/>
                    <a:pt x="2" y="6"/>
                    <a:pt x="2" y="6"/>
                  </a:cubicBezTo>
                  <a:cubicBezTo>
                    <a:pt x="4" y="6"/>
                    <a:pt x="9" y="5"/>
                    <a:pt x="9" y="4"/>
                  </a:cubicBezTo>
                  <a:cubicBezTo>
                    <a:pt x="9" y="3"/>
                    <a:pt x="9" y="2"/>
                    <a:pt x="10" y="2"/>
                  </a:cubicBezTo>
                  <a:cubicBezTo>
                    <a:pt x="11" y="1"/>
                    <a:pt x="12"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168"/>
            <p:cNvSpPr>
              <a:spLocks/>
            </p:cNvSpPr>
            <p:nvPr/>
          </p:nvSpPr>
          <p:spPr bwMode="auto">
            <a:xfrm>
              <a:off x="5332413" y="2811463"/>
              <a:ext cx="19050" cy="7938"/>
            </a:xfrm>
            <a:custGeom>
              <a:avLst/>
              <a:gdLst>
                <a:gd name="T0" fmla="*/ 3 w 7"/>
                <a:gd name="T1" fmla="*/ 3 h 3"/>
                <a:gd name="T2" fmla="*/ 7 w 7"/>
                <a:gd name="T3" fmla="*/ 0 h 3"/>
                <a:gd name="T4" fmla="*/ 0 w 7"/>
                <a:gd name="T5" fmla="*/ 1 h 3"/>
                <a:gd name="T6" fmla="*/ 3 w 7"/>
                <a:gd name="T7" fmla="*/ 3 h 3"/>
              </a:gdLst>
              <a:ahLst/>
              <a:cxnLst>
                <a:cxn ang="0">
                  <a:pos x="T0" y="T1"/>
                </a:cxn>
                <a:cxn ang="0">
                  <a:pos x="T2" y="T3"/>
                </a:cxn>
                <a:cxn ang="0">
                  <a:pos x="T4" y="T5"/>
                </a:cxn>
                <a:cxn ang="0">
                  <a:pos x="T6" y="T7"/>
                </a:cxn>
              </a:cxnLst>
              <a:rect l="0" t="0" r="r" b="b"/>
              <a:pathLst>
                <a:path w="7" h="3">
                  <a:moveTo>
                    <a:pt x="3" y="3"/>
                  </a:moveTo>
                  <a:cubicBezTo>
                    <a:pt x="4" y="3"/>
                    <a:pt x="6" y="1"/>
                    <a:pt x="7" y="0"/>
                  </a:cubicBezTo>
                  <a:cubicBezTo>
                    <a:pt x="4" y="0"/>
                    <a:pt x="2" y="0"/>
                    <a:pt x="0" y="1"/>
                  </a:cubicBezTo>
                  <a:cubicBezTo>
                    <a:pt x="1" y="2"/>
                    <a:pt x="2" y="3"/>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169"/>
            <p:cNvSpPr>
              <a:spLocks/>
            </p:cNvSpPr>
            <p:nvPr/>
          </p:nvSpPr>
          <p:spPr bwMode="auto">
            <a:xfrm>
              <a:off x="5240338" y="1587501"/>
              <a:ext cx="38100" cy="26988"/>
            </a:xfrm>
            <a:custGeom>
              <a:avLst/>
              <a:gdLst>
                <a:gd name="T0" fmla="*/ 3 w 14"/>
                <a:gd name="T1" fmla="*/ 2 h 10"/>
                <a:gd name="T2" fmla="*/ 0 w 14"/>
                <a:gd name="T3" fmla="*/ 7 h 10"/>
                <a:gd name="T4" fmla="*/ 4 w 14"/>
                <a:gd name="T5" fmla="*/ 10 h 10"/>
                <a:gd name="T6" fmla="*/ 14 w 14"/>
                <a:gd name="T7" fmla="*/ 6 h 10"/>
                <a:gd name="T8" fmla="*/ 14 w 14"/>
                <a:gd name="T9" fmla="*/ 3 h 10"/>
                <a:gd name="T10" fmla="*/ 6 w 14"/>
                <a:gd name="T11" fmla="*/ 0 h 10"/>
                <a:gd name="T12" fmla="*/ 3 w 14"/>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14" h="10">
                  <a:moveTo>
                    <a:pt x="3" y="2"/>
                  </a:moveTo>
                  <a:cubicBezTo>
                    <a:pt x="3" y="2"/>
                    <a:pt x="0" y="6"/>
                    <a:pt x="0" y="7"/>
                  </a:cubicBezTo>
                  <a:cubicBezTo>
                    <a:pt x="0" y="9"/>
                    <a:pt x="2" y="10"/>
                    <a:pt x="4" y="10"/>
                  </a:cubicBezTo>
                  <a:cubicBezTo>
                    <a:pt x="8" y="10"/>
                    <a:pt x="11" y="7"/>
                    <a:pt x="14" y="6"/>
                  </a:cubicBezTo>
                  <a:cubicBezTo>
                    <a:pt x="14" y="3"/>
                    <a:pt x="14" y="3"/>
                    <a:pt x="14" y="3"/>
                  </a:cubicBezTo>
                  <a:cubicBezTo>
                    <a:pt x="11" y="3"/>
                    <a:pt x="9" y="0"/>
                    <a:pt x="6" y="0"/>
                  </a:cubicBezTo>
                  <a:cubicBezTo>
                    <a:pt x="5" y="0"/>
                    <a:pt x="4" y="2"/>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170"/>
            <p:cNvSpPr>
              <a:spLocks/>
            </p:cNvSpPr>
            <p:nvPr/>
          </p:nvSpPr>
          <p:spPr bwMode="auto">
            <a:xfrm>
              <a:off x="5419725" y="1555751"/>
              <a:ext cx="30162" cy="30163"/>
            </a:xfrm>
            <a:custGeom>
              <a:avLst/>
              <a:gdLst>
                <a:gd name="T0" fmla="*/ 0 w 11"/>
                <a:gd name="T1" fmla="*/ 5 h 11"/>
                <a:gd name="T2" fmla="*/ 8 w 11"/>
                <a:gd name="T3" fmla="*/ 10 h 11"/>
                <a:gd name="T4" fmla="*/ 11 w 11"/>
                <a:gd name="T5" fmla="*/ 9 h 11"/>
                <a:gd name="T6" fmla="*/ 0 w 11"/>
                <a:gd name="T7" fmla="*/ 5 h 11"/>
              </a:gdLst>
              <a:ahLst/>
              <a:cxnLst>
                <a:cxn ang="0">
                  <a:pos x="T0" y="T1"/>
                </a:cxn>
                <a:cxn ang="0">
                  <a:pos x="T2" y="T3"/>
                </a:cxn>
                <a:cxn ang="0">
                  <a:pos x="T4" y="T5"/>
                </a:cxn>
                <a:cxn ang="0">
                  <a:pos x="T6" y="T7"/>
                </a:cxn>
              </a:cxnLst>
              <a:rect l="0" t="0" r="r" b="b"/>
              <a:pathLst>
                <a:path w="11" h="11">
                  <a:moveTo>
                    <a:pt x="0" y="5"/>
                  </a:moveTo>
                  <a:cubicBezTo>
                    <a:pt x="0" y="7"/>
                    <a:pt x="5" y="10"/>
                    <a:pt x="8" y="10"/>
                  </a:cubicBezTo>
                  <a:cubicBezTo>
                    <a:pt x="8" y="10"/>
                    <a:pt x="11" y="11"/>
                    <a:pt x="11" y="9"/>
                  </a:cubicBezTo>
                  <a:cubicBezTo>
                    <a:pt x="11" y="5"/>
                    <a:pt x="0" y="0"/>
                    <a:pt x="0"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171"/>
            <p:cNvSpPr>
              <a:spLocks/>
            </p:cNvSpPr>
            <p:nvPr/>
          </p:nvSpPr>
          <p:spPr bwMode="auto">
            <a:xfrm>
              <a:off x="5614988" y="1460501"/>
              <a:ext cx="23812" cy="19050"/>
            </a:xfrm>
            <a:custGeom>
              <a:avLst/>
              <a:gdLst>
                <a:gd name="T0" fmla="*/ 9 w 9"/>
                <a:gd name="T1" fmla="*/ 4 h 7"/>
                <a:gd name="T2" fmla="*/ 4 w 9"/>
                <a:gd name="T3" fmla="*/ 0 h 7"/>
                <a:gd name="T4" fmla="*/ 1 w 9"/>
                <a:gd name="T5" fmla="*/ 4 h 7"/>
                <a:gd name="T6" fmla="*/ 1 w 9"/>
                <a:gd name="T7" fmla="*/ 7 h 7"/>
                <a:gd name="T8" fmla="*/ 9 w 9"/>
                <a:gd name="T9" fmla="*/ 4 h 7"/>
              </a:gdLst>
              <a:ahLst/>
              <a:cxnLst>
                <a:cxn ang="0">
                  <a:pos x="T0" y="T1"/>
                </a:cxn>
                <a:cxn ang="0">
                  <a:pos x="T2" y="T3"/>
                </a:cxn>
                <a:cxn ang="0">
                  <a:pos x="T4" y="T5"/>
                </a:cxn>
                <a:cxn ang="0">
                  <a:pos x="T6" y="T7"/>
                </a:cxn>
                <a:cxn ang="0">
                  <a:pos x="T8" y="T9"/>
                </a:cxn>
              </a:cxnLst>
              <a:rect l="0" t="0" r="r" b="b"/>
              <a:pathLst>
                <a:path w="9" h="7">
                  <a:moveTo>
                    <a:pt x="9" y="4"/>
                  </a:moveTo>
                  <a:cubicBezTo>
                    <a:pt x="7" y="2"/>
                    <a:pt x="7" y="0"/>
                    <a:pt x="4" y="0"/>
                  </a:cubicBezTo>
                  <a:cubicBezTo>
                    <a:pt x="2" y="0"/>
                    <a:pt x="1" y="2"/>
                    <a:pt x="1" y="4"/>
                  </a:cubicBezTo>
                  <a:cubicBezTo>
                    <a:pt x="1" y="5"/>
                    <a:pt x="0" y="7"/>
                    <a:pt x="1" y="7"/>
                  </a:cubicBezTo>
                  <a:cubicBezTo>
                    <a:pt x="3" y="7"/>
                    <a:pt x="8" y="5"/>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172"/>
            <p:cNvSpPr>
              <a:spLocks/>
            </p:cNvSpPr>
            <p:nvPr/>
          </p:nvSpPr>
          <p:spPr bwMode="auto">
            <a:xfrm>
              <a:off x="6811963" y="1441451"/>
              <a:ext cx="57150" cy="23813"/>
            </a:xfrm>
            <a:custGeom>
              <a:avLst/>
              <a:gdLst>
                <a:gd name="T0" fmla="*/ 15 w 21"/>
                <a:gd name="T1" fmla="*/ 9 h 9"/>
                <a:gd name="T2" fmla="*/ 21 w 21"/>
                <a:gd name="T3" fmla="*/ 9 h 9"/>
                <a:gd name="T4" fmla="*/ 11 w 21"/>
                <a:gd name="T5" fmla="*/ 0 h 9"/>
                <a:gd name="T6" fmla="*/ 0 w 21"/>
                <a:gd name="T7" fmla="*/ 7 h 9"/>
                <a:gd name="T8" fmla="*/ 1 w 21"/>
                <a:gd name="T9" fmla="*/ 6 h 9"/>
                <a:gd name="T10" fmla="*/ 15 w 21"/>
                <a:gd name="T11" fmla="*/ 9 h 9"/>
              </a:gdLst>
              <a:ahLst/>
              <a:cxnLst>
                <a:cxn ang="0">
                  <a:pos x="T0" y="T1"/>
                </a:cxn>
                <a:cxn ang="0">
                  <a:pos x="T2" y="T3"/>
                </a:cxn>
                <a:cxn ang="0">
                  <a:pos x="T4" y="T5"/>
                </a:cxn>
                <a:cxn ang="0">
                  <a:pos x="T6" y="T7"/>
                </a:cxn>
                <a:cxn ang="0">
                  <a:pos x="T8" y="T9"/>
                </a:cxn>
                <a:cxn ang="0">
                  <a:pos x="T10" y="T11"/>
                </a:cxn>
              </a:cxnLst>
              <a:rect l="0" t="0" r="r" b="b"/>
              <a:pathLst>
                <a:path w="21" h="9">
                  <a:moveTo>
                    <a:pt x="15" y="9"/>
                  </a:moveTo>
                  <a:cubicBezTo>
                    <a:pt x="21" y="9"/>
                    <a:pt x="21" y="9"/>
                    <a:pt x="21" y="9"/>
                  </a:cubicBezTo>
                  <a:cubicBezTo>
                    <a:pt x="21" y="4"/>
                    <a:pt x="17" y="0"/>
                    <a:pt x="11" y="0"/>
                  </a:cubicBezTo>
                  <a:cubicBezTo>
                    <a:pt x="6" y="0"/>
                    <a:pt x="3" y="4"/>
                    <a:pt x="0" y="7"/>
                  </a:cubicBezTo>
                  <a:cubicBezTo>
                    <a:pt x="1" y="6"/>
                    <a:pt x="1" y="6"/>
                    <a:pt x="1" y="6"/>
                  </a:cubicBezTo>
                  <a:cubicBezTo>
                    <a:pt x="6" y="7"/>
                    <a:pt x="11" y="7"/>
                    <a:pt x="15"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173"/>
            <p:cNvSpPr>
              <a:spLocks/>
            </p:cNvSpPr>
            <p:nvPr/>
          </p:nvSpPr>
          <p:spPr bwMode="auto">
            <a:xfrm>
              <a:off x="6919913" y="1387476"/>
              <a:ext cx="76200" cy="26988"/>
            </a:xfrm>
            <a:custGeom>
              <a:avLst/>
              <a:gdLst>
                <a:gd name="T0" fmla="*/ 18 w 28"/>
                <a:gd name="T1" fmla="*/ 10 h 10"/>
                <a:gd name="T2" fmla="*/ 28 w 28"/>
                <a:gd name="T3" fmla="*/ 7 h 10"/>
                <a:gd name="T4" fmla="*/ 26 w 28"/>
                <a:gd name="T5" fmla="*/ 4 h 10"/>
                <a:gd name="T6" fmla="*/ 0 w 28"/>
                <a:gd name="T7" fmla="*/ 0 h 10"/>
                <a:gd name="T8" fmla="*/ 2 w 28"/>
                <a:gd name="T9" fmla="*/ 2 h 10"/>
                <a:gd name="T10" fmla="*/ 18 w 28"/>
                <a:gd name="T11" fmla="*/ 10 h 10"/>
              </a:gdLst>
              <a:ahLst/>
              <a:cxnLst>
                <a:cxn ang="0">
                  <a:pos x="T0" y="T1"/>
                </a:cxn>
                <a:cxn ang="0">
                  <a:pos x="T2" y="T3"/>
                </a:cxn>
                <a:cxn ang="0">
                  <a:pos x="T4" y="T5"/>
                </a:cxn>
                <a:cxn ang="0">
                  <a:pos x="T6" y="T7"/>
                </a:cxn>
                <a:cxn ang="0">
                  <a:pos x="T8" y="T9"/>
                </a:cxn>
                <a:cxn ang="0">
                  <a:pos x="T10" y="T11"/>
                </a:cxn>
              </a:cxnLst>
              <a:rect l="0" t="0" r="r" b="b"/>
              <a:pathLst>
                <a:path w="28" h="10">
                  <a:moveTo>
                    <a:pt x="18" y="10"/>
                  </a:moveTo>
                  <a:cubicBezTo>
                    <a:pt x="22" y="10"/>
                    <a:pt x="28" y="9"/>
                    <a:pt x="28" y="7"/>
                  </a:cubicBezTo>
                  <a:cubicBezTo>
                    <a:pt x="28" y="5"/>
                    <a:pt x="27" y="4"/>
                    <a:pt x="26" y="4"/>
                  </a:cubicBezTo>
                  <a:cubicBezTo>
                    <a:pt x="25" y="4"/>
                    <a:pt x="2" y="2"/>
                    <a:pt x="0" y="0"/>
                  </a:cubicBezTo>
                  <a:cubicBezTo>
                    <a:pt x="2" y="2"/>
                    <a:pt x="2" y="2"/>
                    <a:pt x="2" y="2"/>
                  </a:cubicBezTo>
                  <a:cubicBezTo>
                    <a:pt x="2" y="7"/>
                    <a:pt x="13" y="10"/>
                    <a:pt x="18"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174"/>
            <p:cNvSpPr>
              <a:spLocks/>
            </p:cNvSpPr>
            <p:nvPr/>
          </p:nvSpPr>
          <p:spPr bwMode="auto">
            <a:xfrm>
              <a:off x="6811963" y="1425576"/>
              <a:ext cx="15875" cy="15875"/>
            </a:xfrm>
            <a:custGeom>
              <a:avLst/>
              <a:gdLst>
                <a:gd name="T0" fmla="*/ 6 w 6"/>
                <a:gd name="T1" fmla="*/ 4 h 6"/>
                <a:gd name="T2" fmla="*/ 0 w 6"/>
                <a:gd name="T3" fmla="*/ 4 h 6"/>
                <a:gd name="T4" fmla="*/ 3 w 6"/>
                <a:gd name="T5" fmla="*/ 6 h 6"/>
                <a:gd name="T6" fmla="*/ 6 w 6"/>
                <a:gd name="T7" fmla="*/ 4 h 6"/>
              </a:gdLst>
              <a:ahLst/>
              <a:cxnLst>
                <a:cxn ang="0">
                  <a:pos x="T0" y="T1"/>
                </a:cxn>
                <a:cxn ang="0">
                  <a:pos x="T2" y="T3"/>
                </a:cxn>
                <a:cxn ang="0">
                  <a:pos x="T4" y="T5"/>
                </a:cxn>
                <a:cxn ang="0">
                  <a:pos x="T6" y="T7"/>
                </a:cxn>
              </a:cxnLst>
              <a:rect l="0" t="0" r="r" b="b"/>
              <a:pathLst>
                <a:path w="6" h="6">
                  <a:moveTo>
                    <a:pt x="6" y="4"/>
                  </a:moveTo>
                  <a:cubicBezTo>
                    <a:pt x="6" y="0"/>
                    <a:pt x="0" y="0"/>
                    <a:pt x="0" y="4"/>
                  </a:cubicBezTo>
                  <a:cubicBezTo>
                    <a:pt x="0" y="6"/>
                    <a:pt x="0" y="6"/>
                    <a:pt x="3" y="6"/>
                  </a:cubicBezTo>
                  <a:cubicBezTo>
                    <a:pt x="4" y="6"/>
                    <a:pt x="6" y="5"/>
                    <a:pt x="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175"/>
            <p:cNvSpPr>
              <a:spLocks/>
            </p:cNvSpPr>
            <p:nvPr/>
          </p:nvSpPr>
          <p:spPr bwMode="auto">
            <a:xfrm>
              <a:off x="3338513" y="2095501"/>
              <a:ext cx="42862" cy="22225"/>
            </a:xfrm>
            <a:custGeom>
              <a:avLst/>
              <a:gdLst>
                <a:gd name="T0" fmla="*/ 16 w 16"/>
                <a:gd name="T1" fmla="*/ 7 h 8"/>
                <a:gd name="T2" fmla="*/ 0 w 16"/>
                <a:gd name="T3" fmla="*/ 2 h 8"/>
                <a:gd name="T4" fmla="*/ 13 w 16"/>
                <a:gd name="T5" fmla="*/ 8 h 8"/>
                <a:gd name="T6" fmla="*/ 16 w 16"/>
                <a:gd name="T7" fmla="*/ 7 h 8"/>
              </a:gdLst>
              <a:ahLst/>
              <a:cxnLst>
                <a:cxn ang="0">
                  <a:pos x="T0" y="T1"/>
                </a:cxn>
                <a:cxn ang="0">
                  <a:pos x="T2" y="T3"/>
                </a:cxn>
                <a:cxn ang="0">
                  <a:pos x="T4" y="T5"/>
                </a:cxn>
                <a:cxn ang="0">
                  <a:pos x="T6" y="T7"/>
                </a:cxn>
              </a:cxnLst>
              <a:rect l="0" t="0" r="r" b="b"/>
              <a:pathLst>
                <a:path w="16" h="8">
                  <a:moveTo>
                    <a:pt x="16" y="7"/>
                  </a:moveTo>
                  <a:cubicBezTo>
                    <a:pt x="11" y="4"/>
                    <a:pt x="7" y="0"/>
                    <a:pt x="0" y="2"/>
                  </a:cubicBezTo>
                  <a:cubicBezTo>
                    <a:pt x="3" y="4"/>
                    <a:pt x="9" y="8"/>
                    <a:pt x="13" y="8"/>
                  </a:cubicBezTo>
                  <a:cubicBezTo>
                    <a:pt x="14" y="8"/>
                    <a:pt x="15" y="8"/>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176"/>
            <p:cNvSpPr>
              <a:spLocks/>
            </p:cNvSpPr>
            <p:nvPr/>
          </p:nvSpPr>
          <p:spPr bwMode="auto">
            <a:xfrm>
              <a:off x="3341688" y="2165351"/>
              <a:ext cx="31750" cy="19050"/>
            </a:xfrm>
            <a:custGeom>
              <a:avLst/>
              <a:gdLst>
                <a:gd name="T0" fmla="*/ 1 w 12"/>
                <a:gd name="T1" fmla="*/ 0 h 7"/>
                <a:gd name="T2" fmla="*/ 0 w 12"/>
                <a:gd name="T3" fmla="*/ 1 h 7"/>
                <a:gd name="T4" fmla="*/ 10 w 12"/>
                <a:gd name="T5" fmla="*/ 7 h 7"/>
                <a:gd name="T6" fmla="*/ 12 w 12"/>
                <a:gd name="T7" fmla="*/ 4 h 7"/>
                <a:gd name="T8" fmla="*/ 12 w 12"/>
                <a:gd name="T9" fmla="*/ 3 h 7"/>
                <a:gd name="T10" fmla="*/ 6 w 12"/>
                <a:gd name="T11" fmla="*/ 3 h 7"/>
                <a:gd name="T12" fmla="*/ 1 w 12"/>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2" h="7">
                  <a:moveTo>
                    <a:pt x="1" y="0"/>
                  </a:moveTo>
                  <a:cubicBezTo>
                    <a:pt x="1" y="0"/>
                    <a:pt x="0" y="0"/>
                    <a:pt x="0" y="1"/>
                  </a:cubicBezTo>
                  <a:cubicBezTo>
                    <a:pt x="0" y="3"/>
                    <a:pt x="8" y="7"/>
                    <a:pt x="10" y="7"/>
                  </a:cubicBezTo>
                  <a:cubicBezTo>
                    <a:pt x="10" y="7"/>
                    <a:pt x="12" y="6"/>
                    <a:pt x="12" y="4"/>
                  </a:cubicBezTo>
                  <a:cubicBezTo>
                    <a:pt x="12" y="4"/>
                    <a:pt x="12" y="4"/>
                    <a:pt x="12" y="3"/>
                  </a:cubicBezTo>
                  <a:cubicBezTo>
                    <a:pt x="6" y="3"/>
                    <a:pt x="6" y="3"/>
                    <a:pt x="6" y="3"/>
                  </a:cubicBezTo>
                  <a:cubicBezTo>
                    <a:pt x="4" y="3"/>
                    <a:pt x="2" y="2"/>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177"/>
            <p:cNvSpPr>
              <a:spLocks/>
            </p:cNvSpPr>
            <p:nvPr/>
          </p:nvSpPr>
          <p:spPr bwMode="auto">
            <a:xfrm>
              <a:off x="3390900" y="2165351"/>
              <a:ext cx="20637" cy="26988"/>
            </a:xfrm>
            <a:custGeom>
              <a:avLst/>
              <a:gdLst>
                <a:gd name="T0" fmla="*/ 8 w 8"/>
                <a:gd name="T1" fmla="*/ 7 h 10"/>
                <a:gd name="T2" fmla="*/ 8 w 8"/>
                <a:gd name="T3" fmla="*/ 5 h 10"/>
                <a:gd name="T4" fmla="*/ 7 w 8"/>
                <a:gd name="T5" fmla="*/ 2 h 10"/>
                <a:gd name="T6" fmla="*/ 5 w 8"/>
                <a:gd name="T7" fmla="*/ 0 h 10"/>
                <a:gd name="T8" fmla="*/ 0 w 8"/>
                <a:gd name="T9" fmla="*/ 7 h 10"/>
                <a:gd name="T10" fmla="*/ 3 w 8"/>
                <a:gd name="T11" fmla="*/ 10 h 10"/>
                <a:gd name="T12" fmla="*/ 8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8" y="7"/>
                  </a:moveTo>
                  <a:cubicBezTo>
                    <a:pt x="8" y="6"/>
                    <a:pt x="8" y="6"/>
                    <a:pt x="8" y="5"/>
                  </a:cubicBezTo>
                  <a:cubicBezTo>
                    <a:pt x="3" y="5"/>
                    <a:pt x="7" y="4"/>
                    <a:pt x="7" y="2"/>
                  </a:cubicBezTo>
                  <a:cubicBezTo>
                    <a:pt x="7" y="1"/>
                    <a:pt x="5" y="1"/>
                    <a:pt x="5" y="0"/>
                  </a:cubicBezTo>
                  <a:cubicBezTo>
                    <a:pt x="3" y="0"/>
                    <a:pt x="0" y="6"/>
                    <a:pt x="0" y="7"/>
                  </a:cubicBezTo>
                  <a:cubicBezTo>
                    <a:pt x="0" y="9"/>
                    <a:pt x="1" y="10"/>
                    <a:pt x="3" y="10"/>
                  </a:cubicBezTo>
                  <a:cubicBezTo>
                    <a:pt x="6" y="10"/>
                    <a:pt x="8" y="8"/>
                    <a:pt x="8"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178"/>
            <p:cNvSpPr>
              <a:spLocks/>
            </p:cNvSpPr>
            <p:nvPr/>
          </p:nvSpPr>
          <p:spPr bwMode="auto">
            <a:xfrm>
              <a:off x="1590675" y="1854201"/>
              <a:ext cx="26987" cy="11113"/>
            </a:xfrm>
            <a:custGeom>
              <a:avLst/>
              <a:gdLst>
                <a:gd name="T0" fmla="*/ 6 w 10"/>
                <a:gd name="T1" fmla="*/ 0 h 4"/>
                <a:gd name="T2" fmla="*/ 3 w 10"/>
                <a:gd name="T3" fmla="*/ 2 h 4"/>
                <a:gd name="T4" fmla="*/ 0 w 10"/>
                <a:gd name="T5" fmla="*/ 2 h 4"/>
                <a:gd name="T6" fmla="*/ 3 w 10"/>
                <a:gd name="T7" fmla="*/ 4 h 4"/>
                <a:gd name="T8" fmla="*/ 10 w 10"/>
                <a:gd name="T9" fmla="*/ 4 h 4"/>
                <a:gd name="T10" fmla="*/ 6 w 10"/>
                <a:gd name="T11" fmla="*/ 0 h 4"/>
              </a:gdLst>
              <a:ahLst/>
              <a:cxnLst>
                <a:cxn ang="0">
                  <a:pos x="T0" y="T1"/>
                </a:cxn>
                <a:cxn ang="0">
                  <a:pos x="T2" y="T3"/>
                </a:cxn>
                <a:cxn ang="0">
                  <a:pos x="T4" y="T5"/>
                </a:cxn>
                <a:cxn ang="0">
                  <a:pos x="T6" y="T7"/>
                </a:cxn>
                <a:cxn ang="0">
                  <a:pos x="T8" y="T9"/>
                </a:cxn>
                <a:cxn ang="0">
                  <a:pos x="T10" y="T11"/>
                </a:cxn>
              </a:cxnLst>
              <a:rect l="0" t="0" r="r" b="b"/>
              <a:pathLst>
                <a:path w="10" h="4">
                  <a:moveTo>
                    <a:pt x="6" y="0"/>
                  </a:moveTo>
                  <a:cubicBezTo>
                    <a:pt x="5" y="0"/>
                    <a:pt x="4" y="0"/>
                    <a:pt x="3" y="2"/>
                  </a:cubicBezTo>
                  <a:cubicBezTo>
                    <a:pt x="0" y="2"/>
                    <a:pt x="0" y="2"/>
                    <a:pt x="0" y="2"/>
                  </a:cubicBezTo>
                  <a:cubicBezTo>
                    <a:pt x="0" y="3"/>
                    <a:pt x="2" y="3"/>
                    <a:pt x="3" y="4"/>
                  </a:cubicBezTo>
                  <a:cubicBezTo>
                    <a:pt x="10" y="4"/>
                    <a:pt x="10" y="4"/>
                    <a:pt x="10" y="4"/>
                  </a:cubicBezTo>
                  <a:cubicBezTo>
                    <a:pt x="9" y="2"/>
                    <a:pt x="9" y="0"/>
                    <a:pt x="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179"/>
            <p:cNvSpPr>
              <a:spLocks/>
            </p:cNvSpPr>
            <p:nvPr/>
          </p:nvSpPr>
          <p:spPr bwMode="auto">
            <a:xfrm>
              <a:off x="1789113" y="2700338"/>
              <a:ext cx="14287" cy="11113"/>
            </a:xfrm>
            <a:custGeom>
              <a:avLst/>
              <a:gdLst>
                <a:gd name="T0" fmla="*/ 0 w 5"/>
                <a:gd name="T1" fmla="*/ 3 h 4"/>
                <a:gd name="T2" fmla="*/ 1 w 5"/>
                <a:gd name="T3" fmla="*/ 4 h 4"/>
                <a:gd name="T4" fmla="*/ 5 w 5"/>
                <a:gd name="T5" fmla="*/ 3 h 4"/>
                <a:gd name="T6" fmla="*/ 5 w 5"/>
                <a:gd name="T7" fmla="*/ 2 h 4"/>
                <a:gd name="T8" fmla="*/ 0 w 5"/>
                <a:gd name="T9" fmla="*/ 0 h 4"/>
                <a:gd name="T10" fmla="*/ 0 w 5"/>
                <a:gd name="T11" fmla="*/ 3 h 4"/>
              </a:gdLst>
              <a:ahLst/>
              <a:cxnLst>
                <a:cxn ang="0">
                  <a:pos x="T0" y="T1"/>
                </a:cxn>
                <a:cxn ang="0">
                  <a:pos x="T2" y="T3"/>
                </a:cxn>
                <a:cxn ang="0">
                  <a:pos x="T4" y="T5"/>
                </a:cxn>
                <a:cxn ang="0">
                  <a:pos x="T6" y="T7"/>
                </a:cxn>
                <a:cxn ang="0">
                  <a:pos x="T8" y="T9"/>
                </a:cxn>
                <a:cxn ang="0">
                  <a:pos x="T10" y="T11"/>
                </a:cxn>
              </a:cxnLst>
              <a:rect l="0" t="0" r="r" b="b"/>
              <a:pathLst>
                <a:path w="5" h="4">
                  <a:moveTo>
                    <a:pt x="0" y="3"/>
                  </a:moveTo>
                  <a:cubicBezTo>
                    <a:pt x="0" y="4"/>
                    <a:pt x="0" y="4"/>
                    <a:pt x="1" y="4"/>
                  </a:cubicBezTo>
                  <a:cubicBezTo>
                    <a:pt x="3" y="4"/>
                    <a:pt x="3" y="4"/>
                    <a:pt x="5" y="3"/>
                  </a:cubicBezTo>
                  <a:cubicBezTo>
                    <a:pt x="5" y="2"/>
                    <a:pt x="5" y="2"/>
                    <a:pt x="5" y="2"/>
                  </a:cubicBezTo>
                  <a:cubicBezTo>
                    <a:pt x="4" y="1"/>
                    <a:pt x="2" y="0"/>
                    <a:pt x="0" y="0"/>
                  </a:cubicBezTo>
                  <a:cubicBezTo>
                    <a:pt x="0" y="1"/>
                    <a:pt x="0" y="2"/>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180"/>
            <p:cNvSpPr>
              <a:spLocks/>
            </p:cNvSpPr>
            <p:nvPr/>
          </p:nvSpPr>
          <p:spPr bwMode="auto">
            <a:xfrm>
              <a:off x="1778000" y="2678113"/>
              <a:ext cx="6350" cy="7938"/>
            </a:xfrm>
            <a:custGeom>
              <a:avLst/>
              <a:gdLst>
                <a:gd name="T0" fmla="*/ 0 w 2"/>
                <a:gd name="T1" fmla="*/ 0 h 3"/>
                <a:gd name="T2" fmla="*/ 2 w 2"/>
                <a:gd name="T3" fmla="*/ 3 h 3"/>
                <a:gd name="T4" fmla="*/ 2 w 2"/>
                <a:gd name="T5" fmla="*/ 2 h 3"/>
                <a:gd name="T6" fmla="*/ 0 w 2"/>
                <a:gd name="T7" fmla="*/ 0 h 3"/>
              </a:gdLst>
              <a:ahLst/>
              <a:cxnLst>
                <a:cxn ang="0">
                  <a:pos x="T0" y="T1"/>
                </a:cxn>
                <a:cxn ang="0">
                  <a:pos x="T2" y="T3"/>
                </a:cxn>
                <a:cxn ang="0">
                  <a:pos x="T4" y="T5"/>
                </a:cxn>
                <a:cxn ang="0">
                  <a:pos x="T6" y="T7"/>
                </a:cxn>
              </a:cxnLst>
              <a:rect l="0" t="0" r="r" b="b"/>
              <a:pathLst>
                <a:path w="2" h="3">
                  <a:moveTo>
                    <a:pt x="0" y="0"/>
                  </a:moveTo>
                  <a:cubicBezTo>
                    <a:pt x="0" y="1"/>
                    <a:pt x="0" y="3"/>
                    <a:pt x="2" y="3"/>
                  </a:cubicBezTo>
                  <a:cubicBezTo>
                    <a:pt x="2" y="3"/>
                    <a:pt x="2" y="2"/>
                    <a:pt x="2" y="2"/>
                  </a:cubicBezTo>
                  <a:cubicBezTo>
                    <a:pt x="2" y="1"/>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181"/>
            <p:cNvSpPr>
              <a:spLocks/>
            </p:cNvSpPr>
            <p:nvPr/>
          </p:nvSpPr>
          <p:spPr bwMode="auto">
            <a:xfrm>
              <a:off x="1762125" y="2673351"/>
              <a:ext cx="11112" cy="4763"/>
            </a:xfrm>
            <a:custGeom>
              <a:avLst/>
              <a:gdLst>
                <a:gd name="T0" fmla="*/ 1 w 4"/>
                <a:gd name="T1" fmla="*/ 2 h 2"/>
                <a:gd name="T2" fmla="*/ 4 w 4"/>
                <a:gd name="T3" fmla="*/ 0 h 2"/>
                <a:gd name="T4" fmla="*/ 0 w 4"/>
                <a:gd name="T5" fmla="*/ 0 h 2"/>
                <a:gd name="T6" fmla="*/ 1 w 4"/>
                <a:gd name="T7" fmla="*/ 2 h 2"/>
              </a:gdLst>
              <a:ahLst/>
              <a:cxnLst>
                <a:cxn ang="0">
                  <a:pos x="T0" y="T1"/>
                </a:cxn>
                <a:cxn ang="0">
                  <a:pos x="T2" y="T3"/>
                </a:cxn>
                <a:cxn ang="0">
                  <a:pos x="T4" y="T5"/>
                </a:cxn>
                <a:cxn ang="0">
                  <a:pos x="T6" y="T7"/>
                </a:cxn>
              </a:cxnLst>
              <a:rect l="0" t="0" r="r" b="b"/>
              <a:pathLst>
                <a:path w="4" h="2">
                  <a:moveTo>
                    <a:pt x="1" y="2"/>
                  </a:moveTo>
                  <a:cubicBezTo>
                    <a:pt x="2" y="2"/>
                    <a:pt x="3" y="1"/>
                    <a:pt x="4" y="0"/>
                  </a:cubicBezTo>
                  <a:cubicBezTo>
                    <a:pt x="0" y="0"/>
                    <a:pt x="0" y="0"/>
                    <a:pt x="0" y="0"/>
                  </a:cubicBezTo>
                  <a:cubicBezTo>
                    <a:pt x="0" y="1"/>
                    <a:pt x="0" y="2"/>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182"/>
            <p:cNvSpPr>
              <a:spLocks/>
            </p:cNvSpPr>
            <p:nvPr/>
          </p:nvSpPr>
          <p:spPr bwMode="auto">
            <a:xfrm>
              <a:off x="1749425" y="2667001"/>
              <a:ext cx="7937" cy="6350"/>
            </a:xfrm>
            <a:custGeom>
              <a:avLst/>
              <a:gdLst>
                <a:gd name="T0" fmla="*/ 1 w 3"/>
                <a:gd name="T1" fmla="*/ 0 h 2"/>
                <a:gd name="T2" fmla="*/ 0 w 3"/>
                <a:gd name="T3" fmla="*/ 0 h 2"/>
                <a:gd name="T4" fmla="*/ 2 w 3"/>
                <a:gd name="T5" fmla="*/ 2 h 2"/>
                <a:gd name="T6" fmla="*/ 3 w 3"/>
                <a:gd name="T7" fmla="*/ 1 h 2"/>
                <a:gd name="T8" fmla="*/ 3 w 3"/>
                <a:gd name="T9" fmla="*/ 0 h 2"/>
                <a:gd name="T10" fmla="*/ 1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1" y="0"/>
                  </a:moveTo>
                  <a:cubicBezTo>
                    <a:pt x="1" y="0"/>
                    <a:pt x="0" y="0"/>
                    <a:pt x="0" y="0"/>
                  </a:cubicBezTo>
                  <a:cubicBezTo>
                    <a:pt x="0" y="0"/>
                    <a:pt x="1" y="2"/>
                    <a:pt x="2" y="2"/>
                  </a:cubicBezTo>
                  <a:cubicBezTo>
                    <a:pt x="2" y="2"/>
                    <a:pt x="3" y="1"/>
                    <a:pt x="3" y="1"/>
                  </a:cubicBezTo>
                  <a:cubicBezTo>
                    <a:pt x="3" y="0"/>
                    <a:pt x="3" y="0"/>
                    <a:pt x="3" y="0"/>
                  </a:cubicBezTo>
                  <a:cubicBezTo>
                    <a:pt x="2" y="0"/>
                    <a:pt x="2"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183"/>
            <p:cNvSpPr>
              <a:spLocks/>
            </p:cNvSpPr>
            <p:nvPr/>
          </p:nvSpPr>
          <p:spPr bwMode="auto">
            <a:xfrm>
              <a:off x="1724025" y="2654301"/>
              <a:ext cx="7937" cy="4763"/>
            </a:xfrm>
            <a:custGeom>
              <a:avLst/>
              <a:gdLst>
                <a:gd name="T0" fmla="*/ 1 w 3"/>
                <a:gd name="T1" fmla="*/ 0 h 2"/>
                <a:gd name="T2" fmla="*/ 0 w 3"/>
                <a:gd name="T3" fmla="*/ 1 h 2"/>
                <a:gd name="T4" fmla="*/ 2 w 3"/>
                <a:gd name="T5" fmla="*/ 2 h 2"/>
                <a:gd name="T6" fmla="*/ 3 w 3"/>
                <a:gd name="T7" fmla="*/ 2 h 2"/>
                <a:gd name="T8" fmla="*/ 3 w 3"/>
                <a:gd name="T9" fmla="*/ 1 h 2"/>
                <a:gd name="T10" fmla="*/ 1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1" y="0"/>
                  </a:moveTo>
                  <a:cubicBezTo>
                    <a:pt x="1" y="0"/>
                    <a:pt x="0" y="1"/>
                    <a:pt x="0" y="1"/>
                  </a:cubicBezTo>
                  <a:cubicBezTo>
                    <a:pt x="0" y="1"/>
                    <a:pt x="1" y="2"/>
                    <a:pt x="2" y="2"/>
                  </a:cubicBezTo>
                  <a:cubicBezTo>
                    <a:pt x="2" y="2"/>
                    <a:pt x="3" y="2"/>
                    <a:pt x="3" y="2"/>
                  </a:cubicBezTo>
                  <a:cubicBezTo>
                    <a:pt x="3" y="2"/>
                    <a:pt x="3" y="1"/>
                    <a:pt x="3" y="1"/>
                  </a:cubicBezTo>
                  <a:cubicBezTo>
                    <a:pt x="2" y="1"/>
                    <a:pt x="2"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cxnSp>
        <p:nvCxnSpPr>
          <p:cNvPr id="217" name="Straight Connector 216"/>
          <p:cNvCxnSpPr/>
          <p:nvPr/>
        </p:nvCxnSpPr>
        <p:spPr>
          <a:xfrm>
            <a:off x="1812350" y="3188976"/>
            <a:ext cx="1600200"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3182883" y="3270250"/>
            <a:ext cx="1600200"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081691" y="2011826"/>
            <a:ext cx="1600200"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579563" y="2433290"/>
            <a:ext cx="2857500"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83" name="Elbow Connector 182"/>
          <p:cNvCxnSpPr/>
          <p:nvPr/>
        </p:nvCxnSpPr>
        <p:spPr>
          <a:xfrm>
            <a:off x="1474285" y="1487304"/>
            <a:ext cx="1730833" cy="340797"/>
          </a:xfrm>
          <a:prstGeom prst="bentConnector3">
            <a:avLst>
              <a:gd name="adj1" fmla="val 104325"/>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2541306" y="2958646"/>
            <a:ext cx="1146823"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189" name="Picture 188"/>
          <p:cNvPicPr>
            <a:picLocks noChangeAspect="1"/>
          </p:cNvPicPr>
          <p:nvPr/>
        </p:nvPicPr>
        <p:blipFill rotWithShape="1">
          <a:blip r:embed="rId3" cstate="print">
            <a:extLst>
              <a:ext uri="{28A0092B-C50C-407E-A947-70E740481C1C}">
                <a14:useLocalDpi xmlns:a14="http://schemas.microsoft.com/office/drawing/2010/main" val="0"/>
              </a:ext>
            </a:extLst>
          </a:blip>
          <a:srcRect b="5275"/>
          <a:stretch/>
        </p:blipFill>
        <p:spPr>
          <a:xfrm>
            <a:off x="2152073" y="2747258"/>
            <a:ext cx="538452" cy="372404"/>
          </a:xfrm>
          <a:prstGeom prst="rect">
            <a:avLst/>
          </a:prstGeom>
          <a:effectLst>
            <a:outerShdw blurRad="50800" dist="38100" dir="2700000" algn="tl" rotWithShape="0">
              <a:prstClr val="black">
                <a:alpha val="40000"/>
              </a:prstClr>
            </a:outerShdw>
          </a:effectLst>
        </p:spPr>
      </p:pic>
      <p:pic>
        <p:nvPicPr>
          <p:cNvPr id="191" name="Picture 190"/>
          <p:cNvPicPr>
            <a:picLocks noChangeAspect="1"/>
          </p:cNvPicPr>
          <p:nvPr/>
        </p:nvPicPr>
        <p:blipFill rotWithShape="1">
          <a:blip r:embed="rId4" cstate="print">
            <a:extLst>
              <a:ext uri="{28A0092B-C50C-407E-A947-70E740481C1C}">
                <a14:useLocalDpi xmlns:a14="http://schemas.microsoft.com/office/drawing/2010/main" val="0"/>
              </a:ext>
            </a:extLst>
          </a:blip>
          <a:srcRect l="33729" t="1521" r="33051" b="58438"/>
          <a:stretch/>
        </p:blipFill>
        <p:spPr>
          <a:xfrm>
            <a:off x="717962" y="1819399"/>
            <a:ext cx="491718" cy="364306"/>
          </a:xfrm>
          <a:prstGeom prst="rect">
            <a:avLst/>
          </a:prstGeom>
          <a:effectLst>
            <a:outerShdw blurRad="50800" dist="38100" dir="2700000" algn="tl" rotWithShape="0">
              <a:prstClr val="black">
                <a:alpha val="40000"/>
              </a:prstClr>
            </a:outerShdw>
          </a:effectLst>
        </p:spPr>
      </p:pic>
      <p:pic>
        <p:nvPicPr>
          <p:cNvPr id="192" name="Picture 191"/>
          <p:cNvPicPr>
            <a:picLocks noChangeAspect="1"/>
          </p:cNvPicPr>
          <p:nvPr/>
        </p:nvPicPr>
        <p:blipFill rotWithShape="1">
          <a:blip r:embed="rId5" cstate="print">
            <a:extLst>
              <a:ext uri="{28A0092B-C50C-407E-A947-70E740481C1C}">
                <a14:useLocalDpi xmlns:a14="http://schemas.microsoft.com/office/drawing/2010/main" val="0"/>
              </a:ext>
            </a:extLst>
          </a:blip>
          <a:srcRect l="26490" t="-1" r="14323" b="31723"/>
          <a:stretch/>
        </p:blipFill>
        <p:spPr>
          <a:xfrm>
            <a:off x="1185175" y="2172478"/>
            <a:ext cx="534196" cy="424833"/>
          </a:xfrm>
          <a:prstGeom prst="rect">
            <a:avLst/>
          </a:prstGeom>
          <a:effectLst>
            <a:outerShdw blurRad="50800" dist="38100" dir="2700000" algn="tl" rotWithShape="0">
              <a:prstClr val="black">
                <a:alpha val="40000"/>
              </a:prstClr>
            </a:outerShdw>
          </a:effectLst>
        </p:spPr>
      </p:pic>
      <p:cxnSp>
        <p:nvCxnSpPr>
          <p:cNvPr id="193" name="Straight Connector 192"/>
          <p:cNvCxnSpPr/>
          <p:nvPr/>
        </p:nvCxnSpPr>
        <p:spPr>
          <a:xfrm>
            <a:off x="6716724" y="3324225"/>
            <a:ext cx="1393444"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6464158" y="3091069"/>
            <a:ext cx="939204"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5747440" y="2319337"/>
            <a:ext cx="1956693"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6253793" y="2084701"/>
            <a:ext cx="2116877"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4817854" y="1844980"/>
            <a:ext cx="2696945"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5961957" y="1506355"/>
            <a:ext cx="2048569"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199" name="Picture 198"/>
          <p:cNvPicPr>
            <a:picLocks noChangeAspect="1"/>
          </p:cNvPicPr>
          <p:nvPr/>
        </p:nvPicPr>
        <p:blipFill rotWithShape="1">
          <a:blip r:embed="rId6" cstate="print">
            <a:extLst>
              <a:ext uri="{28A0092B-C50C-407E-A947-70E740481C1C}">
                <a14:useLocalDpi xmlns:a14="http://schemas.microsoft.com/office/drawing/2010/main" val="0"/>
              </a:ext>
            </a:extLst>
          </a:blip>
          <a:srcRect r="65626" b="59111"/>
          <a:stretch/>
        </p:blipFill>
        <p:spPr>
          <a:xfrm>
            <a:off x="7666038" y="1301627"/>
            <a:ext cx="516326" cy="377536"/>
          </a:xfrm>
          <a:prstGeom prst="rect">
            <a:avLst/>
          </a:prstGeom>
          <a:effectLst>
            <a:outerShdw blurRad="50800" dist="38100" dir="2700000" algn="tl" rotWithShape="0">
              <a:prstClr val="black">
                <a:alpha val="40000"/>
              </a:prstClr>
            </a:outerShdw>
          </a:effectLst>
        </p:spPr>
      </p:pic>
      <p:pic>
        <p:nvPicPr>
          <p:cNvPr id="200" name="Picture 199"/>
          <p:cNvPicPr>
            <a:picLocks noChangeAspect="1"/>
          </p:cNvPicPr>
          <p:nvPr/>
        </p:nvPicPr>
        <p:blipFill rotWithShape="1">
          <a:blip r:embed="rId7" cstate="print">
            <a:extLst>
              <a:ext uri="{28A0092B-C50C-407E-A947-70E740481C1C}">
                <a14:useLocalDpi xmlns:a14="http://schemas.microsoft.com/office/drawing/2010/main" val="0"/>
              </a:ext>
            </a:extLst>
          </a:blip>
          <a:srcRect l="65145" b="59726"/>
          <a:stretch/>
        </p:blipFill>
        <p:spPr>
          <a:xfrm>
            <a:off x="7124448" y="1618392"/>
            <a:ext cx="541590" cy="384670"/>
          </a:xfrm>
          <a:prstGeom prst="rect">
            <a:avLst/>
          </a:prstGeom>
          <a:effectLst>
            <a:outerShdw blurRad="50800" dist="38100" dir="2700000" algn="tl" rotWithShape="0">
              <a:prstClr val="black">
                <a:alpha val="40000"/>
              </a:prstClr>
            </a:outerShdw>
          </a:effectLst>
        </p:spPr>
      </p:pic>
      <p:pic>
        <p:nvPicPr>
          <p:cNvPr id="201" name="Picture 200"/>
          <p:cNvPicPr>
            <a:picLocks noChangeAspect="1"/>
          </p:cNvPicPr>
          <p:nvPr/>
        </p:nvPicPr>
        <p:blipFill rotWithShape="1">
          <a:blip r:embed="rId5" cstate="print">
            <a:extLst>
              <a:ext uri="{28A0092B-C50C-407E-A947-70E740481C1C}">
                <a14:useLocalDpi xmlns:a14="http://schemas.microsoft.com/office/drawing/2010/main" val="0"/>
              </a:ext>
            </a:extLst>
          </a:blip>
          <a:srcRect l="26490" r="14323" b="31673"/>
          <a:stretch/>
        </p:blipFill>
        <p:spPr>
          <a:xfrm>
            <a:off x="8149346" y="1820607"/>
            <a:ext cx="534196" cy="425134"/>
          </a:xfrm>
          <a:prstGeom prst="rect">
            <a:avLst/>
          </a:prstGeom>
          <a:effectLst>
            <a:outerShdw blurRad="50800" dist="38100" dir="2700000" algn="tl" rotWithShape="0">
              <a:prstClr val="black">
                <a:alpha val="40000"/>
              </a:prstClr>
            </a:outerShdw>
          </a:effectLst>
        </p:spPr>
      </p:pic>
      <p:pic>
        <p:nvPicPr>
          <p:cNvPr id="202" name="Picture 201"/>
          <p:cNvPicPr>
            <a:picLocks noChangeAspect="1"/>
          </p:cNvPicPr>
          <p:nvPr/>
        </p:nvPicPr>
        <p:blipFill rotWithShape="1">
          <a:blip r:embed="rId4" cstate="print">
            <a:extLst>
              <a:ext uri="{28A0092B-C50C-407E-A947-70E740481C1C}">
                <a14:useLocalDpi xmlns:a14="http://schemas.microsoft.com/office/drawing/2010/main" val="0"/>
              </a:ext>
            </a:extLst>
          </a:blip>
          <a:srcRect l="33729" t="1521" r="33051" b="58438"/>
          <a:stretch/>
        </p:blipFill>
        <p:spPr>
          <a:xfrm>
            <a:off x="7429500" y="2168888"/>
            <a:ext cx="491718" cy="364306"/>
          </a:xfrm>
          <a:prstGeom prst="rect">
            <a:avLst/>
          </a:prstGeom>
          <a:effectLst>
            <a:outerShdw blurRad="50800" dist="38100" dir="2700000" algn="tl" rotWithShape="0">
              <a:prstClr val="black">
                <a:alpha val="40000"/>
              </a:prstClr>
            </a:outerShdw>
          </a:effectLst>
        </p:spPr>
      </p:pic>
      <p:pic>
        <p:nvPicPr>
          <p:cNvPr id="203" name="Picture 202"/>
          <p:cNvPicPr>
            <a:picLocks noChangeAspect="1"/>
          </p:cNvPicPr>
          <p:nvPr/>
        </p:nvPicPr>
        <p:blipFill rotWithShape="1">
          <a:blip r:embed="rId3" cstate="print">
            <a:extLst>
              <a:ext uri="{28A0092B-C50C-407E-A947-70E740481C1C}">
                <a14:useLocalDpi xmlns:a14="http://schemas.microsoft.com/office/drawing/2010/main" val="0"/>
              </a:ext>
            </a:extLst>
          </a:blip>
          <a:srcRect b="5473"/>
          <a:stretch/>
        </p:blipFill>
        <p:spPr>
          <a:xfrm>
            <a:off x="7076850" y="2871630"/>
            <a:ext cx="538452" cy="371625"/>
          </a:xfrm>
          <a:prstGeom prst="rect">
            <a:avLst/>
          </a:prstGeom>
          <a:effectLst>
            <a:outerShdw blurRad="50800" dist="38100" dir="2700000" algn="tl" rotWithShape="0">
              <a:prstClr val="black">
                <a:alpha val="40000"/>
              </a:prstClr>
            </a:outerShdw>
          </a:effectLst>
        </p:spPr>
      </p:pic>
      <p:pic>
        <p:nvPicPr>
          <p:cNvPr id="206"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3205110" y="1725707"/>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0"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5624398" y="2179115"/>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2"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4387746" y="2307869"/>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3"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6383404" y="2972762"/>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22" name="Picture 4" descr="C:\Users\Dan\Desktop\storage.png"/>
          <p:cNvPicPr>
            <a:picLocks noChangeAspect="1" noChangeArrowheads="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693876" y="3128156"/>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188" name="Picture 187"/>
          <p:cNvPicPr>
            <a:picLocks noChangeAspect="1"/>
          </p:cNvPicPr>
          <p:nvPr/>
        </p:nvPicPr>
        <p:blipFill rotWithShape="1">
          <a:blip r:embed="rId7" cstate="print">
            <a:extLst>
              <a:ext uri="{28A0092B-C50C-407E-A947-70E740481C1C}">
                <a14:useLocalDpi xmlns:a14="http://schemas.microsoft.com/office/drawing/2010/main" val="0"/>
              </a:ext>
            </a:extLst>
          </a:blip>
          <a:srcRect l="65145" t="-1" b="59488"/>
          <a:stretch/>
        </p:blipFill>
        <p:spPr>
          <a:xfrm>
            <a:off x="2696116" y="3077925"/>
            <a:ext cx="541590" cy="386945"/>
          </a:xfrm>
          <a:prstGeom prst="rect">
            <a:avLst/>
          </a:prstGeom>
          <a:effectLst>
            <a:outerShdw blurRad="50800" dist="38100" dir="2700000" algn="tl" rotWithShape="0">
              <a:prstClr val="black">
                <a:alpha val="40000"/>
              </a:prstClr>
            </a:outerShdw>
          </a:effectLst>
        </p:spPr>
      </p:pic>
      <p:pic>
        <p:nvPicPr>
          <p:cNvPr id="190" name="Picture 189"/>
          <p:cNvPicPr>
            <a:picLocks noChangeAspect="1"/>
          </p:cNvPicPr>
          <p:nvPr/>
        </p:nvPicPr>
        <p:blipFill rotWithShape="1">
          <a:blip r:embed="rId6" cstate="print">
            <a:extLst>
              <a:ext uri="{28A0092B-C50C-407E-A947-70E740481C1C}">
                <a14:useLocalDpi xmlns:a14="http://schemas.microsoft.com/office/drawing/2010/main" val="0"/>
              </a:ext>
            </a:extLst>
          </a:blip>
          <a:srcRect r="65626" b="58177"/>
          <a:stretch/>
        </p:blipFill>
        <p:spPr>
          <a:xfrm>
            <a:off x="1557338" y="2990331"/>
            <a:ext cx="516326" cy="386161"/>
          </a:xfrm>
          <a:prstGeom prst="rect">
            <a:avLst/>
          </a:prstGeom>
          <a:effectLst>
            <a:outerShdw blurRad="50800" dist="38100" dir="2700000" algn="tl" rotWithShape="0">
              <a:prstClr val="black">
                <a:alpha val="40000"/>
              </a:prstClr>
            </a:outerShdw>
          </a:effectLst>
        </p:spPr>
      </p:pic>
      <p:pic>
        <p:nvPicPr>
          <p:cNvPr id="207"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3329210" y="3023399"/>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sp>
        <p:nvSpPr>
          <p:cNvPr id="266" name="Title 1"/>
          <p:cNvSpPr txBox="1">
            <a:spLocks/>
          </p:cNvSpPr>
          <p:nvPr/>
        </p:nvSpPr>
        <p:spPr>
          <a:xfrm>
            <a:off x="76200" y="209550"/>
            <a:ext cx="8991600" cy="4572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smtClean="0">
                <a:solidFill>
                  <a:schemeClr val="tx2"/>
                </a:solidFill>
                <a:latin typeface="Architects Daughter" pitchFamily="2" charset="0"/>
              </a:rPr>
              <a:t>Today’s Storage Infrastructure</a:t>
            </a:r>
            <a:endParaRPr lang="en-US" sz="3600" dirty="0">
              <a:solidFill>
                <a:schemeClr val="tx2"/>
              </a:solidFill>
              <a:latin typeface="Architects Daughter" pitchFamily="2" charset="0"/>
            </a:endParaRPr>
          </a:p>
        </p:txBody>
      </p:sp>
      <p:pic>
        <p:nvPicPr>
          <p:cNvPr id="267"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4692735" y="3121509"/>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grpSp>
        <p:nvGrpSpPr>
          <p:cNvPr id="268" name="Group 267"/>
          <p:cNvGrpSpPr/>
          <p:nvPr/>
        </p:nvGrpSpPr>
        <p:grpSpPr>
          <a:xfrm>
            <a:off x="7696200" y="3088026"/>
            <a:ext cx="497417" cy="454415"/>
            <a:chOff x="7704127" y="3050475"/>
            <a:chExt cx="612799" cy="559822"/>
          </a:xfrm>
          <a:effectLst>
            <a:outerShdw blurRad="50800" dist="38100" dir="2700000" algn="tl" rotWithShape="0">
              <a:prstClr val="black">
                <a:alpha val="40000"/>
              </a:prstClr>
            </a:outerShdw>
          </a:effectLst>
        </p:grpSpPr>
        <p:sp>
          <p:nvSpPr>
            <p:cNvPr id="265" name="Oval 264"/>
            <p:cNvSpPr/>
            <p:nvPr/>
          </p:nvSpPr>
          <p:spPr>
            <a:xfrm>
              <a:off x="7732075" y="3050475"/>
              <a:ext cx="559822" cy="559822"/>
            </a:xfrm>
            <a:prstGeom prst="ellipse">
              <a:avLst/>
            </a:prstGeom>
            <a:solidFill>
              <a:schemeClr val="accent1"/>
            </a:solidFill>
            <a:ln w="127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4" name="Picture 2" descr="http://developer.marklogic.com/media/elephant_rgb-TRANS_sm.png"/>
            <p:cNvPicPr>
              <a:picLocks noChangeAspect="1" noChangeArrowheads="1"/>
            </p:cNvPicPr>
            <p:nvPr/>
          </p:nvPicPr>
          <p:blipFill>
            <a:blip r:embed="rId9" cstate="print"/>
            <a:srcRect/>
            <a:stretch>
              <a:fillRect/>
            </a:stretch>
          </p:blipFill>
          <p:spPr bwMode="auto">
            <a:xfrm>
              <a:off x="7704127" y="3109430"/>
              <a:ext cx="612799" cy="438151"/>
            </a:xfrm>
            <a:prstGeom prst="rect">
              <a:avLst/>
            </a:prstGeom>
            <a:noFill/>
          </p:spPr>
        </p:pic>
      </p:grpSp>
      <p:pic>
        <p:nvPicPr>
          <p:cNvPr id="270" name="Picture 269"/>
          <p:cNvPicPr>
            <a:picLocks noChangeAspect="1"/>
          </p:cNvPicPr>
          <p:nvPr/>
        </p:nvPicPr>
        <p:blipFill rotWithShape="1">
          <a:blip r:embed="rId10"/>
          <a:srcRect b="1050"/>
          <a:stretch/>
        </p:blipFill>
        <p:spPr>
          <a:xfrm>
            <a:off x="1337741" y="1334530"/>
            <a:ext cx="175519" cy="316424"/>
          </a:xfrm>
          <a:prstGeom prst="roundRect">
            <a:avLst>
              <a:gd name="adj" fmla="val 14566"/>
            </a:avLst>
          </a:prstGeom>
          <a:ln w="6350" cmpd="sng">
            <a:solidFill>
              <a:schemeClr val="bg1"/>
            </a:solidFill>
          </a:ln>
          <a:effectLst>
            <a:outerShdw blurRad="50800" dist="38100" dir="2700000" algn="tl" rotWithShape="0">
              <a:prstClr val="black">
                <a:alpha val="40000"/>
              </a:prstClr>
            </a:outerShdw>
          </a:effectLst>
        </p:spPr>
      </p:pic>
      <p:pic>
        <p:nvPicPr>
          <p:cNvPr id="244" name="Picture 4" descr="C:\Users\Dan\Desktop\storage.png"/>
          <p:cNvPicPr>
            <a:picLocks noChangeAspect="1" noChangeArrowheads="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576520" y="1898658"/>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47" name="Picture 4" descr="C:\Users\Dan\Desktop\storage.png"/>
          <p:cNvPicPr>
            <a:picLocks noChangeAspect="1" noChangeArrowheads="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590358" y="2840425"/>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48" name="Picture 4" descr="C:\Users\Dan\Desktop\storage.png"/>
          <p:cNvPicPr>
            <a:picLocks noChangeAspect="1" noChangeArrowheads="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716467" y="1757718"/>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49" name="Picture 4" descr="C:\Users\Dan\Desktop\storage.png"/>
          <p:cNvPicPr>
            <a:picLocks noChangeAspect="1" noChangeArrowheads="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884441" y="1398986"/>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50" name="Picture 4" descr="C:\Users\Dan\Desktop\storage.png"/>
          <p:cNvPicPr>
            <a:picLocks noChangeAspect="1" noChangeArrowheads="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091346" y="1969487"/>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51" name="Picture 4" descr="C:\Users\Dan\Desktop\storage.png"/>
          <p:cNvPicPr>
            <a:picLocks noChangeAspect="1" noChangeArrowheads="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640163" y="3171713"/>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grpSp>
        <p:nvGrpSpPr>
          <p:cNvPr id="223" name="Group 222"/>
          <p:cNvGrpSpPr/>
          <p:nvPr/>
        </p:nvGrpSpPr>
        <p:grpSpPr>
          <a:xfrm>
            <a:off x="2547750" y="4108068"/>
            <a:ext cx="633132" cy="521068"/>
            <a:chOff x="2672703" y="4108082"/>
            <a:chExt cx="633132" cy="521068"/>
          </a:xfrm>
        </p:grpSpPr>
        <p:pic>
          <p:nvPicPr>
            <p:cNvPr id="224"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2857500"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25" name="TextBox 224"/>
            <p:cNvSpPr txBox="1"/>
            <p:nvPr/>
          </p:nvSpPr>
          <p:spPr>
            <a:xfrm>
              <a:off x="2672703" y="4398318"/>
              <a:ext cx="633132" cy="230832"/>
            </a:xfrm>
            <a:prstGeom prst="rect">
              <a:avLst/>
            </a:prstGeom>
            <a:noFill/>
          </p:spPr>
          <p:txBody>
            <a:bodyPr wrap="square" rtlCol="0">
              <a:spAutoFit/>
            </a:bodyPr>
            <a:lstStyle/>
            <a:p>
              <a:pPr algn="ctr"/>
              <a:r>
                <a:rPr lang="en-US" sz="900" dirty="0" smtClean="0">
                  <a:solidFill>
                    <a:schemeClr val="bg1"/>
                  </a:solidFill>
                </a:rPr>
                <a:t>BLOCK</a:t>
              </a:r>
              <a:endParaRPr lang="en-US" sz="1200" dirty="0">
                <a:solidFill>
                  <a:schemeClr val="bg1"/>
                </a:solidFill>
              </a:endParaRPr>
            </a:p>
          </p:txBody>
        </p:sp>
      </p:grpSp>
      <p:grpSp>
        <p:nvGrpSpPr>
          <p:cNvPr id="226" name="Group 225"/>
          <p:cNvGrpSpPr/>
          <p:nvPr/>
        </p:nvGrpSpPr>
        <p:grpSpPr>
          <a:xfrm>
            <a:off x="3076008" y="4108068"/>
            <a:ext cx="712051" cy="521068"/>
            <a:chOff x="3200959" y="4108082"/>
            <a:chExt cx="712051" cy="521068"/>
          </a:xfrm>
        </p:grpSpPr>
        <p:pic>
          <p:nvPicPr>
            <p:cNvPr id="227"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3420477"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28" name="TextBox 227"/>
            <p:cNvSpPr txBox="1"/>
            <p:nvPr/>
          </p:nvSpPr>
          <p:spPr>
            <a:xfrm>
              <a:off x="3200959" y="4398318"/>
              <a:ext cx="712051" cy="230832"/>
            </a:xfrm>
            <a:prstGeom prst="rect">
              <a:avLst/>
            </a:prstGeom>
            <a:noFill/>
          </p:spPr>
          <p:txBody>
            <a:bodyPr wrap="square" rtlCol="0">
              <a:spAutoFit/>
            </a:bodyPr>
            <a:lstStyle/>
            <a:p>
              <a:pPr algn="ctr"/>
              <a:r>
                <a:rPr lang="en-US" sz="900" dirty="0" smtClean="0">
                  <a:solidFill>
                    <a:schemeClr val="bg1"/>
                  </a:solidFill>
                </a:rPr>
                <a:t>FILE</a:t>
              </a:r>
              <a:endParaRPr lang="en-US" sz="1200" dirty="0">
                <a:solidFill>
                  <a:schemeClr val="bg1"/>
                </a:solidFill>
              </a:endParaRPr>
            </a:p>
          </p:txBody>
        </p:sp>
      </p:grpSp>
      <p:grpSp>
        <p:nvGrpSpPr>
          <p:cNvPr id="229" name="Group 228"/>
          <p:cNvGrpSpPr/>
          <p:nvPr/>
        </p:nvGrpSpPr>
        <p:grpSpPr>
          <a:xfrm>
            <a:off x="3657198" y="4108068"/>
            <a:ext cx="712051" cy="521068"/>
            <a:chOff x="3782149" y="4108082"/>
            <a:chExt cx="712051" cy="521068"/>
          </a:xfrm>
        </p:grpSpPr>
        <p:pic>
          <p:nvPicPr>
            <p:cNvPr id="230"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3983454"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31" name="TextBox 230"/>
            <p:cNvSpPr txBox="1"/>
            <p:nvPr/>
          </p:nvSpPr>
          <p:spPr>
            <a:xfrm>
              <a:off x="3782149" y="4398318"/>
              <a:ext cx="712051" cy="230832"/>
            </a:xfrm>
            <a:prstGeom prst="rect">
              <a:avLst/>
            </a:prstGeom>
            <a:noFill/>
          </p:spPr>
          <p:txBody>
            <a:bodyPr wrap="square" rtlCol="0">
              <a:spAutoFit/>
            </a:bodyPr>
            <a:lstStyle/>
            <a:p>
              <a:pPr algn="ctr"/>
              <a:r>
                <a:rPr lang="en-US" sz="900" dirty="0">
                  <a:solidFill>
                    <a:schemeClr val="bg1"/>
                  </a:solidFill>
                </a:rPr>
                <a:t>FILE</a:t>
              </a:r>
              <a:endParaRPr lang="en-US" sz="1200" dirty="0">
                <a:solidFill>
                  <a:schemeClr val="bg1"/>
                </a:solidFill>
              </a:endParaRPr>
            </a:p>
          </p:txBody>
        </p:sp>
      </p:grpSp>
      <p:grpSp>
        <p:nvGrpSpPr>
          <p:cNvPr id="232" name="Group 231"/>
          <p:cNvGrpSpPr/>
          <p:nvPr/>
        </p:nvGrpSpPr>
        <p:grpSpPr>
          <a:xfrm>
            <a:off x="4212385" y="4108068"/>
            <a:ext cx="712051" cy="521068"/>
            <a:chOff x="4337338" y="4108082"/>
            <a:chExt cx="712051" cy="521068"/>
          </a:xfrm>
        </p:grpSpPr>
        <p:pic>
          <p:nvPicPr>
            <p:cNvPr id="233"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4546431"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34" name="TextBox 233"/>
            <p:cNvSpPr txBox="1"/>
            <p:nvPr/>
          </p:nvSpPr>
          <p:spPr>
            <a:xfrm>
              <a:off x="4337338" y="4398318"/>
              <a:ext cx="712051" cy="230832"/>
            </a:xfrm>
            <a:prstGeom prst="rect">
              <a:avLst/>
            </a:prstGeom>
            <a:noFill/>
          </p:spPr>
          <p:txBody>
            <a:bodyPr wrap="square" rtlCol="0">
              <a:spAutoFit/>
            </a:bodyPr>
            <a:lstStyle/>
            <a:p>
              <a:pPr algn="ctr"/>
              <a:r>
                <a:rPr lang="en-US" sz="900" dirty="0">
                  <a:solidFill>
                    <a:schemeClr val="bg1"/>
                  </a:solidFill>
                </a:rPr>
                <a:t>BLOCK</a:t>
              </a:r>
              <a:endParaRPr lang="en-US" sz="1200" dirty="0">
                <a:solidFill>
                  <a:schemeClr val="bg1"/>
                </a:solidFill>
              </a:endParaRPr>
            </a:p>
          </p:txBody>
        </p:sp>
      </p:grpSp>
      <p:grpSp>
        <p:nvGrpSpPr>
          <p:cNvPr id="235" name="Group 234"/>
          <p:cNvGrpSpPr/>
          <p:nvPr/>
        </p:nvGrpSpPr>
        <p:grpSpPr>
          <a:xfrm>
            <a:off x="4776180" y="4108068"/>
            <a:ext cx="712051" cy="521068"/>
            <a:chOff x="4901133" y="4108082"/>
            <a:chExt cx="712051" cy="521068"/>
          </a:xfrm>
        </p:grpSpPr>
        <p:pic>
          <p:nvPicPr>
            <p:cNvPr id="236"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5109408"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37" name="TextBox 236"/>
            <p:cNvSpPr txBox="1"/>
            <p:nvPr/>
          </p:nvSpPr>
          <p:spPr>
            <a:xfrm>
              <a:off x="4901133" y="4398318"/>
              <a:ext cx="712051" cy="230832"/>
            </a:xfrm>
            <a:prstGeom prst="rect">
              <a:avLst/>
            </a:prstGeom>
            <a:noFill/>
          </p:spPr>
          <p:txBody>
            <a:bodyPr wrap="square" rtlCol="0">
              <a:spAutoFit/>
            </a:bodyPr>
            <a:lstStyle/>
            <a:p>
              <a:pPr algn="ctr"/>
              <a:r>
                <a:rPr lang="en-US" sz="900" dirty="0">
                  <a:solidFill>
                    <a:schemeClr val="bg1"/>
                  </a:solidFill>
                </a:rPr>
                <a:t>FILE</a:t>
              </a:r>
              <a:endParaRPr lang="en-US" sz="1200" dirty="0">
                <a:solidFill>
                  <a:schemeClr val="bg1"/>
                </a:solidFill>
              </a:endParaRPr>
            </a:p>
          </p:txBody>
        </p:sp>
      </p:grpSp>
      <p:grpSp>
        <p:nvGrpSpPr>
          <p:cNvPr id="238" name="Group 237"/>
          <p:cNvGrpSpPr/>
          <p:nvPr/>
        </p:nvGrpSpPr>
        <p:grpSpPr>
          <a:xfrm>
            <a:off x="5320743" y="4108068"/>
            <a:ext cx="712051" cy="521068"/>
            <a:chOff x="5445694" y="4108082"/>
            <a:chExt cx="712051" cy="521068"/>
          </a:xfrm>
        </p:grpSpPr>
        <p:pic>
          <p:nvPicPr>
            <p:cNvPr id="239"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5672385"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40" name="TextBox 239"/>
            <p:cNvSpPr txBox="1"/>
            <p:nvPr/>
          </p:nvSpPr>
          <p:spPr>
            <a:xfrm>
              <a:off x="5445694" y="4398318"/>
              <a:ext cx="712051" cy="230832"/>
            </a:xfrm>
            <a:prstGeom prst="rect">
              <a:avLst/>
            </a:prstGeom>
            <a:noFill/>
          </p:spPr>
          <p:txBody>
            <a:bodyPr wrap="square" rtlCol="0">
              <a:spAutoFit/>
            </a:bodyPr>
            <a:lstStyle/>
            <a:p>
              <a:pPr algn="ctr"/>
              <a:r>
                <a:rPr lang="en-US" sz="900" dirty="0">
                  <a:solidFill>
                    <a:schemeClr val="bg1"/>
                  </a:solidFill>
                </a:rPr>
                <a:t>OBJECT</a:t>
              </a:r>
              <a:endParaRPr lang="en-US" sz="1200" dirty="0">
                <a:solidFill>
                  <a:schemeClr val="bg1"/>
                </a:solidFill>
              </a:endParaRPr>
            </a:p>
          </p:txBody>
        </p:sp>
      </p:grpSp>
      <p:grpSp>
        <p:nvGrpSpPr>
          <p:cNvPr id="241" name="Group 240"/>
          <p:cNvGrpSpPr/>
          <p:nvPr/>
        </p:nvGrpSpPr>
        <p:grpSpPr>
          <a:xfrm>
            <a:off x="5818647" y="4108068"/>
            <a:ext cx="886542" cy="521068"/>
            <a:chOff x="5943600" y="4108082"/>
            <a:chExt cx="886542" cy="521068"/>
          </a:xfrm>
        </p:grpSpPr>
        <p:pic>
          <p:nvPicPr>
            <p:cNvPr id="242"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6235361"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43" name="TextBox 242"/>
            <p:cNvSpPr txBox="1"/>
            <p:nvPr/>
          </p:nvSpPr>
          <p:spPr>
            <a:xfrm>
              <a:off x="5943600" y="4398318"/>
              <a:ext cx="886542" cy="230832"/>
            </a:xfrm>
            <a:prstGeom prst="rect">
              <a:avLst/>
            </a:prstGeom>
            <a:noFill/>
          </p:spPr>
          <p:txBody>
            <a:bodyPr wrap="square" rtlCol="0">
              <a:spAutoFit/>
            </a:bodyPr>
            <a:lstStyle/>
            <a:p>
              <a:pPr algn="ctr"/>
              <a:r>
                <a:rPr lang="en-US" sz="900" dirty="0">
                  <a:solidFill>
                    <a:schemeClr val="bg1"/>
                  </a:solidFill>
                </a:rPr>
                <a:t>HDFS</a:t>
              </a:r>
              <a:endParaRPr lang="en-US" sz="1200" dirty="0">
                <a:solidFill>
                  <a:schemeClr val="bg1"/>
                </a:solidFill>
              </a:endParaRPr>
            </a:p>
          </p:txBody>
        </p:sp>
      </p:grpSp>
      <p:pic>
        <p:nvPicPr>
          <p:cNvPr id="205"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2576520" y="1898658"/>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6"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3586022" y="2839961"/>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09"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4716467" y="1758459"/>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5"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5884441" y="1398986"/>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4"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6091346" y="1969487"/>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1"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6640163" y="3171713"/>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0504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p:tgtEl>
                                          <p:spTgt spid="2"/>
                                        </p:tgtEl>
                                      </p:cBhvr>
                                    </p:animEffect>
                                  </p:childTnLst>
                                </p:cTn>
                              </p:par>
                            </p:childTnLst>
                          </p:cTn>
                        </p:par>
                        <p:par>
                          <p:cTn id="8" fill="hold">
                            <p:stCondLst>
                              <p:cond delay="800"/>
                            </p:stCondLst>
                            <p:childTnLst>
                              <p:par>
                                <p:cTn id="9" presetID="10" presetClass="entr" presetSubtype="0" fill="hold" nodeType="afterEffect">
                                  <p:stCondLst>
                                    <p:cond delay="0"/>
                                  </p:stCondLst>
                                  <p:childTnLst>
                                    <p:set>
                                      <p:cBhvr>
                                        <p:cTn id="10" dur="1" fill="hold">
                                          <p:stCondLst>
                                            <p:cond delay="0"/>
                                          </p:stCondLst>
                                        </p:cTn>
                                        <p:tgtEl>
                                          <p:spTgt spid="205"/>
                                        </p:tgtEl>
                                        <p:attrNameLst>
                                          <p:attrName>style.visibility</p:attrName>
                                        </p:attrNameLst>
                                      </p:cBhvr>
                                      <p:to>
                                        <p:strVal val="visible"/>
                                      </p:to>
                                    </p:set>
                                    <p:animEffect transition="in" filter="fade">
                                      <p:cBhvr>
                                        <p:cTn id="11" dur="300"/>
                                        <p:tgtEl>
                                          <p:spTgt spid="205"/>
                                        </p:tgtEl>
                                      </p:cBhvr>
                                    </p:animEffect>
                                  </p:childTnLst>
                                </p:cTn>
                              </p:par>
                            </p:childTnLst>
                          </p:cTn>
                        </p:par>
                        <p:par>
                          <p:cTn id="12" fill="hold">
                            <p:stCondLst>
                              <p:cond delay="1100"/>
                            </p:stCondLst>
                            <p:childTnLst>
                              <p:par>
                                <p:cTn id="13" presetID="10" presetClass="entr" presetSubtype="0" fill="hold" nodeType="afterEffect">
                                  <p:stCondLst>
                                    <p:cond delay="0"/>
                                  </p:stCondLst>
                                  <p:childTnLst>
                                    <p:set>
                                      <p:cBhvr>
                                        <p:cTn id="14" dur="1" fill="hold">
                                          <p:stCondLst>
                                            <p:cond delay="0"/>
                                          </p:stCondLst>
                                        </p:cTn>
                                        <p:tgtEl>
                                          <p:spTgt spid="206"/>
                                        </p:tgtEl>
                                        <p:attrNameLst>
                                          <p:attrName>style.visibility</p:attrName>
                                        </p:attrNameLst>
                                      </p:cBhvr>
                                      <p:to>
                                        <p:strVal val="visible"/>
                                      </p:to>
                                    </p:set>
                                    <p:animEffect transition="in" filter="fade">
                                      <p:cBhvr>
                                        <p:cTn id="15" dur="300"/>
                                        <p:tgtEl>
                                          <p:spTgt spid="206"/>
                                        </p:tgtEl>
                                      </p:cBhvr>
                                    </p:animEffect>
                                  </p:childTnLst>
                                </p:cTn>
                              </p:par>
                            </p:childTnLst>
                          </p:cTn>
                        </p:par>
                        <p:par>
                          <p:cTn id="16" fill="hold">
                            <p:stCondLst>
                              <p:cond delay="1400"/>
                            </p:stCondLst>
                            <p:childTnLst>
                              <p:par>
                                <p:cTn id="17" presetID="10" presetClass="entr" presetSubtype="0" fill="hold" nodeType="afterEffect">
                                  <p:stCondLst>
                                    <p:cond delay="0"/>
                                  </p:stCondLst>
                                  <p:childTnLst>
                                    <p:set>
                                      <p:cBhvr>
                                        <p:cTn id="18" dur="1" fill="hold">
                                          <p:stCondLst>
                                            <p:cond delay="0"/>
                                          </p:stCondLst>
                                        </p:cTn>
                                        <p:tgtEl>
                                          <p:spTgt spid="209"/>
                                        </p:tgtEl>
                                        <p:attrNameLst>
                                          <p:attrName>style.visibility</p:attrName>
                                        </p:attrNameLst>
                                      </p:cBhvr>
                                      <p:to>
                                        <p:strVal val="visible"/>
                                      </p:to>
                                    </p:set>
                                    <p:animEffect transition="in" filter="fade">
                                      <p:cBhvr>
                                        <p:cTn id="19" dur="300"/>
                                        <p:tgtEl>
                                          <p:spTgt spid="209"/>
                                        </p:tgtEl>
                                      </p:cBhvr>
                                    </p:animEffect>
                                  </p:childTnLst>
                                </p:cTn>
                              </p:par>
                            </p:childTnLst>
                          </p:cTn>
                        </p:par>
                        <p:par>
                          <p:cTn id="20" fill="hold">
                            <p:stCondLst>
                              <p:cond delay="1700"/>
                            </p:stCondLst>
                            <p:childTnLst>
                              <p:par>
                                <p:cTn id="21" presetID="10" presetClass="entr" presetSubtype="0" fill="hold" nodeType="afterEffect">
                                  <p:stCondLst>
                                    <p:cond delay="0"/>
                                  </p:stCondLst>
                                  <p:childTnLst>
                                    <p:set>
                                      <p:cBhvr>
                                        <p:cTn id="22" dur="1" fill="hold">
                                          <p:stCondLst>
                                            <p:cond delay="0"/>
                                          </p:stCondLst>
                                        </p:cTn>
                                        <p:tgtEl>
                                          <p:spTgt spid="215"/>
                                        </p:tgtEl>
                                        <p:attrNameLst>
                                          <p:attrName>style.visibility</p:attrName>
                                        </p:attrNameLst>
                                      </p:cBhvr>
                                      <p:to>
                                        <p:strVal val="visible"/>
                                      </p:to>
                                    </p:set>
                                    <p:animEffect transition="in" filter="fade">
                                      <p:cBhvr>
                                        <p:cTn id="23" dur="300"/>
                                        <p:tgtEl>
                                          <p:spTgt spid="215"/>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211"/>
                                        </p:tgtEl>
                                        <p:attrNameLst>
                                          <p:attrName>style.visibility</p:attrName>
                                        </p:attrNameLst>
                                      </p:cBhvr>
                                      <p:to>
                                        <p:strVal val="visible"/>
                                      </p:to>
                                    </p:set>
                                    <p:animEffect transition="in" filter="fade">
                                      <p:cBhvr>
                                        <p:cTn id="27" dur="300"/>
                                        <p:tgtEl>
                                          <p:spTgt spid="211"/>
                                        </p:tgtEl>
                                      </p:cBhvr>
                                    </p:animEffect>
                                  </p:childTnLst>
                                </p:cTn>
                              </p:par>
                            </p:childTnLst>
                          </p:cTn>
                        </p:par>
                        <p:par>
                          <p:cTn id="28" fill="hold">
                            <p:stCondLst>
                              <p:cond delay="2300"/>
                            </p:stCondLst>
                            <p:childTnLst>
                              <p:par>
                                <p:cTn id="29" presetID="10" presetClass="entr" presetSubtype="0" fill="hold" nodeType="afterEffect">
                                  <p:stCondLst>
                                    <p:cond delay="0"/>
                                  </p:stCondLst>
                                  <p:childTnLst>
                                    <p:set>
                                      <p:cBhvr>
                                        <p:cTn id="30" dur="1" fill="hold">
                                          <p:stCondLst>
                                            <p:cond delay="0"/>
                                          </p:stCondLst>
                                        </p:cTn>
                                        <p:tgtEl>
                                          <p:spTgt spid="214"/>
                                        </p:tgtEl>
                                        <p:attrNameLst>
                                          <p:attrName>style.visibility</p:attrName>
                                        </p:attrNameLst>
                                      </p:cBhvr>
                                      <p:to>
                                        <p:strVal val="visible"/>
                                      </p:to>
                                    </p:set>
                                    <p:animEffect transition="in" filter="fade">
                                      <p:cBhvr>
                                        <p:cTn id="31" dur="300"/>
                                        <p:tgtEl>
                                          <p:spTgt spid="214"/>
                                        </p:tgtEl>
                                      </p:cBhvr>
                                    </p:animEffect>
                                  </p:childTnLst>
                                </p:cTn>
                              </p:par>
                            </p:childTnLst>
                          </p:cTn>
                        </p:par>
                        <p:par>
                          <p:cTn id="32" fill="hold">
                            <p:stCondLst>
                              <p:cond delay="2600"/>
                            </p:stCondLst>
                            <p:childTnLst>
                              <p:par>
                                <p:cTn id="33" presetID="10" presetClass="entr" presetSubtype="0" fill="hold" nodeType="afterEffect">
                                  <p:stCondLst>
                                    <p:cond delay="0"/>
                                  </p:stCondLst>
                                  <p:childTnLst>
                                    <p:set>
                                      <p:cBhvr>
                                        <p:cTn id="34" dur="1" fill="hold">
                                          <p:stCondLst>
                                            <p:cond delay="0"/>
                                          </p:stCondLst>
                                        </p:cTn>
                                        <p:tgtEl>
                                          <p:spTgt spid="210"/>
                                        </p:tgtEl>
                                        <p:attrNameLst>
                                          <p:attrName>style.visibility</p:attrName>
                                        </p:attrNameLst>
                                      </p:cBhvr>
                                      <p:to>
                                        <p:strVal val="visible"/>
                                      </p:to>
                                    </p:set>
                                    <p:animEffect transition="in" filter="fade">
                                      <p:cBhvr>
                                        <p:cTn id="35" dur="300"/>
                                        <p:tgtEl>
                                          <p:spTgt spid="210"/>
                                        </p:tgtEl>
                                      </p:cBhvr>
                                    </p:animEffect>
                                  </p:childTnLst>
                                </p:cTn>
                              </p:par>
                            </p:childTnLst>
                          </p:cTn>
                        </p:par>
                        <p:par>
                          <p:cTn id="36" fill="hold">
                            <p:stCondLst>
                              <p:cond delay="2900"/>
                            </p:stCondLst>
                            <p:childTnLst>
                              <p:par>
                                <p:cTn id="37" presetID="10" presetClass="entr" presetSubtype="0" fill="hold" nodeType="afterEffect">
                                  <p:stCondLst>
                                    <p:cond delay="0"/>
                                  </p:stCondLst>
                                  <p:childTnLst>
                                    <p:set>
                                      <p:cBhvr>
                                        <p:cTn id="38" dur="1" fill="hold">
                                          <p:stCondLst>
                                            <p:cond delay="0"/>
                                          </p:stCondLst>
                                        </p:cTn>
                                        <p:tgtEl>
                                          <p:spTgt spid="212"/>
                                        </p:tgtEl>
                                        <p:attrNameLst>
                                          <p:attrName>style.visibility</p:attrName>
                                        </p:attrNameLst>
                                      </p:cBhvr>
                                      <p:to>
                                        <p:strVal val="visible"/>
                                      </p:to>
                                    </p:set>
                                    <p:animEffect transition="in" filter="fade">
                                      <p:cBhvr>
                                        <p:cTn id="39" dur="300"/>
                                        <p:tgtEl>
                                          <p:spTgt spid="212"/>
                                        </p:tgtEl>
                                      </p:cBhvr>
                                    </p:animEffect>
                                  </p:childTnLst>
                                </p:cTn>
                              </p:par>
                            </p:childTnLst>
                          </p:cTn>
                        </p:par>
                        <p:par>
                          <p:cTn id="40" fill="hold">
                            <p:stCondLst>
                              <p:cond delay="3200"/>
                            </p:stCondLst>
                            <p:childTnLst>
                              <p:par>
                                <p:cTn id="41" presetID="10" presetClass="entr" presetSubtype="0" fill="hold" nodeType="afterEffect">
                                  <p:stCondLst>
                                    <p:cond delay="0"/>
                                  </p:stCondLst>
                                  <p:childTnLst>
                                    <p:set>
                                      <p:cBhvr>
                                        <p:cTn id="42" dur="1" fill="hold">
                                          <p:stCondLst>
                                            <p:cond delay="0"/>
                                          </p:stCondLst>
                                        </p:cTn>
                                        <p:tgtEl>
                                          <p:spTgt spid="216"/>
                                        </p:tgtEl>
                                        <p:attrNameLst>
                                          <p:attrName>style.visibility</p:attrName>
                                        </p:attrNameLst>
                                      </p:cBhvr>
                                      <p:to>
                                        <p:strVal val="visible"/>
                                      </p:to>
                                    </p:set>
                                    <p:animEffect transition="in" filter="fade">
                                      <p:cBhvr>
                                        <p:cTn id="43" dur="300"/>
                                        <p:tgtEl>
                                          <p:spTgt spid="216"/>
                                        </p:tgtEl>
                                      </p:cBhvr>
                                    </p:animEffect>
                                  </p:childTnLst>
                                </p:cTn>
                              </p:par>
                            </p:childTnLst>
                          </p:cTn>
                        </p:par>
                        <p:par>
                          <p:cTn id="44" fill="hold">
                            <p:stCondLst>
                              <p:cond delay="3500"/>
                            </p:stCondLst>
                            <p:childTnLst>
                              <p:par>
                                <p:cTn id="45" presetID="10" presetClass="entr" presetSubtype="0" fill="hold" nodeType="afterEffect">
                                  <p:stCondLst>
                                    <p:cond delay="0"/>
                                  </p:stCondLst>
                                  <p:childTnLst>
                                    <p:set>
                                      <p:cBhvr>
                                        <p:cTn id="46" dur="1" fill="hold">
                                          <p:stCondLst>
                                            <p:cond delay="0"/>
                                          </p:stCondLst>
                                        </p:cTn>
                                        <p:tgtEl>
                                          <p:spTgt spid="207"/>
                                        </p:tgtEl>
                                        <p:attrNameLst>
                                          <p:attrName>style.visibility</p:attrName>
                                        </p:attrNameLst>
                                      </p:cBhvr>
                                      <p:to>
                                        <p:strVal val="visible"/>
                                      </p:to>
                                    </p:set>
                                    <p:animEffect transition="in" filter="fade">
                                      <p:cBhvr>
                                        <p:cTn id="47" dur="300"/>
                                        <p:tgtEl>
                                          <p:spTgt spid="207"/>
                                        </p:tgtEl>
                                      </p:cBhvr>
                                    </p:animEffect>
                                  </p:childTnLst>
                                </p:cTn>
                              </p:par>
                            </p:childTnLst>
                          </p:cTn>
                        </p:par>
                        <p:par>
                          <p:cTn id="48" fill="hold">
                            <p:stCondLst>
                              <p:cond delay="3800"/>
                            </p:stCondLst>
                            <p:childTnLst>
                              <p:par>
                                <p:cTn id="49" presetID="10" presetClass="entr" presetSubtype="0" fill="hold" nodeType="afterEffect">
                                  <p:stCondLst>
                                    <p:cond delay="0"/>
                                  </p:stCondLst>
                                  <p:childTnLst>
                                    <p:set>
                                      <p:cBhvr>
                                        <p:cTn id="50" dur="1" fill="hold">
                                          <p:stCondLst>
                                            <p:cond delay="0"/>
                                          </p:stCondLst>
                                        </p:cTn>
                                        <p:tgtEl>
                                          <p:spTgt spid="213"/>
                                        </p:tgtEl>
                                        <p:attrNameLst>
                                          <p:attrName>style.visibility</p:attrName>
                                        </p:attrNameLst>
                                      </p:cBhvr>
                                      <p:to>
                                        <p:strVal val="visible"/>
                                      </p:to>
                                    </p:set>
                                    <p:animEffect transition="in" filter="fade">
                                      <p:cBhvr>
                                        <p:cTn id="51" dur="300"/>
                                        <p:tgtEl>
                                          <p:spTgt spid="213"/>
                                        </p:tgtEl>
                                      </p:cBhvr>
                                    </p:animEffect>
                                  </p:childTnLst>
                                </p:cTn>
                              </p:par>
                            </p:childTnLst>
                          </p:cTn>
                        </p:par>
                        <p:par>
                          <p:cTn id="52" fill="hold">
                            <p:stCondLst>
                              <p:cond delay="4100"/>
                            </p:stCondLst>
                            <p:childTnLst>
                              <p:par>
                                <p:cTn id="53" presetID="10" presetClass="entr" presetSubtype="0" fill="hold" nodeType="afterEffect">
                                  <p:stCondLst>
                                    <p:cond delay="0"/>
                                  </p:stCondLst>
                                  <p:childTnLst>
                                    <p:set>
                                      <p:cBhvr>
                                        <p:cTn id="54" dur="1" fill="hold">
                                          <p:stCondLst>
                                            <p:cond delay="0"/>
                                          </p:stCondLst>
                                        </p:cTn>
                                        <p:tgtEl>
                                          <p:spTgt spid="267"/>
                                        </p:tgtEl>
                                        <p:attrNameLst>
                                          <p:attrName>style.visibility</p:attrName>
                                        </p:attrNameLst>
                                      </p:cBhvr>
                                      <p:to>
                                        <p:strVal val="visible"/>
                                      </p:to>
                                    </p:set>
                                    <p:animEffect transition="in" filter="fade">
                                      <p:cBhvr>
                                        <p:cTn id="55" dur="300"/>
                                        <p:tgtEl>
                                          <p:spTgt spid="267"/>
                                        </p:tgtEl>
                                      </p:cBhvr>
                                    </p:animEffect>
                                  </p:childTnLst>
                                </p:cTn>
                              </p:par>
                              <p:par>
                                <p:cTn id="56" presetID="1" presetClass="entr" presetSubtype="0" fill="hold" nodeType="withEffect">
                                  <p:stCondLst>
                                    <p:cond delay="0"/>
                                  </p:stCondLst>
                                  <p:childTnLst>
                                    <p:set>
                                      <p:cBhvr>
                                        <p:cTn id="57" dur="1" fill="hold">
                                          <p:stCondLst>
                                            <p:cond delay="0"/>
                                          </p:stCondLst>
                                        </p:cTn>
                                        <p:tgtEl>
                                          <p:spTgt spid="222"/>
                                        </p:tgtEl>
                                        <p:attrNameLst>
                                          <p:attrName>style.visibility</p:attrName>
                                        </p:attrNameLst>
                                      </p:cBhvr>
                                      <p:to>
                                        <p:strVal val="visible"/>
                                      </p:to>
                                    </p:set>
                                  </p:childTnLst>
                                </p:cTn>
                              </p:par>
                            </p:childTnLst>
                          </p:cTn>
                        </p:par>
                        <p:par>
                          <p:cTn id="58" fill="hold">
                            <p:stCondLst>
                              <p:cond delay="4400"/>
                            </p:stCondLst>
                            <p:childTnLst>
                              <p:par>
                                <p:cTn id="59" presetID="10" presetClass="entr" presetSubtype="0" fill="hold" nodeType="afterEffect">
                                  <p:stCondLst>
                                    <p:cond delay="0"/>
                                  </p:stCondLst>
                                  <p:childTnLst>
                                    <p:set>
                                      <p:cBhvr>
                                        <p:cTn id="60" dur="1" fill="hold">
                                          <p:stCondLst>
                                            <p:cond delay="0"/>
                                          </p:stCondLst>
                                        </p:cTn>
                                        <p:tgtEl>
                                          <p:spTgt spid="270"/>
                                        </p:tgtEl>
                                        <p:attrNameLst>
                                          <p:attrName>style.visibility</p:attrName>
                                        </p:attrNameLst>
                                      </p:cBhvr>
                                      <p:to>
                                        <p:strVal val="visible"/>
                                      </p:to>
                                    </p:set>
                                    <p:animEffect transition="in" filter="fade">
                                      <p:cBhvr>
                                        <p:cTn id="61" dur="500"/>
                                        <p:tgtEl>
                                          <p:spTgt spid="270"/>
                                        </p:tgtEl>
                                      </p:cBhvr>
                                    </p:animEffect>
                                  </p:childTnLst>
                                </p:cTn>
                              </p:par>
                              <p:par>
                                <p:cTn id="62" presetID="22" presetClass="entr" presetSubtype="8" fill="hold" nodeType="withEffect">
                                  <p:stCondLst>
                                    <p:cond delay="0"/>
                                  </p:stCondLst>
                                  <p:childTnLst>
                                    <p:set>
                                      <p:cBhvr>
                                        <p:cTn id="63" dur="1" fill="hold">
                                          <p:stCondLst>
                                            <p:cond delay="0"/>
                                          </p:stCondLst>
                                        </p:cTn>
                                        <p:tgtEl>
                                          <p:spTgt spid="183"/>
                                        </p:tgtEl>
                                        <p:attrNameLst>
                                          <p:attrName>style.visibility</p:attrName>
                                        </p:attrNameLst>
                                      </p:cBhvr>
                                      <p:to>
                                        <p:strVal val="visible"/>
                                      </p:to>
                                    </p:set>
                                    <p:animEffect transition="in" filter="wipe(left)">
                                      <p:cBhvr>
                                        <p:cTn id="64" dur="300"/>
                                        <p:tgtEl>
                                          <p:spTgt spid="183"/>
                                        </p:tgtEl>
                                      </p:cBhvr>
                                    </p:animEffect>
                                  </p:childTnLst>
                                </p:cTn>
                              </p:par>
                              <p:par>
                                <p:cTn id="65" presetID="10" presetClass="entr" presetSubtype="0" fill="hold" nodeType="withEffect">
                                  <p:stCondLst>
                                    <p:cond delay="0"/>
                                  </p:stCondLst>
                                  <p:childTnLst>
                                    <p:set>
                                      <p:cBhvr>
                                        <p:cTn id="66" dur="1" fill="hold">
                                          <p:stCondLst>
                                            <p:cond delay="0"/>
                                          </p:stCondLst>
                                        </p:cTn>
                                        <p:tgtEl>
                                          <p:spTgt spid="191"/>
                                        </p:tgtEl>
                                        <p:attrNameLst>
                                          <p:attrName>style.visibility</p:attrName>
                                        </p:attrNameLst>
                                      </p:cBhvr>
                                      <p:to>
                                        <p:strVal val="visible"/>
                                      </p:to>
                                    </p:set>
                                    <p:animEffect transition="in" filter="fade">
                                      <p:cBhvr>
                                        <p:cTn id="67" dur="700"/>
                                        <p:tgtEl>
                                          <p:spTgt spid="191"/>
                                        </p:tgtEl>
                                      </p:cBhvr>
                                    </p:animEffect>
                                  </p:childTnLst>
                                </p:cTn>
                              </p:par>
                              <p:par>
                                <p:cTn id="68" presetID="22" presetClass="entr" presetSubtype="8" fill="hold" nodeType="withEffect">
                                  <p:stCondLst>
                                    <p:cond delay="0"/>
                                  </p:stCondLst>
                                  <p:childTnLst>
                                    <p:set>
                                      <p:cBhvr>
                                        <p:cTn id="69" dur="1" fill="hold">
                                          <p:stCondLst>
                                            <p:cond delay="0"/>
                                          </p:stCondLst>
                                        </p:cTn>
                                        <p:tgtEl>
                                          <p:spTgt spid="181"/>
                                        </p:tgtEl>
                                        <p:attrNameLst>
                                          <p:attrName>style.visibility</p:attrName>
                                        </p:attrNameLst>
                                      </p:cBhvr>
                                      <p:to>
                                        <p:strVal val="visible"/>
                                      </p:to>
                                    </p:set>
                                    <p:animEffect transition="in" filter="wipe(left)">
                                      <p:cBhvr>
                                        <p:cTn id="70" dur="300"/>
                                        <p:tgtEl>
                                          <p:spTgt spid="181"/>
                                        </p:tgtEl>
                                      </p:cBhvr>
                                    </p:animEffect>
                                  </p:childTnLst>
                                </p:cTn>
                              </p:par>
                              <p:par>
                                <p:cTn id="71" presetID="10" presetClass="entr" presetSubtype="0" fill="hold" nodeType="withEffect">
                                  <p:stCondLst>
                                    <p:cond delay="0"/>
                                  </p:stCondLst>
                                  <p:childTnLst>
                                    <p:set>
                                      <p:cBhvr>
                                        <p:cTn id="72" dur="1" fill="hold">
                                          <p:stCondLst>
                                            <p:cond delay="0"/>
                                          </p:stCondLst>
                                        </p:cTn>
                                        <p:tgtEl>
                                          <p:spTgt spid="199"/>
                                        </p:tgtEl>
                                        <p:attrNameLst>
                                          <p:attrName>style.visibility</p:attrName>
                                        </p:attrNameLst>
                                      </p:cBhvr>
                                      <p:to>
                                        <p:strVal val="visible"/>
                                      </p:to>
                                    </p:set>
                                    <p:animEffect transition="in" filter="fade">
                                      <p:cBhvr>
                                        <p:cTn id="73" dur="700"/>
                                        <p:tgtEl>
                                          <p:spTgt spid="199"/>
                                        </p:tgtEl>
                                      </p:cBhvr>
                                    </p:animEffect>
                                  </p:childTnLst>
                                </p:cTn>
                              </p:par>
                              <p:par>
                                <p:cTn id="74" presetID="22" presetClass="entr" presetSubtype="2" fill="hold" nodeType="withEffect">
                                  <p:stCondLst>
                                    <p:cond delay="0"/>
                                  </p:stCondLst>
                                  <p:childTnLst>
                                    <p:set>
                                      <p:cBhvr>
                                        <p:cTn id="75" dur="1" fill="hold">
                                          <p:stCondLst>
                                            <p:cond delay="0"/>
                                          </p:stCondLst>
                                        </p:cTn>
                                        <p:tgtEl>
                                          <p:spTgt spid="198"/>
                                        </p:tgtEl>
                                        <p:attrNameLst>
                                          <p:attrName>style.visibility</p:attrName>
                                        </p:attrNameLst>
                                      </p:cBhvr>
                                      <p:to>
                                        <p:strVal val="visible"/>
                                      </p:to>
                                    </p:set>
                                    <p:animEffect transition="in" filter="wipe(right)">
                                      <p:cBhvr>
                                        <p:cTn id="76" dur="300"/>
                                        <p:tgtEl>
                                          <p:spTgt spid="198"/>
                                        </p:tgtEl>
                                      </p:cBhvr>
                                    </p:animEffect>
                                  </p:childTnLst>
                                </p:cTn>
                              </p:par>
                              <p:par>
                                <p:cTn id="77" presetID="10" presetClass="entr" presetSubtype="0" fill="hold" nodeType="withEffect">
                                  <p:stCondLst>
                                    <p:cond delay="0"/>
                                  </p:stCondLst>
                                  <p:childTnLst>
                                    <p:set>
                                      <p:cBhvr>
                                        <p:cTn id="78" dur="1" fill="hold">
                                          <p:stCondLst>
                                            <p:cond delay="0"/>
                                          </p:stCondLst>
                                        </p:cTn>
                                        <p:tgtEl>
                                          <p:spTgt spid="200"/>
                                        </p:tgtEl>
                                        <p:attrNameLst>
                                          <p:attrName>style.visibility</p:attrName>
                                        </p:attrNameLst>
                                      </p:cBhvr>
                                      <p:to>
                                        <p:strVal val="visible"/>
                                      </p:to>
                                    </p:set>
                                    <p:animEffect transition="in" filter="fade">
                                      <p:cBhvr>
                                        <p:cTn id="79" dur="700"/>
                                        <p:tgtEl>
                                          <p:spTgt spid="200"/>
                                        </p:tgtEl>
                                      </p:cBhvr>
                                    </p:animEffect>
                                  </p:childTnLst>
                                </p:cTn>
                              </p:par>
                              <p:par>
                                <p:cTn id="80" presetID="22" presetClass="entr" presetSubtype="2" fill="hold" nodeType="withEffect">
                                  <p:stCondLst>
                                    <p:cond delay="0"/>
                                  </p:stCondLst>
                                  <p:childTnLst>
                                    <p:set>
                                      <p:cBhvr>
                                        <p:cTn id="81" dur="1" fill="hold">
                                          <p:stCondLst>
                                            <p:cond delay="0"/>
                                          </p:stCondLst>
                                        </p:cTn>
                                        <p:tgtEl>
                                          <p:spTgt spid="197"/>
                                        </p:tgtEl>
                                        <p:attrNameLst>
                                          <p:attrName>style.visibility</p:attrName>
                                        </p:attrNameLst>
                                      </p:cBhvr>
                                      <p:to>
                                        <p:strVal val="visible"/>
                                      </p:to>
                                    </p:set>
                                    <p:animEffect transition="in" filter="wipe(right)">
                                      <p:cBhvr>
                                        <p:cTn id="82" dur="300"/>
                                        <p:tgtEl>
                                          <p:spTgt spid="197"/>
                                        </p:tgtEl>
                                      </p:cBhvr>
                                    </p:animEffect>
                                  </p:childTnLst>
                                </p:cTn>
                              </p:par>
                              <p:par>
                                <p:cTn id="83" presetID="10" presetClass="entr" presetSubtype="0" fill="hold" nodeType="withEffect">
                                  <p:stCondLst>
                                    <p:cond delay="0"/>
                                  </p:stCondLst>
                                  <p:childTnLst>
                                    <p:set>
                                      <p:cBhvr>
                                        <p:cTn id="84" dur="1" fill="hold">
                                          <p:stCondLst>
                                            <p:cond delay="0"/>
                                          </p:stCondLst>
                                        </p:cTn>
                                        <p:tgtEl>
                                          <p:spTgt spid="192"/>
                                        </p:tgtEl>
                                        <p:attrNameLst>
                                          <p:attrName>style.visibility</p:attrName>
                                        </p:attrNameLst>
                                      </p:cBhvr>
                                      <p:to>
                                        <p:strVal val="visible"/>
                                      </p:to>
                                    </p:set>
                                    <p:animEffect transition="in" filter="fade">
                                      <p:cBhvr>
                                        <p:cTn id="85" dur="700"/>
                                        <p:tgtEl>
                                          <p:spTgt spid="192"/>
                                        </p:tgtEl>
                                      </p:cBhvr>
                                    </p:animEffect>
                                  </p:childTnLst>
                                </p:cTn>
                              </p:par>
                              <p:par>
                                <p:cTn id="86" presetID="22" presetClass="entr" presetSubtype="8" fill="hold" nodeType="withEffect">
                                  <p:stCondLst>
                                    <p:cond delay="0"/>
                                  </p:stCondLst>
                                  <p:childTnLst>
                                    <p:set>
                                      <p:cBhvr>
                                        <p:cTn id="87" dur="1" fill="hold">
                                          <p:stCondLst>
                                            <p:cond delay="0"/>
                                          </p:stCondLst>
                                        </p:cTn>
                                        <p:tgtEl>
                                          <p:spTgt spid="182"/>
                                        </p:tgtEl>
                                        <p:attrNameLst>
                                          <p:attrName>style.visibility</p:attrName>
                                        </p:attrNameLst>
                                      </p:cBhvr>
                                      <p:to>
                                        <p:strVal val="visible"/>
                                      </p:to>
                                    </p:set>
                                    <p:animEffect transition="in" filter="wipe(left)">
                                      <p:cBhvr>
                                        <p:cTn id="88" dur="300"/>
                                        <p:tgtEl>
                                          <p:spTgt spid="182"/>
                                        </p:tgtEl>
                                      </p:cBhvr>
                                    </p:animEffect>
                                  </p:childTnLst>
                                </p:cTn>
                              </p:par>
                              <p:par>
                                <p:cTn id="89" presetID="10" presetClass="entr" presetSubtype="0" fill="hold" nodeType="withEffect">
                                  <p:stCondLst>
                                    <p:cond delay="0"/>
                                  </p:stCondLst>
                                  <p:childTnLst>
                                    <p:set>
                                      <p:cBhvr>
                                        <p:cTn id="90" dur="1" fill="hold">
                                          <p:stCondLst>
                                            <p:cond delay="0"/>
                                          </p:stCondLst>
                                        </p:cTn>
                                        <p:tgtEl>
                                          <p:spTgt spid="201"/>
                                        </p:tgtEl>
                                        <p:attrNameLst>
                                          <p:attrName>style.visibility</p:attrName>
                                        </p:attrNameLst>
                                      </p:cBhvr>
                                      <p:to>
                                        <p:strVal val="visible"/>
                                      </p:to>
                                    </p:set>
                                    <p:animEffect transition="in" filter="fade">
                                      <p:cBhvr>
                                        <p:cTn id="91" dur="700"/>
                                        <p:tgtEl>
                                          <p:spTgt spid="201"/>
                                        </p:tgtEl>
                                      </p:cBhvr>
                                    </p:animEffect>
                                  </p:childTnLst>
                                </p:cTn>
                              </p:par>
                              <p:par>
                                <p:cTn id="92" presetID="22" presetClass="entr" presetSubtype="2" fill="hold" nodeType="withEffect">
                                  <p:stCondLst>
                                    <p:cond delay="0"/>
                                  </p:stCondLst>
                                  <p:childTnLst>
                                    <p:set>
                                      <p:cBhvr>
                                        <p:cTn id="93" dur="1" fill="hold">
                                          <p:stCondLst>
                                            <p:cond delay="0"/>
                                          </p:stCondLst>
                                        </p:cTn>
                                        <p:tgtEl>
                                          <p:spTgt spid="196"/>
                                        </p:tgtEl>
                                        <p:attrNameLst>
                                          <p:attrName>style.visibility</p:attrName>
                                        </p:attrNameLst>
                                      </p:cBhvr>
                                      <p:to>
                                        <p:strVal val="visible"/>
                                      </p:to>
                                    </p:set>
                                    <p:animEffect transition="in" filter="wipe(right)">
                                      <p:cBhvr>
                                        <p:cTn id="94" dur="300"/>
                                        <p:tgtEl>
                                          <p:spTgt spid="196"/>
                                        </p:tgtEl>
                                      </p:cBhvr>
                                    </p:animEffect>
                                  </p:childTnLst>
                                </p:cTn>
                              </p:par>
                              <p:par>
                                <p:cTn id="95" presetID="10" presetClass="entr" presetSubtype="0" fill="hold" nodeType="withEffect">
                                  <p:stCondLst>
                                    <p:cond delay="0"/>
                                  </p:stCondLst>
                                  <p:childTnLst>
                                    <p:set>
                                      <p:cBhvr>
                                        <p:cTn id="96" dur="1" fill="hold">
                                          <p:stCondLst>
                                            <p:cond delay="0"/>
                                          </p:stCondLst>
                                        </p:cTn>
                                        <p:tgtEl>
                                          <p:spTgt spid="202"/>
                                        </p:tgtEl>
                                        <p:attrNameLst>
                                          <p:attrName>style.visibility</p:attrName>
                                        </p:attrNameLst>
                                      </p:cBhvr>
                                      <p:to>
                                        <p:strVal val="visible"/>
                                      </p:to>
                                    </p:set>
                                    <p:animEffect transition="in" filter="fade">
                                      <p:cBhvr>
                                        <p:cTn id="97" dur="700"/>
                                        <p:tgtEl>
                                          <p:spTgt spid="202"/>
                                        </p:tgtEl>
                                      </p:cBhvr>
                                    </p:animEffect>
                                  </p:childTnLst>
                                </p:cTn>
                              </p:par>
                              <p:par>
                                <p:cTn id="98" presetID="22" presetClass="entr" presetSubtype="2" fill="hold" nodeType="withEffect">
                                  <p:stCondLst>
                                    <p:cond delay="0"/>
                                  </p:stCondLst>
                                  <p:childTnLst>
                                    <p:set>
                                      <p:cBhvr>
                                        <p:cTn id="99" dur="1" fill="hold">
                                          <p:stCondLst>
                                            <p:cond delay="0"/>
                                          </p:stCondLst>
                                        </p:cTn>
                                        <p:tgtEl>
                                          <p:spTgt spid="195"/>
                                        </p:tgtEl>
                                        <p:attrNameLst>
                                          <p:attrName>style.visibility</p:attrName>
                                        </p:attrNameLst>
                                      </p:cBhvr>
                                      <p:to>
                                        <p:strVal val="visible"/>
                                      </p:to>
                                    </p:set>
                                    <p:animEffect transition="in" filter="wipe(right)">
                                      <p:cBhvr>
                                        <p:cTn id="100" dur="300"/>
                                        <p:tgtEl>
                                          <p:spTgt spid="195"/>
                                        </p:tgtEl>
                                      </p:cBhvr>
                                    </p:animEffect>
                                  </p:childTnLst>
                                </p:cTn>
                              </p:par>
                              <p:par>
                                <p:cTn id="101" presetID="10" presetClass="entr" presetSubtype="0" fill="hold" nodeType="withEffect">
                                  <p:stCondLst>
                                    <p:cond delay="0"/>
                                  </p:stCondLst>
                                  <p:childTnLst>
                                    <p:set>
                                      <p:cBhvr>
                                        <p:cTn id="102" dur="1" fill="hold">
                                          <p:stCondLst>
                                            <p:cond delay="0"/>
                                          </p:stCondLst>
                                        </p:cTn>
                                        <p:tgtEl>
                                          <p:spTgt spid="189"/>
                                        </p:tgtEl>
                                        <p:attrNameLst>
                                          <p:attrName>style.visibility</p:attrName>
                                        </p:attrNameLst>
                                      </p:cBhvr>
                                      <p:to>
                                        <p:strVal val="visible"/>
                                      </p:to>
                                    </p:set>
                                    <p:animEffect transition="in" filter="fade">
                                      <p:cBhvr>
                                        <p:cTn id="103" dur="700"/>
                                        <p:tgtEl>
                                          <p:spTgt spid="189"/>
                                        </p:tgtEl>
                                      </p:cBhvr>
                                    </p:animEffect>
                                  </p:childTnLst>
                                </p:cTn>
                              </p:par>
                              <p:par>
                                <p:cTn id="104" presetID="22" presetClass="entr" presetSubtype="8" fill="hold" nodeType="withEffect">
                                  <p:stCondLst>
                                    <p:cond delay="0"/>
                                  </p:stCondLst>
                                  <p:childTnLst>
                                    <p:set>
                                      <p:cBhvr>
                                        <p:cTn id="105" dur="1" fill="hold">
                                          <p:stCondLst>
                                            <p:cond delay="0"/>
                                          </p:stCondLst>
                                        </p:cTn>
                                        <p:tgtEl>
                                          <p:spTgt spid="184"/>
                                        </p:tgtEl>
                                        <p:attrNameLst>
                                          <p:attrName>style.visibility</p:attrName>
                                        </p:attrNameLst>
                                      </p:cBhvr>
                                      <p:to>
                                        <p:strVal val="visible"/>
                                      </p:to>
                                    </p:set>
                                    <p:animEffect transition="in" filter="wipe(left)">
                                      <p:cBhvr>
                                        <p:cTn id="106" dur="300"/>
                                        <p:tgtEl>
                                          <p:spTgt spid="184"/>
                                        </p:tgtEl>
                                      </p:cBhvr>
                                    </p:animEffect>
                                  </p:childTnLst>
                                </p:cTn>
                              </p:par>
                              <p:par>
                                <p:cTn id="107" presetID="10" presetClass="entr" presetSubtype="0" fill="hold" nodeType="withEffect">
                                  <p:stCondLst>
                                    <p:cond delay="0"/>
                                  </p:stCondLst>
                                  <p:childTnLst>
                                    <p:set>
                                      <p:cBhvr>
                                        <p:cTn id="108" dur="1" fill="hold">
                                          <p:stCondLst>
                                            <p:cond delay="0"/>
                                          </p:stCondLst>
                                        </p:cTn>
                                        <p:tgtEl>
                                          <p:spTgt spid="190"/>
                                        </p:tgtEl>
                                        <p:attrNameLst>
                                          <p:attrName>style.visibility</p:attrName>
                                        </p:attrNameLst>
                                      </p:cBhvr>
                                      <p:to>
                                        <p:strVal val="visible"/>
                                      </p:to>
                                    </p:set>
                                    <p:animEffect transition="in" filter="fade">
                                      <p:cBhvr>
                                        <p:cTn id="109" dur="700"/>
                                        <p:tgtEl>
                                          <p:spTgt spid="190"/>
                                        </p:tgtEl>
                                      </p:cBhvr>
                                    </p:animEffect>
                                  </p:childTnLst>
                                </p:cTn>
                              </p:par>
                              <p:par>
                                <p:cTn id="110" presetID="22" presetClass="entr" presetSubtype="8" fill="hold" nodeType="withEffect">
                                  <p:stCondLst>
                                    <p:cond delay="0"/>
                                  </p:stCondLst>
                                  <p:childTnLst>
                                    <p:set>
                                      <p:cBhvr>
                                        <p:cTn id="111" dur="1" fill="hold">
                                          <p:stCondLst>
                                            <p:cond delay="0"/>
                                          </p:stCondLst>
                                        </p:cTn>
                                        <p:tgtEl>
                                          <p:spTgt spid="217"/>
                                        </p:tgtEl>
                                        <p:attrNameLst>
                                          <p:attrName>style.visibility</p:attrName>
                                        </p:attrNameLst>
                                      </p:cBhvr>
                                      <p:to>
                                        <p:strVal val="visible"/>
                                      </p:to>
                                    </p:set>
                                    <p:animEffect transition="in" filter="wipe(left)">
                                      <p:cBhvr>
                                        <p:cTn id="112" dur="300"/>
                                        <p:tgtEl>
                                          <p:spTgt spid="217"/>
                                        </p:tgtEl>
                                      </p:cBhvr>
                                    </p:animEffect>
                                  </p:childTnLst>
                                </p:cTn>
                              </p:par>
                              <p:par>
                                <p:cTn id="113" presetID="10" presetClass="entr" presetSubtype="0" fill="hold" nodeType="withEffect">
                                  <p:stCondLst>
                                    <p:cond delay="0"/>
                                  </p:stCondLst>
                                  <p:childTnLst>
                                    <p:set>
                                      <p:cBhvr>
                                        <p:cTn id="114" dur="1" fill="hold">
                                          <p:stCondLst>
                                            <p:cond delay="0"/>
                                          </p:stCondLst>
                                        </p:cTn>
                                        <p:tgtEl>
                                          <p:spTgt spid="203"/>
                                        </p:tgtEl>
                                        <p:attrNameLst>
                                          <p:attrName>style.visibility</p:attrName>
                                        </p:attrNameLst>
                                      </p:cBhvr>
                                      <p:to>
                                        <p:strVal val="visible"/>
                                      </p:to>
                                    </p:set>
                                    <p:animEffect transition="in" filter="fade">
                                      <p:cBhvr>
                                        <p:cTn id="115" dur="700"/>
                                        <p:tgtEl>
                                          <p:spTgt spid="203"/>
                                        </p:tgtEl>
                                      </p:cBhvr>
                                    </p:animEffect>
                                  </p:childTnLst>
                                </p:cTn>
                              </p:par>
                              <p:par>
                                <p:cTn id="116" presetID="22" presetClass="entr" presetSubtype="2" fill="hold" nodeType="withEffect">
                                  <p:stCondLst>
                                    <p:cond delay="0"/>
                                  </p:stCondLst>
                                  <p:childTnLst>
                                    <p:set>
                                      <p:cBhvr>
                                        <p:cTn id="117" dur="1" fill="hold">
                                          <p:stCondLst>
                                            <p:cond delay="0"/>
                                          </p:stCondLst>
                                        </p:cTn>
                                        <p:tgtEl>
                                          <p:spTgt spid="194"/>
                                        </p:tgtEl>
                                        <p:attrNameLst>
                                          <p:attrName>style.visibility</p:attrName>
                                        </p:attrNameLst>
                                      </p:cBhvr>
                                      <p:to>
                                        <p:strVal val="visible"/>
                                      </p:to>
                                    </p:set>
                                    <p:animEffect transition="in" filter="wipe(right)">
                                      <p:cBhvr>
                                        <p:cTn id="118" dur="300"/>
                                        <p:tgtEl>
                                          <p:spTgt spid="194"/>
                                        </p:tgtEl>
                                      </p:cBhvr>
                                    </p:animEffect>
                                  </p:childTnLst>
                                </p:cTn>
                              </p:par>
                              <p:par>
                                <p:cTn id="119" presetID="10" presetClass="entr" presetSubtype="0" fill="hold" nodeType="withEffect">
                                  <p:stCondLst>
                                    <p:cond delay="0"/>
                                  </p:stCondLst>
                                  <p:childTnLst>
                                    <p:set>
                                      <p:cBhvr>
                                        <p:cTn id="120" dur="1" fill="hold">
                                          <p:stCondLst>
                                            <p:cond delay="0"/>
                                          </p:stCondLst>
                                        </p:cTn>
                                        <p:tgtEl>
                                          <p:spTgt spid="188"/>
                                        </p:tgtEl>
                                        <p:attrNameLst>
                                          <p:attrName>style.visibility</p:attrName>
                                        </p:attrNameLst>
                                      </p:cBhvr>
                                      <p:to>
                                        <p:strVal val="visible"/>
                                      </p:to>
                                    </p:set>
                                    <p:animEffect transition="in" filter="fade">
                                      <p:cBhvr>
                                        <p:cTn id="121" dur="700"/>
                                        <p:tgtEl>
                                          <p:spTgt spid="188"/>
                                        </p:tgtEl>
                                      </p:cBhvr>
                                    </p:animEffect>
                                  </p:childTnLst>
                                </p:cTn>
                              </p:par>
                              <p:par>
                                <p:cTn id="122" presetID="22" presetClass="entr" presetSubtype="8" fill="hold" nodeType="withEffect">
                                  <p:stCondLst>
                                    <p:cond delay="0"/>
                                  </p:stCondLst>
                                  <p:childTnLst>
                                    <p:set>
                                      <p:cBhvr>
                                        <p:cTn id="123" dur="1" fill="hold">
                                          <p:stCondLst>
                                            <p:cond delay="0"/>
                                          </p:stCondLst>
                                        </p:cTn>
                                        <p:tgtEl>
                                          <p:spTgt spid="218"/>
                                        </p:tgtEl>
                                        <p:attrNameLst>
                                          <p:attrName>style.visibility</p:attrName>
                                        </p:attrNameLst>
                                      </p:cBhvr>
                                      <p:to>
                                        <p:strVal val="visible"/>
                                      </p:to>
                                    </p:set>
                                    <p:animEffect transition="in" filter="wipe(left)">
                                      <p:cBhvr>
                                        <p:cTn id="124" dur="300"/>
                                        <p:tgtEl>
                                          <p:spTgt spid="218"/>
                                        </p:tgtEl>
                                      </p:cBhvr>
                                    </p:animEffect>
                                  </p:childTnLst>
                                </p:cTn>
                              </p:par>
                              <p:par>
                                <p:cTn id="125" presetID="10" presetClass="entr" presetSubtype="0" fill="hold" nodeType="withEffect">
                                  <p:stCondLst>
                                    <p:cond delay="0"/>
                                  </p:stCondLst>
                                  <p:childTnLst>
                                    <p:set>
                                      <p:cBhvr>
                                        <p:cTn id="126" dur="1" fill="hold">
                                          <p:stCondLst>
                                            <p:cond delay="0"/>
                                          </p:stCondLst>
                                        </p:cTn>
                                        <p:tgtEl>
                                          <p:spTgt spid="268"/>
                                        </p:tgtEl>
                                        <p:attrNameLst>
                                          <p:attrName>style.visibility</p:attrName>
                                        </p:attrNameLst>
                                      </p:cBhvr>
                                      <p:to>
                                        <p:strVal val="visible"/>
                                      </p:to>
                                    </p:set>
                                    <p:animEffect transition="in" filter="fade">
                                      <p:cBhvr>
                                        <p:cTn id="127" dur="300"/>
                                        <p:tgtEl>
                                          <p:spTgt spid="268"/>
                                        </p:tgtEl>
                                      </p:cBhvr>
                                    </p:animEffect>
                                  </p:childTnLst>
                                </p:cTn>
                              </p:par>
                              <p:par>
                                <p:cTn id="128" presetID="22" presetClass="entr" presetSubtype="2" fill="hold" nodeType="withEffect">
                                  <p:stCondLst>
                                    <p:cond delay="0"/>
                                  </p:stCondLst>
                                  <p:childTnLst>
                                    <p:set>
                                      <p:cBhvr>
                                        <p:cTn id="129" dur="1" fill="hold">
                                          <p:stCondLst>
                                            <p:cond delay="0"/>
                                          </p:stCondLst>
                                        </p:cTn>
                                        <p:tgtEl>
                                          <p:spTgt spid="193"/>
                                        </p:tgtEl>
                                        <p:attrNameLst>
                                          <p:attrName>style.visibility</p:attrName>
                                        </p:attrNameLst>
                                      </p:cBhvr>
                                      <p:to>
                                        <p:strVal val="visible"/>
                                      </p:to>
                                    </p:set>
                                    <p:animEffect transition="in" filter="wipe(right)">
                                      <p:cBhvr>
                                        <p:cTn id="130" dur="300"/>
                                        <p:tgtEl>
                                          <p:spTgt spid="193"/>
                                        </p:tgtEl>
                                      </p:cBhvr>
                                    </p:animEffec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nodeType="clickEffect">
                                  <p:stCondLst>
                                    <p:cond delay="0"/>
                                  </p:stCondLst>
                                  <p:childTnLst>
                                    <p:set>
                                      <p:cBhvr>
                                        <p:cTn id="134" dur="1" fill="hold">
                                          <p:stCondLst>
                                            <p:cond delay="0"/>
                                          </p:stCondLst>
                                        </p:cTn>
                                        <p:tgtEl>
                                          <p:spTgt spid="244"/>
                                        </p:tgtEl>
                                        <p:attrNameLst>
                                          <p:attrName>style.visibility</p:attrName>
                                        </p:attrNameLst>
                                      </p:cBhvr>
                                      <p:to>
                                        <p:strVal val="visible"/>
                                      </p:to>
                                    </p:set>
                                  </p:childTnLst>
                                </p:cTn>
                              </p:par>
                            </p:childTnLst>
                          </p:cTn>
                        </p:par>
                        <p:par>
                          <p:cTn id="135" fill="hold">
                            <p:stCondLst>
                              <p:cond delay="0"/>
                            </p:stCondLst>
                            <p:childTnLst>
                              <p:par>
                                <p:cTn id="136" presetID="42" presetClass="path" presetSubtype="0" accel="50000" decel="50000" fill="hold" nodeType="afterEffect">
                                  <p:stCondLst>
                                    <p:cond delay="0"/>
                                  </p:stCondLst>
                                  <p:childTnLst>
                                    <p:animMotion origin="layout" path="M 1.38889E-6 1.10151E-6 L 0.02396 0.45109 " pathEditMode="relative" rAng="0" ptsTypes="AA">
                                      <p:cBhvr>
                                        <p:cTn id="137" dur="300" fill="hold"/>
                                        <p:tgtEl>
                                          <p:spTgt spid="244"/>
                                        </p:tgtEl>
                                        <p:attrNameLst>
                                          <p:attrName>ppt_x</p:attrName>
                                          <p:attrName>ppt_y</p:attrName>
                                        </p:attrNameLst>
                                      </p:cBhvr>
                                      <p:rCtr x="1198" y="22555"/>
                                    </p:animMotion>
                                  </p:childTnLst>
                                </p:cTn>
                              </p:par>
                            </p:childTnLst>
                          </p:cTn>
                        </p:par>
                        <p:par>
                          <p:cTn id="138" fill="hold">
                            <p:stCondLst>
                              <p:cond delay="300"/>
                            </p:stCondLst>
                            <p:childTnLst>
                              <p:par>
                                <p:cTn id="139" presetID="53" presetClass="entr" presetSubtype="0" fill="hold" nodeType="afterEffect">
                                  <p:stCondLst>
                                    <p:cond delay="0"/>
                                  </p:stCondLst>
                                  <p:childTnLst>
                                    <p:set>
                                      <p:cBhvr>
                                        <p:cTn id="140" dur="1" fill="hold">
                                          <p:stCondLst>
                                            <p:cond delay="0"/>
                                          </p:stCondLst>
                                        </p:cTn>
                                        <p:tgtEl>
                                          <p:spTgt spid="223"/>
                                        </p:tgtEl>
                                        <p:attrNameLst>
                                          <p:attrName>style.visibility</p:attrName>
                                        </p:attrNameLst>
                                      </p:cBhvr>
                                      <p:to>
                                        <p:strVal val="visible"/>
                                      </p:to>
                                    </p:set>
                                    <p:anim calcmode="lin" valueType="num">
                                      <p:cBhvr>
                                        <p:cTn id="141" dur="300" fill="hold"/>
                                        <p:tgtEl>
                                          <p:spTgt spid="223"/>
                                        </p:tgtEl>
                                        <p:attrNameLst>
                                          <p:attrName>ppt_w</p:attrName>
                                        </p:attrNameLst>
                                      </p:cBhvr>
                                      <p:tavLst>
                                        <p:tav tm="0">
                                          <p:val>
                                            <p:fltVal val="0"/>
                                          </p:val>
                                        </p:tav>
                                        <p:tav tm="100000">
                                          <p:val>
                                            <p:strVal val="#ppt_w"/>
                                          </p:val>
                                        </p:tav>
                                      </p:tavLst>
                                    </p:anim>
                                    <p:anim calcmode="lin" valueType="num">
                                      <p:cBhvr>
                                        <p:cTn id="142" dur="300" fill="hold"/>
                                        <p:tgtEl>
                                          <p:spTgt spid="223"/>
                                        </p:tgtEl>
                                        <p:attrNameLst>
                                          <p:attrName>ppt_h</p:attrName>
                                        </p:attrNameLst>
                                      </p:cBhvr>
                                      <p:tavLst>
                                        <p:tav tm="0">
                                          <p:val>
                                            <p:fltVal val="0"/>
                                          </p:val>
                                        </p:tav>
                                        <p:tav tm="100000">
                                          <p:val>
                                            <p:strVal val="#ppt_h"/>
                                          </p:val>
                                        </p:tav>
                                      </p:tavLst>
                                    </p:anim>
                                    <p:animEffect transition="in" filter="fade">
                                      <p:cBhvr>
                                        <p:cTn id="143" dur="300"/>
                                        <p:tgtEl>
                                          <p:spTgt spid="223"/>
                                        </p:tgtEl>
                                      </p:cBhvr>
                                    </p:animEffect>
                                  </p:childTnLst>
                                </p:cTn>
                              </p:par>
                            </p:childTnLst>
                          </p:cTn>
                        </p:par>
                        <p:par>
                          <p:cTn id="144" fill="hold">
                            <p:stCondLst>
                              <p:cond delay="600"/>
                            </p:stCondLst>
                            <p:childTnLst>
                              <p:par>
                                <p:cTn id="145" presetID="1" presetClass="entr" presetSubtype="0" fill="hold" nodeType="afterEffect">
                                  <p:stCondLst>
                                    <p:cond delay="0"/>
                                  </p:stCondLst>
                                  <p:childTnLst>
                                    <p:set>
                                      <p:cBhvr>
                                        <p:cTn id="146" dur="1" fill="hold">
                                          <p:stCondLst>
                                            <p:cond delay="0"/>
                                          </p:stCondLst>
                                        </p:cTn>
                                        <p:tgtEl>
                                          <p:spTgt spid="247"/>
                                        </p:tgtEl>
                                        <p:attrNameLst>
                                          <p:attrName>style.visibility</p:attrName>
                                        </p:attrNameLst>
                                      </p:cBhvr>
                                      <p:to>
                                        <p:strVal val="visible"/>
                                      </p:to>
                                    </p:set>
                                  </p:childTnLst>
                                </p:cTn>
                              </p:par>
                            </p:childTnLst>
                          </p:cTn>
                        </p:par>
                        <p:par>
                          <p:cTn id="147" fill="hold">
                            <p:stCondLst>
                              <p:cond delay="600"/>
                            </p:stCondLst>
                            <p:childTnLst>
                              <p:par>
                                <p:cTn id="148" presetID="42" presetClass="path" presetSubtype="0" accel="50000" decel="50000" fill="hold" nodeType="afterEffect">
                                  <p:stCondLst>
                                    <p:cond delay="0"/>
                                  </p:stCondLst>
                                  <p:childTnLst>
                                    <p:animMotion origin="layout" path="M 3.88889E-6 -1.51281E-7 L -0.02605 0.2686 " pathEditMode="relative" rAng="0" ptsTypes="AA">
                                      <p:cBhvr>
                                        <p:cTn id="149" dur="300" fill="hold"/>
                                        <p:tgtEl>
                                          <p:spTgt spid="247"/>
                                        </p:tgtEl>
                                        <p:attrNameLst>
                                          <p:attrName>ppt_x</p:attrName>
                                          <p:attrName>ppt_y</p:attrName>
                                        </p:attrNameLst>
                                      </p:cBhvr>
                                      <p:rCtr x="-1302" y="13430"/>
                                    </p:animMotion>
                                  </p:childTnLst>
                                </p:cTn>
                              </p:par>
                            </p:childTnLst>
                          </p:cTn>
                        </p:par>
                        <p:par>
                          <p:cTn id="150" fill="hold">
                            <p:stCondLst>
                              <p:cond delay="900"/>
                            </p:stCondLst>
                            <p:childTnLst>
                              <p:par>
                                <p:cTn id="151" presetID="53" presetClass="entr" presetSubtype="0" fill="hold" nodeType="afterEffect">
                                  <p:stCondLst>
                                    <p:cond delay="0"/>
                                  </p:stCondLst>
                                  <p:childTnLst>
                                    <p:set>
                                      <p:cBhvr>
                                        <p:cTn id="152" dur="1" fill="hold">
                                          <p:stCondLst>
                                            <p:cond delay="0"/>
                                          </p:stCondLst>
                                        </p:cTn>
                                        <p:tgtEl>
                                          <p:spTgt spid="226"/>
                                        </p:tgtEl>
                                        <p:attrNameLst>
                                          <p:attrName>style.visibility</p:attrName>
                                        </p:attrNameLst>
                                      </p:cBhvr>
                                      <p:to>
                                        <p:strVal val="visible"/>
                                      </p:to>
                                    </p:set>
                                    <p:anim calcmode="lin" valueType="num">
                                      <p:cBhvr>
                                        <p:cTn id="153" dur="300" fill="hold"/>
                                        <p:tgtEl>
                                          <p:spTgt spid="226"/>
                                        </p:tgtEl>
                                        <p:attrNameLst>
                                          <p:attrName>ppt_w</p:attrName>
                                        </p:attrNameLst>
                                      </p:cBhvr>
                                      <p:tavLst>
                                        <p:tav tm="0">
                                          <p:val>
                                            <p:fltVal val="0"/>
                                          </p:val>
                                        </p:tav>
                                        <p:tav tm="100000">
                                          <p:val>
                                            <p:strVal val="#ppt_w"/>
                                          </p:val>
                                        </p:tav>
                                      </p:tavLst>
                                    </p:anim>
                                    <p:anim calcmode="lin" valueType="num">
                                      <p:cBhvr>
                                        <p:cTn id="154" dur="300" fill="hold"/>
                                        <p:tgtEl>
                                          <p:spTgt spid="226"/>
                                        </p:tgtEl>
                                        <p:attrNameLst>
                                          <p:attrName>ppt_h</p:attrName>
                                        </p:attrNameLst>
                                      </p:cBhvr>
                                      <p:tavLst>
                                        <p:tav tm="0">
                                          <p:val>
                                            <p:fltVal val="0"/>
                                          </p:val>
                                        </p:tav>
                                        <p:tav tm="100000">
                                          <p:val>
                                            <p:strVal val="#ppt_h"/>
                                          </p:val>
                                        </p:tav>
                                      </p:tavLst>
                                    </p:anim>
                                    <p:animEffect transition="in" filter="fade">
                                      <p:cBhvr>
                                        <p:cTn id="155" dur="300"/>
                                        <p:tgtEl>
                                          <p:spTgt spid="226"/>
                                        </p:tgtEl>
                                      </p:cBhvr>
                                    </p:animEffect>
                                  </p:childTnLst>
                                </p:cTn>
                              </p:par>
                            </p:childTnLst>
                          </p:cTn>
                        </p:par>
                        <p:par>
                          <p:cTn id="156" fill="hold">
                            <p:stCondLst>
                              <p:cond delay="1200"/>
                            </p:stCondLst>
                            <p:childTnLst>
                              <p:par>
                                <p:cTn id="157" presetID="1" presetClass="entr" presetSubtype="0" fill="hold" nodeType="afterEffect">
                                  <p:stCondLst>
                                    <p:cond delay="0"/>
                                  </p:stCondLst>
                                  <p:childTnLst>
                                    <p:set>
                                      <p:cBhvr>
                                        <p:cTn id="158" dur="1" fill="hold">
                                          <p:stCondLst>
                                            <p:cond delay="0"/>
                                          </p:stCondLst>
                                        </p:cTn>
                                        <p:tgtEl>
                                          <p:spTgt spid="248"/>
                                        </p:tgtEl>
                                        <p:attrNameLst>
                                          <p:attrName>style.visibility</p:attrName>
                                        </p:attrNameLst>
                                      </p:cBhvr>
                                      <p:to>
                                        <p:strVal val="visible"/>
                                      </p:to>
                                    </p:set>
                                  </p:childTnLst>
                                </p:cTn>
                              </p:par>
                            </p:childTnLst>
                          </p:cTn>
                        </p:par>
                        <p:par>
                          <p:cTn id="159" fill="hold">
                            <p:stCondLst>
                              <p:cond delay="1200"/>
                            </p:stCondLst>
                            <p:childTnLst>
                              <p:par>
                                <p:cTn id="160" presetID="42" presetClass="path" presetSubtype="0" accel="50000" decel="50000" fill="hold" nodeType="afterEffect">
                                  <p:stCondLst>
                                    <p:cond delay="0"/>
                                  </p:stCondLst>
                                  <p:childTnLst>
                                    <p:animMotion origin="layout" path="M 3.61111E-6 1.7618E-6 L -0.08855 0.47979 " pathEditMode="relative" rAng="0" ptsTypes="AA">
                                      <p:cBhvr>
                                        <p:cTn id="161" dur="300" fill="hold"/>
                                        <p:tgtEl>
                                          <p:spTgt spid="248"/>
                                        </p:tgtEl>
                                        <p:attrNameLst>
                                          <p:attrName>ppt_x</p:attrName>
                                          <p:attrName>ppt_y</p:attrName>
                                        </p:attrNameLst>
                                      </p:cBhvr>
                                      <p:rCtr x="-4427" y="23974"/>
                                    </p:animMotion>
                                  </p:childTnLst>
                                </p:cTn>
                              </p:par>
                            </p:childTnLst>
                          </p:cTn>
                        </p:par>
                        <p:par>
                          <p:cTn id="162" fill="hold">
                            <p:stCondLst>
                              <p:cond delay="1500"/>
                            </p:stCondLst>
                            <p:childTnLst>
                              <p:par>
                                <p:cTn id="163" presetID="53" presetClass="entr" presetSubtype="0" fill="hold" nodeType="afterEffect">
                                  <p:stCondLst>
                                    <p:cond delay="0"/>
                                  </p:stCondLst>
                                  <p:childTnLst>
                                    <p:set>
                                      <p:cBhvr>
                                        <p:cTn id="164" dur="1" fill="hold">
                                          <p:stCondLst>
                                            <p:cond delay="0"/>
                                          </p:stCondLst>
                                        </p:cTn>
                                        <p:tgtEl>
                                          <p:spTgt spid="229"/>
                                        </p:tgtEl>
                                        <p:attrNameLst>
                                          <p:attrName>style.visibility</p:attrName>
                                        </p:attrNameLst>
                                      </p:cBhvr>
                                      <p:to>
                                        <p:strVal val="visible"/>
                                      </p:to>
                                    </p:set>
                                    <p:anim calcmode="lin" valueType="num">
                                      <p:cBhvr>
                                        <p:cTn id="165" dur="300" fill="hold"/>
                                        <p:tgtEl>
                                          <p:spTgt spid="229"/>
                                        </p:tgtEl>
                                        <p:attrNameLst>
                                          <p:attrName>ppt_w</p:attrName>
                                        </p:attrNameLst>
                                      </p:cBhvr>
                                      <p:tavLst>
                                        <p:tav tm="0">
                                          <p:val>
                                            <p:fltVal val="0"/>
                                          </p:val>
                                        </p:tav>
                                        <p:tav tm="100000">
                                          <p:val>
                                            <p:strVal val="#ppt_w"/>
                                          </p:val>
                                        </p:tav>
                                      </p:tavLst>
                                    </p:anim>
                                    <p:anim calcmode="lin" valueType="num">
                                      <p:cBhvr>
                                        <p:cTn id="166" dur="300" fill="hold"/>
                                        <p:tgtEl>
                                          <p:spTgt spid="229"/>
                                        </p:tgtEl>
                                        <p:attrNameLst>
                                          <p:attrName>ppt_h</p:attrName>
                                        </p:attrNameLst>
                                      </p:cBhvr>
                                      <p:tavLst>
                                        <p:tav tm="0">
                                          <p:val>
                                            <p:fltVal val="0"/>
                                          </p:val>
                                        </p:tav>
                                        <p:tav tm="100000">
                                          <p:val>
                                            <p:strVal val="#ppt_h"/>
                                          </p:val>
                                        </p:tav>
                                      </p:tavLst>
                                    </p:anim>
                                    <p:animEffect transition="in" filter="fade">
                                      <p:cBhvr>
                                        <p:cTn id="167" dur="300"/>
                                        <p:tgtEl>
                                          <p:spTgt spid="229"/>
                                        </p:tgtEl>
                                      </p:cBhvr>
                                    </p:animEffect>
                                  </p:childTnLst>
                                </p:cTn>
                              </p:par>
                            </p:childTnLst>
                          </p:cTn>
                        </p:par>
                        <p:par>
                          <p:cTn id="168" fill="hold">
                            <p:stCondLst>
                              <p:cond delay="1800"/>
                            </p:stCondLst>
                            <p:childTnLst>
                              <p:par>
                                <p:cTn id="169" presetID="42" presetClass="path" presetSubtype="0" accel="50000" decel="50000" fill="hold" nodeType="afterEffect">
                                  <p:stCondLst>
                                    <p:cond delay="0"/>
                                  </p:stCondLst>
                                  <p:childTnLst>
                                    <p:animMotion origin="layout" path="M 2.71622E-6 -4.07899E-6 L -0.02484 0.21321 " pathEditMode="relative" rAng="0" ptsTypes="AA">
                                      <p:cBhvr>
                                        <p:cTn id="170" dur="300" fill="hold"/>
                                        <p:tgtEl>
                                          <p:spTgt spid="222"/>
                                        </p:tgtEl>
                                        <p:attrNameLst>
                                          <p:attrName>ppt_x</p:attrName>
                                          <p:attrName>ppt_y</p:attrName>
                                        </p:attrNameLst>
                                      </p:cBhvr>
                                      <p:rCtr x="-1250" y="10645"/>
                                    </p:animMotion>
                                  </p:childTnLst>
                                </p:cTn>
                              </p:par>
                            </p:childTnLst>
                          </p:cTn>
                        </p:par>
                        <p:par>
                          <p:cTn id="171" fill="hold">
                            <p:stCondLst>
                              <p:cond delay="2100"/>
                            </p:stCondLst>
                            <p:childTnLst>
                              <p:par>
                                <p:cTn id="172" presetID="53" presetClass="entr" presetSubtype="0" fill="hold" nodeType="afterEffect">
                                  <p:stCondLst>
                                    <p:cond delay="0"/>
                                  </p:stCondLst>
                                  <p:childTnLst>
                                    <p:set>
                                      <p:cBhvr>
                                        <p:cTn id="173" dur="1" fill="hold">
                                          <p:stCondLst>
                                            <p:cond delay="0"/>
                                          </p:stCondLst>
                                        </p:cTn>
                                        <p:tgtEl>
                                          <p:spTgt spid="232"/>
                                        </p:tgtEl>
                                        <p:attrNameLst>
                                          <p:attrName>style.visibility</p:attrName>
                                        </p:attrNameLst>
                                      </p:cBhvr>
                                      <p:to>
                                        <p:strVal val="visible"/>
                                      </p:to>
                                    </p:set>
                                    <p:anim calcmode="lin" valueType="num">
                                      <p:cBhvr>
                                        <p:cTn id="174" dur="300" fill="hold"/>
                                        <p:tgtEl>
                                          <p:spTgt spid="232"/>
                                        </p:tgtEl>
                                        <p:attrNameLst>
                                          <p:attrName>ppt_w</p:attrName>
                                        </p:attrNameLst>
                                      </p:cBhvr>
                                      <p:tavLst>
                                        <p:tav tm="0">
                                          <p:val>
                                            <p:fltVal val="0"/>
                                          </p:val>
                                        </p:tav>
                                        <p:tav tm="100000">
                                          <p:val>
                                            <p:strVal val="#ppt_w"/>
                                          </p:val>
                                        </p:tav>
                                      </p:tavLst>
                                    </p:anim>
                                    <p:anim calcmode="lin" valueType="num">
                                      <p:cBhvr>
                                        <p:cTn id="175" dur="300" fill="hold"/>
                                        <p:tgtEl>
                                          <p:spTgt spid="232"/>
                                        </p:tgtEl>
                                        <p:attrNameLst>
                                          <p:attrName>ppt_h</p:attrName>
                                        </p:attrNameLst>
                                      </p:cBhvr>
                                      <p:tavLst>
                                        <p:tav tm="0">
                                          <p:val>
                                            <p:fltVal val="0"/>
                                          </p:val>
                                        </p:tav>
                                        <p:tav tm="100000">
                                          <p:val>
                                            <p:strVal val="#ppt_h"/>
                                          </p:val>
                                        </p:tav>
                                      </p:tavLst>
                                    </p:anim>
                                    <p:animEffect transition="in" filter="fade">
                                      <p:cBhvr>
                                        <p:cTn id="176" dur="300"/>
                                        <p:tgtEl>
                                          <p:spTgt spid="232"/>
                                        </p:tgtEl>
                                      </p:cBhvr>
                                    </p:animEffect>
                                  </p:childTnLst>
                                </p:cTn>
                              </p:par>
                            </p:childTnLst>
                          </p:cTn>
                        </p:par>
                        <p:par>
                          <p:cTn id="177" fill="hold">
                            <p:stCondLst>
                              <p:cond delay="2400"/>
                            </p:stCondLst>
                            <p:childTnLst>
                              <p:par>
                                <p:cTn id="178" presetID="1" presetClass="entr" presetSubtype="0" fill="hold" nodeType="afterEffect">
                                  <p:stCondLst>
                                    <p:cond delay="0"/>
                                  </p:stCondLst>
                                  <p:childTnLst>
                                    <p:set>
                                      <p:cBhvr>
                                        <p:cTn id="179" dur="1" fill="hold">
                                          <p:stCondLst>
                                            <p:cond delay="0"/>
                                          </p:stCondLst>
                                        </p:cTn>
                                        <p:tgtEl>
                                          <p:spTgt spid="249"/>
                                        </p:tgtEl>
                                        <p:attrNameLst>
                                          <p:attrName>style.visibility</p:attrName>
                                        </p:attrNameLst>
                                      </p:cBhvr>
                                      <p:to>
                                        <p:strVal val="visible"/>
                                      </p:to>
                                    </p:set>
                                  </p:childTnLst>
                                </p:cTn>
                              </p:par>
                            </p:childTnLst>
                          </p:cTn>
                        </p:par>
                        <p:par>
                          <p:cTn id="180" fill="hold">
                            <p:stCondLst>
                              <p:cond delay="2400"/>
                            </p:stCondLst>
                            <p:childTnLst>
                              <p:par>
                                <p:cTn id="181" presetID="42" presetClass="path" presetSubtype="0" accel="50000" decel="50000" fill="hold" nodeType="afterEffect">
                                  <p:stCondLst>
                                    <p:cond delay="0"/>
                                  </p:stCondLst>
                                  <p:childTnLst>
                                    <p:animMotion origin="layout" path="M -4.16667E-6 3.32613E-6 L -0.09444 0.55075 " pathEditMode="relative" rAng="0" ptsTypes="AA">
                                      <p:cBhvr>
                                        <p:cTn id="182" dur="300" fill="hold"/>
                                        <p:tgtEl>
                                          <p:spTgt spid="249"/>
                                        </p:tgtEl>
                                        <p:attrNameLst>
                                          <p:attrName>ppt_x</p:attrName>
                                          <p:attrName>ppt_y</p:attrName>
                                        </p:attrNameLst>
                                      </p:cBhvr>
                                      <p:rCtr x="-4722" y="27522"/>
                                    </p:animMotion>
                                  </p:childTnLst>
                                </p:cTn>
                              </p:par>
                            </p:childTnLst>
                          </p:cTn>
                        </p:par>
                        <p:par>
                          <p:cTn id="183" fill="hold">
                            <p:stCondLst>
                              <p:cond delay="2700"/>
                            </p:stCondLst>
                            <p:childTnLst>
                              <p:par>
                                <p:cTn id="184" presetID="53" presetClass="entr" presetSubtype="0" fill="hold" nodeType="afterEffect">
                                  <p:stCondLst>
                                    <p:cond delay="0"/>
                                  </p:stCondLst>
                                  <p:childTnLst>
                                    <p:set>
                                      <p:cBhvr>
                                        <p:cTn id="185" dur="1" fill="hold">
                                          <p:stCondLst>
                                            <p:cond delay="0"/>
                                          </p:stCondLst>
                                        </p:cTn>
                                        <p:tgtEl>
                                          <p:spTgt spid="235"/>
                                        </p:tgtEl>
                                        <p:attrNameLst>
                                          <p:attrName>style.visibility</p:attrName>
                                        </p:attrNameLst>
                                      </p:cBhvr>
                                      <p:to>
                                        <p:strVal val="visible"/>
                                      </p:to>
                                    </p:set>
                                    <p:anim calcmode="lin" valueType="num">
                                      <p:cBhvr>
                                        <p:cTn id="186" dur="300" fill="hold"/>
                                        <p:tgtEl>
                                          <p:spTgt spid="235"/>
                                        </p:tgtEl>
                                        <p:attrNameLst>
                                          <p:attrName>ppt_w</p:attrName>
                                        </p:attrNameLst>
                                      </p:cBhvr>
                                      <p:tavLst>
                                        <p:tav tm="0">
                                          <p:val>
                                            <p:fltVal val="0"/>
                                          </p:val>
                                        </p:tav>
                                        <p:tav tm="100000">
                                          <p:val>
                                            <p:strVal val="#ppt_w"/>
                                          </p:val>
                                        </p:tav>
                                      </p:tavLst>
                                    </p:anim>
                                    <p:anim calcmode="lin" valueType="num">
                                      <p:cBhvr>
                                        <p:cTn id="187" dur="300" fill="hold"/>
                                        <p:tgtEl>
                                          <p:spTgt spid="235"/>
                                        </p:tgtEl>
                                        <p:attrNameLst>
                                          <p:attrName>ppt_h</p:attrName>
                                        </p:attrNameLst>
                                      </p:cBhvr>
                                      <p:tavLst>
                                        <p:tav tm="0">
                                          <p:val>
                                            <p:fltVal val="0"/>
                                          </p:val>
                                        </p:tav>
                                        <p:tav tm="100000">
                                          <p:val>
                                            <p:strVal val="#ppt_h"/>
                                          </p:val>
                                        </p:tav>
                                      </p:tavLst>
                                    </p:anim>
                                    <p:animEffect transition="in" filter="fade">
                                      <p:cBhvr>
                                        <p:cTn id="188" dur="300"/>
                                        <p:tgtEl>
                                          <p:spTgt spid="235"/>
                                        </p:tgtEl>
                                      </p:cBhvr>
                                    </p:animEffect>
                                  </p:childTnLst>
                                </p:cTn>
                              </p:par>
                            </p:childTnLst>
                          </p:cTn>
                        </p:par>
                        <p:par>
                          <p:cTn id="189" fill="hold">
                            <p:stCondLst>
                              <p:cond delay="3000"/>
                            </p:stCondLst>
                            <p:childTnLst>
                              <p:par>
                                <p:cTn id="190" presetID="1" presetClass="entr" presetSubtype="0" fill="hold" nodeType="afterEffect">
                                  <p:stCondLst>
                                    <p:cond delay="0"/>
                                  </p:stCondLst>
                                  <p:childTnLst>
                                    <p:set>
                                      <p:cBhvr>
                                        <p:cTn id="191" dur="1" fill="hold">
                                          <p:stCondLst>
                                            <p:cond delay="0"/>
                                          </p:stCondLst>
                                        </p:cTn>
                                        <p:tgtEl>
                                          <p:spTgt spid="250"/>
                                        </p:tgtEl>
                                        <p:attrNameLst>
                                          <p:attrName>style.visibility</p:attrName>
                                        </p:attrNameLst>
                                      </p:cBhvr>
                                      <p:to>
                                        <p:strVal val="visible"/>
                                      </p:to>
                                    </p:set>
                                  </p:childTnLst>
                                </p:cTn>
                              </p:par>
                            </p:childTnLst>
                          </p:cTn>
                        </p:par>
                        <p:par>
                          <p:cTn id="192" fill="hold">
                            <p:stCondLst>
                              <p:cond delay="3000"/>
                            </p:stCondLst>
                            <p:childTnLst>
                              <p:par>
                                <p:cTn id="193" presetID="42" presetClass="path" presetSubtype="0" accel="50000" decel="50000" fill="hold" nodeType="afterEffect">
                                  <p:stCondLst>
                                    <p:cond delay="0"/>
                                  </p:stCondLst>
                                  <p:childTnLst>
                                    <p:animMotion origin="layout" path="M -3.61111E-6 -3.50201E-6 L -0.05468 0.43937 " pathEditMode="relative" rAng="0" ptsTypes="AA">
                                      <p:cBhvr>
                                        <p:cTn id="194" dur="300" fill="hold"/>
                                        <p:tgtEl>
                                          <p:spTgt spid="250"/>
                                        </p:tgtEl>
                                        <p:attrNameLst>
                                          <p:attrName>ppt_x</p:attrName>
                                          <p:attrName>ppt_y</p:attrName>
                                        </p:attrNameLst>
                                      </p:cBhvr>
                                      <p:rCtr x="-2743" y="21969"/>
                                    </p:animMotion>
                                  </p:childTnLst>
                                </p:cTn>
                              </p:par>
                            </p:childTnLst>
                          </p:cTn>
                        </p:par>
                        <p:par>
                          <p:cTn id="195" fill="hold">
                            <p:stCondLst>
                              <p:cond delay="3300"/>
                            </p:stCondLst>
                            <p:childTnLst>
                              <p:par>
                                <p:cTn id="196" presetID="53" presetClass="entr" presetSubtype="0" fill="hold" nodeType="afterEffect">
                                  <p:stCondLst>
                                    <p:cond delay="0"/>
                                  </p:stCondLst>
                                  <p:childTnLst>
                                    <p:set>
                                      <p:cBhvr>
                                        <p:cTn id="197" dur="1" fill="hold">
                                          <p:stCondLst>
                                            <p:cond delay="0"/>
                                          </p:stCondLst>
                                        </p:cTn>
                                        <p:tgtEl>
                                          <p:spTgt spid="238"/>
                                        </p:tgtEl>
                                        <p:attrNameLst>
                                          <p:attrName>style.visibility</p:attrName>
                                        </p:attrNameLst>
                                      </p:cBhvr>
                                      <p:to>
                                        <p:strVal val="visible"/>
                                      </p:to>
                                    </p:set>
                                    <p:anim calcmode="lin" valueType="num">
                                      <p:cBhvr>
                                        <p:cTn id="198" dur="300" fill="hold"/>
                                        <p:tgtEl>
                                          <p:spTgt spid="238"/>
                                        </p:tgtEl>
                                        <p:attrNameLst>
                                          <p:attrName>ppt_w</p:attrName>
                                        </p:attrNameLst>
                                      </p:cBhvr>
                                      <p:tavLst>
                                        <p:tav tm="0">
                                          <p:val>
                                            <p:fltVal val="0"/>
                                          </p:val>
                                        </p:tav>
                                        <p:tav tm="100000">
                                          <p:val>
                                            <p:strVal val="#ppt_w"/>
                                          </p:val>
                                        </p:tav>
                                      </p:tavLst>
                                    </p:anim>
                                    <p:anim calcmode="lin" valueType="num">
                                      <p:cBhvr>
                                        <p:cTn id="199" dur="300" fill="hold"/>
                                        <p:tgtEl>
                                          <p:spTgt spid="238"/>
                                        </p:tgtEl>
                                        <p:attrNameLst>
                                          <p:attrName>ppt_h</p:attrName>
                                        </p:attrNameLst>
                                      </p:cBhvr>
                                      <p:tavLst>
                                        <p:tav tm="0">
                                          <p:val>
                                            <p:fltVal val="0"/>
                                          </p:val>
                                        </p:tav>
                                        <p:tav tm="100000">
                                          <p:val>
                                            <p:strVal val="#ppt_h"/>
                                          </p:val>
                                        </p:tav>
                                      </p:tavLst>
                                    </p:anim>
                                    <p:animEffect transition="in" filter="fade">
                                      <p:cBhvr>
                                        <p:cTn id="200" dur="300"/>
                                        <p:tgtEl>
                                          <p:spTgt spid="238"/>
                                        </p:tgtEl>
                                      </p:cBhvr>
                                    </p:animEffect>
                                  </p:childTnLst>
                                </p:cTn>
                              </p:par>
                            </p:childTnLst>
                          </p:cTn>
                        </p:par>
                        <p:par>
                          <p:cTn id="201" fill="hold">
                            <p:stCondLst>
                              <p:cond delay="3600"/>
                            </p:stCondLst>
                            <p:childTnLst>
                              <p:par>
                                <p:cTn id="202" presetID="1" presetClass="entr" presetSubtype="0" fill="hold" nodeType="afterEffect">
                                  <p:stCondLst>
                                    <p:cond delay="0"/>
                                  </p:stCondLst>
                                  <p:childTnLst>
                                    <p:set>
                                      <p:cBhvr>
                                        <p:cTn id="203" dur="1" fill="hold">
                                          <p:stCondLst>
                                            <p:cond delay="0"/>
                                          </p:stCondLst>
                                        </p:cTn>
                                        <p:tgtEl>
                                          <p:spTgt spid="251"/>
                                        </p:tgtEl>
                                        <p:attrNameLst>
                                          <p:attrName>style.visibility</p:attrName>
                                        </p:attrNameLst>
                                      </p:cBhvr>
                                      <p:to>
                                        <p:strVal val="visible"/>
                                      </p:to>
                                    </p:set>
                                  </p:childTnLst>
                                </p:cTn>
                              </p:par>
                            </p:childTnLst>
                          </p:cTn>
                        </p:par>
                        <p:par>
                          <p:cTn id="204" fill="hold">
                            <p:stCondLst>
                              <p:cond delay="3600"/>
                            </p:stCondLst>
                            <p:childTnLst>
                              <p:par>
                                <p:cTn id="205" presetID="42" presetClass="path" presetSubtype="0" accel="50000" decel="50000" fill="hold" nodeType="afterEffect">
                                  <p:stCondLst>
                                    <p:cond delay="0"/>
                                  </p:stCondLst>
                                  <p:childTnLst>
                                    <p:animMotion origin="layout" path="M -3.05556E-6 3.76042E-6 L -0.05191 0.205 " pathEditMode="relative" rAng="0" ptsTypes="AA">
                                      <p:cBhvr>
                                        <p:cTn id="206" dur="300" fill="hold"/>
                                        <p:tgtEl>
                                          <p:spTgt spid="251"/>
                                        </p:tgtEl>
                                        <p:attrNameLst>
                                          <p:attrName>ppt_x</p:attrName>
                                          <p:attrName>ppt_y</p:attrName>
                                        </p:attrNameLst>
                                      </p:cBhvr>
                                      <p:rCtr x="-2604" y="10250"/>
                                    </p:animMotion>
                                  </p:childTnLst>
                                </p:cTn>
                              </p:par>
                            </p:childTnLst>
                          </p:cTn>
                        </p:par>
                        <p:par>
                          <p:cTn id="207" fill="hold">
                            <p:stCondLst>
                              <p:cond delay="3900"/>
                            </p:stCondLst>
                            <p:childTnLst>
                              <p:par>
                                <p:cTn id="208" presetID="53" presetClass="entr" presetSubtype="0" fill="hold" nodeType="afterEffect">
                                  <p:stCondLst>
                                    <p:cond delay="0"/>
                                  </p:stCondLst>
                                  <p:childTnLst>
                                    <p:set>
                                      <p:cBhvr>
                                        <p:cTn id="209" dur="1" fill="hold">
                                          <p:stCondLst>
                                            <p:cond delay="0"/>
                                          </p:stCondLst>
                                        </p:cTn>
                                        <p:tgtEl>
                                          <p:spTgt spid="241"/>
                                        </p:tgtEl>
                                        <p:attrNameLst>
                                          <p:attrName>style.visibility</p:attrName>
                                        </p:attrNameLst>
                                      </p:cBhvr>
                                      <p:to>
                                        <p:strVal val="visible"/>
                                      </p:to>
                                    </p:set>
                                    <p:anim calcmode="lin" valueType="num">
                                      <p:cBhvr>
                                        <p:cTn id="210" dur="300" fill="hold"/>
                                        <p:tgtEl>
                                          <p:spTgt spid="241"/>
                                        </p:tgtEl>
                                        <p:attrNameLst>
                                          <p:attrName>ppt_w</p:attrName>
                                        </p:attrNameLst>
                                      </p:cBhvr>
                                      <p:tavLst>
                                        <p:tav tm="0">
                                          <p:val>
                                            <p:fltVal val="0"/>
                                          </p:val>
                                        </p:tav>
                                        <p:tav tm="100000">
                                          <p:val>
                                            <p:strVal val="#ppt_w"/>
                                          </p:val>
                                        </p:tav>
                                      </p:tavLst>
                                    </p:anim>
                                    <p:anim calcmode="lin" valueType="num">
                                      <p:cBhvr>
                                        <p:cTn id="211" dur="300" fill="hold"/>
                                        <p:tgtEl>
                                          <p:spTgt spid="241"/>
                                        </p:tgtEl>
                                        <p:attrNameLst>
                                          <p:attrName>ppt_h</p:attrName>
                                        </p:attrNameLst>
                                      </p:cBhvr>
                                      <p:tavLst>
                                        <p:tav tm="0">
                                          <p:val>
                                            <p:fltVal val="0"/>
                                          </p:val>
                                        </p:tav>
                                        <p:tav tm="100000">
                                          <p:val>
                                            <p:strVal val="#ppt_h"/>
                                          </p:val>
                                        </p:tav>
                                      </p:tavLst>
                                    </p:anim>
                                    <p:animEffect transition="in" filter="fade">
                                      <p:cBhvr>
                                        <p:cTn id="212" dur="300"/>
                                        <p:tgtEl>
                                          <p:spTgt spid="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755986" y="973146"/>
            <a:ext cx="5673515" cy="2824163"/>
            <a:chOff x="1582738" y="1074738"/>
            <a:chExt cx="6078537" cy="3025775"/>
          </a:xfrm>
          <a:solidFill>
            <a:srgbClr val="476E91">
              <a:alpha val="85000"/>
            </a:srgbClr>
          </a:solidFill>
          <a:effectLst>
            <a:outerShdw blurRad="63500" dist="50800" dir="5400000" algn="ctr" rotWithShape="0">
              <a:schemeClr val="tx1">
                <a:alpha val="50000"/>
              </a:schemeClr>
            </a:outerShdw>
          </a:effectLst>
        </p:grpSpPr>
        <p:sp>
          <p:nvSpPr>
            <p:cNvPr id="3" name="Freeform 6"/>
            <p:cNvSpPr>
              <a:spLocks/>
            </p:cNvSpPr>
            <p:nvPr/>
          </p:nvSpPr>
          <p:spPr bwMode="auto">
            <a:xfrm>
              <a:off x="5159375" y="3236913"/>
              <a:ext cx="125412" cy="236538"/>
            </a:xfrm>
            <a:custGeom>
              <a:avLst/>
              <a:gdLst>
                <a:gd name="T0" fmla="*/ 37 w 46"/>
                <a:gd name="T1" fmla="*/ 0 h 87"/>
                <a:gd name="T2" fmla="*/ 35 w 46"/>
                <a:gd name="T3" fmla="*/ 7 h 87"/>
                <a:gd name="T4" fmla="*/ 20 w 46"/>
                <a:gd name="T5" fmla="*/ 21 h 87"/>
                <a:gd name="T6" fmla="*/ 6 w 46"/>
                <a:gd name="T7" fmla="*/ 35 h 87"/>
                <a:gd name="T8" fmla="*/ 9 w 46"/>
                <a:gd name="T9" fmla="*/ 47 h 87"/>
                <a:gd name="T10" fmla="*/ 5 w 46"/>
                <a:gd name="T11" fmla="*/ 57 h 87"/>
                <a:gd name="T12" fmla="*/ 0 w 46"/>
                <a:gd name="T13" fmla="*/ 61 h 87"/>
                <a:gd name="T14" fmla="*/ 3 w 46"/>
                <a:gd name="T15" fmla="*/ 70 h 87"/>
                <a:gd name="T16" fmla="*/ 2 w 46"/>
                <a:gd name="T17" fmla="*/ 75 h 87"/>
                <a:gd name="T18" fmla="*/ 13 w 46"/>
                <a:gd name="T19" fmla="*/ 87 h 87"/>
                <a:gd name="T20" fmla="*/ 32 w 46"/>
                <a:gd name="T21" fmla="*/ 63 h 87"/>
                <a:gd name="T22" fmla="*/ 42 w 46"/>
                <a:gd name="T23" fmla="*/ 23 h 87"/>
                <a:gd name="T24" fmla="*/ 46 w 46"/>
                <a:gd name="T25" fmla="*/ 24 h 87"/>
                <a:gd name="T26" fmla="*/ 46 w 46"/>
                <a:gd name="T27" fmla="*/ 21 h 87"/>
                <a:gd name="T28" fmla="*/ 37 w 46"/>
                <a:gd name="T29"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87">
                  <a:moveTo>
                    <a:pt x="37" y="0"/>
                  </a:moveTo>
                  <a:cubicBezTo>
                    <a:pt x="36" y="2"/>
                    <a:pt x="37" y="5"/>
                    <a:pt x="35" y="7"/>
                  </a:cubicBezTo>
                  <a:cubicBezTo>
                    <a:pt x="32" y="10"/>
                    <a:pt x="25" y="18"/>
                    <a:pt x="20" y="21"/>
                  </a:cubicBezTo>
                  <a:cubicBezTo>
                    <a:pt x="14" y="25"/>
                    <a:pt x="6" y="24"/>
                    <a:pt x="6" y="35"/>
                  </a:cubicBezTo>
                  <a:cubicBezTo>
                    <a:pt x="6" y="39"/>
                    <a:pt x="9" y="44"/>
                    <a:pt x="9" y="47"/>
                  </a:cubicBezTo>
                  <a:cubicBezTo>
                    <a:pt x="9" y="47"/>
                    <a:pt x="5" y="57"/>
                    <a:pt x="5" y="57"/>
                  </a:cubicBezTo>
                  <a:cubicBezTo>
                    <a:pt x="4" y="57"/>
                    <a:pt x="0" y="60"/>
                    <a:pt x="0" y="61"/>
                  </a:cubicBezTo>
                  <a:cubicBezTo>
                    <a:pt x="0" y="64"/>
                    <a:pt x="0" y="68"/>
                    <a:pt x="3" y="70"/>
                  </a:cubicBezTo>
                  <a:cubicBezTo>
                    <a:pt x="3" y="71"/>
                    <a:pt x="2" y="72"/>
                    <a:pt x="2" y="75"/>
                  </a:cubicBezTo>
                  <a:cubicBezTo>
                    <a:pt x="2" y="81"/>
                    <a:pt x="7" y="87"/>
                    <a:pt x="13" y="87"/>
                  </a:cubicBezTo>
                  <a:cubicBezTo>
                    <a:pt x="26" y="87"/>
                    <a:pt x="28" y="73"/>
                    <a:pt x="32" y="63"/>
                  </a:cubicBezTo>
                  <a:cubicBezTo>
                    <a:pt x="37" y="50"/>
                    <a:pt x="42" y="39"/>
                    <a:pt x="42" y="23"/>
                  </a:cubicBezTo>
                  <a:cubicBezTo>
                    <a:pt x="43" y="23"/>
                    <a:pt x="45" y="24"/>
                    <a:pt x="46" y="24"/>
                  </a:cubicBezTo>
                  <a:cubicBezTo>
                    <a:pt x="46" y="21"/>
                    <a:pt x="46" y="21"/>
                    <a:pt x="46" y="21"/>
                  </a:cubicBezTo>
                  <a:cubicBezTo>
                    <a:pt x="44" y="15"/>
                    <a:pt x="44" y="1"/>
                    <a:pt x="3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 name="Freeform 7"/>
            <p:cNvSpPr>
              <a:spLocks/>
            </p:cNvSpPr>
            <p:nvPr/>
          </p:nvSpPr>
          <p:spPr bwMode="auto">
            <a:xfrm>
              <a:off x="5780088" y="2857501"/>
              <a:ext cx="36512" cy="65088"/>
            </a:xfrm>
            <a:custGeom>
              <a:avLst/>
              <a:gdLst>
                <a:gd name="T0" fmla="*/ 0 w 13"/>
                <a:gd name="T1" fmla="*/ 18 h 24"/>
                <a:gd name="T2" fmla="*/ 6 w 13"/>
                <a:gd name="T3" fmla="*/ 24 h 24"/>
                <a:gd name="T4" fmla="*/ 13 w 13"/>
                <a:gd name="T5" fmla="*/ 15 h 24"/>
                <a:gd name="T6" fmla="*/ 4 w 13"/>
                <a:gd name="T7" fmla="*/ 0 h 24"/>
                <a:gd name="T8" fmla="*/ 0 w 13"/>
                <a:gd name="T9" fmla="*/ 18 h 24"/>
              </a:gdLst>
              <a:ahLst/>
              <a:cxnLst>
                <a:cxn ang="0">
                  <a:pos x="T0" y="T1"/>
                </a:cxn>
                <a:cxn ang="0">
                  <a:pos x="T2" y="T3"/>
                </a:cxn>
                <a:cxn ang="0">
                  <a:pos x="T4" y="T5"/>
                </a:cxn>
                <a:cxn ang="0">
                  <a:pos x="T6" y="T7"/>
                </a:cxn>
                <a:cxn ang="0">
                  <a:pos x="T8" y="T9"/>
                </a:cxn>
              </a:cxnLst>
              <a:rect l="0" t="0" r="r" b="b"/>
              <a:pathLst>
                <a:path w="13" h="24">
                  <a:moveTo>
                    <a:pt x="0" y="18"/>
                  </a:moveTo>
                  <a:cubicBezTo>
                    <a:pt x="0" y="21"/>
                    <a:pt x="3" y="24"/>
                    <a:pt x="6" y="24"/>
                  </a:cubicBezTo>
                  <a:cubicBezTo>
                    <a:pt x="10" y="24"/>
                    <a:pt x="13" y="19"/>
                    <a:pt x="13" y="15"/>
                  </a:cubicBezTo>
                  <a:cubicBezTo>
                    <a:pt x="13" y="8"/>
                    <a:pt x="7" y="6"/>
                    <a:pt x="4" y="0"/>
                  </a:cubicBezTo>
                  <a:cubicBezTo>
                    <a:pt x="4" y="7"/>
                    <a:pt x="0" y="12"/>
                    <a:pt x="0"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 name="Freeform 8"/>
            <p:cNvSpPr>
              <a:spLocks/>
            </p:cNvSpPr>
            <p:nvPr/>
          </p:nvSpPr>
          <p:spPr bwMode="auto">
            <a:xfrm>
              <a:off x="6046788" y="2927351"/>
              <a:ext cx="180975" cy="196850"/>
            </a:xfrm>
            <a:custGeom>
              <a:avLst/>
              <a:gdLst>
                <a:gd name="T0" fmla="*/ 66 w 67"/>
                <a:gd name="T1" fmla="*/ 69 h 72"/>
                <a:gd name="T2" fmla="*/ 67 w 67"/>
                <a:gd name="T3" fmla="*/ 63 h 72"/>
                <a:gd name="T4" fmla="*/ 67 w 67"/>
                <a:gd name="T5" fmla="*/ 53 h 72"/>
                <a:gd name="T6" fmla="*/ 62 w 67"/>
                <a:gd name="T7" fmla="*/ 49 h 72"/>
                <a:gd name="T8" fmla="*/ 57 w 67"/>
                <a:gd name="T9" fmla="*/ 41 h 72"/>
                <a:gd name="T10" fmla="*/ 53 w 67"/>
                <a:gd name="T11" fmla="*/ 37 h 72"/>
                <a:gd name="T12" fmla="*/ 54 w 67"/>
                <a:gd name="T13" fmla="*/ 35 h 72"/>
                <a:gd name="T14" fmla="*/ 52 w 67"/>
                <a:gd name="T15" fmla="*/ 33 h 72"/>
                <a:gd name="T16" fmla="*/ 50 w 67"/>
                <a:gd name="T17" fmla="*/ 33 h 72"/>
                <a:gd name="T18" fmla="*/ 51 w 67"/>
                <a:gd name="T19" fmla="*/ 32 h 72"/>
                <a:gd name="T20" fmla="*/ 44 w 67"/>
                <a:gd name="T21" fmla="*/ 26 h 72"/>
                <a:gd name="T22" fmla="*/ 31 w 67"/>
                <a:gd name="T23" fmla="*/ 17 h 72"/>
                <a:gd name="T24" fmla="*/ 24 w 67"/>
                <a:gd name="T25" fmla="*/ 11 h 72"/>
                <a:gd name="T26" fmla="*/ 22 w 67"/>
                <a:gd name="T27" fmla="*/ 10 h 72"/>
                <a:gd name="T28" fmla="*/ 13 w 67"/>
                <a:gd name="T29" fmla="*/ 2 h 72"/>
                <a:gd name="T30" fmla="*/ 6 w 67"/>
                <a:gd name="T31" fmla="*/ 2 h 72"/>
                <a:gd name="T32" fmla="*/ 2 w 67"/>
                <a:gd name="T33" fmla="*/ 0 h 72"/>
                <a:gd name="T34" fmla="*/ 0 w 67"/>
                <a:gd name="T35" fmla="*/ 0 h 72"/>
                <a:gd name="T36" fmla="*/ 0 w 67"/>
                <a:gd name="T37" fmla="*/ 2 h 72"/>
                <a:gd name="T38" fmla="*/ 6 w 67"/>
                <a:gd name="T39" fmla="*/ 11 h 72"/>
                <a:gd name="T40" fmla="*/ 11 w 67"/>
                <a:gd name="T41" fmla="*/ 12 h 72"/>
                <a:gd name="T42" fmla="*/ 15 w 67"/>
                <a:gd name="T43" fmla="*/ 19 h 72"/>
                <a:gd name="T44" fmla="*/ 23 w 67"/>
                <a:gd name="T45" fmla="*/ 26 h 72"/>
                <a:gd name="T46" fmla="*/ 26 w 67"/>
                <a:gd name="T47" fmla="*/ 34 h 72"/>
                <a:gd name="T48" fmla="*/ 29 w 67"/>
                <a:gd name="T49" fmla="*/ 35 h 72"/>
                <a:gd name="T50" fmla="*/ 30 w 67"/>
                <a:gd name="T51" fmla="*/ 37 h 72"/>
                <a:gd name="T52" fmla="*/ 34 w 67"/>
                <a:gd name="T53" fmla="*/ 43 h 72"/>
                <a:gd name="T54" fmla="*/ 42 w 67"/>
                <a:gd name="T55" fmla="*/ 56 h 72"/>
                <a:gd name="T56" fmla="*/ 55 w 67"/>
                <a:gd name="T57" fmla="*/ 66 h 72"/>
                <a:gd name="T58" fmla="*/ 60 w 67"/>
                <a:gd name="T59" fmla="*/ 72 h 72"/>
                <a:gd name="T60" fmla="*/ 66 w 67"/>
                <a:gd name="T61" fmla="*/ 6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7" h="72">
                  <a:moveTo>
                    <a:pt x="66" y="69"/>
                  </a:moveTo>
                  <a:cubicBezTo>
                    <a:pt x="66" y="67"/>
                    <a:pt x="65" y="64"/>
                    <a:pt x="67" y="63"/>
                  </a:cubicBezTo>
                  <a:cubicBezTo>
                    <a:pt x="67" y="58"/>
                    <a:pt x="67" y="56"/>
                    <a:pt x="67" y="53"/>
                  </a:cubicBezTo>
                  <a:cubicBezTo>
                    <a:pt x="67" y="51"/>
                    <a:pt x="64" y="50"/>
                    <a:pt x="62" y="49"/>
                  </a:cubicBezTo>
                  <a:cubicBezTo>
                    <a:pt x="60" y="47"/>
                    <a:pt x="57" y="45"/>
                    <a:pt x="57" y="41"/>
                  </a:cubicBezTo>
                  <a:cubicBezTo>
                    <a:pt x="55" y="41"/>
                    <a:pt x="53" y="40"/>
                    <a:pt x="53" y="37"/>
                  </a:cubicBezTo>
                  <a:cubicBezTo>
                    <a:pt x="54" y="35"/>
                    <a:pt x="54" y="35"/>
                    <a:pt x="54" y="35"/>
                  </a:cubicBezTo>
                  <a:cubicBezTo>
                    <a:pt x="54" y="34"/>
                    <a:pt x="53" y="33"/>
                    <a:pt x="52" y="33"/>
                  </a:cubicBezTo>
                  <a:cubicBezTo>
                    <a:pt x="51" y="33"/>
                    <a:pt x="51" y="33"/>
                    <a:pt x="50" y="33"/>
                  </a:cubicBezTo>
                  <a:cubicBezTo>
                    <a:pt x="50" y="33"/>
                    <a:pt x="51" y="32"/>
                    <a:pt x="51" y="32"/>
                  </a:cubicBezTo>
                  <a:cubicBezTo>
                    <a:pt x="51" y="29"/>
                    <a:pt x="47" y="27"/>
                    <a:pt x="44" y="26"/>
                  </a:cubicBezTo>
                  <a:cubicBezTo>
                    <a:pt x="38" y="24"/>
                    <a:pt x="35" y="22"/>
                    <a:pt x="31" y="17"/>
                  </a:cubicBezTo>
                  <a:cubicBezTo>
                    <a:pt x="29" y="15"/>
                    <a:pt x="27" y="12"/>
                    <a:pt x="24" y="11"/>
                  </a:cubicBezTo>
                  <a:cubicBezTo>
                    <a:pt x="23" y="11"/>
                    <a:pt x="22" y="11"/>
                    <a:pt x="22" y="10"/>
                  </a:cubicBezTo>
                  <a:cubicBezTo>
                    <a:pt x="20" y="7"/>
                    <a:pt x="18" y="3"/>
                    <a:pt x="13" y="2"/>
                  </a:cubicBezTo>
                  <a:cubicBezTo>
                    <a:pt x="6" y="2"/>
                    <a:pt x="6" y="2"/>
                    <a:pt x="6" y="2"/>
                  </a:cubicBezTo>
                  <a:cubicBezTo>
                    <a:pt x="4" y="1"/>
                    <a:pt x="4" y="0"/>
                    <a:pt x="2" y="0"/>
                  </a:cubicBezTo>
                  <a:cubicBezTo>
                    <a:pt x="1" y="0"/>
                    <a:pt x="1" y="0"/>
                    <a:pt x="0" y="0"/>
                  </a:cubicBezTo>
                  <a:cubicBezTo>
                    <a:pt x="0" y="2"/>
                    <a:pt x="0" y="2"/>
                    <a:pt x="0" y="2"/>
                  </a:cubicBezTo>
                  <a:cubicBezTo>
                    <a:pt x="1" y="4"/>
                    <a:pt x="5" y="10"/>
                    <a:pt x="6" y="11"/>
                  </a:cubicBezTo>
                  <a:cubicBezTo>
                    <a:pt x="8" y="11"/>
                    <a:pt x="11" y="11"/>
                    <a:pt x="11" y="12"/>
                  </a:cubicBezTo>
                  <a:cubicBezTo>
                    <a:pt x="13" y="15"/>
                    <a:pt x="13" y="16"/>
                    <a:pt x="15" y="19"/>
                  </a:cubicBezTo>
                  <a:cubicBezTo>
                    <a:pt x="16" y="22"/>
                    <a:pt x="21" y="21"/>
                    <a:pt x="23" y="26"/>
                  </a:cubicBezTo>
                  <a:cubicBezTo>
                    <a:pt x="23" y="28"/>
                    <a:pt x="25" y="33"/>
                    <a:pt x="26" y="34"/>
                  </a:cubicBezTo>
                  <a:cubicBezTo>
                    <a:pt x="27" y="35"/>
                    <a:pt x="29" y="35"/>
                    <a:pt x="29" y="35"/>
                  </a:cubicBezTo>
                  <a:cubicBezTo>
                    <a:pt x="30" y="36"/>
                    <a:pt x="29" y="37"/>
                    <a:pt x="30" y="37"/>
                  </a:cubicBezTo>
                  <a:cubicBezTo>
                    <a:pt x="31" y="37"/>
                    <a:pt x="33" y="42"/>
                    <a:pt x="34" y="43"/>
                  </a:cubicBezTo>
                  <a:cubicBezTo>
                    <a:pt x="36" y="48"/>
                    <a:pt x="38" y="52"/>
                    <a:pt x="42" y="56"/>
                  </a:cubicBezTo>
                  <a:cubicBezTo>
                    <a:pt x="46" y="60"/>
                    <a:pt x="50" y="62"/>
                    <a:pt x="55" y="66"/>
                  </a:cubicBezTo>
                  <a:cubicBezTo>
                    <a:pt x="55" y="66"/>
                    <a:pt x="59" y="72"/>
                    <a:pt x="60" y="72"/>
                  </a:cubicBezTo>
                  <a:cubicBezTo>
                    <a:pt x="61" y="72"/>
                    <a:pt x="66" y="71"/>
                    <a:pt x="66"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9"/>
            <p:cNvSpPr>
              <a:spLocks/>
            </p:cNvSpPr>
            <p:nvPr/>
          </p:nvSpPr>
          <p:spPr bwMode="auto">
            <a:xfrm>
              <a:off x="6280150" y="2903538"/>
              <a:ext cx="173037" cy="190500"/>
            </a:xfrm>
            <a:custGeom>
              <a:avLst/>
              <a:gdLst>
                <a:gd name="T0" fmla="*/ 0 w 64"/>
                <a:gd name="T1" fmla="*/ 39 h 70"/>
                <a:gd name="T2" fmla="*/ 4 w 64"/>
                <a:gd name="T3" fmla="*/ 48 h 70"/>
                <a:gd name="T4" fmla="*/ 6 w 64"/>
                <a:gd name="T5" fmla="*/ 50 h 70"/>
                <a:gd name="T6" fmla="*/ 6 w 64"/>
                <a:gd name="T7" fmla="*/ 51 h 70"/>
                <a:gd name="T8" fmla="*/ 14 w 64"/>
                <a:gd name="T9" fmla="*/ 63 h 70"/>
                <a:gd name="T10" fmla="*/ 18 w 64"/>
                <a:gd name="T11" fmla="*/ 62 h 70"/>
                <a:gd name="T12" fmla="*/ 19 w 64"/>
                <a:gd name="T13" fmla="*/ 65 h 70"/>
                <a:gd name="T14" fmla="*/ 20 w 64"/>
                <a:gd name="T15" fmla="*/ 66 h 70"/>
                <a:gd name="T16" fmla="*/ 26 w 64"/>
                <a:gd name="T17" fmla="*/ 64 h 70"/>
                <a:gd name="T18" fmla="*/ 36 w 64"/>
                <a:gd name="T19" fmla="*/ 67 h 70"/>
                <a:gd name="T20" fmla="*/ 39 w 64"/>
                <a:gd name="T21" fmla="*/ 70 h 70"/>
                <a:gd name="T22" fmla="*/ 45 w 64"/>
                <a:gd name="T23" fmla="*/ 67 h 70"/>
                <a:gd name="T24" fmla="*/ 48 w 64"/>
                <a:gd name="T25" fmla="*/ 59 h 70"/>
                <a:gd name="T26" fmla="*/ 47 w 64"/>
                <a:gd name="T27" fmla="*/ 56 h 70"/>
                <a:gd name="T28" fmla="*/ 52 w 64"/>
                <a:gd name="T29" fmla="*/ 51 h 70"/>
                <a:gd name="T30" fmla="*/ 55 w 64"/>
                <a:gd name="T31" fmla="*/ 41 h 70"/>
                <a:gd name="T32" fmla="*/ 56 w 64"/>
                <a:gd name="T33" fmla="*/ 39 h 70"/>
                <a:gd name="T34" fmla="*/ 58 w 64"/>
                <a:gd name="T35" fmla="*/ 39 h 70"/>
                <a:gd name="T36" fmla="*/ 63 w 64"/>
                <a:gd name="T37" fmla="*/ 36 h 70"/>
                <a:gd name="T38" fmla="*/ 53 w 64"/>
                <a:gd name="T39" fmla="*/ 22 h 70"/>
                <a:gd name="T40" fmla="*/ 54 w 64"/>
                <a:gd name="T41" fmla="*/ 21 h 70"/>
                <a:gd name="T42" fmla="*/ 54 w 64"/>
                <a:gd name="T43" fmla="*/ 19 h 70"/>
                <a:gd name="T44" fmla="*/ 60 w 64"/>
                <a:gd name="T45" fmla="*/ 16 h 70"/>
                <a:gd name="T46" fmla="*/ 59 w 64"/>
                <a:gd name="T47" fmla="*/ 14 h 70"/>
                <a:gd name="T48" fmla="*/ 64 w 64"/>
                <a:gd name="T49" fmla="*/ 12 h 70"/>
                <a:gd name="T50" fmla="*/ 55 w 64"/>
                <a:gd name="T51" fmla="*/ 5 h 70"/>
                <a:gd name="T52" fmla="*/ 51 w 64"/>
                <a:gd name="T53" fmla="*/ 0 h 70"/>
                <a:gd name="T54" fmla="*/ 41 w 64"/>
                <a:gd name="T55" fmla="*/ 12 h 70"/>
                <a:gd name="T56" fmla="*/ 33 w 64"/>
                <a:gd name="T57" fmla="*/ 14 h 70"/>
                <a:gd name="T58" fmla="*/ 32 w 64"/>
                <a:gd name="T59" fmla="*/ 16 h 70"/>
                <a:gd name="T60" fmla="*/ 30 w 64"/>
                <a:gd name="T61" fmla="*/ 18 h 70"/>
                <a:gd name="T62" fmla="*/ 28 w 64"/>
                <a:gd name="T63" fmla="*/ 20 h 70"/>
                <a:gd name="T64" fmla="*/ 23 w 64"/>
                <a:gd name="T65" fmla="*/ 25 h 70"/>
                <a:gd name="T66" fmla="*/ 17 w 64"/>
                <a:gd name="T67" fmla="*/ 27 h 70"/>
                <a:gd name="T68" fmla="*/ 8 w 64"/>
                <a:gd name="T69" fmla="*/ 37 h 70"/>
                <a:gd name="T70" fmla="*/ 0 w 64"/>
                <a:gd name="T71" fmla="*/ 3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4" h="70">
                  <a:moveTo>
                    <a:pt x="0" y="39"/>
                  </a:moveTo>
                  <a:cubicBezTo>
                    <a:pt x="0" y="40"/>
                    <a:pt x="2" y="48"/>
                    <a:pt x="4" y="48"/>
                  </a:cubicBezTo>
                  <a:cubicBezTo>
                    <a:pt x="5" y="49"/>
                    <a:pt x="6" y="49"/>
                    <a:pt x="6" y="50"/>
                  </a:cubicBezTo>
                  <a:cubicBezTo>
                    <a:pt x="6" y="50"/>
                    <a:pt x="6" y="51"/>
                    <a:pt x="6" y="51"/>
                  </a:cubicBezTo>
                  <a:cubicBezTo>
                    <a:pt x="9" y="55"/>
                    <a:pt x="6" y="63"/>
                    <a:pt x="14" y="63"/>
                  </a:cubicBezTo>
                  <a:cubicBezTo>
                    <a:pt x="15" y="63"/>
                    <a:pt x="17" y="62"/>
                    <a:pt x="18" y="62"/>
                  </a:cubicBezTo>
                  <a:cubicBezTo>
                    <a:pt x="19" y="63"/>
                    <a:pt x="18" y="65"/>
                    <a:pt x="19" y="65"/>
                  </a:cubicBezTo>
                  <a:cubicBezTo>
                    <a:pt x="19" y="65"/>
                    <a:pt x="20" y="66"/>
                    <a:pt x="20" y="66"/>
                  </a:cubicBezTo>
                  <a:cubicBezTo>
                    <a:pt x="23" y="66"/>
                    <a:pt x="24" y="64"/>
                    <a:pt x="26" y="64"/>
                  </a:cubicBezTo>
                  <a:cubicBezTo>
                    <a:pt x="30" y="64"/>
                    <a:pt x="32" y="66"/>
                    <a:pt x="36" y="67"/>
                  </a:cubicBezTo>
                  <a:cubicBezTo>
                    <a:pt x="36" y="69"/>
                    <a:pt x="36" y="70"/>
                    <a:pt x="39" y="70"/>
                  </a:cubicBezTo>
                  <a:cubicBezTo>
                    <a:pt x="41" y="70"/>
                    <a:pt x="42" y="68"/>
                    <a:pt x="45" y="67"/>
                  </a:cubicBezTo>
                  <a:cubicBezTo>
                    <a:pt x="45" y="64"/>
                    <a:pt x="48" y="61"/>
                    <a:pt x="48" y="59"/>
                  </a:cubicBezTo>
                  <a:cubicBezTo>
                    <a:pt x="48" y="58"/>
                    <a:pt x="47" y="58"/>
                    <a:pt x="47" y="56"/>
                  </a:cubicBezTo>
                  <a:cubicBezTo>
                    <a:pt x="47" y="55"/>
                    <a:pt x="49" y="52"/>
                    <a:pt x="52" y="51"/>
                  </a:cubicBezTo>
                  <a:cubicBezTo>
                    <a:pt x="52" y="47"/>
                    <a:pt x="54" y="46"/>
                    <a:pt x="55" y="41"/>
                  </a:cubicBezTo>
                  <a:cubicBezTo>
                    <a:pt x="56" y="39"/>
                    <a:pt x="56" y="39"/>
                    <a:pt x="56" y="39"/>
                  </a:cubicBezTo>
                  <a:cubicBezTo>
                    <a:pt x="56" y="39"/>
                    <a:pt x="57" y="39"/>
                    <a:pt x="58" y="39"/>
                  </a:cubicBezTo>
                  <a:cubicBezTo>
                    <a:pt x="60" y="39"/>
                    <a:pt x="62" y="40"/>
                    <a:pt x="63" y="36"/>
                  </a:cubicBezTo>
                  <a:cubicBezTo>
                    <a:pt x="59" y="36"/>
                    <a:pt x="53" y="25"/>
                    <a:pt x="53" y="22"/>
                  </a:cubicBezTo>
                  <a:cubicBezTo>
                    <a:pt x="53" y="21"/>
                    <a:pt x="54" y="21"/>
                    <a:pt x="54" y="21"/>
                  </a:cubicBezTo>
                  <a:cubicBezTo>
                    <a:pt x="54" y="20"/>
                    <a:pt x="54" y="19"/>
                    <a:pt x="54" y="19"/>
                  </a:cubicBezTo>
                  <a:cubicBezTo>
                    <a:pt x="54" y="19"/>
                    <a:pt x="59" y="16"/>
                    <a:pt x="60" y="16"/>
                  </a:cubicBezTo>
                  <a:cubicBezTo>
                    <a:pt x="59" y="16"/>
                    <a:pt x="59" y="15"/>
                    <a:pt x="59" y="14"/>
                  </a:cubicBezTo>
                  <a:cubicBezTo>
                    <a:pt x="59" y="12"/>
                    <a:pt x="64" y="14"/>
                    <a:pt x="64" y="12"/>
                  </a:cubicBezTo>
                  <a:cubicBezTo>
                    <a:pt x="64" y="7"/>
                    <a:pt x="55" y="10"/>
                    <a:pt x="55" y="5"/>
                  </a:cubicBezTo>
                  <a:cubicBezTo>
                    <a:pt x="55" y="2"/>
                    <a:pt x="55" y="0"/>
                    <a:pt x="51" y="0"/>
                  </a:cubicBezTo>
                  <a:cubicBezTo>
                    <a:pt x="48" y="0"/>
                    <a:pt x="43" y="8"/>
                    <a:pt x="41" y="12"/>
                  </a:cubicBezTo>
                  <a:cubicBezTo>
                    <a:pt x="40" y="14"/>
                    <a:pt x="35" y="12"/>
                    <a:pt x="33" y="14"/>
                  </a:cubicBezTo>
                  <a:cubicBezTo>
                    <a:pt x="33" y="15"/>
                    <a:pt x="33" y="16"/>
                    <a:pt x="32" y="16"/>
                  </a:cubicBezTo>
                  <a:cubicBezTo>
                    <a:pt x="31" y="17"/>
                    <a:pt x="31" y="17"/>
                    <a:pt x="30" y="18"/>
                  </a:cubicBezTo>
                  <a:cubicBezTo>
                    <a:pt x="30" y="18"/>
                    <a:pt x="27" y="20"/>
                    <a:pt x="28" y="20"/>
                  </a:cubicBezTo>
                  <a:cubicBezTo>
                    <a:pt x="26" y="22"/>
                    <a:pt x="26" y="24"/>
                    <a:pt x="23" y="25"/>
                  </a:cubicBezTo>
                  <a:cubicBezTo>
                    <a:pt x="21" y="25"/>
                    <a:pt x="19" y="25"/>
                    <a:pt x="17" y="27"/>
                  </a:cubicBezTo>
                  <a:cubicBezTo>
                    <a:pt x="14" y="30"/>
                    <a:pt x="15" y="37"/>
                    <a:pt x="8" y="37"/>
                  </a:cubicBezTo>
                  <a:cubicBezTo>
                    <a:pt x="5" y="37"/>
                    <a:pt x="0" y="35"/>
                    <a:pt x="0"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10"/>
            <p:cNvSpPr>
              <a:spLocks/>
            </p:cNvSpPr>
            <p:nvPr/>
          </p:nvSpPr>
          <p:spPr bwMode="auto">
            <a:xfrm>
              <a:off x="6448425" y="2995613"/>
              <a:ext cx="107950" cy="125413"/>
            </a:xfrm>
            <a:custGeom>
              <a:avLst/>
              <a:gdLst>
                <a:gd name="T0" fmla="*/ 16 w 40"/>
                <a:gd name="T1" fmla="*/ 8 h 46"/>
                <a:gd name="T2" fmla="*/ 24 w 40"/>
                <a:gd name="T3" fmla="*/ 7 h 46"/>
                <a:gd name="T4" fmla="*/ 32 w 40"/>
                <a:gd name="T5" fmla="*/ 8 h 46"/>
                <a:gd name="T6" fmla="*/ 38 w 40"/>
                <a:gd name="T7" fmla="*/ 1 h 46"/>
                <a:gd name="T8" fmla="*/ 40 w 40"/>
                <a:gd name="T9" fmla="*/ 0 h 46"/>
                <a:gd name="T10" fmla="*/ 38 w 40"/>
                <a:gd name="T11" fmla="*/ 0 h 46"/>
                <a:gd name="T12" fmla="*/ 31 w 40"/>
                <a:gd name="T13" fmla="*/ 5 h 46"/>
                <a:gd name="T14" fmla="*/ 29 w 40"/>
                <a:gd name="T15" fmla="*/ 5 h 46"/>
                <a:gd name="T16" fmla="*/ 14 w 40"/>
                <a:gd name="T17" fmla="*/ 2 h 46"/>
                <a:gd name="T18" fmla="*/ 6 w 40"/>
                <a:gd name="T19" fmla="*/ 15 h 46"/>
                <a:gd name="T20" fmla="*/ 4 w 40"/>
                <a:gd name="T21" fmla="*/ 18 h 46"/>
                <a:gd name="T22" fmla="*/ 0 w 40"/>
                <a:gd name="T23" fmla="*/ 30 h 46"/>
                <a:gd name="T24" fmla="*/ 4 w 40"/>
                <a:gd name="T25" fmla="*/ 33 h 46"/>
                <a:gd name="T26" fmla="*/ 4 w 40"/>
                <a:gd name="T27" fmla="*/ 43 h 46"/>
                <a:gd name="T28" fmla="*/ 8 w 40"/>
                <a:gd name="T29" fmla="*/ 46 h 46"/>
                <a:gd name="T30" fmla="*/ 11 w 40"/>
                <a:gd name="T31" fmla="*/ 37 h 46"/>
                <a:gd name="T32" fmla="*/ 9 w 40"/>
                <a:gd name="T33" fmla="*/ 30 h 46"/>
                <a:gd name="T34" fmla="*/ 12 w 40"/>
                <a:gd name="T35" fmla="*/ 27 h 46"/>
                <a:gd name="T36" fmla="*/ 14 w 40"/>
                <a:gd name="T37" fmla="*/ 27 h 46"/>
                <a:gd name="T38" fmla="*/ 13 w 40"/>
                <a:gd name="T39" fmla="*/ 32 h 46"/>
                <a:gd name="T40" fmla="*/ 17 w 40"/>
                <a:gd name="T41" fmla="*/ 39 h 46"/>
                <a:gd name="T42" fmla="*/ 17 w 40"/>
                <a:gd name="T43" fmla="*/ 41 h 46"/>
                <a:gd name="T44" fmla="*/ 19 w 40"/>
                <a:gd name="T45" fmla="*/ 41 h 46"/>
                <a:gd name="T46" fmla="*/ 24 w 40"/>
                <a:gd name="T47" fmla="*/ 36 h 46"/>
                <a:gd name="T48" fmla="*/ 21 w 40"/>
                <a:gd name="T49" fmla="*/ 32 h 46"/>
                <a:gd name="T50" fmla="*/ 22 w 40"/>
                <a:gd name="T51" fmla="*/ 31 h 46"/>
                <a:gd name="T52" fmla="*/ 17 w 40"/>
                <a:gd name="T53" fmla="*/ 22 h 46"/>
                <a:gd name="T54" fmla="*/ 28 w 40"/>
                <a:gd name="T55" fmla="*/ 15 h 46"/>
                <a:gd name="T56" fmla="*/ 28 w 40"/>
                <a:gd name="T57" fmla="*/ 13 h 46"/>
                <a:gd name="T58" fmla="*/ 15 w 40"/>
                <a:gd name="T59" fmla="*/ 17 h 46"/>
                <a:gd name="T60" fmla="*/ 16 w 40"/>
                <a:gd name="T61" fmla="*/ 17 h 46"/>
                <a:gd name="T62" fmla="*/ 13 w 40"/>
                <a:gd name="T63" fmla="*/ 19 h 46"/>
                <a:gd name="T64" fmla="*/ 8 w 40"/>
                <a:gd name="T65" fmla="*/ 11 h 46"/>
                <a:gd name="T66" fmla="*/ 16 w 40"/>
                <a:gd name="T6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 h="46">
                  <a:moveTo>
                    <a:pt x="16" y="8"/>
                  </a:moveTo>
                  <a:cubicBezTo>
                    <a:pt x="19" y="8"/>
                    <a:pt x="21" y="7"/>
                    <a:pt x="24" y="7"/>
                  </a:cubicBezTo>
                  <a:cubicBezTo>
                    <a:pt x="27" y="7"/>
                    <a:pt x="29" y="8"/>
                    <a:pt x="32" y="8"/>
                  </a:cubicBezTo>
                  <a:cubicBezTo>
                    <a:pt x="36" y="8"/>
                    <a:pt x="38" y="5"/>
                    <a:pt x="38" y="1"/>
                  </a:cubicBezTo>
                  <a:cubicBezTo>
                    <a:pt x="39" y="1"/>
                    <a:pt x="39" y="0"/>
                    <a:pt x="40" y="0"/>
                  </a:cubicBezTo>
                  <a:cubicBezTo>
                    <a:pt x="38" y="0"/>
                    <a:pt x="38" y="0"/>
                    <a:pt x="38" y="0"/>
                  </a:cubicBezTo>
                  <a:cubicBezTo>
                    <a:pt x="36" y="1"/>
                    <a:pt x="32" y="3"/>
                    <a:pt x="31" y="5"/>
                  </a:cubicBezTo>
                  <a:cubicBezTo>
                    <a:pt x="29" y="5"/>
                    <a:pt x="29" y="5"/>
                    <a:pt x="29" y="5"/>
                  </a:cubicBezTo>
                  <a:cubicBezTo>
                    <a:pt x="14" y="2"/>
                    <a:pt x="14" y="2"/>
                    <a:pt x="14" y="2"/>
                  </a:cubicBezTo>
                  <a:cubicBezTo>
                    <a:pt x="8" y="2"/>
                    <a:pt x="6" y="9"/>
                    <a:pt x="6" y="15"/>
                  </a:cubicBezTo>
                  <a:cubicBezTo>
                    <a:pt x="6" y="16"/>
                    <a:pt x="4" y="17"/>
                    <a:pt x="4" y="18"/>
                  </a:cubicBezTo>
                  <a:cubicBezTo>
                    <a:pt x="2" y="23"/>
                    <a:pt x="0" y="25"/>
                    <a:pt x="0" y="30"/>
                  </a:cubicBezTo>
                  <a:cubicBezTo>
                    <a:pt x="0" y="32"/>
                    <a:pt x="3" y="32"/>
                    <a:pt x="4" y="33"/>
                  </a:cubicBezTo>
                  <a:cubicBezTo>
                    <a:pt x="4" y="36"/>
                    <a:pt x="4" y="41"/>
                    <a:pt x="4" y="43"/>
                  </a:cubicBezTo>
                  <a:cubicBezTo>
                    <a:pt x="4" y="45"/>
                    <a:pt x="6" y="46"/>
                    <a:pt x="8" y="46"/>
                  </a:cubicBezTo>
                  <a:cubicBezTo>
                    <a:pt x="10" y="46"/>
                    <a:pt x="11" y="38"/>
                    <a:pt x="11" y="37"/>
                  </a:cubicBezTo>
                  <a:cubicBezTo>
                    <a:pt x="11" y="34"/>
                    <a:pt x="9" y="33"/>
                    <a:pt x="9" y="30"/>
                  </a:cubicBezTo>
                  <a:cubicBezTo>
                    <a:pt x="9" y="28"/>
                    <a:pt x="11" y="27"/>
                    <a:pt x="12" y="27"/>
                  </a:cubicBezTo>
                  <a:cubicBezTo>
                    <a:pt x="13" y="27"/>
                    <a:pt x="13" y="28"/>
                    <a:pt x="14" y="27"/>
                  </a:cubicBezTo>
                  <a:cubicBezTo>
                    <a:pt x="13" y="32"/>
                    <a:pt x="13" y="32"/>
                    <a:pt x="13" y="32"/>
                  </a:cubicBezTo>
                  <a:cubicBezTo>
                    <a:pt x="13" y="35"/>
                    <a:pt x="17" y="36"/>
                    <a:pt x="17" y="39"/>
                  </a:cubicBezTo>
                  <a:cubicBezTo>
                    <a:pt x="17" y="39"/>
                    <a:pt x="17" y="40"/>
                    <a:pt x="17" y="41"/>
                  </a:cubicBezTo>
                  <a:cubicBezTo>
                    <a:pt x="19" y="41"/>
                    <a:pt x="19" y="41"/>
                    <a:pt x="19" y="41"/>
                  </a:cubicBezTo>
                  <a:cubicBezTo>
                    <a:pt x="19" y="38"/>
                    <a:pt x="24" y="39"/>
                    <a:pt x="24" y="36"/>
                  </a:cubicBezTo>
                  <a:cubicBezTo>
                    <a:pt x="23" y="36"/>
                    <a:pt x="21" y="34"/>
                    <a:pt x="21" y="32"/>
                  </a:cubicBezTo>
                  <a:cubicBezTo>
                    <a:pt x="21" y="32"/>
                    <a:pt x="22" y="31"/>
                    <a:pt x="22" y="31"/>
                  </a:cubicBezTo>
                  <a:cubicBezTo>
                    <a:pt x="21" y="30"/>
                    <a:pt x="17" y="22"/>
                    <a:pt x="17" y="22"/>
                  </a:cubicBezTo>
                  <a:cubicBezTo>
                    <a:pt x="23" y="22"/>
                    <a:pt x="23" y="17"/>
                    <a:pt x="28" y="15"/>
                  </a:cubicBezTo>
                  <a:cubicBezTo>
                    <a:pt x="28" y="13"/>
                    <a:pt x="28" y="13"/>
                    <a:pt x="28" y="13"/>
                  </a:cubicBezTo>
                  <a:cubicBezTo>
                    <a:pt x="27" y="13"/>
                    <a:pt x="15" y="17"/>
                    <a:pt x="15" y="17"/>
                  </a:cubicBezTo>
                  <a:cubicBezTo>
                    <a:pt x="16" y="17"/>
                    <a:pt x="16" y="17"/>
                    <a:pt x="16" y="17"/>
                  </a:cubicBezTo>
                  <a:cubicBezTo>
                    <a:pt x="15" y="18"/>
                    <a:pt x="14" y="19"/>
                    <a:pt x="13" y="19"/>
                  </a:cubicBezTo>
                  <a:cubicBezTo>
                    <a:pt x="10" y="19"/>
                    <a:pt x="8" y="15"/>
                    <a:pt x="8" y="11"/>
                  </a:cubicBezTo>
                  <a:cubicBezTo>
                    <a:pt x="8" y="7"/>
                    <a:pt x="12" y="8"/>
                    <a:pt x="16"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11"/>
            <p:cNvSpPr>
              <a:spLocks/>
            </p:cNvSpPr>
            <p:nvPr/>
          </p:nvSpPr>
          <p:spPr bwMode="auto">
            <a:xfrm>
              <a:off x="6219825" y="3124201"/>
              <a:ext cx="176212" cy="50800"/>
            </a:xfrm>
            <a:custGeom>
              <a:avLst/>
              <a:gdLst>
                <a:gd name="T0" fmla="*/ 57 w 65"/>
                <a:gd name="T1" fmla="*/ 16 h 19"/>
                <a:gd name="T2" fmla="*/ 62 w 65"/>
                <a:gd name="T3" fmla="*/ 18 h 19"/>
                <a:gd name="T4" fmla="*/ 65 w 65"/>
                <a:gd name="T5" fmla="*/ 16 h 19"/>
                <a:gd name="T6" fmla="*/ 61 w 65"/>
                <a:gd name="T7" fmla="*/ 14 h 19"/>
                <a:gd name="T8" fmla="*/ 56 w 65"/>
                <a:gd name="T9" fmla="*/ 13 h 19"/>
                <a:gd name="T10" fmla="*/ 54 w 65"/>
                <a:gd name="T11" fmla="*/ 11 h 19"/>
                <a:gd name="T12" fmla="*/ 45 w 65"/>
                <a:gd name="T13" fmla="*/ 8 h 19"/>
                <a:gd name="T14" fmla="*/ 53 w 65"/>
                <a:gd name="T15" fmla="*/ 7 h 19"/>
                <a:gd name="T16" fmla="*/ 51 w 65"/>
                <a:gd name="T17" fmla="*/ 7 h 19"/>
                <a:gd name="T18" fmla="*/ 44 w 65"/>
                <a:gd name="T19" fmla="*/ 8 h 19"/>
                <a:gd name="T20" fmla="*/ 35 w 65"/>
                <a:gd name="T21" fmla="*/ 4 h 19"/>
                <a:gd name="T22" fmla="*/ 28 w 65"/>
                <a:gd name="T23" fmla="*/ 7 h 19"/>
                <a:gd name="T24" fmla="*/ 11 w 65"/>
                <a:gd name="T25" fmla="*/ 0 h 19"/>
                <a:gd name="T26" fmla="*/ 8 w 65"/>
                <a:gd name="T27" fmla="*/ 1 h 19"/>
                <a:gd name="T28" fmla="*/ 6 w 65"/>
                <a:gd name="T29" fmla="*/ 0 h 19"/>
                <a:gd name="T30" fmla="*/ 0 w 65"/>
                <a:gd name="T31" fmla="*/ 5 h 19"/>
                <a:gd name="T32" fmla="*/ 8 w 65"/>
                <a:gd name="T33" fmla="*/ 10 h 19"/>
                <a:gd name="T34" fmla="*/ 17 w 65"/>
                <a:gd name="T35" fmla="*/ 11 h 19"/>
                <a:gd name="T36" fmla="*/ 29 w 65"/>
                <a:gd name="T37" fmla="*/ 12 h 19"/>
                <a:gd name="T38" fmla="*/ 34 w 65"/>
                <a:gd name="T39" fmla="*/ 15 h 19"/>
                <a:gd name="T40" fmla="*/ 57 w 65"/>
                <a:gd name="T41" fmla="*/ 19 h 19"/>
                <a:gd name="T42" fmla="*/ 57 w 65"/>
                <a:gd name="T43"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 h="19">
                  <a:moveTo>
                    <a:pt x="57" y="16"/>
                  </a:moveTo>
                  <a:cubicBezTo>
                    <a:pt x="60" y="16"/>
                    <a:pt x="60" y="18"/>
                    <a:pt x="62" y="18"/>
                  </a:cubicBezTo>
                  <a:cubicBezTo>
                    <a:pt x="63" y="18"/>
                    <a:pt x="64" y="16"/>
                    <a:pt x="65" y="16"/>
                  </a:cubicBezTo>
                  <a:cubicBezTo>
                    <a:pt x="63" y="15"/>
                    <a:pt x="63" y="14"/>
                    <a:pt x="61" y="14"/>
                  </a:cubicBezTo>
                  <a:cubicBezTo>
                    <a:pt x="59" y="13"/>
                    <a:pt x="57" y="15"/>
                    <a:pt x="56" y="13"/>
                  </a:cubicBezTo>
                  <a:cubicBezTo>
                    <a:pt x="55" y="13"/>
                    <a:pt x="55" y="11"/>
                    <a:pt x="54" y="11"/>
                  </a:cubicBezTo>
                  <a:cubicBezTo>
                    <a:pt x="50" y="11"/>
                    <a:pt x="47" y="11"/>
                    <a:pt x="45" y="8"/>
                  </a:cubicBezTo>
                  <a:cubicBezTo>
                    <a:pt x="45" y="9"/>
                    <a:pt x="53" y="8"/>
                    <a:pt x="53" y="7"/>
                  </a:cubicBezTo>
                  <a:cubicBezTo>
                    <a:pt x="51" y="7"/>
                    <a:pt x="51" y="7"/>
                    <a:pt x="51" y="7"/>
                  </a:cubicBezTo>
                  <a:cubicBezTo>
                    <a:pt x="44" y="8"/>
                    <a:pt x="44" y="8"/>
                    <a:pt x="44" y="8"/>
                  </a:cubicBezTo>
                  <a:cubicBezTo>
                    <a:pt x="41" y="8"/>
                    <a:pt x="39" y="4"/>
                    <a:pt x="35" y="4"/>
                  </a:cubicBezTo>
                  <a:cubicBezTo>
                    <a:pt x="32" y="4"/>
                    <a:pt x="31" y="7"/>
                    <a:pt x="28" y="7"/>
                  </a:cubicBezTo>
                  <a:cubicBezTo>
                    <a:pt x="21" y="7"/>
                    <a:pt x="18" y="0"/>
                    <a:pt x="11" y="0"/>
                  </a:cubicBezTo>
                  <a:cubicBezTo>
                    <a:pt x="10" y="0"/>
                    <a:pt x="9" y="1"/>
                    <a:pt x="8" y="1"/>
                  </a:cubicBezTo>
                  <a:cubicBezTo>
                    <a:pt x="7" y="1"/>
                    <a:pt x="7" y="0"/>
                    <a:pt x="6" y="0"/>
                  </a:cubicBezTo>
                  <a:cubicBezTo>
                    <a:pt x="5" y="0"/>
                    <a:pt x="1" y="4"/>
                    <a:pt x="0" y="5"/>
                  </a:cubicBezTo>
                  <a:cubicBezTo>
                    <a:pt x="4" y="5"/>
                    <a:pt x="6" y="8"/>
                    <a:pt x="8" y="10"/>
                  </a:cubicBezTo>
                  <a:cubicBezTo>
                    <a:pt x="10" y="12"/>
                    <a:pt x="13" y="10"/>
                    <a:pt x="17" y="11"/>
                  </a:cubicBezTo>
                  <a:cubicBezTo>
                    <a:pt x="21" y="12"/>
                    <a:pt x="24" y="12"/>
                    <a:pt x="29" y="12"/>
                  </a:cubicBezTo>
                  <a:cubicBezTo>
                    <a:pt x="31" y="12"/>
                    <a:pt x="31" y="15"/>
                    <a:pt x="34" y="15"/>
                  </a:cubicBezTo>
                  <a:cubicBezTo>
                    <a:pt x="43" y="15"/>
                    <a:pt x="50" y="16"/>
                    <a:pt x="57" y="19"/>
                  </a:cubicBezTo>
                  <a:cubicBezTo>
                    <a:pt x="57" y="18"/>
                    <a:pt x="57" y="16"/>
                    <a:pt x="57" y="1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12"/>
            <p:cNvSpPr>
              <a:spLocks/>
            </p:cNvSpPr>
            <p:nvPr/>
          </p:nvSpPr>
          <p:spPr bwMode="auto">
            <a:xfrm>
              <a:off x="6467475" y="3163888"/>
              <a:ext cx="50800" cy="14288"/>
            </a:xfrm>
            <a:custGeom>
              <a:avLst/>
              <a:gdLst>
                <a:gd name="T0" fmla="*/ 13 w 19"/>
                <a:gd name="T1" fmla="*/ 4 h 5"/>
                <a:gd name="T2" fmla="*/ 19 w 19"/>
                <a:gd name="T3" fmla="*/ 0 h 5"/>
                <a:gd name="T4" fmla="*/ 13 w 19"/>
                <a:gd name="T5" fmla="*/ 2 h 5"/>
                <a:gd name="T6" fmla="*/ 4 w 19"/>
                <a:gd name="T7" fmla="*/ 1 h 5"/>
                <a:gd name="T8" fmla="*/ 0 w 19"/>
                <a:gd name="T9" fmla="*/ 2 h 5"/>
                <a:gd name="T10" fmla="*/ 5 w 19"/>
                <a:gd name="T11" fmla="*/ 4 h 5"/>
                <a:gd name="T12" fmla="*/ 13 w 19"/>
                <a:gd name="T13" fmla="*/ 4 h 5"/>
              </a:gdLst>
              <a:ahLst/>
              <a:cxnLst>
                <a:cxn ang="0">
                  <a:pos x="T0" y="T1"/>
                </a:cxn>
                <a:cxn ang="0">
                  <a:pos x="T2" y="T3"/>
                </a:cxn>
                <a:cxn ang="0">
                  <a:pos x="T4" y="T5"/>
                </a:cxn>
                <a:cxn ang="0">
                  <a:pos x="T6" y="T7"/>
                </a:cxn>
                <a:cxn ang="0">
                  <a:pos x="T8" y="T9"/>
                </a:cxn>
                <a:cxn ang="0">
                  <a:pos x="T10" y="T11"/>
                </a:cxn>
                <a:cxn ang="0">
                  <a:pos x="T12" y="T13"/>
                </a:cxn>
              </a:cxnLst>
              <a:rect l="0" t="0" r="r" b="b"/>
              <a:pathLst>
                <a:path w="19" h="5">
                  <a:moveTo>
                    <a:pt x="13" y="4"/>
                  </a:moveTo>
                  <a:cubicBezTo>
                    <a:pt x="16" y="3"/>
                    <a:pt x="18" y="3"/>
                    <a:pt x="19" y="0"/>
                  </a:cubicBezTo>
                  <a:cubicBezTo>
                    <a:pt x="17" y="1"/>
                    <a:pt x="16" y="2"/>
                    <a:pt x="13" y="2"/>
                  </a:cubicBezTo>
                  <a:cubicBezTo>
                    <a:pt x="9" y="2"/>
                    <a:pt x="8" y="1"/>
                    <a:pt x="4" y="1"/>
                  </a:cubicBezTo>
                  <a:cubicBezTo>
                    <a:pt x="2" y="1"/>
                    <a:pt x="0" y="0"/>
                    <a:pt x="0" y="2"/>
                  </a:cubicBezTo>
                  <a:cubicBezTo>
                    <a:pt x="0" y="5"/>
                    <a:pt x="3" y="4"/>
                    <a:pt x="5" y="4"/>
                  </a:cubicBezTo>
                  <a:cubicBezTo>
                    <a:pt x="7" y="4"/>
                    <a:pt x="10" y="4"/>
                    <a:pt x="13"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13"/>
            <p:cNvSpPr>
              <a:spLocks/>
            </p:cNvSpPr>
            <p:nvPr/>
          </p:nvSpPr>
          <p:spPr bwMode="auto">
            <a:xfrm>
              <a:off x="6415088" y="3167063"/>
              <a:ext cx="34925" cy="11113"/>
            </a:xfrm>
            <a:custGeom>
              <a:avLst/>
              <a:gdLst>
                <a:gd name="T0" fmla="*/ 8 w 13"/>
                <a:gd name="T1" fmla="*/ 0 h 4"/>
                <a:gd name="T2" fmla="*/ 8 w 13"/>
                <a:gd name="T3" fmla="*/ 2 h 4"/>
                <a:gd name="T4" fmla="*/ 4 w 13"/>
                <a:gd name="T5" fmla="*/ 1 h 4"/>
                <a:gd name="T6" fmla="*/ 0 w 13"/>
                <a:gd name="T7" fmla="*/ 3 h 4"/>
                <a:gd name="T8" fmla="*/ 4 w 13"/>
                <a:gd name="T9" fmla="*/ 4 h 4"/>
                <a:gd name="T10" fmla="*/ 9 w 13"/>
                <a:gd name="T11" fmla="*/ 2 h 4"/>
                <a:gd name="T12" fmla="*/ 11 w 13"/>
                <a:gd name="T13" fmla="*/ 3 h 4"/>
                <a:gd name="T14" fmla="*/ 13 w 13"/>
                <a:gd name="T15" fmla="*/ 3 h 4"/>
                <a:gd name="T16" fmla="*/ 13 w 13"/>
                <a:gd name="T17" fmla="*/ 0 h 4"/>
                <a:gd name="T18" fmla="*/ 8 w 1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4">
                  <a:moveTo>
                    <a:pt x="8" y="0"/>
                  </a:moveTo>
                  <a:cubicBezTo>
                    <a:pt x="8" y="0"/>
                    <a:pt x="8" y="1"/>
                    <a:pt x="8" y="2"/>
                  </a:cubicBezTo>
                  <a:cubicBezTo>
                    <a:pt x="7" y="1"/>
                    <a:pt x="5" y="1"/>
                    <a:pt x="4" y="1"/>
                  </a:cubicBezTo>
                  <a:cubicBezTo>
                    <a:pt x="2" y="1"/>
                    <a:pt x="0" y="0"/>
                    <a:pt x="0" y="3"/>
                  </a:cubicBezTo>
                  <a:cubicBezTo>
                    <a:pt x="0" y="4"/>
                    <a:pt x="2" y="4"/>
                    <a:pt x="4" y="4"/>
                  </a:cubicBezTo>
                  <a:cubicBezTo>
                    <a:pt x="6" y="4"/>
                    <a:pt x="7" y="3"/>
                    <a:pt x="9" y="2"/>
                  </a:cubicBezTo>
                  <a:cubicBezTo>
                    <a:pt x="11" y="3"/>
                    <a:pt x="11" y="3"/>
                    <a:pt x="11" y="3"/>
                  </a:cubicBezTo>
                  <a:cubicBezTo>
                    <a:pt x="13" y="3"/>
                    <a:pt x="13" y="3"/>
                    <a:pt x="13" y="3"/>
                  </a:cubicBezTo>
                  <a:cubicBezTo>
                    <a:pt x="13" y="3"/>
                    <a:pt x="13" y="2"/>
                    <a:pt x="13" y="0"/>
                  </a:cubicBezTo>
                  <a:lnTo>
                    <a:pt x="8"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14"/>
            <p:cNvSpPr>
              <a:spLocks/>
            </p:cNvSpPr>
            <p:nvPr/>
          </p:nvSpPr>
          <p:spPr bwMode="auto">
            <a:xfrm>
              <a:off x="6453188" y="3182938"/>
              <a:ext cx="26987" cy="19050"/>
            </a:xfrm>
            <a:custGeom>
              <a:avLst/>
              <a:gdLst>
                <a:gd name="T0" fmla="*/ 6 w 10"/>
                <a:gd name="T1" fmla="*/ 0 h 7"/>
                <a:gd name="T2" fmla="*/ 4 w 10"/>
                <a:gd name="T3" fmla="*/ 0 h 7"/>
                <a:gd name="T4" fmla="*/ 0 w 10"/>
                <a:gd name="T5" fmla="*/ 1 h 7"/>
                <a:gd name="T6" fmla="*/ 6 w 10"/>
                <a:gd name="T7" fmla="*/ 4 h 7"/>
                <a:gd name="T8" fmla="*/ 7 w 10"/>
                <a:gd name="T9" fmla="*/ 7 h 7"/>
                <a:gd name="T10" fmla="*/ 8 w 10"/>
                <a:gd name="T11" fmla="*/ 7 h 7"/>
                <a:gd name="T12" fmla="*/ 10 w 10"/>
                <a:gd name="T13" fmla="*/ 5 h 7"/>
                <a:gd name="T14" fmla="*/ 6 w 10"/>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6" y="0"/>
                  </a:moveTo>
                  <a:cubicBezTo>
                    <a:pt x="6" y="0"/>
                    <a:pt x="5" y="0"/>
                    <a:pt x="4" y="0"/>
                  </a:cubicBezTo>
                  <a:cubicBezTo>
                    <a:pt x="3" y="0"/>
                    <a:pt x="0" y="0"/>
                    <a:pt x="0" y="1"/>
                  </a:cubicBezTo>
                  <a:cubicBezTo>
                    <a:pt x="0" y="3"/>
                    <a:pt x="4" y="4"/>
                    <a:pt x="6" y="4"/>
                  </a:cubicBezTo>
                  <a:cubicBezTo>
                    <a:pt x="6" y="4"/>
                    <a:pt x="6" y="7"/>
                    <a:pt x="7" y="7"/>
                  </a:cubicBezTo>
                  <a:cubicBezTo>
                    <a:pt x="7" y="7"/>
                    <a:pt x="8" y="7"/>
                    <a:pt x="8" y="7"/>
                  </a:cubicBezTo>
                  <a:cubicBezTo>
                    <a:pt x="9" y="7"/>
                    <a:pt x="10" y="6"/>
                    <a:pt x="10" y="5"/>
                  </a:cubicBezTo>
                  <a:cubicBezTo>
                    <a:pt x="10" y="2"/>
                    <a:pt x="6" y="3"/>
                    <a:pt x="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15"/>
            <p:cNvSpPr>
              <a:spLocks/>
            </p:cNvSpPr>
            <p:nvPr/>
          </p:nvSpPr>
          <p:spPr bwMode="auto">
            <a:xfrm>
              <a:off x="6402388" y="3167063"/>
              <a:ext cx="11112" cy="7938"/>
            </a:xfrm>
            <a:custGeom>
              <a:avLst/>
              <a:gdLst>
                <a:gd name="T0" fmla="*/ 2 w 4"/>
                <a:gd name="T1" fmla="*/ 0 h 3"/>
                <a:gd name="T2" fmla="*/ 0 w 4"/>
                <a:gd name="T3" fmla="*/ 0 h 3"/>
                <a:gd name="T4" fmla="*/ 0 w 4"/>
                <a:gd name="T5" fmla="*/ 2 h 3"/>
                <a:gd name="T6" fmla="*/ 1 w 4"/>
                <a:gd name="T7" fmla="*/ 3 h 3"/>
                <a:gd name="T8" fmla="*/ 4 w 4"/>
                <a:gd name="T9" fmla="*/ 1 h 3"/>
                <a:gd name="T10" fmla="*/ 2 w 4"/>
                <a:gd name="T11" fmla="*/ 0 h 3"/>
              </a:gdLst>
              <a:ahLst/>
              <a:cxnLst>
                <a:cxn ang="0">
                  <a:pos x="T0" y="T1"/>
                </a:cxn>
                <a:cxn ang="0">
                  <a:pos x="T2" y="T3"/>
                </a:cxn>
                <a:cxn ang="0">
                  <a:pos x="T4" y="T5"/>
                </a:cxn>
                <a:cxn ang="0">
                  <a:pos x="T6" y="T7"/>
                </a:cxn>
                <a:cxn ang="0">
                  <a:pos x="T8" y="T9"/>
                </a:cxn>
                <a:cxn ang="0">
                  <a:pos x="T10" y="T11"/>
                </a:cxn>
              </a:cxnLst>
              <a:rect l="0" t="0" r="r" b="b"/>
              <a:pathLst>
                <a:path w="4" h="3">
                  <a:moveTo>
                    <a:pt x="2" y="0"/>
                  </a:moveTo>
                  <a:cubicBezTo>
                    <a:pt x="1" y="0"/>
                    <a:pt x="0" y="0"/>
                    <a:pt x="0" y="0"/>
                  </a:cubicBezTo>
                  <a:cubicBezTo>
                    <a:pt x="0" y="0"/>
                    <a:pt x="0" y="1"/>
                    <a:pt x="0" y="2"/>
                  </a:cubicBezTo>
                  <a:cubicBezTo>
                    <a:pt x="0" y="2"/>
                    <a:pt x="1" y="3"/>
                    <a:pt x="1" y="3"/>
                  </a:cubicBezTo>
                  <a:cubicBezTo>
                    <a:pt x="3" y="3"/>
                    <a:pt x="3" y="2"/>
                    <a:pt x="4" y="1"/>
                  </a:cubicBezTo>
                  <a:cubicBezTo>
                    <a:pt x="3" y="1"/>
                    <a:pt x="3" y="0"/>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16"/>
            <p:cNvSpPr>
              <a:spLocks/>
            </p:cNvSpPr>
            <p:nvPr/>
          </p:nvSpPr>
          <p:spPr bwMode="auto">
            <a:xfrm>
              <a:off x="6529388" y="3167063"/>
              <a:ext cx="60325" cy="34925"/>
            </a:xfrm>
            <a:custGeom>
              <a:avLst/>
              <a:gdLst>
                <a:gd name="T0" fmla="*/ 9 w 22"/>
                <a:gd name="T1" fmla="*/ 6 h 13"/>
                <a:gd name="T2" fmla="*/ 22 w 22"/>
                <a:gd name="T3" fmla="*/ 1 h 13"/>
                <a:gd name="T4" fmla="*/ 8 w 22"/>
                <a:gd name="T5" fmla="*/ 3 h 13"/>
                <a:gd name="T6" fmla="*/ 7 w 22"/>
                <a:gd name="T7" fmla="*/ 5 h 13"/>
                <a:gd name="T8" fmla="*/ 0 w 22"/>
                <a:gd name="T9" fmla="*/ 11 h 13"/>
                <a:gd name="T10" fmla="*/ 1 w 22"/>
                <a:gd name="T11" fmla="*/ 13 h 13"/>
                <a:gd name="T12" fmla="*/ 8 w 22"/>
                <a:gd name="T13" fmla="*/ 9 h 13"/>
                <a:gd name="T14" fmla="*/ 9 w 2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3">
                  <a:moveTo>
                    <a:pt x="9" y="6"/>
                  </a:moveTo>
                  <a:cubicBezTo>
                    <a:pt x="13" y="6"/>
                    <a:pt x="20" y="5"/>
                    <a:pt x="22" y="1"/>
                  </a:cubicBezTo>
                  <a:cubicBezTo>
                    <a:pt x="20" y="0"/>
                    <a:pt x="10" y="1"/>
                    <a:pt x="8" y="3"/>
                  </a:cubicBezTo>
                  <a:cubicBezTo>
                    <a:pt x="8" y="4"/>
                    <a:pt x="8" y="5"/>
                    <a:pt x="7" y="5"/>
                  </a:cubicBezTo>
                  <a:cubicBezTo>
                    <a:pt x="4" y="6"/>
                    <a:pt x="0" y="6"/>
                    <a:pt x="0" y="11"/>
                  </a:cubicBezTo>
                  <a:cubicBezTo>
                    <a:pt x="0" y="12"/>
                    <a:pt x="0" y="13"/>
                    <a:pt x="1" y="13"/>
                  </a:cubicBezTo>
                  <a:cubicBezTo>
                    <a:pt x="4" y="13"/>
                    <a:pt x="7" y="10"/>
                    <a:pt x="8" y="9"/>
                  </a:cubicBezTo>
                  <a:cubicBezTo>
                    <a:pt x="9" y="9"/>
                    <a:pt x="8" y="6"/>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17"/>
            <p:cNvSpPr>
              <a:spLocks/>
            </p:cNvSpPr>
            <p:nvPr/>
          </p:nvSpPr>
          <p:spPr bwMode="auto">
            <a:xfrm>
              <a:off x="6705600" y="3117851"/>
              <a:ext cx="14287" cy="23813"/>
            </a:xfrm>
            <a:custGeom>
              <a:avLst/>
              <a:gdLst>
                <a:gd name="T0" fmla="*/ 5 w 5"/>
                <a:gd name="T1" fmla="*/ 2 h 9"/>
                <a:gd name="T2" fmla="*/ 4 w 5"/>
                <a:gd name="T3" fmla="*/ 0 h 9"/>
                <a:gd name="T4" fmla="*/ 3 w 5"/>
                <a:gd name="T5" fmla="*/ 4 h 9"/>
                <a:gd name="T6" fmla="*/ 0 w 5"/>
                <a:gd name="T7" fmla="*/ 7 h 9"/>
                <a:gd name="T8" fmla="*/ 2 w 5"/>
                <a:gd name="T9" fmla="*/ 9 h 9"/>
                <a:gd name="T10" fmla="*/ 3 w 5"/>
                <a:gd name="T11" fmla="*/ 5 h 9"/>
                <a:gd name="T12" fmla="*/ 5 w 5"/>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5" h="9">
                  <a:moveTo>
                    <a:pt x="5" y="2"/>
                  </a:moveTo>
                  <a:cubicBezTo>
                    <a:pt x="5" y="1"/>
                    <a:pt x="4" y="2"/>
                    <a:pt x="4" y="0"/>
                  </a:cubicBezTo>
                  <a:cubicBezTo>
                    <a:pt x="2" y="0"/>
                    <a:pt x="3" y="2"/>
                    <a:pt x="3" y="4"/>
                  </a:cubicBezTo>
                  <a:cubicBezTo>
                    <a:pt x="3" y="5"/>
                    <a:pt x="0" y="5"/>
                    <a:pt x="0" y="7"/>
                  </a:cubicBezTo>
                  <a:cubicBezTo>
                    <a:pt x="0" y="8"/>
                    <a:pt x="1" y="9"/>
                    <a:pt x="2" y="9"/>
                  </a:cubicBezTo>
                  <a:cubicBezTo>
                    <a:pt x="4" y="9"/>
                    <a:pt x="3" y="7"/>
                    <a:pt x="3" y="5"/>
                  </a:cubicBezTo>
                  <a:cubicBezTo>
                    <a:pt x="4" y="5"/>
                    <a:pt x="5" y="4"/>
                    <a:pt x="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18"/>
            <p:cNvSpPr>
              <a:spLocks/>
            </p:cNvSpPr>
            <p:nvPr/>
          </p:nvSpPr>
          <p:spPr bwMode="auto">
            <a:xfrm>
              <a:off x="6570663" y="3071813"/>
              <a:ext cx="19050" cy="19050"/>
            </a:xfrm>
            <a:custGeom>
              <a:avLst/>
              <a:gdLst>
                <a:gd name="T0" fmla="*/ 0 w 7"/>
                <a:gd name="T1" fmla="*/ 3 h 7"/>
                <a:gd name="T2" fmla="*/ 4 w 7"/>
                <a:gd name="T3" fmla="*/ 7 h 7"/>
                <a:gd name="T4" fmla="*/ 7 w 7"/>
                <a:gd name="T5" fmla="*/ 4 h 7"/>
                <a:gd name="T6" fmla="*/ 0 w 7"/>
                <a:gd name="T7" fmla="*/ 3 h 7"/>
              </a:gdLst>
              <a:ahLst/>
              <a:cxnLst>
                <a:cxn ang="0">
                  <a:pos x="T0" y="T1"/>
                </a:cxn>
                <a:cxn ang="0">
                  <a:pos x="T2" y="T3"/>
                </a:cxn>
                <a:cxn ang="0">
                  <a:pos x="T4" y="T5"/>
                </a:cxn>
                <a:cxn ang="0">
                  <a:pos x="T6" y="T7"/>
                </a:cxn>
              </a:cxnLst>
              <a:rect l="0" t="0" r="r" b="b"/>
              <a:pathLst>
                <a:path w="7" h="7">
                  <a:moveTo>
                    <a:pt x="0" y="3"/>
                  </a:moveTo>
                  <a:cubicBezTo>
                    <a:pt x="0" y="4"/>
                    <a:pt x="3" y="7"/>
                    <a:pt x="4" y="7"/>
                  </a:cubicBezTo>
                  <a:cubicBezTo>
                    <a:pt x="5" y="7"/>
                    <a:pt x="7" y="4"/>
                    <a:pt x="7" y="4"/>
                  </a:cubicBezTo>
                  <a:cubicBezTo>
                    <a:pt x="7" y="2"/>
                    <a:pt x="0" y="0"/>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9"/>
            <p:cNvSpPr>
              <a:spLocks/>
            </p:cNvSpPr>
            <p:nvPr/>
          </p:nvSpPr>
          <p:spPr bwMode="auto">
            <a:xfrm>
              <a:off x="6602413" y="3074988"/>
              <a:ext cx="49212" cy="12700"/>
            </a:xfrm>
            <a:custGeom>
              <a:avLst/>
              <a:gdLst>
                <a:gd name="T0" fmla="*/ 0 w 18"/>
                <a:gd name="T1" fmla="*/ 2 h 5"/>
                <a:gd name="T2" fmla="*/ 4 w 18"/>
                <a:gd name="T3" fmla="*/ 3 h 5"/>
                <a:gd name="T4" fmla="*/ 9 w 18"/>
                <a:gd name="T5" fmla="*/ 3 h 5"/>
                <a:gd name="T6" fmla="*/ 17 w 18"/>
                <a:gd name="T7" fmla="*/ 5 h 5"/>
                <a:gd name="T8" fmla="*/ 18 w 18"/>
                <a:gd name="T9" fmla="*/ 4 h 5"/>
                <a:gd name="T10" fmla="*/ 15 w 18"/>
                <a:gd name="T11" fmla="*/ 0 h 5"/>
                <a:gd name="T12" fmla="*/ 15 w 18"/>
                <a:gd name="T13" fmla="*/ 1 h 5"/>
                <a:gd name="T14" fmla="*/ 11 w 18"/>
                <a:gd name="T15" fmla="*/ 0 h 5"/>
                <a:gd name="T16" fmla="*/ 1 w 18"/>
                <a:gd name="T17" fmla="*/ 0 h 5"/>
                <a:gd name="T18" fmla="*/ 0 w 18"/>
                <a:gd name="T1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5">
                  <a:moveTo>
                    <a:pt x="0" y="2"/>
                  </a:moveTo>
                  <a:cubicBezTo>
                    <a:pt x="0" y="2"/>
                    <a:pt x="3" y="3"/>
                    <a:pt x="4" y="3"/>
                  </a:cubicBezTo>
                  <a:cubicBezTo>
                    <a:pt x="6" y="3"/>
                    <a:pt x="7" y="3"/>
                    <a:pt x="9" y="3"/>
                  </a:cubicBezTo>
                  <a:cubicBezTo>
                    <a:pt x="12" y="3"/>
                    <a:pt x="14" y="5"/>
                    <a:pt x="17" y="5"/>
                  </a:cubicBezTo>
                  <a:cubicBezTo>
                    <a:pt x="17" y="5"/>
                    <a:pt x="18" y="5"/>
                    <a:pt x="18" y="4"/>
                  </a:cubicBezTo>
                  <a:cubicBezTo>
                    <a:pt x="18" y="3"/>
                    <a:pt x="16" y="2"/>
                    <a:pt x="15" y="0"/>
                  </a:cubicBezTo>
                  <a:cubicBezTo>
                    <a:pt x="15" y="1"/>
                    <a:pt x="15" y="1"/>
                    <a:pt x="15" y="1"/>
                  </a:cubicBezTo>
                  <a:cubicBezTo>
                    <a:pt x="13" y="1"/>
                    <a:pt x="12" y="1"/>
                    <a:pt x="11" y="0"/>
                  </a:cubicBezTo>
                  <a:cubicBezTo>
                    <a:pt x="1" y="0"/>
                    <a:pt x="1" y="0"/>
                    <a:pt x="1" y="0"/>
                  </a:cubicBezTo>
                  <a:cubicBezTo>
                    <a:pt x="1"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20"/>
            <p:cNvSpPr>
              <a:spLocks/>
            </p:cNvSpPr>
            <p:nvPr/>
          </p:nvSpPr>
          <p:spPr bwMode="auto">
            <a:xfrm>
              <a:off x="6594475" y="2984501"/>
              <a:ext cx="22225" cy="46038"/>
            </a:xfrm>
            <a:custGeom>
              <a:avLst/>
              <a:gdLst>
                <a:gd name="T0" fmla="*/ 2 w 8"/>
                <a:gd name="T1" fmla="*/ 0 h 17"/>
                <a:gd name="T2" fmla="*/ 0 w 8"/>
                <a:gd name="T3" fmla="*/ 4 h 17"/>
                <a:gd name="T4" fmla="*/ 2 w 8"/>
                <a:gd name="T5" fmla="*/ 10 h 17"/>
                <a:gd name="T6" fmla="*/ 2 w 8"/>
                <a:gd name="T7" fmla="*/ 13 h 17"/>
                <a:gd name="T8" fmla="*/ 5 w 8"/>
                <a:gd name="T9" fmla="*/ 17 h 17"/>
                <a:gd name="T10" fmla="*/ 2 w 8"/>
                <a:gd name="T11" fmla="*/ 14 h 17"/>
                <a:gd name="T12" fmla="*/ 2 w 8"/>
                <a:gd name="T13" fmla="*/ 12 h 17"/>
                <a:gd name="T14" fmla="*/ 7 w 8"/>
                <a:gd name="T15" fmla="*/ 12 h 17"/>
                <a:gd name="T16" fmla="*/ 6 w 8"/>
                <a:gd name="T17" fmla="*/ 8 h 17"/>
                <a:gd name="T18" fmla="*/ 8 w 8"/>
                <a:gd name="T19" fmla="*/ 5 h 17"/>
                <a:gd name="T20" fmla="*/ 2 w 8"/>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7">
                  <a:moveTo>
                    <a:pt x="2" y="0"/>
                  </a:moveTo>
                  <a:cubicBezTo>
                    <a:pt x="0" y="1"/>
                    <a:pt x="0" y="2"/>
                    <a:pt x="0" y="4"/>
                  </a:cubicBezTo>
                  <a:cubicBezTo>
                    <a:pt x="0" y="7"/>
                    <a:pt x="2" y="8"/>
                    <a:pt x="2" y="10"/>
                  </a:cubicBezTo>
                  <a:cubicBezTo>
                    <a:pt x="2" y="12"/>
                    <a:pt x="2" y="12"/>
                    <a:pt x="2" y="13"/>
                  </a:cubicBezTo>
                  <a:cubicBezTo>
                    <a:pt x="2" y="14"/>
                    <a:pt x="2" y="17"/>
                    <a:pt x="5" y="17"/>
                  </a:cubicBezTo>
                  <a:cubicBezTo>
                    <a:pt x="4" y="16"/>
                    <a:pt x="3" y="15"/>
                    <a:pt x="2" y="14"/>
                  </a:cubicBezTo>
                  <a:cubicBezTo>
                    <a:pt x="2" y="12"/>
                    <a:pt x="2" y="12"/>
                    <a:pt x="2" y="12"/>
                  </a:cubicBezTo>
                  <a:cubicBezTo>
                    <a:pt x="4" y="12"/>
                    <a:pt x="6" y="12"/>
                    <a:pt x="7" y="12"/>
                  </a:cubicBezTo>
                  <a:cubicBezTo>
                    <a:pt x="7" y="10"/>
                    <a:pt x="6" y="9"/>
                    <a:pt x="6" y="8"/>
                  </a:cubicBezTo>
                  <a:cubicBezTo>
                    <a:pt x="6" y="7"/>
                    <a:pt x="8" y="7"/>
                    <a:pt x="8" y="5"/>
                  </a:cubicBezTo>
                  <a:cubicBezTo>
                    <a:pt x="4" y="4"/>
                    <a:pt x="2" y="3"/>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21"/>
            <p:cNvSpPr>
              <a:spLocks/>
            </p:cNvSpPr>
            <p:nvPr/>
          </p:nvSpPr>
          <p:spPr bwMode="auto">
            <a:xfrm>
              <a:off x="6954838" y="3094038"/>
              <a:ext cx="65087" cy="38100"/>
            </a:xfrm>
            <a:custGeom>
              <a:avLst/>
              <a:gdLst>
                <a:gd name="T0" fmla="*/ 0 w 24"/>
                <a:gd name="T1" fmla="*/ 9 h 14"/>
                <a:gd name="T2" fmla="*/ 6 w 24"/>
                <a:gd name="T3" fmla="*/ 13 h 14"/>
                <a:gd name="T4" fmla="*/ 6 w 24"/>
                <a:gd name="T5" fmla="*/ 13 h 14"/>
                <a:gd name="T6" fmla="*/ 6 w 24"/>
                <a:gd name="T7" fmla="*/ 13 h 14"/>
                <a:gd name="T8" fmla="*/ 6 w 24"/>
                <a:gd name="T9" fmla="*/ 13 h 14"/>
                <a:gd name="T10" fmla="*/ 9 w 24"/>
                <a:gd name="T11" fmla="*/ 14 h 14"/>
                <a:gd name="T12" fmla="*/ 20 w 24"/>
                <a:gd name="T13" fmla="*/ 11 h 14"/>
                <a:gd name="T14" fmla="*/ 24 w 24"/>
                <a:gd name="T15" fmla="*/ 3 h 14"/>
                <a:gd name="T16" fmla="*/ 22 w 24"/>
                <a:gd name="T17" fmla="*/ 0 h 14"/>
                <a:gd name="T18" fmla="*/ 18 w 24"/>
                <a:gd name="T19" fmla="*/ 7 h 14"/>
                <a:gd name="T20" fmla="*/ 9 w 24"/>
                <a:gd name="T21" fmla="*/ 8 h 14"/>
                <a:gd name="T22" fmla="*/ 7 w 24"/>
                <a:gd name="T23" fmla="*/ 9 h 14"/>
                <a:gd name="T24" fmla="*/ 0 w 24"/>
                <a:gd name="T25"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14">
                  <a:moveTo>
                    <a:pt x="0" y="9"/>
                  </a:moveTo>
                  <a:cubicBezTo>
                    <a:pt x="1" y="11"/>
                    <a:pt x="4" y="11"/>
                    <a:pt x="6" y="13"/>
                  </a:cubicBezTo>
                  <a:cubicBezTo>
                    <a:pt x="6" y="13"/>
                    <a:pt x="6" y="13"/>
                    <a:pt x="6" y="13"/>
                  </a:cubicBezTo>
                  <a:cubicBezTo>
                    <a:pt x="6" y="13"/>
                    <a:pt x="6" y="13"/>
                    <a:pt x="6" y="13"/>
                  </a:cubicBezTo>
                  <a:cubicBezTo>
                    <a:pt x="6" y="13"/>
                    <a:pt x="6" y="13"/>
                    <a:pt x="6" y="13"/>
                  </a:cubicBezTo>
                  <a:cubicBezTo>
                    <a:pt x="7" y="14"/>
                    <a:pt x="9" y="14"/>
                    <a:pt x="9" y="14"/>
                  </a:cubicBezTo>
                  <a:cubicBezTo>
                    <a:pt x="14" y="14"/>
                    <a:pt x="16" y="12"/>
                    <a:pt x="20" y="11"/>
                  </a:cubicBezTo>
                  <a:cubicBezTo>
                    <a:pt x="20" y="7"/>
                    <a:pt x="24" y="8"/>
                    <a:pt x="24" y="3"/>
                  </a:cubicBezTo>
                  <a:cubicBezTo>
                    <a:pt x="24" y="2"/>
                    <a:pt x="24" y="0"/>
                    <a:pt x="22" y="0"/>
                  </a:cubicBezTo>
                  <a:cubicBezTo>
                    <a:pt x="19" y="0"/>
                    <a:pt x="21" y="5"/>
                    <a:pt x="18" y="7"/>
                  </a:cubicBezTo>
                  <a:cubicBezTo>
                    <a:pt x="16" y="7"/>
                    <a:pt x="12" y="7"/>
                    <a:pt x="9" y="8"/>
                  </a:cubicBezTo>
                  <a:cubicBezTo>
                    <a:pt x="9" y="8"/>
                    <a:pt x="7" y="9"/>
                    <a:pt x="7" y="9"/>
                  </a:cubicBezTo>
                  <a:lnTo>
                    <a:pt x="0" y="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auto">
            <a:xfrm>
              <a:off x="6651625" y="3028951"/>
              <a:ext cx="344487" cy="177800"/>
            </a:xfrm>
            <a:custGeom>
              <a:avLst/>
              <a:gdLst>
                <a:gd name="T0" fmla="*/ 101 w 127"/>
                <a:gd name="T1" fmla="*/ 35 h 66"/>
                <a:gd name="T2" fmla="*/ 89 w 127"/>
                <a:gd name="T3" fmla="*/ 24 h 66"/>
                <a:gd name="T4" fmla="*/ 86 w 127"/>
                <a:gd name="T5" fmla="*/ 22 h 66"/>
                <a:gd name="T6" fmla="*/ 79 w 127"/>
                <a:gd name="T7" fmla="*/ 19 h 66"/>
                <a:gd name="T8" fmla="*/ 64 w 127"/>
                <a:gd name="T9" fmla="*/ 14 h 66"/>
                <a:gd name="T10" fmla="*/ 64 w 127"/>
                <a:gd name="T11" fmla="*/ 14 h 66"/>
                <a:gd name="T12" fmla="*/ 64 w 127"/>
                <a:gd name="T13" fmla="*/ 14 h 66"/>
                <a:gd name="T14" fmla="*/ 63 w 127"/>
                <a:gd name="T15" fmla="*/ 13 h 66"/>
                <a:gd name="T16" fmla="*/ 64 w 127"/>
                <a:gd name="T17" fmla="*/ 14 h 66"/>
                <a:gd name="T18" fmla="*/ 60 w 127"/>
                <a:gd name="T19" fmla="*/ 12 h 66"/>
                <a:gd name="T20" fmla="*/ 54 w 127"/>
                <a:gd name="T21" fmla="*/ 12 h 66"/>
                <a:gd name="T22" fmla="*/ 48 w 127"/>
                <a:gd name="T23" fmla="*/ 8 h 66"/>
                <a:gd name="T24" fmla="*/ 46 w 127"/>
                <a:gd name="T25" fmla="*/ 7 h 66"/>
                <a:gd name="T26" fmla="*/ 38 w 127"/>
                <a:gd name="T27" fmla="*/ 12 h 66"/>
                <a:gd name="T28" fmla="*/ 33 w 127"/>
                <a:gd name="T29" fmla="*/ 15 h 66"/>
                <a:gd name="T30" fmla="*/ 29 w 127"/>
                <a:gd name="T31" fmla="*/ 18 h 66"/>
                <a:gd name="T32" fmla="*/ 25 w 127"/>
                <a:gd name="T33" fmla="*/ 14 h 66"/>
                <a:gd name="T34" fmla="*/ 22 w 127"/>
                <a:gd name="T35" fmla="*/ 12 h 66"/>
                <a:gd name="T36" fmla="*/ 22 w 127"/>
                <a:gd name="T37" fmla="*/ 4 h 66"/>
                <a:gd name="T38" fmla="*/ 11 w 127"/>
                <a:gd name="T39" fmla="*/ 0 h 66"/>
                <a:gd name="T40" fmla="*/ 3 w 127"/>
                <a:gd name="T41" fmla="*/ 3 h 66"/>
                <a:gd name="T42" fmla="*/ 0 w 127"/>
                <a:gd name="T43" fmla="*/ 5 h 66"/>
                <a:gd name="T44" fmla="*/ 7 w 127"/>
                <a:gd name="T45" fmla="*/ 10 h 66"/>
                <a:gd name="T46" fmla="*/ 8 w 127"/>
                <a:gd name="T47" fmla="*/ 12 h 66"/>
                <a:gd name="T48" fmla="*/ 11 w 127"/>
                <a:gd name="T49" fmla="*/ 13 h 66"/>
                <a:gd name="T50" fmla="*/ 17 w 127"/>
                <a:gd name="T51" fmla="*/ 12 h 66"/>
                <a:gd name="T52" fmla="*/ 19 w 127"/>
                <a:gd name="T53" fmla="*/ 12 h 66"/>
                <a:gd name="T54" fmla="*/ 8 w 127"/>
                <a:gd name="T55" fmla="*/ 16 h 66"/>
                <a:gd name="T56" fmla="*/ 12 w 127"/>
                <a:gd name="T57" fmla="*/ 18 h 66"/>
                <a:gd name="T58" fmla="*/ 13 w 127"/>
                <a:gd name="T59" fmla="*/ 23 h 66"/>
                <a:gd name="T60" fmla="*/ 15 w 127"/>
                <a:gd name="T61" fmla="*/ 24 h 66"/>
                <a:gd name="T62" fmla="*/ 18 w 127"/>
                <a:gd name="T63" fmla="*/ 20 h 66"/>
                <a:gd name="T64" fmla="*/ 18 w 127"/>
                <a:gd name="T65" fmla="*/ 22 h 66"/>
                <a:gd name="T66" fmla="*/ 26 w 127"/>
                <a:gd name="T67" fmla="*/ 27 h 66"/>
                <a:gd name="T68" fmla="*/ 38 w 127"/>
                <a:gd name="T69" fmla="*/ 29 h 66"/>
                <a:gd name="T70" fmla="*/ 48 w 127"/>
                <a:gd name="T71" fmla="*/ 35 h 66"/>
                <a:gd name="T72" fmla="*/ 50 w 127"/>
                <a:gd name="T73" fmla="*/ 44 h 66"/>
                <a:gd name="T74" fmla="*/ 45 w 127"/>
                <a:gd name="T75" fmla="*/ 49 h 66"/>
                <a:gd name="T76" fmla="*/ 48 w 127"/>
                <a:gd name="T77" fmla="*/ 51 h 66"/>
                <a:gd name="T78" fmla="*/ 53 w 127"/>
                <a:gd name="T79" fmla="*/ 51 h 66"/>
                <a:gd name="T80" fmla="*/ 56 w 127"/>
                <a:gd name="T81" fmla="*/ 49 h 66"/>
                <a:gd name="T82" fmla="*/ 69 w 127"/>
                <a:gd name="T83" fmla="*/ 56 h 66"/>
                <a:gd name="T84" fmla="*/ 78 w 127"/>
                <a:gd name="T85" fmla="*/ 56 h 66"/>
                <a:gd name="T86" fmla="*/ 79 w 127"/>
                <a:gd name="T87" fmla="*/ 51 h 66"/>
                <a:gd name="T88" fmla="*/ 87 w 127"/>
                <a:gd name="T89" fmla="*/ 45 h 66"/>
                <a:gd name="T90" fmla="*/ 103 w 127"/>
                <a:gd name="T91" fmla="*/ 56 h 66"/>
                <a:gd name="T92" fmla="*/ 105 w 127"/>
                <a:gd name="T93" fmla="*/ 58 h 66"/>
                <a:gd name="T94" fmla="*/ 113 w 127"/>
                <a:gd name="T95" fmla="*/ 63 h 66"/>
                <a:gd name="T96" fmla="*/ 119 w 127"/>
                <a:gd name="T97" fmla="*/ 63 h 66"/>
                <a:gd name="T98" fmla="*/ 123 w 127"/>
                <a:gd name="T99" fmla="*/ 66 h 66"/>
                <a:gd name="T100" fmla="*/ 124 w 127"/>
                <a:gd name="T101" fmla="*/ 66 h 66"/>
                <a:gd name="T102" fmla="*/ 127 w 127"/>
                <a:gd name="T103" fmla="*/ 62 h 66"/>
                <a:gd name="T104" fmla="*/ 123 w 127"/>
                <a:gd name="T105" fmla="*/ 61 h 66"/>
                <a:gd name="T106" fmla="*/ 121 w 127"/>
                <a:gd name="T107" fmla="*/ 59 h 66"/>
                <a:gd name="T108" fmla="*/ 118 w 127"/>
                <a:gd name="T109" fmla="*/ 58 h 66"/>
                <a:gd name="T110" fmla="*/ 116 w 127"/>
                <a:gd name="T111" fmla="*/ 56 h 66"/>
                <a:gd name="T112" fmla="*/ 111 w 127"/>
                <a:gd name="T113" fmla="*/ 54 h 66"/>
                <a:gd name="T114" fmla="*/ 108 w 127"/>
                <a:gd name="T115" fmla="*/ 47 h 66"/>
                <a:gd name="T116" fmla="*/ 104 w 127"/>
                <a:gd name="T117" fmla="*/ 42 h 66"/>
                <a:gd name="T118" fmla="*/ 108 w 127"/>
                <a:gd name="T119" fmla="*/ 38 h 66"/>
                <a:gd name="T120" fmla="*/ 101 w 127"/>
                <a:gd name="T121" fmla="*/ 3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7" h="66">
                  <a:moveTo>
                    <a:pt x="101" y="35"/>
                  </a:moveTo>
                  <a:cubicBezTo>
                    <a:pt x="96" y="32"/>
                    <a:pt x="96" y="26"/>
                    <a:pt x="89" y="24"/>
                  </a:cubicBezTo>
                  <a:cubicBezTo>
                    <a:pt x="88" y="24"/>
                    <a:pt x="86" y="24"/>
                    <a:pt x="86" y="22"/>
                  </a:cubicBezTo>
                  <a:cubicBezTo>
                    <a:pt x="83" y="22"/>
                    <a:pt x="82" y="19"/>
                    <a:pt x="79" y="19"/>
                  </a:cubicBezTo>
                  <a:cubicBezTo>
                    <a:pt x="75" y="19"/>
                    <a:pt x="68" y="17"/>
                    <a:pt x="64" y="14"/>
                  </a:cubicBezTo>
                  <a:cubicBezTo>
                    <a:pt x="64" y="14"/>
                    <a:pt x="64" y="14"/>
                    <a:pt x="64" y="14"/>
                  </a:cubicBezTo>
                  <a:cubicBezTo>
                    <a:pt x="64" y="14"/>
                    <a:pt x="64" y="14"/>
                    <a:pt x="64" y="14"/>
                  </a:cubicBezTo>
                  <a:cubicBezTo>
                    <a:pt x="64" y="14"/>
                    <a:pt x="64" y="14"/>
                    <a:pt x="63" y="13"/>
                  </a:cubicBezTo>
                  <a:cubicBezTo>
                    <a:pt x="64" y="14"/>
                    <a:pt x="64" y="14"/>
                    <a:pt x="64" y="14"/>
                  </a:cubicBezTo>
                  <a:cubicBezTo>
                    <a:pt x="63" y="14"/>
                    <a:pt x="61" y="13"/>
                    <a:pt x="60" y="12"/>
                  </a:cubicBezTo>
                  <a:cubicBezTo>
                    <a:pt x="54" y="12"/>
                    <a:pt x="54" y="12"/>
                    <a:pt x="54" y="12"/>
                  </a:cubicBezTo>
                  <a:cubicBezTo>
                    <a:pt x="53" y="11"/>
                    <a:pt x="51" y="9"/>
                    <a:pt x="48" y="8"/>
                  </a:cubicBezTo>
                  <a:cubicBezTo>
                    <a:pt x="48" y="8"/>
                    <a:pt x="46" y="8"/>
                    <a:pt x="46" y="7"/>
                  </a:cubicBezTo>
                  <a:cubicBezTo>
                    <a:pt x="43" y="7"/>
                    <a:pt x="40" y="11"/>
                    <a:pt x="38" y="12"/>
                  </a:cubicBezTo>
                  <a:cubicBezTo>
                    <a:pt x="35" y="13"/>
                    <a:pt x="35" y="13"/>
                    <a:pt x="33" y="15"/>
                  </a:cubicBezTo>
                  <a:cubicBezTo>
                    <a:pt x="33" y="15"/>
                    <a:pt x="31" y="18"/>
                    <a:pt x="29" y="18"/>
                  </a:cubicBezTo>
                  <a:cubicBezTo>
                    <a:pt x="28" y="18"/>
                    <a:pt x="25" y="15"/>
                    <a:pt x="25" y="14"/>
                  </a:cubicBezTo>
                  <a:cubicBezTo>
                    <a:pt x="23" y="14"/>
                    <a:pt x="22" y="13"/>
                    <a:pt x="22" y="12"/>
                  </a:cubicBezTo>
                  <a:cubicBezTo>
                    <a:pt x="22" y="10"/>
                    <a:pt x="22" y="7"/>
                    <a:pt x="22" y="4"/>
                  </a:cubicBezTo>
                  <a:cubicBezTo>
                    <a:pt x="18" y="3"/>
                    <a:pt x="15" y="0"/>
                    <a:pt x="11" y="0"/>
                  </a:cubicBezTo>
                  <a:cubicBezTo>
                    <a:pt x="7" y="0"/>
                    <a:pt x="5" y="3"/>
                    <a:pt x="3" y="3"/>
                  </a:cubicBezTo>
                  <a:cubicBezTo>
                    <a:pt x="1" y="3"/>
                    <a:pt x="0" y="4"/>
                    <a:pt x="0" y="5"/>
                  </a:cubicBezTo>
                  <a:cubicBezTo>
                    <a:pt x="0" y="9"/>
                    <a:pt x="5" y="7"/>
                    <a:pt x="7" y="10"/>
                  </a:cubicBezTo>
                  <a:cubicBezTo>
                    <a:pt x="7" y="11"/>
                    <a:pt x="7" y="12"/>
                    <a:pt x="8" y="12"/>
                  </a:cubicBezTo>
                  <a:cubicBezTo>
                    <a:pt x="9" y="12"/>
                    <a:pt x="10" y="13"/>
                    <a:pt x="11" y="13"/>
                  </a:cubicBezTo>
                  <a:cubicBezTo>
                    <a:pt x="13" y="13"/>
                    <a:pt x="15" y="13"/>
                    <a:pt x="17" y="12"/>
                  </a:cubicBezTo>
                  <a:cubicBezTo>
                    <a:pt x="19" y="12"/>
                    <a:pt x="19" y="12"/>
                    <a:pt x="19" y="12"/>
                  </a:cubicBezTo>
                  <a:cubicBezTo>
                    <a:pt x="17" y="15"/>
                    <a:pt x="11" y="14"/>
                    <a:pt x="8" y="16"/>
                  </a:cubicBezTo>
                  <a:cubicBezTo>
                    <a:pt x="8" y="18"/>
                    <a:pt x="11" y="17"/>
                    <a:pt x="12" y="18"/>
                  </a:cubicBezTo>
                  <a:cubicBezTo>
                    <a:pt x="13" y="20"/>
                    <a:pt x="12" y="21"/>
                    <a:pt x="13" y="23"/>
                  </a:cubicBezTo>
                  <a:cubicBezTo>
                    <a:pt x="13" y="24"/>
                    <a:pt x="14" y="24"/>
                    <a:pt x="15" y="24"/>
                  </a:cubicBezTo>
                  <a:cubicBezTo>
                    <a:pt x="17" y="24"/>
                    <a:pt x="18" y="22"/>
                    <a:pt x="18" y="20"/>
                  </a:cubicBezTo>
                  <a:cubicBezTo>
                    <a:pt x="18" y="22"/>
                    <a:pt x="18" y="22"/>
                    <a:pt x="18" y="22"/>
                  </a:cubicBezTo>
                  <a:cubicBezTo>
                    <a:pt x="22" y="21"/>
                    <a:pt x="23" y="27"/>
                    <a:pt x="26" y="27"/>
                  </a:cubicBezTo>
                  <a:cubicBezTo>
                    <a:pt x="30" y="27"/>
                    <a:pt x="36" y="28"/>
                    <a:pt x="38" y="29"/>
                  </a:cubicBezTo>
                  <a:cubicBezTo>
                    <a:pt x="40" y="30"/>
                    <a:pt x="47" y="32"/>
                    <a:pt x="48" y="35"/>
                  </a:cubicBezTo>
                  <a:cubicBezTo>
                    <a:pt x="49" y="38"/>
                    <a:pt x="47" y="41"/>
                    <a:pt x="50" y="44"/>
                  </a:cubicBezTo>
                  <a:cubicBezTo>
                    <a:pt x="49" y="45"/>
                    <a:pt x="45" y="46"/>
                    <a:pt x="45" y="49"/>
                  </a:cubicBezTo>
                  <a:cubicBezTo>
                    <a:pt x="45" y="51"/>
                    <a:pt x="47" y="51"/>
                    <a:pt x="48" y="51"/>
                  </a:cubicBezTo>
                  <a:cubicBezTo>
                    <a:pt x="53" y="51"/>
                    <a:pt x="53" y="51"/>
                    <a:pt x="53" y="51"/>
                  </a:cubicBezTo>
                  <a:cubicBezTo>
                    <a:pt x="53" y="49"/>
                    <a:pt x="55" y="49"/>
                    <a:pt x="56" y="49"/>
                  </a:cubicBezTo>
                  <a:cubicBezTo>
                    <a:pt x="62" y="49"/>
                    <a:pt x="64" y="56"/>
                    <a:pt x="69" y="56"/>
                  </a:cubicBezTo>
                  <a:cubicBezTo>
                    <a:pt x="72" y="56"/>
                    <a:pt x="73" y="56"/>
                    <a:pt x="78" y="56"/>
                  </a:cubicBezTo>
                  <a:cubicBezTo>
                    <a:pt x="78" y="55"/>
                    <a:pt x="80" y="54"/>
                    <a:pt x="79" y="51"/>
                  </a:cubicBezTo>
                  <a:cubicBezTo>
                    <a:pt x="82" y="49"/>
                    <a:pt x="81" y="45"/>
                    <a:pt x="87" y="45"/>
                  </a:cubicBezTo>
                  <a:cubicBezTo>
                    <a:pt x="94" y="45"/>
                    <a:pt x="98" y="51"/>
                    <a:pt x="103" y="56"/>
                  </a:cubicBezTo>
                  <a:cubicBezTo>
                    <a:pt x="103" y="56"/>
                    <a:pt x="105" y="57"/>
                    <a:pt x="105" y="58"/>
                  </a:cubicBezTo>
                  <a:cubicBezTo>
                    <a:pt x="105" y="60"/>
                    <a:pt x="110" y="62"/>
                    <a:pt x="113" y="63"/>
                  </a:cubicBezTo>
                  <a:cubicBezTo>
                    <a:pt x="119" y="63"/>
                    <a:pt x="119" y="63"/>
                    <a:pt x="119" y="63"/>
                  </a:cubicBezTo>
                  <a:cubicBezTo>
                    <a:pt x="119" y="64"/>
                    <a:pt x="123" y="66"/>
                    <a:pt x="123" y="66"/>
                  </a:cubicBezTo>
                  <a:cubicBezTo>
                    <a:pt x="123" y="66"/>
                    <a:pt x="124" y="66"/>
                    <a:pt x="124" y="66"/>
                  </a:cubicBezTo>
                  <a:cubicBezTo>
                    <a:pt x="124" y="64"/>
                    <a:pt x="126" y="63"/>
                    <a:pt x="127" y="62"/>
                  </a:cubicBezTo>
                  <a:cubicBezTo>
                    <a:pt x="127" y="62"/>
                    <a:pt x="123" y="62"/>
                    <a:pt x="123" y="61"/>
                  </a:cubicBezTo>
                  <a:cubicBezTo>
                    <a:pt x="122" y="60"/>
                    <a:pt x="122" y="59"/>
                    <a:pt x="121" y="59"/>
                  </a:cubicBezTo>
                  <a:cubicBezTo>
                    <a:pt x="120" y="58"/>
                    <a:pt x="118" y="59"/>
                    <a:pt x="118" y="58"/>
                  </a:cubicBezTo>
                  <a:cubicBezTo>
                    <a:pt x="118" y="57"/>
                    <a:pt x="117" y="56"/>
                    <a:pt x="116" y="56"/>
                  </a:cubicBezTo>
                  <a:cubicBezTo>
                    <a:pt x="115" y="56"/>
                    <a:pt x="112" y="55"/>
                    <a:pt x="111" y="54"/>
                  </a:cubicBezTo>
                  <a:cubicBezTo>
                    <a:pt x="110" y="51"/>
                    <a:pt x="110" y="49"/>
                    <a:pt x="108" y="47"/>
                  </a:cubicBezTo>
                  <a:cubicBezTo>
                    <a:pt x="107" y="47"/>
                    <a:pt x="104" y="43"/>
                    <a:pt x="104" y="42"/>
                  </a:cubicBezTo>
                  <a:cubicBezTo>
                    <a:pt x="104" y="40"/>
                    <a:pt x="108" y="41"/>
                    <a:pt x="108" y="38"/>
                  </a:cubicBezTo>
                  <a:cubicBezTo>
                    <a:pt x="108" y="34"/>
                    <a:pt x="103" y="36"/>
                    <a:pt x="101"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23"/>
            <p:cNvSpPr>
              <a:spLocks/>
            </p:cNvSpPr>
            <p:nvPr/>
          </p:nvSpPr>
          <p:spPr bwMode="auto">
            <a:xfrm>
              <a:off x="7000875" y="3067051"/>
              <a:ext cx="36512" cy="34925"/>
            </a:xfrm>
            <a:custGeom>
              <a:avLst/>
              <a:gdLst>
                <a:gd name="T0" fmla="*/ 9 w 13"/>
                <a:gd name="T1" fmla="*/ 7 h 13"/>
                <a:gd name="T2" fmla="*/ 0 w 13"/>
                <a:gd name="T3" fmla="*/ 0 h 13"/>
                <a:gd name="T4" fmla="*/ 4 w 13"/>
                <a:gd name="T5" fmla="*/ 3 h 13"/>
                <a:gd name="T6" fmla="*/ 9 w 13"/>
                <a:gd name="T7" fmla="*/ 8 h 13"/>
                <a:gd name="T8" fmla="*/ 12 w 13"/>
                <a:gd name="T9" fmla="*/ 13 h 13"/>
                <a:gd name="T10" fmla="*/ 13 w 13"/>
                <a:gd name="T11" fmla="*/ 13 h 13"/>
                <a:gd name="T12" fmla="*/ 13 w 13"/>
                <a:gd name="T13" fmla="*/ 11 h 13"/>
                <a:gd name="T14" fmla="*/ 9 w 13"/>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3">
                  <a:moveTo>
                    <a:pt x="9" y="7"/>
                  </a:moveTo>
                  <a:cubicBezTo>
                    <a:pt x="6" y="4"/>
                    <a:pt x="4" y="2"/>
                    <a:pt x="0" y="0"/>
                  </a:cubicBezTo>
                  <a:cubicBezTo>
                    <a:pt x="1" y="2"/>
                    <a:pt x="2" y="2"/>
                    <a:pt x="4" y="3"/>
                  </a:cubicBezTo>
                  <a:cubicBezTo>
                    <a:pt x="7" y="5"/>
                    <a:pt x="7" y="7"/>
                    <a:pt x="9" y="8"/>
                  </a:cubicBezTo>
                  <a:cubicBezTo>
                    <a:pt x="9" y="11"/>
                    <a:pt x="9" y="12"/>
                    <a:pt x="12" y="13"/>
                  </a:cubicBezTo>
                  <a:cubicBezTo>
                    <a:pt x="12" y="13"/>
                    <a:pt x="13" y="13"/>
                    <a:pt x="13" y="13"/>
                  </a:cubicBezTo>
                  <a:cubicBezTo>
                    <a:pt x="13" y="12"/>
                    <a:pt x="13" y="11"/>
                    <a:pt x="13" y="11"/>
                  </a:cubicBezTo>
                  <a:cubicBezTo>
                    <a:pt x="13" y="8"/>
                    <a:pt x="11" y="8"/>
                    <a:pt x="9"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24"/>
            <p:cNvSpPr>
              <a:spLocks/>
            </p:cNvSpPr>
            <p:nvPr/>
          </p:nvSpPr>
          <p:spPr bwMode="auto">
            <a:xfrm>
              <a:off x="7064375" y="3114676"/>
              <a:ext cx="15875" cy="22225"/>
            </a:xfrm>
            <a:custGeom>
              <a:avLst/>
              <a:gdLst>
                <a:gd name="T0" fmla="*/ 0 w 6"/>
                <a:gd name="T1" fmla="*/ 0 h 8"/>
                <a:gd name="T2" fmla="*/ 3 w 6"/>
                <a:gd name="T3" fmla="*/ 5 h 8"/>
                <a:gd name="T4" fmla="*/ 3 w 6"/>
                <a:gd name="T5" fmla="*/ 7 h 8"/>
                <a:gd name="T6" fmla="*/ 4 w 6"/>
                <a:gd name="T7" fmla="*/ 8 h 8"/>
                <a:gd name="T8" fmla="*/ 6 w 6"/>
                <a:gd name="T9" fmla="*/ 7 h 8"/>
                <a:gd name="T10" fmla="*/ 0 w 6"/>
                <a:gd name="T11" fmla="*/ 0 h 8"/>
              </a:gdLst>
              <a:ahLst/>
              <a:cxnLst>
                <a:cxn ang="0">
                  <a:pos x="T0" y="T1"/>
                </a:cxn>
                <a:cxn ang="0">
                  <a:pos x="T2" y="T3"/>
                </a:cxn>
                <a:cxn ang="0">
                  <a:pos x="T4" y="T5"/>
                </a:cxn>
                <a:cxn ang="0">
                  <a:pos x="T6" y="T7"/>
                </a:cxn>
                <a:cxn ang="0">
                  <a:pos x="T8" y="T9"/>
                </a:cxn>
                <a:cxn ang="0">
                  <a:pos x="T10" y="T11"/>
                </a:cxn>
              </a:cxnLst>
              <a:rect l="0" t="0" r="r" b="b"/>
              <a:pathLst>
                <a:path w="6" h="8">
                  <a:moveTo>
                    <a:pt x="0" y="0"/>
                  </a:moveTo>
                  <a:cubicBezTo>
                    <a:pt x="0" y="3"/>
                    <a:pt x="1" y="5"/>
                    <a:pt x="3" y="5"/>
                  </a:cubicBezTo>
                  <a:cubicBezTo>
                    <a:pt x="3" y="6"/>
                    <a:pt x="3" y="6"/>
                    <a:pt x="3" y="7"/>
                  </a:cubicBezTo>
                  <a:cubicBezTo>
                    <a:pt x="3" y="8"/>
                    <a:pt x="4" y="8"/>
                    <a:pt x="4" y="8"/>
                  </a:cubicBezTo>
                  <a:cubicBezTo>
                    <a:pt x="5" y="8"/>
                    <a:pt x="6" y="7"/>
                    <a:pt x="6" y="7"/>
                  </a:cubicBezTo>
                  <a:cubicBezTo>
                    <a:pt x="6" y="6"/>
                    <a:pt x="1"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25"/>
            <p:cNvSpPr>
              <a:spLocks/>
            </p:cNvSpPr>
            <p:nvPr/>
          </p:nvSpPr>
          <p:spPr bwMode="auto">
            <a:xfrm>
              <a:off x="7178675" y="3197226"/>
              <a:ext cx="9525" cy="9525"/>
            </a:xfrm>
            <a:custGeom>
              <a:avLst/>
              <a:gdLst>
                <a:gd name="T0" fmla="*/ 1 w 4"/>
                <a:gd name="T1" fmla="*/ 0 h 4"/>
                <a:gd name="T2" fmla="*/ 4 w 4"/>
                <a:gd name="T3" fmla="*/ 4 h 4"/>
                <a:gd name="T4" fmla="*/ 4 w 4"/>
                <a:gd name="T5" fmla="*/ 3 h 4"/>
                <a:gd name="T6" fmla="*/ 1 w 4"/>
                <a:gd name="T7" fmla="*/ 0 h 4"/>
              </a:gdLst>
              <a:ahLst/>
              <a:cxnLst>
                <a:cxn ang="0">
                  <a:pos x="T0" y="T1"/>
                </a:cxn>
                <a:cxn ang="0">
                  <a:pos x="T2" y="T3"/>
                </a:cxn>
                <a:cxn ang="0">
                  <a:pos x="T4" y="T5"/>
                </a:cxn>
                <a:cxn ang="0">
                  <a:pos x="T6" y="T7"/>
                </a:cxn>
              </a:cxnLst>
              <a:rect l="0" t="0" r="r" b="b"/>
              <a:pathLst>
                <a:path w="4" h="4">
                  <a:moveTo>
                    <a:pt x="1" y="0"/>
                  </a:moveTo>
                  <a:cubicBezTo>
                    <a:pt x="0" y="1"/>
                    <a:pt x="2" y="4"/>
                    <a:pt x="4" y="4"/>
                  </a:cubicBezTo>
                  <a:cubicBezTo>
                    <a:pt x="4" y="4"/>
                    <a:pt x="4" y="4"/>
                    <a:pt x="4" y="3"/>
                  </a:cubicBezTo>
                  <a:cubicBezTo>
                    <a:pt x="4" y="1"/>
                    <a:pt x="2"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26"/>
            <p:cNvSpPr>
              <a:spLocks/>
            </p:cNvSpPr>
            <p:nvPr/>
          </p:nvSpPr>
          <p:spPr bwMode="auto">
            <a:xfrm>
              <a:off x="7153275" y="3186113"/>
              <a:ext cx="19050" cy="11113"/>
            </a:xfrm>
            <a:custGeom>
              <a:avLst/>
              <a:gdLst>
                <a:gd name="T0" fmla="*/ 0 w 7"/>
                <a:gd name="T1" fmla="*/ 0 h 4"/>
                <a:gd name="T2" fmla="*/ 6 w 7"/>
                <a:gd name="T3" fmla="*/ 4 h 4"/>
                <a:gd name="T4" fmla="*/ 7 w 7"/>
                <a:gd name="T5" fmla="*/ 3 h 4"/>
                <a:gd name="T6" fmla="*/ 0 w 7"/>
                <a:gd name="T7" fmla="*/ 0 h 4"/>
              </a:gdLst>
              <a:ahLst/>
              <a:cxnLst>
                <a:cxn ang="0">
                  <a:pos x="T0" y="T1"/>
                </a:cxn>
                <a:cxn ang="0">
                  <a:pos x="T2" y="T3"/>
                </a:cxn>
                <a:cxn ang="0">
                  <a:pos x="T4" y="T5"/>
                </a:cxn>
                <a:cxn ang="0">
                  <a:pos x="T6" y="T7"/>
                </a:cxn>
              </a:cxnLst>
              <a:rect l="0" t="0" r="r" b="b"/>
              <a:pathLst>
                <a:path w="7" h="4">
                  <a:moveTo>
                    <a:pt x="0" y="0"/>
                  </a:moveTo>
                  <a:cubicBezTo>
                    <a:pt x="0" y="3"/>
                    <a:pt x="3" y="4"/>
                    <a:pt x="6" y="4"/>
                  </a:cubicBezTo>
                  <a:cubicBezTo>
                    <a:pt x="6" y="4"/>
                    <a:pt x="7" y="3"/>
                    <a:pt x="7" y="3"/>
                  </a:cubicBezTo>
                  <a:cubicBezTo>
                    <a:pt x="6" y="1"/>
                    <a:pt x="3"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27"/>
            <p:cNvSpPr>
              <a:spLocks/>
            </p:cNvSpPr>
            <p:nvPr/>
          </p:nvSpPr>
          <p:spPr bwMode="auto">
            <a:xfrm>
              <a:off x="7156450" y="3163888"/>
              <a:ext cx="15875" cy="19050"/>
            </a:xfrm>
            <a:custGeom>
              <a:avLst/>
              <a:gdLst>
                <a:gd name="T0" fmla="*/ 0 w 6"/>
                <a:gd name="T1" fmla="*/ 0 h 7"/>
                <a:gd name="T2" fmla="*/ 6 w 6"/>
                <a:gd name="T3" fmla="*/ 7 h 7"/>
                <a:gd name="T4" fmla="*/ 0 w 6"/>
                <a:gd name="T5" fmla="*/ 0 h 7"/>
              </a:gdLst>
              <a:ahLst/>
              <a:cxnLst>
                <a:cxn ang="0">
                  <a:pos x="T0" y="T1"/>
                </a:cxn>
                <a:cxn ang="0">
                  <a:pos x="T2" y="T3"/>
                </a:cxn>
                <a:cxn ang="0">
                  <a:pos x="T4" y="T5"/>
                </a:cxn>
              </a:cxnLst>
              <a:rect l="0" t="0" r="r" b="b"/>
              <a:pathLst>
                <a:path w="6" h="7">
                  <a:moveTo>
                    <a:pt x="0" y="0"/>
                  </a:moveTo>
                  <a:cubicBezTo>
                    <a:pt x="0" y="1"/>
                    <a:pt x="4" y="7"/>
                    <a:pt x="6" y="7"/>
                  </a:cubicBezTo>
                  <a:cubicBezTo>
                    <a:pt x="5" y="3"/>
                    <a:pt x="3"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28"/>
            <p:cNvSpPr>
              <a:spLocks/>
            </p:cNvSpPr>
            <p:nvPr/>
          </p:nvSpPr>
          <p:spPr bwMode="auto">
            <a:xfrm>
              <a:off x="7121525" y="3148013"/>
              <a:ext cx="20637" cy="12700"/>
            </a:xfrm>
            <a:custGeom>
              <a:avLst/>
              <a:gdLst>
                <a:gd name="T0" fmla="*/ 0 w 8"/>
                <a:gd name="T1" fmla="*/ 0 h 5"/>
                <a:gd name="T2" fmla="*/ 0 w 8"/>
                <a:gd name="T3" fmla="*/ 1 h 5"/>
                <a:gd name="T4" fmla="*/ 0 w 8"/>
                <a:gd name="T5" fmla="*/ 1 h 5"/>
                <a:gd name="T6" fmla="*/ 6 w 8"/>
                <a:gd name="T7" fmla="*/ 5 h 5"/>
                <a:gd name="T8" fmla="*/ 8 w 8"/>
                <a:gd name="T9" fmla="*/ 5 h 5"/>
                <a:gd name="T10" fmla="*/ 0 w 8"/>
                <a:gd name="T11" fmla="*/ 0 h 5"/>
              </a:gdLst>
              <a:ahLst/>
              <a:cxnLst>
                <a:cxn ang="0">
                  <a:pos x="T0" y="T1"/>
                </a:cxn>
                <a:cxn ang="0">
                  <a:pos x="T2" y="T3"/>
                </a:cxn>
                <a:cxn ang="0">
                  <a:pos x="T4" y="T5"/>
                </a:cxn>
                <a:cxn ang="0">
                  <a:pos x="T6" y="T7"/>
                </a:cxn>
                <a:cxn ang="0">
                  <a:pos x="T8" y="T9"/>
                </a:cxn>
                <a:cxn ang="0">
                  <a:pos x="T10" y="T11"/>
                </a:cxn>
              </a:cxnLst>
              <a:rect l="0" t="0" r="r" b="b"/>
              <a:pathLst>
                <a:path w="8" h="5">
                  <a:moveTo>
                    <a:pt x="0" y="0"/>
                  </a:moveTo>
                  <a:cubicBezTo>
                    <a:pt x="0" y="1"/>
                    <a:pt x="0" y="1"/>
                    <a:pt x="0" y="1"/>
                  </a:cubicBezTo>
                  <a:cubicBezTo>
                    <a:pt x="0" y="1"/>
                    <a:pt x="0" y="1"/>
                    <a:pt x="0" y="1"/>
                  </a:cubicBezTo>
                  <a:cubicBezTo>
                    <a:pt x="0" y="3"/>
                    <a:pt x="5" y="5"/>
                    <a:pt x="6" y="5"/>
                  </a:cubicBezTo>
                  <a:cubicBezTo>
                    <a:pt x="7" y="5"/>
                    <a:pt x="8" y="5"/>
                    <a:pt x="8" y="5"/>
                  </a:cubicBezTo>
                  <a:cubicBezTo>
                    <a:pt x="7" y="3"/>
                    <a:pt x="2" y="2"/>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29"/>
            <p:cNvSpPr>
              <a:spLocks/>
            </p:cNvSpPr>
            <p:nvPr/>
          </p:nvSpPr>
          <p:spPr bwMode="auto">
            <a:xfrm>
              <a:off x="7094538" y="3136901"/>
              <a:ext cx="12700" cy="4763"/>
            </a:xfrm>
            <a:custGeom>
              <a:avLst/>
              <a:gdLst>
                <a:gd name="T0" fmla="*/ 1 w 5"/>
                <a:gd name="T1" fmla="*/ 0 h 2"/>
                <a:gd name="T2" fmla="*/ 0 w 5"/>
                <a:gd name="T3" fmla="*/ 0 h 2"/>
                <a:gd name="T4" fmla="*/ 3 w 5"/>
                <a:gd name="T5" fmla="*/ 2 h 2"/>
                <a:gd name="T6" fmla="*/ 5 w 5"/>
                <a:gd name="T7" fmla="*/ 2 h 2"/>
                <a:gd name="T8" fmla="*/ 1 w 5"/>
                <a:gd name="T9" fmla="*/ 0 h 2"/>
              </a:gdLst>
              <a:ahLst/>
              <a:cxnLst>
                <a:cxn ang="0">
                  <a:pos x="T0" y="T1"/>
                </a:cxn>
                <a:cxn ang="0">
                  <a:pos x="T2" y="T3"/>
                </a:cxn>
                <a:cxn ang="0">
                  <a:pos x="T4" y="T5"/>
                </a:cxn>
                <a:cxn ang="0">
                  <a:pos x="T6" y="T7"/>
                </a:cxn>
                <a:cxn ang="0">
                  <a:pos x="T8" y="T9"/>
                </a:cxn>
              </a:cxnLst>
              <a:rect l="0" t="0" r="r" b="b"/>
              <a:pathLst>
                <a:path w="5" h="2">
                  <a:moveTo>
                    <a:pt x="1" y="0"/>
                  </a:moveTo>
                  <a:cubicBezTo>
                    <a:pt x="1" y="0"/>
                    <a:pt x="0" y="0"/>
                    <a:pt x="0" y="0"/>
                  </a:cubicBezTo>
                  <a:cubicBezTo>
                    <a:pt x="3" y="2"/>
                    <a:pt x="3" y="2"/>
                    <a:pt x="3" y="2"/>
                  </a:cubicBezTo>
                  <a:cubicBezTo>
                    <a:pt x="5" y="2"/>
                    <a:pt x="5" y="2"/>
                    <a:pt x="5" y="2"/>
                  </a:cubicBezTo>
                  <a:cubicBezTo>
                    <a:pt x="4" y="0"/>
                    <a:pt x="3"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30"/>
            <p:cNvSpPr>
              <a:spLocks/>
            </p:cNvSpPr>
            <p:nvPr/>
          </p:nvSpPr>
          <p:spPr bwMode="auto">
            <a:xfrm>
              <a:off x="7094538" y="3133726"/>
              <a:ext cx="1587" cy="3175"/>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1" y="1"/>
                  </a:cubicBezTo>
                  <a:cubicBezTo>
                    <a:pt x="1" y="1"/>
                    <a:pt x="1" y="1"/>
                    <a:pt x="1" y="1"/>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31"/>
            <p:cNvSpPr>
              <a:spLocks/>
            </p:cNvSpPr>
            <p:nvPr/>
          </p:nvSpPr>
          <p:spPr bwMode="auto">
            <a:xfrm>
              <a:off x="6888163" y="3756026"/>
              <a:ext cx="65087" cy="65088"/>
            </a:xfrm>
            <a:custGeom>
              <a:avLst/>
              <a:gdLst>
                <a:gd name="T0" fmla="*/ 12 w 24"/>
                <a:gd name="T1" fmla="*/ 3 h 24"/>
                <a:gd name="T2" fmla="*/ 0 w 24"/>
                <a:gd name="T3" fmla="*/ 3 h 24"/>
                <a:gd name="T4" fmla="*/ 14 w 24"/>
                <a:gd name="T5" fmla="*/ 24 h 24"/>
                <a:gd name="T6" fmla="*/ 24 w 24"/>
                <a:gd name="T7" fmla="*/ 8 h 24"/>
                <a:gd name="T8" fmla="*/ 22 w 24"/>
                <a:gd name="T9" fmla="*/ 1 h 24"/>
                <a:gd name="T10" fmla="*/ 12 w 24"/>
                <a:gd name="T11" fmla="*/ 3 h 24"/>
              </a:gdLst>
              <a:ahLst/>
              <a:cxnLst>
                <a:cxn ang="0">
                  <a:pos x="T0" y="T1"/>
                </a:cxn>
                <a:cxn ang="0">
                  <a:pos x="T2" y="T3"/>
                </a:cxn>
                <a:cxn ang="0">
                  <a:pos x="T4" y="T5"/>
                </a:cxn>
                <a:cxn ang="0">
                  <a:pos x="T6" y="T7"/>
                </a:cxn>
                <a:cxn ang="0">
                  <a:pos x="T8" y="T9"/>
                </a:cxn>
                <a:cxn ang="0">
                  <a:pos x="T10" y="T11"/>
                </a:cxn>
              </a:cxnLst>
              <a:rect l="0" t="0" r="r" b="b"/>
              <a:pathLst>
                <a:path w="24" h="24">
                  <a:moveTo>
                    <a:pt x="12" y="3"/>
                  </a:moveTo>
                  <a:cubicBezTo>
                    <a:pt x="12" y="3"/>
                    <a:pt x="0" y="0"/>
                    <a:pt x="0" y="3"/>
                  </a:cubicBezTo>
                  <a:cubicBezTo>
                    <a:pt x="0" y="8"/>
                    <a:pt x="7" y="24"/>
                    <a:pt x="14" y="24"/>
                  </a:cubicBezTo>
                  <a:cubicBezTo>
                    <a:pt x="18" y="24"/>
                    <a:pt x="24" y="12"/>
                    <a:pt x="24" y="8"/>
                  </a:cubicBezTo>
                  <a:cubicBezTo>
                    <a:pt x="24" y="5"/>
                    <a:pt x="22" y="4"/>
                    <a:pt x="22" y="1"/>
                  </a:cubicBezTo>
                  <a:cubicBezTo>
                    <a:pt x="19" y="2"/>
                    <a:pt x="15" y="3"/>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32"/>
            <p:cNvSpPr>
              <a:spLocks/>
            </p:cNvSpPr>
            <p:nvPr/>
          </p:nvSpPr>
          <p:spPr bwMode="auto">
            <a:xfrm>
              <a:off x="6945313" y="3741738"/>
              <a:ext cx="7937" cy="11113"/>
            </a:xfrm>
            <a:custGeom>
              <a:avLst/>
              <a:gdLst>
                <a:gd name="T0" fmla="*/ 2 w 3"/>
                <a:gd name="T1" fmla="*/ 4 h 4"/>
                <a:gd name="T2" fmla="*/ 3 w 3"/>
                <a:gd name="T3" fmla="*/ 0 h 4"/>
                <a:gd name="T4" fmla="*/ 0 w 3"/>
                <a:gd name="T5" fmla="*/ 0 h 4"/>
                <a:gd name="T6" fmla="*/ 2 w 3"/>
                <a:gd name="T7" fmla="*/ 4 h 4"/>
              </a:gdLst>
              <a:ahLst/>
              <a:cxnLst>
                <a:cxn ang="0">
                  <a:pos x="T0" y="T1"/>
                </a:cxn>
                <a:cxn ang="0">
                  <a:pos x="T2" y="T3"/>
                </a:cxn>
                <a:cxn ang="0">
                  <a:pos x="T4" y="T5"/>
                </a:cxn>
                <a:cxn ang="0">
                  <a:pos x="T6" y="T7"/>
                </a:cxn>
              </a:cxnLst>
              <a:rect l="0" t="0" r="r" b="b"/>
              <a:pathLst>
                <a:path w="3" h="4">
                  <a:moveTo>
                    <a:pt x="2" y="4"/>
                  </a:moveTo>
                  <a:cubicBezTo>
                    <a:pt x="2" y="3"/>
                    <a:pt x="3" y="2"/>
                    <a:pt x="3" y="0"/>
                  </a:cubicBezTo>
                  <a:cubicBezTo>
                    <a:pt x="2" y="0"/>
                    <a:pt x="1" y="0"/>
                    <a:pt x="0" y="0"/>
                  </a:cubicBezTo>
                  <a:cubicBezTo>
                    <a:pt x="0" y="2"/>
                    <a:pt x="0" y="3"/>
                    <a:pt x="2"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33"/>
            <p:cNvSpPr>
              <a:spLocks/>
            </p:cNvSpPr>
            <p:nvPr/>
          </p:nvSpPr>
          <p:spPr bwMode="auto">
            <a:xfrm>
              <a:off x="6748463" y="3657601"/>
              <a:ext cx="22225" cy="11113"/>
            </a:xfrm>
            <a:custGeom>
              <a:avLst/>
              <a:gdLst>
                <a:gd name="T0" fmla="*/ 0 w 8"/>
                <a:gd name="T1" fmla="*/ 2 h 4"/>
                <a:gd name="T2" fmla="*/ 8 w 8"/>
                <a:gd name="T3" fmla="*/ 2 h 4"/>
                <a:gd name="T4" fmla="*/ 0 w 8"/>
                <a:gd name="T5" fmla="*/ 2 h 4"/>
              </a:gdLst>
              <a:ahLst/>
              <a:cxnLst>
                <a:cxn ang="0">
                  <a:pos x="T0" y="T1"/>
                </a:cxn>
                <a:cxn ang="0">
                  <a:pos x="T2" y="T3"/>
                </a:cxn>
                <a:cxn ang="0">
                  <a:pos x="T4" y="T5"/>
                </a:cxn>
              </a:cxnLst>
              <a:rect l="0" t="0" r="r" b="b"/>
              <a:pathLst>
                <a:path w="8" h="4">
                  <a:moveTo>
                    <a:pt x="0" y="2"/>
                  </a:moveTo>
                  <a:cubicBezTo>
                    <a:pt x="2" y="4"/>
                    <a:pt x="6" y="4"/>
                    <a:pt x="8" y="2"/>
                  </a:cubicBezTo>
                  <a:cubicBezTo>
                    <a:pt x="5" y="1"/>
                    <a:pt x="4"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34"/>
            <p:cNvSpPr>
              <a:spLocks/>
            </p:cNvSpPr>
            <p:nvPr/>
          </p:nvSpPr>
          <p:spPr bwMode="auto">
            <a:xfrm>
              <a:off x="6637338" y="3217863"/>
              <a:ext cx="25400" cy="7938"/>
            </a:xfrm>
            <a:custGeom>
              <a:avLst/>
              <a:gdLst>
                <a:gd name="T0" fmla="*/ 7 w 9"/>
                <a:gd name="T1" fmla="*/ 3 h 3"/>
                <a:gd name="T2" fmla="*/ 9 w 9"/>
                <a:gd name="T3" fmla="*/ 3 h 3"/>
                <a:gd name="T4" fmla="*/ 9 w 9"/>
                <a:gd name="T5" fmla="*/ 0 h 3"/>
                <a:gd name="T6" fmla="*/ 0 w 9"/>
                <a:gd name="T7" fmla="*/ 1 h 3"/>
                <a:gd name="T8" fmla="*/ 7 w 9"/>
                <a:gd name="T9" fmla="*/ 3 h 3"/>
              </a:gdLst>
              <a:ahLst/>
              <a:cxnLst>
                <a:cxn ang="0">
                  <a:pos x="T0" y="T1"/>
                </a:cxn>
                <a:cxn ang="0">
                  <a:pos x="T2" y="T3"/>
                </a:cxn>
                <a:cxn ang="0">
                  <a:pos x="T4" y="T5"/>
                </a:cxn>
                <a:cxn ang="0">
                  <a:pos x="T6" y="T7"/>
                </a:cxn>
                <a:cxn ang="0">
                  <a:pos x="T8" y="T9"/>
                </a:cxn>
              </a:cxnLst>
              <a:rect l="0" t="0" r="r" b="b"/>
              <a:pathLst>
                <a:path w="9" h="3">
                  <a:moveTo>
                    <a:pt x="7" y="3"/>
                  </a:moveTo>
                  <a:cubicBezTo>
                    <a:pt x="7" y="3"/>
                    <a:pt x="8" y="3"/>
                    <a:pt x="9" y="3"/>
                  </a:cubicBezTo>
                  <a:cubicBezTo>
                    <a:pt x="9" y="0"/>
                    <a:pt x="9" y="0"/>
                    <a:pt x="9" y="0"/>
                  </a:cubicBezTo>
                  <a:cubicBezTo>
                    <a:pt x="6" y="0"/>
                    <a:pt x="4" y="0"/>
                    <a:pt x="0" y="1"/>
                  </a:cubicBezTo>
                  <a:cubicBezTo>
                    <a:pt x="1" y="2"/>
                    <a:pt x="4" y="3"/>
                    <a:pt x="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35"/>
            <p:cNvSpPr>
              <a:spLocks/>
            </p:cNvSpPr>
            <p:nvPr/>
          </p:nvSpPr>
          <p:spPr bwMode="auto">
            <a:xfrm>
              <a:off x="6353175" y="3206751"/>
              <a:ext cx="685800" cy="519113"/>
            </a:xfrm>
            <a:custGeom>
              <a:avLst/>
              <a:gdLst>
                <a:gd name="T0" fmla="*/ 235 w 253"/>
                <a:gd name="T1" fmla="*/ 76 h 191"/>
                <a:gd name="T2" fmla="*/ 224 w 253"/>
                <a:gd name="T3" fmla="*/ 63 h 191"/>
                <a:gd name="T4" fmla="*/ 204 w 253"/>
                <a:gd name="T5" fmla="*/ 38 h 191"/>
                <a:gd name="T6" fmla="*/ 193 w 253"/>
                <a:gd name="T7" fmla="*/ 23 h 191"/>
                <a:gd name="T8" fmla="*/ 185 w 253"/>
                <a:gd name="T9" fmla="*/ 0 h 191"/>
                <a:gd name="T10" fmla="*/ 179 w 253"/>
                <a:gd name="T11" fmla="*/ 27 h 191"/>
                <a:gd name="T12" fmla="*/ 162 w 253"/>
                <a:gd name="T13" fmla="*/ 40 h 191"/>
                <a:gd name="T14" fmla="*/ 145 w 253"/>
                <a:gd name="T15" fmla="*/ 30 h 191"/>
                <a:gd name="T16" fmla="*/ 143 w 253"/>
                <a:gd name="T17" fmla="*/ 16 h 191"/>
                <a:gd name="T18" fmla="*/ 144 w 253"/>
                <a:gd name="T19" fmla="*/ 8 h 191"/>
                <a:gd name="T20" fmla="*/ 118 w 253"/>
                <a:gd name="T21" fmla="*/ 4 h 191"/>
                <a:gd name="T22" fmla="*/ 118 w 253"/>
                <a:gd name="T23" fmla="*/ 10 h 191"/>
                <a:gd name="T24" fmla="*/ 102 w 253"/>
                <a:gd name="T25" fmla="*/ 23 h 191"/>
                <a:gd name="T26" fmla="*/ 98 w 253"/>
                <a:gd name="T27" fmla="*/ 27 h 191"/>
                <a:gd name="T28" fmla="*/ 86 w 253"/>
                <a:gd name="T29" fmla="*/ 21 h 191"/>
                <a:gd name="T30" fmla="*/ 70 w 253"/>
                <a:gd name="T31" fmla="*/ 37 h 191"/>
                <a:gd name="T32" fmla="*/ 63 w 253"/>
                <a:gd name="T33" fmla="*/ 43 h 191"/>
                <a:gd name="T34" fmla="*/ 57 w 253"/>
                <a:gd name="T35" fmla="*/ 44 h 191"/>
                <a:gd name="T36" fmla="*/ 31 w 253"/>
                <a:gd name="T37" fmla="*/ 63 h 191"/>
                <a:gd name="T38" fmla="*/ 4 w 253"/>
                <a:gd name="T39" fmla="*/ 75 h 191"/>
                <a:gd name="T40" fmla="*/ 2 w 253"/>
                <a:gd name="T41" fmla="*/ 75 h 191"/>
                <a:gd name="T42" fmla="*/ 4 w 253"/>
                <a:gd name="T43" fmla="*/ 99 h 191"/>
                <a:gd name="T44" fmla="*/ 2 w 253"/>
                <a:gd name="T45" fmla="*/ 99 h 191"/>
                <a:gd name="T46" fmla="*/ 5 w 253"/>
                <a:gd name="T47" fmla="*/ 110 h 191"/>
                <a:gd name="T48" fmla="*/ 16 w 253"/>
                <a:gd name="T49" fmla="*/ 145 h 191"/>
                <a:gd name="T50" fmla="*/ 25 w 253"/>
                <a:gd name="T51" fmla="*/ 163 h 191"/>
                <a:gd name="T52" fmla="*/ 52 w 253"/>
                <a:gd name="T53" fmla="*/ 156 h 191"/>
                <a:gd name="T54" fmla="*/ 92 w 253"/>
                <a:gd name="T55" fmla="*/ 143 h 191"/>
                <a:gd name="T56" fmla="*/ 130 w 253"/>
                <a:gd name="T57" fmla="*/ 145 h 191"/>
                <a:gd name="T58" fmla="*/ 140 w 253"/>
                <a:gd name="T59" fmla="*/ 162 h 191"/>
                <a:gd name="T60" fmla="*/ 148 w 253"/>
                <a:gd name="T61" fmla="*/ 162 h 191"/>
                <a:gd name="T62" fmla="*/ 156 w 253"/>
                <a:gd name="T63" fmla="*/ 160 h 191"/>
                <a:gd name="T64" fmla="*/ 158 w 253"/>
                <a:gd name="T65" fmla="*/ 162 h 191"/>
                <a:gd name="T66" fmla="*/ 159 w 253"/>
                <a:gd name="T67" fmla="*/ 167 h 191"/>
                <a:gd name="T68" fmla="*/ 164 w 253"/>
                <a:gd name="T69" fmla="*/ 166 h 191"/>
                <a:gd name="T70" fmla="*/ 190 w 253"/>
                <a:gd name="T71" fmla="*/ 190 h 191"/>
                <a:gd name="T72" fmla="*/ 210 w 253"/>
                <a:gd name="T73" fmla="*/ 191 h 191"/>
                <a:gd name="T74" fmla="*/ 232 w 253"/>
                <a:gd name="T75" fmla="*/ 176 h 191"/>
                <a:gd name="T76" fmla="*/ 248 w 253"/>
                <a:gd name="T77" fmla="*/ 141 h 191"/>
                <a:gd name="T78" fmla="*/ 250 w 253"/>
                <a:gd name="T79" fmla="*/ 130 h 191"/>
                <a:gd name="T80" fmla="*/ 248 w 253"/>
                <a:gd name="T8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3" h="191">
                  <a:moveTo>
                    <a:pt x="248" y="93"/>
                  </a:moveTo>
                  <a:cubicBezTo>
                    <a:pt x="244" y="88"/>
                    <a:pt x="235" y="85"/>
                    <a:pt x="235" y="76"/>
                  </a:cubicBezTo>
                  <a:cubicBezTo>
                    <a:pt x="232" y="76"/>
                    <a:pt x="229" y="76"/>
                    <a:pt x="228" y="73"/>
                  </a:cubicBezTo>
                  <a:cubicBezTo>
                    <a:pt x="227" y="70"/>
                    <a:pt x="227" y="66"/>
                    <a:pt x="224" y="63"/>
                  </a:cubicBezTo>
                  <a:cubicBezTo>
                    <a:pt x="220" y="59"/>
                    <a:pt x="211" y="57"/>
                    <a:pt x="209" y="52"/>
                  </a:cubicBezTo>
                  <a:cubicBezTo>
                    <a:pt x="207" y="47"/>
                    <a:pt x="205" y="44"/>
                    <a:pt x="204" y="38"/>
                  </a:cubicBezTo>
                  <a:cubicBezTo>
                    <a:pt x="202" y="34"/>
                    <a:pt x="202" y="27"/>
                    <a:pt x="200" y="26"/>
                  </a:cubicBezTo>
                  <a:cubicBezTo>
                    <a:pt x="199" y="25"/>
                    <a:pt x="195" y="24"/>
                    <a:pt x="193" y="23"/>
                  </a:cubicBezTo>
                  <a:cubicBezTo>
                    <a:pt x="190" y="21"/>
                    <a:pt x="191" y="17"/>
                    <a:pt x="190" y="14"/>
                  </a:cubicBezTo>
                  <a:cubicBezTo>
                    <a:pt x="189" y="10"/>
                    <a:pt x="186" y="6"/>
                    <a:pt x="185" y="0"/>
                  </a:cubicBezTo>
                  <a:cubicBezTo>
                    <a:pt x="182" y="2"/>
                    <a:pt x="183" y="5"/>
                    <a:pt x="179" y="8"/>
                  </a:cubicBezTo>
                  <a:cubicBezTo>
                    <a:pt x="179" y="27"/>
                    <a:pt x="179" y="27"/>
                    <a:pt x="179" y="27"/>
                  </a:cubicBezTo>
                  <a:cubicBezTo>
                    <a:pt x="178" y="33"/>
                    <a:pt x="177" y="46"/>
                    <a:pt x="170" y="46"/>
                  </a:cubicBezTo>
                  <a:cubicBezTo>
                    <a:pt x="166" y="46"/>
                    <a:pt x="165" y="41"/>
                    <a:pt x="162" y="40"/>
                  </a:cubicBezTo>
                  <a:cubicBezTo>
                    <a:pt x="156" y="37"/>
                    <a:pt x="153" y="36"/>
                    <a:pt x="147" y="34"/>
                  </a:cubicBezTo>
                  <a:cubicBezTo>
                    <a:pt x="146" y="34"/>
                    <a:pt x="146" y="31"/>
                    <a:pt x="145" y="30"/>
                  </a:cubicBezTo>
                  <a:cubicBezTo>
                    <a:pt x="143" y="29"/>
                    <a:pt x="140" y="29"/>
                    <a:pt x="140" y="27"/>
                  </a:cubicBezTo>
                  <a:cubicBezTo>
                    <a:pt x="143" y="16"/>
                    <a:pt x="143" y="16"/>
                    <a:pt x="143" y="16"/>
                  </a:cubicBezTo>
                  <a:cubicBezTo>
                    <a:pt x="145" y="15"/>
                    <a:pt x="148" y="15"/>
                    <a:pt x="148" y="12"/>
                  </a:cubicBezTo>
                  <a:cubicBezTo>
                    <a:pt x="148" y="10"/>
                    <a:pt x="145" y="8"/>
                    <a:pt x="144" y="8"/>
                  </a:cubicBezTo>
                  <a:cubicBezTo>
                    <a:pt x="141" y="8"/>
                    <a:pt x="140" y="10"/>
                    <a:pt x="137" y="10"/>
                  </a:cubicBezTo>
                  <a:cubicBezTo>
                    <a:pt x="130" y="10"/>
                    <a:pt x="125" y="7"/>
                    <a:pt x="118" y="4"/>
                  </a:cubicBezTo>
                  <a:cubicBezTo>
                    <a:pt x="118" y="6"/>
                    <a:pt x="120" y="7"/>
                    <a:pt x="122" y="9"/>
                  </a:cubicBezTo>
                  <a:cubicBezTo>
                    <a:pt x="121" y="9"/>
                    <a:pt x="119" y="10"/>
                    <a:pt x="118" y="10"/>
                  </a:cubicBezTo>
                  <a:cubicBezTo>
                    <a:pt x="114" y="10"/>
                    <a:pt x="105" y="12"/>
                    <a:pt x="105" y="15"/>
                  </a:cubicBezTo>
                  <a:cubicBezTo>
                    <a:pt x="105" y="18"/>
                    <a:pt x="102" y="20"/>
                    <a:pt x="102" y="23"/>
                  </a:cubicBezTo>
                  <a:cubicBezTo>
                    <a:pt x="102" y="25"/>
                    <a:pt x="102" y="27"/>
                    <a:pt x="101" y="29"/>
                  </a:cubicBezTo>
                  <a:cubicBezTo>
                    <a:pt x="101" y="28"/>
                    <a:pt x="99" y="27"/>
                    <a:pt x="98" y="27"/>
                  </a:cubicBezTo>
                  <a:cubicBezTo>
                    <a:pt x="96" y="27"/>
                    <a:pt x="94" y="28"/>
                    <a:pt x="93" y="29"/>
                  </a:cubicBezTo>
                  <a:cubicBezTo>
                    <a:pt x="93" y="25"/>
                    <a:pt x="90" y="21"/>
                    <a:pt x="86" y="21"/>
                  </a:cubicBezTo>
                  <a:cubicBezTo>
                    <a:pt x="82" y="21"/>
                    <a:pt x="81" y="25"/>
                    <a:pt x="75" y="25"/>
                  </a:cubicBezTo>
                  <a:cubicBezTo>
                    <a:pt x="74" y="30"/>
                    <a:pt x="70" y="31"/>
                    <a:pt x="70" y="37"/>
                  </a:cubicBezTo>
                  <a:cubicBezTo>
                    <a:pt x="68" y="37"/>
                    <a:pt x="67" y="37"/>
                    <a:pt x="65" y="36"/>
                  </a:cubicBezTo>
                  <a:cubicBezTo>
                    <a:pt x="64" y="38"/>
                    <a:pt x="65" y="41"/>
                    <a:pt x="63" y="43"/>
                  </a:cubicBezTo>
                  <a:cubicBezTo>
                    <a:pt x="62" y="41"/>
                    <a:pt x="61" y="40"/>
                    <a:pt x="60" y="38"/>
                  </a:cubicBezTo>
                  <a:cubicBezTo>
                    <a:pt x="57" y="40"/>
                    <a:pt x="57" y="42"/>
                    <a:pt x="57" y="44"/>
                  </a:cubicBezTo>
                  <a:cubicBezTo>
                    <a:pt x="57" y="45"/>
                    <a:pt x="57" y="46"/>
                    <a:pt x="57" y="48"/>
                  </a:cubicBezTo>
                  <a:cubicBezTo>
                    <a:pt x="57" y="55"/>
                    <a:pt x="39" y="61"/>
                    <a:pt x="31" y="63"/>
                  </a:cubicBezTo>
                  <a:cubicBezTo>
                    <a:pt x="27" y="63"/>
                    <a:pt x="19" y="64"/>
                    <a:pt x="16" y="66"/>
                  </a:cubicBezTo>
                  <a:cubicBezTo>
                    <a:pt x="14" y="69"/>
                    <a:pt x="8" y="74"/>
                    <a:pt x="4" y="75"/>
                  </a:cubicBezTo>
                  <a:cubicBezTo>
                    <a:pt x="4" y="74"/>
                    <a:pt x="4" y="73"/>
                    <a:pt x="4" y="73"/>
                  </a:cubicBezTo>
                  <a:cubicBezTo>
                    <a:pt x="3" y="73"/>
                    <a:pt x="2" y="73"/>
                    <a:pt x="2" y="75"/>
                  </a:cubicBezTo>
                  <a:cubicBezTo>
                    <a:pt x="2" y="81"/>
                    <a:pt x="2" y="81"/>
                    <a:pt x="2" y="88"/>
                  </a:cubicBezTo>
                  <a:cubicBezTo>
                    <a:pt x="2" y="94"/>
                    <a:pt x="4" y="96"/>
                    <a:pt x="4" y="99"/>
                  </a:cubicBezTo>
                  <a:cubicBezTo>
                    <a:pt x="4" y="101"/>
                    <a:pt x="5" y="101"/>
                    <a:pt x="4" y="102"/>
                  </a:cubicBezTo>
                  <a:cubicBezTo>
                    <a:pt x="4" y="102"/>
                    <a:pt x="3" y="101"/>
                    <a:pt x="2" y="99"/>
                  </a:cubicBezTo>
                  <a:cubicBezTo>
                    <a:pt x="2" y="101"/>
                    <a:pt x="1" y="101"/>
                    <a:pt x="1" y="102"/>
                  </a:cubicBezTo>
                  <a:cubicBezTo>
                    <a:pt x="0" y="106"/>
                    <a:pt x="4" y="107"/>
                    <a:pt x="5" y="110"/>
                  </a:cubicBezTo>
                  <a:cubicBezTo>
                    <a:pt x="8" y="119"/>
                    <a:pt x="9" y="122"/>
                    <a:pt x="12" y="131"/>
                  </a:cubicBezTo>
                  <a:cubicBezTo>
                    <a:pt x="13" y="135"/>
                    <a:pt x="16" y="139"/>
                    <a:pt x="16" y="145"/>
                  </a:cubicBezTo>
                  <a:cubicBezTo>
                    <a:pt x="16" y="150"/>
                    <a:pt x="11" y="152"/>
                    <a:pt x="11" y="155"/>
                  </a:cubicBezTo>
                  <a:cubicBezTo>
                    <a:pt x="11" y="158"/>
                    <a:pt x="21" y="163"/>
                    <a:pt x="25" y="163"/>
                  </a:cubicBezTo>
                  <a:cubicBezTo>
                    <a:pt x="35" y="163"/>
                    <a:pt x="38" y="156"/>
                    <a:pt x="46" y="156"/>
                  </a:cubicBezTo>
                  <a:cubicBezTo>
                    <a:pt x="49" y="156"/>
                    <a:pt x="49" y="154"/>
                    <a:pt x="52" y="156"/>
                  </a:cubicBezTo>
                  <a:cubicBezTo>
                    <a:pt x="57" y="156"/>
                    <a:pt x="61" y="155"/>
                    <a:pt x="65" y="154"/>
                  </a:cubicBezTo>
                  <a:cubicBezTo>
                    <a:pt x="67" y="143"/>
                    <a:pt x="81" y="147"/>
                    <a:pt x="92" y="143"/>
                  </a:cubicBezTo>
                  <a:cubicBezTo>
                    <a:pt x="97" y="142"/>
                    <a:pt x="99" y="138"/>
                    <a:pt x="107" y="138"/>
                  </a:cubicBezTo>
                  <a:cubicBezTo>
                    <a:pt x="114" y="138"/>
                    <a:pt x="127" y="140"/>
                    <a:pt x="130" y="145"/>
                  </a:cubicBezTo>
                  <a:cubicBezTo>
                    <a:pt x="132" y="147"/>
                    <a:pt x="137" y="158"/>
                    <a:pt x="139" y="158"/>
                  </a:cubicBezTo>
                  <a:cubicBezTo>
                    <a:pt x="139" y="158"/>
                    <a:pt x="138" y="162"/>
                    <a:pt x="140" y="162"/>
                  </a:cubicBezTo>
                  <a:cubicBezTo>
                    <a:pt x="145" y="162"/>
                    <a:pt x="150" y="150"/>
                    <a:pt x="154" y="146"/>
                  </a:cubicBezTo>
                  <a:cubicBezTo>
                    <a:pt x="155" y="150"/>
                    <a:pt x="154" y="161"/>
                    <a:pt x="148" y="162"/>
                  </a:cubicBezTo>
                  <a:cubicBezTo>
                    <a:pt x="148" y="163"/>
                    <a:pt x="149" y="164"/>
                    <a:pt x="150" y="164"/>
                  </a:cubicBezTo>
                  <a:cubicBezTo>
                    <a:pt x="154" y="164"/>
                    <a:pt x="154" y="160"/>
                    <a:pt x="156" y="160"/>
                  </a:cubicBezTo>
                  <a:cubicBezTo>
                    <a:pt x="156" y="159"/>
                    <a:pt x="156" y="158"/>
                    <a:pt x="156" y="157"/>
                  </a:cubicBezTo>
                  <a:cubicBezTo>
                    <a:pt x="157" y="158"/>
                    <a:pt x="158" y="159"/>
                    <a:pt x="158" y="162"/>
                  </a:cubicBezTo>
                  <a:cubicBezTo>
                    <a:pt x="158" y="164"/>
                    <a:pt x="158" y="165"/>
                    <a:pt x="157" y="167"/>
                  </a:cubicBezTo>
                  <a:cubicBezTo>
                    <a:pt x="159" y="167"/>
                    <a:pt x="159" y="167"/>
                    <a:pt x="159" y="167"/>
                  </a:cubicBezTo>
                  <a:cubicBezTo>
                    <a:pt x="161" y="166"/>
                    <a:pt x="162" y="166"/>
                    <a:pt x="164" y="165"/>
                  </a:cubicBezTo>
                  <a:cubicBezTo>
                    <a:pt x="164" y="165"/>
                    <a:pt x="164" y="166"/>
                    <a:pt x="164" y="166"/>
                  </a:cubicBezTo>
                  <a:cubicBezTo>
                    <a:pt x="164" y="169"/>
                    <a:pt x="167" y="172"/>
                    <a:pt x="167" y="175"/>
                  </a:cubicBezTo>
                  <a:cubicBezTo>
                    <a:pt x="167" y="184"/>
                    <a:pt x="181" y="190"/>
                    <a:pt x="190" y="190"/>
                  </a:cubicBezTo>
                  <a:cubicBezTo>
                    <a:pt x="195" y="190"/>
                    <a:pt x="194" y="185"/>
                    <a:pt x="199" y="185"/>
                  </a:cubicBezTo>
                  <a:cubicBezTo>
                    <a:pt x="199" y="186"/>
                    <a:pt x="208" y="191"/>
                    <a:pt x="210" y="191"/>
                  </a:cubicBezTo>
                  <a:cubicBezTo>
                    <a:pt x="211" y="181"/>
                    <a:pt x="229" y="186"/>
                    <a:pt x="232" y="175"/>
                  </a:cubicBezTo>
                  <a:cubicBezTo>
                    <a:pt x="232" y="176"/>
                    <a:pt x="232" y="176"/>
                    <a:pt x="232" y="176"/>
                  </a:cubicBezTo>
                  <a:cubicBezTo>
                    <a:pt x="232" y="168"/>
                    <a:pt x="237" y="161"/>
                    <a:pt x="238" y="156"/>
                  </a:cubicBezTo>
                  <a:cubicBezTo>
                    <a:pt x="241" y="149"/>
                    <a:pt x="244" y="147"/>
                    <a:pt x="248" y="141"/>
                  </a:cubicBezTo>
                  <a:cubicBezTo>
                    <a:pt x="250" y="139"/>
                    <a:pt x="249" y="138"/>
                    <a:pt x="250" y="136"/>
                  </a:cubicBezTo>
                  <a:cubicBezTo>
                    <a:pt x="250" y="130"/>
                    <a:pt x="250" y="130"/>
                    <a:pt x="250" y="130"/>
                  </a:cubicBezTo>
                  <a:cubicBezTo>
                    <a:pt x="252" y="128"/>
                    <a:pt x="253" y="121"/>
                    <a:pt x="253" y="116"/>
                  </a:cubicBezTo>
                  <a:cubicBezTo>
                    <a:pt x="253" y="110"/>
                    <a:pt x="251" y="98"/>
                    <a:pt x="248" y="9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36"/>
            <p:cNvSpPr>
              <a:spLocks/>
            </p:cNvSpPr>
            <p:nvPr/>
          </p:nvSpPr>
          <p:spPr bwMode="auto">
            <a:xfrm>
              <a:off x="7275513" y="3887788"/>
              <a:ext cx="11112" cy="11113"/>
            </a:xfrm>
            <a:custGeom>
              <a:avLst/>
              <a:gdLst>
                <a:gd name="T0" fmla="*/ 0 w 4"/>
                <a:gd name="T1" fmla="*/ 4 h 4"/>
                <a:gd name="T2" fmla="*/ 4 w 4"/>
                <a:gd name="T3" fmla="*/ 0 h 4"/>
                <a:gd name="T4" fmla="*/ 0 w 4"/>
                <a:gd name="T5" fmla="*/ 0 h 4"/>
                <a:gd name="T6" fmla="*/ 0 w 4"/>
                <a:gd name="T7" fmla="*/ 4 h 4"/>
              </a:gdLst>
              <a:ahLst/>
              <a:cxnLst>
                <a:cxn ang="0">
                  <a:pos x="T0" y="T1"/>
                </a:cxn>
                <a:cxn ang="0">
                  <a:pos x="T2" y="T3"/>
                </a:cxn>
                <a:cxn ang="0">
                  <a:pos x="T4" y="T5"/>
                </a:cxn>
                <a:cxn ang="0">
                  <a:pos x="T6" y="T7"/>
                </a:cxn>
              </a:cxnLst>
              <a:rect l="0" t="0" r="r" b="b"/>
              <a:pathLst>
                <a:path w="4" h="4">
                  <a:moveTo>
                    <a:pt x="0" y="4"/>
                  </a:moveTo>
                  <a:cubicBezTo>
                    <a:pt x="2" y="4"/>
                    <a:pt x="3" y="2"/>
                    <a:pt x="4" y="0"/>
                  </a:cubicBezTo>
                  <a:cubicBezTo>
                    <a:pt x="0" y="0"/>
                    <a:pt x="0" y="0"/>
                    <a:pt x="0" y="0"/>
                  </a:cubicBezTo>
                  <a:cubicBezTo>
                    <a:pt x="0" y="1"/>
                    <a:pt x="0" y="1"/>
                    <a:pt x="0"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37"/>
            <p:cNvSpPr>
              <a:spLocks/>
            </p:cNvSpPr>
            <p:nvPr/>
          </p:nvSpPr>
          <p:spPr bwMode="auto">
            <a:xfrm>
              <a:off x="7259638" y="3757613"/>
              <a:ext cx="130175" cy="128588"/>
            </a:xfrm>
            <a:custGeom>
              <a:avLst/>
              <a:gdLst>
                <a:gd name="T0" fmla="*/ 47 w 48"/>
                <a:gd name="T1" fmla="*/ 4 h 47"/>
                <a:gd name="T2" fmla="*/ 45 w 48"/>
                <a:gd name="T3" fmla="*/ 3 h 47"/>
                <a:gd name="T4" fmla="*/ 41 w 48"/>
                <a:gd name="T5" fmla="*/ 5 h 47"/>
                <a:gd name="T6" fmla="*/ 40 w 48"/>
                <a:gd name="T7" fmla="*/ 2 h 47"/>
                <a:gd name="T8" fmla="*/ 39 w 48"/>
                <a:gd name="T9" fmla="*/ 0 h 47"/>
                <a:gd name="T10" fmla="*/ 33 w 48"/>
                <a:gd name="T11" fmla="*/ 7 h 47"/>
                <a:gd name="T12" fmla="*/ 33 w 48"/>
                <a:gd name="T13" fmla="*/ 9 h 47"/>
                <a:gd name="T14" fmla="*/ 29 w 48"/>
                <a:gd name="T15" fmla="*/ 11 h 47"/>
                <a:gd name="T16" fmla="*/ 29 w 48"/>
                <a:gd name="T17" fmla="*/ 13 h 47"/>
                <a:gd name="T18" fmla="*/ 25 w 48"/>
                <a:gd name="T19" fmla="*/ 18 h 47"/>
                <a:gd name="T20" fmla="*/ 12 w 48"/>
                <a:gd name="T21" fmla="*/ 26 h 47"/>
                <a:gd name="T22" fmla="*/ 9 w 48"/>
                <a:gd name="T23" fmla="*/ 29 h 47"/>
                <a:gd name="T24" fmla="*/ 0 w 48"/>
                <a:gd name="T25" fmla="*/ 41 h 47"/>
                <a:gd name="T26" fmla="*/ 1 w 48"/>
                <a:gd name="T27" fmla="*/ 42 h 47"/>
                <a:gd name="T28" fmla="*/ 11 w 48"/>
                <a:gd name="T29" fmla="*/ 46 h 47"/>
                <a:gd name="T30" fmla="*/ 16 w 48"/>
                <a:gd name="T31" fmla="*/ 47 h 47"/>
                <a:gd name="T32" fmla="*/ 24 w 48"/>
                <a:gd name="T33" fmla="*/ 42 h 47"/>
                <a:gd name="T34" fmla="*/ 31 w 48"/>
                <a:gd name="T35" fmla="*/ 26 h 47"/>
                <a:gd name="T36" fmla="*/ 39 w 48"/>
                <a:gd name="T37" fmla="*/ 25 h 47"/>
                <a:gd name="T38" fmla="*/ 39 w 48"/>
                <a:gd name="T39" fmla="*/ 18 h 47"/>
                <a:gd name="T40" fmla="*/ 48 w 48"/>
                <a:gd name="T41" fmla="*/ 7 h 47"/>
                <a:gd name="T42" fmla="*/ 47 w 48"/>
                <a:gd name="T43" fmla="*/ 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7">
                  <a:moveTo>
                    <a:pt x="47" y="4"/>
                  </a:moveTo>
                  <a:cubicBezTo>
                    <a:pt x="46" y="4"/>
                    <a:pt x="45" y="4"/>
                    <a:pt x="45" y="3"/>
                  </a:cubicBezTo>
                  <a:cubicBezTo>
                    <a:pt x="44" y="4"/>
                    <a:pt x="43" y="5"/>
                    <a:pt x="41" y="5"/>
                  </a:cubicBezTo>
                  <a:cubicBezTo>
                    <a:pt x="40" y="5"/>
                    <a:pt x="40" y="4"/>
                    <a:pt x="40" y="2"/>
                  </a:cubicBezTo>
                  <a:cubicBezTo>
                    <a:pt x="39" y="2"/>
                    <a:pt x="39" y="1"/>
                    <a:pt x="39" y="0"/>
                  </a:cubicBezTo>
                  <a:cubicBezTo>
                    <a:pt x="37" y="1"/>
                    <a:pt x="33" y="4"/>
                    <a:pt x="33" y="7"/>
                  </a:cubicBezTo>
                  <a:cubicBezTo>
                    <a:pt x="33" y="8"/>
                    <a:pt x="33" y="8"/>
                    <a:pt x="33" y="9"/>
                  </a:cubicBezTo>
                  <a:cubicBezTo>
                    <a:pt x="31" y="9"/>
                    <a:pt x="30" y="9"/>
                    <a:pt x="29" y="11"/>
                  </a:cubicBezTo>
                  <a:cubicBezTo>
                    <a:pt x="29" y="12"/>
                    <a:pt x="29" y="13"/>
                    <a:pt x="29" y="13"/>
                  </a:cubicBezTo>
                  <a:cubicBezTo>
                    <a:pt x="29" y="13"/>
                    <a:pt x="26" y="18"/>
                    <a:pt x="25" y="18"/>
                  </a:cubicBezTo>
                  <a:cubicBezTo>
                    <a:pt x="21" y="20"/>
                    <a:pt x="18" y="26"/>
                    <a:pt x="12" y="26"/>
                  </a:cubicBezTo>
                  <a:cubicBezTo>
                    <a:pt x="11" y="26"/>
                    <a:pt x="10" y="27"/>
                    <a:pt x="9" y="29"/>
                  </a:cubicBezTo>
                  <a:cubicBezTo>
                    <a:pt x="7" y="32"/>
                    <a:pt x="0" y="35"/>
                    <a:pt x="0" y="41"/>
                  </a:cubicBezTo>
                  <a:cubicBezTo>
                    <a:pt x="0" y="41"/>
                    <a:pt x="1" y="42"/>
                    <a:pt x="1" y="42"/>
                  </a:cubicBezTo>
                  <a:cubicBezTo>
                    <a:pt x="1" y="43"/>
                    <a:pt x="10" y="46"/>
                    <a:pt x="11" y="46"/>
                  </a:cubicBezTo>
                  <a:cubicBezTo>
                    <a:pt x="12" y="46"/>
                    <a:pt x="15" y="47"/>
                    <a:pt x="16" y="47"/>
                  </a:cubicBezTo>
                  <a:cubicBezTo>
                    <a:pt x="18" y="47"/>
                    <a:pt x="22" y="44"/>
                    <a:pt x="24" y="42"/>
                  </a:cubicBezTo>
                  <a:cubicBezTo>
                    <a:pt x="24" y="42"/>
                    <a:pt x="30" y="29"/>
                    <a:pt x="31" y="26"/>
                  </a:cubicBezTo>
                  <a:cubicBezTo>
                    <a:pt x="33" y="26"/>
                    <a:pt x="38" y="25"/>
                    <a:pt x="39" y="25"/>
                  </a:cubicBezTo>
                  <a:cubicBezTo>
                    <a:pt x="40" y="23"/>
                    <a:pt x="39" y="22"/>
                    <a:pt x="39" y="18"/>
                  </a:cubicBezTo>
                  <a:cubicBezTo>
                    <a:pt x="43" y="18"/>
                    <a:pt x="47" y="10"/>
                    <a:pt x="48" y="7"/>
                  </a:cubicBezTo>
                  <a:cubicBezTo>
                    <a:pt x="47" y="7"/>
                    <a:pt x="47" y="6"/>
                    <a:pt x="47"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38"/>
            <p:cNvSpPr>
              <a:spLocks/>
            </p:cNvSpPr>
            <p:nvPr/>
          </p:nvSpPr>
          <p:spPr bwMode="auto">
            <a:xfrm>
              <a:off x="7364413" y="3635376"/>
              <a:ext cx="98425" cy="141288"/>
            </a:xfrm>
            <a:custGeom>
              <a:avLst/>
              <a:gdLst>
                <a:gd name="T0" fmla="*/ 34 w 36"/>
                <a:gd name="T1" fmla="*/ 22 h 52"/>
                <a:gd name="T2" fmla="*/ 27 w 36"/>
                <a:gd name="T3" fmla="*/ 25 h 52"/>
                <a:gd name="T4" fmla="*/ 19 w 36"/>
                <a:gd name="T5" fmla="*/ 16 h 52"/>
                <a:gd name="T6" fmla="*/ 17 w 36"/>
                <a:gd name="T7" fmla="*/ 16 h 52"/>
                <a:gd name="T8" fmla="*/ 15 w 36"/>
                <a:gd name="T9" fmla="*/ 18 h 52"/>
                <a:gd name="T10" fmla="*/ 14 w 36"/>
                <a:gd name="T11" fmla="*/ 18 h 52"/>
                <a:gd name="T12" fmla="*/ 10 w 36"/>
                <a:gd name="T13" fmla="*/ 11 h 52"/>
                <a:gd name="T14" fmla="*/ 11 w 36"/>
                <a:gd name="T15" fmla="*/ 9 h 52"/>
                <a:gd name="T16" fmla="*/ 8 w 36"/>
                <a:gd name="T17" fmla="*/ 6 h 52"/>
                <a:gd name="T18" fmla="*/ 0 w 36"/>
                <a:gd name="T19" fmla="*/ 0 h 52"/>
                <a:gd name="T20" fmla="*/ 10 w 36"/>
                <a:gd name="T21" fmla="*/ 13 h 52"/>
                <a:gd name="T22" fmla="*/ 9 w 36"/>
                <a:gd name="T23" fmla="*/ 15 h 52"/>
                <a:gd name="T24" fmla="*/ 11 w 36"/>
                <a:gd name="T25" fmla="*/ 19 h 52"/>
                <a:gd name="T26" fmla="*/ 11 w 36"/>
                <a:gd name="T27" fmla="*/ 19 h 52"/>
                <a:gd name="T28" fmla="*/ 12 w 36"/>
                <a:gd name="T29" fmla="*/ 24 h 52"/>
                <a:gd name="T30" fmla="*/ 10 w 36"/>
                <a:gd name="T31" fmla="*/ 32 h 52"/>
                <a:gd name="T32" fmla="*/ 6 w 36"/>
                <a:gd name="T33" fmla="*/ 36 h 52"/>
                <a:gd name="T34" fmla="*/ 15 w 36"/>
                <a:gd name="T35" fmla="*/ 42 h 52"/>
                <a:gd name="T36" fmla="*/ 12 w 36"/>
                <a:gd name="T37" fmla="*/ 49 h 52"/>
                <a:gd name="T38" fmla="*/ 15 w 36"/>
                <a:gd name="T39" fmla="*/ 52 h 52"/>
                <a:gd name="T40" fmla="*/ 23 w 36"/>
                <a:gd name="T41" fmla="*/ 44 h 52"/>
                <a:gd name="T42" fmla="*/ 26 w 36"/>
                <a:gd name="T43" fmla="*/ 39 h 52"/>
                <a:gd name="T44" fmla="*/ 26 w 36"/>
                <a:gd name="T45" fmla="*/ 37 h 52"/>
                <a:gd name="T46" fmla="*/ 30 w 36"/>
                <a:gd name="T47" fmla="*/ 34 h 52"/>
                <a:gd name="T48" fmla="*/ 31 w 36"/>
                <a:gd name="T49" fmla="*/ 34 h 52"/>
                <a:gd name="T50" fmla="*/ 32 w 36"/>
                <a:gd name="T51" fmla="*/ 35 h 52"/>
                <a:gd name="T52" fmla="*/ 36 w 36"/>
                <a:gd name="T53" fmla="*/ 24 h 52"/>
                <a:gd name="T54" fmla="*/ 34 w 36"/>
                <a:gd name="T55"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 h="52">
                  <a:moveTo>
                    <a:pt x="34" y="22"/>
                  </a:moveTo>
                  <a:cubicBezTo>
                    <a:pt x="31" y="22"/>
                    <a:pt x="31" y="25"/>
                    <a:pt x="27" y="25"/>
                  </a:cubicBezTo>
                  <a:cubicBezTo>
                    <a:pt x="21" y="25"/>
                    <a:pt x="19" y="21"/>
                    <a:pt x="19" y="16"/>
                  </a:cubicBezTo>
                  <a:cubicBezTo>
                    <a:pt x="18" y="16"/>
                    <a:pt x="18" y="16"/>
                    <a:pt x="17" y="16"/>
                  </a:cubicBezTo>
                  <a:cubicBezTo>
                    <a:pt x="16" y="16"/>
                    <a:pt x="15" y="17"/>
                    <a:pt x="15" y="18"/>
                  </a:cubicBezTo>
                  <a:cubicBezTo>
                    <a:pt x="14" y="18"/>
                    <a:pt x="14" y="18"/>
                    <a:pt x="14" y="18"/>
                  </a:cubicBezTo>
                  <a:cubicBezTo>
                    <a:pt x="13" y="17"/>
                    <a:pt x="10" y="12"/>
                    <a:pt x="10" y="11"/>
                  </a:cubicBezTo>
                  <a:cubicBezTo>
                    <a:pt x="10" y="10"/>
                    <a:pt x="11" y="10"/>
                    <a:pt x="11" y="9"/>
                  </a:cubicBezTo>
                  <a:cubicBezTo>
                    <a:pt x="10" y="9"/>
                    <a:pt x="10" y="7"/>
                    <a:pt x="8" y="6"/>
                  </a:cubicBezTo>
                  <a:cubicBezTo>
                    <a:pt x="6" y="4"/>
                    <a:pt x="2" y="3"/>
                    <a:pt x="0" y="0"/>
                  </a:cubicBezTo>
                  <a:cubicBezTo>
                    <a:pt x="1" y="5"/>
                    <a:pt x="4" y="12"/>
                    <a:pt x="10" y="13"/>
                  </a:cubicBezTo>
                  <a:cubicBezTo>
                    <a:pt x="9" y="14"/>
                    <a:pt x="9" y="15"/>
                    <a:pt x="9" y="15"/>
                  </a:cubicBezTo>
                  <a:cubicBezTo>
                    <a:pt x="9" y="17"/>
                    <a:pt x="11" y="18"/>
                    <a:pt x="11" y="19"/>
                  </a:cubicBezTo>
                  <a:cubicBezTo>
                    <a:pt x="11" y="19"/>
                    <a:pt x="11" y="19"/>
                    <a:pt x="11" y="19"/>
                  </a:cubicBezTo>
                  <a:cubicBezTo>
                    <a:pt x="12" y="20"/>
                    <a:pt x="12" y="22"/>
                    <a:pt x="12" y="24"/>
                  </a:cubicBezTo>
                  <a:cubicBezTo>
                    <a:pt x="12" y="27"/>
                    <a:pt x="12" y="30"/>
                    <a:pt x="10" y="32"/>
                  </a:cubicBezTo>
                  <a:cubicBezTo>
                    <a:pt x="8" y="33"/>
                    <a:pt x="6" y="33"/>
                    <a:pt x="6" y="36"/>
                  </a:cubicBezTo>
                  <a:cubicBezTo>
                    <a:pt x="6" y="40"/>
                    <a:pt x="15" y="38"/>
                    <a:pt x="15" y="42"/>
                  </a:cubicBezTo>
                  <a:cubicBezTo>
                    <a:pt x="15" y="45"/>
                    <a:pt x="12" y="46"/>
                    <a:pt x="12" y="49"/>
                  </a:cubicBezTo>
                  <a:cubicBezTo>
                    <a:pt x="12" y="50"/>
                    <a:pt x="13" y="52"/>
                    <a:pt x="15" y="52"/>
                  </a:cubicBezTo>
                  <a:cubicBezTo>
                    <a:pt x="20" y="52"/>
                    <a:pt x="21" y="47"/>
                    <a:pt x="23" y="44"/>
                  </a:cubicBezTo>
                  <a:cubicBezTo>
                    <a:pt x="24" y="43"/>
                    <a:pt x="26" y="41"/>
                    <a:pt x="26" y="39"/>
                  </a:cubicBezTo>
                  <a:cubicBezTo>
                    <a:pt x="26" y="39"/>
                    <a:pt x="26" y="38"/>
                    <a:pt x="26" y="37"/>
                  </a:cubicBezTo>
                  <a:cubicBezTo>
                    <a:pt x="26" y="35"/>
                    <a:pt x="28" y="35"/>
                    <a:pt x="30" y="34"/>
                  </a:cubicBezTo>
                  <a:cubicBezTo>
                    <a:pt x="30" y="34"/>
                    <a:pt x="30" y="34"/>
                    <a:pt x="31" y="34"/>
                  </a:cubicBezTo>
                  <a:cubicBezTo>
                    <a:pt x="32" y="35"/>
                    <a:pt x="32" y="35"/>
                    <a:pt x="32" y="35"/>
                  </a:cubicBezTo>
                  <a:cubicBezTo>
                    <a:pt x="34" y="32"/>
                    <a:pt x="33" y="27"/>
                    <a:pt x="36" y="24"/>
                  </a:cubicBezTo>
                  <a:cubicBezTo>
                    <a:pt x="35" y="23"/>
                    <a:pt x="35" y="22"/>
                    <a:pt x="3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39"/>
            <p:cNvSpPr>
              <a:spLocks/>
            </p:cNvSpPr>
            <p:nvPr/>
          </p:nvSpPr>
          <p:spPr bwMode="auto">
            <a:xfrm>
              <a:off x="7439025" y="3321051"/>
              <a:ext cx="20637" cy="17463"/>
            </a:xfrm>
            <a:custGeom>
              <a:avLst/>
              <a:gdLst>
                <a:gd name="T0" fmla="*/ 8 w 8"/>
                <a:gd name="T1" fmla="*/ 5 h 6"/>
                <a:gd name="T2" fmla="*/ 8 w 8"/>
                <a:gd name="T3" fmla="*/ 2 h 6"/>
                <a:gd name="T4" fmla="*/ 5 w 8"/>
                <a:gd name="T5" fmla="*/ 0 h 6"/>
                <a:gd name="T6" fmla="*/ 0 w 8"/>
                <a:gd name="T7" fmla="*/ 4 h 6"/>
                <a:gd name="T8" fmla="*/ 5 w 8"/>
                <a:gd name="T9" fmla="*/ 6 h 6"/>
                <a:gd name="T10" fmla="*/ 8 w 8"/>
                <a:gd name="T11" fmla="*/ 5 h 6"/>
              </a:gdLst>
              <a:ahLst/>
              <a:cxnLst>
                <a:cxn ang="0">
                  <a:pos x="T0" y="T1"/>
                </a:cxn>
                <a:cxn ang="0">
                  <a:pos x="T2" y="T3"/>
                </a:cxn>
                <a:cxn ang="0">
                  <a:pos x="T4" y="T5"/>
                </a:cxn>
                <a:cxn ang="0">
                  <a:pos x="T6" y="T7"/>
                </a:cxn>
                <a:cxn ang="0">
                  <a:pos x="T8" y="T9"/>
                </a:cxn>
                <a:cxn ang="0">
                  <a:pos x="T10" y="T11"/>
                </a:cxn>
              </a:cxnLst>
              <a:rect l="0" t="0" r="r" b="b"/>
              <a:pathLst>
                <a:path w="8" h="6">
                  <a:moveTo>
                    <a:pt x="8" y="5"/>
                  </a:moveTo>
                  <a:cubicBezTo>
                    <a:pt x="8" y="2"/>
                    <a:pt x="8" y="2"/>
                    <a:pt x="8" y="2"/>
                  </a:cubicBezTo>
                  <a:cubicBezTo>
                    <a:pt x="7" y="2"/>
                    <a:pt x="6" y="1"/>
                    <a:pt x="5" y="0"/>
                  </a:cubicBezTo>
                  <a:cubicBezTo>
                    <a:pt x="3" y="1"/>
                    <a:pt x="0" y="1"/>
                    <a:pt x="0" y="4"/>
                  </a:cubicBezTo>
                  <a:cubicBezTo>
                    <a:pt x="0" y="5"/>
                    <a:pt x="3" y="6"/>
                    <a:pt x="5" y="6"/>
                  </a:cubicBezTo>
                  <a:cubicBezTo>
                    <a:pt x="6" y="6"/>
                    <a:pt x="6" y="6"/>
                    <a:pt x="8"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40"/>
            <p:cNvSpPr>
              <a:spLocks/>
            </p:cNvSpPr>
            <p:nvPr/>
          </p:nvSpPr>
          <p:spPr bwMode="auto">
            <a:xfrm>
              <a:off x="7462838" y="3305176"/>
              <a:ext cx="19050" cy="11113"/>
            </a:xfrm>
            <a:custGeom>
              <a:avLst/>
              <a:gdLst>
                <a:gd name="T0" fmla="*/ 0 w 7"/>
                <a:gd name="T1" fmla="*/ 2 h 4"/>
                <a:gd name="T2" fmla="*/ 1 w 7"/>
                <a:gd name="T3" fmla="*/ 4 h 4"/>
                <a:gd name="T4" fmla="*/ 7 w 7"/>
                <a:gd name="T5" fmla="*/ 2 h 4"/>
                <a:gd name="T6" fmla="*/ 7 w 7"/>
                <a:gd name="T7" fmla="*/ 0 h 4"/>
                <a:gd name="T8" fmla="*/ 0 w 7"/>
                <a:gd name="T9" fmla="*/ 2 h 4"/>
              </a:gdLst>
              <a:ahLst/>
              <a:cxnLst>
                <a:cxn ang="0">
                  <a:pos x="T0" y="T1"/>
                </a:cxn>
                <a:cxn ang="0">
                  <a:pos x="T2" y="T3"/>
                </a:cxn>
                <a:cxn ang="0">
                  <a:pos x="T4" y="T5"/>
                </a:cxn>
                <a:cxn ang="0">
                  <a:pos x="T6" y="T7"/>
                </a:cxn>
                <a:cxn ang="0">
                  <a:pos x="T8" y="T9"/>
                </a:cxn>
              </a:cxnLst>
              <a:rect l="0" t="0" r="r" b="b"/>
              <a:pathLst>
                <a:path w="7" h="4">
                  <a:moveTo>
                    <a:pt x="0" y="2"/>
                  </a:moveTo>
                  <a:cubicBezTo>
                    <a:pt x="0" y="3"/>
                    <a:pt x="1" y="4"/>
                    <a:pt x="1" y="4"/>
                  </a:cubicBezTo>
                  <a:cubicBezTo>
                    <a:pt x="3" y="4"/>
                    <a:pt x="4" y="2"/>
                    <a:pt x="7" y="2"/>
                  </a:cubicBezTo>
                  <a:cubicBezTo>
                    <a:pt x="7" y="1"/>
                    <a:pt x="7" y="0"/>
                    <a:pt x="7" y="0"/>
                  </a:cubicBezTo>
                  <a:cubicBezTo>
                    <a:pt x="5" y="0"/>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41"/>
            <p:cNvSpPr>
              <a:spLocks/>
            </p:cNvSpPr>
            <p:nvPr/>
          </p:nvSpPr>
          <p:spPr bwMode="auto">
            <a:xfrm>
              <a:off x="6505575" y="2854326"/>
              <a:ext cx="77787" cy="73025"/>
            </a:xfrm>
            <a:custGeom>
              <a:avLst/>
              <a:gdLst>
                <a:gd name="T0" fmla="*/ 21 w 29"/>
                <a:gd name="T1" fmla="*/ 0 h 27"/>
                <a:gd name="T2" fmla="*/ 20 w 29"/>
                <a:gd name="T3" fmla="*/ 5 h 27"/>
                <a:gd name="T4" fmla="*/ 16 w 29"/>
                <a:gd name="T5" fmla="*/ 8 h 27"/>
                <a:gd name="T6" fmla="*/ 14 w 29"/>
                <a:gd name="T7" fmla="*/ 10 h 27"/>
                <a:gd name="T8" fmla="*/ 13 w 29"/>
                <a:gd name="T9" fmla="*/ 10 h 27"/>
                <a:gd name="T10" fmla="*/ 9 w 29"/>
                <a:gd name="T11" fmla="*/ 7 h 27"/>
                <a:gd name="T12" fmla="*/ 2 w 29"/>
                <a:gd name="T13" fmla="*/ 11 h 27"/>
                <a:gd name="T14" fmla="*/ 1 w 29"/>
                <a:gd name="T15" fmla="*/ 16 h 27"/>
                <a:gd name="T16" fmla="*/ 2 w 29"/>
                <a:gd name="T17" fmla="*/ 18 h 27"/>
                <a:gd name="T18" fmla="*/ 2 w 29"/>
                <a:gd name="T19" fmla="*/ 22 h 27"/>
                <a:gd name="T20" fmla="*/ 6 w 29"/>
                <a:gd name="T21" fmla="*/ 14 h 27"/>
                <a:gd name="T22" fmla="*/ 8 w 29"/>
                <a:gd name="T23" fmla="*/ 16 h 27"/>
                <a:gd name="T24" fmla="*/ 8 w 29"/>
                <a:gd name="T25" fmla="*/ 15 h 27"/>
                <a:gd name="T26" fmla="*/ 10 w 29"/>
                <a:gd name="T27" fmla="*/ 16 h 27"/>
                <a:gd name="T28" fmla="*/ 10 w 29"/>
                <a:gd name="T29" fmla="*/ 14 h 27"/>
                <a:gd name="T30" fmla="*/ 13 w 29"/>
                <a:gd name="T31" fmla="*/ 14 h 27"/>
                <a:gd name="T32" fmla="*/ 14 w 29"/>
                <a:gd name="T33" fmla="*/ 16 h 27"/>
                <a:gd name="T34" fmla="*/ 13 w 29"/>
                <a:gd name="T35" fmla="*/ 19 h 27"/>
                <a:gd name="T36" fmla="*/ 18 w 29"/>
                <a:gd name="T37" fmla="*/ 25 h 27"/>
                <a:gd name="T38" fmla="*/ 20 w 29"/>
                <a:gd name="T39" fmla="*/ 25 h 27"/>
                <a:gd name="T40" fmla="*/ 21 w 29"/>
                <a:gd name="T41" fmla="*/ 27 h 27"/>
                <a:gd name="T42" fmla="*/ 23 w 29"/>
                <a:gd name="T43" fmla="*/ 24 h 27"/>
                <a:gd name="T44" fmla="*/ 21 w 29"/>
                <a:gd name="T45" fmla="*/ 20 h 27"/>
                <a:gd name="T46" fmla="*/ 23 w 29"/>
                <a:gd name="T47" fmla="*/ 17 h 27"/>
                <a:gd name="T48" fmla="*/ 24 w 29"/>
                <a:gd name="T49" fmla="*/ 19 h 27"/>
                <a:gd name="T50" fmla="*/ 24 w 29"/>
                <a:gd name="T51" fmla="*/ 19 h 27"/>
                <a:gd name="T52" fmla="*/ 26 w 29"/>
                <a:gd name="T53" fmla="*/ 23 h 27"/>
                <a:gd name="T54" fmla="*/ 29 w 29"/>
                <a:gd name="T55" fmla="*/ 17 h 27"/>
                <a:gd name="T56" fmla="*/ 24 w 29"/>
                <a:gd name="T57" fmla="*/ 2 h 27"/>
                <a:gd name="T58" fmla="*/ 21 w 29"/>
                <a:gd name="T5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 h="27">
                  <a:moveTo>
                    <a:pt x="21" y="0"/>
                  </a:moveTo>
                  <a:cubicBezTo>
                    <a:pt x="21" y="1"/>
                    <a:pt x="21" y="3"/>
                    <a:pt x="20" y="5"/>
                  </a:cubicBezTo>
                  <a:cubicBezTo>
                    <a:pt x="19" y="6"/>
                    <a:pt x="16" y="5"/>
                    <a:pt x="16" y="8"/>
                  </a:cubicBezTo>
                  <a:cubicBezTo>
                    <a:pt x="15" y="8"/>
                    <a:pt x="14" y="9"/>
                    <a:pt x="14" y="10"/>
                  </a:cubicBezTo>
                  <a:cubicBezTo>
                    <a:pt x="14" y="10"/>
                    <a:pt x="13" y="10"/>
                    <a:pt x="13" y="10"/>
                  </a:cubicBezTo>
                  <a:cubicBezTo>
                    <a:pt x="11" y="10"/>
                    <a:pt x="12" y="7"/>
                    <a:pt x="9" y="7"/>
                  </a:cubicBezTo>
                  <a:cubicBezTo>
                    <a:pt x="6" y="7"/>
                    <a:pt x="6" y="11"/>
                    <a:pt x="2" y="11"/>
                  </a:cubicBezTo>
                  <a:cubicBezTo>
                    <a:pt x="2" y="13"/>
                    <a:pt x="1" y="14"/>
                    <a:pt x="1" y="16"/>
                  </a:cubicBezTo>
                  <a:cubicBezTo>
                    <a:pt x="1" y="17"/>
                    <a:pt x="2" y="17"/>
                    <a:pt x="2" y="18"/>
                  </a:cubicBezTo>
                  <a:cubicBezTo>
                    <a:pt x="2" y="19"/>
                    <a:pt x="0" y="22"/>
                    <a:pt x="2" y="22"/>
                  </a:cubicBezTo>
                  <a:cubicBezTo>
                    <a:pt x="4" y="22"/>
                    <a:pt x="4" y="16"/>
                    <a:pt x="6" y="14"/>
                  </a:cubicBezTo>
                  <a:cubicBezTo>
                    <a:pt x="6" y="14"/>
                    <a:pt x="7" y="16"/>
                    <a:pt x="8" y="16"/>
                  </a:cubicBezTo>
                  <a:cubicBezTo>
                    <a:pt x="8" y="16"/>
                    <a:pt x="8" y="15"/>
                    <a:pt x="8" y="15"/>
                  </a:cubicBezTo>
                  <a:cubicBezTo>
                    <a:pt x="9" y="15"/>
                    <a:pt x="9" y="16"/>
                    <a:pt x="10" y="16"/>
                  </a:cubicBezTo>
                  <a:cubicBezTo>
                    <a:pt x="10" y="15"/>
                    <a:pt x="10" y="15"/>
                    <a:pt x="10" y="14"/>
                  </a:cubicBezTo>
                  <a:cubicBezTo>
                    <a:pt x="13" y="14"/>
                    <a:pt x="13" y="14"/>
                    <a:pt x="13" y="14"/>
                  </a:cubicBezTo>
                  <a:cubicBezTo>
                    <a:pt x="13" y="15"/>
                    <a:pt x="14" y="16"/>
                    <a:pt x="14" y="16"/>
                  </a:cubicBezTo>
                  <a:cubicBezTo>
                    <a:pt x="13" y="17"/>
                    <a:pt x="13" y="17"/>
                    <a:pt x="13" y="19"/>
                  </a:cubicBezTo>
                  <a:cubicBezTo>
                    <a:pt x="13" y="22"/>
                    <a:pt x="15" y="25"/>
                    <a:pt x="18" y="25"/>
                  </a:cubicBezTo>
                  <a:cubicBezTo>
                    <a:pt x="18" y="25"/>
                    <a:pt x="19" y="26"/>
                    <a:pt x="20" y="25"/>
                  </a:cubicBezTo>
                  <a:cubicBezTo>
                    <a:pt x="20" y="26"/>
                    <a:pt x="20" y="27"/>
                    <a:pt x="21" y="27"/>
                  </a:cubicBezTo>
                  <a:cubicBezTo>
                    <a:pt x="22" y="27"/>
                    <a:pt x="23" y="26"/>
                    <a:pt x="23" y="24"/>
                  </a:cubicBezTo>
                  <a:cubicBezTo>
                    <a:pt x="23" y="22"/>
                    <a:pt x="21" y="21"/>
                    <a:pt x="21" y="20"/>
                  </a:cubicBezTo>
                  <a:cubicBezTo>
                    <a:pt x="21" y="19"/>
                    <a:pt x="22" y="19"/>
                    <a:pt x="23" y="17"/>
                  </a:cubicBezTo>
                  <a:cubicBezTo>
                    <a:pt x="23" y="18"/>
                    <a:pt x="24" y="18"/>
                    <a:pt x="24" y="19"/>
                  </a:cubicBezTo>
                  <a:cubicBezTo>
                    <a:pt x="24" y="19"/>
                    <a:pt x="24" y="19"/>
                    <a:pt x="24" y="19"/>
                  </a:cubicBezTo>
                  <a:cubicBezTo>
                    <a:pt x="24" y="20"/>
                    <a:pt x="25" y="23"/>
                    <a:pt x="26" y="23"/>
                  </a:cubicBezTo>
                  <a:cubicBezTo>
                    <a:pt x="26" y="20"/>
                    <a:pt x="29" y="19"/>
                    <a:pt x="29" y="17"/>
                  </a:cubicBezTo>
                  <a:cubicBezTo>
                    <a:pt x="29" y="15"/>
                    <a:pt x="25" y="4"/>
                    <a:pt x="24" y="2"/>
                  </a:cubicBezTo>
                  <a:cubicBezTo>
                    <a:pt x="23" y="1"/>
                    <a:pt x="22" y="0"/>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42"/>
            <p:cNvSpPr>
              <a:spLocks/>
            </p:cNvSpPr>
            <p:nvPr/>
          </p:nvSpPr>
          <p:spPr bwMode="auto">
            <a:xfrm>
              <a:off x="6434138" y="2835276"/>
              <a:ext cx="38100" cy="41275"/>
            </a:xfrm>
            <a:custGeom>
              <a:avLst/>
              <a:gdLst>
                <a:gd name="T0" fmla="*/ 0 w 14"/>
                <a:gd name="T1" fmla="*/ 15 h 15"/>
                <a:gd name="T2" fmla="*/ 1 w 14"/>
                <a:gd name="T3" fmla="*/ 15 h 15"/>
                <a:gd name="T4" fmla="*/ 8 w 14"/>
                <a:gd name="T5" fmla="*/ 7 h 15"/>
                <a:gd name="T6" fmla="*/ 12 w 14"/>
                <a:gd name="T7" fmla="*/ 4 h 15"/>
                <a:gd name="T8" fmla="*/ 14 w 14"/>
                <a:gd name="T9" fmla="*/ 3 h 15"/>
                <a:gd name="T10" fmla="*/ 12 w 14"/>
                <a:gd name="T11" fmla="*/ 0 h 15"/>
                <a:gd name="T12" fmla="*/ 11 w 14"/>
                <a:gd name="T13" fmla="*/ 3 h 15"/>
                <a:gd name="T14" fmla="*/ 0 w 14"/>
                <a:gd name="T15" fmla="*/ 1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5">
                  <a:moveTo>
                    <a:pt x="0" y="15"/>
                  </a:moveTo>
                  <a:cubicBezTo>
                    <a:pt x="1" y="15"/>
                    <a:pt x="1" y="15"/>
                    <a:pt x="1" y="15"/>
                  </a:cubicBezTo>
                  <a:cubicBezTo>
                    <a:pt x="4" y="13"/>
                    <a:pt x="7" y="11"/>
                    <a:pt x="8" y="7"/>
                  </a:cubicBezTo>
                  <a:cubicBezTo>
                    <a:pt x="10" y="7"/>
                    <a:pt x="11" y="6"/>
                    <a:pt x="12" y="4"/>
                  </a:cubicBezTo>
                  <a:cubicBezTo>
                    <a:pt x="13" y="4"/>
                    <a:pt x="13" y="4"/>
                    <a:pt x="14" y="3"/>
                  </a:cubicBezTo>
                  <a:cubicBezTo>
                    <a:pt x="13" y="3"/>
                    <a:pt x="12" y="2"/>
                    <a:pt x="12" y="0"/>
                  </a:cubicBezTo>
                  <a:cubicBezTo>
                    <a:pt x="11" y="1"/>
                    <a:pt x="11" y="2"/>
                    <a:pt x="11" y="3"/>
                  </a:cubicBezTo>
                  <a:cubicBezTo>
                    <a:pt x="9" y="7"/>
                    <a:pt x="2" y="9"/>
                    <a:pt x="0"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43"/>
            <p:cNvSpPr>
              <a:spLocks/>
            </p:cNvSpPr>
            <p:nvPr/>
          </p:nvSpPr>
          <p:spPr bwMode="auto">
            <a:xfrm>
              <a:off x="6461125" y="2705101"/>
              <a:ext cx="73025" cy="103188"/>
            </a:xfrm>
            <a:custGeom>
              <a:avLst/>
              <a:gdLst>
                <a:gd name="T0" fmla="*/ 1 w 27"/>
                <a:gd name="T1" fmla="*/ 22 h 38"/>
                <a:gd name="T2" fmla="*/ 5 w 27"/>
                <a:gd name="T3" fmla="*/ 26 h 38"/>
                <a:gd name="T4" fmla="*/ 7 w 27"/>
                <a:gd name="T5" fmla="*/ 25 h 38"/>
                <a:gd name="T6" fmla="*/ 8 w 27"/>
                <a:gd name="T7" fmla="*/ 25 h 38"/>
                <a:gd name="T8" fmla="*/ 8 w 27"/>
                <a:gd name="T9" fmla="*/ 27 h 38"/>
                <a:gd name="T10" fmla="*/ 7 w 27"/>
                <a:gd name="T11" fmla="*/ 29 h 38"/>
                <a:gd name="T12" fmla="*/ 10 w 27"/>
                <a:gd name="T13" fmla="*/ 31 h 38"/>
                <a:gd name="T14" fmla="*/ 13 w 27"/>
                <a:gd name="T15" fmla="*/ 30 h 38"/>
                <a:gd name="T16" fmla="*/ 19 w 27"/>
                <a:gd name="T17" fmla="*/ 35 h 38"/>
                <a:gd name="T18" fmla="*/ 18 w 27"/>
                <a:gd name="T19" fmla="*/ 31 h 38"/>
                <a:gd name="T20" fmla="*/ 26 w 27"/>
                <a:gd name="T21" fmla="*/ 37 h 38"/>
                <a:gd name="T22" fmla="*/ 27 w 27"/>
                <a:gd name="T23" fmla="*/ 38 h 38"/>
                <a:gd name="T24" fmla="*/ 27 w 27"/>
                <a:gd name="T25" fmla="*/ 37 h 38"/>
                <a:gd name="T26" fmla="*/ 27 w 27"/>
                <a:gd name="T27" fmla="*/ 36 h 38"/>
                <a:gd name="T28" fmla="*/ 25 w 27"/>
                <a:gd name="T29" fmla="*/ 33 h 38"/>
                <a:gd name="T30" fmla="*/ 23 w 27"/>
                <a:gd name="T31" fmla="*/ 33 h 38"/>
                <a:gd name="T32" fmla="*/ 25 w 27"/>
                <a:gd name="T33" fmla="*/ 31 h 38"/>
                <a:gd name="T34" fmla="*/ 24 w 27"/>
                <a:gd name="T35" fmla="*/ 31 h 38"/>
                <a:gd name="T36" fmla="*/ 22 w 27"/>
                <a:gd name="T37" fmla="*/ 32 h 38"/>
                <a:gd name="T38" fmla="*/ 18 w 27"/>
                <a:gd name="T39" fmla="*/ 27 h 38"/>
                <a:gd name="T40" fmla="*/ 15 w 27"/>
                <a:gd name="T41" fmla="*/ 29 h 38"/>
                <a:gd name="T42" fmla="*/ 15 w 27"/>
                <a:gd name="T43" fmla="*/ 30 h 38"/>
                <a:gd name="T44" fmla="*/ 10 w 27"/>
                <a:gd name="T45" fmla="*/ 21 h 38"/>
                <a:gd name="T46" fmla="*/ 14 w 27"/>
                <a:gd name="T47" fmla="*/ 13 h 38"/>
                <a:gd name="T48" fmla="*/ 12 w 27"/>
                <a:gd name="T49" fmla="*/ 4 h 38"/>
                <a:gd name="T50" fmla="*/ 11 w 27"/>
                <a:gd name="T51" fmla="*/ 3 h 38"/>
                <a:gd name="T52" fmla="*/ 11 w 27"/>
                <a:gd name="T53" fmla="*/ 2 h 38"/>
                <a:gd name="T54" fmla="*/ 8 w 27"/>
                <a:gd name="T55" fmla="*/ 4 h 38"/>
                <a:gd name="T56" fmla="*/ 5 w 27"/>
                <a:gd name="T57" fmla="*/ 0 h 38"/>
                <a:gd name="T58" fmla="*/ 3 w 27"/>
                <a:gd name="T59" fmla="*/ 4 h 38"/>
                <a:gd name="T60" fmla="*/ 4 w 27"/>
                <a:gd name="T61" fmla="*/ 10 h 38"/>
                <a:gd name="T62" fmla="*/ 2 w 27"/>
                <a:gd name="T63" fmla="*/ 16 h 38"/>
                <a:gd name="T64" fmla="*/ 1 w 27"/>
                <a:gd name="T65"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 h="38">
                  <a:moveTo>
                    <a:pt x="1" y="22"/>
                  </a:moveTo>
                  <a:cubicBezTo>
                    <a:pt x="1" y="24"/>
                    <a:pt x="5" y="26"/>
                    <a:pt x="5" y="26"/>
                  </a:cubicBezTo>
                  <a:cubicBezTo>
                    <a:pt x="6" y="26"/>
                    <a:pt x="6" y="25"/>
                    <a:pt x="7" y="25"/>
                  </a:cubicBezTo>
                  <a:cubicBezTo>
                    <a:pt x="8" y="25"/>
                    <a:pt x="8" y="25"/>
                    <a:pt x="8" y="25"/>
                  </a:cubicBezTo>
                  <a:cubicBezTo>
                    <a:pt x="8" y="27"/>
                    <a:pt x="8" y="27"/>
                    <a:pt x="8" y="27"/>
                  </a:cubicBezTo>
                  <a:cubicBezTo>
                    <a:pt x="8" y="27"/>
                    <a:pt x="7" y="27"/>
                    <a:pt x="7" y="29"/>
                  </a:cubicBezTo>
                  <a:cubicBezTo>
                    <a:pt x="7" y="30"/>
                    <a:pt x="8" y="31"/>
                    <a:pt x="10" y="31"/>
                  </a:cubicBezTo>
                  <a:cubicBezTo>
                    <a:pt x="11" y="31"/>
                    <a:pt x="12" y="30"/>
                    <a:pt x="13" y="30"/>
                  </a:cubicBezTo>
                  <a:cubicBezTo>
                    <a:pt x="16" y="30"/>
                    <a:pt x="16" y="35"/>
                    <a:pt x="19" y="35"/>
                  </a:cubicBezTo>
                  <a:cubicBezTo>
                    <a:pt x="18" y="33"/>
                    <a:pt x="17" y="32"/>
                    <a:pt x="18" y="31"/>
                  </a:cubicBezTo>
                  <a:cubicBezTo>
                    <a:pt x="20" y="33"/>
                    <a:pt x="24" y="34"/>
                    <a:pt x="26" y="37"/>
                  </a:cubicBezTo>
                  <a:cubicBezTo>
                    <a:pt x="26" y="37"/>
                    <a:pt x="26" y="38"/>
                    <a:pt x="27" y="38"/>
                  </a:cubicBezTo>
                  <a:cubicBezTo>
                    <a:pt x="27" y="38"/>
                    <a:pt x="27" y="38"/>
                    <a:pt x="27" y="37"/>
                  </a:cubicBezTo>
                  <a:cubicBezTo>
                    <a:pt x="27" y="37"/>
                    <a:pt x="27" y="36"/>
                    <a:pt x="27" y="36"/>
                  </a:cubicBezTo>
                  <a:cubicBezTo>
                    <a:pt x="26" y="36"/>
                    <a:pt x="25" y="35"/>
                    <a:pt x="25" y="33"/>
                  </a:cubicBezTo>
                  <a:cubicBezTo>
                    <a:pt x="24" y="34"/>
                    <a:pt x="23" y="34"/>
                    <a:pt x="23" y="33"/>
                  </a:cubicBezTo>
                  <a:cubicBezTo>
                    <a:pt x="23" y="32"/>
                    <a:pt x="24" y="32"/>
                    <a:pt x="25" y="31"/>
                  </a:cubicBezTo>
                  <a:cubicBezTo>
                    <a:pt x="24" y="31"/>
                    <a:pt x="24" y="31"/>
                    <a:pt x="24" y="31"/>
                  </a:cubicBezTo>
                  <a:cubicBezTo>
                    <a:pt x="23" y="31"/>
                    <a:pt x="22" y="32"/>
                    <a:pt x="22" y="32"/>
                  </a:cubicBezTo>
                  <a:cubicBezTo>
                    <a:pt x="20" y="32"/>
                    <a:pt x="20" y="27"/>
                    <a:pt x="18" y="27"/>
                  </a:cubicBezTo>
                  <a:cubicBezTo>
                    <a:pt x="16" y="27"/>
                    <a:pt x="15" y="28"/>
                    <a:pt x="15" y="29"/>
                  </a:cubicBezTo>
                  <a:cubicBezTo>
                    <a:pt x="15" y="29"/>
                    <a:pt x="15" y="30"/>
                    <a:pt x="15" y="30"/>
                  </a:cubicBezTo>
                  <a:cubicBezTo>
                    <a:pt x="13" y="29"/>
                    <a:pt x="10" y="24"/>
                    <a:pt x="10" y="21"/>
                  </a:cubicBezTo>
                  <a:cubicBezTo>
                    <a:pt x="10" y="17"/>
                    <a:pt x="14" y="17"/>
                    <a:pt x="14" y="13"/>
                  </a:cubicBezTo>
                  <a:cubicBezTo>
                    <a:pt x="14" y="9"/>
                    <a:pt x="12" y="6"/>
                    <a:pt x="12" y="4"/>
                  </a:cubicBezTo>
                  <a:cubicBezTo>
                    <a:pt x="12" y="4"/>
                    <a:pt x="11" y="3"/>
                    <a:pt x="11" y="3"/>
                  </a:cubicBezTo>
                  <a:cubicBezTo>
                    <a:pt x="11" y="2"/>
                    <a:pt x="11" y="2"/>
                    <a:pt x="11" y="2"/>
                  </a:cubicBezTo>
                  <a:cubicBezTo>
                    <a:pt x="10" y="2"/>
                    <a:pt x="10" y="4"/>
                    <a:pt x="8" y="4"/>
                  </a:cubicBezTo>
                  <a:cubicBezTo>
                    <a:pt x="7" y="4"/>
                    <a:pt x="7" y="0"/>
                    <a:pt x="5" y="0"/>
                  </a:cubicBezTo>
                  <a:cubicBezTo>
                    <a:pt x="3" y="0"/>
                    <a:pt x="3" y="2"/>
                    <a:pt x="3" y="4"/>
                  </a:cubicBezTo>
                  <a:cubicBezTo>
                    <a:pt x="3" y="6"/>
                    <a:pt x="4" y="8"/>
                    <a:pt x="4" y="10"/>
                  </a:cubicBezTo>
                  <a:cubicBezTo>
                    <a:pt x="4" y="12"/>
                    <a:pt x="3" y="14"/>
                    <a:pt x="2" y="16"/>
                  </a:cubicBezTo>
                  <a:cubicBezTo>
                    <a:pt x="0" y="15"/>
                    <a:pt x="1" y="19"/>
                    <a:pt x="1"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44"/>
            <p:cNvSpPr>
              <a:spLocks/>
            </p:cNvSpPr>
            <p:nvPr/>
          </p:nvSpPr>
          <p:spPr bwMode="auto">
            <a:xfrm>
              <a:off x="6537325" y="2811463"/>
              <a:ext cx="25400" cy="41275"/>
            </a:xfrm>
            <a:custGeom>
              <a:avLst/>
              <a:gdLst>
                <a:gd name="T0" fmla="*/ 7 w 9"/>
                <a:gd name="T1" fmla="*/ 1 h 15"/>
                <a:gd name="T2" fmla="*/ 2 w 9"/>
                <a:gd name="T3" fmla="*/ 0 h 15"/>
                <a:gd name="T4" fmla="*/ 0 w 9"/>
                <a:gd name="T5" fmla="*/ 1 h 15"/>
                <a:gd name="T6" fmla="*/ 5 w 9"/>
                <a:gd name="T7" fmla="*/ 6 h 15"/>
                <a:gd name="T8" fmla="*/ 4 w 9"/>
                <a:gd name="T9" fmla="*/ 7 h 15"/>
                <a:gd name="T10" fmla="*/ 1 w 9"/>
                <a:gd name="T11" fmla="*/ 7 h 15"/>
                <a:gd name="T12" fmla="*/ 1 w 9"/>
                <a:gd name="T13" fmla="*/ 8 h 15"/>
                <a:gd name="T14" fmla="*/ 4 w 9"/>
                <a:gd name="T15" fmla="*/ 11 h 15"/>
                <a:gd name="T16" fmla="*/ 4 w 9"/>
                <a:gd name="T17" fmla="*/ 12 h 15"/>
                <a:gd name="T18" fmla="*/ 5 w 9"/>
                <a:gd name="T19" fmla="*/ 15 h 15"/>
                <a:gd name="T20" fmla="*/ 7 w 9"/>
                <a:gd name="T21" fmla="*/ 15 h 15"/>
                <a:gd name="T22" fmla="*/ 7 w 9"/>
                <a:gd name="T23" fmla="*/ 14 h 15"/>
                <a:gd name="T24" fmla="*/ 5 w 9"/>
                <a:gd name="T25" fmla="*/ 10 h 15"/>
                <a:gd name="T26" fmla="*/ 8 w 9"/>
                <a:gd name="T27" fmla="*/ 10 h 15"/>
                <a:gd name="T28" fmla="*/ 9 w 9"/>
                <a:gd name="T29" fmla="*/ 7 h 15"/>
                <a:gd name="T30" fmla="*/ 8 w 9"/>
                <a:gd name="T31" fmla="*/ 6 h 15"/>
                <a:gd name="T32" fmla="*/ 8 w 9"/>
                <a:gd name="T33" fmla="*/ 3 h 15"/>
                <a:gd name="T34" fmla="*/ 7 w 9"/>
                <a:gd name="T35" fmla="*/ 3 h 15"/>
                <a:gd name="T36" fmla="*/ 7 w 9"/>
                <a:gd name="T3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5">
                  <a:moveTo>
                    <a:pt x="7" y="1"/>
                  </a:moveTo>
                  <a:cubicBezTo>
                    <a:pt x="5" y="1"/>
                    <a:pt x="4" y="0"/>
                    <a:pt x="2" y="0"/>
                  </a:cubicBezTo>
                  <a:cubicBezTo>
                    <a:pt x="2" y="0"/>
                    <a:pt x="1" y="0"/>
                    <a:pt x="0" y="1"/>
                  </a:cubicBezTo>
                  <a:cubicBezTo>
                    <a:pt x="1" y="2"/>
                    <a:pt x="5" y="3"/>
                    <a:pt x="5" y="6"/>
                  </a:cubicBezTo>
                  <a:cubicBezTo>
                    <a:pt x="5" y="7"/>
                    <a:pt x="4" y="7"/>
                    <a:pt x="4" y="7"/>
                  </a:cubicBezTo>
                  <a:cubicBezTo>
                    <a:pt x="4" y="7"/>
                    <a:pt x="2" y="7"/>
                    <a:pt x="1" y="7"/>
                  </a:cubicBezTo>
                  <a:cubicBezTo>
                    <a:pt x="1" y="8"/>
                    <a:pt x="1" y="8"/>
                    <a:pt x="1" y="8"/>
                  </a:cubicBezTo>
                  <a:cubicBezTo>
                    <a:pt x="2" y="9"/>
                    <a:pt x="3" y="11"/>
                    <a:pt x="4" y="11"/>
                  </a:cubicBezTo>
                  <a:cubicBezTo>
                    <a:pt x="4" y="12"/>
                    <a:pt x="4" y="12"/>
                    <a:pt x="4" y="12"/>
                  </a:cubicBezTo>
                  <a:cubicBezTo>
                    <a:pt x="4" y="13"/>
                    <a:pt x="4" y="15"/>
                    <a:pt x="5" y="15"/>
                  </a:cubicBezTo>
                  <a:cubicBezTo>
                    <a:pt x="6" y="15"/>
                    <a:pt x="7" y="15"/>
                    <a:pt x="7" y="15"/>
                  </a:cubicBezTo>
                  <a:cubicBezTo>
                    <a:pt x="7" y="14"/>
                    <a:pt x="7" y="14"/>
                    <a:pt x="7" y="14"/>
                  </a:cubicBezTo>
                  <a:cubicBezTo>
                    <a:pt x="6" y="13"/>
                    <a:pt x="6" y="11"/>
                    <a:pt x="5" y="10"/>
                  </a:cubicBezTo>
                  <a:cubicBezTo>
                    <a:pt x="8" y="10"/>
                    <a:pt x="8" y="10"/>
                    <a:pt x="8" y="10"/>
                  </a:cubicBezTo>
                  <a:cubicBezTo>
                    <a:pt x="9" y="9"/>
                    <a:pt x="9" y="9"/>
                    <a:pt x="9" y="7"/>
                  </a:cubicBezTo>
                  <a:cubicBezTo>
                    <a:pt x="9" y="7"/>
                    <a:pt x="8" y="6"/>
                    <a:pt x="8" y="6"/>
                  </a:cubicBezTo>
                  <a:cubicBezTo>
                    <a:pt x="8" y="6"/>
                    <a:pt x="8" y="4"/>
                    <a:pt x="8" y="3"/>
                  </a:cubicBezTo>
                  <a:cubicBezTo>
                    <a:pt x="7" y="3"/>
                    <a:pt x="7" y="3"/>
                    <a:pt x="7" y="3"/>
                  </a:cubicBezTo>
                  <a:cubicBezTo>
                    <a:pt x="7" y="2"/>
                    <a:pt x="7" y="1"/>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45"/>
            <p:cNvSpPr>
              <a:spLocks/>
            </p:cNvSpPr>
            <p:nvPr/>
          </p:nvSpPr>
          <p:spPr bwMode="auto">
            <a:xfrm>
              <a:off x="6502400" y="2822576"/>
              <a:ext cx="19050" cy="23813"/>
            </a:xfrm>
            <a:custGeom>
              <a:avLst/>
              <a:gdLst>
                <a:gd name="T0" fmla="*/ 2 w 7"/>
                <a:gd name="T1" fmla="*/ 0 h 9"/>
                <a:gd name="T2" fmla="*/ 1 w 7"/>
                <a:gd name="T3" fmla="*/ 0 h 9"/>
                <a:gd name="T4" fmla="*/ 0 w 7"/>
                <a:gd name="T5" fmla="*/ 1 h 9"/>
                <a:gd name="T6" fmla="*/ 1 w 7"/>
                <a:gd name="T7" fmla="*/ 9 h 9"/>
                <a:gd name="T8" fmla="*/ 7 w 7"/>
                <a:gd name="T9" fmla="*/ 3 h 9"/>
                <a:gd name="T10" fmla="*/ 2 w 7"/>
                <a:gd name="T11" fmla="*/ 0 h 9"/>
              </a:gdLst>
              <a:ahLst/>
              <a:cxnLst>
                <a:cxn ang="0">
                  <a:pos x="T0" y="T1"/>
                </a:cxn>
                <a:cxn ang="0">
                  <a:pos x="T2" y="T3"/>
                </a:cxn>
                <a:cxn ang="0">
                  <a:pos x="T4" y="T5"/>
                </a:cxn>
                <a:cxn ang="0">
                  <a:pos x="T6" y="T7"/>
                </a:cxn>
                <a:cxn ang="0">
                  <a:pos x="T8" y="T9"/>
                </a:cxn>
                <a:cxn ang="0">
                  <a:pos x="T10" y="T11"/>
                </a:cxn>
              </a:cxnLst>
              <a:rect l="0" t="0" r="r" b="b"/>
              <a:pathLst>
                <a:path w="7" h="9">
                  <a:moveTo>
                    <a:pt x="2" y="0"/>
                  </a:moveTo>
                  <a:cubicBezTo>
                    <a:pt x="2" y="0"/>
                    <a:pt x="2" y="0"/>
                    <a:pt x="1" y="0"/>
                  </a:cubicBezTo>
                  <a:cubicBezTo>
                    <a:pt x="1" y="0"/>
                    <a:pt x="0" y="0"/>
                    <a:pt x="0" y="1"/>
                  </a:cubicBezTo>
                  <a:cubicBezTo>
                    <a:pt x="0" y="2"/>
                    <a:pt x="1" y="6"/>
                    <a:pt x="1" y="9"/>
                  </a:cubicBezTo>
                  <a:cubicBezTo>
                    <a:pt x="3" y="8"/>
                    <a:pt x="7" y="7"/>
                    <a:pt x="7" y="3"/>
                  </a:cubicBezTo>
                  <a:cubicBezTo>
                    <a:pt x="7" y="2"/>
                    <a:pt x="4" y="1"/>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46"/>
            <p:cNvSpPr>
              <a:spLocks/>
            </p:cNvSpPr>
            <p:nvPr/>
          </p:nvSpPr>
          <p:spPr bwMode="auto">
            <a:xfrm>
              <a:off x="6513513" y="2835276"/>
              <a:ext cx="19050" cy="36513"/>
            </a:xfrm>
            <a:custGeom>
              <a:avLst/>
              <a:gdLst>
                <a:gd name="T0" fmla="*/ 4 w 7"/>
                <a:gd name="T1" fmla="*/ 1 h 13"/>
                <a:gd name="T2" fmla="*/ 2 w 7"/>
                <a:gd name="T3" fmla="*/ 7 h 13"/>
                <a:gd name="T4" fmla="*/ 0 w 7"/>
                <a:gd name="T5" fmla="*/ 8 h 13"/>
                <a:gd name="T6" fmla="*/ 5 w 7"/>
                <a:gd name="T7" fmla="*/ 13 h 13"/>
                <a:gd name="T8" fmla="*/ 6 w 7"/>
                <a:gd name="T9" fmla="*/ 12 h 13"/>
                <a:gd name="T10" fmla="*/ 5 w 7"/>
                <a:gd name="T11" fmla="*/ 9 h 13"/>
                <a:gd name="T12" fmla="*/ 7 w 7"/>
                <a:gd name="T13" fmla="*/ 3 h 13"/>
                <a:gd name="T14" fmla="*/ 4 w 7"/>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3">
                  <a:moveTo>
                    <a:pt x="4" y="1"/>
                  </a:moveTo>
                  <a:cubicBezTo>
                    <a:pt x="3" y="1"/>
                    <a:pt x="2" y="6"/>
                    <a:pt x="2" y="7"/>
                  </a:cubicBezTo>
                  <a:cubicBezTo>
                    <a:pt x="2" y="7"/>
                    <a:pt x="0" y="7"/>
                    <a:pt x="0" y="8"/>
                  </a:cubicBezTo>
                  <a:cubicBezTo>
                    <a:pt x="0" y="9"/>
                    <a:pt x="4" y="13"/>
                    <a:pt x="5" y="13"/>
                  </a:cubicBezTo>
                  <a:cubicBezTo>
                    <a:pt x="5" y="13"/>
                    <a:pt x="6" y="12"/>
                    <a:pt x="6" y="12"/>
                  </a:cubicBezTo>
                  <a:cubicBezTo>
                    <a:pt x="6" y="11"/>
                    <a:pt x="5" y="11"/>
                    <a:pt x="5" y="9"/>
                  </a:cubicBezTo>
                  <a:cubicBezTo>
                    <a:pt x="5" y="7"/>
                    <a:pt x="7" y="5"/>
                    <a:pt x="7" y="3"/>
                  </a:cubicBezTo>
                  <a:cubicBezTo>
                    <a:pt x="7" y="2"/>
                    <a:pt x="6" y="0"/>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47"/>
            <p:cNvSpPr>
              <a:spLocks/>
            </p:cNvSpPr>
            <p:nvPr/>
          </p:nvSpPr>
          <p:spPr bwMode="auto">
            <a:xfrm>
              <a:off x="6529388" y="2838451"/>
              <a:ext cx="11112" cy="22225"/>
            </a:xfrm>
            <a:custGeom>
              <a:avLst/>
              <a:gdLst>
                <a:gd name="T0" fmla="*/ 0 w 4"/>
                <a:gd name="T1" fmla="*/ 8 h 8"/>
                <a:gd name="T2" fmla="*/ 1 w 4"/>
                <a:gd name="T3" fmla="*/ 8 h 8"/>
                <a:gd name="T4" fmla="*/ 4 w 4"/>
                <a:gd name="T5" fmla="*/ 0 h 8"/>
                <a:gd name="T6" fmla="*/ 2 w 4"/>
                <a:gd name="T7" fmla="*/ 0 h 8"/>
                <a:gd name="T8" fmla="*/ 0 w 4"/>
                <a:gd name="T9" fmla="*/ 8 h 8"/>
              </a:gdLst>
              <a:ahLst/>
              <a:cxnLst>
                <a:cxn ang="0">
                  <a:pos x="T0" y="T1"/>
                </a:cxn>
                <a:cxn ang="0">
                  <a:pos x="T2" y="T3"/>
                </a:cxn>
                <a:cxn ang="0">
                  <a:pos x="T4" y="T5"/>
                </a:cxn>
                <a:cxn ang="0">
                  <a:pos x="T6" y="T7"/>
                </a:cxn>
                <a:cxn ang="0">
                  <a:pos x="T8" y="T9"/>
                </a:cxn>
              </a:cxnLst>
              <a:rect l="0" t="0" r="r" b="b"/>
              <a:pathLst>
                <a:path w="4" h="8">
                  <a:moveTo>
                    <a:pt x="0" y="8"/>
                  </a:moveTo>
                  <a:cubicBezTo>
                    <a:pt x="0" y="8"/>
                    <a:pt x="1" y="8"/>
                    <a:pt x="1" y="8"/>
                  </a:cubicBezTo>
                  <a:cubicBezTo>
                    <a:pt x="1" y="5"/>
                    <a:pt x="4" y="4"/>
                    <a:pt x="4" y="0"/>
                  </a:cubicBezTo>
                  <a:cubicBezTo>
                    <a:pt x="3" y="0"/>
                    <a:pt x="3" y="0"/>
                    <a:pt x="2" y="0"/>
                  </a:cubicBezTo>
                  <a:cubicBezTo>
                    <a:pt x="2" y="4"/>
                    <a:pt x="1" y="5"/>
                    <a:pt x="0"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48"/>
            <p:cNvSpPr>
              <a:spLocks/>
            </p:cNvSpPr>
            <p:nvPr/>
          </p:nvSpPr>
          <p:spPr bwMode="auto">
            <a:xfrm>
              <a:off x="6534150" y="2852738"/>
              <a:ext cx="14287" cy="9525"/>
            </a:xfrm>
            <a:custGeom>
              <a:avLst/>
              <a:gdLst>
                <a:gd name="T0" fmla="*/ 5 w 5"/>
                <a:gd name="T1" fmla="*/ 0 h 4"/>
                <a:gd name="T2" fmla="*/ 2 w 5"/>
                <a:gd name="T3" fmla="*/ 0 h 4"/>
                <a:gd name="T4" fmla="*/ 0 w 5"/>
                <a:gd name="T5" fmla="*/ 3 h 4"/>
                <a:gd name="T6" fmla="*/ 1 w 5"/>
                <a:gd name="T7" fmla="*/ 4 h 4"/>
                <a:gd name="T8" fmla="*/ 5 w 5"/>
                <a:gd name="T9" fmla="*/ 0 h 4"/>
              </a:gdLst>
              <a:ahLst/>
              <a:cxnLst>
                <a:cxn ang="0">
                  <a:pos x="T0" y="T1"/>
                </a:cxn>
                <a:cxn ang="0">
                  <a:pos x="T2" y="T3"/>
                </a:cxn>
                <a:cxn ang="0">
                  <a:pos x="T4" y="T5"/>
                </a:cxn>
                <a:cxn ang="0">
                  <a:pos x="T6" y="T7"/>
                </a:cxn>
                <a:cxn ang="0">
                  <a:pos x="T8" y="T9"/>
                </a:cxn>
              </a:cxnLst>
              <a:rect l="0" t="0" r="r" b="b"/>
              <a:pathLst>
                <a:path w="5" h="4">
                  <a:moveTo>
                    <a:pt x="5" y="0"/>
                  </a:moveTo>
                  <a:cubicBezTo>
                    <a:pt x="4" y="1"/>
                    <a:pt x="3" y="0"/>
                    <a:pt x="2" y="0"/>
                  </a:cubicBezTo>
                  <a:cubicBezTo>
                    <a:pt x="1" y="1"/>
                    <a:pt x="0" y="2"/>
                    <a:pt x="0" y="3"/>
                  </a:cubicBezTo>
                  <a:cubicBezTo>
                    <a:pt x="0" y="3"/>
                    <a:pt x="1" y="4"/>
                    <a:pt x="1" y="4"/>
                  </a:cubicBezTo>
                  <a:cubicBezTo>
                    <a:pt x="3" y="4"/>
                    <a:pt x="4" y="2"/>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49"/>
            <p:cNvSpPr>
              <a:spLocks/>
            </p:cNvSpPr>
            <p:nvPr/>
          </p:nvSpPr>
          <p:spPr bwMode="auto">
            <a:xfrm>
              <a:off x="6521450" y="2811463"/>
              <a:ext cx="12700" cy="14288"/>
            </a:xfrm>
            <a:custGeom>
              <a:avLst/>
              <a:gdLst>
                <a:gd name="T0" fmla="*/ 5 w 5"/>
                <a:gd name="T1" fmla="*/ 5 h 5"/>
                <a:gd name="T2" fmla="*/ 2 w 5"/>
                <a:gd name="T3" fmla="*/ 0 h 5"/>
                <a:gd name="T4" fmla="*/ 0 w 5"/>
                <a:gd name="T5" fmla="*/ 0 h 5"/>
                <a:gd name="T6" fmla="*/ 0 w 5"/>
                <a:gd name="T7" fmla="*/ 3 h 5"/>
                <a:gd name="T8" fmla="*/ 3 w 5"/>
                <a:gd name="T9" fmla="*/ 3 h 5"/>
                <a:gd name="T10" fmla="*/ 5 w 5"/>
                <a:gd name="T11" fmla="*/ 5 h 5"/>
              </a:gdLst>
              <a:ahLst/>
              <a:cxnLst>
                <a:cxn ang="0">
                  <a:pos x="T0" y="T1"/>
                </a:cxn>
                <a:cxn ang="0">
                  <a:pos x="T2" y="T3"/>
                </a:cxn>
                <a:cxn ang="0">
                  <a:pos x="T4" y="T5"/>
                </a:cxn>
                <a:cxn ang="0">
                  <a:pos x="T6" y="T7"/>
                </a:cxn>
                <a:cxn ang="0">
                  <a:pos x="T8" y="T9"/>
                </a:cxn>
                <a:cxn ang="0">
                  <a:pos x="T10" y="T11"/>
                </a:cxn>
              </a:cxnLst>
              <a:rect l="0" t="0" r="r" b="b"/>
              <a:pathLst>
                <a:path w="5" h="5">
                  <a:moveTo>
                    <a:pt x="5" y="5"/>
                  </a:moveTo>
                  <a:cubicBezTo>
                    <a:pt x="5" y="2"/>
                    <a:pt x="3" y="1"/>
                    <a:pt x="2" y="0"/>
                  </a:cubicBezTo>
                  <a:cubicBezTo>
                    <a:pt x="0" y="0"/>
                    <a:pt x="0" y="0"/>
                    <a:pt x="0" y="0"/>
                  </a:cubicBezTo>
                  <a:cubicBezTo>
                    <a:pt x="0" y="0"/>
                    <a:pt x="0" y="1"/>
                    <a:pt x="0" y="3"/>
                  </a:cubicBezTo>
                  <a:cubicBezTo>
                    <a:pt x="1" y="3"/>
                    <a:pt x="2" y="2"/>
                    <a:pt x="3" y="3"/>
                  </a:cubicBezTo>
                  <a:cubicBezTo>
                    <a:pt x="3" y="4"/>
                    <a:pt x="5" y="5"/>
                    <a:pt x="5"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50"/>
            <p:cNvSpPr>
              <a:spLocks/>
            </p:cNvSpPr>
            <p:nvPr/>
          </p:nvSpPr>
          <p:spPr bwMode="auto">
            <a:xfrm>
              <a:off x="6478588" y="2795588"/>
              <a:ext cx="19050" cy="19050"/>
            </a:xfrm>
            <a:custGeom>
              <a:avLst/>
              <a:gdLst>
                <a:gd name="T0" fmla="*/ 5 w 7"/>
                <a:gd name="T1" fmla="*/ 7 h 7"/>
                <a:gd name="T2" fmla="*/ 7 w 7"/>
                <a:gd name="T3" fmla="*/ 3 h 7"/>
                <a:gd name="T4" fmla="*/ 2 w 7"/>
                <a:gd name="T5" fmla="*/ 0 h 7"/>
                <a:gd name="T6" fmla="*/ 0 w 7"/>
                <a:gd name="T7" fmla="*/ 0 h 7"/>
                <a:gd name="T8" fmla="*/ 5 w 7"/>
                <a:gd name="T9" fmla="*/ 7 h 7"/>
              </a:gdLst>
              <a:ahLst/>
              <a:cxnLst>
                <a:cxn ang="0">
                  <a:pos x="T0" y="T1"/>
                </a:cxn>
                <a:cxn ang="0">
                  <a:pos x="T2" y="T3"/>
                </a:cxn>
                <a:cxn ang="0">
                  <a:pos x="T4" y="T5"/>
                </a:cxn>
                <a:cxn ang="0">
                  <a:pos x="T6" y="T7"/>
                </a:cxn>
                <a:cxn ang="0">
                  <a:pos x="T8" y="T9"/>
                </a:cxn>
              </a:cxnLst>
              <a:rect l="0" t="0" r="r" b="b"/>
              <a:pathLst>
                <a:path w="7" h="7">
                  <a:moveTo>
                    <a:pt x="5" y="7"/>
                  </a:moveTo>
                  <a:cubicBezTo>
                    <a:pt x="6" y="7"/>
                    <a:pt x="7" y="5"/>
                    <a:pt x="7" y="3"/>
                  </a:cubicBezTo>
                  <a:cubicBezTo>
                    <a:pt x="6" y="1"/>
                    <a:pt x="4" y="1"/>
                    <a:pt x="2" y="0"/>
                  </a:cubicBezTo>
                  <a:cubicBezTo>
                    <a:pt x="0" y="0"/>
                    <a:pt x="0" y="0"/>
                    <a:pt x="0" y="0"/>
                  </a:cubicBezTo>
                  <a:cubicBezTo>
                    <a:pt x="0" y="0"/>
                    <a:pt x="4" y="7"/>
                    <a:pt x="5"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51"/>
            <p:cNvSpPr>
              <a:spLocks/>
            </p:cNvSpPr>
            <p:nvPr/>
          </p:nvSpPr>
          <p:spPr bwMode="auto">
            <a:xfrm>
              <a:off x="6497638" y="2797176"/>
              <a:ext cx="4762"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2" y="0"/>
                    <a:pt x="2" y="0"/>
                  </a:cubicBezTo>
                  <a:cubicBezTo>
                    <a:pt x="2" y="0"/>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52"/>
            <p:cNvSpPr>
              <a:spLocks/>
            </p:cNvSpPr>
            <p:nvPr/>
          </p:nvSpPr>
          <p:spPr bwMode="auto">
            <a:xfrm>
              <a:off x="6467475" y="2581276"/>
              <a:ext cx="38100" cy="53975"/>
            </a:xfrm>
            <a:custGeom>
              <a:avLst/>
              <a:gdLst>
                <a:gd name="T0" fmla="*/ 9 w 14"/>
                <a:gd name="T1" fmla="*/ 0 h 20"/>
                <a:gd name="T2" fmla="*/ 1 w 14"/>
                <a:gd name="T3" fmla="*/ 13 h 20"/>
                <a:gd name="T4" fmla="*/ 4 w 14"/>
                <a:gd name="T5" fmla="*/ 20 h 20"/>
                <a:gd name="T6" fmla="*/ 9 w 14"/>
                <a:gd name="T7" fmla="*/ 0 h 20"/>
              </a:gdLst>
              <a:ahLst/>
              <a:cxnLst>
                <a:cxn ang="0">
                  <a:pos x="T0" y="T1"/>
                </a:cxn>
                <a:cxn ang="0">
                  <a:pos x="T2" y="T3"/>
                </a:cxn>
                <a:cxn ang="0">
                  <a:pos x="T4" y="T5"/>
                </a:cxn>
                <a:cxn ang="0">
                  <a:pos x="T6" y="T7"/>
                </a:cxn>
              </a:cxnLst>
              <a:rect l="0" t="0" r="r" b="b"/>
              <a:pathLst>
                <a:path w="14" h="20">
                  <a:moveTo>
                    <a:pt x="9" y="0"/>
                  </a:moveTo>
                  <a:cubicBezTo>
                    <a:pt x="5" y="0"/>
                    <a:pt x="1" y="9"/>
                    <a:pt x="1" y="13"/>
                  </a:cubicBezTo>
                  <a:cubicBezTo>
                    <a:pt x="1" y="17"/>
                    <a:pt x="0" y="20"/>
                    <a:pt x="4" y="20"/>
                  </a:cubicBezTo>
                  <a:cubicBezTo>
                    <a:pt x="9" y="20"/>
                    <a:pt x="14" y="0"/>
                    <a:pt x="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53"/>
            <p:cNvSpPr>
              <a:spLocks/>
            </p:cNvSpPr>
            <p:nvPr/>
          </p:nvSpPr>
          <p:spPr bwMode="auto">
            <a:xfrm>
              <a:off x="6272213" y="2673351"/>
              <a:ext cx="42862" cy="38100"/>
            </a:xfrm>
            <a:custGeom>
              <a:avLst/>
              <a:gdLst>
                <a:gd name="T0" fmla="*/ 16 w 16"/>
                <a:gd name="T1" fmla="*/ 4 h 14"/>
                <a:gd name="T2" fmla="*/ 13 w 16"/>
                <a:gd name="T3" fmla="*/ 0 h 14"/>
                <a:gd name="T4" fmla="*/ 1 w 16"/>
                <a:gd name="T5" fmla="*/ 6 h 14"/>
                <a:gd name="T6" fmla="*/ 1 w 16"/>
                <a:gd name="T7" fmla="*/ 9 h 14"/>
                <a:gd name="T8" fmla="*/ 6 w 16"/>
                <a:gd name="T9" fmla="*/ 14 h 14"/>
                <a:gd name="T10" fmla="*/ 16 w 16"/>
                <a:gd name="T11" fmla="*/ 4 h 14"/>
              </a:gdLst>
              <a:ahLst/>
              <a:cxnLst>
                <a:cxn ang="0">
                  <a:pos x="T0" y="T1"/>
                </a:cxn>
                <a:cxn ang="0">
                  <a:pos x="T2" y="T3"/>
                </a:cxn>
                <a:cxn ang="0">
                  <a:pos x="T4" y="T5"/>
                </a:cxn>
                <a:cxn ang="0">
                  <a:pos x="T6" y="T7"/>
                </a:cxn>
                <a:cxn ang="0">
                  <a:pos x="T8" y="T9"/>
                </a:cxn>
                <a:cxn ang="0">
                  <a:pos x="T10" y="T11"/>
                </a:cxn>
              </a:cxnLst>
              <a:rect l="0" t="0" r="r" b="b"/>
              <a:pathLst>
                <a:path w="16" h="14">
                  <a:moveTo>
                    <a:pt x="16" y="4"/>
                  </a:moveTo>
                  <a:cubicBezTo>
                    <a:pt x="16" y="2"/>
                    <a:pt x="14" y="0"/>
                    <a:pt x="13" y="0"/>
                  </a:cubicBezTo>
                  <a:cubicBezTo>
                    <a:pt x="10" y="0"/>
                    <a:pt x="3" y="6"/>
                    <a:pt x="1" y="6"/>
                  </a:cubicBezTo>
                  <a:cubicBezTo>
                    <a:pt x="0" y="6"/>
                    <a:pt x="1" y="8"/>
                    <a:pt x="1" y="9"/>
                  </a:cubicBezTo>
                  <a:cubicBezTo>
                    <a:pt x="1" y="12"/>
                    <a:pt x="2" y="14"/>
                    <a:pt x="6" y="14"/>
                  </a:cubicBezTo>
                  <a:cubicBezTo>
                    <a:pt x="9" y="14"/>
                    <a:pt x="16" y="7"/>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54"/>
            <p:cNvSpPr>
              <a:spLocks/>
            </p:cNvSpPr>
            <p:nvPr/>
          </p:nvSpPr>
          <p:spPr bwMode="auto">
            <a:xfrm>
              <a:off x="6216650" y="3048001"/>
              <a:ext cx="28575" cy="26988"/>
            </a:xfrm>
            <a:custGeom>
              <a:avLst/>
              <a:gdLst>
                <a:gd name="T0" fmla="*/ 4 w 10"/>
                <a:gd name="T1" fmla="*/ 5 h 10"/>
                <a:gd name="T2" fmla="*/ 6 w 10"/>
                <a:gd name="T3" fmla="*/ 8 h 10"/>
                <a:gd name="T4" fmla="*/ 9 w 10"/>
                <a:gd name="T5" fmla="*/ 10 h 10"/>
                <a:gd name="T6" fmla="*/ 10 w 10"/>
                <a:gd name="T7" fmla="*/ 10 h 10"/>
                <a:gd name="T8" fmla="*/ 10 w 10"/>
                <a:gd name="T9" fmla="*/ 7 h 10"/>
                <a:gd name="T10" fmla="*/ 5 w 10"/>
                <a:gd name="T11" fmla="*/ 0 h 10"/>
                <a:gd name="T12" fmla="*/ 0 w 10"/>
                <a:gd name="T13" fmla="*/ 3 h 10"/>
                <a:gd name="T14" fmla="*/ 4 w 10"/>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0">
                  <a:moveTo>
                    <a:pt x="4" y="5"/>
                  </a:moveTo>
                  <a:cubicBezTo>
                    <a:pt x="5" y="6"/>
                    <a:pt x="5" y="8"/>
                    <a:pt x="6" y="8"/>
                  </a:cubicBezTo>
                  <a:cubicBezTo>
                    <a:pt x="7" y="8"/>
                    <a:pt x="7" y="10"/>
                    <a:pt x="9" y="10"/>
                  </a:cubicBezTo>
                  <a:cubicBezTo>
                    <a:pt x="9" y="10"/>
                    <a:pt x="10" y="10"/>
                    <a:pt x="10" y="10"/>
                  </a:cubicBezTo>
                  <a:cubicBezTo>
                    <a:pt x="10" y="9"/>
                    <a:pt x="10" y="8"/>
                    <a:pt x="10" y="7"/>
                  </a:cubicBezTo>
                  <a:cubicBezTo>
                    <a:pt x="7" y="7"/>
                    <a:pt x="6" y="3"/>
                    <a:pt x="5" y="0"/>
                  </a:cubicBezTo>
                  <a:cubicBezTo>
                    <a:pt x="3" y="0"/>
                    <a:pt x="0" y="2"/>
                    <a:pt x="0" y="3"/>
                  </a:cubicBezTo>
                  <a:cubicBezTo>
                    <a:pt x="0" y="5"/>
                    <a:pt x="3" y="4"/>
                    <a:pt x="4"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55"/>
            <p:cNvSpPr>
              <a:spLocks/>
            </p:cNvSpPr>
            <p:nvPr/>
          </p:nvSpPr>
          <p:spPr bwMode="auto">
            <a:xfrm>
              <a:off x="6261100" y="3067051"/>
              <a:ext cx="11112" cy="9525"/>
            </a:xfrm>
            <a:custGeom>
              <a:avLst/>
              <a:gdLst>
                <a:gd name="T0" fmla="*/ 2 w 4"/>
                <a:gd name="T1" fmla="*/ 4 h 4"/>
                <a:gd name="T2" fmla="*/ 4 w 4"/>
                <a:gd name="T3" fmla="*/ 1 h 4"/>
                <a:gd name="T4" fmla="*/ 2 w 4"/>
                <a:gd name="T5" fmla="*/ 0 h 4"/>
                <a:gd name="T6" fmla="*/ 0 w 4"/>
                <a:gd name="T7" fmla="*/ 0 h 4"/>
                <a:gd name="T8" fmla="*/ 0 w 4"/>
                <a:gd name="T9" fmla="*/ 1 h 4"/>
                <a:gd name="T10" fmla="*/ 2 w 4"/>
                <a:gd name="T11" fmla="*/ 4 h 4"/>
              </a:gdLst>
              <a:ahLst/>
              <a:cxnLst>
                <a:cxn ang="0">
                  <a:pos x="T0" y="T1"/>
                </a:cxn>
                <a:cxn ang="0">
                  <a:pos x="T2" y="T3"/>
                </a:cxn>
                <a:cxn ang="0">
                  <a:pos x="T4" y="T5"/>
                </a:cxn>
                <a:cxn ang="0">
                  <a:pos x="T6" y="T7"/>
                </a:cxn>
                <a:cxn ang="0">
                  <a:pos x="T8" y="T9"/>
                </a:cxn>
                <a:cxn ang="0">
                  <a:pos x="T10" y="T11"/>
                </a:cxn>
              </a:cxnLst>
              <a:rect l="0" t="0" r="r" b="b"/>
              <a:pathLst>
                <a:path w="4" h="4">
                  <a:moveTo>
                    <a:pt x="2" y="4"/>
                  </a:moveTo>
                  <a:cubicBezTo>
                    <a:pt x="3" y="4"/>
                    <a:pt x="4" y="3"/>
                    <a:pt x="4" y="1"/>
                  </a:cubicBezTo>
                  <a:cubicBezTo>
                    <a:pt x="3" y="1"/>
                    <a:pt x="3" y="0"/>
                    <a:pt x="2" y="0"/>
                  </a:cubicBezTo>
                  <a:cubicBezTo>
                    <a:pt x="1" y="0"/>
                    <a:pt x="0" y="0"/>
                    <a:pt x="0" y="0"/>
                  </a:cubicBezTo>
                  <a:cubicBezTo>
                    <a:pt x="0" y="0"/>
                    <a:pt x="0" y="1"/>
                    <a:pt x="0" y="1"/>
                  </a:cubicBezTo>
                  <a:cubicBezTo>
                    <a:pt x="0" y="2"/>
                    <a:pt x="0" y="4"/>
                    <a:pt x="2"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56"/>
            <p:cNvSpPr>
              <a:spLocks/>
            </p:cNvSpPr>
            <p:nvPr/>
          </p:nvSpPr>
          <p:spPr bwMode="auto">
            <a:xfrm>
              <a:off x="6108700" y="3041651"/>
              <a:ext cx="11112" cy="15875"/>
            </a:xfrm>
            <a:custGeom>
              <a:avLst/>
              <a:gdLst>
                <a:gd name="T0" fmla="*/ 2 w 4"/>
                <a:gd name="T1" fmla="*/ 0 h 6"/>
                <a:gd name="T2" fmla="*/ 0 w 4"/>
                <a:gd name="T3" fmla="*/ 0 h 6"/>
                <a:gd name="T4" fmla="*/ 0 w 4"/>
                <a:gd name="T5" fmla="*/ 0 h 6"/>
                <a:gd name="T6" fmla="*/ 4 w 4"/>
                <a:gd name="T7" fmla="*/ 6 h 6"/>
                <a:gd name="T8" fmla="*/ 2 w 4"/>
                <a:gd name="T9" fmla="*/ 1 h 6"/>
                <a:gd name="T10" fmla="*/ 2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2" y="0"/>
                  </a:moveTo>
                  <a:cubicBezTo>
                    <a:pt x="0" y="0"/>
                    <a:pt x="0" y="0"/>
                    <a:pt x="0" y="0"/>
                  </a:cubicBezTo>
                  <a:cubicBezTo>
                    <a:pt x="0" y="0"/>
                    <a:pt x="0" y="0"/>
                    <a:pt x="0" y="0"/>
                  </a:cubicBezTo>
                  <a:cubicBezTo>
                    <a:pt x="0" y="2"/>
                    <a:pt x="3" y="6"/>
                    <a:pt x="4" y="6"/>
                  </a:cubicBezTo>
                  <a:cubicBezTo>
                    <a:pt x="4" y="4"/>
                    <a:pt x="3" y="2"/>
                    <a:pt x="2" y="1"/>
                  </a:cubicBezTo>
                  <a:cubicBezTo>
                    <a:pt x="2" y="0"/>
                    <a:pt x="2" y="0"/>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57"/>
            <p:cNvSpPr>
              <a:spLocks/>
            </p:cNvSpPr>
            <p:nvPr/>
          </p:nvSpPr>
          <p:spPr bwMode="auto">
            <a:xfrm>
              <a:off x="6086475" y="3003551"/>
              <a:ext cx="17462" cy="14288"/>
            </a:xfrm>
            <a:custGeom>
              <a:avLst/>
              <a:gdLst>
                <a:gd name="T0" fmla="*/ 1 w 6"/>
                <a:gd name="T1" fmla="*/ 0 h 5"/>
                <a:gd name="T2" fmla="*/ 0 w 6"/>
                <a:gd name="T3" fmla="*/ 1 h 5"/>
                <a:gd name="T4" fmla="*/ 0 w 6"/>
                <a:gd name="T5" fmla="*/ 1 h 5"/>
                <a:gd name="T6" fmla="*/ 4 w 6"/>
                <a:gd name="T7" fmla="*/ 5 h 5"/>
                <a:gd name="T8" fmla="*/ 1 w 6"/>
                <a:gd name="T9" fmla="*/ 0 h 5"/>
              </a:gdLst>
              <a:ahLst/>
              <a:cxnLst>
                <a:cxn ang="0">
                  <a:pos x="T0" y="T1"/>
                </a:cxn>
                <a:cxn ang="0">
                  <a:pos x="T2" y="T3"/>
                </a:cxn>
                <a:cxn ang="0">
                  <a:pos x="T4" y="T5"/>
                </a:cxn>
                <a:cxn ang="0">
                  <a:pos x="T6" y="T7"/>
                </a:cxn>
                <a:cxn ang="0">
                  <a:pos x="T8" y="T9"/>
                </a:cxn>
              </a:cxnLst>
              <a:rect l="0" t="0" r="r" b="b"/>
              <a:pathLst>
                <a:path w="6" h="5">
                  <a:moveTo>
                    <a:pt x="1" y="0"/>
                  </a:moveTo>
                  <a:cubicBezTo>
                    <a:pt x="0" y="1"/>
                    <a:pt x="0" y="1"/>
                    <a:pt x="0" y="1"/>
                  </a:cubicBezTo>
                  <a:cubicBezTo>
                    <a:pt x="0" y="1"/>
                    <a:pt x="0" y="1"/>
                    <a:pt x="0" y="1"/>
                  </a:cubicBezTo>
                  <a:cubicBezTo>
                    <a:pt x="0" y="2"/>
                    <a:pt x="3" y="5"/>
                    <a:pt x="4" y="5"/>
                  </a:cubicBezTo>
                  <a:cubicBezTo>
                    <a:pt x="6" y="5"/>
                    <a:pt x="2"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58"/>
            <p:cNvSpPr>
              <a:spLocks/>
            </p:cNvSpPr>
            <p:nvPr/>
          </p:nvSpPr>
          <p:spPr bwMode="auto">
            <a:xfrm>
              <a:off x="6632575" y="2420938"/>
              <a:ext cx="41275" cy="50800"/>
            </a:xfrm>
            <a:custGeom>
              <a:avLst/>
              <a:gdLst>
                <a:gd name="T0" fmla="*/ 0 w 15"/>
                <a:gd name="T1" fmla="*/ 6 h 19"/>
                <a:gd name="T2" fmla="*/ 2 w 15"/>
                <a:gd name="T3" fmla="*/ 8 h 19"/>
                <a:gd name="T4" fmla="*/ 5 w 15"/>
                <a:gd name="T5" fmla="*/ 7 h 19"/>
                <a:gd name="T6" fmla="*/ 5 w 15"/>
                <a:gd name="T7" fmla="*/ 5 h 19"/>
                <a:gd name="T8" fmla="*/ 7 w 15"/>
                <a:gd name="T9" fmla="*/ 8 h 19"/>
                <a:gd name="T10" fmla="*/ 6 w 15"/>
                <a:gd name="T11" fmla="*/ 11 h 19"/>
                <a:gd name="T12" fmla="*/ 3 w 15"/>
                <a:gd name="T13" fmla="*/ 15 h 19"/>
                <a:gd name="T14" fmla="*/ 7 w 15"/>
                <a:gd name="T15" fmla="*/ 18 h 19"/>
                <a:gd name="T16" fmla="*/ 7 w 15"/>
                <a:gd name="T17" fmla="*/ 17 h 19"/>
                <a:gd name="T18" fmla="*/ 7 w 15"/>
                <a:gd name="T19" fmla="*/ 19 h 19"/>
                <a:gd name="T20" fmla="*/ 13 w 15"/>
                <a:gd name="T21" fmla="*/ 8 h 19"/>
                <a:gd name="T22" fmla="*/ 15 w 15"/>
                <a:gd name="T23" fmla="*/ 8 h 19"/>
                <a:gd name="T24" fmla="*/ 15 w 15"/>
                <a:gd name="T25" fmla="*/ 6 h 19"/>
                <a:gd name="T26" fmla="*/ 13 w 15"/>
                <a:gd name="T27" fmla="*/ 4 h 19"/>
                <a:gd name="T28" fmla="*/ 12 w 15"/>
                <a:gd name="T29" fmla="*/ 2 h 19"/>
                <a:gd name="T30" fmla="*/ 7 w 15"/>
                <a:gd name="T31" fmla="*/ 0 h 19"/>
                <a:gd name="T32" fmla="*/ 0 w 15"/>
                <a:gd name="T33"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19">
                  <a:moveTo>
                    <a:pt x="0" y="6"/>
                  </a:moveTo>
                  <a:cubicBezTo>
                    <a:pt x="0" y="7"/>
                    <a:pt x="1" y="8"/>
                    <a:pt x="2" y="8"/>
                  </a:cubicBezTo>
                  <a:cubicBezTo>
                    <a:pt x="3" y="8"/>
                    <a:pt x="4" y="7"/>
                    <a:pt x="5" y="7"/>
                  </a:cubicBezTo>
                  <a:cubicBezTo>
                    <a:pt x="4" y="7"/>
                    <a:pt x="5" y="6"/>
                    <a:pt x="5" y="5"/>
                  </a:cubicBezTo>
                  <a:cubicBezTo>
                    <a:pt x="5" y="6"/>
                    <a:pt x="5" y="8"/>
                    <a:pt x="7" y="8"/>
                  </a:cubicBezTo>
                  <a:cubicBezTo>
                    <a:pt x="6" y="11"/>
                    <a:pt x="6" y="11"/>
                    <a:pt x="6" y="11"/>
                  </a:cubicBezTo>
                  <a:cubicBezTo>
                    <a:pt x="6" y="11"/>
                    <a:pt x="3" y="14"/>
                    <a:pt x="3" y="15"/>
                  </a:cubicBezTo>
                  <a:cubicBezTo>
                    <a:pt x="3" y="16"/>
                    <a:pt x="5" y="18"/>
                    <a:pt x="7" y="18"/>
                  </a:cubicBezTo>
                  <a:cubicBezTo>
                    <a:pt x="7" y="17"/>
                    <a:pt x="7" y="17"/>
                    <a:pt x="7" y="17"/>
                  </a:cubicBezTo>
                  <a:cubicBezTo>
                    <a:pt x="7" y="18"/>
                    <a:pt x="7" y="19"/>
                    <a:pt x="7" y="19"/>
                  </a:cubicBezTo>
                  <a:cubicBezTo>
                    <a:pt x="10" y="19"/>
                    <a:pt x="12" y="12"/>
                    <a:pt x="13" y="8"/>
                  </a:cubicBezTo>
                  <a:cubicBezTo>
                    <a:pt x="13" y="9"/>
                    <a:pt x="14" y="8"/>
                    <a:pt x="15" y="8"/>
                  </a:cubicBezTo>
                  <a:cubicBezTo>
                    <a:pt x="14" y="8"/>
                    <a:pt x="15" y="7"/>
                    <a:pt x="15" y="6"/>
                  </a:cubicBezTo>
                  <a:cubicBezTo>
                    <a:pt x="13" y="4"/>
                    <a:pt x="13" y="4"/>
                    <a:pt x="13" y="4"/>
                  </a:cubicBezTo>
                  <a:cubicBezTo>
                    <a:pt x="12" y="4"/>
                    <a:pt x="12" y="3"/>
                    <a:pt x="12" y="2"/>
                  </a:cubicBezTo>
                  <a:cubicBezTo>
                    <a:pt x="10" y="2"/>
                    <a:pt x="8" y="0"/>
                    <a:pt x="7" y="0"/>
                  </a:cubicBezTo>
                  <a:cubicBezTo>
                    <a:pt x="6" y="0"/>
                    <a:pt x="0" y="4"/>
                    <a:pt x="0"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59"/>
            <p:cNvSpPr>
              <a:spLocks/>
            </p:cNvSpPr>
            <p:nvPr/>
          </p:nvSpPr>
          <p:spPr bwMode="auto">
            <a:xfrm>
              <a:off x="6678613" y="2409826"/>
              <a:ext cx="46037" cy="33338"/>
            </a:xfrm>
            <a:custGeom>
              <a:avLst/>
              <a:gdLst>
                <a:gd name="T0" fmla="*/ 3 w 17"/>
                <a:gd name="T1" fmla="*/ 12 h 12"/>
                <a:gd name="T2" fmla="*/ 8 w 17"/>
                <a:gd name="T3" fmla="*/ 6 h 12"/>
                <a:gd name="T4" fmla="*/ 12 w 17"/>
                <a:gd name="T5" fmla="*/ 8 h 12"/>
                <a:gd name="T6" fmla="*/ 12 w 17"/>
                <a:gd name="T7" fmla="*/ 0 h 12"/>
                <a:gd name="T8" fmla="*/ 4 w 17"/>
                <a:gd name="T9" fmla="*/ 2 h 12"/>
                <a:gd name="T10" fmla="*/ 0 w 17"/>
                <a:gd name="T11" fmla="*/ 6 h 12"/>
                <a:gd name="T12" fmla="*/ 2 w 17"/>
                <a:gd name="T13" fmla="*/ 8 h 12"/>
                <a:gd name="T14" fmla="*/ 3 w 17"/>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2">
                  <a:moveTo>
                    <a:pt x="3" y="12"/>
                  </a:moveTo>
                  <a:cubicBezTo>
                    <a:pt x="6" y="12"/>
                    <a:pt x="6" y="8"/>
                    <a:pt x="8" y="6"/>
                  </a:cubicBezTo>
                  <a:cubicBezTo>
                    <a:pt x="9" y="6"/>
                    <a:pt x="10" y="8"/>
                    <a:pt x="12" y="8"/>
                  </a:cubicBezTo>
                  <a:cubicBezTo>
                    <a:pt x="14" y="8"/>
                    <a:pt x="17" y="0"/>
                    <a:pt x="12" y="0"/>
                  </a:cubicBezTo>
                  <a:cubicBezTo>
                    <a:pt x="9" y="0"/>
                    <a:pt x="8" y="4"/>
                    <a:pt x="4" y="2"/>
                  </a:cubicBezTo>
                  <a:cubicBezTo>
                    <a:pt x="4" y="3"/>
                    <a:pt x="0" y="6"/>
                    <a:pt x="0" y="6"/>
                  </a:cubicBezTo>
                  <a:cubicBezTo>
                    <a:pt x="0" y="7"/>
                    <a:pt x="1" y="7"/>
                    <a:pt x="2" y="8"/>
                  </a:cubicBezTo>
                  <a:cubicBezTo>
                    <a:pt x="2" y="9"/>
                    <a:pt x="2" y="12"/>
                    <a:pt x="3"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60"/>
            <p:cNvSpPr>
              <a:spLocks/>
            </p:cNvSpPr>
            <p:nvPr/>
          </p:nvSpPr>
          <p:spPr bwMode="auto">
            <a:xfrm>
              <a:off x="6654800" y="2271713"/>
              <a:ext cx="188912" cy="157163"/>
            </a:xfrm>
            <a:custGeom>
              <a:avLst/>
              <a:gdLst>
                <a:gd name="T0" fmla="*/ 36 w 70"/>
                <a:gd name="T1" fmla="*/ 36 h 58"/>
                <a:gd name="T2" fmla="*/ 29 w 70"/>
                <a:gd name="T3" fmla="*/ 42 h 58"/>
                <a:gd name="T4" fmla="*/ 15 w 70"/>
                <a:gd name="T5" fmla="*/ 42 h 58"/>
                <a:gd name="T6" fmla="*/ 3 w 70"/>
                <a:gd name="T7" fmla="*/ 51 h 58"/>
                <a:gd name="T8" fmla="*/ 0 w 70"/>
                <a:gd name="T9" fmla="*/ 53 h 58"/>
                <a:gd name="T10" fmla="*/ 3 w 70"/>
                <a:gd name="T11" fmla="*/ 53 h 58"/>
                <a:gd name="T12" fmla="*/ 15 w 70"/>
                <a:gd name="T13" fmla="*/ 50 h 58"/>
                <a:gd name="T14" fmla="*/ 19 w 70"/>
                <a:gd name="T15" fmla="*/ 50 h 58"/>
                <a:gd name="T16" fmla="*/ 22 w 70"/>
                <a:gd name="T17" fmla="*/ 48 h 58"/>
                <a:gd name="T18" fmla="*/ 28 w 70"/>
                <a:gd name="T19" fmla="*/ 50 h 58"/>
                <a:gd name="T20" fmla="*/ 28 w 70"/>
                <a:gd name="T21" fmla="*/ 54 h 58"/>
                <a:gd name="T22" fmla="*/ 28 w 70"/>
                <a:gd name="T23" fmla="*/ 55 h 58"/>
                <a:gd name="T24" fmla="*/ 31 w 70"/>
                <a:gd name="T25" fmla="*/ 58 h 58"/>
                <a:gd name="T26" fmla="*/ 36 w 70"/>
                <a:gd name="T27" fmla="*/ 52 h 58"/>
                <a:gd name="T28" fmla="*/ 38 w 70"/>
                <a:gd name="T29" fmla="*/ 52 h 58"/>
                <a:gd name="T30" fmla="*/ 36 w 70"/>
                <a:gd name="T31" fmla="*/ 48 h 58"/>
                <a:gd name="T32" fmla="*/ 37 w 70"/>
                <a:gd name="T33" fmla="*/ 46 h 58"/>
                <a:gd name="T34" fmla="*/ 44 w 70"/>
                <a:gd name="T35" fmla="*/ 50 h 58"/>
                <a:gd name="T36" fmla="*/ 48 w 70"/>
                <a:gd name="T37" fmla="*/ 48 h 58"/>
                <a:gd name="T38" fmla="*/ 50 w 70"/>
                <a:gd name="T39" fmla="*/ 48 h 58"/>
                <a:gd name="T40" fmla="*/ 51 w 70"/>
                <a:gd name="T41" fmla="*/ 49 h 58"/>
                <a:gd name="T42" fmla="*/ 57 w 70"/>
                <a:gd name="T43" fmla="*/ 43 h 58"/>
                <a:gd name="T44" fmla="*/ 57 w 70"/>
                <a:gd name="T45" fmla="*/ 47 h 58"/>
                <a:gd name="T46" fmla="*/ 62 w 70"/>
                <a:gd name="T47" fmla="*/ 42 h 58"/>
                <a:gd name="T48" fmla="*/ 61 w 70"/>
                <a:gd name="T49" fmla="*/ 38 h 58"/>
                <a:gd name="T50" fmla="*/ 64 w 70"/>
                <a:gd name="T51" fmla="*/ 32 h 58"/>
                <a:gd name="T52" fmla="*/ 65 w 70"/>
                <a:gd name="T53" fmla="*/ 22 h 58"/>
                <a:gd name="T54" fmla="*/ 67 w 70"/>
                <a:gd name="T55" fmla="*/ 22 h 58"/>
                <a:gd name="T56" fmla="*/ 67 w 70"/>
                <a:gd name="T57" fmla="*/ 20 h 58"/>
                <a:gd name="T58" fmla="*/ 70 w 70"/>
                <a:gd name="T59" fmla="*/ 14 h 58"/>
                <a:gd name="T60" fmla="*/ 67 w 70"/>
                <a:gd name="T61" fmla="*/ 6 h 58"/>
                <a:gd name="T62" fmla="*/ 67 w 70"/>
                <a:gd name="T63" fmla="*/ 2 h 58"/>
                <a:gd name="T64" fmla="*/ 64 w 70"/>
                <a:gd name="T65" fmla="*/ 0 h 58"/>
                <a:gd name="T66" fmla="*/ 65 w 70"/>
                <a:gd name="T67" fmla="*/ 2 h 58"/>
                <a:gd name="T68" fmla="*/ 65 w 70"/>
                <a:gd name="T69" fmla="*/ 3 h 58"/>
                <a:gd name="T70" fmla="*/ 62 w 70"/>
                <a:gd name="T71" fmla="*/ 2 h 58"/>
                <a:gd name="T72" fmla="*/ 57 w 70"/>
                <a:gd name="T73" fmla="*/ 10 h 58"/>
                <a:gd name="T74" fmla="*/ 58 w 70"/>
                <a:gd name="T75" fmla="*/ 13 h 58"/>
                <a:gd name="T76" fmla="*/ 46 w 70"/>
                <a:gd name="T77" fmla="*/ 31 h 58"/>
                <a:gd name="T78" fmla="*/ 40 w 70"/>
                <a:gd name="T79" fmla="*/ 34 h 58"/>
                <a:gd name="T80" fmla="*/ 39 w 70"/>
                <a:gd name="T81" fmla="*/ 33 h 58"/>
                <a:gd name="T82" fmla="*/ 40 w 70"/>
                <a:gd name="T83" fmla="*/ 30 h 58"/>
                <a:gd name="T84" fmla="*/ 36 w 70"/>
                <a:gd name="T85" fmla="*/ 3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0" h="58">
                  <a:moveTo>
                    <a:pt x="36" y="36"/>
                  </a:moveTo>
                  <a:cubicBezTo>
                    <a:pt x="34" y="36"/>
                    <a:pt x="33" y="42"/>
                    <a:pt x="29" y="42"/>
                  </a:cubicBezTo>
                  <a:cubicBezTo>
                    <a:pt x="24" y="42"/>
                    <a:pt x="22" y="42"/>
                    <a:pt x="15" y="42"/>
                  </a:cubicBezTo>
                  <a:cubicBezTo>
                    <a:pt x="10" y="42"/>
                    <a:pt x="8" y="48"/>
                    <a:pt x="3" y="51"/>
                  </a:cubicBezTo>
                  <a:cubicBezTo>
                    <a:pt x="2" y="52"/>
                    <a:pt x="0" y="52"/>
                    <a:pt x="0" y="53"/>
                  </a:cubicBezTo>
                  <a:cubicBezTo>
                    <a:pt x="0" y="53"/>
                    <a:pt x="2" y="53"/>
                    <a:pt x="3" y="53"/>
                  </a:cubicBezTo>
                  <a:cubicBezTo>
                    <a:pt x="8" y="53"/>
                    <a:pt x="12" y="52"/>
                    <a:pt x="15" y="50"/>
                  </a:cubicBezTo>
                  <a:cubicBezTo>
                    <a:pt x="16" y="50"/>
                    <a:pt x="18" y="51"/>
                    <a:pt x="19" y="50"/>
                  </a:cubicBezTo>
                  <a:cubicBezTo>
                    <a:pt x="20" y="50"/>
                    <a:pt x="20" y="48"/>
                    <a:pt x="22" y="48"/>
                  </a:cubicBezTo>
                  <a:cubicBezTo>
                    <a:pt x="24" y="48"/>
                    <a:pt x="26" y="49"/>
                    <a:pt x="28" y="50"/>
                  </a:cubicBezTo>
                  <a:cubicBezTo>
                    <a:pt x="28" y="51"/>
                    <a:pt x="28" y="52"/>
                    <a:pt x="28" y="54"/>
                  </a:cubicBezTo>
                  <a:cubicBezTo>
                    <a:pt x="28" y="54"/>
                    <a:pt x="27" y="55"/>
                    <a:pt x="28" y="55"/>
                  </a:cubicBezTo>
                  <a:cubicBezTo>
                    <a:pt x="29" y="55"/>
                    <a:pt x="29" y="57"/>
                    <a:pt x="31" y="58"/>
                  </a:cubicBezTo>
                  <a:cubicBezTo>
                    <a:pt x="32" y="55"/>
                    <a:pt x="34" y="52"/>
                    <a:pt x="36" y="52"/>
                  </a:cubicBezTo>
                  <a:cubicBezTo>
                    <a:pt x="37" y="52"/>
                    <a:pt x="37" y="52"/>
                    <a:pt x="38" y="52"/>
                  </a:cubicBezTo>
                  <a:cubicBezTo>
                    <a:pt x="38" y="52"/>
                    <a:pt x="36" y="49"/>
                    <a:pt x="36" y="48"/>
                  </a:cubicBezTo>
                  <a:cubicBezTo>
                    <a:pt x="36" y="48"/>
                    <a:pt x="37" y="46"/>
                    <a:pt x="37" y="46"/>
                  </a:cubicBezTo>
                  <a:cubicBezTo>
                    <a:pt x="39" y="46"/>
                    <a:pt x="39" y="50"/>
                    <a:pt x="44" y="50"/>
                  </a:cubicBezTo>
                  <a:cubicBezTo>
                    <a:pt x="45" y="50"/>
                    <a:pt x="47" y="49"/>
                    <a:pt x="48" y="48"/>
                  </a:cubicBezTo>
                  <a:cubicBezTo>
                    <a:pt x="50" y="48"/>
                    <a:pt x="50" y="48"/>
                    <a:pt x="50" y="48"/>
                  </a:cubicBezTo>
                  <a:cubicBezTo>
                    <a:pt x="50" y="48"/>
                    <a:pt x="51" y="49"/>
                    <a:pt x="51" y="49"/>
                  </a:cubicBezTo>
                  <a:cubicBezTo>
                    <a:pt x="52" y="46"/>
                    <a:pt x="54" y="45"/>
                    <a:pt x="57" y="43"/>
                  </a:cubicBezTo>
                  <a:cubicBezTo>
                    <a:pt x="57" y="45"/>
                    <a:pt x="56" y="45"/>
                    <a:pt x="57" y="47"/>
                  </a:cubicBezTo>
                  <a:cubicBezTo>
                    <a:pt x="60" y="46"/>
                    <a:pt x="60" y="44"/>
                    <a:pt x="62" y="42"/>
                  </a:cubicBezTo>
                  <a:cubicBezTo>
                    <a:pt x="62" y="41"/>
                    <a:pt x="61" y="40"/>
                    <a:pt x="61" y="38"/>
                  </a:cubicBezTo>
                  <a:cubicBezTo>
                    <a:pt x="61" y="35"/>
                    <a:pt x="64" y="34"/>
                    <a:pt x="64" y="32"/>
                  </a:cubicBezTo>
                  <a:cubicBezTo>
                    <a:pt x="64" y="30"/>
                    <a:pt x="63" y="23"/>
                    <a:pt x="65" y="22"/>
                  </a:cubicBezTo>
                  <a:cubicBezTo>
                    <a:pt x="66" y="22"/>
                    <a:pt x="67" y="22"/>
                    <a:pt x="67" y="22"/>
                  </a:cubicBezTo>
                  <a:cubicBezTo>
                    <a:pt x="67" y="21"/>
                    <a:pt x="67" y="21"/>
                    <a:pt x="67" y="20"/>
                  </a:cubicBezTo>
                  <a:cubicBezTo>
                    <a:pt x="67" y="18"/>
                    <a:pt x="70" y="17"/>
                    <a:pt x="70" y="14"/>
                  </a:cubicBezTo>
                  <a:cubicBezTo>
                    <a:pt x="70" y="11"/>
                    <a:pt x="67" y="9"/>
                    <a:pt x="67" y="6"/>
                  </a:cubicBezTo>
                  <a:cubicBezTo>
                    <a:pt x="67" y="4"/>
                    <a:pt x="67" y="3"/>
                    <a:pt x="67" y="2"/>
                  </a:cubicBezTo>
                  <a:cubicBezTo>
                    <a:pt x="67" y="1"/>
                    <a:pt x="66" y="0"/>
                    <a:pt x="64" y="0"/>
                  </a:cubicBezTo>
                  <a:cubicBezTo>
                    <a:pt x="63" y="0"/>
                    <a:pt x="64" y="2"/>
                    <a:pt x="65" y="2"/>
                  </a:cubicBezTo>
                  <a:cubicBezTo>
                    <a:pt x="65" y="2"/>
                    <a:pt x="65" y="3"/>
                    <a:pt x="65" y="3"/>
                  </a:cubicBezTo>
                  <a:cubicBezTo>
                    <a:pt x="63" y="5"/>
                    <a:pt x="63" y="2"/>
                    <a:pt x="62" y="2"/>
                  </a:cubicBezTo>
                  <a:cubicBezTo>
                    <a:pt x="59" y="2"/>
                    <a:pt x="57" y="7"/>
                    <a:pt x="57" y="10"/>
                  </a:cubicBezTo>
                  <a:cubicBezTo>
                    <a:pt x="57" y="11"/>
                    <a:pt x="58" y="11"/>
                    <a:pt x="58" y="13"/>
                  </a:cubicBezTo>
                  <a:cubicBezTo>
                    <a:pt x="58" y="20"/>
                    <a:pt x="51" y="29"/>
                    <a:pt x="46" y="31"/>
                  </a:cubicBezTo>
                  <a:cubicBezTo>
                    <a:pt x="43" y="31"/>
                    <a:pt x="43" y="34"/>
                    <a:pt x="40" y="34"/>
                  </a:cubicBezTo>
                  <a:cubicBezTo>
                    <a:pt x="39" y="34"/>
                    <a:pt x="39" y="33"/>
                    <a:pt x="39" y="33"/>
                  </a:cubicBezTo>
                  <a:cubicBezTo>
                    <a:pt x="39" y="32"/>
                    <a:pt x="39" y="31"/>
                    <a:pt x="40" y="30"/>
                  </a:cubicBezTo>
                  <a:cubicBezTo>
                    <a:pt x="39" y="30"/>
                    <a:pt x="36" y="36"/>
                    <a:pt x="36" y="3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61"/>
            <p:cNvSpPr>
              <a:spLocks/>
            </p:cNvSpPr>
            <p:nvPr/>
          </p:nvSpPr>
          <p:spPr bwMode="auto">
            <a:xfrm>
              <a:off x="6808788" y="2187576"/>
              <a:ext cx="98425" cy="80963"/>
            </a:xfrm>
            <a:custGeom>
              <a:avLst/>
              <a:gdLst>
                <a:gd name="T0" fmla="*/ 4 w 36"/>
                <a:gd name="T1" fmla="*/ 18 h 30"/>
                <a:gd name="T2" fmla="*/ 0 w 36"/>
                <a:gd name="T3" fmla="*/ 23 h 30"/>
                <a:gd name="T4" fmla="*/ 1 w 36"/>
                <a:gd name="T5" fmla="*/ 25 h 30"/>
                <a:gd name="T6" fmla="*/ 1 w 36"/>
                <a:gd name="T7" fmla="*/ 30 h 30"/>
                <a:gd name="T8" fmla="*/ 2 w 36"/>
                <a:gd name="T9" fmla="*/ 30 h 30"/>
                <a:gd name="T10" fmla="*/ 8 w 36"/>
                <a:gd name="T11" fmla="*/ 27 h 30"/>
                <a:gd name="T12" fmla="*/ 3 w 36"/>
                <a:gd name="T13" fmla="*/ 24 h 30"/>
                <a:gd name="T14" fmla="*/ 10 w 36"/>
                <a:gd name="T15" fmla="*/ 22 h 30"/>
                <a:gd name="T16" fmla="*/ 12 w 36"/>
                <a:gd name="T17" fmla="*/ 21 h 30"/>
                <a:gd name="T18" fmla="*/ 21 w 36"/>
                <a:gd name="T19" fmla="*/ 26 h 30"/>
                <a:gd name="T20" fmla="*/ 29 w 36"/>
                <a:gd name="T21" fmla="*/ 18 h 30"/>
                <a:gd name="T22" fmla="*/ 36 w 36"/>
                <a:gd name="T23" fmla="*/ 16 h 30"/>
                <a:gd name="T24" fmla="*/ 33 w 36"/>
                <a:gd name="T25" fmla="*/ 13 h 30"/>
                <a:gd name="T26" fmla="*/ 34 w 36"/>
                <a:gd name="T27" fmla="*/ 11 h 30"/>
                <a:gd name="T28" fmla="*/ 30 w 36"/>
                <a:gd name="T29" fmla="*/ 11 h 30"/>
                <a:gd name="T30" fmla="*/ 13 w 36"/>
                <a:gd name="T31" fmla="*/ 0 h 30"/>
                <a:gd name="T32" fmla="*/ 11 w 36"/>
                <a:gd name="T33" fmla="*/ 3 h 30"/>
                <a:gd name="T34" fmla="*/ 12 w 36"/>
                <a:gd name="T35" fmla="*/ 5 h 30"/>
                <a:gd name="T36" fmla="*/ 7 w 36"/>
                <a:gd name="T37" fmla="*/ 16 h 30"/>
                <a:gd name="T38" fmla="*/ 5 w 36"/>
                <a:gd name="T39" fmla="*/ 16 h 30"/>
                <a:gd name="T40" fmla="*/ 5 w 36"/>
                <a:gd name="T41" fmla="*/ 17 h 30"/>
                <a:gd name="T42" fmla="*/ 4 w 36"/>
                <a:gd name="T43" fmla="*/ 16 h 30"/>
                <a:gd name="T44" fmla="*/ 4 w 36"/>
                <a:gd name="T45"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30">
                  <a:moveTo>
                    <a:pt x="4" y="18"/>
                  </a:moveTo>
                  <a:cubicBezTo>
                    <a:pt x="3" y="19"/>
                    <a:pt x="0" y="21"/>
                    <a:pt x="0" y="23"/>
                  </a:cubicBezTo>
                  <a:cubicBezTo>
                    <a:pt x="0" y="24"/>
                    <a:pt x="1" y="24"/>
                    <a:pt x="1" y="25"/>
                  </a:cubicBezTo>
                  <a:cubicBezTo>
                    <a:pt x="1" y="26"/>
                    <a:pt x="1" y="29"/>
                    <a:pt x="1" y="30"/>
                  </a:cubicBezTo>
                  <a:cubicBezTo>
                    <a:pt x="2" y="30"/>
                    <a:pt x="2" y="30"/>
                    <a:pt x="2" y="30"/>
                  </a:cubicBezTo>
                  <a:cubicBezTo>
                    <a:pt x="4" y="29"/>
                    <a:pt x="6" y="29"/>
                    <a:pt x="8" y="27"/>
                  </a:cubicBezTo>
                  <a:cubicBezTo>
                    <a:pt x="7" y="26"/>
                    <a:pt x="3" y="26"/>
                    <a:pt x="3" y="24"/>
                  </a:cubicBezTo>
                  <a:cubicBezTo>
                    <a:pt x="3" y="20"/>
                    <a:pt x="7" y="22"/>
                    <a:pt x="10" y="22"/>
                  </a:cubicBezTo>
                  <a:cubicBezTo>
                    <a:pt x="10" y="22"/>
                    <a:pt x="11" y="21"/>
                    <a:pt x="12" y="21"/>
                  </a:cubicBezTo>
                  <a:cubicBezTo>
                    <a:pt x="15" y="23"/>
                    <a:pt x="17" y="24"/>
                    <a:pt x="21" y="26"/>
                  </a:cubicBezTo>
                  <a:cubicBezTo>
                    <a:pt x="23" y="23"/>
                    <a:pt x="24" y="18"/>
                    <a:pt x="29" y="18"/>
                  </a:cubicBezTo>
                  <a:cubicBezTo>
                    <a:pt x="32" y="18"/>
                    <a:pt x="34" y="17"/>
                    <a:pt x="36" y="16"/>
                  </a:cubicBezTo>
                  <a:cubicBezTo>
                    <a:pt x="35" y="16"/>
                    <a:pt x="33" y="14"/>
                    <a:pt x="33" y="13"/>
                  </a:cubicBezTo>
                  <a:cubicBezTo>
                    <a:pt x="33" y="12"/>
                    <a:pt x="34" y="12"/>
                    <a:pt x="34" y="11"/>
                  </a:cubicBezTo>
                  <a:cubicBezTo>
                    <a:pt x="33" y="10"/>
                    <a:pt x="32" y="11"/>
                    <a:pt x="30" y="11"/>
                  </a:cubicBezTo>
                  <a:cubicBezTo>
                    <a:pt x="21" y="11"/>
                    <a:pt x="19" y="4"/>
                    <a:pt x="13" y="0"/>
                  </a:cubicBezTo>
                  <a:cubicBezTo>
                    <a:pt x="12" y="1"/>
                    <a:pt x="11" y="1"/>
                    <a:pt x="11" y="3"/>
                  </a:cubicBezTo>
                  <a:cubicBezTo>
                    <a:pt x="11" y="4"/>
                    <a:pt x="12" y="4"/>
                    <a:pt x="12" y="5"/>
                  </a:cubicBezTo>
                  <a:cubicBezTo>
                    <a:pt x="12" y="8"/>
                    <a:pt x="11" y="16"/>
                    <a:pt x="7" y="16"/>
                  </a:cubicBezTo>
                  <a:cubicBezTo>
                    <a:pt x="6" y="16"/>
                    <a:pt x="6" y="17"/>
                    <a:pt x="5" y="16"/>
                  </a:cubicBezTo>
                  <a:cubicBezTo>
                    <a:pt x="5" y="17"/>
                    <a:pt x="5" y="17"/>
                    <a:pt x="5" y="17"/>
                  </a:cubicBezTo>
                  <a:cubicBezTo>
                    <a:pt x="5" y="16"/>
                    <a:pt x="4" y="16"/>
                    <a:pt x="4" y="16"/>
                  </a:cubicBezTo>
                  <a:lnTo>
                    <a:pt x="4" y="1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62"/>
            <p:cNvSpPr>
              <a:spLocks/>
            </p:cNvSpPr>
            <p:nvPr/>
          </p:nvSpPr>
          <p:spPr bwMode="auto">
            <a:xfrm>
              <a:off x="6916738" y="2206626"/>
              <a:ext cx="3175" cy="3175"/>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0" y="1"/>
                    <a:pt x="1" y="1"/>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63"/>
            <p:cNvSpPr>
              <a:spLocks/>
            </p:cNvSpPr>
            <p:nvPr/>
          </p:nvSpPr>
          <p:spPr bwMode="auto">
            <a:xfrm>
              <a:off x="6904038" y="2209801"/>
              <a:ext cx="15875" cy="12700"/>
            </a:xfrm>
            <a:custGeom>
              <a:avLst/>
              <a:gdLst>
                <a:gd name="T0" fmla="*/ 1 w 6"/>
                <a:gd name="T1" fmla="*/ 3 h 5"/>
                <a:gd name="T2" fmla="*/ 1 w 6"/>
                <a:gd name="T3" fmla="*/ 5 h 5"/>
                <a:gd name="T4" fmla="*/ 6 w 6"/>
                <a:gd name="T5" fmla="*/ 0 h 5"/>
                <a:gd name="T6" fmla="*/ 5 w 6"/>
                <a:gd name="T7" fmla="*/ 0 h 5"/>
                <a:gd name="T8" fmla="*/ 1 w 6"/>
                <a:gd name="T9" fmla="*/ 3 h 5"/>
              </a:gdLst>
              <a:ahLst/>
              <a:cxnLst>
                <a:cxn ang="0">
                  <a:pos x="T0" y="T1"/>
                </a:cxn>
                <a:cxn ang="0">
                  <a:pos x="T2" y="T3"/>
                </a:cxn>
                <a:cxn ang="0">
                  <a:pos x="T4" y="T5"/>
                </a:cxn>
                <a:cxn ang="0">
                  <a:pos x="T6" y="T7"/>
                </a:cxn>
                <a:cxn ang="0">
                  <a:pos x="T8" y="T9"/>
                </a:cxn>
              </a:cxnLst>
              <a:rect l="0" t="0" r="r" b="b"/>
              <a:pathLst>
                <a:path w="6" h="5">
                  <a:moveTo>
                    <a:pt x="1" y="3"/>
                  </a:moveTo>
                  <a:cubicBezTo>
                    <a:pt x="0" y="4"/>
                    <a:pt x="0" y="5"/>
                    <a:pt x="1" y="5"/>
                  </a:cubicBezTo>
                  <a:cubicBezTo>
                    <a:pt x="2" y="5"/>
                    <a:pt x="5" y="2"/>
                    <a:pt x="6" y="0"/>
                  </a:cubicBezTo>
                  <a:cubicBezTo>
                    <a:pt x="5" y="0"/>
                    <a:pt x="5" y="0"/>
                    <a:pt x="5" y="0"/>
                  </a:cubicBezTo>
                  <a:cubicBezTo>
                    <a:pt x="4" y="0"/>
                    <a:pt x="1" y="2"/>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64"/>
            <p:cNvSpPr>
              <a:spLocks/>
            </p:cNvSpPr>
            <p:nvPr/>
          </p:nvSpPr>
          <p:spPr bwMode="auto">
            <a:xfrm>
              <a:off x="6935788" y="2187576"/>
              <a:ext cx="25400" cy="12700"/>
            </a:xfrm>
            <a:custGeom>
              <a:avLst/>
              <a:gdLst>
                <a:gd name="T0" fmla="*/ 5 w 9"/>
                <a:gd name="T1" fmla="*/ 0 h 5"/>
                <a:gd name="T2" fmla="*/ 0 w 9"/>
                <a:gd name="T3" fmla="*/ 4 h 5"/>
                <a:gd name="T4" fmla="*/ 0 w 9"/>
                <a:gd name="T5" fmla="*/ 5 h 5"/>
                <a:gd name="T6" fmla="*/ 9 w 9"/>
                <a:gd name="T7" fmla="*/ 1 h 5"/>
                <a:gd name="T8" fmla="*/ 9 w 9"/>
                <a:gd name="T9" fmla="*/ 0 h 5"/>
                <a:gd name="T10" fmla="*/ 5 w 9"/>
                <a:gd name="T11" fmla="*/ 0 h 5"/>
              </a:gdLst>
              <a:ahLst/>
              <a:cxnLst>
                <a:cxn ang="0">
                  <a:pos x="T0" y="T1"/>
                </a:cxn>
                <a:cxn ang="0">
                  <a:pos x="T2" y="T3"/>
                </a:cxn>
                <a:cxn ang="0">
                  <a:pos x="T4" y="T5"/>
                </a:cxn>
                <a:cxn ang="0">
                  <a:pos x="T6" y="T7"/>
                </a:cxn>
                <a:cxn ang="0">
                  <a:pos x="T8" y="T9"/>
                </a:cxn>
                <a:cxn ang="0">
                  <a:pos x="T10" y="T11"/>
                </a:cxn>
              </a:cxnLst>
              <a:rect l="0" t="0" r="r" b="b"/>
              <a:pathLst>
                <a:path w="9" h="5">
                  <a:moveTo>
                    <a:pt x="5" y="0"/>
                  </a:moveTo>
                  <a:cubicBezTo>
                    <a:pt x="3" y="0"/>
                    <a:pt x="0" y="4"/>
                    <a:pt x="0" y="4"/>
                  </a:cubicBezTo>
                  <a:cubicBezTo>
                    <a:pt x="0" y="5"/>
                    <a:pt x="0" y="5"/>
                    <a:pt x="0" y="5"/>
                  </a:cubicBezTo>
                  <a:cubicBezTo>
                    <a:pt x="3" y="5"/>
                    <a:pt x="3" y="1"/>
                    <a:pt x="9" y="1"/>
                  </a:cubicBezTo>
                  <a:cubicBezTo>
                    <a:pt x="9" y="0"/>
                    <a:pt x="9" y="0"/>
                    <a:pt x="9" y="0"/>
                  </a:cubicBezTo>
                  <a:cubicBezTo>
                    <a:pt x="8" y="0"/>
                    <a:pt x="7"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65"/>
            <p:cNvSpPr>
              <a:spLocks/>
            </p:cNvSpPr>
            <p:nvPr/>
          </p:nvSpPr>
          <p:spPr bwMode="auto">
            <a:xfrm>
              <a:off x="6977063" y="2168526"/>
              <a:ext cx="11112" cy="14288"/>
            </a:xfrm>
            <a:custGeom>
              <a:avLst/>
              <a:gdLst>
                <a:gd name="T0" fmla="*/ 1 w 4"/>
                <a:gd name="T1" fmla="*/ 5 h 5"/>
                <a:gd name="T2" fmla="*/ 4 w 4"/>
                <a:gd name="T3" fmla="*/ 0 h 5"/>
                <a:gd name="T4" fmla="*/ 1 w 4"/>
                <a:gd name="T5" fmla="*/ 1 h 5"/>
                <a:gd name="T6" fmla="*/ 1 w 4"/>
                <a:gd name="T7" fmla="*/ 3 h 5"/>
                <a:gd name="T8" fmla="*/ 1 w 4"/>
                <a:gd name="T9" fmla="*/ 5 h 5"/>
              </a:gdLst>
              <a:ahLst/>
              <a:cxnLst>
                <a:cxn ang="0">
                  <a:pos x="T0" y="T1"/>
                </a:cxn>
                <a:cxn ang="0">
                  <a:pos x="T2" y="T3"/>
                </a:cxn>
                <a:cxn ang="0">
                  <a:pos x="T4" y="T5"/>
                </a:cxn>
                <a:cxn ang="0">
                  <a:pos x="T6" y="T7"/>
                </a:cxn>
                <a:cxn ang="0">
                  <a:pos x="T8" y="T9"/>
                </a:cxn>
              </a:cxnLst>
              <a:rect l="0" t="0" r="r" b="b"/>
              <a:pathLst>
                <a:path w="4" h="5">
                  <a:moveTo>
                    <a:pt x="1" y="5"/>
                  </a:moveTo>
                  <a:cubicBezTo>
                    <a:pt x="2" y="5"/>
                    <a:pt x="4" y="1"/>
                    <a:pt x="4" y="0"/>
                  </a:cubicBezTo>
                  <a:cubicBezTo>
                    <a:pt x="4" y="0"/>
                    <a:pt x="1" y="0"/>
                    <a:pt x="1" y="1"/>
                  </a:cubicBezTo>
                  <a:cubicBezTo>
                    <a:pt x="1" y="2"/>
                    <a:pt x="1" y="3"/>
                    <a:pt x="1" y="3"/>
                  </a:cubicBezTo>
                  <a:cubicBezTo>
                    <a:pt x="0" y="3"/>
                    <a:pt x="0" y="5"/>
                    <a:pt x="1"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66"/>
            <p:cNvSpPr>
              <a:spLocks/>
            </p:cNvSpPr>
            <p:nvPr/>
          </p:nvSpPr>
          <p:spPr bwMode="auto">
            <a:xfrm>
              <a:off x="6838950" y="1985963"/>
              <a:ext cx="49212" cy="187325"/>
            </a:xfrm>
            <a:custGeom>
              <a:avLst/>
              <a:gdLst>
                <a:gd name="T0" fmla="*/ 10 w 18"/>
                <a:gd name="T1" fmla="*/ 10 h 69"/>
                <a:gd name="T2" fmla="*/ 7 w 18"/>
                <a:gd name="T3" fmla="*/ 0 h 69"/>
                <a:gd name="T4" fmla="*/ 6 w 18"/>
                <a:gd name="T5" fmla="*/ 0 h 69"/>
                <a:gd name="T6" fmla="*/ 6 w 18"/>
                <a:gd name="T7" fmla="*/ 5 h 69"/>
                <a:gd name="T8" fmla="*/ 5 w 18"/>
                <a:gd name="T9" fmla="*/ 7 h 69"/>
                <a:gd name="T10" fmla="*/ 0 w 18"/>
                <a:gd name="T11" fmla="*/ 19 h 69"/>
                <a:gd name="T12" fmla="*/ 3 w 18"/>
                <a:gd name="T13" fmla="*/ 27 h 69"/>
                <a:gd name="T14" fmla="*/ 3 w 18"/>
                <a:gd name="T15" fmla="*/ 40 h 69"/>
                <a:gd name="T16" fmla="*/ 2 w 18"/>
                <a:gd name="T17" fmla="*/ 46 h 69"/>
                <a:gd name="T18" fmla="*/ 4 w 18"/>
                <a:gd name="T19" fmla="*/ 53 h 69"/>
                <a:gd name="T20" fmla="*/ 3 w 18"/>
                <a:gd name="T21" fmla="*/ 63 h 69"/>
                <a:gd name="T22" fmla="*/ 3 w 18"/>
                <a:gd name="T23" fmla="*/ 69 h 69"/>
                <a:gd name="T24" fmla="*/ 8 w 18"/>
                <a:gd name="T25" fmla="*/ 64 h 69"/>
                <a:gd name="T26" fmla="*/ 10 w 18"/>
                <a:gd name="T27" fmla="*/ 64 h 69"/>
                <a:gd name="T28" fmla="*/ 12 w 18"/>
                <a:gd name="T29" fmla="*/ 66 h 69"/>
                <a:gd name="T30" fmla="*/ 13 w 18"/>
                <a:gd name="T31" fmla="*/ 66 h 69"/>
                <a:gd name="T32" fmla="*/ 7 w 18"/>
                <a:gd name="T33" fmla="*/ 55 h 69"/>
                <a:gd name="T34" fmla="*/ 13 w 18"/>
                <a:gd name="T35" fmla="*/ 42 h 69"/>
                <a:gd name="T36" fmla="*/ 18 w 18"/>
                <a:gd name="T37" fmla="*/ 45 h 69"/>
                <a:gd name="T38" fmla="*/ 12 w 18"/>
                <a:gd name="T39" fmla="*/ 30 h 69"/>
                <a:gd name="T40" fmla="*/ 10 w 18"/>
                <a:gd name="T41" fmla="*/ 24 h 69"/>
                <a:gd name="T42" fmla="*/ 10 w 18"/>
                <a:gd name="T43" fmla="*/ 18 h 69"/>
                <a:gd name="T44" fmla="*/ 10 w 18"/>
                <a:gd name="T45" fmla="*/ 1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69">
                  <a:moveTo>
                    <a:pt x="10" y="10"/>
                  </a:moveTo>
                  <a:cubicBezTo>
                    <a:pt x="9" y="7"/>
                    <a:pt x="7" y="4"/>
                    <a:pt x="7" y="0"/>
                  </a:cubicBezTo>
                  <a:cubicBezTo>
                    <a:pt x="7" y="0"/>
                    <a:pt x="6" y="0"/>
                    <a:pt x="6" y="0"/>
                  </a:cubicBezTo>
                  <a:cubicBezTo>
                    <a:pt x="6" y="2"/>
                    <a:pt x="6" y="2"/>
                    <a:pt x="6" y="5"/>
                  </a:cubicBezTo>
                  <a:cubicBezTo>
                    <a:pt x="6" y="6"/>
                    <a:pt x="5" y="6"/>
                    <a:pt x="5" y="7"/>
                  </a:cubicBezTo>
                  <a:cubicBezTo>
                    <a:pt x="1" y="8"/>
                    <a:pt x="0" y="14"/>
                    <a:pt x="0" y="19"/>
                  </a:cubicBezTo>
                  <a:cubicBezTo>
                    <a:pt x="0" y="22"/>
                    <a:pt x="3" y="23"/>
                    <a:pt x="3" y="27"/>
                  </a:cubicBezTo>
                  <a:cubicBezTo>
                    <a:pt x="3" y="32"/>
                    <a:pt x="3" y="34"/>
                    <a:pt x="3" y="40"/>
                  </a:cubicBezTo>
                  <a:cubicBezTo>
                    <a:pt x="3" y="42"/>
                    <a:pt x="2" y="43"/>
                    <a:pt x="2" y="46"/>
                  </a:cubicBezTo>
                  <a:cubicBezTo>
                    <a:pt x="2" y="49"/>
                    <a:pt x="4" y="50"/>
                    <a:pt x="4" y="53"/>
                  </a:cubicBezTo>
                  <a:cubicBezTo>
                    <a:pt x="4" y="56"/>
                    <a:pt x="3" y="59"/>
                    <a:pt x="3" y="63"/>
                  </a:cubicBezTo>
                  <a:cubicBezTo>
                    <a:pt x="3" y="64"/>
                    <a:pt x="2" y="69"/>
                    <a:pt x="3" y="69"/>
                  </a:cubicBezTo>
                  <a:cubicBezTo>
                    <a:pt x="5" y="69"/>
                    <a:pt x="5" y="64"/>
                    <a:pt x="8" y="64"/>
                  </a:cubicBezTo>
                  <a:cubicBezTo>
                    <a:pt x="9" y="64"/>
                    <a:pt x="10" y="64"/>
                    <a:pt x="10" y="64"/>
                  </a:cubicBezTo>
                  <a:cubicBezTo>
                    <a:pt x="10" y="65"/>
                    <a:pt x="12" y="66"/>
                    <a:pt x="12" y="66"/>
                  </a:cubicBezTo>
                  <a:cubicBezTo>
                    <a:pt x="13" y="66"/>
                    <a:pt x="13" y="66"/>
                    <a:pt x="13" y="66"/>
                  </a:cubicBezTo>
                  <a:cubicBezTo>
                    <a:pt x="11" y="62"/>
                    <a:pt x="7" y="60"/>
                    <a:pt x="7" y="55"/>
                  </a:cubicBezTo>
                  <a:cubicBezTo>
                    <a:pt x="7" y="49"/>
                    <a:pt x="7" y="42"/>
                    <a:pt x="13" y="42"/>
                  </a:cubicBezTo>
                  <a:cubicBezTo>
                    <a:pt x="15" y="42"/>
                    <a:pt x="17" y="43"/>
                    <a:pt x="18" y="45"/>
                  </a:cubicBezTo>
                  <a:cubicBezTo>
                    <a:pt x="17" y="40"/>
                    <a:pt x="14" y="35"/>
                    <a:pt x="12" y="30"/>
                  </a:cubicBezTo>
                  <a:cubicBezTo>
                    <a:pt x="12" y="28"/>
                    <a:pt x="10" y="26"/>
                    <a:pt x="10" y="24"/>
                  </a:cubicBezTo>
                  <a:cubicBezTo>
                    <a:pt x="10" y="18"/>
                    <a:pt x="10" y="18"/>
                    <a:pt x="10" y="18"/>
                  </a:cubicBezTo>
                  <a:cubicBezTo>
                    <a:pt x="9" y="15"/>
                    <a:pt x="11" y="13"/>
                    <a:pt x="10"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67"/>
            <p:cNvSpPr>
              <a:spLocks/>
            </p:cNvSpPr>
            <p:nvPr/>
          </p:nvSpPr>
          <p:spPr bwMode="auto">
            <a:xfrm>
              <a:off x="5300663" y="1338263"/>
              <a:ext cx="298450" cy="219075"/>
            </a:xfrm>
            <a:custGeom>
              <a:avLst/>
              <a:gdLst>
                <a:gd name="T0" fmla="*/ 4 w 110"/>
                <a:gd name="T1" fmla="*/ 71 h 81"/>
                <a:gd name="T2" fmla="*/ 11 w 110"/>
                <a:gd name="T3" fmla="*/ 71 h 81"/>
                <a:gd name="T4" fmla="*/ 14 w 110"/>
                <a:gd name="T5" fmla="*/ 79 h 81"/>
                <a:gd name="T6" fmla="*/ 20 w 110"/>
                <a:gd name="T7" fmla="*/ 79 h 81"/>
                <a:gd name="T8" fmla="*/ 21 w 110"/>
                <a:gd name="T9" fmla="*/ 81 h 81"/>
                <a:gd name="T10" fmla="*/ 39 w 110"/>
                <a:gd name="T11" fmla="*/ 81 h 81"/>
                <a:gd name="T12" fmla="*/ 38 w 110"/>
                <a:gd name="T13" fmla="*/ 80 h 81"/>
                <a:gd name="T14" fmla="*/ 26 w 110"/>
                <a:gd name="T15" fmla="*/ 65 h 81"/>
                <a:gd name="T16" fmla="*/ 52 w 110"/>
                <a:gd name="T17" fmla="*/ 33 h 81"/>
                <a:gd name="T18" fmla="*/ 63 w 110"/>
                <a:gd name="T19" fmla="*/ 27 h 81"/>
                <a:gd name="T20" fmla="*/ 68 w 110"/>
                <a:gd name="T21" fmla="*/ 22 h 81"/>
                <a:gd name="T22" fmla="*/ 88 w 110"/>
                <a:gd name="T23" fmla="*/ 17 h 81"/>
                <a:gd name="T24" fmla="*/ 110 w 110"/>
                <a:gd name="T25" fmla="*/ 5 h 81"/>
                <a:gd name="T26" fmla="*/ 102 w 110"/>
                <a:gd name="T27" fmla="*/ 0 h 81"/>
                <a:gd name="T28" fmla="*/ 69 w 110"/>
                <a:gd name="T29" fmla="*/ 12 h 81"/>
                <a:gd name="T30" fmla="*/ 62 w 110"/>
                <a:gd name="T31" fmla="*/ 10 h 81"/>
                <a:gd name="T32" fmla="*/ 55 w 110"/>
                <a:gd name="T33" fmla="*/ 12 h 81"/>
                <a:gd name="T34" fmla="*/ 35 w 110"/>
                <a:gd name="T35" fmla="*/ 23 h 81"/>
                <a:gd name="T36" fmla="*/ 26 w 110"/>
                <a:gd name="T37" fmla="*/ 25 h 81"/>
                <a:gd name="T38" fmla="*/ 24 w 110"/>
                <a:gd name="T39" fmla="*/ 27 h 81"/>
                <a:gd name="T40" fmla="*/ 26 w 110"/>
                <a:gd name="T41" fmla="*/ 31 h 81"/>
                <a:gd name="T42" fmla="*/ 14 w 110"/>
                <a:gd name="T43" fmla="*/ 44 h 81"/>
                <a:gd name="T44" fmla="*/ 18 w 110"/>
                <a:gd name="T45" fmla="*/ 49 h 81"/>
                <a:gd name="T46" fmla="*/ 7 w 110"/>
                <a:gd name="T47" fmla="*/ 55 h 81"/>
                <a:gd name="T48" fmla="*/ 7 w 110"/>
                <a:gd name="T49" fmla="*/ 58 h 81"/>
                <a:gd name="T50" fmla="*/ 0 w 110"/>
                <a:gd name="T51" fmla="*/ 67 h 81"/>
                <a:gd name="T52" fmla="*/ 4 w 110"/>
                <a:gd name="T53" fmla="*/ 7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0" h="81">
                  <a:moveTo>
                    <a:pt x="4" y="71"/>
                  </a:moveTo>
                  <a:cubicBezTo>
                    <a:pt x="4" y="71"/>
                    <a:pt x="10" y="71"/>
                    <a:pt x="11" y="71"/>
                  </a:cubicBezTo>
                  <a:cubicBezTo>
                    <a:pt x="15" y="73"/>
                    <a:pt x="13" y="76"/>
                    <a:pt x="14" y="79"/>
                  </a:cubicBezTo>
                  <a:cubicBezTo>
                    <a:pt x="15" y="80"/>
                    <a:pt x="18" y="79"/>
                    <a:pt x="20" y="79"/>
                  </a:cubicBezTo>
                  <a:cubicBezTo>
                    <a:pt x="20" y="79"/>
                    <a:pt x="21" y="80"/>
                    <a:pt x="21" y="81"/>
                  </a:cubicBezTo>
                  <a:cubicBezTo>
                    <a:pt x="39" y="81"/>
                    <a:pt x="39" y="81"/>
                    <a:pt x="39" y="81"/>
                  </a:cubicBezTo>
                  <a:cubicBezTo>
                    <a:pt x="38" y="80"/>
                    <a:pt x="38" y="80"/>
                    <a:pt x="38" y="80"/>
                  </a:cubicBezTo>
                  <a:cubicBezTo>
                    <a:pt x="33" y="75"/>
                    <a:pt x="26" y="73"/>
                    <a:pt x="26" y="65"/>
                  </a:cubicBezTo>
                  <a:cubicBezTo>
                    <a:pt x="26" y="51"/>
                    <a:pt x="41" y="36"/>
                    <a:pt x="52" y="33"/>
                  </a:cubicBezTo>
                  <a:cubicBezTo>
                    <a:pt x="56" y="32"/>
                    <a:pt x="57" y="27"/>
                    <a:pt x="63" y="27"/>
                  </a:cubicBezTo>
                  <a:cubicBezTo>
                    <a:pt x="65" y="27"/>
                    <a:pt x="66" y="23"/>
                    <a:pt x="68" y="22"/>
                  </a:cubicBezTo>
                  <a:cubicBezTo>
                    <a:pt x="75" y="19"/>
                    <a:pt x="80" y="21"/>
                    <a:pt x="88" y="17"/>
                  </a:cubicBezTo>
                  <a:cubicBezTo>
                    <a:pt x="94" y="14"/>
                    <a:pt x="110" y="13"/>
                    <a:pt x="110" y="5"/>
                  </a:cubicBezTo>
                  <a:cubicBezTo>
                    <a:pt x="110" y="3"/>
                    <a:pt x="104" y="0"/>
                    <a:pt x="102" y="0"/>
                  </a:cubicBezTo>
                  <a:cubicBezTo>
                    <a:pt x="91" y="0"/>
                    <a:pt x="80" y="12"/>
                    <a:pt x="69" y="12"/>
                  </a:cubicBezTo>
                  <a:cubicBezTo>
                    <a:pt x="66" y="12"/>
                    <a:pt x="65" y="10"/>
                    <a:pt x="62" y="10"/>
                  </a:cubicBezTo>
                  <a:cubicBezTo>
                    <a:pt x="58" y="10"/>
                    <a:pt x="58" y="12"/>
                    <a:pt x="55" y="12"/>
                  </a:cubicBezTo>
                  <a:cubicBezTo>
                    <a:pt x="47" y="12"/>
                    <a:pt x="41" y="23"/>
                    <a:pt x="35" y="23"/>
                  </a:cubicBezTo>
                  <a:cubicBezTo>
                    <a:pt x="32" y="23"/>
                    <a:pt x="30" y="25"/>
                    <a:pt x="26" y="25"/>
                  </a:cubicBezTo>
                  <a:cubicBezTo>
                    <a:pt x="25" y="25"/>
                    <a:pt x="24" y="26"/>
                    <a:pt x="24" y="27"/>
                  </a:cubicBezTo>
                  <a:cubicBezTo>
                    <a:pt x="24" y="28"/>
                    <a:pt x="26" y="29"/>
                    <a:pt x="26" y="31"/>
                  </a:cubicBezTo>
                  <a:cubicBezTo>
                    <a:pt x="26" y="37"/>
                    <a:pt x="14" y="40"/>
                    <a:pt x="14" y="44"/>
                  </a:cubicBezTo>
                  <a:cubicBezTo>
                    <a:pt x="14" y="46"/>
                    <a:pt x="17" y="46"/>
                    <a:pt x="18" y="49"/>
                  </a:cubicBezTo>
                  <a:cubicBezTo>
                    <a:pt x="14" y="50"/>
                    <a:pt x="7" y="51"/>
                    <a:pt x="7" y="55"/>
                  </a:cubicBezTo>
                  <a:cubicBezTo>
                    <a:pt x="7" y="57"/>
                    <a:pt x="7" y="58"/>
                    <a:pt x="7" y="58"/>
                  </a:cubicBezTo>
                  <a:cubicBezTo>
                    <a:pt x="7" y="62"/>
                    <a:pt x="0" y="62"/>
                    <a:pt x="0" y="67"/>
                  </a:cubicBezTo>
                  <a:cubicBezTo>
                    <a:pt x="0" y="70"/>
                    <a:pt x="4" y="71"/>
                    <a:pt x="4"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68"/>
            <p:cNvSpPr>
              <a:spLocks/>
            </p:cNvSpPr>
            <p:nvPr/>
          </p:nvSpPr>
          <p:spPr bwMode="auto">
            <a:xfrm>
              <a:off x="5403850" y="1552576"/>
              <a:ext cx="1587" cy="3175"/>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0" y="1"/>
                    <a:pt x="0" y="1"/>
                    <a:pt x="1" y="1"/>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69"/>
            <p:cNvSpPr>
              <a:spLocks/>
            </p:cNvSpPr>
            <p:nvPr/>
          </p:nvSpPr>
          <p:spPr bwMode="auto">
            <a:xfrm>
              <a:off x="5397500" y="1549401"/>
              <a:ext cx="6350" cy="3175"/>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1" y="1"/>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70"/>
            <p:cNvSpPr>
              <a:spLocks noEditPoints="1"/>
            </p:cNvSpPr>
            <p:nvPr/>
          </p:nvSpPr>
          <p:spPr bwMode="auto">
            <a:xfrm>
              <a:off x="4138613" y="1316038"/>
              <a:ext cx="3522662" cy="2333625"/>
            </a:xfrm>
            <a:custGeom>
              <a:avLst/>
              <a:gdLst>
                <a:gd name="T0" fmla="*/ 947 w 1298"/>
                <a:gd name="T1" fmla="*/ 78 h 860"/>
                <a:gd name="T2" fmla="*/ 760 w 1298"/>
                <a:gd name="T3" fmla="*/ 0 h 860"/>
                <a:gd name="T4" fmla="*/ 570 w 1298"/>
                <a:gd name="T5" fmla="*/ 115 h 860"/>
                <a:gd name="T6" fmla="*/ 380 w 1298"/>
                <a:gd name="T7" fmla="*/ 125 h 860"/>
                <a:gd name="T8" fmla="*/ 286 w 1298"/>
                <a:gd name="T9" fmla="*/ 94 h 860"/>
                <a:gd name="T10" fmla="*/ 246 w 1298"/>
                <a:gd name="T11" fmla="*/ 88 h 860"/>
                <a:gd name="T12" fmla="*/ 213 w 1298"/>
                <a:gd name="T13" fmla="*/ 110 h 860"/>
                <a:gd name="T14" fmla="*/ 186 w 1298"/>
                <a:gd name="T15" fmla="*/ 138 h 860"/>
                <a:gd name="T16" fmla="*/ 142 w 1298"/>
                <a:gd name="T17" fmla="*/ 209 h 860"/>
                <a:gd name="T18" fmla="*/ 213 w 1298"/>
                <a:gd name="T19" fmla="*/ 223 h 860"/>
                <a:gd name="T20" fmla="*/ 253 w 1298"/>
                <a:gd name="T21" fmla="*/ 140 h 860"/>
                <a:gd name="T22" fmla="*/ 289 w 1298"/>
                <a:gd name="T23" fmla="*/ 197 h 860"/>
                <a:gd name="T24" fmla="*/ 208 w 1298"/>
                <a:gd name="T25" fmla="*/ 249 h 860"/>
                <a:gd name="T26" fmla="*/ 175 w 1298"/>
                <a:gd name="T27" fmla="*/ 232 h 860"/>
                <a:gd name="T28" fmla="*/ 149 w 1298"/>
                <a:gd name="T29" fmla="*/ 258 h 860"/>
                <a:gd name="T30" fmla="*/ 99 w 1298"/>
                <a:gd name="T31" fmla="*/ 296 h 860"/>
                <a:gd name="T32" fmla="*/ 102 w 1298"/>
                <a:gd name="T33" fmla="*/ 322 h 860"/>
                <a:gd name="T34" fmla="*/ 52 w 1298"/>
                <a:gd name="T35" fmla="*/ 368 h 860"/>
                <a:gd name="T36" fmla="*/ 109 w 1298"/>
                <a:gd name="T37" fmla="*/ 373 h 860"/>
                <a:gd name="T38" fmla="*/ 195 w 1298"/>
                <a:gd name="T39" fmla="*/ 356 h 860"/>
                <a:gd name="T40" fmla="*/ 212 w 1298"/>
                <a:gd name="T41" fmla="*/ 356 h 860"/>
                <a:gd name="T42" fmla="*/ 200 w 1298"/>
                <a:gd name="T43" fmla="*/ 326 h 860"/>
                <a:gd name="T44" fmla="*/ 248 w 1298"/>
                <a:gd name="T45" fmla="*/ 388 h 860"/>
                <a:gd name="T46" fmla="*/ 248 w 1298"/>
                <a:gd name="T47" fmla="*/ 363 h 860"/>
                <a:gd name="T48" fmla="*/ 286 w 1298"/>
                <a:gd name="T49" fmla="*/ 330 h 860"/>
                <a:gd name="T50" fmla="*/ 336 w 1298"/>
                <a:gd name="T51" fmla="*/ 323 h 860"/>
                <a:gd name="T52" fmla="*/ 289 w 1298"/>
                <a:gd name="T53" fmla="*/ 356 h 860"/>
                <a:gd name="T54" fmla="*/ 302 w 1298"/>
                <a:gd name="T55" fmla="*/ 387 h 860"/>
                <a:gd name="T56" fmla="*/ 322 w 1298"/>
                <a:gd name="T57" fmla="*/ 429 h 860"/>
                <a:gd name="T58" fmla="*/ 231 w 1298"/>
                <a:gd name="T59" fmla="*/ 429 h 860"/>
                <a:gd name="T60" fmla="*/ 153 w 1298"/>
                <a:gd name="T61" fmla="*/ 384 h 860"/>
                <a:gd name="T62" fmla="*/ 26 w 1298"/>
                <a:gd name="T63" fmla="*/ 454 h 860"/>
                <a:gd name="T64" fmla="*/ 54 w 1298"/>
                <a:gd name="T65" fmla="*/ 602 h 860"/>
                <a:gd name="T66" fmla="*/ 163 w 1298"/>
                <a:gd name="T67" fmla="*/ 636 h 860"/>
                <a:gd name="T68" fmla="*/ 219 w 1298"/>
                <a:gd name="T69" fmla="*/ 846 h 860"/>
                <a:gd name="T70" fmla="*/ 310 w 1298"/>
                <a:gd name="T71" fmla="*/ 800 h 860"/>
                <a:gd name="T72" fmla="*/ 353 w 1298"/>
                <a:gd name="T73" fmla="*/ 682 h 860"/>
                <a:gd name="T74" fmla="*/ 377 w 1298"/>
                <a:gd name="T75" fmla="*/ 549 h 860"/>
                <a:gd name="T76" fmla="*/ 324 w 1298"/>
                <a:gd name="T77" fmla="*/ 446 h 860"/>
                <a:gd name="T78" fmla="*/ 374 w 1298"/>
                <a:gd name="T79" fmla="*/ 534 h 860"/>
                <a:gd name="T80" fmla="*/ 458 w 1298"/>
                <a:gd name="T81" fmla="*/ 515 h 860"/>
                <a:gd name="T82" fmla="*/ 426 w 1298"/>
                <a:gd name="T83" fmla="*/ 471 h 860"/>
                <a:gd name="T84" fmla="*/ 443 w 1298"/>
                <a:gd name="T85" fmla="*/ 458 h 860"/>
                <a:gd name="T86" fmla="*/ 522 w 1298"/>
                <a:gd name="T87" fmla="*/ 466 h 860"/>
                <a:gd name="T88" fmla="*/ 561 w 1298"/>
                <a:gd name="T89" fmla="*/ 506 h 860"/>
                <a:gd name="T90" fmla="*/ 595 w 1298"/>
                <a:gd name="T91" fmla="*/ 574 h 860"/>
                <a:gd name="T92" fmla="*/ 647 w 1298"/>
                <a:gd name="T93" fmla="*/ 501 h 860"/>
                <a:gd name="T94" fmla="*/ 701 w 1298"/>
                <a:gd name="T95" fmla="*/ 530 h 860"/>
                <a:gd name="T96" fmla="*/ 725 w 1298"/>
                <a:gd name="T97" fmla="*/ 575 h 860"/>
                <a:gd name="T98" fmla="*/ 734 w 1298"/>
                <a:gd name="T99" fmla="*/ 575 h 860"/>
                <a:gd name="T100" fmla="*/ 764 w 1298"/>
                <a:gd name="T101" fmla="*/ 568 h 860"/>
                <a:gd name="T102" fmla="*/ 768 w 1298"/>
                <a:gd name="T103" fmla="*/ 508 h 860"/>
                <a:gd name="T104" fmla="*/ 856 w 1298"/>
                <a:gd name="T105" fmla="*/ 458 h 860"/>
                <a:gd name="T106" fmla="*/ 867 w 1298"/>
                <a:gd name="T107" fmla="*/ 381 h 860"/>
                <a:gd name="T108" fmla="*/ 885 w 1298"/>
                <a:gd name="T109" fmla="*/ 364 h 860"/>
                <a:gd name="T110" fmla="*/ 898 w 1298"/>
                <a:gd name="T111" fmla="*/ 398 h 860"/>
                <a:gd name="T112" fmla="*/ 928 w 1298"/>
                <a:gd name="T113" fmla="*/ 341 h 860"/>
                <a:gd name="T114" fmla="*/ 1061 w 1298"/>
                <a:gd name="T115" fmla="*/ 204 h 860"/>
                <a:gd name="T116" fmla="*/ 1117 w 1298"/>
                <a:gd name="T117" fmla="*/ 239 h 860"/>
                <a:gd name="T118" fmla="*/ 1252 w 1298"/>
                <a:gd name="T119" fmla="*/ 114 h 860"/>
                <a:gd name="T120" fmla="*/ 491 w 1298"/>
                <a:gd name="T121" fmla="*/ 392 h 860"/>
                <a:gd name="T122" fmla="*/ 413 w 1298"/>
                <a:gd name="T123" fmla="*/ 374 h 860"/>
                <a:gd name="T124" fmla="*/ 421 w 1298"/>
                <a:gd name="T125" fmla="*/ 32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8" h="860">
                  <a:moveTo>
                    <a:pt x="1252" y="114"/>
                  </a:moveTo>
                  <a:cubicBezTo>
                    <a:pt x="1234" y="103"/>
                    <a:pt x="1211" y="93"/>
                    <a:pt x="1186" y="93"/>
                  </a:cubicBezTo>
                  <a:cubicBezTo>
                    <a:pt x="1179" y="93"/>
                    <a:pt x="1174" y="94"/>
                    <a:pt x="1175" y="97"/>
                  </a:cubicBezTo>
                  <a:cubicBezTo>
                    <a:pt x="1182" y="118"/>
                    <a:pt x="1165" y="97"/>
                    <a:pt x="1160" y="97"/>
                  </a:cubicBezTo>
                  <a:cubicBezTo>
                    <a:pt x="1110" y="96"/>
                    <a:pt x="1110" y="96"/>
                    <a:pt x="1110" y="96"/>
                  </a:cubicBezTo>
                  <a:cubicBezTo>
                    <a:pt x="1107" y="85"/>
                    <a:pt x="1099" y="81"/>
                    <a:pt x="1084" y="81"/>
                  </a:cubicBezTo>
                  <a:cubicBezTo>
                    <a:pt x="1076" y="81"/>
                    <a:pt x="1064" y="84"/>
                    <a:pt x="1059" y="79"/>
                  </a:cubicBezTo>
                  <a:cubicBezTo>
                    <a:pt x="1055" y="76"/>
                    <a:pt x="1055" y="70"/>
                    <a:pt x="1048" y="68"/>
                  </a:cubicBezTo>
                  <a:cubicBezTo>
                    <a:pt x="1035" y="64"/>
                    <a:pt x="1020" y="61"/>
                    <a:pt x="1003" y="61"/>
                  </a:cubicBezTo>
                  <a:cubicBezTo>
                    <a:pt x="986" y="61"/>
                    <a:pt x="983" y="70"/>
                    <a:pt x="982" y="78"/>
                  </a:cubicBezTo>
                  <a:cubicBezTo>
                    <a:pt x="966" y="78"/>
                    <a:pt x="958" y="78"/>
                    <a:pt x="947" y="78"/>
                  </a:cubicBezTo>
                  <a:cubicBezTo>
                    <a:pt x="941" y="78"/>
                    <a:pt x="940" y="73"/>
                    <a:pt x="933" y="73"/>
                  </a:cubicBezTo>
                  <a:cubicBezTo>
                    <a:pt x="932" y="76"/>
                    <a:pt x="931" y="83"/>
                    <a:pt x="927" y="83"/>
                  </a:cubicBezTo>
                  <a:cubicBezTo>
                    <a:pt x="918" y="83"/>
                    <a:pt x="914" y="71"/>
                    <a:pt x="914" y="65"/>
                  </a:cubicBezTo>
                  <a:cubicBezTo>
                    <a:pt x="914" y="64"/>
                    <a:pt x="932" y="52"/>
                    <a:pt x="886" y="49"/>
                  </a:cubicBezTo>
                  <a:cubicBezTo>
                    <a:pt x="881" y="48"/>
                    <a:pt x="878" y="51"/>
                    <a:pt x="878" y="57"/>
                  </a:cubicBezTo>
                  <a:cubicBezTo>
                    <a:pt x="853" y="57"/>
                    <a:pt x="853" y="57"/>
                    <a:pt x="853" y="57"/>
                  </a:cubicBezTo>
                  <a:cubicBezTo>
                    <a:pt x="846" y="55"/>
                    <a:pt x="808" y="51"/>
                    <a:pt x="803" y="43"/>
                  </a:cubicBezTo>
                  <a:cubicBezTo>
                    <a:pt x="774" y="67"/>
                    <a:pt x="781" y="52"/>
                    <a:pt x="781" y="52"/>
                  </a:cubicBezTo>
                  <a:cubicBezTo>
                    <a:pt x="787" y="43"/>
                    <a:pt x="854" y="25"/>
                    <a:pt x="799" y="12"/>
                  </a:cubicBezTo>
                  <a:cubicBezTo>
                    <a:pt x="776" y="12"/>
                    <a:pt x="776" y="12"/>
                    <a:pt x="776" y="12"/>
                  </a:cubicBezTo>
                  <a:cubicBezTo>
                    <a:pt x="774" y="6"/>
                    <a:pt x="769" y="0"/>
                    <a:pt x="760" y="0"/>
                  </a:cubicBezTo>
                  <a:cubicBezTo>
                    <a:pt x="748" y="0"/>
                    <a:pt x="744" y="9"/>
                    <a:pt x="738" y="13"/>
                  </a:cubicBezTo>
                  <a:cubicBezTo>
                    <a:pt x="733" y="17"/>
                    <a:pt x="705" y="28"/>
                    <a:pt x="707" y="18"/>
                  </a:cubicBezTo>
                  <a:cubicBezTo>
                    <a:pt x="700" y="20"/>
                    <a:pt x="669" y="22"/>
                    <a:pt x="653" y="37"/>
                  </a:cubicBezTo>
                  <a:cubicBezTo>
                    <a:pt x="650" y="40"/>
                    <a:pt x="649" y="49"/>
                    <a:pt x="644" y="49"/>
                  </a:cubicBezTo>
                  <a:cubicBezTo>
                    <a:pt x="636" y="49"/>
                    <a:pt x="609" y="46"/>
                    <a:pt x="609" y="59"/>
                  </a:cubicBezTo>
                  <a:cubicBezTo>
                    <a:pt x="609" y="61"/>
                    <a:pt x="611" y="64"/>
                    <a:pt x="612" y="67"/>
                  </a:cubicBezTo>
                  <a:cubicBezTo>
                    <a:pt x="607" y="70"/>
                    <a:pt x="606" y="67"/>
                    <a:pt x="590" y="67"/>
                  </a:cubicBezTo>
                  <a:cubicBezTo>
                    <a:pt x="577" y="85"/>
                    <a:pt x="578" y="65"/>
                    <a:pt x="575" y="61"/>
                  </a:cubicBezTo>
                  <a:cubicBezTo>
                    <a:pt x="574" y="68"/>
                    <a:pt x="570" y="71"/>
                    <a:pt x="564" y="74"/>
                  </a:cubicBezTo>
                  <a:cubicBezTo>
                    <a:pt x="566" y="80"/>
                    <a:pt x="575" y="87"/>
                    <a:pt x="568" y="94"/>
                  </a:cubicBezTo>
                  <a:cubicBezTo>
                    <a:pt x="564" y="99"/>
                    <a:pt x="577" y="115"/>
                    <a:pt x="570" y="115"/>
                  </a:cubicBezTo>
                  <a:cubicBezTo>
                    <a:pt x="561" y="115"/>
                    <a:pt x="558" y="82"/>
                    <a:pt x="558" y="75"/>
                  </a:cubicBezTo>
                  <a:cubicBezTo>
                    <a:pt x="558" y="68"/>
                    <a:pt x="571" y="65"/>
                    <a:pt x="552" y="61"/>
                  </a:cubicBezTo>
                  <a:cubicBezTo>
                    <a:pt x="542" y="59"/>
                    <a:pt x="524" y="74"/>
                    <a:pt x="524" y="83"/>
                  </a:cubicBezTo>
                  <a:cubicBezTo>
                    <a:pt x="524" y="93"/>
                    <a:pt x="529" y="99"/>
                    <a:pt x="534" y="105"/>
                  </a:cubicBezTo>
                  <a:cubicBezTo>
                    <a:pt x="546" y="124"/>
                    <a:pt x="517" y="103"/>
                    <a:pt x="506" y="100"/>
                  </a:cubicBezTo>
                  <a:cubicBezTo>
                    <a:pt x="476" y="92"/>
                    <a:pt x="486" y="102"/>
                    <a:pt x="486" y="104"/>
                  </a:cubicBezTo>
                  <a:cubicBezTo>
                    <a:pt x="485" y="121"/>
                    <a:pt x="478" y="107"/>
                    <a:pt x="474" y="107"/>
                  </a:cubicBezTo>
                  <a:cubicBezTo>
                    <a:pt x="467" y="107"/>
                    <a:pt x="453" y="116"/>
                    <a:pt x="443" y="111"/>
                  </a:cubicBezTo>
                  <a:cubicBezTo>
                    <a:pt x="438" y="98"/>
                    <a:pt x="405" y="128"/>
                    <a:pt x="397" y="128"/>
                  </a:cubicBezTo>
                  <a:cubicBezTo>
                    <a:pt x="394" y="128"/>
                    <a:pt x="390" y="126"/>
                    <a:pt x="391" y="123"/>
                  </a:cubicBezTo>
                  <a:cubicBezTo>
                    <a:pt x="394" y="115"/>
                    <a:pt x="389" y="95"/>
                    <a:pt x="380" y="125"/>
                  </a:cubicBezTo>
                  <a:cubicBezTo>
                    <a:pt x="379" y="126"/>
                    <a:pt x="383" y="127"/>
                    <a:pt x="383" y="131"/>
                  </a:cubicBezTo>
                  <a:cubicBezTo>
                    <a:pt x="383" y="139"/>
                    <a:pt x="372" y="134"/>
                    <a:pt x="366" y="136"/>
                  </a:cubicBezTo>
                  <a:cubicBezTo>
                    <a:pt x="360" y="138"/>
                    <a:pt x="363" y="159"/>
                    <a:pt x="337" y="148"/>
                  </a:cubicBezTo>
                  <a:cubicBezTo>
                    <a:pt x="337" y="157"/>
                    <a:pt x="337" y="157"/>
                    <a:pt x="337" y="157"/>
                  </a:cubicBezTo>
                  <a:cubicBezTo>
                    <a:pt x="325" y="155"/>
                    <a:pt x="326" y="142"/>
                    <a:pt x="322" y="136"/>
                  </a:cubicBezTo>
                  <a:cubicBezTo>
                    <a:pt x="331" y="136"/>
                    <a:pt x="336" y="135"/>
                    <a:pt x="345" y="138"/>
                  </a:cubicBezTo>
                  <a:cubicBezTo>
                    <a:pt x="358" y="141"/>
                    <a:pt x="382" y="126"/>
                    <a:pt x="345" y="114"/>
                  </a:cubicBezTo>
                  <a:cubicBezTo>
                    <a:pt x="334" y="110"/>
                    <a:pt x="310" y="98"/>
                    <a:pt x="303" y="98"/>
                  </a:cubicBezTo>
                  <a:cubicBezTo>
                    <a:pt x="302" y="98"/>
                    <a:pt x="302" y="97"/>
                    <a:pt x="297" y="98"/>
                  </a:cubicBezTo>
                  <a:cubicBezTo>
                    <a:pt x="296" y="98"/>
                    <a:pt x="292" y="97"/>
                    <a:pt x="290" y="97"/>
                  </a:cubicBezTo>
                  <a:cubicBezTo>
                    <a:pt x="290" y="96"/>
                    <a:pt x="288" y="96"/>
                    <a:pt x="286" y="94"/>
                  </a:cubicBezTo>
                  <a:cubicBezTo>
                    <a:pt x="291" y="92"/>
                    <a:pt x="293" y="94"/>
                    <a:pt x="295" y="88"/>
                  </a:cubicBezTo>
                  <a:cubicBezTo>
                    <a:pt x="293" y="88"/>
                    <a:pt x="288" y="85"/>
                    <a:pt x="287" y="85"/>
                  </a:cubicBezTo>
                  <a:cubicBezTo>
                    <a:pt x="285" y="85"/>
                    <a:pt x="284" y="87"/>
                    <a:pt x="284" y="88"/>
                  </a:cubicBezTo>
                  <a:cubicBezTo>
                    <a:pt x="281" y="88"/>
                    <a:pt x="282" y="86"/>
                    <a:pt x="282" y="83"/>
                  </a:cubicBezTo>
                  <a:cubicBezTo>
                    <a:pt x="278" y="85"/>
                    <a:pt x="276" y="86"/>
                    <a:pt x="273" y="89"/>
                  </a:cubicBezTo>
                  <a:cubicBezTo>
                    <a:pt x="273" y="88"/>
                    <a:pt x="273" y="87"/>
                    <a:pt x="272" y="85"/>
                  </a:cubicBezTo>
                  <a:cubicBezTo>
                    <a:pt x="268" y="87"/>
                    <a:pt x="267" y="92"/>
                    <a:pt x="263" y="92"/>
                  </a:cubicBezTo>
                  <a:cubicBezTo>
                    <a:pt x="264" y="89"/>
                    <a:pt x="267" y="88"/>
                    <a:pt x="267" y="85"/>
                  </a:cubicBezTo>
                  <a:cubicBezTo>
                    <a:pt x="267" y="82"/>
                    <a:pt x="259" y="88"/>
                    <a:pt x="256" y="88"/>
                  </a:cubicBezTo>
                  <a:cubicBezTo>
                    <a:pt x="254" y="88"/>
                    <a:pt x="252" y="86"/>
                    <a:pt x="251" y="84"/>
                  </a:cubicBezTo>
                  <a:cubicBezTo>
                    <a:pt x="250" y="86"/>
                    <a:pt x="246" y="87"/>
                    <a:pt x="246" y="88"/>
                  </a:cubicBezTo>
                  <a:cubicBezTo>
                    <a:pt x="246" y="89"/>
                    <a:pt x="248" y="90"/>
                    <a:pt x="250" y="90"/>
                  </a:cubicBezTo>
                  <a:cubicBezTo>
                    <a:pt x="246" y="92"/>
                    <a:pt x="242" y="91"/>
                    <a:pt x="239" y="96"/>
                  </a:cubicBezTo>
                  <a:cubicBezTo>
                    <a:pt x="239" y="93"/>
                    <a:pt x="239" y="93"/>
                    <a:pt x="239" y="93"/>
                  </a:cubicBezTo>
                  <a:cubicBezTo>
                    <a:pt x="234" y="93"/>
                    <a:pt x="234" y="98"/>
                    <a:pt x="231" y="99"/>
                  </a:cubicBezTo>
                  <a:cubicBezTo>
                    <a:pt x="231" y="96"/>
                    <a:pt x="231" y="96"/>
                    <a:pt x="231" y="96"/>
                  </a:cubicBezTo>
                  <a:cubicBezTo>
                    <a:pt x="228" y="97"/>
                    <a:pt x="224" y="96"/>
                    <a:pt x="221" y="99"/>
                  </a:cubicBezTo>
                  <a:cubicBezTo>
                    <a:pt x="222" y="99"/>
                    <a:pt x="222" y="99"/>
                    <a:pt x="223" y="100"/>
                  </a:cubicBezTo>
                  <a:cubicBezTo>
                    <a:pt x="222" y="101"/>
                    <a:pt x="220" y="101"/>
                    <a:pt x="219" y="101"/>
                  </a:cubicBezTo>
                  <a:cubicBezTo>
                    <a:pt x="217" y="101"/>
                    <a:pt x="215" y="103"/>
                    <a:pt x="214" y="104"/>
                  </a:cubicBezTo>
                  <a:cubicBezTo>
                    <a:pt x="216" y="104"/>
                    <a:pt x="216" y="104"/>
                    <a:pt x="217" y="105"/>
                  </a:cubicBezTo>
                  <a:cubicBezTo>
                    <a:pt x="217" y="105"/>
                    <a:pt x="214" y="110"/>
                    <a:pt x="213" y="110"/>
                  </a:cubicBezTo>
                  <a:cubicBezTo>
                    <a:pt x="210" y="110"/>
                    <a:pt x="210" y="108"/>
                    <a:pt x="206" y="108"/>
                  </a:cubicBezTo>
                  <a:cubicBezTo>
                    <a:pt x="207" y="107"/>
                    <a:pt x="207" y="105"/>
                    <a:pt x="205" y="104"/>
                  </a:cubicBezTo>
                  <a:cubicBezTo>
                    <a:pt x="205" y="105"/>
                    <a:pt x="204" y="106"/>
                    <a:pt x="203" y="107"/>
                  </a:cubicBezTo>
                  <a:cubicBezTo>
                    <a:pt x="203" y="107"/>
                    <a:pt x="202" y="106"/>
                    <a:pt x="202" y="106"/>
                  </a:cubicBezTo>
                  <a:cubicBezTo>
                    <a:pt x="200" y="106"/>
                    <a:pt x="199" y="108"/>
                    <a:pt x="198" y="110"/>
                  </a:cubicBezTo>
                  <a:cubicBezTo>
                    <a:pt x="198" y="110"/>
                    <a:pt x="201" y="111"/>
                    <a:pt x="202" y="111"/>
                  </a:cubicBezTo>
                  <a:cubicBezTo>
                    <a:pt x="201" y="111"/>
                    <a:pt x="198" y="112"/>
                    <a:pt x="197" y="114"/>
                  </a:cubicBezTo>
                  <a:cubicBezTo>
                    <a:pt x="203" y="114"/>
                    <a:pt x="205" y="111"/>
                    <a:pt x="210" y="110"/>
                  </a:cubicBezTo>
                  <a:cubicBezTo>
                    <a:pt x="209" y="114"/>
                    <a:pt x="203" y="122"/>
                    <a:pt x="198" y="123"/>
                  </a:cubicBezTo>
                  <a:cubicBezTo>
                    <a:pt x="194" y="125"/>
                    <a:pt x="191" y="128"/>
                    <a:pt x="188" y="133"/>
                  </a:cubicBezTo>
                  <a:cubicBezTo>
                    <a:pt x="188" y="133"/>
                    <a:pt x="186" y="138"/>
                    <a:pt x="186" y="138"/>
                  </a:cubicBezTo>
                  <a:cubicBezTo>
                    <a:pt x="184" y="138"/>
                    <a:pt x="184" y="145"/>
                    <a:pt x="182" y="147"/>
                  </a:cubicBezTo>
                  <a:cubicBezTo>
                    <a:pt x="175" y="152"/>
                    <a:pt x="172" y="160"/>
                    <a:pt x="162" y="162"/>
                  </a:cubicBezTo>
                  <a:cubicBezTo>
                    <a:pt x="164" y="162"/>
                    <a:pt x="165" y="163"/>
                    <a:pt x="167" y="164"/>
                  </a:cubicBezTo>
                  <a:cubicBezTo>
                    <a:pt x="159" y="163"/>
                    <a:pt x="158" y="168"/>
                    <a:pt x="154" y="169"/>
                  </a:cubicBezTo>
                  <a:cubicBezTo>
                    <a:pt x="149" y="170"/>
                    <a:pt x="147" y="173"/>
                    <a:pt x="144" y="177"/>
                  </a:cubicBezTo>
                  <a:cubicBezTo>
                    <a:pt x="143" y="179"/>
                    <a:pt x="140" y="179"/>
                    <a:pt x="140" y="182"/>
                  </a:cubicBezTo>
                  <a:cubicBezTo>
                    <a:pt x="140" y="188"/>
                    <a:pt x="140" y="194"/>
                    <a:pt x="143" y="197"/>
                  </a:cubicBezTo>
                  <a:cubicBezTo>
                    <a:pt x="142" y="199"/>
                    <a:pt x="140" y="202"/>
                    <a:pt x="140" y="203"/>
                  </a:cubicBezTo>
                  <a:cubicBezTo>
                    <a:pt x="142" y="202"/>
                    <a:pt x="142" y="202"/>
                    <a:pt x="146" y="202"/>
                  </a:cubicBezTo>
                  <a:cubicBezTo>
                    <a:pt x="146" y="205"/>
                    <a:pt x="146" y="205"/>
                    <a:pt x="146" y="205"/>
                  </a:cubicBezTo>
                  <a:cubicBezTo>
                    <a:pt x="145" y="206"/>
                    <a:pt x="142" y="207"/>
                    <a:pt x="142" y="209"/>
                  </a:cubicBezTo>
                  <a:cubicBezTo>
                    <a:pt x="142" y="210"/>
                    <a:pt x="150" y="215"/>
                    <a:pt x="152" y="215"/>
                  </a:cubicBezTo>
                  <a:cubicBezTo>
                    <a:pt x="161" y="215"/>
                    <a:pt x="168" y="206"/>
                    <a:pt x="173" y="200"/>
                  </a:cubicBezTo>
                  <a:cubicBezTo>
                    <a:pt x="174" y="202"/>
                    <a:pt x="175" y="204"/>
                    <a:pt x="177" y="205"/>
                  </a:cubicBezTo>
                  <a:cubicBezTo>
                    <a:pt x="177" y="206"/>
                    <a:pt x="176" y="207"/>
                    <a:pt x="176" y="208"/>
                  </a:cubicBezTo>
                  <a:cubicBezTo>
                    <a:pt x="176" y="212"/>
                    <a:pt x="179" y="213"/>
                    <a:pt x="180" y="216"/>
                  </a:cubicBezTo>
                  <a:cubicBezTo>
                    <a:pt x="182" y="221"/>
                    <a:pt x="181" y="224"/>
                    <a:pt x="185" y="228"/>
                  </a:cubicBezTo>
                  <a:cubicBezTo>
                    <a:pt x="185" y="229"/>
                    <a:pt x="185" y="230"/>
                    <a:pt x="185" y="230"/>
                  </a:cubicBezTo>
                  <a:cubicBezTo>
                    <a:pt x="185" y="231"/>
                    <a:pt x="188" y="241"/>
                    <a:pt x="190" y="241"/>
                  </a:cubicBezTo>
                  <a:cubicBezTo>
                    <a:pt x="195" y="241"/>
                    <a:pt x="196" y="234"/>
                    <a:pt x="200" y="234"/>
                  </a:cubicBezTo>
                  <a:cubicBezTo>
                    <a:pt x="202" y="234"/>
                    <a:pt x="203" y="234"/>
                    <a:pt x="206" y="234"/>
                  </a:cubicBezTo>
                  <a:cubicBezTo>
                    <a:pt x="207" y="229"/>
                    <a:pt x="212" y="229"/>
                    <a:pt x="213" y="223"/>
                  </a:cubicBezTo>
                  <a:cubicBezTo>
                    <a:pt x="211" y="223"/>
                    <a:pt x="209" y="222"/>
                    <a:pt x="209" y="219"/>
                  </a:cubicBezTo>
                  <a:cubicBezTo>
                    <a:pt x="209" y="215"/>
                    <a:pt x="211" y="208"/>
                    <a:pt x="216" y="208"/>
                  </a:cubicBezTo>
                  <a:cubicBezTo>
                    <a:pt x="218" y="208"/>
                    <a:pt x="224" y="203"/>
                    <a:pt x="224" y="199"/>
                  </a:cubicBezTo>
                  <a:cubicBezTo>
                    <a:pt x="224" y="195"/>
                    <a:pt x="218" y="191"/>
                    <a:pt x="214" y="191"/>
                  </a:cubicBezTo>
                  <a:cubicBezTo>
                    <a:pt x="214" y="189"/>
                    <a:pt x="214" y="188"/>
                    <a:pt x="213" y="187"/>
                  </a:cubicBezTo>
                  <a:cubicBezTo>
                    <a:pt x="213" y="182"/>
                    <a:pt x="213" y="182"/>
                    <a:pt x="213" y="182"/>
                  </a:cubicBezTo>
                  <a:cubicBezTo>
                    <a:pt x="216" y="181"/>
                    <a:pt x="214" y="177"/>
                    <a:pt x="216" y="173"/>
                  </a:cubicBezTo>
                  <a:cubicBezTo>
                    <a:pt x="218" y="170"/>
                    <a:pt x="222" y="169"/>
                    <a:pt x="225" y="166"/>
                  </a:cubicBezTo>
                  <a:cubicBezTo>
                    <a:pt x="230" y="164"/>
                    <a:pt x="240" y="159"/>
                    <a:pt x="240" y="154"/>
                  </a:cubicBezTo>
                  <a:cubicBezTo>
                    <a:pt x="241" y="153"/>
                    <a:pt x="240" y="152"/>
                    <a:pt x="240" y="149"/>
                  </a:cubicBezTo>
                  <a:cubicBezTo>
                    <a:pt x="240" y="143"/>
                    <a:pt x="246" y="140"/>
                    <a:pt x="253" y="140"/>
                  </a:cubicBezTo>
                  <a:cubicBezTo>
                    <a:pt x="259" y="140"/>
                    <a:pt x="266" y="142"/>
                    <a:pt x="266" y="147"/>
                  </a:cubicBezTo>
                  <a:cubicBezTo>
                    <a:pt x="266" y="151"/>
                    <a:pt x="261" y="152"/>
                    <a:pt x="258" y="154"/>
                  </a:cubicBezTo>
                  <a:cubicBezTo>
                    <a:pt x="252" y="157"/>
                    <a:pt x="247" y="169"/>
                    <a:pt x="238" y="169"/>
                  </a:cubicBezTo>
                  <a:cubicBezTo>
                    <a:pt x="238" y="171"/>
                    <a:pt x="238" y="172"/>
                    <a:pt x="238" y="173"/>
                  </a:cubicBezTo>
                  <a:cubicBezTo>
                    <a:pt x="238" y="176"/>
                    <a:pt x="240" y="181"/>
                    <a:pt x="242" y="182"/>
                  </a:cubicBezTo>
                  <a:cubicBezTo>
                    <a:pt x="242" y="183"/>
                    <a:pt x="239" y="184"/>
                    <a:pt x="239" y="187"/>
                  </a:cubicBezTo>
                  <a:cubicBezTo>
                    <a:pt x="239" y="191"/>
                    <a:pt x="244" y="194"/>
                    <a:pt x="249" y="194"/>
                  </a:cubicBezTo>
                  <a:cubicBezTo>
                    <a:pt x="249" y="197"/>
                    <a:pt x="251" y="197"/>
                    <a:pt x="253" y="197"/>
                  </a:cubicBezTo>
                  <a:cubicBezTo>
                    <a:pt x="257" y="197"/>
                    <a:pt x="262" y="195"/>
                    <a:pt x="267" y="194"/>
                  </a:cubicBezTo>
                  <a:cubicBezTo>
                    <a:pt x="271" y="195"/>
                    <a:pt x="281" y="194"/>
                    <a:pt x="283" y="190"/>
                  </a:cubicBezTo>
                  <a:cubicBezTo>
                    <a:pt x="285" y="192"/>
                    <a:pt x="287" y="193"/>
                    <a:pt x="289" y="197"/>
                  </a:cubicBezTo>
                  <a:cubicBezTo>
                    <a:pt x="286" y="199"/>
                    <a:pt x="279" y="202"/>
                    <a:pt x="277" y="202"/>
                  </a:cubicBezTo>
                  <a:cubicBezTo>
                    <a:pt x="273" y="202"/>
                    <a:pt x="270" y="201"/>
                    <a:pt x="266" y="201"/>
                  </a:cubicBezTo>
                  <a:cubicBezTo>
                    <a:pt x="261" y="201"/>
                    <a:pt x="250" y="205"/>
                    <a:pt x="253" y="208"/>
                  </a:cubicBezTo>
                  <a:cubicBezTo>
                    <a:pt x="264" y="219"/>
                    <a:pt x="258" y="223"/>
                    <a:pt x="256" y="223"/>
                  </a:cubicBezTo>
                  <a:cubicBezTo>
                    <a:pt x="251" y="223"/>
                    <a:pt x="251" y="217"/>
                    <a:pt x="247" y="217"/>
                  </a:cubicBezTo>
                  <a:cubicBezTo>
                    <a:pt x="243" y="217"/>
                    <a:pt x="238" y="227"/>
                    <a:pt x="238" y="232"/>
                  </a:cubicBezTo>
                  <a:cubicBezTo>
                    <a:pt x="238" y="241"/>
                    <a:pt x="231" y="240"/>
                    <a:pt x="230" y="248"/>
                  </a:cubicBezTo>
                  <a:cubicBezTo>
                    <a:pt x="228" y="248"/>
                    <a:pt x="225" y="248"/>
                    <a:pt x="223" y="248"/>
                  </a:cubicBezTo>
                  <a:cubicBezTo>
                    <a:pt x="223" y="248"/>
                    <a:pt x="223" y="247"/>
                    <a:pt x="223" y="246"/>
                  </a:cubicBezTo>
                  <a:cubicBezTo>
                    <a:pt x="222" y="245"/>
                    <a:pt x="219" y="245"/>
                    <a:pt x="216" y="245"/>
                  </a:cubicBezTo>
                  <a:cubicBezTo>
                    <a:pt x="213" y="245"/>
                    <a:pt x="210" y="248"/>
                    <a:pt x="208" y="249"/>
                  </a:cubicBezTo>
                  <a:cubicBezTo>
                    <a:pt x="205" y="251"/>
                    <a:pt x="202" y="250"/>
                    <a:pt x="198" y="252"/>
                  </a:cubicBezTo>
                  <a:cubicBezTo>
                    <a:pt x="197" y="252"/>
                    <a:pt x="197" y="254"/>
                    <a:pt x="194" y="254"/>
                  </a:cubicBezTo>
                  <a:cubicBezTo>
                    <a:pt x="194" y="254"/>
                    <a:pt x="190" y="251"/>
                    <a:pt x="190" y="251"/>
                  </a:cubicBezTo>
                  <a:cubicBezTo>
                    <a:pt x="190" y="250"/>
                    <a:pt x="192" y="249"/>
                    <a:pt x="192" y="248"/>
                  </a:cubicBezTo>
                  <a:cubicBezTo>
                    <a:pt x="187" y="247"/>
                    <a:pt x="183" y="252"/>
                    <a:pt x="177" y="252"/>
                  </a:cubicBezTo>
                  <a:cubicBezTo>
                    <a:pt x="176" y="252"/>
                    <a:pt x="175" y="251"/>
                    <a:pt x="175" y="250"/>
                  </a:cubicBezTo>
                  <a:cubicBezTo>
                    <a:pt x="173" y="250"/>
                    <a:pt x="172" y="249"/>
                    <a:pt x="170" y="249"/>
                  </a:cubicBezTo>
                  <a:cubicBezTo>
                    <a:pt x="170" y="248"/>
                    <a:pt x="170" y="248"/>
                    <a:pt x="170" y="247"/>
                  </a:cubicBezTo>
                  <a:cubicBezTo>
                    <a:pt x="168" y="246"/>
                    <a:pt x="167" y="245"/>
                    <a:pt x="167" y="243"/>
                  </a:cubicBezTo>
                  <a:cubicBezTo>
                    <a:pt x="167" y="239"/>
                    <a:pt x="170" y="237"/>
                    <a:pt x="172" y="234"/>
                  </a:cubicBezTo>
                  <a:cubicBezTo>
                    <a:pt x="173" y="234"/>
                    <a:pt x="175" y="233"/>
                    <a:pt x="175" y="232"/>
                  </a:cubicBezTo>
                  <a:cubicBezTo>
                    <a:pt x="175" y="232"/>
                    <a:pt x="175" y="231"/>
                    <a:pt x="175" y="230"/>
                  </a:cubicBezTo>
                  <a:cubicBezTo>
                    <a:pt x="173" y="230"/>
                    <a:pt x="171" y="230"/>
                    <a:pt x="171" y="228"/>
                  </a:cubicBezTo>
                  <a:cubicBezTo>
                    <a:pt x="171" y="226"/>
                    <a:pt x="171" y="225"/>
                    <a:pt x="172" y="222"/>
                  </a:cubicBezTo>
                  <a:cubicBezTo>
                    <a:pt x="172" y="220"/>
                    <a:pt x="172" y="220"/>
                    <a:pt x="172" y="220"/>
                  </a:cubicBezTo>
                  <a:cubicBezTo>
                    <a:pt x="166" y="224"/>
                    <a:pt x="158" y="224"/>
                    <a:pt x="158" y="234"/>
                  </a:cubicBezTo>
                  <a:cubicBezTo>
                    <a:pt x="158" y="239"/>
                    <a:pt x="161" y="241"/>
                    <a:pt x="162" y="247"/>
                  </a:cubicBezTo>
                  <a:cubicBezTo>
                    <a:pt x="162" y="247"/>
                    <a:pt x="164" y="251"/>
                    <a:pt x="164" y="252"/>
                  </a:cubicBezTo>
                  <a:cubicBezTo>
                    <a:pt x="164" y="254"/>
                    <a:pt x="160" y="256"/>
                    <a:pt x="159" y="256"/>
                  </a:cubicBezTo>
                  <a:cubicBezTo>
                    <a:pt x="157" y="256"/>
                    <a:pt x="155" y="254"/>
                    <a:pt x="153" y="256"/>
                  </a:cubicBezTo>
                  <a:cubicBezTo>
                    <a:pt x="153" y="256"/>
                    <a:pt x="152" y="258"/>
                    <a:pt x="152" y="258"/>
                  </a:cubicBezTo>
                  <a:cubicBezTo>
                    <a:pt x="150" y="258"/>
                    <a:pt x="151" y="258"/>
                    <a:pt x="149" y="258"/>
                  </a:cubicBezTo>
                  <a:cubicBezTo>
                    <a:pt x="144" y="258"/>
                    <a:pt x="140" y="261"/>
                    <a:pt x="137" y="264"/>
                  </a:cubicBezTo>
                  <a:cubicBezTo>
                    <a:pt x="137" y="264"/>
                    <a:pt x="135" y="266"/>
                    <a:pt x="135" y="267"/>
                  </a:cubicBezTo>
                  <a:cubicBezTo>
                    <a:pt x="135" y="269"/>
                    <a:pt x="136" y="272"/>
                    <a:pt x="134" y="274"/>
                  </a:cubicBezTo>
                  <a:cubicBezTo>
                    <a:pt x="133" y="275"/>
                    <a:pt x="124" y="278"/>
                    <a:pt x="123" y="278"/>
                  </a:cubicBezTo>
                  <a:cubicBezTo>
                    <a:pt x="122" y="279"/>
                    <a:pt x="121" y="279"/>
                    <a:pt x="120" y="279"/>
                  </a:cubicBezTo>
                  <a:cubicBezTo>
                    <a:pt x="119" y="284"/>
                    <a:pt x="117" y="289"/>
                    <a:pt x="110" y="289"/>
                  </a:cubicBezTo>
                  <a:cubicBezTo>
                    <a:pt x="110" y="291"/>
                    <a:pt x="108" y="292"/>
                    <a:pt x="107" y="292"/>
                  </a:cubicBezTo>
                  <a:cubicBezTo>
                    <a:pt x="104" y="292"/>
                    <a:pt x="102" y="291"/>
                    <a:pt x="100" y="289"/>
                  </a:cubicBezTo>
                  <a:cubicBezTo>
                    <a:pt x="98" y="289"/>
                    <a:pt x="98" y="289"/>
                    <a:pt x="98" y="289"/>
                  </a:cubicBezTo>
                  <a:cubicBezTo>
                    <a:pt x="98" y="291"/>
                    <a:pt x="98" y="291"/>
                    <a:pt x="98" y="291"/>
                  </a:cubicBezTo>
                  <a:cubicBezTo>
                    <a:pt x="98" y="292"/>
                    <a:pt x="97" y="295"/>
                    <a:pt x="99" y="296"/>
                  </a:cubicBezTo>
                  <a:cubicBezTo>
                    <a:pt x="99" y="297"/>
                    <a:pt x="99" y="297"/>
                    <a:pt x="99" y="297"/>
                  </a:cubicBezTo>
                  <a:cubicBezTo>
                    <a:pt x="98" y="297"/>
                    <a:pt x="96" y="298"/>
                    <a:pt x="94" y="298"/>
                  </a:cubicBezTo>
                  <a:cubicBezTo>
                    <a:pt x="92" y="298"/>
                    <a:pt x="89" y="297"/>
                    <a:pt x="88" y="296"/>
                  </a:cubicBezTo>
                  <a:cubicBezTo>
                    <a:pt x="86" y="297"/>
                    <a:pt x="79" y="298"/>
                    <a:pt x="79" y="300"/>
                  </a:cubicBezTo>
                  <a:cubicBezTo>
                    <a:pt x="79" y="300"/>
                    <a:pt x="79" y="301"/>
                    <a:pt x="80" y="301"/>
                  </a:cubicBezTo>
                  <a:cubicBezTo>
                    <a:pt x="80" y="304"/>
                    <a:pt x="89" y="306"/>
                    <a:pt x="93" y="307"/>
                  </a:cubicBezTo>
                  <a:cubicBezTo>
                    <a:pt x="94" y="307"/>
                    <a:pt x="94" y="308"/>
                    <a:pt x="96" y="309"/>
                  </a:cubicBezTo>
                  <a:cubicBezTo>
                    <a:pt x="96" y="312"/>
                    <a:pt x="97" y="316"/>
                    <a:pt x="101" y="316"/>
                  </a:cubicBezTo>
                  <a:cubicBezTo>
                    <a:pt x="101" y="318"/>
                    <a:pt x="103" y="317"/>
                    <a:pt x="103" y="319"/>
                  </a:cubicBezTo>
                  <a:cubicBezTo>
                    <a:pt x="103" y="320"/>
                    <a:pt x="102" y="322"/>
                    <a:pt x="102" y="323"/>
                  </a:cubicBezTo>
                  <a:cubicBezTo>
                    <a:pt x="102" y="322"/>
                    <a:pt x="102" y="322"/>
                    <a:pt x="102" y="322"/>
                  </a:cubicBezTo>
                  <a:cubicBezTo>
                    <a:pt x="102" y="324"/>
                    <a:pt x="102" y="328"/>
                    <a:pt x="102" y="328"/>
                  </a:cubicBezTo>
                  <a:cubicBezTo>
                    <a:pt x="102" y="333"/>
                    <a:pt x="100" y="334"/>
                    <a:pt x="100" y="338"/>
                  </a:cubicBezTo>
                  <a:cubicBezTo>
                    <a:pt x="99" y="338"/>
                    <a:pt x="96" y="339"/>
                    <a:pt x="94" y="339"/>
                  </a:cubicBezTo>
                  <a:cubicBezTo>
                    <a:pt x="92" y="339"/>
                    <a:pt x="90" y="338"/>
                    <a:pt x="88" y="339"/>
                  </a:cubicBezTo>
                  <a:cubicBezTo>
                    <a:pt x="77" y="339"/>
                    <a:pt x="77" y="339"/>
                    <a:pt x="77" y="339"/>
                  </a:cubicBezTo>
                  <a:cubicBezTo>
                    <a:pt x="76" y="338"/>
                    <a:pt x="74" y="338"/>
                    <a:pt x="74" y="337"/>
                  </a:cubicBezTo>
                  <a:cubicBezTo>
                    <a:pt x="64" y="337"/>
                    <a:pt x="64" y="337"/>
                    <a:pt x="64" y="337"/>
                  </a:cubicBezTo>
                  <a:cubicBezTo>
                    <a:pt x="62" y="338"/>
                    <a:pt x="61" y="336"/>
                    <a:pt x="60" y="336"/>
                  </a:cubicBezTo>
                  <a:cubicBezTo>
                    <a:pt x="59" y="336"/>
                    <a:pt x="52" y="341"/>
                    <a:pt x="52" y="342"/>
                  </a:cubicBezTo>
                  <a:cubicBezTo>
                    <a:pt x="52" y="344"/>
                    <a:pt x="54" y="347"/>
                    <a:pt x="54" y="351"/>
                  </a:cubicBezTo>
                  <a:cubicBezTo>
                    <a:pt x="54" y="356"/>
                    <a:pt x="52" y="362"/>
                    <a:pt x="52" y="368"/>
                  </a:cubicBezTo>
                  <a:cubicBezTo>
                    <a:pt x="52" y="369"/>
                    <a:pt x="50" y="370"/>
                    <a:pt x="50" y="373"/>
                  </a:cubicBezTo>
                  <a:cubicBezTo>
                    <a:pt x="50" y="374"/>
                    <a:pt x="51" y="376"/>
                    <a:pt x="53" y="376"/>
                  </a:cubicBezTo>
                  <a:cubicBezTo>
                    <a:pt x="53" y="378"/>
                    <a:pt x="53" y="380"/>
                    <a:pt x="53" y="385"/>
                  </a:cubicBezTo>
                  <a:cubicBezTo>
                    <a:pt x="53" y="385"/>
                    <a:pt x="54" y="386"/>
                    <a:pt x="55" y="386"/>
                  </a:cubicBezTo>
                  <a:cubicBezTo>
                    <a:pt x="58" y="386"/>
                    <a:pt x="61" y="385"/>
                    <a:pt x="64" y="385"/>
                  </a:cubicBezTo>
                  <a:cubicBezTo>
                    <a:pt x="69" y="385"/>
                    <a:pt x="70" y="393"/>
                    <a:pt x="73" y="393"/>
                  </a:cubicBezTo>
                  <a:cubicBezTo>
                    <a:pt x="78" y="393"/>
                    <a:pt x="81" y="389"/>
                    <a:pt x="86" y="389"/>
                  </a:cubicBezTo>
                  <a:cubicBezTo>
                    <a:pt x="87" y="389"/>
                    <a:pt x="91" y="387"/>
                    <a:pt x="93" y="388"/>
                  </a:cubicBezTo>
                  <a:cubicBezTo>
                    <a:pt x="93" y="388"/>
                    <a:pt x="93" y="388"/>
                    <a:pt x="93" y="388"/>
                  </a:cubicBezTo>
                  <a:cubicBezTo>
                    <a:pt x="97" y="389"/>
                    <a:pt x="98" y="384"/>
                    <a:pt x="100" y="382"/>
                  </a:cubicBezTo>
                  <a:cubicBezTo>
                    <a:pt x="105" y="380"/>
                    <a:pt x="106" y="378"/>
                    <a:pt x="109" y="373"/>
                  </a:cubicBezTo>
                  <a:cubicBezTo>
                    <a:pt x="108" y="373"/>
                    <a:pt x="107" y="372"/>
                    <a:pt x="107" y="370"/>
                  </a:cubicBezTo>
                  <a:cubicBezTo>
                    <a:pt x="107" y="365"/>
                    <a:pt x="113" y="356"/>
                    <a:pt x="117" y="356"/>
                  </a:cubicBezTo>
                  <a:cubicBezTo>
                    <a:pt x="122" y="354"/>
                    <a:pt x="127" y="353"/>
                    <a:pt x="128" y="348"/>
                  </a:cubicBezTo>
                  <a:cubicBezTo>
                    <a:pt x="127" y="344"/>
                    <a:pt x="127" y="344"/>
                    <a:pt x="127" y="344"/>
                  </a:cubicBezTo>
                  <a:cubicBezTo>
                    <a:pt x="127" y="340"/>
                    <a:pt x="130" y="338"/>
                    <a:pt x="133" y="338"/>
                  </a:cubicBezTo>
                  <a:cubicBezTo>
                    <a:pt x="138" y="338"/>
                    <a:pt x="141" y="341"/>
                    <a:pt x="146" y="341"/>
                  </a:cubicBezTo>
                  <a:cubicBezTo>
                    <a:pt x="151" y="341"/>
                    <a:pt x="153" y="337"/>
                    <a:pt x="158" y="335"/>
                  </a:cubicBezTo>
                  <a:cubicBezTo>
                    <a:pt x="160" y="334"/>
                    <a:pt x="160" y="331"/>
                    <a:pt x="164" y="331"/>
                  </a:cubicBezTo>
                  <a:cubicBezTo>
                    <a:pt x="172" y="331"/>
                    <a:pt x="173" y="340"/>
                    <a:pt x="177" y="345"/>
                  </a:cubicBezTo>
                  <a:cubicBezTo>
                    <a:pt x="178" y="346"/>
                    <a:pt x="181" y="347"/>
                    <a:pt x="183" y="349"/>
                  </a:cubicBezTo>
                  <a:cubicBezTo>
                    <a:pt x="186" y="353"/>
                    <a:pt x="188" y="355"/>
                    <a:pt x="195" y="356"/>
                  </a:cubicBezTo>
                  <a:cubicBezTo>
                    <a:pt x="195" y="357"/>
                    <a:pt x="198" y="358"/>
                    <a:pt x="199" y="358"/>
                  </a:cubicBezTo>
                  <a:cubicBezTo>
                    <a:pt x="199" y="360"/>
                    <a:pt x="205" y="365"/>
                    <a:pt x="205" y="365"/>
                  </a:cubicBezTo>
                  <a:cubicBezTo>
                    <a:pt x="206" y="367"/>
                    <a:pt x="207" y="368"/>
                    <a:pt x="207" y="371"/>
                  </a:cubicBezTo>
                  <a:cubicBezTo>
                    <a:pt x="207" y="374"/>
                    <a:pt x="206" y="377"/>
                    <a:pt x="204" y="377"/>
                  </a:cubicBezTo>
                  <a:cubicBezTo>
                    <a:pt x="204" y="378"/>
                    <a:pt x="205" y="379"/>
                    <a:pt x="206" y="379"/>
                  </a:cubicBezTo>
                  <a:cubicBezTo>
                    <a:pt x="209" y="379"/>
                    <a:pt x="209" y="374"/>
                    <a:pt x="211" y="372"/>
                  </a:cubicBezTo>
                  <a:cubicBezTo>
                    <a:pt x="211" y="372"/>
                    <a:pt x="214" y="372"/>
                    <a:pt x="214" y="371"/>
                  </a:cubicBezTo>
                  <a:cubicBezTo>
                    <a:pt x="214" y="368"/>
                    <a:pt x="210" y="367"/>
                    <a:pt x="210" y="365"/>
                  </a:cubicBezTo>
                  <a:cubicBezTo>
                    <a:pt x="210" y="362"/>
                    <a:pt x="212" y="361"/>
                    <a:pt x="214" y="361"/>
                  </a:cubicBezTo>
                  <a:cubicBezTo>
                    <a:pt x="218" y="361"/>
                    <a:pt x="219" y="364"/>
                    <a:pt x="221" y="364"/>
                  </a:cubicBezTo>
                  <a:cubicBezTo>
                    <a:pt x="222" y="360"/>
                    <a:pt x="217" y="358"/>
                    <a:pt x="212" y="356"/>
                  </a:cubicBezTo>
                  <a:cubicBezTo>
                    <a:pt x="211" y="355"/>
                    <a:pt x="206" y="354"/>
                    <a:pt x="207" y="351"/>
                  </a:cubicBezTo>
                  <a:cubicBezTo>
                    <a:pt x="207" y="351"/>
                    <a:pt x="207" y="350"/>
                    <a:pt x="207" y="350"/>
                  </a:cubicBezTo>
                  <a:cubicBezTo>
                    <a:pt x="204" y="350"/>
                    <a:pt x="202" y="351"/>
                    <a:pt x="198" y="349"/>
                  </a:cubicBezTo>
                  <a:cubicBezTo>
                    <a:pt x="197" y="348"/>
                    <a:pt x="195" y="345"/>
                    <a:pt x="194" y="342"/>
                  </a:cubicBezTo>
                  <a:cubicBezTo>
                    <a:pt x="194" y="340"/>
                    <a:pt x="192" y="336"/>
                    <a:pt x="188" y="335"/>
                  </a:cubicBezTo>
                  <a:cubicBezTo>
                    <a:pt x="186" y="334"/>
                    <a:pt x="184" y="333"/>
                    <a:pt x="184" y="329"/>
                  </a:cubicBezTo>
                  <a:cubicBezTo>
                    <a:pt x="184" y="328"/>
                    <a:pt x="184" y="327"/>
                    <a:pt x="185" y="325"/>
                  </a:cubicBezTo>
                  <a:cubicBezTo>
                    <a:pt x="184" y="325"/>
                    <a:pt x="184" y="324"/>
                    <a:pt x="184" y="324"/>
                  </a:cubicBezTo>
                  <a:cubicBezTo>
                    <a:pt x="184" y="322"/>
                    <a:pt x="188" y="322"/>
                    <a:pt x="191" y="320"/>
                  </a:cubicBezTo>
                  <a:cubicBezTo>
                    <a:pt x="192" y="321"/>
                    <a:pt x="191" y="326"/>
                    <a:pt x="194" y="326"/>
                  </a:cubicBezTo>
                  <a:cubicBezTo>
                    <a:pt x="196" y="326"/>
                    <a:pt x="198" y="326"/>
                    <a:pt x="200" y="326"/>
                  </a:cubicBezTo>
                  <a:cubicBezTo>
                    <a:pt x="200" y="331"/>
                    <a:pt x="206" y="339"/>
                    <a:pt x="211" y="339"/>
                  </a:cubicBezTo>
                  <a:cubicBezTo>
                    <a:pt x="212" y="339"/>
                    <a:pt x="212" y="339"/>
                    <a:pt x="214" y="339"/>
                  </a:cubicBezTo>
                  <a:cubicBezTo>
                    <a:pt x="214" y="342"/>
                    <a:pt x="217" y="342"/>
                    <a:pt x="220" y="343"/>
                  </a:cubicBezTo>
                  <a:cubicBezTo>
                    <a:pt x="223" y="345"/>
                    <a:pt x="228" y="350"/>
                    <a:pt x="228" y="353"/>
                  </a:cubicBezTo>
                  <a:cubicBezTo>
                    <a:pt x="228" y="354"/>
                    <a:pt x="228" y="356"/>
                    <a:pt x="228" y="358"/>
                  </a:cubicBezTo>
                  <a:cubicBezTo>
                    <a:pt x="228" y="363"/>
                    <a:pt x="232" y="365"/>
                    <a:pt x="234" y="368"/>
                  </a:cubicBezTo>
                  <a:cubicBezTo>
                    <a:pt x="236" y="370"/>
                    <a:pt x="238" y="372"/>
                    <a:pt x="239" y="375"/>
                  </a:cubicBezTo>
                  <a:cubicBezTo>
                    <a:pt x="239" y="375"/>
                    <a:pt x="240" y="377"/>
                    <a:pt x="240" y="377"/>
                  </a:cubicBezTo>
                  <a:cubicBezTo>
                    <a:pt x="242" y="377"/>
                    <a:pt x="243" y="377"/>
                    <a:pt x="244" y="377"/>
                  </a:cubicBezTo>
                  <a:cubicBezTo>
                    <a:pt x="244" y="378"/>
                    <a:pt x="241" y="379"/>
                    <a:pt x="241" y="380"/>
                  </a:cubicBezTo>
                  <a:cubicBezTo>
                    <a:pt x="241" y="384"/>
                    <a:pt x="244" y="388"/>
                    <a:pt x="248" y="388"/>
                  </a:cubicBezTo>
                  <a:cubicBezTo>
                    <a:pt x="248" y="388"/>
                    <a:pt x="250" y="388"/>
                    <a:pt x="251" y="388"/>
                  </a:cubicBezTo>
                  <a:cubicBezTo>
                    <a:pt x="249" y="387"/>
                    <a:pt x="251" y="384"/>
                    <a:pt x="251" y="383"/>
                  </a:cubicBezTo>
                  <a:cubicBezTo>
                    <a:pt x="251" y="381"/>
                    <a:pt x="250" y="380"/>
                    <a:pt x="250" y="379"/>
                  </a:cubicBezTo>
                  <a:cubicBezTo>
                    <a:pt x="250" y="377"/>
                    <a:pt x="250" y="377"/>
                    <a:pt x="250" y="377"/>
                  </a:cubicBezTo>
                  <a:cubicBezTo>
                    <a:pt x="251" y="378"/>
                    <a:pt x="253" y="380"/>
                    <a:pt x="255" y="380"/>
                  </a:cubicBezTo>
                  <a:cubicBezTo>
                    <a:pt x="256" y="380"/>
                    <a:pt x="256" y="380"/>
                    <a:pt x="256" y="380"/>
                  </a:cubicBezTo>
                  <a:cubicBezTo>
                    <a:pt x="256" y="379"/>
                    <a:pt x="258" y="380"/>
                    <a:pt x="260" y="379"/>
                  </a:cubicBezTo>
                  <a:cubicBezTo>
                    <a:pt x="259" y="379"/>
                    <a:pt x="259" y="378"/>
                    <a:pt x="259" y="377"/>
                  </a:cubicBezTo>
                  <a:cubicBezTo>
                    <a:pt x="257" y="377"/>
                    <a:pt x="251" y="372"/>
                    <a:pt x="251" y="371"/>
                  </a:cubicBezTo>
                  <a:cubicBezTo>
                    <a:pt x="251" y="370"/>
                    <a:pt x="252" y="370"/>
                    <a:pt x="252" y="368"/>
                  </a:cubicBezTo>
                  <a:cubicBezTo>
                    <a:pt x="248" y="363"/>
                    <a:pt x="248" y="363"/>
                    <a:pt x="248" y="363"/>
                  </a:cubicBezTo>
                  <a:cubicBezTo>
                    <a:pt x="248" y="362"/>
                    <a:pt x="249" y="361"/>
                    <a:pt x="250" y="361"/>
                  </a:cubicBezTo>
                  <a:cubicBezTo>
                    <a:pt x="252" y="361"/>
                    <a:pt x="253" y="364"/>
                    <a:pt x="256" y="364"/>
                  </a:cubicBezTo>
                  <a:cubicBezTo>
                    <a:pt x="256" y="363"/>
                    <a:pt x="256" y="361"/>
                    <a:pt x="256" y="359"/>
                  </a:cubicBezTo>
                  <a:cubicBezTo>
                    <a:pt x="259" y="359"/>
                    <a:pt x="260" y="357"/>
                    <a:pt x="263" y="357"/>
                  </a:cubicBezTo>
                  <a:cubicBezTo>
                    <a:pt x="267" y="357"/>
                    <a:pt x="269" y="361"/>
                    <a:pt x="272" y="361"/>
                  </a:cubicBezTo>
                  <a:cubicBezTo>
                    <a:pt x="275" y="361"/>
                    <a:pt x="276" y="358"/>
                    <a:pt x="279" y="357"/>
                  </a:cubicBezTo>
                  <a:cubicBezTo>
                    <a:pt x="281" y="356"/>
                    <a:pt x="282" y="357"/>
                    <a:pt x="284" y="356"/>
                  </a:cubicBezTo>
                  <a:cubicBezTo>
                    <a:pt x="285" y="356"/>
                    <a:pt x="286" y="356"/>
                    <a:pt x="287" y="355"/>
                  </a:cubicBezTo>
                  <a:cubicBezTo>
                    <a:pt x="286" y="353"/>
                    <a:pt x="280" y="350"/>
                    <a:pt x="280" y="346"/>
                  </a:cubicBezTo>
                  <a:cubicBezTo>
                    <a:pt x="280" y="343"/>
                    <a:pt x="284" y="338"/>
                    <a:pt x="286" y="336"/>
                  </a:cubicBezTo>
                  <a:cubicBezTo>
                    <a:pt x="286" y="330"/>
                    <a:pt x="286" y="330"/>
                    <a:pt x="286" y="330"/>
                  </a:cubicBezTo>
                  <a:cubicBezTo>
                    <a:pt x="287" y="329"/>
                    <a:pt x="287" y="331"/>
                    <a:pt x="287" y="327"/>
                  </a:cubicBezTo>
                  <a:cubicBezTo>
                    <a:pt x="287" y="325"/>
                    <a:pt x="290" y="324"/>
                    <a:pt x="292" y="324"/>
                  </a:cubicBezTo>
                  <a:cubicBezTo>
                    <a:pt x="292" y="323"/>
                    <a:pt x="292" y="321"/>
                    <a:pt x="292" y="320"/>
                  </a:cubicBezTo>
                  <a:cubicBezTo>
                    <a:pt x="297" y="319"/>
                    <a:pt x="297" y="313"/>
                    <a:pt x="302" y="313"/>
                  </a:cubicBezTo>
                  <a:cubicBezTo>
                    <a:pt x="306" y="313"/>
                    <a:pt x="316" y="330"/>
                    <a:pt x="319" y="330"/>
                  </a:cubicBezTo>
                  <a:cubicBezTo>
                    <a:pt x="322" y="330"/>
                    <a:pt x="333" y="325"/>
                    <a:pt x="334" y="323"/>
                  </a:cubicBezTo>
                  <a:cubicBezTo>
                    <a:pt x="334" y="323"/>
                    <a:pt x="328" y="322"/>
                    <a:pt x="328" y="322"/>
                  </a:cubicBezTo>
                  <a:cubicBezTo>
                    <a:pt x="327" y="322"/>
                    <a:pt x="325" y="321"/>
                    <a:pt x="325" y="319"/>
                  </a:cubicBezTo>
                  <a:cubicBezTo>
                    <a:pt x="325" y="317"/>
                    <a:pt x="341" y="311"/>
                    <a:pt x="347" y="309"/>
                  </a:cubicBezTo>
                  <a:cubicBezTo>
                    <a:pt x="347" y="309"/>
                    <a:pt x="344" y="312"/>
                    <a:pt x="343" y="313"/>
                  </a:cubicBezTo>
                  <a:cubicBezTo>
                    <a:pt x="343" y="314"/>
                    <a:pt x="349" y="320"/>
                    <a:pt x="336" y="323"/>
                  </a:cubicBezTo>
                  <a:cubicBezTo>
                    <a:pt x="341" y="336"/>
                    <a:pt x="367" y="334"/>
                    <a:pt x="367" y="351"/>
                  </a:cubicBezTo>
                  <a:cubicBezTo>
                    <a:pt x="368" y="351"/>
                    <a:pt x="368" y="351"/>
                    <a:pt x="368" y="351"/>
                  </a:cubicBezTo>
                  <a:cubicBezTo>
                    <a:pt x="368" y="351"/>
                    <a:pt x="368" y="351"/>
                    <a:pt x="368" y="351"/>
                  </a:cubicBezTo>
                  <a:cubicBezTo>
                    <a:pt x="364" y="353"/>
                    <a:pt x="361" y="356"/>
                    <a:pt x="357" y="356"/>
                  </a:cubicBezTo>
                  <a:cubicBezTo>
                    <a:pt x="355" y="356"/>
                    <a:pt x="351" y="356"/>
                    <a:pt x="344" y="356"/>
                  </a:cubicBezTo>
                  <a:cubicBezTo>
                    <a:pt x="342" y="356"/>
                    <a:pt x="333" y="354"/>
                    <a:pt x="333" y="352"/>
                  </a:cubicBezTo>
                  <a:cubicBezTo>
                    <a:pt x="328" y="352"/>
                    <a:pt x="328" y="348"/>
                    <a:pt x="323" y="348"/>
                  </a:cubicBezTo>
                  <a:cubicBezTo>
                    <a:pt x="319" y="348"/>
                    <a:pt x="313" y="349"/>
                    <a:pt x="310" y="350"/>
                  </a:cubicBezTo>
                  <a:cubicBezTo>
                    <a:pt x="307" y="352"/>
                    <a:pt x="303" y="355"/>
                    <a:pt x="301" y="355"/>
                  </a:cubicBezTo>
                  <a:cubicBezTo>
                    <a:pt x="301" y="355"/>
                    <a:pt x="297" y="355"/>
                    <a:pt x="294" y="355"/>
                  </a:cubicBezTo>
                  <a:cubicBezTo>
                    <a:pt x="293" y="355"/>
                    <a:pt x="289" y="354"/>
                    <a:pt x="289" y="356"/>
                  </a:cubicBezTo>
                  <a:cubicBezTo>
                    <a:pt x="289" y="357"/>
                    <a:pt x="290" y="357"/>
                    <a:pt x="290" y="359"/>
                  </a:cubicBezTo>
                  <a:cubicBezTo>
                    <a:pt x="286" y="361"/>
                    <a:pt x="271" y="359"/>
                    <a:pt x="271" y="366"/>
                  </a:cubicBezTo>
                  <a:cubicBezTo>
                    <a:pt x="271" y="367"/>
                    <a:pt x="273" y="367"/>
                    <a:pt x="274" y="367"/>
                  </a:cubicBezTo>
                  <a:cubicBezTo>
                    <a:pt x="274" y="368"/>
                    <a:pt x="274" y="368"/>
                    <a:pt x="274" y="370"/>
                  </a:cubicBezTo>
                  <a:cubicBezTo>
                    <a:pt x="274" y="374"/>
                    <a:pt x="272" y="374"/>
                    <a:pt x="270" y="376"/>
                  </a:cubicBezTo>
                  <a:cubicBezTo>
                    <a:pt x="273" y="377"/>
                    <a:pt x="275" y="377"/>
                    <a:pt x="277" y="380"/>
                  </a:cubicBezTo>
                  <a:cubicBezTo>
                    <a:pt x="275" y="382"/>
                    <a:pt x="281" y="385"/>
                    <a:pt x="283" y="387"/>
                  </a:cubicBezTo>
                  <a:cubicBezTo>
                    <a:pt x="282" y="387"/>
                    <a:pt x="282" y="388"/>
                    <a:pt x="281" y="388"/>
                  </a:cubicBezTo>
                  <a:cubicBezTo>
                    <a:pt x="283" y="388"/>
                    <a:pt x="283" y="388"/>
                    <a:pt x="283" y="388"/>
                  </a:cubicBezTo>
                  <a:cubicBezTo>
                    <a:pt x="288" y="386"/>
                    <a:pt x="290" y="392"/>
                    <a:pt x="294" y="392"/>
                  </a:cubicBezTo>
                  <a:cubicBezTo>
                    <a:pt x="298" y="392"/>
                    <a:pt x="297" y="387"/>
                    <a:pt x="302" y="387"/>
                  </a:cubicBezTo>
                  <a:cubicBezTo>
                    <a:pt x="306" y="387"/>
                    <a:pt x="308" y="393"/>
                    <a:pt x="313" y="393"/>
                  </a:cubicBezTo>
                  <a:cubicBezTo>
                    <a:pt x="319" y="393"/>
                    <a:pt x="320" y="390"/>
                    <a:pt x="324" y="387"/>
                  </a:cubicBezTo>
                  <a:cubicBezTo>
                    <a:pt x="325" y="388"/>
                    <a:pt x="326" y="389"/>
                    <a:pt x="328" y="389"/>
                  </a:cubicBezTo>
                  <a:cubicBezTo>
                    <a:pt x="330" y="389"/>
                    <a:pt x="330" y="387"/>
                    <a:pt x="332" y="387"/>
                  </a:cubicBezTo>
                  <a:cubicBezTo>
                    <a:pt x="332" y="389"/>
                    <a:pt x="332" y="389"/>
                    <a:pt x="332" y="389"/>
                  </a:cubicBezTo>
                  <a:cubicBezTo>
                    <a:pt x="332" y="389"/>
                    <a:pt x="331" y="390"/>
                    <a:pt x="331" y="391"/>
                  </a:cubicBezTo>
                  <a:cubicBezTo>
                    <a:pt x="331" y="394"/>
                    <a:pt x="332" y="397"/>
                    <a:pt x="332" y="401"/>
                  </a:cubicBezTo>
                  <a:cubicBezTo>
                    <a:pt x="332" y="406"/>
                    <a:pt x="327" y="407"/>
                    <a:pt x="326" y="411"/>
                  </a:cubicBezTo>
                  <a:cubicBezTo>
                    <a:pt x="325" y="416"/>
                    <a:pt x="324" y="418"/>
                    <a:pt x="323" y="423"/>
                  </a:cubicBezTo>
                  <a:cubicBezTo>
                    <a:pt x="322" y="424"/>
                    <a:pt x="321" y="424"/>
                    <a:pt x="321" y="425"/>
                  </a:cubicBezTo>
                  <a:cubicBezTo>
                    <a:pt x="322" y="429"/>
                    <a:pt x="322" y="429"/>
                    <a:pt x="322" y="429"/>
                  </a:cubicBezTo>
                  <a:cubicBezTo>
                    <a:pt x="322" y="428"/>
                    <a:pt x="322" y="427"/>
                    <a:pt x="321" y="427"/>
                  </a:cubicBezTo>
                  <a:cubicBezTo>
                    <a:pt x="318" y="427"/>
                    <a:pt x="318" y="428"/>
                    <a:pt x="315" y="428"/>
                  </a:cubicBezTo>
                  <a:cubicBezTo>
                    <a:pt x="310" y="428"/>
                    <a:pt x="308" y="426"/>
                    <a:pt x="304" y="426"/>
                  </a:cubicBezTo>
                  <a:cubicBezTo>
                    <a:pt x="297" y="426"/>
                    <a:pt x="295" y="429"/>
                    <a:pt x="288" y="429"/>
                  </a:cubicBezTo>
                  <a:cubicBezTo>
                    <a:pt x="280" y="429"/>
                    <a:pt x="270" y="426"/>
                    <a:pt x="263" y="423"/>
                  </a:cubicBezTo>
                  <a:cubicBezTo>
                    <a:pt x="259" y="422"/>
                    <a:pt x="254" y="423"/>
                    <a:pt x="252" y="421"/>
                  </a:cubicBezTo>
                  <a:cubicBezTo>
                    <a:pt x="251" y="419"/>
                    <a:pt x="249" y="419"/>
                    <a:pt x="249" y="416"/>
                  </a:cubicBezTo>
                  <a:cubicBezTo>
                    <a:pt x="244" y="416"/>
                    <a:pt x="244" y="416"/>
                    <a:pt x="244" y="416"/>
                  </a:cubicBezTo>
                  <a:cubicBezTo>
                    <a:pt x="244" y="415"/>
                    <a:pt x="244" y="415"/>
                    <a:pt x="244" y="415"/>
                  </a:cubicBezTo>
                  <a:cubicBezTo>
                    <a:pt x="237" y="417"/>
                    <a:pt x="231" y="417"/>
                    <a:pt x="231" y="424"/>
                  </a:cubicBezTo>
                  <a:cubicBezTo>
                    <a:pt x="231" y="426"/>
                    <a:pt x="231" y="427"/>
                    <a:pt x="231" y="429"/>
                  </a:cubicBezTo>
                  <a:cubicBezTo>
                    <a:pt x="231" y="430"/>
                    <a:pt x="229" y="432"/>
                    <a:pt x="227" y="432"/>
                  </a:cubicBezTo>
                  <a:cubicBezTo>
                    <a:pt x="211" y="432"/>
                    <a:pt x="206" y="415"/>
                    <a:pt x="191" y="415"/>
                  </a:cubicBezTo>
                  <a:cubicBezTo>
                    <a:pt x="190" y="415"/>
                    <a:pt x="188" y="415"/>
                    <a:pt x="185" y="415"/>
                  </a:cubicBezTo>
                  <a:cubicBezTo>
                    <a:pt x="181" y="415"/>
                    <a:pt x="175" y="410"/>
                    <a:pt x="175" y="404"/>
                  </a:cubicBezTo>
                  <a:cubicBezTo>
                    <a:pt x="175" y="401"/>
                    <a:pt x="178" y="399"/>
                    <a:pt x="178" y="396"/>
                  </a:cubicBezTo>
                  <a:cubicBezTo>
                    <a:pt x="178" y="394"/>
                    <a:pt x="175" y="393"/>
                    <a:pt x="175" y="391"/>
                  </a:cubicBezTo>
                  <a:cubicBezTo>
                    <a:pt x="175" y="388"/>
                    <a:pt x="178" y="389"/>
                    <a:pt x="179" y="385"/>
                  </a:cubicBezTo>
                  <a:cubicBezTo>
                    <a:pt x="177" y="385"/>
                    <a:pt x="177" y="387"/>
                    <a:pt x="175" y="387"/>
                  </a:cubicBezTo>
                  <a:cubicBezTo>
                    <a:pt x="172" y="387"/>
                    <a:pt x="173" y="383"/>
                    <a:pt x="169" y="383"/>
                  </a:cubicBezTo>
                  <a:cubicBezTo>
                    <a:pt x="164" y="383"/>
                    <a:pt x="164" y="386"/>
                    <a:pt x="160" y="386"/>
                  </a:cubicBezTo>
                  <a:cubicBezTo>
                    <a:pt x="157" y="386"/>
                    <a:pt x="156" y="384"/>
                    <a:pt x="153" y="384"/>
                  </a:cubicBezTo>
                  <a:cubicBezTo>
                    <a:pt x="150" y="384"/>
                    <a:pt x="146" y="388"/>
                    <a:pt x="144" y="388"/>
                  </a:cubicBezTo>
                  <a:cubicBezTo>
                    <a:pt x="142" y="388"/>
                    <a:pt x="139" y="385"/>
                    <a:pt x="136" y="385"/>
                  </a:cubicBezTo>
                  <a:cubicBezTo>
                    <a:pt x="126" y="385"/>
                    <a:pt x="110" y="392"/>
                    <a:pt x="102" y="396"/>
                  </a:cubicBezTo>
                  <a:cubicBezTo>
                    <a:pt x="99" y="397"/>
                    <a:pt x="98" y="400"/>
                    <a:pt x="93" y="400"/>
                  </a:cubicBezTo>
                  <a:cubicBezTo>
                    <a:pt x="86" y="400"/>
                    <a:pt x="80" y="398"/>
                    <a:pt x="75" y="394"/>
                  </a:cubicBezTo>
                  <a:cubicBezTo>
                    <a:pt x="72" y="396"/>
                    <a:pt x="72" y="398"/>
                    <a:pt x="70" y="400"/>
                  </a:cubicBezTo>
                  <a:cubicBezTo>
                    <a:pt x="71" y="400"/>
                    <a:pt x="71" y="400"/>
                    <a:pt x="71" y="400"/>
                  </a:cubicBezTo>
                  <a:cubicBezTo>
                    <a:pt x="65" y="407"/>
                    <a:pt x="58" y="414"/>
                    <a:pt x="52" y="421"/>
                  </a:cubicBezTo>
                  <a:cubicBezTo>
                    <a:pt x="48" y="427"/>
                    <a:pt x="51" y="430"/>
                    <a:pt x="48" y="438"/>
                  </a:cubicBezTo>
                  <a:cubicBezTo>
                    <a:pt x="47" y="442"/>
                    <a:pt x="42" y="446"/>
                    <a:pt x="38" y="448"/>
                  </a:cubicBezTo>
                  <a:cubicBezTo>
                    <a:pt x="34" y="450"/>
                    <a:pt x="29" y="450"/>
                    <a:pt x="26" y="454"/>
                  </a:cubicBezTo>
                  <a:cubicBezTo>
                    <a:pt x="20" y="461"/>
                    <a:pt x="14" y="473"/>
                    <a:pt x="11" y="482"/>
                  </a:cubicBezTo>
                  <a:cubicBezTo>
                    <a:pt x="10" y="485"/>
                    <a:pt x="5" y="488"/>
                    <a:pt x="5" y="492"/>
                  </a:cubicBezTo>
                  <a:cubicBezTo>
                    <a:pt x="5" y="501"/>
                    <a:pt x="9" y="507"/>
                    <a:pt x="9" y="517"/>
                  </a:cubicBezTo>
                  <a:cubicBezTo>
                    <a:pt x="9" y="522"/>
                    <a:pt x="5" y="534"/>
                    <a:pt x="0" y="537"/>
                  </a:cubicBezTo>
                  <a:cubicBezTo>
                    <a:pt x="1" y="540"/>
                    <a:pt x="3" y="541"/>
                    <a:pt x="3" y="544"/>
                  </a:cubicBezTo>
                  <a:cubicBezTo>
                    <a:pt x="3" y="546"/>
                    <a:pt x="4" y="548"/>
                    <a:pt x="4" y="551"/>
                  </a:cubicBezTo>
                  <a:cubicBezTo>
                    <a:pt x="4" y="551"/>
                    <a:pt x="4" y="551"/>
                    <a:pt x="4" y="551"/>
                  </a:cubicBezTo>
                  <a:cubicBezTo>
                    <a:pt x="5" y="552"/>
                    <a:pt x="5" y="553"/>
                    <a:pt x="6" y="554"/>
                  </a:cubicBezTo>
                  <a:cubicBezTo>
                    <a:pt x="6" y="555"/>
                    <a:pt x="18" y="565"/>
                    <a:pt x="20" y="566"/>
                  </a:cubicBezTo>
                  <a:cubicBezTo>
                    <a:pt x="25" y="571"/>
                    <a:pt x="26" y="576"/>
                    <a:pt x="31" y="582"/>
                  </a:cubicBezTo>
                  <a:cubicBezTo>
                    <a:pt x="35" y="590"/>
                    <a:pt x="48" y="597"/>
                    <a:pt x="54" y="602"/>
                  </a:cubicBezTo>
                  <a:cubicBezTo>
                    <a:pt x="55" y="602"/>
                    <a:pt x="58" y="603"/>
                    <a:pt x="61" y="603"/>
                  </a:cubicBezTo>
                  <a:cubicBezTo>
                    <a:pt x="69" y="603"/>
                    <a:pt x="73" y="599"/>
                    <a:pt x="82" y="599"/>
                  </a:cubicBezTo>
                  <a:cubicBezTo>
                    <a:pt x="86" y="599"/>
                    <a:pt x="92" y="602"/>
                    <a:pt x="95" y="602"/>
                  </a:cubicBezTo>
                  <a:cubicBezTo>
                    <a:pt x="98" y="602"/>
                    <a:pt x="99" y="599"/>
                    <a:pt x="103" y="598"/>
                  </a:cubicBezTo>
                  <a:cubicBezTo>
                    <a:pt x="111" y="596"/>
                    <a:pt x="119" y="591"/>
                    <a:pt x="130" y="591"/>
                  </a:cubicBezTo>
                  <a:cubicBezTo>
                    <a:pt x="139" y="591"/>
                    <a:pt x="141" y="603"/>
                    <a:pt x="147" y="603"/>
                  </a:cubicBezTo>
                  <a:cubicBezTo>
                    <a:pt x="149" y="603"/>
                    <a:pt x="153" y="603"/>
                    <a:pt x="157" y="603"/>
                  </a:cubicBezTo>
                  <a:cubicBezTo>
                    <a:pt x="164" y="603"/>
                    <a:pt x="168" y="608"/>
                    <a:pt x="170" y="613"/>
                  </a:cubicBezTo>
                  <a:cubicBezTo>
                    <a:pt x="168" y="614"/>
                    <a:pt x="168" y="621"/>
                    <a:pt x="168" y="624"/>
                  </a:cubicBezTo>
                  <a:cubicBezTo>
                    <a:pt x="168" y="625"/>
                    <a:pt x="167" y="625"/>
                    <a:pt x="168" y="627"/>
                  </a:cubicBezTo>
                  <a:cubicBezTo>
                    <a:pt x="167" y="628"/>
                    <a:pt x="163" y="633"/>
                    <a:pt x="163" y="636"/>
                  </a:cubicBezTo>
                  <a:cubicBezTo>
                    <a:pt x="163" y="646"/>
                    <a:pt x="176" y="654"/>
                    <a:pt x="181" y="661"/>
                  </a:cubicBezTo>
                  <a:cubicBezTo>
                    <a:pt x="184" y="665"/>
                    <a:pt x="183" y="670"/>
                    <a:pt x="185" y="674"/>
                  </a:cubicBezTo>
                  <a:cubicBezTo>
                    <a:pt x="187" y="680"/>
                    <a:pt x="189" y="683"/>
                    <a:pt x="191" y="693"/>
                  </a:cubicBezTo>
                  <a:cubicBezTo>
                    <a:pt x="191" y="697"/>
                    <a:pt x="194" y="700"/>
                    <a:pt x="194" y="705"/>
                  </a:cubicBezTo>
                  <a:cubicBezTo>
                    <a:pt x="194" y="717"/>
                    <a:pt x="180" y="721"/>
                    <a:pt x="180" y="736"/>
                  </a:cubicBezTo>
                  <a:cubicBezTo>
                    <a:pt x="180" y="750"/>
                    <a:pt x="186" y="759"/>
                    <a:pt x="192" y="769"/>
                  </a:cubicBezTo>
                  <a:cubicBezTo>
                    <a:pt x="194" y="772"/>
                    <a:pt x="197" y="773"/>
                    <a:pt x="197" y="776"/>
                  </a:cubicBezTo>
                  <a:cubicBezTo>
                    <a:pt x="197" y="778"/>
                    <a:pt x="197" y="779"/>
                    <a:pt x="197" y="782"/>
                  </a:cubicBezTo>
                  <a:cubicBezTo>
                    <a:pt x="197" y="802"/>
                    <a:pt x="207" y="815"/>
                    <a:pt x="215" y="828"/>
                  </a:cubicBezTo>
                  <a:cubicBezTo>
                    <a:pt x="216" y="830"/>
                    <a:pt x="222" y="837"/>
                    <a:pt x="222" y="840"/>
                  </a:cubicBezTo>
                  <a:cubicBezTo>
                    <a:pt x="222" y="842"/>
                    <a:pt x="221" y="844"/>
                    <a:pt x="219" y="846"/>
                  </a:cubicBezTo>
                  <a:cubicBezTo>
                    <a:pt x="221" y="848"/>
                    <a:pt x="223" y="853"/>
                    <a:pt x="223" y="857"/>
                  </a:cubicBezTo>
                  <a:cubicBezTo>
                    <a:pt x="224" y="857"/>
                    <a:pt x="224" y="856"/>
                    <a:pt x="225" y="856"/>
                  </a:cubicBezTo>
                  <a:cubicBezTo>
                    <a:pt x="227" y="858"/>
                    <a:pt x="229" y="860"/>
                    <a:pt x="232" y="860"/>
                  </a:cubicBezTo>
                  <a:cubicBezTo>
                    <a:pt x="241" y="860"/>
                    <a:pt x="246" y="854"/>
                    <a:pt x="256" y="854"/>
                  </a:cubicBezTo>
                  <a:cubicBezTo>
                    <a:pt x="258" y="854"/>
                    <a:pt x="259" y="856"/>
                    <a:pt x="262" y="856"/>
                  </a:cubicBezTo>
                  <a:cubicBezTo>
                    <a:pt x="264" y="856"/>
                    <a:pt x="266" y="855"/>
                    <a:pt x="268" y="854"/>
                  </a:cubicBezTo>
                  <a:cubicBezTo>
                    <a:pt x="269" y="850"/>
                    <a:pt x="275" y="852"/>
                    <a:pt x="278" y="850"/>
                  </a:cubicBezTo>
                  <a:cubicBezTo>
                    <a:pt x="287" y="846"/>
                    <a:pt x="290" y="840"/>
                    <a:pt x="295" y="833"/>
                  </a:cubicBezTo>
                  <a:cubicBezTo>
                    <a:pt x="299" y="828"/>
                    <a:pt x="299" y="823"/>
                    <a:pt x="304" y="819"/>
                  </a:cubicBezTo>
                  <a:cubicBezTo>
                    <a:pt x="307" y="816"/>
                    <a:pt x="313" y="811"/>
                    <a:pt x="313" y="805"/>
                  </a:cubicBezTo>
                  <a:cubicBezTo>
                    <a:pt x="313" y="803"/>
                    <a:pt x="312" y="801"/>
                    <a:pt x="310" y="800"/>
                  </a:cubicBezTo>
                  <a:cubicBezTo>
                    <a:pt x="312" y="795"/>
                    <a:pt x="315" y="793"/>
                    <a:pt x="321" y="790"/>
                  </a:cubicBezTo>
                  <a:cubicBezTo>
                    <a:pt x="322" y="789"/>
                    <a:pt x="326" y="790"/>
                    <a:pt x="327" y="788"/>
                  </a:cubicBezTo>
                  <a:cubicBezTo>
                    <a:pt x="328" y="786"/>
                    <a:pt x="329" y="779"/>
                    <a:pt x="329" y="776"/>
                  </a:cubicBezTo>
                  <a:cubicBezTo>
                    <a:pt x="329" y="769"/>
                    <a:pt x="323" y="766"/>
                    <a:pt x="323" y="761"/>
                  </a:cubicBezTo>
                  <a:cubicBezTo>
                    <a:pt x="323" y="758"/>
                    <a:pt x="326" y="755"/>
                    <a:pt x="329" y="754"/>
                  </a:cubicBezTo>
                  <a:cubicBezTo>
                    <a:pt x="332" y="740"/>
                    <a:pt x="361" y="742"/>
                    <a:pt x="361" y="724"/>
                  </a:cubicBezTo>
                  <a:cubicBezTo>
                    <a:pt x="361" y="723"/>
                    <a:pt x="360" y="721"/>
                    <a:pt x="359" y="720"/>
                  </a:cubicBezTo>
                  <a:cubicBezTo>
                    <a:pt x="359" y="714"/>
                    <a:pt x="360" y="710"/>
                    <a:pt x="360" y="706"/>
                  </a:cubicBezTo>
                  <a:cubicBezTo>
                    <a:pt x="360" y="701"/>
                    <a:pt x="360" y="701"/>
                    <a:pt x="360" y="701"/>
                  </a:cubicBezTo>
                  <a:cubicBezTo>
                    <a:pt x="360" y="700"/>
                    <a:pt x="361" y="699"/>
                    <a:pt x="361" y="697"/>
                  </a:cubicBezTo>
                  <a:cubicBezTo>
                    <a:pt x="361" y="693"/>
                    <a:pt x="353" y="689"/>
                    <a:pt x="353" y="682"/>
                  </a:cubicBezTo>
                  <a:cubicBezTo>
                    <a:pt x="353" y="675"/>
                    <a:pt x="351" y="672"/>
                    <a:pt x="351" y="666"/>
                  </a:cubicBezTo>
                  <a:cubicBezTo>
                    <a:pt x="351" y="659"/>
                    <a:pt x="357" y="658"/>
                    <a:pt x="359" y="652"/>
                  </a:cubicBezTo>
                  <a:cubicBezTo>
                    <a:pt x="364" y="633"/>
                    <a:pt x="380" y="629"/>
                    <a:pt x="394" y="618"/>
                  </a:cubicBezTo>
                  <a:cubicBezTo>
                    <a:pt x="402" y="611"/>
                    <a:pt x="405" y="603"/>
                    <a:pt x="412" y="595"/>
                  </a:cubicBezTo>
                  <a:cubicBezTo>
                    <a:pt x="417" y="587"/>
                    <a:pt x="427" y="571"/>
                    <a:pt x="427" y="558"/>
                  </a:cubicBezTo>
                  <a:cubicBezTo>
                    <a:pt x="427" y="557"/>
                    <a:pt x="426" y="556"/>
                    <a:pt x="426" y="555"/>
                  </a:cubicBezTo>
                  <a:cubicBezTo>
                    <a:pt x="418" y="557"/>
                    <a:pt x="410" y="560"/>
                    <a:pt x="402" y="562"/>
                  </a:cubicBezTo>
                  <a:cubicBezTo>
                    <a:pt x="398" y="562"/>
                    <a:pt x="396" y="560"/>
                    <a:pt x="393" y="562"/>
                  </a:cubicBezTo>
                  <a:cubicBezTo>
                    <a:pt x="390" y="562"/>
                    <a:pt x="390" y="565"/>
                    <a:pt x="386" y="565"/>
                  </a:cubicBezTo>
                  <a:cubicBezTo>
                    <a:pt x="382" y="565"/>
                    <a:pt x="380" y="558"/>
                    <a:pt x="377" y="556"/>
                  </a:cubicBezTo>
                  <a:cubicBezTo>
                    <a:pt x="379" y="553"/>
                    <a:pt x="377" y="553"/>
                    <a:pt x="377" y="549"/>
                  </a:cubicBezTo>
                  <a:cubicBezTo>
                    <a:pt x="370" y="549"/>
                    <a:pt x="368" y="540"/>
                    <a:pt x="364" y="537"/>
                  </a:cubicBezTo>
                  <a:cubicBezTo>
                    <a:pt x="360" y="535"/>
                    <a:pt x="358" y="534"/>
                    <a:pt x="354" y="531"/>
                  </a:cubicBezTo>
                  <a:cubicBezTo>
                    <a:pt x="350" y="527"/>
                    <a:pt x="353" y="521"/>
                    <a:pt x="349" y="516"/>
                  </a:cubicBezTo>
                  <a:cubicBezTo>
                    <a:pt x="345" y="511"/>
                    <a:pt x="341" y="511"/>
                    <a:pt x="339" y="505"/>
                  </a:cubicBezTo>
                  <a:cubicBezTo>
                    <a:pt x="339" y="494"/>
                    <a:pt x="339" y="494"/>
                    <a:pt x="339" y="494"/>
                  </a:cubicBezTo>
                  <a:cubicBezTo>
                    <a:pt x="336" y="491"/>
                    <a:pt x="329" y="481"/>
                    <a:pt x="330" y="477"/>
                  </a:cubicBezTo>
                  <a:cubicBezTo>
                    <a:pt x="309" y="440"/>
                    <a:pt x="309" y="440"/>
                    <a:pt x="309" y="440"/>
                  </a:cubicBezTo>
                  <a:cubicBezTo>
                    <a:pt x="309" y="436"/>
                    <a:pt x="309" y="436"/>
                    <a:pt x="309" y="436"/>
                  </a:cubicBezTo>
                  <a:cubicBezTo>
                    <a:pt x="313" y="440"/>
                    <a:pt x="317" y="450"/>
                    <a:pt x="321" y="450"/>
                  </a:cubicBezTo>
                  <a:cubicBezTo>
                    <a:pt x="322" y="448"/>
                    <a:pt x="324" y="443"/>
                    <a:pt x="325" y="439"/>
                  </a:cubicBezTo>
                  <a:cubicBezTo>
                    <a:pt x="325" y="442"/>
                    <a:pt x="324" y="445"/>
                    <a:pt x="324" y="446"/>
                  </a:cubicBezTo>
                  <a:cubicBezTo>
                    <a:pt x="324" y="447"/>
                    <a:pt x="327" y="451"/>
                    <a:pt x="328" y="452"/>
                  </a:cubicBezTo>
                  <a:cubicBezTo>
                    <a:pt x="330" y="455"/>
                    <a:pt x="332" y="459"/>
                    <a:pt x="335" y="463"/>
                  </a:cubicBezTo>
                  <a:cubicBezTo>
                    <a:pt x="336" y="464"/>
                    <a:pt x="338" y="466"/>
                    <a:pt x="338" y="468"/>
                  </a:cubicBezTo>
                  <a:cubicBezTo>
                    <a:pt x="339" y="469"/>
                    <a:pt x="338" y="473"/>
                    <a:pt x="339" y="474"/>
                  </a:cubicBezTo>
                  <a:cubicBezTo>
                    <a:pt x="340" y="475"/>
                    <a:pt x="343" y="474"/>
                    <a:pt x="344" y="475"/>
                  </a:cubicBezTo>
                  <a:cubicBezTo>
                    <a:pt x="345" y="476"/>
                    <a:pt x="346" y="477"/>
                    <a:pt x="347" y="478"/>
                  </a:cubicBezTo>
                  <a:cubicBezTo>
                    <a:pt x="348" y="482"/>
                    <a:pt x="350" y="483"/>
                    <a:pt x="350" y="488"/>
                  </a:cubicBezTo>
                  <a:cubicBezTo>
                    <a:pt x="350" y="497"/>
                    <a:pt x="352" y="501"/>
                    <a:pt x="360" y="503"/>
                  </a:cubicBezTo>
                  <a:cubicBezTo>
                    <a:pt x="360" y="508"/>
                    <a:pt x="366" y="516"/>
                    <a:pt x="369" y="518"/>
                  </a:cubicBezTo>
                  <a:cubicBezTo>
                    <a:pt x="371" y="521"/>
                    <a:pt x="375" y="523"/>
                    <a:pt x="374" y="528"/>
                  </a:cubicBezTo>
                  <a:cubicBezTo>
                    <a:pt x="373" y="530"/>
                    <a:pt x="372" y="534"/>
                    <a:pt x="374" y="534"/>
                  </a:cubicBezTo>
                  <a:cubicBezTo>
                    <a:pt x="374" y="538"/>
                    <a:pt x="376" y="542"/>
                    <a:pt x="378" y="545"/>
                  </a:cubicBezTo>
                  <a:cubicBezTo>
                    <a:pt x="379" y="547"/>
                    <a:pt x="378" y="547"/>
                    <a:pt x="378" y="548"/>
                  </a:cubicBezTo>
                  <a:cubicBezTo>
                    <a:pt x="379" y="548"/>
                    <a:pt x="384" y="551"/>
                    <a:pt x="385" y="551"/>
                  </a:cubicBezTo>
                  <a:cubicBezTo>
                    <a:pt x="386" y="550"/>
                    <a:pt x="386" y="550"/>
                    <a:pt x="386" y="550"/>
                  </a:cubicBezTo>
                  <a:cubicBezTo>
                    <a:pt x="391" y="550"/>
                    <a:pt x="392" y="548"/>
                    <a:pt x="395" y="546"/>
                  </a:cubicBezTo>
                  <a:cubicBezTo>
                    <a:pt x="402" y="546"/>
                    <a:pt x="402" y="546"/>
                    <a:pt x="402" y="546"/>
                  </a:cubicBezTo>
                  <a:cubicBezTo>
                    <a:pt x="405" y="544"/>
                    <a:pt x="414" y="538"/>
                    <a:pt x="417" y="537"/>
                  </a:cubicBezTo>
                  <a:cubicBezTo>
                    <a:pt x="422" y="536"/>
                    <a:pt x="429" y="535"/>
                    <a:pt x="434" y="532"/>
                  </a:cubicBezTo>
                  <a:cubicBezTo>
                    <a:pt x="433" y="532"/>
                    <a:pt x="433" y="531"/>
                    <a:pt x="433" y="530"/>
                  </a:cubicBezTo>
                  <a:cubicBezTo>
                    <a:pt x="433" y="525"/>
                    <a:pt x="446" y="523"/>
                    <a:pt x="452" y="522"/>
                  </a:cubicBezTo>
                  <a:cubicBezTo>
                    <a:pt x="452" y="519"/>
                    <a:pt x="456" y="515"/>
                    <a:pt x="458" y="515"/>
                  </a:cubicBezTo>
                  <a:cubicBezTo>
                    <a:pt x="462" y="515"/>
                    <a:pt x="461" y="509"/>
                    <a:pt x="465" y="509"/>
                  </a:cubicBezTo>
                  <a:cubicBezTo>
                    <a:pt x="467" y="509"/>
                    <a:pt x="467" y="505"/>
                    <a:pt x="468" y="503"/>
                  </a:cubicBezTo>
                  <a:cubicBezTo>
                    <a:pt x="469" y="500"/>
                    <a:pt x="471" y="499"/>
                    <a:pt x="474" y="499"/>
                  </a:cubicBezTo>
                  <a:cubicBezTo>
                    <a:pt x="474" y="494"/>
                    <a:pt x="481" y="492"/>
                    <a:pt x="481" y="487"/>
                  </a:cubicBezTo>
                  <a:cubicBezTo>
                    <a:pt x="481" y="485"/>
                    <a:pt x="478" y="485"/>
                    <a:pt x="477" y="483"/>
                  </a:cubicBezTo>
                  <a:cubicBezTo>
                    <a:pt x="477" y="484"/>
                    <a:pt x="477" y="484"/>
                    <a:pt x="477" y="484"/>
                  </a:cubicBezTo>
                  <a:cubicBezTo>
                    <a:pt x="475" y="483"/>
                    <a:pt x="475" y="479"/>
                    <a:pt x="472" y="478"/>
                  </a:cubicBezTo>
                  <a:cubicBezTo>
                    <a:pt x="466" y="476"/>
                    <a:pt x="462" y="475"/>
                    <a:pt x="459" y="469"/>
                  </a:cubicBezTo>
                  <a:cubicBezTo>
                    <a:pt x="459" y="461"/>
                    <a:pt x="459" y="461"/>
                    <a:pt x="459" y="461"/>
                  </a:cubicBezTo>
                  <a:cubicBezTo>
                    <a:pt x="451" y="467"/>
                    <a:pt x="450" y="476"/>
                    <a:pt x="435" y="476"/>
                  </a:cubicBezTo>
                  <a:cubicBezTo>
                    <a:pt x="432" y="476"/>
                    <a:pt x="426" y="474"/>
                    <a:pt x="426" y="471"/>
                  </a:cubicBezTo>
                  <a:cubicBezTo>
                    <a:pt x="426" y="468"/>
                    <a:pt x="428" y="467"/>
                    <a:pt x="428" y="464"/>
                  </a:cubicBezTo>
                  <a:cubicBezTo>
                    <a:pt x="428" y="463"/>
                    <a:pt x="428" y="463"/>
                    <a:pt x="427" y="462"/>
                  </a:cubicBezTo>
                  <a:cubicBezTo>
                    <a:pt x="425" y="462"/>
                    <a:pt x="426" y="465"/>
                    <a:pt x="423" y="466"/>
                  </a:cubicBezTo>
                  <a:cubicBezTo>
                    <a:pt x="423" y="464"/>
                    <a:pt x="421" y="463"/>
                    <a:pt x="421" y="461"/>
                  </a:cubicBezTo>
                  <a:cubicBezTo>
                    <a:pt x="416" y="459"/>
                    <a:pt x="410" y="450"/>
                    <a:pt x="409" y="445"/>
                  </a:cubicBezTo>
                  <a:cubicBezTo>
                    <a:pt x="408" y="443"/>
                    <a:pt x="408" y="442"/>
                    <a:pt x="408" y="440"/>
                  </a:cubicBezTo>
                  <a:cubicBezTo>
                    <a:pt x="408" y="437"/>
                    <a:pt x="410" y="433"/>
                    <a:pt x="413" y="433"/>
                  </a:cubicBezTo>
                  <a:cubicBezTo>
                    <a:pt x="419" y="433"/>
                    <a:pt x="424" y="439"/>
                    <a:pt x="426" y="444"/>
                  </a:cubicBezTo>
                  <a:cubicBezTo>
                    <a:pt x="427" y="445"/>
                    <a:pt x="426" y="447"/>
                    <a:pt x="427" y="448"/>
                  </a:cubicBezTo>
                  <a:cubicBezTo>
                    <a:pt x="430" y="451"/>
                    <a:pt x="433" y="449"/>
                    <a:pt x="436" y="452"/>
                  </a:cubicBezTo>
                  <a:cubicBezTo>
                    <a:pt x="438" y="454"/>
                    <a:pt x="440" y="457"/>
                    <a:pt x="443" y="458"/>
                  </a:cubicBezTo>
                  <a:cubicBezTo>
                    <a:pt x="454" y="458"/>
                    <a:pt x="454" y="458"/>
                    <a:pt x="454" y="458"/>
                  </a:cubicBezTo>
                  <a:cubicBezTo>
                    <a:pt x="456" y="457"/>
                    <a:pt x="457" y="455"/>
                    <a:pt x="459" y="455"/>
                  </a:cubicBezTo>
                  <a:cubicBezTo>
                    <a:pt x="464" y="455"/>
                    <a:pt x="464" y="461"/>
                    <a:pt x="466" y="464"/>
                  </a:cubicBezTo>
                  <a:cubicBezTo>
                    <a:pt x="466" y="464"/>
                    <a:pt x="472" y="466"/>
                    <a:pt x="474" y="466"/>
                  </a:cubicBezTo>
                  <a:cubicBezTo>
                    <a:pt x="479" y="466"/>
                    <a:pt x="489" y="468"/>
                    <a:pt x="493" y="468"/>
                  </a:cubicBezTo>
                  <a:cubicBezTo>
                    <a:pt x="494" y="468"/>
                    <a:pt x="494" y="468"/>
                    <a:pt x="494" y="468"/>
                  </a:cubicBezTo>
                  <a:cubicBezTo>
                    <a:pt x="502" y="468"/>
                    <a:pt x="502" y="468"/>
                    <a:pt x="502" y="468"/>
                  </a:cubicBezTo>
                  <a:cubicBezTo>
                    <a:pt x="503" y="467"/>
                    <a:pt x="503" y="467"/>
                    <a:pt x="504" y="466"/>
                  </a:cubicBezTo>
                  <a:cubicBezTo>
                    <a:pt x="510" y="468"/>
                    <a:pt x="510" y="468"/>
                    <a:pt x="510" y="468"/>
                  </a:cubicBezTo>
                  <a:cubicBezTo>
                    <a:pt x="512" y="468"/>
                    <a:pt x="513" y="466"/>
                    <a:pt x="515" y="466"/>
                  </a:cubicBezTo>
                  <a:cubicBezTo>
                    <a:pt x="518" y="466"/>
                    <a:pt x="520" y="466"/>
                    <a:pt x="522" y="466"/>
                  </a:cubicBezTo>
                  <a:cubicBezTo>
                    <a:pt x="525" y="467"/>
                    <a:pt x="526" y="472"/>
                    <a:pt x="528" y="475"/>
                  </a:cubicBezTo>
                  <a:cubicBezTo>
                    <a:pt x="530" y="478"/>
                    <a:pt x="536" y="483"/>
                    <a:pt x="541" y="483"/>
                  </a:cubicBezTo>
                  <a:cubicBezTo>
                    <a:pt x="542" y="483"/>
                    <a:pt x="544" y="483"/>
                    <a:pt x="546" y="483"/>
                  </a:cubicBezTo>
                  <a:cubicBezTo>
                    <a:pt x="545" y="484"/>
                    <a:pt x="545" y="486"/>
                    <a:pt x="543" y="487"/>
                  </a:cubicBezTo>
                  <a:cubicBezTo>
                    <a:pt x="541" y="487"/>
                    <a:pt x="539" y="486"/>
                    <a:pt x="537" y="487"/>
                  </a:cubicBezTo>
                  <a:cubicBezTo>
                    <a:pt x="541" y="491"/>
                    <a:pt x="543" y="498"/>
                    <a:pt x="550" y="498"/>
                  </a:cubicBezTo>
                  <a:cubicBezTo>
                    <a:pt x="556" y="498"/>
                    <a:pt x="556" y="490"/>
                    <a:pt x="559" y="487"/>
                  </a:cubicBezTo>
                  <a:cubicBezTo>
                    <a:pt x="561" y="487"/>
                    <a:pt x="561" y="487"/>
                    <a:pt x="561" y="487"/>
                  </a:cubicBezTo>
                  <a:cubicBezTo>
                    <a:pt x="561" y="488"/>
                    <a:pt x="559" y="490"/>
                    <a:pt x="559" y="490"/>
                  </a:cubicBezTo>
                  <a:cubicBezTo>
                    <a:pt x="559" y="493"/>
                    <a:pt x="562" y="496"/>
                    <a:pt x="562" y="499"/>
                  </a:cubicBezTo>
                  <a:cubicBezTo>
                    <a:pt x="562" y="502"/>
                    <a:pt x="561" y="503"/>
                    <a:pt x="561" y="506"/>
                  </a:cubicBezTo>
                  <a:cubicBezTo>
                    <a:pt x="560" y="505"/>
                    <a:pt x="560" y="505"/>
                    <a:pt x="560" y="505"/>
                  </a:cubicBezTo>
                  <a:cubicBezTo>
                    <a:pt x="560" y="506"/>
                    <a:pt x="561" y="508"/>
                    <a:pt x="561" y="509"/>
                  </a:cubicBezTo>
                  <a:cubicBezTo>
                    <a:pt x="561" y="513"/>
                    <a:pt x="563" y="517"/>
                    <a:pt x="564" y="521"/>
                  </a:cubicBezTo>
                  <a:cubicBezTo>
                    <a:pt x="566" y="526"/>
                    <a:pt x="570" y="533"/>
                    <a:pt x="571" y="537"/>
                  </a:cubicBezTo>
                  <a:cubicBezTo>
                    <a:pt x="572" y="540"/>
                    <a:pt x="572" y="541"/>
                    <a:pt x="574" y="544"/>
                  </a:cubicBezTo>
                  <a:cubicBezTo>
                    <a:pt x="575" y="546"/>
                    <a:pt x="574" y="549"/>
                    <a:pt x="576" y="553"/>
                  </a:cubicBezTo>
                  <a:cubicBezTo>
                    <a:pt x="577" y="555"/>
                    <a:pt x="580" y="557"/>
                    <a:pt x="581" y="560"/>
                  </a:cubicBezTo>
                  <a:cubicBezTo>
                    <a:pt x="583" y="564"/>
                    <a:pt x="585" y="569"/>
                    <a:pt x="587" y="574"/>
                  </a:cubicBezTo>
                  <a:cubicBezTo>
                    <a:pt x="587" y="575"/>
                    <a:pt x="588" y="576"/>
                    <a:pt x="589" y="576"/>
                  </a:cubicBezTo>
                  <a:cubicBezTo>
                    <a:pt x="589" y="578"/>
                    <a:pt x="590" y="579"/>
                    <a:pt x="592" y="579"/>
                  </a:cubicBezTo>
                  <a:cubicBezTo>
                    <a:pt x="594" y="579"/>
                    <a:pt x="594" y="576"/>
                    <a:pt x="595" y="574"/>
                  </a:cubicBezTo>
                  <a:cubicBezTo>
                    <a:pt x="596" y="572"/>
                    <a:pt x="596" y="573"/>
                    <a:pt x="599" y="571"/>
                  </a:cubicBezTo>
                  <a:cubicBezTo>
                    <a:pt x="601" y="571"/>
                    <a:pt x="600" y="565"/>
                    <a:pt x="603" y="564"/>
                  </a:cubicBezTo>
                  <a:cubicBezTo>
                    <a:pt x="604" y="564"/>
                    <a:pt x="605" y="564"/>
                    <a:pt x="605" y="563"/>
                  </a:cubicBezTo>
                  <a:cubicBezTo>
                    <a:pt x="607" y="563"/>
                    <a:pt x="607" y="563"/>
                    <a:pt x="607" y="563"/>
                  </a:cubicBezTo>
                  <a:cubicBezTo>
                    <a:pt x="605" y="557"/>
                    <a:pt x="605" y="557"/>
                    <a:pt x="605" y="557"/>
                  </a:cubicBezTo>
                  <a:cubicBezTo>
                    <a:pt x="605" y="553"/>
                    <a:pt x="608" y="549"/>
                    <a:pt x="608" y="544"/>
                  </a:cubicBezTo>
                  <a:cubicBezTo>
                    <a:pt x="608" y="540"/>
                    <a:pt x="607" y="538"/>
                    <a:pt x="607" y="534"/>
                  </a:cubicBezTo>
                  <a:cubicBezTo>
                    <a:pt x="607" y="530"/>
                    <a:pt x="611" y="529"/>
                    <a:pt x="615" y="528"/>
                  </a:cubicBezTo>
                  <a:cubicBezTo>
                    <a:pt x="617" y="527"/>
                    <a:pt x="619" y="525"/>
                    <a:pt x="621" y="523"/>
                  </a:cubicBezTo>
                  <a:cubicBezTo>
                    <a:pt x="625" y="519"/>
                    <a:pt x="629" y="514"/>
                    <a:pt x="633" y="510"/>
                  </a:cubicBezTo>
                  <a:cubicBezTo>
                    <a:pt x="637" y="506"/>
                    <a:pt x="643" y="505"/>
                    <a:pt x="647" y="501"/>
                  </a:cubicBezTo>
                  <a:cubicBezTo>
                    <a:pt x="649" y="499"/>
                    <a:pt x="649" y="497"/>
                    <a:pt x="650" y="494"/>
                  </a:cubicBezTo>
                  <a:cubicBezTo>
                    <a:pt x="651" y="492"/>
                    <a:pt x="655" y="492"/>
                    <a:pt x="657" y="488"/>
                  </a:cubicBezTo>
                  <a:cubicBezTo>
                    <a:pt x="658" y="489"/>
                    <a:pt x="658" y="490"/>
                    <a:pt x="662" y="490"/>
                  </a:cubicBezTo>
                  <a:cubicBezTo>
                    <a:pt x="668" y="490"/>
                    <a:pt x="674" y="489"/>
                    <a:pt x="674" y="483"/>
                  </a:cubicBezTo>
                  <a:cubicBezTo>
                    <a:pt x="677" y="483"/>
                    <a:pt x="681" y="485"/>
                    <a:pt x="682" y="488"/>
                  </a:cubicBezTo>
                  <a:cubicBezTo>
                    <a:pt x="683" y="490"/>
                    <a:pt x="682" y="494"/>
                    <a:pt x="684" y="496"/>
                  </a:cubicBezTo>
                  <a:cubicBezTo>
                    <a:pt x="686" y="499"/>
                    <a:pt x="688" y="501"/>
                    <a:pt x="691" y="503"/>
                  </a:cubicBezTo>
                  <a:cubicBezTo>
                    <a:pt x="693" y="507"/>
                    <a:pt x="696" y="511"/>
                    <a:pt x="698" y="515"/>
                  </a:cubicBezTo>
                  <a:cubicBezTo>
                    <a:pt x="698" y="516"/>
                    <a:pt x="699" y="517"/>
                    <a:pt x="699" y="518"/>
                  </a:cubicBezTo>
                  <a:cubicBezTo>
                    <a:pt x="699" y="520"/>
                    <a:pt x="698" y="522"/>
                    <a:pt x="698" y="525"/>
                  </a:cubicBezTo>
                  <a:cubicBezTo>
                    <a:pt x="698" y="527"/>
                    <a:pt x="698" y="530"/>
                    <a:pt x="701" y="530"/>
                  </a:cubicBezTo>
                  <a:cubicBezTo>
                    <a:pt x="708" y="530"/>
                    <a:pt x="709" y="524"/>
                    <a:pt x="713" y="520"/>
                  </a:cubicBezTo>
                  <a:cubicBezTo>
                    <a:pt x="714" y="521"/>
                    <a:pt x="714" y="522"/>
                    <a:pt x="715" y="523"/>
                  </a:cubicBezTo>
                  <a:cubicBezTo>
                    <a:pt x="715" y="524"/>
                    <a:pt x="717" y="523"/>
                    <a:pt x="718" y="525"/>
                  </a:cubicBezTo>
                  <a:cubicBezTo>
                    <a:pt x="720" y="528"/>
                    <a:pt x="716" y="535"/>
                    <a:pt x="719" y="535"/>
                  </a:cubicBezTo>
                  <a:cubicBezTo>
                    <a:pt x="719" y="542"/>
                    <a:pt x="725" y="547"/>
                    <a:pt x="725" y="557"/>
                  </a:cubicBezTo>
                  <a:cubicBezTo>
                    <a:pt x="725" y="559"/>
                    <a:pt x="723" y="564"/>
                    <a:pt x="725" y="565"/>
                  </a:cubicBezTo>
                  <a:cubicBezTo>
                    <a:pt x="724" y="565"/>
                    <a:pt x="724" y="565"/>
                    <a:pt x="724" y="565"/>
                  </a:cubicBezTo>
                  <a:cubicBezTo>
                    <a:pt x="724" y="565"/>
                    <a:pt x="724" y="565"/>
                    <a:pt x="724" y="565"/>
                  </a:cubicBezTo>
                  <a:cubicBezTo>
                    <a:pt x="723" y="568"/>
                    <a:pt x="723" y="571"/>
                    <a:pt x="723" y="574"/>
                  </a:cubicBezTo>
                  <a:cubicBezTo>
                    <a:pt x="723" y="574"/>
                    <a:pt x="722" y="575"/>
                    <a:pt x="723" y="575"/>
                  </a:cubicBezTo>
                  <a:cubicBezTo>
                    <a:pt x="725" y="576"/>
                    <a:pt x="723" y="575"/>
                    <a:pt x="725" y="575"/>
                  </a:cubicBezTo>
                  <a:cubicBezTo>
                    <a:pt x="729" y="575"/>
                    <a:pt x="730" y="583"/>
                    <a:pt x="732" y="586"/>
                  </a:cubicBezTo>
                  <a:cubicBezTo>
                    <a:pt x="734" y="591"/>
                    <a:pt x="735" y="596"/>
                    <a:pt x="737" y="602"/>
                  </a:cubicBezTo>
                  <a:cubicBezTo>
                    <a:pt x="739" y="609"/>
                    <a:pt x="745" y="616"/>
                    <a:pt x="752" y="618"/>
                  </a:cubicBezTo>
                  <a:cubicBezTo>
                    <a:pt x="754" y="619"/>
                    <a:pt x="754" y="620"/>
                    <a:pt x="756" y="620"/>
                  </a:cubicBezTo>
                  <a:cubicBezTo>
                    <a:pt x="757" y="620"/>
                    <a:pt x="757" y="619"/>
                    <a:pt x="758" y="619"/>
                  </a:cubicBezTo>
                  <a:cubicBezTo>
                    <a:pt x="758" y="619"/>
                    <a:pt x="759" y="619"/>
                    <a:pt x="760" y="619"/>
                  </a:cubicBezTo>
                  <a:cubicBezTo>
                    <a:pt x="759" y="617"/>
                    <a:pt x="759" y="616"/>
                    <a:pt x="758" y="613"/>
                  </a:cubicBezTo>
                  <a:cubicBezTo>
                    <a:pt x="758" y="610"/>
                    <a:pt x="754" y="609"/>
                    <a:pt x="754" y="605"/>
                  </a:cubicBezTo>
                  <a:cubicBezTo>
                    <a:pt x="754" y="603"/>
                    <a:pt x="755" y="603"/>
                    <a:pt x="755" y="601"/>
                  </a:cubicBezTo>
                  <a:cubicBezTo>
                    <a:pt x="755" y="590"/>
                    <a:pt x="742" y="588"/>
                    <a:pt x="736" y="582"/>
                  </a:cubicBezTo>
                  <a:cubicBezTo>
                    <a:pt x="735" y="581"/>
                    <a:pt x="734" y="577"/>
                    <a:pt x="734" y="575"/>
                  </a:cubicBezTo>
                  <a:cubicBezTo>
                    <a:pt x="734" y="575"/>
                    <a:pt x="734" y="575"/>
                    <a:pt x="734" y="575"/>
                  </a:cubicBezTo>
                  <a:cubicBezTo>
                    <a:pt x="734" y="569"/>
                    <a:pt x="727" y="571"/>
                    <a:pt x="727" y="565"/>
                  </a:cubicBezTo>
                  <a:cubicBezTo>
                    <a:pt x="727" y="559"/>
                    <a:pt x="733" y="557"/>
                    <a:pt x="733" y="550"/>
                  </a:cubicBezTo>
                  <a:cubicBezTo>
                    <a:pt x="733" y="549"/>
                    <a:pt x="732" y="548"/>
                    <a:pt x="732" y="546"/>
                  </a:cubicBezTo>
                  <a:cubicBezTo>
                    <a:pt x="732" y="545"/>
                    <a:pt x="732" y="544"/>
                    <a:pt x="733" y="544"/>
                  </a:cubicBezTo>
                  <a:cubicBezTo>
                    <a:pt x="736" y="544"/>
                    <a:pt x="738" y="544"/>
                    <a:pt x="739" y="547"/>
                  </a:cubicBezTo>
                  <a:cubicBezTo>
                    <a:pt x="739" y="547"/>
                    <a:pt x="740" y="549"/>
                    <a:pt x="740" y="549"/>
                  </a:cubicBezTo>
                  <a:cubicBezTo>
                    <a:pt x="744" y="551"/>
                    <a:pt x="747" y="551"/>
                    <a:pt x="750" y="554"/>
                  </a:cubicBezTo>
                  <a:cubicBezTo>
                    <a:pt x="752" y="557"/>
                    <a:pt x="750" y="560"/>
                    <a:pt x="755" y="560"/>
                  </a:cubicBezTo>
                  <a:cubicBezTo>
                    <a:pt x="755" y="563"/>
                    <a:pt x="759" y="564"/>
                    <a:pt x="763" y="564"/>
                  </a:cubicBezTo>
                  <a:cubicBezTo>
                    <a:pt x="763" y="565"/>
                    <a:pt x="763" y="567"/>
                    <a:pt x="764" y="568"/>
                  </a:cubicBezTo>
                  <a:cubicBezTo>
                    <a:pt x="763" y="568"/>
                    <a:pt x="763" y="569"/>
                    <a:pt x="763" y="571"/>
                  </a:cubicBezTo>
                  <a:cubicBezTo>
                    <a:pt x="763" y="572"/>
                    <a:pt x="764" y="575"/>
                    <a:pt x="765" y="575"/>
                  </a:cubicBezTo>
                  <a:cubicBezTo>
                    <a:pt x="766" y="575"/>
                    <a:pt x="770" y="572"/>
                    <a:pt x="770" y="570"/>
                  </a:cubicBezTo>
                  <a:cubicBezTo>
                    <a:pt x="770" y="569"/>
                    <a:pt x="770" y="568"/>
                    <a:pt x="770" y="567"/>
                  </a:cubicBezTo>
                  <a:cubicBezTo>
                    <a:pt x="770" y="568"/>
                    <a:pt x="770" y="569"/>
                    <a:pt x="771" y="569"/>
                  </a:cubicBezTo>
                  <a:cubicBezTo>
                    <a:pt x="774" y="569"/>
                    <a:pt x="773" y="566"/>
                    <a:pt x="776" y="564"/>
                  </a:cubicBezTo>
                  <a:cubicBezTo>
                    <a:pt x="782" y="561"/>
                    <a:pt x="782" y="559"/>
                    <a:pt x="789" y="557"/>
                  </a:cubicBezTo>
                  <a:cubicBezTo>
                    <a:pt x="789" y="553"/>
                    <a:pt x="792" y="551"/>
                    <a:pt x="792" y="546"/>
                  </a:cubicBezTo>
                  <a:cubicBezTo>
                    <a:pt x="792" y="539"/>
                    <a:pt x="788" y="529"/>
                    <a:pt x="783" y="526"/>
                  </a:cubicBezTo>
                  <a:cubicBezTo>
                    <a:pt x="778" y="522"/>
                    <a:pt x="775" y="516"/>
                    <a:pt x="770" y="511"/>
                  </a:cubicBezTo>
                  <a:cubicBezTo>
                    <a:pt x="769" y="511"/>
                    <a:pt x="768" y="510"/>
                    <a:pt x="768" y="508"/>
                  </a:cubicBezTo>
                  <a:cubicBezTo>
                    <a:pt x="768" y="499"/>
                    <a:pt x="779" y="497"/>
                    <a:pt x="784" y="490"/>
                  </a:cubicBezTo>
                  <a:cubicBezTo>
                    <a:pt x="787" y="492"/>
                    <a:pt x="790" y="491"/>
                    <a:pt x="794" y="493"/>
                  </a:cubicBezTo>
                  <a:cubicBezTo>
                    <a:pt x="794" y="494"/>
                    <a:pt x="793" y="498"/>
                    <a:pt x="795" y="498"/>
                  </a:cubicBezTo>
                  <a:cubicBezTo>
                    <a:pt x="798" y="498"/>
                    <a:pt x="796" y="495"/>
                    <a:pt x="798" y="494"/>
                  </a:cubicBezTo>
                  <a:cubicBezTo>
                    <a:pt x="800" y="492"/>
                    <a:pt x="804" y="491"/>
                    <a:pt x="806" y="490"/>
                  </a:cubicBezTo>
                  <a:cubicBezTo>
                    <a:pt x="810" y="488"/>
                    <a:pt x="814" y="489"/>
                    <a:pt x="817" y="487"/>
                  </a:cubicBezTo>
                  <a:cubicBezTo>
                    <a:pt x="817" y="487"/>
                    <a:pt x="819" y="483"/>
                    <a:pt x="819" y="483"/>
                  </a:cubicBezTo>
                  <a:cubicBezTo>
                    <a:pt x="822" y="483"/>
                    <a:pt x="823" y="484"/>
                    <a:pt x="825" y="484"/>
                  </a:cubicBezTo>
                  <a:cubicBezTo>
                    <a:pt x="835" y="484"/>
                    <a:pt x="837" y="478"/>
                    <a:pt x="844" y="475"/>
                  </a:cubicBezTo>
                  <a:cubicBezTo>
                    <a:pt x="845" y="474"/>
                    <a:pt x="846" y="473"/>
                    <a:pt x="847" y="471"/>
                  </a:cubicBezTo>
                  <a:cubicBezTo>
                    <a:pt x="852" y="471"/>
                    <a:pt x="854" y="463"/>
                    <a:pt x="856" y="458"/>
                  </a:cubicBezTo>
                  <a:cubicBezTo>
                    <a:pt x="857" y="456"/>
                    <a:pt x="863" y="447"/>
                    <a:pt x="866" y="446"/>
                  </a:cubicBezTo>
                  <a:cubicBezTo>
                    <a:pt x="866" y="441"/>
                    <a:pt x="870" y="439"/>
                    <a:pt x="870" y="433"/>
                  </a:cubicBezTo>
                  <a:cubicBezTo>
                    <a:pt x="870" y="423"/>
                    <a:pt x="867" y="420"/>
                    <a:pt x="863" y="414"/>
                  </a:cubicBezTo>
                  <a:cubicBezTo>
                    <a:pt x="863" y="413"/>
                    <a:pt x="863" y="410"/>
                    <a:pt x="861" y="409"/>
                  </a:cubicBezTo>
                  <a:cubicBezTo>
                    <a:pt x="861" y="409"/>
                    <a:pt x="861" y="409"/>
                    <a:pt x="861" y="409"/>
                  </a:cubicBezTo>
                  <a:cubicBezTo>
                    <a:pt x="861" y="409"/>
                    <a:pt x="861" y="409"/>
                    <a:pt x="861" y="409"/>
                  </a:cubicBezTo>
                  <a:cubicBezTo>
                    <a:pt x="861" y="409"/>
                    <a:pt x="860" y="405"/>
                    <a:pt x="860" y="405"/>
                  </a:cubicBezTo>
                  <a:cubicBezTo>
                    <a:pt x="859" y="404"/>
                    <a:pt x="854" y="402"/>
                    <a:pt x="854" y="399"/>
                  </a:cubicBezTo>
                  <a:cubicBezTo>
                    <a:pt x="854" y="396"/>
                    <a:pt x="858" y="396"/>
                    <a:pt x="859" y="394"/>
                  </a:cubicBezTo>
                  <a:cubicBezTo>
                    <a:pt x="861" y="388"/>
                    <a:pt x="870" y="388"/>
                    <a:pt x="875" y="383"/>
                  </a:cubicBezTo>
                  <a:cubicBezTo>
                    <a:pt x="873" y="381"/>
                    <a:pt x="870" y="383"/>
                    <a:pt x="867" y="381"/>
                  </a:cubicBezTo>
                  <a:cubicBezTo>
                    <a:pt x="865" y="380"/>
                    <a:pt x="864" y="379"/>
                    <a:pt x="862" y="379"/>
                  </a:cubicBezTo>
                  <a:cubicBezTo>
                    <a:pt x="860" y="379"/>
                    <a:pt x="860" y="383"/>
                    <a:pt x="859" y="383"/>
                  </a:cubicBezTo>
                  <a:cubicBezTo>
                    <a:pt x="857" y="383"/>
                    <a:pt x="855" y="384"/>
                    <a:pt x="853" y="383"/>
                  </a:cubicBezTo>
                  <a:cubicBezTo>
                    <a:pt x="850" y="381"/>
                    <a:pt x="851" y="379"/>
                    <a:pt x="849" y="377"/>
                  </a:cubicBezTo>
                  <a:cubicBezTo>
                    <a:pt x="848" y="376"/>
                    <a:pt x="844" y="376"/>
                    <a:pt x="844" y="373"/>
                  </a:cubicBezTo>
                  <a:cubicBezTo>
                    <a:pt x="844" y="369"/>
                    <a:pt x="850" y="370"/>
                    <a:pt x="854" y="368"/>
                  </a:cubicBezTo>
                  <a:cubicBezTo>
                    <a:pt x="856" y="366"/>
                    <a:pt x="861" y="363"/>
                    <a:pt x="863" y="360"/>
                  </a:cubicBezTo>
                  <a:cubicBezTo>
                    <a:pt x="863" y="359"/>
                    <a:pt x="864" y="357"/>
                    <a:pt x="867" y="357"/>
                  </a:cubicBezTo>
                  <a:cubicBezTo>
                    <a:pt x="868" y="357"/>
                    <a:pt x="871" y="360"/>
                    <a:pt x="871" y="361"/>
                  </a:cubicBezTo>
                  <a:cubicBezTo>
                    <a:pt x="871" y="365"/>
                    <a:pt x="867" y="366"/>
                    <a:pt x="867" y="370"/>
                  </a:cubicBezTo>
                  <a:cubicBezTo>
                    <a:pt x="873" y="370"/>
                    <a:pt x="878" y="364"/>
                    <a:pt x="885" y="364"/>
                  </a:cubicBezTo>
                  <a:cubicBezTo>
                    <a:pt x="887" y="364"/>
                    <a:pt x="889" y="366"/>
                    <a:pt x="892" y="366"/>
                  </a:cubicBezTo>
                  <a:cubicBezTo>
                    <a:pt x="891" y="368"/>
                    <a:pt x="892" y="368"/>
                    <a:pt x="892" y="371"/>
                  </a:cubicBezTo>
                  <a:cubicBezTo>
                    <a:pt x="892" y="373"/>
                    <a:pt x="889" y="373"/>
                    <a:pt x="889" y="376"/>
                  </a:cubicBezTo>
                  <a:cubicBezTo>
                    <a:pt x="889" y="377"/>
                    <a:pt x="890" y="379"/>
                    <a:pt x="892" y="379"/>
                  </a:cubicBezTo>
                  <a:cubicBezTo>
                    <a:pt x="892" y="379"/>
                    <a:pt x="893" y="378"/>
                    <a:pt x="895" y="378"/>
                  </a:cubicBezTo>
                  <a:cubicBezTo>
                    <a:pt x="897" y="378"/>
                    <a:pt x="901" y="380"/>
                    <a:pt x="901" y="383"/>
                  </a:cubicBezTo>
                  <a:cubicBezTo>
                    <a:pt x="901" y="384"/>
                    <a:pt x="899" y="385"/>
                    <a:pt x="897" y="385"/>
                  </a:cubicBezTo>
                  <a:cubicBezTo>
                    <a:pt x="897" y="388"/>
                    <a:pt x="897" y="388"/>
                    <a:pt x="897" y="388"/>
                  </a:cubicBezTo>
                  <a:cubicBezTo>
                    <a:pt x="898" y="388"/>
                    <a:pt x="898" y="389"/>
                    <a:pt x="899" y="389"/>
                  </a:cubicBezTo>
                  <a:cubicBezTo>
                    <a:pt x="899" y="391"/>
                    <a:pt x="900" y="392"/>
                    <a:pt x="900" y="393"/>
                  </a:cubicBezTo>
                  <a:cubicBezTo>
                    <a:pt x="900" y="394"/>
                    <a:pt x="898" y="396"/>
                    <a:pt x="898" y="398"/>
                  </a:cubicBezTo>
                  <a:cubicBezTo>
                    <a:pt x="898" y="399"/>
                    <a:pt x="898" y="400"/>
                    <a:pt x="900" y="400"/>
                  </a:cubicBezTo>
                  <a:cubicBezTo>
                    <a:pt x="899" y="401"/>
                    <a:pt x="898" y="402"/>
                    <a:pt x="898" y="403"/>
                  </a:cubicBezTo>
                  <a:cubicBezTo>
                    <a:pt x="902" y="403"/>
                    <a:pt x="902" y="403"/>
                    <a:pt x="902" y="403"/>
                  </a:cubicBezTo>
                  <a:cubicBezTo>
                    <a:pt x="903" y="402"/>
                    <a:pt x="903" y="402"/>
                    <a:pt x="906" y="401"/>
                  </a:cubicBezTo>
                  <a:cubicBezTo>
                    <a:pt x="906" y="399"/>
                    <a:pt x="911" y="399"/>
                    <a:pt x="913" y="398"/>
                  </a:cubicBezTo>
                  <a:cubicBezTo>
                    <a:pt x="916" y="398"/>
                    <a:pt x="917" y="395"/>
                    <a:pt x="917" y="390"/>
                  </a:cubicBezTo>
                  <a:cubicBezTo>
                    <a:pt x="917" y="381"/>
                    <a:pt x="914" y="376"/>
                    <a:pt x="909" y="372"/>
                  </a:cubicBezTo>
                  <a:cubicBezTo>
                    <a:pt x="907" y="370"/>
                    <a:pt x="905" y="368"/>
                    <a:pt x="905" y="364"/>
                  </a:cubicBezTo>
                  <a:cubicBezTo>
                    <a:pt x="908" y="364"/>
                    <a:pt x="910" y="362"/>
                    <a:pt x="912" y="361"/>
                  </a:cubicBezTo>
                  <a:cubicBezTo>
                    <a:pt x="913" y="359"/>
                    <a:pt x="917" y="357"/>
                    <a:pt x="918" y="355"/>
                  </a:cubicBezTo>
                  <a:cubicBezTo>
                    <a:pt x="921" y="349"/>
                    <a:pt x="923" y="346"/>
                    <a:pt x="928" y="341"/>
                  </a:cubicBezTo>
                  <a:cubicBezTo>
                    <a:pt x="928" y="341"/>
                    <a:pt x="937" y="344"/>
                    <a:pt x="944" y="344"/>
                  </a:cubicBezTo>
                  <a:cubicBezTo>
                    <a:pt x="956" y="344"/>
                    <a:pt x="968" y="317"/>
                    <a:pt x="977" y="308"/>
                  </a:cubicBezTo>
                  <a:cubicBezTo>
                    <a:pt x="980" y="305"/>
                    <a:pt x="985" y="298"/>
                    <a:pt x="986" y="292"/>
                  </a:cubicBezTo>
                  <a:cubicBezTo>
                    <a:pt x="988" y="286"/>
                    <a:pt x="985" y="281"/>
                    <a:pt x="989" y="275"/>
                  </a:cubicBezTo>
                  <a:cubicBezTo>
                    <a:pt x="990" y="273"/>
                    <a:pt x="993" y="268"/>
                    <a:pt x="993" y="263"/>
                  </a:cubicBezTo>
                  <a:cubicBezTo>
                    <a:pt x="993" y="257"/>
                    <a:pt x="983" y="246"/>
                    <a:pt x="979" y="249"/>
                  </a:cubicBezTo>
                  <a:cubicBezTo>
                    <a:pt x="966" y="259"/>
                    <a:pt x="959" y="244"/>
                    <a:pt x="959" y="242"/>
                  </a:cubicBezTo>
                  <a:cubicBezTo>
                    <a:pt x="959" y="236"/>
                    <a:pt x="971" y="229"/>
                    <a:pt x="975" y="225"/>
                  </a:cubicBezTo>
                  <a:cubicBezTo>
                    <a:pt x="982" y="218"/>
                    <a:pt x="991" y="206"/>
                    <a:pt x="1001" y="204"/>
                  </a:cubicBezTo>
                  <a:cubicBezTo>
                    <a:pt x="1009" y="202"/>
                    <a:pt x="1035" y="199"/>
                    <a:pt x="1043" y="199"/>
                  </a:cubicBezTo>
                  <a:cubicBezTo>
                    <a:pt x="1052" y="199"/>
                    <a:pt x="1056" y="204"/>
                    <a:pt x="1061" y="204"/>
                  </a:cubicBezTo>
                  <a:cubicBezTo>
                    <a:pt x="1064" y="204"/>
                    <a:pt x="1066" y="204"/>
                    <a:pt x="1073" y="204"/>
                  </a:cubicBezTo>
                  <a:cubicBezTo>
                    <a:pt x="1077" y="189"/>
                    <a:pt x="1084" y="181"/>
                    <a:pt x="1099" y="181"/>
                  </a:cubicBezTo>
                  <a:cubicBezTo>
                    <a:pt x="1103" y="181"/>
                    <a:pt x="1104" y="180"/>
                    <a:pt x="1112" y="181"/>
                  </a:cubicBezTo>
                  <a:cubicBezTo>
                    <a:pt x="1108" y="184"/>
                    <a:pt x="1107" y="203"/>
                    <a:pt x="1131" y="173"/>
                  </a:cubicBezTo>
                  <a:cubicBezTo>
                    <a:pt x="1133" y="173"/>
                    <a:pt x="1145" y="177"/>
                    <a:pt x="1127" y="188"/>
                  </a:cubicBezTo>
                  <a:cubicBezTo>
                    <a:pt x="1121" y="192"/>
                    <a:pt x="1116" y="190"/>
                    <a:pt x="1112" y="196"/>
                  </a:cubicBezTo>
                  <a:cubicBezTo>
                    <a:pt x="1107" y="203"/>
                    <a:pt x="1103" y="211"/>
                    <a:pt x="1097" y="215"/>
                  </a:cubicBezTo>
                  <a:cubicBezTo>
                    <a:pt x="1091" y="218"/>
                    <a:pt x="1083" y="223"/>
                    <a:pt x="1083" y="232"/>
                  </a:cubicBezTo>
                  <a:cubicBezTo>
                    <a:pt x="1083" y="241"/>
                    <a:pt x="1086" y="267"/>
                    <a:pt x="1092" y="272"/>
                  </a:cubicBezTo>
                  <a:cubicBezTo>
                    <a:pt x="1097" y="265"/>
                    <a:pt x="1100" y="253"/>
                    <a:pt x="1109" y="251"/>
                  </a:cubicBezTo>
                  <a:cubicBezTo>
                    <a:pt x="1108" y="245"/>
                    <a:pt x="1117" y="244"/>
                    <a:pt x="1117" y="239"/>
                  </a:cubicBezTo>
                  <a:cubicBezTo>
                    <a:pt x="1117" y="232"/>
                    <a:pt x="1125" y="230"/>
                    <a:pt x="1125" y="226"/>
                  </a:cubicBezTo>
                  <a:cubicBezTo>
                    <a:pt x="1125" y="223"/>
                    <a:pt x="1123" y="221"/>
                    <a:pt x="1125" y="216"/>
                  </a:cubicBezTo>
                  <a:cubicBezTo>
                    <a:pt x="1143" y="178"/>
                    <a:pt x="1159" y="198"/>
                    <a:pt x="1166" y="198"/>
                  </a:cubicBezTo>
                  <a:cubicBezTo>
                    <a:pt x="1186" y="198"/>
                    <a:pt x="1199" y="173"/>
                    <a:pt x="1217" y="173"/>
                  </a:cubicBezTo>
                  <a:cubicBezTo>
                    <a:pt x="1249" y="172"/>
                    <a:pt x="1223" y="160"/>
                    <a:pt x="1223" y="157"/>
                  </a:cubicBezTo>
                  <a:cubicBezTo>
                    <a:pt x="1223" y="147"/>
                    <a:pt x="1236" y="149"/>
                    <a:pt x="1239" y="143"/>
                  </a:cubicBezTo>
                  <a:cubicBezTo>
                    <a:pt x="1240" y="141"/>
                    <a:pt x="1237" y="136"/>
                    <a:pt x="1242" y="136"/>
                  </a:cubicBezTo>
                  <a:cubicBezTo>
                    <a:pt x="1256" y="136"/>
                    <a:pt x="1267" y="154"/>
                    <a:pt x="1277" y="154"/>
                  </a:cubicBezTo>
                  <a:cubicBezTo>
                    <a:pt x="1282" y="154"/>
                    <a:pt x="1282" y="146"/>
                    <a:pt x="1285" y="143"/>
                  </a:cubicBezTo>
                  <a:cubicBezTo>
                    <a:pt x="1289" y="139"/>
                    <a:pt x="1292" y="139"/>
                    <a:pt x="1298" y="137"/>
                  </a:cubicBezTo>
                  <a:cubicBezTo>
                    <a:pt x="1290" y="127"/>
                    <a:pt x="1264" y="121"/>
                    <a:pt x="1252" y="114"/>
                  </a:cubicBezTo>
                  <a:close/>
                  <a:moveTo>
                    <a:pt x="233" y="247"/>
                  </a:moveTo>
                  <a:cubicBezTo>
                    <a:pt x="233" y="247"/>
                    <a:pt x="234" y="247"/>
                    <a:pt x="235" y="247"/>
                  </a:cubicBezTo>
                  <a:cubicBezTo>
                    <a:pt x="234" y="247"/>
                    <a:pt x="233" y="247"/>
                    <a:pt x="233" y="247"/>
                  </a:cubicBezTo>
                  <a:close/>
                  <a:moveTo>
                    <a:pt x="326" y="437"/>
                  </a:moveTo>
                  <a:cubicBezTo>
                    <a:pt x="326" y="437"/>
                    <a:pt x="326" y="437"/>
                    <a:pt x="326" y="437"/>
                  </a:cubicBezTo>
                  <a:cubicBezTo>
                    <a:pt x="326" y="437"/>
                    <a:pt x="326" y="437"/>
                    <a:pt x="326" y="437"/>
                  </a:cubicBezTo>
                  <a:cubicBezTo>
                    <a:pt x="326" y="437"/>
                    <a:pt x="326" y="437"/>
                    <a:pt x="326" y="437"/>
                  </a:cubicBezTo>
                  <a:close/>
                  <a:moveTo>
                    <a:pt x="498" y="397"/>
                  </a:moveTo>
                  <a:cubicBezTo>
                    <a:pt x="496" y="397"/>
                    <a:pt x="495" y="395"/>
                    <a:pt x="493" y="395"/>
                  </a:cubicBezTo>
                  <a:cubicBezTo>
                    <a:pt x="492" y="395"/>
                    <a:pt x="492" y="396"/>
                    <a:pt x="492" y="396"/>
                  </a:cubicBezTo>
                  <a:cubicBezTo>
                    <a:pt x="491" y="395"/>
                    <a:pt x="491" y="394"/>
                    <a:pt x="491" y="392"/>
                  </a:cubicBezTo>
                  <a:cubicBezTo>
                    <a:pt x="491" y="393"/>
                    <a:pt x="491" y="395"/>
                    <a:pt x="492" y="396"/>
                  </a:cubicBezTo>
                  <a:cubicBezTo>
                    <a:pt x="494" y="393"/>
                    <a:pt x="496" y="397"/>
                    <a:pt x="498" y="397"/>
                  </a:cubicBezTo>
                  <a:close/>
                  <a:moveTo>
                    <a:pt x="368" y="351"/>
                  </a:moveTo>
                  <a:cubicBezTo>
                    <a:pt x="369" y="351"/>
                    <a:pt x="369" y="351"/>
                    <a:pt x="370" y="351"/>
                  </a:cubicBezTo>
                  <a:cubicBezTo>
                    <a:pt x="369" y="351"/>
                    <a:pt x="369" y="351"/>
                    <a:pt x="368" y="351"/>
                  </a:cubicBezTo>
                  <a:close/>
                  <a:moveTo>
                    <a:pt x="444" y="386"/>
                  </a:moveTo>
                  <a:cubicBezTo>
                    <a:pt x="442" y="387"/>
                    <a:pt x="438" y="388"/>
                    <a:pt x="434" y="388"/>
                  </a:cubicBezTo>
                  <a:cubicBezTo>
                    <a:pt x="431" y="388"/>
                    <a:pt x="426" y="388"/>
                    <a:pt x="424" y="386"/>
                  </a:cubicBezTo>
                  <a:cubicBezTo>
                    <a:pt x="423" y="385"/>
                    <a:pt x="422" y="383"/>
                    <a:pt x="420" y="382"/>
                  </a:cubicBezTo>
                  <a:cubicBezTo>
                    <a:pt x="418" y="382"/>
                    <a:pt x="415" y="383"/>
                    <a:pt x="414" y="381"/>
                  </a:cubicBezTo>
                  <a:cubicBezTo>
                    <a:pt x="413" y="378"/>
                    <a:pt x="415" y="376"/>
                    <a:pt x="413" y="374"/>
                  </a:cubicBezTo>
                  <a:cubicBezTo>
                    <a:pt x="412" y="372"/>
                    <a:pt x="410" y="372"/>
                    <a:pt x="410" y="370"/>
                  </a:cubicBezTo>
                  <a:cubicBezTo>
                    <a:pt x="413" y="370"/>
                    <a:pt x="413" y="370"/>
                    <a:pt x="413" y="370"/>
                  </a:cubicBezTo>
                  <a:cubicBezTo>
                    <a:pt x="416" y="367"/>
                    <a:pt x="416" y="362"/>
                    <a:pt x="419" y="360"/>
                  </a:cubicBezTo>
                  <a:cubicBezTo>
                    <a:pt x="413" y="357"/>
                    <a:pt x="404" y="343"/>
                    <a:pt x="404" y="336"/>
                  </a:cubicBezTo>
                  <a:cubicBezTo>
                    <a:pt x="404" y="334"/>
                    <a:pt x="399" y="330"/>
                    <a:pt x="399" y="327"/>
                  </a:cubicBezTo>
                  <a:cubicBezTo>
                    <a:pt x="399" y="326"/>
                    <a:pt x="404" y="318"/>
                    <a:pt x="405" y="317"/>
                  </a:cubicBezTo>
                  <a:cubicBezTo>
                    <a:pt x="406" y="317"/>
                    <a:pt x="412" y="313"/>
                    <a:pt x="413" y="313"/>
                  </a:cubicBezTo>
                  <a:cubicBezTo>
                    <a:pt x="419" y="311"/>
                    <a:pt x="422" y="310"/>
                    <a:pt x="430" y="310"/>
                  </a:cubicBezTo>
                  <a:cubicBezTo>
                    <a:pt x="441" y="310"/>
                    <a:pt x="443" y="315"/>
                    <a:pt x="448" y="322"/>
                  </a:cubicBezTo>
                  <a:cubicBezTo>
                    <a:pt x="444" y="324"/>
                    <a:pt x="440" y="322"/>
                    <a:pt x="436" y="322"/>
                  </a:cubicBezTo>
                  <a:cubicBezTo>
                    <a:pt x="430" y="322"/>
                    <a:pt x="421" y="328"/>
                    <a:pt x="421" y="328"/>
                  </a:cubicBezTo>
                  <a:cubicBezTo>
                    <a:pt x="421" y="332"/>
                    <a:pt x="424" y="332"/>
                    <a:pt x="426" y="334"/>
                  </a:cubicBezTo>
                  <a:cubicBezTo>
                    <a:pt x="430" y="341"/>
                    <a:pt x="436" y="344"/>
                    <a:pt x="436" y="353"/>
                  </a:cubicBezTo>
                  <a:cubicBezTo>
                    <a:pt x="438" y="352"/>
                    <a:pt x="442" y="350"/>
                    <a:pt x="443" y="350"/>
                  </a:cubicBezTo>
                  <a:cubicBezTo>
                    <a:pt x="444" y="353"/>
                    <a:pt x="447" y="355"/>
                    <a:pt x="447" y="358"/>
                  </a:cubicBezTo>
                  <a:cubicBezTo>
                    <a:pt x="441" y="358"/>
                    <a:pt x="441" y="358"/>
                    <a:pt x="441" y="358"/>
                  </a:cubicBezTo>
                  <a:cubicBezTo>
                    <a:pt x="439" y="358"/>
                    <a:pt x="437" y="360"/>
                    <a:pt x="436" y="363"/>
                  </a:cubicBezTo>
                  <a:cubicBezTo>
                    <a:pt x="441" y="364"/>
                    <a:pt x="444" y="369"/>
                    <a:pt x="444" y="373"/>
                  </a:cubicBezTo>
                  <a:cubicBezTo>
                    <a:pt x="444" y="375"/>
                    <a:pt x="442" y="376"/>
                    <a:pt x="442" y="378"/>
                  </a:cubicBezTo>
                  <a:cubicBezTo>
                    <a:pt x="442" y="380"/>
                    <a:pt x="444" y="382"/>
                    <a:pt x="444" y="382"/>
                  </a:cubicBezTo>
                  <a:cubicBezTo>
                    <a:pt x="444" y="384"/>
                    <a:pt x="444" y="384"/>
                    <a:pt x="444" y="38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71"/>
            <p:cNvSpPr>
              <a:spLocks/>
            </p:cNvSpPr>
            <p:nvPr/>
          </p:nvSpPr>
          <p:spPr bwMode="auto">
            <a:xfrm>
              <a:off x="7466013" y="1517651"/>
              <a:ext cx="58737" cy="26988"/>
            </a:xfrm>
            <a:custGeom>
              <a:avLst/>
              <a:gdLst>
                <a:gd name="T0" fmla="*/ 2 w 22"/>
                <a:gd name="T1" fmla="*/ 10 h 10"/>
                <a:gd name="T2" fmla="*/ 22 w 22"/>
                <a:gd name="T3" fmla="*/ 6 h 10"/>
                <a:gd name="T4" fmla="*/ 10 w 22"/>
                <a:gd name="T5" fmla="*/ 0 h 10"/>
                <a:gd name="T6" fmla="*/ 0 w 22"/>
                <a:gd name="T7" fmla="*/ 8 h 10"/>
                <a:gd name="T8" fmla="*/ 2 w 22"/>
                <a:gd name="T9" fmla="*/ 10 h 10"/>
              </a:gdLst>
              <a:ahLst/>
              <a:cxnLst>
                <a:cxn ang="0">
                  <a:pos x="T0" y="T1"/>
                </a:cxn>
                <a:cxn ang="0">
                  <a:pos x="T2" y="T3"/>
                </a:cxn>
                <a:cxn ang="0">
                  <a:pos x="T4" y="T5"/>
                </a:cxn>
                <a:cxn ang="0">
                  <a:pos x="T6" y="T7"/>
                </a:cxn>
                <a:cxn ang="0">
                  <a:pos x="T8" y="T9"/>
                </a:cxn>
              </a:cxnLst>
              <a:rect l="0" t="0" r="r" b="b"/>
              <a:pathLst>
                <a:path w="22" h="10">
                  <a:moveTo>
                    <a:pt x="2" y="10"/>
                  </a:moveTo>
                  <a:cubicBezTo>
                    <a:pt x="5" y="10"/>
                    <a:pt x="22" y="9"/>
                    <a:pt x="22" y="6"/>
                  </a:cubicBezTo>
                  <a:cubicBezTo>
                    <a:pt x="22" y="3"/>
                    <a:pt x="14" y="0"/>
                    <a:pt x="10" y="0"/>
                  </a:cubicBezTo>
                  <a:cubicBezTo>
                    <a:pt x="7" y="0"/>
                    <a:pt x="0" y="4"/>
                    <a:pt x="0" y="8"/>
                  </a:cubicBezTo>
                  <a:cubicBezTo>
                    <a:pt x="0" y="9"/>
                    <a:pt x="1" y="10"/>
                    <a:pt x="2"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72"/>
            <p:cNvSpPr>
              <a:spLocks/>
            </p:cNvSpPr>
            <p:nvPr/>
          </p:nvSpPr>
          <p:spPr bwMode="auto">
            <a:xfrm>
              <a:off x="7283450" y="1568451"/>
              <a:ext cx="25400" cy="14288"/>
            </a:xfrm>
            <a:custGeom>
              <a:avLst/>
              <a:gdLst>
                <a:gd name="T0" fmla="*/ 7 w 9"/>
                <a:gd name="T1" fmla="*/ 5 h 5"/>
                <a:gd name="T2" fmla="*/ 9 w 9"/>
                <a:gd name="T3" fmla="*/ 2 h 5"/>
                <a:gd name="T4" fmla="*/ 8 w 9"/>
                <a:gd name="T5" fmla="*/ 0 h 5"/>
                <a:gd name="T6" fmla="*/ 0 w 9"/>
                <a:gd name="T7" fmla="*/ 0 h 5"/>
                <a:gd name="T8" fmla="*/ 7 w 9"/>
                <a:gd name="T9" fmla="*/ 5 h 5"/>
              </a:gdLst>
              <a:ahLst/>
              <a:cxnLst>
                <a:cxn ang="0">
                  <a:pos x="T0" y="T1"/>
                </a:cxn>
                <a:cxn ang="0">
                  <a:pos x="T2" y="T3"/>
                </a:cxn>
                <a:cxn ang="0">
                  <a:pos x="T4" y="T5"/>
                </a:cxn>
                <a:cxn ang="0">
                  <a:pos x="T6" y="T7"/>
                </a:cxn>
                <a:cxn ang="0">
                  <a:pos x="T8" y="T9"/>
                </a:cxn>
              </a:cxnLst>
              <a:rect l="0" t="0" r="r" b="b"/>
              <a:pathLst>
                <a:path w="9" h="5">
                  <a:moveTo>
                    <a:pt x="7" y="5"/>
                  </a:moveTo>
                  <a:cubicBezTo>
                    <a:pt x="8" y="5"/>
                    <a:pt x="9" y="3"/>
                    <a:pt x="9" y="2"/>
                  </a:cubicBezTo>
                  <a:cubicBezTo>
                    <a:pt x="9" y="1"/>
                    <a:pt x="8" y="1"/>
                    <a:pt x="8" y="0"/>
                  </a:cubicBezTo>
                  <a:cubicBezTo>
                    <a:pt x="0" y="0"/>
                    <a:pt x="0" y="0"/>
                    <a:pt x="0" y="0"/>
                  </a:cubicBezTo>
                  <a:cubicBezTo>
                    <a:pt x="2" y="2"/>
                    <a:pt x="4" y="5"/>
                    <a:pt x="7"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3"/>
            <p:cNvSpPr>
              <a:spLocks/>
            </p:cNvSpPr>
            <p:nvPr/>
          </p:nvSpPr>
          <p:spPr bwMode="auto">
            <a:xfrm>
              <a:off x="6731000" y="1379538"/>
              <a:ext cx="9525" cy="12700"/>
            </a:xfrm>
            <a:custGeom>
              <a:avLst/>
              <a:gdLst>
                <a:gd name="T0" fmla="*/ 1 w 4"/>
                <a:gd name="T1" fmla="*/ 5 h 5"/>
                <a:gd name="T2" fmla="*/ 3 w 4"/>
                <a:gd name="T3" fmla="*/ 2 h 5"/>
                <a:gd name="T4" fmla="*/ 4 w 4"/>
                <a:gd name="T5" fmla="*/ 2 h 5"/>
                <a:gd name="T6" fmla="*/ 3 w 4"/>
                <a:gd name="T7" fmla="*/ 2 h 5"/>
                <a:gd name="T8" fmla="*/ 4 w 4"/>
                <a:gd name="T9" fmla="*/ 1 h 5"/>
                <a:gd name="T10" fmla="*/ 3 w 4"/>
                <a:gd name="T11" fmla="*/ 1 h 5"/>
                <a:gd name="T12" fmla="*/ 1 w 4"/>
                <a:gd name="T13" fmla="*/ 0 h 5"/>
                <a:gd name="T14" fmla="*/ 0 w 4"/>
                <a:gd name="T15" fmla="*/ 3 h 5"/>
                <a:gd name="T16" fmla="*/ 1 w 4"/>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5"/>
                  </a:moveTo>
                  <a:cubicBezTo>
                    <a:pt x="3" y="5"/>
                    <a:pt x="3" y="3"/>
                    <a:pt x="3" y="2"/>
                  </a:cubicBezTo>
                  <a:cubicBezTo>
                    <a:pt x="4" y="2"/>
                    <a:pt x="4" y="2"/>
                    <a:pt x="4" y="2"/>
                  </a:cubicBezTo>
                  <a:cubicBezTo>
                    <a:pt x="3" y="2"/>
                    <a:pt x="3" y="2"/>
                    <a:pt x="3" y="2"/>
                  </a:cubicBezTo>
                  <a:cubicBezTo>
                    <a:pt x="3" y="2"/>
                    <a:pt x="4" y="2"/>
                    <a:pt x="4" y="1"/>
                  </a:cubicBezTo>
                  <a:cubicBezTo>
                    <a:pt x="3" y="1"/>
                    <a:pt x="3" y="1"/>
                    <a:pt x="3" y="1"/>
                  </a:cubicBezTo>
                  <a:cubicBezTo>
                    <a:pt x="1" y="0"/>
                    <a:pt x="1" y="0"/>
                    <a:pt x="1" y="0"/>
                  </a:cubicBezTo>
                  <a:cubicBezTo>
                    <a:pt x="0" y="1"/>
                    <a:pt x="0" y="2"/>
                    <a:pt x="0" y="3"/>
                  </a:cubicBezTo>
                  <a:cubicBezTo>
                    <a:pt x="0" y="4"/>
                    <a:pt x="0" y="5"/>
                    <a:pt x="1"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74"/>
            <p:cNvSpPr>
              <a:spLocks/>
            </p:cNvSpPr>
            <p:nvPr/>
          </p:nvSpPr>
          <p:spPr bwMode="auto">
            <a:xfrm>
              <a:off x="6329363" y="1422401"/>
              <a:ext cx="26987" cy="15875"/>
            </a:xfrm>
            <a:custGeom>
              <a:avLst/>
              <a:gdLst>
                <a:gd name="T0" fmla="*/ 4 w 10"/>
                <a:gd name="T1" fmla="*/ 0 h 6"/>
                <a:gd name="T2" fmla="*/ 0 w 10"/>
                <a:gd name="T3" fmla="*/ 3 h 6"/>
                <a:gd name="T4" fmla="*/ 4 w 10"/>
                <a:gd name="T5" fmla="*/ 6 h 6"/>
                <a:gd name="T6" fmla="*/ 9 w 10"/>
                <a:gd name="T7" fmla="*/ 4 h 6"/>
                <a:gd name="T8" fmla="*/ 10 w 10"/>
                <a:gd name="T9" fmla="*/ 3 h 6"/>
                <a:gd name="T10" fmla="*/ 4 w 10"/>
                <a:gd name="T11" fmla="*/ 0 h 6"/>
              </a:gdLst>
              <a:ahLst/>
              <a:cxnLst>
                <a:cxn ang="0">
                  <a:pos x="T0" y="T1"/>
                </a:cxn>
                <a:cxn ang="0">
                  <a:pos x="T2" y="T3"/>
                </a:cxn>
                <a:cxn ang="0">
                  <a:pos x="T4" y="T5"/>
                </a:cxn>
                <a:cxn ang="0">
                  <a:pos x="T6" y="T7"/>
                </a:cxn>
                <a:cxn ang="0">
                  <a:pos x="T8" y="T9"/>
                </a:cxn>
                <a:cxn ang="0">
                  <a:pos x="T10" y="T11"/>
                </a:cxn>
              </a:cxnLst>
              <a:rect l="0" t="0" r="r" b="b"/>
              <a:pathLst>
                <a:path w="10" h="6">
                  <a:moveTo>
                    <a:pt x="4" y="0"/>
                  </a:moveTo>
                  <a:cubicBezTo>
                    <a:pt x="2" y="0"/>
                    <a:pt x="0" y="1"/>
                    <a:pt x="0" y="3"/>
                  </a:cubicBezTo>
                  <a:cubicBezTo>
                    <a:pt x="0" y="5"/>
                    <a:pt x="2" y="6"/>
                    <a:pt x="4" y="6"/>
                  </a:cubicBezTo>
                  <a:cubicBezTo>
                    <a:pt x="6" y="6"/>
                    <a:pt x="8" y="5"/>
                    <a:pt x="9" y="4"/>
                  </a:cubicBezTo>
                  <a:cubicBezTo>
                    <a:pt x="9" y="4"/>
                    <a:pt x="10" y="4"/>
                    <a:pt x="10" y="3"/>
                  </a:cubicBezTo>
                  <a:cubicBezTo>
                    <a:pt x="10" y="0"/>
                    <a:pt x="8" y="0"/>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75"/>
            <p:cNvSpPr>
              <a:spLocks/>
            </p:cNvSpPr>
            <p:nvPr/>
          </p:nvSpPr>
          <p:spPr bwMode="auto">
            <a:xfrm>
              <a:off x="6350000" y="1433513"/>
              <a:ext cx="6350" cy="4763"/>
            </a:xfrm>
            <a:custGeom>
              <a:avLst/>
              <a:gdLst>
                <a:gd name="T0" fmla="*/ 0 w 2"/>
                <a:gd name="T1" fmla="*/ 2 h 2"/>
                <a:gd name="T2" fmla="*/ 2 w 2"/>
                <a:gd name="T3" fmla="*/ 0 h 2"/>
                <a:gd name="T4" fmla="*/ 1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2" y="0"/>
                    <a:pt x="2" y="0"/>
                    <a:pt x="2" y="0"/>
                  </a:cubicBezTo>
                  <a:cubicBezTo>
                    <a:pt x="1" y="0"/>
                    <a:pt x="1" y="0"/>
                    <a:pt x="1" y="0"/>
                  </a:cubicBezTo>
                  <a:cubicBezTo>
                    <a:pt x="1" y="1"/>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76"/>
            <p:cNvSpPr>
              <a:spLocks/>
            </p:cNvSpPr>
            <p:nvPr/>
          </p:nvSpPr>
          <p:spPr bwMode="auto">
            <a:xfrm>
              <a:off x="6116638" y="1249363"/>
              <a:ext cx="103187" cy="57150"/>
            </a:xfrm>
            <a:custGeom>
              <a:avLst/>
              <a:gdLst>
                <a:gd name="T0" fmla="*/ 0 w 38"/>
                <a:gd name="T1" fmla="*/ 18 h 21"/>
                <a:gd name="T2" fmla="*/ 3 w 38"/>
                <a:gd name="T3" fmla="*/ 21 h 21"/>
                <a:gd name="T4" fmla="*/ 15 w 38"/>
                <a:gd name="T5" fmla="*/ 18 h 21"/>
                <a:gd name="T6" fmla="*/ 23 w 38"/>
                <a:gd name="T7" fmla="*/ 17 h 21"/>
                <a:gd name="T8" fmla="*/ 38 w 38"/>
                <a:gd name="T9" fmla="*/ 11 h 21"/>
                <a:gd name="T10" fmla="*/ 26 w 38"/>
                <a:gd name="T11" fmla="*/ 3 h 21"/>
                <a:gd name="T12" fmla="*/ 22 w 38"/>
                <a:gd name="T13" fmla="*/ 5 h 21"/>
                <a:gd name="T14" fmla="*/ 23 w 38"/>
                <a:gd name="T15" fmla="*/ 0 h 21"/>
                <a:gd name="T16" fmla="*/ 20 w 38"/>
                <a:gd name="T17" fmla="*/ 0 h 21"/>
                <a:gd name="T18" fmla="*/ 4 w 38"/>
                <a:gd name="T19" fmla="*/ 13 h 21"/>
                <a:gd name="T20" fmla="*/ 0 w 38"/>
                <a:gd name="T21"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21">
                  <a:moveTo>
                    <a:pt x="0" y="18"/>
                  </a:moveTo>
                  <a:cubicBezTo>
                    <a:pt x="0" y="20"/>
                    <a:pt x="1" y="21"/>
                    <a:pt x="3" y="21"/>
                  </a:cubicBezTo>
                  <a:cubicBezTo>
                    <a:pt x="15" y="18"/>
                    <a:pt x="15" y="18"/>
                    <a:pt x="15" y="18"/>
                  </a:cubicBezTo>
                  <a:cubicBezTo>
                    <a:pt x="15" y="18"/>
                    <a:pt x="22" y="17"/>
                    <a:pt x="23" y="17"/>
                  </a:cubicBezTo>
                  <a:cubicBezTo>
                    <a:pt x="27" y="17"/>
                    <a:pt x="38" y="17"/>
                    <a:pt x="38" y="11"/>
                  </a:cubicBezTo>
                  <a:cubicBezTo>
                    <a:pt x="38" y="8"/>
                    <a:pt x="29" y="3"/>
                    <a:pt x="26" y="3"/>
                  </a:cubicBezTo>
                  <a:cubicBezTo>
                    <a:pt x="24" y="3"/>
                    <a:pt x="23" y="4"/>
                    <a:pt x="22" y="5"/>
                  </a:cubicBezTo>
                  <a:cubicBezTo>
                    <a:pt x="24" y="3"/>
                    <a:pt x="23" y="3"/>
                    <a:pt x="23" y="0"/>
                  </a:cubicBezTo>
                  <a:cubicBezTo>
                    <a:pt x="22" y="0"/>
                    <a:pt x="22" y="0"/>
                    <a:pt x="20" y="0"/>
                  </a:cubicBezTo>
                  <a:cubicBezTo>
                    <a:pt x="11" y="0"/>
                    <a:pt x="9" y="8"/>
                    <a:pt x="4" y="13"/>
                  </a:cubicBezTo>
                  <a:cubicBezTo>
                    <a:pt x="3" y="14"/>
                    <a:pt x="0" y="14"/>
                    <a:pt x="0"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77"/>
            <p:cNvSpPr>
              <a:spLocks/>
            </p:cNvSpPr>
            <p:nvPr/>
          </p:nvSpPr>
          <p:spPr bwMode="auto">
            <a:xfrm>
              <a:off x="5973763" y="1219201"/>
              <a:ext cx="38100" cy="22225"/>
            </a:xfrm>
            <a:custGeom>
              <a:avLst/>
              <a:gdLst>
                <a:gd name="T0" fmla="*/ 0 w 14"/>
                <a:gd name="T1" fmla="*/ 3 h 8"/>
                <a:gd name="T2" fmla="*/ 4 w 14"/>
                <a:gd name="T3" fmla="*/ 8 h 8"/>
                <a:gd name="T4" fmla="*/ 14 w 14"/>
                <a:gd name="T5" fmla="*/ 4 h 8"/>
                <a:gd name="T6" fmla="*/ 6 w 14"/>
                <a:gd name="T7" fmla="*/ 0 h 8"/>
                <a:gd name="T8" fmla="*/ 0 w 14"/>
                <a:gd name="T9" fmla="*/ 3 h 8"/>
              </a:gdLst>
              <a:ahLst/>
              <a:cxnLst>
                <a:cxn ang="0">
                  <a:pos x="T0" y="T1"/>
                </a:cxn>
                <a:cxn ang="0">
                  <a:pos x="T2" y="T3"/>
                </a:cxn>
                <a:cxn ang="0">
                  <a:pos x="T4" y="T5"/>
                </a:cxn>
                <a:cxn ang="0">
                  <a:pos x="T6" y="T7"/>
                </a:cxn>
                <a:cxn ang="0">
                  <a:pos x="T8" y="T9"/>
                </a:cxn>
              </a:cxnLst>
              <a:rect l="0" t="0" r="r" b="b"/>
              <a:pathLst>
                <a:path w="14" h="8">
                  <a:moveTo>
                    <a:pt x="0" y="3"/>
                  </a:moveTo>
                  <a:cubicBezTo>
                    <a:pt x="0" y="5"/>
                    <a:pt x="3" y="8"/>
                    <a:pt x="4" y="8"/>
                  </a:cubicBezTo>
                  <a:cubicBezTo>
                    <a:pt x="7" y="8"/>
                    <a:pt x="14" y="8"/>
                    <a:pt x="14" y="4"/>
                  </a:cubicBezTo>
                  <a:cubicBezTo>
                    <a:pt x="13" y="3"/>
                    <a:pt x="7" y="0"/>
                    <a:pt x="6" y="0"/>
                  </a:cubicBezTo>
                  <a:cubicBezTo>
                    <a:pt x="4" y="0"/>
                    <a:pt x="0" y="0"/>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78"/>
            <p:cNvSpPr>
              <a:spLocks/>
            </p:cNvSpPr>
            <p:nvPr/>
          </p:nvSpPr>
          <p:spPr bwMode="auto">
            <a:xfrm>
              <a:off x="5984875" y="1176338"/>
              <a:ext cx="142875" cy="100013"/>
            </a:xfrm>
            <a:custGeom>
              <a:avLst/>
              <a:gdLst>
                <a:gd name="T0" fmla="*/ 26 w 53"/>
                <a:gd name="T1" fmla="*/ 18 h 37"/>
                <a:gd name="T2" fmla="*/ 9 w 53"/>
                <a:gd name="T3" fmla="*/ 25 h 37"/>
                <a:gd name="T4" fmla="*/ 21 w 53"/>
                <a:gd name="T5" fmla="*/ 33 h 37"/>
                <a:gd name="T6" fmla="*/ 46 w 53"/>
                <a:gd name="T7" fmla="*/ 37 h 37"/>
                <a:gd name="T8" fmla="*/ 50 w 53"/>
                <a:gd name="T9" fmla="*/ 33 h 37"/>
                <a:gd name="T10" fmla="*/ 47 w 53"/>
                <a:gd name="T11" fmla="*/ 31 h 37"/>
                <a:gd name="T12" fmla="*/ 51 w 53"/>
                <a:gd name="T13" fmla="*/ 28 h 37"/>
                <a:gd name="T14" fmla="*/ 53 w 53"/>
                <a:gd name="T15" fmla="*/ 24 h 37"/>
                <a:gd name="T16" fmla="*/ 46 w 53"/>
                <a:gd name="T17" fmla="*/ 19 h 37"/>
                <a:gd name="T18" fmla="*/ 41 w 53"/>
                <a:gd name="T19" fmla="*/ 19 h 37"/>
                <a:gd name="T20" fmla="*/ 35 w 53"/>
                <a:gd name="T21" fmla="*/ 17 h 37"/>
                <a:gd name="T22" fmla="*/ 30 w 53"/>
                <a:gd name="T23" fmla="*/ 17 h 37"/>
                <a:gd name="T24" fmla="*/ 34 w 53"/>
                <a:gd name="T25" fmla="*/ 13 h 37"/>
                <a:gd name="T26" fmla="*/ 34 w 53"/>
                <a:gd name="T27" fmla="*/ 9 h 37"/>
                <a:gd name="T28" fmla="*/ 37 w 53"/>
                <a:gd name="T29" fmla="*/ 8 h 37"/>
                <a:gd name="T30" fmla="*/ 24 w 53"/>
                <a:gd name="T31" fmla="*/ 0 h 37"/>
                <a:gd name="T32" fmla="*/ 0 w 53"/>
                <a:gd name="T33" fmla="*/ 13 h 37"/>
                <a:gd name="T34" fmla="*/ 17 w 53"/>
                <a:gd name="T35" fmla="*/ 17 h 37"/>
                <a:gd name="T36" fmla="*/ 26 w 53"/>
                <a:gd name="T37" fmla="*/ 1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 h="37">
                  <a:moveTo>
                    <a:pt x="26" y="18"/>
                  </a:moveTo>
                  <a:cubicBezTo>
                    <a:pt x="19" y="20"/>
                    <a:pt x="17" y="22"/>
                    <a:pt x="9" y="25"/>
                  </a:cubicBezTo>
                  <a:cubicBezTo>
                    <a:pt x="13" y="27"/>
                    <a:pt x="18" y="33"/>
                    <a:pt x="21" y="33"/>
                  </a:cubicBezTo>
                  <a:cubicBezTo>
                    <a:pt x="29" y="33"/>
                    <a:pt x="36" y="37"/>
                    <a:pt x="46" y="37"/>
                  </a:cubicBezTo>
                  <a:cubicBezTo>
                    <a:pt x="48" y="37"/>
                    <a:pt x="50" y="35"/>
                    <a:pt x="50" y="33"/>
                  </a:cubicBezTo>
                  <a:cubicBezTo>
                    <a:pt x="50" y="32"/>
                    <a:pt x="48" y="31"/>
                    <a:pt x="47" y="31"/>
                  </a:cubicBezTo>
                  <a:cubicBezTo>
                    <a:pt x="48" y="30"/>
                    <a:pt x="51" y="30"/>
                    <a:pt x="51" y="28"/>
                  </a:cubicBezTo>
                  <a:cubicBezTo>
                    <a:pt x="51" y="26"/>
                    <a:pt x="51" y="25"/>
                    <a:pt x="53" y="24"/>
                  </a:cubicBezTo>
                  <a:cubicBezTo>
                    <a:pt x="50" y="21"/>
                    <a:pt x="50" y="19"/>
                    <a:pt x="46" y="19"/>
                  </a:cubicBezTo>
                  <a:cubicBezTo>
                    <a:pt x="44" y="19"/>
                    <a:pt x="43" y="19"/>
                    <a:pt x="41" y="19"/>
                  </a:cubicBezTo>
                  <a:cubicBezTo>
                    <a:pt x="39" y="19"/>
                    <a:pt x="37" y="17"/>
                    <a:pt x="35" y="17"/>
                  </a:cubicBezTo>
                  <a:cubicBezTo>
                    <a:pt x="33" y="17"/>
                    <a:pt x="32" y="16"/>
                    <a:pt x="30" y="17"/>
                  </a:cubicBezTo>
                  <a:cubicBezTo>
                    <a:pt x="32" y="16"/>
                    <a:pt x="34" y="14"/>
                    <a:pt x="34" y="13"/>
                  </a:cubicBezTo>
                  <a:cubicBezTo>
                    <a:pt x="34" y="12"/>
                    <a:pt x="34" y="11"/>
                    <a:pt x="34" y="9"/>
                  </a:cubicBezTo>
                  <a:cubicBezTo>
                    <a:pt x="35" y="9"/>
                    <a:pt x="35" y="9"/>
                    <a:pt x="37" y="8"/>
                  </a:cubicBezTo>
                  <a:cubicBezTo>
                    <a:pt x="33" y="6"/>
                    <a:pt x="30" y="0"/>
                    <a:pt x="24" y="0"/>
                  </a:cubicBezTo>
                  <a:cubicBezTo>
                    <a:pt x="13" y="0"/>
                    <a:pt x="10" y="10"/>
                    <a:pt x="0" y="13"/>
                  </a:cubicBezTo>
                  <a:cubicBezTo>
                    <a:pt x="6" y="16"/>
                    <a:pt x="10" y="17"/>
                    <a:pt x="17" y="17"/>
                  </a:cubicBezTo>
                  <a:cubicBezTo>
                    <a:pt x="18" y="17"/>
                    <a:pt x="24" y="18"/>
                    <a:pt x="2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79"/>
            <p:cNvSpPr>
              <a:spLocks/>
            </p:cNvSpPr>
            <p:nvPr/>
          </p:nvSpPr>
          <p:spPr bwMode="auto">
            <a:xfrm>
              <a:off x="6046788" y="1333501"/>
              <a:ext cx="19050" cy="12700"/>
            </a:xfrm>
            <a:custGeom>
              <a:avLst/>
              <a:gdLst>
                <a:gd name="T0" fmla="*/ 2 w 7"/>
                <a:gd name="T1" fmla="*/ 5 h 5"/>
                <a:gd name="T2" fmla="*/ 7 w 7"/>
                <a:gd name="T3" fmla="*/ 0 h 5"/>
                <a:gd name="T4" fmla="*/ 3 w 7"/>
                <a:gd name="T5" fmla="*/ 0 h 5"/>
                <a:gd name="T6" fmla="*/ 0 w 7"/>
                <a:gd name="T7" fmla="*/ 2 h 5"/>
                <a:gd name="T8" fmla="*/ 2 w 7"/>
                <a:gd name="T9" fmla="*/ 5 h 5"/>
              </a:gdLst>
              <a:ahLst/>
              <a:cxnLst>
                <a:cxn ang="0">
                  <a:pos x="T0" y="T1"/>
                </a:cxn>
                <a:cxn ang="0">
                  <a:pos x="T2" y="T3"/>
                </a:cxn>
                <a:cxn ang="0">
                  <a:pos x="T4" y="T5"/>
                </a:cxn>
                <a:cxn ang="0">
                  <a:pos x="T6" y="T7"/>
                </a:cxn>
                <a:cxn ang="0">
                  <a:pos x="T8" y="T9"/>
                </a:cxn>
              </a:cxnLst>
              <a:rect l="0" t="0" r="r" b="b"/>
              <a:pathLst>
                <a:path w="7" h="5">
                  <a:moveTo>
                    <a:pt x="2" y="5"/>
                  </a:moveTo>
                  <a:cubicBezTo>
                    <a:pt x="5" y="5"/>
                    <a:pt x="6" y="3"/>
                    <a:pt x="7" y="0"/>
                  </a:cubicBezTo>
                  <a:cubicBezTo>
                    <a:pt x="3" y="0"/>
                    <a:pt x="3" y="0"/>
                    <a:pt x="3" y="0"/>
                  </a:cubicBezTo>
                  <a:cubicBezTo>
                    <a:pt x="3" y="1"/>
                    <a:pt x="1" y="2"/>
                    <a:pt x="0" y="2"/>
                  </a:cubicBezTo>
                  <a:cubicBezTo>
                    <a:pt x="0" y="3"/>
                    <a:pt x="1" y="5"/>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80"/>
            <p:cNvSpPr>
              <a:spLocks/>
            </p:cNvSpPr>
            <p:nvPr/>
          </p:nvSpPr>
          <p:spPr bwMode="auto">
            <a:xfrm>
              <a:off x="5956300" y="1177926"/>
              <a:ext cx="25400" cy="7938"/>
            </a:xfrm>
            <a:custGeom>
              <a:avLst/>
              <a:gdLst>
                <a:gd name="T0" fmla="*/ 9 w 9"/>
                <a:gd name="T1" fmla="*/ 2 h 3"/>
                <a:gd name="T2" fmla="*/ 8 w 9"/>
                <a:gd name="T3" fmla="*/ 0 h 3"/>
                <a:gd name="T4" fmla="*/ 0 w 9"/>
                <a:gd name="T5" fmla="*/ 0 h 3"/>
                <a:gd name="T6" fmla="*/ 9 w 9"/>
                <a:gd name="T7" fmla="*/ 2 h 3"/>
              </a:gdLst>
              <a:ahLst/>
              <a:cxnLst>
                <a:cxn ang="0">
                  <a:pos x="T0" y="T1"/>
                </a:cxn>
                <a:cxn ang="0">
                  <a:pos x="T2" y="T3"/>
                </a:cxn>
                <a:cxn ang="0">
                  <a:pos x="T4" y="T5"/>
                </a:cxn>
                <a:cxn ang="0">
                  <a:pos x="T6" y="T7"/>
                </a:cxn>
              </a:cxnLst>
              <a:rect l="0" t="0" r="r" b="b"/>
              <a:pathLst>
                <a:path w="9" h="3">
                  <a:moveTo>
                    <a:pt x="9" y="2"/>
                  </a:moveTo>
                  <a:cubicBezTo>
                    <a:pt x="8" y="0"/>
                    <a:pt x="8" y="0"/>
                    <a:pt x="8" y="0"/>
                  </a:cubicBezTo>
                  <a:cubicBezTo>
                    <a:pt x="0" y="0"/>
                    <a:pt x="0" y="0"/>
                    <a:pt x="0" y="0"/>
                  </a:cubicBezTo>
                  <a:cubicBezTo>
                    <a:pt x="1" y="3"/>
                    <a:pt x="6" y="2"/>
                    <a:pt x="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81"/>
            <p:cNvSpPr>
              <a:spLocks/>
            </p:cNvSpPr>
            <p:nvPr/>
          </p:nvSpPr>
          <p:spPr bwMode="auto">
            <a:xfrm>
              <a:off x="6238875" y="1292226"/>
              <a:ext cx="19050" cy="11113"/>
            </a:xfrm>
            <a:custGeom>
              <a:avLst/>
              <a:gdLst>
                <a:gd name="T0" fmla="*/ 4 w 7"/>
                <a:gd name="T1" fmla="*/ 4 h 4"/>
                <a:gd name="T2" fmla="*/ 7 w 7"/>
                <a:gd name="T3" fmla="*/ 0 h 4"/>
                <a:gd name="T4" fmla="*/ 0 w 7"/>
                <a:gd name="T5" fmla="*/ 1 h 4"/>
                <a:gd name="T6" fmla="*/ 4 w 7"/>
                <a:gd name="T7" fmla="*/ 4 h 4"/>
              </a:gdLst>
              <a:ahLst/>
              <a:cxnLst>
                <a:cxn ang="0">
                  <a:pos x="T0" y="T1"/>
                </a:cxn>
                <a:cxn ang="0">
                  <a:pos x="T2" y="T3"/>
                </a:cxn>
                <a:cxn ang="0">
                  <a:pos x="T4" y="T5"/>
                </a:cxn>
                <a:cxn ang="0">
                  <a:pos x="T6" y="T7"/>
                </a:cxn>
              </a:cxnLst>
              <a:rect l="0" t="0" r="r" b="b"/>
              <a:pathLst>
                <a:path w="7" h="4">
                  <a:moveTo>
                    <a:pt x="4" y="4"/>
                  </a:moveTo>
                  <a:cubicBezTo>
                    <a:pt x="6" y="4"/>
                    <a:pt x="7" y="2"/>
                    <a:pt x="7" y="0"/>
                  </a:cubicBezTo>
                  <a:cubicBezTo>
                    <a:pt x="5" y="1"/>
                    <a:pt x="5" y="0"/>
                    <a:pt x="0" y="1"/>
                  </a:cubicBezTo>
                  <a:cubicBezTo>
                    <a:pt x="1" y="2"/>
                    <a:pt x="2" y="4"/>
                    <a:pt x="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82"/>
            <p:cNvSpPr>
              <a:spLocks/>
            </p:cNvSpPr>
            <p:nvPr/>
          </p:nvSpPr>
          <p:spPr bwMode="auto">
            <a:xfrm>
              <a:off x="5178425" y="1192213"/>
              <a:ext cx="119062" cy="38100"/>
            </a:xfrm>
            <a:custGeom>
              <a:avLst/>
              <a:gdLst>
                <a:gd name="T0" fmla="*/ 15 w 44"/>
                <a:gd name="T1" fmla="*/ 3 h 14"/>
                <a:gd name="T2" fmla="*/ 20 w 44"/>
                <a:gd name="T3" fmla="*/ 5 h 14"/>
                <a:gd name="T4" fmla="*/ 16 w 44"/>
                <a:gd name="T5" fmla="*/ 7 h 14"/>
                <a:gd name="T6" fmla="*/ 20 w 44"/>
                <a:gd name="T7" fmla="*/ 7 h 14"/>
                <a:gd name="T8" fmla="*/ 16 w 44"/>
                <a:gd name="T9" fmla="*/ 9 h 14"/>
                <a:gd name="T10" fmla="*/ 22 w 44"/>
                <a:gd name="T11" fmla="*/ 11 h 14"/>
                <a:gd name="T12" fmla="*/ 22 w 44"/>
                <a:gd name="T13" fmla="*/ 11 h 14"/>
                <a:gd name="T14" fmla="*/ 24 w 44"/>
                <a:gd name="T15" fmla="*/ 14 h 14"/>
                <a:gd name="T16" fmla="*/ 28 w 44"/>
                <a:gd name="T17" fmla="*/ 9 h 14"/>
                <a:gd name="T18" fmla="*/ 36 w 44"/>
                <a:gd name="T19" fmla="*/ 8 h 14"/>
                <a:gd name="T20" fmla="*/ 36 w 44"/>
                <a:gd name="T21" fmla="*/ 7 h 14"/>
                <a:gd name="T22" fmla="*/ 38 w 44"/>
                <a:gd name="T23" fmla="*/ 7 h 14"/>
                <a:gd name="T24" fmla="*/ 44 w 44"/>
                <a:gd name="T25" fmla="*/ 3 h 14"/>
                <a:gd name="T26" fmla="*/ 38 w 44"/>
                <a:gd name="T27" fmla="*/ 0 h 14"/>
                <a:gd name="T28" fmla="*/ 30 w 44"/>
                <a:gd name="T29" fmla="*/ 3 h 14"/>
                <a:gd name="T30" fmla="*/ 17 w 44"/>
                <a:gd name="T31" fmla="*/ 0 h 14"/>
                <a:gd name="T32" fmla="*/ 0 w 44"/>
                <a:gd name="T33" fmla="*/ 5 h 14"/>
                <a:gd name="T34" fmla="*/ 5 w 44"/>
                <a:gd name="T35" fmla="*/ 5 h 14"/>
                <a:gd name="T36" fmla="*/ 15 w 44"/>
                <a:gd name="T37"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14">
                  <a:moveTo>
                    <a:pt x="15" y="3"/>
                  </a:moveTo>
                  <a:cubicBezTo>
                    <a:pt x="17" y="3"/>
                    <a:pt x="18" y="4"/>
                    <a:pt x="20" y="5"/>
                  </a:cubicBezTo>
                  <a:cubicBezTo>
                    <a:pt x="19" y="5"/>
                    <a:pt x="17" y="6"/>
                    <a:pt x="16" y="7"/>
                  </a:cubicBezTo>
                  <a:cubicBezTo>
                    <a:pt x="17" y="7"/>
                    <a:pt x="18" y="7"/>
                    <a:pt x="20" y="7"/>
                  </a:cubicBezTo>
                  <a:cubicBezTo>
                    <a:pt x="19" y="7"/>
                    <a:pt x="17" y="8"/>
                    <a:pt x="16" y="9"/>
                  </a:cubicBezTo>
                  <a:cubicBezTo>
                    <a:pt x="16" y="11"/>
                    <a:pt x="19" y="11"/>
                    <a:pt x="22" y="11"/>
                  </a:cubicBezTo>
                  <a:cubicBezTo>
                    <a:pt x="22" y="11"/>
                    <a:pt x="22" y="11"/>
                    <a:pt x="22" y="11"/>
                  </a:cubicBezTo>
                  <a:cubicBezTo>
                    <a:pt x="22" y="12"/>
                    <a:pt x="23" y="13"/>
                    <a:pt x="24" y="14"/>
                  </a:cubicBezTo>
                  <a:cubicBezTo>
                    <a:pt x="26" y="14"/>
                    <a:pt x="26" y="10"/>
                    <a:pt x="28" y="9"/>
                  </a:cubicBezTo>
                  <a:cubicBezTo>
                    <a:pt x="31" y="7"/>
                    <a:pt x="33" y="9"/>
                    <a:pt x="36" y="8"/>
                  </a:cubicBezTo>
                  <a:cubicBezTo>
                    <a:pt x="36" y="7"/>
                    <a:pt x="36" y="7"/>
                    <a:pt x="36" y="7"/>
                  </a:cubicBezTo>
                  <a:cubicBezTo>
                    <a:pt x="37" y="7"/>
                    <a:pt x="38" y="7"/>
                    <a:pt x="38" y="7"/>
                  </a:cubicBezTo>
                  <a:cubicBezTo>
                    <a:pt x="41" y="5"/>
                    <a:pt x="44" y="7"/>
                    <a:pt x="44" y="3"/>
                  </a:cubicBezTo>
                  <a:cubicBezTo>
                    <a:pt x="43" y="2"/>
                    <a:pt x="40" y="0"/>
                    <a:pt x="38" y="0"/>
                  </a:cubicBezTo>
                  <a:cubicBezTo>
                    <a:pt x="34" y="0"/>
                    <a:pt x="33" y="3"/>
                    <a:pt x="30" y="3"/>
                  </a:cubicBezTo>
                  <a:cubicBezTo>
                    <a:pt x="25" y="3"/>
                    <a:pt x="22" y="0"/>
                    <a:pt x="17" y="0"/>
                  </a:cubicBezTo>
                  <a:cubicBezTo>
                    <a:pt x="12" y="0"/>
                    <a:pt x="2" y="1"/>
                    <a:pt x="0" y="5"/>
                  </a:cubicBezTo>
                  <a:cubicBezTo>
                    <a:pt x="2" y="5"/>
                    <a:pt x="3" y="5"/>
                    <a:pt x="5" y="5"/>
                  </a:cubicBezTo>
                  <a:cubicBezTo>
                    <a:pt x="8" y="5"/>
                    <a:pt x="12" y="3"/>
                    <a:pt x="15"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83"/>
            <p:cNvSpPr>
              <a:spLocks/>
            </p:cNvSpPr>
            <p:nvPr/>
          </p:nvSpPr>
          <p:spPr bwMode="auto">
            <a:xfrm>
              <a:off x="5275263" y="1211263"/>
              <a:ext cx="6350" cy="4763"/>
            </a:xfrm>
            <a:custGeom>
              <a:avLst/>
              <a:gdLst>
                <a:gd name="T0" fmla="*/ 2 w 2"/>
                <a:gd name="T1" fmla="*/ 0 h 2"/>
                <a:gd name="T2" fmla="*/ 0 w 2"/>
                <a:gd name="T3" fmla="*/ 1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1" y="0"/>
                    <a:pt x="1" y="1"/>
                    <a:pt x="0" y="1"/>
                  </a:cubicBezTo>
                  <a:cubicBezTo>
                    <a:pt x="0" y="2"/>
                    <a:pt x="0" y="2"/>
                    <a:pt x="0" y="2"/>
                  </a:cubicBezTo>
                  <a:lnTo>
                    <a:pt x="2"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84"/>
            <p:cNvSpPr>
              <a:spLocks/>
            </p:cNvSpPr>
            <p:nvPr/>
          </p:nvSpPr>
          <p:spPr bwMode="auto">
            <a:xfrm>
              <a:off x="5489575" y="1169988"/>
              <a:ext cx="44450" cy="26988"/>
            </a:xfrm>
            <a:custGeom>
              <a:avLst/>
              <a:gdLst>
                <a:gd name="T0" fmla="*/ 4 w 16"/>
                <a:gd name="T1" fmla="*/ 10 h 10"/>
                <a:gd name="T2" fmla="*/ 16 w 16"/>
                <a:gd name="T3" fmla="*/ 7 h 10"/>
                <a:gd name="T4" fmla="*/ 13 w 16"/>
                <a:gd name="T5" fmla="*/ 0 h 10"/>
                <a:gd name="T6" fmla="*/ 0 w 16"/>
                <a:gd name="T7" fmla="*/ 6 h 10"/>
                <a:gd name="T8" fmla="*/ 4 w 16"/>
                <a:gd name="T9" fmla="*/ 10 h 10"/>
              </a:gdLst>
              <a:ahLst/>
              <a:cxnLst>
                <a:cxn ang="0">
                  <a:pos x="T0" y="T1"/>
                </a:cxn>
                <a:cxn ang="0">
                  <a:pos x="T2" y="T3"/>
                </a:cxn>
                <a:cxn ang="0">
                  <a:pos x="T4" y="T5"/>
                </a:cxn>
                <a:cxn ang="0">
                  <a:pos x="T6" y="T7"/>
                </a:cxn>
                <a:cxn ang="0">
                  <a:pos x="T8" y="T9"/>
                </a:cxn>
              </a:cxnLst>
              <a:rect l="0" t="0" r="r" b="b"/>
              <a:pathLst>
                <a:path w="16" h="10">
                  <a:moveTo>
                    <a:pt x="4" y="10"/>
                  </a:moveTo>
                  <a:cubicBezTo>
                    <a:pt x="6" y="10"/>
                    <a:pt x="14" y="8"/>
                    <a:pt x="16" y="7"/>
                  </a:cubicBezTo>
                  <a:cubicBezTo>
                    <a:pt x="13" y="0"/>
                    <a:pt x="13" y="0"/>
                    <a:pt x="13" y="0"/>
                  </a:cubicBezTo>
                  <a:cubicBezTo>
                    <a:pt x="9" y="0"/>
                    <a:pt x="0" y="3"/>
                    <a:pt x="0" y="6"/>
                  </a:cubicBezTo>
                  <a:cubicBezTo>
                    <a:pt x="0" y="8"/>
                    <a:pt x="2" y="10"/>
                    <a:pt x="4"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85"/>
            <p:cNvSpPr>
              <a:spLocks/>
            </p:cNvSpPr>
            <p:nvPr/>
          </p:nvSpPr>
          <p:spPr bwMode="auto">
            <a:xfrm>
              <a:off x="5435600" y="1185863"/>
              <a:ext cx="46037" cy="26988"/>
            </a:xfrm>
            <a:custGeom>
              <a:avLst/>
              <a:gdLst>
                <a:gd name="T0" fmla="*/ 12 w 17"/>
                <a:gd name="T1" fmla="*/ 9 h 10"/>
                <a:gd name="T2" fmla="*/ 11 w 17"/>
                <a:gd name="T3" fmla="*/ 6 h 10"/>
                <a:gd name="T4" fmla="*/ 16 w 17"/>
                <a:gd name="T5" fmla="*/ 5 h 10"/>
                <a:gd name="T6" fmla="*/ 16 w 17"/>
                <a:gd name="T7" fmla="*/ 2 h 10"/>
                <a:gd name="T8" fmla="*/ 9 w 17"/>
                <a:gd name="T9" fmla="*/ 2 h 10"/>
                <a:gd name="T10" fmla="*/ 12 w 17"/>
                <a:gd name="T11" fmla="*/ 0 h 10"/>
                <a:gd name="T12" fmla="*/ 4 w 17"/>
                <a:gd name="T13" fmla="*/ 0 h 10"/>
                <a:gd name="T14" fmla="*/ 4 w 17"/>
                <a:gd name="T15" fmla="*/ 3 h 10"/>
                <a:gd name="T16" fmla="*/ 0 w 17"/>
                <a:gd name="T17" fmla="*/ 9 h 10"/>
                <a:gd name="T18" fmla="*/ 12 w 17"/>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0">
                  <a:moveTo>
                    <a:pt x="12" y="9"/>
                  </a:moveTo>
                  <a:cubicBezTo>
                    <a:pt x="11" y="6"/>
                    <a:pt x="11" y="6"/>
                    <a:pt x="11" y="6"/>
                  </a:cubicBezTo>
                  <a:cubicBezTo>
                    <a:pt x="13" y="6"/>
                    <a:pt x="15" y="7"/>
                    <a:pt x="16" y="5"/>
                  </a:cubicBezTo>
                  <a:cubicBezTo>
                    <a:pt x="16" y="4"/>
                    <a:pt x="17" y="4"/>
                    <a:pt x="16" y="2"/>
                  </a:cubicBezTo>
                  <a:cubicBezTo>
                    <a:pt x="14" y="2"/>
                    <a:pt x="11" y="2"/>
                    <a:pt x="9" y="2"/>
                  </a:cubicBezTo>
                  <a:cubicBezTo>
                    <a:pt x="10" y="2"/>
                    <a:pt x="11" y="1"/>
                    <a:pt x="12" y="0"/>
                  </a:cubicBezTo>
                  <a:cubicBezTo>
                    <a:pt x="4" y="0"/>
                    <a:pt x="4" y="0"/>
                    <a:pt x="4" y="0"/>
                  </a:cubicBezTo>
                  <a:cubicBezTo>
                    <a:pt x="4" y="1"/>
                    <a:pt x="4" y="1"/>
                    <a:pt x="4" y="3"/>
                  </a:cubicBezTo>
                  <a:cubicBezTo>
                    <a:pt x="2" y="4"/>
                    <a:pt x="0" y="6"/>
                    <a:pt x="0" y="9"/>
                  </a:cubicBezTo>
                  <a:cubicBezTo>
                    <a:pt x="0" y="10"/>
                    <a:pt x="11" y="10"/>
                    <a:pt x="12"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86"/>
            <p:cNvSpPr>
              <a:spLocks/>
            </p:cNvSpPr>
            <p:nvPr/>
          </p:nvSpPr>
          <p:spPr bwMode="auto">
            <a:xfrm>
              <a:off x="5376863" y="1211263"/>
              <a:ext cx="46037" cy="15875"/>
            </a:xfrm>
            <a:custGeom>
              <a:avLst/>
              <a:gdLst>
                <a:gd name="T0" fmla="*/ 11 w 17"/>
                <a:gd name="T1" fmla="*/ 0 h 6"/>
                <a:gd name="T2" fmla="*/ 0 w 17"/>
                <a:gd name="T3" fmla="*/ 4 h 6"/>
                <a:gd name="T4" fmla="*/ 2 w 17"/>
                <a:gd name="T5" fmla="*/ 6 h 6"/>
                <a:gd name="T6" fmla="*/ 5 w 17"/>
                <a:gd name="T7" fmla="*/ 3 h 6"/>
                <a:gd name="T8" fmla="*/ 10 w 17"/>
                <a:gd name="T9" fmla="*/ 6 h 6"/>
                <a:gd name="T10" fmla="*/ 17 w 17"/>
                <a:gd name="T11" fmla="*/ 2 h 6"/>
                <a:gd name="T12" fmla="*/ 11 w 1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7" h="6">
                  <a:moveTo>
                    <a:pt x="11" y="0"/>
                  </a:moveTo>
                  <a:cubicBezTo>
                    <a:pt x="9" y="0"/>
                    <a:pt x="0" y="1"/>
                    <a:pt x="0" y="4"/>
                  </a:cubicBezTo>
                  <a:cubicBezTo>
                    <a:pt x="0" y="5"/>
                    <a:pt x="1" y="6"/>
                    <a:pt x="2" y="6"/>
                  </a:cubicBezTo>
                  <a:cubicBezTo>
                    <a:pt x="4" y="6"/>
                    <a:pt x="5" y="6"/>
                    <a:pt x="5" y="3"/>
                  </a:cubicBezTo>
                  <a:cubicBezTo>
                    <a:pt x="7" y="3"/>
                    <a:pt x="9" y="6"/>
                    <a:pt x="10" y="6"/>
                  </a:cubicBezTo>
                  <a:cubicBezTo>
                    <a:pt x="13" y="6"/>
                    <a:pt x="13" y="2"/>
                    <a:pt x="17" y="2"/>
                  </a:cubicBezTo>
                  <a:cubicBezTo>
                    <a:pt x="16" y="1"/>
                    <a:pt x="14" y="0"/>
                    <a:pt x="1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87"/>
            <p:cNvSpPr>
              <a:spLocks/>
            </p:cNvSpPr>
            <p:nvPr/>
          </p:nvSpPr>
          <p:spPr bwMode="auto">
            <a:xfrm>
              <a:off x="5349875" y="1157288"/>
              <a:ext cx="69850" cy="47625"/>
            </a:xfrm>
            <a:custGeom>
              <a:avLst/>
              <a:gdLst>
                <a:gd name="T0" fmla="*/ 20 w 26"/>
                <a:gd name="T1" fmla="*/ 15 h 18"/>
                <a:gd name="T2" fmla="*/ 26 w 26"/>
                <a:gd name="T3" fmla="*/ 14 h 18"/>
                <a:gd name="T4" fmla="*/ 14 w 26"/>
                <a:gd name="T5" fmla="*/ 11 h 18"/>
                <a:gd name="T6" fmla="*/ 24 w 26"/>
                <a:gd name="T7" fmla="*/ 5 h 18"/>
                <a:gd name="T8" fmla="*/ 26 w 26"/>
                <a:gd name="T9" fmla="*/ 2 h 18"/>
                <a:gd name="T10" fmla="*/ 25 w 26"/>
                <a:gd name="T11" fmla="*/ 0 h 18"/>
                <a:gd name="T12" fmla="*/ 22 w 26"/>
                <a:gd name="T13" fmla="*/ 4 h 18"/>
                <a:gd name="T14" fmla="*/ 8 w 26"/>
                <a:gd name="T15" fmla="*/ 8 h 18"/>
                <a:gd name="T16" fmla="*/ 8 w 26"/>
                <a:gd name="T17" fmla="*/ 11 h 18"/>
                <a:gd name="T18" fmla="*/ 12 w 26"/>
                <a:gd name="T19" fmla="*/ 11 h 18"/>
                <a:gd name="T20" fmla="*/ 3 w 26"/>
                <a:gd name="T21" fmla="*/ 11 h 18"/>
                <a:gd name="T22" fmla="*/ 0 w 26"/>
                <a:gd name="T23" fmla="*/ 14 h 18"/>
                <a:gd name="T24" fmla="*/ 11 w 26"/>
                <a:gd name="T25" fmla="*/ 18 h 18"/>
                <a:gd name="T26" fmla="*/ 20 w 26"/>
                <a:gd name="T27"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18">
                  <a:moveTo>
                    <a:pt x="20" y="15"/>
                  </a:moveTo>
                  <a:cubicBezTo>
                    <a:pt x="22" y="15"/>
                    <a:pt x="25" y="16"/>
                    <a:pt x="26" y="14"/>
                  </a:cubicBezTo>
                  <a:cubicBezTo>
                    <a:pt x="22" y="12"/>
                    <a:pt x="20" y="12"/>
                    <a:pt x="14" y="11"/>
                  </a:cubicBezTo>
                  <a:cubicBezTo>
                    <a:pt x="16" y="9"/>
                    <a:pt x="21" y="7"/>
                    <a:pt x="24" y="5"/>
                  </a:cubicBezTo>
                  <a:cubicBezTo>
                    <a:pt x="24" y="4"/>
                    <a:pt x="25" y="3"/>
                    <a:pt x="26" y="2"/>
                  </a:cubicBezTo>
                  <a:cubicBezTo>
                    <a:pt x="26" y="2"/>
                    <a:pt x="26" y="0"/>
                    <a:pt x="25" y="0"/>
                  </a:cubicBezTo>
                  <a:cubicBezTo>
                    <a:pt x="23" y="0"/>
                    <a:pt x="22" y="2"/>
                    <a:pt x="22" y="4"/>
                  </a:cubicBezTo>
                  <a:cubicBezTo>
                    <a:pt x="15" y="4"/>
                    <a:pt x="15" y="8"/>
                    <a:pt x="8" y="8"/>
                  </a:cubicBezTo>
                  <a:cubicBezTo>
                    <a:pt x="8" y="11"/>
                    <a:pt x="8" y="11"/>
                    <a:pt x="8" y="11"/>
                  </a:cubicBezTo>
                  <a:cubicBezTo>
                    <a:pt x="11" y="9"/>
                    <a:pt x="10" y="10"/>
                    <a:pt x="12" y="11"/>
                  </a:cubicBezTo>
                  <a:cubicBezTo>
                    <a:pt x="3" y="11"/>
                    <a:pt x="3" y="11"/>
                    <a:pt x="3" y="11"/>
                  </a:cubicBezTo>
                  <a:cubicBezTo>
                    <a:pt x="2" y="12"/>
                    <a:pt x="1" y="13"/>
                    <a:pt x="0" y="14"/>
                  </a:cubicBezTo>
                  <a:cubicBezTo>
                    <a:pt x="0" y="14"/>
                    <a:pt x="9" y="18"/>
                    <a:pt x="11" y="18"/>
                  </a:cubicBezTo>
                  <a:cubicBezTo>
                    <a:pt x="14" y="18"/>
                    <a:pt x="17" y="15"/>
                    <a:pt x="20"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88"/>
            <p:cNvSpPr>
              <a:spLocks/>
            </p:cNvSpPr>
            <p:nvPr/>
          </p:nvSpPr>
          <p:spPr bwMode="auto">
            <a:xfrm>
              <a:off x="4608513" y="1227138"/>
              <a:ext cx="238125" cy="133350"/>
            </a:xfrm>
            <a:custGeom>
              <a:avLst/>
              <a:gdLst>
                <a:gd name="T0" fmla="*/ 6 w 88"/>
                <a:gd name="T1" fmla="*/ 13 h 49"/>
                <a:gd name="T2" fmla="*/ 7 w 88"/>
                <a:gd name="T3" fmla="*/ 14 h 49"/>
                <a:gd name="T4" fmla="*/ 13 w 88"/>
                <a:gd name="T5" fmla="*/ 22 h 49"/>
                <a:gd name="T6" fmla="*/ 12 w 88"/>
                <a:gd name="T7" fmla="*/ 22 h 49"/>
                <a:gd name="T8" fmla="*/ 19 w 88"/>
                <a:gd name="T9" fmla="*/ 25 h 49"/>
                <a:gd name="T10" fmla="*/ 25 w 88"/>
                <a:gd name="T11" fmla="*/ 20 h 49"/>
                <a:gd name="T12" fmla="*/ 27 w 88"/>
                <a:gd name="T13" fmla="*/ 20 h 49"/>
                <a:gd name="T14" fmla="*/ 30 w 88"/>
                <a:gd name="T15" fmla="*/ 22 h 49"/>
                <a:gd name="T16" fmla="*/ 36 w 88"/>
                <a:gd name="T17" fmla="*/ 22 h 49"/>
                <a:gd name="T18" fmla="*/ 25 w 88"/>
                <a:gd name="T19" fmla="*/ 27 h 49"/>
                <a:gd name="T20" fmla="*/ 19 w 88"/>
                <a:gd name="T21" fmla="*/ 29 h 49"/>
                <a:gd name="T22" fmla="*/ 27 w 88"/>
                <a:gd name="T23" fmla="*/ 32 h 49"/>
                <a:gd name="T24" fmla="*/ 37 w 88"/>
                <a:gd name="T25" fmla="*/ 33 h 49"/>
                <a:gd name="T26" fmla="*/ 30 w 88"/>
                <a:gd name="T27" fmla="*/ 35 h 49"/>
                <a:gd name="T28" fmla="*/ 22 w 88"/>
                <a:gd name="T29" fmla="*/ 35 h 49"/>
                <a:gd name="T30" fmla="*/ 39 w 88"/>
                <a:gd name="T31" fmla="*/ 49 h 49"/>
                <a:gd name="T32" fmla="*/ 45 w 88"/>
                <a:gd name="T33" fmla="*/ 37 h 49"/>
                <a:gd name="T34" fmla="*/ 48 w 88"/>
                <a:gd name="T35" fmla="*/ 35 h 49"/>
                <a:gd name="T36" fmla="*/ 61 w 88"/>
                <a:gd name="T37" fmla="*/ 19 h 49"/>
                <a:gd name="T38" fmla="*/ 66 w 88"/>
                <a:gd name="T39" fmla="*/ 23 h 49"/>
                <a:gd name="T40" fmla="*/ 63 w 88"/>
                <a:gd name="T41" fmla="*/ 23 h 49"/>
                <a:gd name="T42" fmla="*/ 67 w 88"/>
                <a:gd name="T43" fmla="*/ 29 h 49"/>
                <a:gd name="T44" fmla="*/ 64 w 88"/>
                <a:gd name="T45" fmla="*/ 35 h 49"/>
                <a:gd name="T46" fmla="*/ 74 w 88"/>
                <a:gd name="T47" fmla="*/ 36 h 49"/>
                <a:gd name="T48" fmla="*/ 74 w 88"/>
                <a:gd name="T49" fmla="*/ 40 h 49"/>
                <a:gd name="T50" fmla="*/ 88 w 88"/>
                <a:gd name="T51" fmla="*/ 32 h 49"/>
                <a:gd name="T52" fmla="*/ 79 w 88"/>
                <a:gd name="T53" fmla="*/ 24 h 49"/>
                <a:gd name="T54" fmla="*/ 72 w 88"/>
                <a:gd name="T55" fmla="*/ 24 h 49"/>
                <a:gd name="T56" fmla="*/ 72 w 88"/>
                <a:gd name="T57" fmla="*/ 21 h 49"/>
                <a:gd name="T58" fmla="*/ 68 w 88"/>
                <a:gd name="T59" fmla="*/ 21 h 49"/>
                <a:gd name="T60" fmla="*/ 71 w 88"/>
                <a:gd name="T61" fmla="*/ 21 h 49"/>
                <a:gd name="T62" fmla="*/ 53 w 88"/>
                <a:gd name="T63" fmla="*/ 12 h 49"/>
                <a:gd name="T64" fmla="*/ 51 w 88"/>
                <a:gd name="T65" fmla="*/ 11 h 49"/>
                <a:gd name="T66" fmla="*/ 48 w 88"/>
                <a:gd name="T67" fmla="*/ 6 h 49"/>
                <a:gd name="T68" fmla="*/ 44 w 88"/>
                <a:gd name="T69" fmla="*/ 9 h 49"/>
                <a:gd name="T70" fmla="*/ 45 w 88"/>
                <a:gd name="T71" fmla="*/ 5 h 49"/>
                <a:gd name="T72" fmla="*/ 36 w 88"/>
                <a:gd name="T73" fmla="*/ 0 h 49"/>
                <a:gd name="T74" fmla="*/ 32 w 88"/>
                <a:gd name="T75" fmla="*/ 3 h 49"/>
                <a:gd name="T76" fmla="*/ 34 w 88"/>
                <a:gd name="T77" fmla="*/ 13 h 49"/>
                <a:gd name="T78" fmla="*/ 24 w 88"/>
                <a:gd name="T79" fmla="*/ 3 h 49"/>
                <a:gd name="T80" fmla="*/ 21 w 88"/>
                <a:gd name="T81" fmla="*/ 7 h 49"/>
                <a:gd name="T82" fmla="*/ 22 w 88"/>
                <a:gd name="T83" fmla="*/ 10 h 49"/>
                <a:gd name="T84" fmla="*/ 16 w 88"/>
                <a:gd name="T85" fmla="*/ 7 h 49"/>
                <a:gd name="T86" fmla="*/ 19 w 88"/>
                <a:gd name="T87" fmla="*/ 4 h 49"/>
                <a:gd name="T88" fmla="*/ 8 w 88"/>
                <a:gd name="T89" fmla="*/ 3 h 49"/>
                <a:gd name="T90" fmla="*/ 0 w 88"/>
                <a:gd name="T91" fmla="*/ 8 h 49"/>
                <a:gd name="T92" fmla="*/ 6 w 88"/>
                <a:gd name="T93" fmla="*/ 1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8" h="49">
                  <a:moveTo>
                    <a:pt x="6" y="13"/>
                  </a:moveTo>
                  <a:cubicBezTo>
                    <a:pt x="6" y="13"/>
                    <a:pt x="7" y="14"/>
                    <a:pt x="7" y="14"/>
                  </a:cubicBezTo>
                  <a:cubicBezTo>
                    <a:pt x="6" y="18"/>
                    <a:pt x="10" y="20"/>
                    <a:pt x="13" y="22"/>
                  </a:cubicBezTo>
                  <a:cubicBezTo>
                    <a:pt x="13" y="22"/>
                    <a:pt x="12" y="22"/>
                    <a:pt x="12" y="22"/>
                  </a:cubicBezTo>
                  <a:cubicBezTo>
                    <a:pt x="13" y="24"/>
                    <a:pt x="15" y="25"/>
                    <a:pt x="19" y="25"/>
                  </a:cubicBezTo>
                  <a:cubicBezTo>
                    <a:pt x="23" y="25"/>
                    <a:pt x="23" y="21"/>
                    <a:pt x="25" y="20"/>
                  </a:cubicBezTo>
                  <a:cubicBezTo>
                    <a:pt x="26" y="20"/>
                    <a:pt x="26" y="20"/>
                    <a:pt x="27" y="20"/>
                  </a:cubicBezTo>
                  <a:cubicBezTo>
                    <a:pt x="28" y="20"/>
                    <a:pt x="30" y="22"/>
                    <a:pt x="30" y="22"/>
                  </a:cubicBezTo>
                  <a:cubicBezTo>
                    <a:pt x="31" y="22"/>
                    <a:pt x="33" y="22"/>
                    <a:pt x="36" y="22"/>
                  </a:cubicBezTo>
                  <a:cubicBezTo>
                    <a:pt x="34" y="24"/>
                    <a:pt x="28" y="26"/>
                    <a:pt x="25" y="27"/>
                  </a:cubicBezTo>
                  <a:cubicBezTo>
                    <a:pt x="24" y="27"/>
                    <a:pt x="19" y="27"/>
                    <a:pt x="19" y="29"/>
                  </a:cubicBezTo>
                  <a:cubicBezTo>
                    <a:pt x="19" y="35"/>
                    <a:pt x="24" y="32"/>
                    <a:pt x="27" y="32"/>
                  </a:cubicBezTo>
                  <a:cubicBezTo>
                    <a:pt x="29" y="32"/>
                    <a:pt x="36" y="32"/>
                    <a:pt x="37" y="33"/>
                  </a:cubicBezTo>
                  <a:cubicBezTo>
                    <a:pt x="34" y="34"/>
                    <a:pt x="32" y="33"/>
                    <a:pt x="30" y="35"/>
                  </a:cubicBezTo>
                  <a:cubicBezTo>
                    <a:pt x="30" y="35"/>
                    <a:pt x="25" y="34"/>
                    <a:pt x="22" y="35"/>
                  </a:cubicBezTo>
                  <a:cubicBezTo>
                    <a:pt x="22" y="42"/>
                    <a:pt x="34" y="45"/>
                    <a:pt x="39" y="49"/>
                  </a:cubicBezTo>
                  <a:cubicBezTo>
                    <a:pt x="42" y="46"/>
                    <a:pt x="41" y="39"/>
                    <a:pt x="45" y="37"/>
                  </a:cubicBezTo>
                  <a:cubicBezTo>
                    <a:pt x="46" y="36"/>
                    <a:pt x="48" y="36"/>
                    <a:pt x="48" y="35"/>
                  </a:cubicBezTo>
                  <a:cubicBezTo>
                    <a:pt x="51" y="29"/>
                    <a:pt x="53" y="19"/>
                    <a:pt x="61" y="19"/>
                  </a:cubicBezTo>
                  <a:cubicBezTo>
                    <a:pt x="61" y="19"/>
                    <a:pt x="62" y="22"/>
                    <a:pt x="66" y="23"/>
                  </a:cubicBezTo>
                  <a:cubicBezTo>
                    <a:pt x="65" y="23"/>
                    <a:pt x="64" y="23"/>
                    <a:pt x="63" y="23"/>
                  </a:cubicBezTo>
                  <a:cubicBezTo>
                    <a:pt x="64" y="25"/>
                    <a:pt x="66" y="29"/>
                    <a:pt x="67" y="29"/>
                  </a:cubicBezTo>
                  <a:cubicBezTo>
                    <a:pt x="67" y="33"/>
                    <a:pt x="64" y="31"/>
                    <a:pt x="64" y="35"/>
                  </a:cubicBezTo>
                  <a:cubicBezTo>
                    <a:pt x="67" y="36"/>
                    <a:pt x="71" y="35"/>
                    <a:pt x="74" y="36"/>
                  </a:cubicBezTo>
                  <a:cubicBezTo>
                    <a:pt x="73" y="37"/>
                    <a:pt x="73" y="38"/>
                    <a:pt x="74" y="40"/>
                  </a:cubicBezTo>
                  <a:cubicBezTo>
                    <a:pt x="79" y="38"/>
                    <a:pt x="82" y="34"/>
                    <a:pt x="88" y="32"/>
                  </a:cubicBezTo>
                  <a:cubicBezTo>
                    <a:pt x="86" y="29"/>
                    <a:pt x="79" y="31"/>
                    <a:pt x="79" y="24"/>
                  </a:cubicBezTo>
                  <a:cubicBezTo>
                    <a:pt x="77" y="24"/>
                    <a:pt x="76" y="24"/>
                    <a:pt x="72" y="24"/>
                  </a:cubicBezTo>
                  <a:cubicBezTo>
                    <a:pt x="73" y="24"/>
                    <a:pt x="73" y="22"/>
                    <a:pt x="72" y="21"/>
                  </a:cubicBezTo>
                  <a:cubicBezTo>
                    <a:pt x="71" y="21"/>
                    <a:pt x="70" y="22"/>
                    <a:pt x="68" y="21"/>
                  </a:cubicBezTo>
                  <a:cubicBezTo>
                    <a:pt x="69" y="21"/>
                    <a:pt x="70" y="21"/>
                    <a:pt x="71" y="21"/>
                  </a:cubicBezTo>
                  <a:cubicBezTo>
                    <a:pt x="68" y="18"/>
                    <a:pt x="57" y="12"/>
                    <a:pt x="53" y="12"/>
                  </a:cubicBezTo>
                  <a:cubicBezTo>
                    <a:pt x="52" y="12"/>
                    <a:pt x="51" y="11"/>
                    <a:pt x="51" y="11"/>
                  </a:cubicBezTo>
                  <a:cubicBezTo>
                    <a:pt x="51" y="10"/>
                    <a:pt x="52" y="6"/>
                    <a:pt x="48" y="6"/>
                  </a:cubicBezTo>
                  <a:cubicBezTo>
                    <a:pt x="46" y="6"/>
                    <a:pt x="46" y="8"/>
                    <a:pt x="44" y="9"/>
                  </a:cubicBezTo>
                  <a:cubicBezTo>
                    <a:pt x="44" y="7"/>
                    <a:pt x="45" y="6"/>
                    <a:pt x="45" y="5"/>
                  </a:cubicBezTo>
                  <a:cubicBezTo>
                    <a:pt x="45" y="2"/>
                    <a:pt x="39" y="0"/>
                    <a:pt x="36" y="0"/>
                  </a:cubicBezTo>
                  <a:cubicBezTo>
                    <a:pt x="33" y="0"/>
                    <a:pt x="32" y="0"/>
                    <a:pt x="32" y="3"/>
                  </a:cubicBezTo>
                  <a:cubicBezTo>
                    <a:pt x="32" y="8"/>
                    <a:pt x="33" y="10"/>
                    <a:pt x="34" y="13"/>
                  </a:cubicBezTo>
                  <a:cubicBezTo>
                    <a:pt x="29" y="11"/>
                    <a:pt x="30" y="3"/>
                    <a:pt x="24" y="3"/>
                  </a:cubicBezTo>
                  <a:cubicBezTo>
                    <a:pt x="22" y="3"/>
                    <a:pt x="21" y="5"/>
                    <a:pt x="21" y="7"/>
                  </a:cubicBezTo>
                  <a:cubicBezTo>
                    <a:pt x="21" y="9"/>
                    <a:pt x="21" y="10"/>
                    <a:pt x="22" y="10"/>
                  </a:cubicBezTo>
                  <a:cubicBezTo>
                    <a:pt x="21" y="9"/>
                    <a:pt x="18" y="9"/>
                    <a:pt x="16" y="7"/>
                  </a:cubicBezTo>
                  <a:cubicBezTo>
                    <a:pt x="17" y="6"/>
                    <a:pt x="18" y="5"/>
                    <a:pt x="19" y="4"/>
                  </a:cubicBezTo>
                  <a:cubicBezTo>
                    <a:pt x="14" y="3"/>
                    <a:pt x="11" y="3"/>
                    <a:pt x="8" y="3"/>
                  </a:cubicBezTo>
                  <a:cubicBezTo>
                    <a:pt x="6" y="3"/>
                    <a:pt x="1" y="7"/>
                    <a:pt x="0" y="8"/>
                  </a:cubicBezTo>
                  <a:cubicBezTo>
                    <a:pt x="2" y="10"/>
                    <a:pt x="4" y="13"/>
                    <a:pt x="6"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89"/>
            <p:cNvSpPr>
              <a:spLocks/>
            </p:cNvSpPr>
            <p:nvPr/>
          </p:nvSpPr>
          <p:spPr bwMode="auto">
            <a:xfrm>
              <a:off x="4733925" y="1208088"/>
              <a:ext cx="153987" cy="53975"/>
            </a:xfrm>
            <a:custGeom>
              <a:avLst/>
              <a:gdLst>
                <a:gd name="T0" fmla="*/ 3 w 57"/>
                <a:gd name="T1" fmla="*/ 9 h 20"/>
                <a:gd name="T2" fmla="*/ 11 w 57"/>
                <a:gd name="T3" fmla="*/ 11 h 20"/>
                <a:gd name="T4" fmla="*/ 21 w 57"/>
                <a:gd name="T5" fmla="*/ 12 h 20"/>
                <a:gd name="T6" fmla="*/ 16 w 57"/>
                <a:gd name="T7" fmla="*/ 13 h 20"/>
                <a:gd name="T8" fmla="*/ 11 w 57"/>
                <a:gd name="T9" fmla="*/ 13 h 20"/>
                <a:gd name="T10" fmla="*/ 14 w 57"/>
                <a:gd name="T11" fmla="*/ 16 h 20"/>
                <a:gd name="T12" fmla="*/ 27 w 57"/>
                <a:gd name="T13" fmla="*/ 16 h 20"/>
                <a:gd name="T14" fmla="*/ 34 w 57"/>
                <a:gd name="T15" fmla="*/ 20 h 20"/>
                <a:gd name="T16" fmla="*/ 57 w 57"/>
                <a:gd name="T17" fmla="*/ 9 h 20"/>
                <a:gd name="T18" fmla="*/ 47 w 57"/>
                <a:gd name="T19" fmla="*/ 3 h 20"/>
                <a:gd name="T20" fmla="*/ 40 w 57"/>
                <a:gd name="T21" fmla="*/ 3 h 20"/>
                <a:gd name="T22" fmla="*/ 33 w 57"/>
                <a:gd name="T23" fmla="*/ 5 h 20"/>
                <a:gd name="T24" fmla="*/ 33 w 57"/>
                <a:gd name="T25" fmla="*/ 0 h 20"/>
                <a:gd name="T26" fmla="*/ 31 w 57"/>
                <a:gd name="T27" fmla="*/ 0 h 20"/>
                <a:gd name="T28" fmla="*/ 25 w 57"/>
                <a:gd name="T29" fmla="*/ 5 h 20"/>
                <a:gd name="T30" fmla="*/ 16 w 57"/>
                <a:gd name="T31" fmla="*/ 1 h 20"/>
                <a:gd name="T32" fmla="*/ 10 w 57"/>
                <a:gd name="T33" fmla="*/ 1 h 20"/>
                <a:gd name="T34" fmla="*/ 11 w 57"/>
                <a:gd name="T35" fmla="*/ 3 h 20"/>
                <a:gd name="T36" fmla="*/ 8 w 57"/>
                <a:gd name="T37" fmla="*/ 3 h 20"/>
                <a:gd name="T38" fmla="*/ 8 w 57"/>
                <a:gd name="T39" fmla="*/ 4 h 20"/>
                <a:gd name="T40" fmla="*/ 3 w 57"/>
                <a:gd name="T41" fmla="*/ 3 h 20"/>
                <a:gd name="T42" fmla="*/ 0 w 57"/>
                <a:gd name="T43" fmla="*/ 3 h 20"/>
                <a:gd name="T44" fmla="*/ 3 w 57"/>
                <a:gd name="T45" fmla="*/ 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7" h="20">
                  <a:moveTo>
                    <a:pt x="3" y="9"/>
                  </a:moveTo>
                  <a:cubicBezTo>
                    <a:pt x="3" y="14"/>
                    <a:pt x="7" y="11"/>
                    <a:pt x="11" y="11"/>
                  </a:cubicBezTo>
                  <a:cubicBezTo>
                    <a:pt x="11" y="11"/>
                    <a:pt x="20" y="12"/>
                    <a:pt x="21" y="12"/>
                  </a:cubicBezTo>
                  <a:cubicBezTo>
                    <a:pt x="20" y="12"/>
                    <a:pt x="18" y="12"/>
                    <a:pt x="16" y="13"/>
                  </a:cubicBezTo>
                  <a:cubicBezTo>
                    <a:pt x="15" y="13"/>
                    <a:pt x="13" y="13"/>
                    <a:pt x="11" y="13"/>
                  </a:cubicBezTo>
                  <a:cubicBezTo>
                    <a:pt x="12" y="15"/>
                    <a:pt x="12" y="16"/>
                    <a:pt x="14" y="16"/>
                  </a:cubicBezTo>
                  <a:cubicBezTo>
                    <a:pt x="27" y="16"/>
                    <a:pt x="27" y="16"/>
                    <a:pt x="27" y="16"/>
                  </a:cubicBezTo>
                  <a:cubicBezTo>
                    <a:pt x="28" y="19"/>
                    <a:pt x="30" y="20"/>
                    <a:pt x="34" y="20"/>
                  </a:cubicBezTo>
                  <a:cubicBezTo>
                    <a:pt x="41" y="20"/>
                    <a:pt x="52" y="13"/>
                    <a:pt x="57" y="9"/>
                  </a:cubicBezTo>
                  <a:cubicBezTo>
                    <a:pt x="56" y="7"/>
                    <a:pt x="52" y="3"/>
                    <a:pt x="47" y="3"/>
                  </a:cubicBezTo>
                  <a:cubicBezTo>
                    <a:pt x="44" y="3"/>
                    <a:pt x="45" y="3"/>
                    <a:pt x="40" y="3"/>
                  </a:cubicBezTo>
                  <a:cubicBezTo>
                    <a:pt x="37" y="3"/>
                    <a:pt x="35" y="5"/>
                    <a:pt x="33" y="5"/>
                  </a:cubicBezTo>
                  <a:cubicBezTo>
                    <a:pt x="33" y="4"/>
                    <a:pt x="33" y="3"/>
                    <a:pt x="33" y="0"/>
                  </a:cubicBezTo>
                  <a:cubicBezTo>
                    <a:pt x="31" y="0"/>
                    <a:pt x="31" y="0"/>
                    <a:pt x="31" y="0"/>
                  </a:cubicBezTo>
                  <a:cubicBezTo>
                    <a:pt x="30" y="1"/>
                    <a:pt x="28" y="5"/>
                    <a:pt x="25" y="5"/>
                  </a:cubicBezTo>
                  <a:cubicBezTo>
                    <a:pt x="24" y="5"/>
                    <a:pt x="18" y="2"/>
                    <a:pt x="16" y="1"/>
                  </a:cubicBezTo>
                  <a:cubicBezTo>
                    <a:pt x="10" y="1"/>
                    <a:pt x="10" y="1"/>
                    <a:pt x="10" y="1"/>
                  </a:cubicBezTo>
                  <a:cubicBezTo>
                    <a:pt x="11" y="3"/>
                    <a:pt x="11" y="3"/>
                    <a:pt x="11" y="3"/>
                  </a:cubicBezTo>
                  <a:cubicBezTo>
                    <a:pt x="8" y="3"/>
                    <a:pt x="8" y="3"/>
                    <a:pt x="8" y="3"/>
                  </a:cubicBezTo>
                  <a:cubicBezTo>
                    <a:pt x="8" y="4"/>
                    <a:pt x="8" y="4"/>
                    <a:pt x="8" y="4"/>
                  </a:cubicBezTo>
                  <a:cubicBezTo>
                    <a:pt x="6" y="5"/>
                    <a:pt x="4" y="4"/>
                    <a:pt x="3" y="3"/>
                  </a:cubicBezTo>
                  <a:cubicBezTo>
                    <a:pt x="0" y="3"/>
                    <a:pt x="0" y="3"/>
                    <a:pt x="0" y="3"/>
                  </a:cubicBezTo>
                  <a:cubicBezTo>
                    <a:pt x="0" y="5"/>
                    <a:pt x="1" y="7"/>
                    <a:pt x="3"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90"/>
            <p:cNvSpPr>
              <a:spLocks/>
            </p:cNvSpPr>
            <p:nvPr/>
          </p:nvSpPr>
          <p:spPr bwMode="auto">
            <a:xfrm>
              <a:off x="4608513" y="12700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91"/>
            <p:cNvSpPr>
              <a:spLocks/>
            </p:cNvSpPr>
            <p:nvPr/>
          </p:nvSpPr>
          <p:spPr bwMode="auto">
            <a:xfrm>
              <a:off x="4608513" y="1270001"/>
              <a:ext cx="3175" cy="3175"/>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1" y="1"/>
                    <a:pt x="1" y="1"/>
                    <a:pt x="1" y="1"/>
                  </a:cubicBezTo>
                  <a:lnTo>
                    <a:pt x="1"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92"/>
            <p:cNvSpPr>
              <a:spLocks/>
            </p:cNvSpPr>
            <p:nvPr/>
          </p:nvSpPr>
          <p:spPr bwMode="auto">
            <a:xfrm>
              <a:off x="4600575" y="1270001"/>
              <a:ext cx="30162" cy="25400"/>
            </a:xfrm>
            <a:custGeom>
              <a:avLst/>
              <a:gdLst>
                <a:gd name="T0" fmla="*/ 11 w 11"/>
                <a:gd name="T1" fmla="*/ 9 h 9"/>
                <a:gd name="T2" fmla="*/ 3 w 11"/>
                <a:gd name="T3" fmla="*/ 0 h 9"/>
                <a:gd name="T4" fmla="*/ 11 w 11"/>
                <a:gd name="T5" fmla="*/ 9 h 9"/>
              </a:gdLst>
              <a:ahLst/>
              <a:cxnLst>
                <a:cxn ang="0">
                  <a:pos x="T0" y="T1"/>
                </a:cxn>
                <a:cxn ang="0">
                  <a:pos x="T2" y="T3"/>
                </a:cxn>
                <a:cxn ang="0">
                  <a:pos x="T4" y="T5"/>
                </a:cxn>
              </a:cxnLst>
              <a:rect l="0" t="0" r="r" b="b"/>
              <a:pathLst>
                <a:path w="11" h="9">
                  <a:moveTo>
                    <a:pt x="11" y="9"/>
                  </a:moveTo>
                  <a:cubicBezTo>
                    <a:pt x="9" y="5"/>
                    <a:pt x="6" y="4"/>
                    <a:pt x="3" y="0"/>
                  </a:cubicBezTo>
                  <a:cubicBezTo>
                    <a:pt x="0" y="2"/>
                    <a:pt x="6" y="8"/>
                    <a:pt x="11"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93"/>
            <p:cNvSpPr>
              <a:spLocks/>
            </p:cNvSpPr>
            <p:nvPr/>
          </p:nvSpPr>
          <p:spPr bwMode="auto">
            <a:xfrm>
              <a:off x="4260850" y="1970088"/>
              <a:ext cx="76200" cy="90488"/>
            </a:xfrm>
            <a:custGeom>
              <a:avLst/>
              <a:gdLst>
                <a:gd name="T0" fmla="*/ 0 w 28"/>
                <a:gd name="T1" fmla="*/ 28 h 33"/>
                <a:gd name="T2" fmla="*/ 6 w 28"/>
                <a:gd name="T3" fmla="*/ 33 h 33"/>
                <a:gd name="T4" fmla="*/ 10 w 28"/>
                <a:gd name="T5" fmla="*/ 32 h 33"/>
                <a:gd name="T6" fmla="*/ 18 w 28"/>
                <a:gd name="T7" fmla="*/ 28 h 33"/>
                <a:gd name="T8" fmla="*/ 23 w 28"/>
                <a:gd name="T9" fmla="*/ 26 h 33"/>
                <a:gd name="T10" fmla="*/ 24 w 28"/>
                <a:gd name="T11" fmla="*/ 20 h 33"/>
                <a:gd name="T12" fmla="*/ 24 w 28"/>
                <a:gd name="T13" fmla="*/ 13 h 33"/>
                <a:gd name="T14" fmla="*/ 28 w 28"/>
                <a:gd name="T15" fmla="*/ 10 h 33"/>
                <a:gd name="T16" fmla="*/ 20 w 28"/>
                <a:gd name="T17" fmla="*/ 0 h 33"/>
                <a:gd name="T18" fmla="*/ 16 w 28"/>
                <a:gd name="T19" fmla="*/ 0 h 33"/>
                <a:gd name="T20" fmla="*/ 10 w 28"/>
                <a:gd name="T21" fmla="*/ 5 h 33"/>
                <a:gd name="T22" fmla="*/ 11 w 28"/>
                <a:gd name="T23" fmla="*/ 8 h 33"/>
                <a:gd name="T24" fmla="*/ 5 w 28"/>
                <a:gd name="T25" fmla="*/ 10 h 33"/>
                <a:gd name="T26" fmla="*/ 2 w 28"/>
                <a:gd name="T27" fmla="*/ 12 h 33"/>
                <a:gd name="T28" fmla="*/ 7 w 28"/>
                <a:gd name="T29" fmla="*/ 17 h 33"/>
                <a:gd name="T30" fmla="*/ 0 w 28"/>
                <a:gd name="T31"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33">
                  <a:moveTo>
                    <a:pt x="0" y="28"/>
                  </a:moveTo>
                  <a:cubicBezTo>
                    <a:pt x="0" y="31"/>
                    <a:pt x="3" y="33"/>
                    <a:pt x="6" y="33"/>
                  </a:cubicBezTo>
                  <a:cubicBezTo>
                    <a:pt x="7" y="33"/>
                    <a:pt x="9" y="33"/>
                    <a:pt x="10" y="32"/>
                  </a:cubicBezTo>
                  <a:cubicBezTo>
                    <a:pt x="12" y="31"/>
                    <a:pt x="14" y="28"/>
                    <a:pt x="18" y="28"/>
                  </a:cubicBezTo>
                  <a:cubicBezTo>
                    <a:pt x="20" y="28"/>
                    <a:pt x="22" y="28"/>
                    <a:pt x="23" y="26"/>
                  </a:cubicBezTo>
                  <a:cubicBezTo>
                    <a:pt x="25" y="25"/>
                    <a:pt x="24" y="22"/>
                    <a:pt x="24" y="20"/>
                  </a:cubicBezTo>
                  <a:cubicBezTo>
                    <a:pt x="24" y="20"/>
                    <a:pt x="24" y="14"/>
                    <a:pt x="24" y="13"/>
                  </a:cubicBezTo>
                  <a:cubicBezTo>
                    <a:pt x="24" y="11"/>
                    <a:pt x="28" y="11"/>
                    <a:pt x="28" y="10"/>
                  </a:cubicBezTo>
                  <a:cubicBezTo>
                    <a:pt x="28" y="6"/>
                    <a:pt x="25" y="0"/>
                    <a:pt x="20" y="0"/>
                  </a:cubicBezTo>
                  <a:cubicBezTo>
                    <a:pt x="19" y="0"/>
                    <a:pt x="18" y="0"/>
                    <a:pt x="16" y="0"/>
                  </a:cubicBezTo>
                  <a:cubicBezTo>
                    <a:pt x="14" y="0"/>
                    <a:pt x="10" y="3"/>
                    <a:pt x="10" y="5"/>
                  </a:cubicBezTo>
                  <a:cubicBezTo>
                    <a:pt x="10" y="6"/>
                    <a:pt x="10" y="6"/>
                    <a:pt x="11" y="8"/>
                  </a:cubicBezTo>
                  <a:cubicBezTo>
                    <a:pt x="10" y="9"/>
                    <a:pt x="6" y="10"/>
                    <a:pt x="5" y="10"/>
                  </a:cubicBezTo>
                  <a:cubicBezTo>
                    <a:pt x="4" y="10"/>
                    <a:pt x="2" y="10"/>
                    <a:pt x="2" y="12"/>
                  </a:cubicBezTo>
                  <a:cubicBezTo>
                    <a:pt x="2" y="15"/>
                    <a:pt x="4" y="16"/>
                    <a:pt x="7" y="17"/>
                  </a:cubicBezTo>
                  <a:cubicBezTo>
                    <a:pt x="6" y="22"/>
                    <a:pt x="0" y="23"/>
                    <a:pt x="0" y="2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94"/>
            <p:cNvSpPr>
              <a:spLocks/>
            </p:cNvSpPr>
            <p:nvPr/>
          </p:nvSpPr>
          <p:spPr bwMode="auto">
            <a:xfrm>
              <a:off x="4313238" y="1897063"/>
              <a:ext cx="12700" cy="14288"/>
            </a:xfrm>
            <a:custGeom>
              <a:avLst/>
              <a:gdLst>
                <a:gd name="T0" fmla="*/ 1 w 5"/>
                <a:gd name="T1" fmla="*/ 5 h 5"/>
                <a:gd name="T2" fmla="*/ 5 w 5"/>
                <a:gd name="T3" fmla="*/ 0 h 5"/>
                <a:gd name="T4" fmla="*/ 0 w 5"/>
                <a:gd name="T5" fmla="*/ 2 h 5"/>
                <a:gd name="T6" fmla="*/ 1 w 5"/>
                <a:gd name="T7" fmla="*/ 5 h 5"/>
              </a:gdLst>
              <a:ahLst/>
              <a:cxnLst>
                <a:cxn ang="0">
                  <a:pos x="T0" y="T1"/>
                </a:cxn>
                <a:cxn ang="0">
                  <a:pos x="T2" y="T3"/>
                </a:cxn>
                <a:cxn ang="0">
                  <a:pos x="T4" y="T5"/>
                </a:cxn>
                <a:cxn ang="0">
                  <a:pos x="T6" y="T7"/>
                </a:cxn>
              </a:cxnLst>
              <a:rect l="0" t="0" r="r" b="b"/>
              <a:pathLst>
                <a:path w="5" h="5">
                  <a:moveTo>
                    <a:pt x="1" y="5"/>
                  </a:moveTo>
                  <a:cubicBezTo>
                    <a:pt x="3" y="5"/>
                    <a:pt x="5" y="2"/>
                    <a:pt x="5" y="0"/>
                  </a:cubicBezTo>
                  <a:cubicBezTo>
                    <a:pt x="3" y="0"/>
                    <a:pt x="0" y="1"/>
                    <a:pt x="0" y="2"/>
                  </a:cubicBezTo>
                  <a:cubicBezTo>
                    <a:pt x="0" y="3"/>
                    <a:pt x="0" y="5"/>
                    <a:pt x="1"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95"/>
            <p:cNvSpPr>
              <a:spLocks/>
            </p:cNvSpPr>
            <p:nvPr/>
          </p:nvSpPr>
          <p:spPr bwMode="auto">
            <a:xfrm>
              <a:off x="4321175" y="1889126"/>
              <a:ext cx="141287" cy="203200"/>
            </a:xfrm>
            <a:custGeom>
              <a:avLst/>
              <a:gdLst>
                <a:gd name="T0" fmla="*/ 5 w 52"/>
                <a:gd name="T1" fmla="*/ 16 h 75"/>
                <a:gd name="T2" fmla="*/ 7 w 52"/>
                <a:gd name="T3" fmla="*/ 20 h 75"/>
                <a:gd name="T4" fmla="*/ 6 w 52"/>
                <a:gd name="T5" fmla="*/ 24 h 75"/>
                <a:gd name="T6" fmla="*/ 8 w 52"/>
                <a:gd name="T7" fmla="*/ 27 h 75"/>
                <a:gd name="T8" fmla="*/ 11 w 52"/>
                <a:gd name="T9" fmla="*/ 25 h 75"/>
                <a:gd name="T10" fmla="*/ 9 w 52"/>
                <a:gd name="T11" fmla="*/ 34 h 75"/>
                <a:gd name="T12" fmla="*/ 18 w 52"/>
                <a:gd name="T13" fmla="*/ 35 h 75"/>
                <a:gd name="T14" fmla="*/ 18 w 52"/>
                <a:gd name="T15" fmla="*/ 38 h 75"/>
                <a:gd name="T16" fmla="*/ 23 w 52"/>
                <a:gd name="T17" fmla="*/ 44 h 75"/>
                <a:gd name="T18" fmla="*/ 15 w 52"/>
                <a:gd name="T19" fmla="*/ 54 h 75"/>
                <a:gd name="T20" fmla="*/ 10 w 52"/>
                <a:gd name="T21" fmla="*/ 62 h 75"/>
                <a:gd name="T22" fmla="*/ 19 w 52"/>
                <a:gd name="T23" fmla="*/ 64 h 75"/>
                <a:gd name="T24" fmla="*/ 23 w 52"/>
                <a:gd name="T25" fmla="*/ 63 h 75"/>
                <a:gd name="T26" fmla="*/ 8 w 52"/>
                <a:gd name="T27" fmla="*/ 74 h 75"/>
                <a:gd name="T28" fmla="*/ 9 w 52"/>
                <a:gd name="T29" fmla="*/ 75 h 75"/>
                <a:gd name="T30" fmla="*/ 16 w 52"/>
                <a:gd name="T31" fmla="*/ 74 h 75"/>
                <a:gd name="T32" fmla="*/ 23 w 52"/>
                <a:gd name="T33" fmla="*/ 71 h 75"/>
                <a:gd name="T34" fmla="*/ 43 w 52"/>
                <a:gd name="T35" fmla="*/ 69 h 75"/>
                <a:gd name="T36" fmla="*/ 49 w 52"/>
                <a:gd name="T37" fmla="*/ 64 h 75"/>
                <a:gd name="T38" fmla="*/ 52 w 52"/>
                <a:gd name="T39" fmla="*/ 55 h 75"/>
                <a:gd name="T40" fmla="*/ 45 w 52"/>
                <a:gd name="T41" fmla="*/ 51 h 75"/>
                <a:gd name="T42" fmla="*/ 43 w 52"/>
                <a:gd name="T43" fmla="*/ 52 h 75"/>
                <a:gd name="T44" fmla="*/ 44 w 52"/>
                <a:gd name="T45" fmla="*/ 49 h 75"/>
                <a:gd name="T46" fmla="*/ 33 w 52"/>
                <a:gd name="T47" fmla="*/ 34 h 75"/>
                <a:gd name="T48" fmla="*/ 21 w 52"/>
                <a:gd name="T49" fmla="*/ 25 h 75"/>
                <a:gd name="T50" fmla="*/ 29 w 52"/>
                <a:gd name="T51" fmla="*/ 9 h 75"/>
                <a:gd name="T52" fmla="*/ 15 w 52"/>
                <a:gd name="T53" fmla="*/ 8 h 75"/>
                <a:gd name="T54" fmla="*/ 19 w 52"/>
                <a:gd name="T55" fmla="*/ 0 h 75"/>
                <a:gd name="T56" fmla="*/ 9 w 52"/>
                <a:gd name="T57" fmla="*/ 3 h 75"/>
                <a:gd name="T58" fmla="*/ 5 w 52"/>
                <a:gd name="T59" fmla="*/ 9 h 75"/>
                <a:gd name="T60" fmla="*/ 5 w 52"/>
                <a:gd name="T61" fmla="*/ 12 h 75"/>
                <a:gd name="T62" fmla="*/ 0 w 52"/>
                <a:gd name="T63" fmla="*/ 1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 h="75">
                  <a:moveTo>
                    <a:pt x="5" y="14"/>
                  </a:moveTo>
                  <a:cubicBezTo>
                    <a:pt x="5" y="16"/>
                    <a:pt x="5" y="16"/>
                    <a:pt x="5" y="16"/>
                  </a:cubicBezTo>
                  <a:cubicBezTo>
                    <a:pt x="5" y="16"/>
                    <a:pt x="3" y="17"/>
                    <a:pt x="3" y="19"/>
                  </a:cubicBezTo>
                  <a:cubicBezTo>
                    <a:pt x="3" y="19"/>
                    <a:pt x="5" y="20"/>
                    <a:pt x="7" y="20"/>
                  </a:cubicBezTo>
                  <a:cubicBezTo>
                    <a:pt x="7" y="22"/>
                    <a:pt x="7" y="22"/>
                    <a:pt x="7" y="22"/>
                  </a:cubicBezTo>
                  <a:cubicBezTo>
                    <a:pt x="6" y="23"/>
                    <a:pt x="6" y="23"/>
                    <a:pt x="6" y="24"/>
                  </a:cubicBezTo>
                  <a:cubicBezTo>
                    <a:pt x="6" y="25"/>
                    <a:pt x="6" y="26"/>
                    <a:pt x="6" y="27"/>
                  </a:cubicBezTo>
                  <a:cubicBezTo>
                    <a:pt x="8" y="27"/>
                    <a:pt x="8" y="27"/>
                    <a:pt x="8" y="27"/>
                  </a:cubicBezTo>
                  <a:cubicBezTo>
                    <a:pt x="7" y="27"/>
                    <a:pt x="7" y="26"/>
                    <a:pt x="8" y="24"/>
                  </a:cubicBezTo>
                  <a:cubicBezTo>
                    <a:pt x="8" y="25"/>
                    <a:pt x="10" y="25"/>
                    <a:pt x="11" y="25"/>
                  </a:cubicBezTo>
                  <a:cubicBezTo>
                    <a:pt x="11" y="27"/>
                    <a:pt x="11" y="27"/>
                    <a:pt x="11" y="29"/>
                  </a:cubicBezTo>
                  <a:cubicBezTo>
                    <a:pt x="11" y="31"/>
                    <a:pt x="9" y="32"/>
                    <a:pt x="9" y="34"/>
                  </a:cubicBezTo>
                  <a:cubicBezTo>
                    <a:pt x="9" y="36"/>
                    <a:pt x="11" y="36"/>
                    <a:pt x="13" y="36"/>
                  </a:cubicBezTo>
                  <a:cubicBezTo>
                    <a:pt x="14" y="36"/>
                    <a:pt x="16" y="35"/>
                    <a:pt x="18" y="35"/>
                  </a:cubicBezTo>
                  <a:cubicBezTo>
                    <a:pt x="18" y="35"/>
                    <a:pt x="19" y="35"/>
                    <a:pt x="20" y="35"/>
                  </a:cubicBezTo>
                  <a:cubicBezTo>
                    <a:pt x="19" y="36"/>
                    <a:pt x="18" y="36"/>
                    <a:pt x="18" y="38"/>
                  </a:cubicBezTo>
                  <a:cubicBezTo>
                    <a:pt x="18" y="40"/>
                    <a:pt x="21" y="41"/>
                    <a:pt x="23" y="40"/>
                  </a:cubicBezTo>
                  <a:cubicBezTo>
                    <a:pt x="23" y="44"/>
                    <a:pt x="23" y="44"/>
                    <a:pt x="23" y="44"/>
                  </a:cubicBezTo>
                  <a:cubicBezTo>
                    <a:pt x="22" y="46"/>
                    <a:pt x="18" y="48"/>
                    <a:pt x="14" y="48"/>
                  </a:cubicBezTo>
                  <a:cubicBezTo>
                    <a:pt x="14" y="50"/>
                    <a:pt x="15" y="51"/>
                    <a:pt x="15" y="54"/>
                  </a:cubicBezTo>
                  <a:cubicBezTo>
                    <a:pt x="15" y="58"/>
                    <a:pt x="9" y="58"/>
                    <a:pt x="9" y="61"/>
                  </a:cubicBezTo>
                  <a:cubicBezTo>
                    <a:pt x="9" y="62"/>
                    <a:pt x="10" y="62"/>
                    <a:pt x="10" y="62"/>
                  </a:cubicBezTo>
                  <a:cubicBezTo>
                    <a:pt x="11" y="62"/>
                    <a:pt x="11" y="61"/>
                    <a:pt x="12" y="61"/>
                  </a:cubicBezTo>
                  <a:cubicBezTo>
                    <a:pt x="15" y="61"/>
                    <a:pt x="16" y="64"/>
                    <a:pt x="19" y="64"/>
                  </a:cubicBezTo>
                  <a:cubicBezTo>
                    <a:pt x="20" y="64"/>
                    <a:pt x="22" y="63"/>
                    <a:pt x="23" y="62"/>
                  </a:cubicBezTo>
                  <a:cubicBezTo>
                    <a:pt x="23" y="62"/>
                    <a:pt x="23" y="63"/>
                    <a:pt x="23" y="63"/>
                  </a:cubicBezTo>
                  <a:cubicBezTo>
                    <a:pt x="23" y="66"/>
                    <a:pt x="19" y="65"/>
                    <a:pt x="16" y="66"/>
                  </a:cubicBezTo>
                  <a:cubicBezTo>
                    <a:pt x="15" y="66"/>
                    <a:pt x="8" y="73"/>
                    <a:pt x="8" y="74"/>
                  </a:cubicBezTo>
                  <a:cubicBezTo>
                    <a:pt x="8" y="75"/>
                    <a:pt x="8" y="75"/>
                    <a:pt x="8" y="75"/>
                  </a:cubicBezTo>
                  <a:cubicBezTo>
                    <a:pt x="9" y="75"/>
                    <a:pt x="9" y="75"/>
                    <a:pt x="9" y="75"/>
                  </a:cubicBezTo>
                  <a:cubicBezTo>
                    <a:pt x="10" y="75"/>
                    <a:pt x="11" y="74"/>
                    <a:pt x="12" y="74"/>
                  </a:cubicBezTo>
                  <a:cubicBezTo>
                    <a:pt x="16" y="74"/>
                    <a:pt x="16" y="74"/>
                    <a:pt x="16" y="74"/>
                  </a:cubicBezTo>
                  <a:cubicBezTo>
                    <a:pt x="16" y="72"/>
                    <a:pt x="17" y="70"/>
                    <a:pt x="19" y="70"/>
                  </a:cubicBezTo>
                  <a:cubicBezTo>
                    <a:pt x="21" y="70"/>
                    <a:pt x="22" y="71"/>
                    <a:pt x="23" y="71"/>
                  </a:cubicBezTo>
                  <a:cubicBezTo>
                    <a:pt x="26" y="71"/>
                    <a:pt x="32" y="69"/>
                    <a:pt x="35" y="69"/>
                  </a:cubicBezTo>
                  <a:cubicBezTo>
                    <a:pt x="36" y="69"/>
                    <a:pt x="41" y="69"/>
                    <a:pt x="43" y="69"/>
                  </a:cubicBezTo>
                  <a:cubicBezTo>
                    <a:pt x="46" y="69"/>
                    <a:pt x="47" y="68"/>
                    <a:pt x="49" y="66"/>
                  </a:cubicBezTo>
                  <a:cubicBezTo>
                    <a:pt x="49" y="64"/>
                    <a:pt x="49" y="64"/>
                    <a:pt x="49" y="64"/>
                  </a:cubicBezTo>
                  <a:cubicBezTo>
                    <a:pt x="48" y="64"/>
                    <a:pt x="47" y="64"/>
                    <a:pt x="45" y="64"/>
                  </a:cubicBezTo>
                  <a:cubicBezTo>
                    <a:pt x="47" y="61"/>
                    <a:pt x="52" y="59"/>
                    <a:pt x="52" y="55"/>
                  </a:cubicBezTo>
                  <a:cubicBezTo>
                    <a:pt x="52" y="53"/>
                    <a:pt x="50" y="51"/>
                    <a:pt x="47" y="51"/>
                  </a:cubicBezTo>
                  <a:cubicBezTo>
                    <a:pt x="46" y="51"/>
                    <a:pt x="46" y="50"/>
                    <a:pt x="45" y="51"/>
                  </a:cubicBezTo>
                  <a:cubicBezTo>
                    <a:pt x="46" y="51"/>
                    <a:pt x="46" y="51"/>
                    <a:pt x="46" y="51"/>
                  </a:cubicBezTo>
                  <a:cubicBezTo>
                    <a:pt x="45" y="51"/>
                    <a:pt x="45" y="52"/>
                    <a:pt x="43" y="52"/>
                  </a:cubicBezTo>
                  <a:cubicBezTo>
                    <a:pt x="43" y="51"/>
                    <a:pt x="43" y="51"/>
                    <a:pt x="43" y="51"/>
                  </a:cubicBezTo>
                  <a:cubicBezTo>
                    <a:pt x="44" y="50"/>
                    <a:pt x="44" y="50"/>
                    <a:pt x="44" y="49"/>
                  </a:cubicBezTo>
                  <a:cubicBezTo>
                    <a:pt x="44" y="47"/>
                    <a:pt x="42" y="46"/>
                    <a:pt x="42" y="44"/>
                  </a:cubicBezTo>
                  <a:cubicBezTo>
                    <a:pt x="42" y="39"/>
                    <a:pt x="36" y="38"/>
                    <a:pt x="33" y="34"/>
                  </a:cubicBezTo>
                  <a:cubicBezTo>
                    <a:pt x="30" y="31"/>
                    <a:pt x="31" y="26"/>
                    <a:pt x="26" y="25"/>
                  </a:cubicBezTo>
                  <a:cubicBezTo>
                    <a:pt x="25" y="24"/>
                    <a:pt x="23" y="25"/>
                    <a:pt x="21" y="25"/>
                  </a:cubicBezTo>
                  <a:cubicBezTo>
                    <a:pt x="22" y="24"/>
                    <a:pt x="22" y="23"/>
                    <a:pt x="23" y="23"/>
                  </a:cubicBezTo>
                  <a:cubicBezTo>
                    <a:pt x="23" y="18"/>
                    <a:pt x="30" y="16"/>
                    <a:pt x="29" y="9"/>
                  </a:cubicBezTo>
                  <a:cubicBezTo>
                    <a:pt x="16" y="9"/>
                    <a:pt x="16" y="9"/>
                    <a:pt x="16" y="9"/>
                  </a:cubicBezTo>
                  <a:cubicBezTo>
                    <a:pt x="16" y="9"/>
                    <a:pt x="15" y="8"/>
                    <a:pt x="15" y="8"/>
                  </a:cubicBezTo>
                  <a:cubicBezTo>
                    <a:pt x="16" y="5"/>
                    <a:pt x="21" y="5"/>
                    <a:pt x="21" y="2"/>
                  </a:cubicBezTo>
                  <a:cubicBezTo>
                    <a:pt x="21" y="1"/>
                    <a:pt x="20" y="0"/>
                    <a:pt x="19" y="0"/>
                  </a:cubicBezTo>
                  <a:cubicBezTo>
                    <a:pt x="17" y="0"/>
                    <a:pt x="15" y="0"/>
                    <a:pt x="12" y="0"/>
                  </a:cubicBezTo>
                  <a:cubicBezTo>
                    <a:pt x="11" y="0"/>
                    <a:pt x="9" y="2"/>
                    <a:pt x="9" y="3"/>
                  </a:cubicBezTo>
                  <a:cubicBezTo>
                    <a:pt x="9" y="4"/>
                    <a:pt x="8" y="5"/>
                    <a:pt x="8" y="7"/>
                  </a:cubicBezTo>
                  <a:cubicBezTo>
                    <a:pt x="6" y="7"/>
                    <a:pt x="5" y="7"/>
                    <a:pt x="5" y="9"/>
                  </a:cubicBezTo>
                  <a:cubicBezTo>
                    <a:pt x="5" y="10"/>
                    <a:pt x="5" y="10"/>
                    <a:pt x="6" y="10"/>
                  </a:cubicBezTo>
                  <a:cubicBezTo>
                    <a:pt x="6" y="11"/>
                    <a:pt x="5" y="12"/>
                    <a:pt x="5" y="12"/>
                  </a:cubicBezTo>
                  <a:cubicBezTo>
                    <a:pt x="5" y="12"/>
                    <a:pt x="3" y="11"/>
                    <a:pt x="3" y="10"/>
                  </a:cubicBezTo>
                  <a:cubicBezTo>
                    <a:pt x="0" y="10"/>
                    <a:pt x="0" y="10"/>
                    <a:pt x="0" y="10"/>
                  </a:cubicBezTo>
                  <a:cubicBezTo>
                    <a:pt x="0" y="13"/>
                    <a:pt x="2" y="13"/>
                    <a:pt x="5"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96"/>
            <p:cNvSpPr>
              <a:spLocks/>
            </p:cNvSpPr>
            <p:nvPr/>
          </p:nvSpPr>
          <p:spPr bwMode="auto">
            <a:xfrm>
              <a:off x="4351338" y="1995488"/>
              <a:ext cx="7937" cy="4763"/>
            </a:xfrm>
            <a:custGeom>
              <a:avLst/>
              <a:gdLst>
                <a:gd name="T0" fmla="*/ 1 w 3"/>
                <a:gd name="T1" fmla="*/ 0 h 2"/>
                <a:gd name="T2" fmla="*/ 0 w 3"/>
                <a:gd name="T3" fmla="*/ 2 h 2"/>
                <a:gd name="T4" fmla="*/ 2 w 3"/>
                <a:gd name="T5" fmla="*/ 2 h 2"/>
                <a:gd name="T6" fmla="*/ 3 w 3"/>
                <a:gd name="T7" fmla="*/ 0 h 2"/>
                <a:gd name="T8" fmla="*/ 1 w 3"/>
                <a:gd name="T9" fmla="*/ 0 h 2"/>
              </a:gdLst>
              <a:ahLst/>
              <a:cxnLst>
                <a:cxn ang="0">
                  <a:pos x="T0" y="T1"/>
                </a:cxn>
                <a:cxn ang="0">
                  <a:pos x="T2" y="T3"/>
                </a:cxn>
                <a:cxn ang="0">
                  <a:pos x="T4" y="T5"/>
                </a:cxn>
                <a:cxn ang="0">
                  <a:pos x="T6" y="T7"/>
                </a:cxn>
                <a:cxn ang="0">
                  <a:pos x="T8" y="T9"/>
                </a:cxn>
              </a:cxnLst>
              <a:rect l="0" t="0" r="r" b="b"/>
              <a:pathLst>
                <a:path w="3" h="2">
                  <a:moveTo>
                    <a:pt x="1" y="0"/>
                  </a:moveTo>
                  <a:cubicBezTo>
                    <a:pt x="0" y="1"/>
                    <a:pt x="0" y="1"/>
                    <a:pt x="0" y="2"/>
                  </a:cubicBezTo>
                  <a:cubicBezTo>
                    <a:pt x="1" y="2"/>
                    <a:pt x="2" y="2"/>
                    <a:pt x="2" y="2"/>
                  </a:cubicBezTo>
                  <a:cubicBezTo>
                    <a:pt x="2" y="1"/>
                    <a:pt x="3" y="1"/>
                    <a:pt x="3" y="0"/>
                  </a:cubicBezTo>
                  <a:cubicBezTo>
                    <a:pt x="2" y="0"/>
                    <a:pt x="2"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97"/>
            <p:cNvSpPr>
              <a:spLocks/>
            </p:cNvSpPr>
            <p:nvPr/>
          </p:nvSpPr>
          <p:spPr bwMode="auto">
            <a:xfrm>
              <a:off x="4027488" y="1679576"/>
              <a:ext cx="174625" cy="76200"/>
            </a:xfrm>
            <a:custGeom>
              <a:avLst/>
              <a:gdLst>
                <a:gd name="T0" fmla="*/ 63 w 64"/>
                <a:gd name="T1" fmla="*/ 15 h 28"/>
                <a:gd name="T2" fmla="*/ 64 w 64"/>
                <a:gd name="T3" fmla="*/ 15 h 28"/>
                <a:gd name="T4" fmla="*/ 56 w 64"/>
                <a:gd name="T5" fmla="*/ 4 h 28"/>
                <a:gd name="T6" fmla="*/ 57 w 64"/>
                <a:gd name="T7" fmla="*/ 2 h 28"/>
                <a:gd name="T8" fmla="*/ 52 w 64"/>
                <a:gd name="T9" fmla="*/ 3 h 28"/>
                <a:gd name="T10" fmla="*/ 48 w 64"/>
                <a:gd name="T11" fmla="*/ 0 h 28"/>
                <a:gd name="T12" fmla="*/ 45 w 64"/>
                <a:gd name="T13" fmla="*/ 0 h 28"/>
                <a:gd name="T14" fmla="*/ 45 w 64"/>
                <a:gd name="T15" fmla="*/ 3 h 28"/>
                <a:gd name="T16" fmla="*/ 37 w 64"/>
                <a:gd name="T17" fmla="*/ 4 h 28"/>
                <a:gd name="T18" fmla="*/ 30 w 64"/>
                <a:gd name="T19" fmla="*/ 3 h 28"/>
                <a:gd name="T20" fmla="*/ 30 w 64"/>
                <a:gd name="T21" fmla="*/ 5 h 28"/>
                <a:gd name="T22" fmla="*/ 27 w 64"/>
                <a:gd name="T23" fmla="*/ 4 h 28"/>
                <a:gd name="T24" fmla="*/ 22 w 64"/>
                <a:gd name="T25" fmla="*/ 5 h 28"/>
                <a:gd name="T26" fmla="*/ 19 w 64"/>
                <a:gd name="T27" fmla="*/ 3 h 28"/>
                <a:gd name="T28" fmla="*/ 19 w 64"/>
                <a:gd name="T29" fmla="*/ 6 h 28"/>
                <a:gd name="T30" fmla="*/ 15 w 64"/>
                <a:gd name="T31" fmla="*/ 7 h 28"/>
                <a:gd name="T32" fmla="*/ 12 w 64"/>
                <a:gd name="T33" fmla="*/ 3 h 28"/>
                <a:gd name="T34" fmla="*/ 10 w 64"/>
                <a:gd name="T35" fmla="*/ 0 h 28"/>
                <a:gd name="T36" fmla="*/ 8 w 64"/>
                <a:gd name="T37" fmla="*/ 0 h 28"/>
                <a:gd name="T38" fmla="*/ 4 w 64"/>
                <a:gd name="T39" fmla="*/ 2 h 28"/>
                <a:gd name="T40" fmla="*/ 4 w 64"/>
                <a:gd name="T41" fmla="*/ 4 h 28"/>
                <a:gd name="T42" fmla="*/ 0 w 64"/>
                <a:gd name="T43" fmla="*/ 3 h 28"/>
                <a:gd name="T44" fmla="*/ 11 w 64"/>
                <a:gd name="T45" fmla="*/ 8 h 28"/>
                <a:gd name="T46" fmla="*/ 12 w 64"/>
                <a:gd name="T47" fmla="*/ 10 h 28"/>
                <a:gd name="T48" fmla="*/ 1 w 64"/>
                <a:gd name="T49" fmla="*/ 12 h 28"/>
                <a:gd name="T50" fmla="*/ 10 w 64"/>
                <a:gd name="T51" fmla="*/ 13 h 28"/>
                <a:gd name="T52" fmla="*/ 9 w 64"/>
                <a:gd name="T53" fmla="*/ 19 h 28"/>
                <a:gd name="T54" fmla="*/ 7 w 64"/>
                <a:gd name="T55" fmla="*/ 21 h 28"/>
                <a:gd name="T56" fmla="*/ 17 w 64"/>
                <a:gd name="T57" fmla="*/ 24 h 28"/>
                <a:gd name="T58" fmla="*/ 37 w 64"/>
                <a:gd name="T59" fmla="*/ 28 h 28"/>
                <a:gd name="T60" fmla="*/ 54 w 64"/>
                <a:gd name="T61" fmla="*/ 23 h 28"/>
                <a:gd name="T62" fmla="*/ 63 w 64"/>
                <a:gd name="T63"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28">
                  <a:moveTo>
                    <a:pt x="63" y="15"/>
                  </a:moveTo>
                  <a:cubicBezTo>
                    <a:pt x="64" y="15"/>
                    <a:pt x="64" y="15"/>
                    <a:pt x="64" y="15"/>
                  </a:cubicBezTo>
                  <a:cubicBezTo>
                    <a:pt x="64" y="8"/>
                    <a:pt x="56" y="10"/>
                    <a:pt x="56" y="4"/>
                  </a:cubicBezTo>
                  <a:cubicBezTo>
                    <a:pt x="56" y="3"/>
                    <a:pt x="56" y="2"/>
                    <a:pt x="57" y="2"/>
                  </a:cubicBezTo>
                  <a:cubicBezTo>
                    <a:pt x="55" y="2"/>
                    <a:pt x="54" y="3"/>
                    <a:pt x="52" y="3"/>
                  </a:cubicBezTo>
                  <a:cubicBezTo>
                    <a:pt x="50" y="3"/>
                    <a:pt x="48" y="2"/>
                    <a:pt x="48" y="0"/>
                  </a:cubicBezTo>
                  <a:cubicBezTo>
                    <a:pt x="47" y="1"/>
                    <a:pt x="47" y="0"/>
                    <a:pt x="45" y="0"/>
                  </a:cubicBezTo>
                  <a:cubicBezTo>
                    <a:pt x="45" y="1"/>
                    <a:pt x="45" y="1"/>
                    <a:pt x="45" y="3"/>
                  </a:cubicBezTo>
                  <a:cubicBezTo>
                    <a:pt x="43" y="1"/>
                    <a:pt x="40" y="4"/>
                    <a:pt x="37" y="4"/>
                  </a:cubicBezTo>
                  <a:cubicBezTo>
                    <a:pt x="35" y="4"/>
                    <a:pt x="33" y="3"/>
                    <a:pt x="30" y="3"/>
                  </a:cubicBezTo>
                  <a:cubicBezTo>
                    <a:pt x="30" y="4"/>
                    <a:pt x="30" y="5"/>
                    <a:pt x="30" y="5"/>
                  </a:cubicBezTo>
                  <a:cubicBezTo>
                    <a:pt x="29" y="5"/>
                    <a:pt x="29" y="4"/>
                    <a:pt x="27" y="4"/>
                  </a:cubicBezTo>
                  <a:cubicBezTo>
                    <a:pt x="22" y="5"/>
                    <a:pt x="22" y="5"/>
                    <a:pt x="22" y="5"/>
                  </a:cubicBezTo>
                  <a:cubicBezTo>
                    <a:pt x="20" y="5"/>
                    <a:pt x="20" y="4"/>
                    <a:pt x="19" y="3"/>
                  </a:cubicBezTo>
                  <a:cubicBezTo>
                    <a:pt x="18" y="4"/>
                    <a:pt x="18" y="4"/>
                    <a:pt x="19" y="6"/>
                  </a:cubicBezTo>
                  <a:cubicBezTo>
                    <a:pt x="18" y="6"/>
                    <a:pt x="16" y="7"/>
                    <a:pt x="15" y="7"/>
                  </a:cubicBezTo>
                  <a:cubicBezTo>
                    <a:pt x="13" y="7"/>
                    <a:pt x="11" y="4"/>
                    <a:pt x="12" y="3"/>
                  </a:cubicBezTo>
                  <a:cubicBezTo>
                    <a:pt x="11" y="2"/>
                    <a:pt x="10" y="1"/>
                    <a:pt x="10" y="0"/>
                  </a:cubicBezTo>
                  <a:cubicBezTo>
                    <a:pt x="10" y="0"/>
                    <a:pt x="9" y="0"/>
                    <a:pt x="8" y="0"/>
                  </a:cubicBezTo>
                  <a:cubicBezTo>
                    <a:pt x="7" y="0"/>
                    <a:pt x="6" y="2"/>
                    <a:pt x="4" y="2"/>
                  </a:cubicBezTo>
                  <a:cubicBezTo>
                    <a:pt x="4" y="3"/>
                    <a:pt x="4" y="3"/>
                    <a:pt x="4" y="4"/>
                  </a:cubicBezTo>
                  <a:cubicBezTo>
                    <a:pt x="3" y="3"/>
                    <a:pt x="2" y="3"/>
                    <a:pt x="0" y="3"/>
                  </a:cubicBezTo>
                  <a:cubicBezTo>
                    <a:pt x="1" y="6"/>
                    <a:pt x="9" y="8"/>
                    <a:pt x="11" y="8"/>
                  </a:cubicBezTo>
                  <a:cubicBezTo>
                    <a:pt x="11" y="9"/>
                    <a:pt x="12" y="10"/>
                    <a:pt x="12" y="10"/>
                  </a:cubicBezTo>
                  <a:cubicBezTo>
                    <a:pt x="10" y="11"/>
                    <a:pt x="4" y="12"/>
                    <a:pt x="1" y="12"/>
                  </a:cubicBezTo>
                  <a:cubicBezTo>
                    <a:pt x="3" y="14"/>
                    <a:pt x="7" y="12"/>
                    <a:pt x="10" y="13"/>
                  </a:cubicBezTo>
                  <a:cubicBezTo>
                    <a:pt x="10" y="15"/>
                    <a:pt x="9" y="17"/>
                    <a:pt x="9" y="19"/>
                  </a:cubicBezTo>
                  <a:cubicBezTo>
                    <a:pt x="8" y="19"/>
                    <a:pt x="8" y="20"/>
                    <a:pt x="7" y="21"/>
                  </a:cubicBezTo>
                  <a:cubicBezTo>
                    <a:pt x="12" y="21"/>
                    <a:pt x="14" y="24"/>
                    <a:pt x="17" y="24"/>
                  </a:cubicBezTo>
                  <a:cubicBezTo>
                    <a:pt x="23" y="26"/>
                    <a:pt x="28" y="28"/>
                    <a:pt x="37" y="28"/>
                  </a:cubicBezTo>
                  <a:cubicBezTo>
                    <a:pt x="44" y="28"/>
                    <a:pt x="48" y="25"/>
                    <a:pt x="54" y="23"/>
                  </a:cubicBezTo>
                  <a:cubicBezTo>
                    <a:pt x="56" y="22"/>
                    <a:pt x="62" y="18"/>
                    <a:pt x="6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98"/>
            <p:cNvSpPr>
              <a:spLocks/>
            </p:cNvSpPr>
            <p:nvPr/>
          </p:nvSpPr>
          <p:spPr bwMode="auto">
            <a:xfrm>
              <a:off x="2990850" y="2628901"/>
              <a:ext cx="179387" cy="60325"/>
            </a:xfrm>
            <a:custGeom>
              <a:avLst/>
              <a:gdLst>
                <a:gd name="T0" fmla="*/ 66 w 66"/>
                <a:gd name="T1" fmla="*/ 20 h 22"/>
                <a:gd name="T2" fmla="*/ 61 w 66"/>
                <a:gd name="T3" fmla="*/ 15 h 22"/>
                <a:gd name="T4" fmla="*/ 57 w 66"/>
                <a:gd name="T5" fmla="*/ 15 h 22"/>
                <a:gd name="T6" fmla="*/ 57 w 66"/>
                <a:gd name="T7" fmla="*/ 14 h 22"/>
                <a:gd name="T8" fmla="*/ 44 w 66"/>
                <a:gd name="T9" fmla="*/ 8 h 22"/>
                <a:gd name="T10" fmla="*/ 40 w 66"/>
                <a:gd name="T11" fmla="*/ 5 h 22"/>
                <a:gd name="T12" fmla="*/ 18 w 66"/>
                <a:gd name="T13" fmla="*/ 0 h 22"/>
                <a:gd name="T14" fmla="*/ 0 w 66"/>
                <a:gd name="T15" fmla="*/ 10 h 22"/>
                <a:gd name="T16" fmla="*/ 2 w 66"/>
                <a:gd name="T17" fmla="*/ 10 h 22"/>
                <a:gd name="T18" fmla="*/ 15 w 66"/>
                <a:gd name="T19" fmla="*/ 4 h 22"/>
                <a:gd name="T20" fmla="*/ 18 w 66"/>
                <a:gd name="T21" fmla="*/ 5 h 22"/>
                <a:gd name="T22" fmla="*/ 18 w 66"/>
                <a:gd name="T23" fmla="*/ 7 h 22"/>
                <a:gd name="T24" fmla="*/ 25 w 66"/>
                <a:gd name="T25" fmla="*/ 7 h 22"/>
                <a:gd name="T26" fmla="*/ 32 w 66"/>
                <a:gd name="T27" fmla="*/ 11 h 22"/>
                <a:gd name="T28" fmla="*/ 37 w 66"/>
                <a:gd name="T29" fmla="*/ 11 h 22"/>
                <a:gd name="T30" fmla="*/ 39 w 66"/>
                <a:gd name="T31" fmla="*/ 13 h 22"/>
                <a:gd name="T32" fmla="*/ 47 w 66"/>
                <a:gd name="T33" fmla="*/ 17 h 22"/>
                <a:gd name="T34" fmla="*/ 45 w 66"/>
                <a:gd name="T35" fmla="*/ 19 h 22"/>
                <a:gd name="T36" fmla="*/ 45 w 66"/>
                <a:gd name="T37" fmla="*/ 21 h 22"/>
                <a:gd name="T38" fmla="*/ 57 w 66"/>
                <a:gd name="T39" fmla="*/ 22 h 22"/>
                <a:gd name="T40" fmla="*/ 66 w 66"/>
                <a:gd name="T41"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22">
                  <a:moveTo>
                    <a:pt x="66" y="20"/>
                  </a:moveTo>
                  <a:cubicBezTo>
                    <a:pt x="64" y="19"/>
                    <a:pt x="63" y="16"/>
                    <a:pt x="61" y="15"/>
                  </a:cubicBezTo>
                  <a:cubicBezTo>
                    <a:pt x="57" y="15"/>
                    <a:pt x="57" y="15"/>
                    <a:pt x="57" y="15"/>
                  </a:cubicBezTo>
                  <a:cubicBezTo>
                    <a:pt x="57" y="15"/>
                    <a:pt x="57" y="14"/>
                    <a:pt x="57" y="14"/>
                  </a:cubicBezTo>
                  <a:cubicBezTo>
                    <a:pt x="52" y="14"/>
                    <a:pt x="47" y="11"/>
                    <a:pt x="44" y="8"/>
                  </a:cubicBezTo>
                  <a:cubicBezTo>
                    <a:pt x="43" y="8"/>
                    <a:pt x="41" y="5"/>
                    <a:pt x="40" y="5"/>
                  </a:cubicBezTo>
                  <a:cubicBezTo>
                    <a:pt x="33" y="5"/>
                    <a:pt x="28" y="0"/>
                    <a:pt x="18" y="0"/>
                  </a:cubicBezTo>
                  <a:cubicBezTo>
                    <a:pt x="8" y="0"/>
                    <a:pt x="4" y="4"/>
                    <a:pt x="0" y="10"/>
                  </a:cubicBezTo>
                  <a:cubicBezTo>
                    <a:pt x="2" y="10"/>
                    <a:pt x="2" y="10"/>
                    <a:pt x="2" y="10"/>
                  </a:cubicBezTo>
                  <a:cubicBezTo>
                    <a:pt x="5" y="7"/>
                    <a:pt x="10" y="4"/>
                    <a:pt x="15" y="4"/>
                  </a:cubicBezTo>
                  <a:cubicBezTo>
                    <a:pt x="16" y="4"/>
                    <a:pt x="17" y="4"/>
                    <a:pt x="18" y="5"/>
                  </a:cubicBezTo>
                  <a:cubicBezTo>
                    <a:pt x="17" y="6"/>
                    <a:pt x="17" y="6"/>
                    <a:pt x="18" y="7"/>
                  </a:cubicBezTo>
                  <a:cubicBezTo>
                    <a:pt x="25" y="7"/>
                    <a:pt x="25" y="7"/>
                    <a:pt x="25" y="7"/>
                  </a:cubicBezTo>
                  <a:cubicBezTo>
                    <a:pt x="28" y="7"/>
                    <a:pt x="29" y="11"/>
                    <a:pt x="32" y="11"/>
                  </a:cubicBezTo>
                  <a:cubicBezTo>
                    <a:pt x="34" y="11"/>
                    <a:pt x="35" y="10"/>
                    <a:pt x="37" y="11"/>
                  </a:cubicBezTo>
                  <a:cubicBezTo>
                    <a:pt x="38" y="11"/>
                    <a:pt x="38" y="13"/>
                    <a:pt x="39" y="13"/>
                  </a:cubicBezTo>
                  <a:cubicBezTo>
                    <a:pt x="40" y="16"/>
                    <a:pt x="43" y="16"/>
                    <a:pt x="47" y="17"/>
                  </a:cubicBezTo>
                  <a:cubicBezTo>
                    <a:pt x="47" y="19"/>
                    <a:pt x="46" y="19"/>
                    <a:pt x="45" y="19"/>
                  </a:cubicBezTo>
                  <a:cubicBezTo>
                    <a:pt x="45" y="20"/>
                    <a:pt x="45" y="20"/>
                    <a:pt x="45" y="21"/>
                  </a:cubicBezTo>
                  <a:cubicBezTo>
                    <a:pt x="49" y="21"/>
                    <a:pt x="52" y="22"/>
                    <a:pt x="57" y="22"/>
                  </a:cubicBezTo>
                  <a:cubicBezTo>
                    <a:pt x="60" y="22"/>
                    <a:pt x="64" y="22"/>
                    <a:pt x="6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99"/>
            <p:cNvSpPr>
              <a:spLocks/>
            </p:cNvSpPr>
            <p:nvPr/>
          </p:nvSpPr>
          <p:spPr bwMode="auto">
            <a:xfrm>
              <a:off x="3016250" y="2651126"/>
              <a:ext cx="11112" cy="11113"/>
            </a:xfrm>
            <a:custGeom>
              <a:avLst/>
              <a:gdLst>
                <a:gd name="T0" fmla="*/ 2 w 4"/>
                <a:gd name="T1" fmla="*/ 0 h 4"/>
                <a:gd name="T2" fmla="*/ 2 w 4"/>
                <a:gd name="T3" fmla="*/ 2 h 4"/>
                <a:gd name="T4" fmla="*/ 0 w 4"/>
                <a:gd name="T5" fmla="*/ 4 h 4"/>
                <a:gd name="T6" fmla="*/ 3 w 4"/>
                <a:gd name="T7" fmla="*/ 4 h 4"/>
                <a:gd name="T8" fmla="*/ 3 w 4"/>
                <a:gd name="T9" fmla="*/ 0 h 4"/>
                <a:gd name="T10" fmla="*/ 3 w 4"/>
                <a:gd name="T11" fmla="*/ 0 h 4"/>
                <a:gd name="T12" fmla="*/ 2 w 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2" y="0"/>
                  </a:moveTo>
                  <a:cubicBezTo>
                    <a:pt x="2" y="2"/>
                    <a:pt x="2" y="2"/>
                    <a:pt x="2" y="2"/>
                  </a:cubicBezTo>
                  <a:cubicBezTo>
                    <a:pt x="2" y="2"/>
                    <a:pt x="0" y="2"/>
                    <a:pt x="0" y="4"/>
                  </a:cubicBezTo>
                  <a:cubicBezTo>
                    <a:pt x="0" y="4"/>
                    <a:pt x="3" y="4"/>
                    <a:pt x="3" y="4"/>
                  </a:cubicBezTo>
                  <a:cubicBezTo>
                    <a:pt x="4" y="3"/>
                    <a:pt x="4" y="2"/>
                    <a:pt x="3" y="0"/>
                  </a:cubicBezTo>
                  <a:cubicBezTo>
                    <a:pt x="3" y="0"/>
                    <a:pt x="3" y="0"/>
                    <a:pt x="3" y="0"/>
                  </a:cubicBezTo>
                  <a:lnTo>
                    <a:pt x="2"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100"/>
            <p:cNvSpPr>
              <a:spLocks/>
            </p:cNvSpPr>
            <p:nvPr/>
          </p:nvSpPr>
          <p:spPr bwMode="auto">
            <a:xfrm>
              <a:off x="3105150" y="2711451"/>
              <a:ext cx="30162" cy="12700"/>
            </a:xfrm>
            <a:custGeom>
              <a:avLst/>
              <a:gdLst>
                <a:gd name="T0" fmla="*/ 0 w 11"/>
                <a:gd name="T1" fmla="*/ 2 h 5"/>
                <a:gd name="T2" fmla="*/ 4 w 11"/>
                <a:gd name="T3" fmla="*/ 5 h 5"/>
                <a:gd name="T4" fmla="*/ 11 w 11"/>
                <a:gd name="T5" fmla="*/ 4 h 5"/>
                <a:gd name="T6" fmla="*/ 9 w 11"/>
                <a:gd name="T7" fmla="*/ 2 h 5"/>
                <a:gd name="T8" fmla="*/ 9 w 11"/>
                <a:gd name="T9" fmla="*/ 2 h 5"/>
                <a:gd name="T10" fmla="*/ 2 w 11"/>
                <a:gd name="T11" fmla="*/ 0 h 5"/>
                <a:gd name="T12" fmla="*/ 0 w 11"/>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11" h="5">
                  <a:moveTo>
                    <a:pt x="0" y="2"/>
                  </a:moveTo>
                  <a:cubicBezTo>
                    <a:pt x="0" y="4"/>
                    <a:pt x="2" y="5"/>
                    <a:pt x="4" y="5"/>
                  </a:cubicBezTo>
                  <a:cubicBezTo>
                    <a:pt x="6" y="5"/>
                    <a:pt x="8" y="4"/>
                    <a:pt x="11" y="4"/>
                  </a:cubicBezTo>
                  <a:cubicBezTo>
                    <a:pt x="11" y="3"/>
                    <a:pt x="10" y="2"/>
                    <a:pt x="9" y="2"/>
                  </a:cubicBezTo>
                  <a:cubicBezTo>
                    <a:pt x="9" y="2"/>
                    <a:pt x="9" y="2"/>
                    <a:pt x="9" y="2"/>
                  </a:cubicBezTo>
                  <a:cubicBezTo>
                    <a:pt x="8" y="2"/>
                    <a:pt x="5" y="0"/>
                    <a:pt x="2" y="0"/>
                  </a:cubicBezTo>
                  <a:cubicBezTo>
                    <a:pt x="1"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101"/>
            <p:cNvSpPr>
              <a:spLocks/>
            </p:cNvSpPr>
            <p:nvPr/>
          </p:nvSpPr>
          <p:spPr bwMode="auto">
            <a:xfrm>
              <a:off x="3295650" y="2711451"/>
              <a:ext cx="23812" cy="11113"/>
            </a:xfrm>
            <a:custGeom>
              <a:avLst/>
              <a:gdLst>
                <a:gd name="T0" fmla="*/ 0 w 9"/>
                <a:gd name="T1" fmla="*/ 1 h 4"/>
                <a:gd name="T2" fmla="*/ 5 w 9"/>
                <a:gd name="T3" fmla="*/ 4 h 4"/>
                <a:gd name="T4" fmla="*/ 9 w 9"/>
                <a:gd name="T5" fmla="*/ 2 h 4"/>
                <a:gd name="T6" fmla="*/ 2 w 9"/>
                <a:gd name="T7" fmla="*/ 0 h 4"/>
                <a:gd name="T8" fmla="*/ 0 w 9"/>
                <a:gd name="T9" fmla="*/ 1 h 4"/>
              </a:gdLst>
              <a:ahLst/>
              <a:cxnLst>
                <a:cxn ang="0">
                  <a:pos x="T0" y="T1"/>
                </a:cxn>
                <a:cxn ang="0">
                  <a:pos x="T2" y="T3"/>
                </a:cxn>
                <a:cxn ang="0">
                  <a:pos x="T4" y="T5"/>
                </a:cxn>
                <a:cxn ang="0">
                  <a:pos x="T6" y="T7"/>
                </a:cxn>
                <a:cxn ang="0">
                  <a:pos x="T8" y="T9"/>
                </a:cxn>
              </a:cxnLst>
              <a:rect l="0" t="0" r="r" b="b"/>
              <a:pathLst>
                <a:path w="9" h="4">
                  <a:moveTo>
                    <a:pt x="0" y="1"/>
                  </a:moveTo>
                  <a:cubicBezTo>
                    <a:pt x="0" y="4"/>
                    <a:pt x="2" y="4"/>
                    <a:pt x="5" y="4"/>
                  </a:cubicBezTo>
                  <a:cubicBezTo>
                    <a:pt x="6" y="4"/>
                    <a:pt x="8" y="4"/>
                    <a:pt x="9" y="2"/>
                  </a:cubicBezTo>
                  <a:cubicBezTo>
                    <a:pt x="8" y="1"/>
                    <a:pt x="3" y="0"/>
                    <a:pt x="2" y="0"/>
                  </a:cubicBezTo>
                  <a:cubicBezTo>
                    <a:pt x="1"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102"/>
            <p:cNvSpPr>
              <a:spLocks/>
            </p:cNvSpPr>
            <p:nvPr/>
          </p:nvSpPr>
          <p:spPr bwMode="auto">
            <a:xfrm>
              <a:off x="3170238" y="2686051"/>
              <a:ext cx="103187" cy="41275"/>
            </a:xfrm>
            <a:custGeom>
              <a:avLst/>
              <a:gdLst>
                <a:gd name="T0" fmla="*/ 0 w 38"/>
                <a:gd name="T1" fmla="*/ 9 h 15"/>
                <a:gd name="T2" fmla="*/ 3 w 38"/>
                <a:gd name="T3" fmla="*/ 13 h 15"/>
                <a:gd name="T4" fmla="*/ 3 w 38"/>
                <a:gd name="T5" fmla="*/ 11 h 15"/>
                <a:gd name="T6" fmla="*/ 6 w 38"/>
                <a:gd name="T7" fmla="*/ 11 h 15"/>
                <a:gd name="T8" fmla="*/ 16 w 38"/>
                <a:gd name="T9" fmla="*/ 12 h 15"/>
                <a:gd name="T10" fmla="*/ 18 w 38"/>
                <a:gd name="T11" fmla="*/ 15 h 15"/>
                <a:gd name="T12" fmla="*/ 23 w 38"/>
                <a:gd name="T13" fmla="*/ 11 h 15"/>
                <a:gd name="T14" fmla="*/ 25 w 38"/>
                <a:gd name="T15" fmla="*/ 12 h 15"/>
                <a:gd name="T16" fmla="*/ 29 w 38"/>
                <a:gd name="T17" fmla="*/ 10 h 15"/>
                <a:gd name="T18" fmla="*/ 38 w 38"/>
                <a:gd name="T19" fmla="*/ 10 h 15"/>
                <a:gd name="T20" fmla="*/ 32 w 38"/>
                <a:gd name="T21" fmla="*/ 5 h 15"/>
                <a:gd name="T22" fmla="*/ 33 w 38"/>
                <a:gd name="T23" fmla="*/ 6 h 15"/>
                <a:gd name="T24" fmla="*/ 20 w 38"/>
                <a:gd name="T25" fmla="*/ 0 h 15"/>
                <a:gd name="T26" fmla="*/ 14 w 38"/>
                <a:gd name="T27" fmla="*/ 1 h 15"/>
                <a:gd name="T28" fmla="*/ 9 w 38"/>
                <a:gd name="T29" fmla="*/ 0 h 15"/>
                <a:gd name="T30" fmla="*/ 7 w 38"/>
                <a:gd name="T31" fmla="*/ 1 h 15"/>
                <a:gd name="T32" fmla="*/ 10 w 38"/>
                <a:gd name="T33" fmla="*/ 4 h 15"/>
                <a:gd name="T34" fmla="*/ 11 w 38"/>
                <a:gd name="T35" fmla="*/ 8 h 15"/>
                <a:gd name="T36" fmla="*/ 1 w 38"/>
                <a:gd name="T37" fmla="*/ 9 h 15"/>
                <a:gd name="T38" fmla="*/ 0 w 38"/>
                <a:gd name="T39"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15">
                  <a:moveTo>
                    <a:pt x="0" y="9"/>
                  </a:moveTo>
                  <a:cubicBezTo>
                    <a:pt x="0" y="11"/>
                    <a:pt x="1" y="13"/>
                    <a:pt x="3" y="13"/>
                  </a:cubicBezTo>
                  <a:cubicBezTo>
                    <a:pt x="3" y="12"/>
                    <a:pt x="3" y="12"/>
                    <a:pt x="3" y="11"/>
                  </a:cubicBezTo>
                  <a:cubicBezTo>
                    <a:pt x="4" y="12"/>
                    <a:pt x="4" y="11"/>
                    <a:pt x="6" y="11"/>
                  </a:cubicBezTo>
                  <a:cubicBezTo>
                    <a:pt x="8" y="11"/>
                    <a:pt x="14" y="11"/>
                    <a:pt x="16" y="12"/>
                  </a:cubicBezTo>
                  <a:cubicBezTo>
                    <a:pt x="17" y="13"/>
                    <a:pt x="16" y="15"/>
                    <a:pt x="18" y="15"/>
                  </a:cubicBezTo>
                  <a:cubicBezTo>
                    <a:pt x="21" y="15"/>
                    <a:pt x="20" y="11"/>
                    <a:pt x="23" y="11"/>
                  </a:cubicBezTo>
                  <a:cubicBezTo>
                    <a:pt x="24" y="11"/>
                    <a:pt x="24" y="12"/>
                    <a:pt x="25" y="12"/>
                  </a:cubicBezTo>
                  <a:cubicBezTo>
                    <a:pt x="27" y="12"/>
                    <a:pt x="28" y="11"/>
                    <a:pt x="29" y="10"/>
                  </a:cubicBezTo>
                  <a:cubicBezTo>
                    <a:pt x="38" y="10"/>
                    <a:pt x="38" y="10"/>
                    <a:pt x="38" y="10"/>
                  </a:cubicBezTo>
                  <a:cubicBezTo>
                    <a:pt x="36" y="8"/>
                    <a:pt x="34" y="7"/>
                    <a:pt x="32" y="5"/>
                  </a:cubicBezTo>
                  <a:cubicBezTo>
                    <a:pt x="33" y="6"/>
                    <a:pt x="33" y="6"/>
                    <a:pt x="33" y="6"/>
                  </a:cubicBezTo>
                  <a:cubicBezTo>
                    <a:pt x="29" y="4"/>
                    <a:pt x="27" y="0"/>
                    <a:pt x="20" y="0"/>
                  </a:cubicBezTo>
                  <a:cubicBezTo>
                    <a:pt x="18" y="0"/>
                    <a:pt x="17" y="1"/>
                    <a:pt x="14" y="1"/>
                  </a:cubicBezTo>
                  <a:cubicBezTo>
                    <a:pt x="12" y="1"/>
                    <a:pt x="11" y="0"/>
                    <a:pt x="9" y="0"/>
                  </a:cubicBezTo>
                  <a:cubicBezTo>
                    <a:pt x="8" y="0"/>
                    <a:pt x="7" y="1"/>
                    <a:pt x="7" y="1"/>
                  </a:cubicBezTo>
                  <a:cubicBezTo>
                    <a:pt x="7" y="3"/>
                    <a:pt x="8" y="4"/>
                    <a:pt x="10" y="4"/>
                  </a:cubicBezTo>
                  <a:cubicBezTo>
                    <a:pt x="10" y="6"/>
                    <a:pt x="10" y="7"/>
                    <a:pt x="11" y="8"/>
                  </a:cubicBezTo>
                  <a:cubicBezTo>
                    <a:pt x="9" y="10"/>
                    <a:pt x="6" y="9"/>
                    <a:pt x="1" y="9"/>
                  </a:cubicBezTo>
                  <a:cubicBezTo>
                    <a:pt x="1" y="9"/>
                    <a:pt x="1" y="9"/>
                    <a:pt x="0"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103"/>
            <p:cNvSpPr>
              <a:spLocks/>
            </p:cNvSpPr>
            <p:nvPr/>
          </p:nvSpPr>
          <p:spPr bwMode="auto">
            <a:xfrm>
              <a:off x="3387725" y="2849563"/>
              <a:ext cx="11112" cy="12700"/>
            </a:xfrm>
            <a:custGeom>
              <a:avLst/>
              <a:gdLst>
                <a:gd name="T0" fmla="*/ 0 w 4"/>
                <a:gd name="T1" fmla="*/ 4 h 5"/>
                <a:gd name="T2" fmla="*/ 2 w 4"/>
                <a:gd name="T3" fmla="*/ 4 h 5"/>
                <a:gd name="T4" fmla="*/ 4 w 4"/>
                <a:gd name="T5" fmla="*/ 1 h 5"/>
                <a:gd name="T6" fmla="*/ 4 w 4"/>
                <a:gd name="T7" fmla="*/ 0 h 5"/>
                <a:gd name="T8" fmla="*/ 2 w 4"/>
                <a:gd name="T9" fmla="*/ 0 h 5"/>
                <a:gd name="T10" fmla="*/ 0 w 4"/>
                <a:gd name="T11" fmla="*/ 4 h 5"/>
              </a:gdLst>
              <a:ahLst/>
              <a:cxnLst>
                <a:cxn ang="0">
                  <a:pos x="T0" y="T1"/>
                </a:cxn>
                <a:cxn ang="0">
                  <a:pos x="T2" y="T3"/>
                </a:cxn>
                <a:cxn ang="0">
                  <a:pos x="T4" y="T5"/>
                </a:cxn>
                <a:cxn ang="0">
                  <a:pos x="T6" y="T7"/>
                </a:cxn>
                <a:cxn ang="0">
                  <a:pos x="T8" y="T9"/>
                </a:cxn>
                <a:cxn ang="0">
                  <a:pos x="T10" y="T11"/>
                </a:cxn>
              </a:cxnLst>
              <a:rect l="0" t="0" r="r" b="b"/>
              <a:pathLst>
                <a:path w="4" h="5">
                  <a:moveTo>
                    <a:pt x="0" y="4"/>
                  </a:moveTo>
                  <a:cubicBezTo>
                    <a:pt x="0" y="5"/>
                    <a:pt x="1" y="4"/>
                    <a:pt x="2" y="4"/>
                  </a:cubicBezTo>
                  <a:cubicBezTo>
                    <a:pt x="3" y="4"/>
                    <a:pt x="4" y="2"/>
                    <a:pt x="4" y="1"/>
                  </a:cubicBezTo>
                  <a:cubicBezTo>
                    <a:pt x="4" y="0"/>
                    <a:pt x="4" y="0"/>
                    <a:pt x="4" y="0"/>
                  </a:cubicBezTo>
                  <a:cubicBezTo>
                    <a:pt x="4" y="0"/>
                    <a:pt x="3" y="0"/>
                    <a:pt x="2" y="0"/>
                  </a:cubicBezTo>
                  <a:cubicBezTo>
                    <a:pt x="1" y="0"/>
                    <a:pt x="0" y="2"/>
                    <a:pt x="0"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104"/>
            <p:cNvSpPr>
              <a:spLocks/>
            </p:cNvSpPr>
            <p:nvPr/>
          </p:nvSpPr>
          <p:spPr bwMode="auto">
            <a:xfrm>
              <a:off x="3571875" y="3028951"/>
              <a:ext cx="41275" cy="31750"/>
            </a:xfrm>
            <a:custGeom>
              <a:avLst/>
              <a:gdLst>
                <a:gd name="T0" fmla="*/ 4 w 15"/>
                <a:gd name="T1" fmla="*/ 0 h 12"/>
                <a:gd name="T2" fmla="*/ 0 w 15"/>
                <a:gd name="T3" fmla="*/ 6 h 12"/>
                <a:gd name="T4" fmla="*/ 9 w 15"/>
                <a:gd name="T5" fmla="*/ 12 h 12"/>
                <a:gd name="T6" fmla="*/ 15 w 15"/>
                <a:gd name="T7" fmla="*/ 5 h 12"/>
                <a:gd name="T8" fmla="*/ 14 w 15"/>
                <a:gd name="T9" fmla="*/ 3 h 12"/>
                <a:gd name="T10" fmla="*/ 10 w 15"/>
                <a:gd name="T11" fmla="*/ 2 h 12"/>
                <a:gd name="T12" fmla="*/ 5 w 15"/>
                <a:gd name="T13" fmla="*/ 0 h 12"/>
                <a:gd name="T14" fmla="*/ 4 w 15"/>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2">
                  <a:moveTo>
                    <a:pt x="4" y="0"/>
                  </a:moveTo>
                  <a:cubicBezTo>
                    <a:pt x="2" y="0"/>
                    <a:pt x="0" y="3"/>
                    <a:pt x="0" y="6"/>
                  </a:cubicBezTo>
                  <a:cubicBezTo>
                    <a:pt x="0" y="8"/>
                    <a:pt x="6" y="12"/>
                    <a:pt x="9" y="12"/>
                  </a:cubicBezTo>
                  <a:cubicBezTo>
                    <a:pt x="12" y="12"/>
                    <a:pt x="15" y="7"/>
                    <a:pt x="15" y="5"/>
                  </a:cubicBezTo>
                  <a:cubicBezTo>
                    <a:pt x="15" y="4"/>
                    <a:pt x="14" y="3"/>
                    <a:pt x="14" y="3"/>
                  </a:cubicBezTo>
                  <a:cubicBezTo>
                    <a:pt x="12" y="3"/>
                    <a:pt x="10" y="5"/>
                    <a:pt x="10" y="2"/>
                  </a:cubicBezTo>
                  <a:cubicBezTo>
                    <a:pt x="8" y="2"/>
                    <a:pt x="7" y="1"/>
                    <a:pt x="5" y="0"/>
                  </a:cubicBezTo>
                  <a:cubicBezTo>
                    <a:pt x="5" y="1"/>
                    <a:pt x="5" y="0"/>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105"/>
            <p:cNvSpPr>
              <a:spLocks/>
            </p:cNvSpPr>
            <p:nvPr/>
          </p:nvSpPr>
          <p:spPr bwMode="auto">
            <a:xfrm>
              <a:off x="3427413" y="4005263"/>
              <a:ext cx="28575" cy="19050"/>
            </a:xfrm>
            <a:custGeom>
              <a:avLst/>
              <a:gdLst>
                <a:gd name="T0" fmla="*/ 6 w 10"/>
                <a:gd name="T1" fmla="*/ 0 h 7"/>
                <a:gd name="T2" fmla="*/ 2 w 10"/>
                <a:gd name="T3" fmla="*/ 2 h 7"/>
                <a:gd name="T4" fmla="*/ 0 w 10"/>
                <a:gd name="T5" fmla="*/ 5 h 7"/>
                <a:gd name="T6" fmla="*/ 0 w 10"/>
                <a:gd name="T7" fmla="*/ 7 h 7"/>
                <a:gd name="T8" fmla="*/ 1 w 10"/>
                <a:gd name="T9" fmla="*/ 7 h 7"/>
                <a:gd name="T10" fmla="*/ 4 w 10"/>
                <a:gd name="T11" fmla="*/ 5 h 7"/>
                <a:gd name="T12" fmla="*/ 10 w 10"/>
                <a:gd name="T13" fmla="*/ 2 h 7"/>
                <a:gd name="T14" fmla="*/ 10 w 10"/>
                <a:gd name="T15" fmla="*/ 0 h 7"/>
                <a:gd name="T16" fmla="*/ 6 w 10"/>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7">
                  <a:moveTo>
                    <a:pt x="6" y="0"/>
                  </a:moveTo>
                  <a:cubicBezTo>
                    <a:pt x="4" y="0"/>
                    <a:pt x="4" y="2"/>
                    <a:pt x="2" y="2"/>
                  </a:cubicBezTo>
                  <a:cubicBezTo>
                    <a:pt x="1" y="2"/>
                    <a:pt x="2" y="5"/>
                    <a:pt x="0" y="5"/>
                  </a:cubicBezTo>
                  <a:cubicBezTo>
                    <a:pt x="0" y="7"/>
                    <a:pt x="0" y="7"/>
                    <a:pt x="0" y="7"/>
                  </a:cubicBezTo>
                  <a:cubicBezTo>
                    <a:pt x="0" y="7"/>
                    <a:pt x="1" y="7"/>
                    <a:pt x="1" y="7"/>
                  </a:cubicBezTo>
                  <a:cubicBezTo>
                    <a:pt x="3" y="7"/>
                    <a:pt x="4" y="6"/>
                    <a:pt x="4" y="5"/>
                  </a:cubicBezTo>
                  <a:cubicBezTo>
                    <a:pt x="6" y="5"/>
                    <a:pt x="10" y="4"/>
                    <a:pt x="10" y="2"/>
                  </a:cubicBezTo>
                  <a:cubicBezTo>
                    <a:pt x="10" y="1"/>
                    <a:pt x="10" y="1"/>
                    <a:pt x="10" y="0"/>
                  </a:cubicBezTo>
                  <a:cubicBezTo>
                    <a:pt x="9" y="0"/>
                    <a:pt x="8" y="0"/>
                    <a:pt x="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106"/>
            <p:cNvSpPr>
              <a:spLocks/>
            </p:cNvSpPr>
            <p:nvPr/>
          </p:nvSpPr>
          <p:spPr bwMode="auto">
            <a:xfrm>
              <a:off x="3406775" y="4002088"/>
              <a:ext cx="23812" cy="19050"/>
            </a:xfrm>
            <a:custGeom>
              <a:avLst/>
              <a:gdLst>
                <a:gd name="T0" fmla="*/ 9 w 9"/>
                <a:gd name="T1" fmla="*/ 0 h 7"/>
                <a:gd name="T2" fmla="*/ 2 w 9"/>
                <a:gd name="T3" fmla="*/ 0 h 7"/>
                <a:gd name="T4" fmla="*/ 3 w 9"/>
                <a:gd name="T5" fmla="*/ 2 h 7"/>
                <a:gd name="T6" fmla="*/ 0 w 9"/>
                <a:gd name="T7" fmla="*/ 6 h 7"/>
                <a:gd name="T8" fmla="*/ 1 w 9"/>
                <a:gd name="T9" fmla="*/ 7 h 7"/>
                <a:gd name="T10" fmla="*/ 9 w 9"/>
                <a:gd name="T11" fmla="*/ 2 h 7"/>
                <a:gd name="T12" fmla="*/ 9 w 9"/>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9" h="7">
                  <a:moveTo>
                    <a:pt x="9" y="0"/>
                  </a:moveTo>
                  <a:cubicBezTo>
                    <a:pt x="6" y="1"/>
                    <a:pt x="5" y="1"/>
                    <a:pt x="2" y="0"/>
                  </a:cubicBezTo>
                  <a:cubicBezTo>
                    <a:pt x="2" y="1"/>
                    <a:pt x="2" y="2"/>
                    <a:pt x="3" y="2"/>
                  </a:cubicBezTo>
                  <a:cubicBezTo>
                    <a:pt x="3" y="4"/>
                    <a:pt x="1" y="4"/>
                    <a:pt x="0" y="6"/>
                  </a:cubicBezTo>
                  <a:cubicBezTo>
                    <a:pt x="1" y="7"/>
                    <a:pt x="1" y="7"/>
                    <a:pt x="1" y="7"/>
                  </a:cubicBezTo>
                  <a:cubicBezTo>
                    <a:pt x="5" y="6"/>
                    <a:pt x="6" y="4"/>
                    <a:pt x="9" y="2"/>
                  </a:cubicBezTo>
                  <a:cubicBezTo>
                    <a:pt x="9" y="1"/>
                    <a:pt x="9" y="1"/>
                    <a:pt x="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107"/>
            <p:cNvSpPr>
              <a:spLocks/>
            </p:cNvSpPr>
            <p:nvPr/>
          </p:nvSpPr>
          <p:spPr bwMode="auto">
            <a:xfrm>
              <a:off x="3173413" y="3798888"/>
              <a:ext cx="15875" cy="33338"/>
            </a:xfrm>
            <a:custGeom>
              <a:avLst/>
              <a:gdLst>
                <a:gd name="T0" fmla="*/ 3 w 6"/>
                <a:gd name="T1" fmla="*/ 12 h 12"/>
                <a:gd name="T2" fmla="*/ 5 w 6"/>
                <a:gd name="T3" fmla="*/ 12 h 12"/>
                <a:gd name="T4" fmla="*/ 5 w 6"/>
                <a:gd name="T5" fmla="*/ 6 h 12"/>
                <a:gd name="T6" fmla="*/ 6 w 6"/>
                <a:gd name="T7" fmla="*/ 3 h 12"/>
                <a:gd name="T8" fmla="*/ 3 w 6"/>
                <a:gd name="T9" fmla="*/ 0 h 12"/>
                <a:gd name="T10" fmla="*/ 0 w 6"/>
                <a:gd name="T11" fmla="*/ 6 h 12"/>
                <a:gd name="T12" fmla="*/ 0 w 6"/>
                <a:gd name="T13" fmla="*/ 9 h 12"/>
                <a:gd name="T14" fmla="*/ 3 w 6"/>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3" y="12"/>
                  </a:moveTo>
                  <a:cubicBezTo>
                    <a:pt x="5" y="12"/>
                    <a:pt x="5" y="12"/>
                    <a:pt x="5" y="12"/>
                  </a:cubicBezTo>
                  <a:cubicBezTo>
                    <a:pt x="5" y="6"/>
                    <a:pt x="5" y="6"/>
                    <a:pt x="5" y="6"/>
                  </a:cubicBezTo>
                  <a:cubicBezTo>
                    <a:pt x="5" y="5"/>
                    <a:pt x="6" y="5"/>
                    <a:pt x="6" y="3"/>
                  </a:cubicBezTo>
                  <a:cubicBezTo>
                    <a:pt x="6" y="1"/>
                    <a:pt x="5" y="0"/>
                    <a:pt x="3" y="0"/>
                  </a:cubicBezTo>
                  <a:cubicBezTo>
                    <a:pt x="2" y="0"/>
                    <a:pt x="0" y="6"/>
                    <a:pt x="0" y="6"/>
                  </a:cubicBezTo>
                  <a:cubicBezTo>
                    <a:pt x="0" y="6"/>
                    <a:pt x="0" y="8"/>
                    <a:pt x="0" y="9"/>
                  </a:cubicBezTo>
                  <a:cubicBezTo>
                    <a:pt x="0" y="10"/>
                    <a:pt x="2" y="12"/>
                    <a:pt x="3"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108"/>
            <p:cNvSpPr>
              <a:spLocks noEditPoints="1"/>
            </p:cNvSpPr>
            <p:nvPr/>
          </p:nvSpPr>
          <p:spPr bwMode="auto">
            <a:xfrm>
              <a:off x="1582738" y="1522413"/>
              <a:ext cx="2263775" cy="2578100"/>
            </a:xfrm>
            <a:custGeom>
              <a:avLst/>
              <a:gdLst>
                <a:gd name="T0" fmla="*/ 754 w 834"/>
                <a:gd name="T1" fmla="*/ 560 h 950"/>
                <a:gd name="T2" fmla="*/ 718 w 834"/>
                <a:gd name="T3" fmla="*/ 523 h 950"/>
                <a:gd name="T4" fmla="*/ 661 w 834"/>
                <a:gd name="T5" fmla="*/ 489 h 950"/>
                <a:gd name="T6" fmla="*/ 604 w 834"/>
                <a:gd name="T7" fmla="*/ 489 h 950"/>
                <a:gd name="T8" fmla="*/ 571 w 834"/>
                <a:gd name="T9" fmla="*/ 501 h 950"/>
                <a:gd name="T10" fmla="*/ 528 w 834"/>
                <a:gd name="T11" fmla="*/ 464 h 950"/>
                <a:gd name="T12" fmla="*/ 506 w 834"/>
                <a:gd name="T13" fmla="*/ 422 h 950"/>
                <a:gd name="T14" fmla="*/ 441 w 834"/>
                <a:gd name="T15" fmla="*/ 423 h 950"/>
                <a:gd name="T16" fmla="*/ 465 w 834"/>
                <a:gd name="T17" fmla="*/ 362 h 950"/>
                <a:gd name="T18" fmla="*/ 532 w 834"/>
                <a:gd name="T19" fmla="*/ 381 h 950"/>
                <a:gd name="T20" fmla="*/ 574 w 834"/>
                <a:gd name="T21" fmla="*/ 325 h 950"/>
                <a:gd name="T22" fmla="*/ 575 w 834"/>
                <a:gd name="T23" fmla="*/ 306 h 950"/>
                <a:gd name="T24" fmla="*/ 597 w 834"/>
                <a:gd name="T25" fmla="*/ 283 h 950"/>
                <a:gd name="T26" fmla="*/ 631 w 834"/>
                <a:gd name="T27" fmla="*/ 253 h 950"/>
                <a:gd name="T28" fmla="*/ 667 w 834"/>
                <a:gd name="T29" fmla="*/ 248 h 950"/>
                <a:gd name="T30" fmla="*/ 680 w 834"/>
                <a:gd name="T31" fmla="*/ 204 h 950"/>
                <a:gd name="T32" fmla="*/ 662 w 834"/>
                <a:gd name="T33" fmla="*/ 155 h 950"/>
                <a:gd name="T34" fmla="*/ 587 w 834"/>
                <a:gd name="T35" fmla="*/ 100 h 950"/>
                <a:gd name="T36" fmla="*/ 547 w 834"/>
                <a:gd name="T37" fmla="*/ 201 h 950"/>
                <a:gd name="T38" fmla="*/ 471 w 834"/>
                <a:gd name="T39" fmla="*/ 97 h 950"/>
                <a:gd name="T40" fmla="*/ 509 w 834"/>
                <a:gd name="T41" fmla="*/ 63 h 950"/>
                <a:gd name="T42" fmla="*/ 514 w 834"/>
                <a:gd name="T43" fmla="*/ 28 h 950"/>
                <a:gd name="T44" fmla="*/ 473 w 834"/>
                <a:gd name="T45" fmla="*/ 19 h 950"/>
                <a:gd name="T46" fmla="*/ 446 w 834"/>
                <a:gd name="T47" fmla="*/ 41 h 950"/>
                <a:gd name="T48" fmla="*/ 360 w 834"/>
                <a:gd name="T49" fmla="*/ 44 h 950"/>
                <a:gd name="T50" fmla="*/ 240 w 834"/>
                <a:gd name="T51" fmla="*/ 23 h 950"/>
                <a:gd name="T52" fmla="*/ 143 w 834"/>
                <a:gd name="T53" fmla="*/ 23 h 950"/>
                <a:gd name="T54" fmla="*/ 22 w 834"/>
                <a:gd name="T55" fmla="*/ 35 h 950"/>
                <a:gd name="T56" fmla="*/ 6 w 834"/>
                <a:gd name="T57" fmla="*/ 75 h 950"/>
                <a:gd name="T58" fmla="*/ 18 w 834"/>
                <a:gd name="T59" fmla="*/ 119 h 950"/>
                <a:gd name="T60" fmla="*/ 56 w 834"/>
                <a:gd name="T61" fmla="*/ 136 h 950"/>
                <a:gd name="T62" fmla="*/ 71 w 834"/>
                <a:gd name="T63" fmla="*/ 151 h 950"/>
                <a:gd name="T64" fmla="*/ 122 w 834"/>
                <a:gd name="T65" fmla="*/ 120 h 950"/>
                <a:gd name="T66" fmla="*/ 206 w 834"/>
                <a:gd name="T67" fmla="*/ 150 h 950"/>
                <a:gd name="T68" fmla="*/ 240 w 834"/>
                <a:gd name="T69" fmla="*/ 184 h 950"/>
                <a:gd name="T70" fmla="*/ 274 w 834"/>
                <a:gd name="T71" fmla="*/ 240 h 950"/>
                <a:gd name="T72" fmla="*/ 325 w 834"/>
                <a:gd name="T73" fmla="*/ 365 h 950"/>
                <a:gd name="T74" fmla="*/ 352 w 834"/>
                <a:gd name="T75" fmla="*/ 390 h 950"/>
                <a:gd name="T76" fmla="*/ 365 w 834"/>
                <a:gd name="T77" fmla="*/ 387 h 950"/>
                <a:gd name="T78" fmla="*/ 426 w 834"/>
                <a:gd name="T79" fmla="*/ 449 h 950"/>
                <a:gd name="T80" fmla="*/ 502 w 834"/>
                <a:gd name="T81" fmla="*/ 473 h 950"/>
                <a:gd name="T82" fmla="*/ 549 w 834"/>
                <a:gd name="T83" fmla="*/ 508 h 950"/>
                <a:gd name="T84" fmla="*/ 566 w 834"/>
                <a:gd name="T85" fmla="*/ 529 h 950"/>
                <a:gd name="T86" fmla="*/ 550 w 834"/>
                <a:gd name="T87" fmla="*/ 601 h 950"/>
                <a:gd name="T88" fmla="*/ 613 w 834"/>
                <a:gd name="T89" fmla="*/ 695 h 950"/>
                <a:gd name="T90" fmla="*/ 591 w 834"/>
                <a:gd name="T91" fmla="*/ 810 h 950"/>
                <a:gd name="T92" fmla="*/ 583 w 834"/>
                <a:gd name="T93" fmla="*/ 871 h 950"/>
                <a:gd name="T94" fmla="*/ 588 w 834"/>
                <a:gd name="T95" fmla="*/ 929 h 950"/>
                <a:gd name="T96" fmla="*/ 628 w 834"/>
                <a:gd name="T97" fmla="*/ 934 h 950"/>
                <a:gd name="T98" fmla="*/ 646 w 834"/>
                <a:gd name="T99" fmla="*/ 844 h 950"/>
                <a:gd name="T100" fmla="*/ 676 w 834"/>
                <a:gd name="T101" fmla="*/ 816 h 950"/>
                <a:gd name="T102" fmla="*/ 735 w 834"/>
                <a:gd name="T103" fmla="*/ 757 h 950"/>
                <a:gd name="T104" fmla="*/ 794 w 834"/>
                <a:gd name="T105" fmla="*/ 692 h 950"/>
                <a:gd name="T106" fmla="*/ 550 w 834"/>
                <a:gd name="T107" fmla="*/ 272 h 950"/>
                <a:gd name="T108" fmla="*/ 629 w 834"/>
                <a:gd name="T109" fmla="*/ 249 h 950"/>
                <a:gd name="T110" fmla="*/ 628 w 834"/>
                <a:gd name="T111" fmla="*/ 240 h 950"/>
                <a:gd name="T112" fmla="*/ 551 w 834"/>
                <a:gd name="T113" fmla="*/ 269 h 950"/>
                <a:gd name="T114" fmla="*/ 499 w 834"/>
                <a:gd name="T115" fmla="*/ 221 h 950"/>
                <a:gd name="T116" fmla="*/ 533 w 834"/>
                <a:gd name="T117" fmla="*/ 266 h 950"/>
                <a:gd name="T118" fmla="*/ 499 w 834"/>
                <a:gd name="T119" fmla="*/ 254 h 950"/>
                <a:gd name="T120" fmla="*/ 479 w 834"/>
                <a:gd name="T121" fmla="*/ 238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4" h="950">
                  <a:moveTo>
                    <a:pt x="828" y="588"/>
                  </a:moveTo>
                  <a:cubicBezTo>
                    <a:pt x="825" y="587"/>
                    <a:pt x="823" y="589"/>
                    <a:pt x="820" y="588"/>
                  </a:cubicBezTo>
                  <a:cubicBezTo>
                    <a:pt x="817" y="587"/>
                    <a:pt x="810" y="580"/>
                    <a:pt x="808" y="577"/>
                  </a:cubicBezTo>
                  <a:cubicBezTo>
                    <a:pt x="806" y="576"/>
                    <a:pt x="802" y="575"/>
                    <a:pt x="798" y="574"/>
                  </a:cubicBezTo>
                  <a:cubicBezTo>
                    <a:pt x="789" y="575"/>
                    <a:pt x="789" y="575"/>
                    <a:pt x="789" y="575"/>
                  </a:cubicBezTo>
                  <a:cubicBezTo>
                    <a:pt x="785" y="575"/>
                    <a:pt x="784" y="571"/>
                    <a:pt x="779" y="571"/>
                  </a:cubicBezTo>
                  <a:cubicBezTo>
                    <a:pt x="777" y="571"/>
                    <a:pt x="776" y="573"/>
                    <a:pt x="774" y="574"/>
                  </a:cubicBezTo>
                  <a:cubicBezTo>
                    <a:pt x="773" y="574"/>
                    <a:pt x="773" y="574"/>
                    <a:pt x="773" y="574"/>
                  </a:cubicBezTo>
                  <a:cubicBezTo>
                    <a:pt x="773" y="572"/>
                    <a:pt x="773" y="570"/>
                    <a:pt x="773" y="568"/>
                  </a:cubicBezTo>
                  <a:cubicBezTo>
                    <a:pt x="772" y="566"/>
                    <a:pt x="770" y="567"/>
                    <a:pt x="768" y="566"/>
                  </a:cubicBezTo>
                  <a:cubicBezTo>
                    <a:pt x="765" y="564"/>
                    <a:pt x="758" y="560"/>
                    <a:pt x="754" y="560"/>
                  </a:cubicBezTo>
                  <a:cubicBezTo>
                    <a:pt x="750" y="560"/>
                    <a:pt x="747" y="564"/>
                    <a:pt x="745" y="568"/>
                  </a:cubicBezTo>
                  <a:cubicBezTo>
                    <a:pt x="745" y="569"/>
                    <a:pt x="744" y="571"/>
                    <a:pt x="743" y="571"/>
                  </a:cubicBezTo>
                  <a:cubicBezTo>
                    <a:pt x="742" y="571"/>
                    <a:pt x="742" y="569"/>
                    <a:pt x="742" y="568"/>
                  </a:cubicBezTo>
                  <a:cubicBezTo>
                    <a:pt x="736" y="568"/>
                    <a:pt x="736" y="568"/>
                    <a:pt x="736" y="568"/>
                  </a:cubicBezTo>
                  <a:cubicBezTo>
                    <a:pt x="736" y="566"/>
                    <a:pt x="735" y="564"/>
                    <a:pt x="733" y="563"/>
                  </a:cubicBezTo>
                  <a:cubicBezTo>
                    <a:pt x="732" y="563"/>
                    <a:pt x="730" y="563"/>
                    <a:pt x="730" y="561"/>
                  </a:cubicBezTo>
                  <a:cubicBezTo>
                    <a:pt x="730" y="554"/>
                    <a:pt x="736" y="552"/>
                    <a:pt x="739" y="547"/>
                  </a:cubicBezTo>
                  <a:cubicBezTo>
                    <a:pt x="739" y="545"/>
                    <a:pt x="737" y="545"/>
                    <a:pt x="736" y="543"/>
                  </a:cubicBezTo>
                  <a:cubicBezTo>
                    <a:pt x="734" y="541"/>
                    <a:pt x="732" y="534"/>
                    <a:pt x="732" y="531"/>
                  </a:cubicBezTo>
                  <a:cubicBezTo>
                    <a:pt x="728" y="530"/>
                    <a:pt x="723" y="523"/>
                    <a:pt x="720" y="523"/>
                  </a:cubicBezTo>
                  <a:cubicBezTo>
                    <a:pt x="719" y="523"/>
                    <a:pt x="719" y="523"/>
                    <a:pt x="718" y="523"/>
                  </a:cubicBezTo>
                  <a:cubicBezTo>
                    <a:pt x="718" y="522"/>
                    <a:pt x="718" y="522"/>
                    <a:pt x="718" y="522"/>
                  </a:cubicBezTo>
                  <a:cubicBezTo>
                    <a:pt x="716" y="522"/>
                    <a:pt x="713" y="521"/>
                    <a:pt x="711" y="520"/>
                  </a:cubicBezTo>
                  <a:cubicBezTo>
                    <a:pt x="705" y="520"/>
                    <a:pt x="705" y="520"/>
                    <a:pt x="705" y="520"/>
                  </a:cubicBezTo>
                  <a:cubicBezTo>
                    <a:pt x="699" y="519"/>
                    <a:pt x="690" y="519"/>
                    <a:pt x="689" y="513"/>
                  </a:cubicBezTo>
                  <a:cubicBezTo>
                    <a:pt x="688" y="513"/>
                    <a:pt x="686" y="513"/>
                    <a:pt x="685" y="512"/>
                  </a:cubicBezTo>
                  <a:cubicBezTo>
                    <a:pt x="683" y="506"/>
                    <a:pt x="681" y="507"/>
                    <a:pt x="677" y="503"/>
                  </a:cubicBezTo>
                  <a:cubicBezTo>
                    <a:pt x="670" y="503"/>
                    <a:pt x="670" y="503"/>
                    <a:pt x="670" y="503"/>
                  </a:cubicBezTo>
                  <a:cubicBezTo>
                    <a:pt x="669" y="500"/>
                    <a:pt x="670" y="497"/>
                    <a:pt x="667" y="496"/>
                  </a:cubicBezTo>
                  <a:cubicBezTo>
                    <a:pt x="664" y="495"/>
                    <a:pt x="659" y="494"/>
                    <a:pt x="658" y="491"/>
                  </a:cubicBezTo>
                  <a:cubicBezTo>
                    <a:pt x="658" y="489"/>
                    <a:pt x="658" y="489"/>
                    <a:pt x="658" y="489"/>
                  </a:cubicBezTo>
                  <a:cubicBezTo>
                    <a:pt x="658" y="490"/>
                    <a:pt x="660" y="490"/>
                    <a:pt x="661" y="489"/>
                  </a:cubicBezTo>
                  <a:cubicBezTo>
                    <a:pt x="661" y="489"/>
                    <a:pt x="657" y="488"/>
                    <a:pt x="655" y="488"/>
                  </a:cubicBezTo>
                  <a:cubicBezTo>
                    <a:pt x="654" y="489"/>
                    <a:pt x="650" y="489"/>
                    <a:pt x="649" y="489"/>
                  </a:cubicBezTo>
                  <a:cubicBezTo>
                    <a:pt x="648" y="492"/>
                    <a:pt x="646" y="492"/>
                    <a:pt x="643" y="492"/>
                  </a:cubicBezTo>
                  <a:cubicBezTo>
                    <a:pt x="641" y="492"/>
                    <a:pt x="638" y="492"/>
                    <a:pt x="638" y="490"/>
                  </a:cubicBezTo>
                  <a:cubicBezTo>
                    <a:pt x="636" y="490"/>
                    <a:pt x="630" y="490"/>
                    <a:pt x="626" y="490"/>
                  </a:cubicBezTo>
                  <a:cubicBezTo>
                    <a:pt x="625" y="490"/>
                    <a:pt x="624" y="488"/>
                    <a:pt x="624" y="486"/>
                  </a:cubicBezTo>
                  <a:cubicBezTo>
                    <a:pt x="620" y="485"/>
                    <a:pt x="615" y="484"/>
                    <a:pt x="615" y="481"/>
                  </a:cubicBezTo>
                  <a:cubicBezTo>
                    <a:pt x="611" y="481"/>
                    <a:pt x="611" y="481"/>
                    <a:pt x="611" y="481"/>
                  </a:cubicBezTo>
                  <a:cubicBezTo>
                    <a:pt x="611" y="483"/>
                    <a:pt x="614" y="482"/>
                    <a:pt x="615" y="485"/>
                  </a:cubicBezTo>
                  <a:cubicBezTo>
                    <a:pt x="610" y="485"/>
                    <a:pt x="610" y="485"/>
                    <a:pt x="610" y="485"/>
                  </a:cubicBezTo>
                  <a:cubicBezTo>
                    <a:pt x="608" y="486"/>
                    <a:pt x="604" y="486"/>
                    <a:pt x="604" y="489"/>
                  </a:cubicBezTo>
                  <a:cubicBezTo>
                    <a:pt x="604" y="492"/>
                    <a:pt x="607" y="493"/>
                    <a:pt x="607" y="496"/>
                  </a:cubicBezTo>
                  <a:cubicBezTo>
                    <a:pt x="607" y="497"/>
                    <a:pt x="606" y="499"/>
                    <a:pt x="605" y="499"/>
                  </a:cubicBezTo>
                  <a:cubicBezTo>
                    <a:pt x="602" y="499"/>
                    <a:pt x="601" y="495"/>
                    <a:pt x="601" y="493"/>
                  </a:cubicBezTo>
                  <a:cubicBezTo>
                    <a:pt x="601" y="491"/>
                    <a:pt x="602" y="487"/>
                    <a:pt x="603" y="484"/>
                  </a:cubicBezTo>
                  <a:cubicBezTo>
                    <a:pt x="604" y="484"/>
                    <a:pt x="605" y="483"/>
                    <a:pt x="605" y="481"/>
                  </a:cubicBezTo>
                  <a:cubicBezTo>
                    <a:pt x="605" y="481"/>
                    <a:pt x="604" y="478"/>
                    <a:pt x="603" y="478"/>
                  </a:cubicBezTo>
                  <a:cubicBezTo>
                    <a:pt x="600" y="478"/>
                    <a:pt x="600" y="482"/>
                    <a:pt x="597" y="483"/>
                  </a:cubicBezTo>
                  <a:cubicBezTo>
                    <a:pt x="591" y="484"/>
                    <a:pt x="588" y="485"/>
                    <a:pt x="583" y="487"/>
                  </a:cubicBezTo>
                  <a:cubicBezTo>
                    <a:pt x="580" y="488"/>
                    <a:pt x="578" y="488"/>
                    <a:pt x="577" y="492"/>
                  </a:cubicBezTo>
                  <a:cubicBezTo>
                    <a:pt x="576" y="494"/>
                    <a:pt x="576" y="497"/>
                    <a:pt x="575" y="497"/>
                  </a:cubicBezTo>
                  <a:cubicBezTo>
                    <a:pt x="573" y="498"/>
                    <a:pt x="571" y="499"/>
                    <a:pt x="571" y="501"/>
                  </a:cubicBezTo>
                  <a:cubicBezTo>
                    <a:pt x="571" y="501"/>
                    <a:pt x="570" y="502"/>
                    <a:pt x="570" y="502"/>
                  </a:cubicBezTo>
                  <a:cubicBezTo>
                    <a:pt x="570" y="503"/>
                    <a:pt x="570" y="503"/>
                    <a:pt x="570" y="504"/>
                  </a:cubicBezTo>
                  <a:cubicBezTo>
                    <a:pt x="568" y="504"/>
                    <a:pt x="569" y="504"/>
                    <a:pt x="567" y="504"/>
                  </a:cubicBezTo>
                  <a:cubicBezTo>
                    <a:pt x="567" y="504"/>
                    <a:pt x="566" y="505"/>
                    <a:pt x="565" y="505"/>
                  </a:cubicBezTo>
                  <a:cubicBezTo>
                    <a:pt x="566" y="504"/>
                    <a:pt x="567" y="504"/>
                    <a:pt x="567" y="503"/>
                  </a:cubicBezTo>
                  <a:cubicBezTo>
                    <a:pt x="563" y="501"/>
                    <a:pt x="561" y="496"/>
                    <a:pt x="555" y="496"/>
                  </a:cubicBezTo>
                  <a:cubicBezTo>
                    <a:pt x="549" y="496"/>
                    <a:pt x="546" y="501"/>
                    <a:pt x="541" y="501"/>
                  </a:cubicBezTo>
                  <a:cubicBezTo>
                    <a:pt x="537" y="501"/>
                    <a:pt x="537" y="497"/>
                    <a:pt x="535" y="495"/>
                  </a:cubicBezTo>
                  <a:cubicBezTo>
                    <a:pt x="531" y="494"/>
                    <a:pt x="526" y="492"/>
                    <a:pt x="526" y="487"/>
                  </a:cubicBezTo>
                  <a:cubicBezTo>
                    <a:pt x="526" y="483"/>
                    <a:pt x="526" y="479"/>
                    <a:pt x="526" y="473"/>
                  </a:cubicBezTo>
                  <a:cubicBezTo>
                    <a:pt x="528" y="471"/>
                    <a:pt x="528" y="466"/>
                    <a:pt x="528" y="464"/>
                  </a:cubicBezTo>
                  <a:cubicBezTo>
                    <a:pt x="528" y="463"/>
                    <a:pt x="528" y="462"/>
                    <a:pt x="528" y="460"/>
                  </a:cubicBezTo>
                  <a:cubicBezTo>
                    <a:pt x="524" y="460"/>
                    <a:pt x="523" y="456"/>
                    <a:pt x="517" y="456"/>
                  </a:cubicBezTo>
                  <a:cubicBezTo>
                    <a:pt x="510" y="456"/>
                    <a:pt x="504" y="457"/>
                    <a:pt x="496" y="457"/>
                  </a:cubicBezTo>
                  <a:cubicBezTo>
                    <a:pt x="495" y="457"/>
                    <a:pt x="494" y="456"/>
                    <a:pt x="494" y="455"/>
                  </a:cubicBezTo>
                  <a:cubicBezTo>
                    <a:pt x="494" y="454"/>
                    <a:pt x="494" y="454"/>
                    <a:pt x="494" y="454"/>
                  </a:cubicBezTo>
                  <a:cubicBezTo>
                    <a:pt x="495" y="452"/>
                    <a:pt x="498" y="451"/>
                    <a:pt x="498" y="449"/>
                  </a:cubicBezTo>
                  <a:cubicBezTo>
                    <a:pt x="498" y="446"/>
                    <a:pt x="498" y="441"/>
                    <a:pt x="498" y="439"/>
                  </a:cubicBezTo>
                  <a:cubicBezTo>
                    <a:pt x="498" y="439"/>
                    <a:pt x="499" y="439"/>
                    <a:pt x="500" y="439"/>
                  </a:cubicBezTo>
                  <a:cubicBezTo>
                    <a:pt x="500" y="439"/>
                    <a:pt x="500" y="440"/>
                    <a:pt x="500" y="440"/>
                  </a:cubicBezTo>
                  <a:cubicBezTo>
                    <a:pt x="501" y="438"/>
                    <a:pt x="502" y="436"/>
                    <a:pt x="502" y="433"/>
                  </a:cubicBezTo>
                  <a:cubicBezTo>
                    <a:pt x="502" y="429"/>
                    <a:pt x="506" y="425"/>
                    <a:pt x="506" y="422"/>
                  </a:cubicBezTo>
                  <a:cubicBezTo>
                    <a:pt x="506" y="421"/>
                    <a:pt x="506" y="420"/>
                    <a:pt x="506" y="420"/>
                  </a:cubicBezTo>
                  <a:cubicBezTo>
                    <a:pt x="505" y="420"/>
                    <a:pt x="502" y="420"/>
                    <a:pt x="501" y="419"/>
                  </a:cubicBezTo>
                  <a:cubicBezTo>
                    <a:pt x="500" y="419"/>
                    <a:pt x="498" y="419"/>
                    <a:pt x="496" y="419"/>
                  </a:cubicBezTo>
                  <a:cubicBezTo>
                    <a:pt x="490" y="419"/>
                    <a:pt x="483" y="421"/>
                    <a:pt x="483" y="427"/>
                  </a:cubicBezTo>
                  <a:cubicBezTo>
                    <a:pt x="483" y="431"/>
                    <a:pt x="479" y="433"/>
                    <a:pt x="479" y="436"/>
                  </a:cubicBezTo>
                  <a:cubicBezTo>
                    <a:pt x="478" y="437"/>
                    <a:pt x="477" y="440"/>
                    <a:pt x="476" y="440"/>
                  </a:cubicBezTo>
                  <a:cubicBezTo>
                    <a:pt x="475" y="440"/>
                    <a:pt x="474" y="438"/>
                    <a:pt x="471" y="438"/>
                  </a:cubicBezTo>
                  <a:cubicBezTo>
                    <a:pt x="467" y="438"/>
                    <a:pt x="463" y="441"/>
                    <a:pt x="459" y="441"/>
                  </a:cubicBezTo>
                  <a:cubicBezTo>
                    <a:pt x="457" y="441"/>
                    <a:pt x="457" y="439"/>
                    <a:pt x="455" y="439"/>
                  </a:cubicBezTo>
                  <a:cubicBezTo>
                    <a:pt x="450" y="437"/>
                    <a:pt x="450" y="433"/>
                    <a:pt x="446" y="429"/>
                  </a:cubicBezTo>
                  <a:cubicBezTo>
                    <a:pt x="444" y="428"/>
                    <a:pt x="441" y="425"/>
                    <a:pt x="441" y="423"/>
                  </a:cubicBezTo>
                  <a:cubicBezTo>
                    <a:pt x="440" y="421"/>
                    <a:pt x="441" y="420"/>
                    <a:pt x="440" y="418"/>
                  </a:cubicBezTo>
                  <a:cubicBezTo>
                    <a:pt x="439" y="417"/>
                    <a:pt x="438" y="415"/>
                    <a:pt x="438" y="413"/>
                  </a:cubicBezTo>
                  <a:cubicBezTo>
                    <a:pt x="438" y="401"/>
                    <a:pt x="438" y="401"/>
                    <a:pt x="438" y="401"/>
                  </a:cubicBezTo>
                  <a:cubicBezTo>
                    <a:pt x="439" y="398"/>
                    <a:pt x="440" y="396"/>
                    <a:pt x="440" y="392"/>
                  </a:cubicBezTo>
                  <a:cubicBezTo>
                    <a:pt x="440" y="391"/>
                    <a:pt x="440" y="390"/>
                    <a:pt x="439" y="388"/>
                  </a:cubicBezTo>
                  <a:cubicBezTo>
                    <a:pt x="439" y="388"/>
                    <a:pt x="439" y="388"/>
                    <a:pt x="439" y="388"/>
                  </a:cubicBezTo>
                  <a:cubicBezTo>
                    <a:pt x="439" y="388"/>
                    <a:pt x="440" y="388"/>
                    <a:pt x="440" y="388"/>
                  </a:cubicBezTo>
                  <a:cubicBezTo>
                    <a:pt x="440" y="387"/>
                    <a:pt x="439" y="387"/>
                    <a:pt x="439" y="386"/>
                  </a:cubicBezTo>
                  <a:cubicBezTo>
                    <a:pt x="439" y="379"/>
                    <a:pt x="442" y="373"/>
                    <a:pt x="446" y="372"/>
                  </a:cubicBezTo>
                  <a:cubicBezTo>
                    <a:pt x="449" y="371"/>
                    <a:pt x="451" y="372"/>
                    <a:pt x="452" y="370"/>
                  </a:cubicBezTo>
                  <a:cubicBezTo>
                    <a:pt x="455" y="368"/>
                    <a:pt x="458" y="362"/>
                    <a:pt x="465" y="362"/>
                  </a:cubicBezTo>
                  <a:cubicBezTo>
                    <a:pt x="467" y="362"/>
                    <a:pt x="468" y="364"/>
                    <a:pt x="471" y="364"/>
                  </a:cubicBezTo>
                  <a:cubicBezTo>
                    <a:pt x="472" y="364"/>
                    <a:pt x="473" y="363"/>
                    <a:pt x="474" y="363"/>
                  </a:cubicBezTo>
                  <a:cubicBezTo>
                    <a:pt x="478" y="363"/>
                    <a:pt x="484" y="370"/>
                    <a:pt x="490" y="367"/>
                  </a:cubicBezTo>
                  <a:cubicBezTo>
                    <a:pt x="487" y="365"/>
                    <a:pt x="489" y="363"/>
                    <a:pt x="489" y="360"/>
                  </a:cubicBezTo>
                  <a:cubicBezTo>
                    <a:pt x="488" y="361"/>
                    <a:pt x="489" y="361"/>
                    <a:pt x="486" y="360"/>
                  </a:cubicBezTo>
                  <a:cubicBezTo>
                    <a:pt x="490" y="359"/>
                    <a:pt x="495" y="359"/>
                    <a:pt x="498" y="358"/>
                  </a:cubicBezTo>
                  <a:cubicBezTo>
                    <a:pt x="498" y="359"/>
                    <a:pt x="499" y="360"/>
                    <a:pt x="500" y="360"/>
                  </a:cubicBezTo>
                  <a:cubicBezTo>
                    <a:pt x="501" y="360"/>
                    <a:pt x="502" y="358"/>
                    <a:pt x="505" y="358"/>
                  </a:cubicBezTo>
                  <a:cubicBezTo>
                    <a:pt x="511" y="358"/>
                    <a:pt x="513" y="363"/>
                    <a:pt x="517" y="363"/>
                  </a:cubicBezTo>
                  <a:cubicBezTo>
                    <a:pt x="519" y="363"/>
                    <a:pt x="520" y="361"/>
                    <a:pt x="522" y="361"/>
                  </a:cubicBezTo>
                  <a:cubicBezTo>
                    <a:pt x="531" y="361"/>
                    <a:pt x="529" y="374"/>
                    <a:pt x="532" y="381"/>
                  </a:cubicBezTo>
                  <a:cubicBezTo>
                    <a:pt x="534" y="385"/>
                    <a:pt x="536" y="386"/>
                    <a:pt x="539" y="389"/>
                  </a:cubicBezTo>
                  <a:cubicBezTo>
                    <a:pt x="540" y="391"/>
                    <a:pt x="540" y="395"/>
                    <a:pt x="543" y="395"/>
                  </a:cubicBezTo>
                  <a:cubicBezTo>
                    <a:pt x="547" y="395"/>
                    <a:pt x="548" y="390"/>
                    <a:pt x="548" y="386"/>
                  </a:cubicBezTo>
                  <a:cubicBezTo>
                    <a:pt x="548" y="382"/>
                    <a:pt x="546" y="380"/>
                    <a:pt x="546" y="377"/>
                  </a:cubicBezTo>
                  <a:cubicBezTo>
                    <a:pt x="546" y="376"/>
                    <a:pt x="546" y="376"/>
                    <a:pt x="546" y="376"/>
                  </a:cubicBezTo>
                  <a:cubicBezTo>
                    <a:pt x="546" y="369"/>
                    <a:pt x="539" y="367"/>
                    <a:pt x="539" y="359"/>
                  </a:cubicBezTo>
                  <a:cubicBezTo>
                    <a:pt x="539" y="343"/>
                    <a:pt x="553" y="339"/>
                    <a:pt x="563" y="333"/>
                  </a:cubicBezTo>
                  <a:cubicBezTo>
                    <a:pt x="562" y="333"/>
                    <a:pt x="562" y="333"/>
                    <a:pt x="562" y="333"/>
                  </a:cubicBezTo>
                  <a:cubicBezTo>
                    <a:pt x="564" y="332"/>
                    <a:pt x="563" y="331"/>
                    <a:pt x="566" y="330"/>
                  </a:cubicBezTo>
                  <a:cubicBezTo>
                    <a:pt x="568" y="330"/>
                    <a:pt x="569" y="328"/>
                    <a:pt x="572" y="328"/>
                  </a:cubicBezTo>
                  <a:cubicBezTo>
                    <a:pt x="573" y="327"/>
                    <a:pt x="573" y="326"/>
                    <a:pt x="574" y="325"/>
                  </a:cubicBezTo>
                  <a:cubicBezTo>
                    <a:pt x="572" y="324"/>
                    <a:pt x="572" y="324"/>
                    <a:pt x="572" y="324"/>
                  </a:cubicBezTo>
                  <a:cubicBezTo>
                    <a:pt x="572" y="322"/>
                    <a:pt x="572" y="322"/>
                    <a:pt x="572" y="322"/>
                  </a:cubicBezTo>
                  <a:cubicBezTo>
                    <a:pt x="573" y="322"/>
                    <a:pt x="574" y="322"/>
                    <a:pt x="575" y="320"/>
                  </a:cubicBezTo>
                  <a:cubicBezTo>
                    <a:pt x="574" y="319"/>
                    <a:pt x="573" y="319"/>
                    <a:pt x="572" y="318"/>
                  </a:cubicBezTo>
                  <a:cubicBezTo>
                    <a:pt x="573" y="318"/>
                    <a:pt x="575" y="317"/>
                    <a:pt x="575" y="315"/>
                  </a:cubicBezTo>
                  <a:cubicBezTo>
                    <a:pt x="575" y="314"/>
                    <a:pt x="575" y="313"/>
                    <a:pt x="575" y="313"/>
                  </a:cubicBezTo>
                  <a:cubicBezTo>
                    <a:pt x="574" y="313"/>
                    <a:pt x="574" y="313"/>
                    <a:pt x="573" y="313"/>
                  </a:cubicBezTo>
                  <a:cubicBezTo>
                    <a:pt x="572" y="311"/>
                    <a:pt x="573" y="312"/>
                    <a:pt x="573" y="309"/>
                  </a:cubicBezTo>
                  <a:cubicBezTo>
                    <a:pt x="573" y="307"/>
                    <a:pt x="572" y="303"/>
                    <a:pt x="572" y="302"/>
                  </a:cubicBezTo>
                  <a:cubicBezTo>
                    <a:pt x="572" y="302"/>
                    <a:pt x="572" y="300"/>
                    <a:pt x="572" y="299"/>
                  </a:cubicBezTo>
                  <a:cubicBezTo>
                    <a:pt x="573" y="301"/>
                    <a:pt x="575" y="305"/>
                    <a:pt x="575" y="306"/>
                  </a:cubicBezTo>
                  <a:cubicBezTo>
                    <a:pt x="575" y="307"/>
                    <a:pt x="575" y="308"/>
                    <a:pt x="575" y="309"/>
                  </a:cubicBezTo>
                  <a:cubicBezTo>
                    <a:pt x="575" y="309"/>
                    <a:pt x="575" y="310"/>
                    <a:pt x="576" y="310"/>
                  </a:cubicBezTo>
                  <a:cubicBezTo>
                    <a:pt x="576" y="310"/>
                    <a:pt x="581" y="302"/>
                    <a:pt x="581" y="301"/>
                  </a:cubicBezTo>
                  <a:cubicBezTo>
                    <a:pt x="581" y="299"/>
                    <a:pt x="579" y="298"/>
                    <a:pt x="579" y="297"/>
                  </a:cubicBezTo>
                  <a:cubicBezTo>
                    <a:pt x="580" y="296"/>
                    <a:pt x="580" y="296"/>
                    <a:pt x="580" y="296"/>
                  </a:cubicBezTo>
                  <a:cubicBezTo>
                    <a:pt x="580" y="296"/>
                    <a:pt x="581" y="297"/>
                    <a:pt x="581" y="297"/>
                  </a:cubicBezTo>
                  <a:cubicBezTo>
                    <a:pt x="583" y="297"/>
                    <a:pt x="587" y="290"/>
                    <a:pt x="588" y="288"/>
                  </a:cubicBezTo>
                  <a:cubicBezTo>
                    <a:pt x="588" y="288"/>
                    <a:pt x="586" y="286"/>
                    <a:pt x="586" y="285"/>
                  </a:cubicBezTo>
                  <a:cubicBezTo>
                    <a:pt x="586" y="285"/>
                    <a:pt x="586" y="284"/>
                    <a:pt x="587" y="284"/>
                  </a:cubicBezTo>
                  <a:cubicBezTo>
                    <a:pt x="588" y="284"/>
                    <a:pt x="588" y="284"/>
                    <a:pt x="589" y="284"/>
                  </a:cubicBezTo>
                  <a:cubicBezTo>
                    <a:pt x="592" y="284"/>
                    <a:pt x="594" y="284"/>
                    <a:pt x="597" y="283"/>
                  </a:cubicBezTo>
                  <a:cubicBezTo>
                    <a:pt x="596" y="282"/>
                    <a:pt x="594" y="283"/>
                    <a:pt x="592" y="283"/>
                  </a:cubicBezTo>
                  <a:cubicBezTo>
                    <a:pt x="590" y="283"/>
                    <a:pt x="590" y="283"/>
                    <a:pt x="590" y="283"/>
                  </a:cubicBezTo>
                  <a:cubicBezTo>
                    <a:pt x="594" y="280"/>
                    <a:pt x="601" y="281"/>
                    <a:pt x="606" y="278"/>
                  </a:cubicBezTo>
                  <a:cubicBezTo>
                    <a:pt x="607" y="279"/>
                    <a:pt x="610" y="278"/>
                    <a:pt x="613" y="277"/>
                  </a:cubicBezTo>
                  <a:cubicBezTo>
                    <a:pt x="613" y="276"/>
                    <a:pt x="613" y="276"/>
                    <a:pt x="613" y="276"/>
                  </a:cubicBezTo>
                  <a:cubicBezTo>
                    <a:pt x="613" y="276"/>
                    <a:pt x="611" y="277"/>
                    <a:pt x="611" y="277"/>
                  </a:cubicBezTo>
                  <a:cubicBezTo>
                    <a:pt x="609" y="277"/>
                    <a:pt x="608" y="274"/>
                    <a:pt x="608" y="273"/>
                  </a:cubicBezTo>
                  <a:cubicBezTo>
                    <a:pt x="608" y="273"/>
                    <a:pt x="608" y="272"/>
                    <a:pt x="608" y="271"/>
                  </a:cubicBezTo>
                  <a:cubicBezTo>
                    <a:pt x="608" y="263"/>
                    <a:pt x="615" y="261"/>
                    <a:pt x="619" y="257"/>
                  </a:cubicBezTo>
                  <a:cubicBezTo>
                    <a:pt x="621" y="256"/>
                    <a:pt x="621" y="257"/>
                    <a:pt x="624" y="257"/>
                  </a:cubicBezTo>
                  <a:cubicBezTo>
                    <a:pt x="627" y="257"/>
                    <a:pt x="629" y="256"/>
                    <a:pt x="631" y="253"/>
                  </a:cubicBezTo>
                  <a:cubicBezTo>
                    <a:pt x="630" y="253"/>
                    <a:pt x="630" y="252"/>
                    <a:pt x="630" y="252"/>
                  </a:cubicBezTo>
                  <a:cubicBezTo>
                    <a:pt x="630" y="251"/>
                    <a:pt x="630" y="251"/>
                    <a:pt x="630" y="251"/>
                  </a:cubicBezTo>
                  <a:cubicBezTo>
                    <a:pt x="630" y="250"/>
                    <a:pt x="630" y="250"/>
                    <a:pt x="630" y="250"/>
                  </a:cubicBezTo>
                  <a:cubicBezTo>
                    <a:pt x="630" y="251"/>
                    <a:pt x="631" y="250"/>
                    <a:pt x="632" y="250"/>
                  </a:cubicBezTo>
                  <a:cubicBezTo>
                    <a:pt x="633" y="250"/>
                    <a:pt x="639" y="251"/>
                    <a:pt x="641" y="250"/>
                  </a:cubicBezTo>
                  <a:cubicBezTo>
                    <a:pt x="643" y="249"/>
                    <a:pt x="643" y="246"/>
                    <a:pt x="646" y="246"/>
                  </a:cubicBezTo>
                  <a:cubicBezTo>
                    <a:pt x="646" y="249"/>
                    <a:pt x="646" y="249"/>
                    <a:pt x="649" y="249"/>
                  </a:cubicBezTo>
                  <a:cubicBezTo>
                    <a:pt x="644" y="249"/>
                    <a:pt x="636" y="253"/>
                    <a:pt x="636" y="258"/>
                  </a:cubicBezTo>
                  <a:cubicBezTo>
                    <a:pt x="636" y="260"/>
                    <a:pt x="639" y="263"/>
                    <a:pt x="641" y="263"/>
                  </a:cubicBezTo>
                  <a:cubicBezTo>
                    <a:pt x="642" y="263"/>
                    <a:pt x="646" y="257"/>
                    <a:pt x="651" y="256"/>
                  </a:cubicBezTo>
                  <a:cubicBezTo>
                    <a:pt x="652" y="256"/>
                    <a:pt x="667" y="250"/>
                    <a:pt x="667" y="248"/>
                  </a:cubicBezTo>
                  <a:cubicBezTo>
                    <a:pt x="667" y="246"/>
                    <a:pt x="661" y="246"/>
                    <a:pt x="660" y="246"/>
                  </a:cubicBezTo>
                  <a:cubicBezTo>
                    <a:pt x="654" y="246"/>
                    <a:pt x="643" y="239"/>
                    <a:pt x="643" y="234"/>
                  </a:cubicBezTo>
                  <a:cubicBezTo>
                    <a:pt x="643" y="233"/>
                    <a:pt x="645" y="231"/>
                    <a:pt x="646" y="229"/>
                  </a:cubicBezTo>
                  <a:cubicBezTo>
                    <a:pt x="645" y="229"/>
                    <a:pt x="642" y="228"/>
                    <a:pt x="640" y="228"/>
                  </a:cubicBezTo>
                  <a:cubicBezTo>
                    <a:pt x="642" y="226"/>
                    <a:pt x="649" y="225"/>
                    <a:pt x="649" y="221"/>
                  </a:cubicBezTo>
                  <a:cubicBezTo>
                    <a:pt x="649" y="217"/>
                    <a:pt x="643" y="217"/>
                    <a:pt x="638" y="217"/>
                  </a:cubicBezTo>
                  <a:cubicBezTo>
                    <a:pt x="628" y="217"/>
                    <a:pt x="624" y="224"/>
                    <a:pt x="617" y="225"/>
                  </a:cubicBezTo>
                  <a:cubicBezTo>
                    <a:pt x="620" y="219"/>
                    <a:pt x="625" y="221"/>
                    <a:pt x="630" y="216"/>
                  </a:cubicBezTo>
                  <a:cubicBezTo>
                    <a:pt x="633" y="213"/>
                    <a:pt x="631" y="211"/>
                    <a:pt x="635" y="210"/>
                  </a:cubicBezTo>
                  <a:cubicBezTo>
                    <a:pt x="643" y="207"/>
                    <a:pt x="648" y="209"/>
                    <a:pt x="657" y="209"/>
                  </a:cubicBezTo>
                  <a:cubicBezTo>
                    <a:pt x="668" y="209"/>
                    <a:pt x="674" y="212"/>
                    <a:pt x="680" y="204"/>
                  </a:cubicBezTo>
                  <a:cubicBezTo>
                    <a:pt x="683" y="200"/>
                    <a:pt x="701" y="199"/>
                    <a:pt x="701" y="192"/>
                  </a:cubicBezTo>
                  <a:cubicBezTo>
                    <a:pt x="701" y="187"/>
                    <a:pt x="699" y="184"/>
                    <a:pt x="697" y="181"/>
                  </a:cubicBezTo>
                  <a:cubicBezTo>
                    <a:pt x="696" y="181"/>
                    <a:pt x="698" y="179"/>
                    <a:pt x="696" y="178"/>
                  </a:cubicBezTo>
                  <a:cubicBezTo>
                    <a:pt x="696" y="175"/>
                    <a:pt x="696" y="175"/>
                    <a:pt x="696" y="175"/>
                  </a:cubicBezTo>
                  <a:cubicBezTo>
                    <a:pt x="691" y="178"/>
                    <a:pt x="680" y="182"/>
                    <a:pt x="675" y="182"/>
                  </a:cubicBezTo>
                  <a:cubicBezTo>
                    <a:pt x="674" y="182"/>
                    <a:pt x="673" y="181"/>
                    <a:pt x="673" y="181"/>
                  </a:cubicBezTo>
                  <a:cubicBezTo>
                    <a:pt x="677" y="178"/>
                    <a:pt x="689" y="177"/>
                    <a:pt x="691" y="173"/>
                  </a:cubicBezTo>
                  <a:cubicBezTo>
                    <a:pt x="691" y="172"/>
                    <a:pt x="689" y="171"/>
                    <a:pt x="689" y="170"/>
                  </a:cubicBezTo>
                  <a:cubicBezTo>
                    <a:pt x="683" y="171"/>
                    <a:pt x="672" y="168"/>
                    <a:pt x="672" y="161"/>
                  </a:cubicBezTo>
                  <a:cubicBezTo>
                    <a:pt x="672" y="160"/>
                    <a:pt x="672" y="160"/>
                    <a:pt x="672" y="160"/>
                  </a:cubicBezTo>
                  <a:cubicBezTo>
                    <a:pt x="667" y="160"/>
                    <a:pt x="664" y="157"/>
                    <a:pt x="662" y="155"/>
                  </a:cubicBezTo>
                  <a:cubicBezTo>
                    <a:pt x="663" y="154"/>
                    <a:pt x="665" y="154"/>
                    <a:pt x="665" y="151"/>
                  </a:cubicBezTo>
                  <a:cubicBezTo>
                    <a:pt x="665" y="149"/>
                    <a:pt x="663" y="147"/>
                    <a:pt x="663" y="145"/>
                  </a:cubicBezTo>
                  <a:cubicBezTo>
                    <a:pt x="661" y="144"/>
                    <a:pt x="654" y="140"/>
                    <a:pt x="656" y="136"/>
                  </a:cubicBezTo>
                  <a:cubicBezTo>
                    <a:pt x="658" y="131"/>
                    <a:pt x="649" y="129"/>
                    <a:pt x="648" y="123"/>
                  </a:cubicBezTo>
                  <a:cubicBezTo>
                    <a:pt x="648" y="123"/>
                    <a:pt x="645" y="121"/>
                    <a:pt x="645" y="121"/>
                  </a:cubicBezTo>
                  <a:cubicBezTo>
                    <a:pt x="643" y="122"/>
                    <a:pt x="640" y="124"/>
                    <a:pt x="640" y="127"/>
                  </a:cubicBezTo>
                  <a:cubicBezTo>
                    <a:pt x="640" y="130"/>
                    <a:pt x="632" y="138"/>
                    <a:pt x="627" y="138"/>
                  </a:cubicBezTo>
                  <a:cubicBezTo>
                    <a:pt x="623" y="138"/>
                    <a:pt x="622" y="133"/>
                    <a:pt x="620" y="133"/>
                  </a:cubicBezTo>
                  <a:cubicBezTo>
                    <a:pt x="616" y="133"/>
                    <a:pt x="614" y="123"/>
                    <a:pt x="614" y="118"/>
                  </a:cubicBezTo>
                  <a:cubicBezTo>
                    <a:pt x="613" y="112"/>
                    <a:pt x="601" y="116"/>
                    <a:pt x="601" y="108"/>
                  </a:cubicBezTo>
                  <a:cubicBezTo>
                    <a:pt x="595" y="107"/>
                    <a:pt x="594" y="100"/>
                    <a:pt x="587" y="100"/>
                  </a:cubicBezTo>
                  <a:cubicBezTo>
                    <a:pt x="584" y="100"/>
                    <a:pt x="584" y="102"/>
                    <a:pt x="581" y="102"/>
                  </a:cubicBezTo>
                  <a:cubicBezTo>
                    <a:pt x="575" y="102"/>
                    <a:pt x="571" y="98"/>
                    <a:pt x="565" y="98"/>
                  </a:cubicBezTo>
                  <a:cubicBezTo>
                    <a:pt x="561" y="98"/>
                    <a:pt x="558" y="100"/>
                    <a:pt x="558" y="104"/>
                  </a:cubicBezTo>
                  <a:cubicBezTo>
                    <a:pt x="558" y="106"/>
                    <a:pt x="566" y="109"/>
                    <a:pt x="559" y="114"/>
                  </a:cubicBezTo>
                  <a:cubicBezTo>
                    <a:pt x="556" y="115"/>
                    <a:pt x="563" y="120"/>
                    <a:pt x="563" y="123"/>
                  </a:cubicBezTo>
                  <a:cubicBezTo>
                    <a:pt x="564" y="130"/>
                    <a:pt x="558" y="132"/>
                    <a:pt x="555" y="133"/>
                  </a:cubicBezTo>
                  <a:cubicBezTo>
                    <a:pt x="560" y="141"/>
                    <a:pt x="568" y="144"/>
                    <a:pt x="568" y="159"/>
                  </a:cubicBezTo>
                  <a:cubicBezTo>
                    <a:pt x="568" y="163"/>
                    <a:pt x="554" y="173"/>
                    <a:pt x="550" y="173"/>
                  </a:cubicBezTo>
                  <a:cubicBezTo>
                    <a:pt x="558" y="177"/>
                    <a:pt x="555" y="189"/>
                    <a:pt x="558" y="193"/>
                  </a:cubicBezTo>
                  <a:cubicBezTo>
                    <a:pt x="557" y="194"/>
                    <a:pt x="554" y="196"/>
                    <a:pt x="554" y="198"/>
                  </a:cubicBezTo>
                  <a:cubicBezTo>
                    <a:pt x="551" y="198"/>
                    <a:pt x="549" y="203"/>
                    <a:pt x="547" y="201"/>
                  </a:cubicBezTo>
                  <a:cubicBezTo>
                    <a:pt x="542" y="197"/>
                    <a:pt x="534" y="190"/>
                    <a:pt x="534" y="183"/>
                  </a:cubicBezTo>
                  <a:cubicBezTo>
                    <a:pt x="534" y="176"/>
                    <a:pt x="535" y="171"/>
                    <a:pt x="529" y="167"/>
                  </a:cubicBezTo>
                  <a:cubicBezTo>
                    <a:pt x="515" y="167"/>
                    <a:pt x="515" y="167"/>
                    <a:pt x="515" y="167"/>
                  </a:cubicBezTo>
                  <a:cubicBezTo>
                    <a:pt x="507" y="161"/>
                    <a:pt x="497" y="157"/>
                    <a:pt x="488" y="154"/>
                  </a:cubicBezTo>
                  <a:cubicBezTo>
                    <a:pt x="486" y="153"/>
                    <a:pt x="481" y="149"/>
                    <a:pt x="478" y="149"/>
                  </a:cubicBezTo>
                  <a:cubicBezTo>
                    <a:pt x="474" y="149"/>
                    <a:pt x="473" y="152"/>
                    <a:pt x="470" y="152"/>
                  </a:cubicBezTo>
                  <a:cubicBezTo>
                    <a:pt x="470" y="147"/>
                    <a:pt x="466" y="135"/>
                    <a:pt x="461" y="135"/>
                  </a:cubicBezTo>
                  <a:cubicBezTo>
                    <a:pt x="459" y="135"/>
                    <a:pt x="458" y="137"/>
                    <a:pt x="456" y="137"/>
                  </a:cubicBezTo>
                  <a:cubicBezTo>
                    <a:pt x="457" y="134"/>
                    <a:pt x="456" y="134"/>
                    <a:pt x="456" y="127"/>
                  </a:cubicBezTo>
                  <a:cubicBezTo>
                    <a:pt x="456" y="118"/>
                    <a:pt x="458" y="113"/>
                    <a:pt x="463" y="108"/>
                  </a:cubicBezTo>
                  <a:cubicBezTo>
                    <a:pt x="465" y="106"/>
                    <a:pt x="469" y="98"/>
                    <a:pt x="471" y="97"/>
                  </a:cubicBezTo>
                  <a:cubicBezTo>
                    <a:pt x="474" y="96"/>
                    <a:pt x="481" y="98"/>
                    <a:pt x="481" y="93"/>
                  </a:cubicBezTo>
                  <a:cubicBezTo>
                    <a:pt x="481" y="89"/>
                    <a:pt x="473" y="89"/>
                    <a:pt x="470" y="87"/>
                  </a:cubicBezTo>
                  <a:cubicBezTo>
                    <a:pt x="471" y="88"/>
                    <a:pt x="465" y="83"/>
                    <a:pt x="483" y="89"/>
                  </a:cubicBezTo>
                  <a:cubicBezTo>
                    <a:pt x="487" y="90"/>
                    <a:pt x="485" y="84"/>
                    <a:pt x="487" y="84"/>
                  </a:cubicBezTo>
                  <a:cubicBezTo>
                    <a:pt x="488" y="84"/>
                    <a:pt x="489" y="84"/>
                    <a:pt x="492" y="84"/>
                  </a:cubicBezTo>
                  <a:cubicBezTo>
                    <a:pt x="497" y="84"/>
                    <a:pt x="500" y="79"/>
                    <a:pt x="504" y="76"/>
                  </a:cubicBezTo>
                  <a:cubicBezTo>
                    <a:pt x="504" y="73"/>
                    <a:pt x="504" y="73"/>
                    <a:pt x="504" y="73"/>
                  </a:cubicBezTo>
                  <a:cubicBezTo>
                    <a:pt x="496" y="71"/>
                    <a:pt x="489" y="72"/>
                    <a:pt x="485" y="66"/>
                  </a:cubicBezTo>
                  <a:cubicBezTo>
                    <a:pt x="485" y="66"/>
                    <a:pt x="488" y="66"/>
                    <a:pt x="489" y="66"/>
                  </a:cubicBezTo>
                  <a:cubicBezTo>
                    <a:pt x="492" y="67"/>
                    <a:pt x="495" y="71"/>
                    <a:pt x="499" y="71"/>
                  </a:cubicBezTo>
                  <a:cubicBezTo>
                    <a:pt x="503" y="71"/>
                    <a:pt x="509" y="66"/>
                    <a:pt x="509" y="63"/>
                  </a:cubicBezTo>
                  <a:cubicBezTo>
                    <a:pt x="509" y="62"/>
                    <a:pt x="506" y="59"/>
                    <a:pt x="508" y="59"/>
                  </a:cubicBezTo>
                  <a:cubicBezTo>
                    <a:pt x="513" y="59"/>
                    <a:pt x="514" y="63"/>
                    <a:pt x="517" y="63"/>
                  </a:cubicBezTo>
                  <a:cubicBezTo>
                    <a:pt x="519" y="63"/>
                    <a:pt x="521" y="61"/>
                    <a:pt x="525" y="61"/>
                  </a:cubicBezTo>
                  <a:cubicBezTo>
                    <a:pt x="524" y="60"/>
                    <a:pt x="525" y="56"/>
                    <a:pt x="527" y="60"/>
                  </a:cubicBezTo>
                  <a:cubicBezTo>
                    <a:pt x="529" y="62"/>
                    <a:pt x="540" y="53"/>
                    <a:pt x="540" y="50"/>
                  </a:cubicBezTo>
                  <a:cubicBezTo>
                    <a:pt x="540" y="48"/>
                    <a:pt x="535" y="46"/>
                    <a:pt x="535" y="44"/>
                  </a:cubicBezTo>
                  <a:cubicBezTo>
                    <a:pt x="535" y="43"/>
                    <a:pt x="532" y="39"/>
                    <a:pt x="539" y="36"/>
                  </a:cubicBezTo>
                  <a:cubicBezTo>
                    <a:pt x="540" y="34"/>
                    <a:pt x="539" y="34"/>
                    <a:pt x="539" y="30"/>
                  </a:cubicBezTo>
                  <a:cubicBezTo>
                    <a:pt x="532" y="30"/>
                    <a:pt x="534" y="25"/>
                    <a:pt x="525" y="25"/>
                  </a:cubicBezTo>
                  <a:cubicBezTo>
                    <a:pt x="523" y="25"/>
                    <a:pt x="521" y="23"/>
                    <a:pt x="519" y="23"/>
                  </a:cubicBezTo>
                  <a:cubicBezTo>
                    <a:pt x="516" y="23"/>
                    <a:pt x="514" y="25"/>
                    <a:pt x="514" y="28"/>
                  </a:cubicBezTo>
                  <a:cubicBezTo>
                    <a:pt x="514" y="31"/>
                    <a:pt x="517" y="32"/>
                    <a:pt x="517" y="34"/>
                  </a:cubicBezTo>
                  <a:cubicBezTo>
                    <a:pt x="517" y="36"/>
                    <a:pt x="512" y="36"/>
                    <a:pt x="511" y="38"/>
                  </a:cubicBezTo>
                  <a:cubicBezTo>
                    <a:pt x="509" y="42"/>
                    <a:pt x="510" y="45"/>
                    <a:pt x="506" y="49"/>
                  </a:cubicBezTo>
                  <a:cubicBezTo>
                    <a:pt x="501" y="55"/>
                    <a:pt x="495" y="45"/>
                    <a:pt x="495" y="42"/>
                  </a:cubicBezTo>
                  <a:cubicBezTo>
                    <a:pt x="495" y="40"/>
                    <a:pt x="499" y="40"/>
                    <a:pt x="499" y="37"/>
                  </a:cubicBezTo>
                  <a:cubicBezTo>
                    <a:pt x="499" y="35"/>
                    <a:pt x="492" y="29"/>
                    <a:pt x="490" y="29"/>
                  </a:cubicBezTo>
                  <a:cubicBezTo>
                    <a:pt x="484" y="29"/>
                    <a:pt x="489" y="39"/>
                    <a:pt x="482" y="39"/>
                  </a:cubicBezTo>
                  <a:cubicBezTo>
                    <a:pt x="482" y="35"/>
                    <a:pt x="481" y="32"/>
                    <a:pt x="477" y="30"/>
                  </a:cubicBezTo>
                  <a:cubicBezTo>
                    <a:pt x="477" y="29"/>
                    <a:pt x="478" y="28"/>
                    <a:pt x="479" y="27"/>
                  </a:cubicBezTo>
                  <a:cubicBezTo>
                    <a:pt x="475" y="25"/>
                    <a:pt x="470" y="27"/>
                    <a:pt x="468" y="24"/>
                  </a:cubicBezTo>
                  <a:cubicBezTo>
                    <a:pt x="469" y="23"/>
                    <a:pt x="473" y="22"/>
                    <a:pt x="473" y="19"/>
                  </a:cubicBezTo>
                  <a:cubicBezTo>
                    <a:pt x="473" y="15"/>
                    <a:pt x="467" y="15"/>
                    <a:pt x="467" y="12"/>
                  </a:cubicBezTo>
                  <a:cubicBezTo>
                    <a:pt x="466" y="5"/>
                    <a:pt x="462" y="0"/>
                    <a:pt x="453" y="0"/>
                  </a:cubicBezTo>
                  <a:cubicBezTo>
                    <a:pt x="449" y="0"/>
                    <a:pt x="451" y="3"/>
                    <a:pt x="451" y="5"/>
                  </a:cubicBezTo>
                  <a:cubicBezTo>
                    <a:pt x="448" y="6"/>
                    <a:pt x="445" y="5"/>
                    <a:pt x="445" y="8"/>
                  </a:cubicBezTo>
                  <a:cubicBezTo>
                    <a:pt x="445" y="11"/>
                    <a:pt x="446" y="12"/>
                    <a:pt x="446" y="14"/>
                  </a:cubicBezTo>
                  <a:cubicBezTo>
                    <a:pt x="446" y="16"/>
                    <a:pt x="444" y="16"/>
                    <a:pt x="444" y="19"/>
                  </a:cubicBezTo>
                  <a:cubicBezTo>
                    <a:pt x="444" y="26"/>
                    <a:pt x="459" y="22"/>
                    <a:pt x="459" y="29"/>
                  </a:cubicBezTo>
                  <a:cubicBezTo>
                    <a:pt x="459" y="31"/>
                    <a:pt x="457" y="36"/>
                    <a:pt x="457" y="36"/>
                  </a:cubicBezTo>
                  <a:cubicBezTo>
                    <a:pt x="458" y="35"/>
                    <a:pt x="460" y="35"/>
                    <a:pt x="461" y="34"/>
                  </a:cubicBezTo>
                  <a:cubicBezTo>
                    <a:pt x="464" y="43"/>
                    <a:pt x="450" y="38"/>
                    <a:pt x="450" y="49"/>
                  </a:cubicBezTo>
                  <a:cubicBezTo>
                    <a:pt x="443" y="51"/>
                    <a:pt x="448" y="44"/>
                    <a:pt x="446" y="41"/>
                  </a:cubicBezTo>
                  <a:cubicBezTo>
                    <a:pt x="446" y="40"/>
                    <a:pt x="440" y="39"/>
                    <a:pt x="437" y="39"/>
                  </a:cubicBezTo>
                  <a:cubicBezTo>
                    <a:pt x="433" y="39"/>
                    <a:pt x="431" y="41"/>
                    <a:pt x="431" y="46"/>
                  </a:cubicBezTo>
                  <a:cubicBezTo>
                    <a:pt x="427" y="45"/>
                    <a:pt x="425" y="46"/>
                    <a:pt x="412" y="46"/>
                  </a:cubicBezTo>
                  <a:cubicBezTo>
                    <a:pt x="400" y="46"/>
                    <a:pt x="387" y="42"/>
                    <a:pt x="384" y="33"/>
                  </a:cubicBezTo>
                  <a:cubicBezTo>
                    <a:pt x="380" y="34"/>
                    <a:pt x="367" y="34"/>
                    <a:pt x="367" y="39"/>
                  </a:cubicBezTo>
                  <a:cubicBezTo>
                    <a:pt x="367" y="40"/>
                    <a:pt x="368" y="41"/>
                    <a:pt x="369" y="41"/>
                  </a:cubicBezTo>
                  <a:cubicBezTo>
                    <a:pt x="373" y="41"/>
                    <a:pt x="379" y="39"/>
                    <a:pt x="381" y="38"/>
                  </a:cubicBezTo>
                  <a:cubicBezTo>
                    <a:pt x="382" y="45"/>
                    <a:pt x="371" y="39"/>
                    <a:pt x="371" y="46"/>
                  </a:cubicBezTo>
                  <a:cubicBezTo>
                    <a:pt x="371" y="48"/>
                    <a:pt x="373" y="53"/>
                    <a:pt x="372" y="53"/>
                  </a:cubicBezTo>
                  <a:cubicBezTo>
                    <a:pt x="368" y="53"/>
                    <a:pt x="367" y="47"/>
                    <a:pt x="363" y="46"/>
                  </a:cubicBezTo>
                  <a:cubicBezTo>
                    <a:pt x="360" y="44"/>
                    <a:pt x="360" y="44"/>
                    <a:pt x="360" y="44"/>
                  </a:cubicBezTo>
                  <a:cubicBezTo>
                    <a:pt x="355" y="44"/>
                    <a:pt x="351" y="44"/>
                    <a:pt x="346" y="44"/>
                  </a:cubicBezTo>
                  <a:cubicBezTo>
                    <a:pt x="341" y="44"/>
                    <a:pt x="339" y="46"/>
                    <a:pt x="334" y="46"/>
                  </a:cubicBezTo>
                  <a:cubicBezTo>
                    <a:pt x="325" y="47"/>
                    <a:pt x="325" y="43"/>
                    <a:pt x="325" y="43"/>
                  </a:cubicBezTo>
                  <a:cubicBezTo>
                    <a:pt x="325" y="41"/>
                    <a:pt x="332" y="42"/>
                    <a:pt x="333" y="40"/>
                  </a:cubicBezTo>
                  <a:cubicBezTo>
                    <a:pt x="327" y="32"/>
                    <a:pt x="328" y="33"/>
                    <a:pt x="315" y="34"/>
                  </a:cubicBezTo>
                  <a:cubicBezTo>
                    <a:pt x="302" y="35"/>
                    <a:pt x="295" y="24"/>
                    <a:pt x="282" y="24"/>
                  </a:cubicBezTo>
                  <a:cubicBezTo>
                    <a:pt x="278" y="24"/>
                    <a:pt x="276" y="27"/>
                    <a:pt x="273" y="27"/>
                  </a:cubicBezTo>
                  <a:cubicBezTo>
                    <a:pt x="270" y="27"/>
                    <a:pt x="268" y="23"/>
                    <a:pt x="267" y="21"/>
                  </a:cubicBezTo>
                  <a:cubicBezTo>
                    <a:pt x="263" y="22"/>
                    <a:pt x="263" y="27"/>
                    <a:pt x="259" y="27"/>
                  </a:cubicBezTo>
                  <a:cubicBezTo>
                    <a:pt x="254" y="27"/>
                    <a:pt x="249" y="17"/>
                    <a:pt x="247" y="17"/>
                  </a:cubicBezTo>
                  <a:cubicBezTo>
                    <a:pt x="243" y="17"/>
                    <a:pt x="244" y="23"/>
                    <a:pt x="240" y="23"/>
                  </a:cubicBezTo>
                  <a:cubicBezTo>
                    <a:pt x="238" y="23"/>
                    <a:pt x="236" y="22"/>
                    <a:pt x="236" y="20"/>
                  </a:cubicBezTo>
                  <a:cubicBezTo>
                    <a:pt x="229" y="22"/>
                    <a:pt x="227" y="22"/>
                    <a:pt x="220" y="25"/>
                  </a:cubicBezTo>
                  <a:cubicBezTo>
                    <a:pt x="218" y="25"/>
                    <a:pt x="212" y="29"/>
                    <a:pt x="210" y="27"/>
                  </a:cubicBezTo>
                  <a:cubicBezTo>
                    <a:pt x="204" y="22"/>
                    <a:pt x="205" y="29"/>
                    <a:pt x="203" y="29"/>
                  </a:cubicBezTo>
                  <a:cubicBezTo>
                    <a:pt x="189" y="30"/>
                    <a:pt x="199" y="35"/>
                    <a:pt x="197" y="35"/>
                  </a:cubicBezTo>
                  <a:cubicBezTo>
                    <a:pt x="192" y="35"/>
                    <a:pt x="182" y="34"/>
                    <a:pt x="173" y="28"/>
                  </a:cubicBezTo>
                  <a:cubicBezTo>
                    <a:pt x="172" y="28"/>
                    <a:pt x="170" y="26"/>
                    <a:pt x="170" y="25"/>
                  </a:cubicBezTo>
                  <a:cubicBezTo>
                    <a:pt x="168" y="26"/>
                    <a:pt x="169" y="26"/>
                    <a:pt x="167" y="25"/>
                  </a:cubicBezTo>
                  <a:cubicBezTo>
                    <a:pt x="167" y="25"/>
                    <a:pt x="167" y="25"/>
                    <a:pt x="167" y="25"/>
                  </a:cubicBezTo>
                  <a:cubicBezTo>
                    <a:pt x="161" y="24"/>
                    <a:pt x="159" y="21"/>
                    <a:pt x="153" y="21"/>
                  </a:cubicBezTo>
                  <a:cubicBezTo>
                    <a:pt x="149" y="21"/>
                    <a:pt x="147" y="23"/>
                    <a:pt x="143" y="23"/>
                  </a:cubicBezTo>
                  <a:cubicBezTo>
                    <a:pt x="136" y="23"/>
                    <a:pt x="122" y="22"/>
                    <a:pt x="118" y="17"/>
                  </a:cubicBezTo>
                  <a:cubicBezTo>
                    <a:pt x="101" y="17"/>
                    <a:pt x="101" y="17"/>
                    <a:pt x="101" y="17"/>
                  </a:cubicBezTo>
                  <a:cubicBezTo>
                    <a:pt x="98" y="16"/>
                    <a:pt x="97" y="14"/>
                    <a:pt x="94" y="13"/>
                  </a:cubicBezTo>
                  <a:cubicBezTo>
                    <a:pt x="83" y="13"/>
                    <a:pt x="83" y="13"/>
                    <a:pt x="83" y="13"/>
                  </a:cubicBezTo>
                  <a:cubicBezTo>
                    <a:pt x="81" y="12"/>
                    <a:pt x="81" y="11"/>
                    <a:pt x="78" y="11"/>
                  </a:cubicBezTo>
                  <a:cubicBezTo>
                    <a:pt x="77" y="12"/>
                    <a:pt x="75" y="14"/>
                    <a:pt x="73" y="13"/>
                  </a:cubicBezTo>
                  <a:cubicBezTo>
                    <a:pt x="73" y="12"/>
                    <a:pt x="74" y="12"/>
                    <a:pt x="75" y="11"/>
                  </a:cubicBezTo>
                  <a:cubicBezTo>
                    <a:pt x="72" y="10"/>
                    <a:pt x="71" y="7"/>
                    <a:pt x="68" y="7"/>
                  </a:cubicBezTo>
                  <a:cubicBezTo>
                    <a:pt x="64" y="7"/>
                    <a:pt x="62" y="12"/>
                    <a:pt x="58" y="13"/>
                  </a:cubicBezTo>
                  <a:cubicBezTo>
                    <a:pt x="55" y="14"/>
                    <a:pt x="53" y="13"/>
                    <a:pt x="50" y="14"/>
                  </a:cubicBezTo>
                  <a:cubicBezTo>
                    <a:pt x="39" y="18"/>
                    <a:pt x="29" y="26"/>
                    <a:pt x="22" y="35"/>
                  </a:cubicBezTo>
                  <a:cubicBezTo>
                    <a:pt x="10" y="35"/>
                    <a:pt x="10" y="35"/>
                    <a:pt x="10" y="35"/>
                  </a:cubicBezTo>
                  <a:cubicBezTo>
                    <a:pt x="10" y="35"/>
                    <a:pt x="7" y="41"/>
                    <a:pt x="7" y="41"/>
                  </a:cubicBezTo>
                  <a:cubicBezTo>
                    <a:pt x="7" y="42"/>
                    <a:pt x="16" y="44"/>
                    <a:pt x="18" y="46"/>
                  </a:cubicBezTo>
                  <a:cubicBezTo>
                    <a:pt x="20" y="47"/>
                    <a:pt x="23" y="54"/>
                    <a:pt x="25" y="55"/>
                  </a:cubicBezTo>
                  <a:cubicBezTo>
                    <a:pt x="31" y="58"/>
                    <a:pt x="36" y="58"/>
                    <a:pt x="38" y="65"/>
                  </a:cubicBezTo>
                  <a:cubicBezTo>
                    <a:pt x="35" y="66"/>
                    <a:pt x="35" y="65"/>
                    <a:pt x="32" y="65"/>
                  </a:cubicBezTo>
                  <a:cubicBezTo>
                    <a:pt x="27" y="65"/>
                    <a:pt x="24" y="67"/>
                    <a:pt x="24" y="60"/>
                  </a:cubicBezTo>
                  <a:cubicBezTo>
                    <a:pt x="20" y="60"/>
                    <a:pt x="20" y="60"/>
                    <a:pt x="20" y="60"/>
                  </a:cubicBezTo>
                  <a:cubicBezTo>
                    <a:pt x="15" y="64"/>
                    <a:pt x="6" y="66"/>
                    <a:pt x="0" y="70"/>
                  </a:cubicBezTo>
                  <a:cubicBezTo>
                    <a:pt x="1" y="72"/>
                    <a:pt x="3" y="73"/>
                    <a:pt x="7" y="73"/>
                  </a:cubicBezTo>
                  <a:cubicBezTo>
                    <a:pt x="6" y="74"/>
                    <a:pt x="6" y="75"/>
                    <a:pt x="6" y="75"/>
                  </a:cubicBezTo>
                  <a:cubicBezTo>
                    <a:pt x="6" y="77"/>
                    <a:pt x="9" y="78"/>
                    <a:pt x="9" y="82"/>
                  </a:cubicBezTo>
                  <a:cubicBezTo>
                    <a:pt x="11" y="82"/>
                    <a:pt x="16" y="82"/>
                    <a:pt x="20" y="82"/>
                  </a:cubicBezTo>
                  <a:cubicBezTo>
                    <a:pt x="24" y="81"/>
                    <a:pt x="25" y="83"/>
                    <a:pt x="30" y="83"/>
                  </a:cubicBezTo>
                  <a:cubicBezTo>
                    <a:pt x="34" y="83"/>
                    <a:pt x="36" y="79"/>
                    <a:pt x="39" y="79"/>
                  </a:cubicBezTo>
                  <a:cubicBezTo>
                    <a:pt x="41" y="79"/>
                    <a:pt x="41" y="79"/>
                    <a:pt x="42" y="79"/>
                  </a:cubicBezTo>
                  <a:cubicBezTo>
                    <a:pt x="42" y="83"/>
                    <a:pt x="42" y="83"/>
                    <a:pt x="42" y="83"/>
                  </a:cubicBezTo>
                  <a:cubicBezTo>
                    <a:pt x="41" y="82"/>
                    <a:pt x="41" y="82"/>
                    <a:pt x="39" y="83"/>
                  </a:cubicBezTo>
                  <a:cubicBezTo>
                    <a:pt x="39" y="84"/>
                    <a:pt x="43" y="87"/>
                    <a:pt x="43" y="88"/>
                  </a:cubicBezTo>
                  <a:cubicBezTo>
                    <a:pt x="43" y="91"/>
                    <a:pt x="28" y="97"/>
                    <a:pt x="26" y="97"/>
                  </a:cubicBezTo>
                  <a:cubicBezTo>
                    <a:pt x="21" y="97"/>
                    <a:pt x="9" y="103"/>
                    <a:pt x="9" y="109"/>
                  </a:cubicBezTo>
                  <a:cubicBezTo>
                    <a:pt x="9" y="113"/>
                    <a:pt x="17" y="114"/>
                    <a:pt x="18" y="119"/>
                  </a:cubicBezTo>
                  <a:cubicBezTo>
                    <a:pt x="17" y="119"/>
                    <a:pt x="16" y="119"/>
                    <a:pt x="15" y="119"/>
                  </a:cubicBezTo>
                  <a:cubicBezTo>
                    <a:pt x="17" y="121"/>
                    <a:pt x="27" y="129"/>
                    <a:pt x="30" y="129"/>
                  </a:cubicBezTo>
                  <a:cubicBezTo>
                    <a:pt x="31" y="129"/>
                    <a:pt x="32" y="126"/>
                    <a:pt x="34" y="126"/>
                  </a:cubicBezTo>
                  <a:cubicBezTo>
                    <a:pt x="36" y="126"/>
                    <a:pt x="36" y="128"/>
                    <a:pt x="36" y="129"/>
                  </a:cubicBezTo>
                  <a:cubicBezTo>
                    <a:pt x="36" y="131"/>
                    <a:pt x="36" y="131"/>
                    <a:pt x="36" y="133"/>
                  </a:cubicBezTo>
                  <a:cubicBezTo>
                    <a:pt x="36" y="135"/>
                    <a:pt x="37" y="139"/>
                    <a:pt x="38" y="139"/>
                  </a:cubicBezTo>
                  <a:cubicBezTo>
                    <a:pt x="39" y="139"/>
                    <a:pt x="40" y="137"/>
                    <a:pt x="41" y="137"/>
                  </a:cubicBezTo>
                  <a:cubicBezTo>
                    <a:pt x="42" y="137"/>
                    <a:pt x="42" y="137"/>
                    <a:pt x="44" y="137"/>
                  </a:cubicBezTo>
                  <a:cubicBezTo>
                    <a:pt x="44" y="136"/>
                    <a:pt x="44" y="135"/>
                    <a:pt x="44" y="134"/>
                  </a:cubicBezTo>
                  <a:cubicBezTo>
                    <a:pt x="48" y="137"/>
                    <a:pt x="50" y="138"/>
                    <a:pt x="55" y="140"/>
                  </a:cubicBezTo>
                  <a:cubicBezTo>
                    <a:pt x="55" y="138"/>
                    <a:pt x="56" y="138"/>
                    <a:pt x="56" y="136"/>
                  </a:cubicBezTo>
                  <a:cubicBezTo>
                    <a:pt x="59" y="137"/>
                    <a:pt x="60" y="138"/>
                    <a:pt x="62" y="138"/>
                  </a:cubicBezTo>
                  <a:cubicBezTo>
                    <a:pt x="66" y="138"/>
                    <a:pt x="67" y="136"/>
                    <a:pt x="70" y="135"/>
                  </a:cubicBezTo>
                  <a:cubicBezTo>
                    <a:pt x="74" y="135"/>
                    <a:pt x="74" y="135"/>
                    <a:pt x="74" y="135"/>
                  </a:cubicBezTo>
                  <a:cubicBezTo>
                    <a:pt x="68" y="138"/>
                    <a:pt x="68" y="145"/>
                    <a:pt x="63" y="148"/>
                  </a:cubicBezTo>
                  <a:cubicBezTo>
                    <a:pt x="58" y="152"/>
                    <a:pt x="50" y="155"/>
                    <a:pt x="46" y="160"/>
                  </a:cubicBezTo>
                  <a:cubicBezTo>
                    <a:pt x="43" y="164"/>
                    <a:pt x="39" y="161"/>
                    <a:pt x="35" y="164"/>
                  </a:cubicBezTo>
                  <a:cubicBezTo>
                    <a:pt x="33" y="165"/>
                    <a:pt x="31" y="169"/>
                    <a:pt x="28" y="171"/>
                  </a:cubicBezTo>
                  <a:cubicBezTo>
                    <a:pt x="24" y="173"/>
                    <a:pt x="20" y="171"/>
                    <a:pt x="18" y="175"/>
                  </a:cubicBezTo>
                  <a:cubicBezTo>
                    <a:pt x="27" y="178"/>
                    <a:pt x="31" y="169"/>
                    <a:pt x="39" y="167"/>
                  </a:cubicBezTo>
                  <a:cubicBezTo>
                    <a:pt x="46" y="167"/>
                    <a:pt x="54" y="164"/>
                    <a:pt x="57" y="161"/>
                  </a:cubicBezTo>
                  <a:cubicBezTo>
                    <a:pt x="60" y="157"/>
                    <a:pt x="68" y="155"/>
                    <a:pt x="71" y="151"/>
                  </a:cubicBezTo>
                  <a:cubicBezTo>
                    <a:pt x="73" y="149"/>
                    <a:pt x="74" y="147"/>
                    <a:pt x="77" y="145"/>
                  </a:cubicBezTo>
                  <a:cubicBezTo>
                    <a:pt x="82" y="143"/>
                    <a:pt x="87" y="142"/>
                    <a:pt x="87" y="137"/>
                  </a:cubicBezTo>
                  <a:cubicBezTo>
                    <a:pt x="87" y="136"/>
                    <a:pt x="87" y="134"/>
                    <a:pt x="87" y="133"/>
                  </a:cubicBezTo>
                  <a:cubicBezTo>
                    <a:pt x="87" y="126"/>
                    <a:pt x="101" y="114"/>
                    <a:pt x="106" y="114"/>
                  </a:cubicBezTo>
                  <a:cubicBezTo>
                    <a:pt x="107" y="114"/>
                    <a:pt x="107" y="114"/>
                    <a:pt x="109" y="114"/>
                  </a:cubicBezTo>
                  <a:cubicBezTo>
                    <a:pt x="109" y="115"/>
                    <a:pt x="109" y="116"/>
                    <a:pt x="109" y="116"/>
                  </a:cubicBezTo>
                  <a:cubicBezTo>
                    <a:pt x="102" y="118"/>
                    <a:pt x="99" y="122"/>
                    <a:pt x="99" y="127"/>
                  </a:cubicBezTo>
                  <a:cubicBezTo>
                    <a:pt x="99" y="128"/>
                    <a:pt x="98" y="128"/>
                    <a:pt x="99" y="129"/>
                  </a:cubicBezTo>
                  <a:cubicBezTo>
                    <a:pt x="99" y="130"/>
                    <a:pt x="98" y="130"/>
                    <a:pt x="98" y="131"/>
                  </a:cubicBezTo>
                  <a:cubicBezTo>
                    <a:pt x="98" y="132"/>
                    <a:pt x="99" y="133"/>
                    <a:pt x="100" y="133"/>
                  </a:cubicBezTo>
                  <a:cubicBezTo>
                    <a:pt x="105" y="133"/>
                    <a:pt x="119" y="125"/>
                    <a:pt x="122" y="120"/>
                  </a:cubicBezTo>
                  <a:cubicBezTo>
                    <a:pt x="121" y="119"/>
                    <a:pt x="120" y="119"/>
                    <a:pt x="120" y="117"/>
                  </a:cubicBezTo>
                  <a:cubicBezTo>
                    <a:pt x="122" y="116"/>
                    <a:pt x="126" y="115"/>
                    <a:pt x="129" y="114"/>
                  </a:cubicBezTo>
                  <a:cubicBezTo>
                    <a:pt x="132" y="122"/>
                    <a:pt x="142" y="123"/>
                    <a:pt x="149" y="125"/>
                  </a:cubicBezTo>
                  <a:cubicBezTo>
                    <a:pt x="161" y="125"/>
                    <a:pt x="161" y="125"/>
                    <a:pt x="161" y="125"/>
                  </a:cubicBezTo>
                  <a:cubicBezTo>
                    <a:pt x="168" y="129"/>
                    <a:pt x="175" y="128"/>
                    <a:pt x="181" y="133"/>
                  </a:cubicBezTo>
                  <a:cubicBezTo>
                    <a:pt x="184" y="135"/>
                    <a:pt x="187" y="141"/>
                    <a:pt x="192" y="141"/>
                  </a:cubicBezTo>
                  <a:cubicBezTo>
                    <a:pt x="193" y="141"/>
                    <a:pt x="194" y="139"/>
                    <a:pt x="195" y="137"/>
                  </a:cubicBezTo>
                  <a:cubicBezTo>
                    <a:pt x="197" y="139"/>
                    <a:pt x="198" y="140"/>
                    <a:pt x="201" y="140"/>
                  </a:cubicBezTo>
                  <a:cubicBezTo>
                    <a:pt x="202" y="139"/>
                    <a:pt x="204" y="141"/>
                    <a:pt x="205" y="142"/>
                  </a:cubicBezTo>
                  <a:cubicBezTo>
                    <a:pt x="205" y="143"/>
                    <a:pt x="203" y="144"/>
                    <a:pt x="203" y="147"/>
                  </a:cubicBezTo>
                  <a:cubicBezTo>
                    <a:pt x="203" y="148"/>
                    <a:pt x="206" y="150"/>
                    <a:pt x="206" y="150"/>
                  </a:cubicBezTo>
                  <a:cubicBezTo>
                    <a:pt x="209" y="150"/>
                    <a:pt x="208" y="147"/>
                    <a:pt x="212" y="147"/>
                  </a:cubicBezTo>
                  <a:cubicBezTo>
                    <a:pt x="212" y="147"/>
                    <a:pt x="212" y="148"/>
                    <a:pt x="212" y="150"/>
                  </a:cubicBezTo>
                  <a:cubicBezTo>
                    <a:pt x="212" y="152"/>
                    <a:pt x="209" y="152"/>
                    <a:pt x="209" y="154"/>
                  </a:cubicBezTo>
                  <a:cubicBezTo>
                    <a:pt x="209" y="155"/>
                    <a:pt x="210" y="157"/>
                    <a:pt x="213" y="157"/>
                  </a:cubicBezTo>
                  <a:cubicBezTo>
                    <a:pt x="217" y="157"/>
                    <a:pt x="220" y="157"/>
                    <a:pt x="220" y="160"/>
                  </a:cubicBezTo>
                  <a:cubicBezTo>
                    <a:pt x="220" y="162"/>
                    <a:pt x="220" y="162"/>
                    <a:pt x="220" y="164"/>
                  </a:cubicBezTo>
                  <a:cubicBezTo>
                    <a:pt x="220" y="166"/>
                    <a:pt x="225" y="170"/>
                    <a:pt x="229" y="170"/>
                  </a:cubicBezTo>
                  <a:cubicBezTo>
                    <a:pt x="230" y="170"/>
                    <a:pt x="230" y="170"/>
                    <a:pt x="231" y="170"/>
                  </a:cubicBezTo>
                  <a:cubicBezTo>
                    <a:pt x="231" y="171"/>
                    <a:pt x="232" y="172"/>
                    <a:pt x="232" y="173"/>
                  </a:cubicBezTo>
                  <a:cubicBezTo>
                    <a:pt x="232" y="176"/>
                    <a:pt x="232" y="182"/>
                    <a:pt x="235" y="183"/>
                  </a:cubicBezTo>
                  <a:cubicBezTo>
                    <a:pt x="236" y="183"/>
                    <a:pt x="238" y="183"/>
                    <a:pt x="240" y="184"/>
                  </a:cubicBezTo>
                  <a:cubicBezTo>
                    <a:pt x="242" y="186"/>
                    <a:pt x="239" y="189"/>
                    <a:pt x="242" y="191"/>
                  </a:cubicBezTo>
                  <a:cubicBezTo>
                    <a:pt x="242" y="191"/>
                    <a:pt x="247" y="195"/>
                    <a:pt x="248" y="195"/>
                  </a:cubicBezTo>
                  <a:cubicBezTo>
                    <a:pt x="249" y="200"/>
                    <a:pt x="250" y="206"/>
                    <a:pt x="257" y="206"/>
                  </a:cubicBezTo>
                  <a:cubicBezTo>
                    <a:pt x="258" y="211"/>
                    <a:pt x="266" y="208"/>
                    <a:pt x="268" y="213"/>
                  </a:cubicBezTo>
                  <a:cubicBezTo>
                    <a:pt x="268" y="216"/>
                    <a:pt x="274" y="216"/>
                    <a:pt x="276" y="218"/>
                  </a:cubicBezTo>
                  <a:cubicBezTo>
                    <a:pt x="277" y="219"/>
                    <a:pt x="278" y="219"/>
                    <a:pt x="278" y="220"/>
                  </a:cubicBezTo>
                  <a:cubicBezTo>
                    <a:pt x="279" y="222"/>
                    <a:pt x="281" y="223"/>
                    <a:pt x="281" y="225"/>
                  </a:cubicBezTo>
                  <a:cubicBezTo>
                    <a:pt x="281" y="227"/>
                    <a:pt x="279" y="229"/>
                    <a:pt x="278" y="231"/>
                  </a:cubicBezTo>
                  <a:cubicBezTo>
                    <a:pt x="277" y="229"/>
                    <a:pt x="275" y="227"/>
                    <a:pt x="272" y="227"/>
                  </a:cubicBezTo>
                  <a:cubicBezTo>
                    <a:pt x="271" y="227"/>
                    <a:pt x="269" y="227"/>
                    <a:pt x="269" y="228"/>
                  </a:cubicBezTo>
                  <a:cubicBezTo>
                    <a:pt x="269" y="233"/>
                    <a:pt x="274" y="235"/>
                    <a:pt x="274" y="240"/>
                  </a:cubicBezTo>
                  <a:cubicBezTo>
                    <a:pt x="274" y="247"/>
                    <a:pt x="268" y="259"/>
                    <a:pt x="270" y="265"/>
                  </a:cubicBezTo>
                  <a:cubicBezTo>
                    <a:pt x="272" y="270"/>
                    <a:pt x="270" y="278"/>
                    <a:pt x="273" y="283"/>
                  </a:cubicBezTo>
                  <a:cubicBezTo>
                    <a:pt x="271" y="284"/>
                    <a:pt x="269" y="286"/>
                    <a:pt x="270" y="287"/>
                  </a:cubicBezTo>
                  <a:cubicBezTo>
                    <a:pt x="274" y="294"/>
                    <a:pt x="279" y="304"/>
                    <a:pt x="284" y="304"/>
                  </a:cubicBezTo>
                  <a:cubicBezTo>
                    <a:pt x="282" y="313"/>
                    <a:pt x="289" y="316"/>
                    <a:pt x="292" y="324"/>
                  </a:cubicBezTo>
                  <a:cubicBezTo>
                    <a:pt x="292" y="326"/>
                    <a:pt x="292" y="328"/>
                    <a:pt x="293" y="329"/>
                  </a:cubicBezTo>
                  <a:cubicBezTo>
                    <a:pt x="301" y="332"/>
                    <a:pt x="313" y="336"/>
                    <a:pt x="316" y="343"/>
                  </a:cubicBezTo>
                  <a:cubicBezTo>
                    <a:pt x="315" y="343"/>
                    <a:pt x="315" y="343"/>
                    <a:pt x="315" y="343"/>
                  </a:cubicBezTo>
                  <a:cubicBezTo>
                    <a:pt x="315" y="344"/>
                    <a:pt x="315" y="344"/>
                    <a:pt x="315" y="344"/>
                  </a:cubicBezTo>
                  <a:cubicBezTo>
                    <a:pt x="317" y="350"/>
                    <a:pt x="319" y="351"/>
                    <a:pt x="321" y="355"/>
                  </a:cubicBezTo>
                  <a:cubicBezTo>
                    <a:pt x="322" y="357"/>
                    <a:pt x="322" y="364"/>
                    <a:pt x="325" y="365"/>
                  </a:cubicBezTo>
                  <a:cubicBezTo>
                    <a:pt x="329" y="368"/>
                    <a:pt x="332" y="372"/>
                    <a:pt x="335" y="377"/>
                  </a:cubicBezTo>
                  <a:cubicBezTo>
                    <a:pt x="337" y="380"/>
                    <a:pt x="332" y="379"/>
                    <a:pt x="331" y="379"/>
                  </a:cubicBezTo>
                  <a:cubicBezTo>
                    <a:pt x="333" y="382"/>
                    <a:pt x="338" y="382"/>
                    <a:pt x="341" y="385"/>
                  </a:cubicBezTo>
                  <a:cubicBezTo>
                    <a:pt x="343" y="387"/>
                    <a:pt x="345" y="389"/>
                    <a:pt x="348" y="392"/>
                  </a:cubicBezTo>
                  <a:cubicBezTo>
                    <a:pt x="348" y="398"/>
                    <a:pt x="348" y="398"/>
                    <a:pt x="348" y="398"/>
                  </a:cubicBezTo>
                  <a:cubicBezTo>
                    <a:pt x="348" y="399"/>
                    <a:pt x="348" y="399"/>
                    <a:pt x="350" y="400"/>
                  </a:cubicBezTo>
                  <a:cubicBezTo>
                    <a:pt x="352" y="401"/>
                    <a:pt x="354" y="406"/>
                    <a:pt x="358" y="406"/>
                  </a:cubicBezTo>
                  <a:cubicBezTo>
                    <a:pt x="359" y="407"/>
                    <a:pt x="361" y="411"/>
                    <a:pt x="362" y="411"/>
                  </a:cubicBezTo>
                  <a:cubicBezTo>
                    <a:pt x="363" y="411"/>
                    <a:pt x="363" y="409"/>
                    <a:pt x="363" y="408"/>
                  </a:cubicBezTo>
                  <a:cubicBezTo>
                    <a:pt x="363" y="406"/>
                    <a:pt x="361" y="402"/>
                    <a:pt x="359" y="404"/>
                  </a:cubicBezTo>
                  <a:cubicBezTo>
                    <a:pt x="355" y="401"/>
                    <a:pt x="354" y="396"/>
                    <a:pt x="352" y="390"/>
                  </a:cubicBezTo>
                  <a:cubicBezTo>
                    <a:pt x="350" y="386"/>
                    <a:pt x="346" y="383"/>
                    <a:pt x="345" y="378"/>
                  </a:cubicBezTo>
                  <a:cubicBezTo>
                    <a:pt x="343" y="374"/>
                    <a:pt x="343" y="372"/>
                    <a:pt x="340" y="369"/>
                  </a:cubicBezTo>
                  <a:cubicBezTo>
                    <a:pt x="338" y="367"/>
                    <a:pt x="335" y="367"/>
                    <a:pt x="333" y="364"/>
                  </a:cubicBezTo>
                  <a:cubicBezTo>
                    <a:pt x="332" y="360"/>
                    <a:pt x="329" y="357"/>
                    <a:pt x="329" y="352"/>
                  </a:cubicBezTo>
                  <a:cubicBezTo>
                    <a:pt x="329" y="352"/>
                    <a:pt x="329" y="350"/>
                    <a:pt x="330" y="350"/>
                  </a:cubicBezTo>
                  <a:cubicBezTo>
                    <a:pt x="333" y="352"/>
                    <a:pt x="336" y="352"/>
                    <a:pt x="340" y="354"/>
                  </a:cubicBezTo>
                  <a:cubicBezTo>
                    <a:pt x="342" y="355"/>
                    <a:pt x="341" y="360"/>
                    <a:pt x="343" y="362"/>
                  </a:cubicBezTo>
                  <a:cubicBezTo>
                    <a:pt x="345" y="364"/>
                    <a:pt x="345" y="367"/>
                    <a:pt x="347" y="369"/>
                  </a:cubicBezTo>
                  <a:cubicBezTo>
                    <a:pt x="349" y="372"/>
                    <a:pt x="351" y="374"/>
                    <a:pt x="354" y="377"/>
                  </a:cubicBezTo>
                  <a:cubicBezTo>
                    <a:pt x="355" y="376"/>
                    <a:pt x="354" y="377"/>
                    <a:pt x="356" y="377"/>
                  </a:cubicBezTo>
                  <a:cubicBezTo>
                    <a:pt x="356" y="382"/>
                    <a:pt x="363" y="383"/>
                    <a:pt x="365" y="387"/>
                  </a:cubicBezTo>
                  <a:cubicBezTo>
                    <a:pt x="366" y="389"/>
                    <a:pt x="365" y="391"/>
                    <a:pt x="367" y="393"/>
                  </a:cubicBezTo>
                  <a:cubicBezTo>
                    <a:pt x="369" y="395"/>
                    <a:pt x="372" y="396"/>
                    <a:pt x="374" y="398"/>
                  </a:cubicBezTo>
                  <a:cubicBezTo>
                    <a:pt x="379" y="403"/>
                    <a:pt x="387" y="410"/>
                    <a:pt x="389" y="418"/>
                  </a:cubicBezTo>
                  <a:cubicBezTo>
                    <a:pt x="390" y="419"/>
                    <a:pt x="392" y="420"/>
                    <a:pt x="392" y="423"/>
                  </a:cubicBezTo>
                  <a:cubicBezTo>
                    <a:pt x="392" y="425"/>
                    <a:pt x="389" y="426"/>
                    <a:pt x="389" y="429"/>
                  </a:cubicBezTo>
                  <a:cubicBezTo>
                    <a:pt x="389" y="431"/>
                    <a:pt x="391" y="433"/>
                    <a:pt x="393" y="433"/>
                  </a:cubicBezTo>
                  <a:cubicBezTo>
                    <a:pt x="393" y="436"/>
                    <a:pt x="400" y="438"/>
                    <a:pt x="403" y="440"/>
                  </a:cubicBezTo>
                  <a:cubicBezTo>
                    <a:pt x="404" y="441"/>
                    <a:pt x="404" y="441"/>
                    <a:pt x="405" y="442"/>
                  </a:cubicBezTo>
                  <a:cubicBezTo>
                    <a:pt x="408" y="443"/>
                    <a:pt x="410" y="443"/>
                    <a:pt x="413" y="444"/>
                  </a:cubicBezTo>
                  <a:cubicBezTo>
                    <a:pt x="416" y="446"/>
                    <a:pt x="416" y="448"/>
                    <a:pt x="419" y="449"/>
                  </a:cubicBezTo>
                  <a:cubicBezTo>
                    <a:pt x="422" y="450"/>
                    <a:pt x="423" y="448"/>
                    <a:pt x="426" y="449"/>
                  </a:cubicBezTo>
                  <a:cubicBezTo>
                    <a:pt x="428" y="451"/>
                    <a:pt x="435" y="456"/>
                    <a:pt x="438" y="456"/>
                  </a:cubicBezTo>
                  <a:cubicBezTo>
                    <a:pt x="440" y="456"/>
                    <a:pt x="441" y="455"/>
                    <a:pt x="443" y="456"/>
                  </a:cubicBezTo>
                  <a:cubicBezTo>
                    <a:pt x="444" y="457"/>
                    <a:pt x="446" y="458"/>
                    <a:pt x="448" y="458"/>
                  </a:cubicBezTo>
                  <a:cubicBezTo>
                    <a:pt x="451" y="458"/>
                    <a:pt x="452" y="454"/>
                    <a:pt x="456" y="454"/>
                  </a:cubicBezTo>
                  <a:cubicBezTo>
                    <a:pt x="458" y="454"/>
                    <a:pt x="459" y="455"/>
                    <a:pt x="461" y="456"/>
                  </a:cubicBezTo>
                  <a:cubicBezTo>
                    <a:pt x="462" y="456"/>
                    <a:pt x="462" y="456"/>
                    <a:pt x="462" y="456"/>
                  </a:cubicBezTo>
                  <a:cubicBezTo>
                    <a:pt x="468" y="459"/>
                    <a:pt x="469" y="464"/>
                    <a:pt x="476" y="467"/>
                  </a:cubicBezTo>
                  <a:cubicBezTo>
                    <a:pt x="480" y="469"/>
                    <a:pt x="483" y="468"/>
                    <a:pt x="487" y="470"/>
                  </a:cubicBezTo>
                  <a:cubicBezTo>
                    <a:pt x="490" y="471"/>
                    <a:pt x="492" y="474"/>
                    <a:pt x="497" y="474"/>
                  </a:cubicBezTo>
                  <a:cubicBezTo>
                    <a:pt x="498" y="474"/>
                    <a:pt x="499" y="473"/>
                    <a:pt x="501" y="473"/>
                  </a:cubicBezTo>
                  <a:cubicBezTo>
                    <a:pt x="501" y="473"/>
                    <a:pt x="502" y="473"/>
                    <a:pt x="502" y="473"/>
                  </a:cubicBezTo>
                  <a:cubicBezTo>
                    <a:pt x="503" y="478"/>
                    <a:pt x="507" y="480"/>
                    <a:pt x="511" y="483"/>
                  </a:cubicBezTo>
                  <a:cubicBezTo>
                    <a:pt x="512" y="484"/>
                    <a:pt x="513" y="485"/>
                    <a:pt x="514" y="487"/>
                  </a:cubicBezTo>
                  <a:cubicBezTo>
                    <a:pt x="515" y="490"/>
                    <a:pt x="513" y="494"/>
                    <a:pt x="516" y="496"/>
                  </a:cubicBezTo>
                  <a:cubicBezTo>
                    <a:pt x="518" y="496"/>
                    <a:pt x="518" y="496"/>
                    <a:pt x="518" y="496"/>
                  </a:cubicBezTo>
                  <a:cubicBezTo>
                    <a:pt x="518" y="495"/>
                    <a:pt x="518" y="494"/>
                    <a:pt x="518" y="494"/>
                  </a:cubicBezTo>
                  <a:cubicBezTo>
                    <a:pt x="518" y="494"/>
                    <a:pt x="526" y="498"/>
                    <a:pt x="526" y="500"/>
                  </a:cubicBezTo>
                  <a:cubicBezTo>
                    <a:pt x="527" y="501"/>
                    <a:pt x="527" y="504"/>
                    <a:pt x="530" y="504"/>
                  </a:cubicBezTo>
                  <a:cubicBezTo>
                    <a:pt x="530" y="505"/>
                    <a:pt x="531" y="506"/>
                    <a:pt x="531" y="506"/>
                  </a:cubicBezTo>
                  <a:cubicBezTo>
                    <a:pt x="533" y="506"/>
                    <a:pt x="537" y="504"/>
                    <a:pt x="538" y="506"/>
                  </a:cubicBezTo>
                  <a:cubicBezTo>
                    <a:pt x="540" y="508"/>
                    <a:pt x="542" y="512"/>
                    <a:pt x="546" y="512"/>
                  </a:cubicBezTo>
                  <a:cubicBezTo>
                    <a:pt x="547" y="512"/>
                    <a:pt x="548" y="511"/>
                    <a:pt x="549" y="508"/>
                  </a:cubicBezTo>
                  <a:cubicBezTo>
                    <a:pt x="548" y="508"/>
                    <a:pt x="547" y="507"/>
                    <a:pt x="547" y="506"/>
                  </a:cubicBezTo>
                  <a:cubicBezTo>
                    <a:pt x="547" y="505"/>
                    <a:pt x="553" y="501"/>
                    <a:pt x="555" y="501"/>
                  </a:cubicBezTo>
                  <a:cubicBezTo>
                    <a:pt x="557" y="501"/>
                    <a:pt x="558" y="504"/>
                    <a:pt x="560" y="505"/>
                  </a:cubicBezTo>
                  <a:cubicBezTo>
                    <a:pt x="560" y="506"/>
                    <a:pt x="559" y="506"/>
                    <a:pt x="559" y="507"/>
                  </a:cubicBezTo>
                  <a:cubicBezTo>
                    <a:pt x="559" y="508"/>
                    <a:pt x="561" y="508"/>
                    <a:pt x="561" y="509"/>
                  </a:cubicBezTo>
                  <a:cubicBezTo>
                    <a:pt x="562" y="509"/>
                    <a:pt x="562" y="509"/>
                    <a:pt x="562" y="508"/>
                  </a:cubicBezTo>
                  <a:cubicBezTo>
                    <a:pt x="562" y="509"/>
                    <a:pt x="562" y="509"/>
                    <a:pt x="562" y="510"/>
                  </a:cubicBezTo>
                  <a:cubicBezTo>
                    <a:pt x="562" y="514"/>
                    <a:pt x="566" y="513"/>
                    <a:pt x="566" y="518"/>
                  </a:cubicBezTo>
                  <a:cubicBezTo>
                    <a:pt x="566" y="520"/>
                    <a:pt x="564" y="521"/>
                    <a:pt x="564" y="523"/>
                  </a:cubicBezTo>
                  <a:cubicBezTo>
                    <a:pt x="564" y="525"/>
                    <a:pt x="566" y="527"/>
                    <a:pt x="566" y="528"/>
                  </a:cubicBezTo>
                  <a:cubicBezTo>
                    <a:pt x="566" y="529"/>
                    <a:pt x="566" y="529"/>
                    <a:pt x="566" y="529"/>
                  </a:cubicBezTo>
                  <a:cubicBezTo>
                    <a:pt x="565" y="531"/>
                    <a:pt x="565" y="531"/>
                    <a:pt x="565" y="531"/>
                  </a:cubicBezTo>
                  <a:cubicBezTo>
                    <a:pt x="565" y="532"/>
                    <a:pt x="566" y="533"/>
                    <a:pt x="567" y="533"/>
                  </a:cubicBezTo>
                  <a:cubicBezTo>
                    <a:pt x="566" y="539"/>
                    <a:pt x="560" y="538"/>
                    <a:pt x="558" y="543"/>
                  </a:cubicBezTo>
                  <a:cubicBezTo>
                    <a:pt x="556" y="546"/>
                    <a:pt x="554" y="552"/>
                    <a:pt x="548" y="552"/>
                  </a:cubicBezTo>
                  <a:cubicBezTo>
                    <a:pt x="549" y="562"/>
                    <a:pt x="544" y="561"/>
                    <a:pt x="544" y="566"/>
                  </a:cubicBezTo>
                  <a:cubicBezTo>
                    <a:pt x="544" y="569"/>
                    <a:pt x="544" y="573"/>
                    <a:pt x="547" y="573"/>
                  </a:cubicBezTo>
                  <a:cubicBezTo>
                    <a:pt x="549" y="573"/>
                    <a:pt x="549" y="572"/>
                    <a:pt x="551" y="574"/>
                  </a:cubicBezTo>
                  <a:cubicBezTo>
                    <a:pt x="550" y="577"/>
                    <a:pt x="546" y="578"/>
                    <a:pt x="544" y="581"/>
                  </a:cubicBezTo>
                  <a:cubicBezTo>
                    <a:pt x="543" y="582"/>
                    <a:pt x="541" y="585"/>
                    <a:pt x="541" y="588"/>
                  </a:cubicBezTo>
                  <a:cubicBezTo>
                    <a:pt x="541" y="592"/>
                    <a:pt x="544" y="596"/>
                    <a:pt x="547" y="599"/>
                  </a:cubicBezTo>
                  <a:cubicBezTo>
                    <a:pt x="548" y="600"/>
                    <a:pt x="549" y="599"/>
                    <a:pt x="550" y="601"/>
                  </a:cubicBezTo>
                  <a:cubicBezTo>
                    <a:pt x="551" y="602"/>
                    <a:pt x="551" y="605"/>
                    <a:pt x="553" y="607"/>
                  </a:cubicBezTo>
                  <a:cubicBezTo>
                    <a:pt x="553" y="607"/>
                    <a:pt x="555" y="607"/>
                    <a:pt x="556" y="608"/>
                  </a:cubicBezTo>
                  <a:cubicBezTo>
                    <a:pt x="558" y="612"/>
                    <a:pt x="559" y="615"/>
                    <a:pt x="560" y="620"/>
                  </a:cubicBezTo>
                  <a:cubicBezTo>
                    <a:pt x="562" y="625"/>
                    <a:pt x="566" y="629"/>
                    <a:pt x="568" y="634"/>
                  </a:cubicBezTo>
                  <a:cubicBezTo>
                    <a:pt x="569" y="637"/>
                    <a:pt x="572" y="639"/>
                    <a:pt x="572" y="643"/>
                  </a:cubicBezTo>
                  <a:cubicBezTo>
                    <a:pt x="572" y="645"/>
                    <a:pt x="572" y="648"/>
                    <a:pt x="573" y="650"/>
                  </a:cubicBezTo>
                  <a:cubicBezTo>
                    <a:pt x="577" y="654"/>
                    <a:pt x="580" y="657"/>
                    <a:pt x="586" y="659"/>
                  </a:cubicBezTo>
                  <a:cubicBezTo>
                    <a:pt x="590" y="659"/>
                    <a:pt x="591" y="660"/>
                    <a:pt x="594" y="663"/>
                  </a:cubicBezTo>
                  <a:cubicBezTo>
                    <a:pt x="596" y="665"/>
                    <a:pt x="598" y="665"/>
                    <a:pt x="602" y="667"/>
                  </a:cubicBezTo>
                  <a:cubicBezTo>
                    <a:pt x="606" y="669"/>
                    <a:pt x="609" y="672"/>
                    <a:pt x="611" y="677"/>
                  </a:cubicBezTo>
                  <a:cubicBezTo>
                    <a:pt x="612" y="680"/>
                    <a:pt x="613" y="693"/>
                    <a:pt x="613" y="695"/>
                  </a:cubicBezTo>
                  <a:cubicBezTo>
                    <a:pt x="613" y="698"/>
                    <a:pt x="611" y="704"/>
                    <a:pt x="611" y="707"/>
                  </a:cubicBezTo>
                  <a:cubicBezTo>
                    <a:pt x="611" y="710"/>
                    <a:pt x="611" y="710"/>
                    <a:pt x="611" y="717"/>
                  </a:cubicBezTo>
                  <a:cubicBezTo>
                    <a:pt x="610" y="719"/>
                    <a:pt x="609" y="723"/>
                    <a:pt x="609" y="725"/>
                  </a:cubicBezTo>
                  <a:cubicBezTo>
                    <a:pt x="609" y="725"/>
                    <a:pt x="609" y="726"/>
                    <a:pt x="609" y="727"/>
                  </a:cubicBezTo>
                  <a:cubicBezTo>
                    <a:pt x="609" y="734"/>
                    <a:pt x="604" y="740"/>
                    <a:pt x="604" y="748"/>
                  </a:cubicBezTo>
                  <a:cubicBezTo>
                    <a:pt x="604" y="752"/>
                    <a:pt x="602" y="755"/>
                    <a:pt x="603" y="759"/>
                  </a:cubicBezTo>
                  <a:cubicBezTo>
                    <a:pt x="603" y="775"/>
                    <a:pt x="603" y="775"/>
                    <a:pt x="603" y="775"/>
                  </a:cubicBezTo>
                  <a:cubicBezTo>
                    <a:pt x="602" y="780"/>
                    <a:pt x="602" y="784"/>
                    <a:pt x="601" y="789"/>
                  </a:cubicBezTo>
                  <a:cubicBezTo>
                    <a:pt x="600" y="790"/>
                    <a:pt x="599" y="790"/>
                    <a:pt x="599" y="791"/>
                  </a:cubicBezTo>
                  <a:cubicBezTo>
                    <a:pt x="597" y="792"/>
                    <a:pt x="597" y="795"/>
                    <a:pt x="596" y="797"/>
                  </a:cubicBezTo>
                  <a:cubicBezTo>
                    <a:pt x="594" y="800"/>
                    <a:pt x="591" y="805"/>
                    <a:pt x="591" y="810"/>
                  </a:cubicBezTo>
                  <a:cubicBezTo>
                    <a:pt x="591" y="812"/>
                    <a:pt x="591" y="818"/>
                    <a:pt x="592" y="818"/>
                  </a:cubicBezTo>
                  <a:cubicBezTo>
                    <a:pt x="592" y="818"/>
                    <a:pt x="594" y="819"/>
                    <a:pt x="594" y="820"/>
                  </a:cubicBezTo>
                  <a:cubicBezTo>
                    <a:pt x="594" y="821"/>
                    <a:pt x="593" y="822"/>
                    <a:pt x="591" y="822"/>
                  </a:cubicBezTo>
                  <a:cubicBezTo>
                    <a:pt x="591" y="825"/>
                    <a:pt x="589" y="827"/>
                    <a:pt x="589" y="831"/>
                  </a:cubicBezTo>
                  <a:cubicBezTo>
                    <a:pt x="589" y="834"/>
                    <a:pt x="590" y="839"/>
                    <a:pt x="592" y="839"/>
                  </a:cubicBezTo>
                  <a:cubicBezTo>
                    <a:pt x="594" y="839"/>
                    <a:pt x="594" y="837"/>
                    <a:pt x="596" y="836"/>
                  </a:cubicBezTo>
                  <a:cubicBezTo>
                    <a:pt x="596" y="836"/>
                    <a:pt x="597" y="836"/>
                    <a:pt x="597" y="836"/>
                  </a:cubicBezTo>
                  <a:cubicBezTo>
                    <a:pt x="597" y="840"/>
                    <a:pt x="597" y="840"/>
                    <a:pt x="597" y="840"/>
                  </a:cubicBezTo>
                  <a:cubicBezTo>
                    <a:pt x="590" y="872"/>
                    <a:pt x="590" y="872"/>
                    <a:pt x="590" y="872"/>
                  </a:cubicBezTo>
                  <a:cubicBezTo>
                    <a:pt x="587" y="872"/>
                    <a:pt x="588" y="868"/>
                    <a:pt x="584" y="868"/>
                  </a:cubicBezTo>
                  <a:cubicBezTo>
                    <a:pt x="583" y="868"/>
                    <a:pt x="583" y="870"/>
                    <a:pt x="583" y="871"/>
                  </a:cubicBezTo>
                  <a:cubicBezTo>
                    <a:pt x="582" y="871"/>
                    <a:pt x="582" y="871"/>
                    <a:pt x="582" y="871"/>
                  </a:cubicBezTo>
                  <a:cubicBezTo>
                    <a:pt x="582" y="873"/>
                    <a:pt x="582" y="873"/>
                    <a:pt x="582" y="873"/>
                  </a:cubicBezTo>
                  <a:cubicBezTo>
                    <a:pt x="583" y="875"/>
                    <a:pt x="585" y="879"/>
                    <a:pt x="585" y="881"/>
                  </a:cubicBezTo>
                  <a:cubicBezTo>
                    <a:pt x="585" y="884"/>
                    <a:pt x="580" y="886"/>
                    <a:pt x="580" y="890"/>
                  </a:cubicBezTo>
                  <a:cubicBezTo>
                    <a:pt x="580" y="894"/>
                    <a:pt x="584" y="901"/>
                    <a:pt x="584" y="906"/>
                  </a:cubicBezTo>
                  <a:cubicBezTo>
                    <a:pt x="584" y="907"/>
                    <a:pt x="584" y="908"/>
                    <a:pt x="584" y="909"/>
                  </a:cubicBezTo>
                  <a:cubicBezTo>
                    <a:pt x="584" y="914"/>
                    <a:pt x="590" y="913"/>
                    <a:pt x="590" y="918"/>
                  </a:cubicBezTo>
                  <a:cubicBezTo>
                    <a:pt x="590" y="919"/>
                    <a:pt x="589" y="921"/>
                    <a:pt x="588" y="922"/>
                  </a:cubicBezTo>
                  <a:cubicBezTo>
                    <a:pt x="589" y="922"/>
                    <a:pt x="589" y="923"/>
                    <a:pt x="590" y="923"/>
                  </a:cubicBezTo>
                  <a:cubicBezTo>
                    <a:pt x="590" y="925"/>
                    <a:pt x="586" y="925"/>
                    <a:pt x="586" y="927"/>
                  </a:cubicBezTo>
                  <a:cubicBezTo>
                    <a:pt x="586" y="927"/>
                    <a:pt x="587" y="928"/>
                    <a:pt x="588" y="929"/>
                  </a:cubicBezTo>
                  <a:cubicBezTo>
                    <a:pt x="590" y="932"/>
                    <a:pt x="592" y="935"/>
                    <a:pt x="598" y="935"/>
                  </a:cubicBezTo>
                  <a:cubicBezTo>
                    <a:pt x="599" y="936"/>
                    <a:pt x="599" y="938"/>
                    <a:pt x="601" y="938"/>
                  </a:cubicBezTo>
                  <a:cubicBezTo>
                    <a:pt x="602" y="938"/>
                    <a:pt x="603" y="938"/>
                    <a:pt x="605" y="938"/>
                  </a:cubicBezTo>
                  <a:cubicBezTo>
                    <a:pt x="605" y="942"/>
                    <a:pt x="610" y="942"/>
                    <a:pt x="613" y="943"/>
                  </a:cubicBezTo>
                  <a:cubicBezTo>
                    <a:pt x="617" y="944"/>
                    <a:pt x="615" y="950"/>
                    <a:pt x="620" y="950"/>
                  </a:cubicBezTo>
                  <a:cubicBezTo>
                    <a:pt x="622" y="950"/>
                    <a:pt x="624" y="950"/>
                    <a:pt x="626" y="950"/>
                  </a:cubicBezTo>
                  <a:cubicBezTo>
                    <a:pt x="627" y="950"/>
                    <a:pt x="628" y="949"/>
                    <a:pt x="628" y="949"/>
                  </a:cubicBezTo>
                  <a:cubicBezTo>
                    <a:pt x="629" y="949"/>
                    <a:pt x="629" y="949"/>
                    <a:pt x="631" y="949"/>
                  </a:cubicBezTo>
                  <a:cubicBezTo>
                    <a:pt x="633" y="949"/>
                    <a:pt x="638" y="945"/>
                    <a:pt x="642" y="945"/>
                  </a:cubicBezTo>
                  <a:cubicBezTo>
                    <a:pt x="643" y="945"/>
                    <a:pt x="644" y="945"/>
                    <a:pt x="645" y="944"/>
                  </a:cubicBezTo>
                  <a:cubicBezTo>
                    <a:pt x="639" y="941"/>
                    <a:pt x="633" y="939"/>
                    <a:pt x="628" y="934"/>
                  </a:cubicBezTo>
                  <a:cubicBezTo>
                    <a:pt x="625" y="932"/>
                    <a:pt x="626" y="921"/>
                    <a:pt x="622" y="919"/>
                  </a:cubicBezTo>
                  <a:cubicBezTo>
                    <a:pt x="620" y="919"/>
                    <a:pt x="618" y="916"/>
                    <a:pt x="618" y="914"/>
                  </a:cubicBezTo>
                  <a:cubicBezTo>
                    <a:pt x="618" y="910"/>
                    <a:pt x="619" y="907"/>
                    <a:pt x="622" y="904"/>
                  </a:cubicBezTo>
                  <a:cubicBezTo>
                    <a:pt x="624" y="902"/>
                    <a:pt x="628" y="904"/>
                    <a:pt x="629" y="901"/>
                  </a:cubicBezTo>
                  <a:cubicBezTo>
                    <a:pt x="631" y="898"/>
                    <a:pt x="630" y="895"/>
                    <a:pt x="632" y="893"/>
                  </a:cubicBezTo>
                  <a:cubicBezTo>
                    <a:pt x="635" y="890"/>
                    <a:pt x="640" y="889"/>
                    <a:pt x="640" y="883"/>
                  </a:cubicBezTo>
                  <a:cubicBezTo>
                    <a:pt x="640" y="876"/>
                    <a:pt x="630" y="879"/>
                    <a:pt x="630" y="871"/>
                  </a:cubicBezTo>
                  <a:cubicBezTo>
                    <a:pt x="630" y="867"/>
                    <a:pt x="633" y="864"/>
                    <a:pt x="637" y="863"/>
                  </a:cubicBezTo>
                  <a:cubicBezTo>
                    <a:pt x="638" y="863"/>
                    <a:pt x="642" y="863"/>
                    <a:pt x="643" y="860"/>
                  </a:cubicBezTo>
                  <a:cubicBezTo>
                    <a:pt x="644" y="855"/>
                    <a:pt x="644" y="851"/>
                    <a:pt x="648" y="847"/>
                  </a:cubicBezTo>
                  <a:cubicBezTo>
                    <a:pt x="647" y="846"/>
                    <a:pt x="646" y="846"/>
                    <a:pt x="646" y="844"/>
                  </a:cubicBezTo>
                  <a:cubicBezTo>
                    <a:pt x="648" y="844"/>
                    <a:pt x="649" y="846"/>
                    <a:pt x="651" y="846"/>
                  </a:cubicBezTo>
                  <a:cubicBezTo>
                    <a:pt x="652" y="846"/>
                    <a:pt x="654" y="844"/>
                    <a:pt x="654" y="843"/>
                  </a:cubicBezTo>
                  <a:cubicBezTo>
                    <a:pt x="654" y="842"/>
                    <a:pt x="653" y="841"/>
                    <a:pt x="652" y="840"/>
                  </a:cubicBezTo>
                  <a:cubicBezTo>
                    <a:pt x="651" y="841"/>
                    <a:pt x="650" y="842"/>
                    <a:pt x="649" y="842"/>
                  </a:cubicBezTo>
                  <a:cubicBezTo>
                    <a:pt x="647" y="842"/>
                    <a:pt x="644" y="836"/>
                    <a:pt x="644" y="833"/>
                  </a:cubicBezTo>
                  <a:cubicBezTo>
                    <a:pt x="644" y="832"/>
                    <a:pt x="645" y="831"/>
                    <a:pt x="646" y="831"/>
                  </a:cubicBezTo>
                  <a:cubicBezTo>
                    <a:pt x="651" y="831"/>
                    <a:pt x="651" y="834"/>
                    <a:pt x="656" y="834"/>
                  </a:cubicBezTo>
                  <a:cubicBezTo>
                    <a:pt x="658" y="834"/>
                    <a:pt x="661" y="832"/>
                    <a:pt x="661" y="831"/>
                  </a:cubicBezTo>
                  <a:cubicBezTo>
                    <a:pt x="661" y="830"/>
                    <a:pt x="661" y="830"/>
                    <a:pt x="661" y="829"/>
                  </a:cubicBezTo>
                  <a:cubicBezTo>
                    <a:pt x="663" y="826"/>
                    <a:pt x="660" y="819"/>
                    <a:pt x="663" y="816"/>
                  </a:cubicBezTo>
                  <a:cubicBezTo>
                    <a:pt x="665" y="814"/>
                    <a:pt x="673" y="817"/>
                    <a:pt x="676" y="816"/>
                  </a:cubicBezTo>
                  <a:cubicBezTo>
                    <a:pt x="681" y="814"/>
                    <a:pt x="686" y="815"/>
                    <a:pt x="690" y="811"/>
                  </a:cubicBezTo>
                  <a:cubicBezTo>
                    <a:pt x="692" y="809"/>
                    <a:pt x="693" y="808"/>
                    <a:pt x="695" y="804"/>
                  </a:cubicBezTo>
                  <a:cubicBezTo>
                    <a:pt x="697" y="803"/>
                    <a:pt x="697" y="801"/>
                    <a:pt x="697" y="799"/>
                  </a:cubicBezTo>
                  <a:cubicBezTo>
                    <a:pt x="697" y="796"/>
                    <a:pt x="693" y="796"/>
                    <a:pt x="692" y="794"/>
                  </a:cubicBezTo>
                  <a:cubicBezTo>
                    <a:pt x="691" y="791"/>
                    <a:pt x="691" y="789"/>
                    <a:pt x="690" y="787"/>
                  </a:cubicBezTo>
                  <a:cubicBezTo>
                    <a:pt x="689" y="786"/>
                    <a:pt x="686" y="785"/>
                    <a:pt x="686" y="783"/>
                  </a:cubicBezTo>
                  <a:cubicBezTo>
                    <a:pt x="686" y="783"/>
                    <a:pt x="687" y="782"/>
                    <a:pt x="688" y="782"/>
                  </a:cubicBezTo>
                  <a:cubicBezTo>
                    <a:pt x="691" y="782"/>
                    <a:pt x="694" y="785"/>
                    <a:pt x="697" y="785"/>
                  </a:cubicBezTo>
                  <a:cubicBezTo>
                    <a:pt x="698" y="785"/>
                    <a:pt x="703" y="787"/>
                    <a:pt x="707" y="787"/>
                  </a:cubicBezTo>
                  <a:cubicBezTo>
                    <a:pt x="717" y="787"/>
                    <a:pt x="719" y="776"/>
                    <a:pt x="723" y="770"/>
                  </a:cubicBezTo>
                  <a:cubicBezTo>
                    <a:pt x="727" y="764"/>
                    <a:pt x="731" y="763"/>
                    <a:pt x="735" y="757"/>
                  </a:cubicBezTo>
                  <a:cubicBezTo>
                    <a:pt x="737" y="754"/>
                    <a:pt x="737" y="753"/>
                    <a:pt x="738" y="750"/>
                  </a:cubicBezTo>
                  <a:cubicBezTo>
                    <a:pt x="738" y="750"/>
                    <a:pt x="738" y="750"/>
                    <a:pt x="738" y="750"/>
                  </a:cubicBezTo>
                  <a:cubicBezTo>
                    <a:pt x="740" y="746"/>
                    <a:pt x="743" y="742"/>
                    <a:pt x="747" y="740"/>
                  </a:cubicBezTo>
                  <a:cubicBezTo>
                    <a:pt x="747" y="729"/>
                    <a:pt x="747" y="729"/>
                    <a:pt x="747" y="729"/>
                  </a:cubicBezTo>
                  <a:cubicBezTo>
                    <a:pt x="747" y="725"/>
                    <a:pt x="747" y="722"/>
                    <a:pt x="749" y="719"/>
                  </a:cubicBezTo>
                  <a:cubicBezTo>
                    <a:pt x="751" y="717"/>
                    <a:pt x="754" y="717"/>
                    <a:pt x="756" y="715"/>
                  </a:cubicBezTo>
                  <a:cubicBezTo>
                    <a:pt x="760" y="708"/>
                    <a:pt x="765" y="711"/>
                    <a:pt x="771" y="706"/>
                  </a:cubicBezTo>
                  <a:cubicBezTo>
                    <a:pt x="771" y="706"/>
                    <a:pt x="771" y="704"/>
                    <a:pt x="773" y="704"/>
                  </a:cubicBezTo>
                  <a:cubicBezTo>
                    <a:pt x="776" y="702"/>
                    <a:pt x="779" y="702"/>
                    <a:pt x="784" y="702"/>
                  </a:cubicBezTo>
                  <a:cubicBezTo>
                    <a:pt x="787" y="702"/>
                    <a:pt x="792" y="699"/>
                    <a:pt x="793" y="697"/>
                  </a:cubicBezTo>
                  <a:cubicBezTo>
                    <a:pt x="794" y="696"/>
                    <a:pt x="793" y="693"/>
                    <a:pt x="794" y="692"/>
                  </a:cubicBezTo>
                  <a:cubicBezTo>
                    <a:pt x="798" y="687"/>
                    <a:pt x="799" y="685"/>
                    <a:pt x="802" y="680"/>
                  </a:cubicBezTo>
                  <a:cubicBezTo>
                    <a:pt x="802" y="679"/>
                    <a:pt x="803" y="675"/>
                    <a:pt x="803" y="673"/>
                  </a:cubicBezTo>
                  <a:cubicBezTo>
                    <a:pt x="803" y="671"/>
                    <a:pt x="805" y="669"/>
                    <a:pt x="806" y="668"/>
                  </a:cubicBezTo>
                  <a:cubicBezTo>
                    <a:pt x="806" y="667"/>
                    <a:pt x="807" y="666"/>
                    <a:pt x="807" y="665"/>
                  </a:cubicBezTo>
                  <a:cubicBezTo>
                    <a:pt x="807" y="662"/>
                    <a:pt x="809" y="658"/>
                    <a:pt x="809" y="655"/>
                  </a:cubicBezTo>
                  <a:cubicBezTo>
                    <a:pt x="809" y="649"/>
                    <a:pt x="805" y="642"/>
                    <a:pt x="809" y="639"/>
                  </a:cubicBezTo>
                  <a:cubicBezTo>
                    <a:pt x="811" y="637"/>
                    <a:pt x="813" y="636"/>
                    <a:pt x="815" y="633"/>
                  </a:cubicBezTo>
                  <a:cubicBezTo>
                    <a:pt x="817" y="631"/>
                    <a:pt x="818" y="630"/>
                    <a:pt x="819" y="628"/>
                  </a:cubicBezTo>
                  <a:cubicBezTo>
                    <a:pt x="825" y="619"/>
                    <a:pt x="834" y="615"/>
                    <a:pt x="834" y="599"/>
                  </a:cubicBezTo>
                  <a:cubicBezTo>
                    <a:pt x="834" y="594"/>
                    <a:pt x="833" y="590"/>
                    <a:pt x="828" y="588"/>
                  </a:cubicBezTo>
                  <a:close/>
                  <a:moveTo>
                    <a:pt x="550" y="272"/>
                  </a:moveTo>
                  <a:cubicBezTo>
                    <a:pt x="551" y="272"/>
                    <a:pt x="552" y="271"/>
                    <a:pt x="552" y="271"/>
                  </a:cubicBezTo>
                  <a:cubicBezTo>
                    <a:pt x="552" y="270"/>
                    <a:pt x="552" y="270"/>
                    <a:pt x="552" y="269"/>
                  </a:cubicBezTo>
                  <a:cubicBezTo>
                    <a:pt x="552" y="270"/>
                    <a:pt x="552" y="270"/>
                    <a:pt x="552" y="271"/>
                  </a:cubicBezTo>
                  <a:cubicBezTo>
                    <a:pt x="552" y="271"/>
                    <a:pt x="551" y="272"/>
                    <a:pt x="550" y="272"/>
                  </a:cubicBezTo>
                  <a:close/>
                  <a:moveTo>
                    <a:pt x="629" y="251"/>
                  </a:moveTo>
                  <a:cubicBezTo>
                    <a:pt x="629" y="251"/>
                    <a:pt x="629" y="251"/>
                    <a:pt x="630" y="251"/>
                  </a:cubicBezTo>
                  <a:cubicBezTo>
                    <a:pt x="629" y="251"/>
                    <a:pt x="629" y="251"/>
                    <a:pt x="629" y="251"/>
                  </a:cubicBezTo>
                  <a:close/>
                  <a:moveTo>
                    <a:pt x="627" y="235"/>
                  </a:moveTo>
                  <a:cubicBezTo>
                    <a:pt x="627" y="234"/>
                    <a:pt x="626" y="234"/>
                    <a:pt x="626" y="233"/>
                  </a:cubicBezTo>
                  <a:cubicBezTo>
                    <a:pt x="626" y="234"/>
                    <a:pt x="627" y="234"/>
                    <a:pt x="627" y="235"/>
                  </a:cubicBezTo>
                  <a:close/>
                  <a:moveTo>
                    <a:pt x="629" y="249"/>
                  </a:moveTo>
                  <a:cubicBezTo>
                    <a:pt x="629" y="249"/>
                    <a:pt x="629" y="248"/>
                    <a:pt x="629" y="248"/>
                  </a:cubicBezTo>
                  <a:cubicBezTo>
                    <a:pt x="629" y="248"/>
                    <a:pt x="629" y="249"/>
                    <a:pt x="629" y="249"/>
                  </a:cubicBezTo>
                  <a:close/>
                  <a:moveTo>
                    <a:pt x="628" y="247"/>
                  </a:moveTo>
                  <a:cubicBezTo>
                    <a:pt x="628" y="246"/>
                    <a:pt x="628" y="246"/>
                    <a:pt x="628" y="245"/>
                  </a:cubicBezTo>
                  <a:cubicBezTo>
                    <a:pt x="628" y="246"/>
                    <a:pt x="628" y="246"/>
                    <a:pt x="628" y="247"/>
                  </a:cubicBezTo>
                  <a:close/>
                  <a:moveTo>
                    <a:pt x="628" y="244"/>
                  </a:moveTo>
                  <a:cubicBezTo>
                    <a:pt x="628" y="243"/>
                    <a:pt x="628" y="243"/>
                    <a:pt x="628" y="242"/>
                  </a:cubicBezTo>
                  <a:cubicBezTo>
                    <a:pt x="628" y="243"/>
                    <a:pt x="628" y="243"/>
                    <a:pt x="628" y="244"/>
                  </a:cubicBezTo>
                  <a:close/>
                  <a:moveTo>
                    <a:pt x="628" y="240"/>
                  </a:moveTo>
                  <a:cubicBezTo>
                    <a:pt x="628" y="240"/>
                    <a:pt x="628" y="239"/>
                    <a:pt x="628" y="239"/>
                  </a:cubicBezTo>
                  <a:cubicBezTo>
                    <a:pt x="628" y="239"/>
                    <a:pt x="628" y="240"/>
                    <a:pt x="628" y="240"/>
                  </a:cubicBezTo>
                  <a:close/>
                  <a:moveTo>
                    <a:pt x="627" y="238"/>
                  </a:moveTo>
                  <a:cubicBezTo>
                    <a:pt x="627" y="237"/>
                    <a:pt x="627" y="237"/>
                    <a:pt x="627" y="236"/>
                  </a:cubicBezTo>
                  <a:cubicBezTo>
                    <a:pt x="627" y="237"/>
                    <a:pt x="627" y="237"/>
                    <a:pt x="627" y="238"/>
                  </a:cubicBezTo>
                  <a:close/>
                  <a:moveTo>
                    <a:pt x="552" y="263"/>
                  </a:moveTo>
                  <a:cubicBezTo>
                    <a:pt x="557" y="262"/>
                    <a:pt x="568" y="259"/>
                    <a:pt x="573" y="259"/>
                  </a:cubicBezTo>
                  <a:cubicBezTo>
                    <a:pt x="573" y="268"/>
                    <a:pt x="559" y="265"/>
                    <a:pt x="553" y="265"/>
                  </a:cubicBezTo>
                  <a:cubicBezTo>
                    <a:pt x="551" y="265"/>
                    <a:pt x="551" y="266"/>
                    <a:pt x="550" y="266"/>
                  </a:cubicBezTo>
                  <a:cubicBezTo>
                    <a:pt x="550" y="266"/>
                    <a:pt x="550" y="267"/>
                    <a:pt x="551" y="267"/>
                  </a:cubicBezTo>
                  <a:cubicBezTo>
                    <a:pt x="550" y="266"/>
                    <a:pt x="549" y="266"/>
                    <a:pt x="549" y="265"/>
                  </a:cubicBezTo>
                  <a:cubicBezTo>
                    <a:pt x="549" y="264"/>
                    <a:pt x="552" y="264"/>
                    <a:pt x="552" y="263"/>
                  </a:cubicBezTo>
                  <a:close/>
                  <a:moveTo>
                    <a:pt x="551" y="269"/>
                  </a:moveTo>
                  <a:cubicBezTo>
                    <a:pt x="551" y="268"/>
                    <a:pt x="551" y="268"/>
                    <a:pt x="551" y="268"/>
                  </a:cubicBezTo>
                  <a:cubicBezTo>
                    <a:pt x="551" y="268"/>
                    <a:pt x="551" y="268"/>
                    <a:pt x="551" y="269"/>
                  </a:cubicBezTo>
                  <a:close/>
                  <a:moveTo>
                    <a:pt x="549" y="273"/>
                  </a:moveTo>
                  <a:cubicBezTo>
                    <a:pt x="543" y="275"/>
                    <a:pt x="536" y="279"/>
                    <a:pt x="532" y="279"/>
                  </a:cubicBezTo>
                  <a:cubicBezTo>
                    <a:pt x="529" y="279"/>
                    <a:pt x="529" y="275"/>
                    <a:pt x="529" y="273"/>
                  </a:cubicBezTo>
                  <a:cubicBezTo>
                    <a:pt x="529" y="274"/>
                    <a:pt x="531" y="276"/>
                    <a:pt x="532" y="276"/>
                  </a:cubicBezTo>
                  <a:cubicBezTo>
                    <a:pt x="534" y="276"/>
                    <a:pt x="534" y="274"/>
                    <a:pt x="535" y="274"/>
                  </a:cubicBezTo>
                  <a:cubicBezTo>
                    <a:pt x="537" y="272"/>
                    <a:pt x="540" y="272"/>
                    <a:pt x="543" y="272"/>
                  </a:cubicBezTo>
                  <a:cubicBezTo>
                    <a:pt x="546" y="272"/>
                    <a:pt x="547" y="273"/>
                    <a:pt x="549" y="273"/>
                  </a:cubicBezTo>
                  <a:close/>
                  <a:moveTo>
                    <a:pt x="495" y="226"/>
                  </a:moveTo>
                  <a:cubicBezTo>
                    <a:pt x="497" y="225"/>
                    <a:pt x="496" y="221"/>
                    <a:pt x="499" y="221"/>
                  </a:cubicBezTo>
                  <a:cubicBezTo>
                    <a:pt x="501" y="221"/>
                    <a:pt x="503" y="225"/>
                    <a:pt x="504" y="226"/>
                  </a:cubicBezTo>
                  <a:cubicBezTo>
                    <a:pt x="504" y="225"/>
                    <a:pt x="504" y="223"/>
                    <a:pt x="504" y="223"/>
                  </a:cubicBezTo>
                  <a:cubicBezTo>
                    <a:pt x="505" y="223"/>
                    <a:pt x="505" y="223"/>
                    <a:pt x="506" y="223"/>
                  </a:cubicBezTo>
                  <a:cubicBezTo>
                    <a:pt x="507" y="223"/>
                    <a:pt x="516" y="230"/>
                    <a:pt x="517" y="231"/>
                  </a:cubicBezTo>
                  <a:cubicBezTo>
                    <a:pt x="518" y="234"/>
                    <a:pt x="517" y="236"/>
                    <a:pt x="519" y="238"/>
                  </a:cubicBezTo>
                  <a:cubicBezTo>
                    <a:pt x="524" y="243"/>
                    <a:pt x="531" y="242"/>
                    <a:pt x="536" y="245"/>
                  </a:cubicBezTo>
                  <a:cubicBezTo>
                    <a:pt x="542" y="245"/>
                    <a:pt x="542" y="245"/>
                    <a:pt x="542" y="245"/>
                  </a:cubicBezTo>
                  <a:cubicBezTo>
                    <a:pt x="544" y="247"/>
                    <a:pt x="548" y="249"/>
                    <a:pt x="548" y="253"/>
                  </a:cubicBezTo>
                  <a:cubicBezTo>
                    <a:pt x="548" y="254"/>
                    <a:pt x="547" y="255"/>
                    <a:pt x="546" y="255"/>
                  </a:cubicBezTo>
                  <a:cubicBezTo>
                    <a:pt x="543" y="255"/>
                    <a:pt x="540" y="252"/>
                    <a:pt x="539" y="252"/>
                  </a:cubicBezTo>
                  <a:cubicBezTo>
                    <a:pt x="538" y="255"/>
                    <a:pt x="537" y="266"/>
                    <a:pt x="533" y="266"/>
                  </a:cubicBezTo>
                  <a:cubicBezTo>
                    <a:pt x="531" y="264"/>
                    <a:pt x="531" y="262"/>
                    <a:pt x="530" y="259"/>
                  </a:cubicBezTo>
                  <a:cubicBezTo>
                    <a:pt x="528" y="259"/>
                    <a:pt x="529" y="260"/>
                    <a:pt x="526" y="260"/>
                  </a:cubicBezTo>
                  <a:cubicBezTo>
                    <a:pt x="527" y="257"/>
                    <a:pt x="528" y="255"/>
                    <a:pt x="528" y="252"/>
                  </a:cubicBezTo>
                  <a:cubicBezTo>
                    <a:pt x="528" y="250"/>
                    <a:pt x="520" y="246"/>
                    <a:pt x="518" y="246"/>
                  </a:cubicBezTo>
                  <a:cubicBezTo>
                    <a:pt x="515" y="246"/>
                    <a:pt x="519" y="251"/>
                    <a:pt x="510" y="251"/>
                  </a:cubicBezTo>
                  <a:cubicBezTo>
                    <a:pt x="508" y="252"/>
                    <a:pt x="508" y="258"/>
                    <a:pt x="508" y="261"/>
                  </a:cubicBezTo>
                  <a:cubicBezTo>
                    <a:pt x="508" y="261"/>
                    <a:pt x="508" y="265"/>
                    <a:pt x="508" y="268"/>
                  </a:cubicBezTo>
                  <a:cubicBezTo>
                    <a:pt x="508" y="271"/>
                    <a:pt x="507" y="278"/>
                    <a:pt x="504" y="278"/>
                  </a:cubicBezTo>
                  <a:cubicBezTo>
                    <a:pt x="501" y="278"/>
                    <a:pt x="499" y="276"/>
                    <a:pt x="499" y="273"/>
                  </a:cubicBezTo>
                  <a:cubicBezTo>
                    <a:pt x="499" y="267"/>
                    <a:pt x="500" y="256"/>
                    <a:pt x="504" y="251"/>
                  </a:cubicBezTo>
                  <a:cubicBezTo>
                    <a:pt x="502" y="251"/>
                    <a:pt x="501" y="253"/>
                    <a:pt x="499" y="254"/>
                  </a:cubicBezTo>
                  <a:cubicBezTo>
                    <a:pt x="499" y="250"/>
                    <a:pt x="508" y="244"/>
                    <a:pt x="513" y="244"/>
                  </a:cubicBezTo>
                  <a:cubicBezTo>
                    <a:pt x="515" y="244"/>
                    <a:pt x="520" y="245"/>
                    <a:pt x="523" y="244"/>
                  </a:cubicBezTo>
                  <a:cubicBezTo>
                    <a:pt x="523" y="241"/>
                    <a:pt x="523" y="241"/>
                    <a:pt x="523" y="241"/>
                  </a:cubicBezTo>
                  <a:cubicBezTo>
                    <a:pt x="518" y="241"/>
                    <a:pt x="516" y="238"/>
                    <a:pt x="510" y="238"/>
                  </a:cubicBezTo>
                  <a:cubicBezTo>
                    <a:pt x="508" y="238"/>
                    <a:pt x="507" y="241"/>
                    <a:pt x="504" y="241"/>
                  </a:cubicBezTo>
                  <a:cubicBezTo>
                    <a:pt x="503" y="241"/>
                    <a:pt x="501" y="239"/>
                    <a:pt x="500" y="238"/>
                  </a:cubicBezTo>
                  <a:cubicBezTo>
                    <a:pt x="496" y="238"/>
                    <a:pt x="496" y="238"/>
                    <a:pt x="496" y="238"/>
                  </a:cubicBezTo>
                  <a:cubicBezTo>
                    <a:pt x="497" y="236"/>
                    <a:pt x="498" y="235"/>
                    <a:pt x="498" y="232"/>
                  </a:cubicBezTo>
                  <a:cubicBezTo>
                    <a:pt x="495" y="233"/>
                    <a:pt x="491" y="237"/>
                    <a:pt x="489" y="237"/>
                  </a:cubicBezTo>
                  <a:cubicBezTo>
                    <a:pt x="487" y="237"/>
                    <a:pt x="487" y="240"/>
                    <a:pt x="483" y="240"/>
                  </a:cubicBezTo>
                  <a:cubicBezTo>
                    <a:pt x="481" y="240"/>
                    <a:pt x="480" y="240"/>
                    <a:pt x="479" y="238"/>
                  </a:cubicBezTo>
                  <a:cubicBezTo>
                    <a:pt x="478" y="238"/>
                    <a:pt x="477" y="239"/>
                    <a:pt x="476" y="239"/>
                  </a:cubicBezTo>
                  <a:cubicBezTo>
                    <a:pt x="472" y="239"/>
                    <a:pt x="472" y="239"/>
                    <a:pt x="472" y="239"/>
                  </a:cubicBezTo>
                  <a:cubicBezTo>
                    <a:pt x="477" y="233"/>
                    <a:pt x="483" y="231"/>
                    <a:pt x="489" y="227"/>
                  </a:cubicBezTo>
                  <a:cubicBezTo>
                    <a:pt x="492" y="226"/>
                    <a:pt x="493" y="227"/>
                    <a:pt x="495" y="22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109"/>
            <p:cNvSpPr>
              <a:spLocks/>
            </p:cNvSpPr>
            <p:nvPr/>
          </p:nvSpPr>
          <p:spPr bwMode="auto">
            <a:xfrm>
              <a:off x="3100388" y="2597151"/>
              <a:ext cx="7937" cy="11113"/>
            </a:xfrm>
            <a:custGeom>
              <a:avLst/>
              <a:gdLst>
                <a:gd name="T0" fmla="*/ 0 w 3"/>
                <a:gd name="T1" fmla="*/ 0 h 4"/>
                <a:gd name="T2" fmla="*/ 2 w 3"/>
                <a:gd name="T3" fmla="*/ 4 h 4"/>
                <a:gd name="T4" fmla="*/ 3 w 3"/>
                <a:gd name="T5" fmla="*/ 3 h 4"/>
                <a:gd name="T6" fmla="*/ 1 w 3"/>
                <a:gd name="T7" fmla="*/ 0 h 4"/>
                <a:gd name="T8" fmla="*/ 0 w 3"/>
                <a:gd name="T9" fmla="*/ 0 h 4"/>
              </a:gdLst>
              <a:ahLst/>
              <a:cxnLst>
                <a:cxn ang="0">
                  <a:pos x="T0" y="T1"/>
                </a:cxn>
                <a:cxn ang="0">
                  <a:pos x="T2" y="T3"/>
                </a:cxn>
                <a:cxn ang="0">
                  <a:pos x="T4" y="T5"/>
                </a:cxn>
                <a:cxn ang="0">
                  <a:pos x="T6" y="T7"/>
                </a:cxn>
                <a:cxn ang="0">
                  <a:pos x="T8" y="T9"/>
                </a:cxn>
              </a:cxnLst>
              <a:rect l="0" t="0" r="r" b="b"/>
              <a:pathLst>
                <a:path w="3" h="4">
                  <a:moveTo>
                    <a:pt x="0" y="0"/>
                  </a:moveTo>
                  <a:cubicBezTo>
                    <a:pt x="0" y="2"/>
                    <a:pt x="0" y="4"/>
                    <a:pt x="2" y="4"/>
                  </a:cubicBezTo>
                  <a:cubicBezTo>
                    <a:pt x="3" y="4"/>
                    <a:pt x="3" y="3"/>
                    <a:pt x="3" y="3"/>
                  </a:cubicBezTo>
                  <a:cubicBezTo>
                    <a:pt x="3" y="1"/>
                    <a:pt x="3" y="0"/>
                    <a:pt x="1" y="0"/>
                  </a:cubicBezTo>
                  <a:cubicBezTo>
                    <a:pt x="1"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10"/>
            <p:cNvSpPr>
              <a:spLocks/>
            </p:cNvSpPr>
            <p:nvPr/>
          </p:nvSpPr>
          <p:spPr bwMode="auto">
            <a:xfrm>
              <a:off x="3092450" y="2562226"/>
              <a:ext cx="15875" cy="4763"/>
            </a:xfrm>
            <a:custGeom>
              <a:avLst/>
              <a:gdLst>
                <a:gd name="T0" fmla="*/ 3 w 6"/>
                <a:gd name="T1" fmla="*/ 0 h 2"/>
                <a:gd name="T2" fmla="*/ 0 w 6"/>
                <a:gd name="T3" fmla="*/ 2 h 2"/>
                <a:gd name="T4" fmla="*/ 6 w 6"/>
                <a:gd name="T5" fmla="*/ 2 h 2"/>
                <a:gd name="T6" fmla="*/ 3 w 6"/>
                <a:gd name="T7" fmla="*/ 0 h 2"/>
              </a:gdLst>
              <a:ahLst/>
              <a:cxnLst>
                <a:cxn ang="0">
                  <a:pos x="T0" y="T1"/>
                </a:cxn>
                <a:cxn ang="0">
                  <a:pos x="T2" y="T3"/>
                </a:cxn>
                <a:cxn ang="0">
                  <a:pos x="T4" y="T5"/>
                </a:cxn>
                <a:cxn ang="0">
                  <a:pos x="T6" y="T7"/>
                </a:cxn>
              </a:cxnLst>
              <a:rect l="0" t="0" r="r" b="b"/>
              <a:pathLst>
                <a:path w="6" h="2">
                  <a:moveTo>
                    <a:pt x="3" y="0"/>
                  </a:moveTo>
                  <a:cubicBezTo>
                    <a:pt x="2" y="0"/>
                    <a:pt x="0" y="1"/>
                    <a:pt x="0" y="2"/>
                  </a:cubicBezTo>
                  <a:cubicBezTo>
                    <a:pt x="1" y="2"/>
                    <a:pt x="3" y="2"/>
                    <a:pt x="6" y="2"/>
                  </a:cubicBezTo>
                  <a:cubicBezTo>
                    <a:pt x="5" y="1"/>
                    <a:pt x="4" y="0"/>
                    <a:pt x="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11"/>
            <p:cNvSpPr>
              <a:spLocks/>
            </p:cNvSpPr>
            <p:nvPr/>
          </p:nvSpPr>
          <p:spPr bwMode="auto">
            <a:xfrm>
              <a:off x="3119438" y="2570163"/>
              <a:ext cx="1587" cy="4763"/>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1" y="2"/>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12"/>
            <p:cNvSpPr>
              <a:spLocks/>
            </p:cNvSpPr>
            <p:nvPr/>
          </p:nvSpPr>
          <p:spPr bwMode="auto">
            <a:xfrm>
              <a:off x="3178175" y="2659063"/>
              <a:ext cx="11112" cy="7938"/>
            </a:xfrm>
            <a:custGeom>
              <a:avLst/>
              <a:gdLst>
                <a:gd name="T0" fmla="*/ 4 w 4"/>
                <a:gd name="T1" fmla="*/ 2 h 3"/>
                <a:gd name="T2" fmla="*/ 4 w 4"/>
                <a:gd name="T3" fmla="*/ 0 h 3"/>
                <a:gd name="T4" fmla="*/ 0 w 4"/>
                <a:gd name="T5" fmla="*/ 2 h 3"/>
                <a:gd name="T6" fmla="*/ 0 w 4"/>
                <a:gd name="T7" fmla="*/ 3 h 3"/>
                <a:gd name="T8" fmla="*/ 1 w 4"/>
                <a:gd name="T9" fmla="*/ 3 h 3"/>
                <a:gd name="T10" fmla="*/ 4 w 4"/>
                <a:gd name="T11" fmla="*/ 2 h 3"/>
              </a:gdLst>
              <a:ahLst/>
              <a:cxnLst>
                <a:cxn ang="0">
                  <a:pos x="T0" y="T1"/>
                </a:cxn>
                <a:cxn ang="0">
                  <a:pos x="T2" y="T3"/>
                </a:cxn>
                <a:cxn ang="0">
                  <a:pos x="T4" y="T5"/>
                </a:cxn>
                <a:cxn ang="0">
                  <a:pos x="T6" y="T7"/>
                </a:cxn>
                <a:cxn ang="0">
                  <a:pos x="T8" y="T9"/>
                </a:cxn>
                <a:cxn ang="0">
                  <a:pos x="T10" y="T11"/>
                </a:cxn>
              </a:cxnLst>
              <a:rect l="0" t="0" r="r" b="b"/>
              <a:pathLst>
                <a:path w="4" h="3">
                  <a:moveTo>
                    <a:pt x="4" y="2"/>
                  </a:moveTo>
                  <a:cubicBezTo>
                    <a:pt x="4" y="0"/>
                    <a:pt x="4" y="0"/>
                    <a:pt x="4" y="0"/>
                  </a:cubicBezTo>
                  <a:cubicBezTo>
                    <a:pt x="4" y="1"/>
                    <a:pt x="2" y="2"/>
                    <a:pt x="0" y="2"/>
                  </a:cubicBezTo>
                  <a:cubicBezTo>
                    <a:pt x="0" y="2"/>
                    <a:pt x="0" y="3"/>
                    <a:pt x="0" y="3"/>
                  </a:cubicBezTo>
                  <a:cubicBezTo>
                    <a:pt x="0" y="3"/>
                    <a:pt x="1" y="3"/>
                    <a:pt x="1" y="3"/>
                  </a:cubicBezTo>
                  <a:cubicBezTo>
                    <a:pt x="2" y="3"/>
                    <a:pt x="4" y="3"/>
                    <a:pt x="4"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13"/>
            <p:cNvSpPr>
              <a:spLocks/>
            </p:cNvSpPr>
            <p:nvPr/>
          </p:nvSpPr>
          <p:spPr bwMode="auto">
            <a:xfrm>
              <a:off x="2155825" y="1951038"/>
              <a:ext cx="30162" cy="38100"/>
            </a:xfrm>
            <a:custGeom>
              <a:avLst/>
              <a:gdLst>
                <a:gd name="T0" fmla="*/ 9 w 11"/>
                <a:gd name="T1" fmla="*/ 14 h 14"/>
                <a:gd name="T2" fmla="*/ 11 w 11"/>
                <a:gd name="T3" fmla="*/ 12 h 14"/>
                <a:gd name="T4" fmla="*/ 6 w 11"/>
                <a:gd name="T5" fmla="*/ 1 h 14"/>
                <a:gd name="T6" fmla="*/ 0 w 11"/>
                <a:gd name="T7" fmla="*/ 5 h 14"/>
                <a:gd name="T8" fmla="*/ 5 w 11"/>
                <a:gd name="T9" fmla="*/ 5 h 14"/>
                <a:gd name="T10" fmla="*/ 5 w 11"/>
                <a:gd name="T11" fmla="*/ 9 h 14"/>
                <a:gd name="T12" fmla="*/ 9 w 11"/>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1" h="14">
                  <a:moveTo>
                    <a:pt x="9" y="14"/>
                  </a:moveTo>
                  <a:cubicBezTo>
                    <a:pt x="10" y="14"/>
                    <a:pt x="11" y="14"/>
                    <a:pt x="11" y="12"/>
                  </a:cubicBezTo>
                  <a:cubicBezTo>
                    <a:pt x="11" y="7"/>
                    <a:pt x="5" y="7"/>
                    <a:pt x="6" y="1"/>
                  </a:cubicBezTo>
                  <a:cubicBezTo>
                    <a:pt x="1" y="0"/>
                    <a:pt x="0" y="0"/>
                    <a:pt x="0" y="5"/>
                  </a:cubicBezTo>
                  <a:cubicBezTo>
                    <a:pt x="3" y="3"/>
                    <a:pt x="1" y="4"/>
                    <a:pt x="5" y="5"/>
                  </a:cubicBezTo>
                  <a:cubicBezTo>
                    <a:pt x="4" y="6"/>
                    <a:pt x="5" y="8"/>
                    <a:pt x="5" y="9"/>
                  </a:cubicBezTo>
                  <a:cubicBezTo>
                    <a:pt x="5" y="10"/>
                    <a:pt x="7" y="14"/>
                    <a:pt x="9"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14"/>
            <p:cNvSpPr>
              <a:spLocks/>
            </p:cNvSpPr>
            <p:nvPr/>
          </p:nvSpPr>
          <p:spPr bwMode="auto">
            <a:xfrm>
              <a:off x="2109788" y="1905001"/>
              <a:ext cx="31750" cy="49213"/>
            </a:xfrm>
            <a:custGeom>
              <a:avLst/>
              <a:gdLst>
                <a:gd name="T0" fmla="*/ 10 w 12"/>
                <a:gd name="T1" fmla="*/ 9 h 18"/>
                <a:gd name="T2" fmla="*/ 8 w 12"/>
                <a:gd name="T3" fmla="*/ 9 h 18"/>
                <a:gd name="T4" fmla="*/ 8 w 12"/>
                <a:gd name="T5" fmla="*/ 0 h 18"/>
                <a:gd name="T6" fmla="*/ 3 w 12"/>
                <a:gd name="T7" fmla="*/ 0 h 18"/>
                <a:gd name="T8" fmla="*/ 0 w 12"/>
                <a:gd name="T9" fmla="*/ 2 h 18"/>
                <a:gd name="T10" fmla="*/ 6 w 12"/>
                <a:gd name="T11" fmla="*/ 9 h 18"/>
                <a:gd name="T12" fmla="*/ 10 w 12"/>
                <a:gd name="T13" fmla="*/ 18 h 18"/>
                <a:gd name="T14" fmla="*/ 10 w 12"/>
                <a:gd name="T15" fmla="*/ 9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0" y="9"/>
                  </a:moveTo>
                  <a:cubicBezTo>
                    <a:pt x="10" y="10"/>
                    <a:pt x="8" y="10"/>
                    <a:pt x="8" y="9"/>
                  </a:cubicBezTo>
                  <a:cubicBezTo>
                    <a:pt x="7" y="6"/>
                    <a:pt x="8" y="6"/>
                    <a:pt x="8" y="0"/>
                  </a:cubicBezTo>
                  <a:cubicBezTo>
                    <a:pt x="5" y="2"/>
                    <a:pt x="7" y="0"/>
                    <a:pt x="3" y="0"/>
                  </a:cubicBezTo>
                  <a:cubicBezTo>
                    <a:pt x="2" y="0"/>
                    <a:pt x="0" y="1"/>
                    <a:pt x="0" y="2"/>
                  </a:cubicBezTo>
                  <a:cubicBezTo>
                    <a:pt x="0" y="6"/>
                    <a:pt x="3" y="8"/>
                    <a:pt x="6" y="9"/>
                  </a:cubicBezTo>
                  <a:cubicBezTo>
                    <a:pt x="6" y="12"/>
                    <a:pt x="7" y="15"/>
                    <a:pt x="10" y="18"/>
                  </a:cubicBezTo>
                  <a:cubicBezTo>
                    <a:pt x="12" y="15"/>
                    <a:pt x="10" y="12"/>
                    <a:pt x="10"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5"/>
            <p:cNvSpPr>
              <a:spLocks/>
            </p:cNvSpPr>
            <p:nvPr/>
          </p:nvSpPr>
          <p:spPr bwMode="auto">
            <a:xfrm>
              <a:off x="2400300" y="1457326"/>
              <a:ext cx="314325" cy="163513"/>
            </a:xfrm>
            <a:custGeom>
              <a:avLst/>
              <a:gdLst>
                <a:gd name="T0" fmla="*/ 107 w 116"/>
                <a:gd name="T1" fmla="*/ 48 h 60"/>
                <a:gd name="T2" fmla="*/ 116 w 116"/>
                <a:gd name="T3" fmla="*/ 46 h 60"/>
                <a:gd name="T4" fmla="*/ 93 w 116"/>
                <a:gd name="T5" fmla="*/ 31 h 60"/>
                <a:gd name="T6" fmla="*/ 87 w 116"/>
                <a:gd name="T7" fmla="*/ 12 h 60"/>
                <a:gd name="T8" fmla="*/ 92 w 116"/>
                <a:gd name="T9" fmla="*/ 5 h 60"/>
                <a:gd name="T10" fmla="*/ 84 w 116"/>
                <a:gd name="T11" fmla="*/ 0 h 60"/>
                <a:gd name="T12" fmla="*/ 78 w 116"/>
                <a:gd name="T13" fmla="*/ 4 h 60"/>
                <a:gd name="T14" fmla="*/ 78 w 116"/>
                <a:gd name="T15" fmla="*/ 6 h 60"/>
                <a:gd name="T16" fmla="*/ 72 w 116"/>
                <a:gd name="T17" fmla="*/ 6 h 60"/>
                <a:gd name="T18" fmla="*/ 68 w 116"/>
                <a:gd name="T19" fmla="*/ 9 h 60"/>
                <a:gd name="T20" fmla="*/ 73 w 116"/>
                <a:gd name="T21" fmla="*/ 24 h 60"/>
                <a:gd name="T22" fmla="*/ 70 w 116"/>
                <a:gd name="T23" fmla="*/ 26 h 60"/>
                <a:gd name="T24" fmla="*/ 66 w 116"/>
                <a:gd name="T25" fmla="*/ 18 h 60"/>
                <a:gd name="T26" fmla="*/ 59 w 116"/>
                <a:gd name="T27" fmla="*/ 11 h 60"/>
                <a:gd name="T28" fmla="*/ 54 w 116"/>
                <a:gd name="T29" fmla="*/ 11 h 60"/>
                <a:gd name="T30" fmla="*/ 55 w 116"/>
                <a:gd name="T31" fmla="*/ 15 h 60"/>
                <a:gd name="T32" fmla="*/ 49 w 116"/>
                <a:gd name="T33" fmla="*/ 17 h 60"/>
                <a:gd name="T34" fmla="*/ 39 w 116"/>
                <a:gd name="T35" fmla="*/ 10 h 60"/>
                <a:gd name="T36" fmla="*/ 32 w 116"/>
                <a:gd name="T37" fmla="*/ 14 h 60"/>
                <a:gd name="T38" fmla="*/ 28 w 116"/>
                <a:gd name="T39" fmla="*/ 7 h 60"/>
                <a:gd name="T40" fmla="*/ 0 w 116"/>
                <a:gd name="T41" fmla="*/ 25 h 60"/>
                <a:gd name="T42" fmla="*/ 7 w 116"/>
                <a:gd name="T43" fmla="*/ 30 h 60"/>
                <a:gd name="T44" fmla="*/ 14 w 116"/>
                <a:gd name="T45" fmla="*/ 30 h 60"/>
                <a:gd name="T46" fmla="*/ 6 w 116"/>
                <a:gd name="T47" fmla="*/ 35 h 60"/>
                <a:gd name="T48" fmla="*/ 23 w 116"/>
                <a:gd name="T49" fmla="*/ 38 h 60"/>
                <a:gd name="T50" fmla="*/ 34 w 116"/>
                <a:gd name="T51" fmla="*/ 38 h 60"/>
                <a:gd name="T52" fmla="*/ 40 w 116"/>
                <a:gd name="T53" fmla="*/ 41 h 60"/>
                <a:gd name="T54" fmla="*/ 33 w 116"/>
                <a:gd name="T55" fmla="*/ 41 h 60"/>
                <a:gd name="T56" fmla="*/ 11 w 116"/>
                <a:gd name="T57" fmla="*/ 46 h 60"/>
                <a:gd name="T58" fmla="*/ 22 w 116"/>
                <a:gd name="T59" fmla="*/ 54 h 60"/>
                <a:gd name="T60" fmla="*/ 34 w 116"/>
                <a:gd name="T61" fmla="*/ 55 h 60"/>
                <a:gd name="T62" fmla="*/ 38 w 116"/>
                <a:gd name="T63" fmla="*/ 60 h 60"/>
                <a:gd name="T64" fmla="*/ 57 w 116"/>
                <a:gd name="T65" fmla="*/ 60 h 60"/>
                <a:gd name="T66" fmla="*/ 73 w 116"/>
                <a:gd name="T67" fmla="*/ 56 h 60"/>
                <a:gd name="T68" fmla="*/ 79 w 116"/>
                <a:gd name="T69" fmla="*/ 52 h 60"/>
                <a:gd name="T70" fmla="*/ 97 w 116"/>
                <a:gd name="T71" fmla="*/ 59 h 60"/>
                <a:gd name="T72" fmla="*/ 110 w 116"/>
                <a:gd name="T73" fmla="*/ 55 h 60"/>
                <a:gd name="T74" fmla="*/ 107 w 116"/>
                <a:gd name="T75" fmla="*/ 52 h 60"/>
                <a:gd name="T76" fmla="*/ 104 w 116"/>
                <a:gd name="T77" fmla="*/ 50 h 60"/>
                <a:gd name="T78" fmla="*/ 107 w 116"/>
                <a:gd name="T79" fmla="*/ 4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6" h="60">
                  <a:moveTo>
                    <a:pt x="107" y="48"/>
                  </a:moveTo>
                  <a:cubicBezTo>
                    <a:pt x="111" y="48"/>
                    <a:pt x="112" y="49"/>
                    <a:pt x="116" y="46"/>
                  </a:cubicBezTo>
                  <a:cubicBezTo>
                    <a:pt x="112" y="43"/>
                    <a:pt x="93" y="38"/>
                    <a:pt x="93" y="31"/>
                  </a:cubicBezTo>
                  <a:cubicBezTo>
                    <a:pt x="93" y="25"/>
                    <a:pt x="87" y="20"/>
                    <a:pt x="87" y="12"/>
                  </a:cubicBezTo>
                  <a:cubicBezTo>
                    <a:pt x="87" y="10"/>
                    <a:pt x="92" y="8"/>
                    <a:pt x="92" y="5"/>
                  </a:cubicBezTo>
                  <a:cubicBezTo>
                    <a:pt x="92" y="1"/>
                    <a:pt x="88" y="0"/>
                    <a:pt x="84" y="0"/>
                  </a:cubicBezTo>
                  <a:cubicBezTo>
                    <a:pt x="81" y="0"/>
                    <a:pt x="78" y="1"/>
                    <a:pt x="78" y="4"/>
                  </a:cubicBezTo>
                  <a:cubicBezTo>
                    <a:pt x="78" y="4"/>
                    <a:pt x="78" y="5"/>
                    <a:pt x="78" y="6"/>
                  </a:cubicBezTo>
                  <a:cubicBezTo>
                    <a:pt x="74" y="8"/>
                    <a:pt x="76" y="6"/>
                    <a:pt x="72" y="6"/>
                  </a:cubicBezTo>
                  <a:cubicBezTo>
                    <a:pt x="70" y="6"/>
                    <a:pt x="68" y="7"/>
                    <a:pt x="68" y="9"/>
                  </a:cubicBezTo>
                  <a:cubicBezTo>
                    <a:pt x="68" y="11"/>
                    <a:pt x="71" y="21"/>
                    <a:pt x="73" y="24"/>
                  </a:cubicBezTo>
                  <a:cubicBezTo>
                    <a:pt x="72" y="25"/>
                    <a:pt x="72" y="26"/>
                    <a:pt x="70" y="26"/>
                  </a:cubicBezTo>
                  <a:cubicBezTo>
                    <a:pt x="66" y="26"/>
                    <a:pt x="68" y="20"/>
                    <a:pt x="66" y="18"/>
                  </a:cubicBezTo>
                  <a:cubicBezTo>
                    <a:pt x="65" y="15"/>
                    <a:pt x="62" y="12"/>
                    <a:pt x="59" y="11"/>
                  </a:cubicBezTo>
                  <a:cubicBezTo>
                    <a:pt x="54" y="11"/>
                    <a:pt x="54" y="11"/>
                    <a:pt x="54" y="11"/>
                  </a:cubicBezTo>
                  <a:cubicBezTo>
                    <a:pt x="55" y="13"/>
                    <a:pt x="55" y="13"/>
                    <a:pt x="55" y="15"/>
                  </a:cubicBezTo>
                  <a:cubicBezTo>
                    <a:pt x="53" y="16"/>
                    <a:pt x="51" y="16"/>
                    <a:pt x="49" y="17"/>
                  </a:cubicBezTo>
                  <a:cubicBezTo>
                    <a:pt x="47" y="13"/>
                    <a:pt x="45" y="10"/>
                    <a:pt x="39" y="10"/>
                  </a:cubicBezTo>
                  <a:cubicBezTo>
                    <a:pt x="35" y="10"/>
                    <a:pt x="34" y="13"/>
                    <a:pt x="32" y="14"/>
                  </a:cubicBezTo>
                  <a:cubicBezTo>
                    <a:pt x="31" y="13"/>
                    <a:pt x="31" y="7"/>
                    <a:pt x="28" y="7"/>
                  </a:cubicBezTo>
                  <a:cubicBezTo>
                    <a:pt x="20" y="7"/>
                    <a:pt x="0" y="14"/>
                    <a:pt x="0" y="25"/>
                  </a:cubicBezTo>
                  <a:cubicBezTo>
                    <a:pt x="0" y="26"/>
                    <a:pt x="4" y="30"/>
                    <a:pt x="7" y="30"/>
                  </a:cubicBezTo>
                  <a:cubicBezTo>
                    <a:pt x="10" y="30"/>
                    <a:pt x="11" y="29"/>
                    <a:pt x="14" y="30"/>
                  </a:cubicBezTo>
                  <a:cubicBezTo>
                    <a:pt x="12" y="31"/>
                    <a:pt x="6" y="30"/>
                    <a:pt x="6" y="35"/>
                  </a:cubicBezTo>
                  <a:cubicBezTo>
                    <a:pt x="6" y="41"/>
                    <a:pt x="18" y="38"/>
                    <a:pt x="23" y="38"/>
                  </a:cubicBezTo>
                  <a:cubicBezTo>
                    <a:pt x="25" y="38"/>
                    <a:pt x="30" y="38"/>
                    <a:pt x="34" y="38"/>
                  </a:cubicBezTo>
                  <a:cubicBezTo>
                    <a:pt x="36" y="38"/>
                    <a:pt x="38" y="40"/>
                    <a:pt x="40" y="41"/>
                  </a:cubicBezTo>
                  <a:cubicBezTo>
                    <a:pt x="37" y="41"/>
                    <a:pt x="36" y="41"/>
                    <a:pt x="33" y="41"/>
                  </a:cubicBezTo>
                  <a:cubicBezTo>
                    <a:pt x="23" y="41"/>
                    <a:pt x="16" y="42"/>
                    <a:pt x="11" y="46"/>
                  </a:cubicBezTo>
                  <a:cubicBezTo>
                    <a:pt x="13" y="49"/>
                    <a:pt x="17" y="54"/>
                    <a:pt x="22" y="54"/>
                  </a:cubicBezTo>
                  <a:cubicBezTo>
                    <a:pt x="25" y="54"/>
                    <a:pt x="31" y="53"/>
                    <a:pt x="34" y="55"/>
                  </a:cubicBezTo>
                  <a:cubicBezTo>
                    <a:pt x="36" y="57"/>
                    <a:pt x="34" y="60"/>
                    <a:pt x="38" y="60"/>
                  </a:cubicBezTo>
                  <a:cubicBezTo>
                    <a:pt x="44" y="60"/>
                    <a:pt x="47" y="60"/>
                    <a:pt x="57" y="60"/>
                  </a:cubicBezTo>
                  <a:cubicBezTo>
                    <a:pt x="62" y="57"/>
                    <a:pt x="68" y="59"/>
                    <a:pt x="73" y="56"/>
                  </a:cubicBezTo>
                  <a:cubicBezTo>
                    <a:pt x="77" y="55"/>
                    <a:pt x="75" y="52"/>
                    <a:pt x="79" y="52"/>
                  </a:cubicBezTo>
                  <a:cubicBezTo>
                    <a:pt x="85" y="52"/>
                    <a:pt x="88" y="59"/>
                    <a:pt x="97" y="59"/>
                  </a:cubicBezTo>
                  <a:cubicBezTo>
                    <a:pt x="103" y="59"/>
                    <a:pt x="108" y="59"/>
                    <a:pt x="110" y="55"/>
                  </a:cubicBezTo>
                  <a:cubicBezTo>
                    <a:pt x="109" y="54"/>
                    <a:pt x="108" y="53"/>
                    <a:pt x="107" y="52"/>
                  </a:cubicBezTo>
                  <a:cubicBezTo>
                    <a:pt x="106" y="52"/>
                    <a:pt x="104" y="52"/>
                    <a:pt x="104" y="50"/>
                  </a:cubicBezTo>
                  <a:cubicBezTo>
                    <a:pt x="104" y="48"/>
                    <a:pt x="105" y="48"/>
                    <a:pt x="107" y="4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6"/>
            <p:cNvSpPr>
              <a:spLocks/>
            </p:cNvSpPr>
            <p:nvPr/>
          </p:nvSpPr>
          <p:spPr bwMode="auto">
            <a:xfrm>
              <a:off x="2286000" y="1430338"/>
              <a:ext cx="173037" cy="117475"/>
            </a:xfrm>
            <a:custGeom>
              <a:avLst/>
              <a:gdLst>
                <a:gd name="T0" fmla="*/ 10 w 64"/>
                <a:gd name="T1" fmla="*/ 36 h 43"/>
                <a:gd name="T2" fmla="*/ 14 w 64"/>
                <a:gd name="T3" fmla="*/ 41 h 43"/>
                <a:gd name="T4" fmla="*/ 17 w 64"/>
                <a:gd name="T5" fmla="*/ 43 h 43"/>
                <a:gd name="T6" fmla="*/ 34 w 64"/>
                <a:gd name="T7" fmla="*/ 36 h 43"/>
                <a:gd name="T8" fmla="*/ 50 w 64"/>
                <a:gd name="T9" fmla="*/ 19 h 43"/>
                <a:gd name="T10" fmla="*/ 64 w 64"/>
                <a:gd name="T11" fmla="*/ 14 h 43"/>
                <a:gd name="T12" fmla="*/ 49 w 64"/>
                <a:gd name="T13" fmla="*/ 5 h 43"/>
                <a:gd name="T14" fmla="*/ 41 w 64"/>
                <a:gd name="T15" fmla="*/ 6 h 43"/>
                <a:gd name="T16" fmla="*/ 29 w 64"/>
                <a:gd name="T17" fmla="*/ 1 h 43"/>
                <a:gd name="T18" fmla="*/ 21 w 64"/>
                <a:gd name="T19" fmla="*/ 3 h 43"/>
                <a:gd name="T20" fmla="*/ 7 w 64"/>
                <a:gd name="T21" fmla="*/ 3 h 43"/>
                <a:gd name="T22" fmla="*/ 11 w 64"/>
                <a:gd name="T23" fmla="*/ 10 h 43"/>
                <a:gd name="T24" fmla="*/ 0 w 64"/>
                <a:gd name="T25" fmla="*/ 32 h 43"/>
                <a:gd name="T26" fmla="*/ 10 w 64"/>
                <a:gd name="T27" fmla="*/ 3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43">
                  <a:moveTo>
                    <a:pt x="10" y="36"/>
                  </a:moveTo>
                  <a:cubicBezTo>
                    <a:pt x="11" y="37"/>
                    <a:pt x="12" y="41"/>
                    <a:pt x="14" y="41"/>
                  </a:cubicBezTo>
                  <a:cubicBezTo>
                    <a:pt x="15" y="41"/>
                    <a:pt x="15" y="43"/>
                    <a:pt x="17" y="43"/>
                  </a:cubicBezTo>
                  <a:cubicBezTo>
                    <a:pt x="19" y="43"/>
                    <a:pt x="34" y="37"/>
                    <a:pt x="34" y="36"/>
                  </a:cubicBezTo>
                  <a:cubicBezTo>
                    <a:pt x="34" y="31"/>
                    <a:pt x="43" y="21"/>
                    <a:pt x="50" y="19"/>
                  </a:cubicBezTo>
                  <a:cubicBezTo>
                    <a:pt x="53" y="19"/>
                    <a:pt x="64" y="17"/>
                    <a:pt x="64" y="14"/>
                  </a:cubicBezTo>
                  <a:cubicBezTo>
                    <a:pt x="64" y="9"/>
                    <a:pt x="53" y="5"/>
                    <a:pt x="49" y="5"/>
                  </a:cubicBezTo>
                  <a:cubicBezTo>
                    <a:pt x="46" y="5"/>
                    <a:pt x="43" y="8"/>
                    <a:pt x="41" y="6"/>
                  </a:cubicBezTo>
                  <a:cubicBezTo>
                    <a:pt x="36" y="5"/>
                    <a:pt x="34" y="2"/>
                    <a:pt x="29" y="1"/>
                  </a:cubicBezTo>
                  <a:cubicBezTo>
                    <a:pt x="25" y="0"/>
                    <a:pt x="23" y="3"/>
                    <a:pt x="21" y="3"/>
                  </a:cubicBezTo>
                  <a:cubicBezTo>
                    <a:pt x="15" y="3"/>
                    <a:pt x="13" y="0"/>
                    <a:pt x="7" y="3"/>
                  </a:cubicBezTo>
                  <a:cubicBezTo>
                    <a:pt x="8" y="5"/>
                    <a:pt x="11" y="9"/>
                    <a:pt x="11" y="10"/>
                  </a:cubicBezTo>
                  <a:cubicBezTo>
                    <a:pt x="11" y="18"/>
                    <a:pt x="0" y="24"/>
                    <a:pt x="0" y="32"/>
                  </a:cubicBezTo>
                  <a:cubicBezTo>
                    <a:pt x="0" y="35"/>
                    <a:pt x="8" y="34"/>
                    <a:pt x="10" y="3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7"/>
            <p:cNvSpPr>
              <a:spLocks noEditPoints="1"/>
            </p:cNvSpPr>
            <p:nvPr/>
          </p:nvSpPr>
          <p:spPr bwMode="auto">
            <a:xfrm>
              <a:off x="2424113" y="1349376"/>
              <a:ext cx="209550" cy="88900"/>
            </a:xfrm>
            <a:custGeom>
              <a:avLst/>
              <a:gdLst>
                <a:gd name="T0" fmla="*/ 13 w 77"/>
                <a:gd name="T1" fmla="*/ 8 h 33"/>
                <a:gd name="T2" fmla="*/ 13 w 77"/>
                <a:gd name="T3" fmla="*/ 8 h 33"/>
                <a:gd name="T4" fmla="*/ 8 w 77"/>
                <a:gd name="T5" fmla="*/ 11 h 33"/>
                <a:gd name="T6" fmla="*/ 10 w 77"/>
                <a:gd name="T7" fmla="*/ 12 h 33"/>
                <a:gd name="T8" fmla="*/ 9 w 77"/>
                <a:gd name="T9" fmla="*/ 12 h 33"/>
                <a:gd name="T10" fmla="*/ 5 w 77"/>
                <a:gd name="T11" fmla="*/ 12 h 33"/>
                <a:gd name="T12" fmla="*/ 5 w 77"/>
                <a:gd name="T13" fmla="*/ 15 h 33"/>
                <a:gd name="T14" fmla="*/ 8 w 77"/>
                <a:gd name="T15" fmla="*/ 16 h 33"/>
                <a:gd name="T16" fmla="*/ 5 w 77"/>
                <a:gd name="T17" fmla="*/ 16 h 33"/>
                <a:gd name="T18" fmla="*/ 0 w 77"/>
                <a:gd name="T19" fmla="*/ 18 h 33"/>
                <a:gd name="T20" fmla="*/ 0 w 77"/>
                <a:gd name="T21" fmla="*/ 21 h 33"/>
                <a:gd name="T22" fmla="*/ 3 w 77"/>
                <a:gd name="T23" fmla="*/ 25 h 33"/>
                <a:gd name="T24" fmla="*/ 11 w 77"/>
                <a:gd name="T25" fmla="*/ 26 h 33"/>
                <a:gd name="T26" fmla="*/ 20 w 77"/>
                <a:gd name="T27" fmla="*/ 25 h 33"/>
                <a:gd name="T28" fmla="*/ 23 w 77"/>
                <a:gd name="T29" fmla="*/ 22 h 33"/>
                <a:gd name="T30" fmla="*/ 26 w 77"/>
                <a:gd name="T31" fmla="*/ 27 h 33"/>
                <a:gd name="T32" fmla="*/ 20 w 77"/>
                <a:gd name="T33" fmla="*/ 29 h 33"/>
                <a:gd name="T34" fmla="*/ 26 w 77"/>
                <a:gd name="T35" fmla="*/ 33 h 33"/>
                <a:gd name="T36" fmla="*/ 41 w 77"/>
                <a:gd name="T37" fmla="*/ 29 h 33"/>
                <a:gd name="T38" fmla="*/ 55 w 77"/>
                <a:gd name="T39" fmla="*/ 26 h 33"/>
                <a:gd name="T40" fmla="*/ 70 w 77"/>
                <a:gd name="T41" fmla="*/ 26 h 33"/>
                <a:gd name="T42" fmla="*/ 77 w 77"/>
                <a:gd name="T43" fmla="*/ 16 h 33"/>
                <a:gd name="T44" fmla="*/ 72 w 77"/>
                <a:gd name="T45" fmla="*/ 10 h 33"/>
                <a:gd name="T46" fmla="*/ 66 w 77"/>
                <a:gd name="T47" fmla="*/ 13 h 33"/>
                <a:gd name="T48" fmla="*/ 58 w 77"/>
                <a:gd name="T49" fmla="*/ 5 h 33"/>
                <a:gd name="T50" fmla="*/ 58 w 77"/>
                <a:gd name="T51" fmla="*/ 2 h 33"/>
                <a:gd name="T52" fmla="*/ 53 w 77"/>
                <a:gd name="T53" fmla="*/ 0 h 33"/>
                <a:gd name="T54" fmla="*/ 46 w 77"/>
                <a:gd name="T55" fmla="*/ 7 h 33"/>
                <a:gd name="T56" fmla="*/ 51 w 77"/>
                <a:gd name="T57" fmla="*/ 11 h 33"/>
                <a:gd name="T58" fmla="*/ 51 w 77"/>
                <a:gd name="T59" fmla="*/ 14 h 33"/>
                <a:gd name="T60" fmla="*/ 49 w 77"/>
                <a:gd name="T61" fmla="*/ 14 h 33"/>
                <a:gd name="T62" fmla="*/ 53 w 77"/>
                <a:gd name="T63" fmla="*/ 15 h 33"/>
                <a:gd name="T64" fmla="*/ 48 w 77"/>
                <a:gd name="T65" fmla="*/ 18 h 33"/>
                <a:gd name="T66" fmla="*/ 27 w 77"/>
                <a:gd name="T67" fmla="*/ 10 h 33"/>
                <a:gd name="T68" fmla="*/ 22 w 77"/>
                <a:gd name="T69" fmla="*/ 10 h 33"/>
                <a:gd name="T70" fmla="*/ 19 w 77"/>
                <a:gd name="T71" fmla="*/ 6 h 33"/>
                <a:gd name="T72" fmla="*/ 11 w 77"/>
                <a:gd name="T73" fmla="*/ 6 h 33"/>
                <a:gd name="T74" fmla="*/ 13 w 77"/>
                <a:gd name="T75" fmla="*/ 8 h 33"/>
                <a:gd name="T76" fmla="*/ 19 w 77"/>
                <a:gd name="T77" fmla="*/ 13 h 33"/>
                <a:gd name="T78" fmla="*/ 16 w 77"/>
                <a:gd name="T79" fmla="*/ 13 h 33"/>
                <a:gd name="T80" fmla="*/ 19 w 77"/>
                <a:gd name="T81" fmla="*/ 1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33">
                  <a:moveTo>
                    <a:pt x="13" y="8"/>
                  </a:moveTo>
                  <a:cubicBezTo>
                    <a:pt x="13" y="8"/>
                    <a:pt x="13" y="8"/>
                    <a:pt x="13" y="8"/>
                  </a:cubicBezTo>
                  <a:cubicBezTo>
                    <a:pt x="11" y="8"/>
                    <a:pt x="9" y="10"/>
                    <a:pt x="8" y="11"/>
                  </a:cubicBezTo>
                  <a:cubicBezTo>
                    <a:pt x="9" y="11"/>
                    <a:pt x="10" y="12"/>
                    <a:pt x="10" y="12"/>
                  </a:cubicBezTo>
                  <a:cubicBezTo>
                    <a:pt x="10" y="12"/>
                    <a:pt x="9" y="12"/>
                    <a:pt x="9" y="12"/>
                  </a:cubicBezTo>
                  <a:cubicBezTo>
                    <a:pt x="9" y="12"/>
                    <a:pt x="7" y="12"/>
                    <a:pt x="5" y="12"/>
                  </a:cubicBezTo>
                  <a:cubicBezTo>
                    <a:pt x="5" y="15"/>
                    <a:pt x="5" y="15"/>
                    <a:pt x="5" y="15"/>
                  </a:cubicBezTo>
                  <a:cubicBezTo>
                    <a:pt x="6" y="15"/>
                    <a:pt x="7" y="16"/>
                    <a:pt x="8" y="16"/>
                  </a:cubicBezTo>
                  <a:cubicBezTo>
                    <a:pt x="7" y="16"/>
                    <a:pt x="6" y="16"/>
                    <a:pt x="5" y="16"/>
                  </a:cubicBezTo>
                  <a:cubicBezTo>
                    <a:pt x="3" y="16"/>
                    <a:pt x="2" y="17"/>
                    <a:pt x="0" y="18"/>
                  </a:cubicBezTo>
                  <a:cubicBezTo>
                    <a:pt x="1" y="19"/>
                    <a:pt x="0" y="19"/>
                    <a:pt x="0" y="21"/>
                  </a:cubicBezTo>
                  <a:cubicBezTo>
                    <a:pt x="0" y="23"/>
                    <a:pt x="2" y="25"/>
                    <a:pt x="3" y="25"/>
                  </a:cubicBezTo>
                  <a:cubicBezTo>
                    <a:pt x="5" y="25"/>
                    <a:pt x="8" y="26"/>
                    <a:pt x="11" y="26"/>
                  </a:cubicBezTo>
                  <a:cubicBezTo>
                    <a:pt x="14" y="26"/>
                    <a:pt x="16" y="25"/>
                    <a:pt x="20" y="25"/>
                  </a:cubicBezTo>
                  <a:cubicBezTo>
                    <a:pt x="20" y="23"/>
                    <a:pt x="21" y="22"/>
                    <a:pt x="23" y="22"/>
                  </a:cubicBezTo>
                  <a:cubicBezTo>
                    <a:pt x="23" y="24"/>
                    <a:pt x="25" y="25"/>
                    <a:pt x="26" y="27"/>
                  </a:cubicBezTo>
                  <a:cubicBezTo>
                    <a:pt x="24" y="27"/>
                    <a:pt x="20" y="26"/>
                    <a:pt x="20" y="29"/>
                  </a:cubicBezTo>
                  <a:cubicBezTo>
                    <a:pt x="20" y="31"/>
                    <a:pt x="24" y="33"/>
                    <a:pt x="26" y="33"/>
                  </a:cubicBezTo>
                  <a:cubicBezTo>
                    <a:pt x="32" y="33"/>
                    <a:pt x="36" y="31"/>
                    <a:pt x="41" y="29"/>
                  </a:cubicBezTo>
                  <a:cubicBezTo>
                    <a:pt x="41" y="29"/>
                    <a:pt x="55" y="26"/>
                    <a:pt x="55" y="26"/>
                  </a:cubicBezTo>
                  <a:cubicBezTo>
                    <a:pt x="55" y="25"/>
                    <a:pt x="68" y="27"/>
                    <a:pt x="70" y="26"/>
                  </a:cubicBezTo>
                  <a:cubicBezTo>
                    <a:pt x="72" y="25"/>
                    <a:pt x="77" y="19"/>
                    <a:pt x="77" y="16"/>
                  </a:cubicBezTo>
                  <a:cubicBezTo>
                    <a:pt x="77" y="13"/>
                    <a:pt x="75" y="10"/>
                    <a:pt x="72" y="10"/>
                  </a:cubicBezTo>
                  <a:cubicBezTo>
                    <a:pt x="69" y="10"/>
                    <a:pt x="68" y="13"/>
                    <a:pt x="66" y="13"/>
                  </a:cubicBezTo>
                  <a:cubicBezTo>
                    <a:pt x="62" y="13"/>
                    <a:pt x="58" y="8"/>
                    <a:pt x="58" y="5"/>
                  </a:cubicBezTo>
                  <a:cubicBezTo>
                    <a:pt x="58" y="4"/>
                    <a:pt x="57" y="4"/>
                    <a:pt x="58" y="2"/>
                  </a:cubicBezTo>
                  <a:cubicBezTo>
                    <a:pt x="56" y="2"/>
                    <a:pt x="55" y="1"/>
                    <a:pt x="53" y="0"/>
                  </a:cubicBezTo>
                  <a:cubicBezTo>
                    <a:pt x="51" y="2"/>
                    <a:pt x="46" y="4"/>
                    <a:pt x="46" y="7"/>
                  </a:cubicBezTo>
                  <a:cubicBezTo>
                    <a:pt x="46" y="9"/>
                    <a:pt x="50" y="10"/>
                    <a:pt x="51" y="11"/>
                  </a:cubicBezTo>
                  <a:cubicBezTo>
                    <a:pt x="51" y="14"/>
                    <a:pt x="51" y="14"/>
                    <a:pt x="51" y="14"/>
                  </a:cubicBezTo>
                  <a:cubicBezTo>
                    <a:pt x="50" y="14"/>
                    <a:pt x="49" y="14"/>
                    <a:pt x="49" y="14"/>
                  </a:cubicBezTo>
                  <a:cubicBezTo>
                    <a:pt x="50" y="15"/>
                    <a:pt x="51" y="15"/>
                    <a:pt x="53" y="15"/>
                  </a:cubicBezTo>
                  <a:cubicBezTo>
                    <a:pt x="52" y="17"/>
                    <a:pt x="51" y="18"/>
                    <a:pt x="48" y="18"/>
                  </a:cubicBezTo>
                  <a:cubicBezTo>
                    <a:pt x="39" y="18"/>
                    <a:pt x="34" y="10"/>
                    <a:pt x="27" y="10"/>
                  </a:cubicBezTo>
                  <a:cubicBezTo>
                    <a:pt x="27" y="10"/>
                    <a:pt x="25" y="10"/>
                    <a:pt x="22" y="10"/>
                  </a:cubicBezTo>
                  <a:cubicBezTo>
                    <a:pt x="22" y="7"/>
                    <a:pt x="20" y="6"/>
                    <a:pt x="19" y="6"/>
                  </a:cubicBezTo>
                  <a:cubicBezTo>
                    <a:pt x="17" y="6"/>
                    <a:pt x="15" y="6"/>
                    <a:pt x="11" y="6"/>
                  </a:cubicBezTo>
                  <a:cubicBezTo>
                    <a:pt x="11" y="7"/>
                    <a:pt x="12" y="8"/>
                    <a:pt x="13" y="8"/>
                  </a:cubicBezTo>
                  <a:close/>
                  <a:moveTo>
                    <a:pt x="19" y="13"/>
                  </a:moveTo>
                  <a:cubicBezTo>
                    <a:pt x="18" y="13"/>
                    <a:pt x="17" y="13"/>
                    <a:pt x="16" y="13"/>
                  </a:cubicBezTo>
                  <a:cubicBezTo>
                    <a:pt x="17" y="13"/>
                    <a:pt x="18" y="13"/>
                    <a:pt x="19"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8"/>
            <p:cNvSpPr>
              <a:spLocks/>
            </p:cNvSpPr>
            <p:nvPr/>
          </p:nvSpPr>
          <p:spPr bwMode="auto">
            <a:xfrm>
              <a:off x="2393950" y="1381126"/>
              <a:ext cx="26987" cy="19050"/>
            </a:xfrm>
            <a:custGeom>
              <a:avLst/>
              <a:gdLst>
                <a:gd name="T0" fmla="*/ 0 w 10"/>
                <a:gd name="T1" fmla="*/ 5 h 7"/>
                <a:gd name="T2" fmla="*/ 4 w 10"/>
                <a:gd name="T3" fmla="*/ 7 h 7"/>
                <a:gd name="T4" fmla="*/ 10 w 10"/>
                <a:gd name="T5" fmla="*/ 0 h 7"/>
                <a:gd name="T6" fmla="*/ 0 w 10"/>
                <a:gd name="T7" fmla="*/ 5 h 7"/>
              </a:gdLst>
              <a:ahLst/>
              <a:cxnLst>
                <a:cxn ang="0">
                  <a:pos x="T0" y="T1"/>
                </a:cxn>
                <a:cxn ang="0">
                  <a:pos x="T2" y="T3"/>
                </a:cxn>
                <a:cxn ang="0">
                  <a:pos x="T4" y="T5"/>
                </a:cxn>
                <a:cxn ang="0">
                  <a:pos x="T6" y="T7"/>
                </a:cxn>
              </a:cxnLst>
              <a:rect l="0" t="0" r="r" b="b"/>
              <a:pathLst>
                <a:path w="10" h="7">
                  <a:moveTo>
                    <a:pt x="0" y="5"/>
                  </a:moveTo>
                  <a:cubicBezTo>
                    <a:pt x="0" y="6"/>
                    <a:pt x="2" y="7"/>
                    <a:pt x="4" y="7"/>
                  </a:cubicBezTo>
                  <a:cubicBezTo>
                    <a:pt x="7" y="7"/>
                    <a:pt x="10" y="3"/>
                    <a:pt x="10" y="0"/>
                  </a:cubicBezTo>
                  <a:cubicBezTo>
                    <a:pt x="8" y="0"/>
                    <a:pt x="0" y="1"/>
                    <a:pt x="0"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119"/>
            <p:cNvSpPr>
              <a:spLocks/>
            </p:cNvSpPr>
            <p:nvPr/>
          </p:nvSpPr>
          <p:spPr bwMode="auto">
            <a:xfrm>
              <a:off x="2470150" y="1352551"/>
              <a:ext cx="22225" cy="7938"/>
            </a:xfrm>
            <a:custGeom>
              <a:avLst/>
              <a:gdLst>
                <a:gd name="T0" fmla="*/ 3 w 8"/>
                <a:gd name="T1" fmla="*/ 3 h 3"/>
                <a:gd name="T2" fmla="*/ 8 w 8"/>
                <a:gd name="T3" fmla="*/ 3 h 3"/>
                <a:gd name="T4" fmla="*/ 8 w 8"/>
                <a:gd name="T5" fmla="*/ 0 h 3"/>
                <a:gd name="T6" fmla="*/ 0 w 8"/>
                <a:gd name="T7" fmla="*/ 0 h 3"/>
                <a:gd name="T8" fmla="*/ 3 w 8"/>
                <a:gd name="T9" fmla="*/ 3 h 3"/>
              </a:gdLst>
              <a:ahLst/>
              <a:cxnLst>
                <a:cxn ang="0">
                  <a:pos x="T0" y="T1"/>
                </a:cxn>
                <a:cxn ang="0">
                  <a:pos x="T2" y="T3"/>
                </a:cxn>
                <a:cxn ang="0">
                  <a:pos x="T4" y="T5"/>
                </a:cxn>
                <a:cxn ang="0">
                  <a:pos x="T6" y="T7"/>
                </a:cxn>
                <a:cxn ang="0">
                  <a:pos x="T8" y="T9"/>
                </a:cxn>
              </a:cxnLst>
              <a:rect l="0" t="0" r="r" b="b"/>
              <a:pathLst>
                <a:path w="8" h="3">
                  <a:moveTo>
                    <a:pt x="3" y="3"/>
                  </a:moveTo>
                  <a:cubicBezTo>
                    <a:pt x="3" y="3"/>
                    <a:pt x="7" y="3"/>
                    <a:pt x="8" y="3"/>
                  </a:cubicBezTo>
                  <a:cubicBezTo>
                    <a:pt x="8" y="0"/>
                    <a:pt x="8" y="0"/>
                    <a:pt x="8" y="0"/>
                  </a:cubicBezTo>
                  <a:cubicBezTo>
                    <a:pt x="0" y="0"/>
                    <a:pt x="0" y="0"/>
                    <a:pt x="0" y="0"/>
                  </a:cubicBezTo>
                  <a:cubicBezTo>
                    <a:pt x="0" y="2"/>
                    <a:pt x="2" y="3"/>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120"/>
            <p:cNvSpPr>
              <a:spLocks/>
            </p:cNvSpPr>
            <p:nvPr/>
          </p:nvSpPr>
          <p:spPr bwMode="auto">
            <a:xfrm>
              <a:off x="2335213" y="1325563"/>
              <a:ext cx="119062" cy="65088"/>
            </a:xfrm>
            <a:custGeom>
              <a:avLst/>
              <a:gdLst>
                <a:gd name="T0" fmla="*/ 6 w 44"/>
                <a:gd name="T1" fmla="*/ 21 h 24"/>
                <a:gd name="T2" fmla="*/ 12 w 44"/>
                <a:gd name="T3" fmla="*/ 21 h 24"/>
                <a:gd name="T4" fmla="*/ 16 w 44"/>
                <a:gd name="T5" fmla="*/ 24 h 24"/>
                <a:gd name="T6" fmla="*/ 20 w 44"/>
                <a:gd name="T7" fmla="*/ 19 h 24"/>
                <a:gd name="T8" fmla="*/ 28 w 44"/>
                <a:gd name="T9" fmla="*/ 12 h 24"/>
                <a:gd name="T10" fmla="*/ 33 w 44"/>
                <a:gd name="T11" fmla="*/ 19 h 24"/>
                <a:gd name="T12" fmla="*/ 43 w 44"/>
                <a:gd name="T13" fmla="*/ 12 h 24"/>
                <a:gd name="T14" fmla="*/ 41 w 44"/>
                <a:gd name="T15" fmla="*/ 7 h 24"/>
                <a:gd name="T16" fmla="*/ 44 w 44"/>
                <a:gd name="T17" fmla="*/ 4 h 24"/>
                <a:gd name="T18" fmla="*/ 31 w 44"/>
                <a:gd name="T19" fmla="*/ 3 h 24"/>
                <a:gd name="T20" fmla="*/ 27 w 44"/>
                <a:gd name="T21" fmla="*/ 3 h 24"/>
                <a:gd name="T22" fmla="*/ 15 w 44"/>
                <a:gd name="T23" fmla="*/ 11 h 24"/>
                <a:gd name="T24" fmla="*/ 5 w 44"/>
                <a:gd name="T25" fmla="*/ 15 h 24"/>
                <a:gd name="T26" fmla="*/ 0 w 44"/>
                <a:gd name="T27" fmla="*/ 19 h 24"/>
                <a:gd name="T28" fmla="*/ 2 w 44"/>
                <a:gd name="T29" fmla="*/ 23 h 24"/>
                <a:gd name="T30" fmla="*/ 6 w 44"/>
                <a:gd name="T31"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 h="24">
                  <a:moveTo>
                    <a:pt x="6" y="21"/>
                  </a:moveTo>
                  <a:cubicBezTo>
                    <a:pt x="8" y="21"/>
                    <a:pt x="9" y="22"/>
                    <a:pt x="12" y="21"/>
                  </a:cubicBezTo>
                  <a:cubicBezTo>
                    <a:pt x="12" y="22"/>
                    <a:pt x="14" y="24"/>
                    <a:pt x="16" y="24"/>
                  </a:cubicBezTo>
                  <a:cubicBezTo>
                    <a:pt x="18" y="24"/>
                    <a:pt x="20" y="22"/>
                    <a:pt x="20" y="19"/>
                  </a:cubicBezTo>
                  <a:cubicBezTo>
                    <a:pt x="24" y="20"/>
                    <a:pt x="27" y="16"/>
                    <a:pt x="28" y="12"/>
                  </a:cubicBezTo>
                  <a:cubicBezTo>
                    <a:pt x="30" y="13"/>
                    <a:pt x="30" y="19"/>
                    <a:pt x="33" y="19"/>
                  </a:cubicBezTo>
                  <a:cubicBezTo>
                    <a:pt x="43" y="12"/>
                    <a:pt x="43" y="12"/>
                    <a:pt x="43" y="12"/>
                  </a:cubicBezTo>
                  <a:cubicBezTo>
                    <a:pt x="43" y="10"/>
                    <a:pt x="41" y="9"/>
                    <a:pt x="41" y="7"/>
                  </a:cubicBezTo>
                  <a:cubicBezTo>
                    <a:pt x="43" y="7"/>
                    <a:pt x="44" y="5"/>
                    <a:pt x="44" y="4"/>
                  </a:cubicBezTo>
                  <a:cubicBezTo>
                    <a:pt x="44" y="0"/>
                    <a:pt x="31" y="3"/>
                    <a:pt x="31" y="3"/>
                  </a:cubicBezTo>
                  <a:cubicBezTo>
                    <a:pt x="29" y="3"/>
                    <a:pt x="29" y="3"/>
                    <a:pt x="27" y="3"/>
                  </a:cubicBezTo>
                  <a:cubicBezTo>
                    <a:pt x="21" y="3"/>
                    <a:pt x="20" y="8"/>
                    <a:pt x="15" y="11"/>
                  </a:cubicBezTo>
                  <a:cubicBezTo>
                    <a:pt x="12" y="13"/>
                    <a:pt x="8" y="13"/>
                    <a:pt x="5" y="15"/>
                  </a:cubicBezTo>
                  <a:cubicBezTo>
                    <a:pt x="4" y="16"/>
                    <a:pt x="0" y="19"/>
                    <a:pt x="0" y="19"/>
                  </a:cubicBezTo>
                  <a:cubicBezTo>
                    <a:pt x="0" y="20"/>
                    <a:pt x="2" y="21"/>
                    <a:pt x="2" y="23"/>
                  </a:cubicBezTo>
                  <a:cubicBezTo>
                    <a:pt x="4" y="22"/>
                    <a:pt x="5" y="21"/>
                    <a:pt x="6"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121"/>
            <p:cNvSpPr>
              <a:spLocks/>
            </p:cNvSpPr>
            <p:nvPr/>
          </p:nvSpPr>
          <p:spPr bwMode="auto">
            <a:xfrm>
              <a:off x="2495550" y="1281113"/>
              <a:ext cx="66675" cy="22225"/>
            </a:xfrm>
            <a:custGeom>
              <a:avLst/>
              <a:gdLst>
                <a:gd name="T0" fmla="*/ 10 w 25"/>
                <a:gd name="T1" fmla="*/ 8 h 8"/>
                <a:gd name="T2" fmla="*/ 19 w 25"/>
                <a:gd name="T3" fmla="*/ 8 h 8"/>
                <a:gd name="T4" fmla="*/ 25 w 25"/>
                <a:gd name="T5" fmla="*/ 5 h 8"/>
                <a:gd name="T6" fmla="*/ 16 w 25"/>
                <a:gd name="T7" fmla="*/ 0 h 8"/>
                <a:gd name="T8" fmla="*/ 0 w 25"/>
                <a:gd name="T9" fmla="*/ 8 h 8"/>
                <a:gd name="T10" fmla="*/ 4 w 25"/>
                <a:gd name="T11" fmla="*/ 6 h 8"/>
                <a:gd name="T12" fmla="*/ 10 w 25"/>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5" h="8">
                  <a:moveTo>
                    <a:pt x="10" y="8"/>
                  </a:moveTo>
                  <a:cubicBezTo>
                    <a:pt x="14" y="8"/>
                    <a:pt x="13" y="8"/>
                    <a:pt x="19" y="8"/>
                  </a:cubicBezTo>
                  <a:cubicBezTo>
                    <a:pt x="22" y="8"/>
                    <a:pt x="23" y="6"/>
                    <a:pt x="25" y="5"/>
                  </a:cubicBezTo>
                  <a:cubicBezTo>
                    <a:pt x="24" y="3"/>
                    <a:pt x="20" y="0"/>
                    <a:pt x="16" y="0"/>
                  </a:cubicBezTo>
                  <a:cubicBezTo>
                    <a:pt x="13" y="0"/>
                    <a:pt x="0" y="5"/>
                    <a:pt x="0" y="8"/>
                  </a:cubicBezTo>
                  <a:cubicBezTo>
                    <a:pt x="1" y="7"/>
                    <a:pt x="2" y="6"/>
                    <a:pt x="4" y="6"/>
                  </a:cubicBezTo>
                  <a:cubicBezTo>
                    <a:pt x="6" y="6"/>
                    <a:pt x="7" y="8"/>
                    <a:pt x="10"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122"/>
            <p:cNvSpPr>
              <a:spLocks/>
            </p:cNvSpPr>
            <p:nvPr/>
          </p:nvSpPr>
          <p:spPr bwMode="auto">
            <a:xfrm>
              <a:off x="2495550" y="1306513"/>
              <a:ext cx="58737" cy="28575"/>
            </a:xfrm>
            <a:custGeom>
              <a:avLst/>
              <a:gdLst>
                <a:gd name="T0" fmla="*/ 18 w 22"/>
                <a:gd name="T1" fmla="*/ 0 h 11"/>
                <a:gd name="T2" fmla="*/ 0 w 22"/>
                <a:gd name="T3" fmla="*/ 5 h 11"/>
                <a:gd name="T4" fmla="*/ 7 w 22"/>
                <a:gd name="T5" fmla="*/ 11 h 11"/>
                <a:gd name="T6" fmla="*/ 19 w 22"/>
                <a:gd name="T7" fmla="*/ 5 h 11"/>
                <a:gd name="T8" fmla="*/ 13 w 22"/>
                <a:gd name="T9" fmla="*/ 5 h 11"/>
                <a:gd name="T10" fmla="*/ 22 w 22"/>
                <a:gd name="T11" fmla="*/ 2 h 11"/>
                <a:gd name="T12" fmla="*/ 18 w 22"/>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22" h="11">
                  <a:moveTo>
                    <a:pt x="18" y="0"/>
                  </a:moveTo>
                  <a:cubicBezTo>
                    <a:pt x="14" y="0"/>
                    <a:pt x="0" y="0"/>
                    <a:pt x="0" y="5"/>
                  </a:cubicBezTo>
                  <a:cubicBezTo>
                    <a:pt x="0" y="7"/>
                    <a:pt x="4" y="11"/>
                    <a:pt x="7" y="11"/>
                  </a:cubicBezTo>
                  <a:cubicBezTo>
                    <a:pt x="12" y="11"/>
                    <a:pt x="20" y="9"/>
                    <a:pt x="19" y="5"/>
                  </a:cubicBezTo>
                  <a:cubicBezTo>
                    <a:pt x="13" y="5"/>
                    <a:pt x="13" y="5"/>
                    <a:pt x="13" y="5"/>
                  </a:cubicBezTo>
                  <a:cubicBezTo>
                    <a:pt x="16" y="5"/>
                    <a:pt x="20" y="4"/>
                    <a:pt x="22" y="2"/>
                  </a:cubicBezTo>
                  <a:cubicBezTo>
                    <a:pt x="22" y="1"/>
                    <a:pt x="21" y="0"/>
                    <a:pt x="1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123"/>
            <p:cNvSpPr>
              <a:spLocks/>
            </p:cNvSpPr>
            <p:nvPr/>
          </p:nvSpPr>
          <p:spPr bwMode="auto">
            <a:xfrm>
              <a:off x="2466975" y="1300163"/>
              <a:ext cx="19050" cy="25400"/>
            </a:xfrm>
            <a:custGeom>
              <a:avLst/>
              <a:gdLst>
                <a:gd name="T0" fmla="*/ 4 w 7"/>
                <a:gd name="T1" fmla="*/ 9 h 9"/>
                <a:gd name="T2" fmla="*/ 7 w 7"/>
                <a:gd name="T3" fmla="*/ 6 h 9"/>
                <a:gd name="T4" fmla="*/ 0 w 7"/>
                <a:gd name="T5" fmla="*/ 6 h 9"/>
                <a:gd name="T6" fmla="*/ 4 w 7"/>
                <a:gd name="T7" fmla="*/ 9 h 9"/>
              </a:gdLst>
              <a:ahLst/>
              <a:cxnLst>
                <a:cxn ang="0">
                  <a:pos x="T0" y="T1"/>
                </a:cxn>
                <a:cxn ang="0">
                  <a:pos x="T2" y="T3"/>
                </a:cxn>
                <a:cxn ang="0">
                  <a:pos x="T4" y="T5"/>
                </a:cxn>
                <a:cxn ang="0">
                  <a:pos x="T6" y="T7"/>
                </a:cxn>
              </a:cxnLst>
              <a:rect l="0" t="0" r="r" b="b"/>
              <a:pathLst>
                <a:path w="7" h="9">
                  <a:moveTo>
                    <a:pt x="4" y="9"/>
                  </a:moveTo>
                  <a:cubicBezTo>
                    <a:pt x="6" y="9"/>
                    <a:pt x="6" y="8"/>
                    <a:pt x="7" y="6"/>
                  </a:cubicBezTo>
                  <a:cubicBezTo>
                    <a:pt x="6" y="6"/>
                    <a:pt x="0" y="0"/>
                    <a:pt x="0" y="6"/>
                  </a:cubicBezTo>
                  <a:cubicBezTo>
                    <a:pt x="0" y="7"/>
                    <a:pt x="2" y="9"/>
                    <a:pt x="4"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124"/>
            <p:cNvSpPr>
              <a:spLocks/>
            </p:cNvSpPr>
            <p:nvPr/>
          </p:nvSpPr>
          <p:spPr bwMode="auto">
            <a:xfrm>
              <a:off x="2687638" y="1457326"/>
              <a:ext cx="103187" cy="82550"/>
            </a:xfrm>
            <a:custGeom>
              <a:avLst/>
              <a:gdLst>
                <a:gd name="T0" fmla="*/ 33 w 38"/>
                <a:gd name="T1" fmla="*/ 14 h 30"/>
                <a:gd name="T2" fmla="*/ 33 w 38"/>
                <a:gd name="T3" fmla="*/ 11 h 30"/>
                <a:gd name="T4" fmla="*/ 25 w 38"/>
                <a:gd name="T5" fmla="*/ 11 h 30"/>
                <a:gd name="T6" fmla="*/ 32 w 38"/>
                <a:gd name="T7" fmla="*/ 3 h 30"/>
                <a:gd name="T8" fmla="*/ 30 w 38"/>
                <a:gd name="T9" fmla="*/ 0 h 30"/>
                <a:gd name="T10" fmla="*/ 21 w 38"/>
                <a:gd name="T11" fmla="*/ 0 h 30"/>
                <a:gd name="T12" fmla="*/ 8 w 38"/>
                <a:gd name="T13" fmla="*/ 3 h 30"/>
                <a:gd name="T14" fmla="*/ 6 w 38"/>
                <a:gd name="T15" fmla="*/ 5 h 30"/>
                <a:gd name="T16" fmla="*/ 13 w 38"/>
                <a:gd name="T17" fmla="*/ 8 h 30"/>
                <a:gd name="T18" fmla="*/ 13 w 38"/>
                <a:gd name="T19" fmla="*/ 14 h 30"/>
                <a:gd name="T20" fmla="*/ 10 w 38"/>
                <a:gd name="T21" fmla="*/ 14 h 30"/>
                <a:gd name="T22" fmla="*/ 0 w 38"/>
                <a:gd name="T23" fmla="*/ 11 h 30"/>
                <a:gd name="T24" fmla="*/ 0 w 38"/>
                <a:gd name="T25" fmla="*/ 15 h 30"/>
                <a:gd name="T26" fmla="*/ 20 w 38"/>
                <a:gd name="T27" fmla="*/ 26 h 30"/>
                <a:gd name="T28" fmla="*/ 24 w 38"/>
                <a:gd name="T29" fmla="*/ 30 h 30"/>
                <a:gd name="T30" fmla="*/ 29 w 38"/>
                <a:gd name="T31" fmla="*/ 27 h 30"/>
                <a:gd name="T32" fmla="*/ 38 w 38"/>
                <a:gd name="T33" fmla="*/ 15 h 30"/>
                <a:gd name="T34" fmla="*/ 33 w 38"/>
                <a:gd name="T35"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30">
                  <a:moveTo>
                    <a:pt x="33" y="14"/>
                  </a:moveTo>
                  <a:cubicBezTo>
                    <a:pt x="33" y="12"/>
                    <a:pt x="33" y="14"/>
                    <a:pt x="33" y="11"/>
                  </a:cubicBezTo>
                  <a:cubicBezTo>
                    <a:pt x="33" y="9"/>
                    <a:pt x="27" y="11"/>
                    <a:pt x="25" y="11"/>
                  </a:cubicBezTo>
                  <a:cubicBezTo>
                    <a:pt x="27" y="9"/>
                    <a:pt x="32" y="7"/>
                    <a:pt x="32" y="3"/>
                  </a:cubicBezTo>
                  <a:cubicBezTo>
                    <a:pt x="32" y="1"/>
                    <a:pt x="31" y="0"/>
                    <a:pt x="30" y="0"/>
                  </a:cubicBezTo>
                  <a:cubicBezTo>
                    <a:pt x="30" y="0"/>
                    <a:pt x="25" y="0"/>
                    <a:pt x="21" y="0"/>
                  </a:cubicBezTo>
                  <a:cubicBezTo>
                    <a:pt x="16" y="0"/>
                    <a:pt x="12" y="0"/>
                    <a:pt x="8" y="3"/>
                  </a:cubicBezTo>
                  <a:cubicBezTo>
                    <a:pt x="8" y="4"/>
                    <a:pt x="6" y="4"/>
                    <a:pt x="6" y="5"/>
                  </a:cubicBezTo>
                  <a:cubicBezTo>
                    <a:pt x="6" y="8"/>
                    <a:pt x="11" y="7"/>
                    <a:pt x="13" y="8"/>
                  </a:cubicBezTo>
                  <a:cubicBezTo>
                    <a:pt x="13" y="14"/>
                    <a:pt x="13" y="14"/>
                    <a:pt x="13" y="14"/>
                  </a:cubicBezTo>
                  <a:cubicBezTo>
                    <a:pt x="12" y="14"/>
                    <a:pt x="12" y="14"/>
                    <a:pt x="10" y="14"/>
                  </a:cubicBezTo>
                  <a:cubicBezTo>
                    <a:pt x="6" y="14"/>
                    <a:pt x="3" y="11"/>
                    <a:pt x="0" y="11"/>
                  </a:cubicBezTo>
                  <a:cubicBezTo>
                    <a:pt x="0" y="15"/>
                    <a:pt x="0" y="15"/>
                    <a:pt x="0" y="15"/>
                  </a:cubicBezTo>
                  <a:cubicBezTo>
                    <a:pt x="7" y="21"/>
                    <a:pt x="13" y="20"/>
                    <a:pt x="20" y="26"/>
                  </a:cubicBezTo>
                  <a:cubicBezTo>
                    <a:pt x="21" y="28"/>
                    <a:pt x="21" y="30"/>
                    <a:pt x="24" y="30"/>
                  </a:cubicBezTo>
                  <a:cubicBezTo>
                    <a:pt x="26" y="30"/>
                    <a:pt x="27" y="27"/>
                    <a:pt x="29" y="27"/>
                  </a:cubicBezTo>
                  <a:cubicBezTo>
                    <a:pt x="36" y="24"/>
                    <a:pt x="37" y="27"/>
                    <a:pt x="38" y="15"/>
                  </a:cubicBezTo>
                  <a:cubicBezTo>
                    <a:pt x="36" y="15"/>
                    <a:pt x="34" y="14"/>
                    <a:pt x="3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125"/>
            <p:cNvSpPr>
              <a:spLocks/>
            </p:cNvSpPr>
            <p:nvPr/>
          </p:nvSpPr>
          <p:spPr bwMode="auto">
            <a:xfrm>
              <a:off x="2652713" y="1357313"/>
              <a:ext cx="111125" cy="60325"/>
            </a:xfrm>
            <a:custGeom>
              <a:avLst/>
              <a:gdLst>
                <a:gd name="T0" fmla="*/ 2 w 41"/>
                <a:gd name="T1" fmla="*/ 1 h 22"/>
                <a:gd name="T2" fmla="*/ 0 w 41"/>
                <a:gd name="T3" fmla="*/ 1 h 22"/>
                <a:gd name="T4" fmla="*/ 0 w 41"/>
                <a:gd name="T5" fmla="*/ 4 h 22"/>
                <a:gd name="T6" fmla="*/ 0 w 41"/>
                <a:gd name="T7" fmla="*/ 3 h 22"/>
                <a:gd name="T8" fmla="*/ 0 w 41"/>
                <a:gd name="T9" fmla="*/ 7 h 22"/>
                <a:gd name="T10" fmla="*/ 6 w 41"/>
                <a:gd name="T11" fmla="*/ 9 h 22"/>
                <a:gd name="T12" fmla="*/ 6 w 41"/>
                <a:gd name="T13" fmla="*/ 12 h 22"/>
                <a:gd name="T14" fmla="*/ 10 w 41"/>
                <a:gd name="T15" fmla="*/ 12 h 22"/>
                <a:gd name="T16" fmla="*/ 12 w 41"/>
                <a:gd name="T17" fmla="*/ 14 h 22"/>
                <a:gd name="T18" fmla="*/ 28 w 41"/>
                <a:gd name="T19" fmla="*/ 12 h 22"/>
                <a:gd name="T20" fmla="*/ 31 w 41"/>
                <a:gd name="T21" fmla="*/ 13 h 22"/>
                <a:gd name="T22" fmla="*/ 25 w 41"/>
                <a:gd name="T23" fmla="*/ 16 h 22"/>
                <a:gd name="T24" fmla="*/ 25 w 41"/>
                <a:gd name="T25" fmla="*/ 18 h 22"/>
                <a:gd name="T26" fmla="*/ 24 w 41"/>
                <a:gd name="T27" fmla="*/ 20 h 22"/>
                <a:gd name="T28" fmla="*/ 31 w 41"/>
                <a:gd name="T29" fmla="*/ 22 h 22"/>
                <a:gd name="T30" fmla="*/ 40 w 41"/>
                <a:gd name="T31" fmla="*/ 20 h 22"/>
                <a:gd name="T32" fmla="*/ 41 w 41"/>
                <a:gd name="T33" fmla="*/ 7 h 22"/>
                <a:gd name="T34" fmla="*/ 37 w 41"/>
                <a:gd name="T35" fmla="*/ 1 h 22"/>
                <a:gd name="T36" fmla="*/ 33 w 41"/>
                <a:gd name="T37" fmla="*/ 3 h 22"/>
                <a:gd name="T38" fmla="*/ 23 w 41"/>
                <a:gd name="T39" fmla="*/ 1 h 22"/>
                <a:gd name="T40" fmla="*/ 19 w 41"/>
                <a:gd name="T41" fmla="*/ 1 h 22"/>
                <a:gd name="T42" fmla="*/ 26 w 41"/>
                <a:gd name="T43" fmla="*/ 4 h 22"/>
                <a:gd name="T44" fmla="*/ 26 w 41"/>
                <a:gd name="T45" fmla="*/ 9 h 22"/>
                <a:gd name="T46" fmla="*/ 14 w 41"/>
                <a:gd name="T47" fmla="*/ 4 h 22"/>
                <a:gd name="T48" fmla="*/ 14 w 41"/>
                <a:gd name="T49" fmla="*/ 7 h 22"/>
                <a:gd name="T50" fmla="*/ 19 w 41"/>
                <a:gd name="T51" fmla="*/ 10 h 22"/>
                <a:gd name="T52" fmla="*/ 2 w 41"/>
                <a:gd name="T53"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22">
                  <a:moveTo>
                    <a:pt x="2" y="1"/>
                  </a:moveTo>
                  <a:cubicBezTo>
                    <a:pt x="1" y="1"/>
                    <a:pt x="1" y="1"/>
                    <a:pt x="0" y="1"/>
                  </a:cubicBezTo>
                  <a:cubicBezTo>
                    <a:pt x="0" y="2"/>
                    <a:pt x="0" y="3"/>
                    <a:pt x="0" y="4"/>
                  </a:cubicBezTo>
                  <a:cubicBezTo>
                    <a:pt x="0" y="3"/>
                    <a:pt x="0" y="3"/>
                    <a:pt x="0" y="3"/>
                  </a:cubicBezTo>
                  <a:cubicBezTo>
                    <a:pt x="0" y="7"/>
                    <a:pt x="0" y="7"/>
                    <a:pt x="0" y="7"/>
                  </a:cubicBezTo>
                  <a:cubicBezTo>
                    <a:pt x="2" y="9"/>
                    <a:pt x="3" y="10"/>
                    <a:pt x="6" y="9"/>
                  </a:cubicBezTo>
                  <a:cubicBezTo>
                    <a:pt x="6" y="12"/>
                    <a:pt x="6" y="12"/>
                    <a:pt x="6" y="12"/>
                  </a:cubicBezTo>
                  <a:cubicBezTo>
                    <a:pt x="10" y="12"/>
                    <a:pt x="10" y="12"/>
                    <a:pt x="10" y="12"/>
                  </a:cubicBezTo>
                  <a:cubicBezTo>
                    <a:pt x="10" y="13"/>
                    <a:pt x="11" y="14"/>
                    <a:pt x="12" y="14"/>
                  </a:cubicBezTo>
                  <a:cubicBezTo>
                    <a:pt x="17" y="14"/>
                    <a:pt x="24" y="12"/>
                    <a:pt x="28" y="12"/>
                  </a:cubicBezTo>
                  <a:cubicBezTo>
                    <a:pt x="29" y="12"/>
                    <a:pt x="30" y="12"/>
                    <a:pt x="31" y="13"/>
                  </a:cubicBezTo>
                  <a:cubicBezTo>
                    <a:pt x="30" y="14"/>
                    <a:pt x="25" y="14"/>
                    <a:pt x="25" y="16"/>
                  </a:cubicBezTo>
                  <a:cubicBezTo>
                    <a:pt x="25" y="17"/>
                    <a:pt x="25" y="18"/>
                    <a:pt x="25" y="18"/>
                  </a:cubicBezTo>
                  <a:cubicBezTo>
                    <a:pt x="25" y="19"/>
                    <a:pt x="24" y="20"/>
                    <a:pt x="24" y="20"/>
                  </a:cubicBezTo>
                  <a:cubicBezTo>
                    <a:pt x="24" y="22"/>
                    <a:pt x="30" y="22"/>
                    <a:pt x="31" y="22"/>
                  </a:cubicBezTo>
                  <a:cubicBezTo>
                    <a:pt x="32" y="22"/>
                    <a:pt x="36" y="22"/>
                    <a:pt x="40" y="20"/>
                  </a:cubicBezTo>
                  <a:cubicBezTo>
                    <a:pt x="39" y="14"/>
                    <a:pt x="41" y="12"/>
                    <a:pt x="41" y="7"/>
                  </a:cubicBezTo>
                  <a:cubicBezTo>
                    <a:pt x="41" y="3"/>
                    <a:pt x="41" y="1"/>
                    <a:pt x="37" y="1"/>
                  </a:cubicBezTo>
                  <a:cubicBezTo>
                    <a:pt x="35" y="1"/>
                    <a:pt x="34" y="3"/>
                    <a:pt x="33" y="3"/>
                  </a:cubicBezTo>
                  <a:cubicBezTo>
                    <a:pt x="28" y="3"/>
                    <a:pt x="26" y="1"/>
                    <a:pt x="23" y="1"/>
                  </a:cubicBezTo>
                  <a:cubicBezTo>
                    <a:pt x="21" y="1"/>
                    <a:pt x="20" y="0"/>
                    <a:pt x="19" y="1"/>
                  </a:cubicBezTo>
                  <a:cubicBezTo>
                    <a:pt x="20" y="4"/>
                    <a:pt x="23" y="4"/>
                    <a:pt x="26" y="4"/>
                  </a:cubicBezTo>
                  <a:cubicBezTo>
                    <a:pt x="26" y="9"/>
                    <a:pt x="26" y="9"/>
                    <a:pt x="26" y="9"/>
                  </a:cubicBezTo>
                  <a:cubicBezTo>
                    <a:pt x="21" y="9"/>
                    <a:pt x="19" y="4"/>
                    <a:pt x="14" y="4"/>
                  </a:cubicBezTo>
                  <a:cubicBezTo>
                    <a:pt x="14" y="7"/>
                    <a:pt x="14" y="7"/>
                    <a:pt x="14" y="7"/>
                  </a:cubicBezTo>
                  <a:cubicBezTo>
                    <a:pt x="15" y="8"/>
                    <a:pt x="17" y="9"/>
                    <a:pt x="19" y="10"/>
                  </a:cubicBezTo>
                  <a:cubicBezTo>
                    <a:pt x="12" y="12"/>
                    <a:pt x="9" y="1"/>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126"/>
            <p:cNvSpPr>
              <a:spLocks/>
            </p:cNvSpPr>
            <p:nvPr/>
          </p:nvSpPr>
          <p:spPr bwMode="auto">
            <a:xfrm>
              <a:off x="2738438" y="1585913"/>
              <a:ext cx="65087" cy="39688"/>
            </a:xfrm>
            <a:custGeom>
              <a:avLst/>
              <a:gdLst>
                <a:gd name="T0" fmla="*/ 4 w 24"/>
                <a:gd name="T1" fmla="*/ 7 h 15"/>
                <a:gd name="T2" fmla="*/ 0 w 24"/>
                <a:gd name="T3" fmla="*/ 8 h 15"/>
                <a:gd name="T4" fmla="*/ 19 w 24"/>
                <a:gd name="T5" fmla="*/ 15 h 15"/>
                <a:gd name="T6" fmla="*/ 24 w 24"/>
                <a:gd name="T7" fmla="*/ 12 h 15"/>
                <a:gd name="T8" fmla="*/ 11 w 24"/>
                <a:gd name="T9" fmla="*/ 0 h 15"/>
                <a:gd name="T10" fmla="*/ 4 w 24"/>
                <a:gd name="T11" fmla="*/ 7 h 15"/>
              </a:gdLst>
              <a:ahLst/>
              <a:cxnLst>
                <a:cxn ang="0">
                  <a:pos x="T0" y="T1"/>
                </a:cxn>
                <a:cxn ang="0">
                  <a:pos x="T2" y="T3"/>
                </a:cxn>
                <a:cxn ang="0">
                  <a:pos x="T4" y="T5"/>
                </a:cxn>
                <a:cxn ang="0">
                  <a:pos x="T6" y="T7"/>
                </a:cxn>
                <a:cxn ang="0">
                  <a:pos x="T8" y="T9"/>
                </a:cxn>
                <a:cxn ang="0">
                  <a:pos x="T10" y="T11"/>
                </a:cxn>
              </a:cxnLst>
              <a:rect l="0" t="0" r="r" b="b"/>
              <a:pathLst>
                <a:path w="24" h="15">
                  <a:moveTo>
                    <a:pt x="4" y="7"/>
                  </a:moveTo>
                  <a:cubicBezTo>
                    <a:pt x="4" y="8"/>
                    <a:pt x="0" y="7"/>
                    <a:pt x="0" y="8"/>
                  </a:cubicBezTo>
                  <a:cubicBezTo>
                    <a:pt x="0" y="9"/>
                    <a:pt x="16" y="15"/>
                    <a:pt x="19" y="15"/>
                  </a:cubicBezTo>
                  <a:cubicBezTo>
                    <a:pt x="21" y="15"/>
                    <a:pt x="22" y="13"/>
                    <a:pt x="24" y="12"/>
                  </a:cubicBezTo>
                  <a:cubicBezTo>
                    <a:pt x="23" y="8"/>
                    <a:pt x="14" y="0"/>
                    <a:pt x="11" y="0"/>
                  </a:cubicBezTo>
                  <a:cubicBezTo>
                    <a:pt x="6" y="0"/>
                    <a:pt x="7" y="6"/>
                    <a:pt x="4"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4" name="Freeform 127"/>
            <p:cNvSpPr>
              <a:spLocks/>
            </p:cNvSpPr>
            <p:nvPr/>
          </p:nvSpPr>
          <p:spPr bwMode="auto">
            <a:xfrm>
              <a:off x="2801938" y="1446213"/>
              <a:ext cx="88900" cy="71438"/>
            </a:xfrm>
            <a:custGeom>
              <a:avLst/>
              <a:gdLst>
                <a:gd name="T0" fmla="*/ 11 w 33"/>
                <a:gd name="T1" fmla="*/ 0 h 26"/>
                <a:gd name="T2" fmla="*/ 5 w 33"/>
                <a:gd name="T3" fmla="*/ 3 h 26"/>
                <a:gd name="T4" fmla="*/ 5 w 33"/>
                <a:gd name="T5" fmla="*/ 5 h 26"/>
                <a:gd name="T6" fmla="*/ 0 w 33"/>
                <a:gd name="T7" fmla="*/ 5 h 26"/>
                <a:gd name="T8" fmla="*/ 0 w 33"/>
                <a:gd name="T9" fmla="*/ 9 h 26"/>
                <a:gd name="T10" fmla="*/ 4 w 33"/>
                <a:gd name="T11" fmla="*/ 19 h 26"/>
                <a:gd name="T12" fmla="*/ 3 w 33"/>
                <a:gd name="T13" fmla="*/ 26 h 26"/>
                <a:gd name="T14" fmla="*/ 8 w 33"/>
                <a:gd name="T15" fmla="*/ 26 h 26"/>
                <a:gd name="T16" fmla="*/ 13 w 33"/>
                <a:gd name="T17" fmla="*/ 19 h 26"/>
                <a:gd name="T18" fmla="*/ 10 w 33"/>
                <a:gd name="T19" fmla="*/ 19 h 26"/>
                <a:gd name="T20" fmla="*/ 16 w 33"/>
                <a:gd name="T21" fmla="*/ 17 h 26"/>
                <a:gd name="T22" fmla="*/ 29 w 33"/>
                <a:gd name="T23" fmla="*/ 8 h 26"/>
                <a:gd name="T24" fmla="*/ 33 w 33"/>
                <a:gd name="T25" fmla="*/ 5 h 26"/>
                <a:gd name="T26" fmla="*/ 33 w 33"/>
                <a:gd name="T27" fmla="*/ 2 h 26"/>
                <a:gd name="T28" fmla="*/ 11 w 33"/>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26">
                  <a:moveTo>
                    <a:pt x="11" y="0"/>
                  </a:moveTo>
                  <a:cubicBezTo>
                    <a:pt x="6" y="0"/>
                    <a:pt x="5" y="3"/>
                    <a:pt x="5" y="3"/>
                  </a:cubicBezTo>
                  <a:cubicBezTo>
                    <a:pt x="5" y="4"/>
                    <a:pt x="5" y="5"/>
                    <a:pt x="5" y="5"/>
                  </a:cubicBezTo>
                  <a:cubicBezTo>
                    <a:pt x="4" y="5"/>
                    <a:pt x="2" y="5"/>
                    <a:pt x="0" y="5"/>
                  </a:cubicBezTo>
                  <a:cubicBezTo>
                    <a:pt x="0" y="9"/>
                    <a:pt x="0" y="9"/>
                    <a:pt x="0" y="9"/>
                  </a:cubicBezTo>
                  <a:cubicBezTo>
                    <a:pt x="2" y="13"/>
                    <a:pt x="0" y="16"/>
                    <a:pt x="4" y="19"/>
                  </a:cubicBezTo>
                  <a:cubicBezTo>
                    <a:pt x="3" y="20"/>
                    <a:pt x="3" y="23"/>
                    <a:pt x="3" y="26"/>
                  </a:cubicBezTo>
                  <a:cubicBezTo>
                    <a:pt x="8" y="26"/>
                    <a:pt x="8" y="26"/>
                    <a:pt x="8" y="26"/>
                  </a:cubicBezTo>
                  <a:cubicBezTo>
                    <a:pt x="10" y="23"/>
                    <a:pt x="12" y="23"/>
                    <a:pt x="13" y="19"/>
                  </a:cubicBezTo>
                  <a:cubicBezTo>
                    <a:pt x="10" y="19"/>
                    <a:pt x="10" y="19"/>
                    <a:pt x="10" y="19"/>
                  </a:cubicBezTo>
                  <a:cubicBezTo>
                    <a:pt x="11" y="14"/>
                    <a:pt x="11" y="17"/>
                    <a:pt x="16" y="17"/>
                  </a:cubicBezTo>
                  <a:cubicBezTo>
                    <a:pt x="23" y="17"/>
                    <a:pt x="26" y="12"/>
                    <a:pt x="29" y="8"/>
                  </a:cubicBezTo>
                  <a:cubicBezTo>
                    <a:pt x="29" y="8"/>
                    <a:pt x="33" y="5"/>
                    <a:pt x="33" y="5"/>
                  </a:cubicBezTo>
                  <a:cubicBezTo>
                    <a:pt x="33" y="4"/>
                    <a:pt x="32" y="3"/>
                    <a:pt x="33" y="2"/>
                  </a:cubicBezTo>
                  <a:cubicBezTo>
                    <a:pt x="25" y="2"/>
                    <a:pt x="19" y="0"/>
                    <a:pt x="1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128"/>
            <p:cNvSpPr>
              <a:spLocks/>
            </p:cNvSpPr>
            <p:nvPr/>
          </p:nvSpPr>
          <p:spPr bwMode="auto">
            <a:xfrm>
              <a:off x="2622550" y="1319213"/>
              <a:ext cx="30162" cy="22225"/>
            </a:xfrm>
            <a:custGeom>
              <a:avLst/>
              <a:gdLst>
                <a:gd name="T0" fmla="*/ 8 w 11"/>
                <a:gd name="T1" fmla="*/ 8 h 8"/>
                <a:gd name="T2" fmla="*/ 11 w 11"/>
                <a:gd name="T3" fmla="*/ 6 h 8"/>
                <a:gd name="T4" fmla="*/ 0 w 11"/>
                <a:gd name="T5" fmla="*/ 0 h 8"/>
                <a:gd name="T6" fmla="*/ 8 w 11"/>
                <a:gd name="T7" fmla="*/ 8 h 8"/>
              </a:gdLst>
              <a:ahLst/>
              <a:cxnLst>
                <a:cxn ang="0">
                  <a:pos x="T0" y="T1"/>
                </a:cxn>
                <a:cxn ang="0">
                  <a:pos x="T2" y="T3"/>
                </a:cxn>
                <a:cxn ang="0">
                  <a:pos x="T4" y="T5"/>
                </a:cxn>
                <a:cxn ang="0">
                  <a:pos x="T6" y="T7"/>
                </a:cxn>
              </a:cxnLst>
              <a:rect l="0" t="0" r="r" b="b"/>
              <a:pathLst>
                <a:path w="11" h="8">
                  <a:moveTo>
                    <a:pt x="8" y="8"/>
                  </a:moveTo>
                  <a:cubicBezTo>
                    <a:pt x="9" y="8"/>
                    <a:pt x="11" y="7"/>
                    <a:pt x="11" y="6"/>
                  </a:cubicBezTo>
                  <a:cubicBezTo>
                    <a:pt x="6" y="4"/>
                    <a:pt x="6" y="0"/>
                    <a:pt x="0" y="0"/>
                  </a:cubicBezTo>
                  <a:cubicBezTo>
                    <a:pt x="0" y="3"/>
                    <a:pt x="5" y="8"/>
                    <a:pt x="8"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129"/>
            <p:cNvSpPr>
              <a:spLocks/>
            </p:cNvSpPr>
            <p:nvPr/>
          </p:nvSpPr>
          <p:spPr bwMode="auto">
            <a:xfrm>
              <a:off x="2641600" y="1398588"/>
              <a:ext cx="19050" cy="19050"/>
            </a:xfrm>
            <a:custGeom>
              <a:avLst/>
              <a:gdLst>
                <a:gd name="T0" fmla="*/ 0 w 7"/>
                <a:gd name="T1" fmla="*/ 6 h 7"/>
                <a:gd name="T2" fmla="*/ 4 w 7"/>
                <a:gd name="T3" fmla="*/ 7 h 7"/>
                <a:gd name="T4" fmla="*/ 7 w 7"/>
                <a:gd name="T5" fmla="*/ 4 h 7"/>
                <a:gd name="T6" fmla="*/ 6 w 7"/>
                <a:gd name="T7" fmla="*/ 0 h 7"/>
                <a:gd name="T8" fmla="*/ 0 w 7"/>
                <a:gd name="T9" fmla="*/ 6 h 7"/>
              </a:gdLst>
              <a:ahLst/>
              <a:cxnLst>
                <a:cxn ang="0">
                  <a:pos x="T0" y="T1"/>
                </a:cxn>
                <a:cxn ang="0">
                  <a:pos x="T2" y="T3"/>
                </a:cxn>
                <a:cxn ang="0">
                  <a:pos x="T4" y="T5"/>
                </a:cxn>
                <a:cxn ang="0">
                  <a:pos x="T6" y="T7"/>
                </a:cxn>
                <a:cxn ang="0">
                  <a:pos x="T8" y="T9"/>
                </a:cxn>
              </a:cxnLst>
              <a:rect l="0" t="0" r="r" b="b"/>
              <a:pathLst>
                <a:path w="7" h="7">
                  <a:moveTo>
                    <a:pt x="0" y="6"/>
                  </a:moveTo>
                  <a:cubicBezTo>
                    <a:pt x="1" y="6"/>
                    <a:pt x="2" y="7"/>
                    <a:pt x="4" y="7"/>
                  </a:cubicBezTo>
                  <a:cubicBezTo>
                    <a:pt x="5" y="7"/>
                    <a:pt x="7" y="6"/>
                    <a:pt x="7" y="4"/>
                  </a:cubicBezTo>
                  <a:cubicBezTo>
                    <a:pt x="7" y="2"/>
                    <a:pt x="6" y="1"/>
                    <a:pt x="6" y="0"/>
                  </a:cubicBezTo>
                  <a:cubicBezTo>
                    <a:pt x="3" y="1"/>
                    <a:pt x="1" y="3"/>
                    <a:pt x="0"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130"/>
            <p:cNvSpPr>
              <a:spLocks/>
            </p:cNvSpPr>
            <p:nvPr/>
          </p:nvSpPr>
          <p:spPr bwMode="auto">
            <a:xfrm>
              <a:off x="2630488" y="1260476"/>
              <a:ext cx="111125" cy="55563"/>
            </a:xfrm>
            <a:custGeom>
              <a:avLst/>
              <a:gdLst>
                <a:gd name="T0" fmla="*/ 4 w 41"/>
                <a:gd name="T1" fmla="*/ 5 h 21"/>
                <a:gd name="T2" fmla="*/ 2 w 41"/>
                <a:gd name="T3" fmla="*/ 7 h 21"/>
                <a:gd name="T4" fmla="*/ 10 w 41"/>
                <a:gd name="T5" fmla="*/ 7 h 21"/>
                <a:gd name="T6" fmla="*/ 10 w 41"/>
                <a:gd name="T7" fmla="*/ 10 h 21"/>
                <a:gd name="T8" fmla="*/ 3 w 41"/>
                <a:gd name="T9" fmla="*/ 12 h 21"/>
                <a:gd name="T10" fmla="*/ 9 w 41"/>
                <a:gd name="T11" fmla="*/ 14 h 21"/>
                <a:gd name="T12" fmla="*/ 16 w 41"/>
                <a:gd name="T13" fmla="*/ 15 h 21"/>
                <a:gd name="T14" fmla="*/ 27 w 41"/>
                <a:gd name="T15" fmla="*/ 16 h 21"/>
                <a:gd name="T16" fmla="*/ 37 w 41"/>
                <a:gd name="T17" fmla="*/ 21 h 21"/>
                <a:gd name="T18" fmla="*/ 41 w 41"/>
                <a:gd name="T19" fmla="*/ 18 h 21"/>
                <a:gd name="T20" fmla="*/ 34 w 41"/>
                <a:gd name="T21" fmla="*/ 12 h 21"/>
                <a:gd name="T22" fmla="*/ 36 w 41"/>
                <a:gd name="T23" fmla="*/ 10 h 21"/>
                <a:gd name="T24" fmla="*/ 30 w 41"/>
                <a:gd name="T25" fmla="*/ 5 h 21"/>
                <a:gd name="T26" fmla="*/ 26 w 41"/>
                <a:gd name="T27" fmla="*/ 7 h 21"/>
                <a:gd name="T28" fmla="*/ 20 w 41"/>
                <a:gd name="T29" fmla="*/ 2 h 21"/>
                <a:gd name="T30" fmla="*/ 15 w 41"/>
                <a:gd name="T31" fmla="*/ 4 h 21"/>
                <a:gd name="T32" fmla="*/ 7 w 41"/>
                <a:gd name="T33" fmla="*/ 0 h 21"/>
                <a:gd name="T34" fmla="*/ 0 w 41"/>
                <a:gd name="T35" fmla="*/ 1 h 21"/>
                <a:gd name="T36" fmla="*/ 4 w 41"/>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 h="21">
                  <a:moveTo>
                    <a:pt x="4" y="5"/>
                  </a:moveTo>
                  <a:cubicBezTo>
                    <a:pt x="3" y="6"/>
                    <a:pt x="3" y="6"/>
                    <a:pt x="2" y="7"/>
                  </a:cubicBezTo>
                  <a:cubicBezTo>
                    <a:pt x="4" y="8"/>
                    <a:pt x="5" y="7"/>
                    <a:pt x="10" y="7"/>
                  </a:cubicBezTo>
                  <a:cubicBezTo>
                    <a:pt x="9" y="8"/>
                    <a:pt x="9" y="9"/>
                    <a:pt x="10" y="10"/>
                  </a:cubicBezTo>
                  <a:cubicBezTo>
                    <a:pt x="7" y="10"/>
                    <a:pt x="5" y="10"/>
                    <a:pt x="3" y="12"/>
                  </a:cubicBezTo>
                  <a:cubicBezTo>
                    <a:pt x="5" y="14"/>
                    <a:pt x="6" y="14"/>
                    <a:pt x="9" y="14"/>
                  </a:cubicBezTo>
                  <a:cubicBezTo>
                    <a:pt x="12" y="14"/>
                    <a:pt x="15" y="13"/>
                    <a:pt x="16" y="15"/>
                  </a:cubicBezTo>
                  <a:cubicBezTo>
                    <a:pt x="20" y="14"/>
                    <a:pt x="23" y="16"/>
                    <a:pt x="27" y="16"/>
                  </a:cubicBezTo>
                  <a:cubicBezTo>
                    <a:pt x="32" y="16"/>
                    <a:pt x="31" y="21"/>
                    <a:pt x="37" y="21"/>
                  </a:cubicBezTo>
                  <a:cubicBezTo>
                    <a:pt x="38" y="21"/>
                    <a:pt x="41" y="21"/>
                    <a:pt x="41" y="18"/>
                  </a:cubicBezTo>
                  <a:cubicBezTo>
                    <a:pt x="41" y="16"/>
                    <a:pt x="36" y="14"/>
                    <a:pt x="34" y="12"/>
                  </a:cubicBezTo>
                  <a:cubicBezTo>
                    <a:pt x="35" y="12"/>
                    <a:pt x="36" y="11"/>
                    <a:pt x="36" y="10"/>
                  </a:cubicBezTo>
                  <a:cubicBezTo>
                    <a:pt x="35" y="9"/>
                    <a:pt x="33" y="5"/>
                    <a:pt x="30" y="5"/>
                  </a:cubicBezTo>
                  <a:cubicBezTo>
                    <a:pt x="28" y="5"/>
                    <a:pt x="28" y="7"/>
                    <a:pt x="26" y="7"/>
                  </a:cubicBezTo>
                  <a:cubicBezTo>
                    <a:pt x="24" y="7"/>
                    <a:pt x="24" y="2"/>
                    <a:pt x="20" y="2"/>
                  </a:cubicBezTo>
                  <a:cubicBezTo>
                    <a:pt x="18" y="2"/>
                    <a:pt x="17" y="4"/>
                    <a:pt x="15" y="4"/>
                  </a:cubicBezTo>
                  <a:cubicBezTo>
                    <a:pt x="13" y="4"/>
                    <a:pt x="12" y="0"/>
                    <a:pt x="7" y="0"/>
                  </a:cubicBezTo>
                  <a:cubicBezTo>
                    <a:pt x="4" y="0"/>
                    <a:pt x="3" y="1"/>
                    <a:pt x="0" y="1"/>
                  </a:cubicBezTo>
                  <a:cubicBezTo>
                    <a:pt x="0" y="4"/>
                    <a:pt x="1" y="5"/>
                    <a:pt x="4"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131"/>
            <p:cNvSpPr>
              <a:spLocks/>
            </p:cNvSpPr>
            <p:nvPr/>
          </p:nvSpPr>
          <p:spPr bwMode="auto">
            <a:xfrm>
              <a:off x="2673350" y="1308101"/>
              <a:ext cx="30162" cy="11113"/>
            </a:xfrm>
            <a:custGeom>
              <a:avLst/>
              <a:gdLst>
                <a:gd name="T0" fmla="*/ 11 w 11"/>
                <a:gd name="T1" fmla="*/ 2 h 4"/>
                <a:gd name="T2" fmla="*/ 6 w 11"/>
                <a:gd name="T3" fmla="*/ 0 h 4"/>
                <a:gd name="T4" fmla="*/ 4 w 11"/>
                <a:gd name="T5" fmla="*/ 4 h 4"/>
                <a:gd name="T6" fmla="*/ 11 w 11"/>
                <a:gd name="T7" fmla="*/ 2 h 4"/>
              </a:gdLst>
              <a:ahLst/>
              <a:cxnLst>
                <a:cxn ang="0">
                  <a:pos x="T0" y="T1"/>
                </a:cxn>
                <a:cxn ang="0">
                  <a:pos x="T2" y="T3"/>
                </a:cxn>
                <a:cxn ang="0">
                  <a:pos x="T4" y="T5"/>
                </a:cxn>
                <a:cxn ang="0">
                  <a:pos x="T6" y="T7"/>
                </a:cxn>
              </a:cxnLst>
              <a:rect l="0" t="0" r="r" b="b"/>
              <a:pathLst>
                <a:path w="11" h="4">
                  <a:moveTo>
                    <a:pt x="11" y="2"/>
                  </a:moveTo>
                  <a:cubicBezTo>
                    <a:pt x="9" y="1"/>
                    <a:pt x="8" y="0"/>
                    <a:pt x="6" y="0"/>
                  </a:cubicBezTo>
                  <a:cubicBezTo>
                    <a:pt x="5" y="0"/>
                    <a:pt x="0" y="4"/>
                    <a:pt x="4" y="4"/>
                  </a:cubicBezTo>
                  <a:cubicBezTo>
                    <a:pt x="7" y="4"/>
                    <a:pt x="10" y="4"/>
                    <a:pt x="1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132"/>
            <p:cNvSpPr>
              <a:spLocks/>
            </p:cNvSpPr>
            <p:nvPr/>
          </p:nvSpPr>
          <p:spPr bwMode="auto">
            <a:xfrm>
              <a:off x="2782888" y="1343026"/>
              <a:ext cx="292100" cy="93663"/>
            </a:xfrm>
            <a:custGeom>
              <a:avLst/>
              <a:gdLst>
                <a:gd name="T0" fmla="*/ 48 w 108"/>
                <a:gd name="T1" fmla="*/ 30 h 34"/>
                <a:gd name="T2" fmla="*/ 51 w 108"/>
                <a:gd name="T3" fmla="*/ 30 h 34"/>
                <a:gd name="T4" fmla="*/ 62 w 108"/>
                <a:gd name="T5" fmla="*/ 33 h 34"/>
                <a:gd name="T6" fmla="*/ 80 w 108"/>
                <a:gd name="T7" fmla="*/ 33 h 34"/>
                <a:gd name="T8" fmla="*/ 85 w 108"/>
                <a:gd name="T9" fmla="*/ 30 h 34"/>
                <a:gd name="T10" fmla="*/ 90 w 108"/>
                <a:gd name="T11" fmla="*/ 34 h 34"/>
                <a:gd name="T12" fmla="*/ 108 w 108"/>
                <a:gd name="T13" fmla="*/ 26 h 34"/>
                <a:gd name="T14" fmla="*/ 105 w 108"/>
                <a:gd name="T15" fmla="*/ 26 h 34"/>
                <a:gd name="T16" fmla="*/ 106 w 108"/>
                <a:gd name="T17" fmla="*/ 24 h 34"/>
                <a:gd name="T18" fmla="*/ 108 w 108"/>
                <a:gd name="T19" fmla="*/ 23 h 34"/>
                <a:gd name="T20" fmla="*/ 90 w 108"/>
                <a:gd name="T21" fmla="*/ 17 h 34"/>
                <a:gd name="T22" fmla="*/ 63 w 108"/>
                <a:gd name="T23" fmla="*/ 23 h 34"/>
                <a:gd name="T24" fmla="*/ 48 w 108"/>
                <a:gd name="T25" fmla="*/ 20 h 34"/>
                <a:gd name="T26" fmla="*/ 44 w 108"/>
                <a:gd name="T27" fmla="*/ 19 h 34"/>
                <a:gd name="T28" fmla="*/ 46 w 108"/>
                <a:gd name="T29" fmla="*/ 18 h 34"/>
                <a:gd name="T30" fmla="*/ 36 w 108"/>
                <a:gd name="T31" fmla="*/ 13 h 34"/>
                <a:gd name="T32" fmla="*/ 45 w 108"/>
                <a:gd name="T33" fmla="*/ 13 h 34"/>
                <a:gd name="T34" fmla="*/ 34 w 108"/>
                <a:gd name="T35" fmla="*/ 6 h 34"/>
                <a:gd name="T36" fmla="*/ 30 w 108"/>
                <a:gd name="T37" fmla="*/ 6 h 34"/>
                <a:gd name="T38" fmla="*/ 26 w 108"/>
                <a:gd name="T39" fmla="*/ 8 h 34"/>
                <a:gd name="T40" fmla="*/ 7 w 108"/>
                <a:gd name="T41" fmla="*/ 0 h 34"/>
                <a:gd name="T42" fmla="*/ 0 w 108"/>
                <a:gd name="T43" fmla="*/ 3 h 34"/>
                <a:gd name="T44" fmla="*/ 16 w 108"/>
                <a:gd name="T45" fmla="*/ 11 h 34"/>
                <a:gd name="T46" fmla="*/ 20 w 108"/>
                <a:gd name="T47" fmla="*/ 9 h 34"/>
                <a:gd name="T48" fmla="*/ 29 w 108"/>
                <a:gd name="T49" fmla="*/ 20 h 34"/>
                <a:gd name="T50" fmla="*/ 26 w 108"/>
                <a:gd name="T51" fmla="*/ 24 h 34"/>
                <a:gd name="T52" fmla="*/ 42 w 108"/>
                <a:gd name="T53" fmla="*/ 34 h 34"/>
                <a:gd name="T54" fmla="*/ 48 w 108"/>
                <a:gd name="T55"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8" h="34">
                  <a:moveTo>
                    <a:pt x="48" y="30"/>
                  </a:moveTo>
                  <a:cubicBezTo>
                    <a:pt x="51" y="30"/>
                    <a:pt x="51" y="30"/>
                    <a:pt x="51" y="30"/>
                  </a:cubicBezTo>
                  <a:cubicBezTo>
                    <a:pt x="51" y="34"/>
                    <a:pt x="58" y="34"/>
                    <a:pt x="62" y="33"/>
                  </a:cubicBezTo>
                  <a:cubicBezTo>
                    <a:pt x="80" y="33"/>
                    <a:pt x="80" y="33"/>
                    <a:pt x="80" y="33"/>
                  </a:cubicBezTo>
                  <a:cubicBezTo>
                    <a:pt x="82" y="32"/>
                    <a:pt x="82" y="31"/>
                    <a:pt x="85" y="30"/>
                  </a:cubicBezTo>
                  <a:cubicBezTo>
                    <a:pt x="86" y="32"/>
                    <a:pt x="87" y="34"/>
                    <a:pt x="90" y="34"/>
                  </a:cubicBezTo>
                  <a:cubicBezTo>
                    <a:pt x="97" y="34"/>
                    <a:pt x="107" y="34"/>
                    <a:pt x="108" y="26"/>
                  </a:cubicBezTo>
                  <a:cubicBezTo>
                    <a:pt x="108" y="26"/>
                    <a:pt x="107" y="26"/>
                    <a:pt x="105" y="26"/>
                  </a:cubicBezTo>
                  <a:cubicBezTo>
                    <a:pt x="105" y="25"/>
                    <a:pt x="106" y="24"/>
                    <a:pt x="106" y="24"/>
                  </a:cubicBezTo>
                  <a:cubicBezTo>
                    <a:pt x="107" y="24"/>
                    <a:pt x="108" y="23"/>
                    <a:pt x="108" y="23"/>
                  </a:cubicBezTo>
                  <a:cubicBezTo>
                    <a:pt x="105" y="18"/>
                    <a:pt x="99" y="17"/>
                    <a:pt x="90" y="17"/>
                  </a:cubicBezTo>
                  <a:cubicBezTo>
                    <a:pt x="79" y="17"/>
                    <a:pt x="75" y="23"/>
                    <a:pt x="63" y="23"/>
                  </a:cubicBezTo>
                  <a:cubicBezTo>
                    <a:pt x="57" y="23"/>
                    <a:pt x="53" y="21"/>
                    <a:pt x="48" y="20"/>
                  </a:cubicBezTo>
                  <a:cubicBezTo>
                    <a:pt x="47" y="21"/>
                    <a:pt x="44" y="22"/>
                    <a:pt x="44" y="19"/>
                  </a:cubicBezTo>
                  <a:cubicBezTo>
                    <a:pt x="44" y="18"/>
                    <a:pt x="45" y="18"/>
                    <a:pt x="46" y="18"/>
                  </a:cubicBezTo>
                  <a:cubicBezTo>
                    <a:pt x="43" y="15"/>
                    <a:pt x="37" y="19"/>
                    <a:pt x="36" y="13"/>
                  </a:cubicBezTo>
                  <a:cubicBezTo>
                    <a:pt x="45" y="13"/>
                    <a:pt x="45" y="13"/>
                    <a:pt x="45" y="13"/>
                  </a:cubicBezTo>
                  <a:cubicBezTo>
                    <a:pt x="43" y="10"/>
                    <a:pt x="32" y="11"/>
                    <a:pt x="34" y="6"/>
                  </a:cubicBezTo>
                  <a:cubicBezTo>
                    <a:pt x="34" y="6"/>
                    <a:pt x="32" y="6"/>
                    <a:pt x="30" y="6"/>
                  </a:cubicBezTo>
                  <a:cubicBezTo>
                    <a:pt x="29" y="7"/>
                    <a:pt x="28" y="8"/>
                    <a:pt x="26" y="8"/>
                  </a:cubicBezTo>
                  <a:cubicBezTo>
                    <a:pt x="18" y="8"/>
                    <a:pt x="17" y="0"/>
                    <a:pt x="7" y="0"/>
                  </a:cubicBezTo>
                  <a:cubicBezTo>
                    <a:pt x="4" y="0"/>
                    <a:pt x="0" y="0"/>
                    <a:pt x="0" y="3"/>
                  </a:cubicBezTo>
                  <a:cubicBezTo>
                    <a:pt x="0" y="5"/>
                    <a:pt x="13" y="11"/>
                    <a:pt x="16" y="11"/>
                  </a:cubicBezTo>
                  <a:cubicBezTo>
                    <a:pt x="18" y="11"/>
                    <a:pt x="19" y="10"/>
                    <a:pt x="20" y="9"/>
                  </a:cubicBezTo>
                  <a:cubicBezTo>
                    <a:pt x="24" y="13"/>
                    <a:pt x="25" y="16"/>
                    <a:pt x="29" y="20"/>
                  </a:cubicBezTo>
                  <a:cubicBezTo>
                    <a:pt x="28" y="21"/>
                    <a:pt x="26" y="22"/>
                    <a:pt x="26" y="24"/>
                  </a:cubicBezTo>
                  <a:cubicBezTo>
                    <a:pt x="26" y="28"/>
                    <a:pt x="37" y="34"/>
                    <a:pt x="42" y="34"/>
                  </a:cubicBezTo>
                  <a:cubicBezTo>
                    <a:pt x="44" y="34"/>
                    <a:pt x="48" y="31"/>
                    <a:pt x="4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133"/>
            <p:cNvSpPr>
              <a:spLocks/>
            </p:cNvSpPr>
            <p:nvPr/>
          </p:nvSpPr>
          <p:spPr bwMode="auto">
            <a:xfrm>
              <a:off x="2787650" y="1392238"/>
              <a:ext cx="49212" cy="38100"/>
            </a:xfrm>
            <a:custGeom>
              <a:avLst/>
              <a:gdLst>
                <a:gd name="T0" fmla="*/ 18 w 18"/>
                <a:gd name="T1" fmla="*/ 7 h 14"/>
                <a:gd name="T2" fmla="*/ 9 w 18"/>
                <a:gd name="T3" fmla="*/ 0 h 14"/>
                <a:gd name="T4" fmla="*/ 2 w 18"/>
                <a:gd name="T5" fmla="*/ 5 h 14"/>
                <a:gd name="T6" fmla="*/ 0 w 18"/>
                <a:gd name="T7" fmla="*/ 9 h 14"/>
                <a:gd name="T8" fmla="*/ 14 w 18"/>
                <a:gd name="T9" fmla="*/ 14 h 14"/>
                <a:gd name="T10" fmla="*/ 18 w 18"/>
                <a:gd name="T11" fmla="*/ 7 h 14"/>
              </a:gdLst>
              <a:ahLst/>
              <a:cxnLst>
                <a:cxn ang="0">
                  <a:pos x="T0" y="T1"/>
                </a:cxn>
                <a:cxn ang="0">
                  <a:pos x="T2" y="T3"/>
                </a:cxn>
                <a:cxn ang="0">
                  <a:pos x="T4" y="T5"/>
                </a:cxn>
                <a:cxn ang="0">
                  <a:pos x="T6" y="T7"/>
                </a:cxn>
                <a:cxn ang="0">
                  <a:pos x="T8" y="T9"/>
                </a:cxn>
                <a:cxn ang="0">
                  <a:pos x="T10" y="T11"/>
                </a:cxn>
              </a:cxnLst>
              <a:rect l="0" t="0" r="r" b="b"/>
              <a:pathLst>
                <a:path w="18" h="14">
                  <a:moveTo>
                    <a:pt x="18" y="7"/>
                  </a:moveTo>
                  <a:cubicBezTo>
                    <a:pt x="18" y="5"/>
                    <a:pt x="13" y="0"/>
                    <a:pt x="9" y="0"/>
                  </a:cubicBezTo>
                  <a:cubicBezTo>
                    <a:pt x="4" y="0"/>
                    <a:pt x="5" y="5"/>
                    <a:pt x="2" y="5"/>
                  </a:cubicBezTo>
                  <a:cubicBezTo>
                    <a:pt x="2" y="5"/>
                    <a:pt x="0" y="6"/>
                    <a:pt x="0" y="9"/>
                  </a:cubicBezTo>
                  <a:cubicBezTo>
                    <a:pt x="0" y="9"/>
                    <a:pt x="12" y="14"/>
                    <a:pt x="14" y="14"/>
                  </a:cubicBezTo>
                  <a:cubicBezTo>
                    <a:pt x="17" y="14"/>
                    <a:pt x="18" y="11"/>
                    <a:pt x="18"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134"/>
            <p:cNvSpPr>
              <a:spLocks/>
            </p:cNvSpPr>
            <p:nvPr/>
          </p:nvSpPr>
          <p:spPr bwMode="auto">
            <a:xfrm>
              <a:off x="2794000" y="1319213"/>
              <a:ext cx="46037" cy="14288"/>
            </a:xfrm>
            <a:custGeom>
              <a:avLst/>
              <a:gdLst>
                <a:gd name="T0" fmla="*/ 17 w 17"/>
                <a:gd name="T1" fmla="*/ 3 h 5"/>
                <a:gd name="T2" fmla="*/ 17 w 17"/>
                <a:gd name="T3" fmla="*/ 0 h 5"/>
                <a:gd name="T4" fmla="*/ 14 w 17"/>
                <a:gd name="T5" fmla="*/ 0 h 5"/>
                <a:gd name="T6" fmla="*/ 0 w 17"/>
                <a:gd name="T7" fmla="*/ 2 h 5"/>
                <a:gd name="T8" fmla="*/ 14 w 17"/>
                <a:gd name="T9" fmla="*/ 5 h 5"/>
                <a:gd name="T10" fmla="*/ 17 w 17"/>
                <a:gd name="T11" fmla="*/ 3 h 5"/>
              </a:gdLst>
              <a:ahLst/>
              <a:cxnLst>
                <a:cxn ang="0">
                  <a:pos x="T0" y="T1"/>
                </a:cxn>
                <a:cxn ang="0">
                  <a:pos x="T2" y="T3"/>
                </a:cxn>
                <a:cxn ang="0">
                  <a:pos x="T4" y="T5"/>
                </a:cxn>
                <a:cxn ang="0">
                  <a:pos x="T6" y="T7"/>
                </a:cxn>
                <a:cxn ang="0">
                  <a:pos x="T8" y="T9"/>
                </a:cxn>
                <a:cxn ang="0">
                  <a:pos x="T10" y="T11"/>
                </a:cxn>
              </a:cxnLst>
              <a:rect l="0" t="0" r="r" b="b"/>
              <a:pathLst>
                <a:path w="17" h="5">
                  <a:moveTo>
                    <a:pt x="17" y="3"/>
                  </a:moveTo>
                  <a:cubicBezTo>
                    <a:pt x="17" y="2"/>
                    <a:pt x="17" y="1"/>
                    <a:pt x="17" y="0"/>
                  </a:cubicBezTo>
                  <a:cubicBezTo>
                    <a:pt x="15" y="0"/>
                    <a:pt x="17" y="0"/>
                    <a:pt x="14" y="0"/>
                  </a:cubicBezTo>
                  <a:cubicBezTo>
                    <a:pt x="10" y="0"/>
                    <a:pt x="2" y="0"/>
                    <a:pt x="0" y="2"/>
                  </a:cubicBezTo>
                  <a:cubicBezTo>
                    <a:pt x="0" y="2"/>
                    <a:pt x="13" y="5"/>
                    <a:pt x="14" y="5"/>
                  </a:cubicBezTo>
                  <a:cubicBezTo>
                    <a:pt x="16" y="5"/>
                    <a:pt x="17" y="4"/>
                    <a:pt x="1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135"/>
            <p:cNvSpPr>
              <a:spLocks/>
            </p:cNvSpPr>
            <p:nvPr/>
          </p:nvSpPr>
          <p:spPr bwMode="auto">
            <a:xfrm>
              <a:off x="2757488" y="1273176"/>
              <a:ext cx="55562" cy="46038"/>
            </a:xfrm>
            <a:custGeom>
              <a:avLst/>
              <a:gdLst>
                <a:gd name="T0" fmla="*/ 7 w 20"/>
                <a:gd name="T1" fmla="*/ 12 h 17"/>
                <a:gd name="T2" fmla="*/ 5 w 20"/>
                <a:gd name="T3" fmla="*/ 14 h 17"/>
                <a:gd name="T4" fmla="*/ 20 w 20"/>
                <a:gd name="T5" fmla="*/ 14 h 17"/>
                <a:gd name="T6" fmla="*/ 20 w 20"/>
                <a:gd name="T7" fmla="*/ 8 h 17"/>
                <a:gd name="T8" fmla="*/ 12 w 20"/>
                <a:gd name="T9" fmla="*/ 3 h 17"/>
                <a:gd name="T10" fmla="*/ 5 w 20"/>
                <a:gd name="T11" fmla="*/ 0 h 17"/>
                <a:gd name="T12" fmla="*/ 0 w 20"/>
                <a:gd name="T13" fmla="*/ 3 h 17"/>
                <a:gd name="T14" fmla="*/ 7 w 20"/>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7">
                  <a:moveTo>
                    <a:pt x="7" y="12"/>
                  </a:moveTo>
                  <a:cubicBezTo>
                    <a:pt x="6" y="12"/>
                    <a:pt x="5" y="13"/>
                    <a:pt x="5" y="14"/>
                  </a:cubicBezTo>
                  <a:cubicBezTo>
                    <a:pt x="5" y="17"/>
                    <a:pt x="12" y="16"/>
                    <a:pt x="20" y="14"/>
                  </a:cubicBezTo>
                  <a:cubicBezTo>
                    <a:pt x="19" y="12"/>
                    <a:pt x="20" y="10"/>
                    <a:pt x="20" y="8"/>
                  </a:cubicBezTo>
                  <a:cubicBezTo>
                    <a:pt x="20" y="4"/>
                    <a:pt x="12" y="9"/>
                    <a:pt x="12" y="3"/>
                  </a:cubicBezTo>
                  <a:cubicBezTo>
                    <a:pt x="10" y="3"/>
                    <a:pt x="5" y="2"/>
                    <a:pt x="5" y="0"/>
                  </a:cubicBezTo>
                  <a:cubicBezTo>
                    <a:pt x="2" y="0"/>
                    <a:pt x="0" y="1"/>
                    <a:pt x="0" y="3"/>
                  </a:cubicBezTo>
                  <a:cubicBezTo>
                    <a:pt x="0" y="8"/>
                    <a:pt x="4" y="9"/>
                    <a:pt x="7"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136"/>
            <p:cNvSpPr>
              <a:spLocks/>
            </p:cNvSpPr>
            <p:nvPr/>
          </p:nvSpPr>
          <p:spPr bwMode="auto">
            <a:xfrm>
              <a:off x="2736850" y="1231901"/>
              <a:ext cx="20637" cy="14288"/>
            </a:xfrm>
            <a:custGeom>
              <a:avLst/>
              <a:gdLst>
                <a:gd name="T0" fmla="*/ 4 w 8"/>
                <a:gd name="T1" fmla="*/ 5 h 5"/>
                <a:gd name="T2" fmla="*/ 8 w 8"/>
                <a:gd name="T3" fmla="*/ 5 h 5"/>
                <a:gd name="T4" fmla="*/ 8 w 8"/>
                <a:gd name="T5" fmla="*/ 0 h 5"/>
                <a:gd name="T6" fmla="*/ 0 w 8"/>
                <a:gd name="T7" fmla="*/ 0 h 5"/>
                <a:gd name="T8" fmla="*/ 4 w 8"/>
                <a:gd name="T9" fmla="*/ 5 h 5"/>
              </a:gdLst>
              <a:ahLst/>
              <a:cxnLst>
                <a:cxn ang="0">
                  <a:pos x="T0" y="T1"/>
                </a:cxn>
                <a:cxn ang="0">
                  <a:pos x="T2" y="T3"/>
                </a:cxn>
                <a:cxn ang="0">
                  <a:pos x="T4" y="T5"/>
                </a:cxn>
                <a:cxn ang="0">
                  <a:pos x="T6" y="T7"/>
                </a:cxn>
                <a:cxn ang="0">
                  <a:pos x="T8" y="T9"/>
                </a:cxn>
              </a:cxnLst>
              <a:rect l="0" t="0" r="r" b="b"/>
              <a:pathLst>
                <a:path w="8" h="5">
                  <a:moveTo>
                    <a:pt x="4" y="5"/>
                  </a:moveTo>
                  <a:cubicBezTo>
                    <a:pt x="8" y="5"/>
                    <a:pt x="8" y="5"/>
                    <a:pt x="8" y="5"/>
                  </a:cubicBezTo>
                  <a:cubicBezTo>
                    <a:pt x="8" y="0"/>
                    <a:pt x="8" y="0"/>
                    <a:pt x="8" y="0"/>
                  </a:cubicBezTo>
                  <a:cubicBezTo>
                    <a:pt x="6" y="0"/>
                    <a:pt x="3" y="0"/>
                    <a:pt x="0" y="0"/>
                  </a:cubicBezTo>
                  <a:cubicBezTo>
                    <a:pt x="0" y="3"/>
                    <a:pt x="3" y="3"/>
                    <a:pt x="4"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137"/>
            <p:cNvSpPr>
              <a:spLocks/>
            </p:cNvSpPr>
            <p:nvPr/>
          </p:nvSpPr>
          <p:spPr bwMode="auto">
            <a:xfrm>
              <a:off x="2795588" y="1181101"/>
              <a:ext cx="184150" cy="125413"/>
            </a:xfrm>
            <a:custGeom>
              <a:avLst/>
              <a:gdLst>
                <a:gd name="T0" fmla="*/ 10 w 68"/>
                <a:gd name="T1" fmla="*/ 19 h 46"/>
                <a:gd name="T2" fmla="*/ 3 w 68"/>
                <a:gd name="T3" fmla="*/ 17 h 46"/>
                <a:gd name="T4" fmla="*/ 0 w 68"/>
                <a:gd name="T5" fmla="*/ 17 h 46"/>
                <a:gd name="T6" fmla="*/ 13 w 68"/>
                <a:gd name="T7" fmla="*/ 24 h 46"/>
                <a:gd name="T8" fmla="*/ 8 w 68"/>
                <a:gd name="T9" fmla="*/ 27 h 46"/>
                <a:gd name="T10" fmla="*/ 9 w 68"/>
                <a:gd name="T11" fmla="*/ 29 h 46"/>
                <a:gd name="T12" fmla="*/ 14 w 68"/>
                <a:gd name="T13" fmla="*/ 28 h 46"/>
                <a:gd name="T14" fmla="*/ 17 w 68"/>
                <a:gd name="T15" fmla="*/ 30 h 46"/>
                <a:gd name="T16" fmla="*/ 24 w 68"/>
                <a:gd name="T17" fmla="*/ 29 h 46"/>
                <a:gd name="T18" fmla="*/ 33 w 68"/>
                <a:gd name="T19" fmla="*/ 30 h 46"/>
                <a:gd name="T20" fmla="*/ 16 w 68"/>
                <a:gd name="T21" fmla="*/ 35 h 46"/>
                <a:gd name="T22" fmla="*/ 26 w 68"/>
                <a:gd name="T23" fmla="*/ 40 h 46"/>
                <a:gd name="T24" fmla="*/ 23 w 68"/>
                <a:gd name="T25" fmla="*/ 42 h 46"/>
                <a:gd name="T26" fmla="*/ 32 w 68"/>
                <a:gd name="T27" fmla="*/ 46 h 46"/>
                <a:gd name="T28" fmla="*/ 37 w 68"/>
                <a:gd name="T29" fmla="*/ 41 h 46"/>
                <a:gd name="T30" fmla="*/ 45 w 68"/>
                <a:gd name="T31" fmla="*/ 45 h 46"/>
                <a:gd name="T32" fmla="*/ 45 w 68"/>
                <a:gd name="T33" fmla="*/ 42 h 46"/>
                <a:gd name="T34" fmla="*/ 49 w 68"/>
                <a:gd name="T35" fmla="*/ 42 h 46"/>
                <a:gd name="T36" fmla="*/ 46 w 68"/>
                <a:gd name="T37" fmla="*/ 37 h 46"/>
                <a:gd name="T38" fmla="*/ 49 w 68"/>
                <a:gd name="T39" fmla="*/ 34 h 46"/>
                <a:gd name="T40" fmla="*/ 52 w 68"/>
                <a:gd name="T41" fmla="*/ 39 h 46"/>
                <a:gd name="T42" fmla="*/ 63 w 68"/>
                <a:gd name="T43" fmla="*/ 31 h 46"/>
                <a:gd name="T44" fmla="*/ 68 w 68"/>
                <a:gd name="T45" fmla="*/ 30 h 46"/>
                <a:gd name="T46" fmla="*/ 68 w 68"/>
                <a:gd name="T47" fmla="*/ 27 h 46"/>
                <a:gd name="T48" fmla="*/ 57 w 68"/>
                <a:gd name="T49" fmla="*/ 24 h 46"/>
                <a:gd name="T50" fmla="*/ 53 w 68"/>
                <a:gd name="T51" fmla="*/ 24 h 46"/>
                <a:gd name="T52" fmla="*/ 55 w 68"/>
                <a:gd name="T53" fmla="*/ 21 h 46"/>
                <a:gd name="T54" fmla="*/ 52 w 68"/>
                <a:gd name="T55" fmla="*/ 18 h 46"/>
                <a:gd name="T56" fmla="*/ 49 w 68"/>
                <a:gd name="T57" fmla="*/ 14 h 46"/>
                <a:gd name="T58" fmla="*/ 47 w 68"/>
                <a:gd name="T59" fmla="*/ 14 h 46"/>
                <a:gd name="T60" fmla="*/ 48 w 68"/>
                <a:gd name="T61" fmla="*/ 15 h 46"/>
                <a:gd name="T62" fmla="*/ 48 w 68"/>
                <a:gd name="T63" fmla="*/ 18 h 46"/>
                <a:gd name="T64" fmla="*/ 46 w 68"/>
                <a:gd name="T65" fmla="*/ 18 h 46"/>
                <a:gd name="T66" fmla="*/ 42 w 68"/>
                <a:gd name="T67" fmla="*/ 12 h 46"/>
                <a:gd name="T68" fmla="*/ 33 w 68"/>
                <a:gd name="T69" fmla="*/ 12 h 46"/>
                <a:gd name="T70" fmla="*/ 26 w 68"/>
                <a:gd name="T71" fmla="*/ 2 h 46"/>
                <a:gd name="T72" fmla="*/ 12 w 68"/>
                <a:gd name="T73" fmla="*/ 0 h 46"/>
                <a:gd name="T74" fmla="*/ 19 w 68"/>
                <a:gd name="T75" fmla="*/ 4 h 46"/>
                <a:gd name="T76" fmla="*/ 15 w 68"/>
                <a:gd name="T77" fmla="*/ 4 h 46"/>
                <a:gd name="T78" fmla="*/ 7 w 68"/>
                <a:gd name="T79" fmla="*/ 6 h 46"/>
                <a:gd name="T80" fmla="*/ 9 w 68"/>
                <a:gd name="T81" fmla="*/ 10 h 46"/>
                <a:gd name="T82" fmla="*/ 16 w 68"/>
                <a:gd name="T83" fmla="*/ 10 h 46"/>
                <a:gd name="T84" fmla="*/ 13 w 68"/>
                <a:gd name="T85" fmla="*/ 12 h 46"/>
                <a:gd name="T86" fmla="*/ 7 w 68"/>
                <a:gd name="T87" fmla="*/ 11 h 46"/>
                <a:gd name="T88" fmla="*/ 2 w 68"/>
                <a:gd name="T89" fmla="*/ 13 h 46"/>
                <a:gd name="T90" fmla="*/ 12 w 68"/>
                <a:gd name="T91" fmla="*/ 18 h 46"/>
                <a:gd name="T92" fmla="*/ 10 w 68"/>
                <a:gd name="T93" fmla="*/ 1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46">
                  <a:moveTo>
                    <a:pt x="10" y="19"/>
                  </a:moveTo>
                  <a:cubicBezTo>
                    <a:pt x="8" y="19"/>
                    <a:pt x="4" y="18"/>
                    <a:pt x="3" y="17"/>
                  </a:cubicBezTo>
                  <a:cubicBezTo>
                    <a:pt x="0" y="17"/>
                    <a:pt x="0" y="17"/>
                    <a:pt x="0" y="17"/>
                  </a:cubicBezTo>
                  <a:cubicBezTo>
                    <a:pt x="1" y="24"/>
                    <a:pt x="5" y="24"/>
                    <a:pt x="13" y="24"/>
                  </a:cubicBezTo>
                  <a:cubicBezTo>
                    <a:pt x="11" y="26"/>
                    <a:pt x="10" y="26"/>
                    <a:pt x="8" y="27"/>
                  </a:cubicBezTo>
                  <a:cubicBezTo>
                    <a:pt x="8" y="28"/>
                    <a:pt x="8" y="29"/>
                    <a:pt x="9" y="29"/>
                  </a:cubicBezTo>
                  <a:cubicBezTo>
                    <a:pt x="11" y="29"/>
                    <a:pt x="12" y="28"/>
                    <a:pt x="14" y="28"/>
                  </a:cubicBezTo>
                  <a:cubicBezTo>
                    <a:pt x="15" y="29"/>
                    <a:pt x="15" y="30"/>
                    <a:pt x="17" y="30"/>
                  </a:cubicBezTo>
                  <a:cubicBezTo>
                    <a:pt x="20" y="30"/>
                    <a:pt x="20" y="29"/>
                    <a:pt x="24" y="29"/>
                  </a:cubicBezTo>
                  <a:cubicBezTo>
                    <a:pt x="27" y="29"/>
                    <a:pt x="29" y="30"/>
                    <a:pt x="33" y="30"/>
                  </a:cubicBezTo>
                  <a:cubicBezTo>
                    <a:pt x="30" y="31"/>
                    <a:pt x="16" y="31"/>
                    <a:pt x="16" y="35"/>
                  </a:cubicBezTo>
                  <a:cubicBezTo>
                    <a:pt x="16" y="38"/>
                    <a:pt x="22" y="40"/>
                    <a:pt x="26" y="40"/>
                  </a:cubicBezTo>
                  <a:cubicBezTo>
                    <a:pt x="25" y="41"/>
                    <a:pt x="25" y="42"/>
                    <a:pt x="23" y="42"/>
                  </a:cubicBezTo>
                  <a:cubicBezTo>
                    <a:pt x="23" y="45"/>
                    <a:pt x="28" y="46"/>
                    <a:pt x="32" y="46"/>
                  </a:cubicBezTo>
                  <a:cubicBezTo>
                    <a:pt x="35" y="46"/>
                    <a:pt x="37" y="45"/>
                    <a:pt x="37" y="41"/>
                  </a:cubicBezTo>
                  <a:cubicBezTo>
                    <a:pt x="39" y="42"/>
                    <a:pt x="43" y="45"/>
                    <a:pt x="45" y="45"/>
                  </a:cubicBezTo>
                  <a:cubicBezTo>
                    <a:pt x="45" y="42"/>
                    <a:pt x="45" y="42"/>
                    <a:pt x="45" y="42"/>
                  </a:cubicBezTo>
                  <a:cubicBezTo>
                    <a:pt x="49" y="42"/>
                    <a:pt x="49" y="42"/>
                    <a:pt x="49" y="42"/>
                  </a:cubicBezTo>
                  <a:cubicBezTo>
                    <a:pt x="48" y="40"/>
                    <a:pt x="47" y="40"/>
                    <a:pt x="46" y="37"/>
                  </a:cubicBezTo>
                  <a:cubicBezTo>
                    <a:pt x="47" y="36"/>
                    <a:pt x="48" y="35"/>
                    <a:pt x="49" y="34"/>
                  </a:cubicBezTo>
                  <a:cubicBezTo>
                    <a:pt x="49" y="37"/>
                    <a:pt x="49" y="39"/>
                    <a:pt x="52" y="39"/>
                  </a:cubicBezTo>
                  <a:cubicBezTo>
                    <a:pt x="55" y="39"/>
                    <a:pt x="58" y="32"/>
                    <a:pt x="63" y="31"/>
                  </a:cubicBezTo>
                  <a:cubicBezTo>
                    <a:pt x="64" y="31"/>
                    <a:pt x="67" y="32"/>
                    <a:pt x="68" y="30"/>
                  </a:cubicBezTo>
                  <a:cubicBezTo>
                    <a:pt x="68" y="30"/>
                    <a:pt x="68" y="29"/>
                    <a:pt x="68" y="27"/>
                  </a:cubicBezTo>
                  <a:cubicBezTo>
                    <a:pt x="65" y="27"/>
                    <a:pt x="59" y="24"/>
                    <a:pt x="57" y="24"/>
                  </a:cubicBezTo>
                  <a:cubicBezTo>
                    <a:pt x="57" y="24"/>
                    <a:pt x="53" y="26"/>
                    <a:pt x="53" y="24"/>
                  </a:cubicBezTo>
                  <a:cubicBezTo>
                    <a:pt x="53" y="23"/>
                    <a:pt x="55" y="22"/>
                    <a:pt x="55" y="21"/>
                  </a:cubicBezTo>
                  <a:cubicBezTo>
                    <a:pt x="55" y="19"/>
                    <a:pt x="52" y="19"/>
                    <a:pt x="52" y="18"/>
                  </a:cubicBezTo>
                  <a:cubicBezTo>
                    <a:pt x="52" y="15"/>
                    <a:pt x="53" y="14"/>
                    <a:pt x="49" y="14"/>
                  </a:cubicBezTo>
                  <a:cubicBezTo>
                    <a:pt x="49" y="14"/>
                    <a:pt x="48" y="14"/>
                    <a:pt x="47" y="14"/>
                  </a:cubicBezTo>
                  <a:cubicBezTo>
                    <a:pt x="48" y="15"/>
                    <a:pt x="48" y="15"/>
                    <a:pt x="48" y="15"/>
                  </a:cubicBezTo>
                  <a:cubicBezTo>
                    <a:pt x="48" y="18"/>
                    <a:pt x="48" y="18"/>
                    <a:pt x="48" y="18"/>
                  </a:cubicBezTo>
                  <a:cubicBezTo>
                    <a:pt x="46" y="18"/>
                    <a:pt x="46" y="18"/>
                    <a:pt x="46" y="18"/>
                  </a:cubicBezTo>
                  <a:cubicBezTo>
                    <a:pt x="44" y="16"/>
                    <a:pt x="45" y="13"/>
                    <a:pt x="42" y="12"/>
                  </a:cubicBezTo>
                  <a:cubicBezTo>
                    <a:pt x="38" y="11"/>
                    <a:pt x="36" y="13"/>
                    <a:pt x="33" y="12"/>
                  </a:cubicBezTo>
                  <a:cubicBezTo>
                    <a:pt x="29" y="10"/>
                    <a:pt x="30" y="4"/>
                    <a:pt x="26" y="2"/>
                  </a:cubicBezTo>
                  <a:cubicBezTo>
                    <a:pt x="22" y="1"/>
                    <a:pt x="18" y="0"/>
                    <a:pt x="12" y="0"/>
                  </a:cubicBezTo>
                  <a:cubicBezTo>
                    <a:pt x="12" y="3"/>
                    <a:pt x="16" y="3"/>
                    <a:pt x="19" y="4"/>
                  </a:cubicBezTo>
                  <a:cubicBezTo>
                    <a:pt x="15" y="4"/>
                    <a:pt x="15" y="4"/>
                    <a:pt x="15" y="4"/>
                  </a:cubicBezTo>
                  <a:cubicBezTo>
                    <a:pt x="11" y="4"/>
                    <a:pt x="9" y="5"/>
                    <a:pt x="7" y="6"/>
                  </a:cubicBezTo>
                  <a:cubicBezTo>
                    <a:pt x="7" y="7"/>
                    <a:pt x="8" y="10"/>
                    <a:pt x="9" y="10"/>
                  </a:cubicBezTo>
                  <a:cubicBezTo>
                    <a:pt x="11" y="10"/>
                    <a:pt x="13" y="9"/>
                    <a:pt x="16" y="10"/>
                  </a:cubicBezTo>
                  <a:cubicBezTo>
                    <a:pt x="15" y="11"/>
                    <a:pt x="14" y="12"/>
                    <a:pt x="13" y="12"/>
                  </a:cubicBezTo>
                  <a:cubicBezTo>
                    <a:pt x="11" y="12"/>
                    <a:pt x="10" y="11"/>
                    <a:pt x="7" y="11"/>
                  </a:cubicBezTo>
                  <a:cubicBezTo>
                    <a:pt x="5" y="11"/>
                    <a:pt x="2" y="10"/>
                    <a:pt x="2" y="13"/>
                  </a:cubicBezTo>
                  <a:cubicBezTo>
                    <a:pt x="2" y="15"/>
                    <a:pt x="9" y="17"/>
                    <a:pt x="12" y="18"/>
                  </a:cubicBezTo>
                  <a:cubicBezTo>
                    <a:pt x="12" y="18"/>
                    <a:pt x="11" y="19"/>
                    <a:pt x="10"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138"/>
            <p:cNvSpPr>
              <a:spLocks/>
            </p:cNvSpPr>
            <p:nvPr/>
          </p:nvSpPr>
          <p:spPr bwMode="auto">
            <a:xfrm>
              <a:off x="2944813" y="1701801"/>
              <a:ext cx="122237" cy="76200"/>
            </a:xfrm>
            <a:custGeom>
              <a:avLst/>
              <a:gdLst>
                <a:gd name="T0" fmla="*/ 35 w 45"/>
                <a:gd name="T1" fmla="*/ 17 h 28"/>
                <a:gd name="T2" fmla="*/ 34 w 45"/>
                <a:gd name="T3" fmla="*/ 13 h 28"/>
                <a:gd name="T4" fmla="*/ 18 w 45"/>
                <a:gd name="T5" fmla="*/ 4 h 28"/>
                <a:gd name="T6" fmla="*/ 16 w 45"/>
                <a:gd name="T7" fmla="*/ 6 h 28"/>
                <a:gd name="T8" fmla="*/ 13 w 45"/>
                <a:gd name="T9" fmla="*/ 0 h 28"/>
                <a:gd name="T10" fmla="*/ 5 w 45"/>
                <a:gd name="T11" fmla="*/ 13 h 28"/>
                <a:gd name="T12" fmla="*/ 5 w 45"/>
                <a:gd name="T13" fmla="*/ 16 h 28"/>
                <a:gd name="T14" fmla="*/ 3 w 45"/>
                <a:gd name="T15" fmla="*/ 19 h 28"/>
                <a:gd name="T16" fmla="*/ 0 w 45"/>
                <a:gd name="T17" fmla="*/ 23 h 28"/>
                <a:gd name="T18" fmla="*/ 9 w 45"/>
                <a:gd name="T19" fmla="*/ 23 h 28"/>
                <a:gd name="T20" fmla="*/ 11 w 45"/>
                <a:gd name="T21" fmla="*/ 28 h 28"/>
                <a:gd name="T22" fmla="*/ 13 w 45"/>
                <a:gd name="T23" fmla="*/ 26 h 28"/>
                <a:gd name="T24" fmla="*/ 23 w 45"/>
                <a:gd name="T25" fmla="*/ 18 h 28"/>
                <a:gd name="T26" fmla="*/ 31 w 45"/>
                <a:gd name="T27" fmla="*/ 23 h 28"/>
                <a:gd name="T28" fmla="*/ 37 w 45"/>
                <a:gd name="T29" fmla="*/ 23 h 28"/>
                <a:gd name="T30" fmla="*/ 45 w 45"/>
                <a:gd name="T31" fmla="*/ 21 h 28"/>
                <a:gd name="T32" fmla="*/ 35 w 45"/>
                <a:gd name="T33" fmla="*/ 1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 h="28">
                  <a:moveTo>
                    <a:pt x="35" y="17"/>
                  </a:moveTo>
                  <a:cubicBezTo>
                    <a:pt x="34" y="16"/>
                    <a:pt x="35" y="14"/>
                    <a:pt x="34" y="13"/>
                  </a:cubicBezTo>
                  <a:cubicBezTo>
                    <a:pt x="30" y="7"/>
                    <a:pt x="23" y="10"/>
                    <a:pt x="18" y="4"/>
                  </a:cubicBezTo>
                  <a:cubicBezTo>
                    <a:pt x="17" y="4"/>
                    <a:pt x="17" y="5"/>
                    <a:pt x="16" y="6"/>
                  </a:cubicBezTo>
                  <a:cubicBezTo>
                    <a:pt x="15" y="4"/>
                    <a:pt x="14" y="3"/>
                    <a:pt x="13" y="0"/>
                  </a:cubicBezTo>
                  <a:cubicBezTo>
                    <a:pt x="7" y="0"/>
                    <a:pt x="5" y="9"/>
                    <a:pt x="5" y="13"/>
                  </a:cubicBezTo>
                  <a:cubicBezTo>
                    <a:pt x="5" y="15"/>
                    <a:pt x="5" y="14"/>
                    <a:pt x="5" y="16"/>
                  </a:cubicBezTo>
                  <a:cubicBezTo>
                    <a:pt x="5" y="17"/>
                    <a:pt x="4" y="18"/>
                    <a:pt x="3" y="19"/>
                  </a:cubicBezTo>
                  <a:cubicBezTo>
                    <a:pt x="3" y="20"/>
                    <a:pt x="0" y="20"/>
                    <a:pt x="0" y="23"/>
                  </a:cubicBezTo>
                  <a:cubicBezTo>
                    <a:pt x="2" y="23"/>
                    <a:pt x="6" y="22"/>
                    <a:pt x="9" y="23"/>
                  </a:cubicBezTo>
                  <a:cubicBezTo>
                    <a:pt x="9" y="26"/>
                    <a:pt x="8" y="28"/>
                    <a:pt x="11" y="28"/>
                  </a:cubicBezTo>
                  <a:cubicBezTo>
                    <a:pt x="12" y="28"/>
                    <a:pt x="12" y="27"/>
                    <a:pt x="13" y="26"/>
                  </a:cubicBezTo>
                  <a:cubicBezTo>
                    <a:pt x="16" y="27"/>
                    <a:pt x="23" y="23"/>
                    <a:pt x="23" y="18"/>
                  </a:cubicBezTo>
                  <a:cubicBezTo>
                    <a:pt x="24" y="18"/>
                    <a:pt x="31" y="23"/>
                    <a:pt x="31" y="23"/>
                  </a:cubicBezTo>
                  <a:cubicBezTo>
                    <a:pt x="34" y="23"/>
                    <a:pt x="35" y="23"/>
                    <a:pt x="37" y="23"/>
                  </a:cubicBezTo>
                  <a:cubicBezTo>
                    <a:pt x="40" y="23"/>
                    <a:pt x="42" y="22"/>
                    <a:pt x="45" y="21"/>
                  </a:cubicBezTo>
                  <a:cubicBezTo>
                    <a:pt x="43" y="18"/>
                    <a:pt x="39" y="19"/>
                    <a:pt x="35"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139"/>
            <p:cNvSpPr>
              <a:spLocks/>
            </p:cNvSpPr>
            <p:nvPr/>
          </p:nvSpPr>
          <p:spPr bwMode="auto">
            <a:xfrm>
              <a:off x="3116263" y="1625601"/>
              <a:ext cx="38100" cy="34925"/>
            </a:xfrm>
            <a:custGeom>
              <a:avLst/>
              <a:gdLst>
                <a:gd name="T0" fmla="*/ 14 w 14"/>
                <a:gd name="T1" fmla="*/ 8 h 13"/>
                <a:gd name="T2" fmla="*/ 0 w 14"/>
                <a:gd name="T3" fmla="*/ 8 h 13"/>
                <a:gd name="T4" fmla="*/ 6 w 14"/>
                <a:gd name="T5" fmla="*/ 13 h 13"/>
                <a:gd name="T6" fmla="*/ 14 w 14"/>
                <a:gd name="T7" fmla="*/ 8 h 13"/>
              </a:gdLst>
              <a:ahLst/>
              <a:cxnLst>
                <a:cxn ang="0">
                  <a:pos x="T0" y="T1"/>
                </a:cxn>
                <a:cxn ang="0">
                  <a:pos x="T2" y="T3"/>
                </a:cxn>
                <a:cxn ang="0">
                  <a:pos x="T4" y="T5"/>
                </a:cxn>
                <a:cxn ang="0">
                  <a:pos x="T6" y="T7"/>
                </a:cxn>
              </a:cxnLst>
              <a:rect l="0" t="0" r="r" b="b"/>
              <a:pathLst>
                <a:path w="14" h="13">
                  <a:moveTo>
                    <a:pt x="14" y="8"/>
                  </a:moveTo>
                  <a:cubicBezTo>
                    <a:pt x="14" y="1"/>
                    <a:pt x="0" y="0"/>
                    <a:pt x="0" y="8"/>
                  </a:cubicBezTo>
                  <a:cubicBezTo>
                    <a:pt x="0" y="11"/>
                    <a:pt x="3" y="13"/>
                    <a:pt x="6" y="13"/>
                  </a:cubicBezTo>
                  <a:cubicBezTo>
                    <a:pt x="8" y="13"/>
                    <a:pt x="14" y="11"/>
                    <a:pt x="14"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140"/>
            <p:cNvSpPr>
              <a:spLocks/>
            </p:cNvSpPr>
            <p:nvPr/>
          </p:nvSpPr>
          <p:spPr bwMode="auto">
            <a:xfrm>
              <a:off x="3008313" y="1781176"/>
              <a:ext cx="28575" cy="23813"/>
            </a:xfrm>
            <a:custGeom>
              <a:avLst/>
              <a:gdLst>
                <a:gd name="T0" fmla="*/ 4 w 11"/>
                <a:gd name="T1" fmla="*/ 0 h 9"/>
                <a:gd name="T2" fmla="*/ 0 w 11"/>
                <a:gd name="T3" fmla="*/ 6 h 9"/>
                <a:gd name="T4" fmla="*/ 0 w 11"/>
                <a:gd name="T5" fmla="*/ 9 h 9"/>
                <a:gd name="T6" fmla="*/ 11 w 11"/>
                <a:gd name="T7" fmla="*/ 1 h 9"/>
                <a:gd name="T8" fmla="*/ 4 w 11"/>
                <a:gd name="T9" fmla="*/ 0 h 9"/>
              </a:gdLst>
              <a:ahLst/>
              <a:cxnLst>
                <a:cxn ang="0">
                  <a:pos x="T0" y="T1"/>
                </a:cxn>
                <a:cxn ang="0">
                  <a:pos x="T2" y="T3"/>
                </a:cxn>
                <a:cxn ang="0">
                  <a:pos x="T4" y="T5"/>
                </a:cxn>
                <a:cxn ang="0">
                  <a:pos x="T6" y="T7"/>
                </a:cxn>
                <a:cxn ang="0">
                  <a:pos x="T8" y="T9"/>
                </a:cxn>
              </a:cxnLst>
              <a:rect l="0" t="0" r="r" b="b"/>
              <a:pathLst>
                <a:path w="11" h="9">
                  <a:moveTo>
                    <a:pt x="4" y="0"/>
                  </a:moveTo>
                  <a:cubicBezTo>
                    <a:pt x="4" y="2"/>
                    <a:pt x="1" y="4"/>
                    <a:pt x="0" y="6"/>
                  </a:cubicBezTo>
                  <a:cubicBezTo>
                    <a:pt x="0" y="9"/>
                    <a:pt x="0" y="9"/>
                    <a:pt x="0" y="9"/>
                  </a:cubicBezTo>
                  <a:cubicBezTo>
                    <a:pt x="3" y="8"/>
                    <a:pt x="9" y="4"/>
                    <a:pt x="11" y="1"/>
                  </a:cubicBezTo>
                  <a:cubicBezTo>
                    <a:pt x="8" y="0"/>
                    <a:pt x="9" y="0"/>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141"/>
            <p:cNvSpPr>
              <a:spLocks/>
            </p:cNvSpPr>
            <p:nvPr/>
          </p:nvSpPr>
          <p:spPr bwMode="auto">
            <a:xfrm>
              <a:off x="3054350" y="1457326"/>
              <a:ext cx="80962" cy="34925"/>
            </a:xfrm>
            <a:custGeom>
              <a:avLst/>
              <a:gdLst>
                <a:gd name="T0" fmla="*/ 11 w 30"/>
                <a:gd name="T1" fmla="*/ 13 h 13"/>
                <a:gd name="T2" fmla="*/ 19 w 30"/>
                <a:gd name="T3" fmla="*/ 11 h 13"/>
                <a:gd name="T4" fmla="*/ 26 w 30"/>
                <a:gd name="T5" fmla="*/ 12 h 13"/>
                <a:gd name="T6" fmla="*/ 30 w 30"/>
                <a:gd name="T7" fmla="*/ 9 h 13"/>
                <a:gd name="T8" fmla="*/ 15 w 30"/>
                <a:gd name="T9" fmla="*/ 2 h 13"/>
                <a:gd name="T10" fmla="*/ 4 w 30"/>
                <a:gd name="T11" fmla="*/ 0 h 13"/>
                <a:gd name="T12" fmla="*/ 0 w 30"/>
                <a:gd name="T13" fmla="*/ 4 h 13"/>
                <a:gd name="T14" fmla="*/ 5 w 30"/>
                <a:gd name="T15" fmla="*/ 8 h 13"/>
                <a:gd name="T16" fmla="*/ 11 w 30"/>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13">
                  <a:moveTo>
                    <a:pt x="11" y="13"/>
                  </a:moveTo>
                  <a:cubicBezTo>
                    <a:pt x="15" y="13"/>
                    <a:pt x="17" y="11"/>
                    <a:pt x="19" y="11"/>
                  </a:cubicBezTo>
                  <a:cubicBezTo>
                    <a:pt x="22" y="11"/>
                    <a:pt x="23" y="12"/>
                    <a:pt x="26" y="12"/>
                  </a:cubicBezTo>
                  <a:cubicBezTo>
                    <a:pt x="28" y="12"/>
                    <a:pt x="29" y="11"/>
                    <a:pt x="30" y="9"/>
                  </a:cubicBezTo>
                  <a:cubicBezTo>
                    <a:pt x="26" y="7"/>
                    <a:pt x="21" y="2"/>
                    <a:pt x="15" y="2"/>
                  </a:cubicBezTo>
                  <a:cubicBezTo>
                    <a:pt x="10" y="2"/>
                    <a:pt x="9" y="0"/>
                    <a:pt x="4" y="0"/>
                  </a:cubicBezTo>
                  <a:cubicBezTo>
                    <a:pt x="2" y="0"/>
                    <a:pt x="0" y="1"/>
                    <a:pt x="0" y="4"/>
                  </a:cubicBezTo>
                  <a:cubicBezTo>
                    <a:pt x="0" y="6"/>
                    <a:pt x="3" y="7"/>
                    <a:pt x="5" y="8"/>
                  </a:cubicBezTo>
                  <a:cubicBezTo>
                    <a:pt x="3" y="12"/>
                    <a:pt x="7" y="13"/>
                    <a:pt x="11"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142"/>
            <p:cNvSpPr>
              <a:spLocks/>
            </p:cNvSpPr>
            <p:nvPr/>
          </p:nvSpPr>
          <p:spPr bwMode="auto">
            <a:xfrm>
              <a:off x="3062288" y="1797051"/>
              <a:ext cx="19050" cy="19050"/>
            </a:xfrm>
            <a:custGeom>
              <a:avLst/>
              <a:gdLst>
                <a:gd name="T0" fmla="*/ 3 w 7"/>
                <a:gd name="T1" fmla="*/ 7 h 7"/>
                <a:gd name="T2" fmla="*/ 7 w 7"/>
                <a:gd name="T3" fmla="*/ 2 h 7"/>
                <a:gd name="T4" fmla="*/ 0 w 7"/>
                <a:gd name="T5" fmla="*/ 4 h 7"/>
                <a:gd name="T6" fmla="*/ 3 w 7"/>
                <a:gd name="T7" fmla="*/ 7 h 7"/>
              </a:gdLst>
              <a:ahLst/>
              <a:cxnLst>
                <a:cxn ang="0">
                  <a:pos x="T0" y="T1"/>
                </a:cxn>
                <a:cxn ang="0">
                  <a:pos x="T2" y="T3"/>
                </a:cxn>
                <a:cxn ang="0">
                  <a:pos x="T4" y="T5"/>
                </a:cxn>
                <a:cxn ang="0">
                  <a:pos x="T6" y="T7"/>
                </a:cxn>
              </a:cxnLst>
              <a:rect l="0" t="0" r="r" b="b"/>
              <a:pathLst>
                <a:path w="7" h="7">
                  <a:moveTo>
                    <a:pt x="3" y="7"/>
                  </a:moveTo>
                  <a:cubicBezTo>
                    <a:pt x="5" y="7"/>
                    <a:pt x="6" y="4"/>
                    <a:pt x="7" y="2"/>
                  </a:cubicBezTo>
                  <a:cubicBezTo>
                    <a:pt x="5" y="0"/>
                    <a:pt x="0" y="0"/>
                    <a:pt x="0" y="4"/>
                  </a:cubicBezTo>
                  <a:cubicBezTo>
                    <a:pt x="0" y="4"/>
                    <a:pt x="3" y="7"/>
                    <a:pt x="3"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143"/>
            <p:cNvSpPr>
              <a:spLocks/>
            </p:cNvSpPr>
            <p:nvPr/>
          </p:nvSpPr>
          <p:spPr bwMode="auto">
            <a:xfrm>
              <a:off x="3159125" y="1633538"/>
              <a:ext cx="19050" cy="14288"/>
            </a:xfrm>
            <a:custGeom>
              <a:avLst/>
              <a:gdLst>
                <a:gd name="T0" fmla="*/ 7 w 7"/>
                <a:gd name="T1" fmla="*/ 4 h 5"/>
                <a:gd name="T2" fmla="*/ 3 w 7"/>
                <a:gd name="T3" fmla="*/ 0 h 5"/>
                <a:gd name="T4" fmla="*/ 0 w 7"/>
                <a:gd name="T5" fmla="*/ 3 h 5"/>
                <a:gd name="T6" fmla="*/ 3 w 7"/>
                <a:gd name="T7" fmla="*/ 4 h 5"/>
                <a:gd name="T8" fmla="*/ 7 w 7"/>
                <a:gd name="T9" fmla="*/ 4 h 5"/>
              </a:gdLst>
              <a:ahLst/>
              <a:cxnLst>
                <a:cxn ang="0">
                  <a:pos x="T0" y="T1"/>
                </a:cxn>
                <a:cxn ang="0">
                  <a:pos x="T2" y="T3"/>
                </a:cxn>
                <a:cxn ang="0">
                  <a:pos x="T4" y="T5"/>
                </a:cxn>
                <a:cxn ang="0">
                  <a:pos x="T6" y="T7"/>
                </a:cxn>
                <a:cxn ang="0">
                  <a:pos x="T8" y="T9"/>
                </a:cxn>
              </a:cxnLst>
              <a:rect l="0" t="0" r="r" b="b"/>
              <a:pathLst>
                <a:path w="7" h="5">
                  <a:moveTo>
                    <a:pt x="7" y="4"/>
                  </a:moveTo>
                  <a:cubicBezTo>
                    <a:pt x="7" y="3"/>
                    <a:pt x="5" y="0"/>
                    <a:pt x="3" y="0"/>
                  </a:cubicBezTo>
                  <a:cubicBezTo>
                    <a:pt x="3" y="0"/>
                    <a:pt x="0" y="2"/>
                    <a:pt x="0" y="3"/>
                  </a:cubicBezTo>
                  <a:cubicBezTo>
                    <a:pt x="0" y="4"/>
                    <a:pt x="2" y="4"/>
                    <a:pt x="3" y="4"/>
                  </a:cubicBezTo>
                  <a:cubicBezTo>
                    <a:pt x="5" y="4"/>
                    <a:pt x="5" y="5"/>
                    <a:pt x="7"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144"/>
            <p:cNvSpPr>
              <a:spLocks/>
            </p:cNvSpPr>
            <p:nvPr/>
          </p:nvSpPr>
          <p:spPr bwMode="auto">
            <a:xfrm>
              <a:off x="3074988" y="1601788"/>
              <a:ext cx="22225" cy="12700"/>
            </a:xfrm>
            <a:custGeom>
              <a:avLst/>
              <a:gdLst>
                <a:gd name="T0" fmla="*/ 8 w 8"/>
                <a:gd name="T1" fmla="*/ 0 h 5"/>
                <a:gd name="T2" fmla="*/ 3 w 8"/>
                <a:gd name="T3" fmla="*/ 5 h 5"/>
                <a:gd name="T4" fmla="*/ 8 w 8"/>
                <a:gd name="T5" fmla="*/ 0 h 5"/>
              </a:gdLst>
              <a:ahLst/>
              <a:cxnLst>
                <a:cxn ang="0">
                  <a:pos x="T0" y="T1"/>
                </a:cxn>
                <a:cxn ang="0">
                  <a:pos x="T2" y="T3"/>
                </a:cxn>
                <a:cxn ang="0">
                  <a:pos x="T4" y="T5"/>
                </a:cxn>
              </a:cxnLst>
              <a:rect l="0" t="0" r="r" b="b"/>
              <a:pathLst>
                <a:path w="8" h="5">
                  <a:moveTo>
                    <a:pt x="8" y="0"/>
                  </a:moveTo>
                  <a:cubicBezTo>
                    <a:pt x="5" y="0"/>
                    <a:pt x="0" y="5"/>
                    <a:pt x="3" y="5"/>
                  </a:cubicBezTo>
                  <a:cubicBezTo>
                    <a:pt x="5" y="5"/>
                    <a:pt x="7" y="2"/>
                    <a:pt x="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145"/>
            <p:cNvSpPr>
              <a:spLocks/>
            </p:cNvSpPr>
            <p:nvPr/>
          </p:nvSpPr>
          <p:spPr bwMode="auto">
            <a:xfrm>
              <a:off x="2895600" y="1457326"/>
              <a:ext cx="492125" cy="352425"/>
            </a:xfrm>
            <a:custGeom>
              <a:avLst/>
              <a:gdLst>
                <a:gd name="T0" fmla="*/ 114 w 181"/>
                <a:gd name="T1" fmla="*/ 28 h 130"/>
                <a:gd name="T2" fmla="*/ 95 w 181"/>
                <a:gd name="T3" fmla="*/ 17 h 130"/>
                <a:gd name="T4" fmla="*/ 69 w 181"/>
                <a:gd name="T5" fmla="*/ 19 h 130"/>
                <a:gd name="T6" fmla="*/ 60 w 181"/>
                <a:gd name="T7" fmla="*/ 19 h 130"/>
                <a:gd name="T8" fmla="*/ 51 w 181"/>
                <a:gd name="T9" fmla="*/ 2 h 130"/>
                <a:gd name="T10" fmla="*/ 30 w 181"/>
                <a:gd name="T11" fmla="*/ 19 h 130"/>
                <a:gd name="T12" fmla="*/ 23 w 181"/>
                <a:gd name="T13" fmla="*/ 20 h 130"/>
                <a:gd name="T14" fmla="*/ 21 w 181"/>
                <a:gd name="T15" fmla="*/ 14 h 130"/>
                <a:gd name="T16" fmla="*/ 23 w 181"/>
                <a:gd name="T17" fmla="*/ 0 h 130"/>
                <a:gd name="T18" fmla="*/ 4 w 181"/>
                <a:gd name="T19" fmla="*/ 14 h 130"/>
                <a:gd name="T20" fmla="*/ 3 w 181"/>
                <a:gd name="T21" fmla="*/ 30 h 130"/>
                <a:gd name="T22" fmla="*/ 15 w 181"/>
                <a:gd name="T23" fmla="*/ 35 h 130"/>
                <a:gd name="T24" fmla="*/ 10 w 181"/>
                <a:gd name="T25" fmla="*/ 41 h 130"/>
                <a:gd name="T26" fmla="*/ 27 w 181"/>
                <a:gd name="T27" fmla="*/ 46 h 130"/>
                <a:gd name="T28" fmla="*/ 63 w 181"/>
                <a:gd name="T29" fmla="*/ 51 h 130"/>
                <a:gd name="T30" fmla="*/ 89 w 181"/>
                <a:gd name="T31" fmla="*/ 54 h 130"/>
                <a:gd name="T32" fmla="*/ 86 w 181"/>
                <a:gd name="T33" fmla="*/ 60 h 130"/>
                <a:gd name="T34" fmla="*/ 112 w 181"/>
                <a:gd name="T35" fmla="*/ 74 h 130"/>
                <a:gd name="T36" fmla="*/ 99 w 181"/>
                <a:gd name="T37" fmla="*/ 87 h 130"/>
                <a:gd name="T38" fmla="*/ 93 w 181"/>
                <a:gd name="T39" fmla="*/ 95 h 130"/>
                <a:gd name="T40" fmla="*/ 75 w 181"/>
                <a:gd name="T41" fmla="*/ 101 h 130"/>
                <a:gd name="T42" fmla="*/ 91 w 181"/>
                <a:gd name="T43" fmla="*/ 103 h 130"/>
                <a:gd name="T44" fmla="*/ 99 w 181"/>
                <a:gd name="T45" fmla="*/ 102 h 130"/>
                <a:gd name="T46" fmla="*/ 131 w 181"/>
                <a:gd name="T47" fmla="*/ 123 h 130"/>
                <a:gd name="T48" fmla="*/ 150 w 181"/>
                <a:gd name="T49" fmla="*/ 130 h 130"/>
                <a:gd name="T50" fmla="*/ 136 w 181"/>
                <a:gd name="T51" fmla="*/ 112 h 130"/>
                <a:gd name="T52" fmla="*/ 159 w 181"/>
                <a:gd name="T53" fmla="*/ 121 h 130"/>
                <a:gd name="T54" fmla="*/ 159 w 181"/>
                <a:gd name="T55" fmla="*/ 107 h 130"/>
                <a:gd name="T56" fmla="*/ 155 w 181"/>
                <a:gd name="T57" fmla="*/ 103 h 130"/>
                <a:gd name="T58" fmla="*/ 144 w 181"/>
                <a:gd name="T59" fmla="*/ 92 h 130"/>
                <a:gd name="T60" fmla="*/ 141 w 181"/>
                <a:gd name="T61" fmla="*/ 88 h 130"/>
                <a:gd name="T62" fmla="*/ 145 w 181"/>
                <a:gd name="T63" fmla="*/ 86 h 130"/>
                <a:gd name="T64" fmla="*/ 145 w 181"/>
                <a:gd name="T65" fmla="*/ 83 h 130"/>
                <a:gd name="T66" fmla="*/ 169 w 181"/>
                <a:gd name="T67" fmla="*/ 92 h 130"/>
                <a:gd name="T68" fmla="*/ 174 w 181"/>
                <a:gd name="T69" fmla="*/ 86 h 130"/>
                <a:gd name="T70" fmla="*/ 175 w 181"/>
                <a:gd name="T71" fmla="*/ 77 h 130"/>
                <a:gd name="T72" fmla="*/ 163 w 181"/>
                <a:gd name="T73" fmla="*/ 75 h 130"/>
                <a:gd name="T74" fmla="*/ 147 w 181"/>
                <a:gd name="T75" fmla="*/ 60 h 130"/>
                <a:gd name="T76" fmla="*/ 148 w 181"/>
                <a:gd name="T77" fmla="*/ 53 h 130"/>
                <a:gd name="T78" fmla="*/ 139 w 181"/>
                <a:gd name="T79" fmla="*/ 51 h 130"/>
                <a:gd name="T80" fmla="*/ 140 w 181"/>
                <a:gd name="T81" fmla="*/ 42 h 130"/>
                <a:gd name="T82" fmla="*/ 136 w 181"/>
                <a:gd name="T83" fmla="*/ 38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1" h="130">
                  <a:moveTo>
                    <a:pt x="121" y="32"/>
                  </a:moveTo>
                  <a:cubicBezTo>
                    <a:pt x="122" y="29"/>
                    <a:pt x="116" y="28"/>
                    <a:pt x="114" y="28"/>
                  </a:cubicBezTo>
                  <a:cubicBezTo>
                    <a:pt x="112" y="28"/>
                    <a:pt x="112" y="28"/>
                    <a:pt x="108" y="28"/>
                  </a:cubicBezTo>
                  <a:cubicBezTo>
                    <a:pt x="101" y="28"/>
                    <a:pt x="99" y="20"/>
                    <a:pt x="95" y="17"/>
                  </a:cubicBezTo>
                  <a:cubicBezTo>
                    <a:pt x="92" y="15"/>
                    <a:pt x="82" y="14"/>
                    <a:pt x="78" y="14"/>
                  </a:cubicBezTo>
                  <a:cubicBezTo>
                    <a:pt x="74" y="14"/>
                    <a:pt x="73" y="19"/>
                    <a:pt x="69" y="19"/>
                  </a:cubicBezTo>
                  <a:cubicBezTo>
                    <a:pt x="67" y="19"/>
                    <a:pt x="67" y="17"/>
                    <a:pt x="64" y="17"/>
                  </a:cubicBezTo>
                  <a:cubicBezTo>
                    <a:pt x="62" y="17"/>
                    <a:pt x="61" y="19"/>
                    <a:pt x="60" y="19"/>
                  </a:cubicBezTo>
                  <a:cubicBezTo>
                    <a:pt x="59" y="19"/>
                    <a:pt x="60" y="16"/>
                    <a:pt x="60" y="15"/>
                  </a:cubicBezTo>
                  <a:cubicBezTo>
                    <a:pt x="60" y="10"/>
                    <a:pt x="57" y="2"/>
                    <a:pt x="51" y="2"/>
                  </a:cubicBezTo>
                  <a:cubicBezTo>
                    <a:pt x="42" y="2"/>
                    <a:pt x="27" y="5"/>
                    <a:pt x="27" y="13"/>
                  </a:cubicBezTo>
                  <a:cubicBezTo>
                    <a:pt x="27" y="15"/>
                    <a:pt x="30" y="17"/>
                    <a:pt x="30" y="19"/>
                  </a:cubicBezTo>
                  <a:cubicBezTo>
                    <a:pt x="30" y="21"/>
                    <a:pt x="27" y="23"/>
                    <a:pt x="25" y="23"/>
                  </a:cubicBezTo>
                  <a:cubicBezTo>
                    <a:pt x="23" y="23"/>
                    <a:pt x="23" y="22"/>
                    <a:pt x="23" y="20"/>
                  </a:cubicBezTo>
                  <a:cubicBezTo>
                    <a:pt x="23" y="20"/>
                    <a:pt x="23" y="17"/>
                    <a:pt x="23" y="16"/>
                  </a:cubicBezTo>
                  <a:cubicBezTo>
                    <a:pt x="22" y="16"/>
                    <a:pt x="21" y="15"/>
                    <a:pt x="21" y="14"/>
                  </a:cubicBezTo>
                  <a:cubicBezTo>
                    <a:pt x="21" y="7"/>
                    <a:pt x="29" y="7"/>
                    <a:pt x="31" y="2"/>
                  </a:cubicBezTo>
                  <a:cubicBezTo>
                    <a:pt x="30" y="2"/>
                    <a:pt x="23" y="0"/>
                    <a:pt x="23" y="0"/>
                  </a:cubicBezTo>
                  <a:cubicBezTo>
                    <a:pt x="16" y="0"/>
                    <a:pt x="10" y="4"/>
                    <a:pt x="6" y="8"/>
                  </a:cubicBezTo>
                  <a:cubicBezTo>
                    <a:pt x="5" y="9"/>
                    <a:pt x="6" y="13"/>
                    <a:pt x="4" y="14"/>
                  </a:cubicBezTo>
                  <a:cubicBezTo>
                    <a:pt x="1" y="17"/>
                    <a:pt x="0" y="18"/>
                    <a:pt x="0" y="24"/>
                  </a:cubicBezTo>
                  <a:cubicBezTo>
                    <a:pt x="0" y="26"/>
                    <a:pt x="3" y="30"/>
                    <a:pt x="3" y="30"/>
                  </a:cubicBezTo>
                  <a:cubicBezTo>
                    <a:pt x="3" y="30"/>
                    <a:pt x="13" y="31"/>
                    <a:pt x="15" y="32"/>
                  </a:cubicBezTo>
                  <a:cubicBezTo>
                    <a:pt x="15" y="35"/>
                    <a:pt x="15" y="35"/>
                    <a:pt x="15" y="35"/>
                  </a:cubicBezTo>
                  <a:cubicBezTo>
                    <a:pt x="12" y="35"/>
                    <a:pt x="8" y="33"/>
                    <a:pt x="5" y="35"/>
                  </a:cubicBezTo>
                  <a:cubicBezTo>
                    <a:pt x="6" y="38"/>
                    <a:pt x="9" y="38"/>
                    <a:pt x="10" y="41"/>
                  </a:cubicBezTo>
                  <a:cubicBezTo>
                    <a:pt x="21" y="41"/>
                    <a:pt x="21" y="41"/>
                    <a:pt x="21" y="41"/>
                  </a:cubicBezTo>
                  <a:cubicBezTo>
                    <a:pt x="22" y="43"/>
                    <a:pt x="26" y="46"/>
                    <a:pt x="27" y="46"/>
                  </a:cubicBezTo>
                  <a:cubicBezTo>
                    <a:pt x="37" y="46"/>
                    <a:pt x="54" y="45"/>
                    <a:pt x="61" y="46"/>
                  </a:cubicBezTo>
                  <a:cubicBezTo>
                    <a:pt x="61" y="47"/>
                    <a:pt x="60" y="51"/>
                    <a:pt x="63" y="51"/>
                  </a:cubicBezTo>
                  <a:cubicBezTo>
                    <a:pt x="67" y="51"/>
                    <a:pt x="70" y="42"/>
                    <a:pt x="73" y="42"/>
                  </a:cubicBezTo>
                  <a:cubicBezTo>
                    <a:pt x="75" y="42"/>
                    <a:pt x="87" y="52"/>
                    <a:pt x="89" y="54"/>
                  </a:cubicBezTo>
                  <a:cubicBezTo>
                    <a:pt x="88" y="55"/>
                    <a:pt x="84" y="55"/>
                    <a:pt x="84" y="57"/>
                  </a:cubicBezTo>
                  <a:cubicBezTo>
                    <a:pt x="84" y="58"/>
                    <a:pt x="85" y="60"/>
                    <a:pt x="86" y="60"/>
                  </a:cubicBezTo>
                  <a:cubicBezTo>
                    <a:pt x="89" y="60"/>
                    <a:pt x="90" y="57"/>
                    <a:pt x="93" y="57"/>
                  </a:cubicBezTo>
                  <a:cubicBezTo>
                    <a:pt x="97" y="57"/>
                    <a:pt x="112" y="68"/>
                    <a:pt x="112" y="74"/>
                  </a:cubicBezTo>
                  <a:cubicBezTo>
                    <a:pt x="112" y="77"/>
                    <a:pt x="107" y="82"/>
                    <a:pt x="105" y="84"/>
                  </a:cubicBezTo>
                  <a:cubicBezTo>
                    <a:pt x="103" y="85"/>
                    <a:pt x="99" y="83"/>
                    <a:pt x="99" y="87"/>
                  </a:cubicBezTo>
                  <a:cubicBezTo>
                    <a:pt x="99" y="89"/>
                    <a:pt x="102" y="91"/>
                    <a:pt x="103" y="92"/>
                  </a:cubicBezTo>
                  <a:cubicBezTo>
                    <a:pt x="101" y="93"/>
                    <a:pt x="95" y="95"/>
                    <a:pt x="93" y="95"/>
                  </a:cubicBezTo>
                  <a:cubicBezTo>
                    <a:pt x="91" y="95"/>
                    <a:pt x="88" y="95"/>
                    <a:pt x="84" y="95"/>
                  </a:cubicBezTo>
                  <a:cubicBezTo>
                    <a:pt x="81" y="95"/>
                    <a:pt x="75" y="98"/>
                    <a:pt x="75" y="101"/>
                  </a:cubicBezTo>
                  <a:cubicBezTo>
                    <a:pt x="75" y="104"/>
                    <a:pt x="82" y="107"/>
                    <a:pt x="85" y="107"/>
                  </a:cubicBezTo>
                  <a:cubicBezTo>
                    <a:pt x="87" y="107"/>
                    <a:pt x="89" y="103"/>
                    <a:pt x="91" y="103"/>
                  </a:cubicBezTo>
                  <a:cubicBezTo>
                    <a:pt x="93" y="103"/>
                    <a:pt x="93" y="105"/>
                    <a:pt x="95" y="105"/>
                  </a:cubicBezTo>
                  <a:cubicBezTo>
                    <a:pt x="97" y="105"/>
                    <a:pt x="98" y="103"/>
                    <a:pt x="99" y="102"/>
                  </a:cubicBezTo>
                  <a:cubicBezTo>
                    <a:pt x="106" y="105"/>
                    <a:pt x="109" y="110"/>
                    <a:pt x="117" y="113"/>
                  </a:cubicBezTo>
                  <a:cubicBezTo>
                    <a:pt x="113" y="120"/>
                    <a:pt x="126" y="119"/>
                    <a:pt x="131" y="123"/>
                  </a:cubicBezTo>
                  <a:cubicBezTo>
                    <a:pt x="137" y="126"/>
                    <a:pt x="141" y="125"/>
                    <a:pt x="147" y="128"/>
                  </a:cubicBezTo>
                  <a:cubicBezTo>
                    <a:pt x="148" y="128"/>
                    <a:pt x="148" y="130"/>
                    <a:pt x="150" y="130"/>
                  </a:cubicBezTo>
                  <a:cubicBezTo>
                    <a:pt x="150" y="130"/>
                    <a:pt x="152" y="129"/>
                    <a:pt x="152" y="128"/>
                  </a:cubicBezTo>
                  <a:cubicBezTo>
                    <a:pt x="152" y="121"/>
                    <a:pt x="139" y="117"/>
                    <a:pt x="136" y="112"/>
                  </a:cubicBezTo>
                  <a:cubicBezTo>
                    <a:pt x="139" y="112"/>
                    <a:pt x="139" y="112"/>
                    <a:pt x="139" y="112"/>
                  </a:cubicBezTo>
                  <a:cubicBezTo>
                    <a:pt x="141" y="115"/>
                    <a:pt x="156" y="121"/>
                    <a:pt x="159" y="121"/>
                  </a:cubicBezTo>
                  <a:cubicBezTo>
                    <a:pt x="160" y="119"/>
                    <a:pt x="163" y="114"/>
                    <a:pt x="163" y="112"/>
                  </a:cubicBezTo>
                  <a:cubicBezTo>
                    <a:pt x="163" y="110"/>
                    <a:pt x="159" y="109"/>
                    <a:pt x="159" y="107"/>
                  </a:cubicBezTo>
                  <a:cubicBezTo>
                    <a:pt x="159" y="106"/>
                    <a:pt x="159" y="106"/>
                    <a:pt x="159" y="103"/>
                  </a:cubicBezTo>
                  <a:cubicBezTo>
                    <a:pt x="157" y="103"/>
                    <a:pt x="157" y="103"/>
                    <a:pt x="155" y="103"/>
                  </a:cubicBezTo>
                  <a:cubicBezTo>
                    <a:pt x="155" y="99"/>
                    <a:pt x="153" y="102"/>
                    <a:pt x="149" y="100"/>
                  </a:cubicBezTo>
                  <a:cubicBezTo>
                    <a:pt x="147" y="99"/>
                    <a:pt x="145" y="95"/>
                    <a:pt x="144" y="92"/>
                  </a:cubicBezTo>
                  <a:cubicBezTo>
                    <a:pt x="141" y="92"/>
                    <a:pt x="141" y="92"/>
                    <a:pt x="141" y="92"/>
                  </a:cubicBezTo>
                  <a:cubicBezTo>
                    <a:pt x="141" y="88"/>
                    <a:pt x="141" y="88"/>
                    <a:pt x="141" y="88"/>
                  </a:cubicBezTo>
                  <a:cubicBezTo>
                    <a:pt x="142" y="89"/>
                    <a:pt x="143" y="89"/>
                    <a:pt x="145" y="88"/>
                  </a:cubicBezTo>
                  <a:cubicBezTo>
                    <a:pt x="145" y="86"/>
                    <a:pt x="145" y="86"/>
                    <a:pt x="145" y="86"/>
                  </a:cubicBezTo>
                  <a:cubicBezTo>
                    <a:pt x="143" y="86"/>
                    <a:pt x="142" y="86"/>
                    <a:pt x="140" y="85"/>
                  </a:cubicBezTo>
                  <a:cubicBezTo>
                    <a:pt x="140" y="85"/>
                    <a:pt x="143" y="83"/>
                    <a:pt x="145" y="83"/>
                  </a:cubicBezTo>
                  <a:cubicBezTo>
                    <a:pt x="155" y="83"/>
                    <a:pt x="156" y="98"/>
                    <a:pt x="167" y="98"/>
                  </a:cubicBezTo>
                  <a:cubicBezTo>
                    <a:pt x="169" y="98"/>
                    <a:pt x="169" y="94"/>
                    <a:pt x="169" y="92"/>
                  </a:cubicBezTo>
                  <a:cubicBezTo>
                    <a:pt x="174" y="92"/>
                    <a:pt x="174" y="90"/>
                    <a:pt x="174" y="89"/>
                  </a:cubicBezTo>
                  <a:cubicBezTo>
                    <a:pt x="174" y="88"/>
                    <a:pt x="174" y="89"/>
                    <a:pt x="174" y="86"/>
                  </a:cubicBezTo>
                  <a:cubicBezTo>
                    <a:pt x="177" y="86"/>
                    <a:pt x="181" y="85"/>
                    <a:pt x="181" y="83"/>
                  </a:cubicBezTo>
                  <a:cubicBezTo>
                    <a:pt x="181" y="79"/>
                    <a:pt x="179" y="77"/>
                    <a:pt x="175" y="77"/>
                  </a:cubicBezTo>
                  <a:cubicBezTo>
                    <a:pt x="174" y="77"/>
                    <a:pt x="172" y="77"/>
                    <a:pt x="171" y="76"/>
                  </a:cubicBezTo>
                  <a:cubicBezTo>
                    <a:pt x="169" y="72"/>
                    <a:pt x="168" y="75"/>
                    <a:pt x="163" y="75"/>
                  </a:cubicBezTo>
                  <a:cubicBezTo>
                    <a:pt x="160" y="75"/>
                    <a:pt x="159" y="71"/>
                    <a:pt x="158" y="68"/>
                  </a:cubicBezTo>
                  <a:cubicBezTo>
                    <a:pt x="154" y="67"/>
                    <a:pt x="148" y="65"/>
                    <a:pt x="147" y="60"/>
                  </a:cubicBezTo>
                  <a:cubicBezTo>
                    <a:pt x="145" y="60"/>
                    <a:pt x="143" y="59"/>
                    <a:pt x="141" y="58"/>
                  </a:cubicBezTo>
                  <a:cubicBezTo>
                    <a:pt x="143" y="55"/>
                    <a:pt x="145" y="55"/>
                    <a:pt x="148" y="53"/>
                  </a:cubicBezTo>
                  <a:cubicBezTo>
                    <a:pt x="148" y="52"/>
                    <a:pt x="146" y="51"/>
                    <a:pt x="145" y="51"/>
                  </a:cubicBezTo>
                  <a:cubicBezTo>
                    <a:pt x="143" y="51"/>
                    <a:pt x="142" y="51"/>
                    <a:pt x="139" y="51"/>
                  </a:cubicBezTo>
                  <a:cubicBezTo>
                    <a:pt x="140" y="48"/>
                    <a:pt x="143" y="48"/>
                    <a:pt x="146" y="47"/>
                  </a:cubicBezTo>
                  <a:cubicBezTo>
                    <a:pt x="145" y="44"/>
                    <a:pt x="143" y="42"/>
                    <a:pt x="140" y="42"/>
                  </a:cubicBezTo>
                  <a:cubicBezTo>
                    <a:pt x="140" y="42"/>
                    <a:pt x="138" y="42"/>
                    <a:pt x="136" y="42"/>
                  </a:cubicBezTo>
                  <a:cubicBezTo>
                    <a:pt x="136" y="38"/>
                    <a:pt x="136" y="38"/>
                    <a:pt x="136" y="38"/>
                  </a:cubicBezTo>
                  <a:cubicBezTo>
                    <a:pt x="130" y="38"/>
                    <a:pt x="127" y="34"/>
                    <a:pt x="121" y="3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146"/>
            <p:cNvSpPr>
              <a:spLocks/>
            </p:cNvSpPr>
            <p:nvPr/>
          </p:nvSpPr>
          <p:spPr bwMode="auto">
            <a:xfrm>
              <a:off x="3097213" y="1762126"/>
              <a:ext cx="14287" cy="12700"/>
            </a:xfrm>
            <a:custGeom>
              <a:avLst/>
              <a:gdLst>
                <a:gd name="T0" fmla="*/ 0 w 5"/>
                <a:gd name="T1" fmla="*/ 3 h 5"/>
                <a:gd name="T2" fmla="*/ 5 w 5"/>
                <a:gd name="T3" fmla="*/ 3 h 5"/>
                <a:gd name="T4" fmla="*/ 0 w 5"/>
                <a:gd name="T5" fmla="*/ 3 h 5"/>
              </a:gdLst>
              <a:ahLst/>
              <a:cxnLst>
                <a:cxn ang="0">
                  <a:pos x="T0" y="T1"/>
                </a:cxn>
                <a:cxn ang="0">
                  <a:pos x="T2" y="T3"/>
                </a:cxn>
                <a:cxn ang="0">
                  <a:pos x="T4" y="T5"/>
                </a:cxn>
              </a:cxnLst>
              <a:rect l="0" t="0" r="r" b="b"/>
              <a:pathLst>
                <a:path w="5" h="5">
                  <a:moveTo>
                    <a:pt x="0" y="3"/>
                  </a:moveTo>
                  <a:cubicBezTo>
                    <a:pt x="2" y="5"/>
                    <a:pt x="3" y="5"/>
                    <a:pt x="5" y="3"/>
                  </a:cubicBezTo>
                  <a:cubicBezTo>
                    <a:pt x="2" y="2"/>
                    <a:pt x="2" y="0"/>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147"/>
            <p:cNvSpPr>
              <a:spLocks/>
            </p:cNvSpPr>
            <p:nvPr/>
          </p:nvSpPr>
          <p:spPr bwMode="auto">
            <a:xfrm>
              <a:off x="2997200" y="1693863"/>
              <a:ext cx="12700" cy="12700"/>
            </a:xfrm>
            <a:custGeom>
              <a:avLst/>
              <a:gdLst>
                <a:gd name="T0" fmla="*/ 0 w 5"/>
                <a:gd name="T1" fmla="*/ 1 h 5"/>
                <a:gd name="T2" fmla="*/ 5 w 5"/>
                <a:gd name="T3" fmla="*/ 5 h 5"/>
                <a:gd name="T4" fmla="*/ 0 w 5"/>
                <a:gd name="T5" fmla="*/ 1 h 5"/>
              </a:gdLst>
              <a:ahLst/>
              <a:cxnLst>
                <a:cxn ang="0">
                  <a:pos x="T0" y="T1"/>
                </a:cxn>
                <a:cxn ang="0">
                  <a:pos x="T2" y="T3"/>
                </a:cxn>
                <a:cxn ang="0">
                  <a:pos x="T4" y="T5"/>
                </a:cxn>
              </a:cxnLst>
              <a:rect l="0" t="0" r="r" b="b"/>
              <a:pathLst>
                <a:path w="5" h="5">
                  <a:moveTo>
                    <a:pt x="0" y="1"/>
                  </a:moveTo>
                  <a:cubicBezTo>
                    <a:pt x="0" y="3"/>
                    <a:pt x="2" y="5"/>
                    <a:pt x="5" y="5"/>
                  </a:cubicBezTo>
                  <a:cubicBezTo>
                    <a:pt x="3" y="3"/>
                    <a:pt x="3"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148"/>
            <p:cNvSpPr>
              <a:spLocks/>
            </p:cNvSpPr>
            <p:nvPr/>
          </p:nvSpPr>
          <p:spPr bwMode="auto">
            <a:xfrm>
              <a:off x="2867025" y="1101726"/>
              <a:ext cx="523875" cy="274638"/>
            </a:xfrm>
            <a:custGeom>
              <a:avLst/>
              <a:gdLst>
                <a:gd name="T0" fmla="*/ 15 w 193"/>
                <a:gd name="T1" fmla="*/ 24 h 101"/>
                <a:gd name="T2" fmla="*/ 12 w 193"/>
                <a:gd name="T3" fmla="*/ 30 h 101"/>
                <a:gd name="T4" fmla="*/ 26 w 193"/>
                <a:gd name="T5" fmla="*/ 26 h 101"/>
                <a:gd name="T6" fmla="*/ 22 w 193"/>
                <a:gd name="T7" fmla="*/ 33 h 101"/>
                <a:gd name="T8" fmla="*/ 28 w 193"/>
                <a:gd name="T9" fmla="*/ 40 h 101"/>
                <a:gd name="T10" fmla="*/ 36 w 193"/>
                <a:gd name="T11" fmla="*/ 38 h 101"/>
                <a:gd name="T12" fmla="*/ 49 w 193"/>
                <a:gd name="T13" fmla="*/ 40 h 101"/>
                <a:gd name="T14" fmla="*/ 74 w 193"/>
                <a:gd name="T15" fmla="*/ 37 h 101"/>
                <a:gd name="T16" fmla="*/ 66 w 193"/>
                <a:gd name="T17" fmla="*/ 43 h 101"/>
                <a:gd name="T18" fmla="*/ 54 w 193"/>
                <a:gd name="T19" fmla="*/ 45 h 101"/>
                <a:gd name="T20" fmla="*/ 48 w 193"/>
                <a:gd name="T21" fmla="*/ 44 h 101"/>
                <a:gd name="T22" fmla="*/ 33 w 193"/>
                <a:gd name="T23" fmla="*/ 44 h 101"/>
                <a:gd name="T24" fmla="*/ 31 w 193"/>
                <a:gd name="T25" fmla="*/ 48 h 101"/>
                <a:gd name="T26" fmla="*/ 34 w 193"/>
                <a:gd name="T27" fmla="*/ 65 h 101"/>
                <a:gd name="T28" fmla="*/ 27 w 193"/>
                <a:gd name="T29" fmla="*/ 75 h 101"/>
                <a:gd name="T30" fmla="*/ 33 w 193"/>
                <a:gd name="T31" fmla="*/ 74 h 101"/>
                <a:gd name="T32" fmla="*/ 46 w 193"/>
                <a:gd name="T33" fmla="*/ 85 h 101"/>
                <a:gd name="T34" fmla="*/ 28 w 193"/>
                <a:gd name="T35" fmla="*/ 79 h 101"/>
                <a:gd name="T36" fmla="*/ 30 w 193"/>
                <a:gd name="T37" fmla="*/ 87 h 101"/>
                <a:gd name="T38" fmla="*/ 16 w 193"/>
                <a:gd name="T39" fmla="*/ 98 h 101"/>
                <a:gd name="T40" fmla="*/ 40 w 193"/>
                <a:gd name="T41" fmla="*/ 100 h 101"/>
                <a:gd name="T42" fmla="*/ 63 w 193"/>
                <a:gd name="T43" fmla="*/ 98 h 101"/>
                <a:gd name="T44" fmla="*/ 88 w 193"/>
                <a:gd name="T45" fmla="*/ 94 h 101"/>
                <a:gd name="T46" fmla="*/ 79 w 193"/>
                <a:gd name="T47" fmla="*/ 92 h 101"/>
                <a:gd name="T48" fmla="*/ 87 w 193"/>
                <a:gd name="T49" fmla="*/ 78 h 101"/>
                <a:gd name="T50" fmla="*/ 108 w 193"/>
                <a:gd name="T51" fmla="*/ 68 h 101"/>
                <a:gd name="T52" fmla="*/ 108 w 193"/>
                <a:gd name="T53" fmla="*/ 59 h 101"/>
                <a:gd name="T54" fmla="*/ 115 w 193"/>
                <a:gd name="T55" fmla="*/ 54 h 101"/>
                <a:gd name="T56" fmla="*/ 147 w 193"/>
                <a:gd name="T57" fmla="*/ 37 h 101"/>
                <a:gd name="T58" fmla="*/ 156 w 193"/>
                <a:gd name="T59" fmla="*/ 25 h 101"/>
                <a:gd name="T60" fmla="*/ 193 w 193"/>
                <a:gd name="T61" fmla="*/ 14 h 101"/>
                <a:gd name="T62" fmla="*/ 175 w 193"/>
                <a:gd name="T63" fmla="*/ 4 h 101"/>
                <a:gd name="T64" fmla="*/ 153 w 193"/>
                <a:gd name="T65" fmla="*/ 8 h 101"/>
                <a:gd name="T66" fmla="*/ 129 w 193"/>
                <a:gd name="T67" fmla="*/ 1 h 101"/>
                <a:gd name="T68" fmla="*/ 116 w 193"/>
                <a:gd name="T69" fmla="*/ 0 h 101"/>
                <a:gd name="T70" fmla="*/ 100 w 193"/>
                <a:gd name="T71" fmla="*/ 1 h 101"/>
                <a:gd name="T72" fmla="*/ 73 w 193"/>
                <a:gd name="T73" fmla="*/ 3 h 101"/>
                <a:gd name="T74" fmla="*/ 63 w 193"/>
                <a:gd name="T75" fmla="*/ 6 h 101"/>
                <a:gd name="T76" fmla="*/ 37 w 193"/>
                <a:gd name="T77" fmla="*/ 11 h 101"/>
                <a:gd name="T78" fmla="*/ 27 w 193"/>
                <a:gd name="T79" fmla="*/ 18 h 101"/>
                <a:gd name="T80" fmla="*/ 0 w 193"/>
                <a:gd name="T81" fmla="*/ 26 h 101"/>
                <a:gd name="T82" fmla="*/ 8 w 193"/>
                <a:gd name="T83" fmla="*/ 2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3" h="101">
                  <a:moveTo>
                    <a:pt x="8" y="24"/>
                  </a:moveTo>
                  <a:cubicBezTo>
                    <a:pt x="15" y="24"/>
                    <a:pt x="15" y="24"/>
                    <a:pt x="15" y="24"/>
                  </a:cubicBezTo>
                  <a:cubicBezTo>
                    <a:pt x="12" y="25"/>
                    <a:pt x="11" y="26"/>
                    <a:pt x="8" y="28"/>
                  </a:cubicBezTo>
                  <a:cubicBezTo>
                    <a:pt x="9" y="28"/>
                    <a:pt x="11" y="30"/>
                    <a:pt x="12" y="30"/>
                  </a:cubicBezTo>
                  <a:cubicBezTo>
                    <a:pt x="17" y="30"/>
                    <a:pt x="17" y="26"/>
                    <a:pt x="21" y="26"/>
                  </a:cubicBezTo>
                  <a:cubicBezTo>
                    <a:pt x="23" y="26"/>
                    <a:pt x="24" y="26"/>
                    <a:pt x="26" y="26"/>
                  </a:cubicBezTo>
                  <a:cubicBezTo>
                    <a:pt x="20" y="28"/>
                    <a:pt x="14" y="27"/>
                    <a:pt x="12" y="33"/>
                  </a:cubicBezTo>
                  <a:cubicBezTo>
                    <a:pt x="14" y="33"/>
                    <a:pt x="18" y="33"/>
                    <a:pt x="22" y="33"/>
                  </a:cubicBezTo>
                  <a:cubicBezTo>
                    <a:pt x="19" y="33"/>
                    <a:pt x="18" y="34"/>
                    <a:pt x="16" y="35"/>
                  </a:cubicBezTo>
                  <a:cubicBezTo>
                    <a:pt x="18" y="37"/>
                    <a:pt x="24" y="40"/>
                    <a:pt x="28" y="40"/>
                  </a:cubicBezTo>
                  <a:cubicBezTo>
                    <a:pt x="30" y="40"/>
                    <a:pt x="32" y="39"/>
                    <a:pt x="33" y="38"/>
                  </a:cubicBezTo>
                  <a:cubicBezTo>
                    <a:pt x="36" y="38"/>
                    <a:pt x="36" y="38"/>
                    <a:pt x="36" y="38"/>
                  </a:cubicBezTo>
                  <a:cubicBezTo>
                    <a:pt x="35" y="41"/>
                    <a:pt x="41" y="42"/>
                    <a:pt x="45" y="42"/>
                  </a:cubicBezTo>
                  <a:cubicBezTo>
                    <a:pt x="47" y="42"/>
                    <a:pt x="48" y="40"/>
                    <a:pt x="49" y="40"/>
                  </a:cubicBezTo>
                  <a:cubicBezTo>
                    <a:pt x="52" y="40"/>
                    <a:pt x="53" y="42"/>
                    <a:pt x="57" y="42"/>
                  </a:cubicBezTo>
                  <a:cubicBezTo>
                    <a:pt x="64" y="42"/>
                    <a:pt x="69" y="40"/>
                    <a:pt x="74" y="37"/>
                  </a:cubicBezTo>
                  <a:cubicBezTo>
                    <a:pt x="77" y="37"/>
                    <a:pt x="77" y="37"/>
                    <a:pt x="77" y="37"/>
                  </a:cubicBezTo>
                  <a:cubicBezTo>
                    <a:pt x="74" y="40"/>
                    <a:pt x="71" y="41"/>
                    <a:pt x="66" y="43"/>
                  </a:cubicBezTo>
                  <a:cubicBezTo>
                    <a:pt x="55" y="43"/>
                    <a:pt x="55" y="43"/>
                    <a:pt x="55" y="43"/>
                  </a:cubicBezTo>
                  <a:cubicBezTo>
                    <a:pt x="55" y="44"/>
                    <a:pt x="54" y="44"/>
                    <a:pt x="54" y="45"/>
                  </a:cubicBezTo>
                  <a:cubicBezTo>
                    <a:pt x="54" y="46"/>
                    <a:pt x="61" y="51"/>
                    <a:pt x="62" y="52"/>
                  </a:cubicBezTo>
                  <a:cubicBezTo>
                    <a:pt x="56" y="53"/>
                    <a:pt x="54" y="46"/>
                    <a:pt x="48" y="44"/>
                  </a:cubicBezTo>
                  <a:cubicBezTo>
                    <a:pt x="44" y="43"/>
                    <a:pt x="39" y="44"/>
                    <a:pt x="37" y="44"/>
                  </a:cubicBezTo>
                  <a:cubicBezTo>
                    <a:pt x="36" y="44"/>
                    <a:pt x="34" y="44"/>
                    <a:pt x="33" y="44"/>
                  </a:cubicBezTo>
                  <a:cubicBezTo>
                    <a:pt x="34" y="46"/>
                    <a:pt x="34" y="47"/>
                    <a:pt x="37" y="47"/>
                  </a:cubicBezTo>
                  <a:cubicBezTo>
                    <a:pt x="34" y="47"/>
                    <a:pt x="31" y="46"/>
                    <a:pt x="31" y="48"/>
                  </a:cubicBezTo>
                  <a:cubicBezTo>
                    <a:pt x="31" y="52"/>
                    <a:pt x="46" y="52"/>
                    <a:pt x="46" y="59"/>
                  </a:cubicBezTo>
                  <a:cubicBezTo>
                    <a:pt x="46" y="66"/>
                    <a:pt x="40" y="64"/>
                    <a:pt x="34" y="65"/>
                  </a:cubicBezTo>
                  <a:cubicBezTo>
                    <a:pt x="31" y="66"/>
                    <a:pt x="29" y="69"/>
                    <a:pt x="27" y="73"/>
                  </a:cubicBezTo>
                  <a:cubicBezTo>
                    <a:pt x="27" y="75"/>
                    <a:pt x="27" y="75"/>
                    <a:pt x="27" y="75"/>
                  </a:cubicBezTo>
                  <a:cubicBezTo>
                    <a:pt x="31" y="75"/>
                    <a:pt x="31" y="75"/>
                    <a:pt x="31" y="75"/>
                  </a:cubicBezTo>
                  <a:cubicBezTo>
                    <a:pt x="32" y="74"/>
                    <a:pt x="32" y="74"/>
                    <a:pt x="33" y="74"/>
                  </a:cubicBezTo>
                  <a:cubicBezTo>
                    <a:pt x="36" y="74"/>
                    <a:pt x="36" y="74"/>
                    <a:pt x="36" y="74"/>
                  </a:cubicBezTo>
                  <a:cubicBezTo>
                    <a:pt x="36" y="79"/>
                    <a:pt x="43" y="82"/>
                    <a:pt x="46" y="85"/>
                  </a:cubicBezTo>
                  <a:cubicBezTo>
                    <a:pt x="42" y="85"/>
                    <a:pt x="42" y="85"/>
                    <a:pt x="42" y="85"/>
                  </a:cubicBezTo>
                  <a:cubicBezTo>
                    <a:pt x="38" y="82"/>
                    <a:pt x="36" y="79"/>
                    <a:pt x="28" y="79"/>
                  </a:cubicBezTo>
                  <a:cubicBezTo>
                    <a:pt x="26" y="79"/>
                    <a:pt x="23" y="78"/>
                    <a:pt x="23" y="81"/>
                  </a:cubicBezTo>
                  <a:cubicBezTo>
                    <a:pt x="23" y="85"/>
                    <a:pt x="28" y="85"/>
                    <a:pt x="30" y="87"/>
                  </a:cubicBezTo>
                  <a:cubicBezTo>
                    <a:pt x="26" y="91"/>
                    <a:pt x="14" y="87"/>
                    <a:pt x="14" y="96"/>
                  </a:cubicBezTo>
                  <a:cubicBezTo>
                    <a:pt x="14" y="97"/>
                    <a:pt x="15" y="98"/>
                    <a:pt x="16" y="98"/>
                  </a:cubicBezTo>
                  <a:cubicBezTo>
                    <a:pt x="17" y="98"/>
                    <a:pt x="18" y="97"/>
                    <a:pt x="19" y="96"/>
                  </a:cubicBezTo>
                  <a:cubicBezTo>
                    <a:pt x="27" y="98"/>
                    <a:pt x="33" y="100"/>
                    <a:pt x="40" y="100"/>
                  </a:cubicBezTo>
                  <a:cubicBezTo>
                    <a:pt x="43" y="100"/>
                    <a:pt x="45" y="98"/>
                    <a:pt x="47" y="98"/>
                  </a:cubicBezTo>
                  <a:cubicBezTo>
                    <a:pt x="52" y="98"/>
                    <a:pt x="57" y="98"/>
                    <a:pt x="63" y="98"/>
                  </a:cubicBezTo>
                  <a:cubicBezTo>
                    <a:pt x="67" y="98"/>
                    <a:pt x="65" y="101"/>
                    <a:pt x="70" y="101"/>
                  </a:cubicBezTo>
                  <a:cubicBezTo>
                    <a:pt x="75" y="101"/>
                    <a:pt x="88" y="97"/>
                    <a:pt x="88" y="94"/>
                  </a:cubicBezTo>
                  <a:cubicBezTo>
                    <a:pt x="88" y="92"/>
                    <a:pt x="85" y="92"/>
                    <a:pt x="85" y="92"/>
                  </a:cubicBezTo>
                  <a:cubicBezTo>
                    <a:pt x="83" y="92"/>
                    <a:pt x="82" y="92"/>
                    <a:pt x="79" y="92"/>
                  </a:cubicBezTo>
                  <a:cubicBezTo>
                    <a:pt x="79" y="84"/>
                    <a:pt x="88" y="88"/>
                    <a:pt x="88" y="81"/>
                  </a:cubicBezTo>
                  <a:cubicBezTo>
                    <a:pt x="88" y="80"/>
                    <a:pt x="87" y="80"/>
                    <a:pt x="87" y="78"/>
                  </a:cubicBezTo>
                  <a:cubicBezTo>
                    <a:pt x="89" y="78"/>
                    <a:pt x="88" y="78"/>
                    <a:pt x="98" y="78"/>
                  </a:cubicBezTo>
                  <a:cubicBezTo>
                    <a:pt x="102" y="75"/>
                    <a:pt x="103" y="70"/>
                    <a:pt x="108" y="68"/>
                  </a:cubicBezTo>
                  <a:cubicBezTo>
                    <a:pt x="106" y="65"/>
                    <a:pt x="104" y="64"/>
                    <a:pt x="101" y="63"/>
                  </a:cubicBezTo>
                  <a:cubicBezTo>
                    <a:pt x="106" y="63"/>
                    <a:pt x="108" y="64"/>
                    <a:pt x="108" y="59"/>
                  </a:cubicBezTo>
                  <a:cubicBezTo>
                    <a:pt x="102" y="59"/>
                    <a:pt x="102" y="59"/>
                    <a:pt x="102" y="59"/>
                  </a:cubicBezTo>
                  <a:cubicBezTo>
                    <a:pt x="105" y="56"/>
                    <a:pt x="111" y="55"/>
                    <a:pt x="115" y="54"/>
                  </a:cubicBezTo>
                  <a:cubicBezTo>
                    <a:pt x="119" y="53"/>
                    <a:pt x="124" y="55"/>
                    <a:pt x="127" y="53"/>
                  </a:cubicBezTo>
                  <a:cubicBezTo>
                    <a:pt x="134" y="48"/>
                    <a:pt x="139" y="40"/>
                    <a:pt x="147" y="37"/>
                  </a:cubicBezTo>
                  <a:cubicBezTo>
                    <a:pt x="155" y="34"/>
                    <a:pt x="168" y="31"/>
                    <a:pt x="173" y="26"/>
                  </a:cubicBezTo>
                  <a:cubicBezTo>
                    <a:pt x="167" y="26"/>
                    <a:pt x="158" y="27"/>
                    <a:pt x="156" y="25"/>
                  </a:cubicBezTo>
                  <a:cubicBezTo>
                    <a:pt x="168" y="20"/>
                    <a:pt x="179" y="24"/>
                    <a:pt x="187" y="17"/>
                  </a:cubicBezTo>
                  <a:cubicBezTo>
                    <a:pt x="189" y="16"/>
                    <a:pt x="193" y="16"/>
                    <a:pt x="193" y="14"/>
                  </a:cubicBezTo>
                  <a:cubicBezTo>
                    <a:pt x="193" y="10"/>
                    <a:pt x="181" y="11"/>
                    <a:pt x="179" y="8"/>
                  </a:cubicBezTo>
                  <a:cubicBezTo>
                    <a:pt x="177" y="7"/>
                    <a:pt x="177" y="5"/>
                    <a:pt x="175" y="4"/>
                  </a:cubicBezTo>
                  <a:cubicBezTo>
                    <a:pt x="173" y="4"/>
                    <a:pt x="172" y="3"/>
                    <a:pt x="171" y="3"/>
                  </a:cubicBezTo>
                  <a:cubicBezTo>
                    <a:pt x="153" y="8"/>
                    <a:pt x="153" y="8"/>
                    <a:pt x="153" y="8"/>
                  </a:cubicBezTo>
                  <a:cubicBezTo>
                    <a:pt x="155" y="7"/>
                    <a:pt x="156" y="7"/>
                    <a:pt x="157" y="5"/>
                  </a:cubicBezTo>
                  <a:cubicBezTo>
                    <a:pt x="153" y="1"/>
                    <a:pt x="134" y="1"/>
                    <a:pt x="129" y="1"/>
                  </a:cubicBezTo>
                  <a:cubicBezTo>
                    <a:pt x="126" y="1"/>
                    <a:pt x="125" y="1"/>
                    <a:pt x="123" y="1"/>
                  </a:cubicBezTo>
                  <a:cubicBezTo>
                    <a:pt x="121" y="1"/>
                    <a:pt x="119" y="0"/>
                    <a:pt x="116" y="0"/>
                  </a:cubicBezTo>
                  <a:cubicBezTo>
                    <a:pt x="113" y="0"/>
                    <a:pt x="112" y="4"/>
                    <a:pt x="109" y="4"/>
                  </a:cubicBezTo>
                  <a:cubicBezTo>
                    <a:pt x="106" y="4"/>
                    <a:pt x="104" y="1"/>
                    <a:pt x="100" y="1"/>
                  </a:cubicBezTo>
                  <a:cubicBezTo>
                    <a:pt x="99" y="1"/>
                    <a:pt x="98" y="2"/>
                    <a:pt x="98" y="3"/>
                  </a:cubicBezTo>
                  <a:cubicBezTo>
                    <a:pt x="86" y="3"/>
                    <a:pt x="84" y="3"/>
                    <a:pt x="73" y="3"/>
                  </a:cubicBezTo>
                  <a:cubicBezTo>
                    <a:pt x="70" y="3"/>
                    <a:pt x="69" y="3"/>
                    <a:pt x="67" y="5"/>
                  </a:cubicBezTo>
                  <a:cubicBezTo>
                    <a:pt x="65" y="8"/>
                    <a:pt x="67" y="6"/>
                    <a:pt x="63" y="6"/>
                  </a:cubicBezTo>
                  <a:cubicBezTo>
                    <a:pt x="57" y="6"/>
                    <a:pt x="54" y="11"/>
                    <a:pt x="52" y="16"/>
                  </a:cubicBezTo>
                  <a:cubicBezTo>
                    <a:pt x="50" y="15"/>
                    <a:pt x="41" y="11"/>
                    <a:pt x="37" y="11"/>
                  </a:cubicBezTo>
                  <a:cubicBezTo>
                    <a:pt x="33" y="11"/>
                    <a:pt x="36" y="16"/>
                    <a:pt x="28" y="16"/>
                  </a:cubicBezTo>
                  <a:cubicBezTo>
                    <a:pt x="28" y="17"/>
                    <a:pt x="28" y="18"/>
                    <a:pt x="27" y="18"/>
                  </a:cubicBezTo>
                  <a:cubicBezTo>
                    <a:pt x="26" y="18"/>
                    <a:pt x="25" y="18"/>
                    <a:pt x="22" y="18"/>
                  </a:cubicBezTo>
                  <a:cubicBezTo>
                    <a:pt x="16" y="18"/>
                    <a:pt x="1" y="20"/>
                    <a:pt x="0" y="26"/>
                  </a:cubicBezTo>
                  <a:cubicBezTo>
                    <a:pt x="1" y="26"/>
                    <a:pt x="4" y="26"/>
                    <a:pt x="5" y="26"/>
                  </a:cubicBezTo>
                  <a:cubicBezTo>
                    <a:pt x="5" y="25"/>
                    <a:pt x="7" y="25"/>
                    <a:pt x="8" y="2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149"/>
            <p:cNvSpPr>
              <a:spLocks/>
            </p:cNvSpPr>
            <p:nvPr/>
          </p:nvSpPr>
          <p:spPr bwMode="auto">
            <a:xfrm>
              <a:off x="3194050" y="1074738"/>
              <a:ext cx="1027112" cy="779463"/>
            </a:xfrm>
            <a:custGeom>
              <a:avLst/>
              <a:gdLst>
                <a:gd name="T0" fmla="*/ 298 w 378"/>
                <a:gd name="T1" fmla="*/ 173 h 287"/>
                <a:gd name="T2" fmla="*/ 316 w 378"/>
                <a:gd name="T3" fmla="*/ 179 h 287"/>
                <a:gd name="T4" fmla="*/ 300 w 378"/>
                <a:gd name="T5" fmla="*/ 149 h 287"/>
                <a:gd name="T6" fmla="*/ 318 w 378"/>
                <a:gd name="T7" fmla="*/ 152 h 287"/>
                <a:gd name="T8" fmla="*/ 316 w 378"/>
                <a:gd name="T9" fmla="*/ 148 h 287"/>
                <a:gd name="T10" fmla="*/ 336 w 378"/>
                <a:gd name="T11" fmla="*/ 130 h 287"/>
                <a:gd name="T12" fmla="*/ 334 w 378"/>
                <a:gd name="T13" fmla="*/ 118 h 287"/>
                <a:gd name="T14" fmla="*/ 328 w 378"/>
                <a:gd name="T15" fmla="*/ 101 h 287"/>
                <a:gd name="T16" fmla="*/ 338 w 378"/>
                <a:gd name="T17" fmla="*/ 89 h 287"/>
                <a:gd name="T18" fmla="*/ 326 w 378"/>
                <a:gd name="T19" fmla="*/ 75 h 287"/>
                <a:gd name="T20" fmla="*/ 345 w 378"/>
                <a:gd name="T21" fmla="*/ 57 h 287"/>
                <a:gd name="T22" fmla="*/ 350 w 378"/>
                <a:gd name="T23" fmla="*/ 47 h 287"/>
                <a:gd name="T24" fmla="*/ 364 w 378"/>
                <a:gd name="T25" fmla="*/ 26 h 287"/>
                <a:gd name="T26" fmla="*/ 341 w 378"/>
                <a:gd name="T27" fmla="*/ 33 h 287"/>
                <a:gd name="T28" fmla="*/ 301 w 378"/>
                <a:gd name="T29" fmla="*/ 51 h 287"/>
                <a:gd name="T30" fmla="*/ 284 w 378"/>
                <a:gd name="T31" fmla="*/ 38 h 287"/>
                <a:gd name="T32" fmla="*/ 296 w 378"/>
                <a:gd name="T33" fmla="*/ 24 h 287"/>
                <a:gd name="T34" fmla="*/ 266 w 378"/>
                <a:gd name="T35" fmla="*/ 0 h 287"/>
                <a:gd name="T36" fmla="*/ 195 w 378"/>
                <a:gd name="T37" fmla="*/ 7 h 287"/>
                <a:gd name="T38" fmla="*/ 177 w 378"/>
                <a:gd name="T39" fmla="*/ 8 h 287"/>
                <a:gd name="T40" fmla="*/ 154 w 378"/>
                <a:gd name="T41" fmla="*/ 18 h 287"/>
                <a:gd name="T42" fmla="*/ 137 w 378"/>
                <a:gd name="T43" fmla="*/ 19 h 287"/>
                <a:gd name="T44" fmla="*/ 130 w 378"/>
                <a:gd name="T45" fmla="*/ 27 h 287"/>
                <a:gd name="T46" fmla="*/ 118 w 378"/>
                <a:gd name="T47" fmla="*/ 28 h 287"/>
                <a:gd name="T48" fmla="*/ 72 w 378"/>
                <a:gd name="T49" fmla="*/ 30 h 287"/>
                <a:gd name="T50" fmla="*/ 36 w 378"/>
                <a:gd name="T51" fmla="*/ 51 h 287"/>
                <a:gd name="T52" fmla="*/ 42 w 378"/>
                <a:gd name="T53" fmla="*/ 70 h 287"/>
                <a:gd name="T54" fmla="*/ 0 w 378"/>
                <a:gd name="T55" fmla="*/ 83 h 287"/>
                <a:gd name="T56" fmla="*/ 32 w 378"/>
                <a:gd name="T57" fmla="*/ 90 h 287"/>
                <a:gd name="T58" fmla="*/ 25 w 378"/>
                <a:gd name="T59" fmla="*/ 95 h 287"/>
                <a:gd name="T60" fmla="*/ 9 w 378"/>
                <a:gd name="T61" fmla="*/ 101 h 287"/>
                <a:gd name="T62" fmla="*/ 21 w 378"/>
                <a:gd name="T63" fmla="*/ 109 h 287"/>
                <a:gd name="T64" fmla="*/ 36 w 378"/>
                <a:gd name="T65" fmla="*/ 111 h 287"/>
                <a:gd name="T66" fmla="*/ 54 w 378"/>
                <a:gd name="T67" fmla="*/ 109 h 287"/>
                <a:gd name="T68" fmla="*/ 107 w 378"/>
                <a:gd name="T69" fmla="*/ 151 h 287"/>
                <a:gd name="T70" fmla="*/ 114 w 378"/>
                <a:gd name="T71" fmla="*/ 168 h 287"/>
                <a:gd name="T72" fmla="*/ 133 w 378"/>
                <a:gd name="T73" fmla="*/ 180 h 287"/>
                <a:gd name="T74" fmla="*/ 140 w 378"/>
                <a:gd name="T75" fmla="*/ 186 h 287"/>
                <a:gd name="T76" fmla="*/ 127 w 378"/>
                <a:gd name="T77" fmla="*/ 202 h 287"/>
                <a:gd name="T78" fmla="*/ 123 w 378"/>
                <a:gd name="T79" fmla="*/ 219 h 287"/>
                <a:gd name="T80" fmla="*/ 130 w 378"/>
                <a:gd name="T81" fmla="*/ 244 h 287"/>
                <a:gd name="T82" fmla="*/ 147 w 378"/>
                <a:gd name="T83" fmla="*/ 269 h 287"/>
                <a:gd name="T84" fmla="*/ 166 w 378"/>
                <a:gd name="T85" fmla="*/ 277 h 287"/>
                <a:gd name="T86" fmla="*/ 183 w 378"/>
                <a:gd name="T87" fmla="*/ 287 h 287"/>
                <a:gd name="T88" fmla="*/ 202 w 378"/>
                <a:gd name="T89" fmla="*/ 250 h 287"/>
                <a:gd name="T90" fmla="*/ 200 w 378"/>
                <a:gd name="T91" fmla="*/ 240 h 287"/>
                <a:gd name="T92" fmla="*/ 221 w 378"/>
                <a:gd name="T93" fmla="*/ 229 h 287"/>
                <a:gd name="T94" fmla="*/ 249 w 378"/>
                <a:gd name="T95" fmla="*/ 211 h 287"/>
                <a:gd name="T96" fmla="*/ 269 w 378"/>
                <a:gd name="T97" fmla="*/ 204 h 287"/>
                <a:gd name="T98" fmla="*/ 317 w 378"/>
                <a:gd name="T99" fmla="*/ 183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8" h="287">
                  <a:moveTo>
                    <a:pt x="317" y="183"/>
                  </a:moveTo>
                  <a:cubicBezTo>
                    <a:pt x="312" y="182"/>
                    <a:pt x="293" y="183"/>
                    <a:pt x="293" y="176"/>
                  </a:cubicBezTo>
                  <a:cubicBezTo>
                    <a:pt x="294" y="176"/>
                    <a:pt x="298" y="175"/>
                    <a:pt x="298" y="173"/>
                  </a:cubicBezTo>
                  <a:cubicBezTo>
                    <a:pt x="298" y="172"/>
                    <a:pt x="295" y="171"/>
                    <a:pt x="295" y="168"/>
                  </a:cubicBezTo>
                  <a:cubicBezTo>
                    <a:pt x="296" y="168"/>
                    <a:pt x="298" y="168"/>
                    <a:pt x="299" y="168"/>
                  </a:cubicBezTo>
                  <a:cubicBezTo>
                    <a:pt x="308" y="168"/>
                    <a:pt x="306" y="179"/>
                    <a:pt x="316" y="179"/>
                  </a:cubicBezTo>
                  <a:cubicBezTo>
                    <a:pt x="318" y="179"/>
                    <a:pt x="322" y="179"/>
                    <a:pt x="322" y="176"/>
                  </a:cubicBezTo>
                  <a:cubicBezTo>
                    <a:pt x="322" y="164"/>
                    <a:pt x="308" y="160"/>
                    <a:pt x="300" y="152"/>
                  </a:cubicBezTo>
                  <a:cubicBezTo>
                    <a:pt x="300" y="149"/>
                    <a:pt x="300" y="149"/>
                    <a:pt x="300" y="149"/>
                  </a:cubicBezTo>
                  <a:cubicBezTo>
                    <a:pt x="300" y="149"/>
                    <a:pt x="301" y="149"/>
                    <a:pt x="303" y="149"/>
                  </a:cubicBezTo>
                  <a:cubicBezTo>
                    <a:pt x="304" y="153"/>
                    <a:pt x="311" y="159"/>
                    <a:pt x="315" y="159"/>
                  </a:cubicBezTo>
                  <a:cubicBezTo>
                    <a:pt x="317" y="159"/>
                    <a:pt x="318" y="155"/>
                    <a:pt x="318" y="152"/>
                  </a:cubicBezTo>
                  <a:cubicBezTo>
                    <a:pt x="318" y="146"/>
                    <a:pt x="308" y="148"/>
                    <a:pt x="306" y="142"/>
                  </a:cubicBezTo>
                  <a:cubicBezTo>
                    <a:pt x="309" y="142"/>
                    <a:pt x="309" y="142"/>
                    <a:pt x="309" y="142"/>
                  </a:cubicBezTo>
                  <a:cubicBezTo>
                    <a:pt x="311" y="145"/>
                    <a:pt x="313" y="146"/>
                    <a:pt x="316" y="148"/>
                  </a:cubicBezTo>
                  <a:cubicBezTo>
                    <a:pt x="318" y="143"/>
                    <a:pt x="326" y="146"/>
                    <a:pt x="328" y="139"/>
                  </a:cubicBezTo>
                  <a:cubicBezTo>
                    <a:pt x="327" y="139"/>
                    <a:pt x="326" y="137"/>
                    <a:pt x="326" y="136"/>
                  </a:cubicBezTo>
                  <a:cubicBezTo>
                    <a:pt x="330" y="135"/>
                    <a:pt x="334" y="133"/>
                    <a:pt x="336" y="130"/>
                  </a:cubicBezTo>
                  <a:cubicBezTo>
                    <a:pt x="333" y="129"/>
                    <a:pt x="327" y="129"/>
                    <a:pt x="327" y="126"/>
                  </a:cubicBezTo>
                  <a:cubicBezTo>
                    <a:pt x="327" y="123"/>
                    <a:pt x="330" y="123"/>
                    <a:pt x="334" y="123"/>
                  </a:cubicBezTo>
                  <a:cubicBezTo>
                    <a:pt x="333" y="121"/>
                    <a:pt x="334" y="120"/>
                    <a:pt x="334" y="118"/>
                  </a:cubicBezTo>
                  <a:cubicBezTo>
                    <a:pt x="334" y="115"/>
                    <a:pt x="331" y="113"/>
                    <a:pt x="331" y="108"/>
                  </a:cubicBezTo>
                  <a:cubicBezTo>
                    <a:pt x="328" y="108"/>
                    <a:pt x="324" y="108"/>
                    <a:pt x="324" y="105"/>
                  </a:cubicBezTo>
                  <a:cubicBezTo>
                    <a:pt x="324" y="103"/>
                    <a:pt x="326" y="101"/>
                    <a:pt x="328" y="101"/>
                  </a:cubicBezTo>
                  <a:cubicBezTo>
                    <a:pt x="332" y="101"/>
                    <a:pt x="343" y="103"/>
                    <a:pt x="343" y="98"/>
                  </a:cubicBezTo>
                  <a:cubicBezTo>
                    <a:pt x="343" y="93"/>
                    <a:pt x="335" y="94"/>
                    <a:pt x="334" y="90"/>
                  </a:cubicBezTo>
                  <a:cubicBezTo>
                    <a:pt x="335" y="90"/>
                    <a:pt x="337" y="90"/>
                    <a:pt x="338" y="89"/>
                  </a:cubicBezTo>
                  <a:cubicBezTo>
                    <a:pt x="336" y="87"/>
                    <a:pt x="333" y="85"/>
                    <a:pt x="329" y="85"/>
                  </a:cubicBezTo>
                  <a:cubicBezTo>
                    <a:pt x="327" y="85"/>
                    <a:pt x="325" y="86"/>
                    <a:pt x="322" y="85"/>
                  </a:cubicBezTo>
                  <a:cubicBezTo>
                    <a:pt x="324" y="83"/>
                    <a:pt x="324" y="77"/>
                    <a:pt x="326" y="75"/>
                  </a:cubicBezTo>
                  <a:cubicBezTo>
                    <a:pt x="330" y="72"/>
                    <a:pt x="335" y="71"/>
                    <a:pt x="335" y="66"/>
                  </a:cubicBezTo>
                  <a:cubicBezTo>
                    <a:pt x="335" y="65"/>
                    <a:pt x="335" y="65"/>
                    <a:pt x="335" y="63"/>
                  </a:cubicBezTo>
                  <a:cubicBezTo>
                    <a:pt x="339" y="62"/>
                    <a:pt x="345" y="61"/>
                    <a:pt x="345" y="57"/>
                  </a:cubicBezTo>
                  <a:cubicBezTo>
                    <a:pt x="345" y="55"/>
                    <a:pt x="346" y="58"/>
                    <a:pt x="345" y="54"/>
                  </a:cubicBezTo>
                  <a:cubicBezTo>
                    <a:pt x="349" y="54"/>
                    <a:pt x="355" y="54"/>
                    <a:pt x="355" y="47"/>
                  </a:cubicBezTo>
                  <a:cubicBezTo>
                    <a:pt x="353" y="49"/>
                    <a:pt x="353" y="49"/>
                    <a:pt x="350" y="47"/>
                  </a:cubicBezTo>
                  <a:cubicBezTo>
                    <a:pt x="360" y="47"/>
                    <a:pt x="365" y="41"/>
                    <a:pt x="372" y="39"/>
                  </a:cubicBezTo>
                  <a:cubicBezTo>
                    <a:pt x="373" y="38"/>
                    <a:pt x="378" y="36"/>
                    <a:pt x="378" y="34"/>
                  </a:cubicBezTo>
                  <a:cubicBezTo>
                    <a:pt x="378" y="31"/>
                    <a:pt x="367" y="26"/>
                    <a:pt x="364" y="26"/>
                  </a:cubicBezTo>
                  <a:cubicBezTo>
                    <a:pt x="362" y="26"/>
                    <a:pt x="361" y="26"/>
                    <a:pt x="360" y="29"/>
                  </a:cubicBezTo>
                  <a:cubicBezTo>
                    <a:pt x="349" y="29"/>
                    <a:pt x="349" y="29"/>
                    <a:pt x="349" y="29"/>
                  </a:cubicBezTo>
                  <a:cubicBezTo>
                    <a:pt x="346" y="30"/>
                    <a:pt x="345" y="32"/>
                    <a:pt x="341" y="33"/>
                  </a:cubicBezTo>
                  <a:cubicBezTo>
                    <a:pt x="340" y="33"/>
                    <a:pt x="336" y="32"/>
                    <a:pt x="336" y="32"/>
                  </a:cubicBezTo>
                  <a:cubicBezTo>
                    <a:pt x="336" y="32"/>
                    <a:pt x="327" y="32"/>
                    <a:pt x="321" y="32"/>
                  </a:cubicBezTo>
                  <a:cubicBezTo>
                    <a:pt x="318" y="35"/>
                    <a:pt x="307" y="50"/>
                    <a:pt x="301" y="51"/>
                  </a:cubicBezTo>
                  <a:cubicBezTo>
                    <a:pt x="302" y="49"/>
                    <a:pt x="316" y="34"/>
                    <a:pt x="316" y="32"/>
                  </a:cubicBezTo>
                  <a:cubicBezTo>
                    <a:pt x="316" y="29"/>
                    <a:pt x="314" y="25"/>
                    <a:pt x="310" y="25"/>
                  </a:cubicBezTo>
                  <a:cubicBezTo>
                    <a:pt x="303" y="25"/>
                    <a:pt x="290" y="38"/>
                    <a:pt x="284" y="38"/>
                  </a:cubicBezTo>
                  <a:cubicBezTo>
                    <a:pt x="283" y="38"/>
                    <a:pt x="292" y="29"/>
                    <a:pt x="293" y="27"/>
                  </a:cubicBezTo>
                  <a:cubicBezTo>
                    <a:pt x="289" y="25"/>
                    <a:pt x="252" y="30"/>
                    <a:pt x="248" y="27"/>
                  </a:cubicBezTo>
                  <a:cubicBezTo>
                    <a:pt x="296" y="24"/>
                    <a:pt x="296" y="24"/>
                    <a:pt x="296" y="24"/>
                  </a:cubicBezTo>
                  <a:cubicBezTo>
                    <a:pt x="302" y="22"/>
                    <a:pt x="317" y="23"/>
                    <a:pt x="319" y="15"/>
                  </a:cubicBezTo>
                  <a:cubicBezTo>
                    <a:pt x="313" y="14"/>
                    <a:pt x="305" y="16"/>
                    <a:pt x="299" y="13"/>
                  </a:cubicBezTo>
                  <a:cubicBezTo>
                    <a:pt x="289" y="9"/>
                    <a:pt x="279" y="0"/>
                    <a:pt x="266" y="0"/>
                  </a:cubicBezTo>
                  <a:cubicBezTo>
                    <a:pt x="255" y="0"/>
                    <a:pt x="247" y="0"/>
                    <a:pt x="234" y="0"/>
                  </a:cubicBezTo>
                  <a:cubicBezTo>
                    <a:pt x="223" y="0"/>
                    <a:pt x="215" y="7"/>
                    <a:pt x="204" y="7"/>
                  </a:cubicBezTo>
                  <a:cubicBezTo>
                    <a:pt x="201" y="7"/>
                    <a:pt x="199" y="6"/>
                    <a:pt x="195" y="7"/>
                  </a:cubicBezTo>
                  <a:cubicBezTo>
                    <a:pt x="195" y="9"/>
                    <a:pt x="195" y="9"/>
                    <a:pt x="195" y="9"/>
                  </a:cubicBezTo>
                  <a:cubicBezTo>
                    <a:pt x="191" y="9"/>
                    <a:pt x="191" y="9"/>
                    <a:pt x="191" y="9"/>
                  </a:cubicBezTo>
                  <a:cubicBezTo>
                    <a:pt x="186" y="8"/>
                    <a:pt x="182" y="8"/>
                    <a:pt x="177" y="8"/>
                  </a:cubicBezTo>
                  <a:cubicBezTo>
                    <a:pt x="170" y="8"/>
                    <a:pt x="164" y="9"/>
                    <a:pt x="158" y="12"/>
                  </a:cubicBezTo>
                  <a:cubicBezTo>
                    <a:pt x="160" y="14"/>
                    <a:pt x="161" y="14"/>
                    <a:pt x="163" y="15"/>
                  </a:cubicBezTo>
                  <a:cubicBezTo>
                    <a:pt x="161" y="16"/>
                    <a:pt x="154" y="15"/>
                    <a:pt x="154" y="18"/>
                  </a:cubicBezTo>
                  <a:cubicBezTo>
                    <a:pt x="154" y="22"/>
                    <a:pt x="163" y="25"/>
                    <a:pt x="167" y="27"/>
                  </a:cubicBezTo>
                  <a:cubicBezTo>
                    <a:pt x="157" y="27"/>
                    <a:pt x="157" y="27"/>
                    <a:pt x="157" y="27"/>
                  </a:cubicBezTo>
                  <a:cubicBezTo>
                    <a:pt x="151" y="24"/>
                    <a:pt x="146" y="19"/>
                    <a:pt x="137" y="19"/>
                  </a:cubicBezTo>
                  <a:cubicBezTo>
                    <a:pt x="135" y="19"/>
                    <a:pt x="131" y="19"/>
                    <a:pt x="131" y="22"/>
                  </a:cubicBezTo>
                  <a:cubicBezTo>
                    <a:pt x="131" y="24"/>
                    <a:pt x="132" y="25"/>
                    <a:pt x="133" y="27"/>
                  </a:cubicBezTo>
                  <a:cubicBezTo>
                    <a:pt x="133" y="27"/>
                    <a:pt x="131" y="27"/>
                    <a:pt x="130" y="27"/>
                  </a:cubicBezTo>
                  <a:cubicBezTo>
                    <a:pt x="125" y="25"/>
                    <a:pt x="122" y="26"/>
                    <a:pt x="119" y="21"/>
                  </a:cubicBezTo>
                  <a:cubicBezTo>
                    <a:pt x="117" y="24"/>
                    <a:pt x="117" y="24"/>
                    <a:pt x="117" y="24"/>
                  </a:cubicBezTo>
                  <a:cubicBezTo>
                    <a:pt x="117" y="25"/>
                    <a:pt x="118" y="26"/>
                    <a:pt x="118" y="28"/>
                  </a:cubicBezTo>
                  <a:cubicBezTo>
                    <a:pt x="114" y="28"/>
                    <a:pt x="113" y="21"/>
                    <a:pt x="109" y="21"/>
                  </a:cubicBezTo>
                  <a:cubicBezTo>
                    <a:pt x="103" y="21"/>
                    <a:pt x="99" y="25"/>
                    <a:pt x="92" y="26"/>
                  </a:cubicBezTo>
                  <a:cubicBezTo>
                    <a:pt x="84" y="26"/>
                    <a:pt x="81" y="29"/>
                    <a:pt x="72" y="30"/>
                  </a:cubicBezTo>
                  <a:cubicBezTo>
                    <a:pt x="65" y="31"/>
                    <a:pt x="71" y="41"/>
                    <a:pt x="63" y="41"/>
                  </a:cubicBezTo>
                  <a:cubicBezTo>
                    <a:pt x="61" y="41"/>
                    <a:pt x="59" y="40"/>
                    <a:pt x="57" y="39"/>
                  </a:cubicBezTo>
                  <a:cubicBezTo>
                    <a:pt x="53" y="43"/>
                    <a:pt x="43" y="49"/>
                    <a:pt x="36" y="51"/>
                  </a:cubicBezTo>
                  <a:cubicBezTo>
                    <a:pt x="35" y="51"/>
                    <a:pt x="31" y="52"/>
                    <a:pt x="31" y="54"/>
                  </a:cubicBezTo>
                  <a:cubicBezTo>
                    <a:pt x="31" y="59"/>
                    <a:pt x="44" y="58"/>
                    <a:pt x="48" y="59"/>
                  </a:cubicBezTo>
                  <a:cubicBezTo>
                    <a:pt x="48" y="64"/>
                    <a:pt x="45" y="68"/>
                    <a:pt x="42" y="70"/>
                  </a:cubicBezTo>
                  <a:cubicBezTo>
                    <a:pt x="37" y="73"/>
                    <a:pt x="29" y="70"/>
                    <a:pt x="23" y="72"/>
                  </a:cubicBezTo>
                  <a:cubicBezTo>
                    <a:pt x="19" y="73"/>
                    <a:pt x="16" y="76"/>
                    <a:pt x="13" y="77"/>
                  </a:cubicBezTo>
                  <a:cubicBezTo>
                    <a:pt x="8" y="79"/>
                    <a:pt x="0" y="76"/>
                    <a:pt x="0" y="83"/>
                  </a:cubicBezTo>
                  <a:cubicBezTo>
                    <a:pt x="0" y="87"/>
                    <a:pt x="21" y="93"/>
                    <a:pt x="22" y="93"/>
                  </a:cubicBezTo>
                  <a:cubicBezTo>
                    <a:pt x="25" y="93"/>
                    <a:pt x="26" y="93"/>
                    <a:pt x="30" y="93"/>
                  </a:cubicBezTo>
                  <a:cubicBezTo>
                    <a:pt x="31" y="93"/>
                    <a:pt x="31" y="91"/>
                    <a:pt x="32" y="90"/>
                  </a:cubicBezTo>
                  <a:cubicBezTo>
                    <a:pt x="41" y="90"/>
                    <a:pt x="41" y="90"/>
                    <a:pt x="41" y="90"/>
                  </a:cubicBezTo>
                  <a:cubicBezTo>
                    <a:pt x="40" y="93"/>
                    <a:pt x="40" y="94"/>
                    <a:pt x="38" y="95"/>
                  </a:cubicBezTo>
                  <a:cubicBezTo>
                    <a:pt x="25" y="95"/>
                    <a:pt x="25" y="95"/>
                    <a:pt x="25" y="95"/>
                  </a:cubicBezTo>
                  <a:cubicBezTo>
                    <a:pt x="24" y="97"/>
                    <a:pt x="24" y="97"/>
                    <a:pt x="21" y="97"/>
                  </a:cubicBezTo>
                  <a:cubicBezTo>
                    <a:pt x="20" y="97"/>
                    <a:pt x="18" y="97"/>
                    <a:pt x="16" y="97"/>
                  </a:cubicBezTo>
                  <a:cubicBezTo>
                    <a:pt x="14" y="97"/>
                    <a:pt x="10" y="98"/>
                    <a:pt x="9" y="101"/>
                  </a:cubicBezTo>
                  <a:cubicBezTo>
                    <a:pt x="13" y="103"/>
                    <a:pt x="12" y="101"/>
                    <a:pt x="17" y="101"/>
                  </a:cubicBezTo>
                  <a:cubicBezTo>
                    <a:pt x="20" y="101"/>
                    <a:pt x="22" y="104"/>
                    <a:pt x="26" y="105"/>
                  </a:cubicBezTo>
                  <a:cubicBezTo>
                    <a:pt x="25" y="107"/>
                    <a:pt x="23" y="107"/>
                    <a:pt x="21" y="109"/>
                  </a:cubicBezTo>
                  <a:cubicBezTo>
                    <a:pt x="24" y="112"/>
                    <a:pt x="31" y="114"/>
                    <a:pt x="36" y="114"/>
                  </a:cubicBezTo>
                  <a:cubicBezTo>
                    <a:pt x="37" y="114"/>
                    <a:pt x="37" y="115"/>
                    <a:pt x="38" y="113"/>
                  </a:cubicBezTo>
                  <a:cubicBezTo>
                    <a:pt x="38" y="113"/>
                    <a:pt x="37" y="112"/>
                    <a:pt x="36" y="111"/>
                  </a:cubicBezTo>
                  <a:cubicBezTo>
                    <a:pt x="37" y="111"/>
                    <a:pt x="38" y="111"/>
                    <a:pt x="41" y="111"/>
                  </a:cubicBezTo>
                  <a:cubicBezTo>
                    <a:pt x="43" y="111"/>
                    <a:pt x="45" y="112"/>
                    <a:pt x="47" y="112"/>
                  </a:cubicBezTo>
                  <a:cubicBezTo>
                    <a:pt x="50" y="112"/>
                    <a:pt x="51" y="109"/>
                    <a:pt x="54" y="109"/>
                  </a:cubicBezTo>
                  <a:cubicBezTo>
                    <a:pt x="56" y="109"/>
                    <a:pt x="57" y="109"/>
                    <a:pt x="61" y="109"/>
                  </a:cubicBezTo>
                  <a:cubicBezTo>
                    <a:pt x="86" y="109"/>
                    <a:pt x="101" y="129"/>
                    <a:pt x="107" y="148"/>
                  </a:cubicBezTo>
                  <a:cubicBezTo>
                    <a:pt x="107" y="151"/>
                    <a:pt x="107" y="151"/>
                    <a:pt x="107" y="151"/>
                  </a:cubicBezTo>
                  <a:cubicBezTo>
                    <a:pt x="109" y="151"/>
                    <a:pt x="113" y="151"/>
                    <a:pt x="113" y="155"/>
                  </a:cubicBezTo>
                  <a:cubicBezTo>
                    <a:pt x="113" y="160"/>
                    <a:pt x="108" y="159"/>
                    <a:pt x="108" y="164"/>
                  </a:cubicBezTo>
                  <a:cubicBezTo>
                    <a:pt x="108" y="167"/>
                    <a:pt x="110" y="168"/>
                    <a:pt x="114" y="168"/>
                  </a:cubicBezTo>
                  <a:cubicBezTo>
                    <a:pt x="117" y="168"/>
                    <a:pt x="117" y="164"/>
                    <a:pt x="119" y="164"/>
                  </a:cubicBezTo>
                  <a:cubicBezTo>
                    <a:pt x="127" y="164"/>
                    <a:pt x="129" y="174"/>
                    <a:pt x="135" y="177"/>
                  </a:cubicBezTo>
                  <a:cubicBezTo>
                    <a:pt x="135" y="178"/>
                    <a:pt x="135" y="180"/>
                    <a:pt x="133" y="180"/>
                  </a:cubicBezTo>
                  <a:cubicBezTo>
                    <a:pt x="128" y="180"/>
                    <a:pt x="125" y="177"/>
                    <a:pt x="120" y="177"/>
                  </a:cubicBezTo>
                  <a:cubicBezTo>
                    <a:pt x="118" y="177"/>
                    <a:pt x="118" y="176"/>
                    <a:pt x="116" y="177"/>
                  </a:cubicBezTo>
                  <a:cubicBezTo>
                    <a:pt x="117" y="183"/>
                    <a:pt x="133" y="184"/>
                    <a:pt x="140" y="186"/>
                  </a:cubicBezTo>
                  <a:cubicBezTo>
                    <a:pt x="138" y="192"/>
                    <a:pt x="134" y="194"/>
                    <a:pt x="133" y="201"/>
                  </a:cubicBezTo>
                  <a:cubicBezTo>
                    <a:pt x="130" y="200"/>
                    <a:pt x="130" y="200"/>
                    <a:pt x="127" y="201"/>
                  </a:cubicBezTo>
                  <a:cubicBezTo>
                    <a:pt x="127" y="202"/>
                    <a:pt x="127" y="202"/>
                    <a:pt x="127" y="202"/>
                  </a:cubicBezTo>
                  <a:cubicBezTo>
                    <a:pt x="123" y="205"/>
                    <a:pt x="121" y="210"/>
                    <a:pt x="118" y="214"/>
                  </a:cubicBezTo>
                  <a:cubicBezTo>
                    <a:pt x="118" y="219"/>
                    <a:pt x="118" y="219"/>
                    <a:pt x="118" y="219"/>
                  </a:cubicBezTo>
                  <a:cubicBezTo>
                    <a:pt x="120" y="218"/>
                    <a:pt x="121" y="218"/>
                    <a:pt x="123" y="219"/>
                  </a:cubicBezTo>
                  <a:cubicBezTo>
                    <a:pt x="122" y="221"/>
                    <a:pt x="120" y="222"/>
                    <a:pt x="120" y="225"/>
                  </a:cubicBezTo>
                  <a:cubicBezTo>
                    <a:pt x="120" y="231"/>
                    <a:pt x="126" y="233"/>
                    <a:pt x="128" y="237"/>
                  </a:cubicBezTo>
                  <a:cubicBezTo>
                    <a:pt x="128" y="239"/>
                    <a:pt x="129" y="244"/>
                    <a:pt x="130" y="244"/>
                  </a:cubicBezTo>
                  <a:cubicBezTo>
                    <a:pt x="134" y="246"/>
                    <a:pt x="135" y="241"/>
                    <a:pt x="138" y="245"/>
                  </a:cubicBezTo>
                  <a:cubicBezTo>
                    <a:pt x="136" y="247"/>
                    <a:pt x="135" y="246"/>
                    <a:pt x="135" y="249"/>
                  </a:cubicBezTo>
                  <a:cubicBezTo>
                    <a:pt x="135" y="256"/>
                    <a:pt x="143" y="266"/>
                    <a:pt x="147" y="269"/>
                  </a:cubicBezTo>
                  <a:cubicBezTo>
                    <a:pt x="148" y="270"/>
                    <a:pt x="148" y="273"/>
                    <a:pt x="149" y="273"/>
                  </a:cubicBezTo>
                  <a:cubicBezTo>
                    <a:pt x="153" y="276"/>
                    <a:pt x="155" y="275"/>
                    <a:pt x="156" y="280"/>
                  </a:cubicBezTo>
                  <a:cubicBezTo>
                    <a:pt x="159" y="279"/>
                    <a:pt x="162" y="277"/>
                    <a:pt x="166" y="277"/>
                  </a:cubicBezTo>
                  <a:cubicBezTo>
                    <a:pt x="171" y="277"/>
                    <a:pt x="171" y="287"/>
                    <a:pt x="176" y="287"/>
                  </a:cubicBezTo>
                  <a:cubicBezTo>
                    <a:pt x="177" y="287"/>
                    <a:pt x="178" y="285"/>
                    <a:pt x="180" y="285"/>
                  </a:cubicBezTo>
                  <a:cubicBezTo>
                    <a:pt x="181" y="286"/>
                    <a:pt x="182" y="287"/>
                    <a:pt x="183" y="287"/>
                  </a:cubicBezTo>
                  <a:cubicBezTo>
                    <a:pt x="189" y="287"/>
                    <a:pt x="186" y="276"/>
                    <a:pt x="191" y="273"/>
                  </a:cubicBezTo>
                  <a:cubicBezTo>
                    <a:pt x="191" y="271"/>
                    <a:pt x="191" y="265"/>
                    <a:pt x="191" y="261"/>
                  </a:cubicBezTo>
                  <a:cubicBezTo>
                    <a:pt x="191" y="255"/>
                    <a:pt x="202" y="257"/>
                    <a:pt x="202" y="250"/>
                  </a:cubicBezTo>
                  <a:cubicBezTo>
                    <a:pt x="202" y="247"/>
                    <a:pt x="199" y="246"/>
                    <a:pt x="199" y="245"/>
                  </a:cubicBezTo>
                  <a:cubicBezTo>
                    <a:pt x="199" y="244"/>
                    <a:pt x="200" y="243"/>
                    <a:pt x="201" y="242"/>
                  </a:cubicBezTo>
                  <a:cubicBezTo>
                    <a:pt x="201" y="242"/>
                    <a:pt x="200" y="241"/>
                    <a:pt x="200" y="240"/>
                  </a:cubicBezTo>
                  <a:cubicBezTo>
                    <a:pt x="200" y="233"/>
                    <a:pt x="212" y="235"/>
                    <a:pt x="217" y="230"/>
                  </a:cubicBezTo>
                  <a:cubicBezTo>
                    <a:pt x="219" y="228"/>
                    <a:pt x="218" y="226"/>
                    <a:pt x="221" y="225"/>
                  </a:cubicBezTo>
                  <a:cubicBezTo>
                    <a:pt x="221" y="229"/>
                    <a:pt x="221" y="229"/>
                    <a:pt x="221" y="229"/>
                  </a:cubicBezTo>
                  <a:cubicBezTo>
                    <a:pt x="225" y="229"/>
                    <a:pt x="225" y="229"/>
                    <a:pt x="225" y="229"/>
                  </a:cubicBezTo>
                  <a:cubicBezTo>
                    <a:pt x="229" y="226"/>
                    <a:pt x="237" y="227"/>
                    <a:pt x="241" y="222"/>
                  </a:cubicBezTo>
                  <a:cubicBezTo>
                    <a:pt x="244" y="219"/>
                    <a:pt x="245" y="215"/>
                    <a:pt x="249" y="211"/>
                  </a:cubicBezTo>
                  <a:cubicBezTo>
                    <a:pt x="254" y="207"/>
                    <a:pt x="254" y="207"/>
                    <a:pt x="254" y="207"/>
                  </a:cubicBezTo>
                  <a:cubicBezTo>
                    <a:pt x="254" y="206"/>
                    <a:pt x="256" y="205"/>
                    <a:pt x="259" y="204"/>
                  </a:cubicBezTo>
                  <a:cubicBezTo>
                    <a:pt x="269" y="204"/>
                    <a:pt x="269" y="204"/>
                    <a:pt x="269" y="204"/>
                  </a:cubicBezTo>
                  <a:cubicBezTo>
                    <a:pt x="277" y="200"/>
                    <a:pt x="284" y="201"/>
                    <a:pt x="292" y="198"/>
                  </a:cubicBezTo>
                  <a:cubicBezTo>
                    <a:pt x="298" y="196"/>
                    <a:pt x="300" y="190"/>
                    <a:pt x="308" y="188"/>
                  </a:cubicBezTo>
                  <a:cubicBezTo>
                    <a:pt x="311" y="186"/>
                    <a:pt x="314" y="186"/>
                    <a:pt x="317" y="18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150"/>
            <p:cNvSpPr>
              <a:spLocks/>
            </p:cNvSpPr>
            <p:nvPr/>
          </p:nvSpPr>
          <p:spPr bwMode="auto">
            <a:xfrm>
              <a:off x="3498850" y="1566863"/>
              <a:ext cx="49212" cy="31750"/>
            </a:xfrm>
            <a:custGeom>
              <a:avLst/>
              <a:gdLst>
                <a:gd name="T0" fmla="*/ 5 w 18"/>
                <a:gd name="T1" fmla="*/ 12 h 12"/>
                <a:gd name="T2" fmla="*/ 9 w 18"/>
                <a:gd name="T3" fmla="*/ 12 h 12"/>
                <a:gd name="T4" fmla="*/ 18 w 18"/>
                <a:gd name="T5" fmla="*/ 8 h 12"/>
                <a:gd name="T6" fmla="*/ 5 w 18"/>
                <a:gd name="T7" fmla="*/ 0 h 12"/>
                <a:gd name="T8" fmla="*/ 0 w 18"/>
                <a:gd name="T9" fmla="*/ 4 h 12"/>
                <a:gd name="T10" fmla="*/ 5 w 18"/>
                <a:gd name="T11" fmla="*/ 12 h 12"/>
              </a:gdLst>
              <a:ahLst/>
              <a:cxnLst>
                <a:cxn ang="0">
                  <a:pos x="T0" y="T1"/>
                </a:cxn>
                <a:cxn ang="0">
                  <a:pos x="T2" y="T3"/>
                </a:cxn>
                <a:cxn ang="0">
                  <a:pos x="T4" y="T5"/>
                </a:cxn>
                <a:cxn ang="0">
                  <a:pos x="T6" y="T7"/>
                </a:cxn>
                <a:cxn ang="0">
                  <a:pos x="T8" y="T9"/>
                </a:cxn>
                <a:cxn ang="0">
                  <a:pos x="T10" y="T11"/>
                </a:cxn>
              </a:cxnLst>
              <a:rect l="0" t="0" r="r" b="b"/>
              <a:pathLst>
                <a:path w="18" h="12">
                  <a:moveTo>
                    <a:pt x="5" y="12"/>
                  </a:moveTo>
                  <a:cubicBezTo>
                    <a:pt x="9" y="12"/>
                    <a:pt x="9" y="12"/>
                    <a:pt x="9" y="12"/>
                  </a:cubicBezTo>
                  <a:cubicBezTo>
                    <a:pt x="13" y="12"/>
                    <a:pt x="18" y="11"/>
                    <a:pt x="18" y="8"/>
                  </a:cubicBezTo>
                  <a:cubicBezTo>
                    <a:pt x="13" y="6"/>
                    <a:pt x="11" y="0"/>
                    <a:pt x="5" y="0"/>
                  </a:cubicBezTo>
                  <a:cubicBezTo>
                    <a:pt x="3" y="0"/>
                    <a:pt x="0" y="1"/>
                    <a:pt x="0" y="4"/>
                  </a:cubicBezTo>
                  <a:cubicBezTo>
                    <a:pt x="0" y="7"/>
                    <a:pt x="3" y="12"/>
                    <a:pt x="5"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151"/>
            <p:cNvSpPr>
              <a:spLocks/>
            </p:cNvSpPr>
            <p:nvPr/>
          </p:nvSpPr>
          <p:spPr bwMode="auto">
            <a:xfrm>
              <a:off x="4108450" y="1398588"/>
              <a:ext cx="28575" cy="19050"/>
            </a:xfrm>
            <a:custGeom>
              <a:avLst/>
              <a:gdLst>
                <a:gd name="T0" fmla="*/ 2 w 10"/>
                <a:gd name="T1" fmla="*/ 0 h 7"/>
                <a:gd name="T2" fmla="*/ 0 w 10"/>
                <a:gd name="T3" fmla="*/ 3 h 7"/>
                <a:gd name="T4" fmla="*/ 3 w 10"/>
                <a:gd name="T5" fmla="*/ 7 h 7"/>
                <a:gd name="T6" fmla="*/ 10 w 10"/>
                <a:gd name="T7" fmla="*/ 3 h 7"/>
                <a:gd name="T8" fmla="*/ 6 w 10"/>
                <a:gd name="T9" fmla="*/ 3 h 7"/>
                <a:gd name="T10" fmla="*/ 6 w 10"/>
                <a:gd name="T11" fmla="*/ 0 h 7"/>
                <a:gd name="T12" fmla="*/ 2 w 10"/>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0" h="7">
                  <a:moveTo>
                    <a:pt x="2" y="0"/>
                  </a:moveTo>
                  <a:cubicBezTo>
                    <a:pt x="2" y="1"/>
                    <a:pt x="0" y="2"/>
                    <a:pt x="0" y="3"/>
                  </a:cubicBezTo>
                  <a:cubicBezTo>
                    <a:pt x="0" y="4"/>
                    <a:pt x="2" y="7"/>
                    <a:pt x="3" y="7"/>
                  </a:cubicBezTo>
                  <a:cubicBezTo>
                    <a:pt x="5" y="7"/>
                    <a:pt x="9" y="4"/>
                    <a:pt x="10" y="3"/>
                  </a:cubicBezTo>
                  <a:cubicBezTo>
                    <a:pt x="6" y="3"/>
                    <a:pt x="6" y="3"/>
                    <a:pt x="6" y="3"/>
                  </a:cubicBezTo>
                  <a:cubicBezTo>
                    <a:pt x="6" y="2"/>
                    <a:pt x="6" y="2"/>
                    <a:pt x="6" y="0"/>
                  </a:cubicBezTo>
                  <a:lnTo>
                    <a:pt x="2"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152"/>
            <p:cNvSpPr>
              <a:spLocks/>
            </p:cNvSpPr>
            <p:nvPr/>
          </p:nvSpPr>
          <p:spPr bwMode="auto">
            <a:xfrm>
              <a:off x="3425825" y="2060576"/>
              <a:ext cx="111125" cy="107950"/>
            </a:xfrm>
            <a:custGeom>
              <a:avLst/>
              <a:gdLst>
                <a:gd name="T0" fmla="*/ 22 w 41"/>
                <a:gd name="T1" fmla="*/ 2 h 40"/>
                <a:gd name="T2" fmla="*/ 21 w 41"/>
                <a:gd name="T3" fmla="*/ 0 h 40"/>
                <a:gd name="T4" fmla="*/ 14 w 41"/>
                <a:gd name="T5" fmla="*/ 7 h 40"/>
                <a:gd name="T6" fmla="*/ 2 w 41"/>
                <a:gd name="T7" fmla="*/ 25 h 40"/>
                <a:gd name="T8" fmla="*/ 4 w 41"/>
                <a:gd name="T9" fmla="*/ 26 h 40"/>
                <a:gd name="T10" fmla="*/ 4 w 41"/>
                <a:gd name="T11" fmla="*/ 27 h 40"/>
                <a:gd name="T12" fmla="*/ 0 w 41"/>
                <a:gd name="T13" fmla="*/ 31 h 40"/>
                <a:gd name="T14" fmla="*/ 2 w 41"/>
                <a:gd name="T15" fmla="*/ 34 h 40"/>
                <a:gd name="T16" fmla="*/ 9 w 41"/>
                <a:gd name="T17" fmla="*/ 32 h 40"/>
                <a:gd name="T18" fmla="*/ 16 w 41"/>
                <a:gd name="T19" fmla="*/ 34 h 40"/>
                <a:gd name="T20" fmla="*/ 20 w 41"/>
                <a:gd name="T21" fmla="*/ 33 h 40"/>
                <a:gd name="T22" fmla="*/ 26 w 41"/>
                <a:gd name="T23" fmla="*/ 34 h 40"/>
                <a:gd name="T24" fmla="*/ 24 w 41"/>
                <a:gd name="T25" fmla="*/ 37 h 40"/>
                <a:gd name="T26" fmla="*/ 25 w 41"/>
                <a:gd name="T27" fmla="*/ 37 h 40"/>
                <a:gd name="T28" fmla="*/ 32 w 41"/>
                <a:gd name="T29" fmla="*/ 31 h 40"/>
                <a:gd name="T30" fmla="*/ 34 w 41"/>
                <a:gd name="T31" fmla="*/ 37 h 40"/>
                <a:gd name="T32" fmla="*/ 36 w 41"/>
                <a:gd name="T33" fmla="*/ 37 h 40"/>
                <a:gd name="T34" fmla="*/ 38 w 41"/>
                <a:gd name="T35" fmla="*/ 40 h 40"/>
                <a:gd name="T36" fmla="*/ 41 w 41"/>
                <a:gd name="T37" fmla="*/ 35 h 40"/>
                <a:gd name="T38" fmla="*/ 40 w 41"/>
                <a:gd name="T39" fmla="*/ 30 h 40"/>
                <a:gd name="T40" fmla="*/ 37 w 41"/>
                <a:gd name="T41" fmla="*/ 32 h 40"/>
                <a:gd name="T42" fmla="*/ 35 w 41"/>
                <a:gd name="T43" fmla="*/ 28 h 40"/>
                <a:gd name="T44" fmla="*/ 37 w 41"/>
                <a:gd name="T45" fmla="*/ 25 h 40"/>
                <a:gd name="T46" fmla="*/ 35 w 41"/>
                <a:gd name="T47" fmla="*/ 25 h 40"/>
                <a:gd name="T48" fmla="*/ 35 w 41"/>
                <a:gd name="T49" fmla="*/ 18 h 40"/>
                <a:gd name="T50" fmla="*/ 29 w 41"/>
                <a:gd name="T51" fmla="*/ 18 h 40"/>
                <a:gd name="T52" fmla="*/ 26 w 41"/>
                <a:gd name="T53" fmla="*/ 19 h 40"/>
                <a:gd name="T54" fmla="*/ 26 w 41"/>
                <a:gd name="T55" fmla="*/ 18 h 40"/>
                <a:gd name="T56" fmla="*/ 22 w 41"/>
                <a:gd name="T57" fmla="*/ 18 h 40"/>
                <a:gd name="T58" fmla="*/ 22 w 41"/>
                <a:gd name="T59" fmla="*/ 16 h 40"/>
                <a:gd name="T60" fmla="*/ 23 w 41"/>
                <a:gd name="T61" fmla="*/ 15 h 40"/>
                <a:gd name="T62" fmla="*/ 20 w 41"/>
                <a:gd name="T63" fmla="*/ 14 h 40"/>
                <a:gd name="T64" fmla="*/ 16 w 41"/>
                <a:gd name="T65" fmla="*/ 15 h 40"/>
                <a:gd name="T66" fmla="*/ 16 w 41"/>
                <a:gd name="T67" fmla="*/ 13 h 40"/>
                <a:gd name="T68" fmla="*/ 22 w 41"/>
                <a:gd name="T69"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40">
                  <a:moveTo>
                    <a:pt x="22" y="2"/>
                  </a:moveTo>
                  <a:cubicBezTo>
                    <a:pt x="22" y="1"/>
                    <a:pt x="22" y="0"/>
                    <a:pt x="21" y="0"/>
                  </a:cubicBezTo>
                  <a:cubicBezTo>
                    <a:pt x="17" y="0"/>
                    <a:pt x="16" y="4"/>
                    <a:pt x="14" y="7"/>
                  </a:cubicBezTo>
                  <a:cubicBezTo>
                    <a:pt x="11" y="12"/>
                    <a:pt x="9" y="22"/>
                    <a:pt x="2" y="25"/>
                  </a:cubicBezTo>
                  <a:cubicBezTo>
                    <a:pt x="3" y="25"/>
                    <a:pt x="3" y="26"/>
                    <a:pt x="4" y="26"/>
                  </a:cubicBezTo>
                  <a:cubicBezTo>
                    <a:pt x="4" y="27"/>
                    <a:pt x="4" y="27"/>
                    <a:pt x="4" y="27"/>
                  </a:cubicBezTo>
                  <a:cubicBezTo>
                    <a:pt x="4" y="27"/>
                    <a:pt x="0" y="30"/>
                    <a:pt x="0" y="31"/>
                  </a:cubicBezTo>
                  <a:cubicBezTo>
                    <a:pt x="0" y="32"/>
                    <a:pt x="1" y="34"/>
                    <a:pt x="2" y="34"/>
                  </a:cubicBezTo>
                  <a:cubicBezTo>
                    <a:pt x="5" y="34"/>
                    <a:pt x="6" y="32"/>
                    <a:pt x="9" y="32"/>
                  </a:cubicBezTo>
                  <a:cubicBezTo>
                    <a:pt x="12" y="32"/>
                    <a:pt x="13" y="34"/>
                    <a:pt x="16" y="34"/>
                  </a:cubicBezTo>
                  <a:cubicBezTo>
                    <a:pt x="17" y="34"/>
                    <a:pt x="19" y="33"/>
                    <a:pt x="20" y="33"/>
                  </a:cubicBezTo>
                  <a:cubicBezTo>
                    <a:pt x="21" y="35"/>
                    <a:pt x="24" y="34"/>
                    <a:pt x="26" y="34"/>
                  </a:cubicBezTo>
                  <a:cubicBezTo>
                    <a:pt x="26" y="35"/>
                    <a:pt x="24" y="35"/>
                    <a:pt x="24" y="37"/>
                  </a:cubicBezTo>
                  <a:cubicBezTo>
                    <a:pt x="24" y="37"/>
                    <a:pt x="25" y="37"/>
                    <a:pt x="25" y="37"/>
                  </a:cubicBezTo>
                  <a:cubicBezTo>
                    <a:pt x="28" y="37"/>
                    <a:pt x="30" y="34"/>
                    <a:pt x="32" y="31"/>
                  </a:cubicBezTo>
                  <a:cubicBezTo>
                    <a:pt x="33" y="33"/>
                    <a:pt x="32" y="37"/>
                    <a:pt x="34" y="37"/>
                  </a:cubicBezTo>
                  <a:cubicBezTo>
                    <a:pt x="35" y="37"/>
                    <a:pt x="35" y="37"/>
                    <a:pt x="36" y="37"/>
                  </a:cubicBezTo>
                  <a:cubicBezTo>
                    <a:pt x="36" y="38"/>
                    <a:pt x="36" y="40"/>
                    <a:pt x="38" y="40"/>
                  </a:cubicBezTo>
                  <a:cubicBezTo>
                    <a:pt x="40" y="40"/>
                    <a:pt x="41" y="37"/>
                    <a:pt x="41" y="35"/>
                  </a:cubicBezTo>
                  <a:cubicBezTo>
                    <a:pt x="41" y="33"/>
                    <a:pt x="40" y="33"/>
                    <a:pt x="40" y="30"/>
                  </a:cubicBezTo>
                  <a:cubicBezTo>
                    <a:pt x="38" y="31"/>
                    <a:pt x="39" y="32"/>
                    <a:pt x="37" y="32"/>
                  </a:cubicBezTo>
                  <a:cubicBezTo>
                    <a:pt x="37" y="30"/>
                    <a:pt x="35" y="29"/>
                    <a:pt x="35" y="28"/>
                  </a:cubicBezTo>
                  <a:cubicBezTo>
                    <a:pt x="35" y="27"/>
                    <a:pt x="37" y="27"/>
                    <a:pt x="37" y="25"/>
                  </a:cubicBezTo>
                  <a:cubicBezTo>
                    <a:pt x="36" y="25"/>
                    <a:pt x="35" y="25"/>
                    <a:pt x="35" y="25"/>
                  </a:cubicBezTo>
                  <a:cubicBezTo>
                    <a:pt x="35" y="22"/>
                    <a:pt x="35" y="20"/>
                    <a:pt x="35" y="18"/>
                  </a:cubicBezTo>
                  <a:cubicBezTo>
                    <a:pt x="34" y="19"/>
                    <a:pt x="31" y="19"/>
                    <a:pt x="29" y="18"/>
                  </a:cubicBezTo>
                  <a:cubicBezTo>
                    <a:pt x="26" y="19"/>
                    <a:pt x="26" y="19"/>
                    <a:pt x="26" y="19"/>
                  </a:cubicBezTo>
                  <a:cubicBezTo>
                    <a:pt x="26" y="19"/>
                    <a:pt x="26" y="18"/>
                    <a:pt x="26" y="18"/>
                  </a:cubicBezTo>
                  <a:cubicBezTo>
                    <a:pt x="22" y="18"/>
                    <a:pt x="22" y="18"/>
                    <a:pt x="22" y="18"/>
                  </a:cubicBezTo>
                  <a:cubicBezTo>
                    <a:pt x="22" y="16"/>
                    <a:pt x="22" y="16"/>
                    <a:pt x="22" y="16"/>
                  </a:cubicBezTo>
                  <a:cubicBezTo>
                    <a:pt x="23" y="15"/>
                    <a:pt x="23" y="15"/>
                    <a:pt x="23" y="15"/>
                  </a:cubicBezTo>
                  <a:cubicBezTo>
                    <a:pt x="22" y="14"/>
                    <a:pt x="21" y="14"/>
                    <a:pt x="20" y="14"/>
                  </a:cubicBezTo>
                  <a:cubicBezTo>
                    <a:pt x="18" y="14"/>
                    <a:pt x="18" y="15"/>
                    <a:pt x="16" y="15"/>
                  </a:cubicBezTo>
                  <a:cubicBezTo>
                    <a:pt x="16" y="13"/>
                    <a:pt x="16" y="13"/>
                    <a:pt x="16" y="13"/>
                  </a:cubicBezTo>
                  <a:cubicBezTo>
                    <a:pt x="18" y="10"/>
                    <a:pt x="22" y="7"/>
                    <a:pt x="2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153"/>
            <p:cNvSpPr>
              <a:spLocks/>
            </p:cNvSpPr>
            <p:nvPr/>
          </p:nvSpPr>
          <p:spPr bwMode="auto">
            <a:xfrm>
              <a:off x="6759575" y="1365251"/>
              <a:ext cx="133350" cy="52388"/>
            </a:xfrm>
            <a:custGeom>
              <a:avLst/>
              <a:gdLst>
                <a:gd name="T0" fmla="*/ 11 w 49"/>
                <a:gd name="T1" fmla="*/ 19 h 19"/>
                <a:gd name="T2" fmla="*/ 16 w 49"/>
                <a:gd name="T3" fmla="*/ 15 h 19"/>
                <a:gd name="T4" fmla="*/ 20 w 49"/>
                <a:gd name="T5" fmla="*/ 17 h 19"/>
                <a:gd name="T6" fmla="*/ 25 w 49"/>
                <a:gd name="T7" fmla="*/ 16 h 19"/>
                <a:gd name="T8" fmla="*/ 29 w 49"/>
                <a:gd name="T9" fmla="*/ 14 h 19"/>
                <a:gd name="T10" fmla="*/ 33 w 49"/>
                <a:gd name="T11" fmla="*/ 16 h 19"/>
                <a:gd name="T12" fmla="*/ 39 w 49"/>
                <a:gd name="T13" fmla="*/ 14 h 19"/>
                <a:gd name="T14" fmla="*/ 45 w 49"/>
                <a:gd name="T15" fmla="*/ 14 h 19"/>
                <a:gd name="T16" fmla="*/ 49 w 49"/>
                <a:gd name="T17" fmla="*/ 7 h 19"/>
                <a:gd name="T18" fmla="*/ 27 w 49"/>
                <a:gd name="T19" fmla="*/ 1 h 19"/>
                <a:gd name="T20" fmla="*/ 23 w 49"/>
                <a:gd name="T21" fmla="*/ 7 h 19"/>
                <a:gd name="T22" fmla="*/ 10 w 49"/>
                <a:gd name="T23" fmla="*/ 0 h 19"/>
                <a:gd name="T24" fmla="*/ 0 w 49"/>
                <a:gd name="T25" fmla="*/ 9 h 19"/>
                <a:gd name="T26" fmla="*/ 11 w 49"/>
                <a:gd name="T2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19">
                  <a:moveTo>
                    <a:pt x="11" y="19"/>
                  </a:moveTo>
                  <a:cubicBezTo>
                    <a:pt x="13" y="19"/>
                    <a:pt x="15" y="17"/>
                    <a:pt x="16" y="15"/>
                  </a:cubicBezTo>
                  <a:cubicBezTo>
                    <a:pt x="17" y="17"/>
                    <a:pt x="18" y="17"/>
                    <a:pt x="20" y="17"/>
                  </a:cubicBezTo>
                  <a:cubicBezTo>
                    <a:pt x="22" y="17"/>
                    <a:pt x="24" y="16"/>
                    <a:pt x="25" y="16"/>
                  </a:cubicBezTo>
                  <a:cubicBezTo>
                    <a:pt x="27" y="16"/>
                    <a:pt x="28" y="14"/>
                    <a:pt x="29" y="14"/>
                  </a:cubicBezTo>
                  <a:cubicBezTo>
                    <a:pt x="31" y="14"/>
                    <a:pt x="32" y="16"/>
                    <a:pt x="33" y="16"/>
                  </a:cubicBezTo>
                  <a:cubicBezTo>
                    <a:pt x="36" y="16"/>
                    <a:pt x="37" y="14"/>
                    <a:pt x="39" y="14"/>
                  </a:cubicBezTo>
                  <a:cubicBezTo>
                    <a:pt x="45" y="14"/>
                    <a:pt x="45" y="14"/>
                    <a:pt x="45" y="14"/>
                  </a:cubicBezTo>
                  <a:cubicBezTo>
                    <a:pt x="45" y="12"/>
                    <a:pt x="48" y="10"/>
                    <a:pt x="49" y="7"/>
                  </a:cubicBezTo>
                  <a:cubicBezTo>
                    <a:pt x="44" y="6"/>
                    <a:pt x="31" y="1"/>
                    <a:pt x="27" y="1"/>
                  </a:cubicBezTo>
                  <a:cubicBezTo>
                    <a:pt x="24" y="1"/>
                    <a:pt x="23" y="4"/>
                    <a:pt x="23" y="7"/>
                  </a:cubicBezTo>
                  <a:cubicBezTo>
                    <a:pt x="17" y="7"/>
                    <a:pt x="17" y="0"/>
                    <a:pt x="10" y="0"/>
                  </a:cubicBezTo>
                  <a:cubicBezTo>
                    <a:pt x="6" y="0"/>
                    <a:pt x="0" y="4"/>
                    <a:pt x="0" y="9"/>
                  </a:cubicBezTo>
                  <a:cubicBezTo>
                    <a:pt x="0" y="14"/>
                    <a:pt x="6" y="19"/>
                    <a:pt x="11"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154"/>
            <p:cNvSpPr>
              <a:spLocks/>
            </p:cNvSpPr>
            <p:nvPr/>
          </p:nvSpPr>
          <p:spPr bwMode="auto">
            <a:xfrm>
              <a:off x="3036888" y="2027238"/>
              <a:ext cx="22225" cy="7938"/>
            </a:xfrm>
            <a:custGeom>
              <a:avLst/>
              <a:gdLst>
                <a:gd name="T0" fmla="*/ 7 w 8"/>
                <a:gd name="T1" fmla="*/ 3 h 3"/>
                <a:gd name="T2" fmla="*/ 8 w 8"/>
                <a:gd name="T3" fmla="*/ 3 h 3"/>
                <a:gd name="T4" fmla="*/ 0 w 8"/>
                <a:gd name="T5" fmla="*/ 0 h 3"/>
                <a:gd name="T6" fmla="*/ 0 w 8"/>
                <a:gd name="T7" fmla="*/ 1 h 3"/>
                <a:gd name="T8" fmla="*/ 7 w 8"/>
                <a:gd name="T9" fmla="*/ 3 h 3"/>
              </a:gdLst>
              <a:ahLst/>
              <a:cxnLst>
                <a:cxn ang="0">
                  <a:pos x="T0" y="T1"/>
                </a:cxn>
                <a:cxn ang="0">
                  <a:pos x="T2" y="T3"/>
                </a:cxn>
                <a:cxn ang="0">
                  <a:pos x="T4" y="T5"/>
                </a:cxn>
                <a:cxn ang="0">
                  <a:pos x="T6" y="T7"/>
                </a:cxn>
                <a:cxn ang="0">
                  <a:pos x="T8" y="T9"/>
                </a:cxn>
              </a:cxnLst>
              <a:rect l="0" t="0" r="r" b="b"/>
              <a:pathLst>
                <a:path w="8" h="3">
                  <a:moveTo>
                    <a:pt x="7" y="3"/>
                  </a:moveTo>
                  <a:cubicBezTo>
                    <a:pt x="7" y="3"/>
                    <a:pt x="8" y="3"/>
                    <a:pt x="8" y="3"/>
                  </a:cubicBezTo>
                  <a:cubicBezTo>
                    <a:pt x="8" y="0"/>
                    <a:pt x="4" y="0"/>
                    <a:pt x="0" y="0"/>
                  </a:cubicBezTo>
                  <a:cubicBezTo>
                    <a:pt x="1" y="0"/>
                    <a:pt x="1" y="1"/>
                    <a:pt x="0" y="1"/>
                  </a:cubicBezTo>
                  <a:cubicBezTo>
                    <a:pt x="2" y="2"/>
                    <a:pt x="5" y="3"/>
                    <a:pt x="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155"/>
            <p:cNvSpPr>
              <a:spLocks/>
            </p:cNvSpPr>
            <p:nvPr/>
          </p:nvSpPr>
          <p:spPr bwMode="auto">
            <a:xfrm>
              <a:off x="2247900" y="2081213"/>
              <a:ext cx="80962" cy="53975"/>
            </a:xfrm>
            <a:custGeom>
              <a:avLst/>
              <a:gdLst>
                <a:gd name="T0" fmla="*/ 12 w 30"/>
                <a:gd name="T1" fmla="*/ 11 h 20"/>
                <a:gd name="T2" fmla="*/ 28 w 30"/>
                <a:gd name="T3" fmla="*/ 20 h 20"/>
                <a:gd name="T4" fmla="*/ 30 w 30"/>
                <a:gd name="T5" fmla="*/ 20 h 20"/>
                <a:gd name="T6" fmla="*/ 30 w 30"/>
                <a:gd name="T7" fmla="*/ 18 h 20"/>
                <a:gd name="T8" fmla="*/ 9 w 30"/>
                <a:gd name="T9" fmla="*/ 4 h 20"/>
                <a:gd name="T10" fmla="*/ 4 w 30"/>
                <a:gd name="T11" fmla="*/ 0 h 20"/>
                <a:gd name="T12" fmla="*/ 0 w 30"/>
                <a:gd name="T13" fmla="*/ 2 h 20"/>
                <a:gd name="T14" fmla="*/ 1 w 30"/>
                <a:gd name="T15" fmla="*/ 2 h 20"/>
                <a:gd name="T16" fmla="*/ 5 w 30"/>
                <a:gd name="T17" fmla="*/ 2 h 20"/>
                <a:gd name="T18" fmla="*/ 2 w 30"/>
                <a:gd name="T19" fmla="*/ 4 h 20"/>
                <a:gd name="T20" fmla="*/ 14 w 30"/>
                <a:gd name="T21" fmla="*/ 9 h 20"/>
                <a:gd name="T22" fmla="*/ 12 w 30"/>
                <a:gd name="T23"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20">
                  <a:moveTo>
                    <a:pt x="12" y="11"/>
                  </a:moveTo>
                  <a:cubicBezTo>
                    <a:pt x="15" y="14"/>
                    <a:pt x="23" y="20"/>
                    <a:pt x="28" y="20"/>
                  </a:cubicBezTo>
                  <a:cubicBezTo>
                    <a:pt x="29" y="20"/>
                    <a:pt x="29" y="20"/>
                    <a:pt x="30" y="20"/>
                  </a:cubicBezTo>
                  <a:cubicBezTo>
                    <a:pt x="30" y="18"/>
                    <a:pt x="30" y="18"/>
                    <a:pt x="30" y="18"/>
                  </a:cubicBezTo>
                  <a:cubicBezTo>
                    <a:pt x="24" y="12"/>
                    <a:pt x="19" y="7"/>
                    <a:pt x="9" y="4"/>
                  </a:cubicBezTo>
                  <a:cubicBezTo>
                    <a:pt x="8" y="3"/>
                    <a:pt x="6" y="0"/>
                    <a:pt x="4" y="0"/>
                  </a:cubicBezTo>
                  <a:cubicBezTo>
                    <a:pt x="2" y="0"/>
                    <a:pt x="1" y="1"/>
                    <a:pt x="0" y="2"/>
                  </a:cubicBezTo>
                  <a:cubicBezTo>
                    <a:pt x="1" y="2"/>
                    <a:pt x="1" y="2"/>
                    <a:pt x="1" y="2"/>
                  </a:cubicBezTo>
                  <a:cubicBezTo>
                    <a:pt x="1" y="2"/>
                    <a:pt x="4" y="2"/>
                    <a:pt x="5" y="2"/>
                  </a:cubicBezTo>
                  <a:cubicBezTo>
                    <a:pt x="4" y="3"/>
                    <a:pt x="4" y="4"/>
                    <a:pt x="2" y="4"/>
                  </a:cubicBezTo>
                  <a:cubicBezTo>
                    <a:pt x="3" y="7"/>
                    <a:pt x="9" y="9"/>
                    <a:pt x="14" y="9"/>
                  </a:cubicBezTo>
                  <a:cubicBezTo>
                    <a:pt x="13" y="10"/>
                    <a:pt x="12" y="10"/>
                    <a:pt x="12"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156"/>
            <p:cNvSpPr>
              <a:spLocks/>
            </p:cNvSpPr>
            <p:nvPr/>
          </p:nvSpPr>
          <p:spPr bwMode="auto">
            <a:xfrm>
              <a:off x="2168525" y="2008188"/>
              <a:ext cx="30162" cy="41275"/>
            </a:xfrm>
            <a:custGeom>
              <a:avLst/>
              <a:gdLst>
                <a:gd name="T0" fmla="*/ 8 w 11"/>
                <a:gd name="T1" fmla="*/ 9 h 15"/>
                <a:gd name="T2" fmla="*/ 7 w 11"/>
                <a:gd name="T3" fmla="*/ 6 h 15"/>
                <a:gd name="T4" fmla="*/ 7 w 11"/>
                <a:gd name="T5" fmla="*/ 1 h 15"/>
                <a:gd name="T6" fmla="*/ 4 w 11"/>
                <a:gd name="T7" fmla="*/ 4 h 15"/>
                <a:gd name="T8" fmla="*/ 5 w 11"/>
                <a:gd name="T9" fmla="*/ 1 h 15"/>
                <a:gd name="T10" fmla="*/ 0 w 11"/>
                <a:gd name="T11" fmla="*/ 0 h 15"/>
                <a:gd name="T12" fmla="*/ 0 w 11"/>
                <a:gd name="T13" fmla="*/ 1 h 15"/>
                <a:gd name="T14" fmla="*/ 3 w 11"/>
                <a:gd name="T15" fmla="*/ 5 h 15"/>
                <a:gd name="T16" fmla="*/ 6 w 11"/>
                <a:gd name="T17" fmla="*/ 8 h 15"/>
                <a:gd name="T18" fmla="*/ 5 w 11"/>
                <a:gd name="T19" fmla="*/ 11 h 15"/>
                <a:gd name="T20" fmla="*/ 8 w 11"/>
                <a:gd name="T21" fmla="*/ 15 h 15"/>
                <a:gd name="T22" fmla="*/ 7 w 11"/>
                <a:gd name="T23" fmla="*/ 11 h 15"/>
                <a:gd name="T24" fmla="*/ 8 w 11"/>
                <a:gd name="T25"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5">
                  <a:moveTo>
                    <a:pt x="8" y="9"/>
                  </a:moveTo>
                  <a:cubicBezTo>
                    <a:pt x="8" y="7"/>
                    <a:pt x="7" y="7"/>
                    <a:pt x="7" y="6"/>
                  </a:cubicBezTo>
                  <a:cubicBezTo>
                    <a:pt x="7" y="4"/>
                    <a:pt x="7" y="2"/>
                    <a:pt x="7" y="1"/>
                  </a:cubicBezTo>
                  <a:cubicBezTo>
                    <a:pt x="6" y="2"/>
                    <a:pt x="5" y="4"/>
                    <a:pt x="4" y="4"/>
                  </a:cubicBezTo>
                  <a:cubicBezTo>
                    <a:pt x="2" y="4"/>
                    <a:pt x="5" y="1"/>
                    <a:pt x="5" y="1"/>
                  </a:cubicBezTo>
                  <a:cubicBezTo>
                    <a:pt x="3" y="1"/>
                    <a:pt x="2" y="0"/>
                    <a:pt x="0" y="0"/>
                  </a:cubicBezTo>
                  <a:cubicBezTo>
                    <a:pt x="0" y="1"/>
                    <a:pt x="0" y="1"/>
                    <a:pt x="0" y="1"/>
                  </a:cubicBezTo>
                  <a:cubicBezTo>
                    <a:pt x="1" y="3"/>
                    <a:pt x="2" y="5"/>
                    <a:pt x="3" y="5"/>
                  </a:cubicBezTo>
                  <a:cubicBezTo>
                    <a:pt x="4" y="5"/>
                    <a:pt x="4" y="8"/>
                    <a:pt x="6" y="8"/>
                  </a:cubicBezTo>
                  <a:cubicBezTo>
                    <a:pt x="6" y="9"/>
                    <a:pt x="5" y="9"/>
                    <a:pt x="5" y="11"/>
                  </a:cubicBezTo>
                  <a:cubicBezTo>
                    <a:pt x="5" y="12"/>
                    <a:pt x="7" y="15"/>
                    <a:pt x="8" y="15"/>
                  </a:cubicBezTo>
                  <a:cubicBezTo>
                    <a:pt x="11" y="15"/>
                    <a:pt x="7" y="12"/>
                    <a:pt x="7" y="11"/>
                  </a:cubicBezTo>
                  <a:cubicBezTo>
                    <a:pt x="7" y="10"/>
                    <a:pt x="8" y="9"/>
                    <a:pt x="8"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157"/>
            <p:cNvSpPr>
              <a:spLocks/>
            </p:cNvSpPr>
            <p:nvPr/>
          </p:nvSpPr>
          <p:spPr bwMode="auto">
            <a:xfrm>
              <a:off x="1803400" y="1916113"/>
              <a:ext cx="38100" cy="23813"/>
            </a:xfrm>
            <a:custGeom>
              <a:avLst/>
              <a:gdLst>
                <a:gd name="T0" fmla="*/ 0 w 14"/>
                <a:gd name="T1" fmla="*/ 4 h 9"/>
                <a:gd name="T2" fmla="*/ 0 w 14"/>
                <a:gd name="T3" fmla="*/ 6 h 9"/>
                <a:gd name="T4" fmla="*/ 5 w 14"/>
                <a:gd name="T5" fmla="*/ 9 h 9"/>
                <a:gd name="T6" fmla="*/ 14 w 14"/>
                <a:gd name="T7" fmla="*/ 3 h 9"/>
                <a:gd name="T8" fmla="*/ 14 w 14"/>
                <a:gd name="T9" fmla="*/ 0 h 9"/>
                <a:gd name="T10" fmla="*/ 11 w 14"/>
                <a:gd name="T11" fmla="*/ 0 h 9"/>
                <a:gd name="T12" fmla="*/ 0 w 14"/>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14" h="9">
                  <a:moveTo>
                    <a:pt x="0" y="4"/>
                  </a:moveTo>
                  <a:cubicBezTo>
                    <a:pt x="0" y="6"/>
                    <a:pt x="0" y="6"/>
                    <a:pt x="0" y="6"/>
                  </a:cubicBezTo>
                  <a:cubicBezTo>
                    <a:pt x="2" y="7"/>
                    <a:pt x="3" y="8"/>
                    <a:pt x="5" y="9"/>
                  </a:cubicBezTo>
                  <a:cubicBezTo>
                    <a:pt x="8" y="7"/>
                    <a:pt x="10" y="5"/>
                    <a:pt x="14" y="3"/>
                  </a:cubicBezTo>
                  <a:cubicBezTo>
                    <a:pt x="14" y="0"/>
                    <a:pt x="14" y="0"/>
                    <a:pt x="14" y="0"/>
                  </a:cubicBezTo>
                  <a:cubicBezTo>
                    <a:pt x="13" y="0"/>
                    <a:pt x="13" y="0"/>
                    <a:pt x="11" y="0"/>
                  </a:cubicBezTo>
                  <a:cubicBezTo>
                    <a:pt x="7" y="0"/>
                    <a:pt x="4" y="3"/>
                    <a:pt x="0"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158"/>
            <p:cNvSpPr>
              <a:spLocks/>
            </p:cNvSpPr>
            <p:nvPr/>
          </p:nvSpPr>
          <p:spPr bwMode="auto">
            <a:xfrm>
              <a:off x="4640263" y="2339976"/>
              <a:ext cx="47625" cy="31750"/>
            </a:xfrm>
            <a:custGeom>
              <a:avLst/>
              <a:gdLst>
                <a:gd name="T0" fmla="*/ 17 w 17"/>
                <a:gd name="T1" fmla="*/ 2 h 12"/>
                <a:gd name="T2" fmla="*/ 10 w 17"/>
                <a:gd name="T3" fmla="*/ 3 h 12"/>
                <a:gd name="T4" fmla="*/ 0 w 17"/>
                <a:gd name="T5" fmla="*/ 2 h 12"/>
                <a:gd name="T6" fmla="*/ 0 w 17"/>
                <a:gd name="T7" fmla="*/ 4 h 12"/>
                <a:gd name="T8" fmla="*/ 3 w 17"/>
                <a:gd name="T9" fmla="*/ 5 h 12"/>
                <a:gd name="T10" fmla="*/ 13 w 17"/>
                <a:gd name="T11" fmla="*/ 11 h 12"/>
                <a:gd name="T12" fmla="*/ 15 w 17"/>
                <a:gd name="T13" fmla="*/ 12 h 12"/>
                <a:gd name="T14" fmla="*/ 16 w 17"/>
                <a:gd name="T15" fmla="*/ 10 h 12"/>
                <a:gd name="T16" fmla="*/ 15 w 17"/>
                <a:gd name="T17" fmla="*/ 6 h 12"/>
                <a:gd name="T18" fmla="*/ 16 w 17"/>
                <a:gd name="T19" fmla="*/ 4 h 12"/>
                <a:gd name="T20" fmla="*/ 17 w 17"/>
                <a:gd name="T21"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2">
                  <a:moveTo>
                    <a:pt x="17" y="2"/>
                  </a:moveTo>
                  <a:cubicBezTo>
                    <a:pt x="14" y="1"/>
                    <a:pt x="13" y="3"/>
                    <a:pt x="10" y="3"/>
                  </a:cubicBezTo>
                  <a:cubicBezTo>
                    <a:pt x="7" y="3"/>
                    <a:pt x="5" y="0"/>
                    <a:pt x="0" y="2"/>
                  </a:cubicBezTo>
                  <a:cubicBezTo>
                    <a:pt x="0" y="4"/>
                    <a:pt x="0" y="4"/>
                    <a:pt x="0" y="4"/>
                  </a:cubicBezTo>
                  <a:cubicBezTo>
                    <a:pt x="1" y="5"/>
                    <a:pt x="3" y="5"/>
                    <a:pt x="3" y="5"/>
                  </a:cubicBezTo>
                  <a:cubicBezTo>
                    <a:pt x="7" y="6"/>
                    <a:pt x="10" y="10"/>
                    <a:pt x="13" y="11"/>
                  </a:cubicBezTo>
                  <a:cubicBezTo>
                    <a:pt x="13" y="11"/>
                    <a:pt x="14" y="12"/>
                    <a:pt x="15" y="12"/>
                  </a:cubicBezTo>
                  <a:cubicBezTo>
                    <a:pt x="16" y="12"/>
                    <a:pt x="16" y="11"/>
                    <a:pt x="16" y="10"/>
                  </a:cubicBezTo>
                  <a:cubicBezTo>
                    <a:pt x="16" y="8"/>
                    <a:pt x="15" y="8"/>
                    <a:pt x="15" y="6"/>
                  </a:cubicBezTo>
                  <a:cubicBezTo>
                    <a:pt x="15" y="6"/>
                    <a:pt x="16" y="4"/>
                    <a:pt x="16" y="4"/>
                  </a:cubicBezTo>
                  <a:lnTo>
                    <a:pt x="17" y="2"/>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159"/>
            <p:cNvSpPr>
              <a:spLocks/>
            </p:cNvSpPr>
            <p:nvPr/>
          </p:nvSpPr>
          <p:spPr bwMode="auto">
            <a:xfrm>
              <a:off x="4575175" y="2247901"/>
              <a:ext cx="17462" cy="28575"/>
            </a:xfrm>
            <a:custGeom>
              <a:avLst/>
              <a:gdLst>
                <a:gd name="T0" fmla="*/ 4 w 6"/>
                <a:gd name="T1" fmla="*/ 11 h 11"/>
                <a:gd name="T2" fmla="*/ 6 w 6"/>
                <a:gd name="T3" fmla="*/ 2 h 11"/>
                <a:gd name="T4" fmla="*/ 5 w 6"/>
                <a:gd name="T5" fmla="*/ 0 h 11"/>
                <a:gd name="T6" fmla="*/ 2 w 6"/>
                <a:gd name="T7" fmla="*/ 2 h 11"/>
                <a:gd name="T8" fmla="*/ 0 w 6"/>
                <a:gd name="T9" fmla="*/ 2 h 11"/>
                <a:gd name="T10" fmla="*/ 4 w 6"/>
                <a:gd name="T11" fmla="*/ 11 h 11"/>
              </a:gdLst>
              <a:ahLst/>
              <a:cxnLst>
                <a:cxn ang="0">
                  <a:pos x="T0" y="T1"/>
                </a:cxn>
                <a:cxn ang="0">
                  <a:pos x="T2" y="T3"/>
                </a:cxn>
                <a:cxn ang="0">
                  <a:pos x="T4" y="T5"/>
                </a:cxn>
                <a:cxn ang="0">
                  <a:pos x="T6" y="T7"/>
                </a:cxn>
                <a:cxn ang="0">
                  <a:pos x="T8" y="T9"/>
                </a:cxn>
                <a:cxn ang="0">
                  <a:pos x="T10" y="T11"/>
                </a:cxn>
              </a:cxnLst>
              <a:rect l="0" t="0" r="r" b="b"/>
              <a:pathLst>
                <a:path w="6" h="11">
                  <a:moveTo>
                    <a:pt x="4" y="11"/>
                  </a:moveTo>
                  <a:cubicBezTo>
                    <a:pt x="5" y="10"/>
                    <a:pt x="5" y="5"/>
                    <a:pt x="6" y="2"/>
                  </a:cubicBezTo>
                  <a:cubicBezTo>
                    <a:pt x="5" y="2"/>
                    <a:pt x="5" y="1"/>
                    <a:pt x="5" y="0"/>
                  </a:cubicBezTo>
                  <a:cubicBezTo>
                    <a:pt x="4" y="0"/>
                    <a:pt x="3" y="2"/>
                    <a:pt x="2" y="2"/>
                  </a:cubicBezTo>
                  <a:cubicBezTo>
                    <a:pt x="1" y="2"/>
                    <a:pt x="1" y="2"/>
                    <a:pt x="0" y="2"/>
                  </a:cubicBezTo>
                  <a:cubicBezTo>
                    <a:pt x="1" y="4"/>
                    <a:pt x="2" y="11"/>
                    <a:pt x="4"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160"/>
            <p:cNvSpPr>
              <a:spLocks/>
            </p:cNvSpPr>
            <p:nvPr/>
          </p:nvSpPr>
          <p:spPr bwMode="auto">
            <a:xfrm>
              <a:off x="4573588" y="2282826"/>
              <a:ext cx="23812" cy="42863"/>
            </a:xfrm>
            <a:custGeom>
              <a:avLst/>
              <a:gdLst>
                <a:gd name="T0" fmla="*/ 2 w 9"/>
                <a:gd name="T1" fmla="*/ 7 h 16"/>
                <a:gd name="T2" fmla="*/ 1 w 9"/>
                <a:gd name="T3" fmla="*/ 11 h 16"/>
                <a:gd name="T4" fmla="*/ 3 w 9"/>
                <a:gd name="T5" fmla="*/ 16 h 16"/>
                <a:gd name="T6" fmla="*/ 8 w 9"/>
                <a:gd name="T7" fmla="*/ 10 h 16"/>
                <a:gd name="T8" fmla="*/ 7 w 9"/>
                <a:gd name="T9" fmla="*/ 1 h 16"/>
                <a:gd name="T10" fmla="*/ 4 w 9"/>
                <a:gd name="T11" fmla="*/ 0 h 16"/>
                <a:gd name="T12" fmla="*/ 0 w 9"/>
                <a:gd name="T13" fmla="*/ 2 h 16"/>
                <a:gd name="T14" fmla="*/ 2 w 9"/>
                <a:gd name="T15" fmla="*/ 7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6">
                  <a:moveTo>
                    <a:pt x="2" y="7"/>
                  </a:moveTo>
                  <a:cubicBezTo>
                    <a:pt x="2" y="9"/>
                    <a:pt x="1" y="10"/>
                    <a:pt x="1" y="11"/>
                  </a:cubicBezTo>
                  <a:cubicBezTo>
                    <a:pt x="1" y="13"/>
                    <a:pt x="1" y="16"/>
                    <a:pt x="3" y="16"/>
                  </a:cubicBezTo>
                  <a:cubicBezTo>
                    <a:pt x="4" y="16"/>
                    <a:pt x="8" y="13"/>
                    <a:pt x="8" y="10"/>
                  </a:cubicBezTo>
                  <a:cubicBezTo>
                    <a:pt x="8" y="6"/>
                    <a:pt x="9" y="4"/>
                    <a:pt x="7" y="1"/>
                  </a:cubicBezTo>
                  <a:cubicBezTo>
                    <a:pt x="6" y="1"/>
                    <a:pt x="6" y="0"/>
                    <a:pt x="4" y="0"/>
                  </a:cubicBezTo>
                  <a:cubicBezTo>
                    <a:pt x="2" y="0"/>
                    <a:pt x="2" y="2"/>
                    <a:pt x="0" y="2"/>
                  </a:cubicBezTo>
                  <a:cubicBezTo>
                    <a:pt x="0" y="4"/>
                    <a:pt x="2" y="5"/>
                    <a:pt x="2"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161"/>
            <p:cNvSpPr>
              <a:spLocks/>
            </p:cNvSpPr>
            <p:nvPr/>
          </p:nvSpPr>
          <p:spPr bwMode="auto">
            <a:xfrm>
              <a:off x="4475163" y="2306638"/>
              <a:ext cx="14287" cy="11113"/>
            </a:xfrm>
            <a:custGeom>
              <a:avLst/>
              <a:gdLst>
                <a:gd name="T0" fmla="*/ 5 w 5"/>
                <a:gd name="T1" fmla="*/ 3 h 4"/>
                <a:gd name="T2" fmla="*/ 4 w 5"/>
                <a:gd name="T3" fmla="*/ 0 h 4"/>
                <a:gd name="T4" fmla="*/ 0 w 5"/>
                <a:gd name="T5" fmla="*/ 2 h 4"/>
                <a:gd name="T6" fmla="*/ 3 w 5"/>
                <a:gd name="T7" fmla="*/ 4 h 4"/>
                <a:gd name="T8" fmla="*/ 5 w 5"/>
                <a:gd name="T9" fmla="*/ 3 h 4"/>
              </a:gdLst>
              <a:ahLst/>
              <a:cxnLst>
                <a:cxn ang="0">
                  <a:pos x="T0" y="T1"/>
                </a:cxn>
                <a:cxn ang="0">
                  <a:pos x="T2" y="T3"/>
                </a:cxn>
                <a:cxn ang="0">
                  <a:pos x="T4" y="T5"/>
                </a:cxn>
                <a:cxn ang="0">
                  <a:pos x="T6" y="T7"/>
                </a:cxn>
                <a:cxn ang="0">
                  <a:pos x="T8" y="T9"/>
                </a:cxn>
              </a:cxnLst>
              <a:rect l="0" t="0" r="r" b="b"/>
              <a:pathLst>
                <a:path w="5" h="4">
                  <a:moveTo>
                    <a:pt x="5" y="3"/>
                  </a:moveTo>
                  <a:cubicBezTo>
                    <a:pt x="5" y="2"/>
                    <a:pt x="4" y="1"/>
                    <a:pt x="4" y="0"/>
                  </a:cubicBezTo>
                  <a:cubicBezTo>
                    <a:pt x="2" y="1"/>
                    <a:pt x="2" y="1"/>
                    <a:pt x="0" y="2"/>
                  </a:cubicBezTo>
                  <a:cubicBezTo>
                    <a:pt x="0" y="2"/>
                    <a:pt x="2" y="4"/>
                    <a:pt x="3" y="4"/>
                  </a:cubicBezTo>
                  <a:cubicBezTo>
                    <a:pt x="4" y="4"/>
                    <a:pt x="5" y="4"/>
                    <a:pt x="5"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162"/>
            <p:cNvSpPr>
              <a:spLocks/>
            </p:cNvSpPr>
            <p:nvPr/>
          </p:nvSpPr>
          <p:spPr bwMode="auto">
            <a:xfrm>
              <a:off x="4600575" y="1965326"/>
              <a:ext cx="12700" cy="19050"/>
            </a:xfrm>
            <a:custGeom>
              <a:avLst/>
              <a:gdLst>
                <a:gd name="T0" fmla="*/ 5 w 5"/>
                <a:gd name="T1" fmla="*/ 4 h 7"/>
                <a:gd name="T2" fmla="*/ 4 w 5"/>
                <a:gd name="T3" fmla="*/ 0 h 7"/>
                <a:gd name="T4" fmla="*/ 0 w 5"/>
                <a:gd name="T5" fmla="*/ 0 h 7"/>
                <a:gd name="T6" fmla="*/ 0 w 5"/>
                <a:gd name="T7" fmla="*/ 2 h 7"/>
                <a:gd name="T8" fmla="*/ 5 w 5"/>
                <a:gd name="T9" fmla="*/ 5 h 7"/>
                <a:gd name="T10" fmla="*/ 5 w 5"/>
                <a:gd name="T11" fmla="*/ 7 h 7"/>
                <a:gd name="T12" fmla="*/ 5 w 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5" h="7">
                  <a:moveTo>
                    <a:pt x="5" y="4"/>
                  </a:moveTo>
                  <a:cubicBezTo>
                    <a:pt x="5" y="2"/>
                    <a:pt x="4" y="2"/>
                    <a:pt x="4" y="0"/>
                  </a:cubicBezTo>
                  <a:cubicBezTo>
                    <a:pt x="0" y="0"/>
                    <a:pt x="0" y="0"/>
                    <a:pt x="0" y="0"/>
                  </a:cubicBezTo>
                  <a:cubicBezTo>
                    <a:pt x="0" y="1"/>
                    <a:pt x="0" y="1"/>
                    <a:pt x="0" y="2"/>
                  </a:cubicBezTo>
                  <a:cubicBezTo>
                    <a:pt x="0" y="4"/>
                    <a:pt x="2" y="5"/>
                    <a:pt x="5" y="5"/>
                  </a:cubicBezTo>
                  <a:cubicBezTo>
                    <a:pt x="5" y="6"/>
                    <a:pt x="5" y="6"/>
                    <a:pt x="5" y="7"/>
                  </a:cubicBezTo>
                  <a:cubicBezTo>
                    <a:pt x="5" y="6"/>
                    <a:pt x="5" y="6"/>
                    <a:pt x="5"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163"/>
            <p:cNvSpPr>
              <a:spLocks/>
            </p:cNvSpPr>
            <p:nvPr/>
          </p:nvSpPr>
          <p:spPr bwMode="auto">
            <a:xfrm>
              <a:off x="4619625" y="1946276"/>
              <a:ext cx="23812" cy="39688"/>
            </a:xfrm>
            <a:custGeom>
              <a:avLst/>
              <a:gdLst>
                <a:gd name="T0" fmla="*/ 1 w 9"/>
                <a:gd name="T1" fmla="*/ 13 h 15"/>
                <a:gd name="T2" fmla="*/ 1 w 9"/>
                <a:gd name="T3" fmla="*/ 13 h 15"/>
                <a:gd name="T4" fmla="*/ 0 w 9"/>
                <a:gd name="T5" fmla="*/ 14 h 15"/>
                <a:gd name="T6" fmla="*/ 3 w 9"/>
                <a:gd name="T7" fmla="*/ 15 h 15"/>
                <a:gd name="T8" fmla="*/ 9 w 9"/>
                <a:gd name="T9" fmla="*/ 6 h 15"/>
                <a:gd name="T10" fmla="*/ 4 w 9"/>
                <a:gd name="T11" fmla="*/ 0 h 15"/>
                <a:gd name="T12" fmla="*/ 0 w 9"/>
                <a:gd name="T13" fmla="*/ 7 h 15"/>
                <a:gd name="T14" fmla="*/ 4 w 9"/>
                <a:gd name="T15" fmla="*/ 11 h 15"/>
                <a:gd name="T16" fmla="*/ 1 w 9"/>
                <a:gd name="T1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5">
                  <a:moveTo>
                    <a:pt x="1" y="13"/>
                  </a:moveTo>
                  <a:cubicBezTo>
                    <a:pt x="1" y="13"/>
                    <a:pt x="1" y="13"/>
                    <a:pt x="1" y="13"/>
                  </a:cubicBezTo>
                  <a:cubicBezTo>
                    <a:pt x="0" y="13"/>
                    <a:pt x="0" y="13"/>
                    <a:pt x="0" y="14"/>
                  </a:cubicBezTo>
                  <a:cubicBezTo>
                    <a:pt x="0" y="14"/>
                    <a:pt x="1" y="15"/>
                    <a:pt x="3" y="15"/>
                  </a:cubicBezTo>
                  <a:cubicBezTo>
                    <a:pt x="7" y="15"/>
                    <a:pt x="6" y="7"/>
                    <a:pt x="9" y="6"/>
                  </a:cubicBezTo>
                  <a:cubicBezTo>
                    <a:pt x="8" y="2"/>
                    <a:pt x="8" y="0"/>
                    <a:pt x="4" y="0"/>
                  </a:cubicBezTo>
                  <a:cubicBezTo>
                    <a:pt x="2" y="0"/>
                    <a:pt x="0" y="6"/>
                    <a:pt x="0" y="7"/>
                  </a:cubicBezTo>
                  <a:cubicBezTo>
                    <a:pt x="0" y="8"/>
                    <a:pt x="2" y="10"/>
                    <a:pt x="4" y="11"/>
                  </a:cubicBezTo>
                  <a:cubicBezTo>
                    <a:pt x="4" y="12"/>
                    <a:pt x="3" y="13"/>
                    <a:pt x="1"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164"/>
            <p:cNvSpPr>
              <a:spLocks/>
            </p:cNvSpPr>
            <p:nvPr/>
          </p:nvSpPr>
          <p:spPr bwMode="auto">
            <a:xfrm>
              <a:off x="4735513" y="1903413"/>
              <a:ext cx="14287" cy="23813"/>
            </a:xfrm>
            <a:custGeom>
              <a:avLst/>
              <a:gdLst>
                <a:gd name="T0" fmla="*/ 5 w 5"/>
                <a:gd name="T1" fmla="*/ 0 h 9"/>
                <a:gd name="T2" fmla="*/ 0 w 5"/>
                <a:gd name="T3" fmla="*/ 6 h 9"/>
                <a:gd name="T4" fmla="*/ 0 w 5"/>
                <a:gd name="T5" fmla="*/ 9 h 9"/>
                <a:gd name="T6" fmla="*/ 4 w 5"/>
                <a:gd name="T7" fmla="*/ 3 h 9"/>
                <a:gd name="T8" fmla="*/ 5 w 5"/>
                <a:gd name="T9" fmla="*/ 0 h 9"/>
              </a:gdLst>
              <a:ahLst/>
              <a:cxnLst>
                <a:cxn ang="0">
                  <a:pos x="T0" y="T1"/>
                </a:cxn>
                <a:cxn ang="0">
                  <a:pos x="T2" y="T3"/>
                </a:cxn>
                <a:cxn ang="0">
                  <a:pos x="T4" y="T5"/>
                </a:cxn>
                <a:cxn ang="0">
                  <a:pos x="T6" y="T7"/>
                </a:cxn>
                <a:cxn ang="0">
                  <a:pos x="T8" y="T9"/>
                </a:cxn>
              </a:cxnLst>
              <a:rect l="0" t="0" r="r" b="b"/>
              <a:pathLst>
                <a:path w="5" h="9">
                  <a:moveTo>
                    <a:pt x="5" y="0"/>
                  </a:moveTo>
                  <a:cubicBezTo>
                    <a:pt x="1" y="1"/>
                    <a:pt x="0" y="5"/>
                    <a:pt x="0" y="6"/>
                  </a:cubicBezTo>
                  <a:cubicBezTo>
                    <a:pt x="0" y="7"/>
                    <a:pt x="0" y="8"/>
                    <a:pt x="0" y="9"/>
                  </a:cubicBezTo>
                  <a:cubicBezTo>
                    <a:pt x="2" y="7"/>
                    <a:pt x="4" y="6"/>
                    <a:pt x="4" y="3"/>
                  </a:cubicBezTo>
                  <a:cubicBezTo>
                    <a:pt x="4" y="2"/>
                    <a:pt x="5" y="1"/>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165"/>
            <p:cNvSpPr>
              <a:spLocks/>
            </p:cNvSpPr>
            <p:nvPr/>
          </p:nvSpPr>
          <p:spPr bwMode="auto">
            <a:xfrm>
              <a:off x="4799013" y="1873251"/>
              <a:ext cx="20637" cy="26988"/>
            </a:xfrm>
            <a:custGeom>
              <a:avLst/>
              <a:gdLst>
                <a:gd name="T0" fmla="*/ 2 w 8"/>
                <a:gd name="T1" fmla="*/ 10 h 10"/>
                <a:gd name="T2" fmla="*/ 6 w 8"/>
                <a:gd name="T3" fmla="*/ 8 h 10"/>
                <a:gd name="T4" fmla="*/ 6 w 8"/>
                <a:gd name="T5" fmla="*/ 5 h 10"/>
                <a:gd name="T6" fmla="*/ 8 w 8"/>
                <a:gd name="T7" fmla="*/ 3 h 10"/>
                <a:gd name="T8" fmla="*/ 5 w 8"/>
                <a:gd name="T9" fmla="*/ 0 h 10"/>
                <a:gd name="T10" fmla="*/ 3 w 8"/>
                <a:gd name="T11" fmla="*/ 3 h 10"/>
                <a:gd name="T12" fmla="*/ 5 w 8"/>
                <a:gd name="T13" fmla="*/ 5 h 10"/>
                <a:gd name="T14" fmla="*/ 0 w 8"/>
                <a:gd name="T15" fmla="*/ 7 h 10"/>
                <a:gd name="T16" fmla="*/ 2 w 8"/>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0">
                  <a:moveTo>
                    <a:pt x="2" y="10"/>
                  </a:moveTo>
                  <a:cubicBezTo>
                    <a:pt x="3" y="10"/>
                    <a:pt x="6" y="9"/>
                    <a:pt x="6" y="8"/>
                  </a:cubicBezTo>
                  <a:cubicBezTo>
                    <a:pt x="6" y="7"/>
                    <a:pt x="6" y="6"/>
                    <a:pt x="6" y="5"/>
                  </a:cubicBezTo>
                  <a:cubicBezTo>
                    <a:pt x="6" y="5"/>
                    <a:pt x="8" y="4"/>
                    <a:pt x="8" y="3"/>
                  </a:cubicBezTo>
                  <a:cubicBezTo>
                    <a:pt x="7" y="2"/>
                    <a:pt x="6" y="2"/>
                    <a:pt x="5" y="0"/>
                  </a:cubicBezTo>
                  <a:cubicBezTo>
                    <a:pt x="5" y="0"/>
                    <a:pt x="3" y="1"/>
                    <a:pt x="3" y="3"/>
                  </a:cubicBezTo>
                  <a:cubicBezTo>
                    <a:pt x="3" y="4"/>
                    <a:pt x="4" y="4"/>
                    <a:pt x="5" y="5"/>
                  </a:cubicBezTo>
                  <a:cubicBezTo>
                    <a:pt x="3" y="5"/>
                    <a:pt x="2" y="7"/>
                    <a:pt x="0" y="7"/>
                  </a:cubicBezTo>
                  <a:cubicBezTo>
                    <a:pt x="0" y="8"/>
                    <a:pt x="0" y="10"/>
                    <a:pt x="2"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166"/>
            <p:cNvSpPr>
              <a:spLocks/>
            </p:cNvSpPr>
            <p:nvPr/>
          </p:nvSpPr>
          <p:spPr bwMode="auto">
            <a:xfrm>
              <a:off x="4837113" y="2397126"/>
              <a:ext cx="36512" cy="7938"/>
            </a:xfrm>
            <a:custGeom>
              <a:avLst/>
              <a:gdLst>
                <a:gd name="T0" fmla="*/ 14 w 14"/>
                <a:gd name="T1" fmla="*/ 2 h 3"/>
                <a:gd name="T2" fmla="*/ 0 w 14"/>
                <a:gd name="T3" fmla="*/ 0 h 3"/>
                <a:gd name="T4" fmla="*/ 8 w 14"/>
                <a:gd name="T5" fmla="*/ 2 h 3"/>
                <a:gd name="T6" fmla="*/ 14 w 14"/>
                <a:gd name="T7" fmla="*/ 2 h 3"/>
              </a:gdLst>
              <a:ahLst/>
              <a:cxnLst>
                <a:cxn ang="0">
                  <a:pos x="T0" y="T1"/>
                </a:cxn>
                <a:cxn ang="0">
                  <a:pos x="T2" y="T3"/>
                </a:cxn>
                <a:cxn ang="0">
                  <a:pos x="T4" y="T5"/>
                </a:cxn>
                <a:cxn ang="0">
                  <a:pos x="T6" y="T7"/>
                </a:cxn>
              </a:cxnLst>
              <a:rect l="0" t="0" r="r" b="b"/>
              <a:pathLst>
                <a:path w="14" h="3">
                  <a:moveTo>
                    <a:pt x="14" y="2"/>
                  </a:moveTo>
                  <a:cubicBezTo>
                    <a:pt x="10" y="1"/>
                    <a:pt x="5" y="0"/>
                    <a:pt x="0" y="0"/>
                  </a:cubicBezTo>
                  <a:cubicBezTo>
                    <a:pt x="2" y="2"/>
                    <a:pt x="6" y="2"/>
                    <a:pt x="8" y="2"/>
                  </a:cubicBezTo>
                  <a:cubicBezTo>
                    <a:pt x="10" y="2"/>
                    <a:pt x="11" y="3"/>
                    <a:pt x="14"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167"/>
            <p:cNvSpPr>
              <a:spLocks/>
            </p:cNvSpPr>
            <p:nvPr/>
          </p:nvSpPr>
          <p:spPr bwMode="auto">
            <a:xfrm>
              <a:off x="4979988" y="2390776"/>
              <a:ext cx="34925" cy="15875"/>
            </a:xfrm>
            <a:custGeom>
              <a:avLst/>
              <a:gdLst>
                <a:gd name="T0" fmla="*/ 13 w 13"/>
                <a:gd name="T1" fmla="*/ 0 h 6"/>
                <a:gd name="T2" fmla="*/ 0 w 13"/>
                <a:gd name="T3" fmla="*/ 4 h 6"/>
                <a:gd name="T4" fmla="*/ 1 w 13"/>
                <a:gd name="T5" fmla="*/ 5 h 6"/>
                <a:gd name="T6" fmla="*/ 2 w 13"/>
                <a:gd name="T7" fmla="*/ 6 h 6"/>
                <a:gd name="T8" fmla="*/ 9 w 13"/>
                <a:gd name="T9" fmla="*/ 4 h 6"/>
                <a:gd name="T10" fmla="*/ 10 w 13"/>
                <a:gd name="T11" fmla="*/ 2 h 6"/>
                <a:gd name="T12" fmla="*/ 13 w 1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3" h="6">
                  <a:moveTo>
                    <a:pt x="13" y="0"/>
                  </a:moveTo>
                  <a:cubicBezTo>
                    <a:pt x="9" y="0"/>
                    <a:pt x="3" y="3"/>
                    <a:pt x="0" y="4"/>
                  </a:cubicBezTo>
                  <a:cubicBezTo>
                    <a:pt x="0" y="5"/>
                    <a:pt x="0" y="5"/>
                    <a:pt x="1" y="5"/>
                  </a:cubicBezTo>
                  <a:cubicBezTo>
                    <a:pt x="1" y="6"/>
                    <a:pt x="2" y="6"/>
                    <a:pt x="2" y="6"/>
                  </a:cubicBezTo>
                  <a:cubicBezTo>
                    <a:pt x="4" y="6"/>
                    <a:pt x="9" y="5"/>
                    <a:pt x="9" y="4"/>
                  </a:cubicBezTo>
                  <a:cubicBezTo>
                    <a:pt x="9" y="3"/>
                    <a:pt x="9" y="2"/>
                    <a:pt x="10" y="2"/>
                  </a:cubicBezTo>
                  <a:cubicBezTo>
                    <a:pt x="11" y="1"/>
                    <a:pt x="12"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168"/>
            <p:cNvSpPr>
              <a:spLocks/>
            </p:cNvSpPr>
            <p:nvPr/>
          </p:nvSpPr>
          <p:spPr bwMode="auto">
            <a:xfrm>
              <a:off x="5332413" y="2811463"/>
              <a:ext cx="19050" cy="7938"/>
            </a:xfrm>
            <a:custGeom>
              <a:avLst/>
              <a:gdLst>
                <a:gd name="T0" fmla="*/ 3 w 7"/>
                <a:gd name="T1" fmla="*/ 3 h 3"/>
                <a:gd name="T2" fmla="*/ 7 w 7"/>
                <a:gd name="T3" fmla="*/ 0 h 3"/>
                <a:gd name="T4" fmla="*/ 0 w 7"/>
                <a:gd name="T5" fmla="*/ 1 h 3"/>
                <a:gd name="T6" fmla="*/ 3 w 7"/>
                <a:gd name="T7" fmla="*/ 3 h 3"/>
              </a:gdLst>
              <a:ahLst/>
              <a:cxnLst>
                <a:cxn ang="0">
                  <a:pos x="T0" y="T1"/>
                </a:cxn>
                <a:cxn ang="0">
                  <a:pos x="T2" y="T3"/>
                </a:cxn>
                <a:cxn ang="0">
                  <a:pos x="T4" y="T5"/>
                </a:cxn>
                <a:cxn ang="0">
                  <a:pos x="T6" y="T7"/>
                </a:cxn>
              </a:cxnLst>
              <a:rect l="0" t="0" r="r" b="b"/>
              <a:pathLst>
                <a:path w="7" h="3">
                  <a:moveTo>
                    <a:pt x="3" y="3"/>
                  </a:moveTo>
                  <a:cubicBezTo>
                    <a:pt x="4" y="3"/>
                    <a:pt x="6" y="1"/>
                    <a:pt x="7" y="0"/>
                  </a:cubicBezTo>
                  <a:cubicBezTo>
                    <a:pt x="4" y="0"/>
                    <a:pt x="2" y="0"/>
                    <a:pt x="0" y="1"/>
                  </a:cubicBezTo>
                  <a:cubicBezTo>
                    <a:pt x="1" y="2"/>
                    <a:pt x="2" y="3"/>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169"/>
            <p:cNvSpPr>
              <a:spLocks/>
            </p:cNvSpPr>
            <p:nvPr/>
          </p:nvSpPr>
          <p:spPr bwMode="auto">
            <a:xfrm>
              <a:off x="5240338" y="1587501"/>
              <a:ext cx="38100" cy="26988"/>
            </a:xfrm>
            <a:custGeom>
              <a:avLst/>
              <a:gdLst>
                <a:gd name="T0" fmla="*/ 3 w 14"/>
                <a:gd name="T1" fmla="*/ 2 h 10"/>
                <a:gd name="T2" fmla="*/ 0 w 14"/>
                <a:gd name="T3" fmla="*/ 7 h 10"/>
                <a:gd name="T4" fmla="*/ 4 w 14"/>
                <a:gd name="T5" fmla="*/ 10 h 10"/>
                <a:gd name="T6" fmla="*/ 14 w 14"/>
                <a:gd name="T7" fmla="*/ 6 h 10"/>
                <a:gd name="T8" fmla="*/ 14 w 14"/>
                <a:gd name="T9" fmla="*/ 3 h 10"/>
                <a:gd name="T10" fmla="*/ 6 w 14"/>
                <a:gd name="T11" fmla="*/ 0 h 10"/>
                <a:gd name="T12" fmla="*/ 3 w 14"/>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14" h="10">
                  <a:moveTo>
                    <a:pt x="3" y="2"/>
                  </a:moveTo>
                  <a:cubicBezTo>
                    <a:pt x="3" y="2"/>
                    <a:pt x="0" y="6"/>
                    <a:pt x="0" y="7"/>
                  </a:cubicBezTo>
                  <a:cubicBezTo>
                    <a:pt x="0" y="9"/>
                    <a:pt x="2" y="10"/>
                    <a:pt x="4" y="10"/>
                  </a:cubicBezTo>
                  <a:cubicBezTo>
                    <a:pt x="8" y="10"/>
                    <a:pt x="11" y="7"/>
                    <a:pt x="14" y="6"/>
                  </a:cubicBezTo>
                  <a:cubicBezTo>
                    <a:pt x="14" y="3"/>
                    <a:pt x="14" y="3"/>
                    <a:pt x="14" y="3"/>
                  </a:cubicBezTo>
                  <a:cubicBezTo>
                    <a:pt x="11" y="3"/>
                    <a:pt x="9" y="0"/>
                    <a:pt x="6" y="0"/>
                  </a:cubicBezTo>
                  <a:cubicBezTo>
                    <a:pt x="5" y="0"/>
                    <a:pt x="4" y="2"/>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170"/>
            <p:cNvSpPr>
              <a:spLocks/>
            </p:cNvSpPr>
            <p:nvPr/>
          </p:nvSpPr>
          <p:spPr bwMode="auto">
            <a:xfrm>
              <a:off x="5419725" y="1555751"/>
              <a:ext cx="30162" cy="30163"/>
            </a:xfrm>
            <a:custGeom>
              <a:avLst/>
              <a:gdLst>
                <a:gd name="T0" fmla="*/ 0 w 11"/>
                <a:gd name="T1" fmla="*/ 5 h 11"/>
                <a:gd name="T2" fmla="*/ 8 w 11"/>
                <a:gd name="T3" fmla="*/ 10 h 11"/>
                <a:gd name="T4" fmla="*/ 11 w 11"/>
                <a:gd name="T5" fmla="*/ 9 h 11"/>
                <a:gd name="T6" fmla="*/ 0 w 11"/>
                <a:gd name="T7" fmla="*/ 5 h 11"/>
              </a:gdLst>
              <a:ahLst/>
              <a:cxnLst>
                <a:cxn ang="0">
                  <a:pos x="T0" y="T1"/>
                </a:cxn>
                <a:cxn ang="0">
                  <a:pos x="T2" y="T3"/>
                </a:cxn>
                <a:cxn ang="0">
                  <a:pos x="T4" y="T5"/>
                </a:cxn>
                <a:cxn ang="0">
                  <a:pos x="T6" y="T7"/>
                </a:cxn>
              </a:cxnLst>
              <a:rect l="0" t="0" r="r" b="b"/>
              <a:pathLst>
                <a:path w="11" h="11">
                  <a:moveTo>
                    <a:pt x="0" y="5"/>
                  </a:moveTo>
                  <a:cubicBezTo>
                    <a:pt x="0" y="7"/>
                    <a:pt x="5" y="10"/>
                    <a:pt x="8" y="10"/>
                  </a:cubicBezTo>
                  <a:cubicBezTo>
                    <a:pt x="8" y="10"/>
                    <a:pt x="11" y="11"/>
                    <a:pt x="11" y="9"/>
                  </a:cubicBezTo>
                  <a:cubicBezTo>
                    <a:pt x="11" y="5"/>
                    <a:pt x="0" y="0"/>
                    <a:pt x="0"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171"/>
            <p:cNvSpPr>
              <a:spLocks/>
            </p:cNvSpPr>
            <p:nvPr/>
          </p:nvSpPr>
          <p:spPr bwMode="auto">
            <a:xfrm>
              <a:off x="5614988" y="1460501"/>
              <a:ext cx="23812" cy="19050"/>
            </a:xfrm>
            <a:custGeom>
              <a:avLst/>
              <a:gdLst>
                <a:gd name="T0" fmla="*/ 9 w 9"/>
                <a:gd name="T1" fmla="*/ 4 h 7"/>
                <a:gd name="T2" fmla="*/ 4 w 9"/>
                <a:gd name="T3" fmla="*/ 0 h 7"/>
                <a:gd name="T4" fmla="*/ 1 w 9"/>
                <a:gd name="T5" fmla="*/ 4 h 7"/>
                <a:gd name="T6" fmla="*/ 1 w 9"/>
                <a:gd name="T7" fmla="*/ 7 h 7"/>
                <a:gd name="T8" fmla="*/ 9 w 9"/>
                <a:gd name="T9" fmla="*/ 4 h 7"/>
              </a:gdLst>
              <a:ahLst/>
              <a:cxnLst>
                <a:cxn ang="0">
                  <a:pos x="T0" y="T1"/>
                </a:cxn>
                <a:cxn ang="0">
                  <a:pos x="T2" y="T3"/>
                </a:cxn>
                <a:cxn ang="0">
                  <a:pos x="T4" y="T5"/>
                </a:cxn>
                <a:cxn ang="0">
                  <a:pos x="T6" y="T7"/>
                </a:cxn>
                <a:cxn ang="0">
                  <a:pos x="T8" y="T9"/>
                </a:cxn>
              </a:cxnLst>
              <a:rect l="0" t="0" r="r" b="b"/>
              <a:pathLst>
                <a:path w="9" h="7">
                  <a:moveTo>
                    <a:pt x="9" y="4"/>
                  </a:moveTo>
                  <a:cubicBezTo>
                    <a:pt x="7" y="2"/>
                    <a:pt x="7" y="0"/>
                    <a:pt x="4" y="0"/>
                  </a:cubicBezTo>
                  <a:cubicBezTo>
                    <a:pt x="2" y="0"/>
                    <a:pt x="1" y="2"/>
                    <a:pt x="1" y="4"/>
                  </a:cubicBezTo>
                  <a:cubicBezTo>
                    <a:pt x="1" y="5"/>
                    <a:pt x="0" y="7"/>
                    <a:pt x="1" y="7"/>
                  </a:cubicBezTo>
                  <a:cubicBezTo>
                    <a:pt x="3" y="7"/>
                    <a:pt x="8" y="5"/>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172"/>
            <p:cNvSpPr>
              <a:spLocks/>
            </p:cNvSpPr>
            <p:nvPr/>
          </p:nvSpPr>
          <p:spPr bwMode="auto">
            <a:xfrm>
              <a:off x="6811963" y="1441451"/>
              <a:ext cx="57150" cy="23813"/>
            </a:xfrm>
            <a:custGeom>
              <a:avLst/>
              <a:gdLst>
                <a:gd name="T0" fmla="*/ 15 w 21"/>
                <a:gd name="T1" fmla="*/ 9 h 9"/>
                <a:gd name="T2" fmla="*/ 21 w 21"/>
                <a:gd name="T3" fmla="*/ 9 h 9"/>
                <a:gd name="T4" fmla="*/ 11 w 21"/>
                <a:gd name="T5" fmla="*/ 0 h 9"/>
                <a:gd name="T6" fmla="*/ 0 w 21"/>
                <a:gd name="T7" fmla="*/ 7 h 9"/>
                <a:gd name="T8" fmla="*/ 1 w 21"/>
                <a:gd name="T9" fmla="*/ 6 h 9"/>
                <a:gd name="T10" fmla="*/ 15 w 21"/>
                <a:gd name="T11" fmla="*/ 9 h 9"/>
              </a:gdLst>
              <a:ahLst/>
              <a:cxnLst>
                <a:cxn ang="0">
                  <a:pos x="T0" y="T1"/>
                </a:cxn>
                <a:cxn ang="0">
                  <a:pos x="T2" y="T3"/>
                </a:cxn>
                <a:cxn ang="0">
                  <a:pos x="T4" y="T5"/>
                </a:cxn>
                <a:cxn ang="0">
                  <a:pos x="T6" y="T7"/>
                </a:cxn>
                <a:cxn ang="0">
                  <a:pos x="T8" y="T9"/>
                </a:cxn>
                <a:cxn ang="0">
                  <a:pos x="T10" y="T11"/>
                </a:cxn>
              </a:cxnLst>
              <a:rect l="0" t="0" r="r" b="b"/>
              <a:pathLst>
                <a:path w="21" h="9">
                  <a:moveTo>
                    <a:pt x="15" y="9"/>
                  </a:moveTo>
                  <a:cubicBezTo>
                    <a:pt x="21" y="9"/>
                    <a:pt x="21" y="9"/>
                    <a:pt x="21" y="9"/>
                  </a:cubicBezTo>
                  <a:cubicBezTo>
                    <a:pt x="21" y="4"/>
                    <a:pt x="17" y="0"/>
                    <a:pt x="11" y="0"/>
                  </a:cubicBezTo>
                  <a:cubicBezTo>
                    <a:pt x="6" y="0"/>
                    <a:pt x="3" y="4"/>
                    <a:pt x="0" y="7"/>
                  </a:cubicBezTo>
                  <a:cubicBezTo>
                    <a:pt x="1" y="6"/>
                    <a:pt x="1" y="6"/>
                    <a:pt x="1" y="6"/>
                  </a:cubicBezTo>
                  <a:cubicBezTo>
                    <a:pt x="6" y="7"/>
                    <a:pt x="11" y="7"/>
                    <a:pt x="15"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173"/>
            <p:cNvSpPr>
              <a:spLocks/>
            </p:cNvSpPr>
            <p:nvPr/>
          </p:nvSpPr>
          <p:spPr bwMode="auto">
            <a:xfrm>
              <a:off x="6919913" y="1387476"/>
              <a:ext cx="76200" cy="26988"/>
            </a:xfrm>
            <a:custGeom>
              <a:avLst/>
              <a:gdLst>
                <a:gd name="T0" fmla="*/ 18 w 28"/>
                <a:gd name="T1" fmla="*/ 10 h 10"/>
                <a:gd name="T2" fmla="*/ 28 w 28"/>
                <a:gd name="T3" fmla="*/ 7 h 10"/>
                <a:gd name="T4" fmla="*/ 26 w 28"/>
                <a:gd name="T5" fmla="*/ 4 h 10"/>
                <a:gd name="T6" fmla="*/ 0 w 28"/>
                <a:gd name="T7" fmla="*/ 0 h 10"/>
                <a:gd name="T8" fmla="*/ 2 w 28"/>
                <a:gd name="T9" fmla="*/ 2 h 10"/>
                <a:gd name="T10" fmla="*/ 18 w 28"/>
                <a:gd name="T11" fmla="*/ 10 h 10"/>
              </a:gdLst>
              <a:ahLst/>
              <a:cxnLst>
                <a:cxn ang="0">
                  <a:pos x="T0" y="T1"/>
                </a:cxn>
                <a:cxn ang="0">
                  <a:pos x="T2" y="T3"/>
                </a:cxn>
                <a:cxn ang="0">
                  <a:pos x="T4" y="T5"/>
                </a:cxn>
                <a:cxn ang="0">
                  <a:pos x="T6" y="T7"/>
                </a:cxn>
                <a:cxn ang="0">
                  <a:pos x="T8" y="T9"/>
                </a:cxn>
                <a:cxn ang="0">
                  <a:pos x="T10" y="T11"/>
                </a:cxn>
              </a:cxnLst>
              <a:rect l="0" t="0" r="r" b="b"/>
              <a:pathLst>
                <a:path w="28" h="10">
                  <a:moveTo>
                    <a:pt x="18" y="10"/>
                  </a:moveTo>
                  <a:cubicBezTo>
                    <a:pt x="22" y="10"/>
                    <a:pt x="28" y="9"/>
                    <a:pt x="28" y="7"/>
                  </a:cubicBezTo>
                  <a:cubicBezTo>
                    <a:pt x="28" y="5"/>
                    <a:pt x="27" y="4"/>
                    <a:pt x="26" y="4"/>
                  </a:cubicBezTo>
                  <a:cubicBezTo>
                    <a:pt x="25" y="4"/>
                    <a:pt x="2" y="2"/>
                    <a:pt x="0" y="0"/>
                  </a:cubicBezTo>
                  <a:cubicBezTo>
                    <a:pt x="2" y="2"/>
                    <a:pt x="2" y="2"/>
                    <a:pt x="2" y="2"/>
                  </a:cubicBezTo>
                  <a:cubicBezTo>
                    <a:pt x="2" y="7"/>
                    <a:pt x="13" y="10"/>
                    <a:pt x="18"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174"/>
            <p:cNvSpPr>
              <a:spLocks/>
            </p:cNvSpPr>
            <p:nvPr/>
          </p:nvSpPr>
          <p:spPr bwMode="auto">
            <a:xfrm>
              <a:off x="6811963" y="1425576"/>
              <a:ext cx="15875" cy="15875"/>
            </a:xfrm>
            <a:custGeom>
              <a:avLst/>
              <a:gdLst>
                <a:gd name="T0" fmla="*/ 6 w 6"/>
                <a:gd name="T1" fmla="*/ 4 h 6"/>
                <a:gd name="T2" fmla="*/ 0 w 6"/>
                <a:gd name="T3" fmla="*/ 4 h 6"/>
                <a:gd name="T4" fmla="*/ 3 w 6"/>
                <a:gd name="T5" fmla="*/ 6 h 6"/>
                <a:gd name="T6" fmla="*/ 6 w 6"/>
                <a:gd name="T7" fmla="*/ 4 h 6"/>
              </a:gdLst>
              <a:ahLst/>
              <a:cxnLst>
                <a:cxn ang="0">
                  <a:pos x="T0" y="T1"/>
                </a:cxn>
                <a:cxn ang="0">
                  <a:pos x="T2" y="T3"/>
                </a:cxn>
                <a:cxn ang="0">
                  <a:pos x="T4" y="T5"/>
                </a:cxn>
                <a:cxn ang="0">
                  <a:pos x="T6" y="T7"/>
                </a:cxn>
              </a:cxnLst>
              <a:rect l="0" t="0" r="r" b="b"/>
              <a:pathLst>
                <a:path w="6" h="6">
                  <a:moveTo>
                    <a:pt x="6" y="4"/>
                  </a:moveTo>
                  <a:cubicBezTo>
                    <a:pt x="6" y="0"/>
                    <a:pt x="0" y="0"/>
                    <a:pt x="0" y="4"/>
                  </a:cubicBezTo>
                  <a:cubicBezTo>
                    <a:pt x="0" y="6"/>
                    <a:pt x="0" y="6"/>
                    <a:pt x="3" y="6"/>
                  </a:cubicBezTo>
                  <a:cubicBezTo>
                    <a:pt x="4" y="6"/>
                    <a:pt x="6" y="5"/>
                    <a:pt x="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175"/>
            <p:cNvSpPr>
              <a:spLocks/>
            </p:cNvSpPr>
            <p:nvPr/>
          </p:nvSpPr>
          <p:spPr bwMode="auto">
            <a:xfrm>
              <a:off x="3338513" y="2095501"/>
              <a:ext cx="42862" cy="22225"/>
            </a:xfrm>
            <a:custGeom>
              <a:avLst/>
              <a:gdLst>
                <a:gd name="T0" fmla="*/ 16 w 16"/>
                <a:gd name="T1" fmla="*/ 7 h 8"/>
                <a:gd name="T2" fmla="*/ 0 w 16"/>
                <a:gd name="T3" fmla="*/ 2 h 8"/>
                <a:gd name="T4" fmla="*/ 13 w 16"/>
                <a:gd name="T5" fmla="*/ 8 h 8"/>
                <a:gd name="T6" fmla="*/ 16 w 16"/>
                <a:gd name="T7" fmla="*/ 7 h 8"/>
              </a:gdLst>
              <a:ahLst/>
              <a:cxnLst>
                <a:cxn ang="0">
                  <a:pos x="T0" y="T1"/>
                </a:cxn>
                <a:cxn ang="0">
                  <a:pos x="T2" y="T3"/>
                </a:cxn>
                <a:cxn ang="0">
                  <a:pos x="T4" y="T5"/>
                </a:cxn>
                <a:cxn ang="0">
                  <a:pos x="T6" y="T7"/>
                </a:cxn>
              </a:cxnLst>
              <a:rect l="0" t="0" r="r" b="b"/>
              <a:pathLst>
                <a:path w="16" h="8">
                  <a:moveTo>
                    <a:pt x="16" y="7"/>
                  </a:moveTo>
                  <a:cubicBezTo>
                    <a:pt x="11" y="4"/>
                    <a:pt x="7" y="0"/>
                    <a:pt x="0" y="2"/>
                  </a:cubicBezTo>
                  <a:cubicBezTo>
                    <a:pt x="3" y="4"/>
                    <a:pt x="9" y="8"/>
                    <a:pt x="13" y="8"/>
                  </a:cubicBezTo>
                  <a:cubicBezTo>
                    <a:pt x="14" y="8"/>
                    <a:pt x="15" y="8"/>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176"/>
            <p:cNvSpPr>
              <a:spLocks/>
            </p:cNvSpPr>
            <p:nvPr/>
          </p:nvSpPr>
          <p:spPr bwMode="auto">
            <a:xfrm>
              <a:off x="3341688" y="2165351"/>
              <a:ext cx="31750" cy="19050"/>
            </a:xfrm>
            <a:custGeom>
              <a:avLst/>
              <a:gdLst>
                <a:gd name="T0" fmla="*/ 1 w 12"/>
                <a:gd name="T1" fmla="*/ 0 h 7"/>
                <a:gd name="T2" fmla="*/ 0 w 12"/>
                <a:gd name="T3" fmla="*/ 1 h 7"/>
                <a:gd name="T4" fmla="*/ 10 w 12"/>
                <a:gd name="T5" fmla="*/ 7 h 7"/>
                <a:gd name="T6" fmla="*/ 12 w 12"/>
                <a:gd name="T7" fmla="*/ 4 h 7"/>
                <a:gd name="T8" fmla="*/ 12 w 12"/>
                <a:gd name="T9" fmla="*/ 3 h 7"/>
                <a:gd name="T10" fmla="*/ 6 w 12"/>
                <a:gd name="T11" fmla="*/ 3 h 7"/>
                <a:gd name="T12" fmla="*/ 1 w 12"/>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2" h="7">
                  <a:moveTo>
                    <a:pt x="1" y="0"/>
                  </a:moveTo>
                  <a:cubicBezTo>
                    <a:pt x="1" y="0"/>
                    <a:pt x="0" y="0"/>
                    <a:pt x="0" y="1"/>
                  </a:cubicBezTo>
                  <a:cubicBezTo>
                    <a:pt x="0" y="3"/>
                    <a:pt x="8" y="7"/>
                    <a:pt x="10" y="7"/>
                  </a:cubicBezTo>
                  <a:cubicBezTo>
                    <a:pt x="10" y="7"/>
                    <a:pt x="12" y="6"/>
                    <a:pt x="12" y="4"/>
                  </a:cubicBezTo>
                  <a:cubicBezTo>
                    <a:pt x="12" y="4"/>
                    <a:pt x="12" y="4"/>
                    <a:pt x="12" y="3"/>
                  </a:cubicBezTo>
                  <a:cubicBezTo>
                    <a:pt x="6" y="3"/>
                    <a:pt x="6" y="3"/>
                    <a:pt x="6" y="3"/>
                  </a:cubicBezTo>
                  <a:cubicBezTo>
                    <a:pt x="4" y="3"/>
                    <a:pt x="2" y="2"/>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177"/>
            <p:cNvSpPr>
              <a:spLocks/>
            </p:cNvSpPr>
            <p:nvPr/>
          </p:nvSpPr>
          <p:spPr bwMode="auto">
            <a:xfrm>
              <a:off x="3390900" y="2165351"/>
              <a:ext cx="20637" cy="26988"/>
            </a:xfrm>
            <a:custGeom>
              <a:avLst/>
              <a:gdLst>
                <a:gd name="T0" fmla="*/ 8 w 8"/>
                <a:gd name="T1" fmla="*/ 7 h 10"/>
                <a:gd name="T2" fmla="*/ 8 w 8"/>
                <a:gd name="T3" fmla="*/ 5 h 10"/>
                <a:gd name="T4" fmla="*/ 7 w 8"/>
                <a:gd name="T5" fmla="*/ 2 h 10"/>
                <a:gd name="T6" fmla="*/ 5 w 8"/>
                <a:gd name="T7" fmla="*/ 0 h 10"/>
                <a:gd name="T8" fmla="*/ 0 w 8"/>
                <a:gd name="T9" fmla="*/ 7 h 10"/>
                <a:gd name="T10" fmla="*/ 3 w 8"/>
                <a:gd name="T11" fmla="*/ 10 h 10"/>
                <a:gd name="T12" fmla="*/ 8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8" y="7"/>
                  </a:moveTo>
                  <a:cubicBezTo>
                    <a:pt x="8" y="6"/>
                    <a:pt x="8" y="6"/>
                    <a:pt x="8" y="5"/>
                  </a:cubicBezTo>
                  <a:cubicBezTo>
                    <a:pt x="3" y="5"/>
                    <a:pt x="7" y="4"/>
                    <a:pt x="7" y="2"/>
                  </a:cubicBezTo>
                  <a:cubicBezTo>
                    <a:pt x="7" y="1"/>
                    <a:pt x="5" y="1"/>
                    <a:pt x="5" y="0"/>
                  </a:cubicBezTo>
                  <a:cubicBezTo>
                    <a:pt x="3" y="0"/>
                    <a:pt x="0" y="6"/>
                    <a:pt x="0" y="7"/>
                  </a:cubicBezTo>
                  <a:cubicBezTo>
                    <a:pt x="0" y="9"/>
                    <a:pt x="1" y="10"/>
                    <a:pt x="3" y="10"/>
                  </a:cubicBezTo>
                  <a:cubicBezTo>
                    <a:pt x="6" y="10"/>
                    <a:pt x="8" y="8"/>
                    <a:pt x="8"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178"/>
            <p:cNvSpPr>
              <a:spLocks/>
            </p:cNvSpPr>
            <p:nvPr/>
          </p:nvSpPr>
          <p:spPr bwMode="auto">
            <a:xfrm>
              <a:off x="1590675" y="1854201"/>
              <a:ext cx="26987" cy="11113"/>
            </a:xfrm>
            <a:custGeom>
              <a:avLst/>
              <a:gdLst>
                <a:gd name="T0" fmla="*/ 6 w 10"/>
                <a:gd name="T1" fmla="*/ 0 h 4"/>
                <a:gd name="T2" fmla="*/ 3 w 10"/>
                <a:gd name="T3" fmla="*/ 2 h 4"/>
                <a:gd name="T4" fmla="*/ 0 w 10"/>
                <a:gd name="T5" fmla="*/ 2 h 4"/>
                <a:gd name="T6" fmla="*/ 3 w 10"/>
                <a:gd name="T7" fmla="*/ 4 h 4"/>
                <a:gd name="T8" fmla="*/ 10 w 10"/>
                <a:gd name="T9" fmla="*/ 4 h 4"/>
                <a:gd name="T10" fmla="*/ 6 w 10"/>
                <a:gd name="T11" fmla="*/ 0 h 4"/>
              </a:gdLst>
              <a:ahLst/>
              <a:cxnLst>
                <a:cxn ang="0">
                  <a:pos x="T0" y="T1"/>
                </a:cxn>
                <a:cxn ang="0">
                  <a:pos x="T2" y="T3"/>
                </a:cxn>
                <a:cxn ang="0">
                  <a:pos x="T4" y="T5"/>
                </a:cxn>
                <a:cxn ang="0">
                  <a:pos x="T6" y="T7"/>
                </a:cxn>
                <a:cxn ang="0">
                  <a:pos x="T8" y="T9"/>
                </a:cxn>
                <a:cxn ang="0">
                  <a:pos x="T10" y="T11"/>
                </a:cxn>
              </a:cxnLst>
              <a:rect l="0" t="0" r="r" b="b"/>
              <a:pathLst>
                <a:path w="10" h="4">
                  <a:moveTo>
                    <a:pt x="6" y="0"/>
                  </a:moveTo>
                  <a:cubicBezTo>
                    <a:pt x="5" y="0"/>
                    <a:pt x="4" y="0"/>
                    <a:pt x="3" y="2"/>
                  </a:cubicBezTo>
                  <a:cubicBezTo>
                    <a:pt x="0" y="2"/>
                    <a:pt x="0" y="2"/>
                    <a:pt x="0" y="2"/>
                  </a:cubicBezTo>
                  <a:cubicBezTo>
                    <a:pt x="0" y="3"/>
                    <a:pt x="2" y="3"/>
                    <a:pt x="3" y="4"/>
                  </a:cubicBezTo>
                  <a:cubicBezTo>
                    <a:pt x="10" y="4"/>
                    <a:pt x="10" y="4"/>
                    <a:pt x="10" y="4"/>
                  </a:cubicBezTo>
                  <a:cubicBezTo>
                    <a:pt x="9" y="2"/>
                    <a:pt x="9" y="0"/>
                    <a:pt x="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179"/>
            <p:cNvSpPr>
              <a:spLocks/>
            </p:cNvSpPr>
            <p:nvPr/>
          </p:nvSpPr>
          <p:spPr bwMode="auto">
            <a:xfrm>
              <a:off x="1789113" y="2700338"/>
              <a:ext cx="14287" cy="11113"/>
            </a:xfrm>
            <a:custGeom>
              <a:avLst/>
              <a:gdLst>
                <a:gd name="T0" fmla="*/ 0 w 5"/>
                <a:gd name="T1" fmla="*/ 3 h 4"/>
                <a:gd name="T2" fmla="*/ 1 w 5"/>
                <a:gd name="T3" fmla="*/ 4 h 4"/>
                <a:gd name="T4" fmla="*/ 5 w 5"/>
                <a:gd name="T5" fmla="*/ 3 h 4"/>
                <a:gd name="T6" fmla="*/ 5 w 5"/>
                <a:gd name="T7" fmla="*/ 2 h 4"/>
                <a:gd name="T8" fmla="*/ 0 w 5"/>
                <a:gd name="T9" fmla="*/ 0 h 4"/>
                <a:gd name="T10" fmla="*/ 0 w 5"/>
                <a:gd name="T11" fmla="*/ 3 h 4"/>
              </a:gdLst>
              <a:ahLst/>
              <a:cxnLst>
                <a:cxn ang="0">
                  <a:pos x="T0" y="T1"/>
                </a:cxn>
                <a:cxn ang="0">
                  <a:pos x="T2" y="T3"/>
                </a:cxn>
                <a:cxn ang="0">
                  <a:pos x="T4" y="T5"/>
                </a:cxn>
                <a:cxn ang="0">
                  <a:pos x="T6" y="T7"/>
                </a:cxn>
                <a:cxn ang="0">
                  <a:pos x="T8" y="T9"/>
                </a:cxn>
                <a:cxn ang="0">
                  <a:pos x="T10" y="T11"/>
                </a:cxn>
              </a:cxnLst>
              <a:rect l="0" t="0" r="r" b="b"/>
              <a:pathLst>
                <a:path w="5" h="4">
                  <a:moveTo>
                    <a:pt x="0" y="3"/>
                  </a:moveTo>
                  <a:cubicBezTo>
                    <a:pt x="0" y="4"/>
                    <a:pt x="0" y="4"/>
                    <a:pt x="1" y="4"/>
                  </a:cubicBezTo>
                  <a:cubicBezTo>
                    <a:pt x="3" y="4"/>
                    <a:pt x="3" y="4"/>
                    <a:pt x="5" y="3"/>
                  </a:cubicBezTo>
                  <a:cubicBezTo>
                    <a:pt x="5" y="2"/>
                    <a:pt x="5" y="2"/>
                    <a:pt x="5" y="2"/>
                  </a:cubicBezTo>
                  <a:cubicBezTo>
                    <a:pt x="4" y="1"/>
                    <a:pt x="2" y="0"/>
                    <a:pt x="0" y="0"/>
                  </a:cubicBezTo>
                  <a:cubicBezTo>
                    <a:pt x="0" y="1"/>
                    <a:pt x="0" y="2"/>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180"/>
            <p:cNvSpPr>
              <a:spLocks/>
            </p:cNvSpPr>
            <p:nvPr/>
          </p:nvSpPr>
          <p:spPr bwMode="auto">
            <a:xfrm>
              <a:off x="1778000" y="2678113"/>
              <a:ext cx="6350" cy="7938"/>
            </a:xfrm>
            <a:custGeom>
              <a:avLst/>
              <a:gdLst>
                <a:gd name="T0" fmla="*/ 0 w 2"/>
                <a:gd name="T1" fmla="*/ 0 h 3"/>
                <a:gd name="T2" fmla="*/ 2 w 2"/>
                <a:gd name="T3" fmla="*/ 3 h 3"/>
                <a:gd name="T4" fmla="*/ 2 w 2"/>
                <a:gd name="T5" fmla="*/ 2 h 3"/>
                <a:gd name="T6" fmla="*/ 0 w 2"/>
                <a:gd name="T7" fmla="*/ 0 h 3"/>
              </a:gdLst>
              <a:ahLst/>
              <a:cxnLst>
                <a:cxn ang="0">
                  <a:pos x="T0" y="T1"/>
                </a:cxn>
                <a:cxn ang="0">
                  <a:pos x="T2" y="T3"/>
                </a:cxn>
                <a:cxn ang="0">
                  <a:pos x="T4" y="T5"/>
                </a:cxn>
                <a:cxn ang="0">
                  <a:pos x="T6" y="T7"/>
                </a:cxn>
              </a:cxnLst>
              <a:rect l="0" t="0" r="r" b="b"/>
              <a:pathLst>
                <a:path w="2" h="3">
                  <a:moveTo>
                    <a:pt x="0" y="0"/>
                  </a:moveTo>
                  <a:cubicBezTo>
                    <a:pt x="0" y="1"/>
                    <a:pt x="0" y="3"/>
                    <a:pt x="2" y="3"/>
                  </a:cubicBezTo>
                  <a:cubicBezTo>
                    <a:pt x="2" y="3"/>
                    <a:pt x="2" y="2"/>
                    <a:pt x="2" y="2"/>
                  </a:cubicBezTo>
                  <a:cubicBezTo>
                    <a:pt x="2" y="1"/>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181"/>
            <p:cNvSpPr>
              <a:spLocks/>
            </p:cNvSpPr>
            <p:nvPr/>
          </p:nvSpPr>
          <p:spPr bwMode="auto">
            <a:xfrm>
              <a:off x="1762125" y="2673351"/>
              <a:ext cx="11112" cy="4763"/>
            </a:xfrm>
            <a:custGeom>
              <a:avLst/>
              <a:gdLst>
                <a:gd name="T0" fmla="*/ 1 w 4"/>
                <a:gd name="T1" fmla="*/ 2 h 2"/>
                <a:gd name="T2" fmla="*/ 4 w 4"/>
                <a:gd name="T3" fmla="*/ 0 h 2"/>
                <a:gd name="T4" fmla="*/ 0 w 4"/>
                <a:gd name="T5" fmla="*/ 0 h 2"/>
                <a:gd name="T6" fmla="*/ 1 w 4"/>
                <a:gd name="T7" fmla="*/ 2 h 2"/>
              </a:gdLst>
              <a:ahLst/>
              <a:cxnLst>
                <a:cxn ang="0">
                  <a:pos x="T0" y="T1"/>
                </a:cxn>
                <a:cxn ang="0">
                  <a:pos x="T2" y="T3"/>
                </a:cxn>
                <a:cxn ang="0">
                  <a:pos x="T4" y="T5"/>
                </a:cxn>
                <a:cxn ang="0">
                  <a:pos x="T6" y="T7"/>
                </a:cxn>
              </a:cxnLst>
              <a:rect l="0" t="0" r="r" b="b"/>
              <a:pathLst>
                <a:path w="4" h="2">
                  <a:moveTo>
                    <a:pt x="1" y="2"/>
                  </a:moveTo>
                  <a:cubicBezTo>
                    <a:pt x="2" y="2"/>
                    <a:pt x="3" y="1"/>
                    <a:pt x="4" y="0"/>
                  </a:cubicBezTo>
                  <a:cubicBezTo>
                    <a:pt x="0" y="0"/>
                    <a:pt x="0" y="0"/>
                    <a:pt x="0" y="0"/>
                  </a:cubicBezTo>
                  <a:cubicBezTo>
                    <a:pt x="0" y="1"/>
                    <a:pt x="0" y="2"/>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182"/>
            <p:cNvSpPr>
              <a:spLocks/>
            </p:cNvSpPr>
            <p:nvPr/>
          </p:nvSpPr>
          <p:spPr bwMode="auto">
            <a:xfrm>
              <a:off x="1749425" y="2667001"/>
              <a:ext cx="7937" cy="6350"/>
            </a:xfrm>
            <a:custGeom>
              <a:avLst/>
              <a:gdLst>
                <a:gd name="T0" fmla="*/ 1 w 3"/>
                <a:gd name="T1" fmla="*/ 0 h 2"/>
                <a:gd name="T2" fmla="*/ 0 w 3"/>
                <a:gd name="T3" fmla="*/ 0 h 2"/>
                <a:gd name="T4" fmla="*/ 2 w 3"/>
                <a:gd name="T5" fmla="*/ 2 h 2"/>
                <a:gd name="T6" fmla="*/ 3 w 3"/>
                <a:gd name="T7" fmla="*/ 1 h 2"/>
                <a:gd name="T8" fmla="*/ 3 w 3"/>
                <a:gd name="T9" fmla="*/ 0 h 2"/>
                <a:gd name="T10" fmla="*/ 1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1" y="0"/>
                  </a:moveTo>
                  <a:cubicBezTo>
                    <a:pt x="1" y="0"/>
                    <a:pt x="0" y="0"/>
                    <a:pt x="0" y="0"/>
                  </a:cubicBezTo>
                  <a:cubicBezTo>
                    <a:pt x="0" y="0"/>
                    <a:pt x="1" y="2"/>
                    <a:pt x="2" y="2"/>
                  </a:cubicBezTo>
                  <a:cubicBezTo>
                    <a:pt x="2" y="2"/>
                    <a:pt x="3" y="1"/>
                    <a:pt x="3" y="1"/>
                  </a:cubicBezTo>
                  <a:cubicBezTo>
                    <a:pt x="3" y="0"/>
                    <a:pt x="3" y="0"/>
                    <a:pt x="3" y="0"/>
                  </a:cubicBezTo>
                  <a:cubicBezTo>
                    <a:pt x="2" y="0"/>
                    <a:pt x="2"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183"/>
            <p:cNvSpPr>
              <a:spLocks/>
            </p:cNvSpPr>
            <p:nvPr/>
          </p:nvSpPr>
          <p:spPr bwMode="auto">
            <a:xfrm>
              <a:off x="1724025" y="2654301"/>
              <a:ext cx="7937" cy="4763"/>
            </a:xfrm>
            <a:custGeom>
              <a:avLst/>
              <a:gdLst>
                <a:gd name="T0" fmla="*/ 1 w 3"/>
                <a:gd name="T1" fmla="*/ 0 h 2"/>
                <a:gd name="T2" fmla="*/ 0 w 3"/>
                <a:gd name="T3" fmla="*/ 1 h 2"/>
                <a:gd name="T4" fmla="*/ 2 w 3"/>
                <a:gd name="T5" fmla="*/ 2 h 2"/>
                <a:gd name="T6" fmla="*/ 3 w 3"/>
                <a:gd name="T7" fmla="*/ 2 h 2"/>
                <a:gd name="T8" fmla="*/ 3 w 3"/>
                <a:gd name="T9" fmla="*/ 1 h 2"/>
                <a:gd name="T10" fmla="*/ 1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1" y="0"/>
                  </a:moveTo>
                  <a:cubicBezTo>
                    <a:pt x="1" y="0"/>
                    <a:pt x="0" y="1"/>
                    <a:pt x="0" y="1"/>
                  </a:cubicBezTo>
                  <a:cubicBezTo>
                    <a:pt x="0" y="1"/>
                    <a:pt x="1" y="2"/>
                    <a:pt x="2" y="2"/>
                  </a:cubicBezTo>
                  <a:cubicBezTo>
                    <a:pt x="2" y="2"/>
                    <a:pt x="3" y="2"/>
                    <a:pt x="3" y="2"/>
                  </a:cubicBezTo>
                  <a:cubicBezTo>
                    <a:pt x="3" y="2"/>
                    <a:pt x="3" y="1"/>
                    <a:pt x="3" y="1"/>
                  </a:cubicBezTo>
                  <a:cubicBezTo>
                    <a:pt x="2" y="1"/>
                    <a:pt x="2"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cxnSp>
        <p:nvCxnSpPr>
          <p:cNvPr id="217" name="Straight Connector 216"/>
          <p:cNvCxnSpPr/>
          <p:nvPr/>
        </p:nvCxnSpPr>
        <p:spPr>
          <a:xfrm>
            <a:off x="1812350" y="3188976"/>
            <a:ext cx="1600200"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3182883" y="3270250"/>
            <a:ext cx="1600200"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081691" y="2011826"/>
            <a:ext cx="1600200"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579563" y="2433290"/>
            <a:ext cx="2857500"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83" name="Elbow Connector 182"/>
          <p:cNvCxnSpPr/>
          <p:nvPr/>
        </p:nvCxnSpPr>
        <p:spPr>
          <a:xfrm>
            <a:off x="1474285" y="1487304"/>
            <a:ext cx="1730833" cy="340797"/>
          </a:xfrm>
          <a:prstGeom prst="bentConnector3">
            <a:avLst>
              <a:gd name="adj1" fmla="val 104325"/>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2541306" y="2958646"/>
            <a:ext cx="1146823"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189" name="Picture 188"/>
          <p:cNvPicPr>
            <a:picLocks noChangeAspect="1"/>
          </p:cNvPicPr>
          <p:nvPr/>
        </p:nvPicPr>
        <p:blipFill rotWithShape="1">
          <a:blip r:embed="rId3" cstate="print">
            <a:extLst>
              <a:ext uri="{28A0092B-C50C-407E-A947-70E740481C1C}">
                <a14:useLocalDpi xmlns:a14="http://schemas.microsoft.com/office/drawing/2010/main" val="0"/>
              </a:ext>
            </a:extLst>
          </a:blip>
          <a:srcRect b="5275"/>
          <a:stretch/>
        </p:blipFill>
        <p:spPr>
          <a:xfrm>
            <a:off x="2152073" y="2747258"/>
            <a:ext cx="538452" cy="372404"/>
          </a:xfrm>
          <a:prstGeom prst="rect">
            <a:avLst/>
          </a:prstGeom>
          <a:effectLst>
            <a:outerShdw blurRad="50800" dist="38100" dir="2700000" algn="tl" rotWithShape="0">
              <a:prstClr val="black">
                <a:alpha val="40000"/>
              </a:prstClr>
            </a:outerShdw>
          </a:effectLst>
        </p:spPr>
      </p:pic>
      <p:pic>
        <p:nvPicPr>
          <p:cNvPr id="191" name="Picture 190"/>
          <p:cNvPicPr>
            <a:picLocks noChangeAspect="1"/>
          </p:cNvPicPr>
          <p:nvPr/>
        </p:nvPicPr>
        <p:blipFill rotWithShape="1">
          <a:blip r:embed="rId4" cstate="print">
            <a:extLst>
              <a:ext uri="{28A0092B-C50C-407E-A947-70E740481C1C}">
                <a14:useLocalDpi xmlns:a14="http://schemas.microsoft.com/office/drawing/2010/main" val="0"/>
              </a:ext>
            </a:extLst>
          </a:blip>
          <a:srcRect l="33729" t="1521" r="33051" b="58438"/>
          <a:stretch/>
        </p:blipFill>
        <p:spPr>
          <a:xfrm>
            <a:off x="717962" y="1819399"/>
            <a:ext cx="491718" cy="364306"/>
          </a:xfrm>
          <a:prstGeom prst="rect">
            <a:avLst/>
          </a:prstGeom>
          <a:effectLst>
            <a:outerShdw blurRad="50800" dist="38100" dir="2700000" algn="tl" rotWithShape="0">
              <a:prstClr val="black">
                <a:alpha val="40000"/>
              </a:prstClr>
            </a:outerShdw>
          </a:effectLst>
        </p:spPr>
      </p:pic>
      <p:pic>
        <p:nvPicPr>
          <p:cNvPr id="192" name="Picture 191"/>
          <p:cNvPicPr>
            <a:picLocks noChangeAspect="1"/>
          </p:cNvPicPr>
          <p:nvPr/>
        </p:nvPicPr>
        <p:blipFill rotWithShape="1">
          <a:blip r:embed="rId5" cstate="print">
            <a:extLst>
              <a:ext uri="{28A0092B-C50C-407E-A947-70E740481C1C}">
                <a14:useLocalDpi xmlns:a14="http://schemas.microsoft.com/office/drawing/2010/main" val="0"/>
              </a:ext>
            </a:extLst>
          </a:blip>
          <a:srcRect l="26490" t="-1" r="14323" b="31723"/>
          <a:stretch/>
        </p:blipFill>
        <p:spPr>
          <a:xfrm>
            <a:off x="1185175" y="2172478"/>
            <a:ext cx="534196" cy="424833"/>
          </a:xfrm>
          <a:prstGeom prst="rect">
            <a:avLst/>
          </a:prstGeom>
          <a:effectLst>
            <a:outerShdw blurRad="50800" dist="38100" dir="2700000" algn="tl" rotWithShape="0">
              <a:prstClr val="black">
                <a:alpha val="40000"/>
              </a:prstClr>
            </a:outerShdw>
          </a:effectLst>
        </p:spPr>
      </p:pic>
      <p:cxnSp>
        <p:nvCxnSpPr>
          <p:cNvPr id="193" name="Straight Connector 192"/>
          <p:cNvCxnSpPr/>
          <p:nvPr/>
        </p:nvCxnSpPr>
        <p:spPr>
          <a:xfrm>
            <a:off x="6716724" y="3324225"/>
            <a:ext cx="1393444"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6464158" y="3091069"/>
            <a:ext cx="939204"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5747440" y="2319337"/>
            <a:ext cx="1956693"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6253793" y="2084701"/>
            <a:ext cx="2116877"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4817854" y="1844980"/>
            <a:ext cx="2696945"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5961957" y="1506355"/>
            <a:ext cx="2048569"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199" name="Picture 198"/>
          <p:cNvPicPr>
            <a:picLocks noChangeAspect="1"/>
          </p:cNvPicPr>
          <p:nvPr/>
        </p:nvPicPr>
        <p:blipFill rotWithShape="1">
          <a:blip r:embed="rId6" cstate="print">
            <a:extLst>
              <a:ext uri="{28A0092B-C50C-407E-A947-70E740481C1C}">
                <a14:useLocalDpi xmlns:a14="http://schemas.microsoft.com/office/drawing/2010/main" val="0"/>
              </a:ext>
            </a:extLst>
          </a:blip>
          <a:srcRect r="65626" b="59111"/>
          <a:stretch/>
        </p:blipFill>
        <p:spPr>
          <a:xfrm>
            <a:off x="7666038" y="1301627"/>
            <a:ext cx="516326" cy="377536"/>
          </a:xfrm>
          <a:prstGeom prst="rect">
            <a:avLst/>
          </a:prstGeom>
          <a:effectLst>
            <a:outerShdw blurRad="50800" dist="38100" dir="2700000" algn="tl" rotWithShape="0">
              <a:prstClr val="black">
                <a:alpha val="40000"/>
              </a:prstClr>
            </a:outerShdw>
          </a:effectLst>
        </p:spPr>
      </p:pic>
      <p:pic>
        <p:nvPicPr>
          <p:cNvPr id="200" name="Picture 199"/>
          <p:cNvPicPr>
            <a:picLocks noChangeAspect="1"/>
          </p:cNvPicPr>
          <p:nvPr/>
        </p:nvPicPr>
        <p:blipFill rotWithShape="1">
          <a:blip r:embed="rId7" cstate="print">
            <a:extLst>
              <a:ext uri="{28A0092B-C50C-407E-A947-70E740481C1C}">
                <a14:useLocalDpi xmlns:a14="http://schemas.microsoft.com/office/drawing/2010/main" val="0"/>
              </a:ext>
            </a:extLst>
          </a:blip>
          <a:srcRect l="65145" b="59726"/>
          <a:stretch/>
        </p:blipFill>
        <p:spPr>
          <a:xfrm>
            <a:off x="7124448" y="1618392"/>
            <a:ext cx="541590" cy="384670"/>
          </a:xfrm>
          <a:prstGeom prst="rect">
            <a:avLst/>
          </a:prstGeom>
          <a:effectLst>
            <a:outerShdw blurRad="50800" dist="38100" dir="2700000" algn="tl" rotWithShape="0">
              <a:prstClr val="black">
                <a:alpha val="40000"/>
              </a:prstClr>
            </a:outerShdw>
          </a:effectLst>
        </p:spPr>
      </p:pic>
      <p:pic>
        <p:nvPicPr>
          <p:cNvPr id="201" name="Picture 200"/>
          <p:cNvPicPr>
            <a:picLocks noChangeAspect="1"/>
          </p:cNvPicPr>
          <p:nvPr/>
        </p:nvPicPr>
        <p:blipFill rotWithShape="1">
          <a:blip r:embed="rId5" cstate="print">
            <a:extLst>
              <a:ext uri="{28A0092B-C50C-407E-A947-70E740481C1C}">
                <a14:useLocalDpi xmlns:a14="http://schemas.microsoft.com/office/drawing/2010/main" val="0"/>
              </a:ext>
            </a:extLst>
          </a:blip>
          <a:srcRect l="26490" r="14323" b="31673"/>
          <a:stretch/>
        </p:blipFill>
        <p:spPr>
          <a:xfrm>
            <a:off x="8149346" y="1820607"/>
            <a:ext cx="534196" cy="425134"/>
          </a:xfrm>
          <a:prstGeom prst="rect">
            <a:avLst/>
          </a:prstGeom>
          <a:effectLst>
            <a:outerShdw blurRad="50800" dist="38100" dir="2700000" algn="tl" rotWithShape="0">
              <a:prstClr val="black">
                <a:alpha val="40000"/>
              </a:prstClr>
            </a:outerShdw>
          </a:effectLst>
        </p:spPr>
      </p:pic>
      <p:pic>
        <p:nvPicPr>
          <p:cNvPr id="202" name="Picture 201"/>
          <p:cNvPicPr>
            <a:picLocks noChangeAspect="1"/>
          </p:cNvPicPr>
          <p:nvPr/>
        </p:nvPicPr>
        <p:blipFill rotWithShape="1">
          <a:blip r:embed="rId4" cstate="print">
            <a:extLst>
              <a:ext uri="{28A0092B-C50C-407E-A947-70E740481C1C}">
                <a14:useLocalDpi xmlns:a14="http://schemas.microsoft.com/office/drawing/2010/main" val="0"/>
              </a:ext>
            </a:extLst>
          </a:blip>
          <a:srcRect l="33729" t="1521" r="33051" b="58438"/>
          <a:stretch/>
        </p:blipFill>
        <p:spPr>
          <a:xfrm>
            <a:off x="7429500" y="2168888"/>
            <a:ext cx="491718" cy="364306"/>
          </a:xfrm>
          <a:prstGeom prst="rect">
            <a:avLst/>
          </a:prstGeom>
          <a:effectLst>
            <a:outerShdw blurRad="50800" dist="38100" dir="2700000" algn="tl" rotWithShape="0">
              <a:prstClr val="black">
                <a:alpha val="40000"/>
              </a:prstClr>
            </a:outerShdw>
          </a:effectLst>
        </p:spPr>
      </p:pic>
      <p:pic>
        <p:nvPicPr>
          <p:cNvPr id="203" name="Picture 202"/>
          <p:cNvPicPr>
            <a:picLocks noChangeAspect="1"/>
          </p:cNvPicPr>
          <p:nvPr/>
        </p:nvPicPr>
        <p:blipFill rotWithShape="1">
          <a:blip r:embed="rId3" cstate="print">
            <a:extLst>
              <a:ext uri="{28A0092B-C50C-407E-A947-70E740481C1C}">
                <a14:useLocalDpi xmlns:a14="http://schemas.microsoft.com/office/drawing/2010/main" val="0"/>
              </a:ext>
            </a:extLst>
          </a:blip>
          <a:srcRect b="5473"/>
          <a:stretch/>
        </p:blipFill>
        <p:spPr>
          <a:xfrm>
            <a:off x="7076850" y="2871630"/>
            <a:ext cx="538452" cy="371625"/>
          </a:xfrm>
          <a:prstGeom prst="rect">
            <a:avLst/>
          </a:prstGeom>
          <a:effectLst>
            <a:outerShdw blurRad="50800" dist="38100" dir="2700000" algn="tl" rotWithShape="0">
              <a:prstClr val="black">
                <a:alpha val="40000"/>
              </a:prstClr>
            </a:outerShdw>
          </a:effectLst>
        </p:spPr>
      </p:pic>
      <p:pic>
        <p:nvPicPr>
          <p:cNvPr id="205"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2576520" y="1898658"/>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06"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3205110" y="1725707"/>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09"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4716467" y="1758459"/>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0"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5624398" y="2179115"/>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2"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4387746" y="2307869"/>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3"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6383404" y="2972762"/>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4"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6098949" y="1962937"/>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5"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5876291" y="1401209"/>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6"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3586022" y="2839961"/>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22" name="Picture 4" descr="C:\Users\Dan\Desktop\storage.png"/>
          <p:cNvPicPr>
            <a:picLocks noChangeAspect="1" noChangeArrowheads="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693876" y="3128156"/>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grpSp>
        <p:nvGrpSpPr>
          <p:cNvPr id="223" name="Group 222"/>
          <p:cNvGrpSpPr/>
          <p:nvPr/>
        </p:nvGrpSpPr>
        <p:grpSpPr>
          <a:xfrm>
            <a:off x="2547750" y="4108068"/>
            <a:ext cx="633132" cy="521068"/>
            <a:chOff x="2672703" y="4108082"/>
            <a:chExt cx="633132" cy="521068"/>
          </a:xfrm>
        </p:grpSpPr>
        <p:pic>
          <p:nvPicPr>
            <p:cNvPr id="224"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2857500"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25" name="TextBox 224"/>
            <p:cNvSpPr txBox="1"/>
            <p:nvPr/>
          </p:nvSpPr>
          <p:spPr>
            <a:xfrm>
              <a:off x="2672703" y="4398318"/>
              <a:ext cx="633132" cy="230832"/>
            </a:xfrm>
            <a:prstGeom prst="rect">
              <a:avLst/>
            </a:prstGeom>
            <a:noFill/>
          </p:spPr>
          <p:txBody>
            <a:bodyPr wrap="square" rtlCol="0">
              <a:spAutoFit/>
            </a:bodyPr>
            <a:lstStyle/>
            <a:p>
              <a:pPr algn="ctr"/>
              <a:r>
                <a:rPr lang="en-US" sz="900" dirty="0" smtClean="0">
                  <a:solidFill>
                    <a:schemeClr val="bg1"/>
                  </a:solidFill>
                </a:rPr>
                <a:t>BLOCK</a:t>
              </a:r>
              <a:endParaRPr lang="en-US" sz="1200" dirty="0">
                <a:solidFill>
                  <a:schemeClr val="bg1"/>
                </a:solidFill>
              </a:endParaRPr>
            </a:p>
          </p:txBody>
        </p:sp>
      </p:grpSp>
      <p:grpSp>
        <p:nvGrpSpPr>
          <p:cNvPr id="226" name="Group 225"/>
          <p:cNvGrpSpPr/>
          <p:nvPr/>
        </p:nvGrpSpPr>
        <p:grpSpPr>
          <a:xfrm>
            <a:off x="3076008" y="4108068"/>
            <a:ext cx="712051" cy="521068"/>
            <a:chOff x="3200959" y="4108082"/>
            <a:chExt cx="712051" cy="521068"/>
          </a:xfrm>
        </p:grpSpPr>
        <p:pic>
          <p:nvPicPr>
            <p:cNvPr id="227"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3420477"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28" name="TextBox 227"/>
            <p:cNvSpPr txBox="1"/>
            <p:nvPr/>
          </p:nvSpPr>
          <p:spPr>
            <a:xfrm>
              <a:off x="3200959" y="4398318"/>
              <a:ext cx="712051" cy="230832"/>
            </a:xfrm>
            <a:prstGeom prst="rect">
              <a:avLst/>
            </a:prstGeom>
            <a:noFill/>
          </p:spPr>
          <p:txBody>
            <a:bodyPr wrap="square" rtlCol="0">
              <a:spAutoFit/>
            </a:bodyPr>
            <a:lstStyle/>
            <a:p>
              <a:pPr algn="ctr"/>
              <a:r>
                <a:rPr lang="en-US" sz="900" dirty="0" smtClean="0">
                  <a:solidFill>
                    <a:schemeClr val="bg1"/>
                  </a:solidFill>
                </a:rPr>
                <a:t>FILE</a:t>
              </a:r>
              <a:endParaRPr lang="en-US" sz="1200" dirty="0">
                <a:solidFill>
                  <a:schemeClr val="bg1"/>
                </a:solidFill>
              </a:endParaRPr>
            </a:p>
          </p:txBody>
        </p:sp>
      </p:grpSp>
      <p:grpSp>
        <p:nvGrpSpPr>
          <p:cNvPr id="229" name="Group 228"/>
          <p:cNvGrpSpPr/>
          <p:nvPr/>
        </p:nvGrpSpPr>
        <p:grpSpPr>
          <a:xfrm>
            <a:off x="3657198" y="4108068"/>
            <a:ext cx="712051" cy="521068"/>
            <a:chOff x="3782149" y="4108082"/>
            <a:chExt cx="712051" cy="521068"/>
          </a:xfrm>
        </p:grpSpPr>
        <p:pic>
          <p:nvPicPr>
            <p:cNvPr id="230"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3983454"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31" name="TextBox 230"/>
            <p:cNvSpPr txBox="1"/>
            <p:nvPr/>
          </p:nvSpPr>
          <p:spPr>
            <a:xfrm>
              <a:off x="3782149" y="4398318"/>
              <a:ext cx="712051" cy="230832"/>
            </a:xfrm>
            <a:prstGeom prst="rect">
              <a:avLst/>
            </a:prstGeom>
            <a:noFill/>
          </p:spPr>
          <p:txBody>
            <a:bodyPr wrap="square" rtlCol="0">
              <a:spAutoFit/>
            </a:bodyPr>
            <a:lstStyle/>
            <a:p>
              <a:pPr algn="ctr"/>
              <a:r>
                <a:rPr lang="en-US" sz="900" dirty="0">
                  <a:solidFill>
                    <a:schemeClr val="bg1"/>
                  </a:solidFill>
                </a:rPr>
                <a:t>FILE</a:t>
              </a:r>
              <a:endParaRPr lang="en-US" sz="1200" dirty="0">
                <a:solidFill>
                  <a:schemeClr val="bg1"/>
                </a:solidFill>
              </a:endParaRPr>
            </a:p>
          </p:txBody>
        </p:sp>
      </p:grpSp>
      <p:grpSp>
        <p:nvGrpSpPr>
          <p:cNvPr id="232" name="Group 231"/>
          <p:cNvGrpSpPr/>
          <p:nvPr/>
        </p:nvGrpSpPr>
        <p:grpSpPr>
          <a:xfrm>
            <a:off x="4212385" y="4108068"/>
            <a:ext cx="712051" cy="521068"/>
            <a:chOff x="4337338" y="4108082"/>
            <a:chExt cx="712051" cy="521068"/>
          </a:xfrm>
        </p:grpSpPr>
        <p:pic>
          <p:nvPicPr>
            <p:cNvPr id="233"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4546431"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34" name="TextBox 233"/>
            <p:cNvSpPr txBox="1"/>
            <p:nvPr/>
          </p:nvSpPr>
          <p:spPr>
            <a:xfrm>
              <a:off x="4337338" y="4398318"/>
              <a:ext cx="712051" cy="230832"/>
            </a:xfrm>
            <a:prstGeom prst="rect">
              <a:avLst/>
            </a:prstGeom>
            <a:noFill/>
          </p:spPr>
          <p:txBody>
            <a:bodyPr wrap="square" rtlCol="0">
              <a:spAutoFit/>
            </a:bodyPr>
            <a:lstStyle/>
            <a:p>
              <a:pPr algn="ctr"/>
              <a:r>
                <a:rPr lang="en-US" sz="900" dirty="0">
                  <a:solidFill>
                    <a:schemeClr val="bg1"/>
                  </a:solidFill>
                </a:rPr>
                <a:t>BLOCK</a:t>
              </a:r>
              <a:endParaRPr lang="en-US" sz="1200" dirty="0">
                <a:solidFill>
                  <a:schemeClr val="bg1"/>
                </a:solidFill>
              </a:endParaRPr>
            </a:p>
          </p:txBody>
        </p:sp>
      </p:grpSp>
      <p:grpSp>
        <p:nvGrpSpPr>
          <p:cNvPr id="235" name="Group 234"/>
          <p:cNvGrpSpPr/>
          <p:nvPr/>
        </p:nvGrpSpPr>
        <p:grpSpPr>
          <a:xfrm>
            <a:off x="4776180" y="4108068"/>
            <a:ext cx="712051" cy="521068"/>
            <a:chOff x="4901133" y="4108082"/>
            <a:chExt cx="712051" cy="521068"/>
          </a:xfrm>
        </p:grpSpPr>
        <p:pic>
          <p:nvPicPr>
            <p:cNvPr id="236"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5109408"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37" name="TextBox 236"/>
            <p:cNvSpPr txBox="1"/>
            <p:nvPr/>
          </p:nvSpPr>
          <p:spPr>
            <a:xfrm>
              <a:off x="4901133" y="4398318"/>
              <a:ext cx="712051" cy="230832"/>
            </a:xfrm>
            <a:prstGeom prst="rect">
              <a:avLst/>
            </a:prstGeom>
            <a:noFill/>
          </p:spPr>
          <p:txBody>
            <a:bodyPr wrap="square" rtlCol="0">
              <a:spAutoFit/>
            </a:bodyPr>
            <a:lstStyle/>
            <a:p>
              <a:pPr algn="ctr"/>
              <a:r>
                <a:rPr lang="en-US" sz="900" dirty="0">
                  <a:solidFill>
                    <a:schemeClr val="bg1"/>
                  </a:solidFill>
                </a:rPr>
                <a:t>FILE</a:t>
              </a:r>
              <a:endParaRPr lang="en-US" sz="1200" dirty="0">
                <a:solidFill>
                  <a:schemeClr val="bg1"/>
                </a:solidFill>
              </a:endParaRPr>
            </a:p>
          </p:txBody>
        </p:sp>
      </p:grpSp>
      <p:grpSp>
        <p:nvGrpSpPr>
          <p:cNvPr id="238" name="Group 237"/>
          <p:cNvGrpSpPr/>
          <p:nvPr/>
        </p:nvGrpSpPr>
        <p:grpSpPr>
          <a:xfrm>
            <a:off x="5320743" y="4108068"/>
            <a:ext cx="712051" cy="521068"/>
            <a:chOff x="5445694" y="4108082"/>
            <a:chExt cx="712051" cy="521068"/>
          </a:xfrm>
        </p:grpSpPr>
        <p:pic>
          <p:nvPicPr>
            <p:cNvPr id="239"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5672385"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40" name="TextBox 239"/>
            <p:cNvSpPr txBox="1"/>
            <p:nvPr/>
          </p:nvSpPr>
          <p:spPr>
            <a:xfrm>
              <a:off x="5445694" y="4398318"/>
              <a:ext cx="712051" cy="230832"/>
            </a:xfrm>
            <a:prstGeom prst="rect">
              <a:avLst/>
            </a:prstGeom>
            <a:noFill/>
          </p:spPr>
          <p:txBody>
            <a:bodyPr wrap="square" rtlCol="0">
              <a:spAutoFit/>
            </a:bodyPr>
            <a:lstStyle/>
            <a:p>
              <a:pPr algn="ctr"/>
              <a:r>
                <a:rPr lang="en-US" sz="900" dirty="0">
                  <a:solidFill>
                    <a:schemeClr val="bg1"/>
                  </a:solidFill>
                </a:rPr>
                <a:t>OBJECT</a:t>
              </a:r>
              <a:endParaRPr lang="en-US" sz="1200" dirty="0">
                <a:solidFill>
                  <a:schemeClr val="bg1"/>
                </a:solidFill>
              </a:endParaRPr>
            </a:p>
          </p:txBody>
        </p:sp>
      </p:grpSp>
      <p:grpSp>
        <p:nvGrpSpPr>
          <p:cNvPr id="241" name="Group 240"/>
          <p:cNvGrpSpPr/>
          <p:nvPr/>
        </p:nvGrpSpPr>
        <p:grpSpPr>
          <a:xfrm>
            <a:off x="5818647" y="4108068"/>
            <a:ext cx="886542" cy="521068"/>
            <a:chOff x="5943600" y="4108082"/>
            <a:chExt cx="886542" cy="521068"/>
          </a:xfrm>
        </p:grpSpPr>
        <p:pic>
          <p:nvPicPr>
            <p:cNvPr id="242"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6235361"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43" name="TextBox 242"/>
            <p:cNvSpPr txBox="1"/>
            <p:nvPr/>
          </p:nvSpPr>
          <p:spPr>
            <a:xfrm>
              <a:off x="5943600" y="4398318"/>
              <a:ext cx="886542" cy="230832"/>
            </a:xfrm>
            <a:prstGeom prst="rect">
              <a:avLst/>
            </a:prstGeom>
            <a:noFill/>
          </p:spPr>
          <p:txBody>
            <a:bodyPr wrap="square" rtlCol="0">
              <a:spAutoFit/>
            </a:bodyPr>
            <a:lstStyle/>
            <a:p>
              <a:pPr algn="ctr"/>
              <a:r>
                <a:rPr lang="en-US" sz="900" dirty="0">
                  <a:solidFill>
                    <a:schemeClr val="bg1"/>
                  </a:solidFill>
                </a:rPr>
                <a:t>HDFS</a:t>
              </a:r>
              <a:endParaRPr lang="en-US" sz="1200" dirty="0">
                <a:solidFill>
                  <a:schemeClr val="bg1"/>
                </a:solidFill>
              </a:endParaRPr>
            </a:p>
          </p:txBody>
        </p:sp>
      </p:grpSp>
      <p:pic>
        <p:nvPicPr>
          <p:cNvPr id="188" name="Picture 187"/>
          <p:cNvPicPr>
            <a:picLocks noChangeAspect="1"/>
          </p:cNvPicPr>
          <p:nvPr/>
        </p:nvPicPr>
        <p:blipFill rotWithShape="1">
          <a:blip r:embed="rId7" cstate="print">
            <a:extLst>
              <a:ext uri="{28A0092B-C50C-407E-A947-70E740481C1C}">
                <a14:useLocalDpi xmlns:a14="http://schemas.microsoft.com/office/drawing/2010/main" val="0"/>
              </a:ext>
            </a:extLst>
          </a:blip>
          <a:srcRect l="65145" t="-1" b="59488"/>
          <a:stretch/>
        </p:blipFill>
        <p:spPr>
          <a:xfrm>
            <a:off x="2696116" y="3077925"/>
            <a:ext cx="541590" cy="386945"/>
          </a:xfrm>
          <a:prstGeom prst="rect">
            <a:avLst/>
          </a:prstGeom>
          <a:effectLst>
            <a:outerShdw blurRad="50800" dist="38100" dir="2700000" algn="tl" rotWithShape="0">
              <a:prstClr val="black">
                <a:alpha val="40000"/>
              </a:prstClr>
            </a:outerShdw>
          </a:effectLst>
        </p:spPr>
      </p:pic>
      <p:pic>
        <p:nvPicPr>
          <p:cNvPr id="190" name="Picture 189"/>
          <p:cNvPicPr>
            <a:picLocks noChangeAspect="1"/>
          </p:cNvPicPr>
          <p:nvPr/>
        </p:nvPicPr>
        <p:blipFill rotWithShape="1">
          <a:blip r:embed="rId6" cstate="print">
            <a:extLst>
              <a:ext uri="{28A0092B-C50C-407E-A947-70E740481C1C}">
                <a14:useLocalDpi xmlns:a14="http://schemas.microsoft.com/office/drawing/2010/main" val="0"/>
              </a:ext>
            </a:extLst>
          </a:blip>
          <a:srcRect r="65626" b="58177"/>
          <a:stretch/>
        </p:blipFill>
        <p:spPr>
          <a:xfrm>
            <a:off x="1557338" y="2990331"/>
            <a:ext cx="516326" cy="386161"/>
          </a:xfrm>
          <a:prstGeom prst="rect">
            <a:avLst/>
          </a:prstGeom>
          <a:effectLst>
            <a:outerShdw blurRad="50800" dist="38100" dir="2700000" algn="tl" rotWithShape="0">
              <a:prstClr val="black">
                <a:alpha val="40000"/>
              </a:prstClr>
            </a:outerShdw>
          </a:effectLst>
        </p:spPr>
      </p:pic>
      <p:pic>
        <p:nvPicPr>
          <p:cNvPr id="207"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3329210" y="3023399"/>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1"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6640163" y="3171713"/>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67"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4692735" y="3121509"/>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grpSp>
        <p:nvGrpSpPr>
          <p:cNvPr id="268" name="Group 267"/>
          <p:cNvGrpSpPr/>
          <p:nvPr/>
        </p:nvGrpSpPr>
        <p:grpSpPr>
          <a:xfrm>
            <a:off x="7696200" y="3088026"/>
            <a:ext cx="497417" cy="454415"/>
            <a:chOff x="7704127" y="3050475"/>
            <a:chExt cx="612799" cy="559822"/>
          </a:xfrm>
          <a:effectLst>
            <a:outerShdw blurRad="50800" dist="38100" dir="2700000" algn="tl" rotWithShape="0">
              <a:prstClr val="black">
                <a:alpha val="40000"/>
              </a:prstClr>
            </a:outerShdw>
          </a:effectLst>
        </p:grpSpPr>
        <p:sp>
          <p:nvSpPr>
            <p:cNvPr id="265" name="Oval 264"/>
            <p:cNvSpPr/>
            <p:nvPr/>
          </p:nvSpPr>
          <p:spPr>
            <a:xfrm>
              <a:off x="7732075" y="3050475"/>
              <a:ext cx="559822" cy="559822"/>
            </a:xfrm>
            <a:prstGeom prst="ellipse">
              <a:avLst/>
            </a:prstGeom>
            <a:solidFill>
              <a:schemeClr val="accent1"/>
            </a:solidFill>
            <a:ln w="127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4" name="Picture 2" descr="http://developer.marklogic.com/media/elephant_rgb-TRANS_sm.png"/>
            <p:cNvPicPr>
              <a:picLocks noChangeAspect="1" noChangeArrowheads="1"/>
            </p:cNvPicPr>
            <p:nvPr/>
          </p:nvPicPr>
          <p:blipFill>
            <a:blip r:embed="rId9" cstate="print"/>
            <a:srcRect/>
            <a:stretch>
              <a:fillRect/>
            </a:stretch>
          </p:blipFill>
          <p:spPr bwMode="auto">
            <a:xfrm>
              <a:off x="7704127" y="3109430"/>
              <a:ext cx="612799" cy="438151"/>
            </a:xfrm>
            <a:prstGeom prst="rect">
              <a:avLst/>
            </a:prstGeom>
            <a:noFill/>
          </p:spPr>
        </p:pic>
      </p:grpSp>
      <p:pic>
        <p:nvPicPr>
          <p:cNvPr id="270" name="Picture 269"/>
          <p:cNvPicPr>
            <a:picLocks noChangeAspect="1"/>
          </p:cNvPicPr>
          <p:nvPr/>
        </p:nvPicPr>
        <p:blipFill rotWithShape="1">
          <a:blip r:embed="rId10"/>
          <a:srcRect b="1050"/>
          <a:stretch/>
        </p:blipFill>
        <p:spPr>
          <a:xfrm>
            <a:off x="1337741" y="1334530"/>
            <a:ext cx="175519" cy="316424"/>
          </a:xfrm>
          <a:prstGeom prst="roundRect">
            <a:avLst>
              <a:gd name="adj" fmla="val 14566"/>
            </a:avLst>
          </a:prstGeom>
          <a:ln w="6350" cmpd="sng">
            <a:solidFill>
              <a:schemeClr val="bg1"/>
            </a:solidFill>
          </a:ln>
          <a:effectLst>
            <a:outerShdw blurRad="50800" dist="38100" dir="2700000" algn="tl" rotWithShape="0">
              <a:prstClr val="black">
                <a:alpha val="40000"/>
              </a:prstClr>
            </a:outerShdw>
          </a:effectLst>
        </p:spPr>
      </p:pic>
      <p:sp>
        <p:nvSpPr>
          <p:cNvPr id="244" name="Rectangle 243"/>
          <p:cNvSpPr/>
          <p:nvPr/>
        </p:nvSpPr>
        <p:spPr>
          <a:xfrm>
            <a:off x="0" y="932736"/>
            <a:ext cx="9144000" cy="3086814"/>
          </a:xfrm>
          <a:prstGeom prst="rect">
            <a:avLst/>
          </a:prstGeom>
          <a:solidFill>
            <a:schemeClr val="tx1">
              <a:alpha val="74000"/>
            </a:schemeClr>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6" name="Straight Connector 245"/>
          <p:cNvCxnSpPr/>
          <p:nvPr/>
        </p:nvCxnSpPr>
        <p:spPr>
          <a:xfrm>
            <a:off x="2635716" y="4691000"/>
            <a:ext cx="457200" cy="0"/>
          </a:xfrm>
          <a:prstGeom prst="line">
            <a:avLst/>
          </a:prstGeom>
          <a:ln w="76200" cmpd="sng">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249" name="Straight Connector 248"/>
          <p:cNvCxnSpPr/>
          <p:nvPr/>
        </p:nvCxnSpPr>
        <p:spPr>
          <a:xfrm>
            <a:off x="3200400" y="4691000"/>
            <a:ext cx="457200" cy="0"/>
          </a:xfrm>
          <a:prstGeom prst="line">
            <a:avLst/>
          </a:prstGeom>
          <a:ln w="7620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47" name="Rectangle 246"/>
          <p:cNvSpPr/>
          <p:nvPr/>
        </p:nvSpPr>
        <p:spPr>
          <a:xfrm>
            <a:off x="1801388" y="1764254"/>
            <a:ext cx="6858000" cy="1661993"/>
          </a:xfrm>
          <a:prstGeom prst="rect">
            <a:avLst/>
          </a:prstGeom>
          <a:ln w="9525" cmpd="sng">
            <a:solidFill>
              <a:srgbClr val="FFFFFF"/>
            </a:solidFill>
          </a:ln>
        </p:spPr>
        <p:txBody>
          <a:bodyPr wrap="square" tIns="182880" bIns="182880" anchor="ctr" anchorCtr="0">
            <a:spAutoFit/>
          </a:bodyPr>
          <a:lstStyle/>
          <a:p>
            <a:r>
              <a:rPr lang="en-US" sz="1400" dirty="0">
                <a:solidFill>
                  <a:schemeClr val="accent3"/>
                </a:solidFill>
                <a:latin typeface="Courier"/>
                <a:cs typeface="Courier"/>
              </a:rPr>
              <a:t># ./</a:t>
            </a:r>
            <a:r>
              <a:rPr lang="en-US" sz="1400" dirty="0" err="1">
                <a:solidFill>
                  <a:schemeClr val="accent3"/>
                </a:solidFill>
                <a:latin typeface="Courier"/>
                <a:cs typeface="Courier"/>
              </a:rPr>
              <a:t>symdev</a:t>
            </a:r>
            <a:r>
              <a:rPr lang="en-US" sz="1400" dirty="0">
                <a:solidFill>
                  <a:schemeClr val="accent3"/>
                </a:solidFill>
                <a:latin typeface="Courier"/>
                <a:cs typeface="Courier"/>
              </a:rPr>
              <a:t> -</a:t>
            </a:r>
            <a:r>
              <a:rPr lang="en-US" sz="1400" dirty="0" err="1">
                <a:solidFill>
                  <a:schemeClr val="accent3"/>
                </a:solidFill>
                <a:latin typeface="Courier"/>
                <a:cs typeface="Courier"/>
              </a:rPr>
              <a:t>sid</a:t>
            </a:r>
            <a:r>
              <a:rPr lang="en-US" sz="1400" dirty="0">
                <a:solidFill>
                  <a:schemeClr val="accent3"/>
                </a:solidFill>
                <a:latin typeface="Courier"/>
                <a:cs typeface="Courier"/>
              </a:rPr>
              <a:t> 78 list –</a:t>
            </a:r>
            <a:r>
              <a:rPr lang="en-US" sz="1400" dirty="0" err="1">
                <a:solidFill>
                  <a:schemeClr val="accent3"/>
                </a:solidFill>
                <a:latin typeface="Courier"/>
                <a:cs typeface="Courier"/>
              </a:rPr>
              <a:t>noport</a:t>
            </a:r>
            <a:endParaRPr lang="en-US" sz="1400" dirty="0">
              <a:solidFill>
                <a:schemeClr val="accent3"/>
              </a:solidFill>
              <a:latin typeface="Courier"/>
              <a:cs typeface="Courier"/>
            </a:endParaRPr>
          </a:p>
          <a:p>
            <a:r>
              <a:rPr lang="en-US" sz="1400" dirty="0">
                <a:solidFill>
                  <a:schemeClr val="accent3"/>
                </a:solidFill>
                <a:latin typeface="Courier"/>
                <a:cs typeface="Courier"/>
              </a:rPr>
              <a:t># ./</a:t>
            </a:r>
            <a:r>
              <a:rPr lang="en-US" sz="1400" dirty="0" err="1">
                <a:solidFill>
                  <a:schemeClr val="accent3"/>
                </a:solidFill>
                <a:latin typeface="Courier"/>
                <a:cs typeface="Courier"/>
              </a:rPr>
              <a:t>symconfigure</a:t>
            </a:r>
            <a:r>
              <a:rPr lang="en-US" sz="1400" dirty="0">
                <a:solidFill>
                  <a:schemeClr val="accent3"/>
                </a:solidFill>
                <a:latin typeface="Courier"/>
                <a:cs typeface="Courier"/>
              </a:rPr>
              <a:t> -</a:t>
            </a:r>
            <a:r>
              <a:rPr lang="en-US" sz="1400" dirty="0" err="1">
                <a:solidFill>
                  <a:schemeClr val="accent3"/>
                </a:solidFill>
                <a:latin typeface="Courier"/>
                <a:cs typeface="Courier"/>
              </a:rPr>
              <a:t>sid</a:t>
            </a:r>
            <a:r>
              <a:rPr lang="en-US" sz="1400" dirty="0">
                <a:solidFill>
                  <a:schemeClr val="accent3"/>
                </a:solidFill>
                <a:latin typeface="Courier"/>
                <a:cs typeface="Courier"/>
              </a:rPr>
              <a:t> 78 list -</a:t>
            </a:r>
            <a:r>
              <a:rPr lang="en-US" sz="1400" dirty="0" err="1">
                <a:solidFill>
                  <a:schemeClr val="accent3"/>
                </a:solidFill>
                <a:latin typeface="Courier"/>
                <a:cs typeface="Courier"/>
              </a:rPr>
              <a:t>freespace</a:t>
            </a:r>
            <a:r>
              <a:rPr lang="en-US" sz="1400" dirty="0">
                <a:solidFill>
                  <a:schemeClr val="accent3"/>
                </a:solidFill>
                <a:latin typeface="Courier"/>
                <a:cs typeface="Courier"/>
              </a:rPr>
              <a:t> -units CYLINDER</a:t>
            </a:r>
          </a:p>
          <a:p>
            <a:r>
              <a:rPr lang="en-US" sz="1400" dirty="0">
                <a:solidFill>
                  <a:schemeClr val="accent3"/>
                </a:solidFill>
                <a:latin typeface="Courier"/>
                <a:cs typeface="Courier"/>
              </a:rPr>
              <a:t># ./</a:t>
            </a:r>
            <a:r>
              <a:rPr lang="en-US" sz="1400" dirty="0" err="1">
                <a:solidFill>
                  <a:schemeClr val="accent3"/>
                </a:solidFill>
                <a:latin typeface="Courier"/>
                <a:cs typeface="Courier"/>
              </a:rPr>
              <a:t>symdisk</a:t>
            </a:r>
            <a:r>
              <a:rPr lang="en-US" sz="1400" dirty="0">
                <a:solidFill>
                  <a:schemeClr val="accent3"/>
                </a:solidFill>
                <a:latin typeface="Courier"/>
                <a:cs typeface="Courier"/>
              </a:rPr>
              <a:t> -</a:t>
            </a:r>
            <a:r>
              <a:rPr lang="en-US" sz="1400" dirty="0" err="1">
                <a:solidFill>
                  <a:schemeClr val="accent3"/>
                </a:solidFill>
                <a:latin typeface="Courier"/>
                <a:cs typeface="Courier"/>
              </a:rPr>
              <a:t>sid</a:t>
            </a:r>
            <a:r>
              <a:rPr lang="en-US" sz="1400" dirty="0">
                <a:solidFill>
                  <a:schemeClr val="accent3"/>
                </a:solidFill>
                <a:latin typeface="Courier"/>
                <a:cs typeface="Courier"/>
              </a:rPr>
              <a:t> 78 list -</a:t>
            </a:r>
            <a:r>
              <a:rPr lang="en-US" sz="1400" dirty="0" err="1">
                <a:solidFill>
                  <a:schemeClr val="accent3"/>
                </a:solidFill>
                <a:latin typeface="Courier"/>
                <a:cs typeface="Courier"/>
              </a:rPr>
              <a:t>by_diskgroup</a:t>
            </a:r>
            <a:endParaRPr lang="en-US" sz="1400" dirty="0">
              <a:solidFill>
                <a:schemeClr val="accent3"/>
              </a:solidFill>
              <a:latin typeface="Courier"/>
              <a:cs typeface="Courier"/>
            </a:endParaRPr>
          </a:p>
          <a:p>
            <a:r>
              <a:rPr lang="en-US" sz="1400" dirty="0">
                <a:solidFill>
                  <a:schemeClr val="accent3"/>
                </a:solidFill>
                <a:latin typeface="Courier"/>
                <a:cs typeface="Courier"/>
              </a:rPr>
              <a:t>#./</a:t>
            </a:r>
            <a:r>
              <a:rPr lang="en-US" sz="1400" dirty="0" err="1">
                <a:solidFill>
                  <a:schemeClr val="accent3"/>
                </a:solidFill>
                <a:latin typeface="Courier"/>
                <a:cs typeface="Courier"/>
              </a:rPr>
              <a:t>symconfigure</a:t>
            </a:r>
            <a:r>
              <a:rPr lang="en-US" sz="1400" dirty="0">
                <a:solidFill>
                  <a:schemeClr val="accent3"/>
                </a:solidFill>
                <a:latin typeface="Courier"/>
                <a:cs typeface="Courier"/>
              </a:rPr>
              <a:t> -</a:t>
            </a:r>
            <a:r>
              <a:rPr lang="en-US" sz="1400" dirty="0" err="1">
                <a:solidFill>
                  <a:schemeClr val="accent3"/>
                </a:solidFill>
                <a:latin typeface="Courier"/>
                <a:cs typeface="Courier"/>
              </a:rPr>
              <a:t>sid</a:t>
            </a:r>
            <a:r>
              <a:rPr lang="en-US" sz="1400" dirty="0">
                <a:solidFill>
                  <a:schemeClr val="accent3"/>
                </a:solidFill>
                <a:latin typeface="Courier"/>
                <a:cs typeface="Courier"/>
              </a:rPr>
              <a:t> 78 -</a:t>
            </a:r>
            <a:r>
              <a:rPr lang="en-US" sz="1400" dirty="0" err="1">
                <a:solidFill>
                  <a:schemeClr val="accent3"/>
                </a:solidFill>
                <a:latin typeface="Courier"/>
                <a:cs typeface="Courier"/>
              </a:rPr>
              <a:t>cmd</a:t>
            </a:r>
            <a:r>
              <a:rPr lang="en-US" sz="1400" dirty="0">
                <a:solidFill>
                  <a:schemeClr val="accent3"/>
                </a:solidFill>
                <a:latin typeface="Courier"/>
                <a:cs typeface="Courier"/>
              </a:rPr>
              <a:t> "create </a:t>
            </a:r>
            <a:r>
              <a:rPr lang="en-US" sz="1400" dirty="0" err="1">
                <a:solidFill>
                  <a:schemeClr val="accent3"/>
                </a:solidFill>
                <a:latin typeface="Courier"/>
                <a:cs typeface="Courier"/>
              </a:rPr>
              <a:t>dev</a:t>
            </a:r>
            <a:r>
              <a:rPr lang="en-US" sz="1400" dirty="0">
                <a:solidFill>
                  <a:schemeClr val="accent3"/>
                </a:solidFill>
                <a:latin typeface="Courier"/>
                <a:cs typeface="Courier"/>
              </a:rPr>
              <a:t> count=1,size=18414,emulation=</a:t>
            </a:r>
            <a:r>
              <a:rPr lang="en-US" sz="1400" dirty="0" err="1">
                <a:solidFill>
                  <a:schemeClr val="accent3"/>
                </a:solidFill>
                <a:latin typeface="Courier"/>
                <a:cs typeface="Courier"/>
              </a:rPr>
              <a:t>FBA,config</a:t>
            </a:r>
            <a:r>
              <a:rPr lang="en-US" sz="1400" dirty="0">
                <a:solidFill>
                  <a:schemeClr val="accent3"/>
                </a:solidFill>
                <a:latin typeface="Courier"/>
                <a:cs typeface="Courier"/>
              </a:rPr>
              <a:t>=RAID-5,data_member_count=7,disk_group=1;" prepare  </a:t>
            </a:r>
          </a:p>
        </p:txBody>
      </p:sp>
      <p:sp>
        <p:nvSpPr>
          <p:cNvPr id="248" name="Rectangle 247"/>
          <p:cNvSpPr/>
          <p:nvPr/>
        </p:nvSpPr>
        <p:spPr>
          <a:xfrm>
            <a:off x="1905000" y="1885950"/>
            <a:ext cx="5799481" cy="1661993"/>
          </a:xfrm>
          <a:prstGeom prst="rect">
            <a:avLst/>
          </a:prstGeom>
          <a:solidFill>
            <a:srgbClr val="000000">
              <a:alpha val="71000"/>
            </a:srgbClr>
          </a:solidFill>
          <a:ln>
            <a:solidFill>
              <a:srgbClr val="FFFFFF"/>
            </a:solidFill>
          </a:ln>
        </p:spPr>
        <p:txBody>
          <a:bodyPr wrap="square" tIns="182880" bIns="182880" anchor="ctr" anchorCtr="0">
            <a:spAutoFit/>
          </a:bodyPr>
          <a:lstStyle/>
          <a:p>
            <a:r>
              <a:rPr lang="en-US" sz="1400" dirty="0">
                <a:solidFill>
                  <a:schemeClr val="accent3"/>
                </a:solidFill>
                <a:latin typeface="Courier"/>
                <a:cs typeface="Courier"/>
              </a:rPr>
              <a:t># disk assign lun3 -p0</a:t>
            </a:r>
          </a:p>
          <a:p>
            <a:r>
              <a:rPr lang="en-US" sz="1400" dirty="0">
                <a:solidFill>
                  <a:schemeClr val="accent3"/>
                </a:solidFill>
                <a:latin typeface="Courier"/>
                <a:cs typeface="Courier"/>
              </a:rPr>
              <a:t># disk assign lun3 -p1</a:t>
            </a:r>
          </a:p>
          <a:p>
            <a:r>
              <a:rPr lang="en-US" sz="1400" dirty="0">
                <a:solidFill>
                  <a:schemeClr val="accent3"/>
                </a:solidFill>
                <a:latin typeface="Courier"/>
                <a:cs typeface="Courier"/>
              </a:rPr>
              <a:t># disk assign lun4 -p0</a:t>
            </a:r>
          </a:p>
          <a:p>
            <a:r>
              <a:rPr lang="en-US" sz="1400" dirty="0">
                <a:solidFill>
                  <a:schemeClr val="accent3"/>
                </a:solidFill>
                <a:latin typeface="Courier"/>
                <a:cs typeface="Courier"/>
              </a:rPr>
              <a:t># disk assign lun4 </a:t>
            </a:r>
            <a:r>
              <a:rPr lang="en-US" sz="1400" dirty="0" smtClean="0">
                <a:solidFill>
                  <a:schemeClr val="accent3"/>
                </a:solidFill>
                <a:latin typeface="Courier"/>
                <a:cs typeface="Courier"/>
              </a:rPr>
              <a:t>–p1</a:t>
            </a:r>
            <a:endParaRPr lang="en-US" sz="1400" dirty="0">
              <a:solidFill>
                <a:schemeClr val="accent3"/>
              </a:solidFill>
              <a:latin typeface="Courier"/>
              <a:cs typeface="Courier"/>
            </a:endParaRPr>
          </a:p>
          <a:p>
            <a:r>
              <a:rPr lang="en-US" sz="1400" dirty="0">
                <a:solidFill>
                  <a:schemeClr val="accent3"/>
                </a:solidFill>
                <a:latin typeface="Courier"/>
                <a:cs typeface="Courier"/>
              </a:rPr>
              <a:t># </a:t>
            </a:r>
            <a:r>
              <a:rPr lang="en-US" sz="1400" dirty="0" err="1">
                <a:solidFill>
                  <a:schemeClr val="accent3"/>
                </a:solidFill>
                <a:latin typeface="Courier"/>
                <a:cs typeface="Courier"/>
              </a:rPr>
              <a:t>aggr</a:t>
            </a:r>
            <a:r>
              <a:rPr lang="en-US" sz="1400" dirty="0">
                <a:solidFill>
                  <a:schemeClr val="accent3"/>
                </a:solidFill>
                <a:latin typeface="Courier"/>
                <a:cs typeface="Courier"/>
              </a:rPr>
              <a:t> create </a:t>
            </a:r>
            <a:r>
              <a:rPr lang="en-US" sz="1400" dirty="0" err="1">
                <a:solidFill>
                  <a:schemeClr val="accent3"/>
                </a:solidFill>
                <a:latin typeface="Courier"/>
                <a:cs typeface="Courier"/>
              </a:rPr>
              <a:t>siteAaggr</a:t>
            </a:r>
            <a:r>
              <a:rPr lang="en-US" sz="1400" dirty="0">
                <a:solidFill>
                  <a:schemeClr val="accent3"/>
                </a:solidFill>
                <a:latin typeface="Courier"/>
                <a:cs typeface="Courier"/>
              </a:rPr>
              <a:t> -m -d lun1 </a:t>
            </a:r>
            <a:r>
              <a:rPr lang="en-US" sz="1400" dirty="0" smtClean="0">
                <a:solidFill>
                  <a:schemeClr val="accent3"/>
                </a:solidFill>
                <a:latin typeface="Courier"/>
                <a:cs typeface="Courier"/>
              </a:rPr>
              <a:t>lun2</a:t>
            </a:r>
            <a:endParaRPr lang="en-US" sz="1400" dirty="0">
              <a:solidFill>
                <a:schemeClr val="accent3"/>
              </a:solidFill>
              <a:latin typeface="Courier"/>
              <a:cs typeface="Courier"/>
            </a:endParaRPr>
          </a:p>
          <a:p>
            <a:r>
              <a:rPr lang="en-US" sz="1400" dirty="0">
                <a:solidFill>
                  <a:schemeClr val="accent3"/>
                </a:solidFill>
                <a:latin typeface="Courier"/>
                <a:cs typeface="Courier"/>
              </a:rPr>
              <a:t># </a:t>
            </a:r>
            <a:r>
              <a:rPr lang="en-US" sz="1400" dirty="0" err="1">
                <a:solidFill>
                  <a:schemeClr val="accent3"/>
                </a:solidFill>
                <a:latin typeface="Courier"/>
                <a:cs typeface="Courier"/>
              </a:rPr>
              <a:t>aggr</a:t>
            </a:r>
            <a:r>
              <a:rPr lang="en-US" sz="1400" dirty="0">
                <a:solidFill>
                  <a:schemeClr val="accent3"/>
                </a:solidFill>
                <a:latin typeface="Courier"/>
                <a:cs typeface="Courier"/>
              </a:rPr>
              <a:t> create </a:t>
            </a:r>
            <a:r>
              <a:rPr lang="en-US" sz="1400" dirty="0" err="1">
                <a:solidFill>
                  <a:schemeClr val="accent3"/>
                </a:solidFill>
                <a:latin typeface="Courier"/>
                <a:cs typeface="Courier"/>
              </a:rPr>
              <a:t>sitebaggr</a:t>
            </a:r>
            <a:r>
              <a:rPr lang="en-US" sz="1400" dirty="0">
                <a:solidFill>
                  <a:schemeClr val="accent3"/>
                </a:solidFill>
                <a:latin typeface="Courier"/>
                <a:cs typeface="Courier"/>
              </a:rPr>
              <a:t> -m -d lun3 lun4</a:t>
            </a:r>
          </a:p>
        </p:txBody>
      </p:sp>
      <p:sp>
        <p:nvSpPr>
          <p:cNvPr id="250" name="Rectangle 249"/>
          <p:cNvSpPr/>
          <p:nvPr/>
        </p:nvSpPr>
        <p:spPr>
          <a:xfrm>
            <a:off x="714076" y="1258913"/>
            <a:ext cx="6858000" cy="1661993"/>
          </a:xfrm>
          <a:prstGeom prst="rect">
            <a:avLst/>
          </a:prstGeom>
          <a:solidFill>
            <a:srgbClr val="000000">
              <a:alpha val="71000"/>
            </a:srgbClr>
          </a:solidFill>
          <a:ln w="9525" cmpd="sng">
            <a:solidFill>
              <a:srgbClr val="FFFFFF"/>
            </a:solidFill>
          </a:ln>
        </p:spPr>
        <p:txBody>
          <a:bodyPr wrap="square" tIns="182880" bIns="182880">
            <a:spAutoFit/>
          </a:bodyPr>
          <a:lstStyle/>
          <a:p>
            <a:r>
              <a:rPr lang="en-US" sz="1400" dirty="0">
                <a:solidFill>
                  <a:schemeClr val="accent3"/>
                </a:solidFill>
                <a:latin typeface="Courier"/>
                <a:cs typeface="Courier"/>
              </a:rPr>
              <a:t># </a:t>
            </a:r>
            <a:r>
              <a:rPr lang="en-US" sz="1400" dirty="0" err="1">
                <a:solidFill>
                  <a:schemeClr val="accent3"/>
                </a:solidFill>
                <a:latin typeface="Courier"/>
                <a:cs typeface="Courier"/>
              </a:rPr>
              <a:t>naviseccli</a:t>
            </a:r>
            <a:r>
              <a:rPr lang="en-US" sz="1400" dirty="0">
                <a:solidFill>
                  <a:schemeClr val="accent3"/>
                </a:solidFill>
                <a:latin typeface="Courier"/>
                <a:cs typeface="Courier"/>
              </a:rPr>
              <a:t> –h 1.2.3.4 - user &lt; &gt; -password &lt; &gt; -scope 0 connection –</a:t>
            </a:r>
            <a:r>
              <a:rPr lang="en-US" sz="1400" dirty="0" err="1">
                <a:solidFill>
                  <a:schemeClr val="accent3"/>
                </a:solidFill>
                <a:latin typeface="Courier"/>
                <a:cs typeface="Courier"/>
              </a:rPr>
              <a:t>addset</a:t>
            </a:r>
            <a:r>
              <a:rPr lang="en-US" sz="1400" dirty="0">
                <a:solidFill>
                  <a:schemeClr val="accent3"/>
                </a:solidFill>
                <a:latin typeface="Courier"/>
                <a:cs typeface="Courier"/>
              </a:rPr>
              <a:t> -name </a:t>
            </a:r>
            <a:r>
              <a:rPr lang="en-US" sz="1400" dirty="0" smtClean="0">
                <a:solidFill>
                  <a:schemeClr val="accent3"/>
                </a:solidFill>
                <a:latin typeface="Courier"/>
                <a:cs typeface="Courier"/>
              </a:rPr>
              <a:t>mv_iscsi_connection_to_456</a:t>
            </a:r>
            <a:endParaRPr lang="en-US" sz="1400" dirty="0">
              <a:solidFill>
                <a:schemeClr val="accent3"/>
              </a:solidFill>
              <a:latin typeface="Courier"/>
              <a:cs typeface="Courier"/>
            </a:endParaRPr>
          </a:p>
          <a:p>
            <a:r>
              <a:rPr lang="en-US" sz="1400" dirty="0">
                <a:solidFill>
                  <a:schemeClr val="accent3"/>
                </a:solidFill>
                <a:latin typeface="Courier"/>
                <a:cs typeface="Courier"/>
              </a:rPr>
              <a:t># </a:t>
            </a:r>
            <a:r>
              <a:rPr lang="en-US" sz="1400" dirty="0" err="1">
                <a:solidFill>
                  <a:schemeClr val="accent3"/>
                </a:solidFill>
                <a:latin typeface="Courier"/>
                <a:cs typeface="Courier"/>
              </a:rPr>
              <a:t>naviseccli</a:t>
            </a:r>
            <a:r>
              <a:rPr lang="en-US" sz="1400" dirty="0">
                <a:solidFill>
                  <a:schemeClr val="accent3"/>
                </a:solidFill>
                <a:latin typeface="Courier"/>
                <a:cs typeface="Courier"/>
              </a:rPr>
              <a:t> –h 1.2.3.4 - user &lt; &gt; -password &lt; &gt; -scope 0 connection –</a:t>
            </a:r>
            <a:r>
              <a:rPr lang="en-US" sz="1400" dirty="0" err="1">
                <a:solidFill>
                  <a:schemeClr val="accent3"/>
                </a:solidFill>
                <a:latin typeface="Courier"/>
                <a:cs typeface="Courier"/>
              </a:rPr>
              <a:t>addpath</a:t>
            </a:r>
            <a:r>
              <a:rPr lang="en-US" sz="1400" dirty="0">
                <a:solidFill>
                  <a:schemeClr val="accent3"/>
                </a:solidFill>
                <a:latin typeface="Courier"/>
                <a:cs typeface="Courier"/>
              </a:rPr>
              <a:t> –name mv_iscsi_connection_to_456 –target &lt;</a:t>
            </a:r>
            <a:r>
              <a:rPr lang="en-US" sz="1400" dirty="0" err="1">
                <a:solidFill>
                  <a:schemeClr val="accent3"/>
                </a:solidFill>
                <a:latin typeface="Courier"/>
                <a:cs typeface="Courier"/>
              </a:rPr>
              <a:t>MirrorView</a:t>
            </a:r>
            <a:r>
              <a:rPr lang="en-US" sz="1400" dirty="0">
                <a:solidFill>
                  <a:schemeClr val="accent3"/>
                </a:solidFill>
                <a:latin typeface="Courier"/>
                <a:cs typeface="Courier"/>
              </a:rPr>
              <a:t> </a:t>
            </a:r>
            <a:r>
              <a:rPr lang="en-US" sz="1400" dirty="0" err="1">
                <a:solidFill>
                  <a:schemeClr val="accent3"/>
                </a:solidFill>
                <a:latin typeface="Courier"/>
                <a:cs typeface="Courier"/>
              </a:rPr>
              <a:t>iSCSI</a:t>
            </a:r>
            <a:r>
              <a:rPr lang="en-US" sz="1400" dirty="0">
                <a:solidFill>
                  <a:schemeClr val="accent3"/>
                </a:solidFill>
                <a:latin typeface="Courier"/>
                <a:cs typeface="Courier"/>
              </a:rPr>
              <a:t> port IP address on target SP-a&gt; –</a:t>
            </a:r>
            <a:r>
              <a:rPr lang="en-US" sz="1400" dirty="0" err="1">
                <a:solidFill>
                  <a:schemeClr val="accent3"/>
                </a:solidFill>
                <a:latin typeface="Courier"/>
                <a:cs typeface="Courier"/>
              </a:rPr>
              <a:t>sp</a:t>
            </a:r>
            <a:r>
              <a:rPr lang="en-US" sz="1400" dirty="0">
                <a:solidFill>
                  <a:schemeClr val="accent3"/>
                </a:solidFill>
                <a:latin typeface="Courier"/>
                <a:cs typeface="Courier"/>
              </a:rPr>
              <a:t> a –</a:t>
            </a:r>
            <a:r>
              <a:rPr lang="en-US" sz="1400" dirty="0" err="1">
                <a:solidFill>
                  <a:schemeClr val="accent3"/>
                </a:solidFill>
                <a:latin typeface="Courier"/>
                <a:cs typeface="Courier"/>
              </a:rPr>
              <a:t>portid</a:t>
            </a:r>
            <a:r>
              <a:rPr lang="en-US" sz="1400" dirty="0">
                <a:solidFill>
                  <a:schemeClr val="accent3"/>
                </a:solidFill>
                <a:latin typeface="Courier"/>
                <a:cs typeface="Courier"/>
              </a:rPr>
              <a:t> &lt; MV ISCSI port ID on 123 array’s SPA</a:t>
            </a:r>
            <a:r>
              <a:rPr lang="en-US" sz="1400" dirty="0" smtClean="0">
                <a:solidFill>
                  <a:schemeClr val="accent3"/>
                </a:solidFill>
                <a:latin typeface="Courier"/>
                <a:cs typeface="Courier"/>
              </a:rPr>
              <a:t>&gt;</a:t>
            </a:r>
            <a:endParaRPr lang="en-US" sz="1400" dirty="0">
              <a:solidFill>
                <a:schemeClr val="accent3"/>
              </a:solidFill>
              <a:latin typeface="Courier"/>
              <a:cs typeface="Courier"/>
            </a:endParaRPr>
          </a:p>
        </p:txBody>
      </p:sp>
      <p:cxnSp>
        <p:nvCxnSpPr>
          <p:cNvPr id="251" name="Straight Connector 250"/>
          <p:cNvCxnSpPr/>
          <p:nvPr/>
        </p:nvCxnSpPr>
        <p:spPr>
          <a:xfrm>
            <a:off x="3768967" y="4691000"/>
            <a:ext cx="457200" cy="0"/>
          </a:xfrm>
          <a:prstGeom prst="line">
            <a:avLst/>
          </a:prstGeom>
          <a:ln w="7620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52" name="Rectangle 251"/>
          <p:cNvSpPr/>
          <p:nvPr/>
        </p:nvSpPr>
        <p:spPr>
          <a:xfrm>
            <a:off x="1000079" y="1393269"/>
            <a:ext cx="5781721" cy="2092881"/>
          </a:xfrm>
          <a:prstGeom prst="rect">
            <a:avLst/>
          </a:prstGeom>
          <a:solidFill>
            <a:srgbClr val="000000">
              <a:alpha val="71000"/>
            </a:srgbClr>
          </a:solidFill>
          <a:ln w="9525" cmpd="sng">
            <a:solidFill>
              <a:srgbClr val="FFFFFF"/>
            </a:solidFill>
          </a:ln>
        </p:spPr>
        <p:txBody>
          <a:bodyPr wrap="square" tIns="182880" bIns="182880">
            <a:spAutoFit/>
          </a:bodyPr>
          <a:lstStyle/>
          <a:p>
            <a:r>
              <a:rPr lang="en-US" sz="1400" dirty="0">
                <a:solidFill>
                  <a:schemeClr val="accent3"/>
                </a:solidFill>
                <a:latin typeface="Courier"/>
                <a:cs typeface="Courier"/>
              </a:rPr>
              <a:t># </a:t>
            </a:r>
            <a:r>
              <a:rPr lang="en-US" sz="1400" dirty="0" err="1">
                <a:solidFill>
                  <a:schemeClr val="accent3"/>
                </a:solidFill>
                <a:latin typeface="Courier"/>
                <a:cs typeface="Courier"/>
              </a:rPr>
              <a:t>fdisk</a:t>
            </a:r>
            <a:r>
              <a:rPr lang="en-US" sz="1400" dirty="0">
                <a:solidFill>
                  <a:schemeClr val="accent3"/>
                </a:solidFill>
                <a:latin typeface="Courier"/>
                <a:cs typeface="Courier"/>
              </a:rPr>
              <a:t> /</a:t>
            </a:r>
            <a:r>
              <a:rPr lang="en-US" sz="1400" dirty="0" err="1">
                <a:solidFill>
                  <a:schemeClr val="accent3"/>
                </a:solidFill>
                <a:latin typeface="Courier"/>
                <a:cs typeface="Courier"/>
              </a:rPr>
              <a:t>dev</a:t>
            </a:r>
            <a:r>
              <a:rPr lang="en-US" sz="1400" dirty="0">
                <a:solidFill>
                  <a:schemeClr val="accent3"/>
                </a:solidFill>
                <a:latin typeface="Courier"/>
                <a:cs typeface="Courier"/>
              </a:rPr>
              <a:t>/</a:t>
            </a:r>
            <a:r>
              <a:rPr lang="en-US" sz="1400" dirty="0" err="1" smtClean="0">
                <a:solidFill>
                  <a:schemeClr val="accent3"/>
                </a:solidFill>
                <a:latin typeface="Courier"/>
                <a:cs typeface="Courier"/>
              </a:rPr>
              <a:t>sdc</a:t>
            </a:r>
            <a:endParaRPr lang="en-US" sz="1400" dirty="0">
              <a:solidFill>
                <a:schemeClr val="accent3"/>
              </a:solidFill>
              <a:latin typeface="Courier"/>
              <a:cs typeface="Courier"/>
            </a:endParaRPr>
          </a:p>
          <a:p>
            <a:r>
              <a:rPr lang="en-US" sz="1400" dirty="0">
                <a:solidFill>
                  <a:schemeClr val="accent3"/>
                </a:solidFill>
                <a:latin typeface="Courier"/>
                <a:cs typeface="Courier"/>
              </a:rPr>
              <a:t># </a:t>
            </a:r>
            <a:r>
              <a:rPr lang="en-US" sz="1400" dirty="0" err="1">
                <a:solidFill>
                  <a:schemeClr val="accent3"/>
                </a:solidFill>
                <a:latin typeface="Courier"/>
                <a:cs typeface="Courier"/>
              </a:rPr>
              <a:t>fdisk</a:t>
            </a:r>
            <a:r>
              <a:rPr lang="en-US" sz="1400" dirty="0">
                <a:solidFill>
                  <a:schemeClr val="accent3"/>
                </a:solidFill>
                <a:latin typeface="Courier"/>
                <a:cs typeface="Courier"/>
              </a:rPr>
              <a:t> /</a:t>
            </a:r>
            <a:r>
              <a:rPr lang="en-US" sz="1400" dirty="0" err="1">
                <a:solidFill>
                  <a:schemeClr val="accent3"/>
                </a:solidFill>
                <a:latin typeface="Courier"/>
                <a:cs typeface="Courier"/>
              </a:rPr>
              <a:t>dev</a:t>
            </a:r>
            <a:r>
              <a:rPr lang="en-US" sz="1400" dirty="0">
                <a:solidFill>
                  <a:schemeClr val="accent3"/>
                </a:solidFill>
                <a:latin typeface="Courier"/>
                <a:cs typeface="Courier"/>
              </a:rPr>
              <a:t>/</a:t>
            </a:r>
            <a:r>
              <a:rPr lang="en-US" sz="1400" dirty="0" err="1" smtClean="0">
                <a:solidFill>
                  <a:schemeClr val="accent3"/>
                </a:solidFill>
                <a:latin typeface="Courier"/>
                <a:cs typeface="Courier"/>
              </a:rPr>
              <a:t>sdd</a:t>
            </a:r>
            <a:endParaRPr lang="en-US" sz="1400" dirty="0">
              <a:solidFill>
                <a:schemeClr val="accent3"/>
              </a:solidFill>
              <a:latin typeface="Courier"/>
              <a:cs typeface="Courier"/>
            </a:endParaRPr>
          </a:p>
          <a:p>
            <a:r>
              <a:rPr lang="en-US" sz="1400" dirty="0">
                <a:solidFill>
                  <a:schemeClr val="accent3"/>
                </a:solidFill>
                <a:latin typeface="Courier"/>
                <a:cs typeface="Courier"/>
              </a:rPr>
              <a:t># </a:t>
            </a:r>
            <a:r>
              <a:rPr lang="en-US" sz="1400" dirty="0" err="1">
                <a:solidFill>
                  <a:schemeClr val="accent3"/>
                </a:solidFill>
                <a:latin typeface="Courier"/>
                <a:cs typeface="Courier"/>
              </a:rPr>
              <a:t>mdadm</a:t>
            </a:r>
            <a:r>
              <a:rPr lang="en-US" sz="1400" dirty="0">
                <a:solidFill>
                  <a:schemeClr val="accent3"/>
                </a:solidFill>
                <a:latin typeface="Courier"/>
                <a:cs typeface="Courier"/>
              </a:rPr>
              <a:t> --zero-superblock /</a:t>
            </a:r>
            <a:r>
              <a:rPr lang="en-US" sz="1400" dirty="0" err="1">
                <a:solidFill>
                  <a:schemeClr val="accent3"/>
                </a:solidFill>
                <a:latin typeface="Courier"/>
                <a:cs typeface="Courier"/>
              </a:rPr>
              <a:t>dev</a:t>
            </a:r>
            <a:r>
              <a:rPr lang="en-US" sz="1400" dirty="0">
                <a:solidFill>
                  <a:schemeClr val="accent3"/>
                </a:solidFill>
                <a:latin typeface="Courier"/>
                <a:cs typeface="Courier"/>
              </a:rPr>
              <a:t>/</a:t>
            </a:r>
            <a:r>
              <a:rPr lang="en-US" sz="1400" dirty="0" err="1">
                <a:solidFill>
                  <a:schemeClr val="accent3"/>
                </a:solidFill>
                <a:latin typeface="Courier"/>
                <a:cs typeface="Courier"/>
              </a:rPr>
              <a:t>sdc</a:t>
            </a:r>
            <a:r>
              <a:rPr lang="en-US" sz="1400" dirty="0">
                <a:solidFill>
                  <a:schemeClr val="accent3"/>
                </a:solidFill>
                <a:latin typeface="Courier"/>
                <a:cs typeface="Courier"/>
              </a:rPr>
              <a:t> /</a:t>
            </a:r>
            <a:r>
              <a:rPr lang="en-US" sz="1400" dirty="0" err="1">
                <a:solidFill>
                  <a:schemeClr val="accent3"/>
                </a:solidFill>
                <a:latin typeface="Courier"/>
                <a:cs typeface="Courier"/>
              </a:rPr>
              <a:t>dev</a:t>
            </a:r>
            <a:r>
              <a:rPr lang="en-US" sz="1400" dirty="0">
                <a:solidFill>
                  <a:schemeClr val="accent3"/>
                </a:solidFill>
                <a:latin typeface="Courier"/>
                <a:cs typeface="Courier"/>
              </a:rPr>
              <a:t>/</a:t>
            </a:r>
            <a:r>
              <a:rPr lang="en-US" sz="1400" dirty="0" err="1" smtClean="0">
                <a:solidFill>
                  <a:schemeClr val="accent3"/>
                </a:solidFill>
                <a:latin typeface="Courier"/>
                <a:cs typeface="Courier"/>
              </a:rPr>
              <a:t>sdd</a:t>
            </a:r>
            <a:endParaRPr lang="en-US" sz="1400" dirty="0">
              <a:solidFill>
                <a:schemeClr val="accent3"/>
              </a:solidFill>
              <a:latin typeface="Courier"/>
              <a:cs typeface="Courier"/>
            </a:endParaRPr>
          </a:p>
          <a:p>
            <a:r>
              <a:rPr lang="en-US" sz="1400" dirty="0">
                <a:solidFill>
                  <a:schemeClr val="accent3"/>
                </a:solidFill>
                <a:latin typeface="Courier"/>
                <a:cs typeface="Courier"/>
              </a:rPr>
              <a:t># </a:t>
            </a:r>
            <a:r>
              <a:rPr lang="en-US" sz="1400" dirty="0" err="1">
                <a:solidFill>
                  <a:schemeClr val="accent3"/>
                </a:solidFill>
                <a:latin typeface="Courier"/>
                <a:cs typeface="Courier"/>
              </a:rPr>
              <a:t>mdadm</a:t>
            </a:r>
            <a:r>
              <a:rPr lang="en-US" sz="1400" dirty="0">
                <a:solidFill>
                  <a:schemeClr val="accent3"/>
                </a:solidFill>
                <a:latin typeface="Courier"/>
                <a:cs typeface="Courier"/>
              </a:rPr>
              <a:t> --create /</a:t>
            </a:r>
            <a:r>
              <a:rPr lang="en-US" sz="1400" dirty="0" err="1">
                <a:solidFill>
                  <a:schemeClr val="accent3"/>
                </a:solidFill>
                <a:latin typeface="Courier"/>
                <a:cs typeface="Courier"/>
              </a:rPr>
              <a:t>dev</a:t>
            </a:r>
            <a:r>
              <a:rPr lang="en-US" sz="1400" dirty="0">
                <a:solidFill>
                  <a:schemeClr val="accent3"/>
                </a:solidFill>
                <a:latin typeface="Courier"/>
                <a:cs typeface="Courier"/>
              </a:rPr>
              <a:t>/md0 --level=1 --raid-devices=2 /</a:t>
            </a:r>
            <a:r>
              <a:rPr lang="en-US" sz="1400" dirty="0" err="1">
                <a:solidFill>
                  <a:schemeClr val="accent3"/>
                </a:solidFill>
                <a:latin typeface="Courier"/>
                <a:cs typeface="Courier"/>
              </a:rPr>
              <a:t>dev</a:t>
            </a:r>
            <a:r>
              <a:rPr lang="en-US" sz="1400" dirty="0">
                <a:solidFill>
                  <a:schemeClr val="accent3"/>
                </a:solidFill>
                <a:latin typeface="Courier"/>
                <a:cs typeface="Courier"/>
              </a:rPr>
              <a:t>/sdc1 /</a:t>
            </a:r>
            <a:r>
              <a:rPr lang="en-US" sz="1400" dirty="0" err="1">
                <a:solidFill>
                  <a:schemeClr val="accent3"/>
                </a:solidFill>
                <a:latin typeface="Courier"/>
                <a:cs typeface="Courier"/>
              </a:rPr>
              <a:t>dev</a:t>
            </a:r>
            <a:r>
              <a:rPr lang="en-US" sz="1400" dirty="0">
                <a:solidFill>
                  <a:schemeClr val="accent3"/>
                </a:solidFill>
                <a:latin typeface="Courier"/>
                <a:cs typeface="Courier"/>
              </a:rPr>
              <a:t>/</a:t>
            </a:r>
            <a:r>
              <a:rPr lang="en-US" sz="1400" dirty="0" smtClean="0">
                <a:solidFill>
                  <a:schemeClr val="accent3"/>
                </a:solidFill>
                <a:latin typeface="Courier"/>
                <a:cs typeface="Courier"/>
              </a:rPr>
              <a:t>sdd1</a:t>
            </a:r>
            <a:endParaRPr lang="en-US" sz="1400" dirty="0">
              <a:solidFill>
                <a:schemeClr val="accent3"/>
              </a:solidFill>
              <a:latin typeface="Courier"/>
              <a:cs typeface="Courier"/>
            </a:endParaRPr>
          </a:p>
          <a:p>
            <a:r>
              <a:rPr lang="en-US" sz="1400" dirty="0">
                <a:solidFill>
                  <a:schemeClr val="accent3"/>
                </a:solidFill>
                <a:latin typeface="Courier"/>
                <a:cs typeface="Courier"/>
              </a:rPr>
              <a:t># mkfs.ext3 /</a:t>
            </a:r>
            <a:r>
              <a:rPr lang="en-US" sz="1400" dirty="0" err="1">
                <a:solidFill>
                  <a:schemeClr val="accent3"/>
                </a:solidFill>
                <a:latin typeface="Courier"/>
                <a:cs typeface="Courier"/>
              </a:rPr>
              <a:t>dev</a:t>
            </a:r>
            <a:r>
              <a:rPr lang="en-US" sz="1400" dirty="0">
                <a:solidFill>
                  <a:schemeClr val="accent3"/>
                </a:solidFill>
                <a:latin typeface="Courier"/>
                <a:cs typeface="Courier"/>
              </a:rPr>
              <a:t>/</a:t>
            </a:r>
            <a:r>
              <a:rPr lang="en-US" sz="1400" dirty="0" smtClean="0">
                <a:solidFill>
                  <a:schemeClr val="accent3"/>
                </a:solidFill>
                <a:latin typeface="Courier"/>
                <a:cs typeface="Courier"/>
              </a:rPr>
              <a:t>md0</a:t>
            </a:r>
            <a:endParaRPr lang="en-US" sz="1400" dirty="0">
              <a:solidFill>
                <a:schemeClr val="accent3"/>
              </a:solidFill>
              <a:latin typeface="Courier"/>
              <a:cs typeface="Courier"/>
            </a:endParaRPr>
          </a:p>
          <a:p>
            <a:r>
              <a:rPr lang="en-US" sz="1400" dirty="0">
                <a:solidFill>
                  <a:schemeClr val="accent3"/>
                </a:solidFill>
                <a:latin typeface="Courier"/>
                <a:cs typeface="Courier"/>
              </a:rPr>
              <a:t># </a:t>
            </a:r>
            <a:r>
              <a:rPr lang="en-US" sz="1400" dirty="0" err="1">
                <a:solidFill>
                  <a:schemeClr val="accent3"/>
                </a:solidFill>
                <a:latin typeface="Courier"/>
                <a:cs typeface="Courier"/>
              </a:rPr>
              <a:t>mkdir</a:t>
            </a:r>
            <a:r>
              <a:rPr lang="en-US" sz="1400" dirty="0">
                <a:solidFill>
                  <a:schemeClr val="accent3"/>
                </a:solidFill>
                <a:latin typeface="Courier"/>
                <a:cs typeface="Courier"/>
              </a:rPr>
              <a:t> /</a:t>
            </a:r>
            <a:r>
              <a:rPr lang="en-US" sz="1400" dirty="0" smtClean="0">
                <a:solidFill>
                  <a:schemeClr val="accent3"/>
                </a:solidFill>
                <a:latin typeface="Courier"/>
                <a:cs typeface="Courier"/>
              </a:rPr>
              <a:t>raid1</a:t>
            </a:r>
            <a:endParaRPr lang="en-US" sz="1400" dirty="0">
              <a:solidFill>
                <a:schemeClr val="accent3"/>
              </a:solidFill>
              <a:latin typeface="Courier"/>
              <a:cs typeface="Courier"/>
            </a:endParaRPr>
          </a:p>
          <a:p>
            <a:r>
              <a:rPr lang="en-US" sz="1400" dirty="0">
                <a:solidFill>
                  <a:schemeClr val="accent3"/>
                </a:solidFill>
                <a:latin typeface="Courier"/>
                <a:cs typeface="Courier"/>
              </a:rPr>
              <a:t># mount /</a:t>
            </a:r>
            <a:r>
              <a:rPr lang="en-US" sz="1400" dirty="0" err="1">
                <a:solidFill>
                  <a:schemeClr val="accent3"/>
                </a:solidFill>
                <a:latin typeface="Courier"/>
                <a:cs typeface="Courier"/>
              </a:rPr>
              <a:t>dev</a:t>
            </a:r>
            <a:r>
              <a:rPr lang="en-US" sz="1400" dirty="0">
                <a:solidFill>
                  <a:schemeClr val="accent3"/>
                </a:solidFill>
                <a:latin typeface="Courier"/>
                <a:cs typeface="Courier"/>
              </a:rPr>
              <a:t>/md0 /raid1</a:t>
            </a:r>
          </a:p>
        </p:txBody>
      </p:sp>
      <p:cxnSp>
        <p:nvCxnSpPr>
          <p:cNvPr id="253" name="Straight Connector 252"/>
          <p:cNvCxnSpPr/>
          <p:nvPr/>
        </p:nvCxnSpPr>
        <p:spPr>
          <a:xfrm>
            <a:off x="4330358" y="4691000"/>
            <a:ext cx="457200" cy="0"/>
          </a:xfrm>
          <a:prstGeom prst="line">
            <a:avLst/>
          </a:prstGeom>
          <a:ln w="7620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54" name="Rectangle 253"/>
          <p:cNvSpPr/>
          <p:nvPr/>
        </p:nvSpPr>
        <p:spPr>
          <a:xfrm>
            <a:off x="1152662" y="1136453"/>
            <a:ext cx="5400538" cy="2092881"/>
          </a:xfrm>
          <a:prstGeom prst="rect">
            <a:avLst/>
          </a:prstGeom>
          <a:solidFill>
            <a:srgbClr val="000000">
              <a:alpha val="71000"/>
            </a:srgbClr>
          </a:solidFill>
          <a:ln>
            <a:solidFill>
              <a:srgbClr val="FFFFFF"/>
            </a:solidFill>
          </a:ln>
        </p:spPr>
        <p:txBody>
          <a:bodyPr wrap="square" tIns="182880" bIns="182880">
            <a:spAutoFit/>
          </a:bodyPr>
          <a:lstStyle/>
          <a:p>
            <a:r>
              <a:rPr lang="en-US" sz="1400" dirty="0">
                <a:solidFill>
                  <a:schemeClr val="accent3"/>
                </a:solidFill>
                <a:latin typeface="Courier"/>
                <a:cs typeface="Courier"/>
              </a:rPr>
              <a:t>#create </a:t>
            </a:r>
            <a:r>
              <a:rPr lang="en-US" sz="1400" dirty="0" err="1">
                <a:solidFill>
                  <a:schemeClr val="accent3"/>
                </a:solidFill>
                <a:latin typeface="Courier"/>
                <a:cs typeface="Courier"/>
              </a:rPr>
              <a:t>enhancedGlobalMirrorGroup</a:t>
            </a:r>
            <a:r>
              <a:rPr lang="en-US" sz="1400" dirty="0">
                <a:solidFill>
                  <a:schemeClr val="accent3"/>
                </a:solidFill>
                <a:latin typeface="Courier"/>
                <a:cs typeface="Courier"/>
              </a:rPr>
              <a:t> </a:t>
            </a:r>
            <a:r>
              <a:rPr lang="en-US" sz="1400" dirty="0" err="1">
                <a:solidFill>
                  <a:schemeClr val="accent3"/>
                </a:solidFill>
                <a:latin typeface="Courier"/>
                <a:cs typeface="Courier"/>
              </a:rPr>
              <a:t>userLabel</a:t>
            </a:r>
            <a:r>
              <a:rPr lang="en-US" sz="1400" dirty="0">
                <a:solidFill>
                  <a:schemeClr val="accent3"/>
                </a:solidFill>
                <a:latin typeface="Courier"/>
                <a:cs typeface="Courier"/>
              </a:rPr>
              <a:t>="</a:t>
            </a:r>
            <a:r>
              <a:rPr lang="en-US" sz="1400" dirty="0" err="1" smtClean="0">
                <a:solidFill>
                  <a:schemeClr val="accent3"/>
                </a:solidFill>
                <a:latin typeface="Courier"/>
                <a:cs typeface="Courier"/>
              </a:rPr>
              <a:t>enhancedGlobalMirrorGroupName</a:t>
            </a:r>
            <a:r>
              <a:rPr lang="en-US" sz="1400" dirty="0">
                <a:solidFill>
                  <a:schemeClr val="accent3"/>
                </a:solidFill>
                <a:latin typeface="Courier"/>
                <a:cs typeface="Courier"/>
              </a:rPr>
              <a:t>"</a:t>
            </a:r>
            <a:endParaRPr lang="en-US" sz="1400" dirty="0" smtClean="0">
              <a:solidFill>
                <a:schemeClr val="accent3"/>
              </a:solidFill>
              <a:latin typeface="Courier"/>
              <a:cs typeface="Courier"/>
            </a:endParaRPr>
          </a:p>
          <a:p>
            <a:r>
              <a:rPr lang="en-US" sz="1400" dirty="0" smtClean="0">
                <a:solidFill>
                  <a:schemeClr val="accent3"/>
                </a:solidFill>
                <a:latin typeface="Courier"/>
                <a:cs typeface="Courier"/>
              </a:rPr>
              <a:t>(</a:t>
            </a:r>
            <a:r>
              <a:rPr lang="en-US" sz="1400" dirty="0" err="1" smtClean="0">
                <a:solidFill>
                  <a:schemeClr val="accent3"/>
                </a:solidFill>
                <a:latin typeface="Courier"/>
                <a:cs typeface="Courier"/>
              </a:rPr>
              <a:t>remoteStoragesubsystemName</a:t>
            </a:r>
            <a:r>
              <a:rPr lang="en-US" sz="1400" dirty="0" smtClean="0">
                <a:solidFill>
                  <a:schemeClr val="accent3"/>
                </a:solidFill>
                <a:latin typeface="Courier"/>
                <a:cs typeface="Courier"/>
              </a:rPr>
              <a:t>="</a:t>
            </a:r>
            <a:r>
              <a:rPr lang="en-US" sz="1400" dirty="0" err="1" smtClean="0">
                <a:solidFill>
                  <a:schemeClr val="accent3"/>
                </a:solidFill>
                <a:latin typeface="Courier"/>
                <a:cs typeface="Courier"/>
              </a:rPr>
              <a:t>storagesubsystemName</a:t>
            </a:r>
            <a:r>
              <a:rPr lang="en-US" sz="1400" dirty="0" smtClean="0">
                <a:solidFill>
                  <a:schemeClr val="accent3"/>
                </a:solidFill>
                <a:latin typeface="Courier"/>
                <a:cs typeface="Courier"/>
              </a:rPr>
              <a:t>" | </a:t>
            </a:r>
            <a:r>
              <a:rPr lang="en-US" sz="1400" dirty="0" err="1" smtClean="0">
                <a:solidFill>
                  <a:schemeClr val="accent3"/>
                </a:solidFill>
                <a:latin typeface="Courier"/>
                <a:cs typeface="Courier"/>
              </a:rPr>
              <a:t>remoteStoragesubsystemWwn</a:t>
            </a:r>
            <a:r>
              <a:rPr lang="en-US" sz="1400" dirty="0" smtClean="0">
                <a:solidFill>
                  <a:schemeClr val="accent3"/>
                </a:solidFill>
                <a:latin typeface="Courier"/>
                <a:cs typeface="Courier"/>
              </a:rPr>
              <a:t>="</a:t>
            </a:r>
            <a:r>
              <a:rPr lang="en-US" sz="1400" dirty="0" err="1" smtClean="0">
                <a:solidFill>
                  <a:schemeClr val="accent3"/>
                </a:solidFill>
                <a:latin typeface="Courier"/>
                <a:cs typeface="Courier"/>
              </a:rPr>
              <a:t>wwID</a:t>
            </a:r>
            <a:r>
              <a:rPr lang="en-US" sz="1400" dirty="0">
                <a:solidFill>
                  <a:schemeClr val="accent3"/>
                </a:solidFill>
                <a:latin typeface="Courier"/>
                <a:cs typeface="Courier"/>
              </a:rPr>
              <a:t>"</a:t>
            </a:r>
            <a:r>
              <a:rPr lang="en-US" sz="1400" dirty="0" smtClean="0">
                <a:solidFill>
                  <a:schemeClr val="accent3"/>
                </a:solidFill>
                <a:latin typeface="Courier"/>
                <a:cs typeface="Courier"/>
              </a:rPr>
              <a:t>)</a:t>
            </a:r>
          </a:p>
          <a:p>
            <a:r>
              <a:rPr lang="en-US" sz="1400" dirty="0" err="1" smtClean="0">
                <a:solidFill>
                  <a:schemeClr val="accent3"/>
                </a:solidFill>
                <a:latin typeface="Courier"/>
                <a:cs typeface="Courier"/>
              </a:rPr>
              <a:t>interfaceType</a:t>
            </a:r>
            <a:r>
              <a:rPr lang="en-US" sz="1400" dirty="0">
                <a:solidFill>
                  <a:schemeClr val="accent3"/>
                </a:solidFill>
                <a:latin typeface="Courier"/>
                <a:cs typeface="Courier"/>
              </a:rPr>
              <a:t>=(FC | </a:t>
            </a:r>
            <a:r>
              <a:rPr lang="en-US" sz="1400" dirty="0" err="1">
                <a:solidFill>
                  <a:schemeClr val="accent3"/>
                </a:solidFill>
                <a:latin typeface="Courier"/>
                <a:cs typeface="Courier"/>
              </a:rPr>
              <a:t>iSCSI</a:t>
            </a:r>
            <a:r>
              <a:rPr lang="en-US" sz="1400" dirty="0" smtClean="0">
                <a:solidFill>
                  <a:schemeClr val="accent3"/>
                </a:solidFill>
                <a:latin typeface="Courier"/>
                <a:cs typeface="Courier"/>
              </a:rPr>
              <a:t>)</a:t>
            </a:r>
            <a:endParaRPr lang="en-US" sz="1400" dirty="0">
              <a:solidFill>
                <a:schemeClr val="accent3"/>
              </a:solidFill>
              <a:latin typeface="Courier"/>
              <a:cs typeface="Courier"/>
            </a:endParaRPr>
          </a:p>
          <a:p>
            <a:r>
              <a:rPr lang="en-US" sz="1400" dirty="0">
                <a:solidFill>
                  <a:schemeClr val="accent3"/>
                </a:solidFill>
                <a:latin typeface="Courier"/>
                <a:cs typeface="Courier"/>
              </a:rPr>
              <a:t>[</a:t>
            </a:r>
            <a:r>
              <a:rPr lang="en-US" sz="1400" dirty="0" err="1">
                <a:solidFill>
                  <a:schemeClr val="accent3"/>
                </a:solidFill>
                <a:latin typeface="Courier"/>
                <a:cs typeface="Courier"/>
              </a:rPr>
              <a:t>remotePassword</a:t>
            </a:r>
            <a:r>
              <a:rPr lang="en-US" sz="1400" dirty="0">
                <a:solidFill>
                  <a:schemeClr val="accent3"/>
                </a:solidFill>
                <a:latin typeface="Courier"/>
                <a:cs typeface="Courier"/>
              </a:rPr>
              <a:t>="</a:t>
            </a:r>
            <a:r>
              <a:rPr lang="en-US" sz="1400" dirty="0" smtClean="0">
                <a:solidFill>
                  <a:schemeClr val="accent3"/>
                </a:solidFill>
                <a:latin typeface="Courier"/>
                <a:cs typeface="Courier"/>
              </a:rPr>
              <a:t>password</a:t>
            </a:r>
            <a:r>
              <a:rPr lang="en-US" sz="1400" dirty="0">
                <a:solidFill>
                  <a:schemeClr val="accent3"/>
                </a:solidFill>
                <a:latin typeface="Courier"/>
                <a:cs typeface="Courier"/>
              </a:rPr>
              <a:t>"</a:t>
            </a:r>
          </a:p>
          <a:p>
            <a:r>
              <a:rPr lang="en-US" sz="1400" dirty="0" err="1">
                <a:solidFill>
                  <a:schemeClr val="accent3"/>
                </a:solidFill>
                <a:latin typeface="Courier"/>
                <a:cs typeface="Courier"/>
              </a:rPr>
              <a:t>syncInterval</a:t>
            </a:r>
            <a:r>
              <a:rPr lang="en-US" sz="1400" dirty="0">
                <a:solidFill>
                  <a:schemeClr val="accent3"/>
                </a:solidFill>
                <a:latin typeface="Courier"/>
                <a:cs typeface="Courier"/>
              </a:rPr>
              <a:t>=integer (minutes | hours | days</a:t>
            </a:r>
            <a:r>
              <a:rPr lang="en-US" sz="1400" dirty="0" smtClean="0">
                <a:solidFill>
                  <a:schemeClr val="accent3"/>
                </a:solidFill>
                <a:latin typeface="Courier"/>
                <a:cs typeface="Courier"/>
              </a:rPr>
              <a:t>)</a:t>
            </a:r>
            <a:endParaRPr lang="en-US" sz="1400" dirty="0">
              <a:solidFill>
                <a:schemeClr val="accent3"/>
              </a:solidFill>
              <a:latin typeface="Courier"/>
              <a:cs typeface="Courier"/>
            </a:endParaRPr>
          </a:p>
          <a:p>
            <a:r>
              <a:rPr lang="en-US" sz="1400" dirty="0" err="1">
                <a:solidFill>
                  <a:schemeClr val="accent3"/>
                </a:solidFill>
                <a:latin typeface="Courier"/>
                <a:cs typeface="Courier"/>
              </a:rPr>
              <a:t>warningSyncThreshold</a:t>
            </a:r>
            <a:r>
              <a:rPr lang="en-US" sz="1400" dirty="0">
                <a:solidFill>
                  <a:schemeClr val="accent3"/>
                </a:solidFill>
                <a:latin typeface="Courier"/>
                <a:cs typeface="Courier"/>
              </a:rPr>
              <a:t>=integer (minutes | </a:t>
            </a:r>
            <a:r>
              <a:rPr lang="en-US" sz="1400" dirty="0" err="1">
                <a:solidFill>
                  <a:schemeClr val="accent3"/>
                </a:solidFill>
                <a:latin typeface="Courier"/>
                <a:cs typeface="Courier"/>
              </a:rPr>
              <a:t>hou</a:t>
            </a:r>
            <a:r>
              <a:rPr lang="en-US" sz="1400" dirty="0" smtClean="0">
                <a:solidFill>
                  <a:schemeClr val="accent3"/>
                </a:solidFill>
                <a:latin typeface="Courier"/>
                <a:cs typeface="Courier"/>
              </a:rPr>
              <a:t>)</a:t>
            </a:r>
            <a:endParaRPr lang="en-US" sz="1400" dirty="0">
              <a:solidFill>
                <a:schemeClr val="accent3"/>
              </a:solidFill>
              <a:latin typeface="Courier"/>
              <a:cs typeface="Courier"/>
            </a:endParaRPr>
          </a:p>
        </p:txBody>
      </p:sp>
      <p:cxnSp>
        <p:nvCxnSpPr>
          <p:cNvPr id="255" name="Straight Connector 254"/>
          <p:cNvCxnSpPr/>
          <p:nvPr/>
        </p:nvCxnSpPr>
        <p:spPr>
          <a:xfrm>
            <a:off x="4898925" y="4692727"/>
            <a:ext cx="457200" cy="0"/>
          </a:xfrm>
          <a:prstGeom prst="line">
            <a:avLst/>
          </a:prstGeom>
          <a:ln w="7620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56" name="Rectangle 255"/>
          <p:cNvSpPr/>
          <p:nvPr/>
        </p:nvSpPr>
        <p:spPr>
          <a:xfrm>
            <a:off x="1304879" y="1348539"/>
            <a:ext cx="6919850" cy="1661993"/>
          </a:xfrm>
          <a:prstGeom prst="rect">
            <a:avLst/>
          </a:prstGeom>
          <a:solidFill>
            <a:srgbClr val="000000">
              <a:alpha val="71000"/>
            </a:srgbClr>
          </a:solidFill>
          <a:ln w="9525" cmpd="sng">
            <a:solidFill>
              <a:srgbClr val="FFFFFF"/>
            </a:solidFill>
          </a:ln>
        </p:spPr>
        <p:txBody>
          <a:bodyPr wrap="square" tIns="182880" bIns="182880">
            <a:spAutoFit/>
          </a:bodyPr>
          <a:lstStyle/>
          <a:p>
            <a:r>
              <a:rPr lang="en-US" sz="1400" dirty="0">
                <a:solidFill>
                  <a:schemeClr val="accent3"/>
                </a:solidFill>
                <a:latin typeface="Courier"/>
                <a:cs typeface="Courier"/>
              </a:rPr>
              <a:t># </a:t>
            </a:r>
            <a:r>
              <a:rPr lang="en-US" sz="1400" dirty="0" err="1">
                <a:solidFill>
                  <a:schemeClr val="accent3"/>
                </a:solidFill>
                <a:latin typeface="Courier"/>
                <a:cs typeface="Courier"/>
              </a:rPr>
              <a:t>objectcfg</a:t>
            </a:r>
            <a:r>
              <a:rPr lang="en-US" sz="1400" dirty="0">
                <a:solidFill>
                  <a:schemeClr val="accent3"/>
                </a:solidFill>
                <a:latin typeface="Courier"/>
                <a:cs typeface="Courier"/>
              </a:rPr>
              <a:t> volume geo-replication </a:t>
            </a:r>
            <a:r>
              <a:rPr lang="en-US" sz="1400" dirty="0" err="1">
                <a:solidFill>
                  <a:schemeClr val="accent3"/>
                </a:solidFill>
                <a:latin typeface="Courier"/>
                <a:cs typeface="Courier"/>
              </a:rPr>
              <a:t>datastore</a:t>
            </a:r>
            <a:r>
              <a:rPr lang="en-US" sz="1400" dirty="0">
                <a:solidFill>
                  <a:schemeClr val="accent3"/>
                </a:solidFill>
                <a:latin typeface="Courier"/>
                <a:cs typeface="Courier"/>
              </a:rPr>
              <a:t> remote.emc.net:/object/geo-replication </a:t>
            </a:r>
            <a:r>
              <a:rPr lang="en-US" sz="1400" dirty="0" err="1">
                <a:solidFill>
                  <a:schemeClr val="accent3"/>
                </a:solidFill>
                <a:latin typeface="Courier"/>
                <a:cs typeface="Courier"/>
              </a:rPr>
              <a:t>config</a:t>
            </a:r>
            <a:r>
              <a:rPr lang="en-US" sz="1400" dirty="0">
                <a:solidFill>
                  <a:schemeClr val="accent3"/>
                </a:solidFill>
                <a:latin typeface="Courier"/>
                <a:cs typeface="Courier"/>
              </a:rPr>
              <a:t> remote-</a:t>
            </a:r>
            <a:r>
              <a:rPr lang="en-US" sz="1400" dirty="0" err="1">
                <a:solidFill>
                  <a:schemeClr val="accent3"/>
                </a:solidFill>
                <a:latin typeface="Courier"/>
                <a:cs typeface="Courier"/>
              </a:rPr>
              <a:t>syncd</a:t>
            </a:r>
            <a:r>
              <a:rPr lang="en-US" sz="1400" dirty="0">
                <a:solidFill>
                  <a:schemeClr val="accent3"/>
                </a:solidFill>
                <a:latin typeface="Courier"/>
                <a:cs typeface="Courier"/>
              </a:rPr>
              <a:t> /</a:t>
            </a:r>
            <a:r>
              <a:rPr lang="en-US" sz="1400" dirty="0" err="1">
                <a:solidFill>
                  <a:schemeClr val="accent3"/>
                </a:solidFill>
                <a:latin typeface="Courier"/>
                <a:cs typeface="Courier"/>
              </a:rPr>
              <a:t>usr</a:t>
            </a:r>
            <a:r>
              <a:rPr lang="en-US" sz="1400" dirty="0">
                <a:solidFill>
                  <a:schemeClr val="accent3"/>
                </a:solidFill>
                <a:latin typeface="Courier"/>
                <a:cs typeface="Courier"/>
              </a:rPr>
              <a:t>/lib/object/</a:t>
            </a:r>
            <a:r>
              <a:rPr lang="en-US" sz="1400" dirty="0" err="1">
                <a:solidFill>
                  <a:schemeClr val="accent3"/>
                </a:solidFill>
                <a:latin typeface="Courier"/>
                <a:cs typeface="Courier"/>
              </a:rPr>
              <a:t>syncd</a:t>
            </a:r>
            <a:endParaRPr lang="en-US" sz="1400" dirty="0">
              <a:solidFill>
                <a:schemeClr val="accent3"/>
              </a:solidFill>
              <a:latin typeface="Courier"/>
              <a:cs typeface="Courier"/>
            </a:endParaRPr>
          </a:p>
          <a:p>
            <a:r>
              <a:rPr lang="en-US" sz="1400" dirty="0">
                <a:solidFill>
                  <a:schemeClr val="accent3"/>
                </a:solidFill>
                <a:latin typeface="Courier"/>
                <a:cs typeface="Courier"/>
              </a:rPr>
              <a:t># </a:t>
            </a:r>
            <a:r>
              <a:rPr lang="en-US" sz="1400" dirty="0" err="1">
                <a:solidFill>
                  <a:schemeClr val="accent3"/>
                </a:solidFill>
                <a:latin typeface="Courier"/>
                <a:cs typeface="Courier"/>
              </a:rPr>
              <a:t>objectcfg</a:t>
            </a:r>
            <a:r>
              <a:rPr lang="en-US" sz="1400" dirty="0">
                <a:solidFill>
                  <a:schemeClr val="accent3"/>
                </a:solidFill>
                <a:latin typeface="Courier"/>
                <a:cs typeface="Courier"/>
              </a:rPr>
              <a:t> volume geo-replication </a:t>
            </a:r>
            <a:r>
              <a:rPr lang="en-US" sz="1400" dirty="0" err="1">
                <a:solidFill>
                  <a:schemeClr val="accent3"/>
                </a:solidFill>
                <a:latin typeface="Courier"/>
                <a:cs typeface="Courier"/>
              </a:rPr>
              <a:t>datastore</a:t>
            </a:r>
            <a:r>
              <a:rPr lang="en-US" sz="1400" dirty="0">
                <a:solidFill>
                  <a:schemeClr val="accent3"/>
                </a:solidFill>
                <a:latin typeface="Courier"/>
                <a:cs typeface="Courier"/>
              </a:rPr>
              <a:t> remote.emc.net:/object/geo-replication/ start</a:t>
            </a:r>
          </a:p>
          <a:p>
            <a:r>
              <a:rPr lang="en-US" sz="1400" dirty="0">
                <a:solidFill>
                  <a:schemeClr val="accent3"/>
                </a:solidFill>
                <a:latin typeface="Courier"/>
                <a:cs typeface="Courier"/>
              </a:rPr>
              <a:t># </a:t>
            </a:r>
            <a:r>
              <a:rPr lang="en-US" sz="1400" dirty="0" err="1">
                <a:solidFill>
                  <a:schemeClr val="accent3"/>
                </a:solidFill>
                <a:latin typeface="Courier"/>
                <a:cs typeface="Courier"/>
              </a:rPr>
              <a:t>objectcfg</a:t>
            </a:r>
            <a:r>
              <a:rPr lang="en-US" sz="1400" dirty="0">
                <a:solidFill>
                  <a:schemeClr val="accent3"/>
                </a:solidFill>
                <a:latin typeface="Courier"/>
                <a:cs typeface="Courier"/>
              </a:rPr>
              <a:t> volume geo-replication </a:t>
            </a:r>
            <a:r>
              <a:rPr lang="en-US" sz="1400" dirty="0" err="1">
                <a:solidFill>
                  <a:schemeClr val="accent3"/>
                </a:solidFill>
                <a:latin typeface="Courier"/>
                <a:cs typeface="Courier"/>
              </a:rPr>
              <a:t>datastore</a:t>
            </a:r>
            <a:r>
              <a:rPr lang="en-US" sz="1400" dirty="0">
                <a:solidFill>
                  <a:schemeClr val="accent3"/>
                </a:solidFill>
                <a:latin typeface="Courier"/>
                <a:cs typeface="Courier"/>
              </a:rPr>
              <a:t> remote.emc.net:/object/geo-replication/ status</a:t>
            </a:r>
          </a:p>
        </p:txBody>
      </p:sp>
      <p:sp>
        <p:nvSpPr>
          <p:cNvPr id="257" name="Rectangle 256"/>
          <p:cNvSpPr/>
          <p:nvPr/>
        </p:nvSpPr>
        <p:spPr>
          <a:xfrm>
            <a:off x="1533479" y="1248044"/>
            <a:ext cx="4714921" cy="2092881"/>
          </a:xfrm>
          <a:prstGeom prst="rect">
            <a:avLst/>
          </a:prstGeom>
          <a:solidFill>
            <a:srgbClr val="000000">
              <a:alpha val="71000"/>
            </a:srgbClr>
          </a:solidFill>
          <a:ln w="9525" cmpd="sng">
            <a:solidFill>
              <a:srgbClr val="FFFFFF"/>
            </a:solidFill>
          </a:ln>
        </p:spPr>
        <p:txBody>
          <a:bodyPr wrap="square" tIns="182880" bIns="182880">
            <a:spAutoFit/>
          </a:bodyPr>
          <a:lstStyle/>
          <a:p>
            <a:r>
              <a:rPr lang="en-US" sz="1400" dirty="0">
                <a:solidFill>
                  <a:schemeClr val="accent3"/>
                </a:solidFill>
                <a:latin typeface="Courier"/>
                <a:cs typeface="Courier"/>
              </a:rPr>
              <a:t># ./</a:t>
            </a:r>
            <a:r>
              <a:rPr lang="en-US" sz="1400" dirty="0" err="1">
                <a:solidFill>
                  <a:schemeClr val="accent3"/>
                </a:solidFill>
                <a:latin typeface="Courier"/>
                <a:cs typeface="Courier"/>
              </a:rPr>
              <a:t>hadoop</a:t>
            </a:r>
            <a:r>
              <a:rPr lang="en-US" sz="1400" dirty="0">
                <a:solidFill>
                  <a:schemeClr val="accent3"/>
                </a:solidFill>
                <a:latin typeface="Courier"/>
                <a:cs typeface="Courier"/>
              </a:rPr>
              <a:t> fs -</a:t>
            </a:r>
            <a:r>
              <a:rPr lang="en-US" sz="1400" dirty="0" err="1">
                <a:solidFill>
                  <a:schemeClr val="accent3"/>
                </a:solidFill>
                <a:latin typeface="Courier"/>
                <a:cs typeface="Courier"/>
              </a:rPr>
              <a:t>mkdir</a:t>
            </a:r>
            <a:r>
              <a:rPr lang="en-US" sz="1400" dirty="0">
                <a:solidFill>
                  <a:schemeClr val="accent3"/>
                </a:solidFill>
                <a:latin typeface="Courier"/>
                <a:cs typeface="Courier"/>
              </a:rPr>
              <a:t> /user/</a:t>
            </a:r>
            <a:r>
              <a:rPr lang="en-US" sz="1400" dirty="0" err="1">
                <a:solidFill>
                  <a:schemeClr val="accent3"/>
                </a:solidFill>
                <a:latin typeface="Courier"/>
                <a:cs typeface="Courier"/>
              </a:rPr>
              <a:t>hadoop</a:t>
            </a:r>
            <a:r>
              <a:rPr lang="en-US" sz="1400" dirty="0">
                <a:solidFill>
                  <a:schemeClr val="accent3"/>
                </a:solidFill>
                <a:latin typeface="Courier"/>
                <a:cs typeface="Courier"/>
              </a:rPr>
              <a:t>/dir1 /user/</a:t>
            </a:r>
            <a:r>
              <a:rPr lang="en-US" sz="1400" dirty="0" err="1">
                <a:solidFill>
                  <a:schemeClr val="accent3"/>
                </a:solidFill>
                <a:latin typeface="Courier"/>
                <a:cs typeface="Courier"/>
              </a:rPr>
              <a:t>hadoop</a:t>
            </a:r>
            <a:r>
              <a:rPr lang="en-US" sz="1400" dirty="0">
                <a:solidFill>
                  <a:schemeClr val="accent3"/>
                </a:solidFill>
                <a:latin typeface="Courier"/>
                <a:cs typeface="Courier"/>
              </a:rPr>
              <a:t>/dir2</a:t>
            </a:r>
          </a:p>
          <a:p>
            <a:r>
              <a:rPr lang="en-US" sz="1400" dirty="0">
                <a:solidFill>
                  <a:schemeClr val="accent3"/>
                </a:solidFill>
                <a:latin typeface="Courier"/>
                <a:cs typeface="Courier"/>
              </a:rPr>
              <a:t># ./</a:t>
            </a:r>
            <a:r>
              <a:rPr lang="en-US" sz="1400" dirty="0" err="1">
                <a:solidFill>
                  <a:schemeClr val="accent3"/>
                </a:solidFill>
                <a:latin typeface="Courier"/>
                <a:cs typeface="Courier"/>
              </a:rPr>
              <a:t>hadoop</a:t>
            </a:r>
            <a:r>
              <a:rPr lang="en-US" sz="1400" dirty="0">
                <a:solidFill>
                  <a:schemeClr val="accent3"/>
                </a:solidFill>
                <a:latin typeface="Courier"/>
                <a:cs typeface="Courier"/>
              </a:rPr>
              <a:t> fs -</a:t>
            </a:r>
            <a:r>
              <a:rPr lang="en-US" sz="1400" dirty="0" err="1">
                <a:solidFill>
                  <a:schemeClr val="accent3"/>
                </a:solidFill>
                <a:latin typeface="Courier"/>
                <a:cs typeface="Courier"/>
              </a:rPr>
              <a:t>mkdir</a:t>
            </a:r>
            <a:r>
              <a:rPr lang="en-US" sz="1400" dirty="0">
                <a:solidFill>
                  <a:schemeClr val="accent3"/>
                </a:solidFill>
                <a:latin typeface="Courier"/>
                <a:cs typeface="Courier"/>
              </a:rPr>
              <a:t> hdfs://nn1.example.com/user/hadoop/dir hdfs://nn2.example.com/user/hadoop/dir</a:t>
            </a:r>
          </a:p>
          <a:p>
            <a:r>
              <a:rPr lang="en-US" sz="1400" dirty="0">
                <a:solidFill>
                  <a:schemeClr val="accent3"/>
                </a:solidFill>
                <a:latin typeface="Courier"/>
                <a:cs typeface="Courier"/>
              </a:rPr>
              <a:t># ./</a:t>
            </a:r>
            <a:r>
              <a:rPr lang="en-US" sz="1400" dirty="0" err="1">
                <a:solidFill>
                  <a:schemeClr val="accent3"/>
                </a:solidFill>
                <a:latin typeface="Courier"/>
                <a:cs typeface="Courier"/>
              </a:rPr>
              <a:t>hadoop</a:t>
            </a:r>
            <a:r>
              <a:rPr lang="en-US" sz="1400" dirty="0">
                <a:solidFill>
                  <a:schemeClr val="accent3"/>
                </a:solidFill>
                <a:latin typeface="Courier"/>
                <a:cs typeface="Courier"/>
              </a:rPr>
              <a:t> fs -put </a:t>
            </a:r>
            <a:r>
              <a:rPr lang="en-US" sz="1400" dirty="0" err="1">
                <a:solidFill>
                  <a:schemeClr val="accent3"/>
                </a:solidFill>
                <a:latin typeface="Courier"/>
                <a:cs typeface="Courier"/>
              </a:rPr>
              <a:t>localfile</a:t>
            </a:r>
            <a:r>
              <a:rPr lang="en-US" sz="1400" dirty="0">
                <a:solidFill>
                  <a:schemeClr val="accent3"/>
                </a:solidFill>
                <a:latin typeface="Courier"/>
                <a:cs typeface="Courier"/>
              </a:rPr>
              <a:t> /user/</a:t>
            </a:r>
            <a:r>
              <a:rPr lang="en-US" sz="1400" dirty="0" err="1">
                <a:solidFill>
                  <a:schemeClr val="accent3"/>
                </a:solidFill>
                <a:latin typeface="Courier"/>
                <a:cs typeface="Courier"/>
              </a:rPr>
              <a:t>hadoop</a:t>
            </a:r>
            <a:r>
              <a:rPr lang="en-US" sz="1400" dirty="0">
                <a:solidFill>
                  <a:schemeClr val="accent3"/>
                </a:solidFill>
                <a:latin typeface="Courier"/>
                <a:cs typeface="Courier"/>
              </a:rPr>
              <a:t>/</a:t>
            </a:r>
            <a:r>
              <a:rPr lang="en-US" sz="1400" dirty="0" err="1">
                <a:solidFill>
                  <a:schemeClr val="accent3"/>
                </a:solidFill>
                <a:latin typeface="Courier"/>
                <a:cs typeface="Courier"/>
              </a:rPr>
              <a:t>hadoopfile</a:t>
            </a:r>
            <a:endParaRPr lang="en-US" sz="1400" dirty="0">
              <a:solidFill>
                <a:schemeClr val="accent3"/>
              </a:solidFill>
              <a:latin typeface="Courier"/>
              <a:cs typeface="Courier"/>
            </a:endParaRPr>
          </a:p>
          <a:p>
            <a:r>
              <a:rPr lang="en-US" sz="1400" dirty="0">
                <a:solidFill>
                  <a:schemeClr val="accent3"/>
                </a:solidFill>
                <a:latin typeface="Courier"/>
                <a:cs typeface="Courier"/>
              </a:rPr>
              <a:t># ./</a:t>
            </a:r>
            <a:r>
              <a:rPr lang="en-US" sz="1400" dirty="0" err="1">
                <a:solidFill>
                  <a:schemeClr val="accent3"/>
                </a:solidFill>
                <a:latin typeface="Courier"/>
                <a:cs typeface="Courier"/>
              </a:rPr>
              <a:t>hadoop</a:t>
            </a:r>
            <a:r>
              <a:rPr lang="en-US" sz="1400" dirty="0">
                <a:solidFill>
                  <a:schemeClr val="accent3"/>
                </a:solidFill>
                <a:latin typeface="Courier"/>
                <a:cs typeface="Courier"/>
              </a:rPr>
              <a:t> fs -put localfile1 localfile2 /user/</a:t>
            </a:r>
            <a:r>
              <a:rPr lang="en-US" sz="1400" dirty="0" err="1">
                <a:solidFill>
                  <a:schemeClr val="accent3"/>
                </a:solidFill>
                <a:latin typeface="Courier"/>
                <a:cs typeface="Courier"/>
              </a:rPr>
              <a:t>hadoop</a:t>
            </a:r>
            <a:r>
              <a:rPr lang="en-US" sz="1400" dirty="0">
                <a:solidFill>
                  <a:schemeClr val="accent3"/>
                </a:solidFill>
                <a:latin typeface="Courier"/>
                <a:cs typeface="Courier"/>
              </a:rPr>
              <a:t>/</a:t>
            </a:r>
            <a:r>
              <a:rPr lang="en-US" sz="1400" dirty="0" err="1">
                <a:solidFill>
                  <a:schemeClr val="accent3"/>
                </a:solidFill>
                <a:latin typeface="Courier"/>
                <a:cs typeface="Courier"/>
              </a:rPr>
              <a:t>hadoopdir</a:t>
            </a:r>
            <a:endParaRPr lang="en-US" sz="1400" dirty="0">
              <a:solidFill>
                <a:schemeClr val="accent3"/>
              </a:solidFill>
              <a:latin typeface="Courier"/>
              <a:cs typeface="Courier"/>
            </a:endParaRPr>
          </a:p>
          <a:p>
            <a:r>
              <a:rPr lang="en-US" sz="1400" dirty="0">
                <a:solidFill>
                  <a:schemeClr val="accent3"/>
                </a:solidFill>
                <a:latin typeface="Courier"/>
                <a:cs typeface="Courier"/>
              </a:rPr>
              <a:t># ./</a:t>
            </a:r>
            <a:r>
              <a:rPr lang="en-US" sz="1400" dirty="0" err="1">
                <a:solidFill>
                  <a:schemeClr val="accent3"/>
                </a:solidFill>
                <a:latin typeface="Courier"/>
                <a:cs typeface="Courier"/>
              </a:rPr>
              <a:t>hadoop</a:t>
            </a:r>
            <a:r>
              <a:rPr lang="en-US" sz="1400" dirty="0">
                <a:solidFill>
                  <a:schemeClr val="accent3"/>
                </a:solidFill>
                <a:latin typeface="Courier"/>
                <a:cs typeface="Courier"/>
              </a:rPr>
              <a:t> fs -get /user/</a:t>
            </a:r>
            <a:r>
              <a:rPr lang="en-US" sz="1400" dirty="0" err="1">
                <a:solidFill>
                  <a:schemeClr val="accent3"/>
                </a:solidFill>
                <a:latin typeface="Courier"/>
                <a:cs typeface="Courier"/>
              </a:rPr>
              <a:t>hadoop</a:t>
            </a:r>
            <a:r>
              <a:rPr lang="en-US" sz="1400" dirty="0">
                <a:solidFill>
                  <a:schemeClr val="accent3"/>
                </a:solidFill>
                <a:latin typeface="Courier"/>
                <a:cs typeface="Courier"/>
              </a:rPr>
              <a:t>/file </a:t>
            </a:r>
            <a:r>
              <a:rPr lang="en-US" sz="1400" dirty="0" err="1">
                <a:solidFill>
                  <a:schemeClr val="accent3"/>
                </a:solidFill>
                <a:latin typeface="Courier"/>
                <a:cs typeface="Courier"/>
              </a:rPr>
              <a:t>localfile</a:t>
            </a:r>
            <a:endParaRPr lang="en-US" sz="1400" dirty="0">
              <a:solidFill>
                <a:schemeClr val="accent3"/>
              </a:solidFill>
              <a:latin typeface="Courier"/>
              <a:cs typeface="Courier"/>
            </a:endParaRPr>
          </a:p>
        </p:txBody>
      </p:sp>
      <p:cxnSp>
        <p:nvCxnSpPr>
          <p:cNvPr id="258" name="Straight Connector 257"/>
          <p:cNvCxnSpPr/>
          <p:nvPr/>
        </p:nvCxnSpPr>
        <p:spPr>
          <a:xfrm>
            <a:off x="5445966" y="4694454"/>
            <a:ext cx="457200" cy="0"/>
          </a:xfrm>
          <a:prstGeom prst="line">
            <a:avLst/>
          </a:prstGeom>
          <a:ln w="7620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59" name="Title 1"/>
          <p:cNvSpPr txBox="1">
            <a:spLocks/>
          </p:cNvSpPr>
          <p:nvPr/>
        </p:nvSpPr>
        <p:spPr>
          <a:xfrm>
            <a:off x="76200" y="209550"/>
            <a:ext cx="8991600" cy="4572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smtClean="0">
                <a:solidFill>
                  <a:schemeClr val="tx2"/>
                </a:solidFill>
                <a:latin typeface="Architects Daughter" pitchFamily="2" charset="0"/>
              </a:rPr>
              <a:t>Today’s Storage Infrastructure</a:t>
            </a:r>
            <a:endParaRPr lang="en-US" sz="3600" dirty="0">
              <a:solidFill>
                <a:schemeClr val="tx2"/>
              </a:solidFill>
              <a:latin typeface="Architects Daughter" pitchFamily="2" charset="0"/>
            </a:endParaRPr>
          </a:p>
        </p:txBody>
      </p:sp>
    </p:spTree>
    <p:extLst>
      <p:ext uri="{BB962C8B-B14F-4D97-AF65-F5344CB8AC3E}">
        <p14:creationId xmlns:p14="http://schemas.microsoft.com/office/powerpoint/2010/main" val="3122040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46"/>
                                        </p:tgtEl>
                                        <p:attrNameLst>
                                          <p:attrName>style.visibility</p:attrName>
                                        </p:attrNameLst>
                                      </p:cBhvr>
                                      <p:to>
                                        <p:strVal val="visible"/>
                                      </p:to>
                                    </p:set>
                                    <p:anim calcmode="lin" valueType="num">
                                      <p:cBhvr additive="base">
                                        <p:cTn id="7" dur="500" fill="hold"/>
                                        <p:tgtEl>
                                          <p:spTgt spid="246"/>
                                        </p:tgtEl>
                                        <p:attrNameLst>
                                          <p:attrName>ppt_x</p:attrName>
                                        </p:attrNameLst>
                                      </p:cBhvr>
                                      <p:tavLst>
                                        <p:tav tm="0">
                                          <p:val>
                                            <p:strVal val="0-#ppt_w/2"/>
                                          </p:val>
                                        </p:tav>
                                        <p:tav tm="100000">
                                          <p:val>
                                            <p:strVal val="#ppt_x"/>
                                          </p:val>
                                        </p:tav>
                                      </p:tavLst>
                                    </p:anim>
                                    <p:anim calcmode="lin" valueType="num">
                                      <p:cBhvr additive="base">
                                        <p:cTn id="8" dur="500" fill="hold"/>
                                        <p:tgtEl>
                                          <p:spTgt spid="2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47"/>
                                        </p:tgtEl>
                                        <p:attrNameLst>
                                          <p:attrName>style.visibility</p:attrName>
                                        </p:attrNameLst>
                                      </p:cBhvr>
                                      <p:to>
                                        <p:strVal val="visible"/>
                                      </p:to>
                                    </p:set>
                                    <p:animEffect transition="in" filter="fade">
                                      <p:cBhvr>
                                        <p:cTn id="12" dur="500"/>
                                        <p:tgtEl>
                                          <p:spTgt spid="247"/>
                                        </p:tgtEl>
                                      </p:cBhvr>
                                    </p:animEffect>
                                  </p:childTnLst>
                                </p:cTn>
                              </p:par>
                            </p:childTnLst>
                          </p:cTn>
                        </p:par>
                      </p:childTnLst>
                    </p:cTn>
                  </p:par>
                  <p:par>
                    <p:cTn id="13" fill="hold">
                      <p:stCondLst>
                        <p:cond delay="indefinite"/>
                      </p:stCondLst>
                      <p:childTnLst>
                        <p:par>
                          <p:cTn id="14" fill="hold">
                            <p:stCondLst>
                              <p:cond delay="0"/>
                            </p:stCondLst>
                            <p:childTnLst>
                              <p:par>
                                <p:cTn id="15" presetID="0" presetClass="path" presetSubtype="0" accel="50000" decel="50000" fill="hold" nodeType="clickEffect">
                                  <p:stCondLst>
                                    <p:cond delay="0"/>
                                  </p:stCondLst>
                                  <p:childTnLst>
                                    <p:animMotion origin="layout" path="M -4.44444E-6 2.96296E-6 L 0.06181 2.96296E-6 " pathEditMode="relative" rAng="0" ptsTypes="AA">
                                      <p:cBhvr>
                                        <p:cTn id="16" dur="500" fill="hold"/>
                                        <p:tgtEl>
                                          <p:spTgt spid="246"/>
                                        </p:tgtEl>
                                        <p:attrNameLst>
                                          <p:attrName>ppt_x</p:attrName>
                                          <p:attrName>ppt_y</p:attrName>
                                        </p:attrNameLst>
                                      </p:cBhvr>
                                      <p:rCtr x="3090" y="0"/>
                                    </p:animMotion>
                                  </p:childTnLst>
                                </p:cTn>
                              </p:par>
                              <p:par>
                                <p:cTn id="17" presetID="10" presetClass="entr" presetSubtype="0" fill="hold" grpId="0" nodeType="withEffect">
                                  <p:stCondLst>
                                    <p:cond delay="350"/>
                                  </p:stCondLst>
                                  <p:childTnLst>
                                    <p:set>
                                      <p:cBhvr>
                                        <p:cTn id="18" dur="1" fill="hold">
                                          <p:stCondLst>
                                            <p:cond delay="0"/>
                                          </p:stCondLst>
                                        </p:cTn>
                                        <p:tgtEl>
                                          <p:spTgt spid="248"/>
                                        </p:tgtEl>
                                        <p:attrNameLst>
                                          <p:attrName>style.visibility</p:attrName>
                                        </p:attrNameLst>
                                      </p:cBhvr>
                                      <p:to>
                                        <p:strVal val="visible"/>
                                      </p:to>
                                    </p:set>
                                    <p:animEffect transition="in" filter="fade">
                                      <p:cBhvr>
                                        <p:cTn id="19" dur="500"/>
                                        <p:tgtEl>
                                          <p:spTgt spid="248"/>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49"/>
                                        </p:tgtEl>
                                        <p:attrNameLst>
                                          <p:attrName>style.visibility</p:attrName>
                                        </p:attrNameLst>
                                      </p:cBhvr>
                                      <p:to>
                                        <p:strVal val="visible"/>
                                      </p:to>
                                    </p:set>
                                  </p:childTnLst>
                                </p:cTn>
                              </p:par>
                              <p:par>
                                <p:cTn id="24" presetID="0" presetClass="path" presetSubtype="0" accel="50000" decel="50000" fill="hold" nodeType="withEffect">
                                  <p:stCondLst>
                                    <p:cond delay="0"/>
                                  </p:stCondLst>
                                  <p:childTnLst>
                                    <p:animMotion origin="layout" path="M -4.44444E-6 2.96296E-6 L 0.06181 2.96296E-6 " pathEditMode="relative" rAng="0" ptsTypes="AA">
                                      <p:cBhvr>
                                        <p:cTn id="25" dur="500" fill="hold"/>
                                        <p:tgtEl>
                                          <p:spTgt spid="249"/>
                                        </p:tgtEl>
                                        <p:attrNameLst>
                                          <p:attrName>ppt_x</p:attrName>
                                          <p:attrName>ppt_y</p:attrName>
                                        </p:attrNameLst>
                                      </p:cBhvr>
                                      <p:rCtr x="3090" y="0"/>
                                    </p:animMotion>
                                  </p:childTnLst>
                                </p:cTn>
                              </p:par>
                              <p:par>
                                <p:cTn id="26" presetID="1" presetClass="exit" presetSubtype="0" fill="hold" nodeType="withEffect">
                                  <p:stCondLst>
                                    <p:cond delay="0"/>
                                  </p:stCondLst>
                                  <p:childTnLst>
                                    <p:set>
                                      <p:cBhvr>
                                        <p:cTn id="27" dur="1" fill="hold">
                                          <p:stCondLst>
                                            <p:cond delay="0"/>
                                          </p:stCondLst>
                                        </p:cTn>
                                        <p:tgtEl>
                                          <p:spTgt spid="246"/>
                                        </p:tgtEl>
                                        <p:attrNameLst>
                                          <p:attrName>style.visibility</p:attrName>
                                        </p:attrNameLst>
                                      </p:cBhvr>
                                      <p:to>
                                        <p:strVal val="hidden"/>
                                      </p:to>
                                    </p:set>
                                  </p:childTnLst>
                                </p:cTn>
                              </p:par>
                              <p:par>
                                <p:cTn id="28" presetID="10" presetClass="entr" presetSubtype="0" fill="hold" grpId="0" nodeType="withEffect">
                                  <p:stCondLst>
                                    <p:cond delay="350"/>
                                  </p:stCondLst>
                                  <p:childTnLst>
                                    <p:set>
                                      <p:cBhvr>
                                        <p:cTn id="29" dur="1" fill="hold">
                                          <p:stCondLst>
                                            <p:cond delay="0"/>
                                          </p:stCondLst>
                                        </p:cTn>
                                        <p:tgtEl>
                                          <p:spTgt spid="250"/>
                                        </p:tgtEl>
                                        <p:attrNameLst>
                                          <p:attrName>style.visibility</p:attrName>
                                        </p:attrNameLst>
                                      </p:cBhvr>
                                      <p:to>
                                        <p:strVal val="visible"/>
                                      </p:to>
                                    </p:set>
                                    <p:animEffect transition="in" filter="fade">
                                      <p:cBhvr>
                                        <p:cTn id="30" dur="500"/>
                                        <p:tgtEl>
                                          <p:spTgt spid="250"/>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1"/>
                                        </p:tgtEl>
                                        <p:attrNameLst>
                                          <p:attrName>style.visibility</p:attrName>
                                        </p:attrNameLst>
                                      </p:cBhvr>
                                      <p:to>
                                        <p:strVal val="visible"/>
                                      </p:to>
                                    </p:set>
                                  </p:childTnLst>
                                </p:cTn>
                              </p:par>
                              <p:par>
                                <p:cTn id="35" presetID="0" presetClass="path" presetSubtype="0" accel="50000" decel="50000" fill="hold" nodeType="withEffect">
                                  <p:stCondLst>
                                    <p:cond delay="0"/>
                                  </p:stCondLst>
                                  <p:childTnLst>
                                    <p:animMotion origin="layout" path="M -4.44444E-6 2.96296E-6 L 0.06181 2.96296E-6 " pathEditMode="relative" rAng="0" ptsTypes="AA">
                                      <p:cBhvr>
                                        <p:cTn id="36" dur="500" fill="hold"/>
                                        <p:tgtEl>
                                          <p:spTgt spid="251"/>
                                        </p:tgtEl>
                                        <p:attrNameLst>
                                          <p:attrName>ppt_x</p:attrName>
                                          <p:attrName>ppt_y</p:attrName>
                                        </p:attrNameLst>
                                      </p:cBhvr>
                                      <p:rCtr x="3090" y="0"/>
                                    </p:animMotion>
                                  </p:childTnLst>
                                </p:cTn>
                              </p:par>
                              <p:par>
                                <p:cTn id="37" presetID="10" presetClass="entr" presetSubtype="0" fill="hold" grpId="0" nodeType="withEffect">
                                  <p:stCondLst>
                                    <p:cond delay="350"/>
                                  </p:stCondLst>
                                  <p:childTnLst>
                                    <p:set>
                                      <p:cBhvr>
                                        <p:cTn id="38" dur="1" fill="hold">
                                          <p:stCondLst>
                                            <p:cond delay="0"/>
                                          </p:stCondLst>
                                        </p:cTn>
                                        <p:tgtEl>
                                          <p:spTgt spid="252"/>
                                        </p:tgtEl>
                                        <p:attrNameLst>
                                          <p:attrName>style.visibility</p:attrName>
                                        </p:attrNameLst>
                                      </p:cBhvr>
                                      <p:to>
                                        <p:strVal val="visible"/>
                                      </p:to>
                                    </p:set>
                                    <p:animEffect transition="in" filter="fade">
                                      <p:cBhvr>
                                        <p:cTn id="39" dur="500"/>
                                        <p:tgtEl>
                                          <p:spTgt spid="252"/>
                                        </p:tgtEl>
                                      </p:cBhvr>
                                    </p:animEffect>
                                  </p:childTnLst>
                                </p:cTn>
                              </p:par>
                              <p:par>
                                <p:cTn id="40" presetID="1" presetClass="exit" presetSubtype="0" fill="hold" nodeType="withEffect">
                                  <p:stCondLst>
                                    <p:cond delay="0"/>
                                  </p:stCondLst>
                                  <p:childTnLst>
                                    <p:set>
                                      <p:cBhvr>
                                        <p:cTn id="41" dur="1" fill="hold">
                                          <p:stCondLst>
                                            <p:cond delay="0"/>
                                          </p:stCondLst>
                                        </p:cTn>
                                        <p:tgtEl>
                                          <p:spTgt spid="249"/>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253"/>
                                        </p:tgtEl>
                                        <p:attrNameLst>
                                          <p:attrName>style.visibility</p:attrName>
                                        </p:attrNameLst>
                                      </p:cBhvr>
                                      <p:to>
                                        <p:strVal val="visible"/>
                                      </p:to>
                                    </p:set>
                                  </p:childTnLst>
                                </p:cTn>
                              </p:par>
                              <p:par>
                                <p:cTn id="46" presetID="0" presetClass="path" presetSubtype="0" accel="50000" decel="50000" fill="hold" nodeType="withEffect">
                                  <p:stCondLst>
                                    <p:cond delay="0"/>
                                  </p:stCondLst>
                                  <p:childTnLst>
                                    <p:animMotion origin="layout" path="M -4.44444E-6 2.96296E-6 L 0.06181 2.96296E-6 " pathEditMode="relative" rAng="0" ptsTypes="AA">
                                      <p:cBhvr>
                                        <p:cTn id="47" dur="500" fill="hold"/>
                                        <p:tgtEl>
                                          <p:spTgt spid="253"/>
                                        </p:tgtEl>
                                        <p:attrNameLst>
                                          <p:attrName>ppt_x</p:attrName>
                                          <p:attrName>ppt_y</p:attrName>
                                        </p:attrNameLst>
                                      </p:cBhvr>
                                      <p:rCtr x="3090" y="0"/>
                                    </p:animMotion>
                                  </p:childTnLst>
                                </p:cTn>
                              </p:par>
                              <p:par>
                                <p:cTn id="48" presetID="10" presetClass="entr" presetSubtype="0" fill="hold" grpId="0" nodeType="withEffect">
                                  <p:stCondLst>
                                    <p:cond delay="350"/>
                                  </p:stCondLst>
                                  <p:childTnLst>
                                    <p:set>
                                      <p:cBhvr>
                                        <p:cTn id="49" dur="1" fill="hold">
                                          <p:stCondLst>
                                            <p:cond delay="0"/>
                                          </p:stCondLst>
                                        </p:cTn>
                                        <p:tgtEl>
                                          <p:spTgt spid="254"/>
                                        </p:tgtEl>
                                        <p:attrNameLst>
                                          <p:attrName>style.visibility</p:attrName>
                                        </p:attrNameLst>
                                      </p:cBhvr>
                                      <p:to>
                                        <p:strVal val="visible"/>
                                      </p:to>
                                    </p:set>
                                    <p:animEffect transition="in" filter="fade">
                                      <p:cBhvr>
                                        <p:cTn id="50" dur="500"/>
                                        <p:tgtEl>
                                          <p:spTgt spid="254"/>
                                        </p:tgtEl>
                                      </p:cBhvr>
                                    </p:animEffect>
                                  </p:childTnLst>
                                </p:cTn>
                              </p:par>
                              <p:par>
                                <p:cTn id="51" presetID="1" presetClass="exit" presetSubtype="0" fill="hold" nodeType="withEffect">
                                  <p:stCondLst>
                                    <p:cond delay="0"/>
                                  </p:stCondLst>
                                  <p:childTnLst>
                                    <p:set>
                                      <p:cBhvr>
                                        <p:cTn id="52" dur="1" fill="hold">
                                          <p:stCondLst>
                                            <p:cond delay="0"/>
                                          </p:stCondLst>
                                        </p:cTn>
                                        <p:tgtEl>
                                          <p:spTgt spid="251"/>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55"/>
                                        </p:tgtEl>
                                        <p:attrNameLst>
                                          <p:attrName>style.visibility</p:attrName>
                                        </p:attrNameLst>
                                      </p:cBhvr>
                                      <p:to>
                                        <p:strVal val="visible"/>
                                      </p:to>
                                    </p:set>
                                  </p:childTnLst>
                                </p:cTn>
                              </p:par>
                              <p:par>
                                <p:cTn id="57" presetID="0" presetClass="path" presetSubtype="0" accel="50000" decel="50000" fill="hold" nodeType="withEffect">
                                  <p:stCondLst>
                                    <p:cond delay="0"/>
                                  </p:stCondLst>
                                  <p:childTnLst>
                                    <p:animMotion origin="layout" path="M -4.44444E-6 2.96296E-6 L 0.06181 2.96296E-6 " pathEditMode="relative" rAng="0" ptsTypes="AA">
                                      <p:cBhvr>
                                        <p:cTn id="58" dur="500" fill="hold"/>
                                        <p:tgtEl>
                                          <p:spTgt spid="255"/>
                                        </p:tgtEl>
                                        <p:attrNameLst>
                                          <p:attrName>ppt_x</p:attrName>
                                          <p:attrName>ppt_y</p:attrName>
                                        </p:attrNameLst>
                                      </p:cBhvr>
                                      <p:rCtr x="3090" y="0"/>
                                    </p:animMotion>
                                  </p:childTnLst>
                                </p:cTn>
                              </p:par>
                              <p:par>
                                <p:cTn id="59" presetID="10" presetClass="entr" presetSubtype="0" fill="hold" grpId="0" nodeType="withEffect">
                                  <p:stCondLst>
                                    <p:cond delay="350"/>
                                  </p:stCondLst>
                                  <p:childTnLst>
                                    <p:set>
                                      <p:cBhvr>
                                        <p:cTn id="60" dur="1" fill="hold">
                                          <p:stCondLst>
                                            <p:cond delay="0"/>
                                          </p:stCondLst>
                                        </p:cTn>
                                        <p:tgtEl>
                                          <p:spTgt spid="256"/>
                                        </p:tgtEl>
                                        <p:attrNameLst>
                                          <p:attrName>style.visibility</p:attrName>
                                        </p:attrNameLst>
                                      </p:cBhvr>
                                      <p:to>
                                        <p:strVal val="visible"/>
                                      </p:to>
                                    </p:set>
                                    <p:animEffect transition="in" filter="fade">
                                      <p:cBhvr>
                                        <p:cTn id="61" dur="500"/>
                                        <p:tgtEl>
                                          <p:spTgt spid="256"/>
                                        </p:tgtEl>
                                      </p:cBhvr>
                                    </p:animEffect>
                                  </p:childTnLst>
                                </p:cTn>
                              </p:par>
                              <p:par>
                                <p:cTn id="62" presetID="1" presetClass="exit" presetSubtype="0" fill="hold" nodeType="withEffect">
                                  <p:stCondLst>
                                    <p:cond delay="0"/>
                                  </p:stCondLst>
                                  <p:childTnLst>
                                    <p:set>
                                      <p:cBhvr>
                                        <p:cTn id="63" dur="1" fill="hold">
                                          <p:stCondLst>
                                            <p:cond delay="0"/>
                                          </p:stCondLst>
                                        </p:cTn>
                                        <p:tgtEl>
                                          <p:spTgt spid="253"/>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258"/>
                                        </p:tgtEl>
                                        <p:attrNameLst>
                                          <p:attrName>style.visibility</p:attrName>
                                        </p:attrNameLst>
                                      </p:cBhvr>
                                      <p:to>
                                        <p:strVal val="visible"/>
                                      </p:to>
                                    </p:set>
                                  </p:childTnLst>
                                </p:cTn>
                              </p:par>
                              <p:par>
                                <p:cTn id="68" presetID="0" presetClass="path" presetSubtype="0" accel="50000" decel="50000" fill="hold" nodeType="withEffect">
                                  <p:stCondLst>
                                    <p:cond delay="0"/>
                                  </p:stCondLst>
                                  <p:childTnLst>
                                    <p:animMotion origin="layout" path="M -4.44444E-6 2.96296E-6 L 0.06181 2.96296E-6 " pathEditMode="relative" rAng="0" ptsTypes="AA">
                                      <p:cBhvr>
                                        <p:cTn id="69" dur="500" fill="hold"/>
                                        <p:tgtEl>
                                          <p:spTgt spid="258"/>
                                        </p:tgtEl>
                                        <p:attrNameLst>
                                          <p:attrName>ppt_x</p:attrName>
                                          <p:attrName>ppt_y</p:attrName>
                                        </p:attrNameLst>
                                      </p:cBhvr>
                                      <p:rCtr x="3090" y="0"/>
                                    </p:animMotion>
                                  </p:childTnLst>
                                </p:cTn>
                              </p:par>
                              <p:par>
                                <p:cTn id="70" presetID="10" presetClass="entr" presetSubtype="0" fill="hold" grpId="0" nodeType="withEffect">
                                  <p:stCondLst>
                                    <p:cond delay="350"/>
                                  </p:stCondLst>
                                  <p:childTnLst>
                                    <p:set>
                                      <p:cBhvr>
                                        <p:cTn id="71" dur="1" fill="hold">
                                          <p:stCondLst>
                                            <p:cond delay="0"/>
                                          </p:stCondLst>
                                        </p:cTn>
                                        <p:tgtEl>
                                          <p:spTgt spid="257"/>
                                        </p:tgtEl>
                                        <p:attrNameLst>
                                          <p:attrName>style.visibility</p:attrName>
                                        </p:attrNameLst>
                                      </p:cBhvr>
                                      <p:to>
                                        <p:strVal val="visible"/>
                                      </p:to>
                                    </p:set>
                                    <p:animEffect transition="in" filter="fade">
                                      <p:cBhvr>
                                        <p:cTn id="72" dur="500"/>
                                        <p:tgtEl>
                                          <p:spTgt spid="257"/>
                                        </p:tgtEl>
                                      </p:cBhvr>
                                    </p:animEffect>
                                  </p:childTnLst>
                                </p:cTn>
                              </p:par>
                              <p:par>
                                <p:cTn id="73" presetID="1" presetClass="exit" presetSubtype="0" fill="hold" nodeType="withEffect">
                                  <p:stCondLst>
                                    <p:cond delay="0"/>
                                  </p:stCondLst>
                                  <p:childTnLst>
                                    <p:set>
                                      <p:cBhvr>
                                        <p:cTn id="74" dur="1" fill="hold">
                                          <p:stCondLst>
                                            <p:cond delay="0"/>
                                          </p:stCondLst>
                                        </p:cTn>
                                        <p:tgtEl>
                                          <p:spTgt spid="25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 grpId="0" animBg="1"/>
      <p:bldP spid="248" grpId="0" animBg="1"/>
      <p:bldP spid="250" grpId="0" animBg="1"/>
      <p:bldP spid="252" grpId="0" animBg="1"/>
      <p:bldP spid="254" grpId="0" animBg="1"/>
      <p:bldP spid="256" grpId="0" animBg="1"/>
      <p:bldP spid="25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83746" y="1510024"/>
            <a:ext cx="2872428" cy="3119126"/>
            <a:chOff x="183746" y="1848303"/>
            <a:chExt cx="2872428" cy="3119126"/>
          </a:xfrm>
        </p:grpSpPr>
        <p:grpSp>
          <p:nvGrpSpPr>
            <p:cNvPr id="22" name="Group 21"/>
            <p:cNvGrpSpPr/>
            <p:nvPr/>
          </p:nvGrpSpPr>
          <p:grpSpPr>
            <a:xfrm>
              <a:off x="183746" y="1848303"/>
              <a:ext cx="2872428" cy="3119126"/>
              <a:chOff x="183746" y="1848303"/>
              <a:chExt cx="2872428" cy="3119126"/>
            </a:xfrm>
          </p:grpSpPr>
          <p:sp>
            <p:nvSpPr>
              <p:cNvPr id="32" name="Rectangle 31"/>
              <p:cNvSpPr/>
              <p:nvPr/>
            </p:nvSpPr>
            <p:spPr>
              <a:xfrm>
                <a:off x="273360" y="1848303"/>
                <a:ext cx="2779282" cy="2723115"/>
              </a:xfrm>
              <a:prstGeom prst="rect">
                <a:avLst/>
              </a:prstGeom>
              <a:gradFill flip="none" rotWithShape="1">
                <a:gsLst>
                  <a:gs pos="0">
                    <a:schemeClr val="bg1">
                      <a:lumMod val="85000"/>
                    </a:schemeClr>
                  </a:gs>
                  <a:gs pos="100000">
                    <a:schemeClr val="tx1"/>
                  </a:gs>
                </a:gsLst>
                <a:lin ang="16200000" scaled="0"/>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p:cNvSpPr txBox="1"/>
              <p:nvPr/>
            </p:nvSpPr>
            <p:spPr>
              <a:xfrm>
                <a:off x="273360" y="4259543"/>
                <a:ext cx="2782814" cy="707886"/>
              </a:xfrm>
              <a:prstGeom prst="rect">
                <a:avLst/>
              </a:prstGeom>
              <a:solidFill>
                <a:schemeClr val="tx2"/>
              </a:solidFill>
            </p:spPr>
            <p:txBody>
              <a:bodyPr wrap="square" rtlCol="0">
                <a:spAutoFit/>
              </a:bodyPr>
              <a:lstStyle/>
              <a:p>
                <a:pPr algn="ctr"/>
                <a:r>
                  <a:rPr lang="en-US" sz="2000" dirty="0" smtClean="0">
                    <a:solidFill>
                      <a:schemeClr val="bg1"/>
                    </a:solidFill>
                  </a:rPr>
                  <a:t>NEW PLATFORMS &amp; APPROACHES</a:t>
                </a:r>
              </a:p>
            </p:txBody>
          </p:sp>
          <p:pic>
            <p:nvPicPr>
              <p:cNvPr id="36" name="Picture 35"/>
              <p:cNvPicPr>
                <a:picLocks noChangeAspect="1"/>
              </p:cNvPicPr>
              <p:nvPr/>
            </p:nvPicPr>
            <p:blipFill>
              <a:blip r:embed="rId3">
                <a:clrChange>
                  <a:clrFrom>
                    <a:srgbClr val="FFFFFF"/>
                  </a:clrFrom>
                  <a:clrTo>
                    <a:srgbClr val="FFFFFF">
                      <a:alpha val="0"/>
                    </a:srgbClr>
                  </a:clrTo>
                </a:clrChange>
              </a:blip>
              <a:stretch>
                <a:fillRect/>
              </a:stretch>
            </p:blipFill>
            <p:spPr>
              <a:xfrm>
                <a:off x="183746" y="2828822"/>
                <a:ext cx="1482386" cy="1393106"/>
              </a:xfrm>
              <a:prstGeom prst="rect">
                <a:avLst/>
              </a:prstGeom>
              <a:effectLst/>
            </p:spPr>
          </p:pic>
          <p:pic>
            <p:nvPicPr>
              <p:cNvPr id="80" name="Picture 79"/>
              <p:cNvPicPr>
                <a:picLocks noChangeAspect="1"/>
              </p:cNvPicPr>
              <p:nvPr/>
            </p:nvPicPr>
            <p:blipFill>
              <a:blip r:embed="rId4">
                <a:grayscl/>
                <a:clrChange>
                  <a:clrFrom>
                    <a:srgbClr val="FFFFFF"/>
                  </a:clrFrom>
                  <a:clrTo>
                    <a:srgbClr val="FFFFFF">
                      <a:alpha val="0"/>
                    </a:srgbClr>
                  </a:clrTo>
                </a:clrChange>
                <a:extLst>
                  <a:ext uri="{BEBA8EAE-BF5A-486C-A8C5-ECC9F3942E4B}">
                    <a14:imgProps xmlns:a14="http://schemas.microsoft.com/office/drawing/2010/main">
                      <a14:imgLayer r:embed="rId5">
                        <a14:imgEffect>
                          <a14:backgroundRemoval t="6889" b="93778" l="7000" r="93417"/>
                        </a14:imgEffect>
                      </a14:imgLayer>
                    </a14:imgProps>
                  </a:ext>
                </a:extLst>
              </a:blip>
              <a:stretch>
                <a:fillRect/>
              </a:stretch>
            </p:blipFill>
            <p:spPr>
              <a:xfrm>
                <a:off x="1043021" y="2115936"/>
                <a:ext cx="1523302" cy="1142476"/>
              </a:xfrm>
              <a:prstGeom prst="rect">
                <a:avLst/>
              </a:prstGeom>
              <a:effectLst/>
            </p:spPr>
          </p:pic>
        </p:grpSp>
        <p:pic>
          <p:nvPicPr>
            <p:cNvPr id="53" name="Picture 52"/>
            <p:cNvPicPr>
              <a:picLocks noChangeAspect="1"/>
            </p:cNvPicPr>
            <p:nvPr/>
          </p:nvPicPr>
          <p:blipFill>
            <a:blip r:embed="rId6" cstate="print">
              <a:clrChange>
                <a:clrFrom>
                  <a:srgbClr val="FFFFFF"/>
                </a:clrFrom>
                <a:clrTo>
                  <a:srgbClr val="FFFFFF">
                    <a:alpha val="0"/>
                  </a:srgbClr>
                </a:clrTo>
              </a:clrChange>
              <a:grayscl/>
              <a:extLst>
                <a:ext uri="{BEBA8EAE-BF5A-486C-A8C5-ECC9F3942E4B}">
                  <a14:imgProps xmlns:a14="http://schemas.microsoft.com/office/drawing/2010/main">
                    <a14:imgLayer r:embed="rId7">
                      <a14:imgEffect>
                        <a14:backgroundRemoval t="3057" b="96507" l="1747" r="95633">
                          <a14:foregroundMark x1="84279" y1="86463" x2="84279" y2="86463"/>
                          <a14:foregroundMark x1="83843" y1="79476" x2="83843" y2="79476"/>
                          <a14:foregroundMark x1="65066" y1="75546" x2="65066" y2="75546"/>
                          <a14:foregroundMark x1="32751" y1="59825" x2="32751" y2="59825"/>
                        </a14:backgroundRemoval>
                      </a14:imgEffect>
                    </a14:imgLayer>
                  </a14:imgProps>
                </a:ext>
              </a:extLst>
            </a:blip>
            <a:stretch>
              <a:fillRect/>
            </a:stretch>
          </p:blipFill>
          <p:spPr>
            <a:xfrm>
              <a:off x="1858697" y="3114398"/>
              <a:ext cx="1075560" cy="1075560"/>
            </a:xfrm>
            <a:prstGeom prst="rect">
              <a:avLst/>
            </a:prstGeom>
            <a:effectLst>
              <a:glow rad="25400">
                <a:schemeClr val="bg1">
                  <a:alpha val="75000"/>
                </a:schemeClr>
              </a:glow>
            </a:effectLst>
          </p:spPr>
        </p:pic>
      </p:grpSp>
      <p:grpSp>
        <p:nvGrpSpPr>
          <p:cNvPr id="5" name="Group 4"/>
          <p:cNvGrpSpPr/>
          <p:nvPr/>
        </p:nvGrpSpPr>
        <p:grpSpPr>
          <a:xfrm>
            <a:off x="3133270" y="1510023"/>
            <a:ext cx="2781185" cy="3112307"/>
            <a:chOff x="3133270" y="1866070"/>
            <a:chExt cx="2781185" cy="3092608"/>
          </a:xfrm>
        </p:grpSpPr>
        <p:grpSp>
          <p:nvGrpSpPr>
            <p:cNvPr id="23" name="Group 22"/>
            <p:cNvGrpSpPr/>
            <p:nvPr/>
          </p:nvGrpSpPr>
          <p:grpSpPr>
            <a:xfrm>
              <a:off x="3133270" y="1866070"/>
              <a:ext cx="2780619" cy="3092608"/>
              <a:chOff x="3133270" y="1870705"/>
              <a:chExt cx="2780619" cy="3092608"/>
            </a:xfrm>
          </p:grpSpPr>
          <p:sp>
            <p:nvSpPr>
              <p:cNvPr id="43" name="Rectangle 42"/>
              <p:cNvSpPr/>
              <p:nvPr/>
            </p:nvSpPr>
            <p:spPr>
              <a:xfrm>
                <a:off x="3133270" y="1870705"/>
                <a:ext cx="2779776" cy="2554453"/>
              </a:xfrm>
              <a:prstGeom prst="rect">
                <a:avLst/>
              </a:prstGeom>
              <a:gradFill flip="none" rotWithShape="1">
                <a:gsLst>
                  <a:gs pos="0">
                    <a:schemeClr val="bg1">
                      <a:lumMod val="85000"/>
                    </a:schemeClr>
                  </a:gs>
                  <a:gs pos="100000">
                    <a:schemeClr val="tx1"/>
                  </a:gs>
                </a:gsLst>
                <a:lin ang="16200000" scaled="0"/>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extBox 45"/>
              <p:cNvSpPr txBox="1"/>
              <p:nvPr/>
            </p:nvSpPr>
            <p:spPr>
              <a:xfrm>
                <a:off x="3133270" y="4259907"/>
                <a:ext cx="2780619" cy="703406"/>
              </a:xfrm>
              <a:prstGeom prst="rect">
                <a:avLst/>
              </a:prstGeom>
              <a:solidFill>
                <a:srgbClr val="2C95DD"/>
              </a:solidFill>
            </p:spPr>
            <p:txBody>
              <a:bodyPr wrap="square" rtlCol="0">
                <a:spAutoFit/>
              </a:bodyPr>
              <a:lstStyle/>
              <a:p>
                <a:pPr algn="ctr"/>
                <a:r>
                  <a:rPr lang="en-US" sz="2000" dirty="0" smtClean="0">
                    <a:solidFill>
                      <a:schemeClr val="bg1"/>
                    </a:solidFill>
                  </a:rPr>
                  <a:t>END USER DEMAND FOR CLOUD</a:t>
                </a:r>
              </a:p>
            </p:txBody>
          </p:sp>
          <p:grpSp>
            <p:nvGrpSpPr>
              <p:cNvPr id="17" name="Group 16"/>
              <p:cNvGrpSpPr/>
              <p:nvPr/>
            </p:nvGrpSpPr>
            <p:grpSpPr>
              <a:xfrm>
                <a:off x="3207661" y="2195959"/>
                <a:ext cx="2632169" cy="580452"/>
                <a:chOff x="3571174" y="3801135"/>
                <a:chExt cx="1967827" cy="433950"/>
              </a:xfrm>
            </p:grpSpPr>
            <p:pic>
              <p:nvPicPr>
                <p:cNvPr id="47" name="Picture 46"/>
                <p:cNvPicPr>
                  <a:picLocks noChangeAspect="1"/>
                </p:cNvPicPr>
                <p:nvPr/>
              </p:nvPicPr>
              <p:blipFill>
                <a:blip r:embed="rId8"/>
                <a:stretch>
                  <a:fillRect/>
                </a:stretch>
              </p:blipFill>
              <p:spPr>
                <a:xfrm>
                  <a:off x="3571174" y="3801135"/>
                  <a:ext cx="371264" cy="433950"/>
                </a:xfrm>
                <a:prstGeom prst="rect">
                  <a:avLst/>
                </a:prstGeom>
              </p:spPr>
            </p:pic>
            <p:pic>
              <p:nvPicPr>
                <p:cNvPr id="48" name="Picture 47"/>
                <p:cNvPicPr>
                  <a:picLocks noChangeAspect="1"/>
                </p:cNvPicPr>
                <p:nvPr/>
              </p:nvPicPr>
              <p:blipFill>
                <a:blip r:embed="rId8"/>
                <a:stretch>
                  <a:fillRect/>
                </a:stretch>
              </p:blipFill>
              <p:spPr>
                <a:xfrm>
                  <a:off x="3970314" y="3801135"/>
                  <a:ext cx="371264" cy="433950"/>
                </a:xfrm>
                <a:prstGeom prst="rect">
                  <a:avLst/>
                </a:prstGeom>
              </p:spPr>
            </p:pic>
            <p:pic>
              <p:nvPicPr>
                <p:cNvPr id="49" name="Picture 48"/>
                <p:cNvPicPr>
                  <a:picLocks noChangeAspect="1"/>
                </p:cNvPicPr>
                <p:nvPr/>
              </p:nvPicPr>
              <p:blipFill>
                <a:blip r:embed="rId8"/>
                <a:stretch>
                  <a:fillRect/>
                </a:stretch>
              </p:blipFill>
              <p:spPr>
                <a:xfrm>
                  <a:off x="4369455" y="3801135"/>
                  <a:ext cx="371264" cy="433950"/>
                </a:xfrm>
                <a:prstGeom prst="rect">
                  <a:avLst/>
                </a:prstGeom>
              </p:spPr>
            </p:pic>
            <p:pic>
              <p:nvPicPr>
                <p:cNvPr id="50" name="Picture 49"/>
                <p:cNvPicPr>
                  <a:picLocks noChangeAspect="1"/>
                </p:cNvPicPr>
                <p:nvPr/>
              </p:nvPicPr>
              <p:blipFill>
                <a:blip r:embed="rId8"/>
                <a:stretch>
                  <a:fillRect/>
                </a:stretch>
              </p:blipFill>
              <p:spPr>
                <a:xfrm>
                  <a:off x="4768595" y="3801135"/>
                  <a:ext cx="371264" cy="433950"/>
                </a:xfrm>
                <a:prstGeom prst="rect">
                  <a:avLst/>
                </a:prstGeom>
              </p:spPr>
            </p:pic>
            <p:pic>
              <p:nvPicPr>
                <p:cNvPr id="51" name="Picture 50"/>
                <p:cNvPicPr>
                  <a:picLocks noChangeAspect="1"/>
                </p:cNvPicPr>
                <p:nvPr/>
              </p:nvPicPr>
              <p:blipFill>
                <a:blip r:embed="rId8"/>
                <a:stretch>
                  <a:fillRect/>
                </a:stretch>
              </p:blipFill>
              <p:spPr>
                <a:xfrm>
                  <a:off x="5167737" y="3801135"/>
                  <a:ext cx="371264" cy="433950"/>
                </a:xfrm>
                <a:prstGeom prst="rect">
                  <a:avLst/>
                </a:prstGeom>
              </p:spPr>
            </p:pic>
          </p:grpSp>
          <p:pic>
            <p:nvPicPr>
              <p:cNvPr id="57" name="Picture 56" descr="Screen Shot 2013-08-28 at 10.19.53 PM.png"/>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3200722" y="2915498"/>
                <a:ext cx="2655861" cy="473217"/>
              </a:xfrm>
              <a:prstGeom prst="rect">
                <a:avLst/>
              </a:prstGeom>
            </p:spPr>
          </p:pic>
        </p:grpSp>
        <p:pic>
          <p:nvPicPr>
            <p:cNvPr id="3" name="Picture 2"/>
            <p:cNvPicPr>
              <a:picLocks noChangeAspect="1"/>
            </p:cNvPicPr>
            <p:nvPr/>
          </p:nvPicPr>
          <p:blipFill>
            <a:blip r:embed="rId10">
              <a:grayscl/>
              <a:extLst>
                <a:ext uri="{BEBA8EAE-BF5A-486C-A8C5-ECC9F3942E4B}">
                  <a14:imgProps xmlns:a14="http://schemas.microsoft.com/office/drawing/2010/main">
                    <a14:imgLayer r:embed="rId11">
                      <a14:imgEffect>
                        <a14:backgroundRemoval t="8999" b="89990" l="53" r="100000">
                          <a14:foregroundMark x1="95047" y1="40748" x2="95047" y2="40748"/>
                          <a14:foregroundMark x1="57745" y1="38827" x2="57745" y2="38827"/>
                          <a14:foregroundMark x1="55532" y1="40647" x2="55532" y2="40647"/>
                          <a14:foregroundMark x1="52845" y1="41355" x2="52845" y2="41355"/>
                          <a14:foregroundMark x1="54689" y1="43175" x2="54689" y2="43175"/>
                          <a14:foregroundMark x1="54478" y1="41860" x2="54478" y2="41860"/>
                          <a14:foregroundMark x1="46839" y1="43984" x2="46839" y2="43984"/>
                          <a14:foregroundMark x1="48788" y1="43478" x2="48788" y2="43478"/>
                          <a14:foregroundMark x1="50158" y1="38220" x2="50158" y2="38220"/>
                          <a14:foregroundMark x1="50474" y1="41860" x2="50474" y2="41860"/>
                          <a14:backgroundMark x1="49895" y1="41759" x2="49895" y2="41759"/>
                          <a14:backgroundMark x1="47945" y1="41355" x2="47945" y2="41355"/>
                          <a14:backgroundMark x1="51475" y1="42063" x2="51475" y2="42063"/>
                        </a14:backgroundRemoval>
                      </a14:imgEffect>
                    </a14:imgLayer>
                  </a14:imgProps>
                </a:ext>
              </a:extLst>
            </a:blip>
            <a:stretch>
              <a:fillRect/>
            </a:stretch>
          </p:blipFill>
          <p:spPr>
            <a:xfrm>
              <a:off x="3147268" y="3321983"/>
              <a:ext cx="2767187" cy="1115851"/>
            </a:xfrm>
            <a:prstGeom prst="rect">
              <a:avLst/>
            </a:prstGeom>
          </p:spPr>
        </p:pic>
      </p:grpSp>
      <p:sp>
        <p:nvSpPr>
          <p:cNvPr id="28" name="TextBox 27"/>
          <p:cNvSpPr txBox="1"/>
          <p:nvPr/>
        </p:nvSpPr>
        <p:spPr>
          <a:xfrm>
            <a:off x="0" y="54203"/>
            <a:ext cx="9144000" cy="430887"/>
          </a:xfrm>
          <a:prstGeom prst="rect">
            <a:avLst/>
          </a:prstGeom>
          <a:noFill/>
        </p:spPr>
        <p:txBody>
          <a:bodyPr wrap="square" lIns="0" tIns="0" rIns="0" bIns="0" rtlCol="0">
            <a:spAutoFit/>
          </a:bodyPr>
          <a:lstStyle/>
          <a:p>
            <a:pPr algn="ctr"/>
            <a:r>
              <a:rPr lang="en-US" sz="2800" dirty="0" smtClean="0">
                <a:solidFill>
                  <a:schemeClr val="tx2"/>
                </a:solidFill>
                <a:latin typeface="Architects Daughter" pitchFamily="2" charset="0"/>
              </a:rPr>
              <a:t>IT’S ONLY GOING TO GET</a:t>
            </a:r>
          </a:p>
        </p:txBody>
      </p:sp>
      <p:grpSp>
        <p:nvGrpSpPr>
          <p:cNvPr id="2" name="Group 1"/>
          <p:cNvGrpSpPr/>
          <p:nvPr/>
        </p:nvGrpSpPr>
        <p:grpSpPr>
          <a:xfrm>
            <a:off x="5665787" y="1510024"/>
            <a:ext cx="3357563" cy="3101575"/>
            <a:chOff x="5665787" y="1352551"/>
            <a:chExt cx="3357563" cy="3101575"/>
          </a:xfrm>
        </p:grpSpPr>
        <p:grpSp>
          <p:nvGrpSpPr>
            <p:cNvPr id="6" name="Group 5"/>
            <p:cNvGrpSpPr/>
            <p:nvPr/>
          </p:nvGrpSpPr>
          <p:grpSpPr>
            <a:xfrm>
              <a:off x="5982040" y="1352551"/>
              <a:ext cx="2779776" cy="3101575"/>
              <a:chOff x="5982040" y="1912023"/>
              <a:chExt cx="2779776" cy="3031069"/>
            </a:xfrm>
          </p:grpSpPr>
          <p:sp>
            <p:nvSpPr>
              <p:cNvPr id="64" name="Rectangle 63"/>
              <p:cNvSpPr/>
              <p:nvPr/>
            </p:nvSpPr>
            <p:spPr>
              <a:xfrm>
                <a:off x="5982040" y="1912023"/>
                <a:ext cx="2779776" cy="2594006"/>
              </a:xfrm>
              <a:prstGeom prst="rect">
                <a:avLst/>
              </a:prstGeom>
              <a:gradFill flip="none" rotWithShape="1">
                <a:gsLst>
                  <a:gs pos="0">
                    <a:schemeClr val="bg1">
                      <a:lumMod val="85000"/>
                    </a:schemeClr>
                  </a:gs>
                  <a:gs pos="100000">
                    <a:schemeClr val="tx1"/>
                  </a:gs>
                </a:gsLst>
                <a:lin ang="16200000" scaled="0"/>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TextBox 64"/>
              <p:cNvSpPr txBox="1"/>
              <p:nvPr/>
            </p:nvSpPr>
            <p:spPr>
              <a:xfrm>
                <a:off x="5982040" y="4251298"/>
                <a:ext cx="2779776" cy="691794"/>
              </a:xfrm>
              <a:prstGeom prst="rect">
                <a:avLst/>
              </a:prstGeom>
              <a:solidFill>
                <a:srgbClr val="2C95DD"/>
              </a:solidFill>
            </p:spPr>
            <p:txBody>
              <a:bodyPr wrap="square" rtlCol="0">
                <a:spAutoFit/>
              </a:bodyPr>
              <a:lstStyle/>
              <a:p>
                <a:pPr algn="ctr"/>
                <a:r>
                  <a:rPr lang="en-US" sz="2000" dirty="0" smtClean="0">
                    <a:solidFill>
                      <a:schemeClr val="bg1"/>
                    </a:solidFill>
                  </a:rPr>
                  <a:t>MASSIVE DATA GROWTH</a:t>
                </a:r>
              </a:p>
            </p:txBody>
          </p:sp>
        </p:grpSp>
        <p:pic>
          <p:nvPicPr>
            <p:cNvPr id="7" name="Picture 6"/>
            <p:cNvPicPr>
              <a:picLocks noChangeAspect="1"/>
            </p:cNvPicPr>
            <p:nvPr/>
          </p:nvPicPr>
          <p:blipFill>
            <a:blip r:embed="rId12">
              <a:grayscl/>
              <a:extLst>
                <a:ext uri="{BEBA8EAE-BF5A-486C-A8C5-ECC9F3942E4B}">
                  <a14:imgProps xmlns:a14="http://schemas.microsoft.com/office/drawing/2010/main">
                    <a14:imgLayer r:embed="rId13">
                      <a14:imgEffect>
                        <a14:colorTemperature colorTemp="5900"/>
                      </a14:imgEffect>
                    </a14:imgLayer>
                  </a14:imgProps>
                </a:ext>
                <a:ext uri="{28A0092B-C50C-407E-A947-70E740481C1C}">
                  <a14:useLocalDpi xmlns:a14="http://schemas.microsoft.com/office/drawing/2010/main" val="0"/>
                </a:ext>
              </a:extLst>
            </a:blip>
            <a:stretch>
              <a:fillRect/>
            </a:stretch>
          </p:blipFill>
          <p:spPr>
            <a:xfrm>
              <a:off x="5665787" y="1790763"/>
              <a:ext cx="3357563" cy="1970374"/>
            </a:xfrm>
            <a:prstGeom prst="rect">
              <a:avLst/>
            </a:prstGeom>
          </p:spPr>
        </p:pic>
      </p:grpSp>
      <p:sp>
        <p:nvSpPr>
          <p:cNvPr id="29" name="TextBox 28"/>
          <p:cNvSpPr txBox="1"/>
          <p:nvPr/>
        </p:nvSpPr>
        <p:spPr>
          <a:xfrm>
            <a:off x="0" y="484822"/>
            <a:ext cx="9144000" cy="1477328"/>
          </a:xfrm>
          <a:prstGeom prst="rect">
            <a:avLst/>
          </a:prstGeom>
          <a:noFill/>
        </p:spPr>
        <p:txBody>
          <a:bodyPr wrap="square" lIns="0" tIns="0" rIns="0" bIns="0" rtlCol="0">
            <a:spAutoFit/>
          </a:bodyPr>
          <a:lstStyle/>
          <a:p>
            <a:pPr algn="ctr"/>
            <a:r>
              <a:rPr lang="en-US" sz="9600" dirty="0" smtClean="0">
                <a:solidFill>
                  <a:schemeClr val="bg1"/>
                </a:solidFill>
                <a:latin typeface="Architects Daughter" pitchFamily="2" charset="0"/>
              </a:rPr>
              <a:t>WORSE</a:t>
            </a:r>
            <a:endParaRPr lang="en-US" sz="3800" dirty="0" smtClean="0">
              <a:solidFill>
                <a:schemeClr val="bg1"/>
              </a:solidFill>
              <a:latin typeface="Architects Daughter" pitchFamily="2" charset="0"/>
            </a:endParaRPr>
          </a:p>
        </p:txBody>
      </p:sp>
    </p:spTree>
    <p:extLst>
      <p:ext uri="{BB962C8B-B14F-4D97-AF65-F5344CB8AC3E}">
        <p14:creationId xmlns:p14="http://schemas.microsoft.com/office/powerpoint/2010/main" val="140732628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490964" y="107913"/>
            <a:ext cx="184666" cy="369332"/>
          </a:xfrm>
          <a:prstGeom prst="rect">
            <a:avLst/>
          </a:prstGeom>
          <a:noFill/>
        </p:spPr>
        <p:txBody>
          <a:bodyPr wrap="none" rtlCol="0">
            <a:spAutoFit/>
          </a:bodyPr>
          <a:lstStyle/>
          <a:p>
            <a:endParaRPr lang="en-US" dirty="0" err="1" smtClean="0">
              <a:solidFill>
                <a:schemeClr val="bg2"/>
              </a:solidFill>
            </a:endParaRPr>
          </a:p>
        </p:txBody>
      </p:sp>
      <p:grpSp>
        <p:nvGrpSpPr>
          <p:cNvPr id="86" name="Group 85"/>
          <p:cNvGrpSpPr/>
          <p:nvPr/>
        </p:nvGrpSpPr>
        <p:grpSpPr>
          <a:xfrm>
            <a:off x="1471000" y="1495860"/>
            <a:ext cx="1295400" cy="2462593"/>
            <a:chOff x="1471000" y="1495860"/>
            <a:chExt cx="1295400" cy="2462593"/>
          </a:xfrm>
        </p:grpSpPr>
        <p:sp>
          <p:nvSpPr>
            <p:cNvPr id="16" name="TextBox 15"/>
            <p:cNvSpPr txBox="1"/>
            <p:nvPr/>
          </p:nvSpPr>
          <p:spPr>
            <a:xfrm>
              <a:off x="1508962" y="2942790"/>
              <a:ext cx="1219480" cy="1015663"/>
            </a:xfrm>
            <a:prstGeom prst="rect">
              <a:avLst/>
            </a:prstGeom>
            <a:noFill/>
          </p:spPr>
          <p:txBody>
            <a:bodyPr wrap="none" rtlCol="0">
              <a:spAutoFit/>
            </a:bodyPr>
            <a:lstStyle/>
            <a:p>
              <a:pPr algn="ctr"/>
              <a:r>
                <a:rPr lang="en-US" sz="2000" dirty="0" smtClean="0">
                  <a:solidFill>
                    <a:schemeClr val="tx2"/>
                  </a:solidFill>
                </a:rPr>
                <a:t>Help Me</a:t>
              </a:r>
            </a:p>
            <a:p>
              <a:pPr algn="ctr"/>
              <a:r>
                <a:rPr lang="en-US" sz="2000" dirty="0" smtClean="0">
                  <a:solidFill>
                    <a:schemeClr val="tx2"/>
                  </a:solidFill>
                </a:rPr>
                <a:t>Reduce</a:t>
              </a:r>
            </a:p>
            <a:p>
              <a:pPr algn="ctr"/>
              <a:r>
                <a:rPr lang="en-US" sz="2000" dirty="0" smtClean="0">
                  <a:solidFill>
                    <a:schemeClr val="tx2"/>
                  </a:solidFill>
                </a:rPr>
                <a:t>Costs</a:t>
              </a:r>
            </a:p>
          </p:txBody>
        </p:sp>
        <p:grpSp>
          <p:nvGrpSpPr>
            <p:cNvPr id="12" name="Group 11"/>
            <p:cNvGrpSpPr/>
            <p:nvPr/>
          </p:nvGrpSpPr>
          <p:grpSpPr>
            <a:xfrm>
              <a:off x="1471000" y="1495860"/>
              <a:ext cx="1295400" cy="1295400"/>
              <a:chOff x="1143000" y="1562100"/>
              <a:chExt cx="1295400" cy="1295400"/>
            </a:xfrm>
          </p:grpSpPr>
          <p:sp>
            <p:nvSpPr>
              <p:cNvPr id="38" name="Oval 37"/>
              <p:cNvSpPr/>
              <p:nvPr/>
            </p:nvSpPr>
            <p:spPr>
              <a:xfrm>
                <a:off x="1143000" y="1562100"/>
                <a:ext cx="1295400" cy="1295400"/>
              </a:xfrm>
              <a:prstGeom prst="ellipse">
                <a:avLst/>
              </a:prstGeom>
              <a:solidFill>
                <a:srgbClr val="FFFFFF"/>
              </a:solidFill>
              <a:ln w="57150"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Group 10"/>
              <p:cNvGrpSpPr/>
              <p:nvPr/>
            </p:nvGrpSpPr>
            <p:grpSpPr>
              <a:xfrm>
                <a:off x="1396517" y="1783565"/>
                <a:ext cx="788366" cy="861664"/>
                <a:chOff x="1397000" y="1783565"/>
                <a:chExt cx="788366" cy="861664"/>
              </a:xfrm>
            </p:grpSpPr>
            <p:sp>
              <p:nvSpPr>
                <p:cNvPr id="48" name="Can 47"/>
                <p:cNvSpPr/>
                <p:nvPr/>
              </p:nvSpPr>
              <p:spPr>
                <a:xfrm>
                  <a:off x="1397000" y="1783565"/>
                  <a:ext cx="410128" cy="752277"/>
                </a:xfrm>
                <a:prstGeom prst="can">
                  <a:avLst>
                    <a:gd name="adj" fmla="val 33638"/>
                  </a:avLst>
                </a:prstGeom>
                <a:solidFill>
                  <a:srgbClr val="2C95DD"/>
                </a:solidFill>
                <a:ln w="190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Can 40"/>
                <p:cNvSpPr/>
                <p:nvPr/>
              </p:nvSpPr>
              <p:spPr>
                <a:xfrm>
                  <a:off x="1612900" y="2021559"/>
                  <a:ext cx="411399" cy="561285"/>
                </a:xfrm>
                <a:prstGeom prst="can">
                  <a:avLst>
                    <a:gd name="adj" fmla="val 28414"/>
                  </a:avLst>
                </a:prstGeom>
                <a:solidFill>
                  <a:srgbClr val="2C95DD"/>
                </a:solidFill>
                <a:ln w="190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Can 41"/>
                <p:cNvSpPr/>
                <p:nvPr/>
              </p:nvSpPr>
              <p:spPr>
                <a:xfrm>
                  <a:off x="1778000" y="2254250"/>
                  <a:ext cx="407366" cy="390979"/>
                </a:xfrm>
                <a:prstGeom prst="can">
                  <a:avLst>
                    <a:gd name="adj" fmla="val 31713"/>
                  </a:avLst>
                </a:prstGeom>
                <a:solidFill>
                  <a:srgbClr val="2C95DD"/>
                </a:solidFill>
                <a:ln w="190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grpSp>
        <p:nvGrpSpPr>
          <p:cNvPr id="87" name="Group 86"/>
          <p:cNvGrpSpPr/>
          <p:nvPr/>
        </p:nvGrpSpPr>
        <p:grpSpPr>
          <a:xfrm>
            <a:off x="3663454" y="1495860"/>
            <a:ext cx="1744525" cy="2453503"/>
            <a:chOff x="3663454" y="1495860"/>
            <a:chExt cx="1744525" cy="2453503"/>
          </a:xfrm>
        </p:grpSpPr>
        <p:sp>
          <p:nvSpPr>
            <p:cNvPr id="35" name="TextBox 34"/>
            <p:cNvSpPr txBox="1"/>
            <p:nvPr/>
          </p:nvSpPr>
          <p:spPr>
            <a:xfrm>
              <a:off x="3663454" y="2933700"/>
              <a:ext cx="1744525" cy="1015663"/>
            </a:xfrm>
            <a:prstGeom prst="rect">
              <a:avLst/>
            </a:prstGeom>
            <a:noFill/>
          </p:spPr>
          <p:txBody>
            <a:bodyPr wrap="square" rtlCol="0">
              <a:spAutoFit/>
            </a:bodyPr>
            <a:lstStyle/>
            <a:p>
              <a:pPr algn="ctr"/>
              <a:r>
                <a:rPr lang="en-US" sz="2000" dirty="0" smtClean="0">
                  <a:solidFill>
                    <a:schemeClr val="tx2"/>
                  </a:solidFill>
                </a:rPr>
                <a:t>Give Me Freedom of Choice</a:t>
              </a:r>
            </a:p>
          </p:txBody>
        </p:sp>
        <p:grpSp>
          <p:nvGrpSpPr>
            <p:cNvPr id="13" name="Group 12"/>
            <p:cNvGrpSpPr/>
            <p:nvPr/>
          </p:nvGrpSpPr>
          <p:grpSpPr>
            <a:xfrm>
              <a:off x="3884704" y="1495860"/>
              <a:ext cx="1297642" cy="1297268"/>
              <a:chOff x="3695700" y="1560232"/>
              <a:chExt cx="1297642" cy="1297268"/>
            </a:xfrm>
          </p:grpSpPr>
          <p:grpSp>
            <p:nvGrpSpPr>
              <p:cNvPr id="34" name="Group 33"/>
              <p:cNvGrpSpPr/>
              <p:nvPr/>
            </p:nvGrpSpPr>
            <p:grpSpPr>
              <a:xfrm>
                <a:off x="3695700" y="1562100"/>
                <a:ext cx="1295400" cy="1295400"/>
                <a:chOff x="4650590" y="592939"/>
                <a:chExt cx="1295400" cy="1295400"/>
              </a:xfrm>
            </p:grpSpPr>
            <p:sp>
              <p:nvSpPr>
                <p:cNvPr id="33" name="Oval 32"/>
                <p:cNvSpPr/>
                <p:nvPr/>
              </p:nvSpPr>
              <p:spPr>
                <a:xfrm>
                  <a:off x="4650590" y="592939"/>
                  <a:ext cx="1295400" cy="1295400"/>
                </a:xfrm>
                <a:prstGeom prst="ellipse">
                  <a:avLst/>
                </a:prstGeom>
                <a:solidFill>
                  <a:srgbClr val="FFFFFF"/>
                </a:solidFill>
                <a:ln w="57150" cmpd="sng">
                  <a:solidFill>
                    <a:srgbClr val="2C95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Quad Arrow 29"/>
                <p:cNvSpPr/>
                <p:nvPr/>
              </p:nvSpPr>
              <p:spPr>
                <a:xfrm rot="18900000">
                  <a:off x="4838607" y="780956"/>
                  <a:ext cx="919367" cy="919367"/>
                </a:xfrm>
                <a:prstGeom prst="quadArrow">
                  <a:avLst/>
                </a:prstGeom>
                <a:solidFill>
                  <a:schemeClr val="tx2"/>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2" name="Oval 31"/>
              <p:cNvSpPr/>
              <p:nvPr/>
            </p:nvSpPr>
            <p:spPr>
              <a:xfrm>
                <a:off x="3697942" y="1560232"/>
                <a:ext cx="1295400" cy="1295400"/>
              </a:xfrm>
              <a:prstGeom prst="ellipse">
                <a:avLst/>
              </a:prstGeom>
              <a:solidFill>
                <a:srgbClr val="FFFFFF"/>
              </a:solidFill>
              <a:ln w="57150" cmpd="sng">
                <a:solidFill>
                  <a:srgbClr val="2C95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9"/>
              <p:cNvGrpSpPr/>
              <p:nvPr/>
            </p:nvGrpSpPr>
            <p:grpSpPr>
              <a:xfrm>
                <a:off x="4023285" y="2420097"/>
                <a:ext cx="353732" cy="353732"/>
                <a:chOff x="4004235" y="2388347"/>
                <a:chExt cx="353732" cy="353732"/>
              </a:xfrm>
            </p:grpSpPr>
            <p:sp>
              <p:nvSpPr>
                <p:cNvPr id="36" name="Oval 35"/>
                <p:cNvSpPr/>
                <p:nvPr/>
              </p:nvSpPr>
              <p:spPr>
                <a:xfrm>
                  <a:off x="4004235" y="2388347"/>
                  <a:ext cx="353732" cy="353732"/>
                </a:xfrm>
                <a:prstGeom prst="ellipse">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Oval 44"/>
                <p:cNvSpPr/>
                <p:nvPr/>
              </p:nvSpPr>
              <p:spPr>
                <a:xfrm>
                  <a:off x="4061759" y="2443629"/>
                  <a:ext cx="238685" cy="238685"/>
                </a:xfrm>
                <a:prstGeom prst="ellipse">
                  <a:avLst/>
                </a:prstGeom>
                <a:solidFill>
                  <a:schemeClr val="bg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8" name="Group 7"/>
              <p:cNvGrpSpPr/>
              <p:nvPr/>
            </p:nvGrpSpPr>
            <p:grpSpPr>
              <a:xfrm>
                <a:off x="4459942" y="2322232"/>
                <a:ext cx="353732" cy="353732"/>
                <a:chOff x="4459942" y="2322232"/>
                <a:chExt cx="353732" cy="353732"/>
              </a:xfrm>
            </p:grpSpPr>
            <p:sp>
              <p:nvSpPr>
                <p:cNvPr id="39" name="Oval 38"/>
                <p:cNvSpPr/>
                <p:nvPr/>
              </p:nvSpPr>
              <p:spPr>
                <a:xfrm>
                  <a:off x="4459942" y="2322232"/>
                  <a:ext cx="353732" cy="353732"/>
                </a:xfrm>
                <a:prstGeom prst="ellipse">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Oval 48"/>
                <p:cNvSpPr/>
                <p:nvPr/>
              </p:nvSpPr>
              <p:spPr>
                <a:xfrm>
                  <a:off x="4567705" y="2429995"/>
                  <a:ext cx="138206" cy="138206"/>
                </a:xfrm>
                <a:prstGeom prst="ellipse">
                  <a:avLst/>
                </a:prstGeom>
                <a:solidFill>
                  <a:schemeClr val="bg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 name="Group 1"/>
              <p:cNvGrpSpPr/>
              <p:nvPr/>
            </p:nvGrpSpPr>
            <p:grpSpPr>
              <a:xfrm>
                <a:off x="4145429" y="2002118"/>
                <a:ext cx="353732" cy="353732"/>
                <a:chOff x="4158129" y="2001000"/>
                <a:chExt cx="353732" cy="353732"/>
              </a:xfrm>
            </p:grpSpPr>
            <p:sp>
              <p:nvSpPr>
                <p:cNvPr id="37" name="Oval 36"/>
                <p:cNvSpPr/>
                <p:nvPr/>
              </p:nvSpPr>
              <p:spPr>
                <a:xfrm>
                  <a:off x="4158129" y="2001000"/>
                  <a:ext cx="353732" cy="353732"/>
                </a:xfrm>
                <a:prstGeom prst="ellipse">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rot="1910500">
                  <a:off x="4242547" y="2085418"/>
                  <a:ext cx="184897" cy="184897"/>
                </a:xfrm>
                <a:prstGeom prst="rect">
                  <a:avLst/>
                </a:prstGeom>
                <a:solidFill>
                  <a:srgbClr val="FFFFFF"/>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 name="Group 5"/>
              <p:cNvGrpSpPr/>
              <p:nvPr/>
            </p:nvGrpSpPr>
            <p:grpSpPr>
              <a:xfrm rot="2292754">
                <a:off x="4537636" y="1859055"/>
                <a:ext cx="353732" cy="353732"/>
                <a:chOff x="4537636" y="1859055"/>
                <a:chExt cx="353732" cy="353732"/>
              </a:xfrm>
            </p:grpSpPr>
            <p:sp>
              <p:nvSpPr>
                <p:cNvPr id="43" name="Oval 42"/>
                <p:cNvSpPr/>
                <p:nvPr/>
              </p:nvSpPr>
              <p:spPr>
                <a:xfrm>
                  <a:off x="4537636" y="1859055"/>
                  <a:ext cx="353732" cy="353732"/>
                </a:xfrm>
                <a:prstGeom prst="ellipse">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2" name="Straight Connector 51"/>
                <p:cNvCxnSpPr/>
                <p:nvPr/>
              </p:nvCxnSpPr>
              <p:spPr>
                <a:xfrm>
                  <a:off x="4710533" y="1924028"/>
                  <a:ext cx="7939" cy="223787"/>
                </a:xfrm>
                <a:prstGeom prst="line">
                  <a:avLst/>
                </a:prstGeom>
                <a:ln w="76200" cmpd="sng">
                  <a:solidFill>
                    <a:srgbClr val="FFFFFF"/>
                  </a:solidFill>
                </a:ln>
                <a:effectLst/>
              </p:spPr>
              <p:style>
                <a:lnRef idx="2">
                  <a:schemeClr val="accent1"/>
                </a:lnRef>
                <a:fillRef idx="0">
                  <a:schemeClr val="accent1"/>
                </a:fillRef>
                <a:effectRef idx="1">
                  <a:schemeClr val="accent1"/>
                </a:effectRef>
                <a:fontRef idx="minor">
                  <a:schemeClr val="tx1"/>
                </a:fontRef>
              </p:style>
            </p:cxnSp>
          </p:grpSp>
          <p:grpSp>
            <p:nvGrpSpPr>
              <p:cNvPr id="3" name="Group 2"/>
              <p:cNvGrpSpPr/>
              <p:nvPr/>
            </p:nvGrpSpPr>
            <p:grpSpPr>
              <a:xfrm>
                <a:off x="3754718" y="2047314"/>
                <a:ext cx="353732" cy="353732"/>
                <a:chOff x="3738284" y="2047314"/>
                <a:chExt cx="353732" cy="353732"/>
              </a:xfrm>
            </p:grpSpPr>
            <p:sp>
              <p:nvSpPr>
                <p:cNvPr id="40" name="Oval 39"/>
                <p:cNvSpPr/>
                <p:nvPr/>
              </p:nvSpPr>
              <p:spPr>
                <a:xfrm>
                  <a:off x="3738284" y="2047314"/>
                  <a:ext cx="353732" cy="353732"/>
                </a:xfrm>
                <a:prstGeom prst="ellipse">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Isosceles Triangle 52"/>
                <p:cNvSpPr/>
                <p:nvPr/>
              </p:nvSpPr>
              <p:spPr>
                <a:xfrm>
                  <a:off x="3800850" y="2094379"/>
                  <a:ext cx="228600" cy="208803"/>
                </a:xfrm>
                <a:prstGeom prst="triangle">
                  <a:avLst/>
                </a:prstGeom>
                <a:solidFill>
                  <a:srgbClr val="FFFFFF"/>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 name="Group 4"/>
              <p:cNvGrpSpPr/>
              <p:nvPr/>
            </p:nvGrpSpPr>
            <p:grpSpPr>
              <a:xfrm rot="19806342">
                <a:off x="4144683" y="1614393"/>
                <a:ext cx="353732" cy="353732"/>
                <a:chOff x="4144683" y="1608043"/>
                <a:chExt cx="353732" cy="353732"/>
              </a:xfrm>
            </p:grpSpPr>
            <p:sp>
              <p:nvSpPr>
                <p:cNvPr id="55" name="Oval 54"/>
                <p:cNvSpPr/>
                <p:nvPr/>
              </p:nvSpPr>
              <p:spPr>
                <a:xfrm>
                  <a:off x="4144683" y="1608043"/>
                  <a:ext cx="353732" cy="353732"/>
                </a:xfrm>
                <a:prstGeom prst="ellipse">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4209656" y="1669304"/>
                  <a:ext cx="223787" cy="223787"/>
                  <a:chOff x="4208672" y="1669304"/>
                  <a:chExt cx="223787" cy="223787"/>
                </a:xfrm>
              </p:grpSpPr>
              <p:cxnSp>
                <p:nvCxnSpPr>
                  <p:cNvPr id="59" name="Straight Connector 58"/>
                  <p:cNvCxnSpPr/>
                  <p:nvPr/>
                </p:nvCxnSpPr>
                <p:spPr>
                  <a:xfrm>
                    <a:off x="4316596" y="1669304"/>
                    <a:ext cx="7939" cy="223787"/>
                  </a:xfrm>
                  <a:prstGeom prst="line">
                    <a:avLst/>
                  </a:prstGeom>
                  <a:ln w="76200"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rot="16200000">
                    <a:off x="4316596" y="1669304"/>
                    <a:ext cx="7939" cy="223787"/>
                  </a:xfrm>
                  <a:prstGeom prst="line">
                    <a:avLst/>
                  </a:prstGeom>
                  <a:ln w="76200" cmpd="sng">
                    <a:solidFill>
                      <a:srgbClr val="FFFFFF"/>
                    </a:solidFill>
                  </a:ln>
                  <a:effectLst/>
                </p:spPr>
                <p:style>
                  <a:lnRef idx="2">
                    <a:schemeClr val="accent1"/>
                  </a:lnRef>
                  <a:fillRef idx="0">
                    <a:schemeClr val="accent1"/>
                  </a:fillRef>
                  <a:effectRef idx="1">
                    <a:schemeClr val="accent1"/>
                  </a:effectRef>
                  <a:fontRef idx="minor">
                    <a:schemeClr val="tx1"/>
                  </a:fontRef>
                </p:style>
              </p:cxnSp>
            </p:grpSp>
          </p:grpSp>
        </p:grpSp>
      </p:grpSp>
      <p:grpSp>
        <p:nvGrpSpPr>
          <p:cNvPr id="88" name="Group 87"/>
          <p:cNvGrpSpPr/>
          <p:nvPr/>
        </p:nvGrpSpPr>
        <p:grpSpPr>
          <a:xfrm>
            <a:off x="6212116" y="1495860"/>
            <a:ext cx="1582850" cy="2462593"/>
            <a:chOff x="6212116" y="1495860"/>
            <a:chExt cx="1582850" cy="2462593"/>
          </a:xfrm>
        </p:grpSpPr>
        <p:sp>
          <p:nvSpPr>
            <p:cNvPr id="18" name="TextBox 17"/>
            <p:cNvSpPr txBox="1"/>
            <p:nvPr/>
          </p:nvSpPr>
          <p:spPr>
            <a:xfrm>
              <a:off x="6212116" y="2942790"/>
              <a:ext cx="1582850" cy="1015663"/>
            </a:xfrm>
            <a:prstGeom prst="rect">
              <a:avLst/>
            </a:prstGeom>
            <a:noFill/>
          </p:spPr>
          <p:txBody>
            <a:bodyPr wrap="square" rtlCol="0">
              <a:spAutoFit/>
            </a:bodyPr>
            <a:lstStyle/>
            <a:p>
              <a:pPr algn="ctr"/>
              <a:r>
                <a:rPr lang="en-US" sz="2000" dirty="0" smtClean="0">
                  <a:solidFill>
                    <a:schemeClr val="tx2"/>
                  </a:solidFill>
                </a:rPr>
                <a:t>I Want a Path to the Cloud</a:t>
              </a:r>
            </a:p>
          </p:txBody>
        </p:sp>
        <p:grpSp>
          <p:nvGrpSpPr>
            <p:cNvPr id="85" name="Group 84"/>
            <p:cNvGrpSpPr/>
            <p:nvPr/>
          </p:nvGrpSpPr>
          <p:grpSpPr>
            <a:xfrm>
              <a:off x="6300650" y="1495860"/>
              <a:ext cx="1372351" cy="1296173"/>
              <a:chOff x="6300650" y="1571190"/>
              <a:chExt cx="1372351" cy="1296173"/>
            </a:xfrm>
          </p:grpSpPr>
          <p:grpSp>
            <p:nvGrpSpPr>
              <p:cNvPr id="47" name="Group 46"/>
              <p:cNvGrpSpPr/>
              <p:nvPr/>
            </p:nvGrpSpPr>
            <p:grpSpPr>
              <a:xfrm>
                <a:off x="6300650" y="1571190"/>
                <a:ext cx="1372351" cy="1296173"/>
                <a:chOff x="6565936" y="1562100"/>
                <a:chExt cx="1372351" cy="1296173"/>
              </a:xfrm>
            </p:grpSpPr>
            <p:sp>
              <p:nvSpPr>
                <p:cNvPr id="58" name="Oval 57"/>
                <p:cNvSpPr/>
                <p:nvPr/>
              </p:nvSpPr>
              <p:spPr>
                <a:xfrm>
                  <a:off x="6566687" y="1562873"/>
                  <a:ext cx="1371600" cy="1295400"/>
                </a:xfrm>
                <a:prstGeom prst="ellipse">
                  <a:avLst/>
                </a:prstGeom>
                <a:solidFill>
                  <a:srgbClr val="FFFFFF"/>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Trapezoid 43"/>
                <p:cNvSpPr/>
                <p:nvPr/>
              </p:nvSpPr>
              <p:spPr>
                <a:xfrm>
                  <a:off x="6869353" y="2340754"/>
                  <a:ext cx="762000" cy="402349"/>
                </a:xfrm>
                <a:prstGeom prst="trapezoid">
                  <a:avLst>
                    <a:gd name="adj" fmla="val 39134"/>
                  </a:avLst>
                </a:prstGeom>
                <a:solidFill>
                  <a:srgbClr val="2C95DD"/>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Freeform 45"/>
                <p:cNvSpPr/>
                <p:nvPr/>
              </p:nvSpPr>
              <p:spPr>
                <a:xfrm>
                  <a:off x="6909537" y="2672440"/>
                  <a:ext cx="701380" cy="180058"/>
                </a:xfrm>
                <a:custGeom>
                  <a:avLst/>
                  <a:gdLst>
                    <a:gd name="connsiteX0" fmla="*/ 0 w 701380"/>
                    <a:gd name="connsiteY0" fmla="*/ 85291 h 180058"/>
                    <a:gd name="connsiteX1" fmla="*/ 85303 w 701380"/>
                    <a:gd name="connsiteY1" fmla="*/ 0 h 180058"/>
                    <a:gd name="connsiteX2" fmla="*/ 672946 w 701380"/>
                    <a:gd name="connsiteY2" fmla="*/ 18954 h 180058"/>
                    <a:gd name="connsiteX3" fmla="*/ 672946 w 701380"/>
                    <a:gd name="connsiteY3" fmla="*/ 18954 h 180058"/>
                    <a:gd name="connsiteX4" fmla="*/ 701380 w 701380"/>
                    <a:gd name="connsiteY4" fmla="*/ 94768 h 180058"/>
                    <a:gd name="connsiteX5" fmla="*/ 530774 w 701380"/>
                    <a:gd name="connsiteY5" fmla="*/ 161105 h 180058"/>
                    <a:gd name="connsiteX6" fmla="*/ 388602 w 701380"/>
                    <a:gd name="connsiteY6" fmla="*/ 180058 h 180058"/>
                    <a:gd name="connsiteX7" fmla="*/ 199040 w 701380"/>
                    <a:gd name="connsiteY7" fmla="*/ 151628 h 180058"/>
                    <a:gd name="connsiteX8" fmla="*/ 75825 w 701380"/>
                    <a:gd name="connsiteY8" fmla="*/ 113721 h 180058"/>
                    <a:gd name="connsiteX9" fmla="*/ 0 w 701380"/>
                    <a:gd name="connsiteY9" fmla="*/ 85291 h 180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1380" h="180058">
                      <a:moveTo>
                        <a:pt x="0" y="85291"/>
                      </a:moveTo>
                      <a:lnTo>
                        <a:pt x="85303" y="0"/>
                      </a:lnTo>
                      <a:lnTo>
                        <a:pt x="672946" y="18954"/>
                      </a:lnTo>
                      <a:lnTo>
                        <a:pt x="672946" y="18954"/>
                      </a:lnTo>
                      <a:lnTo>
                        <a:pt x="701380" y="94768"/>
                      </a:lnTo>
                      <a:lnTo>
                        <a:pt x="530774" y="161105"/>
                      </a:lnTo>
                      <a:lnTo>
                        <a:pt x="388602" y="180058"/>
                      </a:lnTo>
                      <a:lnTo>
                        <a:pt x="199040" y="151628"/>
                      </a:lnTo>
                      <a:lnTo>
                        <a:pt x="75825" y="113721"/>
                      </a:lnTo>
                      <a:lnTo>
                        <a:pt x="0" y="85291"/>
                      </a:lnTo>
                      <a:close/>
                    </a:path>
                  </a:pathLst>
                </a:custGeom>
                <a:solidFill>
                  <a:srgbClr val="2C95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Trapezoid 53"/>
                <p:cNvSpPr/>
                <p:nvPr/>
              </p:nvSpPr>
              <p:spPr>
                <a:xfrm>
                  <a:off x="7191609" y="2323812"/>
                  <a:ext cx="132735" cy="532066"/>
                </a:xfrm>
                <a:prstGeom prst="trapezoid">
                  <a:avLst/>
                </a:prstGeom>
                <a:solidFill>
                  <a:srgbClr val="2C95DD"/>
                </a:solidFill>
                <a:ln w="3810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6565936" y="1562100"/>
                  <a:ext cx="1371600" cy="1295400"/>
                </a:xfrm>
                <a:prstGeom prst="ellipse">
                  <a:avLst/>
                </a:prstGeom>
                <a:noFill/>
                <a:ln w="57150"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84" name="Group 83"/>
              <p:cNvGrpSpPr/>
              <p:nvPr/>
            </p:nvGrpSpPr>
            <p:grpSpPr>
              <a:xfrm>
                <a:off x="6460287" y="1775324"/>
                <a:ext cx="1043617" cy="593508"/>
                <a:chOff x="6460287" y="1775324"/>
                <a:chExt cx="1043617" cy="593508"/>
              </a:xfrm>
            </p:grpSpPr>
            <p:grpSp>
              <p:nvGrpSpPr>
                <p:cNvPr id="70" name="Group 69"/>
                <p:cNvGrpSpPr/>
                <p:nvPr/>
              </p:nvGrpSpPr>
              <p:grpSpPr>
                <a:xfrm>
                  <a:off x="6460287" y="1775324"/>
                  <a:ext cx="1043617" cy="593508"/>
                  <a:chOff x="2039254" y="1535554"/>
                  <a:chExt cx="3233700" cy="1839016"/>
                </a:xfrm>
              </p:grpSpPr>
              <p:sp>
                <p:nvSpPr>
                  <p:cNvPr id="65" name="Oval 64"/>
                  <p:cNvSpPr/>
                  <p:nvPr/>
                </p:nvSpPr>
                <p:spPr>
                  <a:xfrm>
                    <a:off x="4258768" y="2359267"/>
                    <a:ext cx="1014186" cy="1014186"/>
                  </a:xfrm>
                  <a:prstGeom prst="ellipse">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Oval 65"/>
                  <p:cNvSpPr/>
                  <p:nvPr/>
                </p:nvSpPr>
                <p:spPr>
                  <a:xfrm>
                    <a:off x="2549070" y="1950358"/>
                    <a:ext cx="1034144" cy="1040493"/>
                  </a:xfrm>
                  <a:prstGeom prst="ellipse">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Oval 66"/>
                  <p:cNvSpPr/>
                  <p:nvPr/>
                </p:nvSpPr>
                <p:spPr>
                  <a:xfrm>
                    <a:off x="3200400" y="1535554"/>
                    <a:ext cx="1516744" cy="1526056"/>
                  </a:xfrm>
                  <a:prstGeom prst="ellipse">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Oval 67"/>
                  <p:cNvSpPr/>
                  <p:nvPr/>
                </p:nvSpPr>
                <p:spPr>
                  <a:xfrm>
                    <a:off x="2039254" y="2553933"/>
                    <a:ext cx="908960" cy="820637"/>
                  </a:xfrm>
                  <a:prstGeom prst="ellipse">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Rounded Rectangle 68"/>
                  <p:cNvSpPr/>
                  <p:nvPr/>
                </p:nvSpPr>
                <p:spPr>
                  <a:xfrm>
                    <a:off x="2438400" y="2840266"/>
                    <a:ext cx="2438400" cy="533400"/>
                  </a:xfrm>
                  <a:prstGeom prst="roundRect">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82" name="Group 81"/>
                <p:cNvGrpSpPr/>
                <p:nvPr/>
              </p:nvGrpSpPr>
              <p:grpSpPr>
                <a:xfrm>
                  <a:off x="6492875" y="1816388"/>
                  <a:ext cx="980363" cy="523588"/>
                  <a:chOff x="2574032" y="417802"/>
                  <a:chExt cx="1787832" cy="954840"/>
                </a:xfrm>
              </p:grpSpPr>
              <p:grpSp>
                <p:nvGrpSpPr>
                  <p:cNvPr id="71" name="Group 70"/>
                  <p:cNvGrpSpPr/>
                  <p:nvPr/>
                </p:nvGrpSpPr>
                <p:grpSpPr>
                  <a:xfrm>
                    <a:off x="2574032" y="417802"/>
                    <a:ext cx="1787832" cy="954840"/>
                    <a:chOff x="1921681" y="1445448"/>
                    <a:chExt cx="3441977" cy="1838280"/>
                  </a:xfrm>
                  <a:solidFill>
                    <a:srgbClr val="FFFFFF"/>
                  </a:solidFill>
                </p:grpSpPr>
                <p:sp>
                  <p:nvSpPr>
                    <p:cNvPr id="72" name="Oval 71"/>
                    <p:cNvSpPr/>
                    <p:nvPr/>
                  </p:nvSpPr>
                  <p:spPr>
                    <a:xfrm>
                      <a:off x="4273735" y="2347971"/>
                      <a:ext cx="1089923" cy="924607"/>
                    </a:xfrm>
                    <a:prstGeom prst="ellipse">
                      <a:avLst/>
                    </a:prstGeom>
                    <a:grp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Oval 72"/>
                    <p:cNvSpPr/>
                    <p:nvPr/>
                  </p:nvSpPr>
                  <p:spPr>
                    <a:xfrm>
                      <a:off x="2500421" y="1886757"/>
                      <a:ext cx="970717" cy="976676"/>
                    </a:xfrm>
                    <a:prstGeom prst="ellipse">
                      <a:avLst/>
                    </a:prstGeom>
                    <a:grp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Oval 73"/>
                    <p:cNvSpPr/>
                    <p:nvPr/>
                  </p:nvSpPr>
                  <p:spPr>
                    <a:xfrm>
                      <a:off x="3222794" y="1445448"/>
                      <a:ext cx="1507822" cy="1526054"/>
                    </a:xfrm>
                    <a:prstGeom prst="ellipse">
                      <a:avLst/>
                    </a:prstGeom>
                    <a:grp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Oval 74"/>
                    <p:cNvSpPr/>
                    <p:nvPr/>
                  </p:nvSpPr>
                  <p:spPr>
                    <a:xfrm>
                      <a:off x="1921681" y="2542002"/>
                      <a:ext cx="813747" cy="741726"/>
                    </a:xfrm>
                    <a:prstGeom prst="ellipse">
                      <a:avLst/>
                    </a:prstGeom>
                    <a:grp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1" name="Freeform 80"/>
                  <p:cNvSpPr/>
                  <p:nvPr/>
                </p:nvSpPr>
                <p:spPr>
                  <a:xfrm>
                    <a:off x="2779396" y="936889"/>
                    <a:ext cx="1316555" cy="435516"/>
                  </a:xfrm>
                  <a:custGeom>
                    <a:avLst/>
                    <a:gdLst>
                      <a:gd name="connsiteX0" fmla="*/ 0 w 1316556"/>
                      <a:gd name="connsiteY0" fmla="*/ 435516 h 435516"/>
                      <a:gd name="connsiteX1" fmla="*/ 1316556 w 1316556"/>
                      <a:gd name="connsiteY1" fmla="*/ 428867 h 435516"/>
                      <a:gd name="connsiteX2" fmla="*/ 960820 w 1316556"/>
                      <a:gd name="connsiteY2" fmla="*/ 19947 h 435516"/>
                      <a:gd name="connsiteX3" fmla="*/ 325814 w 1316556"/>
                      <a:gd name="connsiteY3" fmla="*/ 0 h 435516"/>
                      <a:gd name="connsiteX4" fmla="*/ 23272 w 1316556"/>
                      <a:gd name="connsiteY4" fmla="*/ 305859 h 435516"/>
                      <a:gd name="connsiteX5" fmla="*/ 0 w 1316556"/>
                      <a:gd name="connsiteY5" fmla="*/ 435516 h 435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6556" h="435516">
                        <a:moveTo>
                          <a:pt x="0" y="435516"/>
                        </a:moveTo>
                        <a:lnTo>
                          <a:pt x="1316556" y="428867"/>
                        </a:lnTo>
                        <a:lnTo>
                          <a:pt x="960820" y="19947"/>
                        </a:lnTo>
                        <a:lnTo>
                          <a:pt x="325814" y="0"/>
                        </a:lnTo>
                        <a:lnTo>
                          <a:pt x="23272" y="305859"/>
                        </a:lnTo>
                        <a:lnTo>
                          <a:pt x="0" y="435516"/>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grpSp>
    </p:spTree>
    <p:extLst>
      <p:ext uri="{BB962C8B-B14F-4D97-AF65-F5344CB8AC3E}">
        <p14:creationId xmlns:p14="http://schemas.microsoft.com/office/powerpoint/2010/main" val="1086761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50"/>
                                  </p:stCondLst>
                                  <p:childTnLst>
                                    <p:set>
                                      <p:cBhvr>
                                        <p:cTn id="6" dur="1" fill="hold">
                                          <p:stCondLst>
                                            <p:cond delay="0"/>
                                          </p:stCondLst>
                                        </p:cTn>
                                        <p:tgtEl>
                                          <p:spTgt spid="86"/>
                                        </p:tgtEl>
                                        <p:attrNameLst>
                                          <p:attrName>style.visibility</p:attrName>
                                        </p:attrNameLst>
                                      </p:cBhvr>
                                      <p:to>
                                        <p:strVal val="visible"/>
                                      </p:to>
                                    </p:set>
                                  </p:childTnLst>
                                </p:cTn>
                              </p:par>
                            </p:childTnLst>
                          </p:cTn>
                        </p:par>
                        <p:par>
                          <p:cTn id="7" fill="hold">
                            <p:stCondLst>
                              <p:cond delay="250"/>
                            </p:stCondLst>
                            <p:childTnLst>
                              <p:par>
                                <p:cTn id="8" presetID="1" presetClass="entr" presetSubtype="0" fill="hold" nodeType="afterEffect">
                                  <p:stCondLst>
                                    <p:cond delay="250"/>
                                  </p:stCondLst>
                                  <p:childTnLst>
                                    <p:set>
                                      <p:cBhvr>
                                        <p:cTn id="9" dur="1" fill="hold">
                                          <p:stCondLst>
                                            <p:cond delay="0"/>
                                          </p:stCondLst>
                                        </p:cTn>
                                        <p:tgtEl>
                                          <p:spTgt spid="87"/>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250"/>
                                  </p:stCondLst>
                                  <p:childTnLst>
                                    <p:set>
                                      <p:cBhvr>
                                        <p:cTn id="12"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442166" y="1156352"/>
            <a:ext cx="6101634" cy="720756"/>
          </a:xfrm>
          <a:prstGeom prst="rect">
            <a:avLst/>
          </a:prstGeom>
        </p:spPr>
        <p:txBody>
          <a:bodyPr lIns="0" tIns="0" rIns="0" bIns="0" anchor="t" anchorCtr="0"/>
          <a:lstStyle>
            <a:lvl1pPr algn="l" defTabSz="457200" rtl="0" eaLnBrk="1" latinLnBrk="0" hangingPunct="1">
              <a:lnSpc>
                <a:spcPct val="90000"/>
              </a:lnSpc>
              <a:spcBef>
                <a:spcPct val="0"/>
              </a:spcBef>
              <a:buNone/>
              <a:defRPr sz="3200" kern="1200">
                <a:solidFill>
                  <a:schemeClr val="tx2"/>
                </a:solidFill>
                <a:latin typeface="+mj-lt"/>
                <a:ea typeface="+mj-ea"/>
                <a:cs typeface="+mj-cs"/>
              </a:defRPr>
            </a:lvl1pPr>
          </a:lstStyle>
          <a:p>
            <a:r>
              <a:rPr lang="en-US" sz="6000" dirty="0" smtClean="0">
                <a:latin typeface="Architects Daughter" pitchFamily="2" charset="0"/>
              </a:rPr>
              <a:t>How Do We</a:t>
            </a:r>
            <a:endParaRPr lang="en-US" sz="6000" dirty="0">
              <a:latin typeface="Architects Daughter" pitchFamily="2" charset="0"/>
            </a:endParaRPr>
          </a:p>
        </p:txBody>
      </p:sp>
      <p:sp>
        <p:nvSpPr>
          <p:cNvPr id="11" name="Title 1"/>
          <p:cNvSpPr txBox="1">
            <a:spLocks/>
          </p:cNvSpPr>
          <p:nvPr/>
        </p:nvSpPr>
        <p:spPr>
          <a:xfrm>
            <a:off x="2886065" y="1853103"/>
            <a:ext cx="2667000" cy="762000"/>
          </a:xfrm>
          <a:prstGeom prst="rect">
            <a:avLst/>
          </a:prstGeom>
        </p:spPr>
        <p:txBody>
          <a:bodyPr lIns="0" tIns="0" rIns="0" bIns="0" anchor="t" anchorCtr="0"/>
          <a:lstStyle>
            <a:lvl1pPr algn="l" defTabSz="457200" rtl="0" eaLnBrk="1" latinLnBrk="0" hangingPunct="1">
              <a:lnSpc>
                <a:spcPct val="90000"/>
              </a:lnSpc>
              <a:spcBef>
                <a:spcPct val="0"/>
              </a:spcBef>
              <a:buNone/>
              <a:defRPr sz="3200" kern="1200">
                <a:solidFill>
                  <a:schemeClr val="tx2"/>
                </a:solidFill>
                <a:latin typeface="+mj-lt"/>
                <a:ea typeface="+mj-ea"/>
                <a:cs typeface="+mj-cs"/>
              </a:defRPr>
            </a:lvl1pPr>
          </a:lstStyle>
          <a:p>
            <a:r>
              <a:rPr lang="en-US" sz="6000" dirty="0" smtClean="0">
                <a:solidFill>
                  <a:schemeClr val="bg1"/>
                </a:solidFill>
                <a:latin typeface="Architects Daughter" pitchFamily="2" charset="0"/>
              </a:rPr>
              <a:t>Solve</a:t>
            </a:r>
          </a:p>
        </p:txBody>
      </p:sp>
      <p:sp>
        <p:nvSpPr>
          <p:cNvPr id="6" name="Title 1"/>
          <p:cNvSpPr txBox="1">
            <a:spLocks/>
          </p:cNvSpPr>
          <p:nvPr/>
        </p:nvSpPr>
        <p:spPr>
          <a:xfrm>
            <a:off x="3276600" y="2800350"/>
            <a:ext cx="4724400" cy="762000"/>
          </a:xfrm>
          <a:prstGeom prst="rect">
            <a:avLst/>
          </a:prstGeom>
        </p:spPr>
        <p:txBody>
          <a:bodyPr lIns="0" tIns="0" rIns="0" bIns="0" anchor="t" anchorCtr="0"/>
          <a:lstStyle>
            <a:lvl1pPr algn="l" defTabSz="457200" rtl="0" eaLnBrk="1" latinLnBrk="0" hangingPunct="1">
              <a:lnSpc>
                <a:spcPct val="90000"/>
              </a:lnSpc>
              <a:spcBef>
                <a:spcPct val="0"/>
              </a:spcBef>
              <a:buNone/>
              <a:defRPr sz="3200" kern="1200">
                <a:solidFill>
                  <a:schemeClr val="tx2"/>
                </a:solidFill>
                <a:latin typeface="+mj-lt"/>
                <a:ea typeface="+mj-ea"/>
                <a:cs typeface="+mj-cs"/>
              </a:defRPr>
            </a:lvl1pPr>
          </a:lstStyle>
          <a:p>
            <a:r>
              <a:rPr lang="en-US" sz="6000" dirty="0" smtClean="0">
                <a:latin typeface="Architects Daughter" pitchFamily="2" charset="0"/>
              </a:rPr>
              <a:t>for This?</a:t>
            </a:r>
          </a:p>
        </p:txBody>
      </p:sp>
    </p:spTree>
    <p:extLst>
      <p:ext uri="{BB962C8B-B14F-4D97-AF65-F5344CB8AC3E}">
        <p14:creationId xmlns:p14="http://schemas.microsoft.com/office/powerpoint/2010/main" val="873886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iterate type="wd">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7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childTnLst>
                                </p:cTn>
                              </p:par>
                            </p:childTnLst>
                          </p:cTn>
                        </p:par>
                        <p:par>
                          <p:cTn id="12" fill="hold">
                            <p:stCondLst>
                              <p:cond delay="2700"/>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894013" y="391990"/>
            <a:ext cx="3352800" cy="3865460"/>
            <a:chOff x="2894013" y="391990"/>
            <a:chExt cx="3352800" cy="3865460"/>
          </a:xfrm>
        </p:grpSpPr>
        <p:sp>
          <p:nvSpPr>
            <p:cNvPr id="4" name="Hexagon 3"/>
            <p:cNvSpPr/>
            <p:nvPr/>
          </p:nvSpPr>
          <p:spPr>
            <a:xfrm rot="5400000">
              <a:off x="2855913" y="827033"/>
              <a:ext cx="3429000" cy="2956034"/>
            </a:xfrm>
            <a:prstGeom prst="hexagon">
              <a:avLst>
                <a:gd name="adj" fmla="val 28847"/>
                <a:gd name="vf" fmla="val 115470"/>
              </a:avLst>
            </a:prstGeom>
            <a:solidFill>
              <a:schemeClr val="bg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ViP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4013" y="391990"/>
              <a:ext cx="3352800" cy="3865460"/>
            </a:xfrm>
            <a:prstGeom prst="rect">
              <a:avLst/>
            </a:prstGeom>
          </p:spPr>
        </p:pic>
      </p:grpSp>
    </p:spTree>
    <p:extLst>
      <p:ext uri="{BB962C8B-B14F-4D97-AF65-F5344CB8AC3E}">
        <p14:creationId xmlns:p14="http://schemas.microsoft.com/office/powerpoint/2010/main" val="1287951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EMC ViPR: Software-Defined Storage</a:t>
            </a:r>
            <a:endParaRPr lang="en-US" dirty="0"/>
          </a:p>
        </p:txBody>
      </p:sp>
      <p:sp>
        <p:nvSpPr>
          <p:cNvPr id="7" name="Subtitle 6"/>
          <p:cNvSpPr>
            <a:spLocks noGrp="1"/>
          </p:cNvSpPr>
          <p:nvPr>
            <p:ph type="subTitle" idx="1"/>
          </p:nvPr>
        </p:nvSpPr>
        <p:spPr/>
        <p:txBody>
          <a:bodyPr/>
          <a:lstStyle/>
          <a:p>
            <a:r>
              <a:rPr lang="en-US" dirty="0" smtClean="0"/>
              <a:t>Optimize Current Infrastructure and Meet Demands of Cloud</a:t>
            </a:r>
            <a:endParaRPr lang="en-US" dirty="0"/>
          </a:p>
        </p:txBody>
      </p:sp>
      <p:sp>
        <p:nvSpPr>
          <p:cNvPr id="97" name="Rectangle 96"/>
          <p:cNvSpPr/>
          <p:nvPr/>
        </p:nvSpPr>
        <p:spPr>
          <a:xfrm>
            <a:off x="4572000" y="1352550"/>
            <a:ext cx="4284134" cy="2983446"/>
          </a:xfrm>
          <a:prstGeom prst="rect">
            <a:avLst/>
          </a:prstGeom>
          <a:solidFill>
            <a:schemeClr val="accent2">
              <a:lumMod val="20000"/>
              <a:lumOff val="80000"/>
            </a:schemeClr>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8" name="Rectangle 97"/>
          <p:cNvSpPr/>
          <p:nvPr/>
        </p:nvSpPr>
        <p:spPr>
          <a:xfrm>
            <a:off x="4572000" y="4324350"/>
            <a:ext cx="2888826" cy="228600"/>
          </a:xfrm>
          <a:prstGeom prst="rect">
            <a:avLst/>
          </a:prstGeom>
          <a:solidFill>
            <a:schemeClr val="accent2">
              <a:lumMod val="75000"/>
            </a:schemeClr>
          </a:solidFill>
          <a:ln w="12700" cmpd="sng">
            <a:solidFill>
              <a:schemeClr val="accent2">
                <a:lumMod val="75000"/>
              </a:schemeClr>
            </a:solid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smtClean="0">
                <a:solidFill>
                  <a:srgbClr val="FFFFFF"/>
                </a:solidFill>
              </a:rPr>
              <a:t>Commodity Hardware</a:t>
            </a:r>
            <a:endParaRPr lang="en-US" sz="1100" dirty="0">
              <a:solidFill>
                <a:srgbClr val="FFFFFF"/>
              </a:solidFill>
            </a:endParaRPr>
          </a:p>
        </p:txBody>
      </p:sp>
      <p:sp>
        <p:nvSpPr>
          <p:cNvPr id="99" name="TextBox 98"/>
          <p:cNvSpPr txBox="1"/>
          <p:nvPr/>
        </p:nvSpPr>
        <p:spPr>
          <a:xfrm>
            <a:off x="5578204" y="1060396"/>
            <a:ext cx="2592977" cy="338554"/>
          </a:xfrm>
          <a:prstGeom prst="rect">
            <a:avLst/>
          </a:prstGeom>
          <a:noFill/>
        </p:spPr>
        <p:txBody>
          <a:bodyPr wrap="none" rtlCol="0">
            <a:spAutoFit/>
          </a:bodyPr>
          <a:lstStyle/>
          <a:p>
            <a:pPr algn="ctr"/>
            <a:r>
              <a:rPr lang="en-US" sz="1600" dirty="0" smtClean="0">
                <a:solidFill>
                  <a:srgbClr val="49A942">
                    <a:lumMod val="75000"/>
                  </a:srgbClr>
                </a:solidFill>
              </a:rPr>
              <a:t>New &amp; Basic Workloads</a:t>
            </a:r>
          </a:p>
        </p:txBody>
      </p:sp>
      <p:pic>
        <p:nvPicPr>
          <p:cNvPr id="100" name="Picture 99" descr="Hadoop elephan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95648" y="1495450"/>
            <a:ext cx="711401" cy="508652"/>
          </a:xfrm>
          <a:prstGeom prst="rect">
            <a:avLst/>
          </a:prstGeom>
        </p:spPr>
      </p:pic>
      <p:pic>
        <p:nvPicPr>
          <p:cNvPr id="101" name="Picture 100" descr="Rails-logo.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89869" y="1519885"/>
            <a:ext cx="374549" cy="445665"/>
          </a:xfrm>
          <a:prstGeom prst="rect">
            <a:avLst/>
          </a:prstGeom>
        </p:spPr>
      </p:pic>
      <p:pic>
        <p:nvPicPr>
          <p:cNvPr id="102" name="Picture 101" descr="python.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23335" y="1621082"/>
            <a:ext cx="935780" cy="257389"/>
          </a:xfrm>
          <a:prstGeom prst="rect">
            <a:avLst/>
          </a:prstGeom>
        </p:spPr>
      </p:pic>
      <p:sp>
        <p:nvSpPr>
          <p:cNvPr id="103" name="Rectangle 102"/>
          <p:cNvSpPr/>
          <p:nvPr/>
        </p:nvSpPr>
        <p:spPr>
          <a:xfrm>
            <a:off x="7543800" y="4324350"/>
            <a:ext cx="1312334" cy="228600"/>
          </a:xfrm>
          <a:prstGeom prst="rect">
            <a:avLst/>
          </a:prstGeom>
          <a:solidFill>
            <a:schemeClr val="accent2">
              <a:lumMod val="75000"/>
            </a:schemeClr>
          </a:solidFill>
          <a:ln w="12700" cmpd="sng">
            <a:solidFill>
              <a:schemeClr val="accent2">
                <a:lumMod val="75000"/>
              </a:schemeClr>
            </a:solid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smtClean="0">
                <a:solidFill>
                  <a:srgbClr val="FFFFFF"/>
                </a:solidFill>
              </a:rPr>
              <a:t>ECS Appliances</a:t>
            </a:r>
            <a:endParaRPr lang="en-US" sz="1100" dirty="0">
              <a:solidFill>
                <a:srgbClr val="FFFFFF"/>
              </a:solidFill>
            </a:endParaRPr>
          </a:p>
        </p:txBody>
      </p:sp>
      <p:sp>
        <p:nvSpPr>
          <p:cNvPr id="104" name="Rectangle 103"/>
          <p:cNvSpPr/>
          <p:nvPr/>
        </p:nvSpPr>
        <p:spPr>
          <a:xfrm>
            <a:off x="228600" y="1352550"/>
            <a:ext cx="4216400" cy="2971800"/>
          </a:xfrm>
          <a:prstGeom prst="rect">
            <a:avLst/>
          </a:prstGeom>
          <a:solidFill>
            <a:schemeClr val="tx2">
              <a:lumMod val="20000"/>
              <a:lumOff val="80000"/>
            </a:schemeClr>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5" name="Rectangle 104"/>
          <p:cNvSpPr/>
          <p:nvPr/>
        </p:nvSpPr>
        <p:spPr>
          <a:xfrm>
            <a:off x="228600" y="4324350"/>
            <a:ext cx="4194810" cy="217170"/>
          </a:xfrm>
          <a:prstGeom prst="rect">
            <a:avLst/>
          </a:prstGeom>
          <a:solidFill>
            <a:schemeClr val="tx2"/>
          </a:solidFill>
          <a:ln w="12700" cmpd="sng">
            <a:solidFill>
              <a:srgbClr val="2C95DD"/>
            </a:solid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rgbClr val="FFFFFF"/>
                </a:solidFill>
              </a:rPr>
              <a:t>Protect Current Investments</a:t>
            </a:r>
            <a:endParaRPr lang="en-US" sz="1200" dirty="0">
              <a:solidFill>
                <a:srgbClr val="FFFFFF"/>
              </a:solidFill>
            </a:endParaRPr>
          </a:p>
        </p:txBody>
      </p:sp>
      <p:pic>
        <p:nvPicPr>
          <p:cNvPr id="106" name="Picture 105" descr="sap-small.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8310" y="1582856"/>
            <a:ext cx="654970" cy="323118"/>
          </a:xfrm>
          <a:prstGeom prst="rect">
            <a:avLst/>
          </a:prstGeom>
        </p:spPr>
      </p:pic>
      <p:sp>
        <p:nvSpPr>
          <p:cNvPr id="107" name="TextBox 106"/>
          <p:cNvSpPr txBox="1"/>
          <p:nvPr/>
        </p:nvSpPr>
        <p:spPr>
          <a:xfrm>
            <a:off x="168254" y="1067185"/>
            <a:ext cx="4211409" cy="338554"/>
          </a:xfrm>
          <a:prstGeom prst="rect">
            <a:avLst/>
          </a:prstGeom>
          <a:noFill/>
        </p:spPr>
        <p:txBody>
          <a:bodyPr wrap="none" rtlCol="0">
            <a:spAutoFit/>
          </a:bodyPr>
          <a:lstStyle/>
          <a:p>
            <a:pPr algn="ctr"/>
            <a:r>
              <a:rPr lang="en-US" sz="1600" spc="-50" dirty="0" smtClean="0">
                <a:solidFill>
                  <a:srgbClr val="3892D0"/>
                </a:solidFill>
              </a:rPr>
              <a:t>Performance &amp; Mission-Critical Workloads</a:t>
            </a:r>
          </a:p>
        </p:txBody>
      </p:sp>
      <p:grpSp>
        <p:nvGrpSpPr>
          <p:cNvPr id="108" name="Group 107"/>
          <p:cNvGrpSpPr/>
          <p:nvPr/>
        </p:nvGrpSpPr>
        <p:grpSpPr>
          <a:xfrm>
            <a:off x="228600" y="2093717"/>
            <a:ext cx="8585200" cy="660400"/>
            <a:chOff x="254000" y="2604941"/>
            <a:chExt cx="8585200" cy="660400"/>
          </a:xfrm>
        </p:grpSpPr>
        <p:sp>
          <p:nvSpPr>
            <p:cNvPr id="109" name="Rounded Rectangle 108"/>
            <p:cNvSpPr/>
            <p:nvPr/>
          </p:nvSpPr>
          <p:spPr>
            <a:xfrm>
              <a:off x="254000" y="2604941"/>
              <a:ext cx="8585200" cy="660400"/>
            </a:xfrm>
            <a:prstGeom prst="roundRect">
              <a:avLst/>
            </a:prstGeom>
            <a:gradFill>
              <a:gsLst>
                <a:gs pos="0">
                  <a:schemeClr val="bg2"/>
                </a:gs>
                <a:gs pos="100000">
                  <a:schemeClr val="bg2">
                    <a:lumMod val="40000"/>
                    <a:lumOff val="60000"/>
                  </a:schemeClr>
                </a:gs>
              </a:gsLst>
            </a:gradFill>
            <a:ln>
              <a:solidFill>
                <a:schemeClr val="bg2"/>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a:solidFill>
                  <a:srgbClr val="000000"/>
                </a:solidFill>
              </a:endParaRPr>
            </a:p>
          </p:txBody>
        </p:sp>
        <p:sp>
          <p:nvSpPr>
            <p:cNvPr id="110" name="Rectangle 109"/>
            <p:cNvSpPr/>
            <p:nvPr/>
          </p:nvSpPr>
          <p:spPr>
            <a:xfrm>
              <a:off x="3178941" y="2683392"/>
              <a:ext cx="600734" cy="475909"/>
            </a:xfrm>
            <a:prstGeom prst="rect">
              <a:avLst/>
            </a:prstGeom>
            <a:solidFill>
              <a:schemeClr val="bg1"/>
            </a:soli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bIns="27432" rtlCol="0" anchor="b" anchorCtr="1"/>
            <a:lstStyle/>
            <a:p>
              <a:pPr algn="ctr"/>
              <a:endParaRPr lang="en-US" sz="1600" b="1" dirty="0">
                <a:solidFill>
                  <a:srgbClr val="3892D0"/>
                </a:solidFill>
              </a:endParaRPr>
            </a:p>
          </p:txBody>
        </p:sp>
        <p:pic>
          <p:nvPicPr>
            <p:cNvPr id="111" name="Picture 110" descr="3d box with disks.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87868" y="2696758"/>
              <a:ext cx="385010" cy="449178"/>
            </a:xfrm>
            <a:prstGeom prst="rect">
              <a:avLst/>
            </a:prstGeom>
          </p:spPr>
        </p:pic>
        <p:sp>
          <p:nvSpPr>
            <p:cNvPr id="112" name="TextBox 111"/>
            <p:cNvSpPr txBox="1"/>
            <p:nvPr/>
          </p:nvSpPr>
          <p:spPr>
            <a:xfrm>
              <a:off x="3019732" y="2832255"/>
              <a:ext cx="919157" cy="181980"/>
            </a:xfrm>
            <a:prstGeom prst="rect">
              <a:avLst/>
            </a:prstGeom>
            <a:noFill/>
          </p:spPr>
          <p:txBody>
            <a:bodyPr wrap="none" lIns="0" tIns="0" rIns="0" bIns="0" rtlCol="0">
              <a:spAutoFit/>
            </a:bodyPr>
            <a:lstStyle/>
            <a:p>
              <a:pPr algn="ctr"/>
              <a:r>
                <a:rPr lang="en-US" sz="1200" dirty="0" smtClean="0">
                  <a:solidFill>
                    <a:srgbClr val="4D4D4D"/>
                  </a:solidFill>
                  <a:effectLst>
                    <a:glow rad="101600">
                      <a:srgbClr val="FFFFFF">
                        <a:alpha val="80000"/>
                      </a:srgbClr>
                    </a:glow>
                  </a:effectLst>
                </a:rPr>
                <a:t>Provisioning</a:t>
              </a:r>
            </a:p>
          </p:txBody>
        </p:sp>
        <p:sp>
          <p:nvSpPr>
            <p:cNvPr id="113" name="Rectangle 112"/>
            <p:cNvSpPr/>
            <p:nvPr/>
          </p:nvSpPr>
          <p:spPr>
            <a:xfrm>
              <a:off x="4317907" y="2708923"/>
              <a:ext cx="600732" cy="475908"/>
            </a:xfrm>
            <a:prstGeom prst="rect">
              <a:avLst/>
            </a:prstGeom>
            <a:solidFill>
              <a:schemeClr val="bg1"/>
            </a:soli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bIns="27432" rtlCol="0" anchor="b" anchorCtr="1"/>
            <a:lstStyle/>
            <a:p>
              <a:pPr algn="ctr"/>
              <a:endParaRPr lang="en-US" sz="1600" b="1" dirty="0">
                <a:solidFill>
                  <a:srgbClr val="3892D0"/>
                </a:solidFill>
              </a:endParaRPr>
            </a:p>
          </p:txBody>
        </p:sp>
        <p:pic>
          <p:nvPicPr>
            <p:cNvPr id="114" name="Picture 113" descr="self svc.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61282" y="2733573"/>
              <a:ext cx="513983" cy="426606"/>
            </a:xfrm>
            <a:prstGeom prst="rect">
              <a:avLst/>
            </a:prstGeom>
          </p:spPr>
        </p:pic>
        <p:sp>
          <p:nvSpPr>
            <p:cNvPr id="115" name="TextBox 114"/>
            <p:cNvSpPr txBox="1"/>
            <p:nvPr/>
          </p:nvSpPr>
          <p:spPr>
            <a:xfrm>
              <a:off x="4162250" y="2848268"/>
              <a:ext cx="912046" cy="181980"/>
            </a:xfrm>
            <a:prstGeom prst="rect">
              <a:avLst/>
            </a:prstGeom>
            <a:noFill/>
          </p:spPr>
          <p:txBody>
            <a:bodyPr wrap="none" lIns="0" tIns="0" rIns="0" bIns="0" rtlCol="0">
              <a:spAutoFit/>
            </a:bodyPr>
            <a:lstStyle/>
            <a:p>
              <a:pPr algn="ctr"/>
              <a:r>
                <a:rPr lang="en-US" sz="1200" dirty="0" smtClean="0">
                  <a:solidFill>
                    <a:srgbClr val="4D4D4D"/>
                  </a:solidFill>
                  <a:effectLst>
                    <a:glow rad="101600">
                      <a:srgbClr val="FFFFFF">
                        <a:alpha val="80000"/>
                      </a:srgbClr>
                    </a:glow>
                  </a:effectLst>
                </a:rPr>
                <a:t>Self-Service</a:t>
              </a:r>
            </a:p>
          </p:txBody>
        </p:sp>
        <p:sp>
          <p:nvSpPr>
            <p:cNvPr id="116" name="Rectangle 115"/>
            <p:cNvSpPr/>
            <p:nvPr/>
          </p:nvSpPr>
          <p:spPr>
            <a:xfrm>
              <a:off x="6545186" y="2681328"/>
              <a:ext cx="571091" cy="496036"/>
            </a:xfrm>
            <a:prstGeom prst="rect">
              <a:avLst/>
            </a:prstGeom>
            <a:solidFill>
              <a:schemeClr val="bg1"/>
            </a:soli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bIns="27432" rtlCol="0" anchor="b" anchorCtr="1"/>
            <a:lstStyle/>
            <a:p>
              <a:pPr algn="ctr"/>
              <a:endParaRPr lang="en-US" sz="1600" b="1" dirty="0">
                <a:solidFill>
                  <a:srgbClr val="3892D0"/>
                </a:solidFill>
              </a:endParaRPr>
            </a:p>
          </p:txBody>
        </p:sp>
        <p:pic>
          <p:nvPicPr>
            <p:cNvPr id="117" name="Picture 1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43251" y="2679999"/>
              <a:ext cx="571090" cy="498693"/>
            </a:xfrm>
            <a:prstGeom prst="rect">
              <a:avLst/>
            </a:prstGeom>
            <a:ln>
              <a:noFill/>
            </a:ln>
          </p:spPr>
        </p:pic>
        <p:sp>
          <p:nvSpPr>
            <p:cNvPr id="118" name="TextBox 117"/>
            <p:cNvSpPr txBox="1"/>
            <p:nvPr/>
          </p:nvSpPr>
          <p:spPr>
            <a:xfrm>
              <a:off x="6481299" y="2838279"/>
              <a:ext cx="698872" cy="189676"/>
            </a:xfrm>
            <a:prstGeom prst="rect">
              <a:avLst/>
            </a:prstGeom>
            <a:noFill/>
          </p:spPr>
          <p:txBody>
            <a:bodyPr wrap="none" lIns="0" tIns="0" rIns="0" bIns="0" rtlCol="0">
              <a:spAutoFit/>
            </a:bodyPr>
            <a:lstStyle/>
            <a:p>
              <a:pPr algn="ctr"/>
              <a:r>
                <a:rPr lang="en-US" sz="1200" dirty="0" smtClean="0">
                  <a:solidFill>
                    <a:srgbClr val="4D4D4D"/>
                  </a:solidFill>
                  <a:effectLst>
                    <a:glow rad="101600">
                      <a:srgbClr val="FFFFFF">
                        <a:alpha val="80000"/>
                      </a:srgbClr>
                    </a:glow>
                  </a:effectLst>
                </a:rPr>
                <a:t>Reporting</a:t>
              </a:r>
            </a:p>
          </p:txBody>
        </p:sp>
        <p:sp>
          <p:nvSpPr>
            <p:cNvPr id="119" name="Rectangle 118"/>
            <p:cNvSpPr/>
            <p:nvPr/>
          </p:nvSpPr>
          <p:spPr>
            <a:xfrm>
              <a:off x="5479210" y="2671338"/>
              <a:ext cx="561101" cy="497481"/>
            </a:xfrm>
            <a:prstGeom prst="rect">
              <a:avLst/>
            </a:prstGeom>
            <a:solidFill>
              <a:schemeClr val="bg1"/>
            </a:soli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bIns="27432" rtlCol="0" anchor="b" anchorCtr="1"/>
            <a:lstStyle/>
            <a:p>
              <a:pPr algn="ctr"/>
              <a:endParaRPr lang="en-US" sz="1600" b="1" dirty="0">
                <a:solidFill>
                  <a:srgbClr val="3892D0"/>
                </a:solidFill>
              </a:endParaRPr>
            </a:p>
          </p:txBody>
        </p:sp>
        <p:pic>
          <p:nvPicPr>
            <p:cNvPr id="120" name="Picture 1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576116" y="2697107"/>
              <a:ext cx="367288" cy="445944"/>
            </a:xfrm>
            <a:prstGeom prst="rect">
              <a:avLst/>
            </a:prstGeom>
            <a:ln>
              <a:noFill/>
            </a:ln>
          </p:spPr>
        </p:pic>
        <p:sp>
          <p:nvSpPr>
            <p:cNvPr id="121" name="TextBox 120"/>
            <p:cNvSpPr txBox="1"/>
            <p:nvPr/>
          </p:nvSpPr>
          <p:spPr>
            <a:xfrm>
              <a:off x="5343521" y="2828130"/>
              <a:ext cx="832487" cy="190229"/>
            </a:xfrm>
            <a:prstGeom prst="rect">
              <a:avLst/>
            </a:prstGeom>
            <a:noFill/>
            <a:ln>
              <a:noFill/>
            </a:ln>
          </p:spPr>
          <p:txBody>
            <a:bodyPr wrap="none" lIns="0" tIns="0" rIns="0" bIns="0" rtlCol="0">
              <a:spAutoFit/>
            </a:bodyPr>
            <a:lstStyle/>
            <a:p>
              <a:pPr algn="ctr"/>
              <a:r>
                <a:rPr lang="en-US" sz="1200" dirty="0" smtClean="0">
                  <a:solidFill>
                    <a:srgbClr val="4D4D4D"/>
                  </a:solidFill>
                  <a:effectLst>
                    <a:glow rad="101600">
                      <a:srgbClr val="FFFFFF">
                        <a:alpha val="80000"/>
                      </a:srgbClr>
                    </a:glow>
                  </a:effectLst>
                </a:rPr>
                <a:t>Automation</a:t>
              </a:r>
            </a:p>
          </p:txBody>
        </p:sp>
        <p:grpSp>
          <p:nvGrpSpPr>
            <p:cNvPr id="122" name="Group 321"/>
            <p:cNvGrpSpPr/>
            <p:nvPr/>
          </p:nvGrpSpPr>
          <p:grpSpPr>
            <a:xfrm>
              <a:off x="352463" y="2674781"/>
              <a:ext cx="1449916" cy="517389"/>
              <a:chOff x="423583" y="1776720"/>
              <a:chExt cx="1449916" cy="517389"/>
            </a:xfrm>
          </p:grpSpPr>
          <p:sp>
            <p:nvSpPr>
              <p:cNvPr id="123" name="TextBox 122"/>
              <p:cNvSpPr txBox="1"/>
              <p:nvPr/>
            </p:nvSpPr>
            <p:spPr>
              <a:xfrm>
                <a:off x="916261" y="1800453"/>
                <a:ext cx="957238" cy="461665"/>
              </a:xfrm>
              <a:prstGeom prst="rect">
                <a:avLst/>
              </a:prstGeom>
              <a:noFill/>
            </p:spPr>
            <p:txBody>
              <a:bodyPr wrap="none" rtlCol="0">
                <a:spAutoFit/>
              </a:bodyPr>
              <a:lstStyle/>
              <a:p>
                <a:r>
                  <a:rPr lang="en-US" sz="1200" dirty="0" smtClean="0">
                    <a:solidFill>
                      <a:srgbClr val="FFFFFF"/>
                    </a:solidFill>
                  </a:rPr>
                  <a:t>ViPR</a:t>
                </a:r>
              </a:p>
              <a:p>
                <a:r>
                  <a:rPr lang="en-US" sz="1200" dirty="0" smtClean="0">
                    <a:solidFill>
                      <a:srgbClr val="FFFFFF"/>
                    </a:solidFill>
                  </a:rPr>
                  <a:t>Controller</a:t>
                </a:r>
              </a:p>
            </p:txBody>
          </p:sp>
          <p:pic>
            <p:nvPicPr>
              <p:cNvPr id="124" name="Picture 123" descr="ViPR.png"/>
              <p:cNvPicPr>
                <a:picLocks noChangeAspect="1"/>
              </p:cNvPicPr>
              <p:nvPr/>
            </p:nvPicPr>
            <p:blipFill>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423583" y="1776720"/>
                <a:ext cx="448770" cy="517389"/>
              </a:xfrm>
              <a:prstGeom prst="rect">
                <a:avLst/>
              </a:prstGeom>
              <a:effectLst>
                <a:glow rad="101600">
                  <a:schemeClr val="bg1">
                    <a:alpha val="75000"/>
                  </a:schemeClr>
                </a:glow>
              </a:effectLst>
            </p:spPr>
          </p:pic>
        </p:grpSp>
      </p:grpSp>
      <p:pic>
        <p:nvPicPr>
          <p:cNvPr id="125" name="Picture 124"/>
          <p:cNvPicPr>
            <a:picLocks noChangeAspect="1"/>
          </p:cNvPicPr>
          <p:nvPr/>
        </p:nvPicPr>
        <p:blipFill rotWithShape="1">
          <a:blip r:embed="rId13" cstate="print">
            <a:clrChange>
              <a:clrFrom>
                <a:srgbClr val="FFFFFF"/>
              </a:clrFrom>
              <a:clrTo>
                <a:srgbClr val="FFFFFF">
                  <a:alpha val="0"/>
                </a:srgbClr>
              </a:clrTo>
            </a:clrChange>
            <a:grayscl/>
            <a:extLst>
              <a:ext uri="{28A0092B-C50C-407E-A947-70E740481C1C}">
                <a14:useLocalDpi xmlns:a14="http://schemas.microsoft.com/office/drawing/2010/main"/>
              </a:ext>
            </a:extLst>
          </a:blip>
          <a:srcRect/>
          <a:stretch/>
        </p:blipFill>
        <p:spPr>
          <a:xfrm>
            <a:off x="4691650" y="3845269"/>
            <a:ext cx="402513" cy="301191"/>
          </a:xfrm>
          <a:prstGeom prst="rect">
            <a:avLst/>
          </a:prstGeom>
        </p:spPr>
      </p:pic>
      <p:pic>
        <p:nvPicPr>
          <p:cNvPr id="126" name="Picture 125"/>
          <p:cNvPicPr>
            <a:picLocks noChangeAspect="1"/>
          </p:cNvPicPr>
          <p:nvPr/>
        </p:nvPicPr>
        <p:blipFill rotWithShape="1">
          <a:blip r:embed="rId13" cstate="print">
            <a:clrChange>
              <a:clrFrom>
                <a:srgbClr val="FFFFFF"/>
              </a:clrFrom>
              <a:clrTo>
                <a:srgbClr val="FFFFFF">
                  <a:alpha val="0"/>
                </a:srgbClr>
              </a:clrTo>
            </a:clrChange>
            <a:grayscl/>
            <a:extLst>
              <a:ext uri="{28A0092B-C50C-407E-A947-70E740481C1C}">
                <a14:useLocalDpi xmlns:a14="http://schemas.microsoft.com/office/drawing/2010/main"/>
              </a:ext>
            </a:extLst>
          </a:blip>
          <a:srcRect/>
          <a:stretch/>
        </p:blipFill>
        <p:spPr>
          <a:xfrm>
            <a:off x="5094163" y="3847073"/>
            <a:ext cx="402513" cy="301191"/>
          </a:xfrm>
          <a:prstGeom prst="rect">
            <a:avLst/>
          </a:prstGeom>
        </p:spPr>
      </p:pic>
      <p:pic>
        <p:nvPicPr>
          <p:cNvPr id="127" name="Picture 126"/>
          <p:cNvPicPr>
            <a:picLocks noChangeAspect="1"/>
          </p:cNvPicPr>
          <p:nvPr/>
        </p:nvPicPr>
        <p:blipFill rotWithShape="1">
          <a:blip r:embed="rId13" cstate="print">
            <a:clrChange>
              <a:clrFrom>
                <a:srgbClr val="FFFFFF"/>
              </a:clrFrom>
              <a:clrTo>
                <a:srgbClr val="FFFFFF">
                  <a:alpha val="0"/>
                </a:srgbClr>
              </a:clrTo>
            </a:clrChange>
            <a:grayscl/>
            <a:extLst>
              <a:ext uri="{28A0092B-C50C-407E-A947-70E740481C1C}">
                <a14:useLocalDpi xmlns:a14="http://schemas.microsoft.com/office/drawing/2010/main"/>
              </a:ext>
            </a:extLst>
          </a:blip>
          <a:srcRect/>
          <a:stretch/>
        </p:blipFill>
        <p:spPr>
          <a:xfrm>
            <a:off x="5540891" y="3845268"/>
            <a:ext cx="402513" cy="301191"/>
          </a:xfrm>
          <a:prstGeom prst="rect">
            <a:avLst/>
          </a:prstGeom>
        </p:spPr>
      </p:pic>
      <p:pic>
        <p:nvPicPr>
          <p:cNvPr id="128" name="Picture 127"/>
          <p:cNvPicPr>
            <a:picLocks noChangeAspect="1"/>
          </p:cNvPicPr>
          <p:nvPr/>
        </p:nvPicPr>
        <p:blipFill rotWithShape="1">
          <a:blip r:embed="rId13" cstate="print">
            <a:clrChange>
              <a:clrFrom>
                <a:srgbClr val="FFFFFF"/>
              </a:clrFrom>
              <a:clrTo>
                <a:srgbClr val="FFFFFF">
                  <a:alpha val="0"/>
                </a:srgbClr>
              </a:clrTo>
            </a:clrChange>
            <a:grayscl/>
            <a:extLst>
              <a:ext uri="{28A0092B-C50C-407E-A947-70E740481C1C}">
                <a14:useLocalDpi xmlns:a14="http://schemas.microsoft.com/office/drawing/2010/main"/>
              </a:ext>
            </a:extLst>
          </a:blip>
          <a:srcRect/>
          <a:stretch/>
        </p:blipFill>
        <p:spPr>
          <a:xfrm>
            <a:off x="5974751" y="3847073"/>
            <a:ext cx="402513" cy="301191"/>
          </a:xfrm>
          <a:prstGeom prst="rect">
            <a:avLst/>
          </a:prstGeom>
        </p:spPr>
      </p:pic>
      <p:pic>
        <p:nvPicPr>
          <p:cNvPr id="129" name="Picture 128"/>
          <p:cNvPicPr>
            <a:picLocks noChangeAspect="1"/>
          </p:cNvPicPr>
          <p:nvPr/>
        </p:nvPicPr>
        <p:blipFill rotWithShape="1">
          <a:blip r:embed="rId13" cstate="print">
            <a:clrChange>
              <a:clrFrom>
                <a:srgbClr val="FFFFFF"/>
              </a:clrFrom>
              <a:clrTo>
                <a:srgbClr val="FFFFFF">
                  <a:alpha val="0"/>
                </a:srgbClr>
              </a:clrTo>
            </a:clrChange>
            <a:grayscl/>
            <a:extLst>
              <a:ext uri="{28A0092B-C50C-407E-A947-70E740481C1C}">
                <a14:useLocalDpi xmlns:a14="http://schemas.microsoft.com/office/drawing/2010/main"/>
              </a:ext>
            </a:extLst>
          </a:blip>
          <a:srcRect/>
          <a:stretch/>
        </p:blipFill>
        <p:spPr>
          <a:xfrm>
            <a:off x="6413436" y="3848877"/>
            <a:ext cx="402513" cy="301191"/>
          </a:xfrm>
          <a:prstGeom prst="rect">
            <a:avLst/>
          </a:prstGeom>
        </p:spPr>
      </p:pic>
      <p:pic>
        <p:nvPicPr>
          <p:cNvPr id="130" name="Picture 129"/>
          <p:cNvPicPr>
            <a:picLocks noChangeAspect="1"/>
          </p:cNvPicPr>
          <p:nvPr/>
        </p:nvPicPr>
        <p:blipFill rotWithShape="1">
          <a:blip r:embed="rId13" cstate="print">
            <a:clrChange>
              <a:clrFrom>
                <a:srgbClr val="FFFFFF"/>
              </a:clrFrom>
              <a:clrTo>
                <a:srgbClr val="FFFFFF">
                  <a:alpha val="0"/>
                </a:srgbClr>
              </a:clrTo>
            </a:clrChange>
            <a:grayscl/>
            <a:extLst>
              <a:ext uri="{28A0092B-C50C-407E-A947-70E740481C1C}">
                <a14:useLocalDpi xmlns:a14="http://schemas.microsoft.com/office/drawing/2010/main"/>
              </a:ext>
            </a:extLst>
          </a:blip>
          <a:srcRect/>
          <a:stretch/>
        </p:blipFill>
        <p:spPr>
          <a:xfrm>
            <a:off x="6861096" y="3848877"/>
            <a:ext cx="402513" cy="301191"/>
          </a:xfrm>
          <a:prstGeom prst="rect">
            <a:avLst/>
          </a:prstGeom>
        </p:spPr>
      </p:pic>
      <p:pic>
        <p:nvPicPr>
          <p:cNvPr id="131" name="Picture 130"/>
          <p:cNvPicPr>
            <a:picLocks noChangeAspect="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109085" y="1510100"/>
            <a:ext cx="689645" cy="422918"/>
          </a:xfrm>
          <a:prstGeom prst="rect">
            <a:avLst/>
          </a:prstGeom>
          <a:noFill/>
          <a:ln>
            <a:noFill/>
          </a:ln>
        </p:spPr>
      </p:pic>
      <p:grpSp>
        <p:nvGrpSpPr>
          <p:cNvPr id="132" name="Group 131"/>
          <p:cNvGrpSpPr/>
          <p:nvPr/>
        </p:nvGrpSpPr>
        <p:grpSpPr>
          <a:xfrm>
            <a:off x="248310" y="2896104"/>
            <a:ext cx="8590890" cy="768250"/>
            <a:chOff x="248310" y="1809750"/>
            <a:chExt cx="8590890" cy="768250"/>
          </a:xfrm>
        </p:grpSpPr>
        <p:grpSp>
          <p:nvGrpSpPr>
            <p:cNvPr id="133" name="Group 284"/>
            <p:cNvGrpSpPr/>
            <p:nvPr/>
          </p:nvGrpSpPr>
          <p:grpSpPr>
            <a:xfrm>
              <a:off x="542425" y="1862396"/>
              <a:ext cx="3681813" cy="685800"/>
              <a:chOff x="609600" y="2419350"/>
              <a:chExt cx="3681813" cy="685800"/>
            </a:xfrm>
          </p:grpSpPr>
          <p:pic>
            <p:nvPicPr>
              <p:cNvPr id="163" name="Picture 162" descr="new sw box.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09600" y="2419350"/>
                <a:ext cx="557613" cy="685800"/>
              </a:xfrm>
              <a:prstGeom prst="rect">
                <a:avLst/>
              </a:prstGeom>
            </p:spPr>
          </p:pic>
          <p:pic>
            <p:nvPicPr>
              <p:cNvPr id="164" name="Picture 163" descr="new sw box.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733800" y="2419350"/>
                <a:ext cx="557613" cy="685800"/>
              </a:xfrm>
              <a:prstGeom prst="rect">
                <a:avLst/>
              </a:prstGeom>
            </p:spPr>
          </p:pic>
        </p:grpSp>
        <p:sp>
          <p:nvSpPr>
            <p:cNvPr id="134" name="Rounded Rectangle 133"/>
            <p:cNvSpPr/>
            <p:nvPr/>
          </p:nvSpPr>
          <p:spPr>
            <a:xfrm>
              <a:off x="248310" y="1852627"/>
              <a:ext cx="8590890" cy="685800"/>
            </a:xfrm>
            <a:prstGeom prst="roundRect">
              <a:avLst/>
            </a:prstGeom>
            <a:gradFill>
              <a:gsLst>
                <a:gs pos="0">
                  <a:schemeClr val="bg2"/>
                </a:gs>
                <a:gs pos="100000">
                  <a:schemeClr val="bg2">
                    <a:lumMod val="40000"/>
                    <a:lumOff val="60000"/>
                  </a:schemeClr>
                </a:gs>
              </a:gsLst>
            </a:gradFill>
            <a:ln>
              <a:solidFill>
                <a:schemeClr val="bg2"/>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a:solidFill>
                  <a:srgbClr val="000000"/>
                </a:solidFill>
              </a:endParaRPr>
            </a:p>
          </p:txBody>
        </p:sp>
        <p:sp>
          <p:nvSpPr>
            <p:cNvPr id="135" name="TextBox 134"/>
            <p:cNvSpPr txBox="1"/>
            <p:nvPr/>
          </p:nvSpPr>
          <p:spPr>
            <a:xfrm>
              <a:off x="842294" y="1964695"/>
              <a:ext cx="832279" cy="461665"/>
            </a:xfrm>
            <a:prstGeom prst="rect">
              <a:avLst/>
            </a:prstGeom>
            <a:noFill/>
          </p:spPr>
          <p:txBody>
            <a:bodyPr wrap="none" rtlCol="0">
              <a:spAutoFit/>
            </a:bodyPr>
            <a:lstStyle/>
            <a:p>
              <a:r>
                <a:rPr lang="en-US" sz="1200" dirty="0" smtClean="0">
                  <a:solidFill>
                    <a:srgbClr val="FFFFFF"/>
                  </a:solidFill>
                </a:rPr>
                <a:t>ViPR</a:t>
              </a:r>
            </a:p>
            <a:p>
              <a:r>
                <a:rPr lang="en-US" sz="1200" dirty="0" smtClean="0">
                  <a:solidFill>
                    <a:srgbClr val="FFFFFF"/>
                  </a:solidFill>
                </a:rPr>
                <a:t>Services</a:t>
              </a:r>
            </a:p>
          </p:txBody>
        </p:sp>
        <p:pic>
          <p:nvPicPr>
            <p:cNvPr id="136" name="Picture 135" descr="ViPR.png"/>
            <p:cNvPicPr>
              <a:picLocks noChangeAspect="1"/>
            </p:cNvPicPr>
            <p:nvPr/>
          </p:nvPicPr>
          <p:blipFill>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349616" y="1940962"/>
              <a:ext cx="448770" cy="517389"/>
            </a:xfrm>
            <a:prstGeom prst="rect">
              <a:avLst/>
            </a:prstGeom>
            <a:effectLst>
              <a:glow rad="101600">
                <a:schemeClr val="bg1">
                  <a:alpha val="75000"/>
                </a:schemeClr>
              </a:glow>
            </a:effectLst>
          </p:spPr>
        </p:pic>
        <p:grpSp>
          <p:nvGrpSpPr>
            <p:cNvPr id="137" name="Group 93"/>
            <p:cNvGrpSpPr/>
            <p:nvPr/>
          </p:nvGrpSpPr>
          <p:grpSpPr>
            <a:xfrm>
              <a:off x="3155506" y="1915385"/>
              <a:ext cx="579159" cy="579158"/>
              <a:chOff x="6660786" y="2760480"/>
              <a:chExt cx="803441" cy="803441"/>
            </a:xfrm>
          </p:grpSpPr>
          <p:sp>
            <p:nvSpPr>
              <p:cNvPr id="161" name="Oval 160"/>
              <p:cNvSpPr/>
              <p:nvPr/>
            </p:nvSpPr>
            <p:spPr>
              <a:xfrm>
                <a:off x="6660786" y="2760480"/>
                <a:ext cx="803441" cy="803441"/>
              </a:xfrm>
              <a:prstGeom prst="ellipse">
                <a:avLst/>
              </a:prstGeom>
              <a:solidFill>
                <a:schemeClr val="bg1">
                  <a:lumMod val="95000"/>
                </a:schemeClr>
              </a:solidFill>
              <a:ln w="12700">
                <a:noFill/>
              </a:ln>
              <a:effectLst>
                <a:glow rad="101600">
                  <a:schemeClr val="tx2">
                    <a:alpha val="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162" name="Picture 161"/>
              <p:cNvPicPr>
                <a:picLocks noChangeAspect="1"/>
              </p:cNvPicPr>
              <p:nvPr/>
            </p:nvPicPr>
            <p:blipFill>
              <a:blip r:embed="rId16" cstate="print">
                <a:clrChange>
                  <a:clrFrom>
                    <a:srgbClr val="FFFFFF"/>
                  </a:clrFrom>
                  <a:clrTo>
                    <a:srgbClr val="FFFFFF">
                      <a:alpha val="0"/>
                    </a:srgbClr>
                  </a:clrTo>
                </a:clrChange>
                <a:grayscl/>
              </a:blip>
              <a:stretch>
                <a:fillRect/>
              </a:stretch>
            </p:blipFill>
            <p:spPr>
              <a:xfrm>
                <a:off x="6847528" y="2884948"/>
                <a:ext cx="520663" cy="520663"/>
              </a:xfrm>
              <a:prstGeom prst="rect">
                <a:avLst/>
              </a:prstGeom>
            </p:spPr>
          </p:pic>
        </p:grpSp>
        <p:sp>
          <p:nvSpPr>
            <p:cNvPr id="138" name="TextBox 137"/>
            <p:cNvSpPr txBox="1"/>
            <p:nvPr/>
          </p:nvSpPr>
          <p:spPr>
            <a:xfrm>
              <a:off x="3056192" y="1817292"/>
              <a:ext cx="777789" cy="710006"/>
            </a:xfrm>
            <a:prstGeom prst="rect">
              <a:avLst/>
            </a:prstGeom>
            <a:noFill/>
          </p:spPr>
          <p:txBody>
            <a:bodyPr wrap="none" rtlCol="0">
              <a:prstTxWarp prst="textArchUp">
                <a:avLst>
                  <a:gd name="adj" fmla="val 9871534"/>
                </a:avLst>
              </a:prstTxWarp>
              <a:spAutoFit/>
            </a:bodyPr>
            <a:lstStyle/>
            <a:p>
              <a:pPr algn="ctr"/>
              <a:r>
                <a:rPr lang="en-US" sz="1400" dirty="0" smtClean="0">
                  <a:solidFill>
                    <a:srgbClr val="4D4D4D"/>
                  </a:solidFill>
                  <a:effectLst>
                    <a:glow rad="50800">
                      <a:srgbClr val="FFFFFF">
                        <a:alpha val="75000"/>
                      </a:srgbClr>
                    </a:glow>
                  </a:effectLst>
                </a:rPr>
                <a:t>OBJECT</a:t>
              </a:r>
            </a:p>
          </p:txBody>
        </p:sp>
        <p:grpSp>
          <p:nvGrpSpPr>
            <p:cNvPr id="139" name="Group 176"/>
            <p:cNvGrpSpPr/>
            <p:nvPr/>
          </p:nvGrpSpPr>
          <p:grpSpPr>
            <a:xfrm>
              <a:off x="4230041" y="1832077"/>
              <a:ext cx="777789" cy="710006"/>
              <a:chOff x="6579108" y="1608460"/>
              <a:chExt cx="1078992" cy="984960"/>
            </a:xfrm>
          </p:grpSpPr>
          <p:grpSp>
            <p:nvGrpSpPr>
              <p:cNvPr id="154" name="Group 105"/>
              <p:cNvGrpSpPr/>
              <p:nvPr/>
            </p:nvGrpSpPr>
            <p:grpSpPr>
              <a:xfrm>
                <a:off x="6579108" y="1608460"/>
                <a:ext cx="1078992" cy="984960"/>
                <a:chOff x="6345277" y="1610995"/>
                <a:chExt cx="1078992" cy="984960"/>
              </a:xfrm>
            </p:grpSpPr>
            <p:grpSp>
              <p:nvGrpSpPr>
                <p:cNvPr id="157" name="Group 106"/>
                <p:cNvGrpSpPr/>
                <p:nvPr/>
              </p:nvGrpSpPr>
              <p:grpSpPr>
                <a:xfrm>
                  <a:off x="6483053" y="1747075"/>
                  <a:ext cx="803441" cy="803441"/>
                  <a:chOff x="6660786" y="2760480"/>
                  <a:chExt cx="803441" cy="803441"/>
                </a:xfrm>
              </p:grpSpPr>
              <p:sp>
                <p:nvSpPr>
                  <p:cNvPr id="159" name="Oval 158"/>
                  <p:cNvSpPr/>
                  <p:nvPr/>
                </p:nvSpPr>
                <p:spPr>
                  <a:xfrm>
                    <a:off x="6660786" y="2760480"/>
                    <a:ext cx="803441" cy="803441"/>
                  </a:xfrm>
                  <a:prstGeom prst="ellipse">
                    <a:avLst/>
                  </a:prstGeom>
                  <a:solidFill>
                    <a:schemeClr val="bg1">
                      <a:lumMod val="95000"/>
                    </a:schemeClr>
                  </a:solidFill>
                  <a:ln w="12700">
                    <a:noFill/>
                  </a:ln>
                  <a:effectLst>
                    <a:glow rad="101600">
                      <a:schemeClr val="tx2">
                        <a:alpha val="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160" name="Picture 159"/>
                  <p:cNvPicPr>
                    <a:picLocks noChangeAspect="1"/>
                  </p:cNvPicPr>
                  <p:nvPr/>
                </p:nvPicPr>
                <p:blipFill>
                  <a:blip r:embed="rId16" cstate="print">
                    <a:clrChange>
                      <a:clrFrom>
                        <a:srgbClr val="FFFFFF"/>
                      </a:clrFrom>
                      <a:clrTo>
                        <a:srgbClr val="FFFFFF">
                          <a:alpha val="0"/>
                        </a:srgbClr>
                      </a:clrTo>
                    </a:clrChange>
                    <a:grayscl/>
                  </a:blip>
                  <a:stretch>
                    <a:fillRect/>
                  </a:stretch>
                </p:blipFill>
                <p:spPr>
                  <a:xfrm>
                    <a:off x="6847528" y="2884948"/>
                    <a:ext cx="520663" cy="520663"/>
                  </a:xfrm>
                  <a:prstGeom prst="rect">
                    <a:avLst/>
                  </a:prstGeom>
                </p:spPr>
              </p:pic>
            </p:grpSp>
            <p:sp>
              <p:nvSpPr>
                <p:cNvPr id="158" name="TextBox 157"/>
                <p:cNvSpPr txBox="1"/>
                <p:nvPr/>
              </p:nvSpPr>
              <p:spPr>
                <a:xfrm>
                  <a:off x="6345277" y="1610995"/>
                  <a:ext cx="1078992" cy="984960"/>
                </a:xfrm>
                <a:prstGeom prst="rect">
                  <a:avLst/>
                </a:prstGeom>
                <a:noFill/>
              </p:spPr>
              <p:txBody>
                <a:bodyPr wrap="none" rtlCol="0">
                  <a:prstTxWarp prst="textArchUp">
                    <a:avLst>
                      <a:gd name="adj" fmla="val 9871534"/>
                    </a:avLst>
                  </a:prstTxWarp>
                  <a:spAutoFit/>
                </a:bodyPr>
                <a:lstStyle/>
                <a:p>
                  <a:pPr algn="ctr"/>
                  <a:r>
                    <a:rPr lang="en-US" sz="1400" dirty="0" smtClean="0">
                      <a:solidFill>
                        <a:srgbClr val="4D4D4D"/>
                      </a:solidFill>
                      <a:effectLst>
                        <a:glow rad="50800">
                          <a:srgbClr val="FFFFFF">
                            <a:alpha val="75000"/>
                          </a:srgbClr>
                        </a:glow>
                      </a:effectLst>
                    </a:rPr>
                    <a:t>HDFS</a:t>
                  </a:r>
                </a:p>
              </p:txBody>
            </p:sp>
          </p:grpSp>
          <p:sp>
            <p:nvSpPr>
              <p:cNvPr id="155" name="Oval 154"/>
              <p:cNvSpPr/>
              <p:nvPr/>
            </p:nvSpPr>
            <p:spPr>
              <a:xfrm>
                <a:off x="6895258" y="1823965"/>
                <a:ext cx="542910" cy="665388"/>
              </a:xfrm>
              <a:prstGeom prst="ellipse">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156" name="Picture 2" descr="http://developer.marklogic.com/media/elephant_rgb-TRANS_sm.png"/>
              <p:cNvPicPr>
                <a:picLocks noChangeAspect="1" noChangeArrowheads="1"/>
              </p:cNvPicPr>
              <p:nvPr/>
            </p:nvPicPr>
            <p:blipFill>
              <a:blip r:embed="rId17" cstate="print"/>
              <a:srcRect/>
              <a:stretch>
                <a:fillRect/>
              </a:stretch>
            </p:blipFill>
            <p:spPr bwMode="auto">
              <a:xfrm>
                <a:off x="6733925" y="1829931"/>
                <a:ext cx="786400" cy="562275"/>
              </a:xfrm>
              <a:prstGeom prst="rect">
                <a:avLst/>
              </a:prstGeom>
              <a:noFill/>
            </p:spPr>
          </p:pic>
        </p:grpSp>
        <p:grpSp>
          <p:nvGrpSpPr>
            <p:cNvPr id="140" name="Group 155"/>
            <p:cNvGrpSpPr/>
            <p:nvPr/>
          </p:nvGrpSpPr>
          <p:grpSpPr>
            <a:xfrm>
              <a:off x="5377145" y="1809750"/>
              <a:ext cx="777789" cy="710006"/>
              <a:chOff x="3837960" y="1593717"/>
              <a:chExt cx="1078992" cy="984960"/>
            </a:xfrm>
          </p:grpSpPr>
          <p:sp>
            <p:nvSpPr>
              <p:cNvPr id="152" name="TextBox 151"/>
              <p:cNvSpPr txBox="1"/>
              <p:nvPr/>
            </p:nvSpPr>
            <p:spPr>
              <a:xfrm>
                <a:off x="3837960" y="1593717"/>
                <a:ext cx="1078992" cy="984960"/>
              </a:xfrm>
              <a:prstGeom prst="rect">
                <a:avLst/>
              </a:prstGeom>
              <a:noFill/>
              <a:effectLst>
                <a:glow rad="101600">
                  <a:schemeClr val="accent4">
                    <a:satMod val="175000"/>
                    <a:alpha val="40000"/>
                  </a:schemeClr>
                </a:glow>
              </a:effectLst>
            </p:spPr>
            <p:txBody>
              <a:bodyPr wrap="none" rtlCol="0">
                <a:prstTxWarp prst="textArchUp">
                  <a:avLst>
                    <a:gd name="adj" fmla="val 9871534"/>
                  </a:avLst>
                </a:prstTxWarp>
                <a:spAutoFit/>
              </a:bodyPr>
              <a:lstStyle/>
              <a:p>
                <a:pPr algn="ctr"/>
                <a:r>
                  <a:rPr lang="en-US" sz="1400" dirty="0" smtClean="0">
                    <a:solidFill>
                      <a:srgbClr val="4D4D4D"/>
                    </a:solidFill>
                    <a:effectLst>
                      <a:glow rad="50800">
                        <a:srgbClr val="FFFFFF">
                          <a:alpha val="75000"/>
                        </a:srgbClr>
                      </a:glow>
                    </a:effectLst>
                  </a:rPr>
                  <a:t>BLOCK</a:t>
                </a:r>
              </a:p>
            </p:txBody>
          </p:sp>
          <p:sp>
            <p:nvSpPr>
              <p:cNvPr id="153" name="Oval 152"/>
              <p:cNvSpPr/>
              <p:nvPr/>
            </p:nvSpPr>
            <p:spPr>
              <a:xfrm>
                <a:off x="3984752" y="1757219"/>
                <a:ext cx="803441" cy="803441"/>
              </a:xfrm>
              <a:prstGeom prst="ellipse">
                <a:avLst/>
              </a:prstGeom>
              <a:solidFill>
                <a:schemeClr val="bg1">
                  <a:lumMod val="95000"/>
                </a:schemeClr>
              </a:solidFill>
              <a:ln w="12700">
                <a:noFill/>
              </a:ln>
              <a:effectLst>
                <a:glow rad="101600">
                  <a:schemeClr val="tx2">
                    <a:alpha val="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grpSp>
          <p:nvGrpSpPr>
            <p:cNvPr id="141" name="Group 156"/>
            <p:cNvGrpSpPr/>
            <p:nvPr/>
          </p:nvGrpSpPr>
          <p:grpSpPr>
            <a:xfrm>
              <a:off x="5775429" y="1837322"/>
              <a:ext cx="522042" cy="282147"/>
              <a:chOff x="6216697" y="1619399"/>
              <a:chExt cx="724205" cy="391410"/>
            </a:xfrm>
          </p:grpSpPr>
          <p:sp>
            <p:nvSpPr>
              <p:cNvPr id="150" name="Explosion 2 149"/>
              <p:cNvSpPr/>
              <p:nvPr/>
            </p:nvSpPr>
            <p:spPr>
              <a:xfrm rot="5099629">
                <a:off x="6414282" y="1556710"/>
                <a:ext cx="367283" cy="540915"/>
              </a:xfrm>
              <a:prstGeom prst="irregularSeal2">
                <a:avLst/>
              </a:prstGeom>
              <a:solidFill>
                <a:srgbClr val="FFFF00"/>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51" name="TextBox 150"/>
              <p:cNvSpPr txBox="1"/>
              <p:nvPr/>
            </p:nvSpPr>
            <p:spPr>
              <a:xfrm rot="709706">
                <a:off x="6216697" y="1619399"/>
                <a:ext cx="724205" cy="352246"/>
              </a:xfrm>
              <a:prstGeom prst="rect">
                <a:avLst/>
              </a:prstGeom>
              <a:noFill/>
            </p:spPr>
            <p:txBody>
              <a:bodyPr wrap="square" rtlCol="0">
                <a:spAutoFit/>
              </a:bodyPr>
              <a:lstStyle/>
              <a:p>
                <a:pPr algn="ctr"/>
                <a:r>
                  <a:rPr lang="en-US" sz="1000" dirty="0" smtClean="0">
                    <a:solidFill>
                      <a:srgbClr val="4D4D4D"/>
                    </a:solidFill>
                  </a:rPr>
                  <a:t>New</a:t>
                </a:r>
              </a:p>
            </p:txBody>
          </p:sp>
        </p:grpSp>
        <p:sp>
          <p:nvSpPr>
            <p:cNvPr id="142" name="TextBox 141"/>
            <p:cNvSpPr txBox="1"/>
            <p:nvPr/>
          </p:nvSpPr>
          <p:spPr>
            <a:xfrm>
              <a:off x="6413436" y="1809750"/>
              <a:ext cx="777789" cy="710006"/>
            </a:xfrm>
            <a:prstGeom prst="rect">
              <a:avLst/>
            </a:prstGeom>
            <a:noFill/>
          </p:spPr>
          <p:txBody>
            <a:bodyPr wrap="none" rtlCol="0">
              <a:prstTxWarp prst="textArchUp">
                <a:avLst>
                  <a:gd name="adj" fmla="val 9871534"/>
                </a:avLst>
              </a:prstTxWarp>
              <a:spAutoFit/>
            </a:bodyPr>
            <a:lstStyle/>
            <a:p>
              <a:pPr algn="ctr"/>
              <a:r>
                <a:rPr lang="en-US" sz="1400" dirty="0" smtClean="0">
                  <a:solidFill>
                    <a:srgbClr val="4D4D4D"/>
                  </a:solidFill>
                  <a:effectLst>
                    <a:glow rad="50800">
                      <a:srgbClr val="FFFFFF">
                        <a:alpha val="75000"/>
                      </a:srgbClr>
                    </a:glow>
                  </a:effectLst>
                </a:rPr>
                <a:t>FILE</a:t>
              </a:r>
            </a:p>
          </p:txBody>
        </p:sp>
        <p:grpSp>
          <p:nvGrpSpPr>
            <p:cNvPr id="143" name="Group 161"/>
            <p:cNvGrpSpPr/>
            <p:nvPr/>
          </p:nvGrpSpPr>
          <p:grpSpPr>
            <a:xfrm>
              <a:off x="6404608" y="1867994"/>
              <a:ext cx="777789" cy="710006"/>
              <a:chOff x="6780355" y="4068584"/>
              <a:chExt cx="1078992" cy="984960"/>
            </a:xfrm>
          </p:grpSpPr>
          <p:grpSp>
            <p:nvGrpSpPr>
              <p:cNvPr id="146" name="Group 93"/>
              <p:cNvGrpSpPr/>
              <p:nvPr/>
            </p:nvGrpSpPr>
            <p:grpSpPr>
              <a:xfrm>
                <a:off x="6953753" y="4148010"/>
                <a:ext cx="803441" cy="803441"/>
                <a:chOff x="7131486" y="5161415"/>
                <a:chExt cx="803441" cy="803441"/>
              </a:xfrm>
            </p:grpSpPr>
            <p:sp>
              <p:nvSpPr>
                <p:cNvPr id="148" name="Oval 147"/>
                <p:cNvSpPr/>
                <p:nvPr/>
              </p:nvSpPr>
              <p:spPr>
                <a:xfrm>
                  <a:off x="7131486" y="5161415"/>
                  <a:ext cx="803441" cy="803441"/>
                </a:xfrm>
                <a:prstGeom prst="ellipse">
                  <a:avLst/>
                </a:prstGeom>
                <a:ln>
                  <a:solidFill>
                    <a:schemeClr val="bg1">
                      <a:lumMod val="50000"/>
                    </a:schemeClr>
                  </a:solidFill>
                </a:ln>
                <a:effectLst>
                  <a:glow rad="63500">
                    <a:schemeClr val="tx1">
                      <a:alpha val="40000"/>
                    </a:schemeClr>
                  </a:glow>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rgbClr val="FFFFFF"/>
                    </a:solidFill>
                  </a:endParaRPr>
                </a:p>
              </p:txBody>
            </p:sp>
            <p:pic>
              <p:nvPicPr>
                <p:cNvPr id="149" name="Picture 148"/>
                <p:cNvPicPr>
                  <a:picLocks noChangeAspect="1"/>
                </p:cNvPicPr>
                <p:nvPr/>
              </p:nvPicPr>
              <p:blipFill>
                <a:blip r:embed="rId16" cstate="print">
                  <a:clrChange>
                    <a:clrFrom>
                      <a:srgbClr val="FFFFFF"/>
                    </a:clrFrom>
                    <a:clrTo>
                      <a:srgbClr val="FFFFFF">
                        <a:alpha val="0"/>
                      </a:srgbClr>
                    </a:clrTo>
                  </a:clrChange>
                  <a:grayscl/>
                </a:blip>
                <a:stretch>
                  <a:fillRect/>
                </a:stretch>
              </p:blipFill>
              <p:spPr>
                <a:xfrm>
                  <a:off x="7349884" y="5302804"/>
                  <a:ext cx="520663" cy="520664"/>
                </a:xfrm>
                <a:prstGeom prst="rect">
                  <a:avLst/>
                </a:prstGeom>
              </p:spPr>
            </p:pic>
          </p:grpSp>
          <p:sp>
            <p:nvSpPr>
              <p:cNvPr id="147" name="TextBox 146"/>
              <p:cNvSpPr txBox="1"/>
              <p:nvPr/>
            </p:nvSpPr>
            <p:spPr>
              <a:xfrm>
                <a:off x="6780355" y="4068584"/>
                <a:ext cx="1078992" cy="984960"/>
              </a:xfrm>
              <a:prstGeom prst="rect">
                <a:avLst/>
              </a:prstGeom>
              <a:noFill/>
              <a:effectLst>
                <a:glow rad="101600">
                  <a:schemeClr val="bg2">
                    <a:alpha val="60000"/>
                  </a:schemeClr>
                </a:glow>
              </a:effectLst>
            </p:spPr>
            <p:txBody>
              <a:bodyPr wrap="none" rtlCol="0">
                <a:prstTxWarp prst="textArchUp">
                  <a:avLst>
                    <a:gd name="adj" fmla="val 9871534"/>
                  </a:avLst>
                </a:prstTxWarp>
                <a:spAutoFit/>
              </a:bodyPr>
              <a:lstStyle/>
              <a:p>
                <a:pPr algn="ctr"/>
                <a:endParaRPr lang="en-US" sz="1400" dirty="0" smtClean="0">
                  <a:solidFill>
                    <a:srgbClr val="4D4D4D"/>
                  </a:solidFill>
                  <a:effectLst>
                    <a:glow rad="50800">
                      <a:srgbClr val="FFFFFF">
                        <a:alpha val="75000"/>
                      </a:srgbClr>
                    </a:glow>
                  </a:effectLst>
                </a:endParaRPr>
              </a:p>
            </p:txBody>
          </p:sp>
        </p:grpSp>
        <p:pic>
          <p:nvPicPr>
            <p:cNvPr id="144" name="Picture 143"/>
            <p:cNvPicPr>
              <a:picLocks noChangeAspect="1"/>
            </p:cNvPicPr>
            <p:nvPr/>
          </p:nvPicPr>
          <p:blipFill>
            <a:blip r:embed="rId18" cstate="print">
              <a:clrChange>
                <a:clrFrom>
                  <a:srgbClr val="FFFFFF"/>
                </a:clrFrom>
                <a:clrTo>
                  <a:srgbClr val="FFFFFF">
                    <a:alpha val="0"/>
                  </a:srgbClr>
                </a:clrTo>
              </a:clrChange>
            </a:blip>
            <a:stretch>
              <a:fillRect/>
            </a:stretch>
          </p:blipFill>
          <p:spPr>
            <a:xfrm>
              <a:off x="5565222" y="2051045"/>
              <a:ext cx="401633" cy="377445"/>
            </a:xfrm>
            <a:prstGeom prst="rect">
              <a:avLst/>
            </a:prstGeom>
          </p:spPr>
        </p:pic>
        <p:sp>
          <p:nvSpPr>
            <p:cNvPr id="145" name="Rectangle 144"/>
            <p:cNvSpPr/>
            <p:nvPr/>
          </p:nvSpPr>
          <p:spPr>
            <a:xfrm>
              <a:off x="5470431" y="2129247"/>
              <a:ext cx="604215" cy="215444"/>
            </a:xfrm>
            <a:prstGeom prst="rect">
              <a:avLst/>
            </a:prstGeom>
            <a:noFill/>
          </p:spPr>
          <p:txBody>
            <a:bodyPr wrap="square" lIns="91440" tIns="45720" rIns="91440" bIns="45720">
              <a:spAutoFit/>
            </a:bodyPr>
            <a:lstStyle/>
            <a:p>
              <a:pPr algn="ctr"/>
              <a:r>
                <a:rPr lang="en-US" sz="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ScaleIO</a:t>
              </a:r>
              <a:endParaRPr lang="en-US" sz="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165" name="Group 164"/>
          <p:cNvGrpSpPr/>
          <p:nvPr/>
        </p:nvGrpSpPr>
        <p:grpSpPr>
          <a:xfrm>
            <a:off x="307523" y="3721539"/>
            <a:ext cx="4023360" cy="548638"/>
            <a:chOff x="1196804" y="3345021"/>
            <a:chExt cx="6857994" cy="775531"/>
          </a:xfrm>
        </p:grpSpPr>
        <p:sp>
          <p:nvSpPr>
            <p:cNvPr id="166" name="Rectangle 165"/>
            <p:cNvSpPr/>
            <p:nvPr/>
          </p:nvSpPr>
          <p:spPr>
            <a:xfrm>
              <a:off x="1196804" y="3361955"/>
              <a:ext cx="2673110" cy="758597"/>
            </a:xfrm>
            <a:prstGeom prst="rect">
              <a:avLst/>
            </a:prstGeom>
            <a:gradFill rotWithShape="1">
              <a:gsLst>
                <a:gs pos="0">
                  <a:srgbClr val="000000">
                    <a:tint val="100000"/>
                    <a:shade val="100000"/>
                    <a:satMod val="130000"/>
                  </a:srgbClr>
                </a:gs>
                <a:gs pos="100000">
                  <a:srgbClr val="00000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r" defTabSz="457200"/>
              <a:endParaRPr lang="en-US" sz="1050" kern="0" dirty="0" smtClean="0">
                <a:solidFill>
                  <a:srgbClr val="FFFFFF"/>
                </a:solidFill>
              </a:endParaRPr>
            </a:p>
          </p:txBody>
        </p:sp>
        <p:pic>
          <p:nvPicPr>
            <p:cNvPr id="167" name="Picture 166" descr="VMAX2_HD_beauty_300dpi_v6.jpg"/>
            <p:cNvPicPr>
              <a:picLocks noChangeAspect="1"/>
            </p:cNvPicPr>
            <p:nvPr/>
          </p:nvPicPr>
          <p:blipFill rotWithShape="1">
            <a:blip r:embed="rId19" cstate="screen">
              <a:alphaModFix amt="41000"/>
              <a:extLst>
                <a:ext uri="{28A0092B-C50C-407E-A947-70E740481C1C}">
                  <a14:useLocalDpi xmlns:a14="http://schemas.microsoft.com/office/drawing/2010/main"/>
                </a:ext>
              </a:extLst>
            </a:blip>
            <a:srcRect/>
            <a:stretch/>
          </p:blipFill>
          <p:spPr>
            <a:xfrm>
              <a:off x="2529044" y="3392787"/>
              <a:ext cx="650941" cy="706641"/>
            </a:xfrm>
            <a:prstGeom prst="rect">
              <a:avLst/>
            </a:prstGeom>
          </p:spPr>
        </p:pic>
        <p:pic>
          <p:nvPicPr>
            <p:cNvPr id="168" name="Picture 167" descr="VNX-glam5_300dpi.jpg"/>
            <p:cNvPicPr>
              <a:picLocks noChangeAspect="1"/>
            </p:cNvPicPr>
            <p:nvPr/>
          </p:nvPicPr>
          <p:blipFill rotWithShape="1">
            <a:blip r:embed="rId20" cstate="screen">
              <a:alphaModFix amt="41000"/>
              <a:extLst>
                <a:ext uri="{28A0092B-C50C-407E-A947-70E740481C1C}">
                  <a14:useLocalDpi xmlns:a14="http://schemas.microsoft.com/office/drawing/2010/main"/>
                </a:ext>
              </a:extLst>
            </a:blip>
            <a:srcRect/>
            <a:stretch/>
          </p:blipFill>
          <p:spPr>
            <a:xfrm>
              <a:off x="1249519" y="3390987"/>
              <a:ext cx="589238" cy="709634"/>
            </a:xfrm>
            <a:prstGeom prst="rect">
              <a:avLst/>
            </a:prstGeom>
          </p:spPr>
        </p:pic>
        <p:pic>
          <p:nvPicPr>
            <p:cNvPr id="169" name="Picture 168" descr="Isilon glamshot-ph.jpg"/>
            <p:cNvPicPr>
              <a:picLocks noChangeAspect="1"/>
            </p:cNvPicPr>
            <p:nvPr/>
          </p:nvPicPr>
          <p:blipFill rotWithShape="1">
            <a:blip r:embed="rId21" cstate="screen">
              <a:alphaModFix amt="41000"/>
              <a:extLst>
                <a:ext uri="{28A0092B-C50C-407E-A947-70E740481C1C}">
                  <a14:useLocalDpi xmlns:a14="http://schemas.microsoft.com/office/drawing/2010/main"/>
                </a:ext>
              </a:extLst>
            </a:blip>
            <a:srcRect/>
            <a:stretch/>
          </p:blipFill>
          <p:spPr>
            <a:xfrm>
              <a:off x="1886210" y="3391684"/>
              <a:ext cx="620147" cy="686124"/>
            </a:xfrm>
            <a:prstGeom prst="rect">
              <a:avLst/>
            </a:prstGeom>
            <a:ln>
              <a:noFill/>
            </a:ln>
          </p:spPr>
        </p:pic>
        <p:sp>
          <p:nvSpPr>
            <p:cNvPr id="170" name="Rectangle 169"/>
            <p:cNvSpPr/>
            <p:nvPr/>
          </p:nvSpPr>
          <p:spPr>
            <a:xfrm>
              <a:off x="1630721" y="3501373"/>
              <a:ext cx="1545166" cy="435060"/>
            </a:xfrm>
            <a:prstGeom prst="rect">
              <a:avLst/>
            </a:prstGeom>
          </p:spPr>
          <p:txBody>
            <a:bodyPr wrap="square">
              <a:spAutoFit/>
            </a:bodyPr>
            <a:lstStyle/>
            <a:p>
              <a:pPr algn="ctr" defTabSz="457200"/>
              <a:r>
                <a:rPr lang="en-US" sz="1400" b="1" kern="0" dirty="0" smtClean="0">
                  <a:solidFill>
                    <a:srgbClr val="FFFFFF"/>
                  </a:solidFill>
                </a:rPr>
                <a:t>EMC</a:t>
              </a:r>
              <a:endParaRPr lang="en-US" sz="1400" b="1" kern="0" dirty="0" smtClean="0">
                <a:solidFill>
                  <a:srgbClr val="000000"/>
                </a:solidFill>
              </a:endParaRPr>
            </a:p>
          </p:txBody>
        </p:sp>
        <p:pic>
          <p:nvPicPr>
            <p:cNvPr id="171" name="Picture 2"/>
            <p:cNvPicPr>
              <a:picLocks noChangeAspect="1" noChangeArrowheads="1"/>
            </p:cNvPicPr>
            <p:nvPr/>
          </p:nvPicPr>
          <p:blipFill>
            <a:blip r:embed="rId22" cstate="print">
              <a:lum bright="10000"/>
              <a:alphaModFix amt="41000"/>
            </a:blip>
            <a:stretch>
              <a:fillRect/>
            </a:stretch>
          </p:blipFill>
          <p:spPr bwMode="auto">
            <a:xfrm>
              <a:off x="3218221" y="3409479"/>
              <a:ext cx="603249" cy="679323"/>
            </a:xfrm>
            <a:prstGeom prst="rect">
              <a:avLst/>
            </a:prstGeom>
            <a:noFill/>
            <a:ln>
              <a:noFill/>
            </a:ln>
          </p:spPr>
        </p:pic>
        <p:sp>
          <p:nvSpPr>
            <p:cNvPr id="172" name="Rectangle 171"/>
            <p:cNvSpPr/>
            <p:nvPr/>
          </p:nvSpPr>
          <p:spPr>
            <a:xfrm>
              <a:off x="4022553" y="3355605"/>
              <a:ext cx="2169584" cy="758597"/>
            </a:xfrm>
            <a:prstGeom prst="rect">
              <a:avLst/>
            </a:prstGeom>
            <a:gradFill rotWithShape="1">
              <a:gsLst>
                <a:gs pos="0">
                  <a:srgbClr val="000000">
                    <a:tint val="100000"/>
                    <a:shade val="100000"/>
                    <a:satMod val="130000"/>
                  </a:srgbClr>
                </a:gs>
                <a:gs pos="100000">
                  <a:srgbClr val="00000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r" defTabSz="457200"/>
              <a:endParaRPr lang="en-US" sz="1050" kern="0" dirty="0" smtClean="0">
                <a:solidFill>
                  <a:srgbClr val="FFFFFF"/>
                </a:solidFill>
              </a:endParaRPr>
            </a:p>
          </p:txBody>
        </p:sp>
        <p:pic>
          <p:nvPicPr>
            <p:cNvPr id="173" name="Picture 172" descr="Screen Shot 2014-04-13 at 2.54.23 PM.png"/>
            <p:cNvPicPr>
              <a:picLocks noChangeAspect="1"/>
            </p:cNvPicPr>
            <p:nvPr/>
          </p:nvPicPr>
          <p:blipFill>
            <a:blip r:embed="rId23" cstate="print">
              <a:alphaModFix amt="44000"/>
              <a:extLst>
                <a:ext uri="{28A0092B-C50C-407E-A947-70E740481C1C}">
                  <a14:useLocalDpi xmlns:a14="http://schemas.microsoft.com/office/drawing/2010/main" val="0"/>
                </a:ext>
              </a:extLst>
            </a:blip>
            <a:stretch>
              <a:fillRect/>
            </a:stretch>
          </p:blipFill>
          <p:spPr>
            <a:xfrm>
              <a:off x="4058810" y="3428314"/>
              <a:ext cx="979742" cy="604830"/>
            </a:xfrm>
            <a:prstGeom prst="rect">
              <a:avLst/>
            </a:prstGeom>
          </p:spPr>
        </p:pic>
        <p:pic>
          <p:nvPicPr>
            <p:cNvPr id="174" name="Picture 173" descr="Screen Shot 2014-04-13 at 2.53.53 PM.png"/>
            <p:cNvPicPr>
              <a:picLocks noChangeAspect="1"/>
            </p:cNvPicPr>
            <p:nvPr/>
          </p:nvPicPr>
          <p:blipFill>
            <a:blip r:embed="rId24" cstate="print">
              <a:alphaModFix amt="44000"/>
              <a:extLst>
                <a:ext uri="{28A0092B-C50C-407E-A947-70E740481C1C}">
                  <a14:useLocalDpi xmlns:a14="http://schemas.microsoft.com/office/drawing/2010/main" val="0"/>
                </a:ext>
              </a:extLst>
            </a:blip>
            <a:stretch>
              <a:fillRect/>
            </a:stretch>
          </p:blipFill>
          <p:spPr>
            <a:xfrm>
              <a:off x="5102054" y="3408659"/>
              <a:ext cx="1060395" cy="674619"/>
            </a:xfrm>
            <a:prstGeom prst="rect">
              <a:avLst/>
            </a:prstGeom>
          </p:spPr>
        </p:pic>
        <p:sp>
          <p:nvSpPr>
            <p:cNvPr id="175" name="Rectangle 174"/>
            <p:cNvSpPr/>
            <p:nvPr/>
          </p:nvSpPr>
          <p:spPr>
            <a:xfrm>
              <a:off x="3959050" y="3505608"/>
              <a:ext cx="2296583" cy="391553"/>
            </a:xfrm>
            <a:prstGeom prst="rect">
              <a:avLst/>
            </a:prstGeom>
          </p:spPr>
          <p:txBody>
            <a:bodyPr wrap="square">
              <a:spAutoFit/>
            </a:bodyPr>
            <a:lstStyle/>
            <a:p>
              <a:pPr algn="ctr" defTabSz="457200"/>
              <a:r>
                <a:rPr lang="en-US" sz="1200" b="1" kern="0" dirty="0" smtClean="0">
                  <a:solidFill>
                    <a:srgbClr val="FFFFFF"/>
                  </a:solidFill>
                </a:rPr>
                <a:t>Non-EMC</a:t>
              </a:r>
              <a:endParaRPr lang="en-US" sz="1200" b="1" kern="0" dirty="0" smtClean="0">
                <a:solidFill>
                  <a:srgbClr val="000000"/>
                </a:solidFill>
              </a:endParaRPr>
            </a:p>
          </p:txBody>
        </p:sp>
        <p:sp>
          <p:nvSpPr>
            <p:cNvPr id="176" name="Rectangle 175"/>
            <p:cNvSpPr/>
            <p:nvPr/>
          </p:nvSpPr>
          <p:spPr>
            <a:xfrm>
              <a:off x="6374217" y="3345021"/>
              <a:ext cx="1680581" cy="758597"/>
            </a:xfrm>
            <a:prstGeom prst="rect">
              <a:avLst/>
            </a:prstGeom>
            <a:gradFill rotWithShape="1">
              <a:gsLst>
                <a:gs pos="0">
                  <a:srgbClr val="000000">
                    <a:tint val="100000"/>
                    <a:shade val="100000"/>
                    <a:satMod val="130000"/>
                  </a:srgbClr>
                </a:gs>
                <a:gs pos="100000">
                  <a:srgbClr val="00000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r" defTabSz="457200"/>
              <a:endParaRPr lang="en-US" sz="1050" kern="0" dirty="0" smtClean="0">
                <a:solidFill>
                  <a:srgbClr val="FFFFFF"/>
                </a:solidFill>
              </a:endParaRPr>
            </a:p>
          </p:txBody>
        </p:sp>
        <p:sp>
          <p:nvSpPr>
            <p:cNvPr id="177" name="Rectangle 176"/>
            <p:cNvSpPr/>
            <p:nvPr/>
          </p:nvSpPr>
          <p:spPr>
            <a:xfrm>
              <a:off x="6369570" y="3396842"/>
              <a:ext cx="1682750" cy="652590"/>
            </a:xfrm>
            <a:prstGeom prst="rect">
              <a:avLst/>
            </a:prstGeom>
          </p:spPr>
          <p:txBody>
            <a:bodyPr wrap="square">
              <a:spAutoFit/>
            </a:bodyPr>
            <a:lstStyle/>
            <a:p>
              <a:pPr algn="ctr" defTabSz="457200"/>
              <a:r>
                <a:rPr lang="en-US" sz="800" b="1" kern="0" dirty="0" smtClean="0">
                  <a:solidFill>
                    <a:srgbClr val="FFFFFF"/>
                  </a:solidFill>
                </a:rPr>
                <a:t>Array Support via </a:t>
              </a:r>
              <a:r>
                <a:rPr lang="en-US" sz="800" b="1" kern="0" dirty="0" err="1" smtClean="0">
                  <a:solidFill>
                    <a:srgbClr val="FFFFFF"/>
                  </a:solidFill>
                </a:rPr>
                <a:t>OpenStack</a:t>
              </a:r>
              <a:endParaRPr lang="en-US" sz="800" b="1" kern="0" dirty="0" smtClean="0">
                <a:solidFill>
                  <a:srgbClr val="000000"/>
                </a:solidFill>
              </a:endParaRPr>
            </a:p>
          </p:txBody>
        </p:sp>
      </p:grpSp>
      <p:pic>
        <p:nvPicPr>
          <p:cNvPr id="178" name="Picture 2"/>
          <p:cNvPicPr>
            <a:picLocks noChangeAspect="1" noChangeArrowheads="1"/>
          </p:cNvPicPr>
          <p:nvPr/>
        </p:nvPicPr>
        <p:blipFill>
          <a:blip r:embed="rId25" cstate="print">
            <a:lum bright="10000"/>
          </a:blip>
          <a:stretch>
            <a:fillRect/>
          </a:stretch>
        </p:blipFill>
        <p:spPr bwMode="auto">
          <a:xfrm>
            <a:off x="7816173" y="3668834"/>
            <a:ext cx="322796" cy="671593"/>
          </a:xfrm>
          <a:prstGeom prst="rect">
            <a:avLst/>
          </a:prstGeom>
          <a:noFill/>
          <a:ln>
            <a:noFill/>
          </a:ln>
        </p:spPr>
      </p:pic>
      <p:pic>
        <p:nvPicPr>
          <p:cNvPr id="179" name="Picture 2"/>
          <p:cNvPicPr>
            <a:picLocks noChangeAspect="1" noChangeArrowheads="1"/>
          </p:cNvPicPr>
          <p:nvPr/>
        </p:nvPicPr>
        <p:blipFill>
          <a:blip r:embed="rId25" cstate="print">
            <a:lum bright="10000"/>
          </a:blip>
          <a:stretch>
            <a:fillRect/>
          </a:stretch>
        </p:blipFill>
        <p:spPr bwMode="auto">
          <a:xfrm>
            <a:off x="8265114" y="3661871"/>
            <a:ext cx="322796" cy="671593"/>
          </a:xfrm>
          <a:prstGeom prst="rect">
            <a:avLst/>
          </a:prstGeom>
          <a:noFill/>
          <a:ln>
            <a:noFill/>
          </a:ln>
        </p:spPr>
      </p:pic>
      <p:pic>
        <p:nvPicPr>
          <p:cNvPr id="180" name="Picture 179" descr="Oracle Apps.png"/>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004727" y="1589952"/>
            <a:ext cx="855767" cy="288519"/>
          </a:xfrm>
          <a:prstGeom prst="rect">
            <a:avLst/>
          </a:prstGeom>
        </p:spPr>
      </p:pic>
      <p:pic>
        <p:nvPicPr>
          <p:cNvPr id="181" name="Picture 180" descr="Microsoft new.png"/>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2051663" y="1634139"/>
            <a:ext cx="938338" cy="209037"/>
          </a:xfrm>
          <a:prstGeom prst="rect">
            <a:avLst/>
          </a:prstGeom>
        </p:spPr>
      </p:pic>
      <p:pic>
        <p:nvPicPr>
          <p:cNvPr id="182" name="Picture 181" descr="nodejs copy.png"/>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5160874" y="1575798"/>
            <a:ext cx="644171" cy="333840"/>
          </a:xfrm>
          <a:prstGeom prst="rect">
            <a:avLst/>
          </a:prstGeom>
        </p:spPr>
      </p:pic>
      <p:pic>
        <p:nvPicPr>
          <p:cNvPr id="183" name="Picture 182"/>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3637086" y="1213986"/>
            <a:ext cx="1073149" cy="1060857"/>
          </a:xfrm>
          <a:prstGeom prst="rect">
            <a:avLst/>
          </a:prstGeom>
        </p:spPr>
      </p:pic>
      <p:pic>
        <p:nvPicPr>
          <p:cNvPr id="184" name="Picture 183"/>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4312952" y="1350936"/>
            <a:ext cx="781211" cy="821232"/>
          </a:xfrm>
          <a:prstGeom prst="rect">
            <a:avLst/>
          </a:prstGeom>
        </p:spPr>
      </p:pic>
    </p:spTree>
    <p:extLst>
      <p:ext uri="{BB962C8B-B14F-4D97-AF65-F5344CB8AC3E}">
        <p14:creationId xmlns:p14="http://schemas.microsoft.com/office/powerpoint/2010/main" val="810979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left)">
                                      <p:cBhvr>
                                        <p:cTn id="7" dur="500"/>
                                        <p:tgtEl>
                                          <p:spTgt spid="10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83"/>
                                        </p:tgtEl>
                                        <p:attrNameLst>
                                          <p:attrName>style.visibility</p:attrName>
                                        </p:attrNameLst>
                                      </p:cBhvr>
                                      <p:to>
                                        <p:strVal val="visible"/>
                                      </p:to>
                                    </p:set>
                                    <p:animEffect transition="in" filter="wipe(down)">
                                      <p:cBhvr>
                                        <p:cTn id="12" dur="500"/>
                                        <p:tgtEl>
                                          <p:spTgt spid="183"/>
                                        </p:tgtEl>
                                      </p:cBhvr>
                                    </p:animEffect>
                                  </p:childTnLst>
                                </p:cTn>
                              </p:par>
                              <p:par>
                                <p:cTn id="13" presetID="22" presetClass="entr" presetSubtype="4" fill="hold" nodeType="withEffect">
                                  <p:stCondLst>
                                    <p:cond delay="0"/>
                                  </p:stCondLst>
                                  <p:childTnLst>
                                    <p:set>
                                      <p:cBhvr>
                                        <p:cTn id="14" dur="1" fill="hold">
                                          <p:stCondLst>
                                            <p:cond delay="0"/>
                                          </p:stCondLst>
                                        </p:cTn>
                                        <p:tgtEl>
                                          <p:spTgt spid="184"/>
                                        </p:tgtEl>
                                        <p:attrNameLst>
                                          <p:attrName>style.visibility</p:attrName>
                                        </p:attrNameLst>
                                      </p:cBhvr>
                                      <p:to>
                                        <p:strVal val="visible"/>
                                      </p:to>
                                    </p:set>
                                    <p:animEffect transition="in" filter="wipe(down)">
                                      <p:cBhvr>
                                        <p:cTn id="15" dur="500"/>
                                        <p:tgtEl>
                                          <p:spTgt spid="18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32"/>
                                        </p:tgtEl>
                                        <p:attrNameLst>
                                          <p:attrName>style.visibility</p:attrName>
                                        </p:attrNameLst>
                                      </p:cBhvr>
                                      <p:to>
                                        <p:strVal val="visible"/>
                                      </p:to>
                                    </p:set>
                                    <p:animEffect transition="in" filter="wipe(left)">
                                      <p:cBhvr>
                                        <p:cTn id="20" dur="500"/>
                                        <p:tgtEl>
                                          <p:spTgt spid="132"/>
                                        </p:tgtEl>
                                      </p:cBhvr>
                                    </p:animEffect>
                                  </p:childTnLst>
                                </p:cTn>
                              </p:par>
                            </p:childTnLst>
                          </p:cTn>
                        </p:par>
                      </p:childTnLst>
                    </p:cTn>
                  </p:par>
                  <p:par>
                    <p:cTn id="21" fill="hold">
                      <p:stCondLst>
                        <p:cond delay="indefinite"/>
                      </p:stCondLst>
                      <p:childTnLst>
                        <p:par>
                          <p:cTn id="22" fill="hold">
                            <p:stCondLst>
                              <p:cond delay="0"/>
                            </p:stCondLst>
                            <p:childTnLst>
                              <p:par>
                                <p:cTn id="23" presetID="26" presetClass="emph" presetSubtype="0" fill="hold" grpId="0" nodeType="clickEffect">
                                  <p:stCondLst>
                                    <p:cond delay="0"/>
                                  </p:stCondLst>
                                  <p:childTnLst>
                                    <p:animEffect transition="out" filter="fade">
                                      <p:cBhvr>
                                        <p:cTn id="24" dur="500" tmFilter="0, 0; .2, .5; .8, .5; 1, 0"/>
                                        <p:tgtEl>
                                          <p:spTgt spid="105"/>
                                        </p:tgtEl>
                                      </p:cBhvr>
                                    </p:animEffect>
                                    <p:animScale>
                                      <p:cBhvr>
                                        <p:cTn id="25" dur="250" autoRev="1" fill="hold"/>
                                        <p:tgtEl>
                                          <p:spTgt spid="105"/>
                                        </p:tgtEl>
                                      </p:cBhvr>
                                      <p:by x="105000" y="105000"/>
                                    </p:animScale>
                                  </p:childTnLst>
                                </p:cTn>
                              </p:par>
                              <p:par>
                                <p:cTn id="26" presetID="26" presetClass="emph" presetSubtype="0" fill="hold" nodeType="withEffect">
                                  <p:stCondLst>
                                    <p:cond delay="0"/>
                                  </p:stCondLst>
                                  <p:childTnLst>
                                    <p:animEffect transition="out" filter="fade">
                                      <p:cBhvr>
                                        <p:cTn id="27" dur="500" tmFilter="0, 0; .2, .5; .8, .5; 1, 0"/>
                                        <p:tgtEl>
                                          <p:spTgt spid="165"/>
                                        </p:tgtEl>
                                      </p:cBhvr>
                                    </p:animEffect>
                                    <p:animScale>
                                      <p:cBhvr>
                                        <p:cTn id="28" dur="250" autoRev="1" fill="hold"/>
                                        <p:tgtEl>
                                          <p:spTgt spid="165"/>
                                        </p:tgtEl>
                                      </p:cBhvr>
                                      <p:by x="105000" y="105000"/>
                                    </p:animScale>
                                  </p:childTnLst>
                                </p:cTn>
                              </p:par>
                            </p:childTnLst>
                          </p:cTn>
                        </p:par>
                      </p:childTnLst>
                    </p:cTn>
                  </p:par>
                  <p:par>
                    <p:cTn id="29" fill="hold">
                      <p:stCondLst>
                        <p:cond delay="indefinite"/>
                      </p:stCondLst>
                      <p:childTnLst>
                        <p:par>
                          <p:cTn id="30" fill="hold">
                            <p:stCondLst>
                              <p:cond delay="0"/>
                            </p:stCondLst>
                            <p:childTnLst>
                              <p:par>
                                <p:cTn id="31" presetID="26" presetClass="emph" presetSubtype="0" fill="hold" grpId="0" nodeType="clickEffect">
                                  <p:stCondLst>
                                    <p:cond delay="0"/>
                                  </p:stCondLst>
                                  <p:childTnLst>
                                    <p:animEffect transition="out" filter="fade">
                                      <p:cBhvr>
                                        <p:cTn id="32" dur="500" tmFilter="0, 0; .2, .5; .8, .5; 1, 0"/>
                                        <p:tgtEl>
                                          <p:spTgt spid="98"/>
                                        </p:tgtEl>
                                      </p:cBhvr>
                                    </p:animEffect>
                                    <p:animScale>
                                      <p:cBhvr>
                                        <p:cTn id="33" dur="250" autoRev="1" fill="hold"/>
                                        <p:tgtEl>
                                          <p:spTgt spid="98"/>
                                        </p:tgtEl>
                                      </p:cBhvr>
                                      <p:by x="105000" y="105000"/>
                                    </p:animScale>
                                  </p:childTnLst>
                                </p:cTn>
                              </p:par>
                              <p:par>
                                <p:cTn id="34" presetID="26" presetClass="emph" presetSubtype="0" fill="hold" nodeType="withEffect">
                                  <p:stCondLst>
                                    <p:cond delay="0"/>
                                  </p:stCondLst>
                                  <p:childTnLst>
                                    <p:animEffect transition="out" filter="fade">
                                      <p:cBhvr>
                                        <p:cTn id="35" dur="500" tmFilter="0, 0; .2, .5; .8, .5; 1, 0"/>
                                        <p:tgtEl>
                                          <p:spTgt spid="125"/>
                                        </p:tgtEl>
                                      </p:cBhvr>
                                    </p:animEffect>
                                    <p:animScale>
                                      <p:cBhvr>
                                        <p:cTn id="36" dur="250" autoRev="1" fill="hold"/>
                                        <p:tgtEl>
                                          <p:spTgt spid="125"/>
                                        </p:tgtEl>
                                      </p:cBhvr>
                                      <p:by x="105000" y="105000"/>
                                    </p:animScale>
                                  </p:childTnLst>
                                </p:cTn>
                              </p:par>
                              <p:par>
                                <p:cTn id="37" presetID="26" presetClass="emph" presetSubtype="0" fill="hold" nodeType="withEffect">
                                  <p:stCondLst>
                                    <p:cond delay="0"/>
                                  </p:stCondLst>
                                  <p:childTnLst>
                                    <p:animEffect transition="out" filter="fade">
                                      <p:cBhvr>
                                        <p:cTn id="38" dur="500" tmFilter="0, 0; .2, .5; .8, .5; 1, 0"/>
                                        <p:tgtEl>
                                          <p:spTgt spid="126"/>
                                        </p:tgtEl>
                                      </p:cBhvr>
                                    </p:animEffect>
                                    <p:animScale>
                                      <p:cBhvr>
                                        <p:cTn id="39" dur="250" autoRev="1" fill="hold"/>
                                        <p:tgtEl>
                                          <p:spTgt spid="126"/>
                                        </p:tgtEl>
                                      </p:cBhvr>
                                      <p:by x="105000" y="105000"/>
                                    </p:animScale>
                                  </p:childTnLst>
                                </p:cTn>
                              </p:par>
                              <p:par>
                                <p:cTn id="40" presetID="26" presetClass="emph" presetSubtype="0" fill="hold" nodeType="withEffect">
                                  <p:stCondLst>
                                    <p:cond delay="0"/>
                                  </p:stCondLst>
                                  <p:childTnLst>
                                    <p:animEffect transition="out" filter="fade">
                                      <p:cBhvr>
                                        <p:cTn id="41" dur="500" tmFilter="0, 0; .2, .5; .8, .5; 1, 0"/>
                                        <p:tgtEl>
                                          <p:spTgt spid="127"/>
                                        </p:tgtEl>
                                      </p:cBhvr>
                                    </p:animEffect>
                                    <p:animScale>
                                      <p:cBhvr>
                                        <p:cTn id="42" dur="250" autoRev="1" fill="hold"/>
                                        <p:tgtEl>
                                          <p:spTgt spid="127"/>
                                        </p:tgtEl>
                                      </p:cBhvr>
                                      <p:by x="105000" y="105000"/>
                                    </p:animScale>
                                  </p:childTnLst>
                                </p:cTn>
                              </p:par>
                              <p:par>
                                <p:cTn id="43" presetID="26" presetClass="emph" presetSubtype="0" fill="hold" nodeType="withEffect">
                                  <p:stCondLst>
                                    <p:cond delay="0"/>
                                  </p:stCondLst>
                                  <p:childTnLst>
                                    <p:animEffect transition="out" filter="fade">
                                      <p:cBhvr>
                                        <p:cTn id="44" dur="500" tmFilter="0, 0; .2, .5; .8, .5; 1, 0"/>
                                        <p:tgtEl>
                                          <p:spTgt spid="128"/>
                                        </p:tgtEl>
                                      </p:cBhvr>
                                    </p:animEffect>
                                    <p:animScale>
                                      <p:cBhvr>
                                        <p:cTn id="45" dur="250" autoRev="1" fill="hold"/>
                                        <p:tgtEl>
                                          <p:spTgt spid="128"/>
                                        </p:tgtEl>
                                      </p:cBhvr>
                                      <p:by x="105000" y="105000"/>
                                    </p:animScale>
                                  </p:childTnLst>
                                </p:cTn>
                              </p:par>
                              <p:par>
                                <p:cTn id="46" presetID="26" presetClass="emph" presetSubtype="0" fill="hold" nodeType="withEffect">
                                  <p:stCondLst>
                                    <p:cond delay="0"/>
                                  </p:stCondLst>
                                  <p:childTnLst>
                                    <p:animEffect transition="out" filter="fade">
                                      <p:cBhvr>
                                        <p:cTn id="47" dur="500" tmFilter="0, 0; .2, .5; .8, .5; 1, 0"/>
                                        <p:tgtEl>
                                          <p:spTgt spid="129"/>
                                        </p:tgtEl>
                                      </p:cBhvr>
                                    </p:animEffect>
                                    <p:animScale>
                                      <p:cBhvr>
                                        <p:cTn id="48" dur="250" autoRev="1" fill="hold"/>
                                        <p:tgtEl>
                                          <p:spTgt spid="129"/>
                                        </p:tgtEl>
                                      </p:cBhvr>
                                      <p:by x="105000" y="105000"/>
                                    </p:animScale>
                                  </p:childTnLst>
                                </p:cTn>
                              </p:par>
                              <p:par>
                                <p:cTn id="49" presetID="26" presetClass="emph" presetSubtype="0" fill="hold" nodeType="withEffect">
                                  <p:stCondLst>
                                    <p:cond delay="0"/>
                                  </p:stCondLst>
                                  <p:childTnLst>
                                    <p:animEffect transition="out" filter="fade">
                                      <p:cBhvr>
                                        <p:cTn id="50" dur="500" tmFilter="0, 0; .2, .5; .8, .5; 1, 0"/>
                                        <p:tgtEl>
                                          <p:spTgt spid="130"/>
                                        </p:tgtEl>
                                      </p:cBhvr>
                                    </p:animEffect>
                                    <p:animScale>
                                      <p:cBhvr>
                                        <p:cTn id="51" dur="250" autoRev="1" fill="hold"/>
                                        <p:tgtEl>
                                          <p:spTgt spid="130"/>
                                        </p:tgtEl>
                                      </p:cBhvr>
                                      <p:by x="105000" y="105000"/>
                                    </p:animScale>
                                  </p:childTnLst>
                                </p:cTn>
                              </p:par>
                            </p:childTnLst>
                          </p:cTn>
                        </p:par>
                      </p:childTnLst>
                    </p:cTn>
                  </p:par>
                  <p:par>
                    <p:cTn id="52" fill="hold">
                      <p:stCondLst>
                        <p:cond delay="indefinite"/>
                      </p:stCondLst>
                      <p:childTnLst>
                        <p:par>
                          <p:cTn id="53" fill="hold">
                            <p:stCondLst>
                              <p:cond delay="0"/>
                            </p:stCondLst>
                            <p:childTnLst>
                              <p:par>
                                <p:cTn id="54" presetID="26" presetClass="emph" presetSubtype="0" fill="hold" grpId="0" nodeType="clickEffect">
                                  <p:stCondLst>
                                    <p:cond delay="0"/>
                                  </p:stCondLst>
                                  <p:childTnLst>
                                    <p:animEffect transition="out" filter="fade">
                                      <p:cBhvr>
                                        <p:cTn id="55" dur="500" tmFilter="0, 0; .2, .5; .8, .5; 1, 0"/>
                                        <p:tgtEl>
                                          <p:spTgt spid="103"/>
                                        </p:tgtEl>
                                      </p:cBhvr>
                                    </p:animEffect>
                                    <p:animScale>
                                      <p:cBhvr>
                                        <p:cTn id="56" dur="250" autoRev="1" fill="hold"/>
                                        <p:tgtEl>
                                          <p:spTgt spid="103"/>
                                        </p:tgtEl>
                                      </p:cBhvr>
                                      <p:by x="105000" y="105000"/>
                                    </p:animScale>
                                  </p:childTnLst>
                                </p:cTn>
                              </p:par>
                              <p:par>
                                <p:cTn id="57" presetID="26" presetClass="emph" presetSubtype="0" fill="hold" nodeType="withEffect">
                                  <p:stCondLst>
                                    <p:cond delay="0"/>
                                  </p:stCondLst>
                                  <p:childTnLst>
                                    <p:animEffect transition="out" filter="fade">
                                      <p:cBhvr>
                                        <p:cTn id="58" dur="500" tmFilter="0, 0; .2, .5; .8, .5; 1, 0"/>
                                        <p:tgtEl>
                                          <p:spTgt spid="178"/>
                                        </p:tgtEl>
                                      </p:cBhvr>
                                    </p:animEffect>
                                    <p:animScale>
                                      <p:cBhvr>
                                        <p:cTn id="59" dur="250" autoRev="1" fill="hold"/>
                                        <p:tgtEl>
                                          <p:spTgt spid="178"/>
                                        </p:tgtEl>
                                      </p:cBhvr>
                                      <p:by x="105000" y="105000"/>
                                    </p:animScale>
                                  </p:childTnLst>
                                </p:cTn>
                              </p:par>
                              <p:par>
                                <p:cTn id="60" presetID="26" presetClass="emph" presetSubtype="0" fill="hold" nodeType="withEffect">
                                  <p:stCondLst>
                                    <p:cond delay="0"/>
                                  </p:stCondLst>
                                  <p:childTnLst>
                                    <p:animEffect transition="out" filter="fade">
                                      <p:cBhvr>
                                        <p:cTn id="61" dur="500" tmFilter="0, 0; .2, .5; .8, .5; 1, 0"/>
                                        <p:tgtEl>
                                          <p:spTgt spid="179"/>
                                        </p:tgtEl>
                                      </p:cBhvr>
                                    </p:animEffect>
                                    <p:animScale>
                                      <p:cBhvr>
                                        <p:cTn id="62" dur="250" autoRev="1" fill="hold"/>
                                        <p:tgtEl>
                                          <p:spTgt spid="17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103" grpId="0" animBg="1"/>
      <p:bldP spid="10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57463" y="811374"/>
            <a:ext cx="7048030" cy="3477875"/>
          </a:xfrm>
          <a:prstGeom prst="rect">
            <a:avLst/>
          </a:prstGeom>
          <a:noFill/>
        </p:spPr>
        <p:txBody>
          <a:bodyPr wrap="square" rtlCol="0">
            <a:spAutoFit/>
          </a:bodyPr>
          <a:lstStyle/>
          <a:p>
            <a:pPr algn="ctr"/>
            <a:r>
              <a:rPr lang="en-US" sz="3600" dirty="0" smtClean="0">
                <a:solidFill>
                  <a:schemeClr val="tx2"/>
                </a:solidFill>
              </a:rPr>
              <a:t>Do you want to eliminate storage silos? Or increase utilization of your storage?</a:t>
            </a:r>
          </a:p>
          <a:p>
            <a:pPr algn="ctr"/>
            <a:endParaRPr lang="en-US" sz="3600" dirty="0"/>
          </a:p>
          <a:p>
            <a:pPr algn="ctr"/>
            <a:endParaRPr lang="en-US" sz="3600" dirty="0" smtClean="0">
              <a:latin typeface="Architects Daughter" pitchFamily="2" charset="0"/>
            </a:endParaRPr>
          </a:p>
          <a:p>
            <a:pPr algn="ctr"/>
            <a:r>
              <a:rPr lang="en-US" sz="4000" dirty="0" smtClean="0">
                <a:solidFill>
                  <a:schemeClr val="bg1"/>
                </a:solidFill>
                <a:latin typeface="Architects Daughter" pitchFamily="2" charset="0"/>
              </a:rPr>
              <a:t>ViPR can help!</a:t>
            </a:r>
          </a:p>
        </p:txBody>
      </p:sp>
    </p:spTree>
    <p:extLst>
      <p:ext uri="{BB962C8B-B14F-4D97-AF65-F5344CB8AC3E}">
        <p14:creationId xmlns:p14="http://schemas.microsoft.com/office/powerpoint/2010/main" val="2186727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duotone>
              <a:schemeClr val="bg2">
                <a:shade val="45000"/>
                <a:satMod val="135000"/>
              </a:schemeClr>
              <a:prstClr val="white"/>
            </a:duotone>
            <a:alphaModFix amt="52000"/>
          </a:blip>
          <a:srcRect t="25462" b="59611"/>
          <a:stretch/>
        </p:blipFill>
        <p:spPr>
          <a:xfrm>
            <a:off x="502925" y="1419573"/>
            <a:ext cx="8288221" cy="1157514"/>
          </a:xfrm>
          <a:prstGeom prst="rect">
            <a:avLst/>
          </a:prstGeom>
          <a:ln>
            <a:solidFill>
              <a:srgbClr val="3892D0"/>
            </a:solidFill>
          </a:ln>
        </p:spPr>
      </p:pic>
      <p:sp>
        <p:nvSpPr>
          <p:cNvPr id="73" name="TextBox 72"/>
          <p:cNvSpPr txBox="1"/>
          <p:nvPr/>
        </p:nvSpPr>
        <p:spPr>
          <a:xfrm>
            <a:off x="489770" y="2221574"/>
            <a:ext cx="8299896" cy="244732"/>
          </a:xfrm>
          <a:prstGeom prst="rect">
            <a:avLst/>
          </a:prstGeom>
          <a:solidFill>
            <a:schemeClr val="tx2"/>
          </a:solidFill>
          <a:ln>
            <a:solidFill>
              <a:schemeClr val="tx2"/>
            </a:solidFill>
          </a:ln>
        </p:spPr>
        <p:txBody>
          <a:bodyPr wrap="square" rtlCol="0" anchor="ctr" anchorCtr="1">
            <a:noAutofit/>
          </a:bodyPr>
          <a:lstStyle/>
          <a:p>
            <a:pPr algn="ctr"/>
            <a:r>
              <a:rPr lang="en-US" sz="1400" dirty="0" smtClean="0">
                <a:solidFill>
                  <a:schemeClr val="bg1"/>
                </a:solidFill>
                <a:effectLst/>
              </a:rPr>
              <a:t>VIRTUAL STORAGE POOLS</a:t>
            </a:r>
          </a:p>
        </p:txBody>
      </p:sp>
      <p:grpSp>
        <p:nvGrpSpPr>
          <p:cNvPr id="9" name="Group 8"/>
          <p:cNvGrpSpPr/>
          <p:nvPr/>
        </p:nvGrpSpPr>
        <p:grpSpPr>
          <a:xfrm>
            <a:off x="5000910" y="2256656"/>
            <a:ext cx="3786371" cy="2154116"/>
            <a:chOff x="5271917" y="2378232"/>
            <a:chExt cx="3786371" cy="2154116"/>
          </a:xfrm>
        </p:grpSpPr>
        <p:sp>
          <p:nvSpPr>
            <p:cNvPr id="57" name="Freeform 56"/>
            <p:cNvSpPr/>
            <p:nvPr/>
          </p:nvSpPr>
          <p:spPr>
            <a:xfrm>
              <a:off x="5271917" y="2846745"/>
              <a:ext cx="3786371" cy="1685603"/>
            </a:xfrm>
            <a:custGeom>
              <a:avLst/>
              <a:gdLst>
                <a:gd name="connsiteX0" fmla="*/ 2540033 w 5075309"/>
                <a:gd name="connsiteY0" fmla="*/ 0 h 1750372"/>
                <a:gd name="connsiteX1" fmla="*/ 0 w 5075309"/>
                <a:gd name="connsiteY1" fmla="*/ 908481 h 1750372"/>
                <a:gd name="connsiteX2" fmla="*/ 0 w 5075309"/>
                <a:gd name="connsiteY2" fmla="*/ 1750372 h 1750372"/>
                <a:gd name="connsiteX3" fmla="*/ 5075309 w 5075309"/>
                <a:gd name="connsiteY3" fmla="*/ 1750372 h 1750372"/>
                <a:gd name="connsiteX4" fmla="*/ 5065796 w 5075309"/>
                <a:gd name="connsiteY4" fmla="*/ 908481 h 1750372"/>
                <a:gd name="connsiteX5" fmla="*/ 2540033 w 5075309"/>
                <a:gd name="connsiteY5" fmla="*/ 0 h 175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75309" h="1750372">
                  <a:moveTo>
                    <a:pt x="2540033" y="0"/>
                  </a:moveTo>
                  <a:lnTo>
                    <a:pt x="0" y="908481"/>
                  </a:lnTo>
                  <a:lnTo>
                    <a:pt x="0" y="1750372"/>
                  </a:lnTo>
                  <a:lnTo>
                    <a:pt x="5075309" y="1750372"/>
                  </a:lnTo>
                  <a:lnTo>
                    <a:pt x="5065796" y="908481"/>
                  </a:lnTo>
                  <a:lnTo>
                    <a:pt x="2540033" y="0"/>
                  </a:lnTo>
                  <a:close/>
                </a:path>
              </a:pathLst>
            </a:custGeom>
            <a:gradFill>
              <a:gsLst>
                <a:gs pos="0">
                  <a:schemeClr val="bg1">
                    <a:lumMod val="75000"/>
                  </a:schemeClr>
                </a:gs>
                <a:gs pos="100000">
                  <a:schemeClr val="bg1"/>
                </a:gs>
                <a:gs pos="81000">
                  <a:schemeClr val="bg1"/>
                </a:gs>
              </a:gsLst>
              <a:lin ang="16200000" scaled="0"/>
            </a:gra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solidFill>
                  <a:srgbClr val="000000"/>
                </a:solidFill>
                <a:latin typeface="Verdana"/>
              </a:endParaRPr>
            </a:p>
          </p:txBody>
        </p:sp>
        <p:grpSp>
          <p:nvGrpSpPr>
            <p:cNvPr id="10" name="Group 57"/>
            <p:cNvGrpSpPr/>
            <p:nvPr/>
          </p:nvGrpSpPr>
          <p:grpSpPr>
            <a:xfrm>
              <a:off x="6644044" y="2378232"/>
              <a:ext cx="1089352" cy="1285661"/>
              <a:chOff x="3092970" y="1446842"/>
              <a:chExt cx="673006" cy="785174"/>
            </a:xfrm>
          </p:grpSpPr>
          <p:pic>
            <p:nvPicPr>
              <p:cNvPr id="59" name="Picture 58" descr="basic 3d box tran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92970" y="1446842"/>
                <a:ext cx="673006" cy="785174"/>
              </a:xfrm>
              <a:prstGeom prst="rect">
                <a:avLst/>
              </a:prstGeom>
              <a:effectLst>
                <a:glow rad="76200">
                  <a:schemeClr val="bg1">
                    <a:alpha val="75000"/>
                  </a:schemeClr>
                </a:glow>
              </a:effectLst>
            </p:spPr>
          </p:pic>
          <p:pic>
            <p:nvPicPr>
              <p:cNvPr id="60" name="Picture 59" descr="storage disks.png"/>
              <p:cNvPicPr>
                <a:picLocks noChangeAspect="1"/>
              </p:cNvPicPr>
              <p:nvPr/>
            </p:nvPicPr>
            <p:blipFill>
              <a:blip r:embed="rId5" cstate="print">
                <a:alphaModFix amt="52000"/>
                <a:extLst>
                  <a:ext uri="{28A0092B-C50C-407E-A947-70E740481C1C}">
                    <a14:useLocalDpi xmlns:a14="http://schemas.microsoft.com/office/drawing/2010/main" val="0"/>
                  </a:ext>
                </a:extLst>
              </a:blip>
              <a:stretch>
                <a:fillRect/>
              </a:stretch>
            </p:blipFill>
            <p:spPr>
              <a:xfrm>
                <a:off x="3215523" y="1578744"/>
                <a:ext cx="442969" cy="545508"/>
              </a:xfrm>
              <a:prstGeom prst="rect">
                <a:avLst/>
              </a:prstGeom>
            </p:spPr>
          </p:pic>
        </p:grpSp>
      </p:grpSp>
      <p:sp>
        <p:nvSpPr>
          <p:cNvPr id="2" name="Text Placeholder 1"/>
          <p:cNvSpPr>
            <a:spLocks noGrp="1"/>
          </p:cNvSpPr>
          <p:nvPr>
            <p:ph type="body" idx="1"/>
          </p:nvPr>
        </p:nvSpPr>
        <p:spPr/>
        <p:txBody>
          <a:bodyPr/>
          <a:lstStyle/>
          <a:p>
            <a:r>
              <a:rPr lang="en-US" sz="1800" dirty="0" smtClean="0"/>
              <a:t>Abstracts storage into policy-based single pools of storage</a:t>
            </a:r>
            <a:endParaRPr lang="en-US" sz="1800" dirty="0"/>
          </a:p>
        </p:txBody>
      </p:sp>
      <p:sp>
        <p:nvSpPr>
          <p:cNvPr id="3" name="Title 2"/>
          <p:cNvSpPr>
            <a:spLocks noGrp="1"/>
          </p:cNvSpPr>
          <p:nvPr>
            <p:ph type="title"/>
          </p:nvPr>
        </p:nvSpPr>
        <p:spPr/>
        <p:txBody>
          <a:bodyPr/>
          <a:lstStyle/>
          <a:p>
            <a:r>
              <a:rPr lang="en-US" sz="2900" dirty="0" smtClean="0"/>
              <a:t>Eliminate Storage Silos</a:t>
            </a:r>
            <a:endParaRPr lang="en-US" sz="2900" dirty="0"/>
          </a:p>
        </p:txBody>
      </p:sp>
      <p:grpSp>
        <p:nvGrpSpPr>
          <p:cNvPr id="11" name="Group 7"/>
          <p:cNvGrpSpPr/>
          <p:nvPr/>
        </p:nvGrpSpPr>
        <p:grpSpPr>
          <a:xfrm>
            <a:off x="5043633" y="3660807"/>
            <a:ext cx="3694828" cy="707696"/>
            <a:chOff x="5314642" y="3782383"/>
            <a:chExt cx="3694828" cy="707696"/>
          </a:xfrm>
        </p:grpSpPr>
        <p:sp>
          <p:nvSpPr>
            <p:cNvPr id="48" name="Rectangle 47"/>
            <p:cNvSpPr/>
            <p:nvPr/>
          </p:nvSpPr>
          <p:spPr>
            <a:xfrm>
              <a:off x="6573666" y="3795135"/>
              <a:ext cx="1170432" cy="694944"/>
            </a:xfrm>
            <a:prstGeom prst="rect">
              <a:avLst/>
            </a:prstGeom>
            <a:ln/>
          </p:spPr>
          <p:style>
            <a:lnRef idx="0">
              <a:schemeClr val="dk1"/>
            </a:lnRef>
            <a:fillRef idx="3">
              <a:schemeClr val="dk1"/>
            </a:fillRef>
            <a:effectRef idx="3">
              <a:schemeClr val="dk1"/>
            </a:effectRef>
            <a:fontRef idx="minor">
              <a:schemeClr val="lt1"/>
            </a:fontRef>
          </p:style>
          <p:txBody>
            <a:bodyPr rtlCol="0" anchor="ctr"/>
            <a:lstStyle/>
            <a:p>
              <a:pPr algn="r"/>
              <a:endParaRPr lang="en-US" sz="1200" dirty="0">
                <a:solidFill>
                  <a:srgbClr val="FFFFFF"/>
                </a:solidFill>
                <a:latin typeface="Verdana"/>
              </a:endParaRPr>
            </a:p>
          </p:txBody>
        </p:sp>
        <p:pic>
          <p:nvPicPr>
            <p:cNvPr id="49" name="Picture 48" descr="Isilon glamshot-ph.jpg"/>
            <p:cNvPicPr>
              <a:picLocks noChangeAspect="1"/>
            </p:cNvPicPr>
            <p:nvPr/>
          </p:nvPicPr>
          <p:blipFill rotWithShape="1">
            <a:blip r:embed="rId6" cstate="screen">
              <a:extLst>
                <a:ext uri="{28A0092B-C50C-407E-A947-70E740481C1C}">
                  <a14:useLocalDpi xmlns:a14="http://schemas.microsoft.com/office/drawing/2010/main"/>
                </a:ext>
              </a:extLst>
            </a:blip>
            <a:srcRect b="21294"/>
            <a:stretch/>
          </p:blipFill>
          <p:spPr>
            <a:xfrm>
              <a:off x="6615194" y="3834863"/>
              <a:ext cx="490829" cy="628552"/>
            </a:xfrm>
            <a:prstGeom prst="rect">
              <a:avLst/>
            </a:prstGeom>
            <a:ln>
              <a:noFill/>
            </a:ln>
          </p:spPr>
        </p:pic>
        <p:sp>
          <p:nvSpPr>
            <p:cNvPr id="50" name="Rectangle 49"/>
            <p:cNvSpPr/>
            <p:nvPr/>
          </p:nvSpPr>
          <p:spPr>
            <a:xfrm>
              <a:off x="7129784" y="4003213"/>
              <a:ext cx="603050" cy="276999"/>
            </a:xfrm>
            <a:prstGeom prst="rect">
              <a:avLst/>
            </a:prstGeom>
          </p:spPr>
          <p:txBody>
            <a:bodyPr wrap="none">
              <a:spAutoFit/>
            </a:bodyPr>
            <a:lstStyle/>
            <a:p>
              <a:r>
                <a:rPr lang="en-US" sz="1200" dirty="0" smtClean="0">
                  <a:solidFill>
                    <a:srgbClr val="FFFFFF"/>
                  </a:solidFill>
                  <a:latin typeface="Verdana"/>
                </a:rPr>
                <a:t>Isilon</a:t>
              </a:r>
              <a:endParaRPr lang="en-US" sz="1200" dirty="0">
                <a:solidFill>
                  <a:srgbClr val="000000"/>
                </a:solidFill>
                <a:latin typeface="Verdana"/>
              </a:endParaRPr>
            </a:p>
          </p:txBody>
        </p:sp>
        <p:sp>
          <p:nvSpPr>
            <p:cNvPr id="51" name="Rectangle 50"/>
            <p:cNvSpPr/>
            <p:nvPr/>
          </p:nvSpPr>
          <p:spPr>
            <a:xfrm>
              <a:off x="7839038" y="3782383"/>
              <a:ext cx="1170432" cy="694944"/>
            </a:xfrm>
            <a:prstGeom prst="rect">
              <a:avLst/>
            </a:prstGeom>
            <a:solidFill>
              <a:schemeClr val="bg1">
                <a:lumMod val="95000"/>
              </a:schemeClr>
            </a:solidFill>
            <a:ln/>
          </p:spPr>
          <p:style>
            <a:lnRef idx="0">
              <a:schemeClr val="dk1"/>
            </a:lnRef>
            <a:fillRef idx="3">
              <a:schemeClr val="dk1"/>
            </a:fillRef>
            <a:effectRef idx="3">
              <a:schemeClr val="dk1"/>
            </a:effectRef>
            <a:fontRef idx="minor">
              <a:schemeClr val="lt1"/>
            </a:fontRef>
          </p:style>
          <p:txBody>
            <a:bodyPr rtlCol="0" anchor="ctr"/>
            <a:lstStyle/>
            <a:p>
              <a:pPr algn="r"/>
              <a:endParaRPr lang="en-US" sz="1200" dirty="0">
                <a:solidFill>
                  <a:srgbClr val="FFFFFF"/>
                </a:solidFill>
                <a:latin typeface="Verdana"/>
              </a:endParaRPr>
            </a:p>
          </p:txBody>
        </p:sp>
        <p:sp>
          <p:nvSpPr>
            <p:cNvPr id="52" name="Rectangle 51"/>
            <p:cNvSpPr/>
            <p:nvPr/>
          </p:nvSpPr>
          <p:spPr>
            <a:xfrm>
              <a:off x="7893705" y="3810495"/>
              <a:ext cx="1099365" cy="261610"/>
            </a:xfrm>
            <a:prstGeom prst="rect">
              <a:avLst/>
            </a:prstGeom>
          </p:spPr>
          <p:txBody>
            <a:bodyPr wrap="square">
              <a:spAutoFit/>
            </a:bodyPr>
            <a:lstStyle/>
            <a:p>
              <a:pPr algn="ctr"/>
              <a:r>
                <a:rPr lang="en-US" sz="1100" dirty="0" smtClean="0">
                  <a:solidFill>
                    <a:srgbClr val="4D4D4D"/>
                  </a:solidFill>
                  <a:latin typeface="Verdana"/>
                </a:rPr>
                <a:t>NetApp FAS</a:t>
              </a:r>
              <a:endParaRPr lang="en-US" sz="1100" dirty="0">
                <a:solidFill>
                  <a:srgbClr val="4D4D4D"/>
                </a:solidFill>
                <a:latin typeface="Verdana"/>
              </a:endParaRPr>
            </a:p>
          </p:txBody>
        </p:sp>
        <p:pic>
          <p:nvPicPr>
            <p:cNvPr id="53" name="Picture 52"/>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10000" b="90000" l="3000" r="97500"/>
                      </a14:imgEffect>
                    </a14:imgLayer>
                  </a14:imgProps>
                </a:ext>
              </a:extLst>
            </a:blip>
            <a:srcRect t="29730" b="29607"/>
            <a:stretch/>
          </p:blipFill>
          <p:spPr>
            <a:xfrm>
              <a:off x="7898757" y="4074676"/>
              <a:ext cx="1049412" cy="320045"/>
            </a:xfrm>
            <a:prstGeom prst="rect">
              <a:avLst/>
            </a:prstGeom>
            <a:ln>
              <a:noFill/>
            </a:ln>
            <a:effectLst>
              <a:outerShdw blurRad="292100" dist="139700" dir="2700000" algn="tl" rotWithShape="0">
                <a:srgbClr val="333333">
                  <a:alpha val="65000"/>
                </a:srgbClr>
              </a:outerShdw>
            </a:effectLst>
          </p:spPr>
        </p:pic>
        <p:sp>
          <p:nvSpPr>
            <p:cNvPr id="54" name="Rectangle 53"/>
            <p:cNvSpPr/>
            <p:nvPr/>
          </p:nvSpPr>
          <p:spPr>
            <a:xfrm>
              <a:off x="5314642" y="3795135"/>
              <a:ext cx="1170432" cy="694944"/>
            </a:xfrm>
            <a:prstGeom prst="rect">
              <a:avLst/>
            </a:prstGeom>
            <a:ln/>
          </p:spPr>
          <p:style>
            <a:lnRef idx="0">
              <a:schemeClr val="dk1"/>
            </a:lnRef>
            <a:fillRef idx="3">
              <a:schemeClr val="dk1"/>
            </a:fillRef>
            <a:effectRef idx="3">
              <a:schemeClr val="dk1"/>
            </a:effectRef>
            <a:fontRef idx="minor">
              <a:schemeClr val="lt1"/>
            </a:fontRef>
          </p:style>
          <p:txBody>
            <a:bodyPr rtlCol="0" anchor="ctr"/>
            <a:lstStyle/>
            <a:p>
              <a:pPr algn="r"/>
              <a:endParaRPr lang="en-US" sz="1200" dirty="0">
                <a:solidFill>
                  <a:srgbClr val="FFFFFF"/>
                </a:solidFill>
                <a:latin typeface="Verdana"/>
              </a:endParaRPr>
            </a:p>
          </p:txBody>
        </p:sp>
        <p:pic>
          <p:nvPicPr>
            <p:cNvPr id="55" name="Picture 54" descr="VNX-glam5_300dpi.jpg"/>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358740" y="3834226"/>
              <a:ext cx="466366" cy="650090"/>
            </a:xfrm>
            <a:prstGeom prst="rect">
              <a:avLst/>
            </a:prstGeom>
          </p:spPr>
        </p:pic>
        <p:sp>
          <p:nvSpPr>
            <p:cNvPr id="56" name="Rectangle 55"/>
            <p:cNvSpPr/>
            <p:nvPr/>
          </p:nvSpPr>
          <p:spPr>
            <a:xfrm>
              <a:off x="5875697" y="4020771"/>
              <a:ext cx="566182" cy="276999"/>
            </a:xfrm>
            <a:prstGeom prst="rect">
              <a:avLst/>
            </a:prstGeom>
          </p:spPr>
          <p:txBody>
            <a:bodyPr wrap="none">
              <a:spAutoFit/>
            </a:bodyPr>
            <a:lstStyle/>
            <a:p>
              <a:pPr algn="ctr"/>
              <a:r>
                <a:rPr lang="en-US" sz="1200" dirty="0" smtClean="0">
                  <a:solidFill>
                    <a:srgbClr val="FFFFFF"/>
                  </a:solidFill>
                  <a:latin typeface="Verdana"/>
                </a:rPr>
                <a:t>VNX </a:t>
              </a:r>
              <a:endParaRPr lang="en-US" sz="1200" dirty="0">
                <a:solidFill>
                  <a:srgbClr val="000000"/>
                </a:solidFill>
                <a:latin typeface="Verdana"/>
              </a:endParaRPr>
            </a:p>
          </p:txBody>
        </p:sp>
      </p:grpSp>
      <p:sp>
        <p:nvSpPr>
          <p:cNvPr id="61" name="Rectangle 60"/>
          <p:cNvSpPr/>
          <p:nvPr/>
        </p:nvSpPr>
        <p:spPr>
          <a:xfrm>
            <a:off x="5311814" y="2786119"/>
            <a:ext cx="3238259" cy="369332"/>
          </a:xfrm>
          <a:prstGeom prst="rect">
            <a:avLst/>
          </a:prstGeom>
        </p:spPr>
        <p:txBody>
          <a:bodyPr wrap="none">
            <a:spAutoFit/>
          </a:bodyPr>
          <a:lstStyle/>
          <a:p>
            <a:pPr algn="ctr"/>
            <a:r>
              <a:rPr lang="en-US" dirty="0" smtClean="0">
                <a:ln>
                  <a:solidFill>
                    <a:schemeClr val="tx1"/>
                  </a:solidFill>
                </a:ln>
                <a:effectLst>
                  <a:glow rad="101600">
                    <a:schemeClr val="bg1">
                      <a:alpha val="75000"/>
                    </a:schemeClr>
                  </a:glow>
                </a:effectLst>
              </a:rPr>
              <a:t>VIRTUAL STORAGE ARRAY</a:t>
            </a:r>
            <a:endParaRPr lang="en-US" dirty="0">
              <a:ln>
                <a:solidFill>
                  <a:schemeClr val="tx1"/>
                </a:solidFill>
              </a:ln>
              <a:effectLst>
                <a:glow rad="101600">
                  <a:schemeClr val="bg1">
                    <a:alpha val="75000"/>
                  </a:schemeClr>
                </a:glow>
              </a:effectLst>
            </a:endParaRPr>
          </a:p>
        </p:txBody>
      </p:sp>
      <p:grpSp>
        <p:nvGrpSpPr>
          <p:cNvPr id="12" name="Group 21"/>
          <p:cNvGrpSpPr/>
          <p:nvPr/>
        </p:nvGrpSpPr>
        <p:grpSpPr>
          <a:xfrm>
            <a:off x="1779809" y="1456496"/>
            <a:ext cx="1223970" cy="702018"/>
            <a:chOff x="2050818" y="1578073"/>
            <a:chExt cx="1223970" cy="702018"/>
          </a:xfrm>
        </p:grpSpPr>
        <p:sp>
          <p:nvSpPr>
            <p:cNvPr id="83" name="Oval 82"/>
            <p:cNvSpPr/>
            <p:nvPr/>
          </p:nvSpPr>
          <p:spPr>
            <a:xfrm>
              <a:off x="2057938" y="1614983"/>
              <a:ext cx="1216850" cy="649825"/>
            </a:xfrm>
            <a:prstGeom prst="ellipse">
              <a:avLst/>
            </a:prstGeom>
            <a:solidFill>
              <a:schemeClr val="bg1"/>
            </a:solidFill>
            <a:ln w="12700">
              <a:noFill/>
            </a:ln>
            <a:effectLst/>
            <a:scene3d>
              <a:camera prst="orthographicFront"/>
              <a:lightRig rig="threePt" dir="t"/>
            </a:scene3d>
            <a:sp3d>
              <a:bevelT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2"/>
                </a:solidFill>
              </a:endParaRPr>
            </a:p>
          </p:txBody>
        </p:sp>
        <p:pic>
          <p:nvPicPr>
            <p:cNvPr id="90" name="Picture 89"/>
            <p:cNvPicPr>
              <a:picLocks noChangeAspect="1"/>
            </p:cNvPicPr>
            <p:nvPr/>
          </p:nvPicPr>
          <p:blipFill>
            <a:blip r:embed="rId10" cstate="print">
              <a:clrChange>
                <a:clrFrom>
                  <a:srgbClr val="FFFFFF"/>
                </a:clrFrom>
                <a:clrTo>
                  <a:srgbClr val="FFFFFF">
                    <a:alpha val="0"/>
                  </a:srgbClr>
                </a:clrTo>
              </a:clrChange>
            </a:blip>
            <a:stretch>
              <a:fillRect/>
            </a:stretch>
          </p:blipFill>
          <p:spPr>
            <a:xfrm>
              <a:off x="2278002" y="1578073"/>
              <a:ext cx="747006" cy="702018"/>
            </a:xfrm>
            <a:prstGeom prst="rect">
              <a:avLst/>
            </a:prstGeom>
          </p:spPr>
        </p:pic>
        <p:sp>
          <p:nvSpPr>
            <p:cNvPr id="85" name="Rectangle 84"/>
            <p:cNvSpPr/>
            <p:nvPr/>
          </p:nvSpPr>
          <p:spPr>
            <a:xfrm>
              <a:off x="2050818" y="1809090"/>
              <a:ext cx="1217105" cy="276999"/>
            </a:xfrm>
            <a:prstGeom prst="rect">
              <a:avLst/>
            </a:prstGeom>
          </p:spPr>
          <p:txBody>
            <a:bodyPr wrap="square">
              <a:spAutoFit/>
            </a:bodyPr>
            <a:lstStyle/>
            <a:p>
              <a:pPr algn="ctr"/>
              <a:r>
                <a:rPr lang="en-US" sz="1200" dirty="0" smtClean="0">
                  <a:solidFill>
                    <a:schemeClr val="bg2"/>
                  </a:solidFill>
                  <a:effectLst>
                    <a:glow rad="101600">
                      <a:schemeClr val="bg1"/>
                    </a:glow>
                  </a:effectLst>
                </a:rPr>
                <a:t>EXCHANGE</a:t>
              </a:r>
              <a:endParaRPr lang="en-US" sz="1200" dirty="0">
                <a:solidFill>
                  <a:schemeClr val="bg2"/>
                </a:solidFill>
                <a:effectLst>
                  <a:glow rad="101600">
                    <a:schemeClr val="bg1"/>
                  </a:glow>
                </a:effectLst>
              </a:endParaRPr>
            </a:p>
          </p:txBody>
        </p:sp>
      </p:grpSp>
      <p:grpSp>
        <p:nvGrpSpPr>
          <p:cNvPr id="13" name="Group 22"/>
          <p:cNvGrpSpPr/>
          <p:nvPr/>
        </p:nvGrpSpPr>
        <p:grpSpPr>
          <a:xfrm>
            <a:off x="3020702" y="1436922"/>
            <a:ext cx="1216850" cy="706310"/>
            <a:chOff x="3291711" y="1558498"/>
            <a:chExt cx="1216850" cy="706310"/>
          </a:xfrm>
        </p:grpSpPr>
        <p:sp>
          <p:nvSpPr>
            <p:cNvPr id="87" name="Oval 86"/>
            <p:cNvSpPr/>
            <p:nvPr/>
          </p:nvSpPr>
          <p:spPr>
            <a:xfrm>
              <a:off x="3291711" y="1614983"/>
              <a:ext cx="1216850" cy="649825"/>
            </a:xfrm>
            <a:prstGeom prst="ellipse">
              <a:avLst/>
            </a:prstGeom>
            <a:solidFill>
              <a:srgbClr val="FFFFFF"/>
            </a:solidFill>
            <a:ln w="12700">
              <a:noFill/>
            </a:ln>
            <a:effectLst/>
            <a:scene3d>
              <a:camera prst="orthographicFront"/>
              <a:lightRig rig="threePt" dir="t"/>
            </a:scene3d>
            <a:sp3d>
              <a:bevelT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2"/>
                </a:solidFill>
              </a:endParaRPr>
            </a:p>
          </p:txBody>
        </p:sp>
        <p:pic>
          <p:nvPicPr>
            <p:cNvPr id="95" name="Picture 94"/>
            <p:cNvPicPr>
              <a:picLocks noChangeAspect="1"/>
            </p:cNvPicPr>
            <p:nvPr/>
          </p:nvPicPr>
          <p:blipFill>
            <a:blip r:embed="rId10" cstate="print">
              <a:clrChange>
                <a:clrFrom>
                  <a:srgbClr val="FFFFFF"/>
                </a:clrFrom>
                <a:clrTo>
                  <a:srgbClr val="FFFFFF">
                    <a:alpha val="0"/>
                  </a:srgbClr>
                </a:clrTo>
              </a:clrChange>
            </a:blip>
            <a:stretch>
              <a:fillRect/>
            </a:stretch>
          </p:blipFill>
          <p:spPr>
            <a:xfrm>
              <a:off x="3548296" y="1558498"/>
              <a:ext cx="747006" cy="702018"/>
            </a:xfrm>
            <a:prstGeom prst="rect">
              <a:avLst/>
            </a:prstGeom>
          </p:spPr>
        </p:pic>
        <p:sp>
          <p:nvSpPr>
            <p:cNvPr id="89" name="Rectangle 88"/>
            <p:cNvSpPr/>
            <p:nvPr/>
          </p:nvSpPr>
          <p:spPr>
            <a:xfrm>
              <a:off x="3300996" y="1809090"/>
              <a:ext cx="1197262" cy="276999"/>
            </a:xfrm>
            <a:prstGeom prst="rect">
              <a:avLst/>
            </a:prstGeom>
          </p:spPr>
          <p:txBody>
            <a:bodyPr wrap="square">
              <a:spAutoFit/>
            </a:bodyPr>
            <a:lstStyle/>
            <a:p>
              <a:pPr algn="ctr"/>
              <a:r>
                <a:rPr lang="en-US" sz="1200" dirty="0" smtClean="0">
                  <a:solidFill>
                    <a:schemeClr val="bg2"/>
                  </a:solidFill>
                  <a:effectLst>
                    <a:glow rad="101600">
                      <a:schemeClr val="bg1"/>
                    </a:glow>
                  </a:effectLst>
                </a:rPr>
                <a:t>DATABASE</a:t>
              </a:r>
              <a:endParaRPr lang="en-US" sz="1200" dirty="0">
                <a:solidFill>
                  <a:schemeClr val="bg2"/>
                </a:solidFill>
                <a:effectLst>
                  <a:glow rad="101600">
                    <a:schemeClr val="bg1"/>
                  </a:glow>
                </a:effectLst>
              </a:endParaRPr>
            </a:p>
          </p:txBody>
        </p:sp>
      </p:grpSp>
      <p:grpSp>
        <p:nvGrpSpPr>
          <p:cNvPr id="14" name="Group 20"/>
          <p:cNvGrpSpPr/>
          <p:nvPr/>
        </p:nvGrpSpPr>
        <p:grpSpPr>
          <a:xfrm>
            <a:off x="410816" y="1443536"/>
            <a:ext cx="1475075" cy="702018"/>
            <a:chOff x="681823" y="1565112"/>
            <a:chExt cx="1475075" cy="702018"/>
          </a:xfrm>
        </p:grpSpPr>
        <p:sp>
          <p:nvSpPr>
            <p:cNvPr id="80" name="Oval 79"/>
            <p:cNvSpPr/>
            <p:nvPr/>
          </p:nvSpPr>
          <p:spPr>
            <a:xfrm>
              <a:off x="824165" y="1614983"/>
              <a:ext cx="1216850" cy="649825"/>
            </a:xfrm>
            <a:prstGeom prst="ellipse">
              <a:avLst/>
            </a:prstGeom>
            <a:solidFill>
              <a:srgbClr val="FFFFFF"/>
            </a:solidFill>
            <a:ln w="12700">
              <a:noFill/>
            </a:ln>
            <a:effectLst/>
            <a:scene3d>
              <a:camera prst="orthographicFront"/>
              <a:lightRig rig="threePt" dir="t"/>
            </a:scene3d>
            <a:sp3d>
              <a:bevelT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2"/>
                </a:solidFill>
              </a:endParaRPr>
            </a:p>
          </p:txBody>
        </p:sp>
        <p:pic>
          <p:nvPicPr>
            <p:cNvPr id="100" name="Picture 99"/>
            <p:cNvPicPr>
              <a:picLocks noChangeAspect="1"/>
            </p:cNvPicPr>
            <p:nvPr/>
          </p:nvPicPr>
          <p:blipFill>
            <a:blip r:embed="rId10" cstate="print">
              <a:clrChange>
                <a:clrFrom>
                  <a:srgbClr val="FFFFFF"/>
                </a:clrFrom>
                <a:clrTo>
                  <a:srgbClr val="FFFFFF">
                    <a:alpha val="0"/>
                  </a:srgbClr>
                </a:clrTo>
              </a:clrChange>
            </a:blip>
            <a:stretch>
              <a:fillRect/>
            </a:stretch>
          </p:blipFill>
          <p:spPr>
            <a:xfrm>
              <a:off x="1028085" y="1565112"/>
              <a:ext cx="747006" cy="702018"/>
            </a:xfrm>
            <a:prstGeom prst="rect">
              <a:avLst/>
            </a:prstGeom>
            <a:noFill/>
            <a:ln>
              <a:noFill/>
            </a:ln>
          </p:spPr>
        </p:pic>
        <p:sp>
          <p:nvSpPr>
            <p:cNvPr id="79" name="Rectangle 78"/>
            <p:cNvSpPr/>
            <p:nvPr/>
          </p:nvSpPr>
          <p:spPr>
            <a:xfrm>
              <a:off x="681823" y="1809090"/>
              <a:ext cx="1475075" cy="276999"/>
            </a:xfrm>
            <a:prstGeom prst="rect">
              <a:avLst/>
            </a:prstGeom>
          </p:spPr>
          <p:txBody>
            <a:bodyPr wrap="square">
              <a:spAutoFit/>
            </a:bodyPr>
            <a:lstStyle/>
            <a:p>
              <a:pPr algn="ctr"/>
              <a:r>
                <a:rPr lang="en-US" sz="1200" dirty="0" smtClean="0">
                  <a:solidFill>
                    <a:schemeClr val="bg2"/>
                  </a:solidFill>
                  <a:effectLst>
                    <a:glow rad="101600">
                      <a:schemeClr val="bg1"/>
                    </a:glow>
                  </a:effectLst>
                </a:rPr>
                <a:t>VDI</a:t>
              </a:r>
              <a:endParaRPr lang="en-US" sz="1200" dirty="0">
                <a:solidFill>
                  <a:schemeClr val="bg2"/>
                </a:solidFill>
                <a:effectLst>
                  <a:glow rad="101600">
                    <a:schemeClr val="bg1"/>
                  </a:glow>
                </a:effectLst>
              </a:endParaRPr>
            </a:p>
          </p:txBody>
        </p:sp>
      </p:grpSp>
      <p:sp>
        <p:nvSpPr>
          <p:cNvPr id="102" name="Freeform 101"/>
          <p:cNvSpPr/>
          <p:nvPr/>
        </p:nvSpPr>
        <p:spPr>
          <a:xfrm>
            <a:off x="503174" y="2725439"/>
            <a:ext cx="3786371" cy="1685603"/>
          </a:xfrm>
          <a:custGeom>
            <a:avLst/>
            <a:gdLst>
              <a:gd name="connsiteX0" fmla="*/ 2540033 w 5075309"/>
              <a:gd name="connsiteY0" fmla="*/ 0 h 1750372"/>
              <a:gd name="connsiteX1" fmla="*/ 0 w 5075309"/>
              <a:gd name="connsiteY1" fmla="*/ 908481 h 1750372"/>
              <a:gd name="connsiteX2" fmla="*/ 0 w 5075309"/>
              <a:gd name="connsiteY2" fmla="*/ 1750372 h 1750372"/>
              <a:gd name="connsiteX3" fmla="*/ 5075309 w 5075309"/>
              <a:gd name="connsiteY3" fmla="*/ 1750372 h 1750372"/>
              <a:gd name="connsiteX4" fmla="*/ 5065796 w 5075309"/>
              <a:gd name="connsiteY4" fmla="*/ 908481 h 1750372"/>
              <a:gd name="connsiteX5" fmla="*/ 2540033 w 5075309"/>
              <a:gd name="connsiteY5" fmla="*/ 0 h 175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75309" h="1750372">
                <a:moveTo>
                  <a:pt x="2540033" y="0"/>
                </a:moveTo>
                <a:lnTo>
                  <a:pt x="0" y="908481"/>
                </a:lnTo>
                <a:lnTo>
                  <a:pt x="0" y="1750372"/>
                </a:lnTo>
                <a:lnTo>
                  <a:pt x="5075309" y="1750372"/>
                </a:lnTo>
                <a:lnTo>
                  <a:pt x="5065796" y="908481"/>
                </a:lnTo>
                <a:lnTo>
                  <a:pt x="2540033" y="0"/>
                </a:lnTo>
                <a:close/>
              </a:path>
            </a:pathLst>
          </a:custGeom>
          <a:gradFill>
            <a:gsLst>
              <a:gs pos="0">
                <a:schemeClr val="bg1">
                  <a:lumMod val="75000"/>
                </a:schemeClr>
              </a:gs>
              <a:gs pos="100000">
                <a:schemeClr val="bg1"/>
              </a:gs>
              <a:gs pos="81000">
                <a:schemeClr val="bg1"/>
              </a:gs>
            </a:gsLst>
            <a:lin ang="16200000" scaled="0"/>
          </a:gra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solidFill>
                <a:srgbClr val="000000"/>
              </a:solidFill>
              <a:latin typeface="Verdana"/>
            </a:endParaRPr>
          </a:p>
        </p:txBody>
      </p:sp>
      <p:grpSp>
        <p:nvGrpSpPr>
          <p:cNvPr id="16" name="Group 102"/>
          <p:cNvGrpSpPr/>
          <p:nvPr/>
        </p:nvGrpSpPr>
        <p:grpSpPr>
          <a:xfrm>
            <a:off x="2535086" y="2300037"/>
            <a:ext cx="1089352" cy="1285661"/>
            <a:chOff x="3092970" y="1446842"/>
            <a:chExt cx="673006" cy="785174"/>
          </a:xfrm>
        </p:grpSpPr>
        <p:pic>
          <p:nvPicPr>
            <p:cNvPr id="108" name="Picture 107" descr="basic 3d box tran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92970" y="1446842"/>
              <a:ext cx="673006" cy="785174"/>
            </a:xfrm>
            <a:prstGeom prst="rect">
              <a:avLst/>
            </a:prstGeom>
            <a:effectLst>
              <a:glow rad="76200">
                <a:schemeClr val="bg1">
                  <a:alpha val="75000"/>
                </a:schemeClr>
              </a:glow>
            </a:effectLst>
          </p:spPr>
        </p:pic>
        <p:pic>
          <p:nvPicPr>
            <p:cNvPr id="110" name="Picture 109" descr="storage disks.png"/>
            <p:cNvPicPr>
              <a:picLocks noChangeAspect="1"/>
            </p:cNvPicPr>
            <p:nvPr/>
          </p:nvPicPr>
          <p:blipFill>
            <a:blip r:embed="rId5" cstate="print">
              <a:alphaModFix amt="52000"/>
              <a:extLst>
                <a:ext uri="{28A0092B-C50C-407E-A947-70E740481C1C}">
                  <a14:useLocalDpi xmlns:a14="http://schemas.microsoft.com/office/drawing/2010/main" val="0"/>
                </a:ext>
              </a:extLst>
            </a:blip>
            <a:stretch>
              <a:fillRect/>
            </a:stretch>
          </p:blipFill>
          <p:spPr>
            <a:xfrm>
              <a:off x="3215523" y="1578744"/>
              <a:ext cx="442969" cy="545508"/>
            </a:xfrm>
            <a:prstGeom prst="rect">
              <a:avLst/>
            </a:prstGeom>
          </p:spPr>
        </p:pic>
      </p:grpSp>
      <p:grpSp>
        <p:nvGrpSpPr>
          <p:cNvPr id="19" name="Group 4"/>
          <p:cNvGrpSpPr/>
          <p:nvPr/>
        </p:nvGrpSpPr>
        <p:grpSpPr>
          <a:xfrm>
            <a:off x="564923" y="3638550"/>
            <a:ext cx="1172261" cy="694944"/>
            <a:chOff x="1790113" y="3788521"/>
            <a:chExt cx="1172261" cy="694944"/>
          </a:xfrm>
        </p:grpSpPr>
        <p:grpSp>
          <p:nvGrpSpPr>
            <p:cNvPr id="20" name="Group 39"/>
            <p:cNvGrpSpPr/>
            <p:nvPr/>
          </p:nvGrpSpPr>
          <p:grpSpPr>
            <a:xfrm>
              <a:off x="1790113" y="3788521"/>
              <a:ext cx="1170432" cy="694944"/>
              <a:chOff x="217714" y="1014790"/>
              <a:chExt cx="1534080" cy="919268"/>
            </a:xfrm>
          </p:grpSpPr>
          <p:sp>
            <p:nvSpPr>
              <p:cNvPr id="46" name="Rectangle 45"/>
              <p:cNvSpPr/>
              <p:nvPr/>
            </p:nvSpPr>
            <p:spPr>
              <a:xfrm>
                <a:off x="217714" y="1014790"/>
                <a:ext cx="1534080" cy="919268"/>
              </a:xfrm>
              <a:prstGeom prst="rect">
                <a:avLst/>
              </a:prstGeom>
              <a:ln/>
            </p:spPr>
            <p:style>
              <a:lnRef idx="0">
                <a:schemeClr val="dk1"/>
              </a:lnRef>
              <a:fillRef idx="3">
                <a:schemeClr val="dk1"/>
              </a:fillRef>
              <a:effectRef idx="3">
                <a:schemeClr val="dk1"/>
              </a:effectRef>
              <a:fontRef idx="minor">
                <a:schemeClr val="lt1"/>
              </a:fontRef>
            </p:style>
            <p:txBody>
              <a:bodyPr rtlCol="0" anchor="ctr"/>
              <a:lstStyle/>
              <a:p>
                <a:pPr algn="r"/>
                <a:endParaRPr lang="en-US" sz="1200" dirty="0">
                  <a:solidFill>
                    <a:srgbClr val="FFFFFF"/>
                  </a:solidFill>
                  <a:latin typeface="Verdana"/>
                </a:endParaRPr>
              </a:p>
            </p:txBody>
          </p:sp>
          <p:pic>
            <p:nvPicPr>
              <p:cNvPr id="47" name="Picture 46" descr="VMAX2_HD_beauty_300dpi_v6.jpg"/>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265903" y="1055856"/>
                <a:ext cx="675275" cy="856308"/>
              </a:xfrm>
              <a:prstGeom prst="rect">
                <a:avLst/>
              </a:prstGeom>
            </p:spPr>
          </p:pic>
        </p:grpSp>
        <p:sp>
          <p:nvSpPr>
            <p:cNvPr id="42" name="Rectangle 41"/>
            <p:cNvSpPr/>
            <p:nvPr/>
          </p:nvSpPr>
          <p:spPr>
            <a:xfrm>
              <a:off x="2330471" y="3906787"/>
              <a:ext cx="631903" cy="461665"/>
            </a:xfrm>
            <a:prstGeom prst="rect">
              <a:avLst/>
            </a:prstGeom>
          </p:spPr>
          <p:txBody>
            <a:bodyPr wrap="none">
              <a:spAutoFit/>
            </a:bodyPr>
            <a:lstStyle/>
            <a:p>
              <a:pPr algn="ctr"/>
              <a:r>
                <a:rPr lang="en-US" sz="1200" dirty="0" smtClean="0">
                  <a:solidFill>
                    <a:srgbClr val="FFFFFF"/>
                  </a:solidFill>
                  <a:latin typeface="Verdana"/>
                </a:rPr>
                <a:t>VMAX</a:t>
              </a:r>
            </a:p>
            <a:p>
              <a:pPr algn="ctr"/>
              <a:r>
                <a:rPr lang="en-US" sz="1200" dirty="0" smtClean="0">
                  <a:solidFill>
                    <a:srgbClr val="FFFFFF"/>
                  </a:solidFill>
                  <a:latin typeface="Verdana"/>
                </a:rPr>
                <a:t>40K </a:t>
              </a:r>
              <a:endParaRPr lang="en-US" sz="1200" dirty="0">
                <a:solidFill>
                  <a:srgbClr val="000000"/>
                </a:solidFill>
                <a:latin typeface="Verdana"/>
              </a:endParaRPr>
            </a:p>
          </p:txBody>
        </p:sp>
      </p:grpSp>
      <p:grpSp>
        <p:nvGrpSpPr>
          <p:cNvPr id="21" name="Group 10"/>
          <p:cNvGrpSpPr/>
          <p:nvPr/>
        </p:nvGrpSpPr>
        <p:grpSpPr>
          <a:xfrm>
            <a:off x="7505211" y="1506366"/>
            <a:ext cx="1216850" cy="649825"/>
            <a:chOff x="7478545" y="1627942"/>
            <a:chExt cx="1216850" cy="649825"/>
          </a:xfrm>
        </p:grpSpPr>
        <p:sp>
          <p:nvSpPr>
            <p:cNvPr id="115" name="Oval 114"/>
            <p:cNvSpPr/>
            <p:nvPr/>
          </p:nvSpPr>
          <p:spPr>
            <a:xfrm>
              <a:off x="7478545" y="1627942"/>
              <a:ext cx="1216850" cy="649825"/>
            </a:xfrm>
            <a:prstGeom prst="ellipse">
              <a:avLst/>
            </a:prstGeom>
            <a:solidFill>
              <a:srgbClr val="FFFFFF"/>
            </a:solidFill>
            <a:ln w="12700">
              <a:noFill/>
            </a:ln>
            <a:effectLst/>
            <a:scene3d>
              <a:camera prst="orthographicFront"/>
              <a:lightRig rig="threePt" dir="t"/>
            </a:scene3d>
            <a:sp3d>
              <a:bevelT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4D4D4D"/>
                </a:solidFill>
              </a:endParaRPr>
            </a:p>
          </p:txBody>
        </p:sp>
        <p:pic>
          <p:nvPicPr>
            <p:cNvPr id="7" name="Picture 6"/>
            <p:cNvPicPr>
              <a:picLocks noChangeAspect="1"/>
            </p:cNvPicPr>
            <p:nvPr/>
          </p:nvPicPr>
          <p:blipFill>
            <a:blip r:embed="rId12" cstate="print">
              <a:clrChange>
                <a:clrFrom>
                  <a:srgbClr val="FFFFFF"/>
                </a:clrFrom>
                <a:clrTo>
                  <a:srgbClr val="FFFFFF">
                    <a:alpha val="0"/>
                  </a:srgbClr>
                </a:clrTo>
              </a:clrChange>
              <a:duotone>
                <a:schemeClr val="bg2">
                  <a:shade val="45000"/>
                  <a:satMod val="135000"/>
                </a:schemeClr>
                <a:prstClr val="white"/>
              </a:duotone>
            </a:blip>
            <a:stretch>
              <a:fillRect/>
            </a:stretch>
          </p:blipFill>
          <p:spPr>
            <a:xfrm>
              <a:off x="7842353" y="1671744"/>
              <a:ext cx="498644" cy="562221"/>
            </a:xfrm>
            <a:prstGeom prst="rect">
              <a:avLst/>
            </a:prstGeom>
          </p:spPr>
        </p:pic>
        <p:sp>
          <p:nvSpPr>
            <p:cNvPr id="125" name="Rectangle 124"/>
            <p:cNvSpPr/>
            <p:nvPr/>
          </p:nvSpPr>
          <p:spPr>
            <a:xfrm>
              <a:off x="7487831" y="1814355"/>
              <a:ext cx="1197262" cy="276999"/>
            </a:xfrm>
            <a:prstGeom prst="rect">
              <a:avLst/>
            </a:prstGeom>
          </p:spPr>
          <p:txBody>
            <a:bodyPr wrap="square">
              <a:spAutoFit/>
            </a:bodyPr>
            <a:lstStyle/>
            <a:p>
              <a:pPr algn="ctr"/>
              <a:r>
                <a:rPr lang="en-US" sz="1200" dirty="0" smtClean="0">
                  <a:solidFill>
                    <a:srgbClr val="4D4D4D"/>
                  </a:solidFill>
                  <a:effectLst>
                    <a:glow rad="101600">
                      <a:schemeClr val="bg1"/>
                    </a:glow>
                  </a:effectLst>
                </a:rPr>
                <a:t>ARCHIVE</a:t>
              </a:r>
              <a:endParaRPr lang="en-US" sz="1200" dirty="0">
                <a:solidFill>
                  <a:srgbClr val="4D4D4D"/>
                </a:solidFill>
                <a:effectLst>
                  <a:glow rad="101600">
                    <a:schemeClr val="bg1"/>
                  </a:glow>
                </a:effectLst>
              </a:endParaRPr>
            </a:p>
          </p:txBody>
        </p:sp>
      </p:grpSp>
      <p:grpSp>
        <p:nvGrpSpPr>
          <p:cNvPr id="22" name="Group 11"/>
          <p:cNvGrpSpPr/>
          <p:nvPr/>
        </p:nvGrpSpPr>
        <p:grpSpPr>
          <a:xfrm>
            <a:off x="5033998" y="1506366"/>
            <a:ext cx="1220519" cy="649825"/>
            <a:chOff x="5007330" y="1627942"/>
            <a:chExt cx="1220519" cy="649825"/>
          </a:xfrm>
        </p:grpSpPr>
        <p:sp>
          <p:nvSpPr>
            <p:cNvPr id="109" name="Oval 108"/>
            <p:cNvSpPr/>
            <p:nvPr/>
          </p:nvSpPr>
          <p:spPr>
            <a:xfrm>
              <a:off x="5010999" y="1627942"/>
              <a:ext cx="1216850" cy="649825"/>
            </a:xfrm>
            <a:prstGeom prst="ellipse">
              <a:avLst/>
            </a:prstGeom>
            <a:solidFill>
              <a:srgbClr val="FFFFFF"/>
            </a:solidFill>
            <a:ln w="12700">
              <a:noFill/>
            </a:ln>
            <a:effectLst/>
            <a:scene3d>
              <a:camera prst="orthographicFront"/>
              <a:lightRig rig="threePt" dir="t"/>
            </a:scene3d>
            <a:sp3d>
              <a:bevelT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4D4D4D"/>
                </a:solidFill>
              </a:endParaRPr>
            </a:p>
          </p:txBody>
        </p:sp>
        <p:pic>
          <p:nvPicPr>
            <p:cNvPr id="82" name="Picture 81"/>
            <p:cNvPicPr>
              <a:picLocks noChangeAspect="1"/>
            </p:cNvPicPr>
            <p:nvPr/>
          </p:nvPicPr>
          <p:blipFill>
            <a:blip r:embed="rId12" cstate="print">
              <a:clrChange>
                <a:clrFrom>
                  <a:srgbClr val="FFFFFF"/>
                </a:clrFrom>
                <a:clrTo>
                  <a:srgbClr val="FFFFFF">
                    <a:alpha val="0"/>
                  </a:srgbClr>
                </a:clrTo>
              </a:clrChange>
              <a:duotone>
                <a:schemeClr val="bg2">
                  <a:shade val="45000"/>
                  <a:satMod val="135000"/>
                </a:schemeClr>
                <a:prstClr val="white"/>
              </a:duotone>
            </a:blip>
            <a:stretch>
              <a:fillRect/>
            </a:stretch>
          </p:blipFill>
          <p:spPr>
            <a:xfrm>
              <a:off x="5375330" y="1671744"/>
              <a:ext cx="498644" cy="562221"/>
            </a:xfrm>
            <a:prstGeom prst="rect">
              <a:avLst/>
            </a:prstGeom>
          </p:spPr>
        </p:pic>
        <p:sp>
          <p:nvSpPr>
            <p:cNvPr id="111" name="Rectangle 110"/>
            <p:cNvSpPr/>
            <p:nvPr/>
          </p:nvSpPr>
          <p:spPr>
            <a:xfrm>
              <a:off x="5007330" y="1814355"/>
              <a:ext cx="1210491" cy="276999"/>
            </a:xfrm>
            <a:prstGeom prst="rect">
              <a:avLst/>
            </a:prstGeom>
          </p:spPr>
          <p:txBody>
            <a:bodyPr wrap="square">
              <a:spAutoFit/>
            </a:bodyPr>
            <a:lstStyle/>
            <a:p>
              <a:pPr algn="ctr"/>
              <a:r>
                <a:rPr lang="en-US" sz="1200" dirty="0" smtClean="0">
                  <a:solidFill>
                    <a:srgbClr val="4D4D4D"/>
                  </a:solidFill>
                  <a:effectLst>
                    <a:glow rad="101600">
                      <a:schemeClr val="bg1"/>
                    </a:glow>
                  </a:effectLst>
                </a:rPr>
                <a:t>HADOOP</a:t>
              </a:r>
              <a:endParaRPr lang="en-US" sz="1200" dirty="0">
                <a:solidFill>
                  <a:srgbClr val="4D4D4D"/>
                </a:solidFill>
                <a:effectLst>
                  <a:glow rad="101600">
                    <a:schemeClr val="bg1"/>
                  </a:glow>
                </a:effectLst>
              </a:endParaRPr>
            </a:p>
          </p:txBody>
        </p:sp>
      </p:grpSp>
      <p:grpSp>
        <p:nvGrpSpPr>
          <p:cNvPr id="23" name="Group 14"/>
          <p:cNvGrpSpPr/>
          <p:nvPr/>
        </p:nvGrpSpPr>
        <p:grpSpPr>
          <a:xfrm>
            <a:off x="6271440" y="1506366"/>
            <a:ext cx="1229829" cy="649825"/>
            <a:chOff x="6244772" y="1627942"/>
            <a:chExt cx="1229829" cy="649825"/>
          </a:xfrm>
        </p:grpSpPr>
        <p:sp>
          <p:nvSpPr>
            <p:cNvPr id="113" name="Oval 112"/>
            <p:cNvSpPr/>
            <p:nvPr/>
          </p:nvSpPr>
          <p:spPr>
            <a:xfrm>
              <a:off x="6244772" y="1627942"/>
              <a:ext cx="1216850" cy="649825"/>
            </a:xfrm>
            <a:prstGeom prst="ellipse">
              <a:avLst/>
            </a:prstGeom>
            <a:solidFill>
              <a:srgbClr val="FFFFFF"/>
            </a:solidFill>
            <a:ln w="12700">
              <a:noFill/>
            </a:ln>
            <a:effectLst/>
            <a:scene3d>
              <a:camera prst="orthographicFront"/>
              <a:lightRig rig="threePt" dir="t"/>
            </a:scene3d>
            <a:sp3d>
              <a:bevelT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4D4D4D"/>
                </a:solidFill>
              </a:endParaRPr>
            </a:p>
          </p:txBody>
        </p:sp>
        <p:pic>
          <p:nvPicPr>
            <p:cNvPr id="81" name="Picture 80"/>
            <p:cNvPicPr>
              <a:picLocks noChangeAspect="1"/>
            </p:cNvPicPr>
            <p:nvPr/>
          </p:nvPicPr>
          <p:blipFill>
            <a:blip r:embed="rId12" cstate="print">
              <a:clrChange>
                <a:clrFrom>
                  <a:srgbClr val="FFFFFF"/>
                </a:clrFrom>
                <a:clrTo>
                  <a:srgbClr val="FFFFFF">
                    <a:alpha val="0"/>
                  </a:srgbClr>
                </a:clrTo>
              </a:clrChange>
              <a:duotone>
                <a:schemeClr val="bg2">
                  <a:shade val="45000"/>
                  <a:satMod val="135000"/>
                </a:schemeClr>
                <a:prstClr val="white"/>
              </a:duotone>
            </a:blip>
            <a:stretch>
              <a:fillRect/>
            </a:stretch>
          </p:blipFill>
          <p:spPr>
            <a:xfrm>
              <a:off x="6618895" y="1671744"/>
              <a:ext cx="498644" cy="562221"/>
            </a:xfrm>
            <a:prstGeom prst="rect">
              <a:avLst/>
            </a:prstGeom>
          </p:spPr>
        </p:pic>
        <p:sp>
          <p:nvSpPr>
            <p:cNvPr id="120" name="Rectangle 119"/>
            <p:cNvSpPr/>
            <p:nvPr/>
          </p:nvSpPr>
          <p:spPr>
            <a:xfrm>
              <a:off x="6257496" y="1722022"/>
              <a:ext cx="1217105" cy="461665"/>
            </a:xfrm>
            <a:prstGeom prst="rect">
              <a:avLst/>
            </a:prstGeom>
          </p:spPr>
          <p:txBody>
            <a:bodyPr wrap="square">
              <a:spAutoFit/>
            </a:bodyPr>
            <a:lstStyle/>
            <a:p>
              <a:pPr algn="ctr"/>
              <a:r>
                <a:rPr lang="en-US" sz="1200" dirty="0" smtClean="0">
                  <a:solidFill>
                    <a:srgbClr val="4D4D4D"/>
                  </a:solidFill>
                  <a:effectLst>
                    <a:glow rad="101600">
                      <a:schemeClr val="bg1"/>
                    </a:glow>
                  </a:effectLst>
                </a:rPr>
                <a:t>HOME</a:t>
              </a:r>
            </a:p>
            <a:p>
              <a:pPr algn="ctr"/>
              <a:r>
                <a:rPr lang="en-US" sz="1200" dirty="0" smtClean="0">
                  <a:solidFill>
                    <a:srgbClr val="4D4D4D"/>
                  </a:solidFill>
                  <a:effectLst>
                    <a:glow rad="101600">
                      <a:schemeClr val="bg1"/>
                    </a:glow>
                  </a:effectLst>
                </a:rPr>
                <a:t>DIRECTORY</a:t>
              </a:r>
              <a:endParaRPr lang="en-US" sz="1200" dirty="0">
                <a:solidFill>
                  <a:srgbClr val="4D4D4D"/>
                </a:solidFill>
                <a:effectLst>
                  <a:glow rad="101600">
                    <a:schemeClr val="bg1"/>
                  </a:glow>
                </a:effectLst>
              </a:endParaRPr>
            </a:p>
          </p:txBody>
        </p:sp>
      </p:grpSp>
      <p:grpSp>
        <p:nvGrpSpPr>
          <p:cNvPr id="65" name="Group 4"/>
          <p:cNvGrpSpPr/>
          <p:nvPr/>
        </p:nvGrpSpPr>
        <p:grpSpPr>
          <a:xfrm>
            <a:off x="1802230" y="3638550"/>
            <a:ext cx="1172261" cy="694944"/>
            <a:chOff x="1790113" y="3788521"/>
            <a:chExt cx="1172261" cy="694944"/>
          </a:xfrm>
        </p:grpSpPr>
        <p:grpSp>
          <p:nvGrpSpPr>
            <p:cNvPr id="69" name="Group 39"/>
            <p:cNvGrpSpPr/>
            <p:nvPr/>
          </p:nvGrpSpPr>
          <p:grpSpPr>
            <a:xfrm>
              <a:off x="1790113" y="3788521"/>
              <a:ext cx="1170432" cy="694944"/>
              <a:chOff x="217714" y="1014790"/>
              <a:chExt cx="1534080" cy="919268"/>
            </a:xfrm>
          </p:grpSpPr>
          <p:sp>
            <p:nvSpPr>
              <p:cNvPr id="71" name="Rectangle 70"/>
              <p:cNvSpPr/>
              <p:nvPr/>
            </p:nvSpPr>
            <p:spPr>
              <a:xfrm>
                <a:off x="217714" y="1014790"/>
                <a:ext cx="1534080" cy="919268"/>
              </a:xfrm>
              <a:prstGeom prst="rect">
                <a:avLst/>
              </a:prstGeom>
              <a:ln/>
            </p:spPr>
            <p:style>
              <a:lnRef idx="0">
                <a:schemeClr val="dk1"/>
              </a:lnRef>
              <a:fillRef idx="3">
                <a:schemeClr val="dk1"/>
              </a:fillRef>
              <a:effectRef idx="3">
                <a:schemeClr val="dk1"/>
              </a:effectRef>
              <a:fontRef idx="minor">
                <a:schemeClr val="lt1"/>
              </a:fontRef>
            </p:style>
            <p:txBody>
              <a:bodyPr rtlCol="0" anchor="ctr"/>
              <a:lstStyle/>
              <a:p>
                <a:pPr algn="r"/>
                <a:endParaRPr lang="en-US" sz="1200" dirty="0">
                  <a:solidFill>
                    <a:srgbClr val="FFFFFF"/>
                  </a:solidFill>
                  <a:latin typeface="Verdana"/>
                </a:endParaRPr>
              </a:p>
            </p:txBody>
          </p:sp>
          <p:pic>
            <p:nvPicPr>
              <p:cNvPr id="72" name="Picture 71" descr="VMAX2_HD_beauty_300dpi_v6.jpg"/>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265903" y="1055856"/>
                <a:ext cx="675275" cy="856308"/>
              </a:xfrm>
              <a:prstGeom prst="rect">
                <a:avLst/>
              </a:prstGeom>
            </p:spPr>
          </p:pic>
        </p:grpSp>
        <p:sp>
          <p:nvSpPr>
            <p:cNvPr id="70" name="Rectangle 69"/>
            <p:cNvSpPr/>
            <p:nvPr/>
          </p:nvSpPr>
          <p:spPr>
            <a:xfrm>
              <a:off x="2330471" y="3906787"/>
              <a:ext cx="631903" cy="461665"/>
            </a:xfrm>
            <a:prstGeom prst="rect">
              <a:avLst/>
            </a:prstGeom>
          </p:spPr>
          <p:txBody>
            <a:bodyPr wrap="none">
              <a:spAutoFit/>
            </a:bodyPr>
            <a:lstStyle/>
            <a:p>
              <a:pPr algn="ctr"/>
              <a:r>
                <a:rPr lang="en-US" sz="1200" dirty="0" smtClean="0">
                  <a:solidFill>
                    <a:srgbClr val="FFFFFF"/>
                  </a:solidFill>
                  <a:latin typeface="Verdana"/>
                </a:rPr>
                <a:t>VMAX</a:t>
              </a:r>
            </a:p>
            <a:p>
              <a:pPr algn="ctr"/>
              <a:r>
                <a:rPr lang="en-US" sz="1200" dirty="0" smtClean="0">
                  <a:solidFill>
                    <a:srgbClr val="FFFFFF"/>
                  </a:solidFill>
                  <a:latin typeface="Verdana"/>
                </a:rPr>
                <a:t>40K </a:t>
              </a:r>
              <a:endParaRPr lang="en-US" sz="1200" dirty="0">
                <a:solidFill>
                  <a:srgbClr val="000000"/>
                </a:solidFill>
                <a:latin typeface="Verdana"/>
              </a:endParaRPr>
            </a:p>
          </p:txBody>
        </p:sp>
      </p:grpSp>
      <p:grpSp>
        <p:nvGrpSpPr>
          <p:cNvPr id="74" name="Group 4"/>
          <p:cNvGrpSpPr/>
          <p:nvPr/>
        </p:nvGrpSpPr>
        <p:grpSpPr>
          <a:xfrm>
            <a:off x="3042996" y="3638550"/>
            <a:ext cx="1172261" cy="694944"/>
            <a:chOff x="1790113" y="3788521"/>
            <a:chExt cx="1172261" cy="694944"/>
          </a:xfrm>
        </p:grpSpPr>
        <p:grpSp>
          <p:nvGrpSpPr>
            <p:cNvPr id="75" name="Group 39"/>
            <p:cNvGrpSpPr/>
            <p:nvPr/>
          </p:nvGrpSpPr>
          <p:grpSpPr>
            <a:xfrm>
              <a:off x="1790113" y="3788521"/>
              <a:ext cx="1170432" cy="694944"/>
              <a:chOff x="217714" y="1014790"/>
              <a:chExt cx="1534080" cy="919268"/>
            </a:xfrm>
          </p:grpSpPr>
          <p:sp>
            <p:nvSpPr>
              <p:cNvPr id="77" name="Rectangle 76"/>
              <p:cNvSpPr/>
              <p:nvPr/>
            </p:nvSpPr>
            <p:spPr>
              <a:xfrm>
                <a:off x="217714" y="1014790"/>
                <a:ext cx="1534080" cy="919268"/>
              </a:xfrm>
              <a:prstGeom prst="rect">
                <a:avLst/>
              </a:prstGeom>
              <a:ln/>
            </p:spPr>
            <p:style>
              <a:lnRef idx="0">
                <a:schemeClr val="dk1"/>
              </a:lnRef>
              <a:fillRef idx="3">
                <a:schemeClr val="dk1"/>
              </a:fillRef>
              <a:effectRef idx="3">
                <a:schemeClr val="dk1"/>
              </a:effectRef>
              <a:fontRef idx="minor">
                <a:schemeClr val="lt1"/>
              </a:fontRef>
            </p:style>
            <p:txBody>
              <a:bodyPr rtlCol="0" anchor="ctr"/>
              <a:lstStyle/>
              <a:p>
                <a:pPr algn="r"/>
                <a:endParaRPr lang="en-US" sz="1200" dirty="0">
                  <a:solidFill>
                    <a:srgbClr val="FFFFFF"/>
                  </a:solidFill>
                  <a:latin typeface="Verdana"/>
                </a:endParaRPr>
              </a:p>
            </p:txBody>
          </p:sp>
          <p:pic>
            <p:nvPicPr>
              <p:cNvPr id="78" name="Picture 77" descr="VMAX2_HD_beauty_300dpi_v6.jpg"/>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265903" y="1055856"/>
                <a:ext cx="675275" cy="856308"/>
              </a:xfrm>
              <a:prstGeom prst="rect">
                <a:avLst/>
              </a:prstGeom>
            </p:spPr>
          </p:pic>
        </p:grpSp>
        <p:sp>
          <p:nvSpPr>
            <p:cNvPr id="76" name="Rectangle 75"/>
            <p:cNvSpPr/>
            <p:nvPr/>
          </p:nvSpPr>
          <p:spPr>
            <a:xfrm>
              <a:off x="2330471" y="3906787"/>
              <a:ext cx="631903" cy="461665"/>
            </a:xfrm>
            <a:prstGeom prst="rect">
              <a:avLst/>
            </a:prstGeom>
          </p:spPr>
          <p:txBody>
            <a:bodyPr wrap="none">
              <a:spAutoFit/>
            </a:bodyPr>
            <a:lstStyle/>
            <a:p>
              <a:pPr algn="ctr"/>
              <a:r>
                <a:rPr lang="en-US" sz="1200" dirty="0" smtClean="0">
                  <a:solidFill>
                    <a:srgbClr val="FFFFFF"/>
                  </a:solidFill>
                  <a:latin typeface="Verdana"/>
                </a:rPr>
                <a:t>VMAX</a:t>
              </a:r>
            </a:p>
            <a:p>
              <a:pPr algn="ctr"/>
              <a:r>
                <a:rPr lang="en-US" sz="1200" dirty="0" smtClean="0">
                  <a:solidFill>
                    <a:srgbClr val="FFFFFF"/>
                  </a:solidFill>
                  <a:latin typeface="Verdana"/>
                </a:rPr>
                <a:t>40K </a:t>
              </a:r>
              <a:endParaRPr lang="en-US" sz="1200" dirty="0">
                <a:solidFill>
                  <a:srgbClr val="000000"/>
                </a:solidFill>
                <a:latin typeface="Verdana"/>
              </a:endParaRPr>
            </a:p>
          </p:txBody>
        </p:sp>
      </p:grpSp>
      <p:grpSp>
        <p:nvGrpSpPr>
          <p:cNvPr id="84" name="Group 102"/>
          <p:cNvGrpSpPr/>
          <p:nvPr/>
        </p:nvGrpSpPr>
        <p:grpSpPr>
          <a:xfrm>
            <a:off x="1264848" y="2303896"/>
            <a:ext cx="1089352" cy="1285661"/>
            <a:chOff x="3092970" y="1446842"/>
            <a:chExt cx="673006" cy="785174"/>
          </a:xfrm>
        </p:grpSpPr>
        <p:pic>
          <p:nvPicPr>
            <p:cNvPr id="86" name="Picture 85" descr="basic 3d box tran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92970" y="1446842"/>
              <a:ext cx="673006" cy="785174"/>
            </a:xfrm>
            <a:prstGeom prst="rect">
              <a:avLst/>
            </a:prstGeom>
            <a:effectLst>
              <a:glow rad="76200">
                <a:schemeClr val="bg1">
                  <a:alpha val="75000"/>
                </a:schemeClr>
              </a:glow>
            </a:effectLst>
          </p:spPr>
        </p:pic>
        <p:pic>
          <p:nvPicPr>
            <p:cNvPr id="88" name="Picture 87" descr="storage disks.png"/>
            <p:cNvPicPr>
              <a:picLocks noChangeAspect="1"/>
            </p:cNvPicPr>
            <p:nvPr/>
          </p:nvPicPr>
          <p:blipFill>
            <a:blip r:embed="rId5" cstate="print">
              <a:alphaModFix amt="52000"/>
              <a:extLst>
                <a:ext uri="{28A0092B-C50C-407E-A947-70E740481C1C}">
                  <a14:useLocalDpi xmlns:a14="http://schemas.microsoft.com/office/drawing/2010/main" val="0"/>
                </a:ext>
              </a:extLst>
            </a:blip>
            <a:stretch>
              <a:fillRect/>
            </a:stretch>
          </p:blipFill>
          <p:spPr>
            <a:xfrm>
              <a:off x="3215523" y="1578744"/>
              <a:ext cx="442969" cy="545508"/>
            </a:xfrm>
            <a:prstGeom prst="rect">
              <a:avLst/>
            </a:prstGeom>
          </p:spPr>
        </p:pic>
      </p:grpSp>
      <p:sp>
        <p:nvSpPr>
          <p:cNvPr id="114" name="Rectangle 113"/>
          <p:cNvSpPr/>
          <p:nvPr/>
        </p:nvSpPr>
        <p:spPr>
          <a:xfrm>
            <a:off x="859291" y="2781822"/>
            <a:ext cx="3238259" cy="369332"/>
          </a:xfrm>
          <a:prstGeom prst="rect">
            <a:avLst/>
          </a:prstGeom>
        </p:spPr>
        <p:txBody>
          <a:bodyPr wrap="none">
            <a:spAutoFit/>
          </a:bodyPr>
          <a:lstStyle/>
          <a:p>
            <a:pPr algn="ctr"/>
            <a:r>
              <a:rPr lang="en-US" dirty="0" smtClean="0">
                <a:ln>
                  <a:solidFill>
                    <a:schemeClr val="tx1"/>
                  </a:solidFill>
                </a:ln>
                <a:effectLst>
                  <a:glow rad="101600">
                    <a:schemeClr val="bg1">
                      <a:alpha val="75000"/>
                    </a:schemeClr>
                  </a:glow>
                </a:effectLst>
              </a:rPr>
              <a:t>VIRTUAL STORAGE ARRAY</a:t>
            </a:r>
            <a:endParaRPr lang="en-US" dirty="0">
              <a:ln>
                <a:solidFill>
                  <a:schemeClr val="tx1"/>
                </a:solidFill>
              </a:ln>
              <a:effectLst>
                <a:glow rad="101600">
                  <a:schemeClr val="bg1">
                    <a:alpha val="75000"/>
                  </a:schemeClr>
                </a:glow>
              </a:effectLst>
            </a:endParaRPr>
          </a:p>
        </p:txBody>
      </p:sp>
    </p:spTree>
    <p:extLst>
      <p:ext uri="{BB962C8B-B14F-4D97-AF65-F5344CB8AC3E}">
        <p14:creationId xmlns:p14="http://schemas.microsoft.com/office/powerpoint/2010/main" val="69499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wipe(left)">
                                      <p:cBhvr>
                                        <p:cTn id="7" dur="500"/>
                                        <p:tgtEl>
                                          <p:spTgt spid="11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par>
                          <p:cTn id="30" fill="hold">
                            <p:stCondLst>
                              <p:cond delay="2500"/>
                            </p:stCondLst>
                            <p:childTnLst>
                              <p:par>
                                <p:cTn id="31" presetID="22" presetClass="entr" presetSubtype="4"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down)">
                                      <p:cBhvr>
                                        <p:cTn id="33" dur="500"/>
                                        <p:tgtEl>
                                          <p:spTgt spid="9"/>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wipe(left)">
                                      <p:cBhvr>
                                        <p:cTn id="37" dur="500"/>
                                        <p:tgtEl>
                                          <p:spTgt spid="61"/>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ppt_w</p:attrName>
                                        </p:attrNameLst>
                                      </p:cBhvr>
                                      <p:tavLst>
                                        <p:tav tm="0">
                                          <p:val>
                                            <p:fltVal val="0"/>
                                          </p:val>
                                        </p:tav>
                                        <p:tav tm="100000">
                                          <p:val>
                                            <p:strVal val="#ppt_w"/>
                                          </p:val>
                                        </p:tav>
                                      </p:tavLst>
                                    </p:anim>
                                    <p:anim calcmode="lin" valueType="num">
                                      <p:cBhvr>
                                        <p:cTn id="54" dur="500" fill="hold"/>
                                        <p:tgtEl>
                                          <p:spTgt spid="21"/>
                                        </p:tgtEl>
                                        <p:attrNameLst>
                                          <p:attrName>ppt_h</p:attrName>
                                        </p:attrNameLst>
                                      </p:cBhvr>
                                      <p:tavLst>
                                        <p:tav tm="0">
                                          <p:val>
                                            <p:fltVal val="0"/>
                                          </p:val>
                                        </p:tav>
                                        <p:tav tm="100000">
                                          <p:val>
                                            <p:strVal val="#ppt_h"/>
                                          </p:val>
                                        </p:tav>
                                      </p:tavLst>
                                    </p:anim>
                                    <p:animEffect transition="in" filter="fade">
                                      <p:cBhvr>
                                        <p:cTn id="5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1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96951" y="811374"/>
            <a:ext cx="7419693" cy="3477875"/>
          </a:xfrm>
          <a:prstGeom prst="rect">
            <a:avLst/>
          </a:prstGeom>
          <a:noFill/>
        </p:spPr>
        <p:txBody>
          <a:bodyPr wrap="square" rtlCol="0">
            <a:spAutoFit/>
          </a:bodyPr>
          <a:lstStyle/>
          <a:p>
            <a:pPr algn="ctr"/>
            <a:r>
              <a:rPr lang="en-US" sz="3600" dirty="0" smtClean="0">
                <a:solidFill>
                  <a:schemeClr val="tx2"/>
                </a:solidFill>
              </a:rPr>
              <a:t>Do you need to reduce repetitive, manual administrative tasks?</a:t>
            </a:r>
            <a:endParaRPr lang="en-US" sz="3600" dirty="0">
              <a:solidFill>
                <a:schemeClr val="tx2"/>
              </a:solidFill>
            </a:endParaRPr>
          </a:p>
          <a:p>
            <a:pPr algn="ctr"/>
            <a:endParaRPr lang="en-US" sz="3600" dirty="0"/>
          </a:p>
          <a:p>
            <a:pPr algn="ctr"/>
            <a:endParaRPr lang="en-US" sz="3600" dirty="0" smtClean="0">
              <a:latin typeface="Architects Daughter" pitchFamily="2" charset="0"/>
            </a:endParaRPr>
          </a:p>
          <a:p>
            <a:pPr algn="ctr"/>
            <a:r>
              <a:rPr lang="en-US" sz="4000" dirty="0" smtClean="0">
                <a:solidFill>
                  <a:schemeClr val="bg1"/>
                </a:solidFill>
                <a:latin typeface="Architects Daughter" pitchFamily="2" charset="0"/>
              </a:rPr>
              <a:t>ViPR can help!</a:t>
            </a:r>
          </a:p>
        </p:txBody>
      </p:sp>
    </p:spTree>
    <p:extLst>
      <p:ext uri="{BB962C8B-B14F-4D97-AF65-F5344CB8AC3E}">
        <p14:creationId xmlns:p14="http://schemas.microsoft.com/office/powerpoint/2010/main" val="1138989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900" dirty="0" smtClean="0"/>
              <a:t>Reduce Provisioning Time to Minutes</a:t>
            </a:r>
            <a:endParaRPr lang="en-US" sz="2900" cap="all" dirty="0">
              <a:solidFill>
                <a:srgbClr val="3892D0"/>
              </a:solidFill>
            </a:endParaRPr>
          </a:p>
        </p:txBody>
      </p:sp>
      <p:sp>
        <p:nvSpPr>
          <p:cNvPr id="3" name="Content Placeholder 2"/>
          <p:cNvSpPr>
            <a:spLocks noGrp="1"/>
          </p:cNvSpPr>
          <p:nvPr>
            <p:ph type="body" idx="1"/>
          </p:nvPr>
        </p:nvSpPr>
        <p:spPr>
          <a:xfrm>
            <a:off x="527327" y="579365"/>
            <a:ext cx="8410575" cy="174769"/>
          </a:xfrm>
        </p:spPr>
        <p:txBody>
          <a:bodyPr>
            <a:noAutofit/>
          </a:bodyPr>
          <a:lstStyle/>
          <a:p>
            <a:r>
              <a:rPr lang="en-US" sz="2000" dirty="0" smtClean="0">
                <a:solidFill>
                  <a:schemeClr val="bg2">
                    <a:lumMod val="60000"/>
                    <a:lumOff val="40000"/>
                  </a:schemeClr>
                </a:solidFill>
              </a:rPr>
              <a:t>Administrators can focus on value-driven activities</a:t>
            </a:r>
            <a:endParaRPr lang="en-US" sz="2000" dirty="0">
              <a:solidFill>
                <a:schemeClr val="bg2">
                  <a:lumMod val="60000"/>
                  <a:lumOff val="40000"/>
                </a:schemeClr>
              </a:solidFill>
            </a:endParaRPr>
          </a:p>
        </p:txBody>
      </p:sp>
      <p:sp>
        <p:nvSpPr>
          <p:cNvPr id="4" name="Text Placeholder 3"/>
          <p:cNvSpPr>
            <a:spLocks noGrp="1"/>
          </p:cNvSpPr>
          <p:nvPr>
            <p:ph type="body" sz="quarter" idx="10"/>
          </p:nvPr>
        </p:nvSpPr>
        <p:spPr>
          <a:xfrm>
            <a:off x="457200" y="1371219"/>
            <a:ext cx="7467600" cy="1810512"/>
          </a:xfrm>
        </p:spPr>
        <p:txBody>
          <a:bodyPr>
            <a:normAutofit/>
          </a:bodyPr>
          <a:lstStyle/>
          <a:p>
            <a:pPr lvl="0">
              <a:spcBef>
                <a:spcPts val="1200"/>
              </a:spcBef>
              <a:buClr>
                <a:srgbClr val="3892D0"/>
              </a:buClr>
              <a:buFont typeface="Wingdings" pitchFamily="2" charset="2"/>
              <a:buChar char=""/>
            </a:pPr>
            <a:r>
              <a:rPr lang="en-US" b="1" dirty="0" smtClean="0">
                <a:solidFill>
                  <a:schemeClr val="bg1"/>
                </a:solidFill>
              </a:rPr>
              <a:t>&lt;60 seconds</a:t>
            </a:r>
            <a:r>
              <a:rPr lang="en-US" dirty="0" smtClean="0">
                <a:solidFill>
                  <a:schemeClr val="bg1"/>
                </a:solidFill>
              </a:rPr>
              <a:t>: Discover and ingestion new storage</a:t>
            </a:r>
          </a:p>
          <a:p>
            <a:pPr lvl="0">
              <a:spcBef>
                <a:spcPts val="1200"/>
              </a:spcBef>
              <a:buClr>
                <a:srgbClr val="3892D0"/>
              </a:buClr>
              <a:buFont typeface="Wingdings" pitchFamily="2" charset="2"/>
              <a:buChar char=""/>
            </a:pPr>
            <a:r>
              <a:rPr lang="en-US" b="1" dirty="0" smtClean="0">
                <a:solidFill>
                  <a:schemeClr val="bg1"/>
                </a:solidFill>
              </a:rPr>
              <a:t>5 Simple Steps: </a:t>
            </a:r>
            <a:r>
              <a:rPr lang="en-US" dirty="0" smtClean="0">
                <a:solidFill>
                  <a:schemeClr val="bg1"/>
                </a:solidFill>
              </a:rPr>
              <a:t>End-user self-service access to storage resources</a:t>
            </a:r>
          </a:p>
          <a:p>
            <a:pPr>
              <a:spcBef>
                <a:spcPts val="1200"/>
              </a:spcBef>
              <a:buClr>
                <a:srgbClr val="3892D0"/>
              </a:buClr>
              <a:buFont typeface="Wingdings" pitchFamily="2" charset="2"/>
              <a:buChar char=""/>
            </a:pPr>
            <a:r>
              <a:rPr lang="en-US" b="1" dirty="0" smtClean="0">
                <a:solidFill>
                  <a:schemeClr val="bg1"/>
                </a:solidFill>
              </a:rPr>
              <a:t>63</a:t>
            </a:r>
            <a:r>
              <a:rPr lang="en-US" b="1" dirty="0">
                <a:solidFill>
                  <a:schemeClr val="bg1"/>
                </a:solidFill>
              </a:rPr>
              <a:t>%: </a:t>
            </a:r>
            <a:r>
              <a:rPr lang="en-US" b="1" dirty="0" smtClean="0">
                <a:solidFill>
                  <a:schemeClr val="bg1"/>
                </a:solidFill>
              </a:rPr>
              <a:t> </a:t>
            </a:r>
            <a:r>
              <a:rPr lang="en-US" dirty="0" smtClean="0">
                <a:solidFill>
                  <a:schemeClr val="bg1"/>
                </a:solidFill>
              </a:rPr>
              <a:t>Average reduction in time to provision storage</a:t>
            </a:r>
            <a:endParaRPr lang="en-US" dirty="0">
              <a:solidFill>
                <a:schemeClr val="bg1"/>
              </a:solidFill>
            </a:endParaRPr>
          </a:p>
        </p:txBody>
      </p:sp>
      <p:pic>
        <p:nvPicPr>
          <p:cNvPr id="15" name="Picture 14" descr="network.png"/>
          <p:cNvPicPr>
            <a:picLocks noChangeAspect="1"/>
          </p:cNvPicPr>
          <p:nvPr/>
        </p:nvPicPr>
        <p:blipFill>
          <a:blip r:embed="rId3"/>
          <a:stretch>
            <a:fillRect/>
          </a:stretch>
        </p:blipFill>
        <p:spPr>
          <a:xfrm>
            <a:off x="6087136" y="0"/>
            <a:ext cx="3056865" cy="4552950"/>
          </a:xfrm>
          <a:prstGeom prst="rect">
            <a:avLst/>
          </a:prstGeom>
        </p:spPr>
      </p:pic>
      <p:pic>
        <p:nvPicPr>
          <p:cNvPr id="16" name="Picture 15" descr="cursor.png"/>
          <p:cNvPicPr>
            <a:picLocks noChangeAspect="1"/>
          </p:cNvPicPr>
          <p:nvPr/>
        </p:nvPicPr>
        <p:blipFill>
          <a:blip r:embed="rId4">
            <a:alphaModFix amt="50000"/>
          </a:blip>
          <a:stretch>
            <a:fillRect/>
          </a:stretch>
        </p:blipFill>
        <p:spPr>
          <a:xfrm>
            <a:off x="7848600" y="1219200"/>
            <a:ext cx="966790" cy="1562100"/>
          </a:xfrm>
          <a:prstGeom prst="rect">
            <a:avLst/>
          </a:prstGeom>
          <a:effectLst/>
        </p:spPr>
      </p:pic>
      <p:sp>
        <p:nvSpPr>
          <p:cNvPr id="5" name="Rectangle 4"/>
          <p:cNvSpPr/>
          <p:nvPr/>
        </p:nvSpPr>
        <p:spPr>
          <a:xfrm>
            <a:off x="457200" y="3333285"/>
            <a:ext cx="7467600" cy="9906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1200"/>
              </a:spcBef>
              <a:buClr>
                <a:srgbClr val="3892D0"/>
              </a:buClr>
            </a:pPr>
            <a:r>
              <a:rPr lang="en-US" sz="1400" i="1" dirty="0">
                <a:solidFill>
                  <a:schemeClr val="tx1"/>
                </a:solidFill>
              </a:rPr>
              <a:t>“Reduces the risk of human error and the need for lengthy management reviews and can make your </a:t>
            </a:r>
            <a:r>
              <a:rPr lang="en-US" sz="1400" i="1" dirty="0" smtClean="0">
                <a:solidFill>
                  <a:schemeClr val="tx1"/>
                </a:solidFill>
              </a:rPr>
              <a:t>organization </a:t>
            </a:r>
            <a:r>
              <a:rPr lang="en-US" sz="1400" i="1" dirty="0">
                <a:solidFill>
                  <a:schemeClr val="tx1"/>
                </a:solidFill>
              </a:rPr>
              <a:t>more nimble</a:t>
            </a:r>
            <a:r>
              <a:rPr lang="en-US" sz="1400" i="1" dirty="0" smtClean="0">
                <a:solidFill>
                  <a:schemeClr val="tx1"/>
                </a:solidFill>
              </a:rPr>
              <a:t>” – Principled Technologies</a:t>
            </a:r>
            <a:endParaRPr lang="en-US" sz="1400" i="1" dirty="0">
              <a:solidFill>
                <a:schemeClr val="tx1"/>
              </a:solidFill>
            </a:endParaRPr>
          </a:p>
        </p:txBody>
      </p:sp>
      <p:sp>
        <p:nvSpPr>
          <p:cNvPr id="6" name="TextBox 5"/>
          <p:cNvSpPr txBox="1"/>
          <p:nvPr/>
        </p:nvSpPr>
        <p:spPr>
          <a:xfrm>
            <a:off x="6324600" y="666750"/>
            <a:ext cx="184731" cy="369332"/>
          </a:xfrm>
          <a:prstGeom prst="rect">
            <a:avLst/>
          </a:prstGeom>
          <a:noFill/>
        </p:spPr>
        <p:txBody>
          <a:bodyPr wrap="none" rtlCol="0">
            <a:spAutoFit/>
          </a:bodyPr>
          <a:lstStyle/>
          <a:p>
            <a:endParaRPr lang="en-US" dirty="0" err="1" smtClean="0">
              <a:solidFill>
                <a:schemeClr val="bg2"/>
              </a:solidFill>
            </a:endParaRPr>
          </a:p>
        </p:txBody>
      </p:sp>
      <p:sp>
        <p:nvSpPr>
          <p:cNvPr id="10" name="TextBox 9"/>
          <p:cNvSpPr txBox="1"/>
          <p:nvPr/>
        </p:nvSpPr>
        <p:spPr>
          <a:xfrm>
            <a:off x="304800" y="4557592"/>
            <a:ext cx="4427815" cy="215444"/>
          </a:xfrm>
          <a:prstGeom prst="rect">
            <a:avLst/>
          </a:prstGeom>
          <a:noFill/>
        </p:spPr>
        <p:txBody>
          <a:bodyPr wrap="none" rtlCol="0">
            <a:spAutoFit/>
          </a:bodyPr>
          <a:lstStyle/>
          <a:p>
            <a:r>
              <a:rPr lang="en-US" sz="800" dirty="0" smtClean="0">
                <a:solidFill>
                  <a:schemeClr val="bg1"/>
                </a:solidFill>
              </a:rPr>
              <a:t>Realizing Software-Defined Storage with EMC ViPR, Principled Technologies, 2014</a:t>
            </a:r>
          </a:p>
        </p:txBody>
      </p:sp>
    </p:spTree>
    <p:extLst>
      <p:ext uri="{BB962C8B-B14F-4D97-AF65-F5344CB8AC3E}">
        <p14:creationId xmlns:p14="http://schemas.microsoft.com/office/powerpoint/2010/main" val="2132455228"/>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57463" y="811374"/>
            <a:ext cx="7048030" cy="3477875"/>
          </a:xfrm>
          <a:prstGeom prst="rect">
            <a:avLst/>
          </a:prstGeom>
          <a:noFill/>
        </p:spPr>
        <p:txBody>
          <a:bodyPr wrap="square" rtlCol="0">
            <a:spAutoFit/>
          </a:bodyPr>
          <a:lstStyle/>
          <a:p>
            <a:pPr algn="ctr"/>
            <a:r>
              <a:rPr lang="en-US" sz="3600" dirty="0" smtClean="0">
                <a:solidFill>
                  <a:schemeClr val="tx2"/>
                </a:solidFill>
              </a:rPr>
              <a:t>Do you need to manage storage platforms from more than</a:t>
            </a:r>
            <a:r>
              <a:rPr lang="en-US" sz="3600" dirty="0">
                <a:solidFill>
                  <a:schemeClr val="tx2"/>
                </a:solidFill>
              </a:rPr>
              <a:t> </a:t>
            </a:r>
            <a:r>
              <a:rPr lang="en-US" sz="3600" dirty="0" smtClean="0">
                <a:solidFill>
                  <a:schemeClr val="tx2"/>
                </a:solidFill>
              </a:rPr>
              <a:t>one vendor?</a:t>
            </a:r>
          </a:p>
          <a:p>
            <a:pPr algn="ctr"/>
            <a:endParaRPr lang="en-US" sz="3600" dirty="0"/>
          </a:p>
          <a:p>
            <a:pPr algn="ctr"/>
            <a:endParaRPr lang="en-US" sz="3600" dirty="0" smtClean="0">
              <a:latin typeface="Architects Daughter" pitchFamily="2" charset="0"/>
            </a:endParaRPr>
          </a:p>
          <a:p>
            <a:pPr algn="ctr"/>
            <a:r>
              <a:rPr lang="en-US" sz="4000" dirty="0" smtClean="0">
                <a:solidFill>
                  <a:schemeClr val="bg1"/>
                </a:solidFill>
                <a:latin typeface="Architects Daughter" pitchFamily="2" charset="0"/>
              </a:rPr>
              <a:t>ViPR can help!</a:t>
            </a:r>
          </a:p>
        </p:txBody>
      </p:sp>
    </p:spTree>
    <p:extLst>
      <p:ext uri="{BB962C8B-B14F-4D97-AF65-F5344CB8AC3E}">
        <p14:creationId xmlns:p14="http://schemas.microsoft.com/office/powerpoint/2010/main" val="883158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1" name="Group 77"/>
          <p:cNvGrpSpPr/>
          <p:nvPr/>
        </p:nvGrpSpPr>
        <p:grpSpPr>
          <a:xfrm>
            <a:off x="4114165" y="1851017"/>
            <a:ext cx="138862" cy="2129510"/>
            <a:chOff x="7457143" y="1042274"/>
            <a:chExt cx="138862" cy="2129510"/>
          </a:xfrm>
        </p:grpSpPr>
        <p:cxnSp>
          <p:nvCxnSpPr>
            <p:cNvPr id="132" name="Straight Connector 131"/>
            <p:cNvCxnSpPr>
              <a:endCxn id="133" idx="4"/>
            </p:cNvCxnSpPr>
            <p:nvPr/>
          </p:nvCxnSpPr>
          <p:spPr>
            <a:xfrm flipH="1">
              <a:off x="7523975" y="1113074"/>
              <a:ext cx="3125" cy="2058710"/>
            </a:xfrm>
            <a:prstGeom prst="line">
              <a:avLst/>
            </a:prstGeom>
            <a:ln w="19050">
              <a:solidFill>
                <a:schemeClr val="bg2"/>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3" name="Oval 132"/>
            <p:cNvSpPr/>
            <p:nvPr/>
          </p:nvSpPr>
          <p:spPr>
            <a:xfrm>
              <a:off x="7457143" y="3038121"/>
              <a:ext cx="133663" cy="133663"/>
            </a:xfrm>
            <a:prstGeom prst="ellipse">
              <a:avLst/>
            </a:prstGeom>
            <a:solidFill>
              <a:schemeClr val="bg2"/>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sp>
          <p:nvSpPr>
            <p:cNvPr id="134" name="Oval 133"/>
            <p:cNvSpPr/>
            <p:nvPr/>
          </p:nvSpPr>
          <p:spPr>
            <a:xfrm>
              <a:off x="7462342" y="1042274"/>
              <a:ext cx="133663" cy="133663"/>
            </a:xfrm>
            <a:prstGeom prst="ellipse">
              <a:avLst/>
            </a:prstGeom>
            <a:solidFill>
              <a:schemeClr val="bg2"/>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grpSp>
      <p:grpSp>
        <p:nvGrpSpPr>
          <p:cNvPr id="85" name="Group 77"/>
          <p:cNvGrpSpPr/>
          <p:nvPr/>
        </p:nvGrpSpPr>
        <p:grpSpPr>
          <a:xfrm>
            <a:off x="2505398" y="1883885"/>
            <a:ext cx="138862" cy="2129510"/>
            <a:chOff x="7457143" y="1042274"/>
            <a:chExt cx="138862" cy="2129510"/>
          </a:xfrm>
        </p:grpSpPr>
        <p:cxnSp>
          <p:nvCxnSpPr>
            <p:cNvPr id="89" name="Straight Connector 88"/>
            <p:cNvCxnSpPr>
              <a:endCxn id="90" idx="4"/>
            </p:cNvCxnSpPr>
            <p:nvPr/>
          </p:nvCxnSpPr>
          <p:spPr>
            <a:xfrm flipH="1">
              <a:off x="7523975" y="1113074"/>
              <a:ext cx="3125" cy="2058710"/>
            </a:xfrm>
            <a:prstGeom prst="line">
              <a:avLst/>
            </a:prstGeom>
            <a:ln w="19050">
              <a:solidFill>
                <a:schemeClr val="bg2"/>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0" name="Oval 89"/>
            <p:cNvSpPr/>
            <p:nvPr/>
          </p:nvSpPr>
          <p:spPr>
            <a:xfrm>
              <a:off x="7457143" y="3038121"/>
              <a:ext cx="133663" cy="133663"/>
            </a:xfrm>
            <a:prstGeom prst="ellipse">
              <a:avLst/>
            </a:prstGeom>
            <a:solidFill>
              <a:schemeClr val="bg2"/>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sp>
          <p:nvSpPr>
            <p:cNvPr id="94" name="Oval 93"/>
            <p:cNvSpPr/>
            <p:nvPr/>
          </p:nvSpPr>
          <p:spPr>
            <a:xfrm>
              <a:off x="7462342" y="1042274"/>
              <a:ext cx="133663" cy="133663"/>
            </a:xfrm>
            <a:prstGeom prst="ellipse">
              <a:avLst/>
            </a:prstGeom>
            <a:solidFill>
              <a:schemeClr val="bg2"/>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grpSp>
      <p:sp>
        <p:nvSpPr>
          <p:cNvPr id="42" name="TextBox 41"/>
          <p:cNvSpPr txBox="1"/>
          <p:nvPr/>
        </p:nvSpPr>
        <p:spPr>
          <a:xfrm>
            <a:off x="5107387" y="1817719"/>
            <a:ext cx="3733801" cy="830997"/>
          </a:xfrm>
          <a:prstGeom prst="rect">
            <a:avLst/>
          </a:prstGeom>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US" sz="1600" b="1" dirty="0" smtClean="0">
                <a:solidFill>
                  <a:schemeClr val="tx2"/>
                </a:solidFill>
              </a:rPr>
              <a:t>Works with EMC </a:t>
            </a:r>
            <a:r>
              <a:rPr lang="en-US" sz="1600" dirty="0" smtClean="0">
                <a:solidFill>
                  <a:schemeClr val="bg2"/>
                </a:solidFill>
              </a:rPr>
              <a:t>VMAX, VNX, Isilon, XtremIO, VPLEX, </a:t>
            </a:r>
            <a:r>
              <a:rPr lang="en-US" sz="1600" dirty="0" err="1" smtClean="0">
                <a:solidFill>
                  <a:schemeClr val="bg2"/>
                </a:solidFill>
              </a:rPr>
              <a:t>RecoverPoint</a:t>
            </a:r>
            <a:r>
              <a:rPr lang="en-US" sz="1600" dirty="0" smtClean="0">
                <a:solidFill>
                  <a:schemeClr val="bg2"/>
                </a:solidFill>
              </a:rPr>
              <a:t>, and ECS Appliance </a:t>
            </a:r>
            <a:endParaRPr lang="en-US" sz="1600" b="1" dirty="0" smtClean="0">
              <a:solidFill>
                <a:schemeClr val="bg2"/>
              </a:solidFill>
            </a:endParaRPr>
          </a:p>
        </p:txBody>
      </p:sp>
      <p:sp>
        <p:nvSpPr>
          <p:cNvPr id="43" name="TextBox 42"/>
          <p:cNvSpPr txBox="1"/>
          <p:nvPr/>
        </p:nvSpPr>
        <p:spPr>
          <a:xfrm>
            <a:off x="5107387" y="2688789"/>
            <a:ext cx="3733800" cy="830997"/>
          </a:xfrm>
          <a:prstGeom prst="rect">
            <a:avLst/>
          </a:prstGeom>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US" sz="1600" b="1" dirty="0" smtClean="0">
                <a:solidFill>
                  <a:schemeClr val="tx2"/>
                </a:solidFill>
              </a:rPr>
              <a:t>Integrates with 3</a:t>
            </a:r>
            <a:r>
              <a:rPr lang="en-US" sz="1600" b="1" baseline="30000" dirty="0" smtClean="0">
                <a:solidFill>
                  <a:schemeClr val="tx2"/>
                </a:solidFill>
              </a:rPr>
              <a:t>rd</a:t>
            </a:r>
            <a:r>
              <a:rPr lang="en-US" sz="1600" b="1" dirty="0" smtClean="0">
                <a:solidFill>
                  <a:schemeClr val="tx2"/>
                </a:solidFill>
              </a:rPr>
              <a:t> Party Storage </a:t>
            </a:r>
            <a:r>
              <a:rPr lang="en-US" sz="1600" dirty="0" smtClean="0">
                <a:solidFill>
                  <a:schemeClr val="bg2"/>
                </a:solidFill>
              </a:rPr>
              <a:t>Hitachi, IBM, HP, </a:t>
            </a:r>
            <a:r>
              <a:rPr lang="en-US" sz="1600" dirty="0" err="1" smtClean="0">
                <a:solidFill>
                  <a:schemeClr val="bg2"/>
                </a:solidFill>
              </a:rPr>
              <a:t>SolidFire</a:t>
            </a:r>
            <a:r>
              <a:rPr lang="en-US" sz="1600" dirty="0" smtClean="0">
                <a:solidFill>
                  <a:schemeClr val="bg2"/>
                </a:solidFill>
              </a:rPr>
              <a:t>, NetApp, &amp; Oracle </a:t>
            </a:r>
          </a:p>
        </p:txBody>
      </p:sp>
      <p:sp>
        <p:nvSpPr>
          <p:cNvPr id="5" name="Title 4"/>
          <p:cNvSpPr>
            <a:spLocks noGrp="1"/>
          </p:cNvSpPr>
          <p:nvPr>
            <p:ph type="ctrTitle"/>
          </p:nvPr>
        </p:nvSpPr>
        <p:spPr>
          <a:xfrm>
            <a:off x="279848" y="228601"/>
            <a:ext cx="8557765" cy="457200"/>
          </a:xfrm>
        </p:spPr>
        <p:txBody>
          <a:bodyPr/>
          <a:lstStyle/>
          <a:p>
            <a:r>
              <a:rPr lang="en-US" sz="2750" dirty="0" smtClean="0"/>
              <a:t>Manages All Storage with One Software Platform</a:t>
            </a:r>
            <a:endParaRPr lang="en-US" sz="2750" dirty="0"/>
          </a:p>
        </p:txBody>
      </p:sp>
      <p:sp>
        <p:nvSpPr>
          <p:cNvPr id="49" name="TextBox 48"/>
          <p:cNvSpPr txBox="1"/>
          <p:nvPr/>
        </p:nvSpPr>
        <p:spPr>
          <a:xfrm>
            <a:off x="5107387" y="3587344"/>
            <a:ext cx="3733800" cy="584775"/>
          </a:xfrm>
          <a:prstGeom prst="rect">
            <a:avLst/>
          </a:prstGeom>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US" sz="1600" b="1" dirty="0" smtClean="0">
                <a:solidFill>
                  <a:schemeClr val="tx2"/>
                </a:solidFill>
              </a:rPr>
              <a:t>Integrates with Cloud Stacks </a:t>
            </a:r>
            <a:r>
              <a:rPr lang="en-US" sz="1600" dirty="0" smtClean="0">
                <a:solidFill>
                  <a:schemeClr val="bg2"/>
                </a:solidFill>
              </a:rPr>
              <a:t>VMware, Microsoft and </a:t>
            </a:r>
            <a:r>
              <a:rPr lang="en-US" sz="1600" dirty="0" err="1" smtClean="0">
                <a:solidFill>
                  <a:schemeClr val="bg2"/>
                </a:solidFill>
              </a:rPr>
              <a:t>OpenStack</a:t>
            </a:r>
            <a:endParaRPr lang="en-US" sz="1600" dirty="0" smtClean="0">
              <a:solidFill>
                <a:schemeClr val="bg2"/>
              </a:solidFill>
            </a:endParaRPr>
          </a:p>
        </p:txBody>
      </p:sp>
      <p:sp>
        <p:nvSpPr>
          <p:cNvPr id="38" name="TextBox 37"/>
          <p:cNvSpPr txBox="1"/>
          <p:nvPr/>
        </p:nvSpPr>
        <p:spPr>
          <a:xfrm>
            <a:off x="5107387" y="1152165"/>
            <a:ext cx="3719500" cy="584775"/>
          </a:xfrm>
          <a:prstGeom prst="rect">
            <a:avLst/>
          </a:prstGeom>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US" sz="1600" b="1" dirty="0" smtClean="0">
                <a:solidFill>
                  <a:schemeClr val="bg2"/>
                </a:solidFill>
              </a:rPr>
              <a:t>100% </a:t>
            </a:r>
            <a:r>
              <a:rPr lang="en-US" sz="1600" b="1" dirty="0" smtClean="0">
                <a:solidFill>
                  <a:schemeClr val="tx2"/>
                </a:solidFill>
              </a:rPr>
              <a:t>Open &amp; Extensible </a:t>
            </a:r>
            <a:br>
              <a:rPr lang="en-US" sz="1600" b="1" dirty="0" smtClean="0">
                <a:solidFill>
                  <a:schemeClr val="tx2"/>
                </a:solidFill>
              </a:rPr>
            </a:br>
            <a:r>
              <a:rPr lang="en-US" sz="1600" dirty="0" smtClean="0">
                <a:solidFill>
                  <a:schemeClr val="bg2"/>
                </a:solidFill>
              </a:rPr>
              <a:t>Northbound &amp; Southbound APIs </a:t>
            </a:r>
          </a:p>
        </p:txBody>
      </p:sp>
      <p:grpSp>
        <p:nvGrpSpPr>
          <p:cNvPr id="7" name="Group 77"/>
          <p:cNvGrpSpPr/>
          <p:nvPr/>
        </p:nvGrpSpPr>
        <p:grpSpPr>
          <a:xfrm>
            <a:off x="1043571" y="1883885"/>
            <a:ext cx="138862" cy="2129510"/>
            <a:chOff x="7457143" y="1042274"/>
            <a:chExt cx="138862" cy="2129510"/>
          </a:xfrm>
        </p:grpSpPr>
        <p:cxnSp>
          <p:nvCxnSpPr>
            <p:cNvPr id="73" name="Straight Connector 72"/>
            <p:cNvCxnSpPr>
              <a:endCxn id="74" idx="4"/>
            </p:cNvCxnSpPr>
            <p:nvPr/>
          </p:nvCxnSpPr>
          <p:spPr>
            <a:xfrm flipH="1">
              <a:off x="7523975" y="1113074"/>
              <a:ext cx="3125" cy="2058710"/>
            </a:xfrm>
            <a:prstGeom prst="line">
              <a:avLst/>
            </a:prstGeom>
            <a:ln w="19050">
              <a:solidFill>
                <a:schemeClr val="bg2"/>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4" name="Oval 73"/>
            <p:cNvSpPr/>
            <p:nvPr/>
          </p:nvSpPr>
          <p:spPr>
            <a:xfrm>
              <a:off x="7457143" y="3038121"/>
              <a:ext cx="133663" cy="133663"/>
            </a:xfrm>
            <a:prstGeom prst="ellipse">
              <a:avLst/>
            </a:prstGeom>
            <a:solidFill>
              <a:schemeClr val="bg2"/>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sp>
          <p:nvSpPr>
            <p:cNvPr id="75" name="Oval 74"/>
            <p:cNvSpPr/>
            <p:nvPr/>
          </p:nvSpPr>
          <p:spPr>
            <a:xfrm>
              <a:off x="7462342" y="1042274"/>
              <a:ext cx="133663" cy="133663"/>
            </a:xfrm>
            <a:prstGeom prst="ellipse">
              <a:avLst/>
            </a:prstGeom>
            <a:solidFill>
              <a:schemeClr val="bg2"/>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grpSp>
      <p:pic>
        <p:nvPicPr>
          <p:cNvPr id="76" name="Picture 75"/>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57150" y="1346575"/>
            <a:ext cx="1506504" cy="523790"/>
          </a:xfrm>
          <a:prstGeom prst="rect">
            <a:avLst/>
          </a:prstGeom>
          <a:effectLst>
            <a:glow rad="101600">
              <a:schemeClr val="bg1">
                <a:alpha val="75000"/>
              </a:schemeClr>
            </a:glow>
          </a:effectLst>
        </p:spPr>
      </p:pic>
      <p:sp>
        <p:nvSpPr>
          <p:cNvPr id="86" name="Rounded Rectangle 85"/>
          <p:cNvSpPr/>
          <p:nvPr/>
        </p:nvSpPr>
        <p:spPr>
          <a:xfrm>
            <a:off x="191152" y="2218305"/>
            <a:ext cx="4800600" cy="807800"/>
          </a:xfrm>
          <a:prstGeom prst="roundRect">
            <a:avLst>
              <a:gd name="adj" fmla="val 7142"/>
            </a:avLst>
          </a:prstGeom>
          <a:gradFill>
            <a:gsLst>
              <a:gs pos="0">
                <a:schemeClr val="bg2"/>
              </a:gs>
              <a:gs pos="100000">
                <a:schemeClr val="bg1">
                  <a:lumMod val="75000"/>
                </a:schemeClr>
              </a:gs>
            </a:gsLst>
            <a:lin ang="16200000" scaled="0"/>
          </a:gradFill>
          <a:ln w="12700" cmpd="sng">
            <a:noFill/>
          </a:ln>
        </p:spPr>
        <p:style>
          <a:lnRef idx="1">
            <a:schemeClr val="accent3"/>
          </a:lnRef>
          <a:fillRef idx="2">
            <a:schemeClr val="accent3"/>
          </a:fillRef>
          <a:effectRef idx="1">
            <a:schemeClr val="accent3"/>
          </a:effectRef>
          <a:fontRef idx="minor">
            <a:schemeClr val="dk1"/>
          </a:fontRef>
        </p:style>
        <p:txBody>
          <a:bodyPr lIns="0" tIns="0" rIns="0" bIns="0" rtlCol="0" anchor="ctr" anchorCtr="0"/>
          <a:lstStyle/>
          <a:p>
            <a:pPr algn="ctr"/>
            <a:endParaRPr lang="en-US" sz="3600" dirty="0">
              <a:solidFill>
                <a:srgbClr val="FFFFFF"/>
              </a:solidFill>
            </a:endParaRPr>
          </a:p>
        </p:txBody>
      </p:sp>
      <p:pic>
        <p:nvPicPr>
          <p:cNvPr id="87" name="Picture 8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65583" y="2253445"/>
            <a:ext cx="547717" cy="631464"/>
          </a:xfrm>
          <a:prstGeom prst="rect">
            <a:avLst/>
          </a:prstGeom>
          <a:effectLst>
            <a:glow rad="101600">
              <a:schemeClr val="bg1">
                <a:alpha val="75000"/>
              </a:schemeClr>
            </a:glow>
          </a:effectLst>
        </p:spPr>
      </p:pic>
      <p:sp>
        <p:nvSpPr>
          <p:cNvPr id="88" name="TextBox 87"/>
          <p:cNvSpPr txBox="1"/>
          <p:nvPr/>
        </p:nvSpPr>
        <p:spPr>
          <a:xfrm>
            <a:off x="800752" y="2378255"/>
            <a:ext cx="880369" cy="430887"/>
          </a:xfrm>
          <a:prstGeom prst="rect">
            <a:avLst/>
          </a:prstGeom>
          <a:noFill/>
          <a:effectLst>
            <a:outerShdw blurRad="50800" dist="38100" dir="2700000" algn="tl" rotWithShape="0">
              <a:prstClr val="black">
                <a:alpha val="40000"/>
              </a:prstClr>
            </a:outerShdw>
          </a:effectLst>
        </p:spPr>
        <p:txBody>
          <a:bodyPr wrap="none" rtlCol="0">
            <a:spAutoFit/>
          </a:bodyPr>
          <a:lstStyle/>
          <a:p>
            <a:r>
              <a:rPr lang="en-US" sz="1100" dirty="0" smtClean="0">
                <a:solidFill>
                  <a:schemeClr val="bg1"/>
                </a:solidFill>
              </a:rPr>
              <a:t>ViPR</a:t>
            </a:r>
          </a:p>
          <a:p>
            <a:r>
              <a:rPr lang="en-US" sz="1100" dirty="0" smtClean="0">
                <a:solidFill>
                  <a:schemeClr val="bg1"/>
                </a:solidFill>
              </a:rPr>
              <a:t>Controller</a:t>
            </a:r>
          </a:p>
        </p:txBody>
      </p:sp>
      <p:grpSp>
        <p:nvGrpSpPr>
          <p:cNvPr id="9" name="Group 128"/>
          <p:cNvGrpSpPr/>
          <p:nvPr/>
        </p:nvGrpSpPr>
        <p:grpSpPr>
          <a:xfrm>
            <a:off x="1658806" y="2253928"/>
            <a:ext cx="3278655" cy="763330"/>
            <a:chOff x="4567159" y="699310"/>
            <a:chExt cx="4020168" cy="1150659"/>
          </a:xfrm>
        </p:grpSpPr>
        <p:grpSp>
          <p:nvGrpSpPr>
            <p:cNvPr id="10" name="Group 88"/>
            <p:cNvGrpSpPr/>
            <p:nvPr/>
          </p:nvGrpSpPr>
          <p:grpSpPr>
            <a:xfrm>
              <a:off x="5605219" y="706479"/>
              <a:ext cx="969994" cy="1143490"/>
              <a:chOff x="5686257" y="826319"/>
              <a:chExt cx="969994" cy="1143490"/>
            </a:xfrm>
          </p:grpSpPr>
          <p:grpSp>
            <p:nvGrpSpPr>
              <p:cNvPr id="11" name="Group 89"/>
              <p:cNvGrpSpPr/>
              <p:nvPr/>
            </p:nvGrpSpPr>
            <p:grpSpPr>
              <a:xfrm>
                <a:off x="5686257" y="826319"/>
                <a:ext cx="969994" cy="768442"/>
                <a:chOff x="6649276" y="2080715"/>
                <a:chExt cx="641240" cy="507999"/>
              </a:xfrm>
            </p:grpSpPr>
            <p:sp>
              <p:nvSpPr>
                <p:cNvPr id="92" name="Rectangle 91"/>
                <p:cNvSpPr/>
                <p:nvPr/>
              </p:nvSpPr>
              <p:spPr>
                <a:xfrm>
                  <a:off x="6649276" y="2080715"/>
                  <a:ext cx="641240" cy="507999"/>
                </a:xfrm>
                <a:prstGeom prst="rect">
                  <a:avLst/>
                </a:prstGeom>
                <a:solidFill>
                  <a:schemeClr val="bg1"/>
                </a:soli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bIns="27432" rtlCol="0" anchor="b" anchorCtr="1"/>
                <a:lstStyle/>
                <a:p>
                  <a:pPr algn="ctr"/>
                  <a:endParaRPr lang="en-US" sz="1600" b="1" dirty="0">
                    <a:solidFill>
                      <a:schemeClr val="tx2"/>
                    </a:solidFill>
                  </a:endParaRPr>
                </a:p>
              </p:txBody>
            </p:sp>
            <p:pic>
              <p:nvPicPr>
                <p:cNvPr id="93" name="Picture 92" descr="self svc.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95576" y="2107028"/>
                  <a:ext cx="548641" cy="455372"/>
                </a:xfrm>
                <a:prstGeom prst="rect">
                  <a:avLst/>
                </a:prstGeom>
              </p:spPr>
            </p:pic>
          </p:grpSp>
          <p:sp>
            <p:nvSpPr>
              <p:cNvPr id="91" name="TextBox 90"/>
              <p:cNvSpPr txBox="1"/>
              <p:nvPr/>
            </p:nvSpPr>
            <p:spPr>
              <a:xfrm>
                <a:off x="5874010" y="1552256"/>
                <a:ext cx="613644" cy="417553"/>
              </a:xfrm>
              <a:prstGeom prst="rect">
                <a:avLst/>
              </a:prstGeom>
              <a:noFill/>
            </p:spPr>
            <p:txBody>
              <a:bodyPr wrap="none" rtlCol="0">
                <a:spAutoFit/>
              </a:bodyPr>
              <a:lstStyle/>
              <a:p>
                <a:pPr algn="ctr"/>
                <a:r>
                  <a:rPr lang="en-US" sz="600" b="1" dirty="0" smtClean="0">
                    <a:solidFill>
                      <a:schemeClr val="bg1"/>
                    </a:solidFill>
                  </a:rPr>
                  <a:t>Self</a:t>
                </a:r>
              </a:p>
              <a:p>
                <a:pPr algn="ctr"/>
                <a:r>
                  <a:rPr lang="en-US" sz="600" b="1" dirty="0" smtClean="0">
                    <a:solidFill>
                      <a:schemeClr val="bg1"/>
                    </a:solidFill>
                  </a:rPr>
                  <a:t>Service</a:t>
                </a:r>
              </a:p>
            </p:txBody>
          </p:sp>
        </p:grpSp>
        <p:grpSp>
          <p:nvGrpSpPr>
            <p:cNvPr id="12" name="Group 93"/>
            <p:cNvGrpSpPr/>
            <p:nvPr/>
          </p:nvGrpSpPr>
          <p:grpSpPr>
            <a:xfrm>
              <a:off x="4567159" y="706478"/>
              <a:ext cx="1010537" cy="1022187"/>
              <a:chOff x="4648197" y="826318"/>
              <a:chExt cx="1010537" cy="1022187"/>
            </a:xfrm>
          </p:grpSpPr>
          <p:grpSp>
            <p:nvGrpSpPr>
              <p:cNvPr id="13" name="Group 94"/>
              <p:cNvGrpSpPr/>
              <p:nvPr/>
            </p:nvGrpSpPr>
            <p:grpSpPr>
              <a:xfrm>
                <a:off x="4648197" y="826318"/>
                <a:ext cx="969996" cy="768444"/>
                <a:chOff x="5943425" y="2079960"/>
                <a:chExt cx="641242" cy="507999"/>
              </a:xfrm>
            </p:grpSpPr>
            <p:sp>
              <p:nvSpPr>
                <p:cNvPr id="97" name="Rectangle 96"/>
                <p:cNvSpPr/>
                <p:nvPr/>
              </p:nvSpPr>
              <p:spPr>
                <a:xfrm>
                  <a:off x="5943425" y="2079960"/>
                  <a:ext cx="641242" cy="507999"/>
                </a:xfrm>
                <a:prstGeom prst="rect">
                  <a:avLst/>
                </a:prstGeom>
                <a:solidFill>
                  <a:schemeClr val="bg1"/>
                </a:soli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bIns="27432" rtlCol="0" anchor="b" anchorCtr="1"/>
                <a:lstStyle/>
                <a:p>
                  <a:pPr algn="ctr"/>
                  <a:endParaRPr lang="en-US" sz="1600" b="1" dirty="0">
                    <a:solidFill>
                      <a:schemeClr val="tx2"/>
                    </a:solidFill>
                  </a:endParaRPr>
                </a:p>
              </p:txBody>
            </p:sp>
            <p:pic>
              <p:nvPicPr>
                <p:cNvPr id="98" name="Picture 97" descr="3d box with disks.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59694" y="2094229"/>
                  <a:ext cx="410971" cy="479466"/>
                </a:xfrm>
                <a:prstGeom prst="rect">
                  <a:avLst/>
                </a:prstGeom>
              </p:spPr>
            </p:pic>
          </p:grpSp>
          <p:sp>
            <p:nvSpPr>
              <p:cNvPr id="96" name="TextBox 95"/>
              <p:cNvSpPr txBox="1"/>
              <p:nvPr/>
            </p:nvSpPr>
            <p:spPr>
              <a:xfrm>
                <a:off x="4665740" y="1546938"/>
                <a:ext cx="992994" cy="301567"/>
              </a:xfrm>
              <a:prstGeom prst="rect">
                <a:avLst/>
              </a:prstGeom>
              <a:noFill/>
            </p:spPr>
            <p:txBody>
              <a:bodyPr wrap="none" rtlCol="0">
                <a:spAutoFit/>
              </a:bodyPr>
              <a:lstStyle/>
              <a:p>
                <a:pPr algn="ctr"/>
                <a:r>
                  <a:rPr lang="en-US" sz="700" b="1" dirty="0" smtClean="0">
                    <a:solidFill>
                      <a:schemeClr val="bg1"/>
                    </a:solidFill>
                  </a:rPr>
                  <a:t>Provisioning</a:t>
                </a:r>
              </a:p>
            </p:txBody>
          </p:sp>
        </p:grpSp>
        <p:grpSp>
          <p:nvGrpSpPr>
            <p:cNvPr id="14" name="Group 98"/>
            <p:cNvGrpSpPr/>
            <p:nvPr/>
          </p:nvGrpSpPr>
          <p:grpSpPr>
            <a:xfrm>
              <a:off x="6643273" y="699310"/>
              <a:ext cx="907763" cy="1011475"/>
              <a:chOff x="6724311" y="819150"/>
              <a:chExt cx="907763" cy="1011475"/>
            </a:xfrm>
          </p:grpSpPr>
          <p:grpSp>
            <p:nvGrpSpPr>
              <p:cNvPr id="15" name="Group 99"/>
              <p:cNvGrpSpPr/>
              <p:nvPr/>
            </p:nvGrpSpPr>
            <p:grpSpPr>
              <a:xfrm>
                <a:off x="6724311" y="819150"/>
                <a:ext cx="906001" cy="775611"/>
                <a:chOff x="7367293" y="2081208"/>
                <a:chExt cx="598936" cy="512738"/>
              </a:xfrm>
            </p:grpSpPr>
            <p:sp>
              <p:nvSpPr>
                <p:cNvPr id="102" name="Rectangle 101"/>
                <p:cNvSpPr/>
                <p:nvPr/>
              </p:nvSpPr>
              <p:spPr>
                <a:xfrm>
                  <a:off x="7367293" y="2081208"/>
                  <a:ext cx="598936" cy="512738"/>
                </a:xfrm>
                <a:prstGeom prst="rect">
                  <a:avLst/>
                </a:prstGeom>
                <a:solidFill>
                  <a:schemeClr val="bg1"/>
                </a:soli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bIns="27432" rtlCol="0" anchor="b" anchorCtr="1"/>
                <a:lstStyle/>
                <a:p>
                  <a:pPr algn="ctr"/>
                  <a:endParaRPr lang="en-US" sz="1600" b="1" dirty="0">
                    <a:solidFill>
                      <a:schemeClr val="tx2"/>
                    </a:solidFill>
                  </a:endParaRPr>
                </a:p>
              </p:txBody>
            </p:sp>
            <p:pic>
              <p:nvPicPr>
                <p:cNvPr id="103" name="Picture 10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70733" y="2104010"/>
                  <a:ext cx="392054" cy="476014"/>
                </a:xfrm>
                <a:prstGeom prst="rect">
                  <a:avLst/>
                </a:prstGeom>
                <a:ln>
                  <a:noFill/>
                </a:ln>
              </p:spPr>
            </p:pic>
          </p:grpSp>
          <p:sp>
            <p:nvSpPr>
              <p:cNvPr id="101" name="TextBox 100"/>
              <p:cNvSpPr txBox="1"/>
              <p:nvPr/>
            </p:nvSpPr>
            <p:spPr>
              <a:xfrm>
                <a:off x="6788461" y="1552256"/>
                <a:ext cx="843613" cy="278369"/>
              </a:xfrm>
              <a:prstGeom prst="rect">
                <a:avLst/>
              </a:prstGeom>
              <a:noFill/>
            </p:spPr>
            <p:txBody>
              <a:bodyPr wrap="none" rtlCol="0">
                <a:spAutoFit/>
              </a:bodyPr>
              <a:lstStyle/>
              <a:p>
                <a:pPr algn="ctr"/>
                <a:r>
                  <a:rPr lang="en-US" sz="600" b="1" dirty="0" smtClean="0">
                    <a:solidFill>
                      <a:schemeClr val="bg1"/>
                    </a:solidFill>
                  </a:rPr>
                  <a:t>Automation</a:t>
                </a:r>
              </a:p>
            </p:txBody>
          </p:sp>
        </p:grpSp>
        <p:grpSp>
          <p:nvGrpSpPr>
            <p:cNvPr id="16" name="Group 103"/>
            <p:cNvGrpSpPr/>
            <p:nvPr/>
          </p:nvGrpSpPr>
          <p:grpSpPr>
            <a:xfrm>
              <a:off x="7617333" y="706479"/>
              <a:ext cx="969994" cy="1009485"/>
              <a:chOff x="7698371" y="826319"/>
              <a:chExt cx="969994" cy="1009485"/>
            </a:xfrm>
          </p:grpSpPr>
          <p:grpSp>
            <p:nvGrpSpPr>
              <p:cNvPr id="17" name="Group 104"/>
              <p:cNvGrpSpPr/>
              <p:nvPr/>
            </p:nvGrpSpPr>
            <p:grpSpPr>
              <a:xfrm>
                <a:off x="7698371" y="826319"/>
                <a:ext cx="969994" cy="768442"/>
                <a:chOff x="8038750" y="2077893"/>
                <a:chExt cx="641240" cy="507999"/>
              </a:xfrm>
            </p:grpSpPr>
            <p:sp>
              <p:nvSpPr>
                <p:cNvPr id="107" name="Rectangle 106"/>
                <p:cNvSpPr/>
                <p:nvPr/>
              </p:nvSpPr>
              <p:spPr>
                <a:xfrm>
                  <a:off x="8038750" y="2077893"/>
                  <a:ext cx="641240" cy="507999"/>
                </a:xfrm>
                <a:prstGeom prst="rect">
                  <a:avLst/>
                </a:prstGeom>
                <a:solidFill>
                  <a:schemeClr val="bg1"/>
                </a:soli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bIns="27432" rtlCol="0" anchor="b" anchorCtr="1"/>
                <a:lstStyle/>
                <a:p>
                  <a:pPr algn="ctr"/>
                  <a:endParaRPr lang="en-US" sz="1600" b="1" dirty="0">
                    <a:solidFill>
                      <a:schemeClr val="tx2"/>
                    </a:solidFill>
                  </a:endParaRPr>
                </a:p>
              </p:txBody>
            </p:sp>
            <p:pic>
              <p:nvPicPr>
                <p:cNvPr id="108" name="Picture 10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68916" y="2084619"/>
                  <a:ext cx="567086" cy="495196"/>
                </a:xfrm>
                <a:prstGeom prst="rect">
                  <a:avLst/>
                </a:prstGeom>
                <a:ln>
                  <a:noFill/>
                </a:ln>
              </p:spPr>
            </p:pic>
          </p:grpSp>
          <p:sp>
            <p:nvSpPr>
              <p:cNvPr id="106" name="TextBox 105"/>
              <p:cNvSpPr txBox="1"/>
              <p:nvPr/>
            </p:nvSpPr>
            <p:spPr>
              <a:xfrm>
                <a:off x="7862020" y="1557435"/>
                <a:ext cx="670644" cy="278369"/>
              </a:xfrm>
              <a:prstGeom prst="rect">
                <a:avLst/>
              </a:prstGeom>
              <a:noFill/>
            </p:spPr>
            <p:txBody>
              <a:bodyPr wrap="none" rtlCol="0">
                <a:spAutoFit/>
              </a:bodyPr>
              <a:lstStyle/>
              <a:p>
                <a:pPr algn="ctr"/>
                <a:r>
                  <a:rPr lang="en-US" sz="600" b="1" dirty="0" smtClean="0">
                    <a:solidFill>
                      <a:schemeClr val="bg1"/>
                    </a:solidFill>
                  </a:rPr>
                  <a:t>Reporting</a:t>
                </a:r>
              </a:p>
            </p:txBody>
          </p:sp>
        </p:grpSp>
      </p:grpSp>
      <p:grpSp>
        <p:nvGrpSpPr>
          <p:cNvPr id="19" name="Group 108"/>
          <p:cNvGrpSpPr/>
          <p:nvPr/>
        </p:nvGrpSpPr>
        <p:grpSpPr>
          <a:xfrm>
            <a:off x="191152" y="3014841"/>
            <a:ext cx="4800600" cy="1219200"/>
            <a:chOff x="4648200" y="3420792"/>
            <a:chExt cx="4114800" cy="941832"/>
          </a:xfrm>
        </p:grpSpPr>
        <p:sp>
          <p:nvSpPr>
            <p:cNvPr id="110" name="Rounded Rectangle 109"/>
            <p:cNvSpPr/>
            <p:nvPr/>
          </p:nvSpPr>
          <p:spPr>
            <a:xfrm>
              <a:off x="4648200" y="3420792"/>
              <a:ext cx="4114800" cy="941832"/>
            </a:xfrm>
            <a:prstGeom prst="roundRect">
              <a:avLst>
                <a:gd name="adj" fmla="val 7142"/>
              </a:avLst>
            </a:prstGeom>
            <a:gradFill>
              <a:gsLst>
                <a:gs pos="0">
                  <a:schemeClr val="tx2"/>
                </a:gs>
                <a:gs pos="100000">
                  <a:schemeClr val="tx2">
                    <a:lumMod val="40000"/>
                    <a:lumOff val="60000"/>
                  </a:schemeClr>
                </a:gs>
              </a:gsLst>
              <a:lin ang="5400000" scaled="0"/>
            </a:gradFill>
            <a:ln w="12700" cmpd="sng">
              <a:noFill/>
            </a:ln>
          </p:spPr>
          <p:style>
            <a:lnRef idx="1">
              <a:schemeClr val="accent3"/>
            </a:lnRef>
            <a:fillRef idx="2">
              <a:schemeClr val="accent3"/>
            </a:fillRef>
            <a:effectRef idx="1">
              <a:schemeClr val="accent3"/>
            </a:effectRef>
            <a:fontRef idx="minor">
              <a:schemeClr val="dk1"/>
            </a:fontRef>
          </p:style>
          <p:txBody>
            <a:bodyPr lIns="0" tIns="0" rIns="0" bIns="0" rtlCol="0" anchor="ctr" anchorCtr="0"/>
            <a:lstStyle/>
            <a:p>
              <a:pPr algn="ctr"/>
              <a:endParaRPr lang="en-US" sz="1400" dirty="0">
                <a:solidFill>
                  <a:srgbClr val="FFFFFF"/>
                </a:solidFill>
              </a:endParaRPr>
            </a:p>
          </p:txBody>
        </p:sp>
        <p:sp>
          <p:nvSpPr>
            <p:cNvPr id="111" name="Rectangle 110"/>
            <p:cNvSpPr/>
            <p:nvPr/>
          </p:nvSpPr>
          <p:spPr>
            <a:xfrm>
              <a:off x="5936159" y="3439332"/>
              <a:ext cx="1538883" cy="246221"/>
            </a:xfrm>
            <a:prstGeom prst="rect">
              <a:avLst/>
            </a:prstGeom>
          </p:spPr>
          <p:txBody>
            <a:bodyPr wrap="none" lIns="0" tIns="0" rIns="0" bIns="0">
              <a:spAutoFit/>
            </a:bodyPr>
            <a:lstStyle/>
            <a:p>
              <a:pPr algn="ctr"/>
              <a:r>
                <a:rPr lang="en-US" sz="1600" dirty="0" smtClean="0">
                  <a:solidFill>
                    <a:srgbClr val="FFFFFF"/>
                  </a:solidFill>
                </a:rPr>
                <a:t>Storage Arrays</a:t>
              </a:r>
              <a:endParaRPr lang="en-US" sz="1600" dirty="0">
                <a:solidFill>
                  <a:srgbClr val="FFFFFF"/>
                </a:solidFill>
              </a:endParaRPr>
            </a:p>
          </p:txBody>
        </p:sp>
        <p:grpSp>
          <p:nvGrpSpPr>
            <p:cNvPr id="20" name="Group 111"/>
            <p:cNvGrpSpPr/>
            <p:nvPr/>
          </p:nvGrpSpPr>
          <p:grpSpPr>
            <a:xfrm>
              <a:off x="4700047" y="3734802"/>
              <a:ext cx="4008730" cy="459716"/>
              <a:chOff x="5416129" y="4002738"/>
              <a:chExt cx="4119400" cy="472408"/>
            </a:xfrm>
          </p:grpSpPr>
          <p:sp>
            <p:nvSpPr>
              <p:cNvPr id="113" name="Rectangle 112"/>
              <p:cNvSpPr/>
              <p:nvPr/>
            </p:nvSpPr>
            <p:spPr>
              <a:xfrm>
                <a:off x="5416129" y="4002738"/>
                <a:ext cx="790969" cy="472408"/>
              </a:xfrm>
              <a:prstGeom prst="rect">
                <a:avLst/>
              </a:prstGeom>
              <a:solidFill>
                <a:srgbClr val="000000"/>
              </a:solidFill>
              <a:ln/>
              <a:effectLst/>
            </p:spPr>
            <p:style>
              <a:lnRef idx="0">
                <a:schemeClr val="dk1"/>
              </a:lnRef>
              <a:fillRef idx="3">
                <a:schemeClr val="dk1"/>
              </a:fillRef>
              <a:effectRef idx="3">
                <a:schemeClr val="dk1"/>
              </a:effectRef>
              <a:fontRef idx="minor">
                <a:schemeClr val="lt1"/>
              </a:fontRef>
            </p:style>
            <p:txBody>
              <a:bodyPr rtlCol="0" anchor="ctr"/>
              <a:lstStyle/>
              <a:p>
                <a:pPr algn="r"/>
                <a:endParaRPr lang="en-US" sz="1000" dirty="0">
                  <a:solidFill>
                    <a:schemeClr val="bg1"/>
                  </a:solidFill>
                </a:endParaRPr>
              </a:p>
            </p:txBody>
          </p:sp>
          <p:pic>
            <p:nvPicPr>
              <p:cNvPr id="114" name="Picture 113" descr="VMAX2_HD_beauty_300dpi_v6.jpg"/>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440975" y="4023842"/>
                <a:ext cx="348170" cy="440053"/>
              </a:xfrm>
              <a:prstGeom prst="rect">
                <a:avLst/>
              </a:prstGeom>
            </p:spPr>
          </p:pic>
          <p:pic>
            <p:nvPicPr>
              <p:cNvPr id="115" name="Picture 114" descr="VMAX2_HD_beauty_300dpi_v1.jpg"/>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5437894" y="4023505"/>
                <a:ext cx="345950" cy="443325"/>
              </a:xfrm>
              <a:prstGeom prst="rect">
                <a:avLst/>
              </a:prstGeom>
            </p:spPr>
          </p:pic>
          <p:sp>
            <p:nvSpPr>
              <p:cNvPr id="116" name="Rectangle 115"/>
              <p:cNvSpPr/>
              <p:nvPr/>
            </p:nvSpPr>
            <p:spPr>
              <a:xfrm>
                <a:off x="6269943" y="4002961"/>
                <a:ext cx="790220" cy="471960"/>
              </a:xfrm>
              <a:prstGeom prst="rect">
                <a:avLst/>
              </a:prstGeom>
              <a:solidFill>
                <a:schemeClr val="tx1"/>
              </a:solidFill>
              <a:ln/>
              <a:effectLst/>
            </p:spPr>
            <p:style>
              <a:lnRef idx="0">
                <a:schemeClr val="dk1"/>
              </a:lnRef>
              <a:fillRef idx="3">
                <a:schemeClr val="dk1"/>
              </a:fillRef>
              <a:effectRef idx="3">
                <a:schemeClr val="dk1"/>
              </a:effectRef>
              <a:fontRef idx="minor">
                <a:schemeClr val="lt1"/>
              </a:fontRef>
            </p:style>
            <p:txBody>
              <a:bodyPr rtlCol="0" anchor="ctr"/>
              <a:lstStyle/>
              <a:p>
                <a:pPr algn="r"/>
                <a:endParaRPr lang="en-US" sz="1000" dirty="0">
                  <a:solidFill>
                    <a:schemeClr val="bg1"/>
                  </a:solidFill>
                </a:endParaRPr>
              </a:p>
            </p:txBody>
          </p:sp>
          <p:pic>
            <p:nvPicPr>
              <p:cNvPr id="117" name="Picture 116" descr="VNX-glam5_300dpi.jpg"/>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6294553" y="4029569"/>
                <a:ext cx="458726" cy="428105"/>
              </a:xfrm>
              <a:prstGeom prst="rect">
                <a:avLst/>
              </a:prstGeom>
            </p:spPr>
          </p:pic>
          <p:sp>
            <p:nvSpPr>
              <p:cNvPr id="118" name="Rectangle 117"/>
              <p:cNvSpPr/>
              <p:nvPr/>
            </p:nvSpPr>
            <p:spPr>
              <a:xfrm>
                <a:off x="6709065" y="4160421"/>
                <a:ext cx="277018" cy="157047"/>
              </a:xfrm>
              <a:prstGeom prst="rect">
                <a:avLst/>
              </a:prstGeom>
            </p:spPr>
            <p:txBody>
              <a:bodyPr wrap="none" lIns="0" tIns="0" rIns="0" bIns="0" anchor="ctr" anchorCtr="0">
                <a:spAutoFit/>
              </a:bodyPr>
              <a:lstStyle/>
              <a:p>
                <a:r>
                  <a:rPr lang="en-US" sz="1000" dirty="0">
                    <a:solidFill>
                      <a:schemeClr val="bg1"/>
                    </a:solidFill>
                  </a:rPr>
                  <a:t>VNX </a:t>
                </a:r>
                <a:endParaRPr lang="en-US" sz="1000" dirty="0"/>
              </a:p>
            </p:txBody>
          </p:sp>
          <p:sp>
            <p:nvSpPr>
              <p:cNvPr id="119" name="Rectangle 118"/>
              <p:cNvSpPr/>
              <p:nvPr/>
            </p:nvSpPr>
            <p:spPr>
              <a:xfrm>
                <a:off x="7098632" y="4002738"/>
                <a:ext cx="790969" cy="472408"/>
              </a:xfrm>
              <a:prstGeom prst="rect">
                <a:avLst/>
              </a:prstGeom>
              <a:solidFill>
                <a:srgbClr val="000000"/>
              </a:solidFill>
              <a:ln/>
              <a:effectLst/>
            </p:spPr>
            <p:style>
              <a:lnRef idx="0">
                <a:schemeClr val="dk1"/>
              </a:lnRef>
              <a:fillRef idx="3">
                <a:schemeClr val="dk1"/>
              </a:fillRef>
              <a:effectRef idx="3">
                <a:schemeClr val="dk1"/>
              </a:effectRef>
              <a:fontRef idx="minor">
                <a:schemeClr val="lt1"/>
              </a:fontRef>
            </p:style>
            <p:txBody>
              <a:bodyPr rtlCol="0" anchor="ctr"/>
              <a:lstStyle/>
              <a:p>
                <a:pPr algn="r"/>
                <a:endParaRPr lang="en-US" sz="1000" dirty="0">
                  <a:solidFill>
                    <a:schemeClr val="bg1"/>
                  </a:solidFill>
                </a:endParaRPr>
              </a:p>
            </p:txBody>
          </p:sp>
          <p:sp>
            <p:nvSpPr>
              <p:cNvPr id="120" name="Rectangle 119"/>
              <p:cNvSpPr/>
              <p:nvPr/>
            </p:nvSpPr>
            <p:spPr>
              <a:xfrm>
                <a:off x="7476850" y="4160421"/>
                <a:ext cx="357344" cy="157047"/>
              </a:xfrm>
              <a:prstGeom prst="rect">
                <a:avLst/>
              </a:prstGeom>
            </p:spPr>
            <p:txBody>
              <a:bodyPr wrap="none" lIns="0" tIns="0" rIns="0" bIns="0" anchor="ctr" anchorCtr="0">
                <a:spAutoFit/>
              </a:bodyPr>
              <a:lstStyle/>
              <a:p>
                <a:r>
                  <a:rPr lang="en-US" sz="1000" dirty="0" smtClean="0">
                    <a:solidFill>
                      <a:schemeClr val="bg1"/>
                    </a:solidFill>
                  </a:rPr>
                  <a:t>Isilon</a:t>
                </a:r>
                <a:endParaRPr lang="en-US" sz="1000" dirty="0"/>
              </a:p>
            </p:txBody>
          </p:sp>
          <p:pic>
            <p:nvPicPr>
              <p:cNvPr id="121" name="Picture 120" descr="Isilon glamshot-ph.jpg"/>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7125313" y="4028713"/>
                <a:ext cx="324613" cy="431453"/>
              </a:xfrm>
              <a:prstGeom prst="rect">
                <a:avLst/>
              </a:prstGeom>
            </p:spPr>
          </p:pic>
          <p:sp>
            <p:nvSpPr>
              <p:cNvPr id="122" name="Rectangle 121"/>
              <p:cNvSpPr/>
              <p:nvPr/>
            </p:nvSpPr>
            <p:spPr>
              <a:xfrm>
                <a:off x="7939884" y="4002738"/>
                <a:ext cx="763989" cy="472408"/>
              </a:xfrm>
              <a:prstGeom prst="rect">
                <a:avLst/>
              </a:prstGeom>
              <a:solidFill>
                <a:srgbClr val="000000"/>
              </a:solidFill>
              <a:ln/>
              <a:effectLst/>
            </p:spPr>
            <p:style>
              <a:lnRef idx="0">
                <a:schemeClr val="dk1"/>
              </a:lnRef>
              <a:fillRef idx="3">
                <a:schemeClr val="dk1"/>
              </a:fillRef>
              <a:effectRef idx="3">
                <a:schemeClr val="dk1"/>
              </a:effectRef>
              <a:fontRef idx="minor">
                <a:schemeClr val="lt1"/>
              </a:fontRef>
            </p:style>
            <p:txBody>
              <a:bodyPr rtlCol="0" anchor="ctr"/>
              <a:lstStyle/>
              <a:p>
                <a:pPr algn="r"/>
                <a:endParaRPr lang="en-US" sz="1000" dirty="0">
                  <a:solidFill>
                    <a:schemeClr val="bg1"/>
                  </a:solidFill>
                </a:endParaRPr>
              </a:p>
            </p:txBody>
          </p:sp>
          <p:pic>
            <p:nvPicPr>
              <p:cNvPr id="123" name="Picture 122" descr="XIO_small.jpg"/>
              <p:cNvPicPr>
                <a:picLocks noChangeAspect="1"/>
              </p:cNvPicPr>
              <p:nvPr/>
            </p:nvPicPr>
            <p:blipFill rotWithShape="1">
              <a:blip r:embed="rId13">
                <a:extLst>
                  <a:ext uri="{28A0092B-C50C-407E-A947-70E740481C1C}">
                    <a14:useLocalDpi xmlns:a14="http://schemas.microsoft.com/office/drawing/2010/main" val="0"/>
                  </a:ext>
                </a:extLst>
              </a:blip>
              <a:srcRect l="13806"/>
              <a:stretch/>
            </p:blipFill>
            <p:spPr>
              <a:xfrm>
                <a:off x="7962106" y="4039521"/>
                <a:ext cx="378314" cy="381164"/>
              </a:xfrm>
              <a:prstGeom prst="rect">
                <a:avLst/>
              </a:prstGeom>
            </p:spPr>
          </p:pic>
          <p:sp>
            <p:nvSpPr>
              <p:cNvPr id="125" name="Rectangle 124"/>
              <p:cNvSpPr/>
              <p:nvPr/>
            </p:nvSpPr>
            <p:spPr>
              <a:xfrm>
                <a:off x="8744560" y="4002738"/>
                <a:ext cx="790969" cy="472408"/>
              </a:xfrm>
              <a:prstGeom prst="rect">
                <a:avLst/>
              </a:prstGeom>
              <a:solidFill>
                <a:schemeClr val="bg1">
                  <a:lumMod val="95000"/>
                </a:schemeClr>
              </a:solidFill>
              <a:ln>
                <a:noFill/>
              </a:ln>
              <a:effectLst/>
            </p:spPr>
            <p:style>
              <a:lnRef idx="0">
                <a:schemeClr val="dk1"/>
              </a:lnRef>
              <a:fillRef idx="3">
                <a:schemeClr val="dk1"/>
              </a:fillRef>
              <a:effectRef idx="3">
                <a:schemeClr val="dk1"/>
              </a:effectRef>
              <a:fontRef idx="minor">
                <a:schemeClr val="lt1"/>
              </a:fontRef>
            </p:style>
            <p:txBody>
              <a:bodyPr rtlCol="0" anchor="ctr"/>
              <a:lstStyle/>
              <a:p>
                <a:pPr algn="r"/>
                <a:endParaRPr lang="en-US" sz="1000" dirty="0">
                  <a:solidFill>
                    <a:srgbClr val="FFFFFF"/>
                  </a:solidFill>
                </a:endParaRPr>
              </a:p>
            </p:txBody>
          </p:sp>
          <p:sp>
            <p:nvSpPr>
              <p:cNvPr id="126" name="Rectangle 125"/>
              <p:cNvSpPr/>
              <p:nvPr/>
            </p:nvSpPr>
            <p:spPr>
              <a:xfrm>
                <a:off x="8858669" y="4041119"/>
                <a:ext cx="562752" cy="157047"/>
              </a:xfrm>
              <a:prstGeom prst="rect">
                <a:avLst/>
              </a:prstGeom>
            </p:spPr>
            <p:txBody>
              <a:bodyPr wrap="none" lIns="0" tIns="0" rIns="0" bIns="0" anchor="ctr" anchorCtr="0">
                <a:spAutoFit/>
              </a:bodyPr>
              <a:lstStyle/>
              <a:p>
                <a:pPr algn="ctr"/>
                <a:r>
                  <a:rPr lang="en-US" sz="1000" dirty="0" smtClean="0">
                    <a:solidFill>
                      <a:schemeClr val="bg2"/>
                    </a:solidFill>
                  </a:rPr>
                  <a:t>3</a:t>
                </a:r>
                <a:r>
                  <a:rPr lang="en-US" sz="1000" baseline="30000" dirty="0" smtClean="0">
                    <a:solidFill>
                      <a:schemeClr val="bg2"/>
                    </a:solidFill>
                  </a:rPr>
                  <a:t>rd</a:t>
                </a:r>
                <a:r>
                  <a:rPr lang="en-US" sz="1000" dirty="0">
                    <a:solidFill>
                      <a:schemeClr val="bg2"/>
                    </a:solidFill>
                  </a:rPr>
                  <a:t> </a:t>
                </a:r>
                <a:r>
                  <a:rPr lang="en-US" sz="1000" dirty="0" smtClean="0">
                    <a:solidFill>
                      <a:schemeClr val="bg2"/>
                    </a:solidFill>
                  </a:rPr>
                  <a:t>Party</a:t>
                </a:r>
                <a:endParaRPr lang="en-US" sz="1000" dirty="0">
                  <a:solidFill>
                    <a:schemeClr val="bg2"/>
                  </a:solidFill>
                </a:endParaRPr>
              </a:p>
            </p:txBody>
          </p:sp>
          <p:pic>
            <p:nvPicPr>
              <p:cNvPr id="127" name="Picture 12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744559" y="4186741"/>
                <a:ext cx="731122" cy="259906"/>
              </a:xfrm>
              <a:prstGeom prst="rect">
                <a:avLst/>
              </a:prstGeom>
            </p:spPr>
          </p:pic>
          <p:sp>
            <p:nvSpPr>
              <p:cNvPr id="128" name="Rectangle 127"/>
              <p:cNvSpPr/>
              <p:nvPr/>
            </p:nvSpPr>
            <p:spPr>
              <a:xfrm>
                <a:off x="5795291" y="4160421"/>
                <a:ext cx="379531" cy="157047"/>
              </a:xfrm>
              <a:prstGeom prst="rect">
                <a:avLst/>
              </a:prstGeom>
            </p:spPr>
            <p:txBody>
              <a:bodyPr wrap="none" lIns="0" tIns="0" rIns="0" bIns="0" anchor="ctr" anchorCtr="0">
                <a:spAutoFit/>
              </a:bodyPr>
              <a:lstStyle/>
              <a:p>
                <a:r>
                  <a:rPr lang="en-US" sz="1000" dirty="0" smtClean="0">
                    <a:solidFill>
                      <a:schemeClr val="bg1"/>
                    </a:solidFill>
                  </a:rPr>
                  <a:t>VMAX </a:t>
                </a:r>
                <a:endParaRPr lang="en-US" sz="1000" dirty="0"/>
              </a:p>
            </p:txBody>
          </p:sp>
        </p:grpSp>
      </p:grpSp>
      <p:pic>
        <p:nvPicPr>
          <p:cNvPr id="1028" name="Picture 4" descr="http://www.openstack.org/assets/openstack-logo/openstack-cloud-software-vertical-small.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105289" y="841665"/>
            <a:ext cx="1028700"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518552" y="1498568"/>
            <a:ext cx="1236565" cy="264625"/>
          </a:xfrm>
          <a:prstGeom prst="rect">
            <a:avLst/>
          </a:prstGeom>
        </p:spPr>
      </p:pic>
      <p:sp>
        <p:nvSpPr>
          <p:cNvPr id="135" name="Rectangle 134"/>
          <p:cNvSpPr/>
          <p:nvPr/>
        </p:nvSpPr>
        <p:spPr>
          <a:xfrm>
            <a:off x="3464727" y="3580076"/>
            <a:ext cx="498534" cy="307777"/>
          </a:xfrm>
          <a:prstGeom prst="rect">
            <a:avLst/>
          </a:prstGeom>
        </p:spPr>
        <p:txBody>
          <a:bodyPr wrap="none" lIns="0" tIns="0" rIns="0" bIns="0" anchor="ctr" anchorCtr="0">
            <a:spAutoFit/>
          </a:bodyPr>
          <a:lstStyle/>
          <a:p>
            <a:r>
              <a:rPr lang="en-US" sz="1000" dirty="0">
                <a:solidFill>
                  <a:schemeClr val="bg1"/>
                </a:solidFill>
              </a:rPr>
              <a:t> </a:t>
            </a:r>
            <a:r>
              <a:rPr lang="en-US" sz="1000" dirty="0" err="1" smtClean="0">
                <a:solidFill>
                  <a:schemeClr val="bg1"/>
                </a:solidFill>
              </a:rPr>
              <a:t>Xtrem</a:t>
            </a:r>
            <a:r>
              <a:rPr lang="en-US" sz="1000" dirty="0" smtClean="0">
                <a:solidFill>
                  <a:schemeClr val="bg1"/>
                </a:solidFill>
              </a:rPr>
              <a:t>-</a:t>
            </a:r>
          </a:p>
          <a:p>
            <a:pPr algn="ctr"/>
            <a:r>
              <a:rPr lang="en-US" sz="1000" dirty="0">
                <a:solidFill>
                  <a:schemeClr val="bg1"/>
                </a:solidFill>
              </a:rPr>
              <a:t>I</a:t>
            </a:r>
            <a:r>
              <a:rPr lang="en-US" sz="1000" dirty="0" smtClean="0">
                <a:solidFill>
                  <a:schemeClr val="bg1"/>
                </a:solidFill>
              </a:rPr>
              <a:t>O</a:t>
            </a:r>
            <a:endParaRPr lang="en-US" sz="1000" dirty="0"/>
          </a:p>
        </p:txBody>
      </p:sp>
      <p:sp>
        <p:nvSpPr>
          <p:cNvPr id="23" name="5-Point Star 22"/>
          <p:cNvSpPr/>
          <p:nvPr/>
        </p:nvSpPr>
        <p:spPr>
          <a:xfrm>
            <a:off x="3571657" y="3198207"/>
            <a:ext cx="434693" cy="381869"/>
          </a:xfrm>
          <a:prstGeom prst="star5">
            <a:avLst/>
          </a:prstGeom>
          <a:solidFill>
            <a:srgbClr val="FFFF00"/>
          </a:solidFill>
          <a:ln w="12700" cmpd="sng">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5-Point Star 135"/>
          <p:cNvSpPr/>
          <p:nvPr/>
        </p:nvSpPr>
        <p:spPr>
          <a:xfrm>
            <a:off x="322094" y="4581620"/>
            <a:ext cx="347021" cy="276999"/>
          </a:xfrm>
          <a:prstGeom prst="star5">
            <a:avLst/>
          </a:prstGeom>
          <a:solidFill>
            <a:srgbClr val="FFFF00"/>
          </a:solidFill>
          <a:ln w="12700" cmpd="sng">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682112" y="4581620"/>
            <a:ext cx="1127232" cy="276999"/>
          </a:xfrm>
          <a:prstGeom prst="rect">
            <a:avLst/>
          </a:prstGeom>
          <a:noFill/>
        </p:spPr>
        <p:txBody>
          <a:bodyPr wrap="none" rtlCol="0">
            <a:spAutoFit/>
          </a:bodyPr>
          <a:lstStyle/>
          <a:p>
            <a:r>
              <a:rPr lang="en-US" sz="1200" dirty="0" smtClean="0">
                <a:solidFill>
                  <a:schemeClr val="bg1"/>
                </a:solidFill>
              </a:rPr>
              <a:t>New feature</a:t>
            </a:r>
          </a:p>
        </p:txBody>
      </p:sp>
    </p:spTree>
    <p:extLst>
      <p:ext uri="{BB962C8B-B14F-4D97-AF65-F5344CB8AC3E}">
        <p14:creationId xmlns:p14="http://schemas.microsoft.com/office/powerpoint/2010/main" val="741105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nodeType="withEffect">
                                  <p:stCondLst>
                                    <p:cond delay="0"/>
                                  </p:stCondLst>
                                  <p:childTnLst>
                                    <p:set>
                                      <p:cBhvr>
                                        <p:cTn id="9" dur="1" fill="hold">
                                          <p:stCondLst>
                                            <p:cond delay="0"/>
                                          </p:stCondLst>
                                        </p:cTn>
                                        <p:tgtEl>
                                          <p:spTgt spid="85"/>
                                        </p:tgtEl>
                                        <p:attrNameLst>
                                          <p:attrName>style.visibility</p:attrName>
                                        </p:attrNameLst>
                                      </p:cBhvr>
                                      <p:to>
                                        <p:strVal val="visible"/>
                                      </p:to>
                                    </p:set>
                                    <p:animEffect transition="in" filter="wipe(down)">
                                      <p:cBhvr>
                                        <p:cTn id="10" dur="500"/>
                                        <p:tgtEl>
                                          <p:spTgt spid="85"/>
                                        </p:tgtEl>
                                      </p:cBhvr>
                                    </p:animEffect>
                                  </p:childTnLst>
                                </p:cTn>
                              </p:par>
                              <p:par>
                                <p:cTn id="11" presetID="22" presetClass="entr" presetSubtype="4" fill="hold" nodeType="withEffect">
                                  <p:stCondLst>
                                    <p:cond delay="0"/>
                                  </p:stCondLst>
                                  <p:childTnLst>
                                    <p:set>
                                      <p:cBhvr>
                                        <p:cTn id="12" dur="1" fill="hold">
                                          <p:stCondLst>
                                            <p:cond delay="0"/>
                                          </p:stCondLst>
                                        </p:cTn>
                                        <p:tgtEl>
                                          <p:spTgt spid="131"/>
                                        </p:tgtEl>
                                        <p:attrNameLst>
                                          <p:attrName>style.visibility</p:attrName>
                                        </p:attrNameLst>
                                      </p:cBhvr>
                                      <p:to>
                                        <p:strVal val="visible"/>
                                      </p:to>
                                    </p:set>
                                    <p:animEffect transition="in" filter="wipe(down)">
                                      <p:cBhvr>
                                        <p:cTn id="13"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57463" y="1292987"/>
            <a:ext cx="7048030" cy="3600986"/>
          </a:xfrm>
          <a:prstGeom prst="rect">
            <a:avLst/>
          </a:prstGeom>
          <a:noFill/>
        </p:spPr>
        <p:txBody>
          <a:bodyPr wrap="square" rtlCol="0">
            <a:spAutoFit/>
          </a:bodyPr>
          <a:lstStyle/>
          <a:p>
            <a:pPr algn="ctr"/>
            <a:r>
              <a:rPr lang="en-US" sz="3600" dirty="0" smtClean="0">
                <a:solidFill>
                  <a:schemeClr val="tx2"/>
                </a:solidFill>
              </a:rPr>
              <a:t>Do you need to integrate commodity platforms into your environment?</a:t>
            </a:r>
          </a:p>
          <a:p>
            <a:pPr algn="ctr"/>
            <a:endParaRPr lang="en-US" sz="3600" dirty="0" smtClean="0">
              <a:solidFill>
                <a:schemeClr val="tx2"/>
              </a:solidFill>
            </a:endParaRPr>
          </a:p>
          <a:p>
            <a:pPr algn="ctr"/>
            <a:endParaRPr lang="en-US" sz="3600" dirty="0">
              <a:solidFill>
                <a:schemeClr val="tx2"/>
              </a:solidFill>
            </a:endParaRPr>
          </a:p>
          <a:p>
            <a:pPr algn="ctr"/>
            <a:r>
              <a:rPr lang="en-US" sz="4800" dirty="0" smtClean="0">
                <a:solidFill>
                  <a:schemeClr val="bg1"/>
                </a:solidFill>
                <a:latin typeface="Architects Daughter" pitchFamily="2" charset="0"/>
              </a:rPr>
              <a:t>ViPR can help!</a:t>
            </a:r>
          </a:p>
        </p:txBody>
      </p:sp>
    </p:spTree>
    <p:extLst>
      <p:ext uri="{BB962C8B-B14F-4D97-AF65-F5344CB8AC3E}">
        <p14:creationId xmlns:p14="http://schemas.microsoft.com/office/powerpoint/2010/main" val="1426763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2800" dirty="0" smtClean="0"/>
              <a:t>Adds the Intelligence of ViPR to Commodity</a:t>
            </a:r>
            <a:endParaRPr lang="en-US" sz="2800" dirty="0"/>
          </a:p>
        </p:txBody>
      </p:sp>
      <p:sp>
        <p:nvSpPr>
          <p:cNvPr id="2" name="Text Placeholder 1"/>
          <p:cNvSpPr>
            <a:spLocks noGrp="1"/>
          </p:cNvSpPr>
          <p:nvPr>
            <p:ph sz="quarter" idx="10"/>
          </p:nvPr>
        </p:nvSpPr>
        <p:spPr>
          <a:xfrm>
            <a:off x="4268401" y="1123950"/>
            <a:ext cx="4495800" cy="3698371"/>
          </a:xfrm>
        </p:spPr>
        <p:txBody>
          <a:bodyPr>
            <a:noAutofit/>
          </a:bodyPr>
          <a:lstStyle/>
          <a:p>
            <a:r>
              <a:rPr lang="en-US" sz="1600" dirty="0" smtClean="0"/>
              <a:t>Brings commodity hardware under ViPR controller management (</a:t>
            </a:r>
            <a:r>
              <a:rPr lang="en-US" sz="1100" dirty="0" smtClean="0"/>
              <a:t>HP SL4530 )</a:t>
            </a:r>
          </a:p>
          <a:p>
            <a:r>
              <a:rPr lang="en-US" sz="1500" dirty="0" smtClean="0"/>
              <a:t>Provides health monitoring, provisioning and upgrade &amp; patch management</a:t>
            </a:r>
          </a:p>
          <a:p>
            <a:r>
              <a:rPr lang="en-US" sz="1600" dirty="0" smtClean="0"/>
              <a:t>ViPR services enable intelligence of enterprise storage on low cost commodity hardware</a:t>
            </a:r>
          </a:p>
          <a:p>
            <a:r>
              <a:rPr lang="en-US" sz="1600" dirty="0"/>
              <a:t>Works with 3rd party commodity servers and storage (DAS)</a:t>
            </a:r>
          </a:p>
          <a:p>
            <a:r>
              <a:rPr lang="en-US" sz="1600" dirty="0"/>
              <a:t>Commodity hardware fully managed by ViPR as a clustered system</a:t>
            </a:r>
          </a:p>
          <a:p>
            <a:endParaRPr lang="en-US" sz="2000" dirty="0" smtClean="0"/>
          </a:p>
          <a:p>
            <a:endParaRPr lang="en-US" sz="2000" dirty="0" smtClean="0"/>
          </a:p>
          <a:p>
            <a:endParaRPr lang="en-US" sz="2000" dirty="0" smtClean="0"/>
          </a:p>
          <a:p>
            <a:endParaRPr lang="en-US" sz="2000" dirty="0"/>
          </a:p>
        </p:txBody>
      </p:sp>
      <p:sp>
        <p:nvSpPr>
          <p:cNvPr id="39" name="TextBox 38"/>
          <p:cNvSpPr txBox="1"/>
          <p:nvPr/>
        </p:nvSpPr>
        <p:spPr>
          <a:xfrm>
            <a:off x="2848186" y="1482949"/>
            <a:ext cx="609600" cy="338554"/>
          </a:xfrm>
          <a:prstGeom prst="rect">
            <a:avLst/>
          </a:prstGeom>
          <a:noFill/>
          <a:ln w="19050">
            <a:noFill/>
          </a:ln>
        </p:spPr>
        <p:txBody>
          <a:bodyPr wrap="square" rtlCol="0">
            <a:spAutoFit/>
          </a:bodyPr>
          <a:lstStyle/>
          <a:p>
            <a:pPr algn="ctr"/>
            <a:r>
              <a:rPr lang="en-US" sz="1600" dirty="0" smtClean="0"/>
              <a:t>…</a:t>
            </a:r>
            <a:endParaRPr lang="en-US" sz="1600" dirty="0"/>
          </a:p>
        </p:txBody>
      </p:sp>
      <p:grpSp>
        <p:nvGrpSpPr>
          <p:cNvPr id="9" name="Group 46"/>
          <p:cNvGrpSpPr/>
          <p:nvPr/>
        </p:nvGrpSpPr>
        <p:grpSpPr>
          <a:xfrm>
            <a:off x="359922" y="2141761"/>
            <a:ext cx="1078992" cy="984960"/>
            <a:chOff x="6345277" y="1610995"/>
            <a:chExt cx="1078992" cy="984960"/>
          </a:xfrm>
        </p:grpSpPr>
        <p:grpSp>
          <p:nvGrpSpPr>
            <p:cNvPr id="10" name="Group 47"/>
            <p:cNvGrpSpPr/>
            <p:nvPr/>
          </p:nvGrpSpPr>
          <p:grpSpPr>
            <a:xfrm>
              <a:off x="6483053" y="1747075"/>
              <a:ext cx="803441" cy="803441"/>
              <a:chOff x="6660786" y="2760480"/>
              <a:chExt cx="803441" cy="803441"/>
            </a:xfrm>
          </p:grpSpPr>
          <p:sp>
            <p:nvSpPr>
              <p:cNvPr id="50" name="Oval 49"/>
              <p:cNvSpPr/>
              <p:nvPr/>
            </p:nvSpPr>
            <p:spPr>
              <a:xfrm>
                <a:off x="6660786" y="2760480"/>
                <a:ext cx="803441" cy="803441"/>
              </a:xfrm>
              <a:prstGeom prst="ellipse">
                <a:avLst/>
              </a:prstGeom>
              <a:solidFill>
                <a:schemeClr val="bg1">
                  <a:lumMod val="95000"/>
                </a:schemeClr>
              </a:solidFill>
              <a:ln w="12700">
                <a:noFill/>
              </a:ln>
              <a:effectLst>
                <a:glow rad="101600">
                  <a:schemeClr val="tx2">
                    <a:alpha val="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Verdana"/>
                </a:endParaRPr>
              </a:p>
            </p:txBody>
          </p:sp>
          <p:pic>
            <p:nvPicPr>
              <p:cNvPr id="51" name="Picture 50"/>
              <p:cNvPicPr>
                <a:picLocks noChangeAspect="1"/>
              </p:cNvPicPr>
              <p:nvPr/>
            </p:nvPicPr>
            <p:blipFill>
              <a:blip r:embed="rId3" cstate="print">
                <a:clrChange>
                  <a:clrFrom>
                    <a:srgbClr val="FFFFFF"/>
                  </a:clrFrom>
                  <a:clrTo>
                    <a:srgbClr val="FFFFFF">
                      <a:alpha val="0"/>
                    </a:srgbClr>
                  </a:clrTo>
                </a:clrChange>
                <a:grayscl/>
              </a:blip>
              <a:stretch>
                <a:fillRect/>
              </a:stretch>
            </p:blipFill>
            <p:spPr>
              <a:xfrm>
                <a:off x="6847528" y="2884948"/>
                <a:ext cx="520663" cy="520663"/>
              </a:xfrm>
              <a:prstGeom prst="rect">
                <a:avLst/>
              </a:prstGeom>
            </p:spPr>
          </p:pic>
        </p:grpSp>
        <p:sp>
          <p:nvSpPr>
            <p:cNvPr id="49" name="TextBox 48"/>
            <p:cNvSpPr txBox="1"/>
            <p:nvPr/>
          </p:nvSpPr>
          <p:spPr>
            <a:xfrm>
              <a:off x="6345277" y="1610995"/>
              <a:ext cx="1078992" cy="984960"/>
            </a:xfrm>
            <a:prstGeom prst="rect">
              <a:avLst/>
            </a:prstGeom>
            <a:noFill/>
          </p:spPr>
          <p:txBody>
            <a:bodyPr wrap="none" rtlCol="0">
              <a:prstTxWarp prst="textArchUp">
                <a:avLst>
                  <a:gd name="adj" fmla="val 9871534"/>
                </a:avLst>
              </a:prstTxWarp>
              <a:spAutoFit/>
            </a:bodyPr>
            <a:lstStyle/>
            <a:p>
              <a:pPr algn="ctr"/>
              <a:r>
                <a:rPr lang="en-US" sz="1400" dirty="0" smtClean="0">
                  <a:solidFill>
                    <a:srgbClr val="4D4D4D"/>
                  </a:solidFill>
                  <a:effectLst>
                    <a:glow rad="50800">
                      <a:srgbClr val="FFFFFF">
                        <a:alpha val="75000"/>
                      </a:srgbClr>
                    </a:glow>
                  </a:effectLst>
                  <a:latin typeface="Verdana"/>
                </a:rPr>
                <a:t>OBJECT</a:t>
              </a:r>
            </a:p>
          </p:txBody>
        </p:sp>
      </p:grpSp>
      <p:grpSp>
        <p:nvGrpSpPr>
          <p:cNvPr id="11" name="Group 51"/>
          <p:cNvGrpSpPr/>
          <p:nvPr/>
        </p:nvGrpSpPr>
        <p:grpSpPr>
          <a:xfrm>
            <a:off x="1096079" y="1275977"/>
            <a:ext cx="1078992" cy="984960"/>
            <a:chOff x="6579108" y="1608460"/>
            <a:chExt cx="1078992" cy="984960"/>
          </a:xfrm>
        </p:grpSpPr>
        <p:grpSp>
          <p:nvGrpSpPr>
            <p:cNvPr id="12" name="Group 52"/>
            <p:cNvGrpSpPr/>
            <p:nvPr/>
          </p:nvGrpSpPr>
          <p:grpSpPr>
            <a:xfrm>
              <a:off x="6579108" y="1608460"/>
              <a:ext cx="1078992" cy="984960"/>
              <a:chOff x="6345277" y="1610995"/>
              <a:chExt cx="1078992" cy="984960"/>
            </a:xfrm>
          </p:grpSpPr>
          <p:grpSp>
            <p:nvGrpSpPr>
              <p:cNvPr id="13" name="Group 55"/>
              <p:cNvGrpSpPr/>
              <p:nvPr/>
            </p:nvGrpSpPr>
            <p:grpSpPr>
              <a:xfrm>
                <a:off x="6483053" y="1747075"/>
                <a:ext cx="803441" cy="803441"/>
                <a:chOff x="6660786" y="2760480"/>
                <a:chExt cx="803441" cy="803441"/>
              </a:xfrm>
            </p:grpSpPr>
            <p:sp>
              <p:nvSpPr>
                <p:cNvPr id="58" name="Oval 57"/>
                <p:cNvSpPr/>
                <p:nvPr/>
              </p:nvSpPr>
              <p:spPr>
                <a:xfrm>
                  <a:off x="6660786" y="2760480"/>
                  <a:ext cx="803441" cy="803441"/>
                </a:xfrm>
                <a:prstGeom prst="ellipse">
                  <a:avLst/>
                </a:prstGeom>
                <a:solidFill>
                  <a:schemeClr val="bg1">
                    <a:lumMod val="95000"/>
                  </a:schemeClr>
                </a:solidFill>
                <a:ln w="12700">
                  <a:noFill/>
                </a:ln>
                <a:effectLst>
                  <a:glow rad="101600">
                    <a:schemeClr val="tx2">
                      <a:alpha val="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Verdana"/>
                  </a:endParaRPr>
                </a:p>
              </p:txBody>
            </p:sp>
            <p:pic>
              <p:nvPicPr>
                <p:cNvPr id="59" name="Picture 58"/>
                <p:cNvPicPr>
                  <a:picLocks noChangeAspect="1"/>
                </p:cNvPicPr>
                <p:nvPr/>
              </p:nvPicPr>
              <p:blipFill>
                <a:blip r:embed="rId3" cstate="print">
                  <a:clrChange>
                    <a:clrFrom>
                      <a:srgbClr val="FFFFFF"/>
                    </a:clrFrom>
                    <a:clrTo>
                      <a:srgbClr val="FFFFFF">
                        <a:alpha val="0"/>
                      </a:srgbClr>
                    </a:clrTo>
                  </a:clrChange>
                  <a:grayscl/>
                </a:blip>
                <a:stretch>
                  <a:fillRect/>
                </a:stretch>
              </p:blipFill>
              <p:spPr>
                <a:xfrm>
                  <a:off x="6847528" y="2884948"/>
                  <a:ext cx="520663" cy="520663"/>
                </a:xfrm>
                <a:prstGeom prst="rect">
                  <a:avLst/>
                </a:prstGeom>
              </p:spPr>
            </p:pic>
          </p:grpSp>
          <p:sp>
            <p:nvSpPr>
              <p:cNvPr id="57" name="TextBox 56"/>
              <p:cNvSpPr txBox="1"/>
              <p:nvPr/>
            </p:nvSpPr>
            <p:spPr>
              <a:xfrm>
                <a:off x="6345277" y="1610995"/>
                <a:ext cx="1078992" cy="984960"/>
              </a:xfrm>
              <a:prstGeom prst="rect">
                <a:avLst/>
              </a:prstGeom>
              <a:noFill/>
            </p:spPr>
            <p:txBody>
              <a:bodyPr wrap="none" rtlCol="0">
                <a:prstTxWarp prst="textArchUp">
                  <a:avLst>
                    <a:gd name="adj" fmla="val 9871534"/>
                  </a:avLst>
                </a:prstTxWarp>
                <a:spAutoFit/>
              </a:bodyPr>
              <a:lstStyle/>
              <a:p>
                <a:pPr algn="ctr"/>
                <a:r>
                  <a:rPr lang="en-US" sz="1400" dirty="0" smtClean="0">
                    <a:solidFill>
                      <a:srgbClr val="4D4D4D"/>
                    </a:solidFill>
                    <a:effectLst>
                      <a:glow rad="50800">
                        <a:srgbClr val="FFFFFF">
                          <a:alpha val="75000"/>
                        </a:srgbClr>
                      </a:glow>
                    </a:effectLst>
                    <a:latin typeface="Verdana"/>
                  </a:rPr>
                  <a:t>HDFS</a:t>
                </a:r>
              </a:p>
            </p:txBody>
          </p:sp>
        </p:grpSp>
        <p:sp>
          <p:nvSpPr>
            <p:cNvPr id="54" name="Oval 53"/>
            <p:cNvSpPr/>
            <p:nvPr/>
          </p:nvSpPr>
          <p:spPr>
            <a:xfrm>
              <a:off x="6895258" y="1823965"/>
              <a:ext cx="542910" cy="665388"/>
            </a:xfrm>
            <a:prstGeom prst="ellipse">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2" descr="http://developer.marklogic.com/media/elephant_rgb-TRANS_sm.png"/>
            <p:cNvPicPr>
              <a:picLocks noChangeAspect="1" noChangeArrowheads="1"/>
            </p:cNvPicPr>
            <p:nvPr/>
          </p:nvPicPr>
          <p:blipFill>
            <a:blip r:embed="rId4" cstate="print"/>
            <a:srcRect/>
            <a:stretch>
              <a:fillRect/>
            </a:stretch>
          </p:blipFill>
          <p:spPr bwMode="auto">
            <a:xfrm>
              <a:off x="6733925" y="1829931"/>
              <a:ext cx="786400" cy="562275"/>
            </a:xfrm>
            <a:prstGeom prst="rect">
              <a:avLst/>
            </a:prstGeom>
            <a:noFill/>
          </p:spPr>
        </p:pic>
      </p:grpSp>
      <p:grpSp>
        <p:nvGrpSpPr>
          <p:cNvPr id="15" name="Group 60"/>
          <p:cNvGrpSpPr/>
          <p:nvPr/>
        </p:nvGrpSpPr>
        <p:grpSpPr>
          <a:xfrm>
            <a:off x="2258012" y="1217051"/>
            <a:ext cx="1078992" cy="984960"/>
            <a:chOff x="6579108" y="1608460"/>
            <a:chExt cx="1078992" cy="984960"/>
          </a:xfrm>
        </p:grpSpPr>
        <p:grpSp>
          <p:nvGrpSpPr>
            <p:cNvPr id="16" name="Group 62"/>
            <p:cNvGrpSpPr/>
            <p:nvPr/>
          </p:nvGrpSpPr>
          <p:grpSpPr>
            <a:xfrm>
              <a:off x="6579108" y="1608460"/>
              <a:ext cx="1078992" cy="984960"/>
              <a:chOff x="6345277" y="1610995"/>
              <a:chExt cx="1078992" cy="984960"/>
            </a:xfrm>
          </p:grpSpPr>
          <p:grpSp>
            <p:nvGrpSpPr>
              <p:cNvPr id="17" name="Group 64"/>
              <p:cNvGrpSpPr/>
              <p:nvPr/>
            </p:nvGrpSpPr>
            <p:grpSpPr>
              <a:xfrm>
                <a:off x="6483053" y="1747075"/>
                <a:ext cx="803441" cy="803441"/>
                <a:chOff x="6660786" y="2760480"/>
                <a:chExt cx="803441" cy="803441"/>
              </a:xfrm>
            </p:grpSpPr>
            <p:sp>
              <p:nvSpPr>
                <p:cNvPr id="67" name="Oval 66"/>
                <p:cNvSpPr/>
                <p:nvPr/>
              </p:nvSpPr>
              <p:spPr>
                <a:xfrm>
                  <a:off x="6660786" y="2760480"/>
                  <a:ext cx="803441" cy="803441"/>
                </a:xfrm>
                <a:prstGeom prst="ellipse">
                  <a:avLst/>
                </a:prstGeom>
                <a:solidFill>
                  <a:schemeClr val="bg1">
                    <a:lumMod val="95000"/>
                  </a:schemeClr>
                </a:solidFill>
                <a:ln w="12700">
                  <a:noFill/>
                </a:ln>
                <a:effectLst>
                  <a:glow rad="101600">
                    <a:schemeClr val="tx2">
                      <a:alpha val="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Verdana"/>
                  </a:endParaRPr>
                </a:p>
              </p:txBody>
            </p:sp>
            <p:pic>
              <p:nvPicPr>
                <p:cNvPr id="68" name="Picture 67"/>
                <p:cNvPicPr>
                  <a:picLocks noChangeAspect="1"/>
                </p:cNvPicPr>
                <p:nvPr/>
              </p:nvPicPr>
              <p:blipFill>
                <a:blip r:embed="rId3" cstate="print">
                  <a:clrChange>
                    <a:clrFrom>
                      <a:srgbClr val="FFFFFF"/>
                    </a:clrFrom>
                    <a:clrTo>
                      <a:srgbClr val="FFFFFF">
                        <a:alpha val="0"/>
                      </a:srgbClr>
                    </a:clrTo>
                  </a:clrChange>
                  <a:grayscl/>
                </a:blip>
                <a:stretch>
                  <a:fillRect/>
                </a:stretch>
              </p:blipFill>
              <p:spPr>
                <a:xfrm>
                  <a:off x="6847528" y="2884948"/>
                  <a:ext cx="520663" cy="520663"/>
                </a:xfrm>
                <a:prstGeom prst="rect">
                  <a:avLst/>
                </a:prstGeom>
              </p:spPr>
            </p:pic>
          </p:grpSp>
          <p:sp>
            <p:nvSpPr>
              <p:cNvPr id="66" name="TextBox 65"/>
              <p:cNvSpPr txBox="1"/>
              <p:nvPr/>
            </p:nvSpPr>
            <p:spPr>
              <a:xfrm>
                <a:off x="6345277" y="1610995"/>
                <a:ext cx="1078992" cy="984960"/>
              </a:xfrm>
              <a:prstGeom prst="rect">
                <a:avLst/>
              </a:prstGeom>
              <a:noFill/>
            </p:spPr>
            <p:txBody>
              <a:bodyPr wrap="none" rtlCol="0">
                <a:prstTxWarp prst="textArchUp">
                  <a:avLst>
                    <a:gd name="adj" fmla="val 9871534"/>
                  </a:avLst>
                </a:prstTxWarp>
                <a:spAutoFit/>
              </a:bodyPr>
              <a:lstStyle/>
              <a:p>
                <a:pPr algn="ctr"/>
                <a:r>
                  <a:rPr lang="en-US" sz="1400" dirty="0" smtClean="0">
                    <a:solidFill>
                      <a:srgbClr val="4D4D4D"/>
                    </a:solidFill>
                    <a:effectLst>
                      <a:glow rad="50800">
                        <a:srgbClr val="FFFFFF">
                          <a:alpha val="75000"/>
                        </a:srgbClr>
                      </a:glow>
                    </a:effectLst>
                    <a:latin typeface="Verdana"/>
                  </a:rPr>
                  <a:t>BLOCK</a:t>
                </a:r>
              </a:p>
            </p:txBody>
          </p:sp>
        </p:grpSp>
        <p:sp>
          <p:nvSpPr>
            <p:cNvPr id="64" name="Oval 63"/>
            <p:cNvSpPr/>
            <p:nvPr/>
          </p:nvSpPr>
          <p:spPr>
            <a:xfrm>
              <a:off x="6895258" y="1823965"/>
              <a:ext cx="542910" cy="665388"/>
            </a:xfrm>
            <a:prstGeom prst="ellipse">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68"/>
          <p:cNvGrpSpPr/>
          <p:nvPr/>
        </p:nvGrpSpPr>
        <p:grpSpPr>
          <a:xfrm>
            <a:off x="3021717" y="2122861"/>
            <a:ext cx="1078992" cy="984960"/>
            <a:chOff x="7075275" y="1456804"/>
            <a:chExt cx="1078992" cy="984960"/>
          </a:xfrm>
        </p:grpSpPr>
        <p:grpSp>
          <p:nvGrpSpPr>
            <p:cNvPr id="19" name="Group 69"/>
            <p:cNvGrpSpPr/>
            <p:nvPr/>
          </p:nvGrpSpPr>
          <p:grpSpPr>
            <a:xfrm>
              <a:off x="7075275" y="1456804"/>
              <a:ext cx="1078992" cy="984960"/>
              <a:chOff x="6579108" y="1608460"/>
              <a:chExt cx="1078992" cy="984960"/>
            </a:xfrm>
          </p:grpSpPr>
          <p:grpSp>
            <p:nvGrpSpPr>
              <p:cNvPr id="20" name="Group 71"/>
              <p:cNvGrpSpPr/>
              <p:nvPr/>
            </p:nvGrpSpPr>
            <p:grpSpPr>
              <a:xfrm>
                <a:off x="6579108" y="1608460"/>
                <a:ext cx="1078992" cy="984960"/>
                <a:chOff x="6345277" y="1610995"/>
                <a:chExt cx="1078992" cy="984960"/>
              </a:xfrm>
            </p:grpSpPr>
            <p:grpSp>
              <p:nvGrpSpPr>
                <p:cNvPr id="21" name="Group 73"/>
                <p:cNvGrpSpPr/>
                <p:nvPr/>
              </p:nvGrpSpPr>
              <p:grpSpPr>
                <a:xfrm>
                  <a:off x="6483053" y="1747075"/>
                  <a:ext cx="803441" cy="803441"/>
                  <a:chOff x="6660786" y="2760480"/>
                  <a:chExt cx="803441" cy="803441"/>
                </a:xfrm>
              </p:grpSpPr>
              <p:sp>
                <p:nvSpPr>
                  <p:cNvPr id="77" name="Oval 76"/>
                  <p:cNvSpPr/>
                  <p:nvPr/>
                </p:nvSpPr>
                <p:spPr>
                  <a:xfrm>
                    <a:off x="6660786" y="2760480"/>
                    <a:ext cx="803441" cy="803441"/>
                  </a:xfrm>
                  <a:prstGeom prst="ellipse">
                    <a:avLst/>
                  </a:prstGeom>
                  <a:solidFill>
                    <a:schemeClr val="bg1">
                      <a:lumMod val="95000"/>
                    </a:schemeClr>
                  </a:solidFill>
                  <a:ln w="12700">
                    <a:noFill/>
                  </a:ln>
                  <a:effectLst>
                    <a:glow rad="101600">
                      <a:schemeClr val="tx2">
                        <a:alpha val="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Verdana"/>
                    </a:endParaRPr>
                  </a:p>
                </p:txBody>
              </p:sp>
              <p:pic>
                <p:nvPicPr>
                  <p:cNvPr id="78" name="Picture 77"/>
                  <p:cNvPicPr>
                    <a:picLocks noChangeAspect="1"/>
                  </p:cNvPicPr>
                  <p:nvPr/>
                </p:nvPicPr>
                <p:blipFill>
                  <a:blip r:embed="rId3" cstate="print">
                    <a:clrChange>
                      <a:clrFrom>
                        <a:srgbClr val="FFFFFF"/>
                      </a:clrFrom>
                      <a:clrTo>
                        <a:srgbClr val="FFFFFF">
                          <a:alpha val="0"/>
                        </a:srgbClr>
                      </a:clrTo>
                    </a:clrChange>
                    <a:grayscl/>
                  </a:blip>
                  <a:stretch>
                    <a:fillRect/>
                  </a:stretch>
                </p:blipFill>
                <p:spPr>
                  <a:xfrm>
                    <a:off x="6847528" y="2884948"/>
                    <a:ext cx="520663" cy="520663"/>
                  </a:xfrm>
                  <a:prstGeom prst="rect">
                    <a:avLst/>
                  </a:prstGeom>
                </p:spPr>
              </p:pic>
            </p:grpSp>
            <p:sp>
              <p:nvSpPr>
                <p:cNvPr id="75" name="TextBox 74"/>
                <p:cNvSpPr txBox="1"/>
                <p:nvPr/>
              </p:nvSpPr>
              <p:spPr>
                <a:xfrm>
                  <a:off x="6345277" y="1610995"/>
                  <a:ext cx="1078992" cy="984960"/>
                </a:xfrm>
                <a:prstGeom prst="rect">
                  <a:avLst/>
                </a:prstGeom>
                <a:noFill/>
              </p:spPr>
              <p:txBody>
                <a:bodyPr wrap="none" rtlCol="0">
                  <a:prstTxWarp prst="textArchUp">
                    <a:avLst>
                      <a:gd name="adj" fmla="val 9871534"/>
                    </a:avLst>
                  </a:prstTxWarp>
                  <a:spAutoFit/>
                </a:bodyPr>
                <a:lstStyle/>
                <a:p>
                  <a:pPr algn="ctr"/>
                  <a:r>
                    <a:rPr lang="en-US" sz="1400" dirty="0" smtClean="0">
                      <a:solidFill>
                        <a:srgbClr val="4D4D4D"/>
                      </a:solidFill>
                      <a:effectLst>
                        <a:glow rad="50800">
                          <a:srgbClr val="FFFFFF">
                            <a:alpha val="75000"/>
                          </a:srgbClr>
                        </a:glow>
                      </a:effectLst>
                      <a:latin typeface="Verdana"/>
                    </a:rPr>
                    <a:t>FILE</a:t>
                  </a:r>
                </a:p>
              </p:txBody>
            </p:sp>
          </p:grpSp>
          <p:sp>
            <p:nvSpPr>
              <p:cNvPr id="73" name="Oval 72"/>
              <p:cNvSpPr/>
              <p:nvPr/>
            </p:nvSpPr>
            <p:spPr>
              <a:xfrm>
                <a:off x="6895258" y="1823965"/>
                <a:ext cx="542910" cy="665388"/>
              </a:xfrm>
              <a:prstGeom prst="ellipse">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1" name="Picture 70" descr="thirdPartyImg.jpg"/>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7242090" y="1594880"/>
              <a:ext cx="766633" cy="766633"/>
            </a:xfrm>
            <a:prstGeom prst="ellipse">
              <a:avLst/>
            </a:prstGeom>
          </p:spPr>
        </p:pic>
      </p:grpSp>
      <p:sp>
        <p:nvSpPr>
          <p:cNvPr id="60" name="Subtitle 3"/>
          <p:cNvSpPr txBox="1">
            <a:spLocks/>
          </p:cNvSpPr>
          <p:nvPr/>
        </p:nvSpPr>
        <p:spPr>
          <a:xfrm>
            <a:off x="306848" y="590550"/>
            <a:ext cx="8449733" cy="30241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dirty="0" smtClean="0">
                <a:solidFill>
                  <a:schemeClr val="bg2"/>
                </a:solidFill>
              </a:rPr>
              <a:t>Simplifies management and enables ViPR Services</a:t>
            </a:r>
            <a:endParaRPr lang="en-US" sz="2000" dirty="0">
              <a:solidFill>
                <a:schemeClr val="bg2"/>
              </a:solidFill>
            </a:endParaRPr>
          </a:p>
        </p:txBody>
      </p:sp>
      <p:pic>
        <p:nvPicPr>
          <p:cNvPr id="61" name="Picture 3"/>
          <p:cNvPicPr>
            <a:picLocks noChangeAspect="1" noChangeArrowheads="1"/>
          </p:cNvPicPr>
          <p:nvPr/>
        </p:nvPicPr>
        <p:blipFill>
          <a:blip r:embed="rId7" cstate="print"/>
          <a:srcRect/>
          <a:stretch>
            <a:fillRect/>
          </a:stretch>
        </p:blipFill>
        <p:spPr bwMode="auto">
          <a:xfrm>
            <a:off x="432673" y="3912988"/>
            <a:ext cx="772430" cy="487562"/>
          </a:xfrm>
          <a:prstGeom prst="rect">
            <a:avLst/>
          </a:prstGeom>
          <a:noFill/>
          <a:ln w="9525">
            <a:noFill/>
            <a:miter lim="800000"/>
            <a:headEnd/>
            <a:tailEnd/>
          </a:ln>
        </p:spPr>
      </p:pic>
      <p:pic>
        <p:nvPicPr>
          <p:cNvPr id="63" name="Picture 3"/>
          <p:cNvPicPr>
            <a:picLocks noChangeAspect="1" noChangeArrowheads="1"/>
          </p:cNvPicPr>
          <p:nvPr/>
        </p:nvPicPr>
        <p:blipFill>
          <a:blip r:embed="rId7" cstate="print"/>
          <a:srcRect/>
          <a:stretch>
            <a:fillRect/>
          </a:stretch>
        </p:blipFill>
        <p:spPr bwMode="auto">
          <a:xfrm>
            <a:off x="1347027" y="3912988"/>
            <a:ext cx="772430" cy="487562"/>
          </a:xfrm>
          <a:prstGeom prst="rect">
            <a:avLst/>
          </a:prstGeom>
          <a:noFill/>
          <a:ln w="9525">
            <a:noFill/>
            <a:miter lim="800000"/>
            <a:headEnd/>
            <a:tailEnd/>
          </a:ln>
        </p:spPr>
      </p:pic>
      <p:pic>
        <p:nvPicPr>
          <p:cNvPr id="65" name="Picture 3"/>
          <p:cNvPicPr>
            <a:picLocks noChangeAspect="1" noChangeArrowheads="1"/>
          </p:cNvPicPr>
          <p:nvPr/>
        </p:nvPicPr>
        <p:blipFill>
          <a:blip r:embed="rId7" cstate="print"/>
          <a:srcRect/>
          <a:stretch>
            <a:fillRect/>
          </a:stretch>
        </p:blipFill>
        <p:spPr bwMode="auto">
          <a:xfrm>
            <a:off x="2234638" y="3912988"/>
            <a:ext cx="772430" cy="487562"/>
          </a:xfrm>
          <a:prstGeom prst="rect">
            <a:avLst/>
          </a:prstGeom>
          <a:noFill/>
          <a:ln w="9525">
            <a:noFill/>
            <a:miter lim="800000"/>
            <a:headEnd/>
            <a:tailEnd/>
          </a:ln>
        </p:spPr>
      </p:pic>
      <p:pic>
        <p:nvPicPr>
          <p:cNvPr id="69" name="Picture 3"/>
          <p:cNvPicPr>
            <a:picLocks noChangeAspect="1" noChangeArrowheads="1"/>
          </p:cNvPicPr>
          <p:nvPr/>
        </p:nvPicPr>
        <p:blipFill>
          <a:blip r:embed="rId7" cstate="print"/>
          <a:srcRect/>
          <a:stretch>
            <a:fillRect/>
          </a:stretch>
        </p:blipFill>
        <p:spPr bwMode="auto">
          <a:xfrm>
            <a:off x="3141922" y="3912988"/>
            <a:ext cx="772430" cy="487562"/>
          </a:xfrm>
          <a:prstGeom prst="rect">
            <a:avLst/>
          </a:prstGeom>
          <a:noFill/>
          <a:ln w="9525">
            <a:noFill/>
            <a:miter lim="800000"/>
            <a:headEnd/>
            <a:tailEnd/>
          </a:ln>
        </p:spPr>
      </p:pic>
      <p:sp>
        <p:nvSpPr>
          <p:cNvPr id="23" name="TextBox 22"/>
          <p:cNvSpPr txBox="1"/>
          <p:nvPr/>
        </p:nvSpPr>
        <p:spPr>
          <a:xfrm>
            <a:off x="684440" y="4552950"/>
            <a:ext cx="184731" cy="369332"/>
          </a:xfrm>
          <a:prstGeom prst="rect">
            <a:avLst/>
          </a:prstGeom>
          <a:noFill/>
        </p:spPr>
        <p:txBody>
          <a:bodyPr wrap="none" rtlCol="0">
            <a:spAutoFit/>
          </a:bodyPr>
          <a:lstStyle/>
          <a:p>
            <a:endParaRPr lang="en-US" dirty="0" err="1" smtClean="0">
              <a:solidFill>
                <a:schemeClr val="bg2"/>
              </a:solidFill>
            </a:endParaRPr>
          </a:p>
        </p:txBody>
      </p:sp>
      <p:sp>
        <p:nvSpPr>
          <p:cNvPr id="42" name="Rounded Rectangle 41"/>
          <p:cNvSpPr/>
          <p:nvPr/>
        </p:nvSpPr>
        <p:spPr>
          <a:xfrm>
            <a:off x="467554" y="3142111"/>
            <a:ext cx="3429000" cy="683129"/>
          </a:xfrm>
          <a:prstGeom prst="roundRect">
            <a:avLst>
              <a:gd name="adj" fmla="val 7142"/>
            </a:avLst>
          </a:prstGeom>
          <a:gradFill>
            <a:gsLst>
              <a:gs pos="0">
                <a:schemeClr val="bg1">
                  <a:lumMod val="65000"/>
                </a:schemeClr>
              </a:gs>
              <a:gs pos="100000">
                <a:schemeClr val="bg1">
                  <a:lumMod val="85000"/>
                </a:schemeClr>
              </a:gs>
            </a:gsLst>
            <a:lin ang="5400000" scaled="0"/>
          </a:gradFill>
          <a:ln w="12700" cmpd="sng">
            <a:noFill/>
          </a:ln>
        </p:spPr>
        <p:style>
          <a:lnRef idx="1">
            <a:schemeClr val="accent3"/>
          </a:lnRef>
          <a:fillRef idx="2">
            <a:schemeClr val="accent3"/>
          </a:fillRef>
          <a:effectRef idx="1">
            <a:schemeClr val="accent3"/>
          </a:effectRef>
          <a:fontRef idx="minor">
            <a:schemeClr val="dk1"/>
          </a:fontRef>
        </p:style>
        <p:txBody>
          <a:bodyPr lIns="0" tIns="0" rIns="0" bIns="0" rtlCol="0" anchor="ctr" anchorCtr="0"/>
          <a:lstStyle/>
          <a:p>
            <a:pPr algn="ctr"/>
            <a:endParaRPr lang="en-US" sz="3600" dirty="0">
              <a:solidFill>
                <a:srgbClr val="FFFFFF"/>
              </a:solidFill>
            </a:endParaRPr>
          </a:p>
        </p:txBody>
      </p:sp>
      <p:grpSp>
        <p:nvGrpSpPr>
          <p:cNvPr id="4" name="Group 3"/>
          <p:cNvGrpSpPr/>
          <p:nvPr/>
        </p:nvGrpSpPr>
        <p:grpSpPr>
          <a:xfrm>
            <a:off x="421383" y="3142111"/>
            <a:ext cx="1056700" cy="693452"/>
            <a:chOff x="386722" y="2941023"/>
            <a:chExt cx="1472455" cy="902776"/>
          </a:xfrm>
        </p:grpSpPr>
        <p:pic>
          <p:nvPicPr>
            <p:cNvPr id="43" name="Picture 42"/>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45941" y="2941023"/>
              <a:ext cx="754012" cy="783043"/>
            </a:xfrm>
            <a:prstGeom prst="rect">
              <a:avLst/>
            </a:prstGeom>
          </p:spPr>
        </p:pic>
        <p:sp>
          <p:nvSpPr>
            <p:cNvPr id="44" name="TextBox 43"/>
            <p:cNvSpPr txBox="1"/>
            <p:nvPr/>
          </p:nvSpPr>
          <p:spPr>
            <a:xfrm>
              <a:off x="386722" y="3523254"/>
              <a:ext cx="1472455" cy="320545"/>
            </a:xfrm>
            <a:prstGeom prst="rect">
              <a:avLst/>
            </a:prstGeom>
            <a:noFill/>
          </p:spPr>
          <p:txBody>
            <a:bodyPr wrap="none" rtlCol="0" anchor="ctr" anchorCtr="0">
              <a:spAutoFit/>
            </a:bodyPr>
            <a:lstStyle/>
            <a:p>
              <a:pPr algn="ctr"/>
              <a:r>
                <a:rPr lang="en-US" sz="1000" dirty="0" smtClean="0">
                  <a:solidFill>
                    <a:srgbClr val="2C95DD"/>
                  </a:solidFill>
                  <a:effectLst>
                    <a:glow rad="101600">
                      <a:schemeClr val="bg1">
                        <a:alpha val="75000"/>
                      </a:schemeClr>
                    </a:glow>
                  </a:effectLst>
                </a:rPr>
                <a:t>CONTROLLER</a:t>
              </a:r>
            </a:p>
          </p:txBody>
        </p:sp>
      </p:grpSp>
      <p:pic>
        <p:nvPicPr>
          <p:cNvPr id="46" name="Picture 45" descr="square automation label.png"/>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619343" y="3300795"/>
            <a:ext cx="406054" cy="365760"/>
          </a:xfrm>
          <a:prstGeom prst="rect">
            <a:avLst/>
          </a:prstGeom>
        </p:spPr>
      </p:pic>
      <p:pic>
        <p:nvPicPr>
          <p:cNvPr id="47" name="Picture 46" descr="square provisioning label.png"/>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490627" y="3300795"/>
            <a:ext cx="406054" cy="365760"/>
          </a:xfrm>
          <a:prstGeom prst="rect">
            <a:avLst/>
          </a:prstGeom>
        </p:spPr>
      </p:pic>
      <p:pic>
        <p:nvPicPr>
          <p:cNvPr id="48" name="Picture 47" descr="square Reporting label.png"/>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183702" y="3300795"/>
            <a:ext cx="406054" cy="365760"/>
          </a:xfrm>
          <a:prstGeom prst="rect">
            <a:avLst/>
          </a:prstGeom>
        </p:spPr>
      </p:pic>
      <p:pic>
        <p:nvPicPr>
          <p:cNvPr id="52" name="Picture 51" descr="square self-service label.png"/>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2054985" y="3300795"/>
            <a:ext cx="406054" cy="365760"/>
          </a:xfrm>
          <a:prstGeom prst="rect">
            <a:avLst/>
          </a:prstGeom>
        </p:spPr>
      </p:pic>
      <p:pic>
        <p:nvPicPr>
          <p:cNvPr id="56" name="Picture 55"/>
          <p:cNvPicPr>
            <a:picLocks noChangeAspect="1"/>
          </p:cNvPicPr>
          <p:nvPr/>
        </p:nvPicPr>
        <p:blipFill>
          <a:blip r:embed="rId13" cstate="print">
            <a:clrChange>
              <a:clrFrom>
                <a:srgbClr val="FFFFFF"/>
              </a:clrFrom>
              <a:clrTo>
                <a:srgbClr val="FFFFFF">
                  <a:alpha val="0"/>
                </a:srgbClr>
              </a:clrTo>
            </a:clrChange>
          </a:blip>
          <a:stretch>
            <a:fillRect/>
          </a:stretch>
        </p:blipFill>
        <p:spPr>
          <a:xfrm>
            <a:off x="2498977" y="1470234"/>
            <a:ext cx="604215" cy="567826"/>
          </a:xfrm>
          <a:prstGeom prst="rect">
            <a:avLst/>
          </a:prstGeom>
        </p:spPr>
      </p:pic>
      <p:sp>
        <p:nvSpPr>
          <p:cNvPr id="53" name="Rectangle 52"/>
          <p:cNvSpPr/>
          <p:nvPr/>
        </p:nvSpPr>
        <p:spPr>
          <a:xfrm>
            <a:off x="2413359" y="1630208"/>
            <a:ext cx="746134" cy="246221"/>
          </a:xfrm>
          <a:prstGeom prst="rect">
            <a:avLst/>
          </a:prstGeom>
          <a:noFill/>
        </p:spPr>
        <p:txBody>
          <a:bodyPr wrap="square" lIns="91440" tIns="45720" rIns="91440" bIns="45720">
            <a:spAutoFit/>
          </a:bodyPr>
          <a:lstStyle/>
          <a:p>
            <a:pPr algn="ctr"/>
            <a:r>
              <a:rPr lang="en-US" sz="1000" b="1" dirty="0" smtClean="0">
                <a:ln w="18415" cmpd="sng">
                  <a:noFill/>
                  <a:prstDash val="solid"/>
                </a:ln>
                <a:solidFill>
                  <a:schemeClr val="tx1">
                    <a:lumMod val="75000"/>
                    <a:lumOff val="25000"/>
                  </a:schemeClr>
                </a:solidFill>
                <a:effectLst>
                  <a:outerShdw blurRad="63500" dir="3600000" algn="tl" rotWithShape="0">
                    <a:srgbClr val="000000">
                      <a:alpha val="70000"/>
                    </a:srgbClr>
                  </a:outerShdw>
                </a:effectLst>
              </a:rPr>
              <a:t>ScaleIO</a:t>
            </a:r>
            <a:endParaRPr lang="en-US" sz="1000" b="1" dirty="0">
              <a:ln w="18415" cmpd="sng">
                <a:noFill/>
                <a:prstDash val="solid"/>
              </a:ln>
              <a:solidFill>
                <a:schemeClr val="tx1">
                  <a:lumMod val="75000"/>
                  <a:lumOff val="25000"/>
                </a:schemeClr>
              </a:solidFill>
              <a:effectLst>
                <a:outerShdw blurRad="63500" dir="3600000" algn="tl" rotWithShape="0">
                  <a:srgbClr val="000000">
                    <a:alpha val="70000"/>
                  </a:srgbClr>
                </a:outerShdw>
              </a:effectLst>
            </a:endParaRPr>
          </a:p>
        </p:txBody>
      </p:sp>
      <p:sp>
        <p:nvSpPr>
          <p:cNvPr id="5" name="TextBox 4"/>
          <p:cNvSpPr txBox="1"/>
          <p:nvPr/>
        </p:nvSpPr>
        <p:spPr>
          <a:xfrm>
            <a:off x="417572" y="4400550"/>
            <a:ext cx="718466" cy="261610"/>
          </a:xfrm>
          <a:prstGeom prst="rect">
            <a:avLst/>
          </a:prstGeom>
          <a:noFill/>
        </p:spPr>
        <p:txBody>
          <a:bodyPr wrap="none" rtlCol="0">
            <a:spAutoFit/>
          </a:bodyPr>
          <a:lstStyle/>
          <a:p>
            <a:r>
              <a:rPr lang="en-US" sz="1100" dirty="0" smtClean="0">
                <a:solidFill>
                  <a:schemeClr val="bg2"/>
                </a:solidFill>
              </a:rPr>
              <a:t>SL4540</a:t>
            </a:r>
          </a:p>
        </p:txBody>
      </p:sp>
      <p:sp>
        <p:nvSpPr>
          <p:cNvPr id="72" name="TextBox 71"/>
          <p:cNvSpPr txBox="1"/>
          <p:nvPr/>
        </p:nvSpPr>
        <p:spPr>
          <a:xfrm>
            <a:off x="2258012" y="4410700"/>
            <a:ext cx="718466" cy="261610"/>
          </a:xfrm>
          <a:prstGeom prst="rect">
            <a:avLst/>
          </a:prstGeom>
          <a:noFill/>
        </p:spPr>
        <p:txBody>
          <a:bodyPr wrap="none" rtlCol="0">
            <a:spAutoFit/>
          </a:bodyPr>
          <a:lstStyle/>
          <a:p>
            <a:r>
              <a:rPr lang="en-US" sz="1100" dirty="0" smtClean="0">
                <a:solidFill>
                  <a:schemeClr val="bg2"/>
                </a:solidFill>
              </a:rPr>
              <a:t>SL4540</a:t>
            </a:r>
          </a:p>
        </p:txBody>
      </p:sp>
      <p:sp>
        <p:nvSpPr>
          <p:cNvPr id="74" name="TextBox 73"/>
          <p:cNvSpPr txBox="1"/>
          <p:nvPr/>
        </p:nvSpPr>
        <p:spPr>
          <a:xfrm>
            <a:off x="1355729" y="4400550"/>
            <a:ext cx="718466" cy="261610"/>
          </a:xfrm>
          <a:prstGeom prst="rect">
            <a:avLst/>
          </a:prstGeom>
          <a:noFill/>
        </p:spPr>
        <p:txBody>
          <a:bodyPr wrap="none" rtlCol="0">
            <a:spAutoFit/>
          </a:bodyPr>
          <a:lstStyle/>
          <a:p>
            <a:r>
              <a:rPr lang="en-US" sz="1100" dirty="0" smtClean="0">
                <a:solidFill>
                  <a:schemeClr val="bg2"/>
                </a:solidFill>
              </a:rPr>
              <a:t>SL4540</a:t>
            </a:r>
          </a:p>
        </p:txBody>
      </p:sp>
      <p:sp>
        <p:nvSpPr>
          <p:cNvPr id="76" name="TextBox 75"/>
          <p:cNvSpPr txBox="1"/>
          <p:nvPr/>
        </p:nvSpPr>
        <p:spPr>
          <a:xfrm>
            <a:off x="3152986" y="4395460"/>
            <a:ext cx="718466" cy="261610"/>
          </a:xfrm>
          <a:prstGeom prst="rect">
            <a:avLst/>
          </a:prstGeom>
          <a:noFill/>
        </p:spPr>
        <p:txBody>
          <a:bodyPr wrap="none" rtlCol="0">
            <a:spAutoFit/>
          </a:bodyPr>
          <a:lstStyle/>
          <a:p>
            <a:r>
              <a:rPr lang="en-US" sz="1100" dirty="0" smtClean="0">
                <a:solidFill>
                  <a:schemeClr val="bg2"/>
                </a:solidFill>
              </a:rPr>
              <a:t>SL4540</a:t>
            </a:r>
          </a:p>
        </p:txBody>
      </p:sp>
      <p:sp>
        <p:nvSpPr>
          <p:cNvPr id="79" name="TextBox 78"/>
          <p:cNvSpPr txBox="1"/>
          <p:nvPr/>
        </p:nvSpPr>
        <p:spPr>
          <a:xfrm>
            <a:off x="1012361" y="4654510"/>
            <a:ext cx="2374368" cy="261610"/>
          </a:xfrm>
          <a:prstGeom prst="rect">
            <a:avLst/>
          </a:prstGeom>
          <a:noFill/>
        </p:spPr>
        <p:txBody>
          <a:bodyPr wrap="none" rtlCol="0">
            <a:spAutoFit/>
          </a:bodyPr>
          <a:lstStyle/>
          <a:p>
            <a:r>
              <a:rPr lang="en-US" sz="1100" dirty="0" smtClean="0">
                <a:solidFill>
                  <a:schemeClr val="bg2"/>
                </a:solidFill>
              </a:rPr>
              <a:t>Certified Commodity Hardware</a:t>
            </a:r>
          </a:p>
        </p:txBody>
      </p:sp>
    </p:spTree>
    <p:extLst>
      <p:ext uri="{BB962C8B-B14F-4D97-AF65-F5344CB8AC3E}">
        <p14:creationId xmlns:p14="http://schemas.microsoft.com/office/powerpoint/2010/main" val="1300700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115" y="1009145"/>
            <a:ext cx="2213303" cy="3484722"/>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1"/>
          <p:cNvSpPr>
            <a:spLocks noGrp="1"/>
          </p:cNvSpPr>
          <p:nvPr>
            <p:ph type="ctrTitle"/>
          </p:nvPr>
        </p:nvSpPr>
        <p:spPr/>
        <p:txBody>
          <a:bodyPr/>
          <a:lstStyle/>
          <a:p>
            <a:r>
              <a:rPr lang="en-US" sz="2800" dirty="0" smtClean="0"/>
              <a:t>Brings Hyper-Scale to Commodity</a:t>
            </a:r>
            <a:endParaRPr lang="en-US" sz="2800" dirty="0"/>
          </a:p>
        </p:txBody>
      </p:sp>
      <p:sp>
        <p:nvSpPr>
          <p:cNvPr id="3" name="Content Placeholder 2"/>
          <p:cNvSpPr>
            <a:spLocks noGrp="1"/>
          </p:cNvSpPr>
          <p:nvPr>
            <p:ph sz="quarter" idx="10"/>
          </p:nvPr>
        </p:nvSpPr>
        <p:spPr>
          <a:xfrm>
            <a:off x="2819400" y="990599"/>
            <a:ext cx="6019800" cy="3429000"/>
          </a:xfrm>
        </p:spPr>
        <p:txBody>
          <a:bodyPr/>
          <a:lstStyle/>
          <a:p>
            <a:r>
              <a:rPr lang="en-US" sz="1600" b="1" dirty="0" smtClean="0"/>
              <a:t>Lower cost </a:t>
            </a:r>
            <a:r>
              <a:rPr lang="en-US" sz="1600" dirty="0" smtClean="0"/>
              <a:t>than public cloud</a:t>
            </a:r>
          </a:p>
          <a:p>
            <a:r>
              <a:rPr lang="en-US" sz="1600" dirty="0" smtClean="0"/>
              <a:t>Unmatched combination of </a:t>
            </a:r>
            <a:r>
              <a:rPr lang="en-US" sz="1600" b="1" dirty="0" smtClean="0"/>
              <a:t>storage</a:t>
            </a:r>
            <a:r>
              <a:rPr lang="en-US" sz="1600" dirty="0" smtClean="0"/>
              <a:t> </a:t>
            </a:r>
            <a:r>
              <a:rPr lang="en-US" sz="1600" b="1" dirty="0" smtClean="0"/>
              <a:t>efficiency </a:t>
            </a:r>
            <a:r>
              <a:rPr lang="en-US" sz="1600" dirty="0" smtClean="0"/>
              <a:t>and</a:t>
            </a:r>
            <a:r>
              <a:rPr lang="en-US" sz="1600" b="1" dirty="0" smtClean="0"/>
              <a:t> data access</a:t>
            </a:r>
          </a:p>
          <a:p>
            <a:r>
              <a:rPr lang="en-US" sz="1600" dirty="0" smtClean="0"/>
              <a:t>Anywhere read/write access with strong consistency </a:t>
            </a:r>
            <a:r>
              <a:rPr lang="en-US" sz="1600" b="1" dirty="0" smtClean="0"/>
              <a:t>simplifies application development</a:t>
            </a:r>
          </a:p>
          <a:p>
            <a:r>
              <a:rPr lang="en-US" sz="1600" dirty="0" smtClean="0"/>
              <a:t>No single points of failure </a:t>
            </a:r>
            <a:r>
              <a:rPr lang="en-US" sz="1600" b="1" dirty="0" smtClean="0"/>
              <a:t>increases availability and performance</a:t>
            </a:r>
          </a:p>
          <a:p>
            <a:r>
              <a:rPr lang="en-US" sz="1600" dirty="0" smtClean="0"/>
              <a:t>Universal accessibility </a:t>
            </a:r>
            <a:r>
              <a:rPr lang="en-US" sz="1600" b="1" dirty="0" smtClean="0"/>
              <a:t>eliminates storage silos and inefficient ETL processes</a:t>
            </a:r>
          </a:p>
          <a:p>
            <a:r>
              <a:rPr lang="en-US" sz="1600" dirty="0" smtClean="0"/>
              <a:t>Comprehensive types </a:t>
            </a:r>
            <a:r>
              <a:rPr lang="en-US" sz="1600" b="1" dirty="0" smtClean="0"/>
              <a:t>satisfy the broadest range of application needs</a:t>
            </a:r>
          </a:p>
        </p:txBody>
      </p:sp>
      <p:pic>
        <p:nvPicPr>
          <p:cNvPr id="13" name="Picture 12" descr="ECS - Fron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415" y="1029124"/>
            <a:ext cx="2109857" cy="3712357"/>
          </a:xfrm>
          <a:prstGeom prst="rect">
            <a:avLst/>
          </a:prstGeom>
        </p:spPr>
      </p:pic>
      <p:grpSp>
        <p:nvGrpSpPr>
          <p:cNvPr id="10" name="Group 9"/>
          <p:cNvGrpSpPr/>
          <p:nvPr/>
        </p:nvGrpSpPr>
        <p:grpSpPr>
          <a:xfrm>
            <a:off x="1248665" y="1389602"/>
            <a:ext cx="1218753" cy="1451219"/>
            <a:chOff x="2894013" y="391990"/>
            <a:chExt cx="3352800" cy="3865460"/>
          </a:xfrm>
        </p:grpSpPr>
        <p:sp>
          <p:nvSpPr>
            <p:cNvPr id="11" name="Hexagon 10"/>
            <p:cNvSpPr/>
            <p:nvPr/>
          </p:nvSpPr>
          <p:spPr>
            <a:xfrm rot="5400000">
              <a:off x="2855913" y="827033"/>
              <a:ext cx="3429000" cy="2956034"/>
            </a:xfrm>
            <a:prstGeom prst="hexagon">
              <a:avLst>
                <a:gd name="adj" fmla="val 28847"/>
                <a:gd name="vf" fmla="val 115470"/>
              </a:avLst>
            </a:prstGeom>
            <a:solidFill>
              <a:schemeClr val="bg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descr="ViPR.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4013" y="391990"/>
              <a:ext cx="3352800" cy="3865460"/>
            </a:xfrm>
            <a:prstGeom prst="rect">
              <a:avLst/>
            </a:prstGeom>
          </p:spPr>
        </p:pic>
      </p:grpSp>
    </p:spTree>
    <p:extLst>
      <p:ext uri="{BB962C8B-B14F-4D97-AF65-F5344CB8AC3E}">
        <p14:creationId xmlns:p14="http://schemas.microsoft.com/office/powerpoint/2010/main" val="2243663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7332" y="971550"/>
            <a:ext cx="7629337" cy="3477875"/>
          </a:xfrm>
          <a:prstGeom prst="rect">
            <a:avLst/>
          </a:prstGeom>
          <a:noFill/>
        </p:spPr>
        <p:txBody>
          <a:bodyPr wrap="square" rtlCol="0">
            <a:spAutoFit/>
          </a:bodyPr>
          <a:lstStyle/>
          <a:p>
            <a:pPr algn="ctr"/>
            <a:r>
              <a:rPr lang="en-US" sz="3600" dirty="0" smtClean="0">
                <a:solidFill>
                  <a:schemeClr val="tx2"/>
                </a:solidFill>
              </a:rPr>
              <a:t>Do you want to deliver public cloud self-service storage with the benefits of on-premise storage?</a:t>
            </a:r>
          </a:p>
          <a:p>
            <a:pPr algn="ctr"/>
            <a:endParaRPr lang="en-US" sz="3600" dirty="0"/>
          </a:p>
          <a:p>
            <a:pPr algn="ctr"/>
            <a:r>
              <a:rPr lang="en-US" sz="4000" dirty="0" smtClean="0">
                <a:solidFill>
                  <a:schemeClr val="bg1"/>
                </a:solidFill>
                <a:latin typeface="Architects Daughter" pitchFamily="2" charset="0"/>
              </a:rPr>
              <a:t>ViPR can help!.</a:t>
            </a:r>
          </a:p>
        </p:txBody>
      </p:sp>
    </p:spTree>
    <p:extLst>
      <p:ext uri="{BB962C8B-B14F-4D97-AF65-F5344CB8AC3E}">
        <p14:creationId xmlns:p14="http://schemas.microsoft.com/office/powerpoint/2010/main" val="2304859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0"/>
          <p:cNvGrpSpPr/>
          <p:nvPr/>
        </p:nvGrpSpPr>
        <p:grpSpPr>
          <a:xfrm>
            <a:off x="6403624" y="1592968"/>
            <a:ext cx="2463455" cy="2109602"/>
            <a:chOff x="6403624" y="1592968"/>
            <a:chExt cx="2463455" cy="2109602"/>
          </a:xfrm>
        </p:grpSpPr>
        <p:sp>
          <p:nvSpPr>
            <p:cNvPr id="14" name="Trapezoid 13"/>
            <p:cNvSpPr/>
            <p:nvPr/>
          </p:nvSpPr>
          <p:spPr>
            <a:xfrm rot="16200000" flipH="1" flipV="1">
              <a:off x="6091429" y="1905163"/>
              <a:ext cx="2109602" cy="1485211"/>
            </a:xfrm>
            <a:prstGeom prst="trapezoid">
              <a:avLst>
                <a:gd name="adj" fmla="val 26133"/>
              </a:avLst>
            </a:prstGeom>
            <a:gradFill flip="none" rotWithShape="1">
              <a:gsLst>
                <a:gs pos="0">
                  <a:schemeClr val="bg1">
                    <a:lumMod val="75000"/>
                  </a:schemeClr>
                </a:gs>
                <a:gs pos="100000">
                  <a:srgbClr val="FFFFFF">
                    <a:alpha val="0"/>
                  </a:srgbClr>
                </a:gs>
              </a:gsLst>
              <a:lin ang="16200000" scaled="0"/>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descr="11223510_s.jpg"/>
            <p:cNvPicPr>
              <a:picLocks noChangeAspect="1"/>
            </p:cNvPicPr>
            <p:nvPr/>
          </p:nvPicPr>
          <p:blipFill>
            <a:blip r:embed="rId3" cstate="print">
              <a:extLst>
                <a:ext uri="{BEBA8EAE-BF5A-486C-A8C5-ECC9F3942E4B}">
                  <a14:imgProps xmlns:a14="http://schemas.microsoft.com/office/drawing/2010/main">
                    <a14:imgLayer r:embed="rId4">
                      <a14:imgEffect>
                        <a14:backgroundRemoval t="3741" b="97756" l="4592" r="95918">
                          <a14:foregroundMark x1="49235" y1="70574" x2="49235" y2="70574"/>
                        </a14:backgroundRemoval>
                      </a14:imgEffect>
                    </a14:imgLayer>
                  </a14:imgProps>
                </a:ext>
                <a:ext uri="{28A0092B-C50C-407E-A947-70E740481C1C}">
                  <a14:useLocalDpi xmlns:a14="http://schemas.microsoft.com/office/drawing/2010/main" val="0"/>
                </a:ext>
              </a:extLst>
            </a:blip>
            <a:stretch>
              <a:fillRect/>
            </a:stretch>
          </p:blipFill>
          <p:spPr>
            <a:xfrm>
              <a:off x="6911356" y="1668307"/>
              <a:ext cx="1955723" cy="2000624"/>
            </a:xfrm>
            <a:prstGeom prst="rect">
              <a:avLst/>
            </a:prstGeom>
          </p:spPr>
        </p:pic>
      </p:grpSp>
      <p:sp>
        <p:nvSpPr>
          <p:cNvPr id="4" name="Title 3"/>
          <p:cNvSpPr>
            <a:spLocks noGrp="1"/>
          </p:cNvSpPr>
          <p:nvPr>
            <p:ph type="ctrTitle"/>
          </p:nvPr>
        </p:nvSpPr>
        <p:spPr/>
        <p:txBody>
          <a:bodyPr/>
          <a:lstStyle/>
          <a:p>
            <a:r>
              <a:rPr lang="en-US" dirty="0" smtClean="0">
                <a:latin typeface="+mn-lt"/>
              </a:rPr>
              <a:t>Delivers Self-Service Access to Storage</a:t>
            </a:r>
            <a:endParaRPr lang="en-US" dirty="0">
              <a:latin typeface="+mn-lt"/>
            </a:endParaRPr>
          </a:p>
        </p:txBody>
      </p:sp>
      <p:sp>
        <p:nvSpPr>
          <p:cNvPr id="2" name="Subtitle 1"/>
          <p:cNvSpPr>
            <a:spLocks noGrp="1"/>
          </p:cNvSpPr>
          <p:nvPr>
            <p:ph type="subTitle" idx="1"/>
          </p:nvPr>
        </p:nvSpPr>
        <p:spPr/>
        <p:txBody>
          <a:bodyPr/>
          <a:lstStyle/>
          <a:p>
            <a:r>
              <a:rPr lang="en-US" dirty="0" smtClean="0"/>
              <a:t>Empower your customers and reduce reliance on IT</a:t>
            </a:r>
            <a:endParaRPr lang="en-US" dirty="0"/>
          </a:p>
        </p:txBody>
      </p:sp>
      <p:pic>
        <p:nvPicPr>
          <p:cNvPr id="6" name="Picture 5" descr="Screen Shot 2013-09-02 at 6.26.43 PM.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77728" y="1549912"/>
            <a:ext cx="3788545" cy="2163418"/>
          </a:xfrm>
          <a:prstGeom prst="rect">
            <a:avLst/>
          </a:prstGeom>
          <a:effectLst>
            <a:outerShdw blurRad="50800" dist="38100" dir="2700000" algn="tl" rotWithShape="0">
              <a:prstClr val="black">
                <a:alpha val="40000"/>
              </a:prstClr>
            </a:outerShdw>
          </a:effectLst>
        </p:spPr>
      </p:pic>
      <p:grpSp>
        <p:nvGrpSpPr>
          <p:cNvPr id="5" name="Group 2"/>
          <p:cNvGrpSpPr/>
          <p:nvPr/>
        </p:nvGrpSpPr>
        <p:grpSpPr>
          <a:xfrm>
            <a:off x="265315" y="2001974"/>
            <a:ext cx="2617669" cy="1448231"/>
            <a:chOff x="265315" y="2001974"/>
            <a:chExt cx="2617669" cy="1448231"/>
          </a:xfrm>
        </p:grpSpPr>
        <p:sp>
          <p:nvSpPr>
            <p:cNvPr id="7" name="Right Arrow 6"/>
            <p:cNvSpPr/>
            <p:nvPr/>
          </p:nvSpPr>
          <p:spPr>
            <a:xfrm>
              <a:off x="973696" y="2347233"/>
              <a:ext cx="1909288" cy="919031"/>
            </a:xfrm>
            <a:prstGeom prst="rightArrow">
              <a:avLst>
                <a:gd name="adj1" fmla="val 63592"/>
                <a:gd name="adj2" fmla="val 50000"/>
              </a:avLst>
            </a:prstGeom>
            <a:gradFill flip="none" rotWithShape="1">
              <a:gsLst>
                <a:gs pos="0">
                  <a:schemeClr val="bg1">
                    <a:alpha val="0"/>
                  </a:schemeClr>
                </a:gs>
                <a:gs pos="100000">
                  <a:schemeClr val="bg1">
                    <a:lumMod val="75000"/>
                  </a:schemeClr>
                </a:gs>
              </a:gsLst>
              <a:lin ang="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2" name="Picture 10" descr="\\corp.emc.com\EMC\Locations\MA Hopkinton\Creative Dev - Icons\PNG files for PowerPoint\People\User Avatar4.png"/>
            <p:cNvPicPr>
              <a:picLocks noChangeArrowheads="1"/>
            </p:cNvPicPr>
            <p:nvPr/>
          </p:nvPicPr>
          <p:blipFill>
            <a:blip r:embed="rId6" cstate="screen">
              <a:grayscl/>
              <a:extLst>
                <a:ext uri="{28A0092B-C50C-407E-A947-70E740481C1C}">
                  <a14:useLocalDpi xmlns:a14="http://schemas.microsoft.com/office/drawing/2010/main"/>
                </a:ext>
              </a:extLst>
            </a:blip>
            <a:srcRect/>
            <a:stretch>
              <a:fillRect/>
            </a:stretch>
          </p:blipFill>
          <p:spPr bwMode="auto">
            <a:xfrm>
              <a:off x="265315" y="2011488"/>
              <a:ext cx="899606" cy="899606"/>
            </a:xfrm>
            <a:prstGeom prst="rect">
              <a:avLst/>
            </a:prstGeom>
            <a:noFill/>
          </p:spPr>
        </p:pic>
        <p:pic>
          <p:nvPicPr>
            <p:cNvPr id="84" name="Picture 9" descr="\\corp.emc.com\EMC\Locations\MA Hopkinton\Creative Dev - Icons\PNG files for PowerPoint\People\User Avatar3.png"/>
            <p:cNvPicPr>
              <a:picLocks noChangeArrowheads="1"/>
            </p:cNvPicPr>
            <p:nvPr/>
          </p:nvPicPr>
          <p:blipFill>
            <a:blip r:embed="rId7" cstate="screen">
              <a:grayscl/>
              <a:extLst>
                <a:ext uri="{28A0092B-C50C-407E-A947-70E740481C1C}">
                  <a14:useLocalDpi xmlns:a14="http://schemas.microsoft.com/office/drawing/2010/main"/>
                </a:ext>
              </a:extLst>
            </a:blip>
            <a:srcRect/>
            <a:stretch>
              <a:fillRect/>
            </a:stretch>
          </p:blipFill>
          <p:spPr bwMode="auto">
            <a:xfrm>
              <a:off x="781910" y="2550599"/>
              <a:ext cx="899606" cy="899606"/>
            </a:xfrm>
            <a:prstGeom prst="rect">
              <a:avLst/>
            </a:prstGeom>
            <a:noFill/>
          </p:spPr>
        </p:pic>
        <p:pic>
          <p:nvPicPr>
            <p:cNvPr id="83" name="Picture 8" descr="\\corp.emc.com\EMC\Locations\MA Hopkinton\Creative Dev - Icons\PNG files for PowerPoint\People\User Avatar2.png"/>
            <p:cNvPicPr>
              <a:picLocks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1320031" y="2001974"/>
              <a:ext cx="899606" cy="899606"/>
            </a:xfrm>
            <a:prstGeom prst="rect">
              <a:avLst/>
            </a:prstGeom>
            <a:noFill/>
          </p:spPr>
        </p:pic>
      </p:grpSp>
      <p:sp>
        <p:nvSpPr>
          <p:cNvPr id="13" name="Subtitle 1"/>
          <p:cNvSpPr txBox="1">
            <a:spLocks/>
          </p:cNvSpPr>
          <p:nvPr/>
        </p:nvSpPr>
        <p:spPr>
          <a:xfrm>
            <a:off x="402478" y="4248150"/>
            <a:ext cx="8449733" cy="302417"/>
          </a:xfrm>
          <a:prstGeom prst="rect">
            <a:avLst/>
          </a:prstGeom>
        </p:spPr>
        <p:txBody>
          <a:bodyPr lIns="0" tIns="0" rIns="0" bIns="0"/>
          <a:lstStyle>
            <a:lvl1pPr marL="0" indent="0" algn="l" defTabSz="457200" rtl="0" eaLnBrk="1" latinLnBrk="0" hangingPunct="1">
              <a:spcBef>
                <a:spcPct val="20000"/>
              </a:spcBef>
              <a:buFont typeface="Arial"/>
              <a:buNone/>
              <a:defRPr sz="2000" kern="1200">
                <a:solidFill>
                  <a:schemeClr val="accent4"/>
                </a:solidFill>
                <a:latin typeface="+mj-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ctr"/>
            <a:r>
              <a:rPr lang="en-US" sz="2400" dirty="0" smtClean="0">
                <a:solidFill>
                  <a:schemeClr val="bg1"/>
                </a:solidFill>
              </a:rPr>
              <a:t>Five or Less Simple Steps</a:t>
            </a:r>
            <a:endParaRPr lang="en-US" sz="2400" dirty="0">
              <a:solidFill>
                <a:schemeClr val="bg1"/>
              </a:solidFill>
            </a:endParaRPr>
          </a:p>
        </p:txBody>
      </p:sp>
    </p:spTree>
    <p:extLst>
      <p:ext uri="{BB962C8B-B14F-4D97-AF65-F5344CB8AC3E}">
        <p14:creationId xmlns:p14="http://schemas.microsoft.com/office/powerpoint/2010/main" val="282462480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7332" y="971550"/>
            <a:ext cx="7929468" cy="4093428"/>
          </a:xfrm>
          <a:prstGeom prst="rect">
            <a:avLst/>
          </a:prstGeom>
          <a:noFill/>
        </p:spPr>
        <p:txBody>
          <a:bodyPr wrap="square" rtlCol="0">
            <a:spAutoFit/>
          </a:bodyPr>
          <a:lstStyle/>
          <a:p>
            <a:pPr algn="ctr"/>
            <a:r>
              <a:rPr lang="en-US" sz="3600" dirty="0" smtClean="0">
                <a:solidFill>
                  <a:schemeClr val="tx2"/>
                </a:solidFill>
              </a:rPr>
              <a:t>Do you want to have better visibility into your entire storage infrastructure?</a:t>
            </a:r>
          </a:p>
          <a:p>
            <a:pPr algn="ctr"/>
            <a:endParaRPr lang="en-US" sz="3600" dirty="0" smtClean="0">
              <a:solidFill>
                <a:schemeClr val="tx2"/>
              </a:solidFill>
            </a:endParaRPr>
          </a:p>
          <a:p>
            <a:pPr algn="ctr"/>
            <a:endParaRPr lang="en-US" sz="3600" dirty="0"/>
          </a:p>
          <a:p>
            <a:pPr algn="ctr"/>
            <a:r>
              <a:rPr lang="en-US" sz="4000" dirty="0" smtClean="0">
                <a:solidFill>
                  <a:schemeClr val="bg1"/>
                </a:solidFill>
                <a:latin typeface="Architects Daughter" pitchFamily="2" charset="0"/>
              </a:rPr>
              <a:t>ViPR &amp; ViPR SRM can help!</a:t>
            </a:r>
          </a:p>
        </p:txBody>
      </p:sp>
    </p:spTree>
    <p:extLst>
      <p:ext uri="{BB962C8B-B14F-4D97-AF65-F5344CB8AC3E}">
        <p14:creationId xmlns:p14="http://schemas.microsoft.com/office/powerpoint/2010/main" val="183043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199" y="1265718"/>
            <a:ext cx="2609718" cy="2252516"/>
          </a:xfrm>
          <a:prstGeom prst="rect">
            <a:avLst/>
          </a:prstGeom>
          <a:ln w="9525">
            <a:solidFill>
              <a:schemeClr val="tx2"/>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p:txBody>
          <a:bodyPr/>
          <a:lstStyle/>
          <a:p>
            <a:r>
              <a:rPr lang="en-US" dirty="0" smtClean="0"/>
              <a:t>Provides Simple Way to Get Better Visibility</a:t>
            </a:r>
            <a:endParaRPr lang="en-US" dirty="0"/>
          </a:p>
        </p:txBody>
      </p:sp>
      <p:sp>
        <p:nvSpPr>
          <p:cNvPr id="5" name="Text Placeholder 4"/>
          <p:cNvSpPr>
            <a:spLocks noGrp="1"/>
          </p:cNvSpPr>
          <p:nvPr>
            <p:ph type="body" idx="1"/>
          </p:nvPr>
        </p:nvSpPr>
        <p:spPr/>
        <p:txBody>
          <a:bodyPr/>
          <a:lstStyle/>
          <a:p>
            <a:r>
              <a:rPr lang="en-US" sz="2000" dirty="0" smtClean="0">
                <a:solidFill>
                  <a:schemeClr val="bg2">
                    <a:lumMod val="60000"/>
                    <a:lumOff val="40000"/>
                  </a:schemeClr>
                </a:solidFill>
              </a:rPr>
              <a:t>Traditional and Virtual Storage Resources</a:t>
            </a:r>
          </a:p>
          <a:p>
            <a:endParaRPr lang="en-US" dirty="0">
              <a:solidFill>
                <a:schemeClr val="tx1">
                  <a:lumMod val="65000"/>
                  <a:lumOff val="35000"/>
                </a:schemeClr>
              </a:solidFill>
            </a:endParaRPr>
          </a:p>
        </p:txBody>
      </p:sp>
      <p:sp>
        <p:nvSpPr>
          <p:cNvPr id="11" name="Content Placeholder 2"/>
          <p:cNvSpPr txBox="1">
            <a:spLocks/>
          </p:cNvSpPr>
          <p:nvPr/>
        </p:nvSpPr>
        <p:spPr>
          <a:xfrm>
            <a:off x="332772" y="1270685"/>
            <a:ext cx="4391628" cy="4806265"/>
          </a:xfrm>
          <a:prstGeom prst="rect">
            <a:avLst/>
          </a:prstGeom>
        </p:spPr>
        <p:txBody>
          <a:bodyPr wrap="square">
            <a:normAutofit/>
          </a:bodyPr>
          <a:lstStyle/>
          <a:p>
            <a:pPr marL="228600" lvl="0" indent="-228600" eaLnBrk="0" fontAlgn="base" hangingPunct="0">
              <a:spcBef>
                <a:spcPct val="20000"/>
              </a:spcBef>
              <a:spcAft>
                <a:spcPct val="0"/>
              </a:spcAft>
              <a:buClr>
                <a:schemeClr val="tx2"/>
              </a:buClr>
              <a:buFont typeface="Arial" charset="0"/>
              <a:buChar char="•"/>
              <a:defRPr/>
            </a:pPr>
            <a:r>
              <a:rPr lang="en-US" dirty="0" smtClean="0">
                <a:solidFill>
                  <a:schemeClr val="bg1"/>
                </a:solidFill>
                <a:latin typeface="Verdana" pitchFamily="34" charset="0"/>
              </a:rPr>
              <a:t>ViPR Monitoring and Reporting</a:t>
            </a:r>
          </a:p>
          <a:p>
            <a:pPr marL="404813" lvl="1" indent="-176213" eaLnBrk="0" fontAlgn="base" hangingPunct="0">
              <a:spcBef>
                <a:spcPct val="20000"/>
              </a:spcBef>
              <a:spcAft>
                <a:spcPct val="0"/>
              </a:spcAft>
              <a:buClr>
                <a:schemeClr val="tx2"/>
              </a:buClr>
              <a:buFont typeface="Verdana" pitchFamily="34" charset="0"/>
              <a:buChar char="–"/>
              <a:defRPr/>
            </a:pPr>
            <a:r>
              <a:rPr lang="en-US" sz="1400" dirty="0" smtClean="0">
                <a:solidFill>
                  <a:schemeClr val="bg1"/>
                </a:solidFill>
                <a:latin typeface="Verdana" pitchFamily="34" charset="0"/>
              </a:rPr>
              <a:t>Capacity reporting for ViPR virtual resources</a:t>
            </a:r>
          </a:p>
          <a:p>
            <a:pPr marL="404813" lvl="1" indent="-176213" eaLnBrk="0" fontAlgn="base" hangingPunct="0">
              <a:spcBef>
                <a:spcPct val="20000"/>
              </a:spcBef>
              <a:spcAft>
                <a:spcPct val="0"/>
              </a:spcAft>
              <a:buClr>
                <a:schemeClr val="tx2"/>
              </a:buClr>
              <a:buFont typeface="Verdana" pitchFamily="34" charset="0"/>
              <a:buChar char="–"/>
              <a:defRPr/>
            </a:pPr>
            <a:r>
              <a:rPr lang="en-US" sz="1400" dirty="0" smtClean="0">
                <a:solidFill>
                  <a:schemeClr val="bg1"/>
                </a:solidFill>
                <a:latin typeface="Verdana" pitchFamily="34" charset="0"/>
              </a:rPr>
              <a:t>Discovers capacity available to support provisioning to ViPR  </a:t>
            </a:r>
          </a:p>
          <a:p>
            <a:pPr marL="228600" indent="-228600" eaLnBrk="0" fontAlgn="base" hangingPunct="0">
              <a:spcBef>
                <a:spcPts val="1200"/>
              </a:spcBef>
              <a:spcAft>
                <a:spcPct val="0"/>
              </a:spcAft>
              <a:buClr>
                <a:schemeClr val="tx2"/>
              </a:buClr>
              <a:buFont typeface="Arial" charset="0"/>
              <a:buChar char="•"/>
              <a:defRPr/>
            </a:pPr>
            <a:r>
              <a:rPr lang="en-US" dirty="0" smtClean="0">
                <a:solidFill>
                  <a:schemeClr val="bg1"/>
                </a:solidFill>
                <a:latin typeface="Verdana" pitchFamily="34" charset="0"/>
              </a:rPr>
              <a:t>ViPR SRM</a:t>
            </a:r>
            <a:endParaRPr lang="en-US" sz="1400" dirty="0" smtClean="0">
              <a:solidFill>
                <a:schemeClr val="bg1"/>
              </a:solidFill>
              <a:latin typeface="Verdana" pitchFamily="34" charset="0"/>
            </a:endParaRPr>
          </a:p>
          <a:p>
            <a:pPr marL="404813" lvl="1" indent="-176213" eaLnBrk="0" fontAlgn="base" hangingPunct="0">
              <a:spcBef>
                <a:spcPct val="20000"/>
              </a:spcBef>
              <a:spcAft>
                <a:spcPct val="0"/>
              </a:spcAft>
              <a:buClr>
                <a:schemeClr val="tx2"/>
              </a:buClr>
              <a:buFont typeface="Verdana" pitchFamily="34" charset="0"/>
              <a:buChar char="–"/>
              <a:defRPr/>
            </a:pPr>
            <a:r>
              <a:rPr lang="en-US" sz="1400" dirty="0">
                <a:solidFill>
                  <a:schemeClr val="bg1"/>
                </a:solidFill>
                <a:latin typeface="Verdana" pitchFamily="34" charset="0"/>
              </a:rPr>
              <a:t>Enables management of physical infrastructure under ViPR control </a:t>
            </a:r>
            <a:endParaRPr lang="en-US" sz="1400" dirty="0" smtClean="0">
              <a:solidFill>
                <a:schemeClr val="bg1"/>
              </a:solidFill>
              <a:latin typeface="Verdana" pitchFamily="34" charset="0"/>
            </a:endParaRPr>
          </a:p>
          <a:p>
            <a:pPr marL="404813" lvl="1" indent="-176213" eaLnBrk="0" fontAlgn="base" hangingPunct="0">
              <a:spcBef>
                <a:spcPct val="20000"/>
              </a:spcBef>
              <a:spcAft>
                <a:spcPct val="0"/>
              </a:spcAft>
              <a:buClr>
                <a:schemeClr val="tx2"/>
              </a:buClr>
              <a:buFont typeface="Verdana" pitchFamily="34" charset="0"/>
              <a:buChar char="–"/>
              <a:defRPr/>
            </a:pPr>
            <a:r>
              <a:rPr lang="en-US" sz="1400" dirty="0" smtClean="0">
                <a:solidFill>
                  <a:schemeClr val="bg1"/>
                </a:solidFill>
                <a:latin typeface="Verdana" pitchFamily="34" charset="0"/>
              </a:rPr>
              <a:t>Associates relationships </a:t>
            </a:r>
            <a:r>
              <a:rPr lang="en-US" sz="1400" dirty="0">
                <a:solidFill>
                  <a:schemeClr val="bg1"/>
                </a:solidFill>
                <a:latin typeface="Verdana" pitchFamily="34" charset="0"/>
              </a:rPr>
              <a:t>between physical and software-defined resources</a:t>
            </a:r>
          </a:p>
          <a:p>
            <a:pPr marL="404813" lvl="1" indent="-176213" eaLnBrk="0" fontAlgn="base" hangingPunct="0">
              <a:spcBef>
                <a:spcPct val="20000"/>
              </a:spcBef>
              <a:spcAft>
                <a:spcPct val="0"/>
              </a:spcAft>
              <a:buClr>
                <a:schemeClr val="tx2"/>
              </a:buClr>
              <a:buFont typeface="Verdana" pitchFamily="34" charset="0"/>
              <a:buChar char="–"/>
              <a:defRPr/>
            </a:pPr>
            <a:r>
              <a:rPr lang="en-US" sz="1400" dirty="0">
                <a:solidFill>
                  <a:schemeClr val="bg1"/>
                </a:solidFill>
                <a:latin typeface="Verdana" pitchFamily="34" charset="0"/>
              </a:rPr>
              <a:t>Tracks use of capacity on physical arrays to support purchasing processes</a:t>
            </a:r>
          </a:p>
          <a:p>
            <a:pPr marL="404813" lvl="1" indent="-176213" eaLnBrk="0" fontAlgn="base" hangingPunct="0">
              <a:spcBef>
                <a:spcPct val="20000"/>
              </a:spcBef>
              <a:spcAft>
                <a:spcPct val="0"/>
              </a:spcAft>
              <a:buClr>
                <a:schemeClr val="tx2"/>
              </a:buClr>
              <a:buFont typeface="Verdana" pitchFamily="34" charset="0"/>
              <a:buChar char="–"/>
              <a:defRPr/>
            </a:pPr>
            <a:r>
              <a:rPr lang="en-US" sz="1400" dirty="0">
                <a:solidFill>
                  <a:schemeClr val="bg1"/>
                </a:solidFill>
                <a:latin typeface="Verdana" pitchFamily="34" charset="0"/>
              </a:rPr>
              <a:t>Chargeback reporting</a:t>
            </a:r>
          </a:p>
          <a:p>
            <a:pPr marL="404813" lvl="1" indent="-176213" eaLnBrk="0" fontAlgn="base" hangingPunct="0">
              <a:spcBef>
                <a:spcPct val="20000"/>
              </a:spcBef>
              <a:spcAft>
                <a:spcPct val="0"/>
              </a:spcAft>
              <a:buClr>
                <a:schemeClr val="tx2"/>
              </a:buClr>
              <a:buFont typeface="Verdana" pitchFamily="34" charset="0"/>
              <a:buChar char="–"/>
              <a:defRPr/>
            </a:pPr>
            <a:r>
              <a:rPr lang="en-US" sz="1400" dirty="0">
                <a:solidFill>
                  <a:schemeClr val="bg1"/>
                </a:solidFill>
                <a:latin typeface="Verdana" pitchFamily="34" charset="0"/>
              </a:rPr>
              <a:t>Enables SLA </a:t>
            </a:r>
            <a:r>
              <a:rPr lang="en-US" sz="1400" dirty="0" smtClean="0">
                <a:solidFill>
                  <a:schemeClr val="bg1"/>
                </a:solidFill>
                <a:latin typeface="Verdana" pitchFamily="34" charset="0"/>
              </a:rPr>
              <a:t>management</a:t>
            </a:r>
            <a:endParaRPr lang="en-US" sz="1400" dirty="0">
              <a:solidFill>
                <a:schemeClr val="bg1"/>
              </a:solidFill>
              <a:latin typeface="Verdana" pitchFamily="34" charset="0"/>
            </a:endParaRPr>
          </a:p>
        </p:txBody>
      </p:sp>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10309" y="2475376"/>
            <a:ext cx="2791429" cy="2085714"/>
          </a:xfrm>
          <a:prstGeom prst="rect">
            <a:avLst/>
          </a:prstGeom>
          <a:ln w="9525">
            <a:solidFill>
              <a:schemeClr val="tx2"/>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13" name="Group 31"/>
          <p:cNvGrpSpPr>
            <a:grpSpLocks noChangeAspect="1"/>
          </p:cNvGrpSpPr>
          <p:nvPr/>
        </p:nvGrpSpPr>
        <p:grpSpPr>
          <a:xfrm>
            <a:off x="7212949" y="971550"/>
            <a:ext cx="1576958" cy="1955431"/>
            <a:chOff x="2971800" y="876300"/>
            <a:chExt cx="2857500" cy="3543300"/>
          </a:xfrm>
        </p:grpSpPr>
        <p:grpSp>
          <p:nvGrpSpPr>
            <p:cNvPr id="15" name="Group 30"/>
            <p:cNvGrpSpPr/>
            <p:nvPr/>
          </p:nvGrpSpPr>
          <p:grpSpPr>
            <a:xfrm>
              <a:off x="3228975" y="1304925"/>
              <a:ext cx="2286000" cy="2651760"/>
              <a:chOff x="3228975" y="1304925"/>
              <a:chExt cx="2286000" cy="2651760"/>
            </a:xfrm>
          </p:grpSpPr>
          <p:sp>
            <p:nvSpPr>
              <p:cNvPr id="17" name="Freeform 10"/>
              <p:cNvSpPr>
                <a:spLocks/>
              </p:cNvSpPr>
              <p:nvPr/>
            </p:nvSpPr>
            <p:spPr bwMode="auto">
              <a:xfrm>
                <a:off x="4451350" y="2089150"/>
                <a:ext cx="241300" cy="195263"/>
              </a:xfrm>
              <a:custGeom>
                <a:avLst/>
                <a:gdLst/>
                <a:ahLst/>
                <a:cxnLst>
                  <a:cxn ang="0">
                    <a:pos x="38" y="123"/>
                  </a:cxn>
                  <a:cxn ang="0">
                    <a:pos x="0" y="62"/>
                  </a:cxn>
                  <a:cxn ang="0">
                    <a:pos x="38" y="0"/>
                  </a:cxn>
                  <a:cxn ang="0">
                    <a:pos x="114" y="0"/>
                  </a:cxn>
                  <a:cxn ang="0">
                    <a:pos x="152" y="62"/>
                  </a:cxn>
                  <a:cxn ang="0">
                    <a:pos x="114" y="123"/>
                  </a:cxn>
                  <a:cxn ang="0">
                    <a:pos x="38" y="123"/>
                  </a:cxn>
                </a:cxnLst>
                <a:rect l="0" t="0" r="r" b="b"/>
                <a:pathLst>
                  <a:path w="152" h="123">
                    <a:moveTo>
                      <a:pt x="38" y="123"/>
                    </a:moveTo>
                    <a:lnTo>
                      <a:pt x="0" y="62"/>
                    </a:lnTo>
                    <a:lnTo>
                      <a:pt x="38" y="0"/>
                    </a:lnTo>
                    <a:lnTo>
                      <a:pt x="114" y="0"/>
                    </a:lnTo>
                    <a:lnTo>
                      <a:pt x="152" y="62"/>
                    </a:lnTo>
                    <a:lnTo>
                      <a:pt x="114" y="123"/>
                    </a:lnTo>
                    <a:lnTo>
                      <a:pt x="38" y="12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Hexagon 17"/>
              <p:cNvSpPr/>
              <p:nvPr/>
            </p:nvSpPr>
            <p:spPr>
              <a:xfrm rot="5400000">
                <a:off x="3046095" y="1487805"/>
                <a:ext cx="2651760" cy="2286000"/>
              </a:xfrm>
              <a:prstGeom prst="hexagon">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6" name="Picture 15" descr="ViPR-Logo.pdf"/>
            <p:cNvPicPr>
              <a:picLocks noChangeAspect="1"/>
            </p:cNvPicPr>
            <p:nvPr/>
          </p:nvPicPr>
          <p:blipFill>
            <a:blip r:embed="rId5" cstate="print">
              <a:extLst>
                <a:ext uri="{28A0092B-C50C-407E-A947-70E740481C1C}">
                  <a14:useLocalDpi xmlns:a14="http://schemas.microsoft.com/office/drawing/2010/main" val="0"/>
                </a:ext>
              </a:extLst>
            </a:blip>
            <a:srcRect l="29679" t="15424" r="27788" b="43822"/>
            <a:stretch>
              <a:fillRect/>
            </a:stretch>
          </p:blipFill>
          <p:spPr>
            <a:xfrm>
              <a:off x="2971800" y="876300"/>
              <a:ext cx="2857500" cy="3543300"/>
            </a:xfrm>
            <a:prstGeom prst="rect">
              <a:avLst/>
            </a:prstGeom>
          </p:spPr>
        </p:pic>
      </p:grpSp>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67200" y="2830286"/>
            <a:ext cx="1852959" cy="1947886"/>
          </a:xfrm>
          <a:prstGeom prst="rect">
            <a:avLst/>
          </a:prstGeom>
        </p:spPr>
      </p:pic>
    </p:spTree>
    <p:extLst>
      <p:ext uri="{BB962C8B-B14F-4D97-AF65-F5344CB8AC3E}">
        <p14:creationId xmlns:p14="http://schemas.microsoft.com/office/powerpoint/2010/main" val="26523487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7332" y="971550"/>
            <a:ext cx="7929468" cy="3539430"/>
          </a:xfrm>
          <a:prstGeom prst="rect">
            <a:avLst/>
          </a:prstGeom>
          <a:noFill/>
        </p:spPr>
        <p:txBody>
          <a:bodyPr wrap="square" rtlCol="0">
            <a:spAutoFit/>
          </a:bodyPr>
          <a:lstStyle/>
          <a:p>
            <a:pPr algn="ctr"/>
            <a:r>
              <a:rPr lang="en-US" sz="3600" dirty="0" smtClean="0">
                <a:solidFill>
                  <a:schemeClr val="tx2"/>
                </a:solidFill>
              </a:rPr>
              <a:t>Do you need to provide cloud-scale storage services on your existing infrastructure?</a:t>
            </a:r>
          </a:p>
          <a:p>
            <a:pPr algn="ctr"/>
            <a:endParaRPr lang="en-US" sz="3600" dirty="0"/>
          </a:p>
          <a:p>
            <a:pPr algn="ctr"/>
            <a:endParaRPr lang="en-US" sz="4000" dirty="0" smtClean="0">
              <a:solidFill>
                <a:schemeClr val="bg1"/>
              </a:solidFill>
              <a:latin typeface="Architects Daughter" pitchFamily="2" charset="0"/>
            </a:endParaRPr>
          </a:p>
          <a:p>
            <a:pPr algn="ctr"/>
            <a:r>
              <a:rPr lang="en-US" sz="4000" dirty="0" smtClean="0">
                <a:solidFill>
                  <a:schemeClr val="bg1"/>
                </a:solidFill>
                <a:latin typeface="Architects Daughter" pitchFamily="2" charset="0"/>
              </a:rPr>
              <a:t>ViPR can help!.</a:t>
            </a:r>
          </a:p>
        </p:txBody>
      </p:sp>
    </p:spTree>
    <p:extLst>
      <p:ext uri="{BB962C8B-B14F-4D97-AF65-F5344CB8AC3E}">
        <p14:creationId xmlns:p14="http://schemas.microsoft.com/office/powerpoint/2010/main" val="157988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ViPR Services</a:t>
            </a:r>
            <a:endParaRPr lang="en-US" dirty="0"/>
          </a:p>
        </p:txBody>
      </p:sp>
      <p:sp>
        <p:nvSpPr>
          <p:cNvPr id="34" name="Subtitle 33"/>
          <p:cNvSpPr>
            <a:spLocks noGrp="1"/>
          </p:cNvSpPr>
          <p:nvPr>
            <p:ph type="subTitle" idx="1"/>
          </p:nvPr>
        </p:nvSpPr>
        <p:spPr>
          <a:xfrm>
            <a:off x="295401" y="666750"/>
            <a:ext cx="8449733" cy="302417"/>
          </a:xfrm>
        </p:spPr>
        <p:txBody>
          <a:bodyPr/>
          <a:lstStyle/>
          <a:p>
            <a:r>
              <a:rPr lang="en-US" dirty="0"/>
              <a:t>Cloud-scale storage services on commodity and arrays</a:t>
            </a:r>
          </a:p>
          <a:p>
            <a:endParaRPr lang="en-US" dirty="0"/>
          </a:p>
        </p:txBody>
      </p:sp>
      <p:sp>
        <p:nvSpPr>
          <p:cNvPr id="3" name="Rounded Rectangle 2"/>
          <p:cNvSpPr/>
          <p:nvPr/>
        </p:nvSpPr>
        <p:spPr>
          <a:xfrm>
            <a:off x="286536" y="2529796"/>
            <a:ext cx="8402616" cy="1207008"/>
          </a:xfrm>
          <a:prstGeom prst="roundRect">
            <a:avLst>
              <a:gd name="adj" fmla="val 7142"/>
            </a:avLst>
          </a:prstGeom>
          <a:gradFill>
            <a:gsLst>
              <a:gs pos="0">
                <a:schemeClr val="accent2"/>
              </a:gs>
              <a:gs pos="100000">
                <a:schemeClr val="accent2">
                  <a:lumMod val="40000"/>
                  <a:lumOff val="60000"/>
                </a:schemeClr>
              </a:gs>
            </a:gsLst>
            <a:lin ang="5400000" scaled="0"/>
          </a:gradFill>
          <a:ln w="12700" cmpd="sng">
            <a:noFill/>
          </a:ln>
        </p:spPr>
        <p:style>
          <a:lnRef idx="1">
            <a:schemeClr val="accent3"/>
          </a:lnRef>
          <a:fillRef idx="2">
            <a:schemeClr val="accent3"/>
          </a:fillRef>
          <a:effectRef idx="1">
            <a:schemeClr val="accent3"/>
          </a:effectRef>
          <a:fontRef idx="minor">
            <a:schemeClr val="dk1"/>
          </a:fontRef>
        </p:style>
        <p:txBody>
          <a:bodyPr lIns="0" tIns="0" rIns="0" bIns="0" rtlCol="0" anchor="ctr" anchorCtr="0"/>
          <a:lstStyle/>
          <a:p>
            <a:pPr algn="ctr"/>
            <a:r>
              <a:rPr lang="en-US" sz="1600" dirty="0">
                <a:solidFill>
                  <a:srgbClr val="FFFFFF"/>
                </a:solidFill>
                <a:effectLst>
                  <a:outerShdw blurRad="50800" dist="38100" dir="2700000" algn="tl" rotWithShape="0">
                    <a:prstClr val="black">
                      <a:alpha val="40000"/>
                    </a:prstClr>
                  </a:outerShdw>
                </a:effectLst>
              </a:rPr>
              <a:t>Geo-Replicated Data Protection</a:t>
            </a:r>
          </a:p>
          <a:p>
            <a:pPr algn="ctr"/>
            <a:r>
              <a:rPr lang="en-US" sz="1600" dirty="0">
                <a:solidFill>
                  <a:srgbClr val="FFFFFF"/>
                </a:solidFill>
                <a:effectLst>
                  <a:outerShdw blurRad="50800" dist="38100" dir="2700000" algn="tl" rotWithShape="0">
                    <a:prstClr val="black">
                      <a:alpha val="40000"/>
                    </a:prstClr>
                  </a:outerShdw>
                </a:effectLst>
              </a:rPr>
              <a:t>Active-Active read/write support with strong consistency</a:t>
            </a:r>
          </a:p>
          <a:p>
            <a:pPr algn="ctr"/>
            <a:r>
              <a:rPr lang="en-US" sz="1600" dirty="0">
                <a:solidFill>
                  <a:srgbClr val="FFFFFF"/>
                </a:solidFill>
                <a:effectLst>
                  <a:outerShdw blurRad="50800" dist="38100" dir="2700000" algn="tl" rotWithShape="0">
                    <a:prstClr val="black">
                      <a:alpha val="40000"/>
                    </a:prstClr>
                  </a:outerShdw>
                </a:effectLst>
              </a:rPr>
              <a:t>No single point of failure</a:t>
            </a:r>
          </a:p>
          <a:p>
            <a:pPr algn="ctr"/>
            <a:r>
              <a:rPr lang="en-US" sz="1600" dirty="0">
                <a:solidFill>
                  <a:srgbClr val="FFFFFF"/>
                </a:solidFill>
                <a:effectLst>
                  <a:outerShdw blurRad="50800" dist="38100" dir="2700000" algn="tl" rotWithShape="0">
                    <a:prstClr val="black">
                      <a:alpha val="40000"/>
                    </a:prstClr>
                  </a:outerShdw>
                </a:effectLst>
              </a:rPr>
              <a:t>Performance and efficiency for small and large objects</a:t>
            </a:r>
          </a:p>
        </p:txBody>
      </p:sp>
      <p:sp>
        <p:nvSpPr>
          <p:cNvPr id="16" name="Rounded Rectangle 15"/>
          <p:cNvSpPr/>
          <p:nvPr/>
        </p:nvSpPr>
        <p:spPr>
          <a:xfrm>
            <a:off x="295401" y="1294437"/>
            <a:ext cx="8391675" cy="1207008"/>
          </a:xfrm>
          <a:prstGeom prst="roundRect">
            <a:avLst>
              <a:gd name="adj" fmla="val 7142"/>
            </a:avLst>
          </a:prstGeom>
          <a:gradFill>
            <a:gsLst>
              <a:gs pos="0">
                <a:schemeClr val="bg2"/>
              </a:gs>
              <a:gs pos="100000">
                <a:schemeClr val="bg1">
                  <a:lumMod val="75000"/>
                </a:schemeClr>
              </a:gs>
            </a:gsLst>
            <a:lin ang="16200000" scaled="0"/>
          </a:gradFill>
          <a:ln w="12700" cmpd="sng">
            <a:noFill/>
          </a:ln>
        </p:spPr>
        <p:style>
          <a:lnRef idx="1">
            <a:schemeClr val="accent3"/>
          </a:lnRef>
          <a:fillRef idx="2">
            <a:schemeClr val="accent3"/>
          </a:fillRef>
          <a:effectRef idx="1">
            <a:schemeClr val="accent3"/>
          </a:effectRef>
          <a:fontRef idx="minor">
            <a:schemeClr val="dk1"/>
          </a:fontRef>
        </p:style>
        <p:txBody>
          <a:bodyPr lIns="0" tIns="0" rIns="0" bIns="0" rtlCol="0" anchor="ctr" anchorCtr="0"/>
          <a:lstStyle/>
          <a:p>
            <a:pPr algn="ctr"/>
            <a:endParaRPr lang="en-US" sz="3600" dirty="0">
              <a:solidFill>
                <a:srgbClr val="FFFFFF"/>
              </a:solidFill>
            </a:endParaRPr>
          </a:p>
        </p:txBody>
      </p:sp>
      <p:pic>
        <p:nvPicPr>
          <p:cNvPr id="17" name="Picture 1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23212" y="1431208"/>
            <a:ext cx="807978" cy="931520"/>
          </a:xfrm>
          <a:prstGeom prst="rect">
            <a:avLst/>
          </a:prstGeom>
          <a:effectLst>
            <a:glow rad="101600">
              <a:schemeClr val="bg1">
                <a:alpha val="75000"/>
              </a:schemeClr>
            </a:glow>
          </a:effectLst>
        </p:spPr>
      </p:pic>
      <p:sp>
        <p:nvSpPr>
          <p:cNvPr id="18" name="TextBox 17"/>
          <p:cNvSpPr txBox="1"/>
          <p:nvPr/>
        </p:nvSpPr>
        <p:spPr>
          <a:xfrm>
            <a:off x="1334901" y="1424474"/>
            <a:ext cx="1725152" cy="954107"/>
          </a:xfrm>
          <a:prstGeom prst="rect">
            <a:avLst/>
          </a:prstGeom>
          <a:noFill/>
          <a:effectLst>
            <a:outerShdw blurRad="50800" dist="38100" dir="2700000" algn="tl" rotWithShape="0">
              <a:prstClr val="black">
                <a:alpha val="40000"/>
              </a:prstClr>
            </a:outerShdw>
          </a:effectLst>
        </p:spPr>
        <p:txBody>
          <a:bodyPr wrap="none" rtlCol="0">
            <a:spAutoFit/>
          </a:bodyPr>
          <a:lstStyle/>
          <a:p>
            <a:r>
              <a:rPr lang="en-US" sz="2800" dirty="0" smtClean="0">
                <a:solidFill>
                  <a:schemeClr val="bg1"/>
                </a:solidFill>
              </a:rPr>
              <a:t>ViPR</a:t>
            </a:r>
          </a:p>
          <a:p>
            <a:r>
              <a:rPr lang="en-US" sz="2800" dirty="0" smtClean="0">
                <a:solidFill>
                  <a:schemeClr val="bg1"/>
                </a:solidFill>
              </a:rPr>
              <a:t>Services</a:t>
            </a:r>
          </a:p>
        </p:txBody>
      </p:sp>
      <p:grpSp>
        <p:nvGrpSpPr>
          <p:cNvPr id="19" name="Group 18"/>
          <p:cNvGrpSpPr/>
          <p:nvPr/>
        </p:nvGrpSpPr>
        <p:grpSpPr>
          <a:xfrm>
            <a:off x="5553606" y="1358929"/>
            <a:ext cx="931665" cy="1179785"/>
            <a:chOff x="5638800" y="1809750"/>
            <a:chExt cx="931665" cy="1179785"/>
          </a:xfrm>
        </p:grpSpPr>
        <p:grpSp>
          <p:nvGrpSpPr>
            <p:cNvPr id="20" name="Group 19"/>
            <p:cNvGrpSpPr/>
            <p:nvPr/>
          </p:nvGrpSpPr>
          <p:grpSpPr>
            <a:xfrm>
              <a:off x="5706272" y="1809750"/>
              <a:ext cx="796721" cy="796715"/>
              <a:chOff x="4277239" y="1848801"/>
              <a:chExt cx="1010880" cy="1010873"/>
            </a:xfrm>
          </p:grpSpPr>
          <p:sp>
            <p:nvSpPr>
              <p:cNvPr id="22" name="Oval 21"/>
              <p:cNvSpPr/>
              <p:nvPr/>
            </p:nvSpPr>
            <p:spPr>
              <a:xfrm>
                <a:off x="4277239" y="1848801"/>
                <a:ext cx="1010880" cy="1010873"/>
              </a:xfrm>
              <a:prstGeom prst="ellipse">
                <a:avLst/>
              </a:prstGeom>
              <a:solidFill>
                <a:schemeClr val="bg1"/>
              </a:solidFill>
              <a:ln w="12700" cmpd="sng">
                <a:solidFill>
                  <a:schemeClr val="bg2"/>
                </a:solidFill>
              </a:ln>
              <a:effectLst>
                <a:glow rad="63500">
                  <a:schemeClr val="bg2">
                    <a:alpha val="75000"/>
                  </a:schemeClr>
                </a:glow>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bIns="27432" rtlCol="0" anchor="b" anchorCtr="1"/>
              <a:lstStyle/>
              <a:p>
                <a:pPr algn="ctr"/>
                <a:endParaRPr lang="en-US" sz="2400" b="1">
                  <a:solidFill>
                    <a:schemeClr val="tx1">
                      <a:lumMod val="75000"/>
                      <a:lumOff val="25000"/>
                    </a:schemeClr>
                  </a:solidFill>
                </a:endParaRPr>
              </a:p>
            </p:txBody>
          </p:sp>
          <p:pic>
            <p:nvPicPr>
              <p:cNvPr id="23" name="Picture 22"/>
              <p:cNvPicPr>
                <a:picLocks noChangeAspect="1"/>
              </p:cNvPicPr>
              <p:nvPr/>
            </p:nvPicPr>
            <p:blipFill>
              <a:blip r:embed="rId4">
                <a:clrChange>
                  <a:clrFrom>
                    <a:srgbClr val="FFFFFF"/>
                  </a:clrFrom>
                  <a:clrTo>
                    <a:srgbClr val="FFFFFF">
                      <a:alpha val="0"/>
                    </a:srgbClr>
                  </a:clrTo>
                </a:clrChange>
                <a:grayscl/>
              </a:blip>
              <a:stretch>
                <a:fillRect/>
              </a:stretch>
            </p:blipFill>
            <p:spPr>
              <a:xfrm>
                <a:off x="4407487" y="1980613"/>
                <a:ext cx="792147" cy="744432"/>
              </a:xfrm>
              <a:prstGeom prst="rect">
                <a:avLst/>
              </a:prstGeom>
            </p:spPr>
          </p:pic>
        </p:grpSp>
        <p:sp>
          <p:nvSpPr>
            <p:cNvPr id="21" name="TextBox 20"/>
            <p:cNvSpPr txBox="1"/>
            <p:nvPr/>
          </p:nvSpPr>
          <p:spPr>
            <a:xfrm>
              <a:off x="5638800" y="2558648"/>
              <a:ext cx="931665" cy="430887"/>
            </a:xfrm>
            <a:prstGeom prst="rect">
              <a:avLst/>
            </a:prstGeom>
            <a:noFill/>
          </p:spPr>
          <p:txBody>
            <a:bodyPr wrap="none" rtlCol="0">
              <a:spAutoFit/>
            </a:bodyPr>
            <a:lstStyle/>
            <a:p>
              <a:pPr algn="ctr"/>
              <a:r>
                <a:rPr lang="en-US" sz="1100" b="1" dirty="0" smtClean="0">
                  <a:solidFill>
                    <a:schemeClr val="bg1"/>
                  </a:solidFill>
                </a:rPr>
                <a:t>BLOCK</a:t>
              </a:r>
            </a:p>
            <a:p>
              <a:pPr algn="ctr"/>
              <a:r>
                <a:rPr lang="en-US" sz="1100" b="1" dirty="0" smtClean="0">
                  <a:solidFill>
                    <a:schemeClr val="bg1"/>
                  </a:solidFill>
                </a:rPr>
                <a:t>STORAGE</a:t>
              </a:r>
            </a:p>
          </p:txBody>
        </p:sp>
      </p:grpSp>
      <p:grpSp>
        <p:nvGrpSpPr>
          <p:cNvPr id="24" name="Group 23"/>
          <p:cNvGrpSpPr/>
          <p:nvPr/>
        </p:nvGrpSpPr>
        <p:grpSpPr>
          <a:xfrm>
            <a:off x="6620406" y="1358929"/>
            <a:ext cx="931665" cy="1179785"/>
            <a:chOff x="6774674" y="1809750"/>
            <a:chExt cx="931665" cy="1179785"/>
          </a:xfrm>
        </p:grpSpPr>
        <p:grpSp>
          <p:nvGrpSpPr>
            <p:cNvPr id="25" name="Group 24"/>
            <p:cNvGrpSpPr/>
            <p:nvPr/>
          </p:nvGrpSpPr>
          <p:grpSpPr>
            <a:xfrm>
              <a:off x="6842146" y="1809750"/>
              <a:ext cx="796721" cy="796715"/>
              <a:chOff x="5263956" y="1848801"/>
              <a:chExt cx="796721" cy="796715"/>
            </a:xfrm>
          </p:grpSpPr>
          <p:sp>
            <p:nvSpPr>
              <p:cNvPr id="27" name="Oval 26"/>
              <p:cNvSpPr/>
              <p:nvPr/>
            </p:nvSpPr>
            <p:spPr>
              <a:xfrm>
                <a:off x="5263956" y="1848801"/>
                <a:ext cx="796721" cy="796715"/>
              </a:xfrm>
              <a:prstGeom prst="ellipse">
                <a:avLst/>
              </a:prstGeom>
              <a:solidFill>
                <a:schemeClr val="bg1"/>
              </a:solidFill>
              <a:ln w="12700" cmpd="sng">
                <a:solidFill>
                  <a:schemeClr val="bg2"/>
                </a:solidFill>
              </a:ln>
              <a:effectLst>
                <a:glow rad="63500">
                  <a:schemeClr val="bg2">
                    <a:alpha val="75000"/>
                  </a:schemeClr>
                </a:glow>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bIns="27432" rtlCol="0" anchor="b" anchorCtr="1"/>
              <a:lstStyle/>
              <a:p>
                <a:pPr algn="ctr"/>
                <a:endParaRPr lang="en-US" sz="2400" b="1">
                  <a:solidFill>
                    <a:schemeClr val="tx1">
                      <a:lumMod val="75000"/>
                      <a:lumOff val="25000"/>
                    </a:schemeClr>
                  </a:solidFill>
                </a:endParaRPr>
              </a:p>
            </p:txBody>
          </p:sp>
          <p:pic>
            <p:nvPicPr>
              <p:cNvPr id="28" name="Picture 27"/>
              <p:cNvPicPr>
                <a:picLocks noChangeAspect="1"/>
              </p:cNvPicPr>
              <p:nvPr/>
            </p:nvPicPr>
            <p:blipFill>
              <a:blip r:embed="rId5">
                <a:clrChange>
                  <a:clrFrom>
                    <a:srgbClr val="FFFFFF"/>
                  </a:clrFrom>
                  <a:clrTo>
                    <a:srgbClr val="FFFFFF">
                      <a:alpha val="0"/>
                    </a:srgbClr>
                  </a:clrTo>
                </a:clrChange>
                <a:grayscl/>
              </a:blip>
              <a:stretch>
                <a:fillRect/>
              </a:stretch>
            </p:blipFill>
            <p:spPr>
              <a:xfrm>
                <a:off x="5327495" y="1979396"/>
                <a:ext cx="705904" cy="504620"/>
              </a:xfrm>
              <a:prstGeom prst="rect">
                <a:avLst/>
              </a:prstGeom>
            </p:spPr>
          </p:pic>
        </p:grpSp>
        <p:sp>
          <p:nvSpPr>
            <p:cNvPr id="26" name="TextBox 25"/>
            <p:cNvSpPr txBox="1"/>
            <p:nvPr/>
          </p:nvSpPr>
          <p:spPr>
            <a:xfrm>
              <a:off x="6774674" y="2558648"/>
              <a:ext cx="931665" cy="430887"/>
            </a:xfrm>
            <a:prstGeom prst="rect">
              <a:avLst/>
            </a:prstGeom>
            <a:noFill/>
          </p:spPr>
          <p:txBody>
            <a:bodyPr wrap="none" rtlCol="0">
              <a:spAutoFit/>
            </a:bodyPr>
            <a:lstStyle/>
            <a:p>
              <a:pPr algn="ctr"/>
              <a:r>
                <a:rPr lang="en-US" sz="1100" b="1" dirty="0" smtClean="0">
                  <a:solidFill>
                    <a:schemeClr val="bg1"/>
                  </a:solidFill>
                </a:rPr>
                <a:t>HDFS</a:t>
              </a:r>
            </a:p>
            <a:p>
              <a:pPr algn="ctr"/>
              <a:r>
                <a:rPr lang="en-US" sz="1100" b="1" dirty="0" smtClean="0">
                  <a:solidFill>
                    <a:schemeClr val="bg1"/>
                  </a:solidFill>
                </a:rPr>
                <a:t>STORAGE</a:t>
              </a:r>
            </a:p>
          </p:txBody>
        </p:sp>
      </p:grpSp>
      <p:grpSp>
        <p:nvGrpSpPr>
          <p:cNvPr id="29" name="Group 28"/>
          <p:cNvGrpSpPr/>
          <p:nvPr/>
        </p:nvGrpSpPr>
        <p:grpSpPr>
          <a:xfrm>
            <a:off x="7672293" y="1358929"/>
            <a:ext cx="931665" cy="1192887"/>
            <a:chOff x="7757487" y="1809750"/>
            <a:chExt cx="931665" cy="1192887"/>
          </a:xfrm>
        </p:grpSpPr>
        <p:grpSp>
          <p:nvGrpSpPr>
            <p:cNvPr id="30" name="Group 29"/>
            <p:cNvGrpSpPr/>
            <p:nvPr/>
          </p:nvGrpSpPr>
          <p:grpSpPr>
            <a:xfrm>
              <a:off x="7824959" y="1809750"/>
              <a:ext cx="796721" cy="796715"/>
              <a:chOff x="6266933" y="1848801"/>
              <a:chExt cx="796721" cy="796715"/>
            </a:xfrm>
          </p:grpSpPr>
          <p:sp>
            <p:nvSpPr>
              <p:cNvPr id="32" name="Oval 31"/>
              <p:cNvSpPr/>
              <p:nvPr/>
            </p:nvSpPr>
            <p:spPr>
              <a:xfrm>
                <a:off x="6266933" y="1848801"/>
                <a:ext cx="796721" cy="796715"/>
              </a:xfrm>
              <a:prstGeom prst="ellipse">
                <a:avLst/>
              </a:prstGeom>
              <a:solidFill>
                <a:schemeClr val="bg1"/>
              </a:solidFill>
              <a:ln w="12700" cmpd="sng">
                <a:solidFill>
                  <a:schemeClr val="bg2"/>
                </a:solidFill>
              </a:ln>
              <a:effectLst>
                <a:glow rad="63500">
                  <a:schemeClr val="bg2">
                    <a:alpha val="75000"/>
                  </a:schemeClr>
                </a:glow>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bIns="27432" rtlCol="0" anchor="b" anchorCtr="1"/>
              <a:lstStyle/>
              <a:p>
                <a:pPr algn="ctr"/>
                <a:endParaRPr lang="en-US" sz="2400" b="1">
                  <a:solidFill>
                    <a:schemeClr val="tx1">
                      <a:lumMod val="75000"/>
                      <a:lumOff val="25000"/>
                    </a:schemeClr>
                  </a:solidFill>
                </a:endParaRPr>
              </a:p>
            </p:txBody>
          </p:sp>
          <p:pic>
            <p:nvPicPr>
              <p:cNvPr id="33" name="Picture 32"/>
              <p:cNvPicPr>
                <a:picLocks noChangeAspect="1"/>
              </p:cNvPicPr>
              <p:nvPr/>
            </p:nvPicPr>
            <p:blipFill>
              <a:blip r:embed="rId6">
                <a:clrChange>
                  <a:clrFrom>
                    <a:srgbClr val="FFFFFF"/>
                  </a:clrFrom>
                  <a:clrTo>
                    <a:srgbClr val="FFFFFF">
                      <a:alpha val="0"/>
                    </a:srgbClr>
                  </a:clrTo>
                </a:clrChange>
                <a:grayscl/>
              </a:blip>
              <a:stretch>
                <a:fillRect/>
              </a:stretch>
            </p:blipFill>
            <p:spPr>
              <a:xfrm>
                <a:off x="6473341" y="1994585"/>
                <a:ext cx="498409" cy="498407"/>
              </a:xfrm>
              <a:prstGeom prst="rect">
                <a:avLst/>
              </a:prstGeom>
            </p:spPr>
          </p:pic>
        </p:grpSp>
        <p:sp>
          <p:nvSpPr>
            <p:cNvPr id="31" name="TextBox 30"/>
            <p:cNvSpPr txBox="1"/>
            <p:nvPr/>
          </p:nvSpPr>
          <p:spPr>
            <a:xfrm>
              <a:off x="7757487" y="2571750"/>
              <a:ext cx="931665" cy="430887"/>
            </a:xfrm>
            <a:prstGeom prst="rect">
              <a:avLst/>
            </a:prstGeom>
            <a:noFill/>
          </p:spPr>
          <p:txBody>
            <a:bodyPr wrap="none" rtlCol="0">
              <a:spAutoFit/>
            </a:bodyPr>
            <a:lstStyle/>
            <a:p>
              <a:pPr algn="ctr"/>
              <a:r>
                <a:rPr lang="en-US" sz="1100" b="1" dirty="0" smtClean="0">
                  <a:solidFill>
                    <a:schemeClr val="bg1"/>
                  </a:solidFill>
                </a:rPr>
                <a:t>OBJECT</a:t>
              </a:r>
            </a:p>
            <a:p>
              <a:pPr algn="ctr"/>
              <a:r>
                <a:rPr lang="en-US" sz="1100" b="1" dirty="0" smtClean="0">
                  <a:solidFill>
                    <a:schemeClr val="bg1"/>
                  </a:solidFill>
                </a:rPr>
                <a:t>STORAGE</a:t>
              </a:r>
            </a:p>
          </p:txBody>
        </p:sp>
      </p:grpSp>
      <p:grpSp>
        <p:nvGrpSpPr>
          <p:cNvPr id="59" name="Group 58"/>
          <p:cNvGrpSpPr/>
          <p:nvPr/>
        </p:nvGrpSpPr>
        <p:grpSpPr>
          <a:xfrm>
            <a:off x="540327" y="3610991"/>
            <a:ext cx="7712771" cy="1111583"/>
            <a:chOff x="29470" y="3259038"/>
            <a:chExt cx="9008860" cy="1219200"/>
          </a:xfrm>
        </p:grpSpPr>
        <p:grpSp>
          <p:nvGrpSpPr>
            <p:cNvPr id="35" name="Group 142"/>
            <p:cNvGrpSpPr/>
            <p:nvPr/>
          </p:nvGrpSpPr>
          <p:grpSpPr>
            <a:xfrm>
              <a:off x="29470" y="3259038"/>
              <a:ext cx="2942330" cy="1219200"/>
              <a:chOff x="29470" y="3486150"/>
              <a:chExt cx="2942330" cy="1219200"/>
            </a:xfrm>
          </p:grpSpPr>
          <p:pic>
            <p:nvPicPr>
              <p:cNvPr id="36" name="Picture 35" descr="ICON_Cloud_Q308"/>
              <p:cNvPicPr>
                <a:picLocks noChangeAspect="1" noChangeArrowheads="1"/>
              </p:cNvPicPr>
              <p:nvPr/>
            </p:nvPicPr>
            <p:blipFill>
              <a:blip r:embed="rId7" cstate="screen">
                <a:alphaModFix amt="82000"/>
              </a:blip>
              <a:srcRect/>
              <a:stretch>
                <a:fillRect/>
              </a:stretch>
            </p:blipFill>
            <p:spPr bwMode="gray">
              <a:xfrm>
                <a:off x="29470" y="3486150"/>
                <a:ext cx="2942330" cy="1219200"/>
              </a:xfrm>
              <a:prstGeom prst="rect">
                <a:avLst/>
              </a:prstGeom>
              <a:noFill/>
              <a:ln w="9525">
                <a:noFill/>
                <a:miter lim="800000"/>
                <a:headEnd/>
                <a:tailEnd/>
              </a:ln>
              <a:effectLst>
                <a:outerShdw blurRad="152400" dist="63500" dir="5400000" sx="90000" sy="-19000" rotWithShape="0">
                  <a:prstClr val="black">
                    <a:alpha val="15000"/>
                  </a:prstClr>
                </a:outerShdw>
              </a:effectLst>
            </p:spPr>
          </p:pic>
          <p:pic>
            <p:nvPicPr>
              <p:cNvPr id="37" name="Picture 36"/>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81000" y="3890400"/>
                <a:ext cx="371264" cy="433950"/>
              </a:xfrm>
              <a:prstGeom prst="rect">
                <a:avLst/>
              </a:prstGeom>
            </p:spPr>
          </p:pic>
          <p:pic>
            <p:nvPicPr>
              <p:cNvPr id="38" name="Picture 3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96048" y="3890400"/>
                <a:ext cx="371264" cy="433950"/>
              </a:xfrm>
              <a:prstGeom prst="rect">
                <a:avLst/>
              </a:prstGeom>
            </p:spPr>
          </p:pic>
          <p:pic>
            <p:nvPicPr>
              <p:cNvPr id="39" name="Picture 38"/>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211096" y="3890400"/>
                <a:ext cx="371264" cy="433950"/>
              </a:xfrm>
              <a:prstGeom prst="rect">
                <a:avLst/>
              </a:prstGeom>
            </p:spPr>
          </p:pic>
          <p:pic>
            <p:nvPicPr>
              <p:cNvPr id="40" name="Picture 39"/>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626144" y="3890400"/>
                <a:ext cx="371264" cy="433950"/>
              </a:xfrm>
              <a:prstGeom prst="rect">
                <a:avLst/>
              </a:prstGeom>
            </p:spPr>
          </p:pic>
          <p:pic>
            <p:nvPicPr>
              <p:cNvPr id="41" name="Picture 40"/>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041192" y="3890400"/>
                <a:ext cx="371264" cy="433950"/>
              </a:xfrm>
              <a:prstGeom prst="rect">
                <a:avLst/>
              </a:prstGeom>
            </p:spPr>
          </p:pic>
          <p:pic>
            <p:nvPicPr>
              <p:cNvPr id="42" name="Picture 41"/>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456240" y="3890400"/>
                <a:ext cx="371264" cy="433950"/>
              </a:xfrm>
              <a:prstGeom prst="rect">
                <a:avLst/>
              </a:prstGeom>
            </p:spPr>
          </p:pic>
        </p:grpSp>
        <p:grpSp>
          <p:nvGrpSpPr>
            <p:cNvPr id="43" name="Group 143"/>
            <p:cNvGrpSpPr/>
            <p:nvPr/>
          </p:nvGrpSpPr>
          <p:grpSpPr>
            <a:xfrm>
              <a:off x="3048000" y="3259038"/>
              <a:ext cx="2942330" cy="1219200"/>
              <a:chOff x="29470" y="3486150"/>
              <a:chExt cx="2942330" cy="1219200"/>
            </a:xfrm>
          </p:grpSpPr>
          <p:pic>
            <p:nvPicPr>
              <p:cNvPr id="44" name="Picture 43" descr="ICON_Cloud_Q308"/>
              <p:cNvPicPr>
                <a:picLocks noChangeAspect="1" noChangeArrowheads="1"/>
              </p:cNvPicPr>
              <p:nvPr/>
            </p:nvPicPr>
            <p:blipFill>
              <a:blip r:embed="rId7" cstate="screen">
                <a:alphaModFix amt="82000"/>
              </a:blip>
              <a:srcRect/>
              <a:stretch>
                <a:fillRect/>
              </a:stretch>
            </p:blipFill>
            <p:spPr bwMode="gray">
              <a:xfrm>
                <a:off x="29470" y="3486150"/>
                <a:ext cx="2942330" cy="1219200"/>
              </a:xfrm>
              <a:prstGeom prst="rect">
                <a:avLst/>
              </a:prstGeom>
              <a:noFill/>
              <a:ln w="9525">
                <a:noFill/>
                <a:miter lim="800000"/>
                <a:headEnd/>
                <a:tailEnd/>
              </a:ln>
              <a:effectLst>
                <a:outerShdw blurRad="152400" dist="63500" dir="5400000" sx="90000" sy="-19000" rotWithShape="0">
                  <a:prstClr val="black">
                    <a:alpha val="15000"/>
                  </a:prstClr>
                </a:outerShdw>
              </a:effectLst>
            </p:spPr>
          </p:pic>
          <p:pic>
            <p:nvPicPr>
              <p:cNvPr id="45" name="Picture 44"/>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81000" y="3890400"/>
                <a:ext cx="371264" cy="433950"/>
              </a:xfrm>
              <a:prstGeom prst="rect">
                <a:avLst/>
              </a:prstGeom>
            </p:spPr>
          </p:pic>
          <p:pic>
            <p:nvPicPr>
              <p:cNvPr id="46" name="Picture 45"/>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96048" y="3890400"/>
                <a:ext cx="371264" cy="433950"/>
              </a:xfrm>
              <a:prstGeom prst="rect">
                <a:avLst/>
              </a:prstGeom>
            </p:spPr>
          </p:pic>
          <p:pic>
            <p:nvPicPr>
              <p:cNvPr id="47" name="Picture 46"/>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211096" y="3890400"/>
                <a:ext cx="371264" cy="433950"/>
              </a:xfrm>
              <a:prstGeom prst="rect">
                <a:avLst/>
              </a:prstGeom>
            </p:spPr>
          </p:pic>
          <p:pic>
            <p:nvPicPr>
              <p:cNvPr id="48" name="Picture 4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626144" y="3890400"/>
                <a:ext cx="371264" cy="433950"/>
              </a:xfrm>
              <a:prstGeom prst="rect">
                <a:avLst/>
              </a:prstGeom>
            </p:spPr>
          </p:pic>
          <p:pic>
            <p:nvPicPr>
              <p:cNvPr id="49" name="Picture 48"/>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041192" y="3890400"/>
                <a:ext cx="371264" cy="433950"/>
              </a:xfrm>
              <a:prstGeom prst="rect">
                <a:avLst/>
              </a:prstGeom>
            </p:spPr>
          </p:pic>
          <p:pic>
            <p:nvPicPr>
              <p:cNvPr id="50" name="Picture 49"/>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456240" y="3890400"/>
                <a:ext cx="371264" cy="433950"/>
              </a:xfrm>
              <a:prstGeom prst="rect">
                <a:avLst/>
              </a:prstGeom>
            </p:spPr>
          </p:pic>
        </p:grpSp>
        <p:grpSp>
          <p:nvGrpSpPr>
            <p:cNvPr id="51" name="Group 160"/>
            <p:cNvGrpSpPr/>
            <p:nvPr/>
          </p:nvGrpSpPr>
          <p:grpSpPr>
            <a:xfrm>
              <a:off x="6096000" y="3259038"/>
              <a:ext cx="2942330" cy="1219200"/>
              <a:chOff x="29470" y="3486150"/>
              <a:chExt cx="2942330" cy="1219200"/>
            </a:xfrm>
          </p:grpSpPr>
          <p:pic>
            <p:nvPicPr>
              <p:cNvPr id="52" name="Picture 51" descr="ICON_Cloud_Q308"/>
              <p:cNvPicPr>
                <a:picLocks noChangeAspect="1" noChangeArrowheads="1"/>
              </p:cNvPicPr>
              <p:nvPr/>
            </p:nvPicPr>
            <p:blipFill>
              <a:blip r:embed="rId7" cstate="screen">
                <a:alphaModFix amt="82000"/>
              </a:blip>
              <a:srcRect/>
              <a:stretch>
                <a:fillRect/>
              </a:stretch>
            </p:blipFill>
            <p:spPr bwMode="gray">
              <a:xfrm>
                <a:off x="29470" y="3486150"/>
                <a:ext cx="2942330" cy="1219200"/>
              </a:xfrm>
              <a:prstGeom prst="rect">
                <a:avLst/>
              </a:prstGeom>
              <a:noFill/>
              <a:ln w="9525">
                <a:noFill/>
                <a:miter lim="800000"/>
                <a:headEnd/>
                <a:tailEnd/>
              </a:ln>
              <a:effectLst>
                <a:outerShdw blurRad="152400" dist="63500" dir="5400000" sx="90000" sy="-19000" rotWithShape="0">
                  <a:prstClr val="black">
                    <a:alpha val="15000"/>
                  </a:prstClr>
                </a:outerShdw>
              </a:effectLst>
            </p:spPr>
          </p:pic>
          <p:pic>
            <p:nvPicPr>
              <p:cNvPr id="53" name="Picture 52"/>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81000" y="3890400"/>
                <a:ext cx="371264" cy="433950"/>
              </a:xfrm>
              <a:prstGeom prst="rect">
                <a:avLst/>
              </a:prstGeom>
            </p:spPr>
          </p:pic>
          <p:pic>
            <p:nvPicPr>
              <p:cNvPr id="54" name="Picture 53"/>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96048" y="3890400"/>
                <a:ext cx="371264" cy="433950"/>
              </a:xfrm>
              <a:prstGeom prst="rect">
                <a:avLst/>
              </a:prstGeom>
            </p:spPr>
          </p:pic>
          <p:pic>
            <p:nvPicPr>
              <p:cNvPr id="55" name="Picture 54"/>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211096" y="3890400"/>
                <a:ext cx="371264" cy="433950"/>
              </a:xfrm>
              <a:prstGeom prst="rect">
                <a:avLst/>
              </a:prstGeom>
            </p:spPr>
          </p:pic>
          <p:pic>
            <p:nvPicPr>
              <p:cNvPr id="56" name="Picture 55"/>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626144" y="3890400"/>
                <a:ext cx="371264" cy="433950"/>
              </a:xfrm>
              <a:prstGeom prst="rect">
                <a:avLst/>
              </a:prstGeom>
            </p:spPr>
          </p:pic>
          <p:pic>
            <p:nvPicPr>
              <p:cNvPr id="57" name="Picture 56"/>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041192" y="3890400"/>
                <a:ext cx="371264" cy="433950"/>
              </a:xfrm>
              <a:prstGeom prst="rect">
                <a:avLst/>
              </a:prstGeom>
            </p:spPr>
          </p:pic>
          <p:pic>
            <p:nvPicPr>
              <p:cNvPr id="58" name="Picture 5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456240" y="3890400"/>
                <a:ext cx="371264" cy="433950"/>
              </a:xfrm>
              <a:prstGeom prst="rect">
                <a:avLst/>
              </a:prstGeom>
            </p:spPr>
          </p:pic>
        </p:grpSp>
      </p:grpSp>
      <p:sp>
        <p:nvSpPr>
          <p:cNvPr id="60" name="TextBox 59"/>
          <p:cNvSpPr txBox="1"/>
          <p:nvPr/>
        </p:nvSpPr>
        <p:spPr>
          <a:xfrm>
            <a:off x="1468504" y="4300012"/>
            <a:ext cx="784189" cy="307777"/>
          </a:xfrm>
          <a:prstGeom prst="rect">
            <a:avLst/>
          </a:prstGeom>
          <a:noFill/>
        </p:spPr>
        <p:txBody>
          <a:bodyPr wrap="none" rtlCol="0">
            <a:spAutoFit/>
          </a:bodyPr>
          <a:lstStyle/>
          <a:p>
            <a:pPr algn="ctr"/>
            <a:r>
              <a:rPr lang="en-US" sz="1400" dirty="0" smtClean="0">
                <a:solidFill>
                  <a:schemeClr val="bg2"/>
                </a:solidFill>
              </a:rPr>
              <a:t>SITE 1</a:t>
            </a:r>
          </a:p>
        </p:txBody>
      </p:sp>
      <p:sp>
        <p:nvSpPr>
          <p:cNvPr id="61" name="TextBox 60"/>
          <p:cNvSpPr txBox="1"/>
          <p:nvPr/>
        </p:nvSpPr>
        <p:spPr>
          <a:xfrm>
            <a:off x="4092611" y="4300012"/>
            <a:ext cx="784190" cy="307777"/>
          </a:xfrm>
          <a:prstGeom prst="rect">
            <a:avLst/>
          </a:prstGeom>
          <a:noFill/>
        </p:spPr>
        <p:txBody>
          <a:bodyPr wrap="none" rtlCol="0">
            <a:spAutoFit/>
          </a:bodyPr>
          <a:lstStyle/>
          <a:p>
            <a:pPr algn="ctr"/>
            <a:r>
              <a:rPr lang="en-US" sz="1400" dirty="0" smtClean="0">
                <a:solidFill>
                  <a:schemeClr val="bg2"/>
                </a:solidFill>
              </a:rPr>
              <a:t>SITE 2</a:t>
            </a:r>
          </a:p>
        </p:txBody>
      </p:sp>
      <p:sp>
        <p:nvSpPr>
          <p:cNvPr id="62" name="TextBox 61"/>
          <p:cNvSpPr txBox="1"/>
          <p:nvPr/>
        </p:nvSpPr>
        <p:spPr>
          <a:xfrm>
            <a:off x="6549293" y="4300012"/>
            <a:ext cx="784190" cy="307777"/>
          </a:xfrm>
          <a:prstGeom prst="rect">
            <a:avLst/>
          </a:prstGeom>
          <a:noFill/>
        </p:spPr>
        <p:txBody>
          <a:bodyPr wrap="none" rtlCol="0">
            <a:spAutoFit/>
          </a:bodyPr>
          <a:lstStyle/>
          <a:p>
            <a:pPr algn="ctr"/>
            <a:r>
              <a:rPr lang="en-US" sz="1400" dirty="0" smtClean="0">
                <a:solidFill>
                  <a:schemeClr val="bg2"/>
                </a:solidFill>
              </a:rPr>
              <a:t>SITE 3</a:t>
            </a:r>
          </a:p>
        </p:txBody>
      </p:sp>
    </p:spTree>
    <p:extLst>
      <p:ext uri="{BB962C8B-B14F-4D97-AF65-F5344CB8AC3E}">
        <p14:creationId xmlns:p14="http://schemas.microsoft.com/office/powerpoint/2010/main" val="1130448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7332" y="971550"/>
            <a:ext cx="7929468" cy="3600986"/>
          </a:xfrm>
          <a:prstGeom prst="rect">
            <a:avLst/>
          </a:prstGeom>
          <a:noFill/>
        </p:spPr>
        <p:txBody>
          <a:bodyPr wrap="square" rtlCol="0">
            <a:spAutoFit/>
          </a:bodyPr>
          <a:lstStyle/>
          <a:p>
            <a:pPr algn="ctr"/>
            <a:r>
              <a:rPr lang="en-US" sz="3600" dirty="0" smtClean="0">
                <a:solidFill>
                  <a:schemeClr val="tx2"/>
                </a:solidFill>
              </a:rPr>
              <a:t>Do you want to try ViPR at a deeply discounted price?</a:t>
            </a:r>
          </a:p>
          <a:p>
            <a:pPr algn="ctr"/>
            <a:endParaRPr lang="en-US" sz="3600" dirty="0"/>
          </a:p>
          <a:p>
            <a:pPr algn="ctr"/>
            <a:endParaRPr lang="en-US" sz="4000" dirty="0" smtClean="0">
              <a:solidFill>
                <a:schemeClr val="bg1"/>
              </a:solidFill>
              <a:latin typeface="Architects Daughter" pitchFamily="2" charset="0"/>
            </a:endParaRPr>
          </a:p>
          <a:p>
            <a:pPr algn="ctr"/>
            <a:r>
              <a:rPr lang="en-US" sz="4000" dirty="0" smtClean="0">
                <a:solidFill>
                  <a:schemeClr val="bg1"/>
                </a:solidFill>
                <a:latin typeface="Architects Daughter" pitchFamily="2" charset="0"/>
              </a:rPr>
              <a:t>Get the ViPR Controller Starter Pack!.</a:t>
            </a:r>
          </a:p>
        </p:txBody>
      </p:sp>
    </p:spTree>
    <p:extLst>
      <p:ext uri="{BB962C8B-B14F-4D97-AF65-F5344CB8AC3E}">
        <p14:creationId xmlns:p14="http://schemas.microsoft.com/office/powerpoint/2010/main" val="3877387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childTnLst>
                                </p:cTn>
                              </p:par>
                            </p:childTnLst>
                          </p:cTn>
                        </p:par>
                        <p:par>
                          <p:cTn id="8" fill="hold">
                            <p:stCondLst>
                              <p:cond delay="2000"/>
                            </p:stCondLst>
                            <p:childTnLst>
                              <p:par>
                                <p:cTn id="9" presetID="10" presetClass="entr" presetSubtype="0" fill="hold" nodeType="afterEffect">
                                  <p:stCondLst>
                                    <p:cond delay="100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tle 97"/>
          <p:cNvSpPr>
            <a:spLocks noGrp="1"/>
          </p:cNvSpPr>
          <p:nvPr>
            <p:ph type="ctrTitle"/>
          </p:nvPr>
        </p:nvSpPr>
        <p:spPr>
          <a:xfrm>
            <a:off x="152400" y="285750"/>
            <a:ext cx="8763000" cy="457200"/>
          </a:xfrm>
        </p:spPr>
        <p:txBody>
          <a:bodyPr/>
          <a:lstStyle/>
          <a:p>
            <a:pPr algn="ctr"/>
            <a:r>
              <a:rPr lang="en-US" sz="3600" dirty="0" smtClean="0">
                <a:latin typeface="Architects Daughter" pitchFamily="2" charset="0"/>
              </a:rPr>
              <a:t>VIPR Controller Starter Pack</a:t>
            </a:r>
            <a:endParaRPr lang="en-US" sz="3600" dirty="0">
              <a:latin typeface="Architects Daughter" pitchFamily="2" charset="0"/>
            </a:endParaRPr>
          </a:p>
        </p:txBody>
      </p:sp>
      <p:pic>
        <p:nvPicPr>
          <p:cNvPr id="46" name="Picture 4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1239" y="1050606"/>
            <a:ext cx="807978" cy="931520"/>
          </a:xfrm>
          <a:prstGeom prst="rect">
            <a:avLst/>
          </a:prstGeom>
          <a:effectLst>
            <a:glow rad="101600">
              <a:schemeClr val="bg1">
                <a:alpha val="75000"/>
              </a:schemeClr>
            </a:glow>
          </a:effectLst>
        </p:spPr>
      </p:pic>
      <p:sp>
        <p:nvSpPr>
          <p:cNvPr id="51" name="TextBox 50"/>
          <p:cNvSpPr txBox="1"/>
          <p:nvPr/>
        </p:nvSpPr>
        <p:spPr>
          <a:xfrm>
            <a:off x="1523999" y="1225431"/>
            <a:ext cx="4495681" cy="523220"/>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2800" dirty="0" smtClean="0">
                <a:solidFill>
                  <a:schemeClr val="tx2"/>
                </a:solidFill>
              </a:rPr>
              <a:t>50TB</a:t>
            </a:r>
            <a:r>
              <a:rPr lang="en-US" sz="2800" dirty="0" smtClean="0">
                <a:solidFill>
                  <a:schemeClr val="bg1"/>
                </a:solidFill>
              </a:rPr>
              <a:t> ViPR Controller</a:t>
            </a:r>
          </a:p>
        </p:txBody>
      </p:sp>
      <p:pic>
        <p:nvPicPr>
          <p:cNvPr id="84" name="Picture 8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1239" y="2287130"/>
            <a:ext cx="807978" cy="931520"/>
          </a:xfrm>
          <a:prstGeom prst="rect">
            <a:avLst/>
          </a:prstGeom>
          <a:effectLst>
            <a:glow rad="101600">
              <a:schemeClr val="bg1">
                <a:alpha val="75000"/>
              </a:schemeClr>
            </a:glow>
          </a:effectLst>
        </p:spPr>
      </p:pic>
      <p:pic>
        <p:nvPicPr>
          <p:cNvPr id="85" name="Picture 8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1239" y="3523654"/>
            <a:ext cx="807978" cy="931520"/>
          </a:xfrm>
          <a:prstGeom prst="rect">
            <a:avLst/>
          </a:prstGeom>
          <a:effectLst>
            <a:glow rad="101600">
              <a:schemeClr val="bg1">
                <a:alpha val="75000"/>
              </a:schemeClr>
            </a:glow>
          </a:effectLst>
        </p:spPr>
      </p:pic>
      <p:sp>
        <p:nvSpPr>
          <p:cNvPr id="125" name="TextBox 124"/>
          <p:cNvSpPr txBox="1"/>
          <p:nvPr/>
        </p:nvSpPr>
        <p:spPr>
          <a:xfrm>
            <a:off x="1524000" y="2463803"/>
            <a:ext cx="4495681" cy="523220"/>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2800" dirty="0" smtClean="0">
                <a:solidFill>
                  <a:schemeClr val="tx2"/>
                </a:solidFill>
              </a:rPr>
              <a:t>3 Year </a:t>
            </a:r>
            <a:r>
              <a:rPr lang="en-US" sz="2800" dirty="0" smtClean="0">
                <a:solidFill>
                  <a:schemeClr val="bg1"/>
                </a:solidFill>
              </a:rPr>
              <a:t>Maintenance</a:t>
            </a:r>
          </a:p>
        </p:txBody>
      </p:sp>
      <p:sp>
        <p:nvSpPr>
          <p:cNvPr id="126" name="TextBox 125"/>
          <p:cNvSpPr txBox="1"/>
          <p:nvPr/>
        </p:nvSpPr>
        <p:spPr>
          <a:xfrm>
            <a:off x="1524000" y="3554975"/>
            <a:ext cx="4495681" cy="954107"/>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2800" dirty="0" smtClean="0">
                <a:solidFill>
                  <a:schemeClr val="tx2"/>
                </a:solidFill>
              </a:rPr>
              <a:t>40 Hour </a:t>
            </a:r>
            <a:r>
              <a:rPr lang="en-US" sz="2800" dirty="0" smtClean="0">
                <a:solidFill>
                  <a:schemeClr val="bg1"/>
                </a:solidFill>
              </a:rPr>
              <a:t>Professional Services</a:t>
            </a:r>
          </a:p>
        </p:txBody>
      </p:sp>
      <p:sp>
        <p:nvSpPr>
          <p:cNvPr id="15" name="TextBox 14"/>
          <p:cNvSpPr txBox="1"/>
          <p:nvPr/>
        </p:nvSpPr>
        <p:spPr>
          <a:xfrm>
            <a:off x="6233532" y="1160047"/>
            <a:ext cx="2297424" cy="1277273"/>
          </a:xfrm>
          <a:prstGeom prst="rect">
            <a:avLst/>
          </a:prstGeom>
          <a:noFill/>
        </p:spPr>
        <p:txBody>
          <a:bodyPr wrap="none" rtlCol="0">
            <a:spAutoFit/>
          </a:bodyPr>
          <a:lstStyle/>
          <a:p>
            <a:pPr algn="ctr">
              <a:spcAft>
                <a:spcPts val="600"/>
              </a:spcAft>
            </a:pPr>
            <a:r>
              <a:rPr lang="en-US" sz="3600" b="1" dirty="0" smtClean="0">
                <a:solidFill>
                  <a:schemeClr val="tx2"/>
                </a:solidFill>
                <a:latin typeface="Architects Daughter" pitchFamily="2" charset="0"/>
              </a:rPr>
              <a:t>All For</a:t>
            </a:r>
            <a:endParaRPr lang="en-US" sz="2400" b="1" dirty="0" smtClean="0">
              <a:solidFill>
                <a:schemeClr val="tx2"/>
              </a:solidFill>
              <a:latin typeface="Architects Daughter" pitchFamily="2" charset="0"/>
            </a:endParaRPr>
          </a:p>
          <a:p>
            <a:pPr algn="ctr">
              <a:spcAft>
                <a:spcPts val="600"/>
              </a:spcAft>
            </a:pPr>
            <a:r>
              <a:rPr lang="en-US" sz="3600" b="1" dirty="0" smtClean="0">
                <a:solidFill>
                  <a:schemeClr val="tx2"/>
                </a:solidFill>
                <a:latin typeface="Architects Daughter" pitchFamily="2" charset="0"/>
              </a:rPr>
              <a:t>$10,000</a:t>
            </a:r>
            <a:r>
              <a:rPr lang="en-US" sz="2800" b="1" baseline="58000" dirty="0" smtClean="0">
                <a:solidFill>
                  <a:schemeClr val="tx2"/>
                </a:solidFill>
                <a:latin typeface="Architects Daughter" pitchFamily="2" charset="0"/>
              </a:rPr>
              <a:t>*</a:t>
            </a:r>
          </a:p>
        </p:txBody>
      </p:sp>
      <p:sp>
        <p:nvSpPr>
          <p:cNvPr id="16" name="TextBox 15"/>
          <p:cNvSpPr txBox="1"/>
          <p:nvPr/>
        </p:nvSpPr>
        <p:spPr>
          <a:xfrm>
            <a:off x="164166" y="4705350"/>
            <a:ext cx="6316216" cy="307777"/>
          </a:xfrm>
          <a:prstGeom prst="rect">
            <a:avLst/>
          </a:prstGeom>
          <a:noFill/>
        </p:spPr>
        <p:txBody>
          <a:bodyPr wrap="none" rtlCol="0">
            <a:spAutoFit/>
          </a:bodyPr>
          <a:lstStyle/>
          <a:p>
            <a:r>
              <a:rPr lang="en-US" sz="1400" dirty="0" smtClean="0">
                <a:solidFill>
                  <a:schemeClr val="bg1"/>
                </a:solidFill>
              </a:rPr>
              <a:t>* L</a:t>
            </a:r>
            <a:r>
              <a:rPr lang="en-US" sz="1200" dirty="0" smtClean="0">
                <a:solidFill>
                  <a:schemeClr val="bg1"/>
                </a:solidFill>
              </a:rPr>
              <a:t>imited time offer!  Please talk to your EMC Account Rep today for details!</a:t>
            </a:r>
          </a:p>
        </p:txBody>
      </p:sp>
      <p:sp>
        <p:nvSpPr>
          <p:cNvPr id="12" name="TextBox 11"/>
          <p:cNvSpPr txBox="1"/>
          <p:nvPr/>
        </p:nvSpPr>
        <p:spPr>
          <a:xfrm rot="20055630">
            <a:off x="6397737" y="2778605"/>
            <a:ext cx="2130711" cy="1277273"/>
          </a:xfrm>
          <a:prstGeom prst="rect">
            <a:avLst/>
          </a:prstGeom>
          <a:noFill/>
        </p:spPr>
        <p:txBody>
          <a:bodyPr wrap="none" rtlCol="0">
            <a:spAutoFit/>
          </a:bodyPr>
          <a:lstStyle/>
          <a:p>
            <a:pPr algn="ctr">
              <a:spcAft>
                <a:spcPts val="600"/>
              </a:spcAft>
            </a:pPr>
            <a:r>
              <a:rPr lang="en-US" sz="3600" b="1" dirty="0" smtClean="0">
                <a:solidFill>
                  <a:schemeClr val="tx2"/>
                </a:solidFill>
                <a:latin typeface="Architects Daughter" pitchFamily="2" charset="0"/>
              </a:rPr>
              <a:t>75</a:t>
            </a:r>
            <a:r>
              <a:rPr lang="en-US" sz="3600" dirty="0" smtClean="0">
                <a:solidFill>
                  <a:schemeClr val="tx2"/>
                </a:solidFill>
              </a:rPr>
              <a:t>%</a:t>
            </a:r>
          </a:p>
          <a:p>
            <a:pPr algn="ctr">
              <a:spcAft>
                <a:spcPts val="600"/>
              </a:spcAft>
            </a:pPr>
            <a:r>
              <a:rPr lang="en-US" sz="3600" b="1" dirty="0" smtClean="0">
                <a:solidFill>
                  <a:schemeClr val="tx2"/>
                </a:solidFill>
                <a:latin typeface="Architects Daughter" pitchFamily="2" charset="0"/>
              </a:rPr>
              <a:t>off list</a:t>
            </a:r>
            <a:endParaRPr lang="en-US" sz="2800" b="1" baseline="58000" dirty="0" smtClean="0">
              <a:solidFill>
                <a:schemeClr val="tx2"/>
              </a:solidFill>
              <a:latin typeface="Architects Daughter" pitchFamily="2" charset="0"/>
            </a:endParaRPr>
          </a:p>
        </p:txBody>
      </p:sp>
    </p:spTree>
    <p:extLst>
      <p:ext uri="{BB962C8B-B14F-4D97-AF65-F5344CB8AC3E}">
        <p14:creationId xmlns:p14="http://schemas.microsoft.com/office/powerpoint/2010/main" val="1513092567"/>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57332" y="971550"/>
            <a:ext cx="7629337" cy="3416320"/>
          </a:xfrm>
          <a:prstGeom prst="rect">
            <a:avLst/>
          </a:prstGeom>
          <a:noFill/>
        </p:spPr>
        <p:txBody>
          <a:bodyPr wrap="square" rtlCol="0">
            <a:spAutoFit/>
          </a:bodyPr>
          <a:lstStyle/>
          <a:p>
            <a:pPr algn="ctr"/>
            <a:r>
              <a:rPr lang="en-US" sz="3600" dirty="0" smtClean="0">
                <a:solidFill>
                  <a:schemeClr val="tx2"/>
                </a:solidFill>
              </a:rPr>
              <a:t>Do you want to get more information on ViPR, try ViPR at no charge or get support from ViPR experts?</a:t>
            </a:r>
          </a:p>
          <a:p>
            <a:pPr algn="ctr"/>
            <a:endParaRPr lang="en-US" sz="3600" dirty="0" smtClean="0">
              <a:solidFill>
                <a:schemeClr val="bg1"/>
              </a:solidFill>
              <a:latin typeface="Architects Daughter" pitchFamily="2" charset="0"/>
            </a:endParaRPr>
          </a:p>
          <a:p>
            <a:pPr algn="ctr"/>
            <a:r>
              <a:rPr lang="en-US" sz="3600" dirty="0" smtClean="0">
                <a:solidFill>
                  <a:schemeClr val="bg1"/>
                </a:solidFill>
                <a:latin typeface="Architects Daughter" pitchFamily="2" charset="0"/>
              </a:rPr>
              <a:t>Join the ViPR Community</a:t>
            </a:r>
          </a:p>
        </p:txBody>
      </p:sp>
    </p:spTree>
    <p:extLst>
      <p:ext uri="{BB962C8B-B14F-4D97-AF65-F5344CB8AC3E}">
        <p14:creationId xmlns:p14="http://schemas.microsoft.com/office/powerpoint/2010/main" val="3534405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450141" y="114300"/>
            <a:ext cx="6303334" cy="1371600"/>
          </a:xfrm>
          <a:prstGeom prst="rect">
            <a:avLst/>
          </a:prstGeom>
          <a:effectLst/>
        </p:spPr>
        <p:txBody>
          <a:bodyPr lIns="0" tIns="0" rIns="0" bIns="0" anchor="t" anchorCtr="0"/>
          <a:lstStyle/>
          <a:p>
            <a:pPr marL="0" marR="0" lvl="0" indent="0" defTabSz="4572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bg1"/>
                </a:solidFill>
                <a:effectLst>
                  <a:innerShdw blurRad="63500" dist="25400" dir="13500000">
                    <a:prstClr val="black">
                      <a:alpha val="50000"/>
                    </a:prstClr>
                  </a:innerShdw>
                </a:effectLst>
                <a:uLnTx/>
                <a:uFillTx/>
                <a:latin typeface="+mj-lt"/>
                <a:ea typeface="+mn-ea"/>
                <a:cs typeface="+mn-cs"/>
              </a:rPr>
              <a:t>Join the ViPR Community…</a:t>
            </a:r>
            <a:endParaRPr kumimoji="0" lang="en-US" sz="3600" b="0" i="0" u="none" strike="noStrike" kern="1200" cap="none" spc="0" normalizeH="0" baseline="0" noProof="0" dirty="0">
              <a:ln>
                <a:noFill/>
              </a:ln>
              <a:solidFill>
                <a:schemeClr val="bg1"/>
              </a:solidFill>
              <a:effectLst>
                <a:innerShdw blurRad="63500" dist="25400" dir="13500000">
                  <a:prstClr val="black">
                    <a:alpha val="50000"/>
                  </a:prstClr>
                </a:innerShdw>
              </a:effectLst>
              <a:uLnTx/>
              <a:uFillTx/>
              <a:latin typeface="+mj-lt"/>
              <a:ea typeface="+mn-ea"/>
              <a:cs typeface="+mn-cs"/>
            </a:endParaRPr>
          </a:p>
        </p:txBody>
      </p:sp>
      <p:sp>
        <p:nvSpPr>
          <p:cNvPr id="10" name="Rectangle 9"/>
          <p:cNvSpPr/>
          <p:nvPr/>
        </p:nvSpPr>
        <p:spPr>
          <a:xfrm>
            <a:off x="2362200" y="1628775"/>
            <a:ext cx="6779583" cy="457200"/>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dirty="0"/>
          </a:p>
        </p:txBody>
      </p:sp>
      <p:sp>
        <p:nvSpPr>
          <p:cNvPr id="11" name="TextBox 10"/>
          <p:cNvSpPr txBox="1"/>
          <p:nvPr/>
        </p:nvSpPr>
        <p:spPr>
          <a:xfrm>
            <a:off x="2292093" y="1628775"/>
            <a:ext cx="6955466" cy="400110"/>
          </a:xfrm>
          <a:prstGeom prst="rect">
            <a:avLst/>
          </a:prstGeom>
          <a:ln>
            <a:noFill/>
          </a:ln>
        </p:spPr>
        <p:txBody>
          <a:bodyPr wrap="square" lIns="91440" tIns="45720" rIns="91440" bIns="45720" rtlCol="0">
            <a:spAutoFit/>
          </a:bodyPr>
          <a:lstStyle/>
          <a:p>
            <a:r>
              <a:rPr lang="en-US" sz="1900" b="1" dirty="0" smtClean="0">
                <a:solidFill>
                  <a:schemeClr val="bg1">
                    <a:lumMod val="95000"/>
                  </a:schemeClr>
                </a:solidFill>
                <a:effectLst>
                  <a:innerShdw blurRad="63500" dist="25400" dir="13500000">
                    <a:prstClr val="black">
                      <a:alpha val="50000"/>
                    </a:prstClr>
                  </a:innerShdw>
                </a:effectLst>
                <a:latin typeface="Verdana" pitchFamily="34" charset="0"/>
              </a:rPr>
              <a:t>    </a:t>
            </a:r>
            <a:r>
              <a:rPr lang="en-US" sz="1900" b="1" dirty="0" smtClean="0">
                <a:solidFill>
                  <a:schemeClr val="bg1"/>
                </a:solidFill>
                <a:effectLst>
                  <a:innerShdw blurRad="63500" dist="25400" dir="13500000">
                    <a:prstClr val="black">
                      <a:alpha val="50000"/>
                    </a:prstClr>
                  </a:innerShdw>
                </a:effectLst>
                <a:latin typeface="Verdana" pitchFamily="34" charset="0"/>
              </a:rPr>
              <a:t>Learn</a:t>
            </a:r>
            <a:r>
              <a:rPr lang="en-US" sz="1900" b="1" dirty="0" smtClean="0">
                <a:solidFill>
                  <a:schemeClr val="bg1">
                    <a:lumMod val="95000"/>
                  </a:schemeClr>
                </a:solidFill>
                <a:effectLst>
                  <a:innerShdw blurRad="63500" dist="25400" dir="13500000">
                    <a:prstClr val="black">
                      <a:alpha val="50000"/>
                    </a:prstClr>
                  </a:innerShdw>
                </a:effectLst>
                <a:latin typeface="Verdana" pitchFamily="34" charset="0"/>
              </a:rPr>
              <a:t>    </a:t>
            </a:r>
            <a:r>
              <a:rPr lang="en-US" sz="2000" b="1" dirty="0" smtClean="0">
                <a:solidFill>
                  <a:schemeClr val="bg1">
                    <a:lumMod val="95000"/>
                  </a:schemeClr>
                </a:solidFill>
                <a:effectLst>
                  <a:innerShdw blurRad="63500" dist="25400" dir="13500000">
                    <a:prstClr val="black">
                      <a:alpha val="50000"/>
                    </a:prstClr>
                  </a:innerShdw>
                </a:effectLst>
                <a:latin typeface="Verdana" pitchFamily="34" charset="0"/>
              </a:rPr>
              <a:t>|      </a:t>
            </a:r>
            <a:r>
              <a:rPr lang="en-US" sz="1900" b="1" dirty="0" smtClean="0">
                <a:solidFill>
                  <a:schemeClr val="bg1"/>
                </a:solidFill>
                <a:effectLst>
                  <a:innerShdw blurRad="63500" dist="25400" dir="13500000">
                    <a:prstClr val="black">
                      <a:alpha val="50000"/>
                    </a:prstClr>
                  </a:innerShdw>
                </a:effectLst>
                <a:latin typeface="Verdana" pitchFamily="34" charset="0"/>
              </a:rPr>
              <a:t>Try</a:t>
            </a:r>
            <a:r>
              <a:rPr lang="en-US" sz="1900" b="1" dirty="0" smtClean="0">
                <a:solidFill>
                  <a:schemeClr val="bg1">
                    <a:lumMod val="95000"/>
                  </a:schemeClr>
                </a:solidFill>
                <a:effectLst>
                  <a:innerShdw blurRad="63500" dist="25400" dir="13500000">
                    <a:prstClr val="black">
                      <a:alpha val="50000"/>
                    </a:prstClr>
                  </a:innerShdw>
                </a:effectLst>
                <a:latin typeface="Verdana" pitchFamily="34" charset="0"/>
              </a:rPr>
              <a:t> </a:t>
            </a:r>
            <a:r>
              <a:rPr lang="en-US" sz="2000" b="1" dirty="0" smtClean="0">
                <a:solidFill>
                  <a:schemeClr val="bg1">
                    <a:lumMod val="95000"/>
                  </a:schemeClr>
                </a:solidFill>
                <a:effectLst>
                  <a:innerShdw blurRad="63500" dist="25400" dir="13500000">
                    <a:prstClr val="black">
                      <a:alpha val="50000"/>
                    </a:prstClr>
                  </a:innerShdw>
                </a:effectLst>
                <a:latin typeface="Verdana" pitchFamily="34" charset="0"/>
              </a:rPr>
              <a:t>      |  </a:t>
            </a:r>
            <a:r>
              <a:rPr lang="en-US" sz="1900" b="1" dirty="0" smtClean="0">
                <a:solidFill>
                  <a:schemeClr val="bg1">
                    <a:lumMod val="95000"/>
                  </a:schemeClr>
                </a:solidFill>
                <a:effectLst>
                  <a:innerShdw blurRad="63500" dist="25400" dir="13500000">
                    <a:prstClr val="black">
                      <a:alpha val="50000"/>
                    </a:prstClr>
                  </a:innerShdw>
                </a:effectLst>
                <a:latin typeface="Verdana" pitchFamily="34" charset="0"/>
              </a:rPr>
              <a:t>Develop</a:t>
            </a:r>
            <a:r>
              <a:rPr lang="en-US" sz="2000" b="1" dirty="0" smtClean="0">
                <a:solidFill>
                  <a:schemeClr val="bg1">
                    <a:lumMod val="95000"/>
                  </a:schemeClr>
                </a:solidFill>
                <a:effectLst>
                  <a:innerShdw blurRad="63500" dist="25400" dir="13500000">
                    <a:prstClr val="black">
                      <a:alpha val="50000"/>
                    </a:prstClr>
                  </a:innerShdw>
                </a:effectLst>
                <a:latin typeface="Verdana" pitchFamily="34" charset="0"/>
              </a:rPr>
              <a:t>   | </a:t>
            </a:r>
            <a:r>
              <a:rPr lang="en-US" sz="1950" b="1" dirty="0" smtClean="0">
                <a:solidFill>
                  <a:schemeClr val="bg1">
                    <a:lumMod val="95000"/>
                  </a:schemeClr>
                </a:solidFill>
                <a:effectLst>
                  <a:innerShdw blurRad="63500" dist="25400" dir="13500000">
                    <a:prstClr val="black">
                      <a:alpha val="50000"/>
                    </a:prstClr>
                  </a:innerShdw>
                </a:effectLst>
                <a:latin typeface="Verdana" pitchFamily="34" charset="0"/>
              </a:rPr>
              <a:t>Collaborate</a:t>
            </a:r>
            <a:endParaRPr lang="en-US" sz="1950" b="1" dirty="0">
              <a:solidFill>
                <a:schemeClr val="bg1">
                  <a:lumMod val="95000"/>
                </a:schemeClr>
              </a:solidFill>
              <a:effectLst>
                <a:innerShdw blurRad="63500" dist="25400" dir="13500000">
                  <a:prstClr val="black">
                    <a:alpha val="50000"/>
                  </a:prstClr>
                </a:innerShdw>
              </a:effectLst>
              <a:latin typeface="Verdana" pitchFamily="34" charset="0"/>
            </a:endParaRPr>
          </a:p>
        </p:txBody>
      </p:sp>
      <p:sp>
        <p:nvSpPr>
          <p:cNvPr id="21" name="TextBox 20"/>
          <p:cNvSpPr txBox="1"/>
          <p:nvPr/>
        </p:nvSpPr>
        <p:spPr>
          <a:xfrm>
            <a:off x="2362200" y="2085975"/>
            <a:ext cx="1621466" cy="1384995"/>
          </a:xfrm>
          <a:prstGeom prst="rect">
            <a:avLst/>
          </a:prstGeom>
          <a:noFill/>
        </p:spPr>
        <p:txBody>
          <a:bodyPr wrap="square" lIns="91440" tIns="45720" rIns="91440" bIns="45720" rtlCol="0">
            <a:spAutoFit/>
          </a:bodyPr>
          <a:lstStyle/>
          <a:p>
            <a:r>
              <a:rPr lang="en-US" sz="1400" dirty="0" smtClean="0">
                <a:solidFill>
                  <a:schemeClr val="bg1"/>
                </a:solidFill>
              </a:rPr>
              <a:t>Explore how-to videos, helpful guides, and training </a:t>
            </a:r>
            <a:r>
              <a:rPr lang="en-US" sz="1400" dirty="0">
                <a:solidFill>
                  <a:schemeClr val="bg2"/>
                </a:solidFill>
              </a:rPr>
              <a:t/>
            </a:r>
            <a:br>
              <a:rPr lang="en-US" sz="1400" dirty="0">
                <a:solidFill>
                  <a:schemeClr val="bg2"/>
                </a:solidFill>
              </a:rPr>
            </a:br>
            <a:endParaRPr lang="en-US" sz="1400" dirty="0">
              <a:solidFill>
                <a:schemeClr val="bg2"/>
              </a:solidFill>
            </a:endParaRPr>
          </a:p>
          <a:p>
            <a:r>
              <a:rPr lang="en-US" sz="1400" dirty="0">
                <a:solidFill>
                  <a:schemeClr val="bg2"/>
                </a:solidFill>
              </a:rPr>
              <a:t> </a:t>
            </a:r>
          </a:p>
        </p:txBody>
      </p:sp>
      <p:sp>
        <p:nvSpPr>
          <p:cNvPr id="23" name="TextBox 22"/>
          <p:cNvSpPr txBox="1"/>
          <p:nvPr/>
        </p:nvSpPr>
        <p:spPr>
          <a:xfrm>
            <a:off x="5637690" y="2092107"/>
            <a:ext cx="1627008" cy="1815882"/>
          </a:xfrm>
          <a:prstGeom prst="rect">
            <a:avLst/>
          </a:prstGeom>
          <a:noFill/>
        </p:spPr>
        <p:txBody>
          <a:bodyPr wrap="square" lIns="91440" tIns="45720" rIns="91440" bIns="45720" rtlCol="0">
            <a:spAutoFit/>
          </a:bodyPr>
          <a:lstStyle/>
          <a:p>
            <a:r>
              <a:rPr lang="en-US" sz="1400" dirty="0" smtClean="0">
                <a:solidFill>
                  <a:schemeClr val="bg1"/>
                </a:solidFill>
              </a:rPr>
              <a:t>Access SDKs, FAQs, forums, technical documentation, sample apps, and more </a:t>
            </a:r>
            <a:r>
              <a:rPr lang="en-US" sz="1400" dirty="0">
                <a:solidFill>
                  <a:schemeClr val="bg2"/>
                </a:solidFill>
              </a:rPr>
              <a:t/>
            </a:r>
            <a:br>
              <a:rPr lang="en-US" sz="1400" dirty="0">
                <a:solidFill>
                  <a:schemeClr val="bg2"/>
                </a:solidFill>
              </a:rPr>
            </a:br>
            <a:endParaRPr lang="en-US" sz="1400" dirty="0">
              <a:solidFill>
                <a:schemeClr val="bg2"/>
              </a:solidFill>
            </a:endParaRPr>
          </a:p>
          <a:p>
            <a:r>
              <a:rPr lang="en-US" sz="1400" dirty="0">
                <a:solidFill>
                  <a:schemeClr val="bg2"/>
                </a:solidFill>
              </a:rPr>
              <a:t> </a:t>
            </a:r>
          </a:p>
        </p:txBody>
      </p:sp>
      <p:sp>
        <p:nvSpPr>
          <p:cNvPr id="25" name="TextBox 24"/>
          <p:cNvSpPr txBox="1"/>
          <p:nvPr/>
        </p:nvSpPr>
        <p:spPr>
          <a:xfrm>
            <a:off x="7400925" y="2085975"/>
            <a:ext cx="1590675" cy="1600438"/>
          </a:xfrm>
          <a:prstGeom prst="rect">
            <a:avLst/>
          </a:prstGeom>
          <a:noFill/>
        </p:spPr>
        <p:txBody>
          <a:bodyPr wrap="square" lIns="91440" tIns="45720" rIns="91440" bIns="45720" rtlCol="0">
            <a:spAutoFit/>
          </a:bodyPr>
          <a:lstStyle/>
          <a:p>
            <a:r>
              <a:rPr lang="en-US" sz="1400" dirty="0" smtClean="0">
                <a:solidFill>
                  <a:schemeClr val="bg1"/>
                </a:solidFill>
              </a:rPr>
              <a:t>Ask the experts, talk to peers, share ideas and experiences</a:t>
            </a:r>
            <a:r>
              <a:rPr lang="en-US" sz="1400" dirty="0">
                <a:solidFill>
                  <a:schemeClr val="bg1"/>
                </a:solidFill>
              </a:rPr>
              <a:t/>
            </a:r>
            <a:br>
              <a:rPr lang="en-US" sz="1400" dirty="0">
                <a:solidFill>
                  <a:schemeClr val="bg1"/>
                </a:solidFill>
              </a:rPr>
            </a:br>
            <a:endParaRPr lang="en-US" sz="1400" dirty="0">
              <a:solidFill>
                <a:schemeClr val="bg1"/>
              </a:solidFill>
            </a:endParaRPr>
          </a:p>
          <a:p>
            <a:r>
              <a:rPr lang="en-US" sz="1400" dirty="0">
                <a:solidFill>
                  <a:schemeClr val="bg2"/>
                </a:solidFill>
              </a:rPr>
              <a:t> </a:t>
            </a:r>
          </a:p>
        </p:txBody>
      </p:sp>
      <p:cxnSp>
        <p:nvCxnSpPr>
          <p:cNvPr id="26" name="Straight Connector 25"/>
          <p:cNvCxnSpPr/>
          <p:nvPr/>
        </p:nvCxnSpPr>
        <p:spPr>
          <a:xfrm>
            <a:off x="7264698" y="2085975"/>
            <a:ext cx="0" cy="1931664"/>
          </a:xfrm>
          <a:prstGeom prst="line">
            <a:avLst/>
          </a:prstGeom>
          <a:ln/>
        </p:spPr>
        <p:style>
          <a:lnRef idx="1">
            <a:schemeClr val="accent4"/>
          </a:lnRef>
          <a:fillRef idx="0">
            <a:schemeClr val="accent4"/>
          </a:fillRef>
          <a:effectRef idx="0">
            <a:schemeClr val="accent4"/>
          </a:effectRef>
          <a:fontRef idx="minor">
            <a:schemeClr val="tx1"/>
          </a:fontRef>
        </p:style>
      </p:cxnSp>
      <p:sp>
        <p:nvSpPr>
          <p:cNvPr id="2" name="Rectangle 1"/>
          <p:cNvSpPr/>
          <p:nvPr/>
        </p:nvSpPr>
        <p:spPr>
          <a:xfrm>
            <a:off x="2409825" y="1273373"/>
            <a:ext cx="3581400" cy="338554"/>
          </a:xfrm>
          <a:prstGeom prst="rect">
            <a:avLst/>
          </a:prstGeom>
        </p:spPr>
        <p:txBody>
          <a:bodyPr wrap="square">
            <a:spAutoFit/>
          </a:bodyPr>
          <a:lstStyle/>
          <a:p>
            <a:pPr lvl="0" fontAlgn="base">
              <a:spcBef>
                <a:spcPct val="0"/>
              </a:spcBef>
              <a:spcAft>
                <a:spcPct val="0"/>
              </a:spcAft>
            </a:pPr>
            <a:r>
              <a:rPr lang="en-US" sz="1600" dirty="0" smtClean="0">
                <a:solidFill>
                  <a:schemeClr val="accent1"/>
                </a:solidFill>
              </a:rPr>
              <a:t>www.emc.com/viprcommunity</a:t>
            </a:r>
            <a:endParaRPr lang="en-US" sz="1600" dirty="0">
              <a:solidFill>
                <a:schemeClr val="accent1"/>
              </a:solidFill>
              <a:latin typeface="Arial" pitchFamily="34" charset="0"/>
              <a:cs typeface="Arial" pitchFamily="34" charset="0"/>
            </a:endParaRPr>
          </a:p>
        </p:txBody>
      </p:sp>
      <p:pic>
        <p:nvPicPr>
          <p:cNvPr id="15" name="Picture 2" descr="ex-side-image"/>
          <p:cNvPicPr>
            <a:picLocks noChangeAspect="1" noChangeArrowheads="1"/>
          </p:cNvPicPr>
          <p:nvPr/>
        </p:nvPicPr>
        <p:blipFill>
          <a:blip r:embed="rId3"/>
          <a:srcRect/>
          <a:stretch>
            <a:fillRect/>
          </a:stretch>
        </p:blipFill>
        <p:spPr bwMode="auto">
          <a:xfrm>
            <a:off x="3894509" y="3333750"/>
            <a:ext cx="1743181" cy="1368623"/>
          </a:xfrm>
          <a:prstGeom prst="rect">
            <a:avLst/>
          </a:prstGeom>
          <a:solidFill>
            <a:schemeClr val="tx1"/>
          </a:solidFill>
        </p:spPr>
      </p:pic>
      <p:cxnSp>
        <p:nvCxnSpPr>
          <p:cNvPr id="14" name="Straight Connector 13"/>
          <p:cNvCxnSpPr/>
          <p:nvPr/>
        </p:nvCxnSpPr>
        <p:spPr>
          <a:xfrm>
            <a:off x="3894509" y="2085975"/>
            <a:ext cx="0" cy="1931664"/>
          </a:xfrm>
          <a:prstGeom prst="line">
            <a:avLst/>
          </a:prstGeom>
          <a:ln/>
        </p:spPr>
        <p:style>
          <a:lnRef idx="1">
            <a:schemeClr val="accent4"/>
          </a:lnRef>
          <a:fillRef idx="0">
            <a:schemeClr val="accent4"/>
          </a:fillRef>
          <a:effectRef idx="0">
            <a:schemeClr val="accent4"/>
          </a:effectRef>
          <a:fontRef idx="minor">
            <a:schemeClr val="tx1"/>
          </a:fontRef>
        </p:style>
      </p:cxnSp>
      <p:cxnSp>
        <p:nvCxnSpPr>
          <p:cNvPr id="18" name="Straight Connector 17"/>
          <p:cNvCxnSpPr/>
          <p:nvPr/>
        </p:nvCxnSpPr>
        <p:spPr>
          <a:xfrm>
            <a:off x="5616212" y="2085975"/>
            <a:ext cx="0" cy="1931664"/>
          </a:xfrm>
          <a:prstGeom prst="line">
            <a:avLst/>
          </a:prstGeom>
          <a:ln/>
        </p:spPr>
        <p:style>
          <a:lnRef idx="1">
            <a:schemeClr val="accent4"/>
          </a:lnRef>
          <a:fillRef idx="0">
            <a:schemeClr val="accent4"/>
          </a:fillRef>
          <a:effectRef idx="0">
            <a:schemeClr val="accent4"/>
          </a:effectRef>
          <a:fontRef idx="minor">
            <a:schemeClr val="tx1"/>
          </a:fontRef>
        </p:style>
      </p:cxnSp>
      <p:sp>
        <p:nvSpPr>
          <p:cNvPr id="22" name="TextBox 21"/>
          <p:cNvSpPr txBox="1"/>
          <p:nvPr/>
        </p:nvSpPr>
        <p:spPr>
          <a:xfrm>
            <a:off x="4015565" y="2085975"/>
            <a:ext cx="1621466" cy="1600438"/>
          </a:xfrm>
          <a:prstGeom prst="rect">
            <a:avLst/>
          </a:prstGeom>
          <a:noFill/>
        </p:spPr>
        <p:txBody>
          <a:bodyPr wrap="square" lIns="91440" tIns="45720" rIns="91440" bIns="45720" rtlCol="0">
            <a:spAutoFit/>
          </a:bodyPr>
          <a:lstStyle/>
          <a:p>
            <a:r>
              <a:rPr lang="en-US" sz="1400" dirty="0" smtClean="0">
                <a:solidFill>
                  <a:schemeClr val="bg1"/>
                </a:solidFill>
              </a:rPr>
              <a:t>Download ViPR </a:t>
            </a:r>
            <a:r>
              <a:rPr lang="en-US" sz="1400" b="1" dirty="0" smtClean="0">
                <a:solidFill>
                  <a:schemeClr val="bg1"/>
                </a:solidFill>
              </a:rPr>
              <a:t>FREE</a:t>
            </a:r>
            <a:r>
              <a:rPr lang="en-US" sz="1400" dirty="0" smtClean="0">
                <a:solidFill>
                  <a:schemeClr val="bg1"/>
                </a:solidFill>
              </a:rPr>
              <a:t> with no time limit – for non-production use </a:t>
            </a:r>
            <a:r>
              <a:rPr lang="en-US" sz="1400" dirty="0">
                <a:solidFill>
                  <a:schemeClr val="bg1"/>
                </a:solidFill>
              </a:rPr>
              <a:t/>
            </a:r>
            <a:br>
              <a:rPr lang="en-US" sz="1400" dirty="0">
                <a:solidFill>
                  <a:schemeClr val="bg1"/>
                </a:solidFill>
              </a:rPr>
            </a:br>
            <a:endParaRPr lang="en-US" sz="1400" dirty="0">
              <a:solidFill>
                <a:schemeClr val="bg1"/>
              </a:solidFill>
            </a:endParaRPr>
          </a:p>
          <a:p>
            <a:r>
              <a:rPr lang="en-US" sz="1400" dirty="0">
                <a:solidFill>
                  <a:schemeClr val="bg1"/>
                </a:solidFill>
              </a:rPr>
              <a:t> </a:t>
            </a:r>
          </a:p>
        </p:txBody>
      </p:sp>
      <p:sp>
        <p:nvSpPr>
          <p:cNvPr id="16" name="Rectangle 15"/>
          <p:cNvSpPr/>
          <p:nvPr/>
        </p:nvSpPr>
        <p:spPr>
          <a:xfrm>
            <a:off x="3514725" y="4702373"/>
            <a:ext cx="2571749" cy="338554"/>
          </a:xfrm>
          <a:prstGeom prst="rect">
            <a:avLst/>
          </a:prstGeom>
        </p:spPr>
        <p:txBody>
          <a:bodyPr wrap="square">
            <a:spAutoFit/>
          </a:bodyPr>
          <a:lstStyle/>
          <a:p>
            <a:pPr lvl="0" algn="ctr" fontAlgn="base">
              <a:spcBef>
                <a:spcPct val="0"/>
              </a:spcBef>
              <a:spcAft>
                <a:spcPct val="0"/>
              </a:spcAft>
            </a:pPr>
            <a:r>
              <a:rPr lang="en-US" sz="1600" dirty="0" smtClean="0">
                <a:solidFill>
                  <a:schemeClr val="accent1"/>
                </a:solidFill>
              </a:rPr>
              <a:t>www.emc.com/getvipr</a:t>
            </a:r>
            <a:endParaRPr lang="en-US" sz="1600" dirty="0">
              <a:solidFill>
                <a:schemeClr val="accent1"/>
              </a:solidFill>
              <a:latin typeface="Arial" pitchFamily="34" charset="0"/>
              <a:cs typeface="Arial" pitchFamily="34" charset="0"/>
            </a:endParaRPr>
          </a:p>
        </p:txBody>
      </p:sp>
      <p:grpSp>
        <p:nvGrpSpPr>
          <p:cNvPr id="17" name="Group 31"/>
          <p:cNvGrpSpPr>
            <a:grpSpLocks noChangeAspect="1"/>
          </p:cNvGrpSpPr>
          <p:nvPr/>
        </p:nvGrpSpPr>
        <p:grpSpPr>
          <a:xfrm>
            <a:off x="87498" y="500791"/>
            <a:ext cx="2362643" cy="2929682"/>
            <a:chOff x="2971800" y="876300"/>
            <a:chExt cx="2857500" cy="3543300"/>
          </a:xfrm>
        </p:grpSpPr>
        <p:grpSp>
          <p:nvGrpSpPr>
            <p:cNvPr id="19" name="Group 30"/>
            <p:cNvGrpSpPr/>
            <p:nvPr/>
          </p:nvGrpSpPr>
          <p:grpSpPr>
            <a:xfrm>
              <a:off x="3228975" y="1304925"/>
              <a:ext cx="2286000" cy="2651760"/>
              <a:chOff x="3228975" y="1304925"/>
              <a:chExt cx="2286000" cy="2651760"/>
            </a:xfrm>
          </p:grpSpPr>
          <p:sp>
            <p:nvSpPr>
              <p:cNvPr id="24" name="Freeform 10"/>
              <p:cNvSpPr>
                <a:spLocks/>
              </p:cNvSpPr>
              <p:nvPr/>
            </p:nvSpPr>
            <p:spPr bwMode="auto">
              <a:xfrm>
                <a:off x="4451350" y="2089150"/>
                <a:ext cx="241300" cy="195263"/>
              </a:xfrm>
              <a:custGeom>
                <a:avLst/>
                <a:gdLst/>
                <a:ahLst/>
                <a:cxnLst>
                  <a:cxn ang="0">
                    <a:pos x="38" y="123"/>
                  </a:cxn>
                  <a:cxn ang="0">
                    <a:pos x="0" y="62"/>
                  </a:cxn>
                  <a:cxn ang="0">
                    <a:pos x="38" y="0"/>
                  </a:cxn>
                  <a:cxn ang="0">
                    <a:pos x="114" y="0"/>
                  </a:cxn>
                  <a:cxn ang="0">
                    <a:pos x="152" y="62"/>
                  </a:cxn>
                  <a:cxn ang="0">
                    <a:pos x="114" y="123"/>
                  </a:cxn>
                  <a:cxn ang="0">
                    <a:pos x="38" y="123"/>
                  </a:cxn>
                </a:cxnLst>
                <a:rect l="0" t="0" r="r" b="b"/>
                <a:pathLst>
                  <a:path w="152" h="123">
                    <a:moveTo>
                      <a:pt x="38" y="123"/>
                    </a:moveTo>
                    <a:lnTo>
                      <a:pt x="0" y="62"/>
                    </a:lnTo>
                    <a:lnTo>
                      <a:pt x="38" y="0"/>
                    </a:lnTo>
                    <a:lnTo>
                      <a:pt x="114" y="0"/>
                    </a:lnTo>
                    <a:lnTo>
                      <a:pt x="152" y="62"/>
                    </a:lnTo>
                    <a:lnTo>
                      <a:pt x="114" y="123"/>
                    </a:lnTo>
                    <a:lnTo>
                      <a:pt x="38" y="12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Hexagon 26"/>
              <p:cNvSpPr/>
              <p:nvPr/>
            </p:nvSpPr>
            <p:spPr>
              <a:xfrm rot="5400000">
                <a:off x="3046095" y="1487805"/>
                <a:ext cx="2651760" cy="2286000"/>
              </a:xfrm>
              <a:prstGeom prst="hexagon">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0" name="Picture 19" descr="ViPR-Logo.pdf"/>
            <p:cNvPicPr>
              <a:picLocks noChangeAspect="1"/>
            </p:cNvPicPr>
            <p:nvPr/>
          </p:nvPicPr>
          <p:blipFill>
            <a:blip r:embed="rId4" cstate="print">
              <a:extLst>
                <a:ext uri="{28A0092B-C50C-407E-A947-70E740481C1C}">
                  <a14:useLocalDpi xmlns:a14="http://schemas.microsoft.com/office/drawing/2010/main" val="0"/>
                </a:ext>
              </a:extLst>
            </a:blip>
            <a:srcRect l="29679" t="15424" r="27788" b="43822"/>
            <a:stretch>
              <a:fillRect/>
            </a:stretch>
          </p:blipFill>
          <p:spPr>
            <a:xfrm>
              <a:off x="2971800" y="876300"/>
              <a:ext cx="2857500" cy="3543300"/>
            </a:xfrm>
            <a:prstGeom prst="rect">
              <a:avLst/>
            </a:prstGeom>
          </p:spPr>
        </p:pic>
      </p:grpSp>
    </p:spTree>
    <p:extLst>
      <p:ext uri="{BB962C8B-B14F-4D97-AF65-F5344CB8AC3E}">
        <p14:creationId xmlns:p14="http://schemas.microsoft.com/office/powerpoint/2010/main" val="267712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r>
              <a:rPr lang="en-US" dirty="0" smtClean="0">
                <a:solidFill>
                  <a:schemeClr val="bg1"/>
                </a:solidFill>
              </a:rPr>
              <a:t>Abstract, Pool, Automate for Storage Services On-Demand</a:t>
            </a:r>
          </a:p>
          <a:p>
            <a:endParaRPr lang="en-US" dirty="0">
              <a:solidFill>
                <a:schemeClr val="bg1"/>
              </a:solidFill>
            </a:endParaRPr>
          </a:p>
        </p:txBody>
      </p:sp>
      <p:sp>
        <p:nvSpPr>
          <p:cNvPr id="3" name="Title 2"/>
          <p:cNvSpPr>
            <a:spLocks noGrp="1"/>
          </p:cNvSpPr>
          <p:nvPr>
            <p:ph type="title"/>
          </p:nvPr>
        </p:nvSpPr>
        <p:spPr/>
        <p:txBody>
          <a:bodyPr/>
          <a:lstStyle/>
          <a:p>
            <a:pPr algn="l"/>
            <a:r>
              <a:rPr lang="en-US" dirty="0" smtClean="0"/>
              <a:t>Re-Define and Transform Your Storage </a:t>
            </a:r>
            <a:endParaRPr lang="en-US" dirty="0"/>
          </a:p>
        </p:txBody>
      </p:sp>
      <p:sp>
        <p:nvSpPr>
          <p:cNvPr id="7" name="Content Placeholder 6"/>
          <p:cNvSpPr>
            <a:spLocks noGrp="1"/>
          </p:cNvSpPr>
          <p:nvPr>
            <p:ph sz="quarter" idx="10"/>
          </p:nvPr>
        </p:nvSpPr>
        <p:spPr>
          <a:xfrm>
            <a:off x="381000" y="1504950"/>
            <a:ext cx="6643685" cy="3181349"/>
          </a:xfrm>
        </p:spPr>
        <p:txBody>
          <a:bodyPr/>
          <a:lstStyle/>
          <a:p>
            <a:r>
              <a:rPr lang="en-US" sz="2000" dirty="0">
                <a:solidFill>
                  <a:schemeClr val="bg1"/>
                </a:solidFill>
                <a:ea typeface="Verdana" pitchFamily="34" charset="0"/>
                <a:cs typeface="Verdana" pitchFamily="34" charset="0"/>
              </a:rPr>
              <a:t>Simplifies </a:t>
            </a:r>
            <a:r>
              <a:rPr lang="en-US" sz="2000" dirty="0" smtClean="0">
                <a:solidFill>
                  <a:schemeClr val="bg1"/>
                </a:solidFill>
                <a:ea typeface="Verdana" pitchFamily="34" charset="0"/>
                <a:cs typeface="Verdana" pitchFamily="34" charset="0"/>
              </a:rPr>
              <a:t>managing </a:t>
            </a:r>
            <a:r>
              <a:rPr lang="en-US" sz="2000" dirty="0">
                <a:solidFill>
                  <a:schemeClr val="bg1"/>
                </a:solidFill>
                <a:ea typeface="Verdana" pitchFamily="34" charset="0"/>
                <a:cs typeface="Verdana" pitchFamily="34" charset="0"/>
              </a:rPr>
              <a:t>multi-vendor storage </a:t>
            </a:r>
          </a:p>
          <a:p>
            <a:r>
              <a:rPr lang="en-US" sz="2000" dirty="0" smtClean="0">
                <a:solidFill>
                  <a:schemeClr val="bg1"/>
                </a:solidFill>
                <a:ea typeface="Verdana" pitchFamily="34" charset="0"/>
                <a:cs typeface="Verdana" pitchFamily="34" charset="0"/>
              </a:rPr>
              <a:t>Reduces provisioning time by 63% (on average)</a:t>
            </a:r>
            <a:endParaRPr lang="en-US" sz="2000" dirty="0">
              <a:solidFill>
                <a:schemeClr val="bg1"/>
              </a:solidFill>
              <a:ea typeface="Verdana" pitchFamily="34" charset="0"/>
              <a:cs typeface="Verdana" pitchFamily="34" charset="0"/>
            </a:endParaRPr>
          </a:p>
          <a:p>
            <a:r>
              <a:rPr lang="en-US" sz="2000" dirty="0">
                <a:solidFill>
                  <a:schemeClr val="bg1"/>
                </a:solidFill>
                <a:ea typeface="Verdana" pitchFamily="34" charset="0"/>
                <a:cs typeface="Verdana" pitchFamily="34" charset="0"/>
              </a:rPr>
              <a:t>Delivers </a:t>
            </a:r>
            <a:r>
              <a:rPr lang="en-US" sz="2000" dirty="0" smtClean="0">
                <a:solidFill>
                  <a:schemeClr val="bg1"/>
                </a:solidFill>
                <a:ea typeface="Verdana" pitchFamily="34" charset="0"/>
                <a:cs typeface="Verdana" pitchFamily="34" charset="0"/>
              </a:rPr>
              <a:t>self-service storage resources </a:t>
            </a:r>
            <a:r>
              <a:rPr lang="en-US" sz="2000" dirty="0">
                <a:solidFill>
                  <a:schemeClr val="bg1"/>
                </a:solidFill>
                <a:ea typeface="Verdana" pitchFamily="34" charset="0"/>
                <a:cs typeface="Verdana" pitchFamily="34" charset="0"/>
              </a:rPr>
              <a:t>– </a:t>
            </a:r>
            <a:r>
              <a:rPr lang="en-US" sz="2000" dirty="0" smtClean="0">
                <a:solidFill>
                  <a:schemeClr val="bg1"/>
                </a:solidFill>
                <a:ea typeface="Verdana" pitchFamily="34" charset="0"/>
                <a:cs typeface="Verdana" pitchFamily="34" charset="0"/>
              </a:rPr>
              <a:t>on demand</a:t>
            </a:r>
            <a:endParaRPr lang="en-US" sz="2000" dirty="0">
              <a:solidFill>
                <a:schemeClr val="bg1"/>
              </a:solidFill>
              <a:ea typeface="Verdana" pitchFamily="34" charset="0"/>
              <a:cs typeface="Verdana" pitchFamily="34" charset="0"/>
            </a:endParaRPr>
          </a:p>
          <a:p>
            <a:r>
              <a:rPr lang="en-US" sz="2000" dirty="0">
                <a:solidFill>
                  <a:schemeClr val="bg1"/>
                </a:solidFill>
                <a:ea typeface="Verdana" pitchFamily="34" charset="0"/>
                <a:cs typeface="Verdana" pitchFamily="34" charset="0"/>
              </a:rPr>
              <a:t>Helps r</a:t>
            </a:r>
            <a:r>
              <a:rPr lang="en-US" sz="2000" dirty="0" smtClean="0">
                <a:solidFill>
                  <a:schemeClr val="bg1"/>
                </a:solidFill>
                <a:ea typeface="Verdana" pitchFamily="34" charset="0"/>
                <a:cs typeface="Verdana" pitchFamily="34" charset="0"/>
              </a:rPr>
              <a:t>eclaim </a:t>
            </a:r>
            <a:r>
              <a:rPr lang="en-US" sz="2000" dirty="0">
                <a:solidFill>
                  <a:schemeClr val="bg1"/>
                </a:solidFill>
                <a:ea typeface="Verdana" pitchFamily="34" charset="0"/>
                <a:cs typeface="Verdana" pitchFamily="34" charset="0"/>
              </a:rPr>
              <a:t>public cloud </a:t>
            </a:r>
            <a:r>
              <a:rPr lang="en-US" sz="2000" dirty="0" smtClean="0">
                <a:solidFill>
                  <a:schemeClr val="bg1"/>
                </a:solidFill>
                <a:ea typeface="Verdana" pitchFamily="34" charset="0"/>
                <a:cs typeface="Verdana" pitchFamily="34" charset="0"/>
              </a:rPr>
              <a:t>workloads</a:t>
            </a:r>
            <a:endParaRPr lang="en-US" sz="2000" dirty="0">
              <a:solidFill>
                <a:schemeClr val="bg1"/>
              </a:solidFill>
              <a:ea typeface="Verdana" pitchFamily="34" charset="0"/>
              <a:cs typeface="Verdana" pitchFamily="34" charset="0"/>
            </a:endParaRPr>
          </a:p>
        </p:txBody>
      </p:sp>
      <p:grpSp>
        <p:nvGrpSpPr>
          <p:cNvPr id="43" name="Group 42"/>
          <p:cNvGrpSpPr/>
          <p:nvPr/>
        </p:nvGrpSpPr>
        <p:grpSpPr>
          <a:xfrm>
            <a:off x="7109685" y="1604129"/>
            <a:ext cx="1578702" cy="1930777"/>
            <a:chOff x="2894013" y="391990"/>
            <a:chExt cx="3352800" cy="3865460"/>
          </a:xfrm>
        </p:grpSpPr>
        <p:sp>
          <p:nvSpPr>
            <p:cNvPr id="44" name="Hexagon 43"/>
            <p:cNvSpPr/>
            <p:nvPr/>
          </p:nvSpPr>
          <p:spPr>
            <a:xfrm rot="5400000">
              <a:off x="2855913" y="827033"/>
              <a:ext cx="3429000" cy="2956034"/>
            </a:xfrm>
            <a:prstGeom prst="hexagon">
              <a:avLst>
                <a:gd name="adj" fmla="val 28847"/>
                <a:gd name="vf" fmla="val 115470"/>
              </a:avLst>
            </a:prstGeom>
            <a:solidFill>
              <a:schemeClr val="bg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5" name="Picture 44" descr="ViP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4013" y="391990"/>
              <a:ext cx="3352800" cy="3865460"/>
            </a:xfrm>
            <a:prstGeom prst="rect">
              <a:avLst/>
            </a:prstGeom>
          </p:spPr>
        </p:pic>
      </p:grpSp>
    </p:spTree>
    <p:extLst>
      <p:ext uri="{BB962C8B-B14F-4D97-AF65-F5344CB8AC3E}">
        <p14:creationId xmlns:p14="http://schemas.microsoft.com/office/powerpoint/2010/main" val="574384730"/>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894013" y="391990"/>
            <a:ext cx="3352800" cy="3865460"/>
            <a:chOff x="2894013" y="391990"/>
            <a:chExt cx="3352800" cy="3865460"/>
          </a:xfrm>
        </p:grpSpPr>
        <p:sp>
          <p:nvSpPr>
            <p:cNvPr id="4" name="Hexagon 3"/>
            <p:cNvSpPr/>
            <p:nvPr/>
          </p:nvSpPr>
          <p:spPr>
            <a:xfrm rot="5400000">
              <a:off x="2855913" y="827033"/>
              <a:ext cx="3429000" cy="2956034"/>
            </a:xfrm>
            <a:prstGeom prst="hexagon">
              <a:avLst>
                <a:gd name="adj" fmla="val 28847"/>
                <a:gd name="vf" fmla="val 115470"/>
              </a:avLst>
            </a:prstGeom>
            <a:solidFill>
              <a:schemeClr val="bg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ViP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4013" y="391990"/>
              <a:ext cx="3352800" cy="3865460"/>
            </a:xfrm>
            <a:prstGeom prst="rect">
              <a:avLst/>
            </a:prstGeom>
          </p:spPr>
        </p:pic>
      </p:grpSp>
    </p:spTree>
    <p:extLst>
      <p:ext uri="{BB962C8B-B14F-4D97-AF65-F5344CB8AC3E}">
        <p14:creationId xmlns:p14="http://schemas.microsoft.com/office/powerpoint/2010/main" val="3060558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7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theme/theme1.xml><?xml version="1.0" encoding="utf-8"?>
<a:theme xmlns:a="http://schemas.openxmlformats.org/drawingml/2006/main" name="2014 external white tab">
  <a:themeElements>
    <a:clrScheme name="2014 v4">
      <a:dk1>
        <a:srgbClr val="000000"/>
      </a:dk1>
      <a:lt1>
        <a:srgbClr val="FFFFFF"/>
      </a:lt1>
      <a:dk2>
        <a:srgbClr val="2C95DD"/>
      </a:dk2>
      <a:lt2>
        <a:srgbClr val="717074"/>
      </a:lt2>
      <a:accent1>
        <a:srgbClr val="2C95DD"/>
      </a:accent1>
      <a:accent2>
        <a:srgbClr val="339933"/>
      </a:accent2>
      <a:accent3>
        <a:srgbClr val="93C5FF"/>
      </a:accent3>
      <a:accent4>
        <a:srgbClr val="BABCBE"/>
      </a:accent4>
      <a:accent5>
        <a:srgbClr val="007D68"/>
      </a:accent5>
      <a:accent6>
        <a:srgbClr val="CE3131"/>
      </a:accent6>
      <a:hlink>
        <a:srgbClr val="2C95DD"/>
      </a:hlink>
      <a:folHlink>
        <a:srgbClr val="2C95E1"/>
      </a:folHlink>
    </a:clrScheme>
    <a:fontScheme name="Adjacency">
      <a:majorFont>
        <a:latin typeface="Verdan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Verdan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mpd="sng">
          <a:solidFill>
            <a:schemeClr val="bg2"/>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dirty="0" err="1" smtClean="0">
            <a:solidFill>
              <a:schemeClr val="bg2"/>
            </a:solidFill>
          </a:defRPr>
        </a:defPPr>
      </a:lstStyle>
    </a:txDef>
  </a:objectDefaults>
  <a:extraClrSchemeLst/>
</a:theme>
</file>

<file path=ppt/theme/theme2.xml><?xml version="1.0" encoding="utf-8"?>
<a:theme xmlns:a="http://schemas.openxmlformats.org/drawingml/2006/main" name="2014 internal white tab">
  <a:themeElements>
    <a:clrScheme name="2014 v4">
      <a:dk1>
        <a:srgbClr val="000000"/>
      </a:dk1>
      <a:lt1>
        <a:srgbClr val="FFFFFF"/>
      </a:lt1>
      <a:dk2>
        <a:srgbClr val="2C95DD"/>
      </a:dk2>
      <a:lt2>
        <a:srgbClr val="717074"/>
      </a:lt2>
      <a:accent1>
        <a:srgbClr val="2C95DD"/>
      </a:accent1>
      <a:accent2>
        <a:srgbClr val="339933"/>
      </a:accent2>
      <a:accent3>
        <a:srgbClr val="93C5FF"/>
      </a:accent3>
      <a:accent4>
        <a:srgbClr val="BABCBE"/>
      </a:accent4>
      <a:accent5>
        <a:srgbClr val="007D68"/>
      </a:accent5>
      <a:accent6>
        <a:srgbClr val="CE3131"/>
      </a:accent6>
      <a:hlink>
        <a:srgbClr val="2C95DD"/>
      </a:hlink>
      <a:folHlink>
        <a:srgbClr val="2C95E1"/>
      </a:folHlink>
    </a:clrScheme>
    <a:fontScheme name="Adjacency">
      <a:majorFont>
        <a:latin typeface="Verdan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Verdan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mpd="sng">
          <a:solidFill>
            <a:schemeClr val="bg2"/>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dirty="0" err="1" smtClean="0">
            <a:solidFill>
              <a:schemeClr val="bg2"/>
            </a:solidFill>
          </a:defRPr>
        </a:defPPr>
      </a:lstStyle>
    </a:txDef>
  </a:objectDefaults>
  <a:extraClrSchemeLst/>
</a:theme>
</file>

<file path=ppt/theme/theme3.xml><?xml version="1.0" encoding="utf-8"?>
<a:theme xmlns:a="http://schemas.openxmlformats.org/drawingml/2006/main" name="2014 external gray tab">
  <a:themeElements>
    <a:clrScheme name="2014 v4">
      <a:dk1>
        <a:srgbClr val="000000"/>
      </a:dk1>
      <a:lt1>
        <a:srgbClr val="FFFFFF"/>
      </a:lt1>
      <a:dk2>
        <a:srgbClr val="2C95DD"/>
      </a:dk2>
      <a:lt2>
        <a:srgbClr val="717074"/>
      </a:lt2>
      <a:accent1>
        <a:srgbClr val="2C95DD"/>
      </a:accent1>
      <a:accent2>
        <a:srgbClr val="339933"/>
      </a:accent2>
      <a:accent3>
        <a:srgbClr val="93C5FF"/>
      </a:accent3>
      <a:accent4>
        <a:srgbClr val="BABCBE"/>
      </a:accent4>
      <a:accent5>
        <a:srgbClr val="007D68"/>
      </a:accent5>
      <a:accent6>
        <a:srgbClr val="CE3131"/>
      </a:accent6>
      <a:hlink>
        <a:srgbClr val="2C95DD"/>
      </a:hlink>
      <a:folHlink>
        <a:srgbClr val="2C95E1"/>
      </a:folHlink>
    </a:clrScheme>
    <a:fontScheme name="Adjacency">
      <a:majorFont>
        <a:latin typeface="Verdan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Verdan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mpd="sng">
          <a:solidFill>
            <a:schemeClr val="bg2"/>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dirty="0" err="1" smtClean="0">
            <a:solidFill>
              <a:schemeClr val="bg2"/>
            </a:solidFill>
          </a:defRPr>
        </a:defPPr>
      </a:lstStyle>
    </a:txDef>
  </a:objectDefaults>
  <a:extraClrSchemeLst/>
</a:theme>
</file>

<file path=ppt/theme/theme4.xml><?xml version="1.0" encoding="utf-8"?>
<a:theme xmlns:a="http://schemas.openxmlformats.org/drawingml/2006/main" name="2014 internal gray tab">
  <a:themeElements>
    <a:clrScheme name="2014 v4">
      <a:dk1>
        <a:srgbClr val="000000"/>
      </a:dk1>
      <a:lt1>
        <a:srgbClr val="FFFFFF"/>
      </a:lt1>
      <a:dk2>
        <a:srgbClr val="2C95DD"/>
      </a:dk2>
      <a:lt2>
        <a:srgbClr val="717074"/>
      </a:lt2>
      <a:accent1>
        <a:srgbClr val="2C95DD"/>
      </a:accent1>
      <a:accent2>
        <a:srgbClr val="339933"/>
      </a:accent2>
      <a:accent3>
        <a:srgbClr val="93C5FF"/>
      </a:accent3>
      <a:accent4>
        <a:srgbClr val="BABCBE"/>
      </a:accent4>
      <a:accent5>
        <a:srgbClr val="007D68"/>
      </a:accent5>
      <a:accent6>
        <a:srgbClr val="CE3131"/>
      </a:accent6>
      <a:hlink>
        <a:srgbClr val="2C95DD"/>
      </a:hlink>
      <a:folHlink>
        <a:srgbClr val="2C95E1"/>
      </a:folHlink>
    </a:clrScheme>
    <a:fontScheme name="Adjacency">
      <a:majorFont>
        <a:latin typeface="Verdan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Verdan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mpd="sng">
          <a:solidFill>
            <a:schemeClr val="bg2"/>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dirty="0" err="1" smtClean="0">
            <a:solidFill>
              <a:schemeClr val="bg2"/>
            </a:solidFill>
          </a:defRPr>
        </a:defPPr>
      </a:lstStyle>
    </a:txDef>
  </a:objectDefaults>
  <a:extraClrSchemeLst/>
</a:theme>
</file>

<file path=ppt/theme/theme5.xml><?xml version="1.0" encoding="utf-8"?>
<a:theme xmlns:a="http://schemas.openxmlformats.org/drawingml/2006/main" name="Office Theme">
  <a:themeElements>
    <a:clrScheme name="EMC 2014">
      <a:dk1>
        <a:srgbClr val="000000"/>
      </a:dk1>
      <a:lt1>
        <a:srgbClr val="FFFFFF"/>
      </a:lt1>
      <a:dk2>
        <a:srgbClr val="2C95DD"/>
      </a:dk2>
      <a:lt2>
        <a:srgbClr val="717073"/>
      </a:lt2>
      <a:accent1>
        <a:srgbClr val="2C95DD"/>
      </a:accent1>
      <a:accent2>
        <a:srgbClr val="007D68"/>
      </a:accent2>
      <a:accent3>
        <a:srgbClr val="93C5FF"/>
      </a:accent3>
      <a:accent4>
        <a:srgbClr val="BABCBE"/>
      </a:accent4>
      <a:accent5>
        <a:srgbClr val="8E908F"/>
      </a:accent5>
      <a:accent6>
        <a:srgbClr val="FF0000"/>
      </a:accent6>
      <a:hlink>
        <a:srgbClr val="2C95DD"/>
      </a:hlink>
      <a:folHlink>
        <a:srgbClr val="2C95E1"/>
      </a:folHlink>
    </a:clrScheme>
    <a:fontScheme name="Adjacency">
      <a:majorFont>
        <a:latin typeface="Verdan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Verdan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EMC 2014">
      <a:dk1>
        <a:srgbClr val="000000"/>
      </a:dk1>
      <a:lt1>
        <a:srgbClr val="FFFFFF"/>
      </a:lt1>
      <a:dk2>
        <a:srgbClr val="2C95DD"/>
      </a:dk2>
      <a:lt2>
        <a:srgbClr val="717073"/>
      </a:lt2>
      <a:accent1>
        <a:srgbClr val="2C95DD"/>
      </a:accent1>
      <a:accent2>
        <a:srgbClr val="007D68"/>
      </a:accent2>
      <a:accent3>
        <a:srgbClr val="93C5FF"/>
      </a:accent3>
      <a:accent4>
        <a:srgbClr val="BABCBE"/>
      </a:accent4>
      <a:accent5>
        <a:srgbClr val="8E908F"/>
      </a:accent5>
      <a:accent6>
        <a:srgbClr val="FF0000"/>
      </a:accent6>
      <a:hlink>
        <a:srgbClr val="2C95DD"/>
      </a:hlink>
      <a:folHlink>
        <a:srgbClr val="2C95E1"/>
      </a:folHlink>
    </a:clrScheme>
    <a:fontScheme name="Adjacency">
      <a:majorFont>
        <a:latin typeface="Verdan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Verdan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6292</TotalTime>
  <Words>3867</Words>
  <Application>Microsoft Office PowerPoint</Application>
  <PresentationFormat>On-screen Show (16:9)</PresentationFormat>
  <Paragraphs>412</Paragraphs>
  <Slides>30</Slides>
  <Notes>30</Notes>
  <HiddenSlides>0</HiddenSlides>
  <MMClips>0</MMClips>
  <ScaleCrop>false</ScaleCrop>
  <HeadingPairs>
    <vt:vector size="4" baseType="variant">
      <vt:variant>
        <vt:lpstr>Theme</vt:lpstr>
      </vt:variant>
      <vt:variant>
        <vt:i4>4</vt:i4>
      </vt:variant>
      <vt:variant>
        <vt:lpstr>Slide Titles</vt:lpstr>
      </vt:variant>
      <vt:variant>
        <vt:i4>30</vt:i4>
      </vt:variant>
    </vt:vector>
  </HeadingPairs>
  <TitlesOfParts>
    <vt:vector size="34" baseType="lpstr">
      <vt:lpstr>2014 external white tab</vt:lpstr>
      <vt:lpstr>2014 internal white tab</vt:lpstr>
      <vt:lpstr>2014 external gray tab</vt:lpstr>
      <vt:lpstr>2014 internal gray tab</vt:lpstr>
      <vt:lpstr>EMC ViPR Software-Defined Storage Customer Presentation</vt:lpstr>
      <vt:lpstr>PowerPoint Presentation</vt:lpstr>
      <vt:lpstr>PowerPoint Presentation</vt:lpstr>
      <vt:lpstr>PowerPoint Presentation</vt:lpstr>
      <vt:lpstr>PowerPoint Presentation</vt:lpstr>
      <vt:lpstr>PowerPoint Presentation</vt:lpstr>
      <vt:lpstr>PowerPoint Presentation</vt:lpstr>
      <vt:lpstr>EMC ViPR: Software-Defined Storage</vt:lpstr>
      <vt:lpstr>PowerPoint Presentation</vt:lpstr>
      <vt:lpstr>Eliminate Storage Silos</vt:lpstr>
      <vt:lpstr>PowerPoint Presentation</vt:lpstr>
      <vt:lpstr>Reduce Provisioning Time to Minutes</vt:lpstr>
      <vt:lpstr>PowerPoint Presentation</vt:lpstr>
      <vt:lpstr>Manages All Storage with One Software Platform</vt:lpstr>
      <vt:lpstr>PowerPoint Presentation</vt:lpstr>
      <vt:lpstr>Adds the Intelligence of ViPR to Commodity</vt:lpstr>
      <vt:lpstr>Brings Hyper-Scale to Commodity</vt:lpstr>
      <vt:lpstr>PowerPoint Presentation</vt:lpstr>
      <vt:lpstr>Delivers Self-Service Access to Storage</vt:lpstr>
      <vt:lpstr>PowerPoint Presentation</vt:lpstr>
      <vt:lpstr>Provides Simple Way to Get Better Visibility</vt:lpstr>
      <vt:lpstr>PowerPoint Presentation</vt:lpstr>
      <vt:lpstr>ViPR Services</vt:lpstr>
      <vt:lpstr>PowerPoint Presentation</vt:lpstr>
      <vt:lpstr>VIPR Controller Starter Pack</vt:lpstr>
      <vt:lpstr>PowerPoint Presentation</vt:lpstr>
      <vt:lpstr>PowerPoint Presentation</vt:lpstr>
      <vt:lpstr>Re-Define and Transform Your Storage </vt:lpstr>
      <vt:lpstr>PowerPoint Presentation</vt:lpstr>
      <vt:lpstr>PowerPoint Presentation</vt:lpstr>
    </vt:vector>
  </TitlesOfParts>
  <Company>EMC</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EMC Corporation</dc:creator>
  <cp:lastModifiedBy>Ashok Kumar Reddy</cp:lastModifiedBy>
  <cp:revision>225</cp:revision>
  <cp:lastPrinted>2013-12-05T19:23:46Z</cp:lastPrinted>
  <dcterms:created xsi:type="dcterms:W3CDTF">2013-12-05T16:11:41Z</dcterms:created>
  <dcterms:modified xsi:type="dcterms:W3CDTF">2014-11-07T19:00:15Z</dcterms:modified>
</cp:coreProperties>
</file>