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16"/>
  </p:notesMasterIdLst>
  <p:sldIdLst>
    <p:sldId id="273" r:id="rId3"/>
    <p:sldId id="274" r:id="rId4"/>
    <p:sldId id="261" r:id="rId5"/>
    <p:sldId id="282" r:id="rId6"/>
    <p:sldId id="259" r:id="rId7"/>
    <p:sldId id="262" r:id="rId8"/>
    <p:sldId id="280" r:id="rId9"/>
    <p:sldId id="281" r:id="rId10"/>
    <p:sldId id="263" r:id="rId11"/>
    <p:sldId id="268" r:id="rId12"/>
    <p:sldId id="267" r:id="rId13"/>
    <p:sldId id="275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1" d="100"/>
          <a:sy n="101" d="100"/>
        </p:scale>
        <p:origin x="-288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New%20SAN%20Chart%20Report_EMEA_August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CPNARUTAP001\data_grp\Global_Storage_Mngmt\DSI_(Afzal_Mahmood)\Angela\Inventory\SAN_Resource_Staffing_charts.xlsx" TargetMode="External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SAN Yearly </a:t>
            </a:r>
            <a:r>
              <a:rPr lang="en-US" baseline="0" dirty="0"/>
              <a:t>Increase (%)</a:t>
            </a:r>
            <a:endParaRPr lang="en-US" dirty="0"/>
          </a:p>
        </c:rich>
      </c:tx>
      <c:layout>
        <c:manualLayout>
          <c:xMode val="edge"/>
          <c:yMode val="edge"/>
          <c:x val="0.32502308739185443"/>
          <c:y val="1.93798449612403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214105181296783"/>
          <c:y val="0.18554425488480653"/>
          <c:w val="0.86730339263147704"/>
          <c:h val="0.65482210557013765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77604736"/>
        <c:axId val="77606272"/>
      </c:barChart>
      <c:catAx>
        <c:axId val="77604736"/>
        <c:scaling>
          <c:orientation val="minMax"/>
        </c:scaling>
        <c:delete val="0"/>
        <c:axPos val="b"/>
        <c:numFmt formatCode="[$-409]yyyy;@" sourceLinked="1"/>
        <c:majorTickMark val="out"/>
        <c:minorTickMark val="none"/>
        <c:tickLblPos val="nextTo"/>
        <c:crossAx val="77606272"/>
        <c:crosses val="autoZero"/>
        <c:auto val="1"/>
        <c:lblAlgn val="ctr"/>
        <c:lblOffset val="100"/>
        <c:noMultiLvlLbl val="0"/>
      </c:catAx>
      <c:valAx>
        <c:axId val="77606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dirty="0"/>
                  <a:t> Installed (TB)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77604736"/>
        <c:crosses val="autoZero"/>
        <c:crossBetween val="between"/>
        <c:majorUnit val="8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'Installed Cap Trend'!$A$15</c:f>
              <c:strCache>
                <c:ptCount val="1"/>
                <c:pt idx="0">
                  <c:v>Grand Total</c:v>
                </c:pt>
              </c:strCache>
            </c:strRef>
          </c:tx>
          <c:invertIfNegative val="0"/>
          <c:dLbls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ap="rnd">
                <a:solidFill>
                  <a:srgbClr val="C00000"/>
                </a:solidFill>
                <a:tailEnd type="arrow"/>
              </a:ln>
            </c:spPr>
            <c:trendlineType val="exp"/>
            <c:dispRSqr val="0"/>
            <c:dispEq val="0"/>
          </c:trendline>
          <c:cat>
            <c:strRef>
              <c:f>'Installed Cap Trend'!$B$1:$H$1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2014_Q1</c:v>
                </c:pt>
                <c:pt idx="6">
                  <c:v>2014_Q2</c:v>
                </c:pt>
              </c:strCache>
            </c:strRef>
          </c:cat>
          <c:val>
            <c:numRef>
              <c:f>'Installed Cap Trend'!$B$15:$H$15</c:f>
              <c:numCache>
                <c:formatCode>#,##0.0</c:formatCode>
                <c:ptCount val="7"/>
                <c:pt idx="0">
                  <c:v>3.5342520126075252</c:v>
                </c:pt>
                <c:pt idx="1">
                  <c:v>4.231988472266182</c:v>
                </c:pt>
                <c:pt idx="2">
                  <c:v>4.6915935525374843</c:v>
                </c:pt>
                <c:pt idx="3">
                  <c:v>6.2158203125</c:v>
                </c:pt>
                <c:pt idx="4">
                  <c:v>12.683901145196996</c:v>
                </c:pt>
                <c:pt idx="5">
                  <c:v>12.817946798645483</c:v>
                </c:pt>
                <c:pt idx="6">
                  <c:v>15.135952927545439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916544"/>
        <c:axId val="89918080"/>
      </c:barChart>
      <c:catAx>
        <c:axId val="89916544"/>
        <c:scaling>
          <c:orientation val="minMax"/>
        </c:scaling>
        <c:delete val="0"/>
        <c:axPos val="b"/>
        <c:majorTickMark val="out"/>
        <c:minorTickMark val="none"/>
        <c:tickLblPos val="nextTo"/>
        <c:crossAx val="89918080"/>
        <c:crosses val="autoZero"/>
        <c:auto val="1"/>
        <c:lblAlgn val="ctr"/>
        <c:lblOffset val="100"/>
        <c:noMultiLvlLbl val="0"/>
      </c:catAx>
      <c:valAx>
        <c:axId val="8991808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89916544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'slide 4'!$B$1</c:f>
              <c:strCache>
                <c:ptCount val="1"/>
                <c:pt idx="0">
                  <c:v>Sum of physical/Raid Total</c:v>
                </c:pt>
              </c:strCache>
            </c:strRef>
          </c:tx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'slide 4'!$A$2:$A$8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'slide 4'!$B$2:$B$8</c:f>
              <c:numCache>
                <c:formatCode>#,##0</c:formatCode>
                <c:ptCount val="7"/>
                <c:pt idx="0">
                  <c:v>797.15624999999989</c:v>
                </c:pt>
                <c:pt idx="1">
                  <c:v>113.5746750459075</c:v>
                </c:pt>
                <c:pt idx="2">
                  <c:v>973.14829490661623</c:v>
                </c:pt>
                <c:pt idx="3">
                  <c:v>1738.1669791666668</c:v>
                </c:pt>
                <c:pt idx="4">
                  <c:v>8815.6644066220233</c:v>
                </c:pt>
                <c:pt idx="5">
                  <c:v>2216.3421718750001</c:v>
                </c:pt>
                <c:pt idx="6">
                  <c:v>900.3984375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6.643457401652687E-4"/>
          <c:w val="1"/>
          <c:h val="0.723713663150597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94888320"/>
        <c:axId val="94889856"/>
        <c:axId val="0"/>
      </c:bar3DChart>
      <c:catAx>
        <c:axId val="94888320"/>
        <c:scaling>
          <c:orientation val="minMax"/>
        </c:scaling>
        <c:delete val="1"/>
        <c:axPos val="b"/>
        <c:majorTickMark val="none"/>
        <c:minorTickMark val="none"/>
        <c:tickLblPos val="nextTo"/>
        <c:crossAx val="94889856"/>
        <c:crosses val="autoZero"/>
        <c:auto val="0"/>
        <c:lblAlgn val="ctr"/>
        <c:lblOffset val="100"/>
        <c:noMultiLvlLbl val="0"/>
      </c:catAx>
      <c:valAx>
        <c:axId val="94889856"/>
        <c:scaling>
          <c:orientation val="minMax"/>
        </c:scaling>
        <c:delete val="0"/>
        <c:axPos val="r"/>
        <c:majorGridlines>
          <c:spPr>
            <a:ln>
              <a:solidFill>
                <a:srgbClr val="4F81BD">
                  <a:lumMod val="20000"/>
                  <a:lumOff val="80000"/>
                </a:srgbClr>
              </a:solidFill>
            </a:ln>
          </c:spPr>
        </c:majorGridlines>
        <c:numFmt formatCode="_(* #,##0_);_(* \(#,##0\);_(* &quot;-&quot;??_);_(@_)" sourceLinked="1"/>
        <c:majorTickMark val="none"/>
        <c:minorTickMark val="none"/>
        <c:tickLblPos val="none"/>
        <c:spPr>
          <a:ln>
            <a:noFill/>
          </a:ln>
        </c:spPr>
        <c:crossAx val="94888320"/>
        <c:crosses val="max"/>
        <c:crossBetween val="between"/>
        <c:majorUnit val="3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11'!$C$2</c:f>
              <c:strCache>
                <c:ptCount val="1"/>
                <c:pt idx="0">
                  <c:v>unused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11'!$C$3:$C$6</c:f>
              <c:numCache>
                <c:formatCode>#,##0</c:formatCode>
                <c:ptCount val="4"/>
                <c:pt idx="0">
                  <c:v>955.41999999999985</c:v>
                </c:pt>
                <c:pt idx="1">
                  <c:v>377.77000000000004</c:v>
                </c:pt>
                <c:pt idx="2">
                  <c:v>550.06000000000017</c:v>
                </c:pt>
                <c:pt idx="3">
                  <c:v>292.74999999999994</c:v>
                </c:pt>
              </c:numCache>
            </c:numRef>
          </c:val>
        </c:ser>
        <c:ser>
          <c:idx val="1"/>
          <c:order val="1"/>
          <c:tx>
            <c:strRef>
              <c:f>'slide 11'!$D$2</c:f>
              <c:strCache>
                <c:ptCount val="1"/>
                <c:pt idx="0">
                  <c:v>Used TB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11'!$D$3:$D$6</c:f>
              <c:numCache>
                <c:formatCode>#,##0</c:formatCode>
                <c:ptCount val="4"/>
                <c:pt idx="0">
                  <c:v>1233.57</c:v>
                </c:pt>
                <c:pt idx="1">
                  <c:v>316.3</c:v>
                </c:pt>
                <c:pt idx="2">
                  <c:v>1265.2</c:v>
                </c:pt>
                <c:pt idx="3">
                  <c:v>347.93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21"/>
        <c:shape val="cylinder"/>
        <c:axId val="71446912"/>
        <c:axId val="71449600"/>
        <c:axId val="0"/>
      </c:bar3DChart>
      <c:catAx>
        <c:axId val="71446912"/>
        <c:scaling>
          <c:orientation val="minMax"/>
        </c:scaling>
        <c:delete val="0"/>
        <c:axPos val="b"/>
        <c:majorTickMark val="out"/>
        <c:minorTickMark val="none"/>
        <c:tickLblPos val="nextTo"/>
        <c:crossAx val="71449600"/>
        <c:crosses val="autoZero"/>
        <c:auto val="1"/>
        <c:lblAlgn val="ctr"/>
        <c:lblOffset val="100"/>
        <c:noMultiLvlLbl val="0"/>
      </c:catAx>
      <c:valAx>
        <c:axId val="714496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71446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'slide 12'!$K$2</c:f>
              <c:strCache>
                <c:ptCount val="1"/>
                <c:pt idx="0">
                  <c:v>% Optimized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12'!$K$3:$K$7</c:f>
              <c:numCache>
                <c:formatCode>0%</c:formatCode>
                <c:ptCount val="5"/>
                <c:pt idx="0">
                  <c:v>0.1660801363604027</c:v>
                </c:pt>
                <c:pt idx="1">
                  <c:v>0.41165691603871002</c:v>
                </c:pt>
                <c:pt idx="2">
                  <c:v>0.20190564932937913</c:v>
                </c:pt>
                <c:pt idx="3">
                  <c:v>0.31149831385946225</c:v>
                </c:pt>
                <c:pt idx="4">
                  <c:v>0.30691455007719998</c:v>
                </c:pt>
              </c:numCache>
            </c:numRef>
          </c:val>
        </c:ser>
        <c:ser>
          <c:idx val="1"/>
          <c:order val="1"/>
          <c:tx>
            <c:strRef>
              <c:f>'slide 12'!$L$2</c:f>
              <c:strCache>
                <c:ptCount val="1"/>
                <c:pt idx="0">
                  <c:v>% Virtualized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12'!$L$3:$L$7</c:f>
              <c:numCache>
                <c:formatCode>0%</c:formatCode>
                <c:ptCount val="5"/>
                <c:pt idx="0">
                  <c:v>0.97229760453357095</c:v>
                </c:pt>
                <c:pt idx="1">
                  <c:v>0.99383812668715954</c:v>
                </c:pt>
                <c:pt idx="2">
                  <c:v>0.98322260936702655</c:v>
                </c:pt>
                <c:pt idx="3">
                  <c:v>0.97017966581712867</c:v>
                </c:pt>
                <c:pt idx="4">
                  <c:v>0.97932295652071244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4320512"/>
        <c:axId val="75000832"/>
        <c:axId val="0"/>
      </c:bar3DChart>
      <c:catAx>
        <c:axId val="74320512"/>
        <c:scaling>
          <c:orientation val="minMax"/>
        </c:scaling>
        <c:delete val="0"/>
        <c:axPos val="b"/>
        <c:majorTickMark val="out"/>
        <c:minorTickMark val="none"/>
        <c:tickLblPos val="nextTo"/>
        <c:crossAx val="75000832"/>
        <c:crosses val="autoZero"/>
        <c:auto val="1"/>
        <c:lblAlgn val="ctr"/>
        <c:lblOffset val="100"/>
        <c:noMultiLvlLbl val="0"/>
      </c:catAx>
      <c:valAx>
        <c:axId val="750008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743205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13'!$A$2</c:f>
              <c:strCache>
                <c:ptCount val="1"/>
                <c:pt idx="0">
                  <c:v>Host Migrations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13'!$B$1:$H$1</c:f>
              <c:strCache>
                <c:ptCount val="7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</c:v>
                </c:pt>
                <c:pt idx="4">
                  <c:v>June</c:v>
                </c:pt>
                <c:pt idx="5">
                  <c:v>July</c:v>
                </c:pt>
                <c:pt idx="6">
                  <c:v>August</c:v>
                </c:pt>
              </c:strCache>
            </c:strRef>
          </c:cat>
          <c:val>
            <c:numRef>
              <c:f>'Slide 13'!$B$2:$H$2</c:f>
              <c:numCache>
                <c:formatCode>General</c:formatCode>
                <c:ptCount val="7"/>
                <c:pt idx="0">
                  <c:v>83</c:v>
                </c:pt>
                <c:pt idx="1">
                  <c:v>47</c:v>
                </c:pt>
                <c:pt idx="2">
                  <c:v>61</c:v>
                </c:pt>
                <c:pt idx="3">
                  <c:v>194</c:v>
                </c:pt>
                <c:pt idx="4">
                  <c:v>98</c:v>
                </c:pt>
                <c:pt idx="5">
                  <c:v>211</c:v>
                </c:pt>
                <c:pt idx="6">
                  <c:v>147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414976"/>
        <c:axId val="76445568"/>
        <c:axId val="0"/>
      </c:bar3DChart>
      <c:catAx>
        <c:axId val="76414976"/>
        <c:scaling>
          <c:orientation val="minMax"/>
        </c:scaling>
        <c:delete val="0"/>
        <c:axPos val="b"/>
        <c:majorTickMark val="out"/>
        <c:minorTickMark val="none"/>
        <c:tickLblPos val="nextTo"/>
        <c:crossAx val="76445568"/>
        <c:crosses val="autoZero"/>
        <c:auto val="1"/>
        <c:lblAlgn val="ctr"/>
        <c:lblOffset val="100"/>
        <c:noMultiLvlLbl val="0"/>
      </c:catAx>
      <c:valAx>
        <c:axId val="764455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764149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0.60656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568952" cy="2664296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0.02751</cdr:x>
      <cdr:y>0.01558</cdr:y>
    </cdr:from>
    <cdr:to>
      <cdr:x>0.92188</cdr:x>
      <cdr:y>0.73257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33722" y="60599"/>
          <a:ext cx="7599466" cy="278796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9/3/2014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</a:t>
            </a:r>
            <a:r>
              <a:rPr lang="en-US" sz="3600" dirty="0" smtClean="0"/>
              <a:t>Capacity T</a:t>
            </a:r>
            <a:r>
              <a:rPr lang="pl-PL" sz="3600" dirty="0" smtClean="0"/>
              <a:t>eam</a:t>
            </a:r>
            <a:r>
              <a:rPr lang="en-US" sz="3600" dirty="0" smtClean="0"/>
              <a:t> </a:t>
            </a:r>
            <a:r>
              <a:rPr lang="en-US" sz="3600" dirty="0" smtClean="0"/>
              <a:t>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August 2014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086740"/>
              </p:ext>
            </p:extLst>
          </p:nvPr>
        </p:nvGraphicFramePr>
        <p:xfrm>
          <a:off x="539552" y="3200501"/>
          <a:ext cx="822960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(</a:t>
            </a:r>
            <a:r>
              <a:rPr lang="en-US" b="1" dirty="0" smtClean="0"/>
              <a:t>30/8/2014</a:t>
            </a:r>
            <a:r>
              <a:rPr lang="en-US" b="1" dirty="0" smtClean="0"/>
              <a:t>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358205"/>
              </p:ext>
            </p:extLst>
          </p:nvPr>
        </p:nvGraphicFramePr>
        <p:xfrm>
          <a:off x="1344003" y="2204864"/>
          <a:ext cx="6515101" cy="364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553597"/>
              </p:ext>
            </p:extLst>
          </p:nvPr>
        </p:nvGraphicFramePr>
        <p:xfrm>
          <a:off x="539552" y="3284985"/>
          <a:ext cx="702945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65453"/>
              </p:ext>
            </p:extLst>
          </p:nvPr>
        </p:nvGraphicFramePr>
        <p:xfrm>
          <a:off x="323528" y="1484784"/>
          <a:ext cx="85689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0814" y="3933056"/>
            <a:ext cx="7704856" cy="17543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Net Message:-</a:t>
            </a:r>
          </a:p>
          <a:p>
            <a:endParaRPr lang="en-US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% Allocation in Final MOR Report – 112%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% Used in Final MOR Report – 67%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EMEA Capacity – 18.63PB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(Raw) Base by Vendor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196796"/>
              </p:ext>
            </p:extLst>
          </p:nvPr>
        </p:nvGraphicFramePr>
        <p:xfrm>
          <a:off x="1115616" y="1268760"/>
          <a:ext cx="518457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4670392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Capacity in EMEA – 57%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No of VMAX Frames - 32</a:t>
            </a:r>
          </a:p>
        </p:txBody>
      </p:sp>
    </p:spTree>
    <p:extLst>
      <p:ext uri="{BB962C8B-B14F-4D97-AF65-F5344CB8AC3E}">
        <p14:creationId xmlns:p14="http://schemas.microsoft.com/office/powerpoint/2010/main" val="15748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en-US" dirty="0" smtClean="0"/>
              <a:t>Aug. </a:t>
            </a:r>
            <a:r>
              <a:rPr lang="en-US" dirty="0" smtClean="0"/>
              <a:t>2014 SAN Install TB  (Usable)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002264"/>
              </p:ext>
            </p:extLst>
          </p:nvPr>
        </p:nvGraphicFramePr>
        <p:xfrm>
          <a:off x="345788" y="1761575"/>
          <a:ext cx="7754602" cy="2099469"/>
        </p:xfrm>
        <a:graphic>
          <a:graphicData uri="http://schemas.openxmlformats.org/drawingml/2006/table">
            <a:tbl>
              <a:tblPr/>
              <a:tblGrid>
                <a:gridCol w="1318894"/>
                <a:gridCol w="781566"/>
                <a:gridCol w="781566"/>
                <a:gridCol w="781566"/>
                <a:gridCol w="781566"/>
                <a:gridCol w="781566"/>
                <a:gridCol w="781566"/>
                <a:gridCol w="781566"/>
                <a:gridCol w="964746"/>
              </a:tblGrid>
              <a:tr h="2422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2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23528" y="4221088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Usable Installed TB in EMEA – 10,660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</a:t>
            </a:r>
            <a:r>
              <a:rPr lang="en-US" dirty="0"/>
              <a:t>Usable Installed </a:t>
            </a:r>
            <a:r>
              <a:rPr lang="en-US" dirty="0" smtClean="0"/>
              <a:t>TB – 5,888 </a:t>
            </a:r>
          </a:p>
        </p:txBody>
      </p:sp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Base by Site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557029"/>
              </p:ext>
            </p:extLst>
          </p:nvPr>
        </p:nvGraphicFramePr>
        <p:xfrm>
          <a:off x="323528" y="1124744"/>
          <a:ext cx="849694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1860" y="4365104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 RAW Installed TB in EMEA – 15,554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RAW Installed TB – 8,816 </a:t>
            </a:r>
          </a:p>
        </p:txBody>
      </p:sp>
    </p:spTree>
    <p:extLst>
      <p:ext uri="{BB962C8B-B14F-4D97-AF65-F5344CB8AC3E}">
        <p14:creationId xmlns:p14="http://schemas.microsoft.com/office/powerpoint/2010/main" val="15714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80"/>
              </p:ext>
            </p:extLst>
          </p:nvPr>
        </p:nvGraphicFramePr>
        <p:xfrm>
          <a:off x="611560" y="1052736"/>
          <a:ext cx="4296021" cy="3729512"/>
        </p:xfrm>
        <a:graphic>
          <a:graphicData uri="http://schemas.openxmlformats.org/drawingml/2006/table">
            <a:tbl>
              <a:tblPr/>
              <a:tblGrid>
                <a:gridCol w="1055662"/>
                <a:gridCol w="620834"/>
                <a:gridCol w="838248"/>
                <a:gridCol w="838248"/>
                <a:gridCol w="943029"/>
              </a:tblGrid>
              <a:tr h="342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 Status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95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66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Senatorska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Goleszowska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0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1,268.52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8723" y="5092453"/>
            <a:ext cx="7704856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2013 </a:t>
            </a:r>
            <a:r>
              <a:rPr lang="en-US" dirty="0"/>
              <a:t>Usable Tech-Refresh TB  – </a:t>
            </a:r>
            <a:r>
              <a:rPr lang="en-US" dirty="0" smtClean="0"/>
              <a:t>1,268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882142"/>
              </p:ext>
            </p:extLst>
          </p:nvPr>
        </p:nvGraphicFramePr>
        <p:xfrm>
          <a:off x="395537" y="1268761"/>
          <a:ext cx="4824537" cy="2736306"/>
        </p:xfrm>
        <a:graphic>
          <a:graphicData uri="http://schemas.openxmlformats.org/drawingml/2006/table">
            <a:tbl>
              <a:tblPr/>
              <a:tblGrid>
                <a:gridCol w="565635"/>
                <a:gridCol w="902060"/>
                <a:gridCol w="1582300"/>
                <a:gridCol w="1020362"/>
                <a:gridCol w="754180"/>
              </a:tblGrid>
              <a:tr h="258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 array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Capacity (TB) - 24Apr14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159.15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292600552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236.07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BLWG/ZURICH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1302.32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2"/>
          <p:cNvSpPr txBox="1"/>
          <p:nvPr/>
        </p:nvSpPr>
        <p:spPr>
          <a:xfrm>
            <a:off x="395536" y="4437112"/>
            <a:ext cx="7704856" cy="60016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2014 </a:t>
            </a:r>
            <a:r>
              <a:rPr lang="en-US" dirty="0" smtClean="0"/>
              <a:t>Usable Tech-Refresh TB  – </a:t>
            </a:r>
            <a:r>
              <a:rPr lang="en-US" dirty="0" smtClean="0"/>
              <a:t>1,302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727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Fabric </a:t>
            </a:r>
            <a:r>
              <a:rPr lang="en-US" dirty="0" smtClean="0"/>
              <a:t>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1296144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Cisco-  9513/9509/9506/9148</a:t>
            </a:r>
          </a:p>
          <a:p>
            <a:pPr lvl="2"/>
            <a:r>
              <a:rPr lang="en-US" sz="1600" dirty="0" err="1" smtClean="0"/>
              <a:t>McData</a:t>
            </a:r>
            <a:r>
              <a:rPr lang="en-US" sz="1600" dirty="0"/>
              <a:t> - ED-140M/ED-64M</a:t>
            </a:r>
            <a:endParaRPr lang="pl-PL" sz="1600" dirty="0" smtClean="0"/>
          </a:p>
          <a:p>
            <a:pPr marL="455612" lvl="2" indent="0">
              <a:buNone/>
            </a:pPr>
            <a:endParaRPr lang="en-US" sz="16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Distribution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9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96282" y="3203575"/>
          <a:ext cx="5156199" cy="1200150"/>
        </p:xfrm>
        <a:graphic>
          <a:graphicData uri="http://schemas.openxmlformats.org/drawingml/2006/table">
            <a:tbl>
              <a:tblPr/>
              <a:tblGrid>
                <a:gridCol w="1371691"/>
                <a:gridCol w="1371691"/>
                <a:gridCol w="1214132"/>
                <a:gridCol w="1198685"/>
              </a:tblGrid>
              <a:tr h="4667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Region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</a:t>
                      </a: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Capacity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Switch#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24765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McData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8" name="TextBox 12"/>
          <p:cNvSpPr txBox="1"/>
          <p:nvPr/>
        </p:nvSpPr>
        <p:spPr>
          <a:xfrm>
            <a:off x="395536" y="4725144"/>
            <a:ext cx="7704856" cy="93871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Cisco and </a:t>
            </a:r>
            <a:r>
              <a:rPr lang="en-US" dirty="0" err="1" smtClean="0"/>
              <a:t>McData</a:t>
            </a:r>
            <a:r>
              <a:rPr lang="en-US" dirty="0" smtClean="0"/>
              <a:t> Switches. Soon </a:t>
            </a:r>
            <a:r>
              <a:rPr lang="en-US" dirty="0" err="1" smtClean="0"/>
              <a:t>McData</a:t>
            </a:r>
            <a:r>
              <a:rPr lang="en-US" dirty="0" smtClean="0"/>
              <a:t> switches will be decommissioned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128 Switches which having 21,191 port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SAN Team are taking care of Disk SAN and TAPE SAN Switches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Fabric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052736"/>
            <a:ext cx="6696744" cy="468461"/>
          </a:xfrm>
        </p:spPr>
        <p:txBody>
          <a:bodyPr/>
          <a:lstStyle/>
          <a:p>
            <a:pPr lvl="1"/>
            <a:r>
              <a:rPr lang="en-US" dirty="0" smtClean="0"/>
              <a:t>Switch/Ports Site Distribution, </a:t>
            </a:r>
            <a:r>
              <a:rPr lang="en-US" dirty="0" smtClean="0"/>
              <a:t>Aug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409342"/>
              </p:ext>
            </p:extLst>
          </p:nvPr>
        </p:nvGraphicFramePr>
        <p:xfrm>
          <a:off x="1007654" y="1484784"/>
          <a:ext cx="6876714" cy="4582098"/>
        </p:xfrm>
        <a:graphic>
          <a:graphicData uri="http://schemas.openxmlformats.org/drawingml/2006/table">
            <a:tbl>
              <a:tblPr/>
              <a:tblGrid>
                <a:gridCol w="1902001"/>
                <a:gridCol w="1957748"/>
                <a:gridCol w="603393"/>
                <a:gridCol w="603393"/>
                <a:gridCol w="603393"/>
                <a:gridCol w="603393"/>
                <a:gridCol w="603393"/>
              </a:tblGrid>
              <a:tr h="23958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Citigroup Distributed </a:t>
                      </a:r>
                      <a:r>
                        <a:rPr lang="en-US" sz="1000" b="1" i="0" u="none" strike="noStrike" dirty="0" err="1">
                          <a:effectLst/>
                          <a:latin typeface="Arial"/>
                        </a:rPr>
                        <a:t>Fibre</a:t>
                      </a: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 Switch Capacity Report (EMEA) for 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Aug 2014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San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Installed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Used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Free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% Free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Switch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Count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422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182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429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69.4%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81.4%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2,458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787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1,671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68%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1,511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44.1%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5,824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3,861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1,963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33.7%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599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38.1%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McData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1,464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1,094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10,414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6,219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4,195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1,831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29.5%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5,438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3,702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1,736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31.9%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360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7,869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5,318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2,551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63.5%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46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5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422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CTI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Install by Bus. Sector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ounded Rectangle 8"/>
          <p:cNvSpPr>
            <a:spLocks noChangeArrowheads="1"/>
          </p:cNvSpPr>
          <p:nvPr/>
        </p:nvSpPr>
        <p:spPr bwMode="auto">
          <a:xfrm>
            <a:off x="395536" y="931726"/>
            <a:ext cx="3724275" cy="8334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Bus. Sector Allocated (</a:t>
            </a:r>
            <a:r>
              <a:rPr lang="en-US" b="1" dirty="0">
                <a:solidFill>
                  <a:schemeClr val="bg1"/>
                </a:solidFill>
              </a:rPr>
              <a:t>TB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Aug 2014</a:t>
            </a:r>
            <a:r>
              <a:rPr lang="en-US" b="1" dirty="0" smtClean="0">
                <a:solidFill>
                  <a:schemeClr val="bg1"/>
                </a:solidFill>
              </a:rPr>
              <a:t>, </a:t>
            </a:r>
            <a:r>
              <a:rPr lang="pl-PL" b="1" dirty="0" smtClean="0">
                <a:solidFill>
                  <a:schemeClr val="bg1"/>
                </a:solidFill>
              </a:rPr>
              <a:t>EMEA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1628852"/>
              </p:ext>
            </p:extLst>
          </p:nvPr>
        </p:nvGraphicFramePr>
        <p:xfrm>
          <a:off x="1200688" y="1988840"/>
          <a:ext cx="682769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endParaRPr lang="en-US" sz="1000" dirty="0">
              <a:solidFill>
                <a:srgbClr val="FF0000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299237"/>
              </p:ext>
            </p:extLst>
          </p:nvPr>
        </p:nvGraphicFramePr>
        <p:xfrm>
          <a:off x="611560" y="1196753"/>
          <a:ext cx="6694115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12"/>
          <p:cNvSpPr txBox="1"/>
          <p:nvPr/>
        </p:nvSpPr>
        <p:spPr>
          <a:xfrm>
            <a:off x="422343" y="5191036"/>
            <a:ext cx="7704856" cy="110799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Net Message:-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Optimized: on Thin devices or on Thick (%util. &gt;70</a:t>
            </a:r>
            <a:r>
              <a:rPr lang="en-US" dirty="0" smtClean="0">
                <a:solidFill>
                  <a:srgbClr val="FF0000"/>
                </a:solidFill>
              </a:rPr>
              <a:t>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Virtualized: allocated on Thin devices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Virtualization is 98% 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Currently  DMX to VMAX migration is going on and soon virtualization will become 100%</a:t>
            </a:r>
          </a:p>
        </p:txBody>
      </p:sp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66725" y="1376363"/>
          <a:ext cx="8215313" cy="485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10525</TotalTime>
  <Words>948</Words>
  <Application>Microsoft Office PowerPoint</Application>
  <PresentationFormat>On-screen Show (4:3)</PresentationFormat>
  <Paragraphs>557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myciti</vt:lpstr>
      <vt:lpstr>1_myciti</vt:lpstr>
      <vt:lpstr>EMEA SAN Capacity Team Review</vt:lpstr>
      <vt:lpstr>SAN Storage Growth – 5 Years</vt:lpstr>
      <vt:lpstr>EMEA SAN CAPACITY SUMMARY</vt:lpstr>
      <vt:lpstr>SAN Install (Raw) Base by Vendor</vt:lpstr>
      <vt:lpstr>SAN Storage Inventory</vt:lpstr>
      <vt:lpstr>SAN Install Base by Site</vt:lpstr>
      <vt:lpstr>2013 Tech-Refresh TB (Usable)</vt:lpstr>
      <vt:lpstr>2014 Tech-Refresh TB (Usable)</vt:lpstr>
      <vt:lpstr>SAN Fabric Inventory</vt:lpstr>
      <vt:lpstr>SAN Fabric Inventory – Cont’d</vt:lpstr>
      <vt:lpstr>SAN Install by Bus. Sector</vt:lpstr>
      <vt:lpstr>SAN Optimized &amp; Virtualized (%)</vt:lpstr>
      <vt:lpstr>EMEA SAN Migrations Details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Ashok Kumar Reddy</cp:lastModifiedBy>
  <cp:revision>83</cp:revision>
  <dcterms:created xsi:type="dcterms:W3CDTF">2013-11-05T12:07:15Z</dcterms:created>
  <dcterms:modified xsi:type="dcterms:W3CDTF">2014-09-03T08:55:30Z</dcterms:modified>
</cp:coreProperties>
</file>