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19"/>
  </p:notesMasterIdLst>
  <p:sldIdLst>
    <p:sldId id="273" r:id="rId3"/>
    <p:sldId id="274" r:id="rId4"/>
    <p:sldId id="261" r:id="rId5"/>
    <p:sldId id="282" r:id="rId6"/>
    <p:sldId id="259" r:id="rId7"/>
    <p:sldId id="284" r:id="rId8"/>
    <p:sldId id="283" r:id="rId9"/>
    <p:sldId id="287" r:id="rId10"/>
    <p:sldId id="288" r:id="rId11"/>
    <p:sldId id="280" r:id="rId12"/>
    <p:sldId id="263" r:id="rId13"/>
    <p:sldId id="268" r:id="rId14"/>
    <p:sldId id="267" r:id="rId15"/>
    <p:sldId id="275" r:id="rId16"/>
    <p:sldId id="271" r:id="rId17"/>
    <p:sldId id="28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01" d="100"/>
          <a:sy n="101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New%20SAN%20Chart%20Report_EMEA_August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r91297\Desktop\Projects\Capacity%20Report\Capacity%20inventory%20report\SAN%20EMEA%20Final%20Disk%20capacity%20inventory%20V7_July14_v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728018372703411"/>
          <c:y val="0.21795166229221347"/>
          <c:w val="0.65126224846894143"/>
          <c:h val="0.68921660834062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'Installed Cap Trend'!$A$15</c:f>
              <c:strCache>
                <c:ptCount val="1"/>
                <c:pt idx="0">
                  <c:v>Grand Total</c:v>
                </c:pt>
              </c:strCache>
            </c:strRef>
          </c:tx>
          <c:invertIfNegative val="0"/>
          <c:dLbls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 w="28575" cap="rnd">
                <a:solidFill>
                  <a:srgbClr val="C00000"/>
                </a:solidFill>
                <a:tailEnd type="arrow"/>
              </a:ln>
            </c:spPr>
            <c:trendlineType val="exp"/>
            <c:dispRSqr val="0"/>
            <c:dispEq val="0"/>
          </c:trendline>
          <c:cat>
            <c:strRef>
              <c:f>'Installed Cap Trend'!$B$1:$H$1</c:f>
              <c:strCach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2014_Q1</c:v>
                </c:pt>
                <c:pt idx="6">
                  <c:v>2014_Q2</c:v>
                </c:pt>
              </c:strCache>
            </c:strRef>
          </c:cat>
          <c:val>
            <c:numRef>
              <c:f>'Installed Cap Trend'!$B$15:$H$15</c:f>
              <c:numCache>
                <c:formatCode>#,##0.0</c:formatCode>
                <c:ptCount val="7"/>
                <c:pt idx="0">
                  <c:v>3.5342520126075252</c:v>
                </c:pt>
                <c:pt idx="1">
                  <c:v>4.231988472266182</c:v>
                </c:pt>
                <c:pt idx="2">
                  <c:v>4.6915935525374843</c:v>
                </c:pt>
                <c:pt idx="3">
                  <c:v>6.2158203125</c:v>
                </c:pt>
                <c:pt idx="4">
                  <c:v>12.683901145196996</c:v>
                </c:pt>
                <c:pt idx="5">
                  <c:v>12.817946798645483</c:v>
                </c:pt>
                <c:pt idx="6">
                  <c:v>15.135952927545439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775296"/>
        <c:axId val="84776832"/>
      </c:barChart>
      <c:catAx>
        <c:axId val="84775296"/>
        <c:scaling>
          <c:orientation val="minMax"/>
        </c:scaling>
        <c:delete val="0"/>
        <c:axPos val="b"/>
        <c:majorTickMark val="out"/>
        <c:minorTickMark val="none"/>
        <c:tickLblPos val="nextTo"/>
        <c:crossAx val="84776832"/>
        <c:crosses val="autoZero"/>
        <c:auto val="1"/>
        <c:lblAlgn val="ctr"/>
        <c:lblOffset val="100"/>
        <c:noMultiLvlLbl val="0"/>
      </c:catAx>
      <c:valAx>
        <c:axId val="84776832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84775296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EMEA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Installed (Raw) By Vendor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'slide 4'!$B$1</c:f>
              <c:strCache>
                <c:ptCount val="1"/>
                <c:pt idx="0">
                  <c:v>Sum of physical/Raid Total</c:v>
                </c:pt>
              </c:strCache>
            </c:strRef>
          </c:tx>
          <c:explosion val="1"/>
          <c:dPt>
            <c:idx val="2"/>
            <c:bubble3D val="0"/>
            <c:spPr>
              <a:solidFill>
                <a:schemeClr val="accent1"/>
              </a:solidFill>
            </c:spPr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'slide 4'!$A$2:$A$8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'slide 4'!$B$2:$B$8</c:f>
              <c:numCache>
                <c:formatCode>#,##0</c:formatCode>
                <c:ptCount val="7"/>
                <c:pt idx="0">
                  <c:v>797.15624999999989</c:v>
                </c:pt>
                <c:pt idx="1">
                  <c:v>113.5746750459075</c:v>
                </c:pt>
                <c:pt idx="2">
                  <c:v>973.14829490661623</c:v>
                </c:pt>
                <c:pt idx="3">
                  <c:v>1738.1669791666668</c:v>
                </c:pt>
                <c:pt idx="4">
                  <c:v>8815.6644066220233</c:v>
                </c:pt>
                <c:pt idx="5">
                  <c:v>2216.3421718750001</c:v>
                </c:pt>
                <c:pt idx="6">
                  <c:v>900.3984375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[2]All_ENV!$Z$19</c:f>
              <c:strCache>
                <c:ptCount val="1"/>
                <c:pt idx="0">
                  <c:v>Sum of Usable</c:v>
                </c:pt>
              </c:strCache>
            </c:strRef>
          </c:tx>
          <c:dLbls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[2]All_ENV!$Y$20:$Y$26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[2]All_ENV!$Z$20:$Z$26</c:f>
              <c:numCache>
                <c:formatCode>#,##0</c:formatCode>
                <c:ptCount val="7"/>
                <c:pt idx="0">
                  <c:v>697.51171875</c:v>
                </c:pt>
                <c:pt idx="1">
                  <c:v>58.182293355464935</c:v>
                </c:pt>
                <c:pt idx="2">
                  <c:v>851.50475804328914</c:v>
                </c:pt>
                <c:pt idx="3">
                  <c:v>1485.0761425781247</c:v>
                </c:pt>
                <c:pt idx="4">
                  <c:v>5888.2523437499985</c:v>
                </c:pt>
                <c:pt idx="5">
                  <c:v>1241.0595703125</c:v>
                </c:pt>
                <c:pt idx="6">
                  <c:v>438.345703125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1"/>
          <c:order val="0"/>
          <c:tx>
            <c:strRef>
              <c:f>'slide 11'!$C$2</c:f>
              <c:strCache>
                <c:ptCount val="1"/>
                <c:pt idx="0">
                  <c:v>Used TB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11'!$C$3:$C$6</c:f>
              <c:numCache>
                <c:formatCode>#,##0</c:formatCode>
                <c:ptCount val="4"/>
                <c:pt idx="0">
                  <c:v>1233.57</c:v>
                </c:pt>
                <c:pt idx="1">
                  <c:v>316.3</c:v>
                </c:pt>
                <c:pt idx="2">
                  <c:v>1265.2</c:v>
                </c:pt>
                <c:pt idx="3">
                  <c:v>347.93</c:v>
                </c:pt>
              </c:numCache>
            </c:numRef>
          </c:val>
        </c:ser>
        <c:ser>
          <c:idx val="0"/>
          <c:order val="1"/>
          <c:tx>
            <c:strRef>
              <c:f>'slide 11'!$D$2</c:f>
              <c:strCache>
                <c:ptCount val="1"/>
                <c:pt idx="0">
                  <c:v>unused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11'!$D$3:$D$6</c:f>
              <c:numCache>
                <c:formatCode>#,##0</c:formatCode>
                <c:ptCount val="4"/>
                <c:pt idx="0">
                  <c:v>955.41999999999985</c:v>
                </c:pt>
                <c:pt idx="1">
                  <c:v>377.77000000000004</c:v>
                </c:pt>
                <c:pt idx="2">
                  <c:v>550.06000000000017</c:v>
                </c:pt>
                <c:pt idx="3">
                  <c:v>292.74999999999994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221"/>
        <c:shape val="cylinder"/>
        <c:axId val="121166848"/>
        <c:axId val="121168640"/>
        <c:axId val="0"/>
      </c:bar3DChart>
      <c:catAx>
        <c:axId val="121166848"/>
        <c:scaling>
          <c:orientation val="minMax"/>
        </c:scaling>
        <c:delete val="0"/>
        <c:axPos val="b"/>
        <c:majorTickMark val="out"/>
        <c:minorTickMark val="none"/>
        <c:tickLblPos val="nextTo"/>
        <c:crossAx val="121168640"/>
        <c:crosses val="autoZero"/>
        <c:auto val="1"/>
        <c:lblAlgn val="ctr"/>
        <c:lblOffset val="100"/>
        <c:noMultiLvlLbl val="0"/>
      </c:catAx>
      <c:valAx>
        <c:axId val="1211686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1211668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'slide 12'!$K$2</c:f>
              <c:strCache>
                <c:ptCount val="1"/>
                <c:pt idx="0">
                  <c:v>% Optimized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12'!$K$3:$K$7</c:f>
              <c:numCache>
                <c:formatCode>0%</c:formatCode>
                <c:ptCount val="5"/>
                <c:pt idx="0">
                  <c:v>0.1660801363604027</c:v>
                </c:pt>
                <c:pt idx="1">
                  <c:v>0.41165691603871002</c:v>
                </c:pt>
                <c:pt idx="2">
                  <c:v>0.20190564932937913</c:v>
                </c:pt>
                <c:pt idx="3">
                  <c:v>0.31149831385946225</c:v>
                </c:pt>
                <c:pt idx="4">
                  <c:v>0.30691455007719998</c:v>
                </c:pt>
              </c:numCache>
            </c:numRef>
          </c:val>
        </c:ser>
        <c:ser>
          <c:idx val="1"/>
          <c:order val="1"/>
          <c:tx>
            <c:strRef>
              <c:f>'slide 12'!$L$2</c:f>
              <c:strCache>
                <c:ptCount val="1"/>
                <c:pt idx="0">
                  <c:v>% Virtualized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12'!$L$3:$L$7</c:f>
              <c:numCache>
                <c:formatCode>0%</c:formatCode>
                <c:ptCount val="5"/>
                <c:pt idx="0">
                  <c:v>0.97229760453357095</c:v>
                </c:pt>
                <c:pt idx="1">
                  <c:v>0.99383812668715954</c:v>
                </c:pt>
                <c:pt idx="2">
                  <c:v>0.98322260936702655</c:v>
                </c:pt>
                <c:pt idx="3">
                  <c:v>0.97017966581712867</c:v>
                </c:pt>
                <c:pt idx="4">
                  <c:v>0.97932295652071244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262464"/>
        <c:axId val="121264000"/>
        <c:axId val="0"/>
      </c:bar3DChart>
      <c:catAx>
        <c:axId val="121262464"/>
        <c:scaling>
          <c:orientation val="minMax"/>
        </c:scaling>
        <c:delete val="0"/>
        <c:axPos val="b"/>
        <c:majorTickMark val="out"/>
        <c:minorTickMark val="none"/>
        <c:tickLblPos val="nextTo"/>
        <c:crossAx val="121264000"/>
        <c:crosses val="autoZero"/>
        <c:auto val="1"/>
        <c:lblAlgn val="ctr"/>
        <c:lblOffset val="100"/>
        <c:noMultiLvlLbl val="0"/>
      </c:catAx>
      <c:valAx>
        <c:axId val="12126400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212624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6088172886100045"/>
          <c:y val="1.5791587518760281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'Slide 13'!$A$2</c:f>
              <c:strCache>
                <c:ptCount val="1"/>
                <c:pt idx="0">
                  <c:v>Host Migrations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13'!$B$1:$H$1</c:f>
              <c:strCache>
                <c:ptCount val="7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</c:v>
                </c:pt>
                <c:pt idx="4">
                  <c:v>June</c:v>
                </c:pt>
                <c:pt idx="5">
                  <c:v>July</c:v>
                </c:pt>
                <c:pt idx="6">
                  <c:v>August</c:v>
                </c:pt>
              </c:strCache>
            </c:strRef>
          </c:cat>
          <c:val>
            <c:numRef>
              <c:f>'Slide 13'!$B$2:$H$2</c:f>
              <c:numCache>
                <c:formatCode>General</c:formatCode>
                <c:ptCount val="7"/>
                <c:pt idx="0">
                  <c:v>83</c:v>
                </c:pt>
                <c:pt idx="1">
                  <c:v>47</c:v>
                </c:pt>
                <c:pt idx="2">
                  <c:v>61</c:v>
                </c:pt>
                <c:pt idx="3">
                  <c:v>194</c:v>
                </c:pt>
                <c:pt idx="4">
                  <c:v>98</c:v>
                </c:pt>
                <c:pt idx="5">
                  <c:v>211</c:v>
                </c:pt>
                <c:pt idx="6">
                  <c:v>147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312000"/>
        <c:axId val="121313536"/>
        <c:axId val="0"/>
      </c:bar3DChart>
      <c:catAx>
        <c:axId val="121312000"/>
        <c:scaling>
          <c:orientation val="minMax"/>
        </c:scaling>
        <c:delete val="0"/>
        <c:axPos val="b"/>
        <c:majorTickMark val="out"/>
        <c:minorTickMark val="none"/>
        <c:tickLblPos val="nextTo"/>
        <c:crossAx val="121313536"/>
        <c:crosses val="autoZero"/>
        <c:auto val="1"/>
        <c:lblAlgn val="ctr"/>
        <c:lblOffset val="100"/>
        <c:noMultiLvlLbl val="0"/>
      </c:catAx>
      <c:valAx>
        <c:axId val="12131353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13120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0.60656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568952" cy="266429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2EDC-95CF-4000-B371-FEE843C59D6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BB8F-3A7A-468D-82D2-02EAF3D0F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755881-44AF-4993-8065-B1FD88D3EA3C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8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8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49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4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8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3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1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37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8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5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85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3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71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5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9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7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9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3.png@01CFBF83.6CB5ABA0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55613" y="2157413"/>
            <a:ext cx="8688387" cy="779462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dirty="0" smtClean="0"/>
              <a:t>EMEA </a:t>
            </a:r>
            <a:r>
              <a:rPr lang="en-US" sz="3600" dirty="0" smtClean="0"/>
              <a:t>SAN</a:t>
            </a:r>
            <a:r>
              <a:rPr lang="pl-PL" sz="3600" dirty="0" smtClean="0"/>
              <a:t> </a:t>
            </a:r>
            <a:r>
              <a:rPr lang="en-US" sz="3600" dirty="0" smtClean="0"/>
              <a:t>Capacity T</a:t>
            </a:r>
            <a:r>
              <a:rPr lang="pl-PL" sz="3600" dirty="0" smtClean="0"/>
              <a:t>eam</a:t>
            </a:r>
            <a:r>
              <a:rPr lang="en-US" sz="3600" dirty="0" smtClean="0"/>
              <a:t> Review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3124200"/>
            <a:ext cx="7758112" cy="26003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endParaRPr lang="pl-PL" dirty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August 2014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56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SAN Storage Growth – 5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spcAft>
                <a:spcPts val="0"/>
              </a:spcAft>
              <a:defRPr/>
            </a:pPr>
            <a:r>
              <a:rPr lang="en-US" dirty="0" smtClean="0"/>
              <a:t>Managed </a:t>
            </a:r>
            <a:r>
              <a:rPr lang="en-US" dirty="0"/>
              <a:t>storage increased </a:t>
            </a:r>
            <a:r>
              <a:rPr lang="en-US" dirty="0" smtClean="0"/>
              <a:t>substantially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(30/8/2014)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0F19E7-2C07-4C52-840C-32F168B04FD4}" type="slidenum">
              <a:rPr lang="en-US"/>
              <a:pPr/>
              <a:t>2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625926"/>
              </p:ext>
            </p:extLst>
          </p:nvPr>
        </p:nvGraphicFramePr>
        <p:xfrm>
          <a:off x="1043608" y="1772816"/>
          <a:ext cx="6515101" cy="364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7544" y="5445224"/>
            <a:ext cx="7704856" cy="5539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/>
              <a:t>Trend report shows that EMEA SAN capacity increased from 3.5PB to </a:t>
            </a:r>
            <a:r>
              <a:rPr lang="en-US" sz="1200" dirty="0" smtClean="0"/>
              <a:t>15.1PB</a:t>
            </a:r>
          </a:p>
        </p:txBody>
      </p:sp>
    </p:spTree>
    <p:extLst>
      <p:ext uri="{BB962C8B-B14F-4D97-AF65-F5344CB8AC3E}">
        <p14:creationId xmlns:p14="http://schemas.microsoft.com/office/powerpoint/2010/main" val="195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CAPACITY SUMMARY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553597"/>
              </p:ext>
            </p:extLst>
          </p:nvPr>
        </p:nvGraphicFramePr>
        <p:xfrm>
          <a:off x="539552" y="3284985"/>
          <a:ext cx="702945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65453"/>
              </p:ext>
            </p:extLst>
          </p:nvPr>
        </p:nvGraphicFramePr>
        <p:xfrm>
          <a:off x="323528" y="1484784"/>
          <a:ext cx="856895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1068" y="3933056"/>
            <a:ext cx="7865348" cy="14773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</a:t>
            </a:r>
            <a:r>
              <a:rPr lang="en-US" dirty="0"/>
              <a:t>EMEA Capacity – 18.63PB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Currently 112% of Over subscription Allocation rate in Final MOR Arrays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pool written size in Final MOR Arrays </a:t>
            </a:r>
            <a:r>
              <a:rPr lang="en-US" dirty="0"/>
              <a:t>is 67</a:t>
            </a:r>
            <a:r>
              <a:rPr lang="en-US" dirty="0" smtClean="0"/>
              <a:t>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Overall 82% is over subscription rate and 60% is pool written </a:t>
            </a:r>
          </a:p>
        </p:txBody>
      </p:sp>
    </p:spTree>
    <p:extLst>
      <p:ext uri="{BB962C8B-B14F-4D97-AF65-F5344CB8AC3E}">
        <p14:creationId xmlns:p14="http://schemas.microsoft.com/office/powerpoint/2010/main" val="838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(Raw) Base by Vendor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540068"/>
              </p:ext>
            </p:extLst>
          </p:nvPr>
        </p:nvGraphicFramePr>
        <p:xfrm>
          <a:off x="-324544" y="908720"/>
          <a:ext cx="367240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8" y="4149080"/>
            <a:ext cx="7704856" cy="17543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 RAW Installed in EMEA – 15.2PB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Majority of storage are in VMAX environment ( 32 Arrays)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XIV is mainly using for VMWARE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 smtClean="0"/>
              <a:t>Clarriion</a:t>
            </a:r>
            <a:r>
              <a:rPr lang="en-US" dirty="0" smtClean="0"/>
              <a:t> and VNX are using for Exchange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DMX &amp; HDS USP/USPV </a:t>
            </a:r>
            <a:r>
              <a:rPr lang="en-US" dirty="0" smtClean="0"/>
              <a:t>will decommission soon</a:t>
            </a:r>
            <a:endParaRPr lang="en-US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035485"/>
              </p:ext>
            </p:extLst>
          </p:nvPr>
        </p:nvGraphicFramePr>
        <p:xfrm>
          <a:off x="3347864" y="1484784"/>
          <a:ext cx="5626099" cy="1878330"/>
        </p:xfrm>
        <a:graphic>
          <a:graphicData uri="http://schemas.openxmlformats.org/drawingml/2006/table">
            <a:tbl>
              <a:tblPr/>
              <a:tblGrid>
                <a:gridCol w="609256"/>
                <a:gridCol w="609256"/>
                <a:gridCol w="609256"/>
                <a:gridCol w="609256"/>
                <a:gridCol w="609256"/>
                <a:gridCol w="609256"/>
                <a:gridCol w="609256"/>
                <a:gridCol w="415728"/>
                <a:gridCol w="945579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Total(TB)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15,554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86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Storage Inventory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47663" y="1171063"/>
            <a:ext cx="8448675" cy="858273"/>
          </a:xfrm>
        </p:spPr>
        <p:txBody>
          <a:bodyPr/>
          <a:lstStyle/>
          <a:p>
            <a:pPr lvl="1" eaLnBrk="1" hangingPunct="1"/>
            <a:r>
              <a:rPr lang="en-US" dirty="0" smtClean="0"/>
              <a:t>Aug. 2014 SAN Install TB  (Usable)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190456"/>
              </p:ext>
            </p:extLst>
          </p:nvPr>
        </p:nvGraphicFramePr>
        <p:xfrm>
          <a:off x="3707904" y="2132856"/>
          <a:ext cx="5184578" cy="1950679"/>
        </p:xfrm>
        <a:graphic>
          <a:graphicData uri="http://schemas.openxmlformats.org/drawingml/2006/table">
            <a:tbl>
              <a:tblPr/>
              <a:tblGrid>
                <a:gridCol w="881787"/>
                <a:gridCol w="522540"/>
                <a:gridCol w="522540"/>
                <a:gridCol w="522540"/>
                <a:gridCol w="522540"/>
                <a:gridCol w="412429"/>
                <a:gridCol w="360040"/>
                <a:gridCol w="432048"/>
                <a:gridCol w="1008114"/>
              </a:tblGrid>
              <a:tr h="331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(TB)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8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1520" y="5229200"/>
            <a:ext cx="770485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Usable Installed TB in EMEA – 10,660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VMAX </a:t>
            </a:r>
            <a:r>
              <a:rPr lang="en-US" dirty="0"/>
              <a:t>Usable Installed </a:t>
            </a:r>
            <a:r>
              <a:rPr lang="en-US" dirty="0" smtClean="0"/>
              <a:t>TB – 5,888 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533419"/>
              </p:ext>
            </p:extLst>
          </p:nvPr>
        </p:nvGraphicFramePr>
        <p:xfrm>
          <a:off x="-1620688" y="1484784"/>
          <a:ext cx="7022926" cy="3633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58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VMAX Pool </a:t>
            </a:r>
            <a:r>
              <a:rPr lang="en-US" dirty="0"/>
              <a:t>(Virtual) Summary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496944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842894"/>
              </p:ext>
            </p:extLst>
          </p:nvPr>
        </p:nvGraphicFramePr>
        <p:xfrm>
          <a:off x="395536" y="4166647"/>
          <a:ext cx="7992886" cy="1744116"/>
        </p:xfrm>
        <a:graphic>
          <a:graphicData uri="http://schemas.openxmlformats.org/drawingml/2006/table">
            <a:tbl>
              <a:tblPr/>
              <a:tblGrid>
                <a:gridCol w="1294996"/>
                <a:gridCol w="721801"/>
                <a:gridCol w="488277"/>
                <a:gridCol w="721801"/>
                <a:gridCol w="509507"/>
                <a:gridCol w="711186"/>
                <a:gridCol w="509507"/>
                <a:gridCol w="711186"/>
                <a:gridCol w="520121"/>
                <a:gridCol w="774875"/>
                <a:gridCol w="1029629"/>
              </a:tblGrid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Site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Rep+Non-Rep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474,090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306,711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1,243,712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1,348,439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1,413,104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1,155,016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88,242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2,810,165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3,219,148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6,029,313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Used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113,050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94,341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408,400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521,812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536,972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501,835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29,394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1,117,989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1,087,817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2,205,806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full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23.85%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30.76%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32.84%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38.70%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38.00%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43.45%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33.31%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39.78%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33.79%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36.58%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595959"/>
                          </a:solidFill>
                          <a:effectLst/>
                          <a:latin typeface="Calibri"/>
                        </a:rPr>
                        <a:t># Devices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10,264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43,844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56,792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47,415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47,648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4,050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112,860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105,573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218,433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7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Virtual Capacity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346,071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283,897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1,478,288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1,914,856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1,598,692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1,606,548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136,554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3,805,301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3,559,605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7,364,905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capacity threshold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948,179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613,422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2,487,425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2,696,877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2,826,209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2,310,031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176,483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5,620,330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6,438,295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12,058,626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#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3,036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32,020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30,082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22,864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3,085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50,999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70,799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121,798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189,220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1,079,618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846,263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1,014,275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770,905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104,017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1,719,533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2,387,130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4,106,663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subscription vs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39.91%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33.38%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86.81%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62.76%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71.78%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66.74%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117.88%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61.19%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74.15%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68.11%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 Mapped(First Port)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178,917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101,963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865,379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676,941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1,010,742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585,361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104,017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1,364,265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2,159,054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3,523,319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31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subscription vs Mapped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37.74%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33.24%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69.58%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50.20%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71.53%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50.68%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117.88%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48.55%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67.07%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58.44%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8400" y="5910763"/>
            <a:ext cx="7704856" cy="82330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</a:t>
            </a:r>
            <a:r>
              <a:rPr lang="en-US" sz="1600" b="1" dirty="0" smtClean="0"/>
              <a:t>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is </a:t>
            </a:r>
            <a:r>
              <a:rPr lang="en-US" sz="1050" b="1" dirty="0" smtClean="0"/>
              <a:t>&gt;70% </a:t>
            </a:r>
            <a:r>
              <a:rPr lang="en-US" sz="1050" dirty="0" smtClean="0"/>
              <a:t>on #678,#2804/#3286 &amp; #4330/4652 arrays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In </a:t>
            </a:r>
            <a:r>
              <a:rPr lang="en-US" sz="1050" dirty="0" smtClean="0"/>
              <a:t>overall </a:t>
            </a:r>
            <a:r>
              <a:rPr lang="en-US" sz="1050" dirty="0" err="1" smtClean="0"/>
              <a:t>VMax</a:t>
            </a:r>
            <a:r>
              <a:rPr lang="en-US" sz="1050" dirty="0" smtClean="0"/>
              <a:t> environment</a:t>
            </a:r>
            <a:r>
              <a:rPr lang="en-US" sz="1050" dirty="0" smtClean="0"/>
              <a:t>, </a:t>
            </a:r>
            <a:r>
              <a:rPr lang="en-US" sz="1050" dirty="0" smtClean="0"/>
              <a:t>68% is over subscription allocation rate and Pool written is 36%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&amp; Over subscription rate is less due to many </a:t>
            </a:r>
            <a:r>
              <a:rPr lang="en-US" sz="1050" dirty="0" err="1" smtClean="0"/>
              <a:t>VMax</a:t>
            </a:r>
            <a:r>
              <a:rPr lang="en-US" sz="1050" dirty="0" smtClean="0"/>
              <a:t> arrays added as TECH-REFRESH target arrays in recently </a:t>
            </a:r>
            <a:endParaRPr lang="en-US" sz="1050" dirty="0" smtClean="0"/>
          </a:p>
        </p:txBody>
      </p:sp>
    </p:spTree>
    <p:extLst>
      <p:ext uri="{BB962C8B-B14F-4D97-AF65-F5344CB8AC3E}">
        <p14:creationId xmlns:p14="http://schemas.microsoft.com/office/powerpoint/2010/main" val="169599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HDS </a:t>
            </a:r>
            <a:r>
              <a:rPr lang="en-US" dirty="0" smtClean="0"/>
              <a:t>Pool (Virtual) Summary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15313" cy="4854575"/>
          </a:xfrm>
        </p:spPr>
        <p:txBody>
          <a:bodyPr/>
          <a:lstStyle/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7"/>
            <a:ext cx="8424936" cy="374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6225" y="5229200"/>
            <a:ext cx="7704856" cy="98488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</a:t>
            </a:r>
            <a:r>
              <a:rPr lang="en-US" sz="1600" b="1" dirty="0" smtClean="0"/>
              <a:t>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#18779/18850 &amp; #78398/79378 &amp; #78998 are part of TECH-REFRESH and will Decommission soon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Currently all VSP arrays mainly using for Non-Replicated requirements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HUS-VM arrays are #210214, #210516 &amp; #210204 and mainly using for Bronze storage requirements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#210214 and #53518 (Pool 50) is mainly using for Archival Storage requirements</a:t>
            </a:r>
          </a:p>
        </p:txBody>
      </p:sp>
    </p:spTree>
    <p:extLst>
      <p:ext uri="{BB962C8B-B14F-4D97-AF65-F5344CB8AC3E}">
        <p14:creationId xmlns:p14="http://schemas.microsoft.com/office/powerpoint/2010/main" val="63719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Centera</a:t>
            </a:r>
            <a:r>
              <a:rPr lang="en-US" dirty="0" smtClean="0"/>
              <a:t> and DMX Capacity Report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79202"/>
              </p:ext>
            </p:extLst>
          </p:nvPr>
        </p:nvGraphicFramePr>
        <p:xfrm>
          <a:off x="467544" y="3760225"/>
          <a:ext cx="3453591" cy="1961415"/>
        </p:xfrm>
        <a:graphic>
          <a:graphicData uri="http://schemas.openxmlformats.org/drawingml/2006/table">
            <a:tbl>
              <a:tblPr/>
              <a:tblGrid>
                <a:gridCol w="255030"/>
                <a:gridCol w="370121"/>
                <a:gridCol w="615906"/>
                <a:gridCol w="555183"/>
                <a:gridCol w="754063"/>
                <a:gridCol w="484188"/>
                <a:gridCol w="419100"/>
              </a:tblGrid>
              <a:tr h="2492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S.No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Loc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Column1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Array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Allocated (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GB)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Free Cap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290103544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15,245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27,351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42,596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290103564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14,878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87,315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102,193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290103810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53,479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53,954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290103943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4,455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106,220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110,675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290105349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10,018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3,841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13,859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290103452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29,682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68,594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98,276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290103720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3,004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50,951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53,955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290105373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1,943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20,847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22,790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CGC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2,194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43,261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13,689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91,719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105,408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1,081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42,961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96,664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593,264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689,930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98072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 smtClean="0"/>
              <a:t>Centera</a:t>
            </a:r>
            <a:r>
              <a:rPr lang="en-US" u="sng" dirty="0" smtClean="0"/>
              <a:t> Summary Report</a:t>
            </a:r>
            <a:endParaRPr lang="en-US" u="sng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003308"/>
              </p:ext>
            </p:extLst>
          </p:nvPr>
        </p:nvGraphicFramePr>
        <p:xfrm>
          <a:off x="439264" y="1350061"/>
          <a:ext cx="7157072" cy="2006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Worksheet" r:id="rId3" imgW="7353233" imgH="2905006" progId="Excel.Sheet.12">
                  <p:embed/>
                </p:oleObj>
              </mc:Choice>
              <mc:Fallback>
                <p:oleObj name="Worksheet" r:id="rId3" imgW="7353233" imgH="29050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264" y="1350061"/>
                        <a:ext cx="7157072" cy="20069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67544" y="339089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DMX Summary Report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26225" y="5877272"/>
            <a:ext cx="7704856" cy="6617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</a:t>
            </a:r>
            <a:r>
              <a:rPr lang="en-US" sz="1600" b="1" dirty="0" smtClean="0"/>
              <a:t>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err="1" smtClean="0"/>
              <a:t>Centera</a:t>
            </a:r>
            <a:r>
              <a:rPr lang="en-US" sz="1050" dirty="0" smtClean="0"/>
              <a:t> environment will move to Backup &amp; Archiving team and currently </a:t>
            </a:r>
            <a:r>
              <a:rPr lang="en-US" sz="1050" dirty="0" err="1" smtClean="0"/>
              <a:t>Centera</a:t>
            </a:r>
            <a:r>
              <a:rPr lang="en-US" sz="1050" dirty="0" smtClean="0"/>
              <a:t> transition is going 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All DMX environment migrating to VMAX and all DMX  arrays will decommission soon</a:t>
            </a:r>
            <a:endParaRPr lang="en-US" sz="1050" dirty="0" smtClean="0"/>
          </a:p>
        </p:txBody>
      </p:sp>
    </p:spTree>
    <p:extLst>
      <p:ext uri="{BB962C8B-B14F-4D97-AF65-F5344CB8AC3E}">
        <p14:creationId xmlns:p14="http://schemas.microsoft.com/office/powerpoint/2010/main" val="178014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</a:t>
            </a:r>
            <a:r>
              <a:rPr lang="en-US" dirty="0" err="1" smtClean="0"/>
              <a:t>lariiOn</a:t>
            </a:r>
            <a:r>
              <a:rPr lang="en-US" dirty="0" smtClean="0"/>
              <a:t>, VNX &amp; XIV Summary Report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9515358"/>
              </p:ext>
            </p:extLst>
          </p:nvPr>
        </p:nvGraphicFramePr>
        <p:xfrm>
          <a:off x="251520" y="1124744"/>
          <a:ext cx="8215313" cy="3362996"/>
        </p:xfrm>
        <a:graphic>
          <a:graphicData uri="http://schemas.openxmlformats.org/drawingml/2006/table">
            <a:tbl>
              <a:tblPr/>
              <a:tblGrid>
                <a:gridCol w="384155"/>
                <a:gridCol w="384155"/>
                <a:gridCol w="834336"/>
                <a:gridCol w="752304"/>
                <a:gridCol w="522210"/>
                <a:gridCol w="552223"/>
                <a:gridCol w="624251"/>
                <a:gridCol w="520210"/>
                <a:gridCol w="576233"/>
                <a:gridCol w="512206"/>
                <a:gridCol w="488197"/>
                <a:gridCol w="384155"/>
                <a:gridCol w="392158"/>
                <a:gridCol w="736297"/>
                <a:gridCol w="552223"/>
              </a:tblGrid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rdc1-ax4-0082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rdc4-ac4-0576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20,877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1,898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8,964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rdc4-ax4-0006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rdc4-ax4-0007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7,646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6,951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fdc1a-ax4-0069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Turkey_AX4_Mailbox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pres-ax4-0062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prof-ax4-0054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prof-ax4-0127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127,931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117,909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56,722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59,579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58,562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2,659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58,562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GBOKC001N1737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838,455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769,906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350,387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GBOKC002N0390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838,455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769,906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350,387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DEOLC001N0374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583,722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530,657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53,066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436,644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183,005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DEOLC002N0375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472,032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429,120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42,912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293,078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114,910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2,900,354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2,636,686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263,668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2,269,534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998,689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61188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502,914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461,004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236,571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61239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502,914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461,004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236,571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1,036,000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1,005,828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100,582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922,008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473,142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2920" y="4797152"/>
            <a:ext cx="7704856" cy="98488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</a:t>
            </a:r>
            <a:r>
              <a:rPr lang="en-US" sz="1600" b="1" dirty="0" smtClean="0"/>
              <a:t>:-</a:t>
            </a:r>
            <a:endParaRPr lang="en-US" sz="1600" dirty="0" smtClean="0"/>
          </a:p>
          <a:p>
            <a:endParaRPr lang="en-US" sz="105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Recently we had decommissioned 17 Old EOL </a:t>
            </a:r>
            <a:r>
              <a:rPr lang="en-US" sz="1050" dirty="0" err="1" smtClean="0"/>
              <a:t>clarrion</a:t>
            </a:r>
            <a:r>
              <a:rPr lang="en-US" sz="1050" dirty="0" smtClean="0"/>
              <a:t> arrays.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err="1" smtClean="0"/>
              <a:t>Clarrion</a:t>
            </a:r>
            <a:r>
              <a:rPr lang="en-US" sz="1050" dirty="0" smtClean="0"/>
              <a:t> and VNX arrays are mainly using for EXCHANGE server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XIV arrays are mainly using for VMWARE environment.</a:t>
            </a:r>
            <a:endParaRPr lang="en-US" sz="1050" dirty="0" smtClean="0"/>
          </a:p>
        </p:txBody>
      </p:sp>
    </p:spTree>
    <p:extLst>
      <p:ext uri="{BB962C8B-B14F-4D97-AF65-F5344CB8AC3E}">
        <p14:creationId xmlns:p14="http://schemas.microsoft.com/office/powerpoint/2010/main" val="146373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Tech-Refresh TB (Usable)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240529"/>
              </p:ext>
            </p:extLst>
          </p:nvPr>
        </p:nvGraphicFramePr>
        <p:xfrm>
          <a:off x="611562" y="1268760"/>
          <a:ext cx="3888431" cy="3560701"/>
        </p:xfrm>
        <a:graphic>
          <a:graphicData uri="http://schemas.openxmlformats.org/drawingml/2006/table">
            <a:tbl>
              <a:tblPr/>
              <a:tblGrid>
                <a:gridCol w="1008110"/>
                <a:gridCol w="509327"/>
                <a:gridCol w="758718"/>
                <a:gridCol w="758718"/>
                <a:gridCol w="853558"/>
              </a:tblGrid>
              <a:tr h="128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Rep Status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Senatorska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Goleszowska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XP1024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1,268.52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8723" y="5092453"/>
            <a:ext cx="7704856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2013 Usable Tech-Refresh TB  – 1,268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2014 </a:t>
            </a:r>
            <a:r>
              <a:rPr lang="en-US" dirty="0"/>
              <a:t>Usable Tech-Refresh TB  – </a:t>
            </a:r>
            <a:r>
              <a:rPr lang="en-US" dirty="0" smtClean="0"/>
              <a:t>1,302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741221"/>
              </p:ext>
            </p:extLst>
          </p:nvPr>
        </p:nvGraphicFramePr>
        <p:xfrm>
          <a:off x="4788024" y="1278052"/>
          <a:ext cx="3528392" cy="2761311"/>
        </p:xfrm>
        <a:graphic>
          <a:graphicData uri="http://schemas.openxmlformats.org/drawingml/2006/table">
            <a:tbl>
              <a:tblPr/>
              <a:tblGrid>
                <a:gridCol w="576063"/>
                <a:gridCol w="720080"/>
                <a:gridCol w="792088"/>
                <a:gridCol w="888596"/>
                <a:gridCol w="551565"/>
              </a:tblGrid>
              <a:tr h="258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Source array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Capacity (TB) - 24Apr14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 status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78998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159.15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292600745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292600552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236.07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269.46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174.23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BLWG/ZURICH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1302.32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560" y="9087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B050"/>
                </a:solidFill>
              </a:rPr>
              <a:t>2013 Tech-Refresh TB</a:t>
            </a:r>
            <a:endParaRPr lang="en-US" b="1" u="sng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27521" y="908720"/>
            <a:ext cx="2591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00B050"/>
                </a:solidFill>
              </a:rPr>
              <a:t>2014 Tech-Refresh TB</a:t>
            </a:r>
            <a:endParaRPr lang="en-US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</a:t>
            </a:r>
            <a:r>
              <a:rPr lang="en-US" dirty="0" smtClean="0"/>
              <a:t>Switch Inventory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555776" y="1268760"/>
            <a:ext cx="4343400" cy="1296144"/>
          </a:xfrm>
        </p:spPr>
        <p:txBody>
          <a:bodyPr/>
          <a:lstStyle/>
          <a:p>
            <a:pPr marL="342900" lvl="1"/>
            <a:r>
              <a:rPr lang="en-US" sz="1800" dirty="0" smtClean="0"/>
              <a:t>SAN Switch Hardware </a:t>
            </a:r>
          </a:p>
          <a:p>
            <a:pPr lvl="2"/>
            <a:r>
              <a:rPr lang="en-US" sz="1600" dirty="0" smtClean="0"/>
              <a:t>Cisco-  9513/9509/9506/9148</a:t>
            </a:r>
          </a:p>
          <a:p>
            <a:pPr lvl="2"/>
            <a:r>
              <a:rPr lang="en-US" sz="1600" dirty="0" err="1" smtClean="0"/>
              <a:t>McData</a:t>
            </a:r>
            <a:r>
              <a:rPr lang="en-US" sz="1600" dirty="0"/>
              <a:t> - ED-140M/ED-64M</a:t>
            </a:r>
            <a:endParaRPr lang="pl-PL" sz="1600" dirty="0" smtClean="0"/>
          </a:p>
          <a:p>
            <a:pPr marL="455612" lvl="2" indent="0">
              <a:buNone/>
            </a:pPr>
            <a:endParaRPr lang="en-US" sz="1600" dirty="0" smtClean="0"/>
          </a:p>
          <a:p>
            <a:pPr marL="342900" lvl="1">
              <a:lnSpc>
                <a:spcPct val="100000"/>
              </a:lnSpc>
              <a:spcBef>
                <a:spcPts val="1200"/>
              </a:spcBef>
            </a:pPr>
            <a:r>
              <a:rPr lang="en-US" sz="1800" dirty="0" smtClean="0"/>
              <a:t>SAN Switch Vendor Distribution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AB1CD-EF1A-4D13-9189-3CE2188E65F5}" type="slidenum">
              <a:rPr lang="en-US"/>
              <a:pPr/>
              <a:t>11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96282" y="3203575"/>
          <a:ext cx="5156199" cy="1200150"/>
        </p:xfrm>
        <a:graphic>
          <a:graphicData uri="http://schemas.openxmlformats.org/drawingml/2006/table">
            <a:tbl>
              <a:tblPr/>
              <a:tblGrid>
                <a:gridCol w="1371691"/>
                <a:gridCol w="1371691"/>
                <a:gridCol w="1214132"/>
                <a:gridCol w="1198685"/>
              </a:tblGrid>
              <a:tr h="4667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Region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Port</a:t>
                      </a: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Capacity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Switch#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</a:tr>
              <a:tr h="24765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EMEA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McData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8" name="TextBox 12"/>
          <p:cNvSpPr txBox="1"/>
          <p:nvPr/>
        </p:nvSpPr>
        <p:spPr>
          <a:xfrm>
            <a:off x="395536" y="4725144"/>
            <a:ext cx="7704856" cy="93871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We manages Cisco and </a:t>
            </a:r>
            <a:r>
              <a:rPr lang="en-US" dirty="0" err="1" smtClean="0"/>
              <a:t>McData</a:t>
            </a:r>
            <a:r>
              <a:rPr lang="en-US" dirty="0" smtClean="0"/>
              <a:t> Switches. </a:t>
            </a:r>
            <a:r>
              <a:rPr lang="en-US" dirty="0" err="1" smtClean="0"/>
              <a:t>McData</a:t>
            </a:r>
            <a:r>
              <a:rPr lang="en-US" dirty="0" smtClean="0"/>
              <a:t> switches will be decommission soon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We Manages 128 Switches which is having 21,191 ports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SAN Team are taking care of Disk SAN and TAPE SAN </a:t>
            </a:r>
            <a:r>
              <a:rPr lang="en-US" dirty="0" smtClean="0"/>
              <a:t>Switches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Fabric Refresh project will implement in Ruby/Jade fabrics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65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Switch Inventory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052736"/>
            <a:ext cx="6696744" cy="468461"/>
          </a:xfrm>
        </p:spPr>
        <p:txBody>
          <a:bodyPr/>
          <a:lstStyle/>
          <a:p>
            <a:pPr lvl="1"/>
            <a:r>
              <a:rPr lang="en-US" dirty="0" smtClean="0"/>
              <a:t>Switch/Ports Site Distribution, Aug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97201"/>
              </p:ext>
            </p:extLst>
          </p:nvPr>
        </p:nvGraphicFramePr>
        <p:xfrm>
          <a:off x="1007654" y="1484784"/>
          <a:ext cx="6660690" cy="3984560"/>
        </p:xfrm>
        <a:graphic>
          <a:graphicData uri="http://schemas.openxmlformats.org/drawingml/2006/table">
            <a:tbl>
              <a:tblPr/>
              <a:tblGrid>
                <a:gridCol w="1842252"/>
                <a:gridCol w="1896248"/>
                <a:gridCol w="584438"/>
                <a:gridCol w="584438"/>
                <a:gridCol w="584438"/>
                <a:gridCol w="584438"/>
                <a:gridCol w="584438"/>
              </a:tblGrid>
              <a:tr h="21096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Citigroup Distributed </a:t>
                      </a:r>
                      <a:r>
                        <a:rPr lang="en-US" sz="1000" b="1" i="0" u="none" strike="noStrike" dirty="0" err="1" smtClean="0">
                          <a:effectLst/>
                          <a:latin typeface="Arial"/>
                        </a:rPr>
                        <a:t>Fibre</a:t>
                      </a:r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Switch Capacity Report (EMEA) for </a:t>
                      </a:r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Aug 2014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73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San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Installed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Used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Free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% Free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Switch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Count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252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182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429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69.4%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81.4%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2,458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787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1,671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68%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1,511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44.1%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5,824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3,861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1,963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33.7%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599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38.1%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McData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1,464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1,094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10,414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6,219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4,195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240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1,831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29.5%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5,438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3,702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1,736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31.9%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360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7,869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5,318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2,551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63.5%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204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51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26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52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CTI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12"/>
          <p:cNvSpPr txBox="1"/>
          <p:nvPr/>
        </p:nvSpPr>
        <p:spPr>
          <a:xfrm>
            <a:off x="404962" y="5589240"/>
            <a:ext cx="7704856" cy="430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Swiss, currently we are having less available ports. So we are adding additional switches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94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</a:t>
            </a:r>
            <a:r>
              <a:rPr lang="en-US" dirty="0" smtClean="0"/>
              <a:t>Allocation by </a:t>
            </a:r>
            <a:r>
              <a:rPr lang="en-US" dirty="0" smtClean="0"/>
              <a:t>Business </a:t>
            </a:r>
            <a:r>
              <a:rPr lang="en-US" dirty="0"/>
              <a:t>Sector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13118"/>
              </p:ext>
            </p:extLst>
          </p:nvPr>
        </p:nvGraphicFramePr>
        <p:xfrm>
          <a:off x="323528" y="1052736"/>
          <a:ext cx="7488832" cy="379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746237"/>
              </p:ext>
            </p:extLst>
          </p:nvPr>
        </p:nvGraphicFramePr>
        <p:xfrm>
          <a:off x="899592" y="5013176"/>
          <a:ext cx="1765300" cy="1162050"/>
        </p:xfrm>
        <a:graphic>
          <a:graphicData uri="http://schemas.openxmlformats.org/drawingml/2006/table">
            <a:tbl>
              <a:tblPr/>
              <a:tblGrid>
                <a:gridCol w="824018"/>
                <a:gridCol w="941282"/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Organisation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Avg Utilization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56.35%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GCG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45.57%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ICG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69.70%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Other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54.31%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59.24%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8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Optimized &amp; Virtualized (%)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464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endParaRPr lang="en-US" sz="1000" dirty="0">
              <a:solidFill>
                <a:srgbClr val="FF0000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299237"/>
              </p:ext>
            </p:extLst>
          </p:nvPr>
        </p:nvGraphicFramePr>
        <p:xfrm>
          <a:off x="611560" y="1196753"/>
          <a:ext cx="6694115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12"/>
          <p:cNvSpPr txBox="1"/>
          <p:nvPr/>
        </p:nvSpPr>
        <p:spPr>
          <a:xfrm>
            <a:off x="394855" y="4869160"/>
            <a:ext cx="7704856" cy="127727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Optimized: on Thin devices or on Thick (%util. &gt;70</a:t>
            </a:r>
            <a:r>
              <a:rPr lang="en-US" dirty="0" smtClean="0">
                <a:solidFill>
                  <a:srgbClr val="FF0000"/>
                </a:solidFill>
              </a:rPr>
              <a:t>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GCG business optimization is high ( 41%)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Corp Business Optimization is low ( 17%)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Virtualized: allocated on Thin devices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Virtualization is 98% 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Currently  DMX to VMAX migration is going on and soon virtualization will become 100%</a:t>
            </a:r>
          </a:p>
        </p:txBody>
      </p:sp>
    </p:spTree>
    <p:extLst>
      <p:ext uri="{BB962C8B-B14F-4D97-AF65-F5344CB8AC3E}">
        <p14:creationId xmlns:p14="http://schemas.microsoft.com/office/powerpoint/2010/main" val="24315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Migrations Details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4790056"/>
              </p:ext>
            </p:extLst>
          </p:nvPr>
        </p:nvGraphicFramePr>
        <p:xfrm>
          <a:off x="467544" y="1008386"/>
          <a:ext cx="6481539" cy="2412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42293"/>
              </p:ext>
            </p:extLst>
          </p:nvPr>
        </p:nvGraphicFramePr>
        <p:xfrm>
          <a:off x="4211960" y="4346276"/>
          <a:ext cx="3556000" cy="764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5900"/>
                <a:gridCol w="800100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Scope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835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 Number of Servers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1480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Number of Servers To Be completed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1078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Number of Servers completed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402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211960" y="4039873"/>
            <a:ext cx="33605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Summary of Migration Progress</a:t>
            </a:r>
            <a:endParaRPr kumimoji="0" lang="en-US" alt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Chart 1" descr="cid:image003.png@01CFBF83.6CB5ABA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9" y="3875998"/>
            <a:ext cx="3312368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795588" y="6002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CAPACITY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/>
            <a:r>
              <a:rPr lang="en-US" sz="6000" dirty="0" smtClean="0"/>
              <a:t>AOB 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45069"/>
      </p:ext>
    </p:extLst>
  </p:cSld>
  <p:clrMapOvr>
    <a:masterClrMapping/>
  </p:clrMapOvr>
</p:sld>
</file>

<file path=ppt/theme/theme1.xml><?xml version="1.0" encoding="utf-8"?>
<a:theme xmlns:a="http://schemas.openxmlformats.org/drawingml/2006/main" name="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10865</TotalTime>
  <Words>2152</Words>
  <Application>Microsoft Office PowerPoint</Application>
  <PresentationFormat>On-screen Show (4:3)</PresentationFormat>
  <Paragraphs>1264</Paragraphs>
  <Slides>16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myciti</vt:lpstr>
      <vt:lpstr>1_myciti</vt:lpstr>
      <vt:lpstr>Microsoft Excel Worksheet</vt:lpstr>
      <vt:lpstr>EMEA SAN Capacity Team Review</vt:lpstr>
      <vt:lpstr>SAN Storage Growth – 5 Years</vt:lpstr>
      <vt:lpstr>EMEA SAN CAPACITY SUMMARY</vt:lpstr>
      <vt:lpstr>SAN Install (Raw) Base by Vendor</vt:lpstr>
      <vt:lpstr>SAN Storage Inventory</vt:lpstr>
      <vt:lpstr>VMAX Pool (Virtual) Summary Report</vt:lpstr>
      <vt:lpstr>HDS Pool (Virtual) Summary Report</vt:lpstr>
      <vt:lpstr>Centera and DMX Capacity Report</vt:lpstr>
      <vt:lpstr>ClariiOn, VNX &amp; XIV Summary Report</vt:lpstr>
      <vt:lpstr>Tech-Refresh TB (Usable)</vt:lpstr>
      <vt:lpstr>SAN Switch Inventory</vt:lpstr>
      <vt:lpstr>SAN Switch Inventory – Cont’d</vt:lpstr>
      <vt:lpstr>SAN Allocation by Business Sector</vt:lpstr>
      <vt:lpstr>SAN Optimized &amp; Virtualized (%)</vt:lpstr>
      <vt:lpstr>EMEA SAN Migrations Details</vt:lpstr>
      <vt:lpstr>EMEA CAPACITY REPORT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Kielczewski, Pawel [CCC-OT_IT]</dc:creator>
  <cp:lastModifiedBy>Ashok Kumar Reddy</cp:lastModifiedBy>
  <cp:revision>107</cp:revision>
  <dcterms:created xsi:type="dcterms:W3CDTF">2013-11-05T12:07:15Z</dcterms:created>
  <dcterms:modified xsi:type="dcterms:W3CDTF">2014-09-04T06:24:26Z</dcterms:modified>
</cp:coreProperties>
</file>