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1" r:id="rId2"/>
  </p:sldMasterIdLst>
  <p:notesMasterIdLst>
    <p:notesMasterId r:id="rId22"/>
  </p:notesMasterIdLst>
  <p:sldIdLst>
    <p:sldId id="273" r:id="rId3"/>
    <p:sldId id="274" r:id="rId4"/>
    <p:sldId id="261" r:id="rId5"/>
    <p:sldId id="282" r:id="rId6"/>
    <p:sldId id="259" r:id="rId7"/>
    <p:sldId id="284" r:id="rId8"/>
    <p:sldId id="283" r:id="rId9"/>
    <p:sldId id="287" r:id="rId10"/>
    <p:sldId id="288" r:id="rId11"/>
    <p:sldId id="280" r:id="rId12"/>
    <p:sldId id="263" r:id="rId13"/>
    <p:sldId id="268" r:id="rId14"/>
    <p:sldId id="267" r:id="rId15"/>
    <p:sldId id="275" r:id="rId16"/>
    <p:sldId id="271" r:id="rId17"/>
    <p:sldId id="290" r:id="rId18"/>
    <p:sldId id="291" r:id="rId19"/>
    <p:sldId id="292" r:id="rId20"/>
    <p:sldId id="289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>
      <p:cViewPr varScale="1">
        <p:scale>
          <a:sx n="101" d="100"/>
          <a:sy n="101" d="100"/>
        </p:scale>
        <p:origin x="-28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r91297\Desktop\Projects\Capacity%20Report\Monthly%20Report\New%20SAN%20Chart%20Report_EMEA_August14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K28936\Desktop\sanscreen.xlsx" TargetMode="Externa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ar91297\Desktop\Projects\Capacity%20Report\Capacity%20inventory%20report\SAN%20EMEA%20Final%20Disk%20capacity%20inventory%20V7_July14_v2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r91297\Desktop\Projects\Capacity%20Report\Monthly%20Report\report%20generation%20July%2014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r91297\Desktop\Projects\Capacity%20Report\Monthly%20Report\report%20generation%20July%2014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r91297\Desktop\Projects\Capacity%20Report\Monthly%20Report\report%20generation%20July%2014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r91297\Desktop\Projects\Capacity%20Report\Monthly%20Report\report%20generation%20July%2014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r91297\Desktop\Projects\Capacity%20Report\Monthly%20Report\report%20generation%20July%2014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0728018372703411"/>
          <c:y val="0.21795166229221347"/>
          <c:w val="0.65126224846894143"/>
          <c:h val="0.689216608340624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'Installed Cap Trend'!$A$15</c:f>
              <c:strCache>
                <c:ptCount val="1"/>
                <c:pt idx="0">
                  <c:v>Grand Total</c:v>
                </c:pt>
              </c:strCache>
            </c:strRef>
          </c:tx>
          <c:invertIfNegative val="0"/>
          <c:dLbls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trendline>
            <c:spPr>
              <a:ln w="28575" cap="rnd">
                <a:solidFill>
                  <a:srgbClr val="C00000"/>
                </a:solidFill>
                <a:tailEnd type="arrow"/>
              </a:ln>
            </c:spPr>
            <c:trendlineType val="exp"/>
            <c:dispRSqr val="0"/>
            <c:dispEq val="0"/>
          </c:trendline>
          <c:cat>
            <c:strRef>
              <c:f>'Installed Cap Trend'!$B$1:$H$1</c:f>
              <c:strCache>
                <c:ptCount val="7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2014_Q1</c:v>
                </c:pt>
                <c:pt idx="6">
                  <c:v>2014_Q2</c:v>
                </c:pt>
              </c:strCache>
            </c:strRef>
          </c:cat>
          <c:val>
            <c:numRef>
              <c:f>'Installed Cap Trend'!$B$15:$H$15</c:f>
              <c:numCache>
                <c:formatCode>#,##0.0</c:formatCode>
                <c:ptCount val="7"/>
                <c:pt idx="0">
                  <c:v>3.5342520126075252</c:v>
                </c:pt>
                <c:pt idx="1">
                  <c:v>4.231988472266182</c:v>
                </c:pt>
                <c:pt idx="2">
                  <c:v>4.6915935525374843</c:v>
                </c:pt>
                <c:pt idx="3">
                  <c:v>6.2158203125</c:v>
                </c:pt>
                <c:pt idx="4">
                  <c:v>12.683901145196996</c:v>
                </c:pt>
                <c:pt idx="5">
                  <c:v>12.817946798645483</c:v>
                </c:pt>
                <c:pt idx="6">
                  <c:v>15.135952927545439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1450880"/>
        <c:axId val="81452416"/>
      </c:barChart>
      <c:catAx>
        <c:axId val="81450880"/>
        <c:scaling>
          <c:orientation val="minMax"/>
        </c:scaling>
        <c:delete val="0"/>
        <c:axPos val="b"/>
        <c:majorTickMark val="out"/>
        <c:minorTickMark val="none"/>
        <c:tickLblPos val="nextTo"/>
        <c:crossAx val="81452416"/>
        <c:crosses val="autoZero"/>
        <c:auto val="1"/>
        <c:lblAlgn val="ctr"/>
        <c:lblOffset val="100"/>
        <c:noMultiLvlLbl val="0"/>
      </c:catAx>
      <c:valAx>
        <c:axId val="81452416"/>
        <c:scaling>
          <c:orientation val="minMax"/>
        </c:scaling>
        <c:delete val="0"/>
        <c:axPos val="l"/>
        <c:majorGridlines>
          <c:spPr>
            <a:ln>
              <a:solidFill>
                <a:schemeClr val="accent1"/>
              </a:solidFill>
            </a:ln>
          </c:spPr>
        </c:majorGridlines>
        <c:numFmt formatCode="#,##0.0" sourceLinked="1"/>
        <c:majorTickMark val="out"/>
        <c:minorTickMark val="none"/>
        <c:tickLblPos val="nextTo"/>
        <c:crossAx val="81450880"/>
        <c:crosses val="autoZero"/>
        <c:crossBetween val="between"/>
      </c:valAx>
      <c:spPr>
        <a:pattFill prst="pct5">
          <a:fgClr>
            <a:schemeClr val="accent1"/>
          </a:fgClr>
          <a:bgClr>
            <a:schemeClr val="bg1"/>
          </a:bgClr>
        </a:pattFill>
      </c:spPr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/>
            </a:pPr>
            <a:r>
              <a:rPr lang="pl-PL"/>
              <a:t>EMEA</a:t>
            </a:r>
            <a:endParaRPr lang="en-US"/>
          </a:p>
        </c:rich>
      </c:tx>
      <c:layout/>
      <c:overlay val="0"/>
    </c:title>
    <c:autoTitleDeleted val="0"/>
    <c:plotArea>
      <c:layout/>
      <c:pieChart>
        <c:varyColors val="1"/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sz="1800" b="1" i="0" baseline="0">
                <a:effectLst/>
              </a:rPr>
              <a:t>Installed (Raw) By Vendor</a:t>
            </a:r>
            <a:endParaRPr lang="en-US">
              <a:effectLst/>
            </a:endParaRPr>
          </a:p>
        </c:rich>
      </c:tx>
      <c:layout/>
      <c:overlay val="0"/>
    </c:title>
    <c:autoTitleDeleted val="0"/>
    <c:plotArea>
      <c:layout/>
      <c:pieChart>
        <c:varyColors val="1"/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'slide 4'!$B$1</c:f>
              <c:strCache>
                <c:ptCount val="1"/>
                <c:pt idx="0">
                  <c:v>Sum of physical/Raid Total</c:v>
                </c:pt>
              </c:strCache>
            </c:strRef>
          </c:tx>
          <c:explosion val="1"/>
          <c:dPt>
            <c:idx val="2"/>
            <c:bubble3D val="0"/>
            <c:spPr>
              <a:solidFill>
                <a:schemeClr val="accent1"/>
              </a:solidFill>
            </c:spPr>
          </c:dPt>
          <c:dLbls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'slide 4'!$A$2:$A$8</c:f>
              <c:strCache>
                <c:ptCount val="7"/>
                <c:pt idx="0">
                  <c:v>Centera</c:v>
                </c:pt>
                <c:pt idx="1">
                  <c:v>Clariion</c:v>
                </c:pt>
                <c:pt idx="2">
                  <c:v>DMX</c:v>
                </c:pt>
                <c:pt idx="3">
                  <c:v>HDS</c:v>
                </c:pt>
                <c:pt idx="4">
                  <c:v>Vmax</c:v>
                </c:pt>
                <c:pt idx="5">
                  <c:v>VNX</c:v>
                </c:pt>
                <c:pt idx="6">
                  <c:v>XIV</c:v>
                </c:pt>
              </c:strCache>
            </c:strRef>
          </c:cat>
          <c:val>
            <c:numRef>
              <c:f>'slide 4'!$B$2:$B$8</c:f>
              <c:numCache>
                <c:formatCode>#,##0</c:formatCode>
                <c:ptCount val="7"/>
                <c:pt idx="0">
                  <c:v>797.15624999999989</c:v>
                </c:pt>
                <c:pt idx="1">
                  <c:v>113.5746750459075</c:v>
                </c:pt>
                <c:pt idx="2">
                  <c:v>973.14829490661623</c:v>
                </c:pt>
                <c:pt idx="3">
                  <c:v>1738.1669791666668</c:v>
                </c:pt>
                <c:pt idx="4">
                  <c:v>8815.6644066220233</c:v>
                </c:pt>
                <c:pt idx="5">
                  <c:v>2216.3421718750001</c:v>
                </c:pt>
                <c:pt idx="6">
                  <c:v>900.3984375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[2]All_ENV!$Z$19</c:f>
              <c:strCache>
                <c:ptCount val="1"/>
                <c:pt idx="0">
                  <c:v>Sum of Usable</c:v>
                </c:pt>
              </c:strCache>
            </c:strRef>
          </c:tx>
          <c:dLbls>
            <c:dLblPos val="bestFit"/>
            <c:showLegendKey val="0"/>
            <c:showVal val="0"/>
            <c:showCatName val="1"/>
            <c:showSerName val="0"/>
            <c:showPercent val="1"/>
            <c:showBubbleSize val="0"/>
            <c:showLeaderLines val="1"/>
          </c:dLbls>
          <c:cat>
            <c:strRef>
              <c:f>[2]All_ENV!$Y$20:$Y$26</c:f>
              <c:strCache>
                <c:ptCount val="7"/>
                <c:pt idx="0">
                  <c:v>Centera</c:v>
                </c:pt>
                <c:pt idx="1">
                  <c:v>Clariion</c:v>
                </c:pt>
                <c:pt idx="2">
                  <c:v>DMX</c:v>
                </c:pt>
                <c:pt idx="3">
                  <c:v>HDS</c:v>
                </c:pt>
                <c:pt idx="4">
                  <c:v>Vmax</c:v>
                </c:pt>
                <c:pt idx="5">
                  <c:v>VNX</c:v>
                </c:pt>
                <c:pt idx="6">
                  <c:v>XIV</c:v>
                </c:pt>
              </c:strCache>
            </c:strRef>
          </c:cat>
          <c:val>
            <c:numRef>
              <c:f>[2]All_ENV!$Z$20:$Z$26</c:f>
              <c:numCache>
                <c:formatCode>#,##0</c:formatCode>
                <c:ptCount val="7"/>
                <c:pt idx="0">
                  <c:v>697.51171875</c:v>
                </c:pt>
                <c:pt idx="1">
                  <c:v>58.182293355464935</c:v>
                </c:pt>
                <c:pt idx="2">
                  <c:v>851.50475804328914</c:v>
                </c:pt>
                <c:pt idx="3">
                  <c:v>1485.0761425781247</c:v>
                </c:pt>
                <c:pt idx="4">
                  <c:v>5888.2523437499985</c:v>
                </c:pt>
                <c:pt idx="5">
                  <c:v>1241.0595703125</c:v>
                </c:pt>
                <c:pt idx="6">
                  <c:v>438.345703125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sideWall>
    <c:back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backWall>
    <c:plotArea>
      <c:layout/>
      <c:bar3DChart>
        <c:barDir val="col"/>
        <c:grouping val="stacked"/>
        <c:varyColors val="0"/>
        <c:ser>
          <c:idx val="1"/>
          <c:order val="0"/>
          <c:tx>
            <c:strRef>
              <c:f>'slide 11'!$C$2</c:f>
              <c:strCache>
                <c:ptCount val="1"/>
                <c:pt idx="0">
                  <c:v>Used TB</c:v>
                </c:pt>
              </c:strCache>
            </c:strRef>
          </c:tx>
          <c:spPr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'slide 11'!$B$3:$B$6</c:f>
              <c:strCache>
                <c:ptCount val="4"/>
                <c:pt idx="0">
                  <c:v>CORP</c:v>
                </c:pt>
                <c:pt idx="1">
                  <c:v>GCG</c:v>
                </c:pt>
                <c:pt idx="2">
                  <c:v>ICG</c:v>
                </c:pt>
                <c:pt idx="3">
                  <c:v>Other</c:v>
                </c:pt>
              </c:strCache>
            </c:strRef>
          </c:cat>
          <c:val>
            <c:numRef>
              <c:f>'slide 11'!$C$3:$C$6</c:f>
              <c:numCache>
                <c:formatCode>#,##0</c:formatCode>
                <c:ptCount val="4"/>
                <c:pt idx="0">
                  <c:v>1233.57</c:v>
                </c:pt>
                <c:pt idx="1">
                  <c:v>316.3</c:v>
                </c:pt>
                <c:pt idx="2">
                  <c:v>1265.2</c:v>
                </c:pt>
                <c:pt idx="3">
                  <c:v>347.93</c:v>
                </c:pt>
              </c:numCache>
            </c:numRef>
          </c:val>
        </c:ser>
        <c:ser>
          <c:idx val="0"/>
          <c:order val="1"/>
          <c:tx>
            <c:strRef>
              <c:f>'slide 11'!$D$2</c:f>
              <c:strCache>
                <c:ptCount val="1"/>
                <c:pt idx="0">
                  <c:v>unused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'slide 11'!$B$3:$B$6</c:f>
              <c:strCache>
                <c:ptCount val="4"/>
                <c:pt idx="0">
                  <c:v>CORP</c:v>
                </c:pt>
                <c:pt idx="1">
                  <c:v>GCG</c:v>
                </c:pt>
                <c:pt idx="2">
                  <c:v>ICG</c:v>
                </c:pt>
                <c:pt idx="3">
                  <c:v>Other</c:v>
                </c:pt>
              </c:strCache>
            </c:strRef>
          </c:cat>
          <c:val>
            <c:numRef>
              <c:f>'slide 11'!$D$3:$D$6</c:f>
              <c:numCache>
                <c:formatCode>#,##0</c:formatCode>
                <c:ptCount val="4"/>
                <c:pt idx="0">
                  <c:v>955.41999999999985</c:v>
                </c:pt>
                <c:pt idx="1">
                  <c:v>377.77000000000004</c:v>
                </c:pt>
                <c:pt idx="2">
                  <c:v>550.06000000000017</c:v>
                </c:pt>
                <c:pt idx="3">
                  <c:v>292.74999999999994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gapDepth val="221"/>
        <c:shape val="cylinder"/>
        <c:axId val="104960768"/>
        <c:axId val="104962304"/>
        <c:axId val="0"/>
      </c:bar3DChart>
      <c:catAx>
        <c:axId val="104960768"/>
        <c:scaling>
          <c:orientation val="minMax"/>
        </c:scaling>
        <c:delete val="0"/>
        <c:axPos val="b"/>
        <c:majorTickMark val="out"/>
        <c:minorTickMark val="none"/>
        <c:tickLblPos val="nextTo"/>
        <c:crossAx val="104962304"/>
        <c:crosses val="autoZero"/>
        <c:auto val="1"/>
        <c:lblAlgn val="ctr"/>
        <c:lblOffset val="100"/>
        <c:noMultiLvlLbl val="0"/>
      </c:catAx>
      <c:valAx>
        <c:axId val="104962304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#,##0" sourceLinked="1"/>
        <c:majorTickMark val="out"/>
        <c:minorTickMark val="none"/>
        <c:tickLblPos val="nextTo"/>
        <c:crossAx val="10496076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sideWall>
    <c:back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'slide 12'!$K$2</c:f>
              <c:strCache>
                <c:ptCount val="1"/>
                <c:pt idx="0">
                  <c:v>% Optimized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'slide 12'!$J$3:$J$7</c:f>
              <c:strCache>
                <c:ptCount val="5"/>
                <c:pt idx="0">
                  <c:v>CORP</c:v>
                </c:pt>
                <c:pt idx="1">
                  <c:v>GCG</c:v>
                </c:pt>
                <c:pt idx="2">
                  <c:v>ICG</c:v>
                </c:pt>
                <c:pt idx="3">
                  <c:v>Other</c:v>
                </c:pt>
                <c:pt idx="4">
                  <c:v>Total</c:v>
                </c:pt>
              </c:strCache>
            </c:strRef>
          </c:cat>
          <c:val>
            <c:numRef>
              <c:f>'slide 12'!$K$3:$K$7</c:f>
              <c:numCache>
                <c:formatCode>0%</c:formatCode>
                <c:ptCount val="5"/>
                <c:pt idx="0">
                  <c:v>0.1660801363604027</c:v>
                </c:pt>
                <c:pt idx="1">
                  <c:v>0.41165691603871002</c:v>
                </c:pt>
                <c:pt idx="2">
                  <c:v>0.20190564932937913</c:v>
                </c:pt>
                <c:pt idx="3">
                  <c:v>0.31149831385946225</c:v>
                </c:pt>
                <c:pt idx="4">
                  <c:v>0.30691455007719998</c:v>
                </c:pt>
              </c:numCache>
            </c:numRef>
          </c:val>
        </c:ser>
        <c:ser>
          <c:idx val="1"/>
          <c:order val="1"/>
          <c:tx>
            <c:strRef>
              <c:f>'slide 12'!$L$2</c:f>
              <c:strCache>
                <c:ptCount val="1"/>
                <c:pt idx="0">
                  <c:v>% Virtualized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'slide 12'!$J$3:$J$7</c:f>
              <c:strCache>
                <c:ptCount val="5"/>
                <c:pt idx="0">
                  <c:v>CORP</c:v>
                </c:pt>
                <c:pt idx="1">
                  <c:v>GCG</c:v>
                </c:pt>
                <c:pt idx="2">
                  <c:v>ICG</c:v>
                </c:pt>
                <c:pt idx="3">
                  <c:v>Other</c:v>
                </c:pt>
                <c:pt idx="4">
                  <c:v>Total</c:v>
                </c:pt>
              </c:strCache>
            </c:strRef>
          </c:cat>
          <c:val>
            <c:numRef>
              <c:f>'slide 12'!$L$3:$L$7</c:f>
              <c:numCache>
                <c:formatCode>0%</c:formatCode>
                <c:ptCount val="5"/>
                <c:pt idx="0">
                  <c:v>0.97229760453357095</c:v>
                </c:pt>
                <c:pt idx="1">
                  <c:v>0.99383812668715954</c:v>
                </c:pt>
                <c:pt idx="2">
                  <c:v>0.98322260936702655</c:v>
                </c:pt>
                <c:pt idx="3">
                  <c:v>0.97017966581712867</c:v>
                </c:pt>
                <c:pt idx="4">
                  <c:v>0.97932295652071244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06690432"/>
        <c:axId val="106691968"/>
        <c:axId val="0"/>
      </c:bar3DChart>
      <c:catAx>
        <c:axId val="106690432"/>
        <c:scaling>
          <c:orientation val="minMax"/>
        </c:scaling>
        <c:delete val="0"/>
        <c:axPos val="b"/>
        <c:majorTickMark val="out"/>
        <c:minorTickMark val="none"/>
        <c:tickLblPos val="nextTo"/>
        <c:crossAx val="106691968"/>
        <c:crosses val="autoZero"/>
        <c:auto val="1"/>
        <c:lblAlgn val="ctr"/>
        <c:lblOffset val="100"/>
        <c:noMultiLvlLbl val="0"/>
      </c:catAx>
      <c:valAx>
        <c:axId val="106691968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crossAx val="106690432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36088172886100045"/>
          <c:y val="1.5791587518760281E-2"/>
        </c:manualLayout>
      </c:layout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sideWall>
    <c:backWall>
      <c:thickness val="0"/>
      <c:sp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'Slide 13'!$A$2</c:f>
              <c:strCache>
                <c:ptCount val="1"/>
                <c:pt idx="0">
                  <c:v>Host Migrations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'Slide 13'!$B$1:$H$1</c:f>
              <c:strCache>
                <c:ptCount val="7"/>
                <c:pt idx="0">
                  <c:v>February</c:v>
                </c:pt>
                <c:pt idx="1">
                  <c:v>March</c:v>
                </c:pt>
                <c:pt idx="2">
                  <c:v>April</c:v>
                </c:pt>
                <c:pt idx="3">
                  <c:v>May</c:v>
                </c:pt>
                <c:pt idx="4">
                  <c:v>June</c:v>
                </c:pt>
                <c:pt idx="5">
                  <c:v>July</c:v>
                </c:pt>
                <c:pt idx="6">
                  <c:v>August</c:v>
                </c:pt>
              </c:strCache>
            </c:strRef>
          </c:cat>
          <c:val>
            <c:numRef>
              <c:f>'Slide 13'!$B$2:$H$2</c:f>
              <c:numCache>
                <c:formatCode>General</c:formatCode>
                <c:ptCount val="7"/>
                <c:pt idx="0">
                  <c:v>83</c:v>
                </c:pt>
                <c:pt idx="1">
                  <c:v>47</c:v>
                </c:pt>
                <c:pt idx="2">
                  <c:v>61</c:v>
                </c:pt>
                <c:pt idx="3">
                  <c:v>194</c:v>
                </c:pt>
                <c:pt idx="4">
                  <c:v>98</c:v>
                </c:pt>
                <c:pt idx="5">
                  <c:v>211</c:v>
                </c:pt>
                <c:pt idx="6">
                  <c:v>147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21145600"/>
        <c:axId val="121438208"/>
        <c:axId val="0"/>
      </c:bar3DChart>
      <c:catAx>
        <c:axId val="121145600"/>
        <c:scaling>
          <c:orientation val="minMax"/>
        </c:scaling>
        <c:delete val="0"/>
        <c:axPos val="b"/>
        <c:majorTickMark val="out"/>
        <c:minorTickMark val="none"/>
        <c:tickLblPos val="nextTo"/>
        <c:crossAx val="121438208"/>
        <c:crosses val="autoZero"/>
        <c:auto val="1"/>
        <c:lblAlgn val="ctr"/>
        <c:lblOffset val="100"/>
        <c:noMultiLvlLbl val="0"/>
      </c:catAx>
      <c:valAx>
        <c:axId val="121438208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121145600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0.60656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0" y="0"/>
          <a:ext cx="8568952" cy="2664296"/>
        </a:xfrm>
        <a:prstGeom xmlns:a="http://schemas.openxmlformats.org/drawingml/2006/main" prst="rect">
          <a:avLst/>
        </a:prstGeom>
      </cdr:spPr>
    </cdr:pic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8C2EDC-95CF-4000-B371-FEE843C59D6C}" type="datetimeFigureOut">
              <a:rPr lang="en-US" smtClean="0"/>
              <a:t>9/12/2014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07BB8F-3A7A-468D-82D2-02EAF3D0F8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1133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dirty="0" smtClean="0"/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AE755881-44AF-4993-8065-B1FD88D3EA3C}" type="slidenum">
              <a:rPr lang="en-US"/>
              <a:pPr/>
              <a:t>1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3E3BC0-DFF0-4783-B087-39E99C199693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5463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3E3BC0-DFF0-4783-B087-39E99C199693}" type="slidenum">
              <a:rPr lang="en-US" smtClean="0">
                <a:solidFill>
                  <a:prstClr val="black"/>
                </a:solidFill>
              </a:rPr>
              <a:pPr/>
              <a:t>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15463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54" name="Rectangle 2"/>
          <p:cNvSpPr>
            <a:spLocks noGrp="1" noChangeArrowheads="1"/>
          </p:cNvSpPr>
          <p:nvPr>
            <p:ph type="ctrTitle"/>
          </p:nvPr>
        </p:nvSpPr>
        <p:spPr bwMode="black">
          <a:xfrm>
            <a:off x="455613" y="2157413"/>
            <a:ext cx="6129337" cy="779462"/>
          </a:xfrm>
        </p:spPr>
        <p:txBody>
          <a:bodyPr anchor="t"/>
          <a:lstStyle>
            <a:lvl1pPr algn="l">
              <a:defRPr sz="3000">
                <a:solidFill>
                  <a:srgbClr val="082680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56355" name="Rectangle 3"/>
          <p:cNvSpPr>
            <a:spLocks noGrp="1" noChangeArrowheads="1"/>
          </p:cNvSpPr>
          <p:nvPr>
            <p:ph type="subTitle" sz="quarter" idx="1"/>
          </p:nvPr>
        </p:nvSpPr>
        <p:spPr bwMode="black">
          <a:xfrm>
            <a:off x="471488" y="3114675"/>
            <a:ext cx="6116637" cy="1093788"/>
          </a:xfrm>
        </p:spPr>
        <p:txBody>
          <a:bodyPr tIns="0" rIns="0" bIns="0"/>
          <a:lstStyle>
            <a:lvl1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2400">
                <a:latin typeface="+mn-lt"/>
              </a:defRPr>
            </a:lvl1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24383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28625"/>
            <a:ext cx="9144000" cy="428625"/>
          </a:xfr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  <a:lvl2pPr>
              <a:defRPr b="1">
                <a:solidFill>
                  <a:srgbClr val="002060"/>
                </a:solidFill>
              </a:defRPr>
            </a:lvl2pPr>
            <a:lvl3pPr>
              <a:defRPr sz="1800" b="1">
                <a:solidFill>
                  <a:srgbClr val="002060"/>
                </a:solidFill>
              </a:defRPr>
            </a:lvl3pPr>
            <a:lvl4pPr marL="914400" indent="-228600">
              <a:defRPr sz="1400">
                <a:solidFill>
                  <a:srgbClr val="002060"/>
                </a:solidFill>
              </a:defRPr>
            </a:lvl4pPr>
            <a:lvl5pPr marL="1143000" indent="-228600">
              <a:defRPr sz="1200">
                <a:solidFill>
                  <a:srgbClr val="002060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3CC7FD-4600-4317-8992-A663076E11EB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40824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F1EBFA-573F-474D-A101-52F7709E3A9F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3588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63AACB-E7BF-44A2-86ED-BAC950ACA01A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44900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6D19AA-F633-4023-BE76-81D1E728AD6B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545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6725" y="1376363"/>
            <a:ext cx="4030663" cy="4854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9788" y="1376363"/>
            <a:ext cx="4032250" cy="4854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938777-6393-4338-88FB-938EC87D19E3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550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1FCA54-2A87-4851-A1D8-68D5F1BCB000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9587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600200" y="428625"/>
            <a:ext cx="6602413" cy="4286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66725" y="1376363"/>
            <a:ext cx="4030663" cy="23510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9788" y="1376363"/>
            <a:ext cx="4032250" cy="23510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6725" y="3879850"/>
            <a:ext cx="4030663" cy="2351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9788" y="3879850"/>
            <a:ext cx="4032250" cy="2351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D0AF96-B98E-4E2E-BC7B-9C62E0C1E10B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6371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28625"/>
            <a:ext cx="2052638" cy="58023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6725" y="428625"/>
            <a:ext cx="6010275" cy="58023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E75BB8-6C02-4113-A3CB-2DF7363E5A6D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249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F1EBFA-573F-474D-A101-52F7709E3A9F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9952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54" name="Rectangle 2"/>
          <p:cNvSpPr>
            <a:spLocks noGrp="1" noChangeArrowheads="1"/>
          </p:cNvSpPr>
          <p:nvPr>
            <p:ph type="ctrTitle"/>
          </p:nvPr>
        </p:nvSpPr>
        <p:spPr bwMode="black">
          <a:xfrm>
            <a:off x="455613" y="2157413"/>
            <a:ext cx="6129337" cy="779462"/>
          </a:xfrm>
        </p:spPr>
        <p:txBody>
          <a:bodyPr anchor="t"/>
          <a:lstStyle>
            <a:lvl1pPr algn="l">
              <a:defRPr sz="3000">
                <a:solidFill>
                  <a:srgbClr val="082680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56355" name="Rectangle 3"/>
          <p:cNvSpPr>
            <a:spLocks noGrp="1" noChangeArrowheads="1"/>
          </p:cNvSpPr>
          <p:nvPr>
            <p:ph type="subTitle" sz="quarter" idx="1"/>
          </p:nvPr>
        </p:nvSpPr>
        <p:spPr bwMode="black">
          <a:xfrm>
            <a:off x="471488" y="3114675"/>
            <a:ext cx="6116637" cy="1093788"/>
          </a:xfrm>
        </p:spPr>
        <p:txBody>
          <a:bodyPr tIns="0" rIns="0" bIns="0"/>
          <a:lstStyle>
            <a:lvl1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defRPr sz="2400">
                <a:latin typeface="+mn-lt"/>
              </a:defRPr>
            </a:lvl1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33193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28625"/>
            <a:ext cx="9144000" cy="428625"/>
          </a:xfrm>
        </p:spPr>
        <p:txBody>
          <a:bodyPr/>
          <a:lstStyle>
            <a:lvl1pPr>
              <a:defRPr b="1">
                <a:latin typeface="+mn-lt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  <a:lvl2pPr>
              <a:defRPr b="1">
                <a:solidFill>
                  <a:srgbClr val="002060"/>
                </a:solidFill>
              </a:defRPr>
            </a:lvl2pPr>
            <a:lvl3pPr>
              <a:defRPr sz="1800" b="1">
                <a:solidFill>
                  <a:srgbClr val="002060"/>
                </a:solidFill>
              </a:defRPr>
            </a:lvl3pPr>
            <a:lvl4pPr marL="914400" indent="-228600">
              <a:defRPr sz="1400">
                <a:solidFill>
                  <a:srgbClr val="002060"/>
                </a:solidFill>
              </a:defRPr>
            </a:lvl4pPr>
            <a:lvl5pPr marL="1143000" indent="-228600">
              <a:defRPr sz="1200">
                <a:solidFill>
                  <a:srgbClr val="002060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13CC7FD-4600-4317-8992-A663076E11EB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51376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F1EBFA-573F-474D-A101-52F7709E3A9F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47898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E63AACB-E7BF-44A2-86ED-BAC950ACA01A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86155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F6D19AA-F633-4023-BE76-81D1E728AD6B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04850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6725" y="1376363"/>
            <a:ext cx="4030663" cy="4854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9788" y="1376363"/>
            <a:ext cx="4032250" cy="48545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938777-6393-4338-88FB-938EC87D19E3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59349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1FCA54-2A87-4851-A1D8-68D5F1BCB000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32710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600200" y="428625"/>
            <a:ext cx="6602413" cy="4286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66725" y="1376363"/>
            <a:ext cx="4030663" cy="23510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9788" y="1376363"/>
            <a:ext cx="4032250" cy="23510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6725" y="3879850"/>
            <a:ext cx="4030663" cy="2351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9788" y="3879850"/>
            <a:ext cx="4032250" cy="2351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FD0AF96-B98E-4E2E-BC7B-9C62E0C1E10B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095930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28625"/>
            <a:ext cx="2052638" cy="580231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66725" y="428625"/>
            <a:ext cx="6010275" cy="580231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2E75BB8-6C02-4113-A3CB-2DF7363E5A6D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279380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r>
              <a:rPr lang="en-US" b="1" dirty="0" smtClean="0"/>
              <a:t>SAN Inventory - DSIR (09/2013)</a:t>
            </a:r>
            <a:endParaRPr lang="en-US" dirty="0" smtClean="0">
              <a:latin typeface="Calibri" pitchFamily="34" charset="0"/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9F1EBFA-573F-474D-A101-52F7709E3A9F}" type="slidenum">
              <a:rPr lang="en-US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541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428625"/>
            <a:ext cx="91440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6725" y="1376363"/>
            <a:ext cx="8215313" cy="485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355332" name="Rectangle 4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504825" y="6443663"/>
            <a:ext cx="2890838" cy="1190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800">
                <a:solidFill>
                  <a:srgbClr val="08268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cs typeface="Arial" pitchFamily="34" charset="0"/>
              </a:rPr>
              <a:t>SAN Inventory - DSIR (09/2013)</a:t>
            </a:r>
            <a:endParaRPr lang="en-US" dirty="0" smtClean="0">
              <a:latin typeface="Calibri" pitchFamily="34" charset="0"/>
              <a:cs typeface="Arial" pitchFamily="34" charset="0"/>
            </a:endParaRPr>
          </a:p>
        </p:txBody>
      </p:sp>
      <p:sp>
        <p:nvSpPr>
          <p:cNvPr id="355333" name="Rectangle 5"/>
          <p:cNvSpPr>
            <a:spLocks noGrp="1" noChangeArrowheads="1"/>
          </p:cNvSpPr>
          <p:nvPr>
            <p:ph type="sldNum" sz="quarter" idx="4"/>
          </p:nvPr>
        </p:nvSpPr>
        <p:spPr bwMode="white">
          <a:xfrm>
            <a:off x="8240713" y="6491288"/>
            <a:ext cx="3460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08268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D25C36C-FAC9-4229-AE0B-5DBDB07145B7}" type="slidenum">
              <a:rPr lang="en-US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7377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Interstate-Regular" pitchFamily="2" charset="0"/>
        </a:defRPr>
      </a:lvl2pPr>
      <a:lvl3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Interstate-Regular" pitchFamily="2" charset="0"/>
        </a:defRPr>
      </a:lvl3pPr>
      <a:lvl4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Interstate-Regular" pitchFamily="2" charset="0"/>
        </a:defRPr>
      </a:lvl4pPr>
      <a:lvl5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Interstate-Regular" pitchFamily="2" charset="0"/>
        </a:defRPr>
      </a:lvl5pPr>
      <a:lvl6pPr marL="457200" algn="ctr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Interstate-Regular" pitchFamily="2" charset="0"/>
        </a:defRPr>
      </a:lvl6pPr>
      <a:lvl7pPr marL="914400" algn="ctr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Interstate-Regular" pitchFamily="2" charset="0"/>
        </a:defRPr>
      </a:lvl7pPr>
      <a:lvl8pPr marL="1371600" algn="ctr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Interstate-Regular" pitchFamily="2" charset="0"/>
        </a:defRPr>
      </a:lvl8pPr>
      <a:lvl9pPr marL="1828800" algn="ctr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Interstate-Regular" pitchFamily="2" charset="0"/>
        </a:defRPr>
      </a:lvl9pPr>
    </p:titleStyle>
    <p:bodyStyle>
      <a:lvl1pPr marL="342900" indent="-342900" algn="l" rtl="0" eaLnBrk="0" fontAlgn="base" hangingPunct="0">
        <a:lnSpc>
          <a:spcPct val="95000"/>
        </a:lnSpc>
        <a:spcBef>
          <a:spcPct val="75000"/>
        </a:spcBef>
        <a:spcAft>
          <a:spcPct val="20000"/>
        </a:spcAft>
        <a:buChar char="•"/>
        <a:defRPr sz="2200">
          <a:solidFill>
            <a:srgbClr val="002060"/>
          </a:solidFill>
          <a:latin typeface="+mn-lt"/>
          <a:ea typeface="+mn-ea"/>
          <a:cs typeface="+mn-cs"/>
        </a:defRPr>
      </a:lvl1pPr>
      <a:lvl2pPr marL="341313" indent="-339725" algn="l" rtl="0" eaLnBrk="0" fontAlgn="base" hangingPunct="0">
        <a:lnSpc>
          <a:spcPct val="95000"/>
        </a:lnSpc>
        <a:spcBef>
          <a:spcPct val="20000"/>
        </a:spcBef>
        <a:spcAft>
          <a:spcPct val="20000"/>
        </a:spcAft>
        <a:buFont typeface="Arial" pitchFamily="34" charset="0"/>
        <a:buBlip>
          <a:blip r:embed="rId13"/>
        </a:buBlip>
        <a:defRPr sz="2400">
          <a:solidFill>
            <a:srgbClr val="002060"/>
          </a:solidFill>
          <a:latin typeface="+mn-lt"/>
        </a:defRPr>
      </a:lvl2pPr>
      <a:lvl3pPr marL="685800" indent="-230188" algn="l" rtl="0" eaLnBrk="0" fontAlgn="base" hangingPunct="0">
        <a:lnSpc>
          <a:spcPct val="95000"/>
        </a:lnSpc>
        <a:spcBef>
          <a:spcPct val="20000"/>
        </a:spcBef>
        <a:spcAft>
          <a:spcPct val="20000"/>
        </a:spcAft>
        <a:buBlip>
          <a:blip r:embed="rId14"/>
        </a:buBlip>
        <a:defRPr sz="2000">
          <a:solidFill>
            <a:srgbClr val="002060"/>
          </a:solidFill>
          <a:latin typeface="+mn-lt"/>
        </a:defRPr>
      </a:lvl3pPr>
      <a:lvl4pPr marL="1023938" indent="-223838" algn="l" rtl="0" eaLnBrk="0" fontAlgn="base" hangingPunct="0">
        <a:lnSpc>
          <a:spcPct val="95000"/>
        </a:lnSpc>
        <a:spcBef>
          <a:spcPct val="20000"/>
        </a:spcBef>
        <a:spcAft>
          <a:spcPct val="20000"/>
        </a:spcAft>
        <a:buFont typeface="Wingdings" pitchFamily="2" charset="2"/>
        <a:buChar char="§"/>
        <a:defRPr sz="2000">
          <a:solidFill>
            <a:srgbClr val="002060"/>
          </a:solidFill>
          <a:latin typeface="+mn-lt"/>
        </a:defRPr>
      </a:lvl4pPr>
      <a:lvl5pPr marL="1362075" indent="-223838" algn="l" rtl="0" eaLnBrk="0" fontAlgn="base" hangingPunct="0">
        <a:lnSpc>
          <a:spcPct val="95000"/>
        </a:lnSpc>
        <a:spcBef>
          <a:spcPct val="20000"/>
        </a:spcBef>
        <a:spcAft>
          <a:spcPct val="20000"/>
        </a:spcAft>
        <a:buChar char="–"/>
        <a:defRPr sz="1600">
          <a:solidFill>
            <a:srgbClr val="002060"/>
          </a:solidFill>
          <a:latin typeface="+mn-lt"/>
        </a:defRPr>
      </a:lvl5pPr>
      <a:lvl6pPr marL="1819275" indent="-22383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Char char="–"/>
        <a:defRPr sz="1600">
          <a:solidFill>
            <a:schemeClr val="tx1"/>
          </a:solidFill>
          <a:latin typeface="+mn-lt"/>
        </a:defRPr>
      </a:lvl6pPr>
      <a:lvl7pPr marL="2276475" indent="-22383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Char char="–"/>
        <a:defRPr sz="1600">
          <a:solidFill>
            <a:schemeClr val="tx1"/>
          </a:solidFill>
          <a:latin typeface="+mn-lt"/>
        </a:defRPr>
      </a:lvl7pPr>
      <a:lvl8pPr marL="2733675" indent="-22383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Char char="–"/>
        <a:defRPr sz="1600">
          <a:solidFill>
            <a:schemeClr val="tx1"/>
          </a:solidFill>
          <a:latin typeface="+mn-lt"/>
        </a:defRPr>
      </a:lvl8pPr>
      <a:lvl9pPr marL="3190875" indent="-22383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428625"/>
            <a:ext cx="91440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66725" y="1376363"/>
            <a:ext cx="8215313" cy="485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355332" name="Rectangle 4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504825" y="6443663"/>
            <a:ext cx="2890838" cy="1190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defRPr sz="800">
                <a:solidFill>
                  <a:srgbClr val="08268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b="1" dirty="0" smtClean="0">
                <a:cs typeface="Arial" pitchFamily="34" charset="0"/>
              </a:rPr>
              <a:t>SAN Inventory - DSIR (09/2013)</a:t>
            </a:r>
            <a:endParaRPr lang="en-US" dirty="0" smtClean="0">
              <a:latin typeface="Calibri" pitchFamily="34" charset="0"/>
              <a:cs typeface="Arial" pitchFamily="34" charset="0"/>
            </a:endParaRPr>
          </a:p>
        </p:txBody>
      </p:sp>
      <p:sp>
        <p:nvSpPr>
          <p:cNvPr id="355333" name="Rectangle 5"/>
          <p:cNvSpPr>
            <a:spLocks noGrp="1" noChangeArrowheads="1"/>
          </p:cNvSpPr>
          <p:nvPr>
            <p:ph type="sldNum" sz="quarter" idx="4"/>
          </p:nvPr>
        </p:nvSpPr>
        <p:spPr bwMode="white">
          <a:xfrm>
            <a:off x="8240713" y="6491288"/>
            <a:ext cx="346075" cy="16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rgbClr val="082680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D25C36C-FAC9-4229-AE0B-5DBDB07145B7}" type="slidenum">
              <a:rPr lang="en-US"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2799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</p:sldLayoutIdLst>
  <p:timing>
    <p:tnLst>
      <p:par>
        <p:cTn id="1" dur="indefinite" restart="never" nodeType="tmRoot"/>
      </p:par>
    </p:tnLst>
  </p:timing>
  <p:hf hdr="0" dt="0"/>
  <p:txStyles>
    <p:titleStyle>
      <a:lvl1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Interstate-Regular" pitchFamily="2" charset="0"/>
        </a:defRPr>
      </a:lvl2pPr>
      <a:lvl3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Interstate-Regular" pitchFamily="2" charset="0"/>
        </a:defRPr>
      </a:lvl3pPr>
      <a:lvl4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Interstate-Regular" pitchFamily="2" charset="0"/>
        </a:defRPr>
      </a:lvl4pPr>
      <a:lvl5pPr algn="ctr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2600" b="1">
          <a:solidFill>
            <a:schemeClr val="bg1"/>
          </a:solidFill>
          <a:latin typeface="Interstate-Regular" pitchFamily="2" charset="0"/>
        </a:defRPr>
      </a:lvl5pPr>
      <a:lvl6pPr marL="457200" algn="ctr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Interstate-Regular" pitchFamily="2" charset="0"/>
        </a:defRPr>
      </a:lvl6pPr>
      <a:lvl7pPr marL="914400" algn="ctr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Interstate-Regular" pitchFamily="2" charset="0"/>
        </a:defRPr>
      </a:lvl7pPr>
      <a:lvl8pPr marL="1371600" algn="ctr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Interstate-Regular" pitchFamily="2" charset="0"/>
        </a:defRPr>
      </a:lvl8pPr>
      <a:lvl9pPr marL="1828800" algn="ctr" rtl="0" eaLnBrk="1" fontAlgn="base" hangingPunct="1">
        <a:lnSpc>
          <a:spcPct val="80000"/>
        </a:lnSpc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Interstate-Regular" pitchFamily="2" charset="0"/>
        </a:defRPr>
      </a:lvl9pPr>
    </p:titleStyle>
    <p:bodyStyle>
      <a:lvl1pPr marL="342900" indent="-342900" algn="l" rtl="0" eaLnBrk="0" fontAlgn="base" hangingPunct="0">
        <a:lnSpc>
          <a:spcPct val="95000"/>
        </a:lnSpc>
        <a:spcBef>
          <a:spcPct val="75000"/>
        </a:spcBef>
        <a:spcAft>
          <a:spcPct val="20000"/>
        </a:spcAft>
        <a:buChar char="•"/>
        <a:defRPr sz="2200">
          <a:solidFill>
            <a:srgbClr val="002060"/>
          </a:solidFill>
          <a:latin typeface="+mn-lt"/>
          <a:ea typeface="+mn-ea"/>
          <a:cs typeface="+mn-cs"/>
        </a:defRPr>
      </a:lvl1pPr>
      <a:lvl2pPr marL="341313" indent="-339725" algn="l" rtl="0" eaLnBrk="0" fontAlgn="base" hangingPunct="0">
        <a:lnSpc>
          <a:spcPct val="95000"/>
        </a:lnSpc>
        <a:spcBef>
          <a:spcPct val="20000"/>
        </a:spcBef>
        <a:spcAft>
          <a:spcPct val="20000"/>
        </a:spcAft>
        <a:buFont typeface="Arial" pitchFamily="34" charset="0"/>
        <a:buBlip>
          <a:blip r:embed="rId13"/>
        </a:buBlip>
        <a:defRPr sz="2400">
          <a:solidFill>
            <a:srgbClr val="002060"/>
          </a:solidFill>
          <a:latin typeface="+mn-lt"/>
        </a:defRPr>
      </a:lvl2pPr>
      <a:lvl3pPr marL="685800" indent="-230188" algn="l" rtl="0" eaLnBrk="0" fontAlgn="base" hangingPunct="0">
        <a:lnSpc>
          <a:spcPct val="95000"/>
        </a:lnSpc>
        <a:spcBef>
          <a:spcPct val="20000"/>
        </a:spcBef>
        <a:spcAft>
          <a:spcPct val="20000"/>
        </a:spcAft>
        <a:buBlip>
          <a:blip r:embed="rId14"/>
        </a:buBlip>
        <a:defRPr sz="2000">
          <a:solidFill>
            <a:srgbClr val="002060"/>
          </a:solidFill>
          <a:latin typeface="+mn-lt"/>
        </a:defRPr>
      </a:lvl3pPr>
      <a:lvl4pPr marL="1023938" indent="-223838" algn="l" rtl="0" eaLnBrk="0" fontAlgn="base" hangingPunct="0">
        <a:lnSpc>
          <a:spcPct val="95000"/>
        </a:lnSpc>
        <a:spcBef>
          <a:spcPct val="20000"/>
        </a:spcBef>
        <a:spcAft>
          <a:spcPct val="20000"/>
        </a:spcAft>
        <a:buFont typeface="Wingdings" pitchFamily="2" charset="2"/>
        <a:buChar char="§"/>
        <a:defRPr sz="2000">
          <a:solidFill>
            <a:srgbClr val="002060"/>
          </a:solidFill>
          <a:latin typeface="+mn-lt"/>
        </a:defRPr>
      </a:lvl4pPr>
      <a:lvl5pPr marL="1362075" indent="-223838" algn="l" rtl="0" eaLnBrk="0" fontAlgn="base" hangingPunct="0">
        <a:lnSpc>
          <a:spcPct val="95000"/>
        </a:lnSpc>
        <a:spcBef>
          <a:spcPct val="20000"/>
        </a:spcBef>
        <a:spcAft>
          <a:spcPct val="20000"/>
        </a:spcAft>
        <a:buChar char="–"/>
        <a:defRPr sz="1600">
          <a:solidFill>
            <a:srgbClr val="002060"/>
          </a:solidFill>
          <a:latin typeface="+mn-lt"/>
        </a:defRPr>
      </a:lvl5pPr>
      <a:lvl6pPr marL="1819275" indent="-22383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Char char="–"/>
        <a:defRPr sz="1600">
          <a:solidFill>
            <a:schemeClr val="tx1"/>
          </a:solidFill>
          <a:latin typeface="+mn-lt"/>
        </a:defRPr>
      </a:lvl6pPr>
      <a:lvl7pPr marL="2276475" indent="-22383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Char char="–"/>
        <a:defRPr sz="1600">
          <a:solidFill>
            <a:schemeClr val="tx1"/>
          </a:solidFill>
          <a:latin typeface="+mn-lt"/>
        </a:defRPr>
      </a:lvl7pPr>
      <a:lvl8pPr marL="2733675" indent="-22383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Char char="–"/>
        <a:defRPr sz="1600">
          <a:solidFill>
            <a:schemeClr val="tx1"/>
          </a:solidFill>
          <a:latin typeface="+mn-lt"/>
        </a:defRPr>
      </a:lvl8pPr>
      <a:lvl9pPr marL="3190875" indent="-223838" algn="l" rtl="0" eaLnBrk="1" fontAlgn="base" hangingPunct="1">
        <a:lnSpc>
          <a:spcPct val="95000"/>
        </a:lnSpc>
        <a:spcBef>
          <a:spcPct val="20000"/>
        </a:spcBef>
        <a:spcAft>
          <a:spcPct val="20000"/>
        </a:spcAft>
        <a:buChar char="–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7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Relationship Id="rId4" Type="http://schemas.openxmlformats.org/officeDocument/2006/relationships/image" Target="cid:image003.png@01CFBF83.6CB5ABA0" TargetMode="Externa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ctrTitle"/>
          </p:nvPr>
        </p:nvSpPr>
        <p:spPr>
          <a:xfrm>
            <a:off x="455613" y="2157413"/>
            <a:ext cx="8688387" cy="779462"/>
          </a:xfrm>
        </p:spPr>
        <p:txBody>
          <a:bodyPr/>
          <a:lstStyle/>
          <a:p>
            <a:pPr eaLnBrk="1" hangingPunct="1">
              <a:defRPr/>
            </a:pPr>
            <a:r>
              <a:rPr lang="pl-PL" sz="3600" dirty="0" smtClean="0"/>
              <a:t>EMEA </a:t>
            </a:r>
            <a:r>
              <a:rPr lang="en-US" sz="3600" dirty="0" smtClean="0"/>
              <a:t>SAN</a:t>
            </a:r>
            <a:r>
              <a:rPr lang="pl-PL" sz="3600" dirty="0" smtClean="0"/>
              <a:t> </a:t>
            </a:r>
            <a:r>
              <a:rPr lang="en-US" sz="3600" dirty="0" smtClean="0"/>
              <a:t>Capacity T</a:t>
            </a:r>
            <a:r>
              <a:rPr lang="pl-PL" sz="3600" dirty="0" smtClean="0"/>
              <a:t>eam</a:t>
            </a:r>
            <a:r>
              <a:rPr lang="en-US" sz="3600" dirty="0" smtClean="0"/>
              <a:t> Review</a:t>
            </a:r>
          </a:p>
        </p:txBody>
      </p:sp>
      <p:sp>
        <p:nvSpPr>
          <p:cNvPr id="3075" name="Subtitle 2"/>
          <p:cNvSpPr>
            <a:spLocks noGrp="1"/>
          </p:cNvSpPr>
          <p:nvPr>
            <p:ph type="subTitle" sz="quarter" idx="1"/>
          </p:nvPr>
        </p:nvSpPr>
        <p:spPr>
          <a:xfrm>
            <a:off x="609600" y="3124200"/>
            <a:ext cx="7758112" cy="2600325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endParaRPr lang="en-US" dirty="0" smtClean="0"/>
          </a:p>
          <a:p>
            <a:pPr eaLnBrk="1" hangingPunct="1">
              <a:buFontTx/>
              <a:buNone/>
            </a:pPr>
            <a:endParaRPr lang="pl-PL" dirty="0" smtClean="0"/>
          </a:p>
          <a:p>
            <a:pPr eaLnBrk="1" hangingPunct="1">
              <a:buFontTx/>
              <a:buNone/>
            </a:pPr>
            <a:endParaRPr lang="pl-PL" dirty="0"/>
          </a:p>
          <a:p>
            <a:pPr eaLnBrk="1" hangingPunct="1">
              <a:buFontTx/>
              <a:buNone/>
            </a:pPr>
            <a:endParaRPr lang="pl-PL" dirty="0" smtClean="0"/>
          </a:p>
          <a:p>
            <a:pPr eaLnBrk="1" hangingPunct="1">
              <a:buFontTx/>
              <a:buNone/>
            </a:pPr>
            <a:r>
              <a:rPr lang="en-US" dirty="0" smtClean="0"/>
              <a:t>August 2014</a:t>
            </a:r>
          </a:p>
          <a:p>
            <a:pPr eaLnBrk="1" hangingPunct="1">
              <a:buFontTx/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865651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SAN Storage Growth – 5 Years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eaLnBrk="1" hangingPunct="1">
              <a:spcAft>
                <a:spcPts val="0"/>
              </a:spcAft>
              <a:defRPr/>
            </a:pPr>
            <a:r>
              <a:rPr lang="en-US" dirty="0" smtClean="0"/>
              <a:t>Managed </a:t>
            </a:r>
            <a:r>
              <a:rPr lang="en-US" dirty="0"/>
              <a:t>storage increased </a:t>
            </a:r>
            <a:r>
              <a:rPr lang="en-US" dirty="0" smtClean="0"/>
              <a:t>substantially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b="1" dirty="0"/>
              <a:t>Source :  Data collected from August Month’s MOR Report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14340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9C0F19E7-2C07-4C52-840C-32F168B04FD4}" type="slidenum">
              <a:rPr lang="en-US"/>
              <a:pPr/>
              <a:t>2</a:t>
            </a:fld>
            <a:endParaRPr lang="en-US" dirty="0"/>
          </a:p>
        </p:txBody>
      </p:sp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32625926"/>
              </p:ext>
            </p:extLst>
          </p:nvPr>
        </p:nvGraphicFramePr>
        <p:xfrm>
          <a:off x="1043608" y="1772816"/>
          <a:ext cx="6515101" cy="3643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467544" y="5445224"/>
            <a:ext cx="7704856" cy="553998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/>
              <a:t>Comments:-</a:t>
            </a:r>
            <a:endParaRPr lang="en-US" dirty="0" smtClean="0"/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dirty="0"/>
              <a:t>Trend report shows that EMEA SAN capacity increased from 3.5PB to </a:t>
            </a:r>
            <a:r>
              <a:rPr lang="en-US" sz="1200" dirty="0" smtClean="0"/>
              <a:t>15.1PB</a:t>
            </a:r>
          </a:p>
        </p:txBody>
      </p:sp>
    </p:spTree>
    <p:extLst>
      <p:ext uri="{BB962C8B-B14F-4D97-AF65-F5344CB8AC3E}">
        <p14:creationId xmlns:p14="http://schemas.microsoft.com/office/powerpoint/2010/main" val="1957306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EMEA SAN CAPACITY SUMMARY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b="1" dirty="0" smtClean="0"/>
              <a:t>Source :  Data collected from August Month’s MOR Report</a:t>
            </a:r>
            <a:endParaRPr lang="en-US" dirty="0">
              <a:latin typeface="Calibri" pitchFamily="34" charset="0"/>
            </a:endParaRPr>
          </a:p>
          <a:p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3</a:t>
            </a:fld>
            <a:endParaRPr lang="en-US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1553597"/>
              </p:ext>
            </p:extLst>
          </p:nvPr>
        </p:nvGraphicFramePr>
        <p:xfrm>
          <a:off x="539552" y="3284985"/>
          <a:ext cx="7029450" cy="15121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1065453"/>
              </p:ext>
            </p:extLst>
          </p:nvPr>
        </p:nvGraphicFramePr>
        <p:xfrm>
          <a:off x="323528" y="1484784"/>
          <a:ext cx="8568952" cy="295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539552" y="3429000"/>
            <a:ext cx="7865348" cy="258532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/>
              <a:t>Comments:-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Total </a:t>
            </a:r>
            <a:r>
              <a:rPr lang="en-US" dirty="0"/>
              <a:t>EMEA </a:t>
            </a:r>
            <a:r>
              <a:rPr lang="en-US" dirty="0" smtClean="0"/>
              <a:t>SAN Capacity </a:t>
            </a:r>
            <a:r>
              <a:rPr lang="en-US" dirty="0"/>
              <a:t>– </a:t>
            </a:r>
            <a:r>
              <a:rPr lang="en-US" dirty="0" smtClean="0"/>
              <a:t>18.6PB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Physical/RAW Capacity – 15.2PB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Usable Capacity – 10.4PB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Allocated Capacity – 8.5PB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Used Capacity – 6.2PB</a:t>
            </a:r>
            <a:endParaRPr lang="en-US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Currently 112% of Over subscription Allocation rate in Final MOR Arrays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pool written size in Final MOR Arrays </a:t>
            </a:r>
            <a:r>
              <a:rPr lang="en-US" dirty="0"/>
              <a:t>is 67</a:t>
            </a:r>
            <a:r>
              <a:rPr lang="en-US" dirty="0" smtClean="0"/>
              <a:t>%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Overall 82% is over subscription rate and 60% is pool written </a:t>
            </a:r>
          </a:p>
        </p:txBody>
      </p:sp>
    </p:spTree>
    <p:extLst>
      <p:ext uri="{BB962C8B-B14F-4D97-AF65-F5344CB8AC3E}">
        <p14:creationId xmlns:p14="http://schemas.microsoft.com/office/powerpoint/2010/main" val="83802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SAN Install (Raw) Base by Vendor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b="1" dirty="0"/>
              <a:t>SAN Inventory (</a:t>
            </a:r>
            <a:r>
              <a:rPr lang="en-US" b="1" dirty="0" smtClean="0"/>
              <a:t>30/8/2014</a:t>
            </a:r>
            <a:r>
              <a:rPr lang="en-US" b="1" dirty="0"/>
              <a:t>)</a:t>
            </a:r>
            <a:endParaRPr lang="en-US" dirty="0">
              <a:latin typeface="Calibri" pitchFamily="34" charset="0"/>
            </a:endParaRPr>
          </a:p>
          <a:p>
            <a:endParaRPr lang="en-US" dirty="0" smtClean="0">
              <a:latin typeface="Calibr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4</a:t>
            </a:fld>
            <a:endParaRPr lang="en-US" dirty="0"/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5540068"/>
              </p:ext>
            </p:extLst>
          </p:nvPr>
        </p:nvGraphicFramePr>
        <p:xfrm>
          <a:off x="-324544" y="908720"/>
          <a:ext cx="3672408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323528" y="4149080"/>
            <a:ext cx="7704856" cy="1754326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/>
              <a:t>Comments:-</a:t>
            </a:r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Total SAN  RAW Installed in EMEA – 15.2PB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Majority of storage are in VMAX environment ( 32 Arrays)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XIV is mainly using for VMWARE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err="1" smtClean="0"/>
              <a:t>Clarriion</a:t>
            </a:r>
            <a:r>
              <a:rPr lang="en-US" dirty="0" smtClean="0"/>
              <a:t> and VNX are using for Exchange environment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DMX &amp; HDS USP/USPV will decommission soon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0035485"/>
              </p:ext>
            </p:extLst>
          </p:nvPr>
        </p:nvGraphicFramePr>
        <p:xfrm>
          <a:off x="3347864" y="1484784"/>
          <a:ext cx="5626099" cy="1878330"/>
        </p:xfrm>
        <a:graphic>
          <a:graphicData uri="http://schemas.openxmlformats.org/drawingml/2006/table">
            <a:tbl>
              <a:tblPr/>
              <a:tblGrid>
                <a:gridCol w="609256"/>
                <a:gridCol w="609256"/>
                <a:gridCol w="609256"/>
                <a:gridCol w="609256"/>
                <a:gridCol w="609256"/>
                <a:gridCol w="609256"/>
                <a:gridCol w="609256"/>
                <a:gridCol w="415728"/>
                <a:gridCol w="945579"/>
              </a:tblGrid>
              <a:tr h="20002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location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Centera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Clariion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DMX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HDS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Vmax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VNX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XIV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Grand </a:t>
                      </a:r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Total(TB)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CGC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1,098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1,245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3,867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6,575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Poland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3,752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1,504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7,300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Russia 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Swiss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Turkey 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Grand 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797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973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1,738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8,816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2,216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15,554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4868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SAN Storage Inventory</a:t>
            </a:r>
            <a:endParaRPr 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347663" y="1171063"/>
            <a:ext cx="8448675" cy="858273"/>
          </a:xfrm>
        </p:spPr>
        <p:txBody>
          <a:bodyPr/>
          <a:lstStyle/>
          <a:p>
            <a:pPr lvl="1" eaLnBrk="1" hangingPunct="1"/>
            <a:r>
              <a:rPr lang="en-US" dirty="0" smtClean="0"/>
              <a:t>Aug. 2014 SAN Install TB  (Usable)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504825" y="6443663"/>
            <a:ext cx="2890838" cy="119062"/>
          </a:xfrm>
        </p:spPr>
        <p:txBody>
          <a:bodyPr/>
          <a:lstStyle/>
          <a:p>
            <a:r>
              <a:rPr lang="en-US" b="1" dirty="0"/>
              <a:t>SAN Inventory (</a:t>
            </a:r>
            <a:r>
              <a:rPr lang="en-US" b="1" dirty="0" smtClean="0"/>
              <a:t>30/8/2014</a:t>
            </a:r>
            <a:r>
              <a:rPr lang="en-US" b="1" dirty="0"/>
              <a:t>)</a:t>
            </a:r>
            <a:endParaRPr lang="en-US" dirty="0">
              <a:latin typeface="Calibri" pitchFamily="34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1190456"/>
              </p:ext>
            </p:extLst>
          </p:nvPr>
        </p:nvGraphicFramePr>
        <p:xfrm>
          <a:off x="3707904" y="2132856"/>
          <a:ext cx="5184578" cy="1950679"/>
        </p:xfrm>
        <a:graphic>
          <a:graphicData uri="http://schemas.openxmlformats.org/drawingml/2006/table">
            <a:tbl>
              <a:tblPr/>
              <a:tblGrid>
                <a:gridCol w="881787"/>
                <a:gridCol w="522540"/>
                <a:gridCol w="522540"/>
                <a:gridCol w="522540"/>
                <a:gridCol w="522540"/>
                <a:gridCol w="412429"/>
                <a:gridCol w="360040"/>
                <a:gridCol w="432048"/>
                <a:gridCol w="1008114"/>
              </a:tblGrid>
              <a:tr h="33103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location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Centera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Clariion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DMX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HDS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Vmax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VNX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XIV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Grand </a:t>
                      </a:r>
                      <a:r>
                        <a:rPr lang="en-US" sz="11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 (TB)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70C0"/>
                    </a:solidFill>
                  </a:tcPr>
                </a:tc>
              </a:tr>
              <a:tr h="18351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CGC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762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51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672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2,508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4,488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51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Poland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87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740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2,531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4,923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51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Russia 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3513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Swiss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07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Turkey 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035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Grand Total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852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1,485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5,888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1,241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10,660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251520" y="5229200"/>
            <a:ext cx="7704856" cy="1200329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/>
              <a:t>Comments:-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Total SAN Usable Installed TB in EMEA – 10,660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VMAX </a:t>
            </a:r>
            <a:r>
              <a:rPr lang="en-US" dirty="0"/>
              <a:t>Usable Installed </a:t>
            </a:r>
            <a:r>
              <a:rPr lang="en-US" dirty="0" smtClean="0"/>
              <a:t>TB – 5,888 </a:t>
            </a: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9533419"/>
              </p:ext>
            </p:extLst>
          </p:nvPr>
        </p:nvGraphicFramePr>
        <p:xfrm>
          <a:off x="-1620688" y="1484784"/>
          <a:ext cx="7022926" cy="36331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25833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VMAX Pool </a:t>
            </a:r>
            <a:r>
              <a:rPr lang="en-US" dirty="0"/>
              <a:t>(Virtual) Summary Report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980728"/>
            <a:ext cx="8496944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4842894"/>
              </p:ext>
            </p:extLst>
          </p:nvPr>
        </p:nvGraphicFramePr>
        <p:xfrm>
          <a:off x="395536" y="4166647"/>
          <a:ext cx="7992886" cy="1744116"/>
        </p:xfrm>
        <a:graphic>
          <a:graphicData uri="http://schemas.openxmlformats.org/drawingml/2006/table">
            <a:tbl>
              <a:tblPr/>
              <a:tblGrid>
                <a:gridCol w="1294996"/>
                <a:gridCol w="721801"/>
                <a:gridCol w="488277"/>
                <a:gridCol w="721801"/>
                <a:gridCol w="509507"/>
                <a:gridCol w="711186"/>
                <a:gridCol w="509507"/>
                <a:gridCol w="711186"/>
                <a:gridCol w="520121"/>
                <a:gridCol w="774875"/>
                <a:gridCol w="1029629"/>
              </a:tblGrid>
              <a:tr h="137443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Site</a:t>
                      </a:r>
                    </a:p>
                  </a:txBody>
                  <a:tcPr marL="8183" marR="8183" marT="818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CGC Non-Rep</a:t>
                      </a:r>
                    </a:p>
                  </a:txBody>
                  <a:tcPr marL="8183" marR="8183" marT="818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CGC-Rep</a:t>
                      </a:r>
                    </a:p>
                  </a:txBody>
                  <a:tcPr marL="8183" marR="8183" marT="818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 Non-Rep</a:t>
                      </a:r>
                    </a:p>
                  </a:txBody>
                  <a:tcPr marL="8183" marR="8183" marT="818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RDC-Rep</a:t>
                      </a:r>
                    </a:p>
                  </a:txBody>
                  <a:tcPr marL="8183" marR="8183" marT="818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 Non-Rep</a:t>
                      </a:r>
                    </a:p>
                  </a:txBody>
                  <a:tcPr marL="8183" marR="8183" marT="818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FDC-Rep</a:t>
                      </a:r>
                    </a:p>
                  </a:txBody>
                  <a:tcPr marL="8183" marR="8183" marT="818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ZDC Non-Rep</a:t>
                      </a:r>
                    </a:p>
                  </a:txBody>
                  <a:tcPr marL="8183" marR="8183" marT="818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 Rep</a:t>
                      </a:r>
                    </a:p>
                  </a:txBody>
                  <a:tcPr marL="8183" marR="8183" marT="818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 Non-Rep</a:t>
                      </a:r>
                    </a:p>
                  </a:txBody>
                  <a:tcPr marL="8183" marR="8183" marT="818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 Rep+Non-Rep</a:t>
                      </a:r>
                    </a:p>
                  </a:txBody>
                  <a:tcPr marL="8183" marR="8183" marT="818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</a:tr>
              <a:tr h="137443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 GB</a:t>
                      </a:r>
                    </a:p>
                  </a:txBody>
                  <a:tcPr marL="8183" marR="8183" marT="818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474,090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306,711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1,243,712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1,348,439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1,413,104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1,155,016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88,242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2,810,165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3,219,148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6,029,313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443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Used GB</a:t>
                      </a:r>
                    </a:p>
                  </a:txBody>
                  <a:tcPr marL="8183" marR="8183" marT="818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113,050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94,341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408,400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521,812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536,972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501,835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29,394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1,117,989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1,087,817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2,205,806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443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% full</a:t>
                      </a:r>
                    </a:p>
                  </a:txBody>
                  <a:tcPr marL="8183" marR="8183" marT="818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23.85%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30.76%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32.84%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38.70%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38.00%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43.45%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33.31%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39.78%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33.79%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36.58%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443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595959"/>
                          </a:solidFill>
                          <a:effectLst/>
                          <a:latin typeface="Calibri"/>
                        </a:rPr>
                        <a:t># Devices</a:t>
                      </a:r>
                    </a:p>
                  </a:txBody>
                  <a:tcPr marL="8183" marR="8183" marT="818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10,264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8,420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43,844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56,792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47,415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47,648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4,050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112,860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105,573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218,433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5373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Virtual Capacity GB</a:t>
                      </a:r>
                    </a:p>
                  </a:txBody>
                  <a:tcPr marL="8183" marR="8183" marT="818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346,071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283,897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1,478,288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1,914,856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1,598,692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1,606,548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136,554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3,805,301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3,559,605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7,364,905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443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capacity threshold</a:t>
                      </a:r>
                    </a:p>
                  </a:txBody>
                  <a:tcPr marL="8183" marR="8183" marT="818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948,179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613,422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2,487,425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2,696,877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2,826,209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2,310,031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176,483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5,620,330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6,438,295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12,058,626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443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# Allocated</a:t>
                      </a:r>
                    </a:p>
                  </a:txBody>
                  <a:tcPr marL="8183" marR="8183" marT="818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5,612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3,036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32,020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25,099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30,082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22,864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3,085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50,999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70,799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121,798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443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GB Allocated</a:t>
                      </a:r>
                    </a:p>
                  </a:txBody>
                  <a:tcPr marL="8183" marR="8183" marT="818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189,220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102,365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1,079,618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846,263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1,014,275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770,905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104,017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1,719,533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2,387,130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4,106,663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443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subscription vs allocated</a:t>
                      </a:r>
                    </a:p>
                  </a:txBody>
                  <a:tcPr marL="8183" marR="8183" marT="818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39.91%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33.38%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86.81%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62.76%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71.78%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66.74%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117.88%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61.19%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74.15%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68.11%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7443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GB Mapped(First Port)</a:t>
                      </a:r>
                    </a:p>
                  </a:txBody>
                  <a:tcPr marL="8183" marR="8183" marT="818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8064A2"/>
                          </a:solidFill>
                          <a:effectLst/>
                          <a:latin typeface="Calibri"/>
                        </a:rPr>
                        <a:t>178,917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8064A2"/>
                          </a:solidFill>
                          <a:effectLst/>
                          <a:latin typeface="Calibri"/>
                        </a:rPr>
                        <a:t>101,963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8064A2"/>
                          </a:solidFill>
                          <a:effectLst/>
                          <a:latin typeface="Calibri"/>
                        </a:rPr>
                        <a:t>865,379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8064A2"/>
                          </a:solidFill>
                          <a:effectLst/>
                          <a:latin typeface="Calibri"/>
                        </a:rPr>
                        <a:t>676,941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8064A2"/>
                          </a:solidFill>
                          <a:effectLst/>
                          <a:latin typeface="Calibri"/>
                        </a:rPr>
                        <a:t>1,010,742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8064A2"/>
                          </a:solidFill>
                          <a:effectLst/>
                          <a:latin typeface="Calibri"/>
                        </a:rPr>
                        <a:t>585,361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8064A2"/>
                          </a:solidFill>
                          <a:effectLst/>
                          <a:latin typeface="Calibri"/>
                        </a:rPr>
                        <a:t>104,017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8064A2"/>
                          </a:solidFill>
                          <a:effectLst/>
                          <a:latin typeface="Calibri"/>
                        </a:rPr>
                        <a:t>1,364,265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8064A2"/>
                          </a:solidFill>
                          <a:effectLst/>
                          <a:latin typeface="Calibri"/>
                        </a:rPr>
                        <a:t>2,159,054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8064A2"/>
                          </a:solidFill>
                          <a:effectLst/>
                          <a:latin typeface="Calibri"/>
                        </a:rPr>
                        <a:t>3,523,319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4314">
                <a:tc>
                  <a:txBody>
                    <a:bodyPr/>
                    <a:lstStyle/>
                    <a:p>
                      <a:pPr algn="l" fontAlgn="b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subscription vs Mapped</a:t>
                      </a:r>
                    </a:p>
                  </a:txBody>
                  <a:tcPr marL="8183" marR="8183" marT="818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37.74%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33.24%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69.58%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50.20%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71.53%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50.68%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117.88%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48.55%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67.07%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58.44%</a:t>
                      </a:r>
                    </a:p>
                  </a:txBody>
                  <a:tcPr marL="8183" marR="8183" marT="818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308400" y="5910763"/>
            <a:ext cx="7704856" cy="823302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b="1" dirty="0" smtClean="0"/>
              <a:t>Comments:-</a:t>
            </a:r>
            <a:endParaRPr lang="en-US" sz="1600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050" dirty="0" smtClean="0"/>
              <a:t>Pool written is </a:t>
            </a:r>
            <a:r>
              <a:rPr lang="en-US" sz="1050" b="1" dirty="0" smtClean="0"/>
              <a:t>&gt;70% </a:t>
            </a:r>
            <a:r>
              <a:rPr lang="en-US" sz="1050" dirty="0" smtClean="0"/>
              <a:t>on #678,#2804/#3286 &amp; #4330/4652 arrays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050" dirty="0" smtClean="0"/>
              <a:t>In overall </a:t>
            </a:r>
            <a:r>
              <a:rPr lang="en-US" sz="1050" dirty="0" err="1" smtClean="0"/>
              <a:t>VMax</a:t>
            </a:r>
            <a:r>
              <a:rPr lang="en-US" sz="1050" dirty="0" smtClean="0"/>
              <a:t> environment, 68% is over subscription allocation rate and Pool written is 36%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050" dirty="0" smtClean="0"/>
              <a:t>Pool written &amp; Over subscription rate is less due to many </a:t>
            </a:r>
            <a:r>
              <a:rPr lang="en-US" sz="1050" dirty="0" err="1" smtClean="0"/>
              <a:t>VMax</a:t>
            </a:r>
            <a:r>
              <a:rPr lang="en-US" sz="1050" dirty="0" smtClean="0"/>
              <a:t> arrays added as TECH-REFRESH target arrays in recently </a:t>
            </a:r>
          </a:p>
        </p:txBody>
      </p:sp>
    </p:spTree>
    <p:extLst>
      <p:ext uri="{BB962C8B-B14F-4D97-AF65-F5344CB8AC3E}">
        <p14:creationId xmlns:p14="http://schemas.microsoft.com/office/powerpoint/2010/main" val="1695992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HDS </a:t>
            </a:r>
            <a:r>
              <a:rPr lang="en-US" dirty="0" smtClean="0"/>
              <a:t>Pool (Virtual) Summary Report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980728"/>
            <a:ext cx="8215313" cy="4854575"/>
          </a:xfrm>
        </p:spPr>
        <p:txBody>
          <a:bodyPr/>
          <a:lstStyle/>
          <a:p>
            <a:pPr marL="0" indent="0">
              <a:buNone/>
            </a:pPr>
            <a:endParaRPr lang="en-US" i="1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b="1" dirty="0"/>
              <a:t>SAN Inventory (30/8/2014)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7</a:t>
            </a:fld>
            <a:endParaRPr lang="en-US" dirty="0"/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12777"/>
            <a:ext cx="8424936" cy="37444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26225" y="5229200"/>
            <a:ext cx="7704856" cy="98488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b="1" dirty="0" smtClean="0"/>
              <a:t>Comments:-</a:t>
            </a:r>
            <a:endParaRPr lang="en-US" sz="1600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050" dirty="0" smtClean="0"/>
              <a:t>#18779/18850 &amp; #78398/79378 &amp; #78998 are part of TECH-REFRESH and will Decommission soon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050" dirty="0" smtClean="0"/>
              <a:t>Currently all VSP arrays mainly using for Non-Replicated requirements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050" dirty="0" smtClean="0"/>
              <a:t>HUS-VM arrays are #210214, #210516 &amp; #210204 and mainly using for Bronze storage requirements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050" dirty="0" smtClean="0"/>
              <a:t>#210214 and #53518 (Pool 50) is mainly using for Archival Storage requirements</a:t>
            </a:r>
          </a:p>
        </p:txBody>
      </p:sp>
    </p:spTree>
    <p:extLst>
      <p:ext uri="{BB962C8B-B14F-4D97-AF65-F5344CB8AC3E}">
        <p14:creationId xmlns:p14="http://schemas.microsoft.com/office/powerpoint/2010/main" val="637191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Centera</a:t>
            </a:r>
            <a:r>
              <a:rPr lang="en-US" dirty="0" smtClean="0"/>
              <a:t> and DMX Capacity Report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7179202"/>
              </p:ext>
            </p:extLst>
          </p:nvPr>
        </p:nvGraphicFramePr>
        <p:xfrm>
          <a:off x="467544" y="3760225"/>
          <a:ext cx="3453591" cy="1961415"/>
        </p:xfrm>
        <a:graphic>
          <a:graphicData uri="http://schemas.openxmlformats.org/drawingml/2006/table">
            <a:tbl>
              <a:tblPr/>
              <a:tblGrid>
                <a:gridCol w="255030"/>
                <a:gridCol w="370121"/>
                <a:gridCol w="615906"/>
                <a:gridCol w="555183"/>
                <a:gridCol w="754063"/>
                <a:gridCol w="484188"/>
                <a:gridCol w="419100"/>
              </a:tblGrid>
              <a:tr h="249267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S.No</a:t>
                      </a:r>
                      <a:endParaRPr lang="en-US" sz="8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Loc</a:t>
                      </a:r>
                      <a:endParaRPr lang="en-US" sz="800" b="1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Column1</a:t>
                      </a:r>
                      <a:endParaRPr lang="en-US" sz="800" b="1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Array</a:t>
                      </a:r>
                      <a:endParaRPr lang="en-US" sz="800" b="1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Allocated (</a:t>
                      </a:r>
                      <a:r>
                        <a:rPr lang="en-US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GB)</a:t>
                      </a:r>
                      <a:endParaRPr lang="en-US" sz="8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Free Cap</a:t>
                      </a:r>
                      <a:endParaRPr lang="en-US" sz="800" b="1" i="0" u="none" strike="noStrike" dirty="0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  <a:cs typeface="Arial"/>
                        </a:rPr>
                        <a:t>Total</a:t>
                      </a:r>
                      <a:endParaRPr lang="en-US" sz="800" b="1" i="0" u="none" strike="noStrike">
                        <a:solidFill>
                          <a:srgbClr val="FFFFFF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142679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FDC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Rep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290103544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15,245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27,351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42,596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142679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FDC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Non-Rep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290103564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14,878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87,315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102,193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679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3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FDC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Rep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290103810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475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53,479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53,954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142679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4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FDC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Non-Rep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290103943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4,455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106,220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110,675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679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5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FDC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Rep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290105349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10,018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3,841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13,859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142679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6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RDC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Rep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290103452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29,682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68,594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98,276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679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7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RDC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Rep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290103720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3,004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50,951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53,955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142679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8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RDC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Rep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290105373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1,943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20,847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22,790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679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9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CGC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Rep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290102838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2,194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41,067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43,261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142679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10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RDC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Non-Rep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290102819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13,689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91,719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105,408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679"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11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RDC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Rep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290102839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1,081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41,880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42,961</a:t>
                      </a:r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142679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Total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 </a:t>
                      </a:r>
                      <a:endParaRPr lang="en-US" sz="800" b="1" i="0" u="none" strike="noStrike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96,664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593,264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  <a:cs typeface="Arial"/>
                        </a:rPr>
                        <a:t>689,930</a:t>
                      </a:r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67544" y="980728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err="1" smtClean="0"/>
              <a:t>Centera</a:t>
            </a:r>
            <a:r>
              <a:rPr lang="en-US" u="sng" dirty="0" smtClean="0"/>
              <a:t> Summary Report</a:t>
            </a:r>
            <a:endParaRPr lang="en-US" u="sng" dirty="0"/>
          </a:p>
        </p:txBody>
      </p:sp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6003308"/>
              </p:ext>
            </p:extLst>
          </p:nvPr>
        </p:nvGraphicFramePr>
        <p:xfrm>
          <a:off x="439264" y="1350061"/>
          <a:ext cx="7157072" cy="200693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37" name="Worksheet" r:id="rId3" imgW="7353233" imgH="2905006" progId="Excel.Sheet.12">
                  <p:embed/>
                </p:oleObj>
              </mc:Choice>
              <mc:Fallback>
                <p:oleObj name="Worksheet" r:id="rId3" imgW="7353233" imgH="2905006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39264" y="1350061"/>
                        <a:ext cx="7157072" cy="200693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467544" y="3390892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DMX Summary Report</a:t>
            </a:r>
            <a:endParaRPr lang="en-US" u="sng" dirty="0"/>
          </a:p>
        </p:txBody>
      </p:sp>
      <p:sp>
        <p:nvSpPr>
          <p:cNvPr id="9" name="TextBox 8"/>
          <p:cNvSpPr txBox="1"/>
          <p:nvPr/>
        </p:nvSpPr>
        <p:spPr>
          <a:xfrm>
            <a:off x="326225" y="5877272"/>
            <a:ext cx="7704856" cy="66172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b="1" dirty="0" smtClean="0"/>
              <a:t>Comments:-</a:t>
            </a:r>
            <a:endParaRPr lang="en-US" sz="1600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050" dirty="0" err="1" smtClean="0"/>
              <a:t>Centera</a:t>
            </a:r>
            <a:r>
              <a:rPr lang="en-US" sz="1050" dirty="0" smtClean="0"/>
              <a:t> environment will move to Backup &amp; Archiving team and currently </a:t>
            </a:r>
            <a:r>
              <a:rPr lang="en-US" sz="1050" dirty="0" err="1" smtClean="0"/>
              <a:t>Centera</a:t>
            </a:r>
            <a:r>
              <a:rPr lang="en-US" sz="1050" dirty="0" smtClean="0"/>
              <a:t> transition is going on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050" dirty="0" smtClean="0"/>
              <a:t>All DMX environment migrating to VMAX and all DMX  arrays will decommission soon</a:t>
            </a:r>
          </a:p>
        </p:txBody>
      </p:sp>
    </p:spTree>
    <p:extLst>
      <p:ext uri="{BB962C8B-B14F-4D97-AF65-F5344CB8AC3E}">
        <p14:creationId xmlns:p14="http://schemas.microsoft.com/office/powerpoint/2010/main" val="1780142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CLARIION, </a:t>
            </a:r>
            <a:r>
              <a:rPr lang="en-US" dirty="0" smtClean="0"/>
              <a:t>VNX &amp; XIV Summary Report</a:t>
            </a:r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39515358"/>
              </p:ext>
            </p:extLst>
          </p:nvPr>
        </p:nvGraphicFramePr>
        <p:xfrm>
          <a:off x="251520" y="1124744"/>
          <a:ext cx="8215313" cy="3362996"/>
        </p:xfrm>
        <a:graphic>
          <a:graphicData uri="http://schemas.openxmlformats.org/drawingml/2006/table">
            <a:tbl>
              <a:tblPr/>
              <a:tblGrid>
                <a:gridCol w="384155"/>
                <a:gridCol w="384155"/>
                <a:gridCol w="834336"/>
                <a:gridCol w="752304"/>
                <a:gridCol w="522210"/>
                <a:gridCol w="552223"/>
                <a:gridCol w="624251"/>
                <a:gridCol w="520210"/>
                <a:gridCol w="576233"/>
                <a:gridCol w="512206"/>
                <a:gridCol w="488197"/>
                <a:gridCol w="384155"/>
                <a:gridCol w="392158"/>
                <a:gridCol w="736297"/>
                <a:gridCol w="552223"/>
              </a:tblGrid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Loc</a:t>
                      </a:r>
                      <a:endParaRPr lang="en-US" sz="7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Type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Array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Market Standard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Formatted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format Lost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Physical total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Parity Lost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Pool Usable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Pool Used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Pool Free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Spare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%Used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Host Allocations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%Allocated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Clariion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fdc1a-ax4-0033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7,863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7,416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447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7,148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3,440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3,708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3,602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97%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3,602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97%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Clariion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fdc1a-ax4-0039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7,863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7,416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447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7,148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3,440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3,708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3,602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97%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3,602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97%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Clariion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rdc1-ax4-0082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4,079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3,976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103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3,708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1,720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1,988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1,720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1,720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Clariion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rdc4-ac4-0576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20,877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18,979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1,898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18,979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8,964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10,015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10,015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1,051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10,015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Clariion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rdc4-ax4-0006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7,863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7,416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447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7,148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3,440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3,708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3,440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93%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3,440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93%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Clariion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rdc4-ax4-0007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7,646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7,219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427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6,951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3,243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3,708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3,708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3,708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Clariion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fdc1a-ax4-0069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4,079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3,976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103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3,708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1,720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1,988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1,720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1,720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87%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Turkey DC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Clariion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Turkey_AX4_Mailbox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3,962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3,602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360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3,602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1,801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1,801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1,801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1,801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Russia DC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Clariion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pres-ax4-0062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23,003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20,911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2,091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20,911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10,456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10,456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10,456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10,456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Russia DC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Clariion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prof-ax4-0054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23,003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20,911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2,091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20,911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10,456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10,456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10,456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10,456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Russia DC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Clariion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prof-ax4-0127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8,847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8,043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804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8,043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4,021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4,021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4,021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4,021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Russia DC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Clariion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prof-ax4-0103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8,847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8,043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804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8,043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4,021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4,021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4,021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4,021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127,931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117,909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10,021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116,300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56,722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59,579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58,562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1,016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2,659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98%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58,562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98%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Loc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Type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Array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Market Standard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Formatted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format Lost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Physical total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Parity Lost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Pool Usable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Pool Used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Pool Free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Spare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%Used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Host Allocations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%Allocated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VNX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GBOKC001N1737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922,300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838,455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83,845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769,906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350,387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419,519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419,519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419,519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VNX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GBOKC002N0390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922,300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838,455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83,845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769,906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350,387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419,519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419,519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419,519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VNX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DEOLC001N0374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583,722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530,657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53,066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436,644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183,005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253,639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253,639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253,639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VNX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DEOLC002N0375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472,032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429,120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42,912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293,078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114,910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178,168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178,168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178,168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2,900,354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2,636,686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263,668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2,269,534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998,689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1,270,845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1,270,845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1,270,845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005" marR="6005" marT="600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Loc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Type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Array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Market Standard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Formatted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format Lost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Physical total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Parity Lost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Pool Usable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Pool Used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Pool Free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Spare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%Used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Host Allocations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%Allocated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XIV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61188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518,000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502,914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50,291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461,004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236,571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224,433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224,433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XIV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61239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518,000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502,914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50,291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461,004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236,571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224,433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224,433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010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1,036,000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1,005,828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100,582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922,008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473,142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448,866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448,866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0%</a:t>
                      </a:r>
                    </a:p>
                  </a:txBody>
                  <a:tcPr marL="6005" marR="6005" marT="600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CE6F1"/>
                    </a:solidFill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52920" y="4797152"/>
            <a:ext cx="7704856" cy="984885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b="1" dirty="0" smtClean="0"/>
              <a:t>Comments:-</a:t>
            </a:r>
            <a:endParaRPr lang="en-US" sz="1600" dirty="0" smtClean="0"/>
          </a:p>
          <a:p>
            <a:endParaRPr lang="en-US" sz="1050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050" dirty="0" smtClean="0"/>
              <a:t>Recently we had decommissioned 17 Old EOL </a:t>
            </a:r>
            <a:r>
              <a:rPr lang="en-US" sz="1050" dirty="0" err="1" smtClean="0"/>
              <a:t>clarrion</a:t>
            </a:r>
            <a:r>
              <a:rPr lang="en-US" sz="1050" dirty="0" smtClean="0"/>
              <a:t> arrays.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050" dirty="0" err="1" smtClean="0"/>
              <a:t>Clarrion</a:t>
            </a:r>
            <a:r>
              <a:rPr lang="en-US" sz="1050" dirty="0" smtClean="0"/>
              <a:t> and VNX arrays are mainly using for EXCHANGE server environment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1050" dirty="0" smtClean="0"/>
              <a:t>XIV arrays are mainly using for VMWARE environment.</a:t>
            </a:r>
          </a:p>
        </p:txBody>
      </p:sp>
    </p:spTree>
    <p:extLst>
      <p:ext uri="{BB962C8B-B14F-4D97-AF65-F5344CB8AC3E}">
        <p14:creationId xmlns:p14="http://schemas.microsoft.com/office/powerpoint/2010/main" val="1463737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Tech-Refresh TB (Usable)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9" name="Footer Placeholder 5"/>
          <p:cNvSpPr>
            <a:spLocks noGrp="1"/>
          </p:cNvSpPr>
          <p:nvPr>
            <p:ph type="ftr" sz="quarter" idx="10"/>
          </p:nvPr>
        </p:nvSpPr>
        <p:spPr>
          <a:xfrm>
            <a:off x="504825" y="6443663"/>
            <a:ext cx="2890838" cy="119062"/>
          </a:xfrm>
        </p:spPr>
        <p:txBody>
          <a:bodyPr/>
          <a:lstStyle/>
          <a:p>
            <a:r>
              <a:rPr lang="en-US" b="1" dirty="0"/>
              <a:t>SAN Inventory (</a:t>
            </a:r>
            <a:r>
              <a:rPr lang="en-US" b="1" dirty="0" smtClean="0"/>
              <a:t>30/8/2014</a:t>
            </a:r>
            <a:r>
              <a:rPr lang="en-US" b="1" dirty="0"/>
              <a:t>)</a:t>
            </a:r>
            <a:endParaRPr lang="en-US" dirty="0">
              <a:latin typeface="Calibri" pitchFamily="34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2240529"/>
              </p:ext>
            </p:extLst>
          </p:nvPr>
        </p:nvGraphicFramePr>
        <p:xfrm>
          <a:off x="611562" y="1268760"/>
          <a:ext cx="3888431" cy="3560701"/>
        </p:xfrm>
        <a:graphic>
          <a:graphicData uri="http://schemas.openxmlformats.org/drawingml/2006/table">
            <a:tbl>
              <a:tblPr/>
              <a:tblGrid>
                <a:gridCol w="1008110"/>
                <a:gridCol w="509327"/>
                <a:gridCol w="758718"/>
                <a:gridCol w="758718"/>
                <a:gridCol w="853558"/>
              </a:tblGrid>
              <a:tr h="128961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 err="1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Loc</a:t>
                      </a:r>
                      <a:endParaRPr lang="en-US" sz="11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Type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Array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Pool Usable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Rep Status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190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DMX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3452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99.47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DMX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3544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88.05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DMX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3564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103.14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DMX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3720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55.16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DMX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3810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110.19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DMX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3943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110.78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non-rep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DMX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5349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17.45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DMX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5373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51.45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DMX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2819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104.81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non-rep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CGC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DMX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55.62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060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DMX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2839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55.38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61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HDS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FDCHDS02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92.63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61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HDS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RDCHDS02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105.02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61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HDS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FDCHDS03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137.55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861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HDS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RDCHDS03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45.87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032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Senatorska 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HP/HDS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XP24000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17.11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non-rep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6327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Goleszowska DC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HP/HDS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XP1024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18.84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non-rep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12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1,268.52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388723" y="5092453"/>
            <a:ext cx="7704856" cy="92333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/>
              <a:t>comments:-</a:t>
            </a:r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2013 Usable Tech-Refresh TB  – 1,268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2014 </a:t>
            </a:r>
            <a:r>
              <a:rPr lang="en-US" dirty="0"/>
              <a:t>Usable Tech-Refresh TB  – </a:t>
            </a:r>
            <a:r>
              <a:rPr lang="en-US" dirty="0" smtClean="0"/>
              <a:t>1,302</a:t>
            </a:r>
            <a:endParaRPr lang="en-US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5741221"/>
              </p:ext>
            </p:extLst>
          </p:nvPr>
        </p:nvGraphicFramePr>
        <p:xfrm>
          <a:off x="4788024" y="1278052"/>
          <a:ext cx="3528392" cy="2761311"/>
        </p:xfrm>
        <a:graphic>
          <a:graphicData uri="http://schemas.openxmlformats.org/drawingml/2006/table">
            <a:tbl>
              <a:tblPr/>
              <a:tblGrid>
                <a:gridCol w="576063"/>
                <a:gridCol w="720080"/>
                <a:gridCol w="792088"/>
                <a:gridCol w="888596"/>
                <a:gridCol w="551565"/>
              </a:tblGrid>
              <a:tr h="2588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Project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Source array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Capacity (TB) - 24Apr14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Site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Rep status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</a:tr>
              <a:tr h="24651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TR2014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78998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91.88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RDC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Non-Rep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51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TR2014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292600623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159.15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CGC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Non-Rep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51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TR2014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292600745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88.12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CGC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51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TR2014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292600552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61.06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RDC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51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TR2014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292600678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236.07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RDC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Non-Rep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51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TR2014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292600879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269.46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FDC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Non-Rep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51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TR2014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292602230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166.51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RDC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51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TR2014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292602231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174.23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FDC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Rep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651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TR2014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292602262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55.84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BLWG/ZURICH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Non-Rep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8840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1302.32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11560" y="908720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>
                <a:solidFill>
                  <a:srgbClr val="00B050"/>
                </a:solidFill>
              </a:rPr>
              <a:t>2013 Tech-Refresh TB</a:t>
            </a:r>
            <a:endParaRPr lang="en-US" b="1" u="sng" dirty="0">
              <a:solidFill>
                <a:srgbClr val="00B05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927521" y="908720"/>
            <a:ext cx="25912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u="sng" dirty="0" smtClean="0">
                <a:solidFill>
                  <a:srgbClr val="00B050"/>
                </a:solidFill>
              </a:rPr>
              <a:t>2014 Tech-Refresh TB</a:t>
            </a:r>
            <a:endParaRPr lang="en-US" b="1" u="sng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1912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SAN </a:t>
            </a:r>
            <a:r>
              <a:rPr lang="en-US" dirty="0" smtClean="0"/>
              <a:t>Switch Inventory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2555776" y="1268760"/>
            <a:ext cx="4343400" cy="1296144"/>
          </a:xfrm>
        </p:spPr>
        <p:txBody>
          <a:bodyPr/>
          <a:lstStyle/>
          <a:p>
            <a:pPr marL="342900" lvl="1"/>
            <a:r>
              <a:rPr lang="en-US" sz="1800" dirty="0" smtClean="0"/>
              <a:t>SAN Switch Hardware </a:t>
            </a:r>
          </a:p>
          <a:p>
            <a:pPr lvl="2"/>
            <a:r>
              <a:rPr lang="en-US" sz="1600" dirty="0" smtClean="0"/>
              <a:t>Cisco-  9513/9509/9506/9148</a:t>
            </a:r>
          </a:p>
          <a:p>
            <a:pPr lvl="2"/>
            <a:r>
              <a:rPr lang="en-US" sz="1600" dirty="0" err="1" smtClean="0"/>
              <a:t>McData</a:t>
            </a:r>
            <a:r>
              <a:rPr lang="en-US" sz="1600" dirty="0"/>
              <a:t> - ED-140M/ED-64M</a:t>
            </a:r>
            <a:endParaRPr lang="pl-PL" sz="1600" dirty="0" smtClean="0"/>
          </a:p>
          <a:p>
            <a:pPr marL="455612" lvl="2" indent="0">
              <a:buNone/>
            </a:pPr>
            <a:endParaRPr lang="en-US" sz="1600" dirty="0" smtClean="0"/>
          </a:p>
          <a:p>
            <a:pPr marL="342900" lvl="1">
              <a:lnSpc>
                <a:spcPct val="100000"/>
              </a:lnSpc>
              <a:spcBef>
                <a:spcPts val="1200"/>
              </a:spcBef>
            </a:pPr>
            <a:r>
              <a:rPr lang="en-US" sz="1800" dirty="0" smtClean="0"/>
              <a:t>SAN Switch Vendor Distribution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b="1" dirty="0"/>
              <a:t>SAN Inventory (30/8/2014)</a:t>
            </a:r>
            <a:endParaRPr lang="en-US" dirty="0">
              <a:latin typeface="Calibri" pitchFamily="34" charset="0"/>
            </a:endParaRPr>
          </a:p>
          <a:p>
            <a:endParaRPr lang="en-US" dirty="0" smtClean="0">
              <a:latin typeface="Calibri" pitchFamily="34" charset="0"/>
            </a:endParaRPr>
          </a:p>
        </p:txBody>
      </p:sp>
      <p:sp>
        <p:nvSpPr>
          <p:cNvPr id="24581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DEAAB1CD-EF1A-4D13-9189-3CE2188E65F5}" type="slidenum">
              <a:rPr lang="en-US"/>
              <a:pPr/>
              <a:t>11</a:t>
            </a:fld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996282" y="3203575"/>
          <a:ext cx="5156199" cy="1200150"/>
        </p:xfrm>
        <a:graphic>
          <a:graphicData uri="http://schemas.openxmlformats.org/drawingml/2006/table">
            <a:tbl>
              <a:tblPr/>
              <a:tblGrid>
                <a:gridCol w="1371691"/>
                <a:gridCol w="1371691"/>
                <a:gridCol w="1214132"/>
                <a:gridCol w="1198685"/>
              </a:tblGrid>
              <a:tr h="466725"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Region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6FC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Vendor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6FC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Port</a:t>
                      </a:r>
                      <a:r>
                        <a:rPr lang="en-US" sz="9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Capacity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6FC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Arial"/>
                        </a:rPr>
                        <a:t>Switch#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6FC6"/>
                    </a:solidFill>
                  </a:tcPr>
                </a:tc>
              </a:tr>
              <a:tr h="247650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EMEA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Cisco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18461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</a:tr>
              <a:tr h="23812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McData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5E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5EA"/>
                    </a:solidFill>
                  </a:tcPr>
                </a:tc>
              </a:tr>
              <a:tr h="24765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21191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BF5"/>
                    </a:solidFill>
                  </a:tcPr>
                </a:tc>
              </a:tr>
            </a:tbl>
          </a:graphicData>
        </a:graphic>
      </p:graphicFrame>
      <p:sp>
        <p:nvSpPr>
          <p:cNvPr id="8" name="TextBox 12"/>
          <p:cNvSpPr txBox="1"/>
          <p:nvPr/>
        </p:nvSpPr>
        <p:spPr>
          <a:xfrm>
            <a:off x="395536" y="4725144"/>
            <a:ext cx="7704856" cy="938719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Comments:-</a:t>
            </a:r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In EMEA, We manages Cisco and </a:t>
            </a:r>
            <a:r>
              <a:rPr lang="en-US" dirty="0" err="1" smtClean="0"/>
              <a:t>McData</a:t>
            </a:r>
            <a:r>
              <a:rPr lang="en-US" dirty="0" smtClean="0"/>
              <a:t> Switches. </a:t>
            </a:r>
            <a:r>
              <a:rPr lang="en-US" dirty="0" err="1" smtClean="0"/>
              <a:t>McData</a:t>
            </a:r>
            <a:r>
              <a:rPr lang="en-US" dirty="0" smtClean="0"/>
              <a:t> switches will be decommission soon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In EMEA, We Manages 128 Switches which is having 21,191 ports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SAN Team are taking care of Disk SAN and TAPE SAN Switches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Fabric Refresh project will implement in Ruby/Jade fabrics</a:t>
            </a:r>
          </a:p>
        </p:txBody>
      </p:sp>
    </p:spTree>
    <p:extLst>
      <p:ext uri="{BB962C8B-B14F-4D97-AF65-F5344CB8AC3E}">
        <p14:creationId xmlns:p14="http://schemas.microsoft.com/office/powerpoint/2010/main" val="4056516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SAN Switch Inventory – Cont’d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5" y="1052736"/>
            <a:ext cx="6696744" cy="468461"/>
          </a:xfrm>
        </p:spPr>
        <p:txBody>
          <a:bodyPr/>
          <a:lstStyle/>
          <a:p>
            <a:pPr lvl="1"/>
            <a:r>
              <a:rPr lang="en-US" dirty="0" smtClean="0"/>
              <a:t>Switch/Ports Site Distribution, Aug 2014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b="1" dirty="0"/>
              <a:t>SAN Inventory (30/8/2014)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12</a:t>
            </a:fld>
            <a:endParaRPr lang="en-US" dirty="0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097201"/>
              </p:ext>
            </p:extLst>
          </p:nvPr>
        </p:nvGraphicFramePr>
        <p:xfrm>
          <a:off x="1007654" y="1484784"/>
          <a:ext cx="6660690" cy="3984560"/>
        </p:xfrm>
        <a:graphic>
          <a:graphicData uri="http://schemas.openxmlformats.org/drawingml/2006/table">
            <a:tbl>
              <a:tblPr/>
              <a:tblGrid>
                <a:gridCol w="1842252"/>
                <a:gridCol w="1896248"/>
                <a:gridCol w="584438"/>
                <a:gridCol w="584438"/>
                <a:gridCol w="584438"/>
                <a:gridCol w="584438"/>
                <a:gridCol w="584438"/>
              </a:tblGrid>
              <a:tr h="210965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effectLst/>
                          <a:latin typeface="Arial"/>
                        </a:rPr>
                        <a:t>Citigroup Distributed </a:t>
                      </a:r>
                      <a:r>
                        <a:rPr lang="en-US" sz="1000" b="1" i="0" u="none" strike="noStrike" dirty="0" err="1" smtClean="0">
                          <a:effectLst/>
                          <a:latin typeface="Arial"/>
                        </a:rPr>
                        <a:t>Fibre</a:t>
                      </a:r>
                      <a:r>
                        <a:rPr lang="en-US" sz="1000" b="1" i="0" u="none" strike="noStrike" dirty="0" smtClean="0">
                          <a:effectLst/>
                          <a:latin typeface="Arial"/>
                        </a:rPr>
                        <a:t> </a:t>
                      </a:r>
                      <a:r>
                        <a:rPr lang="en-US" sz="1000" b="1" i="0" u="none" strike="noStrike" dirty="0">
                          <a:effectLst/>
                          <a:latin typeface="Arial"/>
                        </a:rPr>
                        <a:t>Switch Capacity Report (EMEA) for </a:t>
                      </a:r>
                      <a:r>
                        <a:rPr lang="en-US" sz="1000" b="1" i="0" u="none" strike="noStrike" dirty="0" smtClean="0">
                          <a:effectLst/>
                          <a:latin typeface="Arial"/>
                        </a:rPr>
                        <a:t>Aug 2014</a:t>
                      </a:r>
                      <a:endParaRPr lang="en-US" sz="1000" b="1" i="0" u="none" strike="noStrike" dirty="0">
                        <a:effectLst/>
                        <a:latin typeface="Arial"/>
                      </a:endParaRPr>
                    </a:p>
                  </a:txBody>
                  <a:tcPr marL="7118" marR="7118" marT="7118" marB="0" anchor="ctr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37336"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 dirty="0">
                          <a:effectLst/>
                          <a:latin typeface="Arial"/>
                        </a:rPr>
                        <a:t>Site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San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Total Installed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Used</a:t>
                      </a:r>
                      <a:br>
                        <a:rPr lang="en-US" sz="700" b="1" i="0" u="none" strike="noStrike">
                          <a:effectLst/>
                          <a:latin typeface="Arial"/>
                        </a:rPr>
                      </a:br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Ports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Free</a:t>
                      </a:r>
                      <a:br>
                        <a:rPr lang="en-US" sz="700" b="1" i="0" u="none" strike="noStrike">
                          <a:effectLst/>
                          <a:latin typeface="Arial"/>
                        </a:rPr>
                      </a:br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Ports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% Free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Switch</a:t>
                      </a:r>
                      <a:br>
                        <a:rPr lang="en-US" sz="700" b="1" i="0" u="none" strike="noStrike">
                          <a:effectLst/>
                          <a:latin typeface="Arial"/>
                        </a:rPr>
                      </a:br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Count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C0C0"/>
                    </a:solidFill>
                  </a:tcPr>
                </a:tc>
              </a:tr>
              <a:tr h="125261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Total All Sites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21,191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12,575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8,616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40.7%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128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  <a:tr h="1186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Citigroup Centre DC, London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(Tape)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96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32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64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66.7%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07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Citigroup Centre DC, London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(Disk)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408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182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226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55.4%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07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Citigroup Centre DC, London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Edge (Disk)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1,296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429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867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66.9%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07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Citigroup Centre DC, London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SRDF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144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20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124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86.1%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07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Citigroup Centre DC, London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Core (Disk) McData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235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72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163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69.4%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07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 dirty="0">
                          <a:effectLst/>
                          <a:latin typeface="Arial"/>
                        </a:rPr>
                        <a:t>Citigroup Centre DC, London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EDGE (Disk) McData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279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52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227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81.4%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6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Total Site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2,458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787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1,671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68%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16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186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Riverdale DC, London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(Tape)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264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227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37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14.0%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07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Riverdale DC, London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(Disk)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1,511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844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667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44.1%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07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Riverdale DC, London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Edge (Disk)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5,824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3,861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1,963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33.7%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34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07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Riverdale DC, London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SRDF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599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371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228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38.1%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07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Riverdale DC, London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Core (Disk) McData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752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546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206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27.4%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07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Riverdale DC, London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EDGE (Disk) </a:t>
                      </a:r>
                      <a:r>
                        <a:rPr lang="en-US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McData</a:t>
                      </a:r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1,464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370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1,094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74.7%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6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Total Site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10,414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6,219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4,195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40%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64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186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Frankfurt DC, Germany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(Tape)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240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205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35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14.6%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07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Frankfurt DC, Germany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(Disk)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1,831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1,290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541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29.5%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07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Frankfurt DC, Germany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Edge (Disk)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5,438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3,702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1,736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31.9%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07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Frankfurt DC, Germany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SRDF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360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121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239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66.4%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6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Total Site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7,869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5,318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2,551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32%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36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186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Welle DC, Germany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(Tape)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96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35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61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63.5%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6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Welle DC, Germany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SRDF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108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32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76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70.4%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6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Total Site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204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67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137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67%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35144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Swiss DC Blwg, Switzerland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(Tape)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48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20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28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58.3%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6812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Swiss DC Blwg, Switzerland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(Disk)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76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74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2.6%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5261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Total Site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124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94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30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24%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186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Swiss DC Colt, Switzerland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(Tape)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48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20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28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58.3%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07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Swiss DC Colt, Switzerland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Core (Disk) Cisco</a:t>
                      </a:r>
                    </a:p>
                  </a:txBody>
                  <a:tcPr marL="7118" marR="7118" marT="711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74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70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5.4%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86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Total Site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122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90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32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26%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99"/>
                    </a:solidFill>
                  </a:tcPr>
                </a:tc>
              </a:tr>
              <a:tr h="125261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Total All CTI Sites</a:t>
                      </a:r>
                    </a:p>
                  </a:txBody>
                  <a:tcPr marL="7118" marR="7118" marT="7118" marB="0" anchor="b">
                    <a:lnL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21,191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12,575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8,616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>
                          <a:effectLst/>
                          <a:latin typeface="Arial"/>
                        </a:rPr>
                        <a:t>40.7%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1" i="0" u="none" strike="noStrike" dirty="0">
                          <a:effectLst/>
                          <a:latin typeface="Arial"/>
                        </a:rPr>
                        <a:t>128</a:t>
                      </a:r>
                    </a:p>
                  </a:txBody>
                  <a:tcPr marL="7118" marR="7118" marT="711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FF"/>
                    </a:solidFill>
                  </a:tcPr>
                </a:tc>
              </a:tr>
            </a:tbl>
          </a:graphicData>
        </a:graphic>
      </p:graphicFrame>
      <p:sp>
        <p:nvSpPr>
          <p:cNvPr id="7" name="TextBox 12"/>
          <p:cNvSpPr txBox="1"/>
          <p:nvPr/>
        </p:nvSpPr>
        <p:spPr>
          <a:xfrm>
            <a:off x="404962" y="5589240"/>
            <a:ext cx="7704856" cy="43088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Comments:-</a:t>
            </a:r>
            <a:endParaRPr lang="en-US" dirty="0" smtClean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smtClean="0"/>
              <a:t>In Swiss, currently we are having less available ports. So we are adding additional switches</a:t>
            </a:r>
          </a:p>
        </p:txBody>
      </p:sp>
    </p:spTree>
    <p:extLst>
      <p:ext uri="{BB962C8B-B14F-4D97-AF65-F5344CB8AC3E}">
        <p14:creationId xmlns:p14="http://schemas.microsoft.com/office/powerpoint/2010/main" val="2909409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SAN </a:t>
            </a:r>
            <a:r>
              <a:rPr lang="en-US" dirty="0" smtClean="0"/>
              <a:t>Allocation by Business </a:t>
            </a:r>
            <a:r>
              <a:rPr lang="en-US" dirty="0"/>
              <a:t>Sector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b="1" dirty="0"/>
              <a:t>SAN Inventory (30/8/2014)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13</a:t>
            </a:fld>
            <a:endParaRPr lang="en-US" dirty="0"/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613118"/>
              </p:ext>
            </p:extLst>
          </p:nvPr>
        </p:nvGraphicFramePr>
        <p:xfrm>
          <a:off x="323528" y="1052736"/>
          <a:ext cx="7488832" cy="37957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0241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941168"/>
            <a:ext cx="5343525" cy="1152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0845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SAN Optimized &amp; Virtualized (%)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b="1" dirty="0"/>
              <a:t>SAN Inventory (30/8/2014)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457200" y="5791200"/>
            <a:ext cx="46482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Wingdings" pitchFamily="2" charset="2"/>
              <a:buChar char="Ø"/>
            </a:pPr>
            <a:endParaRPr lang="en-US" sz="1000" dirty="0">
              <a:solidFill>
                <a:srgbClr val="FF0000"/>
              </a:solidFill>
            </a:endParaRPr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3299237"/>
              </p:ext>
            </p:extLst>
          </p:nvPr>
        </p:nvGraphicFramePr>
        <p:xfrm>
          <a:off x="611560" y="1196753"/>
          <a:ext cx="6694115" cy="35283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TextBox 12"/>
          <p:cNvSpPr txBox="1"/>
          <p:nvPr/>
        </p:nvSpPr>
        <p:spPr>
          <a:xfrm>
            <a:off x="394855" y="4869160"/>
            <a:ext cx="7704856" cy="127727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/>
              <a:t>Comments:-</a:t>
            </a:r>
            <a:endParaRPr lang="en-US" dirty="0" smtClean="0"/>
          </a:p>
          <a:p>
            <a:pPr marL="171450" indent="-171450">
              <a:buFont typeface="Wingdings" pitchFamily="2" charset="2"/>
              <a:buChar char="Ø"/>
            </a:pPr>
            <a:r>
              <a:rPr lang="en-US" dirty="0">
                <a:solidFill>
                  <a:srgbClr val="FF0000"/>
                </a:solidFill>
              </a:rPr>
              <a:t>Optimized: on Thin devices or on Thick (%util. &gt;70</a:t>
            </a:r>
            <a:r>
              <a:rPr lang="en-US" dirty="0" smtClean="0">
                <a:solidFill>
                  <a:srgbClr val="FF0000"/>
                </a:solidFill>
              </a:rPr>
              <a:t>%)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US" dirty="0" smtClean="0">
                <a:solidFill>
                  <a:srgbClr val="FF0000"/>
                </a:solidFill>
              </a:rPr>
              <a:t>GCG business optimization is high ( 41%)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US" dirty="0" smtClean="0">
                <a:solidFill>
                  <a:srgbClr val="FF0000"/>
                </a:solidFill>
              </a:rPr>
              <a:t>Corp Business Optimization is low ( 17%)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US" dirty="0">
                <a:solidFill>
                  <a:srgbClr val="FF0000"/>
                </a:solidFill>
              </a:rPr>
              <a:t>Virtualized: allocated on Thin devices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US" dirty="0" smtClean="0">
                <a:solidFill>
                  <a:srgbClr val="FF0000"/>
                </a:solidFill>
              </a:rPr>
              <a:t>Virtualization is 98%  </a:t>
            </a:r>
          </a:p>
          <a:p>
            <a:pPr marL="171450" indent="-171450">
              <a:buFont typeface="Wingdings" pitchFamily="2" charset="2"/>
              <a:buChar char="Ø"/>
            </a:pPr>
            <a:r>
              <a:rPr lang="en-US" dirty="0" smtClean="0">
                <a:solidFill>
                  <a:srgbClr val="FF0000"/>
                </a:solidFill>
              </a:rPr>
              <a:t>Currently  DMX to VMAX migration is going on and soon virtualization will become 100%</a:t>
            </a:r>
          </a:p>
        </p:txBody>
      </p:sp>
    </p:spTree>
    <p:extLst>
      <p:ext uri="{BB962C8B-B14F-4D97-AF65-F5344CB8AC3E}">
        <p14:creationId xmlns:p14="http://schemas.microsoft.com/office/powerpoint/2010/main" val="2431518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EMEA SAN Migrations Details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b="1" dirty="0"/>
              <a:t>SAN Inventory (30/8/2014)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15</a:t>
            </a:fld>
            <a:endParaRPr lang="en-US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04790056"/>
              </p:ext>
            </p:extLst>
          </p:nvPr>
        </p:nvGraphicFramePr>
        <p:xfrm>
          <a:off x="467544" y="1008386"/>
          <a:ext cx="6481539" cy="24126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242293"/>
              </p:ext>
            </p:extLst>
          </p:nvPr>
        </p:nvGraphicFramePr>
        <p:xfrm>
          <a:off x="4211960" y="4346276"/>
          <a:ext cx="3556000" cy="7645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755900"/>
                <a:gridCol w="800100"/>
              </a:tblGrid>
              <a:tr h="19050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effectLst/>
                        </a:rPr>
                        <a:t>Scope</a:t>
                      </a:r>
                      <a:endParaRPr lang="en-US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/>
                </a:tc>
              </a:tr>
              <a:tr h="18351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Total Number of Servers</a:t>
                      </a:r>
                      <a:endParaRPr lang="en-US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1480</a:t>
                      </a:r>
                      <a:endParaRPr lang="en-US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 anchor="b"/>
                </a:tc>
              </a:tr>
              <a:tr h="190500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Number of Servers To Be completed</a:t>
                      </a:r>
                      <a:endParaRPr lang="en-US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1078</a:t>
                      </a:r>
                      <a:endParaRPr lang="en-US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 anchor="b"/>
                </a:tc>
              </a:tr>
              <a:tr h="200025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Number of Servers completed</a:t>
                      </a:r>
                      <a:endParaRPr lang="en-US" sz="110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</a:rPr>
                        <a:t>402</a:t>
                      </a:r>
                      <a:endParaRPr lang="en-US" sz="1100" dirty="0">
                        <a:effectLst/>
                        <a:latin typeface="Calibri"/>
                        <a:ea typeface="Calibri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4211960" y="4039873"/>
            <a:ext cx="3360588" cy="26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en-US" sz="11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Summary of Migration Progress</a:t>
            </a:r>
            <a:endParaRPr kumimoji="0" lang="en-US" altLang="en-US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3" name="Chart 1" descr="cid:image003.png@01CFBF83.6CB5ABA0"/>
          <p:cNvPicPr>
            <a:picLocks noChangeAspect="1" noChangeArrowheads="1"/>
          </p:cNvPicPr>
          <p:nvPr/>
        </p:nvPicPr>
        <p:blipFill>
          <a:blip r:embed="rId3"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489" y="3875998"/>
            <a:ext cx="3312368" cy="2124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2795588" y="60023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993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EMEA SAN Host Billing Report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124744"/>
            <a:ext cx="8215313" cy="5292997"/>
          </a:xfrm>
        </p:spPr>
        <p:txBody>
          <a:bodyPr/>
          <a:lstStyle/>
          <a:p>
            <a:pPr lvl="2"/>
            <a:r>
              <a:rPr lang="en-US" dirty="0" smtClean="0"/>
              <a:t>Generating and producing the Host </a:t>
            </a:r>
            <a:r>
              <a:rPr lang="en-US" dirty="0"/>
              <a:t>B</a:t>
            </a:r>
            <a:r>
              <a:rPr lang="en-US" dirty="0" smtClean="0"/>
              <a:t>illing Report to charge back team on 1</a:t>
            </a:r>
            <a:r>
              <a:rPr lang="en-US" baseline="30000" dirty="0" smtClean="0"/>
              <a:t>st</a:t>
            </a:r>
            <a:r>
              <a:rPr lang="en-US" dirty="0" smtClean="0"/>
              <a:t> day of the month.</a:t>
            </a:r>
          </a:p>
          <a:p>
            <a:pPr lvl="2"/>
            <a:r>
              <a:rPr lang="en-US" dirty="0" smtClean="0"/>
              <a:t>To process and generate the reports is taking 5 manual days</a:t>
            </a:r>
          </a:p>
          <a:p>
            <a:pPr lvl="0"/>
            <a:r>
              <a:rPr lang="en-US" sz="1400" dirty="0"/>
              <a:t>Host Billing scripts were written in 2011 according to the SAN configuration but now many changes in SAN environment. So every time we are struggling with many issues. </a:t>
            </a:r>
          </a:p>
          <a:p>
            <a:pPr lvl="0"/>
            <a:r>
              <a:rPr lang="en-US" sz="1400" dirty="0"/>
              <a:t>Reporting sources are ECC, </a:t>
            </a:r>
            <a:r>
              <a:rPr lang="en-US" sz="1400" dirty="0" err="1"/>
              <a:t>SANScreen</a:t>
            </a:r>
            <a:r>
              <a:rPr lang="en-US" sz="1400" dirty="0"/>
              <a:t>, CICSO Device Manager, </a:t>
            </a:r>
            <a:r>
              <a:rPr lang="en-US" sz="1400" dirty="0" err="1"/>
              <a:t>Connectrix</a:t>
            </a:r>
            <a:r>
              <a:rPr lang="en-US" sz="1400" dirty="0"/>
              <a:t> Manager, HDS Device Manager, SYMCLI, HDS CLI &amp; </a:t>
            </a:r>
            <a:r>
              <a:rPr lang="en-US" sz="1400" dirty="0" err="1"/>
              <a:t>Clariion</a:t>
            </a:r>
            <a:r>
              <a:rPr lang="en-US" sz="1400" dirty="0"/>
              <a:t> </a:t>
            </a:r>
            <a:r>
              <a:rPr lang="en-US" sz="1400" dirty="0" err="1"/>
              <a:t>Navsecicli</a:t>
            </a:r>
            <a:endParaRPr lang="en-US" sz="1400" dirty="0"/>
          </a:p>
          <a:p>
            <a:pPr lvl="0"/>
            <a:r>
              <a:rPr lang="en-US" sz="1400" dirty="0"/>
              <a:t>Executing the scripts and generating the text files on environment wise ( DMX, VMAX, HDS, </a:t>
            </a:r>
            <a:r>
              <a:rPr lang="en-US" sz="1400" dirty="0" err="1"/>
              <a:t>Clariion</a:t>
            </a:r>
            <a:r>
              <a:rPr lang="en-US" sz="1400" dirty="0"/>
              <a:t> )  are taking 2 working days</a:t>
            </a:r>
          </a:p>
          <a:p>
            <a:pPr lvl="0"/>
            <a:r>
              <a:rPr lang="en-US" sz="1400" dirty="0"/>
              <a:t>Covert text files to </a:t>
            </a:r>
            <a:r>
              <a:rPr lang="en-US" sz="1400" dirty="0" smtClean="0"/>
              <a:t>.</a:t>
            </a:r>
            <a:r>
              <a:rPr lang="en-US" sz="1400" dirty="0" err="1" smtClean="0"/>
              <a:t>xls</a:t>
            </a:r>
            <a:r>
              <a:rPr lang="en-US" sz="1400" dirty="0" smtClean="0"/>
              <a:t> </a:t>
            </a:r>
            <a:r>
              <a:rPr lang="en-US" sz="1400" dirty="0"/>
              <a:t>is taking 2 working days as we are using MS access database and its taking huge time because of more than </a:t>
            </a:r>
            <a:r>
              <a:rPr lang="en-US" sz="1400" dirty="0" smtClean="0"/>
              <a:t>100k  </a:t>
            </a:r>
            <a:r>
              <a:rPr lang="en-US" sz="1400" dirty="0"/>
              <a:t>records in each database</a:t>
            </a:r>
          </a:p>
          <a:p>
            <a:pPr lvl="0"/>
            <a:r>
              <a:rPr lang="en-US" sz="1400" dirty="0"/>
              <a:t>T</a:t>
            </a:r>
            <a:r>
              <a:rPr lang="en-US" sz="1400" dirty="0" smtClean="0"/>
              <a:t>o </a:t>
            </a:r>
            <a:r>
              <a:rPr lang="en-US" sz="1400" dirty="0"/>
              <a:t>prepare and generate the final files is taking 2 </a:t>
            </a:r>
            <a:r>
              <a:rPr lang="en-US" sz="1400" dirty="0" smtClean="0"/>
              <a:t>days &amp; Validation </a:t>
            </a:r>
            <a:r>
              <a:rPr lang="en-US" sz="1400" dirty="0"/>
              <a:t>is taking 1 day to review the final </a:t>
            </a:r>
            <a:r>
              <a:rPr lang="en-US" sz="1400" dirty="0" smtClean="0"/>
              <a:t>Report</a:t>
            </a:r>
            <a:endParaRPr lang="en-US" sz="1400" dirty="0"/>
          </a:p>
          <a:p>
            <a:pPr lvl="0"/>
            <a:r>
              <a:rPr lang="en-US" sz="1400" dirty="0"/>
              <a:t>In addition, it is a process that cannot be delivered in parallel and requires careful following of more than 60 page document to generate the files</a:t>
            </a:r>
          </a:p>
          <a:p>
            <a:pPr lvl="0"/>
            <a:r>
              <a:rPr lang="en-US" sz="1400" dirty="0"/>
              <a:t>Need to re-write new scripts or need to find out a good reporting </a:t>
            </a:r>
            <a:r>
              <a:rPr lang="en-US" sz="1400" dirty="0" smtClean="0"/>
              <a:t>tool</a:t>
            </a:r>
            <a:r>
              <a:rPr lang="en-US" sz="1400" dirty="0"/>
              <a:t> </a:t>
            </a:r>
            <a:r>
              <a:rPr lang="en-US" sz="1400" dirty="0" smtClean="0"/>
              <a:t>. I hope EMC VIPR-SRM product  will be for Chargeback reporting tool </a:t>
            </a:r>
            <a:endParaRPr lang="en-US" sz="1400" dirty="0" smtClean="0"/>
          </a:p>
          <a:p>
            <a:pPr marL="0" lvl="0" indent="0">
              <a:buNone/>
            </a:pPr>
            <a:endParaRPr lang="en-US" sz="1400" dirty="0"/>
          </a:p>
          <a:p>
            <a:pPr lvl="2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06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EMEA SAN MOR Reports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r>
              <a:rPr lang="en-US" dirty="0" smtClean="0"/>
              <a:t>MOR Report need to generated on a monthly basis, and to be submitted by the 24</a:t>
            </a:r>
            <a:r>
              <a:rPr lang="en-US" baseline="30000" dirty="0" smtClean="0"/>
              <a:t>th</a:t>
            </a:r>
            <a:r>
              <a:rPr lang="en-US" dirty="0" smtClean="0"/>
              <a:t> day of the month</a:t>
            </a:r>
            <a:endParaRPr lang="en-US" dirty="0"/>
          </a:p>
          <a:p>
            <a:pPr lvl="2"/>
            <a:r>
              <a:rPr lang="en-US" dirty="0"/>
              <a:t>To process and generate the </a:t>
            </a:r>
            <a:r>
              <a:rPr lang="en-US" dirty="0" smtClean="0"/>
              <a:t>final reports </a:t>
            </a:r>
            <a:r>
              <a:rPr lang="en-US" dirty="0"/>
              <a:t>is taking 5 manual days</a:t>
            </a:r>
          </a:p>
          <a:p>
            <a:pPr lvl="0"/>
            <a:r>
              <a:rPr lang="en-US" sz="1400" dirty="0" smtClean="0"/>
              <a:t>The </a:t>
            </a:r>
            <a:r>
              <a:rPr lang="en-US" sz="1400" dirty="0"/>
              <a:t>reporting process contains both a number of manual tasks, some of which require a number of different steps. The origins of the reporting data comprise several sources, which are generally databases from various business applications or command line output</a:t>
            </a:r>
          </a:p>
          <a:p>
            <a:pPr lvl="0"/>
            <a:r>
              <a:rPr lang="en-US" sz="1400" dirty="0"/>
              <a:t>This report is produced based on various data sources in Citigroup, mainly from the Host Billing report, CSI, SAN Screen, and some ECC data.</a:t>
            </a:r>
          </a:p>
          <a:p>
            <a:pPr lvl="0"/>
            <a:r>
              <a:rPr lang="en-US" sz="1400" dirty="0"/>
              <a:t>MOR reports need to start once we have completed the Host billing </a:t>
            </a:r>
            <a:r>
              <a:rPr lang="en-US" sz="1400" dirty="0" smtClean="0"/>
              <a:t>reports. In </a:t>
            </a:r>
            <a:r>
              <a:rPr lang="en-US" sz="1400" dirty="0"/>
              <a:t>addition, </a:t>
            </a:r>
            <a:endParaRPr lang="en-US" sz="1400" dirty="0" smtClean="0"/>
          </a:p>
          <a:p>
            <a:pPr lvl="0"/>
            <a:r>
              <a:rPr lang="en-US" sz="1400" dirty="0" smtClean="0"/>
              <a:t>it </a:t>
            </a:r>
            <a:r>
              <a:rPr lang="en-US" sz="1400" dirty="0"/>
              <a:t>is a process that cannot be delivered in parallel and requires careful following of more than 100 page document to complete the final </a:t>
            </a:r>
            <a:r>
              <a:rPr lang="en-US" sz="1400" dirty="0" smtClean="0"/>
              <a:t>report</a:t>
            </a:r>
            <a:endParaRPr lang="en-US" sz="1400" dirty="0"/>
          </a:p>
          <a:p>
            <a:pPr lvl="0"/>
            <a:r>
              <a:rPr lang="en-US" sz="1400" dirty="0" smtClean="0"/>
              <a:t>The </a:t>
            </a:r>
            <a:r>
              <a:rPr lang="en-US" sz="1400" dirty="0"/>
              <a:t>organization structure along with its application information is the key information for organization break-out on this report are getting from the CSI website. So we are not sure how it was generated. We are segregating the host names by organization wise ( Corp ,ICG, GCG &amp; others ) using the CSI database </a:t>
            </a:r>
          </a:p>
          <a:p>
            <a:pPr lvl="1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408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EMEA SAN Capacity Team Tasks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7" y="1052736"/>
            <a:ext cx="8136904" cy="5184576"/>
          </a:xfrm>
        </p:spPr>
        <p:txBody>
          <a:bodyPr/>
          <a:lstStyle/>
          <a:p>
            <a:pPr lvl="1"/>
            <a:r>
              <a:rPr lang="en-US" sz="1600" dirty="0" smtClean="0"/>
              <a:t>Currently myself and James are part of EMEA SAN Capacity team.</a:t>
            </a:r>
          </a:p>
          <a:p>
            <a:pPr lvl="0"/>
            <a:r>
              <a:rPr lang="en-US" sz="1400" dirty="0" smtClean="0"/>
              <a:t>Conducting </a:t>
            </a:r>
            <a:r>
              <a:rPr lang="en-US" sz="1400" dirty="0"/>
              <a:t>and contributing the inputs to </a:t>
            </a:r>
            <a:r>
              <a:rPr lang="en-US" sz="1400" b="1" dirty="0"/>
              <a:t>SAN capacity review meeting</a:t>
            </a:r>
            <a:r>
              <a:rPr lang="en-US" sz="1400" dirty="0"/>
              <a:t> on weekly basis and minutes are storing in share point site </a:t>
            </a:r>
          </a:p>
          <a:p>
            <a:pPr lvl="0"/>
            <a:r>
              <a:rPr lang="en-US" sz="1400" dirty="0" smtClean="0"/>
              <a:t>Keeping </a:t>
            </a:r>
            <a:r>
              <a:rPr lang="en-US" sz="1400" b="1" dirty="0"/>
              <a:t>Storage</a:t>
            </a:r>
            <a:r>
              <a:rPr lang="en-US" sz="1400" dirty="0"/>
              <a:t> and </a:t>
            </a:r>
            <a:r>
              <a:rPr lang="en-US" sz="1400" b="1" dirty="0"/>
              <a:t>Switch inventory databases </a:t>
            </a:r>
            <a:r>
              <a:rPr lang="en-US" sz="1400" dirty="0"/>
              <a:t>are up-to-date to generate the reports to Global </a:t>
            </a:r>
            <a:r>
              <a:rPr lang="en-US" sz="1400" dirty="0" smtClean="0"/>
              <a:t>Storage Management team</a:t>
            </a:r>
            <a:endParaRPr lang="en-US" sz="1400" dirty="0"/>
          </a:p>
          <a:p>
            <a:pPr lvl="0"/>
            <a:r>
              <a:rPr lang="en-US" sz="1400" dirty="0"/>
              <a:t>Regularly monitoring/reviewing the </a:t>
            </a:r>
            <a:r>
              <a:rPr lang="en-US" sz="1400" b="1" dirty="0"/>
              <a:t>pool utilization</a:t>
            </a:r>
            <a:r>
              <a:rPr lang="en-US" sz="1400" dirty="0"/>
              <a:t> </a:t>
            </a:r>
            <a:r>
              <a:rPr lang="en-US" sz="1400" b="1" dirty="0"/>
              <a:t>and over subscription percentage</a:t>
            </a:r>
            <a:r>
              <a:rPr lang="en-US" sz="1400" dirty="0"/>
              <a:t> and defining the guidelines for further allocations/restrictions </a:t>
            </a:r>
          </a:p>
          <a:p>
            <a:pPr lvl="0"/>
            <a:r>
              <a:rPr lang="en-US" sz="1400" dirty="0"/>
              <a:t>Regularly reviewing and updating the </a:t>
            </a:r>
            <a:r>
              <a:rPr lang="en-US" sz="1400" b="1" dirty="0"/>
              <a:t>V-Max Capacity, V-Max pools capacity, HDS Capacity reports, Thin provisioning summary, </a:t>
            </a:r>
            <a:r>
              <a:rPr lang="en-US" sz="1400" b="1" dirty="0" smtClean="0"/>
              <a:t> </a:t>
            </a:r>
            <a:r>
              <a:rPr lang="en-US" sz="1400" b="1" dirty="0" err="1" smtClean="0"/>
              <a:t>Centera</a:t>
            </a:r>
            <a:r>
              <a:rPr lang="en-US" sz="1400" b="1" dirty="0" smtClean="0"/>
              <a:t> </a:t>
            </a:r>
            <a:r>
              <a:rPr lang="en-US" sz="1400" b="1" dirty="0"/>
              <a:t>capacity reports, DMX Capacity Report and Switch Utilization </a:t>
            </a:r>
            <a:r>
              <a:rPr lang="en-US" sz="1400" b="1" dirty="0" smtClean="0"/>
              <a:t>Reports </a:t>
            </a:r>
            <a:r>
              <a:rPr lang="en-US" sz="1400" dirty="0" smtClean="0"/>
              <a:t>.</a:t>
            </a:r>
            <a:endParaRPr lang="en-US" sz="1400" dirty="0"/>
          </a:p>
          <a:p>
            <a:pPr lvl="0"/>
            <a:r>
              <a:rPr lang="en-US" sz="1400" dirty="0"/>
              <a:t>Regularly reviewing the </a:t>
            </a:r>
            <a:r>
              <a:rPr lang="en-US" sz="1400" b="1" dirty="0"/>
              <a:t>SAN utilization</a:t>
            </a:r>
            <a:r>
              <a:rPr lang="en-US" sz="1400" dirty="0"/>
              <a:t> reports in meetings and taking the actions accordingly</a:t>
            </a:r>
          </a:p>
          <a:p>
            <a:pPr lvl="0"/>
            <a:r>
              <a:rPr lang="en-US" sz="1400" dirty="0" smtClean="0"/>
              <a:t>Earlier Capacity team is reviewing </a:t>
            </a:r>
            <a:r>
              <a:rPr lang="en-US" sz="1400" b="1" dirty="0"/>
              <a:t>TCRS tickets</a:t>
            </a:r>
            <a:r>
              <a:rPr lang="en-US" sz="1400" dirty="0"/>
              <a:t> on regular basis and providing the </a:t>
            </a:r>
            <a:r>
              <a:rPr lang="en-US" sz="1400" b="1" dirty="0"/>
              <a:t>SAN Pre/Post design approvals</a:t>
            </a:r>
            <a:r>
              <a:rPr lang="en-US" sz="1400" dirty="0"/>
              <a:t> without any delay as per SAN </a:t>
            </a:r>
            <a:r>
              <a:rPr lang="en-US" sz="1400" dirty="0" smtClean="0"/>
              <a:t>SLO and reserving </a:t>
            </a:r>
            <a:r>
              <a:rPr lang="en-US" sz="1400" dirty="0"/>
              <a:t>the disks </a:t>
            </a:r>
            <a:r>
              <a:rPr lang="en-US" sz="1400" b="1" dirty="0"/>
              <a:t>in SAN SCREEN</a:t>
            </a:r>
            <a:r>
              <a:rPr lang="en-US" sz="1400" dirty="0"/>
              <a:t> is keep up-to-date to avoid provisioning </a:t>
            </a:r>
            <a:r>
              <a:rPr lang="en-US" sz="1400" dirty="0" smtClean="0"/>
              <a:t>delays. </a:t>
            </a:r>
          </a:p>
          <a:p>
            <a:pPr lvl="0"/>
            <a:r>
              <a:rPr lang="en-US" sz="1400" dirty="0" smtClean="0"/>
              <a:t>Now above task is performing by Global Provisioning team but still we are monitoring and helping them for any TCRS/Provisioning related queries/issues</a:t>
            </a:r>
            <a:endParaRPr lang="en-US" sz="1400" dirty="0"/>
          </a:p>
          <a:p>
            <a:pPr lvl="0"/>
            <a:r>
              <a:rPr lang="en-US" sz="1400" dirty="0" smtClean="0"/>
              <a:t>Requesting </a:t>
            </a:r>
            <a:r>
              <a:rPr lang="en-US" sz="1400" dirty="0"/>
              <a:t>and </a:t>
            </a:r>
            <a:r>
              <a:rPr lang="en-US" sz="1400" b="1" dirty="0"/>
              <a:t>chasing the PEPs</a:t>
            </a:r>
            <a:r>
              <a:rPr lang="en-US" sz="1400" dirty="0"/>
              <a:t> , if the SAN requirement is &gt;</a:t>
            </a:r>
            <a:r>
              <a:rPr lang="en-US" sz="1400" dirty="0" smtClean="0"/>
              <a:t>10TB</a:t>
            </a:r>
            <a:endParaRPr lang="en-US" sz="1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473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EMEA CAPACITY REPORT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 algn="ctr"/>
            <a:r>
              <a:rPr lang="en-US" sz="6000" dirty="0" smtClean="0"/>
              <a:t>AOB </a:t>
            </a:r>
            <a:endParaRPr lang="en-US" sz="6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b="1" dirty="0"/>
              <a:t>SAN Inventory (30/8/2014)</a:t>
            </a:r>
            <a:endParaRPr lang="en-US" dirty="0">
              <a:latin typeface="Calibr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13CC7FD-4600-4317-8992-A663076E11EB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345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yciti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t_citi_template1">
      <a:majorFont>
        <a:latin typeface="Interstate-Regular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t_citi_template1 1">
        <a:dk1>
          <a:srgbClr val="000000"/>
        </a:dk1>
        <a:lt1>
          <a:srgbClr val="FFFFFF"/>
        </a:lt1>
        <a:dk2>
          <a:srgbClr val="0D2A82"/>
        </a:dk2>
        <a:lt2>
          <a:srgbClr val="BEBEBE"/>
        </a:lt2>
        <a:accent1>
          <a:srgbClr val="D42F42"/>
        </a:accent1>
        <a:accent2>
          <a:srgbClr val="008000"/>
        </a:accent2>
        <a:accent3>
          <a:srgbClr val="FFFFFF"/>
        </a:accent3>
        <a:accent4>
          <a:srgbClr val="000000"/>
        </a:accent4>
        <a:accent5>
          <a:srgbClr val="E6ADB0"/>
        </a:accent5>
        <a:accent6>
          <a:srgbClr val="007300"/>
        </a:accent6>
        <a:hlink>
          <a:srgbClr val="FDB913"/>
        </a:hlink>
        <a:folHlink>
          <a:srgbClr val="98AEE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myciti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t_citi_template1">
      <a:majorFont>
        <a:latin typeface="Interstate-Regular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t_citi_template1 1">
        <a:dk1>
          <a:srgbClr val="000000"/>
        </a:dk1>
        <a:lt1>
          <a:srgbClr val="FFFFFF"/>
        </a:lt1>
        <a:dk2>
          <a:srgbClr val="0D2A82"/>
        </a:dk2>
        <a:lt2>
          <a:srgbClr val="BEBEBE"/>
        </a:lt2>
        <a:accent1>
          <a:srgbClr val="D42F42"/>
        </a:accent1>
        <a:accent2>
          <a:srgbClr val="008000"/>
        </a:accent2>
        <a:accent3>
          <a:srgbClr val="FFFFFF"/>
        </a:accent3>
        <a:accent4>
          <a:srgbClr val="000000"/>
        </a:accent4>
        <a:accent5>
          <a:srgbClr val="E6ADB0"/>
        </a:accent5>
        <a:accent6>
          <a:srgbClr val="007300"/>
        </a:accent6>
        <a:hlink>
          <a:srgbClr val="FDB913"/>
        </a:hlink>
        <a:folHlink>
          <a:srgbClr val="98AEE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11010</TotalTime>
  <Words>2669</Words>
  <Application>Microsoft Office PowerPoint</Application>
  <PresentationFormat>On-screen Show (4:3)</PresentationFormat>
  <Paragraphs>1287</Paragraphs>
  <Slides>19</Slides>
  <Notes>3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myciti</vt:lpstr>
      <vt:lpstr>1_myciti</vt:lpstr>
      <vt:lpstr>Worksheet</vt:lpstr>
      <vt:lpstr>EMEA SAN Capacity Team Review</vt:lpstr>
      <vt:lpstr>SAN Storage Growth – 5 Years</vt:lpstr>
      <vt:lpstr>EMEA SAN CAPACITY SUMMARY</vt:lpstr>
      <vt:lpstr>SAN Install (Raw) Base by Vendor</vt:lpstr>
      <vt:lpstr>SAN Storage Inventory</vt:lpstr>
      <vt:lpstr>VMAX Pool (Virtual) Summary Report</vt:lpstr>
      <vt:lpstr>HDS Pool (Virtual) Summary Report</vt:lpstr>
      <vt:lpstr>Centera and DMX Capacity Report</vt:lpstr>
      <vt:lpstr>CLARIION, VNX &amp; XIV Summary Report</vt:lpstr>
      <vt:lpstr>Tech-Refresh TB (Usable)</vt:lpstr>
      <vt:lpstr>SAN Switch Inventory</vt:lpstr>
      <vt:lpstr>SAN Switch Inventory – Cont’d</vt:lpstr>
      <vt:lpstr>SAN Allocation by Business Sector</vt:lpstr>
      <vt:lpstr>SAN Optimized &amp; Virtualized (%)</vt:lpstr>
      <vt:lpstr>EMEA SAN Migrations Details</vt:lpstr>
      <vt:lpstr>EMEA SAN Host Billing Report</vt:lpstr>
      <vt:lpstr>EMEA SAN MOR Reports</vt:lpstr>
      <vt:lpstr>EMEA SAN Capacity Team Tasks</vt:lpstr>
      <vt:lpstr>EMEA CAPACITY REPORT</vt:lpstr>
    </vt:vector>
  </TitlesOfParts>
  <Company>Citigroup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Kielczewski, Pawel [CCC-OT_IT]</dc:creator>
  <cp:lastModifiedBy>Ashok Kumar Reddy</cp:lastModifiedBy>
  <cp:revision>118</cp:revision>
  <dcterms:created xsi:type="dcterms:W3CDTF">2013-11-05T12:07:15Z</dcterms:created>
  <dcterms:modified xsi:type="dcterms:W3CDTF">2014-09-12T11:27:02Z</dcterms:modified>
</cp:coreProperties>
</file>