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13.xml" ContentType="application/vnd.openxmlformats-officedocument.drawingml.chart+xml"/>
  <Override PartName="/ppt/theme/themeOverride3.xml" ContentType="application/vnd.openxmlformats-officedocument.themeOverride+xml"/>
  <Override PartName="/ppt/drawings/drawing4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16"/>
  </p:notesMasterIdLst>
  <p:sldIdLst>
    <p:sldId id="273" r:id="rId3"/>
    <p:sldId id="274" r:id="rId4"/>
    <p:sldId id="261" r:id="rId5"/>
    <p:sldId id="282" r:id="rId6"/>
    <p:sldId id="259" r:id="rId7"/>
    <p:sldId id="262" r:id="rId8"/>
    <p:sldId id="280" r:id="rId9"/>
    <p:sldId id="281" r:id="rId10"/>
    <p:sldId id="263" r:id="rId11"/>
    <p:sldId id="268" r:id="rId12"/>
    <p:sldId id="267" r:id="rId13"/>
    <p:sldId id="275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74" d="100"/>
          <a:sy n="74" d="100"/>
        </p:scale>
        <p:origin x="-12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New%20SAN%20Chart%20Report_EMEA_August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r91297\Desktop\Projects\Capacity%20Report\Capacity%20inventory%20report\SAN%20EMEA%20Final%20Disk%20capacity%20inventory%20V7_July14_v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Capacity%20inventory%20report\SAN%20EMEA%20Final%20Disk%20capacity%20inventory%20V7_July14_v2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CPNARUTAP001\data_grp\Global_Storage_Mngmt\DSI_(Afzal_Mahmood)\Angela\Inventory\SAN_Resource_Staffing_charts.xlsx" TargetMode="External"/><Relationship Id="rId1" Type="http://schemas.openxmlformats.org/officeDocument/2006/relationships/themeOverride" Target="../theme/themeOverride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CPNARUTAP001\data_grp\Global_Storage_Mngmt\DSI_(Afzal_Mahmood)\Angela\Inventory\SAN_Resource_Staffing_charts.xlsx" TargetMode="External"/><Relationship Id="rId1" Type="http://schemas.openxmlformats.org/officeDocument/2006/relationships/themeOverride" Target="../theme/themeOverride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CPNARUTAP001\data_grp\Global_Storage_Mngmt\DSI_(Afzal_Mahmood)\Angela\Inventory\SAN_Resource_Staffing_charts.xlsx" TargetMode="External"/><Relationship Id="rId1" Type="http://schemas.openxmlformats.org/officeDocument/2006/relationships/themeOverride" Target="../theme/themeOverride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SAN Yearly </a:t>
            </a:r>
            <a:r>
              <a:rPr lang="en-US" baseline="0" dirty="0"/>
              <a:t>Increase (%)</a:t>
            </a:r>
            <a:endParaRPr lang="en-US" dirty="0"/>
          </a:p>
        </c:rich>
      </c:tx>
      <c:layout>
        <c:manualLayout>
          <c:xMode val="edge"/>
          <c:yMode val="edge"/>
          <c:x val="0.32502308739185443"/>
          <c:y val="1.93798449612403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214105181296783"/>
          <c:y val="0.18554425488480653"/>
          <c:w val="0.86730339263147704"/>
          <c:h val="0.65482210557013765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80021760"/>
        <c:axId val="83597952"/>
      </c:barChart>
      <c:catAx>
        <c:axId val="80021760"/>
        <c:scaling>
          <c:orientation val="minMax"/>
        </c:scaling>
        <c:delete val="0"/>
        <c:axPos val="b"/>
        <c:numFmt formatCode="[$-409]yyyy;@" sourceLinked="1"/>
        <c:majorTickMark val="out"/>
        <c:minorTickMark val="none"/>
        <c:tickLblPos val="nextTo"/>
        <c:crossAx val="83597952"/>
        <c:crosses val="autoZero"/>
        <c:auto val="1"/>
        <c:lblAlgn val="ctr"/>
        <c:lblOffset val="100"/>
        <c:noMultiLvlLbl val="0"/>
      </c:catAx>
      <c:valAx>
        <c:axId val="835979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 dirty="0"/>
                  <a:t> Installed (TB)</a:t>
                </a:r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crossAx val="80021760"/>
        <c:crosses val="autoZero"/>
        <c:crossBetween val="between"/>
        <c:majorUnit val="8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728018372703411"/>
          <c:y val="0.21795166229221347"/>
          <c:w val="0.65126224846894143"/>
          <c:h val="0.68921660834062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'Installed Cap Trend'!$A$15</c:f>
              <c:strCache>
                <c:ptCount val="1"/>
                <c:pt idx="0">
                  <c:v>Grand Total</c:v>
                </c:pt>
              </c:strCache>
            </c:strRef>
          </c:tx>
          <c:invertIfNegative val="0"/>
          <c:dLbls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 w="28575" cap="rnd">
                <a:solidFill>
                  <a:srgbClr val="C00000"/>
                </a:solidFill>
                <a:tailEnd type="arrow"/>
              </a:ln>
            </c:spPr>
            <c:trendlineType val="exp"/>
            <c:dispRSqr val="0"/>
            <c:dispEq val="0"/>
          </c:trendline>
          <c:cat>
            <c:strRef>
              <c:f>'Installed Cap Trend'!$B$1:$H$1</c:f>
              <c:strCach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2014_Q1</c:v>
                </c:pt>
                <c:pt idx="6">
                  <c:v>2014_Q2</c:v>
                </c:pt>
              </c:strCache>
            </c:strRef>
          </c:cat>
          <c:val>
            <c:numRef>
              <c:f>'Installed Cap Trend'!$B$15:$H$15</c:f>
              <c:numCache>
                <c:formatCode>#,##0.0</c:formatCode>
                <c:ptCount val="7"/>
                <c:pt idx="0">
                  <c:v>3.5342520126075252</c:v>
                </c:pt>
                <c:pt idx="1">
                  <c:v>4.231988472266182</c:v>
                </c:pt>
                <c:pt idx="2">
                  <c:v>4.6915935525374843</c:v>
                </c:pt>
                <c:pt idx="3">
                  <c:v>6.2158203125</c:v>
                </c:pt>
                <c:pt idx="4">
                  <c:v>12.683901145196996</c:v>
                </c:pt>
                <c:pt idx="5">
                  <c:v>12.817946798645483</c:v>
                </c:pt>
                <c:pt idx="6">
                  <c:v>15.135952927545439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755392"/>
        <c:axId val="83756928"/>
      </c:barChart>
      <c:catAx>
        <c:axId val="83755392"/>
        <c:scaling>
          <c:orientation val="minMax"/>
        </c:scaling>
        <c:delete val="0"/>
        <c:axPos val="b"/>
        <c:majorTickMark val="out"/>
        <c:minorTickMark val="none"/>
        <c:tickLblPos val="nextTo"/>
        <c:crossAx val="83756928"/>
        <c:crosses val="autoZero"/>
        <c:auto val="1"/>
        <c:lblAlgn val="ctr"/>
        <c:lblOffset val="100"/>
        <c:noMultiLvlLbl val="0"/>
      </c:catAx>
      <c:valAx>
        <c:axId val="83756928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83755392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4914971566054242"/>
          <c:y val="0.93286942257217931"/>
          <c:w val="0.41836723534558207"/>
          <c:h val="5.0463910761154862E-2"/>
        </c:manualLayout>
      </c:layout>
      <c:overlay val="1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333333333333343E-2"/>
          <c:y val="0.2"/>
          <c:w val="0.81597222222222221"/>
          <c:h val="0.6527777777777782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EMEA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Installed (Raw) By Vendor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4914971566054242"/>
          <c:y val="0.93286942257217931"/>
          <c:w val="0.41836723534558207"/>
          <c:h val="5.0463910761154862E-2"/>
        </c:manualLayout>
      </c:layout>
      <c:overlay val="1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333333333333343E-2"/>
          <c:y val="0.2"/>
          <c:w val="0.81597222222222221"/>
          <c:h val="0.6527777777777782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EMEA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Installed (Raw) By Vendor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All_ENV!$X$19</c:f>
              <c:strCache>
                <c:ptCount val="1"/>
                <c:pt idx="0">
                  <c:v>Sum of physical/Raid Total</c:v>
                </c:pt>
              </c:strCache>
            </c:strRef>
          </c:tx>
          <c:explosion val="1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All_ENV!$W$20:$W$28</c:f>
              <c:strCache>
                <c:ptCount val="9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HP/HDS</c:v>
                </c:pt>
                <c:pt idx="5">
                  <c:v>Vmax</c:v>
                </c:pt>
                <c:pt idx="6">
                  <c:v>VNX</c:v>
                </c:pt>
                <c:pt idx="7">
                  <c:v>XIV</c:v>
                </c:pt>
                <c:pt idx="8">
                  <c:v>Grand Total</c:v>
                </c:pt>
              </c:strCache>
            </c:strRef>
          </c:cat>
          <c:val>
            <c:numRef>
              <c:f>All_ENV!$X$20:$X$27</c:f>
              <c:numCache>
                <c:formatCode>#,##0</c:formatCode>
                <c:ptCount val="8"/>
                <c:pt idx="0">
                  <c:v>797.15624999999989</c:v>
                </c:pt>
                <c:pt idx="1">
                  <c:v>362.77683214098215</c:v>
                </c:pt>
                <c:pt idx="2">
                  <c:v>973.14829490661623</c:v>
                </c:pt>
                <c:pt idx="3">
                  <c:v>1738.1669791666668</c:v>
                </c:pt>
                <c:pt idx="4">
                  <c:v>41.089285714285708</c:v>
                </c:pt>
                <c:pt idx="5">
                  <c:v>8469.7427920386908</c:v>
                </c:pt>
                <c:pt idx="6">
                  <c:v>2216.3421718750001</c:v>
                </c:pt>
                <c:pt idx="7">
                  <c:v>900.3984375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 b="1"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</c:pivotFmts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6.643457401652687E-4"/>
          <c:w val="1"/>
          <c:h val="0.7237136631505971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85167488"/>
        <c:axId val="85263488"/>
        <c:axId val="0"/>
      </c:bar3DChart>
      <c:catAx>
        <c:axId val="85167488"/>
        <c:scaling>
          <c:orientation val="minMax"/>
        </c:scaling>
        <c:delete val="1"/>
        <c:axPos val="b"/>
        <c:majorTickMark val="none"/>
        <c:minorTickMark val="none"/>
        <c:tickLblPos val="nextTo"/>
        <c:crossAx val="85263488"/>
        <c:crosses val="autoZero"/>
        <c:auto val="0"/>
        <c:lblAlgn val="ctr"/>
        <c:lblOffset val="100"/>
        <c:noMultiLvlLbl val="0"/>
      </c:catAx>
      <c:valAx>
        <c:axId val="85263488"/>
        <c:scaling>
          <c:orientation val="minMax"/>
        </c:scaling>
        <c:delete val="0"/>
        <c:axPos val="r"/>
        <c:majorGridlines>
          <c:spPr>
            <a:ln>
              <a:solidFill>
                <a:srgbClr val="4F81BD">
                  <a:lumMod val="20000"/>
                  <a:lumOff val="80000"/>
                </a:srgbClr>
              </a:solidFill>
            </a:ln>
          </c:spPr>
        </c:majorGridlines>
        <c:numFmt formatCode="_(* #,##0_);_(* \(#,##0\);_(* &quot;-&quot;??_);_(@_)" sourceLinked="1"/>
        <c:majorTickMark val="none"/>
        <c:minorTickMark val="none"/>
        <c:tickLblPos val="none"/>
        <c:spPr>
          <a:ln>
            <a:noFill/>
          </a:ln>
        </c:spPr>
        <c:crossAx val="85167488"/>
        <c:crosses val="max"/>
        <c:crossBetween val="between"/>
        <c:majorUnit val="3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 b="1"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</c:pivotFmts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6.643457401652687E-4"/>
          <c:w val="1"/>
          <c:h val="0.7237136631505971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85286272"/>
        <c:axId val="93979776"/>
        <c:axId val="0"/>
      </c:bar3DChart>
      <c:catAx>
        <c:axId val="85286272"/>
        <c:scaling>
          <c:orientation val="minMax"/>
        </c:scaling>
        <c:delete val="1"/>
        <c:axPos val="b"/>
        <c:majorTickMark val="none"/>
        <c:minorTickMark val="none"/>
        <c:tickLblPos val="nextTo"/>
        <c:crossAx val="93979776"/>
        <c:crosses val="autoZero"/>
        <c:auto val="0"/>
        <c:lblAlgn val="ctr"/>
        <c:lblOffset val="100"/>
        <c:noMultiLvlLbl val="0"/>
      </c:catAx>
      <c:valAx>
        <c:axId val="93979776"/>
        <c:scaling>
          <c:orientation val="minMax"/>
        </c:scaling>
        <c:delete val="0"/>
        <c:axPos val="r"/>
        <c:majorGridlines>
          <c:spPr>
            <a:ln>
              <a:solidFill>
                <a:srgbClr val="4F81BD">
                  <a:lumMod val="20000"/>
                  <a:lumOff val="80000"/>
                </a:srgbClr>
              </a:solidFill>
            </a:ln>
          </c:spPr>
        </c:majorGridlines>
        <c:numFmt formatCode="_(* #,##0_);_(* \(#,##0\);_(* &quot;-&quot;??_);_(@_)" sourceLinked="1"/>
        <c:majorTickMark val="none"/>
        <c:minorTickMark val="none"/>
        <c:tickLblPos val="none"/>
        <c:spPr>
          <a:ln>
            <a:noFill/>
          </a:ln>
        </c:spPr>
        <c:crossAx val="85286272"/>
        <c:crosses val="max"/>
        <c:crossBetween val="between"/>
        <c:majorUnit val="3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 b="1"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</c:pivotFmts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6.643457401652687E-4"/>
          <c:w val="1"/>
          <c:h val="0.7237136631505971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94006656"/>
        <c:axId val="94016640"/>
        <c:axId val="0"/>
      </c:bar3DChart>
      <c:catAx>
        <c:axId val="94006656"/>
        <c:scaling>
          <c:orientation val="minMax"/>
        </c:scaling>
        <c:delete val="1"/>
        <c:axPos val="b"/>
        <c:majorTickMark val="none"/>
        <c:minorTickMark val="none"/>
        <c:tickLblPos val="nextTo"/>
        <c:crossAx val="94016640"/>
        <c:crosses val="autoZero"/>
        <c:auto val="0"/>
        <c:lblAlgn val="ctr"/>
        <c:lblOffset val="100"/>
        <c:noMultiLvlLbl val="0"/>
      </c:catAx>
      <c:valAx>
        <c:axId val="94016640"/>
        <c:scaling>
          <c:orientation val="minMax"/>
        </c:scaling>
        <c:delete val="0"/>
        <c:axPos val="r"/>
        <c:majorGridlines>
          <c:spPr>
            <a:ln>
              <a:solidFill>
                <a:srgbClr val="4F81BD">
                  <a:lumMod val="20000"/>
                  <a:lumOff val="80000"/>
                </a:srgbClr>
              </a:solidFill>
            </a:ln>
          </c:spPr>
        </c:majorGridlines>
        <c:numFmt formatCode="_(* #,##0_);_(* \(#,##0\);_(* &quot;-&quot;??_);_(@_)" sourceLinked="1"/>
        <c:majorTickMark val="none"/>
        <c:minorTickMark val="none"/>
        <c:tickLblPos val="none"/>
        <c:spPr>
          <a:ln>
            <a:noFill/>
          </a:ln>
        </c:spPr>
        <c:crossAx val="94006656"/>
        <c:crosses val="max"/>
        <c:crossBetween val="between"/>
        <c:majorUnit val="3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'slide 11'!$C$2</c:f>
              <c:strCache>
                <c:ptCount val="1"/>
                <c:pt idx="0">
                  <c:v>unused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11'!$C$3:$C$6</c:f>
              <c:numCache>
                <c:formatCode>#,##0</c:formatCode>
                <c:ptCount val="4"/>
                <c:pt idx="0">
                  <c:v>971.65999999999963</c:v>
                </c:pt>
                <c:pt idx="1">
                  <c:v>382.73</c:v>
                </c:pt>
                <c:pt idx="2">
                  <c:v>564.1400000000001</c:v>
                </c:pt>
                <c:pt idx="3">
                  <c:v>297.46999999999997</c:v>
                </c:pt>
              </c:numCache>
            </c:numRef>
          </c:val>
        </c:ser>
        <c:ser>
          <c:idx val="1"/>
          <c:order val="1"/>
          <c:tx>
            <c:strRef>
              <c:f>'slide 11'!$D$2</c:f>
              <c:strCache>
                <c:ptCount val="1"/>
                <c:pt idx="0">
                  <c:v>Used TB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11'!$D$3:$D$6</c:f>
              <c:numCache>
                <c:formatCode>#,##0</c:formatCode>
                <c:ptCount val="4"/>
                <c:pt idx="0">
                  <c:v>1230.45</c:v>
                </c:pt>
                <c:pt idx="1">
                  <c:v>315.5</c:v>
                </c:pt>
                <c:pt idx="2">
                  <c:v>1262</c:v>
                </c:pt>
                <c:pt idx="3">
                  <c:v>347.05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221"/>
        <c:shape val="cylinder"/>
        <c:axId val="74287360"/>
        <c:axId val="74320512"/>
        <c:axId val="0"/>
      </c:bar3DChart>
      <c:catAx>
        <c:axId val="74287360"/>
        <c:scaling>
          <c:orientation val="minMax"/>
        </c:scaling>
        <c:delete val="0"/>
        <c:axPos val="b"/>
        <c:majorTickMark val="out"/>
        <c:minorTickMark val="none"/>
        <c:tickLblPos val="nextTo"/>
        <c:crossAx val="74320512"/>
        <c:crosses val="autoZero"/>
        <c:auto val="1"/>
        <c:lblAlgn val="ctr"/>
        <c:lblOffset val="100"/>
        <c:noMultiLvlLbl val="0"/>
      </c:catAx>
      <c:valAx>
        <c:axId val="743205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742873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6.5816217389736684E-2"/>
          <c:y val="4.6300990617897199E-2"/>
          <c:w val="0.78628034528787638"/>
          <c:h val="0.899550775575771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'slide 12'!$K$2</c:f>
              <c:strCache>
                <c:ptCount val="1"/>
                <c:pt idx="0">
                  <c:v>% Optimized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12'!$K$3:$K$7</c:f>
              <c:numCache>
                <c:formatCode>0%</c:formatCode>
                <c:ptCount val="5"/>
                <c:pt idx="0">
                  <c:v>0.15401898878746048</c:v>
                </c:pt>
                <c:pt idx="1">
                  <c:v>0.42782041015111244</c:v>
                </c:pt>
                <c:pt idx="2">
                  <c:v>0.15392337398813269</c:v>
                </c:pt>
                <c:pt idx="3">
                  <c:v>0.29067352791440926</c:v>
                </c:pt>
                <c:pt idx="4">
                  <c:v>0.29112506109294733</c:v>
                </c:pt>
              </c:numCache>
            </c:numRef>
          </c:val>
        </c:ser>
        <c:ser>
          <c:idx val="1"/>
          <c:order val="1"/>
          <c:tx>
            <c:strRef>
              <c:f>'slide 12'!$L$2</c:f>
              <c:strCache>
                <c:ptCount val="1"/>
                <c:pt idx="0">
                  <c:v>% Virtualized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12'!$L$3:$L$7</c:f>
              <c:numCache>
                <c:formatCode>0%</c:formatCode>
                <c:ptCount val="5"/>
                <c:pt idx="0">
                  <c:v>0.93369674096378419</c:v>
                </c:pt>
                <c:pt idx="1">
                  <c:v>0.993764465029916</c:v>
                </c:pt>
                <c:pt idx="2">
                  <c:v>0.93066968547287554</c:v>
                </c:pt>
                <c:pt idx="3">
                  <c:v>0.91905649272008749</c:v>
                </c:pt>
                <c:pt idx="4">
                  <c:v>0.93881059541458478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3350144"/>
        <c:axId val="73360512"/>
        <c:axId val="0"/>
      </c:bar3DChart>
      <c:catAx>
        <c:axId val="73350144"/>
        <c:scaling>
          <c:orientation val="minMax"/>
        </c:scaling>
        <c:delete val="0"/>
        <c:axPos val="b"/>
        <c:majorTickMark val="out"/>
        <c:minorTickMark val="none"/>
        <c:tickLblPos val="nextTo"/>
        <c:crossAx val="73360512"/>
        <c:crosses val="autoZero"/>
        <c:auto val="1"/>
        <c:lblAlgn val="ctr"/>
        <c:lblOffset val="100"/>
        <c:noMultiLvlLbl val="0"/>
      </c:catAx>
      <c:valAx>
        <c:axId val="733605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733501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'Slide 13'!$A$2</c:f>
              <c:strCache>
                <c:ptCount val="1"/>
                <c:pt idx="0">
                  <c:v>Host Migrations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13'!$B$1:$G$1</c:f>
              <c:strCache>
                <c:ptCount val="6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</c:v>
                </c:pt>
                <c:pt idx="4">
                  <c:v>June</c:v>
                </c:pt>
                <c:pt idx="5">
                  <c:v>July</c:v>
                </c:pt>
              </c:strCache>
            </c:strRef>
          </c:cat>
          <c:val>
            <c:numRef>
              <c:f>'Slide 13'!$B$2:$G$2</c:f>
              <c:numCache>
                <c:formatCode>General</c:formatCode>
                <c:ptCount val="6"/>
                <c:pt idx="0">
                  <c:v>83</c:v>
                </c:pt>
                <c:pt idx="1">
                  <c:v>47</c:v>
                </c:pt>
                <c:pt idx="2">
                  <c:v>61</c:v>
                </c:pt>
                <c:pt idx="3">
                  <c:v>194</c:v>
                </c:pt>
                <c:pt idx="4">
                  <c:v>98</c:v>
                </c:pt>
                <c:pt idx="5">
                  <c:v>211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3414912"/>
        <c:axId val="73442048"/>
        <c:axId val="0"/>
      </c:bar3DChart>
      <c:catAx>
        <c:axId val="73414912"/>
        <c:scaling>
          <c:orientation val="minMax"/>
        </c:scaling>
        <c:delete val="0"/>
        <c:axPos val="b"/>
        <c:majorTickMark val="out"/>
        <c:minorTickMark val="none"/>
        <c:tickLblPos val="nextTo"/>
        <c:crossAx val="73442048"/>
        <c:crosses val="autoZero"/>
        <c:auto val="1"/>
        <c:lblAlgn val="ctr"/>
        <c:lblOffset val="100"/>
        <c:noMultiLvlLbl val="0"/>
      </c:catAx>
      <c:valAx>
        <c:axId val="7344204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73414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0.62295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568952" cy="2736304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0.07476</cdr:x>
      <cdr:y>0.21187</cdr:y>
    </cdr:from>
    <cdr:to>
      <cdr:x>0.937</cdr:x>
      <cdr:y>0.89888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83568" y="1088152"/>
          <a:ext cx="7884368" cy="352839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0.07476</cdr:x>
      <cdr:y>0.18383</cdr:y>
    </cdr:from>
    <cdr:to>
      <cdr:x>0.86224</cdr:x>
      <cdr:y>0.99702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83568" y="944136"/>
          <a:ext cx="7200800" cy="4176464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0.12201</cdr:x>
      <cdr:y>0.19785</cdr:y>
    </cdr:from>
    <cdr:to>
      <cdr:x>0.88975</cdr:x>
      <cdr:y>0.89888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115616" y="1016144"/>
          <a:ext cx="7020273" cy="360040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2EDC-95CF-4000-B371-FEE843C59D6C}" type="datetimeFigureOut">
              <a:rPr lang="en-US" smtClean="0"/>
              <a:t>8/11/2014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BB8F-3A7A-468D-82D2-02EAF3D0F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755881-44AF-4993-8065-B1FD88D3EA3C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8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8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49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4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8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3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1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37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8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5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85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3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71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5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9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7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9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55613" y="2157413"/>
            <a:ext cx="8688387" cy="779462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dirty="0" smtClean="0"/>
              <a:t>EMEA </a:t>
            </a:r>
            <a:r>
              <a:rPr lang="en-US" sz="3600" dirty="0" smtClean="0"/>
              <a:t>SAN</a:t>
            </a:r>
            <a:r>
              <a:rPr lang="pl-PL" sz="3600" dirty="0" smtClean="0"/>
              <a:t> </a:t>
            </a:r>
            <a:r>
              <a:rPr lang="en-US" sz="3600" dirty="0" err="1" smtClean="0"/>
              <a:t>CapacityT</a:t>
            </a:r>
            <a:r>
              <a:rPr lang="pl-PL" sz="3600" dirty="0" smtClean="0"/>
              <a:t>eam</a:t>
            </a:r>
            <a:r>
              <a:rPr lang="en-US" sz="3600" dirty="0" smtClean="0"/>
              <a:t> </a:t>
            </a:r>
            <a:r>
              <a:rPr lang="en-US" sz="3600" dirty="0" smtClean="0"/>
              <a:t>Review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3124200"/>
            <a:ext cx="7758112" cy="26003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endParaRPr lang="pl-PL" dirty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July 2014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56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086740"/>
              </p:ext>
            </p:extLst>
          </p:nvPr>
        </p:nvGraphicFramePr>
        <p:xfrm>
          <a:off x="539552" y="3200501"/>
          <a:ext cx="822960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SAN Storage Growth – 5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spcAft>
                <a:spcPts val="0"/>
              </a:spcAft>
              <a:defRPr/>
            </a:pPr>
            <a:r>
              <a:rPr lang="en-US" dirty="0" smtClean="0"/>
              <a:t>Managed </a:t>
            </a:r>
            <a:r>
              <a:rPr lang="en-US" dirty="0"/>
              <a:t>storage increased </a:t>
            </a:r>
            <a:r>
              <a:rPr lang="en-US" dirty="0" smtClean="0"/>
              <a:t>substantially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(30/7/2014)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0F19E7-2C07-4C52-840C-32F168B04FD4}" type="slidenum">
              <a:rPr lang="en-US"/>
              <a:pPr/>
              <a:t>2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358205"/>
              </p:ext>
            </p:extLst>
          </p:nvPr>
        </p:nvGraphicFramePr>
        <p:xfrm>
          <a:off x="1344003" y="2204864"/>
          <a:ext cx="6515101" cy="364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CAPACITY SUMMARY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(30/7/2014)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35155"/>
              </p:ext>
            </p:extLst>
          </p:nvPr>
        </p:nvGraphicFramePr>
        <p:xfrm>
          <a:off x="838200" y="1447800"/>
          <a:ext cx="3657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8379296"/>
              </p:ext>
            </p:extLst>
          </p:nvPr>
        </p:nvGraphicFramePr>
        <p:xfrm>
          <a:off x="4648200" y="1447800"/>
          <a:ext cx="3657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0357425"/>
              </p:ext>
            </p:extLst>
          </p:nvPr>
        </p:nvGraphicFramePr>
        <p:xfrm>
          <a:off x="1057275" y="1221581"/>
          <a:ext cx="7029450" cy="4414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5329"/>
              </p:ext>
            </p:extLst>
          </p:nvPr>
        </p:nvGraphicFramePr>
        <p:xfrm>
          <a:off x="323528" y="1556792"/>
          <a:ext cx="856895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38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(Raw) Base by Vendor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(30/7/2014)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906930"/>
              </p:ext>
            </p:extLst>
          </p:nvPr>
        </p:nvGraphicFramePr>
        <p:xfrm>
          <a:off x="838200" y="1447800"/>
          <a:ext cx="3657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4830721"/>
              </p:ext>
            </p:extLst>
          </p:nvPr>
        </p:nvGraphicFramePr>
        <p:xfrm>
          <a:off x="4648200" y="1447800"/>
          <a:ext cx="3657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031613"/>
              </p:ext>
            </p:extLst>
          </p:nvPr>
        </p:nvGraphicFramePr>
        <p:xfrm>
          <a:off x="1057275" y="1221581"/>
          <a:ext cx="7029450" cy="4414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2505599"/>
              </p:ext>
            </p:extLst>
          </p:nvPr>
        </p:nvGraphicFramePr>
        <p:xfrm>
          <a:off x="1741867" y="1556792"/>
          <a:ext cx="617735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7486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Storage Inventory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47663" y="1171063"/>
            <a:ext cx="8448675" cy="858273"/>
          </a:xfrm>
        </p:spPr>
        <p:txBody>
          <a:bodyPr/>
          <a:lstStyle/>
          <a:p>
            <a:pPr lvl="1" eaLnBrk="1" hangingPunct="1"/>
            <a:r>
              <a:rPr lang="en-US" dirty="0" smtClean="0"/>
              <a:t>July. 2014 SAN Install TB  (Usable)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(30/7/2014)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95677"/>
              </p:ext>
            </p:extLst>
          </p:nvPr>
        </p:nvGraphicFramePr>
        <p:xfrm>
          <a:off x="899592" y="1844824"/>
          <a:ext cx="7557045" cy="3016103"/>
        </p:xfrm>
        <a:graphic>
          <a:graphicData uri="http://schemas.openxmlformats.org/drawingml/2006/table">
            <a:tbl>
              <a:tblPr/>
              <a:tblGrid>
                <a:gridCol w="1148983"/>
                <a:gridCol w="1219907"/>
                <a:gridCol w="585130"/>
                <a:gridCol w="567399"/>
                <a:gridCol w="680879"/>
                <a:gridCol w="585130"/>
                <a:gridCol w="680879"/>
                <a:gridCol w="680879"/>
                <a:gridCol w="567399"/>
                <a:gridCol w="840460"/>
              </a:tblGrid>
              <a:tr h="285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Goleszowska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Senatorska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7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8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Base by Site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9612646"/>
              </p:ext>
            </p:extLst>
          </p:nvPr>
        </p:nvGraphicFramePr>
        <p:xfrm>
          <a:off x="0" y="1188720"/>
          <a:ext cx="9144000" cy="513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ounded Rectangle 8"/>
          <p:cNvSpPr>
            <a:spLocks noChangeArrowheads="1"/>
          </p:cNvSpPr>
          <p:nvPr/>
        </p:nvSpPr>
        <p:spPr bwMode="auto">
          <a:xfrm>
            <a:off x="254190" y="1202611"/>
            <a:ext cx="7630178" cy="8229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b="1" dirty="0" smtClean="0">
                <a:solidFill>
                  <a:prstClr val="white"/>
                </a:solidFill>
                <a:cs typeface="Arial" pitchFamily="34" charset="0"/>
              </a:rPr>
              <a:t>EMEA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SAN RAW Install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Total: 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15499TB </a:t>
            </a: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by 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July, 2014</a:t>
            </a:r>
            <a:endParaRPr lang="en-US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(30/7/2014)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46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2013 Tech-Refresh TB (Usable)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0056037"/>
              </p:ext>
            </p:extLst>
          </p:nvPr>
        </p:nvGraphicFramePr>
        <p:xfrm>
          <a:off x="0" y="1188720"/>
          <a:ext cx="9144000" cy="513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ounded Rectangle 8"/>
          <p:cNvSpPr>
            <a:spLocks noChangeArrowheads="1"/>
          </p:cNvSpPr>
          <p:nvPr/>
        </p:nvSpPr>
        <p:spPr bwMode="auto">
          <a:xfrm>
            <a:off x="254190" y="1202611"/>
            <a:ext cx="7630178" cy="8229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2013 Tech Refresh  TB (Usable)</a:t>
            </a:r>
            <a:endParaRPr lang="en-US" b="1" dirty="0">
              <a:solidFill>
                <a:prstClr val="white"/>
              </a:solidFill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Total: 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1268 TB</a:t>
            </a:r>
            <a:endParaRPr lang="en-US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(30/7/2014)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 Tech-Refresh TB (Usable)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585346"/>
              </p:ext>
            </p:extLst>
          </p:nvPr>
        </p:nvGraphicFramePr>
        <p:xfrm>
          <a:off x="0" y="1188720"/>
          <a:ext cx="9144000" cy="513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ounded Rectangle 8"/>
          <p:cNvSpPr>
            <a:spLocks noChangeArrowheads="1"/>
          </p:cNvSpPr>
          <p:nvPr/>
        </p:nvSpPr>
        <p:spPr bwMode="auto">
          <a:xfrm>
            <a:off x="254190" y="1202611"/>
            <a:ext cx="7630178" cy="8229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2014 Tech Refresh  TB (Usable)</a:t>
            </a:r>
            <a:endParaRPr lang="en-US" b="1" dirty="0">
              <a:solidFill>
                <a:prstClr val="white"/>
              </a:solidFill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Total: 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1302 TB </a:t>
            </a: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by 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July, 2014</a:t>
            </a:r>
            <a:endParaRPr lang="en-US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(30/7/2014)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7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Fabric </a:t>
            </a:r>
            <a:r>
              <a:rPr lang="en-US" dirty="0" smtClean="0"/>
              <a:t>Inventory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555776" y="1268760"/>
            <a:ext cx="4343400" cy="1296144"/>
          </a:xfrm>
        </p:spPr>
        <p:txBody>
          <a:bodyPr/>
          <a:lstStyle/>
          <a:p>
            <a:pPr marL="342900" lvl="1"/>
            <a:r>
              <a:rPr lang="en-US" sz="1800" dirty="0" smtClean="0"/>
              <a:t>SAN Switch Hardware </a:t>
            </a:r>
          </a:p>
          <a:p>
            <a:pPr lvl="2"/>
            <a:r>
              <a:rPr lang="en-US" sz="1600" dirty="0" smtClean="0"/>
              <a:t>Cisco-  9513/9509/9506/9148</a:t>
            </a:r>
          </a:p>
          <a:p>
            <a:pPr lvl="2"/>
            <a:r>
              <a:rPr lang="en-US" sz="1600" dirty="0" err="1" smtClean="0"/>
              <a:t>McData</a:t>
            </a:r>
            <a:r>
              <a:rPr lang="en-US" sz="1600" dirty="0"/>
              <a:t> - ED-140M/ED-64M</a:t>
            </a:r>
            <a:endParaRPr lang="pl-PL" sz="1600" dirty="0" smtClean="0"/>
          </a:p>
          <a:p>
            <a:pPr marL="455612" lvl="2" indent="0">
              <a:buNone/>
            </a:pPr>
            <a:endParaRPr lang="en-US" sz="1600" dirty="0" smtClean="0"/>
          </a:p>
          <a:p>
            <a:pPr marL="342900" lvl="1">
              <a:lnSpc>
                <a:spcPct val="100000"/>
              </a:lnSpc>
              <a:spcBef>
                <a:spcPts val="1200"/>
              </a:spcBef>
            </a:pPr>
            <a:r>
              <a:rPr lang="en-US" sz="1800" dirty="0" smtClean="0"/>
              <a:t>SAN Switch Vendor Distribution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AB1CD-EF1A-4D13-9189-3CE2188E65F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96282" y="3203575"/>
          <a:ext cx="5156199" cy="1200150"/>
        </p:xfrm>
        <a:graphic>
          <a:graphicData uri="http://schemas.openxmlformats.org/drawingml/2006/table">
            <a:tbl>
              <a:tblPr/>
              <a:tblGrid>
                <a:gridCol w="1371691"/>
                <a:gridCol w="1371691"/>
                <a:gridCol w="1214132"/>
                <a:gridCol w="1198685"/>
              </a:tblGrid>
              <a:tr h="4667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Region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Port</a:t>
                      </a: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Capacity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Switch#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</a:tr>
              <a:tr h="24765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EMEA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McData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5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Fabric Inventory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052736"/>
            <a:ext cx="6696744" cy="468461"/>
          </a:xfrm>
        </p:spPr>
        <p:txBody>
          <a:bodyPr/>
          <a:lstStyle/>
          <a:p>
            <a:pPr lvl="1"/>
            <a:r>
              <a:rPr lang="en-US" dirty="0" smtClean="0"/>
              <a:t>Switch/Ports Site Distribution, July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</a:t>
            </a:r>
            <a:endParaRPr lang="en-US" sz="9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590924"/>
              </p:ext>
            </p:extLst>
          </p:nvPr>
        </p:nvGraphicFramePr>
        <p:xfrm>
          <a:off x="1007654" y="1484784"/>
          <a:ext cx="6876714" cy="4582098"/>
        </p:xfrm>
        <a:graphic>
          <a:graphicData uri="http://schemas.openxmlformats.org/drawingml/2006/table">
            <a:tbl>
              <a:tblPr/>
              <a:tblGrid>
                <a:gridCol w="1902001"/>
                <a:gridCol w="1957748"/>
                <a:gridCol w="603393"/>
                <a:gridCol w="603393"/>
                <a:gridCol w="603393"/>
                <a:gridCol w="603393"/>
                <a:gridCol w="603393"/>
              </a:tblGrid>
              <a:tr h="239587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Citigroup Distributed </a:t>
                      </a:r>
                      <a:r>
                        <a:rPr lang="en-US" sz="1000" b="1" i="0" u="none" strike="noStrike" dirty="0" err="1">
                          <a:effectLst/>
                          <a:latin typeface="Arial"/>
                        </a:rPr>
                        <a:t>Fibre</a:t>
                      </a:r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 Switch Capacity Report (EMEA) for July 2014</a:t>
                      </a:r>
                    </a:p>
                  </a:txBody>
                  <a:tcPr marL="7118" marR="7118" marT="711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San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Installed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Used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Free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% Free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Switch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Count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422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182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429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69.4%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81.4%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2,458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787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1,671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68%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1,511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44.1%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5,824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3,861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1,963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33.7%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599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38.1%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McData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1,464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1,094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10,414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6,219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4,195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240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1,831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29.5%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5,438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3,702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1,736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31.9%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360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7,869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5,318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2,551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63.5%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204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46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5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422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CTI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4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Install by Bus. Sector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ounded Rectangle 8"/>
          <p:cNvSpPr>
            <a:spLocks noChangeArrowheads="1"/>
          </p:cNvSpPr>
          <p:nvPr/>
        </p:nvSpPr>
        <p:spPr bwMode="auto">
          <a:xfrm>
            <a:off x="395536" y="931726"/>
            <a:ext cx="3724275" cy="8334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b="1" dirty="0" smtClean="0">
                <a:solidFill>
                  <a:schemeClr val="bg1"/>
                </a:solidFill>
              </a:rPr>
              <a:t>Bus. Sector Allocated (</a:t>
            </a:r>
            <a:r>
              <a:rPr lang="en-US" b="1" dirty="0">
                <a:solidFill>
                  <a:schemeClr val="bg1"/>
                </a:solidFill>
              </a:rPr>
              <a:t>TB</a:t>
            </a:r>
            <a:r>
              <a:rPr lang="en-US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July 2014, </a:t>
            </a:r>
            <a:r>
              <a:rPr lang="pl-PL" b="1" dirty="0" smtClean="0">
                <a:solidFill>
                  <a:schemeClr val="bg1"/>
                </a:solidFill>
              </a:rPr>
              <a:t>EMEA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</a:t>
            </a:r>
            <a:endParaRPr lang="en-US" sz="9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554837"/>
              </p:ext>
            </p:extLst>
          </p:nvPr>
        </p:nvGraphicFramePr>
        <p:xfrm>
          <a:off x="755576" y="1916832"/>
          <a:ext cx="748883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08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Optimized &amp; Virtualized (%)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(30/7/2014)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US" sz="1000" dirty="0" smtClean="0">
                <a:solidFill>
                  <a:srgbClr val="FF0000"/>
                </a:solidFill>
              </a:rPr>
              <a:t>Optimized: on </a:t>
            </a:r>
            <a:r>
              <a:rPr lang="en-US" sz="1000" dirty="0">
                <a:solidFill>
                  <a:srgbClr val="FF0000"/>
                </a:solidFill>
              </a:rPr>
              <a:t>Thin </a:t>
            </a:r>
            <a:r>
              <a:rPr lang="en-US" sz="1000" dirty="0" smtClean="0">
                <a:solidFill>
                  <a:srgbClr val="FF0000"/>
                </a:solidFill>
              </a:rPr>
              <a:t>devices or on Thick (%util. &gt;70%)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1000" dirty="0">
                <a:solidFill>
                  <a:srgbClr val="FF0000"/>
                </a:solidFill>
              </a:rPr>
              <a:t>Virtualized: allocated on Thin devices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</a:t>
            </a:r>
            <a:endParaRPr lang="en-US" sz="9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3898251"/>
              </p:ext>
            </p:extLst>
          </p:nvPr>
        </p:nvGraphicFramePr>
        <p:xfrm>
          <a:off x="611560" y="1340769"/>
          <a:ext cx="7848871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15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Migrations Details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(30/7/2014</a:t>
            </a:r>
            <a:r>
              <a:rPr lang="en-US" b="1" dirty="0" smtClean="0"/>
              <a:t>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1817769"/>
              </p:ext>
            </p:extLst>
          </p:nvPr>
        </p:nvGraphicFramePr>
        <p:xfrm>
          <a:off x="466725" y="1376363"/>
          <a:ext cx="8215313" cy="485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19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10436</TotalTime>
  <Words>858</Words>
  <Application>Microsoft Office PowerPoint</Application>
  <PresentationFormat>On-screen Show (4:3)</PresentationFormat>
  <Paragraphs>422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myciti</vt:lpstr>
      <vt:lpstr>1_myciti</vt:lpstr>
      <vt:lpstr>EMEA SAN CapacityTeam Review</vt:lpstr>
      <vt:lpstr>SAN Storage Growth – 5 Years</vt:lpstr>
      <vt:lpstr>EMEA SAN CAPACITY SUMMARY</vt:lpstr>
      <vt:lpstr>SAN Install (Raw) Base by Vendor</vt:lpstr>
      <vt:lpstr>SAN Storage Inventory</vt:lpstr>
      <vt:lpstr>SAN Install Base by Site</vt:lpstr>
      <vt:lpstr>2013 Tech-Refresh TB (Usable)</vt:lpstr>
      <vt:lpstr>2014 Tech-Refresh TB (Usable)</vt:lpstr>
      <vt:lpstr>SAN Fabric Inventory</vt:lpstr>
      <vt:lpstr>SAN Fabric Inventory – Cont’d</vt:lpstr>
      <vt:lpstr>SAN Install by Bus. Sector</vt:lpstr>
      <vt:lpstr>SAN Optimized &amp; Virtualized (%)</vt:lpstr>
      <vt:lpstr>EMEA SAN Migrations Details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Kielczewski, Pawel [CCC-OT_IT]</dc:creator>
  <cp:lastModifiedBy>Ashok Kumar Reddy</cp:lastModifiedBy>
  <cp:revision>74</cp:revision>
  <dcterms:created xsi:type="dcterms:W3CDTF">2013-11-05T12:07:15Z</dcterms:created>
  <dcterms:modified xsi:type="dcterms:W3CDTF">2014-08-11T10:05:17Z</dcterms:modified>
</cp:coreProperties>
</file>