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19"/>
  </p:notesMasterIdLst>
  <p:sldIdLst>
    <p:sldId id="273" r:id="rId3"/>
    <p:sldId id="274" r:id="rId4"/>
    <p:sldId id="261" r:id="rId5"/>
    <p:sldId id="282" r:id="rId6"/>
    <p:sldId id="259" r:id="rId7"/>
    <p:sldId id="284" r:id="rId8"/>
    <p:sldId id="283" r:id="rId9"/>
    <p:sldId id="287" r:id="rId10"/>
    <p:sldId id="288" r:id="rId11"/>
    <p:sldId id="280" r:id="rId12"/>
    <p:sldId id="263" r:id="rId13"/>
    <p:sldId id="268" r:id="rId14"/>
    <p:sldId id="267" r:id="rId15"/>
    <p:sldId id="275" r:id="rId16"/>
    <p:sldId id="271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>
        <p:scale>
          <a:sx n="70" d="100"/>
          <a:sy n="70" d="100"/>
        </p:scale>
        <p:origin x="-141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654400"/>
        <c:axId val="89655936"/>
      </c:barChart>
      <c:catAx>
        <c:axId val="89654400"/>
        <c:scaling>
          <c:orientation val="minMax"/>
        </c:scaling>
        <c:delete val="0"/>
        <c:axPos val="b"/>
        <c:majorTickMark val="out"/>
        <c:minorTickMark val="none"/>
        <c:tickLblPos val="nextTo"/>
        <c:crossAx val="89655936"/>
        <c:crosses val="autoZero"/>
        <c:auto val="1"/>
        <c:lblAlgn val="ctr"/>
        <c:lblOffset val="100"/>
        <c:noMultiLvlLbl val="0"/>
      </c:catAx>
      <c:valAx>
        <c:axId val="89655936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9654400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'[New SAN Chart Report_EMEA_August14.xlsx]Installed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'[New SAN Chart Report_EMEA_August14.xlsx]Installed Cap Trend'!$B$1:$I$1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  <c:pt idx="7">
                  <c:v>2014_Q3</c:v>
                </c:pt>
              </c:strCache>
            </c:strRef>
          </c:cat>
          <c:val>
            <c:numRef>
              <c:f>'[New SAN Chart Report_EMEA_August14.xlsx]Installed Cap Trend'!$B$15:$I$15</c:f>
              <c:numCache>
                <c:formatCode>#,##0.0</c:formatCode>
                <c:ptCount val="8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  <c:pt idx="7">
                  <c:v>15.189389897748811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025600"/>
        <c:axId val="96027392"/>
      </c:barChart>
      <c:catAx>
        <c:axId val="9602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96027392"/>
        <c:crosses val="autoZero"/>
        <c:auto val="1"/>
        <c:lblAlgn val="ctr"/>
        <c:lblOffset val="100"/>
        <c:noMultiLvlLbl val="0"/>
      </c:catAx>
      <c:valAx>
        <c:axId val="9602739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96025600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'slide 4'!$B$1</c:f>
              <c:strCache>
                <c:ptCount val="1"/>
                <c:pt idx="0">
                  <c:v>Sum of physical/Raid Total</c:v>
                </c:pt>
              </c:strCache>
            </c:strRef>
          </c:tx>
          <c:explosion val="1"/>
          <c:dPt>
            <c:idx val="2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'slide 4'!$A$2:$A$8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'slide 4'!$B$2:$B$8</c:f>
              <c:numCache>
                <c:formatCode>#,##0</c:formatCode>
                <c:ptCount val="7"/>
                <c:pt idx="0">
                  <c:v>797.15624999999989</c:v>
                </c:pt>
                <c:pt idx="1">
                  <c:v>113.5746750459075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8815.6644066220233</c:v>
                </c:pt>
                <c:pt idx="5">
                  <c:v>2216.3421718750001</c:v>
                </c:pt>
                <c:pt idx="6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[2]All_ENV!$Z$19</c:f>
              <c:strCache>
                <c:ptCount val="1"/>
                <c:pt idx="0">
                  <c:v>Sum of Usable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[2]All_ENV!$Y$20:$Y$26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[2]All_ENV!$Z$20:$Z$26</c:f>
              <c:numCache>
                <c:formatCode>#,##0</c:formatCode>
                <c:ptCount val="7"/>
                <c:pt idx="0">
                  <c:v>697.51171875</c:v>
                </c:pt>
                <c:pt idx="1">
                  <c:v>58.182293355464935</c:v>
                </c:pt>
                <c:pt idx="2">
                  <c:v>851.50475804328914</c:v>
                </c:pt>
                <c:pt idx="3">
                  <c:v>1485.0761425781247</c:v>
                </c:pt>
                <c:pt idx="4">
                  <c:v>5888.2523437499985</c:v>
                </c:pt>
                <c:pt idx="5">
                  <c:v>1241.0595703125</c:v>
                </c:pt>
                <c:pt idx="6">
                  <c:v>438.345703125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1"/>
          <c:order val="0"/>
          <c:tx>
            <c:strRef>
              <c:f>'slide 13'!$C$2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13'!$C$3:$C$6</c:f>
              <c:numCache>
                <c:formatCode>#,##0</c:formatCode>
                <c:ptCount val="4"/>
                <c:pt idx="0">
                  <c:v>891.12916969818434</c:v>
                </c:pt>
                <c:pt idx="1">
                  <c:v>420.61878758370318</c:v>
                </c:pt>
                <c:pt idx="2">
                  <c:v>1356.433779894772</c:v>
                </c:pt>
                <c:pt idx="3">
                  <c:v>502.81826282334038</c:v>
                </c:pt>
              </c:numCache>
            </c:numRef>
          </c:val>
        </c:ser>
        <c:ser>
          <c:idx val="0"/>
          <c:order val="1"/>
          <c:tx>
            <c:strRef>
              <c:f>'slide 13'!$D$2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'slide 13'!$B$3:$B$6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13'!$D$3:$D$6</c:f>
              <c:numCache>
                <c:formatCode>#,##0</c:formatCode>
                <c:ptCount val="4"/>
                <c:pt idx="0">
                  <c:v>1016.5818075349744</c:v>
                </c:pt>
                <c:pt idx="1">
                  <c:v>396.09948801190541</c:v>
                </c:pt>
                <c:pt idx="2">
                  <c:v>567.52007762684025</c:v>
                </c:pt>
                <c:pt idx="3">
                  <c:v>337.7986268262801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96515584"/>
        <c:axId val="96517120"/>
        <c:axId val="0"/>
      </c:bar3DChart>
      <c:catAx>
        <c:axId val="96515584"/>
        <c:scaling>
          <c:orientation val="minMax"/>
        </c:scaling>
        <c:delete val="0"/>
        <c:axPos val="b"/>
        <c:majorTickMark val="out"/>
        <c:minorTickMark val="none"/>
        <c:tickLblPos val="nextTo"/>
        <c:crossAx val="96517120"/>
        <c:crosses val="autoZero"/>
        <c:auto val="1"/>
        <c:lblAlgn val="ctr"/>
        <c:lblOffset val="100"/>
        <c:noMultiLvlLbl val="0"/>
      </c:catAx>
      <c:valAx>
        <c:axId val="965171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96515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'slide 14'!$K$2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14'!$J$3:$J$7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14'!$K$3:$K$7</c:f>
              <c:numCache>
                <c:formatCode>0%</c:formatCode>
                <c:ptCount val="5"/>
                <c:pt idx="0">
                  <c:v>0.17780113028483702</c:v>
                </c:pt>
                <c:pt idx="1">
                  <c:v>0.41671273971493483</c:v>
                </c:pt>
                <c:pt idx="2">
                  <c:v>0.21858949335646233</c:v>
                </c:pt>
                <c:pt idx="3">
                  <c:v>0.315272002805082</c:v>
                </c:pt>
                <c:pt idx="4">
                  <c:v>0.3107294473159472</c:v>
                </c:pt>
              </c:numCache>
            </c:numRef>
          </c:val>
        </c:ser>
        <c:ser>
          <c:idx val="1"/>
          <c:order val="1"/>
          <c:tx>
            <c:strRef>
              <c:f>'slide 14'!$L$2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14'!$J$3:$J$7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14'!$L$3:$L$7</c:f>
              <c:numCache>
                <c:formatCode>0%</c:formatCode>
                <c:ptCount val="5"/>
                <c:pt idx="0">
                  <c:v>0.97604132867612192</c:v>
                </c:pt>
                <c:pt idx="1">
                  <c:v>0.99436108632364739</c:v>
                </c:pt>
                <c:pt idx="2">
                  <c:v>0.99057993191644478</c:v>
                </c:pt>
                <c:pt idx="3">
                  <c:v>0.97042386756115318</c:v>
                </c:pt>
                <c:pt idx="4">
                  <c:v>0.98295587332237822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573696"/>
        <c:axId val="96583680"/>
        <c:axId val="0"/>
      </c:bar3DChart>
      <c:catAx>
        <c:axId val="96573696"/>
        <c:scaling>
          <c:orientation val="minMax"/>
        </c:scaling>
        <c:delete val="0"/>
        <c:axPos val="b"/>
        <c:majorTickMark val="out"/>
        <c:minorTickMark val="none"/>
        <c:tickLblPos val="nextTo"/>
        <c:crossAx val="96583680"/>
        <c:crosses val="autoZero"/>
        <c:auto val="1"/>
        <c:lblAlgn val="ctr"/>
        <c:lblOffset val="100"/>
        <c:noMultiLvlLbl val="0"/>
      </c:catAx>
      <c:valAx>
        <c:axId val="965836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6573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15'!$A$2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15'!$B$1:$I$1</c:f>
              <c:strCache>
                <c:ptCount val="8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  <c:pt idx="6">
                  <c:v>August</c:v>
                </c:pt>
                <c:pt idx="7">
                  <c:v>Sept</c:v>
                </c:pt>
              </c:strCache>
            </c:strRef>
          </c:cat>
          <c:val>
            <c:numRef>
              <c:f>'Slide 15'!$B$2:$I$2</c:f>
              <c:numCache>
                <c:formatCode>General</c:formatCode>
                <c:ptCount val="8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  <c:pt idx="6">
                  <c:v>159</c:v>
                </c:pt>
                <c:pt idx="7">
                  <c:v>133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6623616"/>
        <c:axId val="96662272"/>
        <c:axId val="0"/>
      </c:bar3DChart>
      <c:catAx>
        <c:axId val="96623616"/>
        <c:scaling>
          <c:orientation val="minMax"/>
        </c:scaling>
        <c:delete val="0"/>
        <c:axPos val="b"/>
        <c:majorTickMark val="out"/>
        <c:minorTickMark val="none"/>
        <c:tickLblPos val="nextTo"/>
        <c:crossAx val="96662272"/>
        <c:crosses val="autoZero"/>
        <c:auto val="1"/>
        <c:lblAlgn val="ctr"/>
        <c:lblOffset val="100"/>
        <c:noMultiLvlLbl val="0"/>
      </c:catAx>
      <c:valAx>
        <c:axId val="966622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96623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0.94583</cdr:x>
      <cdr:y>0.58388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104762" cy="172381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10/2/2014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smtClean="0"/>
              <a:t>Capacity T</a:t>
            </a:r>
            <a:r>
              <a:rPr lang="pl-PL" sz="3600" dirty="0" smtClean="0"/>
              <a:t>eam</a:t>
            </a:r>
            <a:r>
              <a:rPr lang="en-US" sz="3600" dirty="0" smtClean="0"/>
              <a:t> 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September 2014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376363"/>
            <a:ext cx="7921699" cy="3780829"/>
          </a:xfrm>
        </p:spPr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4" y="6443662"/>
            <a:ext cx="3635127" cy="153689"/>
          </a:xfrm>
        </p:spPr>
        <p:txBody>
          <a:bodyPr/>
          <a:lstStyle/>
          <a:p>
            <a:r>
              <a:rPr lang="en-US" b="1" dirty="0"/>
              <a:t>Source :  Data collected from </a:t>
            </a:r>
            <a:r>
              <a:rPr lang="en-US" b="1" dirty="0" smtClean="0"/>
              <a:t>September Month’s </a:t>
            </a:r>
            <a:r>
              <a:rPr lang="en-US" b="1" dirty="0"/>
              <a:t>MOR Report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036120"/>
              </p:ext>
            </p:extLst>
          </p:nvPr>
        </p:nvGraphicFramePr>
        <p:xfrm>
          <a:off x="1043608" y="1772816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7544" y="5445224"/>
            <a:ext cx="7704856" cy="5539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/>
              <a:t>Trend report shows that EMEA SAN capacity increased from 3.5PB to </a:t>
            </a:r>
            <a:r>
              <a:rPr lang="en-US" sz="1200" dirty="0" smtClean="0"/>
              <a:t>15.2PB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498474"/>
              </p:ext>
            </p:extLst>
          </p:nvPr>
        </p:nvGraphicFramePr>
        <p:xfrm>
          <a:off x="899592" y="1916832"/>
          <a:ext cx="7992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553597"/>
              </p:ext>
            </p:extLst>
          </p:nvPr>
        </p:nvGraphicFramePr>
        <p:xfrm>
          <a:off x="539552" y="3284985"/>
          <a:ext cx="702945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443244"/>
              </p:ext>
            </p:extLst>
          </p:nvPr>
        </p:nvGraphicFramePr>
        <p:xfrm>
          <a:off x="323528" y="1484784"/>
          <a:ext cx="85689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3429000"/>
            <a:ext cx="7865348" cy="25853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</a:t>
            </a:r>
            <a:r>
              <a:rPr lang="en-US" dirty="0"/>
              <a:t>EMEA </a:t>
            </a:r>
            <a:r>
              <a:rPr lang="en-US" dirty="0" smtClean="0"/>
              <a:t>SAN Capacity </a:t>
            </a:r>
            <a:r>
              <a:rPr lang="en-US" dirty="0"/>
              <a:t>– </a:t>
            </a:r>
            <a:r>
              <a:rPr lang="en-US" dirty="0" smtClean="0"/>
              <a:t>18.6PB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Physical/RAW Capacity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Usable Capacity – 10.4PB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Allocated Capacity – 8.5PB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Used Capacity – 6.1PB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Currently 104% of Over subscription Allocation rate in Final MOR Arrays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pool written size in Final MOR Arrays </a:t>
            </a:r>
            <a:r>
              <a:rPr lang="en-US" dirty="0"/>
              <a:t>is </a:t>
            </a:r>
            <a:r>
              <a:rPr lang="en-US" dirty="0" smtClean="0"/>
              <a:t>60%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Overall 82% is over subscription rate and 59% is pool written 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4" y="6443662"/>
            <a:ext cx="3635127" cy="153689"/>
          </a:xfrm>
        </p:spPr>
        <p:txBody>
          <a:bodyPr/>
          <a:lstStyle/>
          <a:p>
            <a:r>
              <a:rPr lang="en-US" b="1" dirty="0"/>
              <a:t>Source :  Data collected from </a:t>
            </a:r>
            <a:r>
              <a:rPr lang="en-US" b="1" dirty="0" smtClean="0"/>
              <a:t>September Month’s </a:t>
            </a:r>
            <a:r>
              <a:rPr lang="en-US" b="1" dirty="0"/>
              <a:t>MOR Report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Installed (Raw) Base by Vendor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540068"/>
              </p:ext>
            </p:extLst>
          </p:nvPr>
        </p:nvGraphicFramePr>
        <p:xfrm>
          <a:off x="-324544" y="908720"/>
          <a:ext cx="36724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149080"/>
            <a:ext cx="7704856" cy="17543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 RAW Installed in EMEA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Majority of storage are in VMAX environment ( 32 Arrays)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XIV is mainly using for VMWARE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 smtClean="0"/>
              <a:t>Clarriion</a:t>
            </a:r>
            <a:r>
              <a:rPr lang="en-US" dirty="0" smtClean="0"/>
              <a:t> and VNX are using for Exchange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DMX &amp; HDS USP/USPV will decommission soon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35485"/>
              </p:ext>
            </p:extLst>
          </p:nvPr>
        </p:nvGraphicFramePr>
        <p:xfrm>
          <a:off x="3347864" y="1484784"/>
          <a:ext cx="5626099" cy="1878330"/>
        </p:xfrm>
        <a:graphic>
          <a:graphicData uri="http://schemas.openxmlformats.org/drawingml/2006/table">
            <a:tbl>
              <a:tblPr/>
              <a:tblGrid>
                <a:gridCol w="609256"/>
                <a:gridCol w="609256"/>
                <a:gridCol w="609256"/>
                <a:gridCol w="609256"/>
                <a:gridCol w="609256"/>
                <a:gridCol w="609256"/>
                <a:gridCol w="609256"/>
                <a:gridCol w="415728"/>
                <a:gridCol w="945579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Sept. 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190456"/>
              </p:ext>
            </p:extLst>
          </p:nvPr>
        </p:nvGraphicFramePr>
        <p:xfrm>
          <a:off x="3707904" y="2132856"/>
          <a:ext cx="5184578" cy="1950679"/>
        </p:xfrm>
        <a:graphic>
          <a:graphicData uri="http://schemas.openxmlformats.org/drawingml/2006/table">
            <a:tbl>
              <a:tblPr/>
              <a:tblGrid>
                <a:gridCol w="881787"/>
                <a:gridCol w="522540"/>
                <a:gridCol w="522540"/>
                <a:gridCol w="522540"/>
                <a:gridCol w="522540"/>
                <a:gridCol w="412429"/>
                <a:gridCol w="360040"/>
                <a:gridCol w="432048"/>
                <a:gridCol w="1008114"/>
              </a:tblGrid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229200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Usable Installed TB in EMEA – 10,660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</a:t>
            </a:r>
            <a:r>
              <a:rPr lang="en-US" dirty="0"/>
              <a:t>Usable Installed </a:t>
            </a:r>
            <a:r>
              <a:rPr lang="en-US" dirty="0" smtClean="0"/>
              <a:t>TB – 5,888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33419"/>
              </p:ext>
            </p:extLst>
          </p:nvPr>
        </p:nvGraphicFramePr>
        <p:xfrm>
          <a:off x="-1620688" y="1484784"/>
          <a:ext cx="7022926" cy="3633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67544" y="6597352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VMAX Pool </a:t>
            </a:r>
            <a:r>
              <a:rPr lang="en-US" dirty="0"/>
              <a:t>(Virtual) Summary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9433" y="5733256"/>
            <a:ext cx="8656130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is </a:t>
            </a:r>
            <a:r>
              <a:rPr lang="en-US" sz="1050" b="1" dirty="0" smtClean="0"/>
              <a:t>&gt;70% </a:t>
            </a:r>
            <a:r>
              <a:rPr lang="en-US" sz="1050" dirty="0" smtClean="0"/>
              <a:t>on #2804/#3286 &amp; #4330/4652 arrays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is &lt;20% on #705, #671, #706, #704, #688, #699, #712 &amp; #713 due to recently these installed for Tech-refresh Target arrays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In overall </a:t>
            </a:r>
            <a:r>
              <a:rPr lang="en-US" sz="1050" dirty="0" err="1" smtClean="0"/>
              <a:t>VMax</a:t>
            </a:r>
            <a:r>
              <a:rPr lang="en-US" sz="1050" dirty="0" smtClean="0"/>
              <a:t> </a:t>
            </a:r>
            <a:r>
              <a:rPr lang="en-US" sz="1050" dirty="0" smtClean="0"/>
              <a:t> environment</a:t>
            </a:r>
            <a:r>
              <a:rPr lang="en-US" sz="1050" dirty="0" smtClean="0"/>
              <a:t>, 62% is over subscription allocation rate and Pool written is 37%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&amp; Over subscription rate is less due to many </a:t>
            </a:r>
            <a:r>
              <a:rPr lang="en-US" sz="1050" dirty="0" err="1" smtClean="0"/>
              <a:t>VMax</a:t>
            </a:r>
            <a:r>
              <a:rPr lang="en-US" sz="1050" dirty="0" smtClean="0"/>
              <a:t> arrays added as TECH-REFRESH target arrays in recently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841601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71" y="1052736"/>
            <a:ext cx="8215313" cy="269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9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HDS </a:t>
            </a:r>
            <a:r>
              <a:rPr lang="en-US" dirty="0" smtClean="0"/>
              <a:t>Pool (Virtual) Summary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5313" cy="4854575"/>
          </a:xfrm>
        </p:spPr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6225" y="5229200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#18779/18850 &amp; #78398/79378 &amp; #78998 are part of TECH-REFRESH and will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Currently all VSP arrays mainly using for Non-Replicated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HUS-VM arrays are #210214, #210516 &amp; #210204 and mainly using for Bronze storage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#210214 and #53518 (Pool 50) is mainly using for Archival Storage requirements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388423" cy="372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Centera</a:t>
            </a:r>
            <a:r>
              <a:rPr lang="en-US" dirty="0" smtClean="0"/>
              <a:t> and DMX Capacity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8072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Centera</a:t>
            </a:r>
            <a:r>
              <a:rPr lang="en-US" u="sng" dirty="0" smtClean="0"/>
              <a:t> Summary Report</a:t>
            </a:r>
            <a:endParaRPr lang="en-US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33908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DMX Summary Report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26225" y="5877272"/>
            <a:ext cx="7704856" cy="6617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Centera</a:t>
            </a:r>
            <a:r>
              <a:rPr lang="en-US" sz="1050" dirty="0" smtClean="0"/>
              <a:t> environment will move to Backup &amp; Archiving team and currently </a:t>
            </a:r>
            <a:r>
              <a:rPr lang="en-US" sz="1050" dirty="0" err="1" smtClean="0"/>
              <a:t>Centera</a:t>
            </a:r>
            <a:r>
              <a:rPr lang="en-US" sz="1050" dirty="0" smtClean="0"/>
              <a:t> transition is going 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All DMX environment migrating to VMAX and all DMX  arrays will decommission soon</a:t>
            </a:r>
          </a:p>
        </p:txBody>
      </p:sp>
      <p:pic>
        <p:nvPicPr>
          <p:cNvPr id="9241" name="Picture 2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55187"/>
            <a:ext cx="6624736" cy="1906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2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59" y="1350061"/>
            <a:ext cx="6556970" cy="204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1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CLARIION, VNX &amp; XIV Summary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515358"/>
              </p:ext>
            </p:extLst>
          </p:nvPr>
        </p:nvGraphicFramePr>
        <p:xfrm>
          <a:off x="251520" y="1124744"/>
          <a:ext cx="8215313" cy="3362996"/>
        </p:xfrm>
        <a:graphic>
          <a:graphicData uri="http://schemas.openxmlformats.org/drawingml/2006/table">
            <a:tbl>
              <a:tblPr/>
              <a:tblGrid>
                <a:gridCol w="384155"/>
                <a:gridCol w="384155"/>
                <a:gridCol w="834336"/>
                <a:gridCol w="752304"/>
                <a:gridCol w="522210"/>
                <a:gridCol w="552223"/>
                <a:gridCol w="624251"/>
                <a:gridCol w="520210"/>
                <a:gridCol w="576233"/>
                <a:gridCol w="512206"/>
                <a:gridCol w="488197"/>
                <a:gridCol w="384155"/>
                <a:gridCol w="392158"/>
                <a:gridCol w="736297"/>
                <a:gridCol w="552223"/>
              </a:tblGrid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rdc1-ax4-0082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rdc4-ac4-0576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20,877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1,898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8,964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7,646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fdc1a-ax4-0069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Turkey_AX4_Mailbox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pres-ax4-0062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prof-ax4-0054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127,931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117,909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59,579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2,659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GBOKC001N1737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GBOKC002N0390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DEOLC001N0374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530,657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53,066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436,644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183,005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DEOLC002N0375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472,032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429,120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42,912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293,078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114,910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2,900,354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2,636,686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263,668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2,269,534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998,689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61188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61239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1,036,000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1,005,828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922,008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473,142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2920" y="4797152"/>
            <a:ext cx="7704856" cy="82330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endParaRPr lang="en-US" sz="105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Clarrion</a:t>
            </a:r>
            <a:r>
              <a:rPr lang="en-US" sz="1050" dirty="0" smtClean="0"/>
              <a:t> and VNX arrays are mainly using for EXCHANGE server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XIV arrays are mainly using for VMWARE environment.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298" y="6237312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7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240529"/>
              </p:ext>
            </p:extLst>
          </p:nvPr>
        </p:nvGraphicFramePr>
        <p:xfrm>
          <a:off x="611562" y="1268760"/>
          <a:ext cx="3888431" cy="3560701"/>
        </p:xfrm>
        <a:graphic>
          <a:graphicData uri="http://schemas.openxmlformats.org/drawingml/2006/table">
            <a:tbl>
              <a:tblPr/>
              <a:tblGrid>
                <a:gridCol w="1008110"/>
                <a:gridCol w="509327"/>
                <a:gridCol w="758718"/>
                <a:gridCol w="758718"/>
                <a:gridCol w="853558"/>
              </a:tblGrid>
              <a:tr h="128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 Status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1,268.52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8723" y="5092453"/>
            <a:ext cx="770485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2013 Usable Tech-Refresh TB  – 1,268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2014 </a:t>
            </a:r>
            <a:r>
              <a:rPr lang="en-US" dirty="0"/>
              <a:t>Usable Tech-Refresh TB  – </a:t>
            </a:r>
            <a:r>
              <a:rPr lang="en-US" dirty="0" smtClean="0"/>
              <a:t>1,302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41221"/>
              </p:ext>
            </p:extLst>
          </p:nvPr>
        </p:nvGraphicFramePr>
        <p:xfrm>
          <a:off x="4788024" y="1278052"/>
          <a:ext cx="3528392" cy="2761311"/>
        </p:xfrm>
        <a:graphic>
          <a:graphicData uri="http://schemas.openxmlformats.org/drawingml/2006/table">
            <a:tbl>
              <a:tblPr/>
              <a:tblGrid>
                <a:gridCol w="576063"/>
                <a:gridCol w="720080"/>
                <a:gridCol w="792088"/>
                <a:gridCol w="888596"/>
                <a:gridCol w="551565"/>
              </a:tblGrid>
              <a:tr h="258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 array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Capacity (TB) - 24Apr14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BLWG/ZURICH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2013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7521" y="908720"/>
            <a:ext cx="25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2014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Switch 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864096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endParaRPr lang="en-US" sz="18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8" name="TextBox 12"/>
          <p:cNvSpPr txBox="1"/>
          <p:nvPr/>
        </p:nvSpPr>
        <p:spPr>
          <a:xfrm>
            <a:off x="1043608" y="4725144"/>
            <a:ext cx="7704856" cy="12772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currently we manages only Cisco switches 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Last week, we had decommissioned all the </a:t>
            </a:r>
            <a:r>
              <a:rPr lang="en-US" dirty="0" err="1" smtClean="0"/>
              <a:t>McData</a:t>
            </a:r>
            <a:r>
              <a:rPr lang="en-US" dirty="0" smtClean="0"/>
              <a:t> </a:t>
            </a:r>
            <a:r>
              <a:rPr lang="en-US" dirty="0" err="1" smtClean="0"/>
              <a:t>switchs</a:t>
            </a:r>
            <a:r>
              <a:rPr lang="en-US" dirty="0" smtClean="0"/>
              <a:t> in RDC &amp; CGC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</a:t>
            </a:r>
            <a:r>
              <a:rPr lang="en-US" dirty="0"/>
              <a:t>EMEA, We Manages 106 Switches which is having  18,496 </a:t>
            </a:r>
            <a:r>
              <a:rPr lang="en-US" dirty="0" smtClean="0"/>
              <a:t>ports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SAN Team is taking care of Disk SAN and TAPE SAN Switches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Fabric Refresh project will implement in Ruby/Jade </a:t>
            </a:r>
            <a:r>
              <a:rPr lang="en-US" dirty="0" smtClean="0"/>
              <a:t>fabrics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91" y="3068960"/>
            <a:ext cx="445308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Switch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Sept 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Box 12"/>
          <p:cNvSpPr txBox="1"/>
          <p:nvPr/>
        </p:nvSpPr>
        <p:spPr>
          <a:xfrm>
            <a:off x="549639" y="5877272"/>
            <a:ext cx="7704856" cy="430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Swiss, currently we are having less available ports. So we are adding additional switches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324" y="1484784"/>
            <a:ext cx="5291485" cy="421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Allocation by Business </a:t>
            </a:r>
            <a:r>
              <a:rPr lang="en-US" dirty="0"/>
              <a:t>Sector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229693"/>
              </p:ext>
            </p:extLst>
          </p:nvPr>
        </p:nvGraphicFramePr>
        <p:xfrm>
          <a:off x="1403648" y="980728"/>
          <a:ext cx="7128792" cy="379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085184"/>
            <a:ext cx="468052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1619672" y="4934499"/>
            <a:ext cx="6120680" cy="12772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Optimized: on Thin devices or on Thick (%util. &gt;70</a:t>
            </a:r>
            <a:r>
              <a:rPr lang="en-US" dirty="0" smtClean="0">
                <a:solidFill>
                  <a:srgbClr val="FF0000"/>
                </a:solidFill>
              </a:rPr>
              <a:t>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GCG business optimization is high ( 42%)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Corp Business Optimization is low ( 18%)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Virtualized: allocated on Thin devices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Virtualization is 98% 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Currently  DMX to VMAX migration is going on and soon virtualization will become 100%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0700255"/>
              </p:ext>
            </p:extLst>
          </p:nvPr>
        </p:nvGraphicFramePr>
        <p:xfrm>
          <a:off x="1187624" y="1052736"/>
          <a:ext cx="7128792" cy="365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55576" y="6453336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798201"/>
              </p:ext>
            </p:extLst>
          </p:nvPr>
        </p:nvGraphicFramePr>
        <p:xfrm>
          <a:off x="5148064" y="5237798"/>
          <a:ext cx="3556000" cy="764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5900"/>
                <a:gridCol w="800100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Scope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35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Number of Servers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Number of Servers To Be completed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933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Number of Servers completed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547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162229" y="4891064"/>
            <a:ext cx="33605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Summary of Migration Progress</a:t>
            </a:r>
            <a:endParaRPr kumimoji="0" lang="en-US" alt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795588" y="6002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Chart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" y="4010022"/>
            <a:ext cx="4752528" cy="2285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353194"/>
              </p:ext>
            </p:extLst>
          </p:nvPr>
        </p:nvGraphicFramePr>
        <p:xfrm>
          <a:off x="755576" y="999249"/>
          <a:ext cx="7920880" cy="301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CAPACITY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US" sz="6000" dirty="0" smtClean="0"/>
              <a:t>AOB 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30/9/2014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11398</TotalTime>
  <Words>1486</Words>
  <Application>Microsoft Office PowerPoint</Application>
  <PresentationFormat>On-screen Show (4:3)</PresentationFormat>
  <Paragraphs>808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myciti</vt:lpstr>
      <vt:lpstr>1_myciti</vt:lpstr>
      <vt:lpstr>EMEA SAN Capacity Team Review</vt:lpstr>
      <vt:lpstr>SAN Storage Growth – 5 Years</vt:lpstr>
      <vt:lpstr>EMEA SAN CAPACITY SUMMARY</vt:lpstr>
      <vt:lpstr>SAN Installed (Raw) Base by Vendor</vt:lpstr>
      <vt:lpstr>SAN Storage Inventory</vt:lpstr>
      <vt:lpstr>VMAX Pool (Virtual) Summary Report</vt:lpstr>
      <vt:lpstr>HDS Pool (Virtual) Summary Report</vt:lpstr>
      <vt:lpstr>Centera and DMX Capacity Report</vt:lpstr>
      <vt:lpstr>CLARIION, VNX &amp; XIV Summary Report</vt:lpstr>
      <vt:lpstr>Tech-Refresh TB (Usable)</vt:lpstr>
      <vt:lpstr>SAN Switch Inventory</vt:lpstr>
      <vt:lpstr>SAN Switch Inventory – Cont’d</vt:lpstr>
      <vt:lpstr>SAN Allocation by Business Sector</vt:lpstr>
      <vt:lpstr>SAN Optimized &amp; Virtualized (%)</vt:lpstr>
      <vt:lpstr>EMEA SAN Migrations Details</vt:lpstr>
      <vt:lpstr>EMEA CAPACITY REPORT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133</cp:revision>
  <dcterms:created xsi:type="dcterms:W3CDTF">2013-11-05T12:07:15Z</dcterms:created>
  <dcterms:modified xsi:type="dcterms:W3CDTF">2014-10-02T12:20:52Z</dcterms:modified>
</cp:coreProperties>
</file>