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1"/>
  </p:notesMasterIdLst>
  <p:sldIdLst>
    <p:sldId id="273" r:id="rId3"/>
    <p:sldId id="274" r:id="rId4"/>
    <p:sldId id="261" r:id="rId5"/>
    <p:sldId id="259" r:id="rId6"/>
    <p:sldId id="262" r:id="rId7"/>
    <p:sldId id="263" r:id="rId8"/>
    <p:sldId id="268" r:id="rId9"/>
    <p:sldId id="267" r:id="rId10"/>
    <p:sldId id="275" r:id="rId11"/>
    <p:sldId id="272" r:id="rId12"/>
    <p:sldId id="278" r:id="rId13"/>
    <p:sldId id="270" r:id="rId14"/>
    <p:sldId id="271" r:id="rId15"/>
    <p:sldId id="276" r:id="rId16"/>
    <p:sldId id="277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PNARUTAP001\data_grp\Global_Storage_Mngmt\DSI_(Afzal_Mahmood)\Angela\Inventory\SAN_Resource_Staffing_char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CPNARUTAP001\data_grp\Global_Storage_Mngmt\DSI_(Afzal_Mahmood)\Angela\Inventory\SAN_Resource_Staffing_charts.xlsx" TargetMode="External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EMEA%20SAN%20Data%20Input_Oct2013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https://globalconsumer.collaborationtools.consumer.citigroup.net/sites/EMEA_DOI/san/Shared%20Documents/SBS%20Report/SBS_Report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SAN Yearly </a:t>
            </a:r>
            <a:r>
              <a:rPr lang="en-US" baseline="0" dirty="0"/>
              <a:t>Increase (%)</a:t>
            </a:r>
            <a:endParaRPr lang="en-US" dirty="0"/>
          </a:p>
        </c:rich>
      </c:tx>
      <c:layout>
        <c:manualLayout>
          <c:xMode val="edge"/>
          <c:yMode val="edge"/>
          <c:x val="0.32502308739185443"/>
          <c:y val="1.9379844961240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214105181296783"/>
          <c:y val="0.18554425488480653"/>
          <c:w val="0.86730339263147704"/>
          <c:h val="0.65482210557013765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86358656"/>
        <c:axId val="88801664"/>
      </c:barChart>
      <c:catAx>
        <c:axId val="86358656"/>
        <c:scaling>
          <c:orientation val="minMax"/>
        </c:scaling>
        <c:delete val="0"/>
        <c:axPos val="b"/>
        <c:numFmt formatCode="[$-409]yyyy;@" sourceLinked="1"/>
        <c:majorTickMark val="out"/>
        <c:minorTickMark val="none"/>
        <c:tickLblPos val="nextTo"/>
        <c:crossAx val="88801664"/>
        <c:crosses val="autoZero"/>
        <c:auto val="1"/>
        <c:lblAlgn val="ctr"/>
        <c:lblOffset val="100"/>
        <c:noMultiLvlLbl val="0"/>
      </c:catAx>
      <c:valAx>
        <c:axId val="888016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dirty="0"/>
                  <a:t> Installed (TB)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86358656"/>
        <c:crosses val="autoZero"/>
        <c:crossBetween val="between"/>
        <c:majorUnit val="8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SAN Yearly Increase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/>
                      <a:t>3619</a:t>
                    </a:r>
                    <a:r>
                      <a:rPr lang="pl-PL" sz="1600" b="1"/>
                      <a:t> TB</a:t>
                    </a:r>
                    <a:endParaRPr lang="en-US" b="1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/>
                      <a:t>4334</a:t>
                    </a:r>
                    <a:r>
                      <a:rPr lang="pl-PL" sz="1600" b="1"/>
                      <a:t> TB</a:t>
                    </a:r>
                    <a:endParaRPr lang="en-US" b="1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b="1"/>
                      <a:t>4804</a:t>
                    </a:r>
                    <a:r>
                      <a:rPr lang="pl-PL" sz="1600" b="1"/>
                      <a:t> TB</a:t>
                    </a:r>
                    <a:endParaRPr lang="en-US" b="1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b="1"/>
                      <a:t>6585</a:t>
                    </a:r>
                    <a:r>
                      <a:rPr lang="pl-PL" sz="1600" b="1"/>
                      <a:t> TB</a:t>
                    </a:r>
                    <a:endParaRPr lang="en-US" b="1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'Yearly Increase'!$A$1:$A$4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'Yearly Increase'!$B$1:$B$4</c:f>
              <c:numCache>
                <c:formatCode>0</c:formatCode>
                <c:ptCount val="4"/>
                <c:pt idx="0">
                  <c:v>3619.0740609101058</c:v>
                </c:pt>
                <c:pt idx="1">
                  <c:v>4333.5561956005704</c:v>
                </c:pt>
                <c:pt idx="2">
                  <c:v>4804.191797798384</c:v>
                </c:pt>
                <c:pt idx="3">
                  <c:v>6585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88863488"/>
        <c:axId val="88865024"/>
      </c:barChart>
      <c:catAx>
        <c:axId val="8886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8865024"/>
        <c:crosses val="autoZero"/>
        <c:auto val="1"/>
        <c:lblAlgn val="ctr"/>
        <c:lblOffset val="100"/>
        <c:noMultiLvlLbl val="0"/>
      </c:catAx>
      <c:valAx>
        <c:axId val="8886502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88863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4914971566054242"/>
          <c:y val="0.93286942257217931"/>
          <c:w val="0.41836723534558207"/>
          <c:h val="5.0463910761154862E-2"/>
        </c:manualLayout>
      </c:layout>
      <c:overlay val="1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333333333333343E-2"/>
          <c:y val="0.2"/>
          <c:w val="0.81597222222222221"/>
          <c:h val="0.6527777777777782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9.407286487563038E-2"/>
                  <c:y val="-0.11800163856559144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EMC
</a:t>
                    </a:r>
                    <a:r>
                      <a:rPr lang="en-US" sz="1400" b="1" dirty="0" smtClean="0"/>
                      <a:t>7</a:t>
                    </a:r>
                    <a:r>
                      <a:rPr lang="pl-PL" sz="1400" b="1" dirty="0" smtClean="0"/>
                      <a:t>6</a:t>
                    </a:r>
                    <a:r>
                      <a:rPr lang="en-US" sz="1400" b="1" dirty="0" smtClean="0"/>
                      <a:t>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7791434607259461E-2"/>
                  <c:y val="9.9088143005053184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HDS
</a:t>
                    </a:r>
                    <a:r>
                      <a:rPr lang="en-US" sz="1400" b="1" dirty="0" smtClean="0"/>
                      <a:t>2</a:t>
                    </a:r>
                    <a:r>
                      <a:rPr lang="pl-PL" sz="1400" b="1" dirty="0" smtClean="0"/>
                      <a:t>4</a:t>
                    </a:r>
                    <a:r>
                      <a:rPr lang="en-US" sz="1400" b="1" dirty="0" smtClean="0"/>
                      <a:t>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SUMA!$O$8:$O$9</c:f>
              <c:strCache>
                <c:ptCount val="2"/>
                <c:pt idx="0">
                  <c:v>EMC</c:v>
                </c:pt>
                <c:pt idx="1">
                  <c:v>HDS</c:v>
                </c:pt>
              </c:strCache>
            </c:strRef>
          </c:cat>
          <c:val>
            <c:numRef>
              <c:f>SUMA!$P$8:$P$9</c:f>
              <c:numCache>
                <c:formatCode>General</c:formatCode>
                <c:ptCount val="2"/>
                <c:pt idx="0">
                  <c:v>4975.9967654691955</c:v>
                </c:pt>
                <c:pt idx="1">
                  <c:v>1609.06568431854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 b="1"/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6.643457401652687E-4"/>
          <c:w val="1"/>
          <c:h val="0.723713663150597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97035776"/>
        <c:axId val="97037312"/>
        <c:axId val="0"/>
      </c:bar3DChart>
      <c:catAx>
        <c:axId val="97035776"/>
        <c:scaling>
          <c:orientation val="minMax"/>
        </c:scaling>
        <c:delete val="1"/>
        <c:axPos val="b"/>
        <c:majorTickMark val="none"/>
        <c:minorTickMark val="none"/>
        <c:tickLblPos val="nextTo"/>
        <c:crossAx val="97037312"/>
        <c:crosses val="autoZero"/>
        <c:auto val="0"/>
        <c:lblAlgn val="ctr"/>
        <c:lblOffset val="100"/>
        <c:noMultiLvlLbl val="0"/>
      </c:catAx>
      <c:valAx>
        <c:axId val="97037312"/>
        <c:scaling>
          <c:orientation val="minMax"/>
        </c:scaling>
        <c:delete val="0"/>
        <c:axPos val="r"/>
        <c:majorGridlines>
          <c:spPr>
            <a:ln>
              <a:solidFill>
                <a:srgbClr val="4F81BD">
                  <a:lumMod val="20000"/>
                  <a:lumOff val="80000"/>
                </a:srgbClr>
              </a:solidFill>
            </a:ln>
          </c:spPr>
        </c:majorGridlines>
        <c:numFmt formatCode="_(* #,##0_);_(* \(#,##0\);_(* &quot;-&quot;??_);_(@_)" sourceLinked="1"/>
        <c:majorTickMark val="none"/>
        <c:minorTickMark val="none"/>
        <c:tickLblPos val="none"/>
        <c:spPr>
          <a:ln>
            <a:noFill/>
          </a:ln>
        </c:spPr>
        <c:crossAx val="97035776"/>
        <c:crosses val="max"/>
        <c:crossBetween val="between"/>
        <c:majorUnit val="3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9514948763091478"/>
          <c:w val="0.96711509715994026"/>
          <c:h val="0.7267053106596294"/>
        </c:manualLayout>
      </c:layout>
      <c:bar3DChart>
        <c:barDir val="col"/>
        <c:grouping val="standar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0180542228393723E-2"/>
                  <c:y val="-1.80939002185515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453694818929158E-2"/>
                  <c:y val="-2.110955025497677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0722168913574949E-3"/>
                  <c:y val="-1.206260014570101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762955855143327E-2"/>
                  <c:y val="-1.80939002185515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268474094645788E-3"/>
                  <c:y val="-2.412520029140202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130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3.015650036425253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453694818929159E-3"/>
                  <c:y val="-2.1109550254976774E-2"/>
                </c:manualLayout>
              </c:layout>
              <c:tx>
                <c:rich>
                  <a:bodyPr/>
                  <a:lstStyle/>
                  <a:p>
                    <a:r>
                      <a:rPr lang="pl-PL" b="1" dirty="0" smtClean="0"/>
                      <a:t>532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3814779275717615E-3"/>
                  <c:y val="-3.317215040067778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2,</a:t>
                    </a:r>
                    <a:r>
                      <a:rPr lang="pl-PL" b="1" dirty="0" smtClean="0"/>
                      <a:t>7</a:t>
                    </a:r>
                    <a:r>
                      <a:rPr lang="en-US" b="1" dirty="0" smtClean="0"/>
                      <a:t>0</a:t>
                    </a:r>
                    <a:r>
                      <a:rPr lang="pl-PL" b="1" dirty="0" smtClean="0"/>
                      <a:t>9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453694818929256E-2"/>
                  <c:y val="-2.412520029140202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2,79</a:t>
                    </a:r>
                    <a:r>
                      <a:rPr lang="pl-PL" b="1" dirty="0" smtClean="0"/>
                      <a:t>6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Chart!$C$24:$K$24</c:f>
              <c:strCache>
                <c:ptCount val="9"/>
                <c:pt idx="0">
                  <c:v>Welle</c:v>
                </c:pt>
                <c:pt idx="1">
                  <c:v>Russia</c:v>
                </c:pt>
                <c:pt idx="2">
                  <c:v>Goleszowska</c:v>
                </c:pt>
                <c:pt idx="3">
                  <c:v>Turkey</c:v>
                </c:pt>
                <c:pt idx="4">
                  <c:v>Switzerland</c:v>
                </c:pt>
                <c:pt idx="5">
                  <c:v>Senatorska</c:v>
                </c:pt>
                <c:pt idx="6">
                  <c:v>London(CGC)</c:v>
                </c:pt>
                <c:pt idx="7">
                  <c:v>Frankfurt </c:v>
                </c:pt>
                <c:pt idx="8">
                  <c:v>London (RDC) </c:v>
                </c:pt>
              </c:strCache>
            </c:strRef>
          </c:cat>
          <c:val>
            <c:numRef>
              <c:f>Chart!$C$25:$K$25</c:f>
              <c:numCache>
                <c:formatCode>#,##0</c:formatCode>
                <c:ptCount val="9"/>
                <c:pt idx="0">
                  <c:v>4.2475748062133789</c:v>
                </c:pt>
                <c:pt idx="1">
                  <c:v>25</c:v>
                </c:pt>
                <c:pt idx="2">
                  <c:v>120.65025860071182</c:v>
                </c:pt>
                <c:pt idx="3">
                  <c:v>129.47244009841233</c:v>
                </c:pt>
                <c:pt idx="4">
                  <c:v>130</c:v>
                </c:pt>
                <c:pt idx="5">
                  <c:v>138.30696922540665</c:v>
                </c:pt>
                <c:pt idx="6">
                  <c:v>417.94568336009979</c:v>
                </c:pt>
                <c:pt idx="7">
                  <c:v>2501.7307457890361</c:v>
                </c:pt>
                <c:pt idx="8">
                  <c:v>2791.1321149611845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7442048"/>
        <c:axId val="97444992"/>
        <c:axId val="84060800"/>
      </c:bar3DChart>
      <c:catAx>
        <c:axId val="97442048"/>
        <c:scaling>
          <c:orientation val="minMax"/>
        </c:scaling>
        <c:delete val="0"/>
        <c:axPos val="b"/>
        <c:majorTickMark val="none"/>
        <c:minorTickMark val="none"/>
        <c:tickLblPos val="nextTo"/>
        <c:crossAx val="97444992"/>
        <c:crosses val="autoZero"/>
        <c:auto val="1"/>
        <c:lblAlgn val="ctr"/>
        <c:lblOffset val="100"/>
        <c:noMultiLvlLbl val="0"/>
      </c:catAx>
      <c:valAx>
        <c:axId val="9744499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7442048"/>
        <c:crosses val="autoZero"/>
        <c:crossBetween val="between"/>
      </c:valAx>
      <c:serAx>
        <c:axId val="84060800"/>
        <c:scaling>
          <c:orientation val="minMax"/>
        </c:scaling>
        <c:delete val="1"/>
        <c:axPos val="b"/>
        <c:majorTickMark val="none"/>
        <c:minorTickMark val="none"/>
        <c:tickLblPos val="nextTo"/>
        <c:crossAx val="97444992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4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'BUS SECTOR'!$B$2</c:f>
              <c:strCache>
                <c:ptCount val="1"/>
                <c:pt idx="0">
                  <c:v>Used</c:v>
                </c:pt>
              </c:strCache>
            </c:strRef>
          </c:tx>
          <c:invertIfNegative val="0"/>
          <c:cat>
            <c:strRef>
              <c:f>'BUS SECTOR'!$A$3:$A$6</c:f>
              <c:strCache>
                <c:ptCount val="4"/>
                <c:pt idx="0">
                  <c:v>CORP</c:v>
                </c:pt>
                <c:pt idx="1">
                  <c:v>ICG</c:v>
                </c:pt>
                <c:pt idx="2">
                  <c:v>GCG</c:v>
                </c:pt>
                <c:pt idx="3">
                  <c:v>OTHER</c:v>
                </c:pt>
              </c:strCache>
            </c:strRef>
          </c:cat>
          <c:val>
            <c:numRef>
              <c:f>'BUS SECTOR'!$B$3:$B$6</c:f>
              <c:numCache>
                <c:formatCode>_(* #,##0_);_(* \(#,##0\);_(* "-"??_);_(@_)</c:formatCode>
                <c:ptCount val="4"/>
                <c:pt idx="0">
                  <c:v>1145.1008993441953</c:v>
                </c:pt>
                <c:pt idx="1">
                  <c:v>1216.134407831961</c:v>
                </c:pt>
                <c:pt idx="2">
                  <c:v>241.92115406567072</c:v>
                </c:pt>
                <c:pt idx="3">
                  <c:v>386.724808477316</c:v>
                </c:pt>
              </c:numCache>
            </c:numRef>
          </c:val>
        </c:ser>
        <c:ser>
          <c:idx val="1"/>
          <c:order val="1"/>
          <c:tx>
            <c:strRef>
              <c:f>'BUS SECTOR'!$C$2</c:f>
              <c:strCache>
                <c:ptCount val="1"/>
                <c:pt idx="0">
                  <c:v>Free</c:v>
                </c:pt>
              </c:strCache>
            </c:strRef>
          </c:tx>
          <c:invertIfNegative val="0"/>
          <c:cat>
            <c:strRef>
              <c:f>'BUS SECTOR'!$A$3:$A$6</c:f>
              <c:strCache>
                <c:ptCount val="4"/>
                <c:pt idx="0">
                  <c:v>CORP</c:v>
                </c:pt>
                <c:pt idx="1">
                  <c:v>ICG</c:v>
                </c:pt>
                <c:pt idx="2">
                  <c:v>GCG</c:v>
                </c:pt>
                <c:pt idx="3">
                  <c:v>OTHER</c:v>
                </c:pt>
              </c:strCache>
            </c:strRef>
          </c:cat>
          <c:val>
            <c:numRef>
              <c:f>'BUS SECTOR'!$C$3:$C$6</c:f>
              <c:numCache>
                <c:formatCode>_(* #,##0_);_(* \(#,##0\);_(* "-"??_);_(@_)</c:formatCode>
                <c:ptCount val="4"/>
                <c:pt idx="0">
                  <c:v>1360.6514697871655</c:v>
                </c:pt>
                <c:pt idx="1">
                  <c:v>945.75868371041929</c:v>
                </c:pt>
                <c:pt idx="2">
                  <c:v>350.9885469410824</c:v>
                </c:pt>
                <c:pt idx="3">
                  <c:v>611.94194317138249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13184"/>
        <c:axId val="5219072"/>
        <c:axId val="0"/>
      </c:bar3DChart>
      <c:catAx>
        <c:axId val="5213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5219072"/>
        <c:crosses val="autoZero"/>
        <c:auto val="1"/>
        <c:lblAlgn val="ctr"/>
        <c:lblOffset val="100"/>
        <c:noMultiLvlLbl val="0"/>
      </c:catAx>
      <c:valAx>
        <c:axId val="5219072"/>
        <c:scaling>
          <c:orientation val="minMax"/>
        </c:scaling>
        <c:delete val="0"/>
        <c:axPos val="l"/>
        <c:majorGridlines/>
        <c:numFmt formatCode="_(* #,##0_);_(* \(#,##0\);_(* &quot;-&quot;??_);_(@_)" sourceLinked="1"/>
        <c:majorTickMark val="out"/>
        <c:minorTickMark val="none"/>
        <c:tickLblPos val="nextTo"/>
        <c:crossAx val="521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39544503139639"/>
          <c:y val="0.42528405694401816"/>
          <c:w val="0.12160520283065884"/>
          <c:h val="0.14679536706875784"/>
        </c:manualLayout>
      </c:layout>
      <c:overlay val="0"/>
      <c:txPr>
        <a:bodyPr/>
        <a:lstStyle/>
        <a:p>
          <a:pPr>
            <a:defRPr sz="105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'BUS SECTOR'!$F$2</c:f>
              <c:strCache>
                <c:ptCount val="1"/>
                <c:pt idx="0">
                  <c:v>Optimized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'BUS SECTOR'!$A$3:$A$7</c:f>
              <c:strCache>
                <c:ptCount val="5"/>
                <c:pt idx="0">
                  <c:v>CORP</c:v>
                </c:pt>
                <c:pt idx="1">
                  <c:v>ICG</c:v>
                </c:pt>
                <c:pt idx="2">
                  <c:v>GCG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'BUS SECTOR'!$F$3:$F$7</c:f>
              <c:numCache>
                <c:formatCode>0%</c:formatCode>
                <c:ptCount val="5"/>
                <c:pt idx="0">
                  <c:v>0.16</c:v>
                </c:pt>
                <c:pt idx="1">
                  <c:v>0.27</c:v>
                </c:pt>
                <c:pt idx="2">
                  <c:v>0.18</c:v>
                </c:pt>
                <c:pt idx="3">
                  <c:v>0.13</c:v>
                </c:pt>
                <c:pt idx="4">
                  <c:v>0.21</c:v>
                </c:pt>
              </c:numCache>
            </c:numRef>
          </c:val>
        </c:ser>
        <c:ser>
          <c:idx val="1"/>
          <c:order val="1"/>
          <c:tx>
            <c:strRef>
              <c:f>'BUS SECTOR'!$G$2</c:f>
              <c:strCache>
                <c:ptCount val="1"/>
                <c:pt idx="0">
                  <c:v>Virtualized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'BUS SECTOR'!$A$3:$A$7</c:f>
              <c:strCache>
                <c:ptCount val="5"/>
                <c:pt idx="0">
                  <c:v>CORP</c:v>
                </c:pt>
                <c:pt idx="1">
                  <c:v>ICG</c:v>
                </c:pt>
                <c:pt idx="2">
                  <c:v>GCG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'BUS SECTOR'!$G$3:$G$7</c:f>
              <c:numCache>
                <c:formatCode>0%</c:formatCode>
                <c:ptCount val="5"/>
                <c:pt idx="0">
                  <c:v>0.65</c:v>
                </c:pt>
                <c:pt idx="1">
                  <c:v>0.87</c:v>
                </c:pt>
                <c:pt idx="2">
                  <c:v>0.99</c:v>
                </c:pt>
                <c:pt idx="3">
                  <c:v>0.56000000000000005</c:v>
                </c:pt>
                <c:pt idx="4">
                  <c:v>0.73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33470336"/>
        <c:axId val="33471872"/>
        <c:axId val="0"/>
      </c:bar3DChart>
      <c:catAx>
        <c:axId val="3347033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33471872"/>
        <c:crosses val="autoZero"/>
        <c:auto val="1"/>
        <c:lblAlgn val="ctr"/>
        <c:lblOffset val="100"/>
        <c:noMultiLvlLbl val="0"/>
      </c:catAx>
      <c:valAx>
        <c:axId val="33471872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34703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RDC COB Test - 08-09 June 2013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1"/>
              <c:layout>
                <c:manualLayout>
                  <c:x val="5.813953488372092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COB!$G$3:$G$10</c:f>
              <c:strCache>
                <c:ptCount val="8"/>
                <c:pt idx="0">
                  <c:v>SPLITS</c:v>
                </c:pt>
                <c:pt idx="1">
                  <c:v>ESTABLISHES</c:v>
                </c:pt>
                <c:pt idx="2">
                  <c:v>FAILOVERS</c:v>
                </c:pt>
                <c:pt idx="3">
                  <c:v>FAILBACKS</c:v>
                </c:pt>
                <c:pt idx="4">
                  <c:v>ISOLATES</c:v>
                </c:pt>
                <c:pt idx="5">
                  <c:v>Switches</c:v>
                </c:pt>
                <c:pt idx="6">
                  <c:v>Rejons</c:v>
                </c:pt>
                <c:pt idx="7">
                  <c:v>Switchbacks</c:v>
                </c:pt>
              </c:strCache>
            </c:strRef>
          </c:cat>
          <c:val>
            <c:numRef>
              <c:f>COB!$H$3:$H$10</c:f>
              <c:numCache>
                <c:formatCode>General</c:formatCode>
                <c:ptCount val="8"/>
                <c:pt idx="0">
                  <c:v>104</c:v>
                </c:pt>
                <c:pt idx="1">
                  <c:v>104</c:v>
                </c:pt>
                <c:pt idx="2">
                  <c:v>62</c:v>
                </c:pt>
                <c:pt idx="3">
                  <c:v>61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586112"/>
        <c:axId val="86588800"/>
        <c:axId val="0"/>
      </c:bar3DChart>
      <c:catAx>
        <c:axId val="86586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86588800"/>
        <c:crosses val="autoZero"/>
        <c:auto val="1"/>
        <c:lblAlgn val="ctr"/>
        <c:lblOffset val="100"/>
        <c:noMultiLvlLbl val="0"/>
      </c:catAx>
      <c:valAx>
        <c:axId val="86588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6586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FDC and Rainbow</a:t>
            </a:r>
            <a:r>
              <a:rPr lang="en-US"/>
              <a:t> COB Test - 08-</a:t>
            </a:r>
            <a:r>
              <a:rPr lang="pl-PL"/>
              <a:t>11</a:t>
            </a:r>
            <a:r>
              <a:rPr lang="en-US"/>
              <a:t> June 2013</a:t>
            </a:r>
          </a:p>
          <a:p>
            <a:pPr>
              <a:defRPr/>
            </a:pPr>
            <a:endParaRPr lang="en-US"/>
          </a:p>
        </c:rich>
      </c:tx>
      <c:layout>
        <c:manualLayout>
          <c:xMode val="edge"/>
          <c:yMode val="edge"/>
          <c:x val="0.17902202281132348"/>
          <c:y val="4.875762557746482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3.7611659614480487E-3"/>
                  <c:y val="-4.125645241170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686412787964268E-2"/>
                  <c:y val="-3.3755279245937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611659614480487E-3"/>
                  <c:y val="-6.0009385326110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6417489421720732E-3"/>
                  <c:y val="-4.125645241170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COB!$D$21:$D$24</c:f>
              <c:strCache>
                <c:ptCount val="4"/>
                <c:pt idx="0">
                  <c:v>Split</c:v>
                </c:pt>
                <c:pt idx="1">
                  <c:v>Establish</c:v>
                </c:pt>
                <c:pt idx="2">
                  <c:v>Failback</c:v>
                </c:pt>
                <c:pt idx="3">
                  <c:v>Failover</c:v>
                </c:pt>
              </c:strCache>
            </c:strRef>
          </c:cat>
          <c:val>
            <c:numRef>
              <c:f>COB!$E$21:$E$24</c:f>
              <c:numCache>
                <c:formatCode>General</c:formatCode>
                <c:ptCount val="4"/>
                <c:pt idx="0">
                  <c:v>155</c:v>
                </c:pt>
                <c:pt idx="1">
                  <c:v>153</c:v>
                </c:pt>
                <c:pt idx="2">
                  <c:v>12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621568"/>
        <c:axId val="86649088"/>
        <c:axId val="0"/>
      </c:bar3DChart>
      <c:catAx>
        <c:axId val="86621568"/>
        <c:scaling>
          <c:orientation val="minMax"/>
        </c:scaling>
        <c:delete val="0"/>
        <c:axPos val="b"/>
        <c:majorTickMark val="none"/>
        <c:minorTickMark val="none"/>
        <c:tickLblPos val="nextTo"/>
        <c:crossAx val="86649088"/>
        <c:crosses val="autoZero"/>
        <c:auto val="1"/>
        <c:lblAlgn val="ctr"/>
        <c:lblOffset val="100"/>
        <c:noMultiLvlLbl val="0"/>
      </c:catAx>
      <c:valAx>
        <c:axId val="86649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6621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'Monthly Report'!$A$2</c:f>
              <c:strCache>
                <c:ptCount val="1"/>
                <c:pt idx="0">
                  <c:v>Total number of tickets completed by month 2013:</c:v>
                </c:pt>
              </c:strCache>
            </c:strRef>
          </c:tx>
          <c:invertIfNegative val="0"/>
          <c:cat>
            <c:strRef>
              <c:f>'Monthly Report'!$B$1:$M$1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'Monthly Report'!$B$2:$M$2</c:f>
              <c:numCache>
                <c:formatCode>General</c:formatCode>
                <c:ptCount val="12"/>
                <c:pt idx="0">
                  <c:v>62</c:v>
                </c:pt>
                <c:pt idx="1">
                  <c:v>161</c:v>
                </c:pt>
                <c:pt idx="2">
                  <c:v>212</c:v>
                </c:pt>
                <c:pt idx="3">
                  <c:v>270</c:v>
                </c:pt>
                <c:pt idx="4">
                  <c:v>225</c:v>
                </c:pt>
                <c:pt idx="5">
                  <c:v>216</c:v>
                </c:pt>
                <c:pt idx="6">
                  <c:v>276</c:v>
                </c:pt>
                <c:pt idx="7">
                  <c:v>192</c:v>
                </c:pt>
                <c:pt idx="8">
                  <c:v>208</c:v>
                </c:pt>
                <c:pt idx="9">
                  <c:v>215</c:v>
                </c:pt>
                <c:pt idx="10">
                  <c:v>74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712320"/>
        <c:axId val="86713856"/>
      </c:barChart>
      <c:catAx>
        <c:axId val="86712320"/>
        <c:scaling>
          <c:orientation val="minMax"/>
        </c:scaling>
        <c:delete val="0"/>
        <c:axPos val="b"/>
        <c:majorTickMark val="out"/>
        <c:minorTickMark val="none"/>
        <c:tickLblPos val="nextTo"/>
        <c:crossAx val="86713856"/>
        <c:crosses val="autoZero"/>
        <c:auto val="1"/>
        <c:lblAlgn val="ctr"/>
        <c:lblOffset val="100"/>
        <c:noMultiLvlLbl val="0"/>
      </c:catAx>
      <c:valAx>
        <c:axId val="86713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712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5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Infoman!$A$2</c:f>
              <c:strCache>
                <c:ptCount val="1"/>
                <c:pt idx="0">
                  <c:v>Priority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9303182931018565E-3"/>
                  <c:y val="-9.8643637045268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37409350570999E-2"/>
                  <c:y val="-2.6305228785922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744500408040143E-2"/>
                  <c:y val="-2.9593091113580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767727643672857E-2"/>
                  <c:y val="-2.3016848643896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953545528734571E-3"/>
                  <c:y val="-3.6169333583265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Infoman!$B$1:$F$1</c:f>
              <c:strCache>
                <c:ptCount val="5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</c:strCache>
            </c:strRef>
          </c:cat>
          <c:val>
            <c:numRef>
              <c:f>Infoman!$B$2:$F$2</c:f>
              <c:numCache>
                <c:formatCode>General</c:formatCode>
                <c:ptCount val="5"/>
                <c:pt idx="0">
                  <c:v>50</c:v>
                </c:pt>
                <c:pt idx="1">
                  <c:v>31</c:v>
                </c:pt>
                <c:pt idx="2">
                  <c:v>35</c:v>
                </c:pt>
                <c:pt idx="3">
                  <c:v>23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Infoman!$A$3</c:f>
              <c:strCache>
                <c:ptCount val="1"/>
                <c:pt idx="0">
                  <c:v>Priority 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767727643672855E-3"/>
                  <c:y val="-1.3152484939369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53545528734571E-3"/>
                  <c:y val="-9.86436370452683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1.6440606174211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Infoman!$B$1:$F$1</c:f>
              <c:strCache>
                <c:ptCount val="5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</c:strCache>
            </c:strRef>
          </c:cat>
          <c:val>
            <c:numRef>
              <c:f>Infoman!$B$3:$F$3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Infoman!$A$4</c:f>
              <c:strCache>
                <c:ptCount val="1"/>
                <c:pt idx="0">
                  <c:v>Priority 3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744500408040143E-2"/>
                  <c:y val="-2.9593091113580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790954879305571E-2"/>
                  <c:y val="-3.6169333583265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814182114938284E-2"/>
                  <c:y val="-2.6304969878738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721273172407426E-2"/>
                  <c:y val="-2.9593091113580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767727643672857E-2"/>
                  <c:y val="-2.9593091113580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Infoman!$B$1:$F$1</c:f>
              <c:strCache>
                <c:ptCount val="5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</c:strCache>
            </c:strRef>
          </c:cat>
          <c:val>
            <c:numRef>
              <c:f>Infoman!$B$4:$F$4</c:f>
              <c:numCache>
                <c:formatCode>General</c:formatCode>
                <c:ptCount val="5"/>
                <c:pt idx="0">
                  <c:v>78</c:v>
                </c:pt>
                <c:pt idx="1">
                  <c:v>62</c:v>
                </c:pt>
                <c:pt idx="2">
                  <c:v>46</c:v>
                </c:pt>
                <c:pt idx="3">
                  <c:v>63</c:v>
                </c:pt>
                <c:pt idx="4">
                  <c:v>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86759296"/>
        <c:axId val="86760832"/>
        <c:axId val="0"/>
      </c:bar3DChart>
      <c:catAx>
        <c:axId val="867592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86760832"/>
        <c:crosses val="autoZero"/>
        <c:auto val="1"/>
        <c:lblAlgn val="ctr"/>
        <c:lblOffset val="100"/>
        <c:noMultiLvlLbl val="0"/>
      </c:catAx>
      <c:valAx>
        <c:axId val="86760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867592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0.16614</cdr:x>
      <cdr:y>0.03632</cdr:y>
    </cdr:from>
    <cdr:to>
      <cdr:x>0.31804</cdr:x>
      <cdr:y>0.28534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0125" y="1333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0.18513</cdr:x>
      <cdr:y>0.10895</cdr:y>
    </cdr:from>
    <cdr:to>
      <cdr:x>0.33703</cdr:x>
      <cdr:y>0.24125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14425" y="400050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b="1"/>
            <a:t>2506TB</a:t>
          </a:r>
        </a:p>
        <a:p xmlns:a="http://schemas.openxmlformats.org/drawingml/2006/main">
          <a:r>
            <a:rPr lang="pl-PL" sz="1100" b="1"/>
            <a:t>46%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0.35021</cdr:x>
      <cdr:y>0.19282</cdr:y>
    </cdr:from>
    <cdr:to>
      <cdr:x>0.50211</cdr:x>
      <cdr:y>0.32512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108200" y="708025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2162TB</a:t>
          </a:r>
        </a:p>
        <a:p xmlns:a="http://schemas.openxmlformats.org/drawingml/2006/main">
          <a:r>
            <a:rPr lang="pl-PL" sz="1100" b="1"/>
            <a:t>56%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0.50527</cdr:x>
      <cdr:y>0.56118</cdr:y>
    </cdr:from>
    <cdr:to>
      <cdr:x>0.65717</cdr:x>
      <cdr:y>0.69347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041650" y="2060575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593TB</a:t>
          </a:r>
        </a:p>
        <a:p xmlns:a="http://schemas.openxmlformats.org/drawingml/2006/main">
          <a:r>
            <a:rPr lang="pl-PL" sz="1100" b="1"/>
            <a:t>41%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0.67774</cdr:x>
      <cdr:y>0.44444</cdr:y>
    </cdr:from>
    <cdr:to>
      <cdr:x>0.82964</cdr:x>
      <cdr:y>0.57674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079875" y="1631950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999TB</a:t>
          </a:r>
        </a:p>
        <a:p xmlns:a="http://schemas.openxmlformats.org/drawingml/2006/main">
          <a:r>
            <a:rPr lang="pl-PL" sz="1100" b="1"/>
            <a:t>39%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0.16614</cdr:x>
      <cdr:y>0.03632</cdr:y>
    </cdr:from>
    <cdr:to>
      <cdr:x>0.31804</cdr:x>
      <cdr:y>0.28534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00125" y="1333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0.18513</cdr:x>
      <cdr:y>0.10895</cdr:y>
    </cdr:from>
    <cdr:to>
      <cdr:x>0.33703</cdr:x>
      <cdr:y>0.24125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1114425" y="400050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b="1"/>
            <a:t>2506TB</a:t>
          </a:r>
        </a:p>
        <a:p xmlns:a="http://schemas.openxmlformats.org/drawingml/2006/main">
          <a:r>
            <a:rPr lang="pl-PL" sz="1100" b="1"/>
            <a:t>46%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0.35021</cdr:x>
      <cdr:y>0.19282</cdr:y>
    </cdr:from>
    <cdr:to>
      <cdr:x>0.50211</cdr:x>
      <cdr:y>0.32512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08200" y="708025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2162TB</a:t>
          </a:r>
        </a:p>
        <a:p xmlns:a="http://schemas.openxmlformats.org/drawingml/2006/main">
          <a:r>
            <a:rPr lang="pl-PL" sz="1100" b="1"/>
            <a:t>56%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0.50527</cdr:x>
      <cdr:y>0.56118</cdr:y>
    </cdr:from>
    <cdr:to>
      <cdr:x>0.65717</cdr:x>
      <cdr:y>0.69347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041650" y="2060575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593TB</a:t>
          </a:r>
        </a:p>
        <a:p xmlns:a="http://schemas.openxmlformats.org/drawingml/2006/main">
          <a:r>
            <a:rPr lang="pl-PL" sz="1100" b="1"/>
            <a:t>41% Used</a:t>
          </a:r>
          <a:endParaRPr lang="en-US" sz="1100" b="1"/>
        </a:p>
      </cdr:txBody>
    </cdr:sp>
  </cdr:relSizeAnchor>
  <cdr:relSizeAnchor xmlns:cdr="http://schemas.openxmlformats.org/drawingml/2006/chartDrawing">
    <cdr:from>
      <cdr:x>0.67774</cdr:x>
      <cdr:y>0.44444</cdr:y>
    </cdr:from>
    <cdr:to>
      <cdr:x>0.82964</cdr:x>
      <cdr:y>0.57674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079875" y="1631950"/>
          <a:ext cx="9144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/>
            <a:t>999TB</a:t>
          </a:r>
        </a:p>
        <a:p xmlns:a="http://schemas.openxmlformats.org/drawingml/2006/main">
          <a:r>
            <a:rPr lang="pl-PL" sz="1100" b="1"/>
            <a:t>39% Used</a:t>
          </a:r>
          <a:endParaRPr lang="en-US" sz="1100" b="1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11/21/2013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team</a:t>
            </a:r>
            <a:r>
              <a:rPr lang="en-US" sz="3600" dirty="0" smtClean="0"/>
              <a:t> 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pl-PL" dirty="0" err="1" smtClean="0"/>
              <a:t>Octo</a:t>
            </a:r>
            <a:r>
              <a:rPr lang="en-US" dirty="0" err="1" smtClean="0"/>
              <a:t>ber</a:t>
            </a:r>
            <a:r>
              <a:rPr lang="en-US" dirty="0" smtClean="0"/>
              <a:t> 2013</a:t>
            </a:r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086740"/>
              </p:ext>
            </p:extLst>
          </p:nvPr>
        </p:nvGraphicFramePr>
        <p:xfrm>
          <a:off x="539552" y="3200501"/>
          <a:ext cx="822960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</a:t>
            </a:r>
            <a:r>
              <a:rPr lang="pl-PL" dirty="0" smtClean="0"/>
              <a:t>3</a:t>
            </a:r>
            <a:r>
              <a:rPr lang="en-US" dirty="0" smtClean="0"/>
              <a:t>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(</a:t>
            </a:r>
            <a:r>
              <a:rPr lang="pl-PL" b="1" dirty="0" smtClean="0"/>
              <a:t>1</a:t>
            </a:r>
            <a:r>
              <a:rPr lang="en-US" b="1" dirty="0" smtClean="0"/>
              <a:t>0/2013)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8" name="Freeform 7"/>
          <p:cNvSpPr/>
          <p:nvPr/>
        </p:nvSpPr>
        <p:spPr bwMode="auto">
          <a:xfrm flipV="1">
            <a:off x="2051720" y="2132856"/>
            <a:ext cx="5380795" cy="1565564"/>
          </a:xfrm>
          <a:custGeom>
            <a:avLst/>
            <a:gdLst>
              <a:gd name="connsiteX0" fmla="*/ 0 w 4800600"/>
              <a:gd name="connsiteY0" fmla="*/ 0 h 1676400"/>
              <a:gd name="connsiteX1" fmla="*/ 4800600 w 4800600"/>
              <a:gd name="connsiteY1" fmla="*/ 1676400 h 1676400"/>
              <a:gd name="connsiteX0" fmla="*/ 0 w 4800600"/>
              <a:gd name="connsiteY0" fmla="*/ 0 h 1676400"/>
              <a:gd name="connsiteX1" fmla="*/ 2590800 w 4800600"/>
              <a:gd name="connsiteY1" fmla="*/ 609600 h 1676400"/>
              <a:gd name="connsiteX2" fmla="*/ 4800600 w 4800600"/>
              <a:gd name="connsiteY2" fmla="*/ 1676400 h 1676400"/>
              <a:gd name="connsiteX0" fmla="*/ 0 w 4800600"/>
              <a:gd name="connsiteY0" fmla="*/ 0 h 1676400"/>
              <a:gd name="connsiteX1" fmla="*/ 2590800 w 4800600"/>
              <a:gd name="connsiteY1" fmla="*/ 609600 h 1676400"/>
              <a:gd name="connsiteX2" fmla="*/ 4800600 w 4800600"/>
              <a:gd name="connsiteY2" fmla="*/ 1676400 h 1676400"/>
              <a:gd name="connsiteX0" fmla="*/ 0 w 4800600"/>
              <a:gd name="connsiteY0" fmla="*/ 0 h 1676400"/>
              <a:gd name="connsiteX1" fmla="*/ 2590800 w 4800600"/>
              <a:gd name="connsiteY1" fmla="*/ 609600 h 1676400"/>
              <a:gd name="connsiteX2" fmla="*/ 4800600 w 4800600"/>
              <a:gd name="connsiteY2" fmla="*/ 1676400 h 1676400"/>
              <a:gd name="connsiteX0" fmla="*/ 0 w 4724400"/>
              <a:gd name="connsiteY0" fmla="*/ 0 h 1828800"/>
              <a:gd name="connsiteX1" fmla="*/ 2590800 w 4724400"/>
              <a:gd name="connsiteY1" fmla="*/ 609600 h 1828800"/>
              <a:gd name="connsiteX2" fmla="*/ 4724400 w 4724400"/>
              <a:gd name="connsiteY2" fmla="*/ 1828800 h 1828800"/>
              <a:gd name="connsiteX0" fmla="*/ 0 w 4515971"/>
              <a:gd name="connsiteY0" fmla="*/ 0 h 1524000"/>
              <a:gd name="connsiteX1" fmla="*/ 2590800 w 4515971"/>
              <a:gd name="connsiteY1" fmla="*/ 609600 h 1524000"/>
              <a:gd name="connsiteX2" fmla="*/ 4515971 w 4515971"/>
              <a:gd name="connsiteY2" fmla="*/ 1524000 h 1524000"/>
              <a:gd name="connsiteX0" fmla="*/ 0 w 4515971"/>
              <a:gd name="connsiteY0" fmla="*/ 0 h 1524000"/>
              <a:gd name="connsiteX1" fmla="*/ 2590800 w 4515971"/>
              <a:gd name="connsiteY1" fmla="*/ 609600 h 1524000"/>
              <a:gd name="connsiteX2" fmla="*/ 4515971 w 4515971"/>
              <a:gd name="connsiteY2" fmla="*/ 1524000 h 1524000"/>
              <a:gd name="connsiteX0" fmla="*/ 0 w 4515971"/>
              <a:gd name="connsiteY0" fmla="*/ 0 h 1524000"/>
              <a:gd name="connsiteX1" fmla="*/ 2640106 w 4515971"/>
              <a:gd name="connsiteY1" fmla="*/ 533400 h 1524000"/>
              <a:gd name="connsiteX2" fmla="*/ 4515971 w 4515971"/>
              <a:gd name="connsiteY2" fmla="*/ 1524000 h 1524000"/>
              <a:gd name="connsiteX0" fmla="*/ 0 w 4515971"/>
              <a:gd name="connsiteY0" fmla="*/ 0 h 1524000"/>
              <a:gd name="connsiteX1" fmla="*/ 2779059 w 4515971"/>
              <a:gd name="connsiteY1" fmla="*/ 457200 h 1524000"/>
              <a:gd name="connsiteX2" fmla="*/ 4515971 w 4515971"/>
              <a:gd name="connsiteY2" fmla="*/ 1524000 h 1524000"/>
              <a:gd name="connsiteX0" fmla="*/ 0 w 4515971"/>
              <a:gd name="connsiteY0" fmla="*/ 0 h 1524000"/>
              <a:gd name="connsiteX1" fmla="*/ 2779059 w 4515971"/>
              <a:gd name="connsiteY1" fmla="*/ 457200 h 1524000"/>
              <a:gd name="connsiteX2" fmla="*/ 4515971 w 4515971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5971" h="1524000" fill="none">
                <a:moveTo>
                  <a:pt x="0" y="0"/>
                </a:moveTo>
                <a:cubicBezTo>
                  <a:pt x="863600" y="203200"/>
                  <a:pt x="1935512" y="149726"/>
                  <a:pt x="2779059" y="457200"/>
                </a:cubicBezTo>
                <a:cubicBezTo>
                  <a:pt x="3896895" y="961190"/>
                  <a:pt x="3728178" y="883653"/>
                  <a:pt x="4515971" y="1524000"/>
                </a:cubicBezTo>
              </a:path>
            </a:pathLst>
          </a:custGeom>
          <a:ln w="63500"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3331225"/>
              </p:ext>
            </p:extLst>
          </p:nvPr>
        </p:nvGraphicFramePr>
        <p:xfrm>
          <a:off x="899592" y="1916832"/>
          <a:ext cx="7458075" cy="423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5155"/>
              </p:ext>
            </p:extLst>
          </p:nvPr>
        </p:nvGraphicFramePr>
        <p:xfrm>
          <a:off x="83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8379296"/>
              </p:ext>
            </p:extLst>
          </p:nvPr>
        </p:nvGraphicFramePr>
        <p:xfrm>
          <a:off x="4648200" y="1447800"/>
          <a:ext cx="3657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467126"/>
              </p:ext>
            </p:extLst>
          </p:nvPr>
        </p:nvGraphicFramePr>
        <p:xfrm>
          <a:off x="1057275" y="1221581"/>
          <a:ext cx="7029450" cy="441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pl-PL" dirty="0" smtClean="0"/>
              <a:t>OCT</a:t>
            </a:r>
            <a:r>
              <a:rPr lang="en-US" dirty="0" smtClean="0"/>
              <a:t>. 2013 SAN Install TB  (after configuration)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241829"/>
              </p:ext>
            </p:extLst>
          </p:nvPr>
        </p:nvGraphicFramePr>
        <p:xfrm>
          <a:off x="1115617" y="1916827"/>
          <a:ext cx="6840759" cy="2986962"/>
        </p:xfrm>
        <a:graphic>
          <a:graphicData uri="http://schemas.openxmlformats.org/drawingml/2006/table">
            <a:tbl>
              <a:tblPr/>
              <a:tblGrid>
                <a:gridCol w="2448272"/>
                <a:gridCol w="1008112"/>
                <a:gridCol w="1080120"/>
                <a:gridCol w="1001090"/>
                <a:gridCol w="1303165"/>
              </a:tblGrid>
              <a:tr h="2715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EMC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HDS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HP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Grand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London (RDC)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Frankfurt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London (CGC)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Senatorska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(Poland)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Switzerland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Turkey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Goleszowska</a:t>
                      </a:r>
                      <a:r>
                        <a:rPr lang="pl-PL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(Poland)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4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Grand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Base by Site (N.A.)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530555"/>
              </p:ext>
            </p:extLst>
          </p:nvPr>
        </p:nvGraphicFramePr>
        <p:xfrm>
          <a:off x="0" y="1188720"/>
          <a:ext cx="9144000" cy="513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ounded Rectangle 8"/>
          <p:cNvSpPr>
            <a:spLocks noChangeArrowheads="1"/>
          </p:cNvSpPr>
          <p:nvPr/>
        </p:nvSpPr>
        <p:spPr bwMode="auto">
          <a:xfrm>
            <a:off x="254190" y="1202611"/>
            <a:ext cx="3657600" cy="82296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b="1" dirty="0" smtClean="0">
                <a:solidFill>
                  <a:prstClr val="white"/>
                </a:solidFill>
                <a:cs typeface="Arial" pitchFamily="34" charset="0"/>
              </a:rPr>
              <a:t>EMEA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SAN RAW Install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Total: </a:t>
            </a:r>
            <a:r>
              <a:rPr lang="pl-PL" b="1" dirty="0" smtClean="0">
                <a:solidFill>
                  <a:prstClr val="white"/>
                </a:solidFill>
                <a:cs typeface="Arial" pitchFamily="34" charset="0"/>
              </a:rPr>
              <a:t>6585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TB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by </a:t>
            </a:r>
            <a:r>
              <a:rPr lang="pl-PL" b="1" dirty="0" err="1" smtClean="0">
                <a:solidFill>
                  <a:prstClr val="white"/>
                </a:solidFill>
                <a:cs typeface="Arial" pitchFamily="34" charset="0"/>
              </a:rPr>
              <a:t>Oct</a:t>
            </a:r>
            <a:r>
              <a:rPr lang="en-US" b="1" dirty="0" smtClean="0">
                <a:solidFill>
                  <a:prstClr val="white"/>
                </a:solidFill>
                <a:cs typeface="Arial" pitchFamily="34" charset="0"/>
              </a:rPr>
              <a:t>, </a:t>
            </a:r>
            <a:r>
              <a:rPr lang="en-US" b="1" dirty="0">
                <a:solidFill>
                  <a:prstClr val="white"/>
                </a:solidFill>
                <a:cs typeface="Arial" pitchFamily="34" charset="0"/>
              </a:rPr>
              <a:t>2013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94988"/>
              </p:ext>
            </p:extLst>
          </p:nvPr>
        </p:nvGraphicFramePr>
        <p:xfrm>
          <a:off x="-108520" y="2025571"/>
          <a:ext cx="9439786" cy="421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 +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7146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Fabric </a:t>
            </a:r>
            <a:r>
              <a:rPr lang="en-US" dirty="0" smtClean="0"/>
              <a:t>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2178050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 9513/9509</a:t>
            </a:r>
          </a:p>
          <a:p>
            <a:pPr lvl="2"/>
            <a:r>
              <a:rPr lang="en-US" sz="1600" dirty="0" err="1" smtClean="0"/>
              <a:t>McData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</a:t>
            </a:r>
            <a:r>
              <a:rPr lang="en-US" sz="1800" dirty="0"/>
              <a:t>Distribution </a:t>
            </a:r>
            <a:r>
              <a:rPr lang="en-US" sz="1800" dirty="0" smtClean="0"/>
              <a:t>(</a:t>
            </a:r>
            <a:r>
              <a:rPr lang="pl-PL" sz="1800" dirty="0" err="1" smtClean="0"/>
              <a:t>Oct</a:t>
            </a:r>
            <a:r>
              <a:rPr lang="en-US" sz="1800" dirty="0" smtClean="0"/>
              <a:t>, 2013)</a:t>
            </a:r>
          </a:p>
          <a:p>
            <a:pPr marL="342900" lvl="1"/>
            <a:endParaRPr lang="en-US" sz="1800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6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202769"/>
              </p:ext>
            </p:extLst>
          </p:nvPr>
        </p:nvGraphicFramePr>
        <p:xfrm>
          <a:off x="2987824" y="3789040"/>
          <a:ext cx="2895600" cy="1584325"/>
        </p:xfrm>
        <a:graphic>
          <a:graphicData uri="http://schemas.openxmlformats.org/drawingml/2006/table">
            <a:tbl>
              <a:tblPr/>
              <a:tblGrid>
                <a:gridCol w="709613"/>
                <a:gridCol w="666750"/>
                <a:gridCol w="809625"/>
                <a:gridCol w="709612"/>
              </a:tblGrid>
              <a:tr h="6572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Region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Vendor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Port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Capacity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</a:rPr>
                        <a:t>Switch#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F6FC6"/>
                    </a:solidFill>
                  </a:tcPr>
                </a:tc>
              </a:tr>
              <a:tr h="4635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EMEA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RDC/FDC/CGC</a:t>
                      </a:r>
                      <a:endParaRPr kumimoji="0" lang="en-US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Cisco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21820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63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McData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129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26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</a:t>
            </a:r>
            <a:r>
              <a:rPr lang="pl-PL" sz="900" dirty="0" err="1" smtClean="0"/>
              <a:t>SANScreen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Fabric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Switch/Ports Site Distribution, </a:t>
            </a:r>
            <a:r>
              <a:rPr lang="pl-PL" dirty="0" err="1" smtClean="0"/>
              <a:t>Oct</a:t>
            </a:r>
            <a:r>
              <a:rPr lang="en-US" dirty="0" smtClean="0"/>
              <a:t>. 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37929"/>
              </p:ext>
            </p:extLst>
          </p:nvPr>
        </p:nvGraphicFramePr>
        <p:xfrm>
          <a:off x="2059781" y="2308225"/>
          <a:ext cx="5029200" cy="3067546"/>
        </p:xfrm>
        <a:graphic>
          <a:graphicData uri="http://schemas.openxmlformats.org/drawingml/2006/table">
            <a:tbl>
              <a:tblPr/>
              <a:tblGrid>
                <a:gridCol w="1116895"/>
                <a:gridCol w="1053435"/>
                <a:gridCol w="1094684"/>
                <a:gridCol w="863055"/>
                <a:gridCol w="901131"/>
              </a:tblGrid>
              <a:tr h="6953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Data Center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Ports Capacity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Ports Used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Ports Free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5344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London (RDC)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9993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6159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Frankfurt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8563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6194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538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1646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Goleszowska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Senatorska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Switzerland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Grand 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13519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Install by Bus. 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ounded Rectangle 8"/>
          <p:cNvSpPr>
            <a:spLocks noChangeArrowheads="1"/>
          </p:cNvSpPr>
          <p:nvPr/>
        </p:nvSpPr>
        <p:spPr bwMode="auto">
          <a:xfrm>
            <a:off x="5105400" y="931726"/>
            <a:ext cx="3724275" cy="8334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Bus. Sector Allocated (</a:t>
            </a:r>
            <a:r>
              <a:rPr lang="en-US" b="1" dirty="0">
                <a:solidFill>
                  <a:schemeClr val="bg1"/>
                </a:solidFill>
              </a:rPr>
              <a:t>TB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pl-PL" b="1" dirty="0" err="1" smtClean="0">
                <a:solidFill>
                  <a:schemeClr val="bg1"/>
                </a:solidFill>
              </a:rPr>
              <a:t>Oct</a:t>
            </a:r>
            <a:r>
              <a:rPr lang="en-US" b="1" dirty="0" smtClean="0">
                <a:solidFill>
                  <a:schemeClr val="bg1"/>
                </a:solidFill>
              </a:rPr>
              <a:t>, 2013 </a:t>
            </a:r>
            <a:r>
              <a:rPr lang="pl-PL" b="1" dirty="0" smtClean="0">
                <a:solidFill>
                  <a:schemeClr val="bg1"/>
                </a:solidFill>
              </a:rPr>
              <a:t>EMEA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587226"/>
              </p:ext>
            </p:extLst>
          </p:nvPr>
        </p:nvGraphicFramePr>
        <p:xfrm>
          <a:off x="467544" y="1484784"/>
          <a:ext cx="8215313" cy="485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n-US" sz="1000" dirty="0" smtClean="0">
                <a:solidFill>
                  <a:srgbClr val="FF0000"/>
                </a:solidFill>
              </a:rPr>
              <a:t>Optimized: on </a:t>
            </a:r>
            <a:r>
              <a:rPr lang="en-US" sz="1000" dirty="0">
                <a:solidFill>
                  <a:srgbClr val="FF0000"/>
                </a:solidFill>
              </a:rPr>
              <a:t>Thin </a:t>
            </a:r>
            <a:r>
              <a:rPr lang="en-US" sz="1000" dirty="0" smtClean="0">
                <a:solidFill>
                  <a:srgbClr val="FF0000"/>
                </a:solidFill>
              </a:rPr>
              <a:t>devices or on Thick (%util. &gt;70%)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1000" dirty="0">
                <a:solidFill>
                  <a:srgbClr val="FF0000"/>
                </a:solidFill>
              </a:rPr>
              <a:t>Virtualized: allocated on Thin devices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504089"/>
              </p:ext>
            </p:extLst>
          </p:nvPr>
        </p:nvGraphicFramePr>
        <p:xfrm>
          <a:off x="971600" y="1412776"/>
          <a:ext cx="727280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84168" y="6309320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 smtClean="0"/>
              <a:t>Source: MOR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dirty="0" err="1" smtClean="0"/>
              <a:t>Annual</a:t>
            </a:r>
            <a:r>
              <a:rPr lang="pl-PL" dirty="0" smtClean="0"/>
              <a:t> RDC </a:t>
            </a:r>
            <a:r>
              <a:rPr lang="en-US" dirty="0" smtClean="0"/>
              <a:t>COB Tests</a:t>
            </a:r>
          </a:p>
        </p:txBody>
      </p:sp>
      <p:graphicFrame>
        <p:nvGraphicFramePr>
          <p:cNvPr id="6" name="Chart 5" title="RDC COB Test - 08-09 June 20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61253"/>
              </p:ext>
            </p:extLst>
          </p:nvPr>
        </p:nvGraphicFramePr>
        <p:xfrm>
          <a:off x="1403648" y="1484784"/>
          <a:ext cx="6553200" cy="391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393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Annual</a:t>
            </a:r>
            <a:r>
              <a:rPr lang="pl-PL" dirty="0"/>
              <a:t> </a:t>
            </a:r>
            <a:r>
              <a:rPr lang="pl-PL" dirty="0" smtClean="0"/>
              <a:t>FDC and </a:t>
            </a:r>
            <a:r>
              <a:rPr lang="pl-PL" dirty="0" err="1" smtClean="0"/>
              <a:t>Rainbow</a:t>
            </a:r>
            <a:r>
              <a:rPr lang="pl-PL" dirty="0" smtClean="0"/>
              <a:t> </a:t>
            </a:r>
            <a:r>
              <a:rPr lang="en-US" dirty="0"/>
              <a:t>COB Tests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3806848"/>
              </p:ext>
            </p:extLst>
          </p:nvPr>
        </p:nvGraphicFramePr>
        <p:xfrm>
          <a:off x="1195387" y="1735931"/>
          <a:ext cx="6753225" cy="3386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685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Provisioning Details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92611"/>
              </p:ext>
            </p:extLst>
          </p:nvPr>
        </p:nvGraphicFramePr>
        <p:xfrm>
          <a:off x="395536" y="1340768"/>
          <a:ext cx="8417604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2"/>
                <a:gridCol w="609600"/>
                <a:gridCol w="685800"/>
                <a:gridCol w="609600"/>
                <a:gridCol w="457198"/>
                <a:gridCol w="457200"/>
                <a:gridCol w="457200"/>
                <a:gridCol w="452479"/>
                <a:gridCol w="573723"/>
                <a:gridCol w="838200"/>
                <a:gridCol w="721734"/>
                <a:gridCol w="792088"/>
                <a:gridCol w="1000780"/>
              </a:tblGrid>
              <a:tr h="360040">
                <a:tc>
                  <a:txBody>
                    <a:bodyPr/>
                    <a:lstStyle/>
                    <a:p>
                      <a:endParaRPr lang="en-US" sz="1000" dirty="0">
                        <a:latin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January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February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March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April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June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July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August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September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October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November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December</a:t>
                      </a:r>
                    </a:p>
                  </a:txBody>
                  <a:tcPr marL="68580" marR="68580" marT="0" marB="0" anchor="b"/>
                </a:tc>
              </a:tr>
              <a:tr h="5040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umber 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tickets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161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270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216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276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359535"/>
              </p:ext>
            </p:extLst>
          </p:nvPr>
        </p:nvGraphicFramePr>
        <p:xfrm>
          <a:off x="2051720" y="2852936"/>
          <a:ext cx="5472608" cy="334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504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1600" dirty="0" smtClean="0"/>
              <a:t>Migrations (Hitachi) 658 YTD + SMART421 270 Jan to May  = Total 928 YTD (103 per month average). Currently 20 frames under tech refresh projects.</a:t>
            </a:r>
          </a:p>
          <a:p>
            <a:r>
              <a:rPr lang="en-US" sz="1600" dirty="0" smtClean="0"/>
              <a:t>HDS details :-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SAN Inventory - DSIR (09/2013)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981195"/>
          <a:ext cx="7772400" cy="2590804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519707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March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April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May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Jun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93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Jul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Aug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104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8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Sep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133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88" marR="6388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ServiceNow</a:t>
            </a:r>
            <a:r>
              <a:rPr lang="pl-PL" dirty="0" smtClean="0"/>
              <a:t> </a:t>
            </a:r>
            <a:r>
              <a:rPr lang="pl-PL" dirty="0" err="1" smtClean="0"/>
              <a:t>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8" name="Picture 4" descr="C:\Users\PK28936\Desktop\Servicen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77" y="1268760"/>
            <a:ext cx="8800104" cy="510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28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ServiceNow</a:t>
            </a:r>
            <a:r>
              <a:rPr lang="pl-PL" dirty="0" smtClean="0"/>
              <a:t> </a:t>
            </a:r>
            <a:r>
              <a:rPr lang="pl-PL" dirty="0" err="1" smtClean="0"/>
              <a:t>Incidents</a:t>
            </a:r>
            <a:r>
              <a:rPr lang="pl-PL" dirty="0" smtClean="0"/>
              <a:t> by </a:t>
            </a:r>
            <a:r>
              <a:rPr lang="pl-PL" dirty="0" err="1" smtClean="0"/>
              <a:t>priority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511633"/>
              </p:ext>
            </p:extLst>
          </p:nvPr>
        </p:nvGraphicFramePr>
        <p:xfrm>
          <a:off x="251520" y="1196752"/>
          <a:ext cx="2257940" cy="4854574"/>
        </p:xfrm>
        <a:graphic>
          <a:graphicData uri="http://schemas.openxmlformats.org/drawingml/2006/table">
            <a:tbl>
              <a:tblPr/>
              <a:tblGrid>
                <a:gridCol w="564485"/>
                <a:gridCol w="564485"/>
                <a:gridCol w="564485"/>
                <a:gridCol w="564485"/>
              </a:tblGrid>
              <a:tr h="1764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Created</a:t>
                      </a:r>
                    </a:p>
                  </a:txBody>
                  <a:tcPr marL="8820" marR="8820" marT="35280" marB="17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Priority</a:t>
                      </a:r>
                    </a:p>
                  </a:txBody>
                  <a:tcPr marL="8820" marR="8820" marT="35280" marB="17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8820" marR="8820" marT="35280" marB="17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Percent</a:t>
                      </a:r>
                    </a:p>
                  </a:txBody>
                  <a:tcPr marL="8820" marR="8820" marT="35280" marB="17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Jul-13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1 - Critical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0.19%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2 - High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1.70%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3 - Medium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1.98%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4 - Low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1017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96.12%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52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Aug-13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1 - Critical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0.12%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2 - High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1.38%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3 - Medium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0.69%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4 - Low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2543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97.81%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52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Sep-13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1 - Critical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2 - High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2.66%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3 - Medium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1.55%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4 - Low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1910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95.74%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52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Oct-13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2 - High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1.09%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3 - Medium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0.20%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4 - Low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5549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98.72%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1852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79381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9381" marR="8820" marT="88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Nov-13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2 - High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4.77%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3 - Medium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4.02%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8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4 - Low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363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91.21%</a:t>
                      </a:r>
                    </a:p>
                  </a:txBody>
                  <a:tcPr marL="8820" marR="8820" marT="52921" marB="5292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2049" name="Picture 1" descr="C:\Users\PK28936\Desktop\Servicenow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97" y="1988840"/>
            <a:ext cx="6364288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87824" y="1227456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 smtClean="0"/>
              <a:t>6 Critical, 187 High, 97 Medium, 11382 </a:t>
            </a:r>
            <a:r>
              <a:rPr lang="pl-PL" sz="2200" dirty="0" err="1" smtClean="0"/>
              <a:t>Low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437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Changes</a:t>
            </a:r>
            <a:r>
              <a:rPr lang="pl-PL" dirty="0" smtClean="0"/>
              <a:t> by </a:t>
            </a:r>
            <a:r>
              <a:rPr lang="pl-PL" dirty="0" err="1" smtClean="0"/>
              <a:t>priority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033774"/>
              </p:ext>
            </p:extLst>
          </p:nvPr>
        </p:nvGraphicFramePr>
        <p:xfrm>
          <a:off x="1187624" y="1844824"/>
          <a:ext cx="6424613" cy="3862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47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Team </a:t>
            </a:r>
            <a:r>
              <a:rPr lang="pl-PL" dirty="0" err="1" smtClean="0"/>
              <a:t>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595922"/>
              </p:ext>
            </p:extLst>
          </p:nvPr>
        </p:nvGraphicFramePr>
        <p:xfrm>
          <a:off x="467546" y="1700808"/>
          <a:ext cx="8424936" cy="1419225"/>
        </p:xfrm>
        <a:graphic>
          <a:graphicData uri="http://schemas.openxmlformats.org/drawingml/2006/table">
            <a:tbl>
              <a:tblPr/>
              <a:tblGrid>
                <a:gridCol w="1404156"/>
                <a:gridCol w="1404156"/>
                <a:gridCol w="1404156"/>
                <a:gridCol w="1404156"/>
                <a:gridCol w="1404156"/>
                <a:gridCol w="1404156"/>
              </a:tblGrid>
              <a:tr h="19050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BAU Team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Poland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Singapore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Philippines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Contractors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Grads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888442"/>
              </p:ext>
            </p:extLst>
          </p:nvPr>
        </p:nvGraphicFramePr>
        <p:xfrm>
          <a:off x="1907704" y="3789040"/>
          <a:ext cx="5472608" cy="1135380"/>
        </p:xfrm>
        <a:graphic>
          <a:graphicData uri="http://schemas.openxmlformats.org/drawingml/2006/table">
            <a:tbl>
              <a:tblPr/>
              <a:tblGrid>
                <a:gridCol w="1368152"/>
                <a:gridCol w="1368152"/>
                <a:gridCol w="1368152"/>
                <a:gridCol w="1368152"/>
              </a:tblGrid>
              <a:tr h="28384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PIT Team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478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20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Poland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Singapore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Contractors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4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EMEA</a:t>
            </a:r>
            <a:r>
              <a:rPr lang="en-US" dirty="0" smtClean="0"/>
              <a:t> SAN Support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Break / Fix</a:t>
            </a:r>
          </a:p>
          <a:p>
            <a:r>
              <a:rPr lang="en-US" sz="1800" dirty="0" smtClean="0"/>
              <a:t>SRDF Sessions</a:t>
            </a:r>
          </a:p>
          <a:p>
            <a:r>
              <a:rPr lang="en-US" sz="1800" dirty="0" smtClean="0"/>
              <a:t>Problem / Incident</a:t>
            </a:r>
          </a:p>
          <a:p>
            <a:r>
              <a:rPr lang="en-US" sz="1800" dirty="0" smtClean="0"/>
              <a:t>Alerting</a:t>
            </a:r>
          </a:p>
          <a:p>
            <a:r>
              <a:rPr lang="en-US" sz="1800" dirty="0" smtClean="0"/>
              <a:t>Performance Analysis</a:t>
            </a:r>
          </a:p>
          <a:p>
            <a:r>
              <a:rPr lang="en-US" sz="1800" dirty="0" smtClean="0"/>
              <a:t>COB Test Support</a:t>
            </a:r>
          </a:p>
          <a:p>
            <a:r>
              <a:rPr lang="en-US" sz="1800" dirty="0" smtClean="0"/>
              <a:t>Major Incidents / EMS Support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 smtClean="0"/>
              <a:t>SAN Support team is engaged frequently for EMS support, investigation, and resolution as needed.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 smtClean="0"/>
              <a:t>Substantial amount of time is used for support and investigation even when there is </a:t>
            </a:r>
            <a:r>
              <a:rPr lang="en-US" sz="1400" smtClean="0"/>
              <a:t>no SAN </a:t>
            </a:r>
            <a:r>
              <a:rPr lang="en-US" sz="1400" dirty="0" smtClean="0"/>
              <a:t>issue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 smtClean="0"/>
              <a:t>Large amount of time for SAN issues related to resolution tasks, root cause analysis, and post-issue tasks (e.g. preventative improvements, problem review meetings, etc.)</a:t>
            </a:r>
          </a:p>
          <a:p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- DSIR (</a:t>
            </a:r>
            <a:r>
              <a:rPr lang="pl-PL" b="1" dirty="0" smtClean="0"/>
              <a:t>1</a:t>
            </a:r>
            <a:r>
              <a:rPr lang="en-US" b="1" dirty="0" smtClean="0"/>
              <a:t>0/2013)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662718"/>
      </p:ext>
    </p:extLst>
  </p:cSld>
  <p:clrMapOvr>
    <a:masterClrMapping/>
  </p:clrMapOvr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10019</TotalTime>
  <Words>864</Words>
  <Application>Microsoft Office PowerPoint</Application>
  <PresentationFormat>On-screen Show (4:3)</PresentationFormat>
  <Paragraphs>419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myciti</vt:lpstr>
      <vt:lpstr>1_myciti</vt:lpstr>
      <vt:lpstr>EMEA SAN team Review</vt:lpstr>
      <vt:lpstr>SAN Storage Growth – 3 Years</vt:lpstr>
      <vt:lpstr>SAN Install Base by Vendor</vt:lpstr>
      <vt:lpstr>SAN Storage Inventory</vt:lpstr>
      <vt:lpstr>SAN Install Base by Site (N.A.)</vt:lpstr>
      <vt:lpstr>SAN Fabric Inventory</vt:lpstr>
      <vt:lpstr>SAN Fabric Inventory – Cont’d</vt:lpstr>
      <vt:lpstr>SAN Install by Bus. Sector</vt:lpstr>
      <vt:lpstr>SAN Optimized &amp; Virtualized (%)</vt:lpstr>
      <vt:lpstr>Annual RDC COB Tests</vt:lpstr>
      <vt:lpstr>Annual FDC and Rainbow COB Tests</vt:lpstr>
      <vt:lpstr>EMEA SAN Provisioning Details</vt:lpstr>
      <vt:lpstr>EMEA SAN Migrations Details</vt:lpstr>
      <vt:lpstr>ServiceNow Incidents</vt:lpstr>
      <vt:lpstr>ServiceNow Incidents by priority</vt:lpstr>
      <vt:lpstr>Changes by priority</vt:lpstr>
      <vt:lpstr>Team overview</vt:lpstr>
      <vt:lpstr>EMEA SAN Support Overview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Kielczewski, Pawel [CCC-OT_IT]</cp:lastModifiedBy>
  <cp:revision>54</cp:revision>
  <dcterms:created xsi:type="dcterms:W3CDTF">2013-11-05T12:07:15Z</dcterms:created>
  <dcterms:modified xsi:type="dcterms:W3CDTF">2013-11-21T10:55:13Z</dcterms:modified>
</cp:coreProperties>
</file>